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59" r:id="rId2"/>
    <p:sldId id="260" r:id="rId3"/>
    <p:sldId id="314" r:id="rId4"/>
    <p:sldId id="261" r:id="rId5"/>
    <p:sldId id="262" r:id="rId6"/>
    <p:sldId id="269" r:id="rId7"/>
    <p:sldId id="363" r:id="rId8"/>
    <p:sldId id="270" r:id="rId9"/>
    <p:sldId id="263" r:id="rId10"/>
    <p:sldId id="264" r:id="rId11"/>
    <p:sldId id="265" r:id="rId12"/>
    <p:sldId id="313" r:id="rId13"/>
    <p:sldId id="267" r:id="rId14"/>
    <p:sldId id="349" r:id="rId15"/>
    <p:sldId id="268" r:id="rId16"/>
    <p:sldId id="345" r:id="rId17"/>
    <p:sldId id="282" r:id="rId18"/>
    <p:sldId id="283" r:id="rId19"/>
    <p:sldId id="285" r:id="rId20"/>
    <p:sldId id="286" r:id="rId21"/>
    <p:sldId id="350" r:id="rId22"/>
    <p:sldId id="305" r:id="rId23"/>
    <p:sldId id="289" r:id="rId24"/>
    <p:sldId id="276" r:id="rId25"/>
    <p:sldId id="287" r:id="rId26"/>
    <p:sldId id="364" r:id="rId27"/>
    <p:sldId id="346" r:id="rId28"/>
    <p:sldId id="360" r:id="rId29"/>
    <p:sldId id="298" r:id="rId30"/>
    <p:sldId id="299" r:id="rId31"/>
    <p:sldId id="300" r:id="rId32"/>
    <p:sldId id="302" r:id="rId33"/>
    <p:sldId id="304" r:id="rId34"/>
    <p:sldId id="308" r:id="rId35"/>
    <p:sldId id="309" r:id="rId36"/>
    <p:sldId id="311" r:id="rId37"/>
    <p:sldId id="312" r:id="rId38"/>
  </p:sldIdLst>
  <p:sldSz cx="9144000" cy="6858000" type="screen4x3"/>
  <p:notesSz cx="6858000" cy="91170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16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arbara Reusser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CC"/>
    <a:srgbClr val="FF0000"/>
    <a:srgbClr val="00FF00"/>
    <a:srgbClr val="66FF33"/>
    <a:srgbClr val="0000FF"/>
    <a:srgbClr val="33CCFF"/>
    <a:srgbClr val="66CC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1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804"/>
    </p:cViewPr>
  </p:sorterViewPr>
  <p:notesViewPr>
    <p:cSldViewPr>
      <p:cViewPr varScale="1">
        <p:scale>
          <a:sx n="54" d="100"/>
          <a:sy n="54" d="100"/>
        </p:scale>
        <p:origin x="-1818" y="-102"/>
      </p:cViewPr>
      <p:guideLst>
        <p:guide orient="horz" pos="2416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819D83B-09A1-1BCC-9EA9-66983B34F62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8220DAA-E0DA-52EA-9238-54A4D8FBAFA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E6CEA3EC-8151-0155-0A5F-E8B64D0F1BC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59D2E20-3835-71F0-8EF0-29D7427C6D9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61400"/>
            <a:ext cx="2971800" cy="45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4CCD313-7FE8-4907-BDE0-D920AB62752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8503D51-B9DB-F7A4-4768-9F99BF376F28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44513" y="304800"/>
            <a:ext cx="6076950" cy="4557713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5C8B5842-56CA-19D0-6335-E90545B67B8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186363"/>
            <a:ext cx="2906713" cy="339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0" rIns="9525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D97E1C28-731C-6D43-D450-924F9D54BA22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32375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D819D9D8-F2FF-050F-C471-446C879C0A8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7772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B1322AF1-B22E-8A12-F3AF-A99309AEF3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8902700"/>
            <a:ext cx="304800" cy="20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B75C2C2B-2E60-43E8-99C3-B76317D5D69D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0B8AA569-4C45-0C7C-21EE-EFB1408F6CE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D13B4138-E68B-895A-814D-31E4EC8D6B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>
            <a:extLst>
              <a:ext uri="{FF2B5EF4-FFF2-40B4-BE49-F238E27FC236}">
                <a16:creationId xmlns:a16="http://schemas.microsoft.com/office/drawing/2014/main" id="{CC597DBC-D531-BF72-1468-DE3FAC2AFCB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57059" name="Rectangle 3">
            <a:extLst>
              <a:ext uri="{FF2B5EF4-FFF2-40B4-BE49-F238E27FC236}">
                <a16:creationId xmlns:a16="http://schemas.microsoft.com/office/drawing/2014/main" id="{20A34718-97E1-4A49-AA9B-31A2C060C6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>
            <a:extLst>
              <a:ext uri="{FF2B5EF4-FFF2-40B4-BE49-F238E27FC236}">
                <a16:creationId xmlns:a16="http://schemas.microsoft.com/office/drawing/2014/main" id="{D495908F-2E3A-A309-7182-713E89C6842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61155" name="Rectangle 3">
            <a:extLst>
              <a:ext uri="{FF2B5EF4-FFF2-40B4-BE49-F238E27FC236}">
                <a16:creationId xmlns:a16="http://schemas.microsoft.com/office/drawing/2014/main" id="{24468788-8FE0-2D42-095A-35CCA85456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2">
            <a:extLst>
              <a:ext uri="{FF2B5EF4-FFF2-40B4-BE49-F238E27FC236}">
                <a16:creationId xmlns:a16="http://schemas.microsoft.com/office/drawing/2014/main" id="{AAC30428-5A00-1B57-FAC0-587C2F30EC5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63203" name="Rectangle 3">
            <a:extLst>
              <a:ext uri="{FF2B5EF4-FFF2-40B4-BE49-F238E27FC236}">
                <a16:creationId xmlns:a16="http://schemas.microsoft.com/office/drawing/2014/main" id="{8676C89E-51D2-C1A9-D75A-DE176498C3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2">
            <a:extLst>
              <a:ext uri="{FF2B5EF4-FFF2-40B4-BE49-F238E27FC236}">
                <a16:creationId xmlns:a16="http://schemas.microsoft.com/office/drawing/2014/main" id="{B2D2EBA0-CD84-76FF-AEEC-5E7830D9DCD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47688" y="306388"/>
            <a:ext cx="6072187" cy="4554537"/>
          </a:xfrm>
          <a:ln w="12700"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1091" name="Rectangle 3">
            <a:extLst>
              <a:ext uri="{FF2B5EF4-FFF2-40B4-BE49-F238E27FC236}">
                <a16:creationId xmlns:a16="http://schemas.microsoft.com/office/drawing/2014/main" id="{34CB1895-B839-EF4A-3137-21D795EF8F6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1026">
            <a:extLst>
              <a:ext uri="{FF2B5EF4-FFF2-40B4-BE49-F238E27FC236}">
                <a16:creationId xmlns:a16="http://schemas.microsoft.com/office/drawing/2014/main" id="{40CB218E-1F63-71AF-DD02-0A1352F1F76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58800" y="304800"/>
            <a:ext cx="6049963" cy="4537075"/>
          </a:xfrm>
          <a:ln w="12700"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9347" name="Rectangle 1027">
            <a:extLst>
              <a:ext uri="{FF2B5EF4-FFF2-40B4-BE49-F238E27FC236}">
                <a16:creationId xmlns:a16="http://schemas.microsoft.com/office/drawing/2014/main" id="{45267084-6546-5BE0-8E7A-0F9A333C35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2">
            <a:extLst>
              <a:ext uri="{FF2B5EF4-FFF2-40B4-BE49-F238E27FC236}">
                <a16:creationId xmlns:a16="http://schemas.microsoft.com/office/drawing/2014/main" id="{AF7C465E-759D-E0F4-6883-B289B0F62A9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65251" name="Rectangle 3">
            <a:extLst>
              <a:ext uri="{FF2B5EF4-FFF2-40B4-BE49-F238E27FC236}">
                <a16:creationId xmlns:a16="http://schemas.microsoft.com/office/drawing/2014/main" id="{BAB96112-A094-60EC-4BB3-F15AFA8796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2">
            <a:extLst>
              <a:ext uri="{FF2B5EF4-FFF2-40B4-BE49-F238E27FC236}">
                <a16:creationId xmlns:a16="http://schemas.microsoft.com/office/drawing/2014/main" id="{D5AFA2E9-F8C8-1904-C4AF-F2D1C49A41E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86755" name="Rectangle 3">
            <a:extLst>
              <a:ext uri="{FF2B5EF4-FFF2-40B4-BE49-F238E27FC236}">
                <a16:creationId xmlns:a16="http://schemas.microsoft.com/office/drawing/2014/main" id="{FA553E3F-5BDF-EC36-A79C-9747CBAFE6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Rectangle 2">
            <a:extLst>
              <a:ext uri="{FF2B5EF4-FFF2-40B4-BE49-F238E27FC236}">
                <a16:creationId xmlns:a16="http://schemas.microsoft.com/office/drawing/2014/main" id="{4223F37A-67D7-4AAC-5F8E-3F823CF01C8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88803" name="Rectangle 3">
            <a:extLst>
              <a:ext uri="{FF2B5EF4-FFF2-40B4-BE49-F238E27FC236}">
                <a16:creationId xmlns:a16="http://schemas.microsoft.com/office/drawing/2014/main" id="{CD0106CF-E759-14F4-C52D-3F2311A32C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2">
            <a:extLst>
              <a:ext uri="{FF2B5EF4-FFF2-40B4-BE49-F238E27FC236}">
                <a16:creationId xmlns:a16="http://schemas.microsoft.com/office/drawing/2014/main" id="{8C5AD77E-7432-12EA-A7DC-5DA48C2D821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90851" name="Rectangle 3">
            <a:extLst>
              <a:ext uri="{FF2B5EF4-FFF2-40B4-BE49-F238E27FC236}">
                <a16:creationId xmlns:a16="http://schemas.microsoft.com/office/drawing/2014/main" id="{D849D545-0B45-5476-FD6D-DB51D13778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>
            <a:extLst>
              <a:ext uri="{FF2B5EF4-FFF2-40B4-BE49-F238E27FC236}">
                <a16:creationId xmlns:a16="http://schemas.microsoft.com/office/drawing/2014/main" id="{46F54FD3-2C4D-027F-F150-C523C8701B5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94947" name="Rectangle 3">
            <a:extLst>
              <a:ext uri="{FF2B5EF4-FFF2-40B4-BE49-F238E27FC236}">
                <a16:creationId xmlns:a16="http://schemas.microsoft.com/office/drawing/2014/main" id="{99A0A979-4CD0-0CD5-C33C-B467671B4C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7F0B5448-D35A-BFE0-4B46-B1659C5D1A6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90FDA6A3-8BBE-B5BF-E3D8-1F4CD25034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5207000"/>
            <a:ext cx="2906713" cy="3357563"/>
          </a:xfrm>
          <a:ln/>
        </p:spPr>
        <p:txBody>
          <a:bodyPr lIns="89493" tIns="43961" rIns="89493" bIns="43961"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2">
            <a:extLst>
              <a:ext uri="{FF2B5EF4-FFF2-40B4-BE49-F238E27FC236}">
                <a16:creationId xmlns:a16="http://schemas.microsoft.com/office/drawing/2014/main" id="{C2A04F19-B1D6-8AA6-E3CB-98FB89AB546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99043" name="Rectangle 3">
            <a:extLst>
              <a:ext uri="{FF2B5EF4-FFF2-40B4-BE49-F238E27FC236}">
                <a16:creationId xmlns:a16="http://schemas.microsoft.com/office/drawing/2014/main" id="{10B5A00B-9F3C-FBB8-BAB8-6964E8CD71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>
            <a:extLst>
              <a:ext uri="{FF2B5EF4-FFF2-40B4-BE49-F238E27FC236}">
                <a16:creationId xmlns:a16="http://schemas.microsoft.com/office/drawing/2014/main" id="{0FA63582-A0A2-FD19-407E-AC1E06AFE3B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607235" name="Rectangle 3">
            <a:extLst>
              <a:ext uri="{FF2B5EF4-FFF2-40B4-BE49-F238E27FC236}">
                <a16:creationId xmlns:a16="http://schemas.microsoft.com/office/drawing/2014/main" id="{F24835AD-D312-D20A-7944-E039A02D08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>
            <a:extLst>
              <a:ext uri="{FF2B5EF4-FFF2-40B4-BE49-F238E27FC236}">
                <a16:creationId xmlns:a16="http://schemas.microsoft.com/office/drawing/2014/main" id="{8876C655-7EDC-11FE-946E-979D7A9C265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58800" y="304800"/>
            <a:ext cx="6049963" cy="4537075"/>
          </a:xfrm>
          <a:ln w="12700" cap="flat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9283" name="Rectangle 3">
            <a:extLst>
              <a:ext uri="{FF2B5EF4-FFF2-40B4-BE49-F238E27FC236}">
                <a16:creationId xmlns:a16="http://schemas.microsoft.com/office/drawing/2014/main" id="{B6AF33D4-089F-EF39-CE75-21EC6BE756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2">
            <a:extLst>
              <a:ext uri="{FF2B5EF4-FFF2-40B4-BE49-F238E27FC236}">
                <a16:creationId xmlns:a16="http://schemas.microsoft.com/office/drawing/2014/main" id="{B26CDE1E-A1B4-2610-5B63-213D3386CBD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47688" y="306388"/>
            <a:ext cx="6072187" cy="4554537"/>
          </a:xfr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2">
            <a:extLst>
              <a:ext uri="{FF2B5EF4-FFF2-40B4-BE49-F238E27FC236}">
                <a16:creationId xmlns:a16="http://schemas.microsoft.com/office/drawing/2014/main" id="{FB201F3B-B574-AF25-F711-F3932F0BA59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615427" name="Rectangle 3">
            <a:extLst>
              <a:ext uri="{FF2B5EF4-FFF2-40B4-BE49-F238E27FC236}">
                <a16:creationId xmlns:a16="http://schemas.microsoft.com/office/drawing/2014/main" id="{C511D05C-B32F-9DA6-6CC5-E8D71BEF1F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5DBFA30F-EB45-75BC-64D2-33DECFBABDA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7AB6B18D-FA65-B2E4-106B-32FAC71459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If 99% was good, this is what we’d experience:</a:t>
            </a:r>
          </a:p>
          <a:p>
            <a:pPr>
              <a:buFontTx/>
              <a:buChar char="•"/>
            </a:pPr>
            <a:r>
              <a:rPr lang="en-US" altLang="en-US"/>
              <a:t>20,000 lost mail packets per hour</a:t>
            </a:r>
          </a:p>
          <a:p>
            <a:pPr>
              <a:buFontTx/>
              <a:buChar char="•"/>
            </a:pPr>
            <a:r>
              <a:rPr lang="en-US" altLang="en-US"/>
              <a:t>5000 incorrect surgical operations per week</a:t>
            </a:r>
          </a:p>
          <a:p>
            <a:pPr>
              <a:buFontTx/>
              <a:buChar char="•"/>
            </a:pPr>
            <a:r>
              <a:rPr lang="en-US" altLang="en-US"/>
              <a:t>200,000 wrong drug prescriptions per year</a:t>
            </a:r>
          </a:p>
          <a:p>
            <a:pPr>
              <a:buFontTx/>
              <a:buChar char="•"/>
            </a:pPr>
            <a:r>
              <a:rPr lang="en-US" altLang="en-US"/>
              <a:t>Electricity outages of 7 hours per month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C8B35C42-D064-BA4C-601E-692D3D592F0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65174122-9BB9-8984-F3F8-5289833B56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77236AD8-4DE5-85D8-01B0-EA22B8F3BB0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DAE68529-0AA5-034F-98BA-4204FFE6D7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938" name="Rectangle 2">
            <a:extLst>
              <a:ext uri="{FF2B5EF4-FFF2-40B4-BE49-F238E27FC236}">
                <a16:creationId xmlns:a16="http://schemas.microsoft.com/office/drawing/2014/main" id="{9D9C62D8-53AF-5B82-1628-80653ED91AC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63563" y="303213"/>
            <a:ext cx="6042025" cy="4530725"/>
          </a:xfrm>
        </p:spPr>
      </p:sp>
      <p:sp>
        <p:nvSpPr>
          <p:cNvPr id="679939" name="Rectangle 3">
            <a:extLst>
              <a:ext uri="{FF2B5EF4-FFF2-40B4-BE49-F238E27FC236}">
                <a16:creationId xmlns:a16="http://schemas.microsoft.com/office/drawing/2014/main" id="{1DEDC6A4-BE9A-DD18-A194-BC84EDED45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706438" y="4213225"/>
            <a:ext cx="5445125" cy="4430713"/>
          </a:xfrm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4D79E531-5A9F-2252-F0E4-4B83B703195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6CFBF6EB-CE68-F76C-B54D-651A9E47E6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85702447-CE4F-5D1D-2E7B-ED2DD326197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565150" y="303213"/>
            <a:ext cx="6038850" cy="4529137"/>
          </a:xfrm>
        </p:spPr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94F5BB28-9701-957D-2A4C-47F4A7B44C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98488" y="4633913"/>
            <a:ext cx="5668962" cy="39592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/>
              <a:t>Notice the airline-related examples:</a:t>
            </a:r>
          </a:p>
          <a:p>
            <a:pPr>
              <a:lnSpc>
                <a:spcPct val="90000"/>
              </a:lnSpc>
            </a:pPr>
            <a:r>
              <a:rPr lang="en-US" altLang="en-US"/>
              <a:t>On-time flight arrivals—a process sigma just over 2</a:t>
            </a:r>
          </a:p>
          <a:p>
            <a:pPr>
              <a:lnSpc>
                <a:spcPct val="90000"/>
              </a:lnSpc>
            </a:pPr>
            <a:r>
              <a:rPr lang="en-US" altLang="en-US"/>
              <a:t>Mishandled baggage—a process sigma nearly 4</a:t>
            </a:r>
          </a:p>
          <a:p>
            <a:pPr>
              <a:lnSpc>
                <a:spcPct val="90000"/>
              </a:lnSpc>
            </a:pPr>
            <a:r>
              <a:rPr lang="en-US" altLang="en-US"/>
              <a:t>Domestic airline fatality rate—a process sigma over 6</a:t>
            </a:r>
          </a:p>
          <a:p>
            <a:pPr>
              <a:lnSpc>
                <a:spcPct val="90000"/>
              </a:lnSpc>
            </a:pPr>
            <a:r>
              <a:rPr lang="en-US" altLang="en-US" b="1"/>
              <a:t>Do the airlines have their priorities right?</a:t>
            </a:r>
          </a:p>
          <a:p>
            <a:pPr>
              <a:lnSpc>
                <a:spcPct val="90000"/>
              </a:lnSpc>
            </a:pPr>
            <a:endParaRPr lang="en-US" altLang="en-US" b="1"/>
          </a:p>
          <a:p>
            <a:pPr>
              <a:lnSpc>
                <a:spcPct val="90000"/>
              </a:lnSpc>
            </a:pPr>
            <a:r>
              <a:rPr lang="en-US" altLang="en-US"/>
              <a:t>Notice the soft drink quality in North America is between 3 and 4 sigma.</a:t>
            </a:r>
          </a:p>
          <a:p>
            <a:pPr>
              <a:lnSpc>
                <a:spcPct val="90000"/>
              </a:lnSpc>
            </a:pPr>
            <a:r>
              <a:rPr lang="en-US" altLang="en-US" b="1"/>
              <a:t>Is this good enough?</a:t>
            </a:r>
          </a:p>
          <a:p>
            <a:pPr>
              <a:lnSpc>
                <a:spcPct val="90000"/>
              </a:lnSpc>
            </a:pPr>
            <a:endParaRPr lang="en-US" altLang="en-US" b="1"/>
          </a:p>
          <a:p>
            <a:pPr>
              <a:lnSpc>
                <a:spcPct val="90000"/>
              </a:lnSpc>
            </a:pPr>
            <a:r>
              <a:rPr lang="en-US" altLang="en-US" b="1"/>
              <a:t>Should you set a process sigma goal of 6 in your business?</a:t>
            </a:r>
          </a:p>
          <a:p>
            <a:pPr>
              <a:lnSpc>
                <a:spcPct val="90000"/>
              </a:lnSpc>
            </a:pPr>
            <a:r>
              <a:rPr lang="en-US" altLang="en-US"/>
              <a:t>You must first, determine your current process sigma.</a:t>
            </a:r>
          </a:p>
          <a:p>
            <a:pPr>
              <a:lnSpc>
                <a:spcPct val="90000"/>
              </a:lnSpc>
            </a:pPr>
            <a:endParaRPr lang="en-US" altLang="en-US"/>
          </a:p>
          <a:p>
            <a:pPr>
              <a:lnSpc>
                <a:spcPct val="90000"/>
              </a:lnSpc>
            </a:pPr>
            <a:r>
              <a:rPr lang="en-US" altLang="en-US"/>
              <a:t>Source: Some of this data comes from government reports. Other data points are referenced in Mikel Harry, The Vision of Six Sigma: A Roadmap for Breakthrough (Phoenix, AZ: Sigma Publishing Company, 1994).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60A82354-BAD2-A864-9F51-41835D334E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96900" y="1411288"/>
            <a:ext cx="5659438" cy="6810375"/>
          </a:xfrm>
          <a:ln/>
        </p:spPr>
        <p:txBody>
          <a:bodyPr lIns="89849" tIns="44924" rIns="89849" bIns="44924"/>
          <a:lstStyle/>
          <a:p>
            <a:pPr marL="228600" indent="-228600">
              <a:spcAft>
                <a:spcPts val="600"/>
              </a:spcAft>
            </a:pPr>
            <a:r>
              <a:rPr lang="en-US" altLang="en-US" b="1"/>
              <a:t>Objective:  </a:t>
            </a:r>
            <a:r>
              <a:rPr lang="en-US" altLang="en-US"/>
              <a:t>Get a feeling for what process sigma is and how it relates to your business.</a:t>
            </a:r>
            <a:endParaRPr lang="en-US" altLang="en-US" b="1"/>
          </a:p>
          <a:p>
            <a:pPr marL="228600" indent="-228600">
              <a:spcAft>
                <a:spcPts val="600"/>
              </a:spcAft>
            </a:pPr>
            <a:r>
              <a:rPr lang="en-US" altLang="en-US" b="1"/>
              <a:t>Instructions:  </a:t>
            </a:r>
            <a:r>
              <a:rPr lang="en-US" altLang="en-US"/>
              <a:t>Identify a typical defect for your work and then use the conversion table on the next page to estimate your current sigma level. Remember that this is only a rough estimate and you will need to collect data to verify it.</a:t>
            </a:r>
            <a:endParaRPr lang="en-US" altLang="en-US" b="1"/>
          </a:p>
          <a:p>
            <a:pPr marL="228600" indent="-228600">
              <a:spcAft>
                <a:spcPts val="600"/>
              </a:spcAft>
            </a:pPr>
            <a:r>
              <a:rPr lang="en-US" altLang="en-US" b="1"/>
              <a:t>Time: </a:t>
            </a:r>
            <a:r>
              <a:rPr lang="en-US" altLang="en-US"/>
              <a:t>5 minutes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1.	What product/service does your business or department provide?</a:t>
            </a:r>
          </a:p>
          <a:p>
            <a:pPr marL="228600" indent="-228600">
              <a:spcBef>
                <a:spcPts val="300"/>
              </a:spcBef>
              <a:spcAft>
                <a:spcPts val="300"/>
              </a:spcAft>
            </a:pPr>
            <a:endParaRPr lang="en-US" altLang="en-US"/>
          </a:p>
          <a:p>
            <a:pPr marL="228600" indent="-228600">
              <a:spcBef>
                <a:spcPts val="300"/>
              </a:spcBef>
              <a:spcAft>
                <a:spcPts val="300"/>
              </a:spcAft>
            </a:pPr>
            <a:r>
              <a:rPr lang="en-US" altLang="en-US"/>
              <a:t>2.  Estimate the number of items or transactions completed in a week.</a:t>
            </a:r>
          </a:p>
          <a:p>
            <a:pPr marL="228600" indent="-228600">
              <a:spcAft>
                <a:spcPts val="300"/>
              </a:spcAft>
              <a:buFontTx/>
              <a:buChar char="•"/>
            </a:pPr>
            <a:endParaRPr lang="en-US" altLang="en-US"/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3.	List one or more typical defects.</a:t>
            </a:r>
          </a:p>
          <a:p>
            <a:pPr marL="228600" indent="-228600">
              <a:spcAft>
                <a:spcPts val="300"/>
              </a:spcAft>
            </a:pPr>
            <a:endParaRPr lang="en-US" altLang="en-US"/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4.	How common are these defects? (Circle one or enter your own estimate. 1/100 = about once in every 100 opportunities.)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	1/10       1/100     1/200     1/300     1/500     1/1000     1/5000     1/10000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	Other: __________</a:t>
            </a:r>
          </a:p>
          <a:p>
            <a:pPr marL="228600" indent="-228600">
              <a:spcAft>
                <a:spcPts val="300"/>
              </a:spcAft>
              <a:buFontTx/>
              <a:buAutoNum type="arabicPeriod" startAt="5"/>
            </a:pPr>
            <a:r>
              <a:rPr lang="en-US" altLang="en-US"/>
              <a:t>Convert this fraction to a percentage, then subtract it from 100 to get yield. 	E.g, 1/100 = 1% defects           Yield = 100%-1% = 99% Yield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6.	Use the table (next page) to estimate your current Process Sigma level. 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	Process Sigma level = __________</a:t>
            </a:r>
          </a:p>
          <a:p>
            <a:pPr marL="228600" indent="-228600">
              <a:spcAft>
                <a:spcPts val="300"/>
              </a:spcAft>
            </a:pPr>
            <a:r>
              <a:rPr lang="en-US" altLang="en-US"/>
              <a:t>7.	How might you collect data to check the above estimate?</a:t>
            </a:r>
          </a:p>
        </p:txBody>
      </p:sp>
      <p:sp>
        <p:nvSpPr>
          <p:cNvPr id="533507" name="Text Box 3">
            <a:extLst>
              <a:ext uri="{FF2B5EF4-FFF2-40B4-BE49-F238E27FC236}">
                <a16:creationId xmlns:a16="http://schemas.microsoft.com/office/drawing/2014/main" id="{369E4DF3-1E07-3454-F5A4-B0DD0B86E8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425" y="858838"/>
            <a:ext cx="5664200" cy="33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350" tIns="45174" rIns="90350" bIns="45174" anchor="ctr">
            <a:spAutoFit/>
          </a:bodyPr>
          <a:lstStyle>
            <a:lvl1pPr defTabSz="9032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2438" defTabSz="9032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03288" defTabSz="9032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354138" defTabSz="9032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808163" defTabSz="90328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265363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722563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179763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636963" defTabSz="90328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en-US" altLang="en-US" sz="2000" b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Exercise: Where Are You Today?</a:t>
            </a:r>
          </a:p>
        </p:txBody>
      </p:sp>
      <p:sp>
        <p:nvSpPr>
          <p:cNvPr id="533508" name="Line 4">
            <a:extLst>
              <a:ext uri="{FF2B5EF4-FFF2-40B4-BE49-F238E27FC236}">
                <a16:creationId xmlns:a16="http://schemas.microsoft.com/office/drawing/2014/main" id="{74FC9D68-8669-C74F-4AF8-FE37302B6AF3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425" y="1271588"/>
            <a:ext cx="5654675" cy="0"/>
          </a:xfrm>
          <a:prstGeom prst="line">
            <a:avLst/>
          </a:prstGeom>
          <a:noFill/>
          <a:ln w="19050">
            <a:solidFill>
              <a:srgbClr val="CC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FFBE-366B-646B-0C80-BD14AFBDB7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38AB84-AB97-C6EA-7A52-53186E9BF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85823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4C56A-730D-6BB3-14EF-E124E677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560CC0-ED80-96F3-71A0-601BBA61DD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8524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2649B8-2660-C4EC-7F3C-43325C8653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56388" y="84138"/>
            <a:ext cx="2141537" cy="65055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CC46A1A-935D-9C6B-9424-058514CF29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28600" y="84138"/>
            <a:ext cx="6275388" cy="65055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742849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6E300-AA97-A5AD-51B1-80934BD4E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138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8688DC-6383-FC59-AD4C-A34C6C5110D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4A34D8-E9D4-71BF-4EE6-3E5120D1D2F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B189840-9075-62B3-B066-1872501D1AF0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487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997C9-278E-8A56-B7C0-63BAB43AC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138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94A22E-3219-FDE8-6404-F527251FBDB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ED21D8E-9C6C-358A-5A91-A2B9D8BB78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31475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9D328E-63E3-8326-DB70-57AE00FA99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84138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>
            <a:extLst>
              <a:ext uri="{FF2B5EF4-FFF2-40B4-BE49-F238E27FC236}">
                <a16:creationId xmlns:a16="http://schemas.microsoft.com/office/drawing/2014/main" id="{8122E469-BF13-C78C-83B3-71FC185F6B7B}"/>
              </a:ext>
            </a:extLst>
          </p:cNvPr>
          <p:cNvSpPr>
            <a:spLocks noGrp="1"/>
          </p:cNvSpPr>
          <p:nvPr>
            <p:ph type="dgm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932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2271F-612B-99FC-3BF2-7330C6532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248DA0-07C9-20AA-2E3A-9EF92994F4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14996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5A1211-55F4-C07B-B8AA-7427A6181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3024ED-A661-E1E8-951A-F9246FF066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067473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70E71-D4EA-DE23-FFB7-0E8C8E1C7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EF4981-FAA3-4487-214E-B52A6A2798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09FA1D-7E52-D652-9D70-44AAB3B02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31034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48C842-6FFB-D7EF-B1DC-01468632E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10988F-1BC8-7425-40C2-EDEF1996C5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1AD5EFF-4B7E-72E7-4CE3-9A761484E3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9D7B6F-C3EC-942F-540A-2B7E62548F8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C10A52-41D7-0032-2762-CADE4AEE4D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0999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99A79-0CED-7047-C6CE-9B63B5774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6034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2698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85923D-0B63-6691-B61D-A3105BDF7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5158AA-0E1A-D0F1-9E58-7A56042F57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FA62CB-E26D-4BA4-F836-16C4C31EAF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6202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AA93D1-C740-D07F-BEDE-02ECC4FBB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E141F6-8F87-BFF8-4735-794F2EDA69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18FE7-A393-5D54-62A9-0EB1E69A6D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36868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4D4F751-F005-5F92-9A09-A1D3944D15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84138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FEE5CC4-1FB7-6CEF-ABF8-F5C0F7C2EA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373AD57B-452A-E6B4-CDC8-A2CEAAEDFB0A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685800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AC25AA0A-BFAF-F493-D7AD-1CC4718EF2A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512175" y="6388100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1160980-4686-4DCE-9C62-962BDBB8BC11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Text Box 7">
            <a:extLst>
              <a:ext uri="{FF2B5EF4-FFF2-40B4-BE49-F238E27FC236}">
                <a16:creationId xmlns:a16="http://schemas.microsoft.com/office/drawing/2014/main" id="{99567A1C-921C-FE29-154C-9F2033E6550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18288"/>
            <a:ext cx="3778887" cy="236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 dirty="0">
                <a:solidFill>
                  <a:schemeClr val="accent2"/>
                </a:solidFill>
                <a:latin typeface="Arial" panose="020B0604020202020204" pitchFamily="34" charset="0"/>
              </a:rPr>
              <a:t>© Sigma Quality Management, All Rights Reserved - 2026</a:t>
            </a:r>
            <a:endParaRPr lang="en-US" altLang="en-US" sz="900" dirty="0">
              <a:latin typeface="Arial" panose="020B0604020202020204" pitchFamily="34" charset="0"/>
            </a:endParaRPr>
          </a:p>
        </p:txBody>
      </p:sp>
      <p:sp>
        <p:nvSpPr>
          <p:cNvPr id="1048" name="Text Box 24">
            <a:extLst>
              <a:ext uri="{FF2B5EF4-FFF2-40B4-BE49-F238E27FC236}">
                <a16:creationId xmlns:a16="http://schemas.microsoft.com/office/drawing/2014/main" id="{192B5D4B-DFA0-4696-4F3B-354BE5ECF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6200" y="0"/>
            <a:ext cx="1447800" cy="6858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</a:pPr>
            <a:r>
              <a:rPr lang="en-US" altLang="en-US" sz="24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  <a:endParaRPr lang="en-US" altLang="en-US" sz="15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2B5C1AD3-7202-D298-0E47-4B1E783DDC9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41450" y="1930400"/>
            <a:ext cx="7321550" cy="1270000"/>
          </a:xfrm>
          <a:noFill/>
          <a:ln/>
        </p:spPr>
        <p:txBody>
          <a:bodyPr lIns="90488" tIns="46038" rIns="90488" bIns="46038" anchor="ctr"/>
          <a:lstStyle/>
          <a:p>
            <a:pPr algn="r"/>
            <a:r>
              <a:rPr lang="en-US" altLang="en-US" sz="4000"/>
              <a:t>Six Sigma Overview</a:t>
            </a:r>
            <a:endParaRPr lang="en-US" altLang="en-US" sz="4000">
              <a:solidFill>
                <a:srgbClr val="FFFF00"/>
              </a:solidFill>
            </a:endParaRPr>
          </a:p>
        </p:txBody>
      </p:sp>
      <p:pic>
        <p:nvPicPr>
          <p:cNvPr id="518147" name="Picture 3">
            <a:extLst>
              <a:ext uri="{FF2B5EF4-FFF2-40B4-BE49-F238E27FC236}">
                <a16:creationId xmlns:a16="http://schemas.microsoft.com/office/drawing/2014/main" id="{06BFA41B-DF4B-E36F-AA3D-743E68CFBA4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8" y="2971800"/>
            <a:ext cx="8526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8152" name="Line 8">
            <a:extLst>
              <a:ext uri="{FF2B5EF4-FFF2-40B4-BE49-F238E27FC236}">
                <a16:creationId xmlns:a16="http://schemas.microsoft.com/office/drawing/2014/main" id="{F68D529D-ADCE-78F3-29DF-8235D9163DE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" y="5867400"/>
            <a:ext cx="2627313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53" name="Freeform 9">
            <a:extLst>
              <a:ext uri="{FF2B5EF4-FFF2-40B4-BE49-F238E27FC236}">
                <a16:creationId xmlns:a16="http://schemas.microsoft.com/office/drawing/2014/main" id="{E9FD276F-1E9F-A71A-73CC-E3A5395A00B3}"/>
              </a:ext>
            </a:extLst>
          </p:cNvPr>
          <p:cNvSpPr>
            <a:spLocks/>
          </p:cNvSpPr>
          <p:nvPr/>
        </p:nvSpPr>
        <p:spPr bwMode="auto">
          <a:xfrm>
            <a:off x="752475" y="5808663"/>
            <a:ext cx="23813" cy="11112"/>
          </a:xfrm>
          <a:custGeom>
            <a:avLst/>
            <a:gdLst>
              <a:gd name="T0" fmla="*/ 0 w 15"/>
              <a:gd name="T1" fmla="*/ 3 h 4"/>
              <a:gd name="T2" fmla="*/ 7 w 15"/>
              <a:gd name="T3" fmla="*/ 0 h 4"/>
              <a:gd name="T4" fmla="*/ 14 w 1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4">
                <a:moveTo>
                  <a:pt x="0" y="3"/>
                </a:moveTo>
                <a:lnTo>
                  <a:pt x="7" y="0"/>
                </a:lnTo>
                <a:lnTo>
                  <a:pt x="14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54" name="Line 10">
            <a:extLst>
              <a:ext uri="{FF2B5EF4-FFF2-40B4-BE49-F238E27FC236}">
                <a16:creationId xmlns:a16="http://schemas.microsoft.com/office/drawing/2014/main" id="{E3C81F52-7AA0-D51A-4C75-44CFAFCB2D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85813" y="5808663"/>
            <a:ext cx="14287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55" name="Line 11">
            <a:extLst>
              <a:ext uri="{FF2B5EF4-FFF2-40B4-BE49-F238E27FC236}">
                <a16:creationId xmlns:a16="http://schemas.microsoft.com/office/drawing/2014/main" id="{4686C2A2-BBE6-7134-3A8E-C96EA5594D85}"/>
              </a:ext>
            </a:extLst>
          </p:cNvPr>
          <p:cNvSpPr>
            <a:spLocks noChangeShapeType="1"/>
          </p:cNvSpPr>
          <p:nvPr/>
        </p:nvSpPr>
        <p:spPr bwMode="auto">
          <a:xfrm>
            <a:off x="809625" y="5808663"/>
            <a:ext cx="6350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56" name="Line 12">
            <a:extLst>
              <a:ext uri="{FF2B5EF4-FFF2-40B4-BE49-F238E27FC236}">
                <a16:creationId xmlns:a16="http://schemas.microsoft.com/office/drawing/2014/main" id="{0874B77B-DEEC-F45D-CE9F-294614B7EF46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500" y="5808663"/>
            <a:ext cx="15875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57" name="Freeform 13">
            <a:extLst>
              <a:ext uri="{FF2B5EF4-FFF2-40B4-BE49-F238E27FC236}">
                <a16:creationId xmlns:a16="http://schemas.microsoft.com/office/drawing/2014/main" id="{5DF67AB2-7BF3-3B48-6ED9-64DF1DC490A8}"/>
              </a:ext>
            </a:extLst>
          </p:cNvPr>
          <p:cNvSpPr>
            <a:spLocks/>
          </p:cNvSpPr>
          <p:nvPr/>
        </p:nvSpPr>
        <p:spPr bwMode="auto">
          <a:xfrm>
            <a:off x="841375" y="5800725"/>
            <a:ext cx="23813" cy="11113"/>
          </a:xfrm>
          <a:custGeom>
            <a:avLst/>
            <a:gdLst>
              <a:gd name="T0" fmla="*/ 0 w 15"/>
              <a:gd name="T1" fmla="*/ 3 h 4"/>
              <a:gd name="T2" fmla="*/ 7 w 15"/>
              <a:gd name="T3" fmla="*/ 0 h 4"/>
              <a:gd name="T4" fmla="*/ 14 w 15"/>
              <a:gd name="T5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4">
                <a:moveTo>
                  <a:pt x="0" y="3"/>
                </a:moveTo>
                <a:lnTo>
                  <a:pt x="7" y="0"/>
                </a:lnTo>
                <a:lnTo>
                  <a:pt x="14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58" name="Line 14">
            <a:extLst>
              <a:ext uri="{FF2B5EF4-FFF2-40B4-BE49-F238E27FC236}">
                <a16:creationId xmlns:a16="http://schemas.microsoft.com/office/drawing/2014/main" id="{4054B314-FB96-B025-D579-14C988FCF5D2}"/>
              </a:ext>
            </a:extLst>
          </p:cNvPr>
          <p:cNvSpPr>
            <a:spLocks noChangeShapeType="1"/>
          </p:cNvSpPr>
          <p:nvPr/>
        </p:nvSpPr>
        <p:spPr bwMode="auto">
          <a:xfrm>
            <a:off x="874713" y="5800725"/>
            <a:ext cx="635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59" name="Line 15">
            <a:extLst>
              <a:ext uri="{FF2B5EF4-FFF2-40B4-BE49-F238E27FC236}">
                <a16:creationId xmlns:a16="http://schemas.microsoft.com/office/drawing/2014/main" id="{463A05D7-6386-CF9A-56F3-6A5A4F42AE0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588" y="5800725"/>
            <a:ext cx="1428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0" name="Line 16">
            <a:extLst>
              <a:ext uri="{FF2B5EF4-FFF2-40B4-BE49-F238E27FC236}">
                <a16:creationId xmlns:a16="http://schemas.microsoft.com/office/drawing/2014/main" id="{85EC83B3-995B-E691-E6BA-5E5CF23E01F4}"/>
              </a:ext>
            </a:extLst>
          </p:cNvPr>
          <p:cNvSpPr>
            <a:spLocks noChangeShapeType="1"/>
          </p:cNvSpPr>
          <p:nvPr/>
        </p:nvSpPr>
        <p:spPr bwMode="auto">
          <a:xfrm>
            <a:off x="909638" y="5794375"/>
            <a:ext cx="1587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1" name="Line 17">
            <a:extLst>
              <a:ext uri="{FF2B5EF4-FFF2-40B4-BE49-F238E27FC236}">
                <a16:creationId xmlns:a16="http://schemas.microsoft.com/office/drawing/2014/main" id="{0E6A4230-886B-019A-B90D-5D62D9C0B1AE}"/>
              </a:ext>
            </a:extLst>
          </p:cNvPr>
          <p:cNvSpPr>
            <a:spLocks noChangeShapeType="1"/>
          </p:cNvSpPr>
          <p:nvPr/>
        </p:nvSpPr>
        <p:spPr bwMode="auto">
          <a:xfrm>
            <a:off x="936625" y="5781675"/>
            <a:ext cx="14288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2" name="Line 18">
            <a:extLst>
              <a:ext uri="{FF2B5EF4-FFF2-40B4-BE49-F238E27FC236}">
                <a16:creationId xmlns:a16="http://schemas.microsoft.com/office/drawing/2014/main" id="{876B9159-E0F7-DA00-E607-ABE6E7C7E55D}"/>
              </a:ext>
            </a:extLst>
          </p:cNvPr>
          <p:cNvSpPr>
            <a:spLocks noChangeShapeType="1"/>
          </p:cNvSpPr>
          <p:nvPr/>
        </p:nvSpPr>
        <p:spPr bwMode="auto">
          <a:xfrm>
            <a:off x="960438" y="5780088"/>
            <a:ext cx="11112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3" name="Line 19">
            <a:extLst>
              <a:ext uri="{FF2B5EF4-FFF2-40B4-BE49-F238E27FC236}">
                <a16:creationId xmlns:a16="http://schemas.microsoft.com/office/drawing/2014/main" id="{80AD3CA5-07AA-08FB-341D-95CEA4BA3951}"/>
              </a:ext>
            </a:extLst>
          </p:cNvPr>
          <p:cNvSpPr>
            <a:spLocks noChangeShapeType="1"/>
          </p:cNvSpPr>
          <p:nvPr/>
        </p:nvSpPr>
        <p:spPr bwMode="auto">
          <a:xfrm>
            <a:off x="976313" y="5776913"/>
            <a:ext cx="1428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4" name="Line 20">
            <a:extLst>
              <a:ext uri="{FF2B5EF4-FFF2-40B4-BE49-F238E27FC236}">
                <a16:creationId xmlns:a16="http://schemas.microsoft.com/office/drawing/2014/main" id="{EB7C207F-9391-4FA1-1285-21C0BE9387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96950" y="5756275"/>
            <a:ext cx="14288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5" name="Line 21">
            <a:extLst>
              <a:ext uri="{FF2B5EF4-FFF2-40B4-BE49-F238E27FC236}">
                <a16:creationId xmlns:a16="http://schemas.microsoft.com/office/drawing/2014/main" id="{52802978-22AA-1F6D-B706-D7E19CB7E7E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23938" y="5743575"/>
            <a:ext cx="14287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6" name="Line 22">
            <a:extLst>
              <a:ext uri="{FF2B5EF4-FFF2-40B4-BE49-F238E27FC236}">
                <a16:creationId xmlns:a16="http://schemas.microsoft.com/office/drawing/2014/main" id="{6253AD24-A06D-742D-022E-81968F574A7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6163" y="5734050"/>
            <a:ext cx="11112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7" name="Line 23">
            <a:extLst>
              <a:ext uri="{FF2B5EF4-FFF2-40B4-BE49-F238E27FC236}">
                <a16:creationId xmlns:a16="http://schemas.microsoft.com/office/drawing/2014/main" id="{7588FE13-1A97-536A-A238-F93B621873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65213" y="5716588"/>
            <a:ext cx="14287" cy="47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8" name="Line 24">
            <a:extLst>
              <a:ext uri="{FF2B5EF4-FFF2-40B4-BE49-F238E27FC236}">
                <a16:creationId xmlns:a16="http://schemas.microsoft.com/office/drawing/2014/main" id="{A4BD8B9D-8B1D-70B9-4E68-615BE46205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85850" y="5695950"/>
            <a:ext cx="12700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69" name="Line 25">
            <a:extLst>
              <a:ext uri="{FF2B5EF4-FFF2-40B4-BE49-F238E27FC236}">
                <a16:creationId xmlns:a16="http://schemas.microsoft.com/office/drawing/2014/main" id="{7BF67E39-92CD-A6F6-B37A-23B31C59DB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11250" y="5675313"/>
            <a:ext cx="14288" cy="47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0" name="Line 26">
            <a:extLst>
              <a:ext uri="{FF2B5EF4-FFF2-40B4-BE49-F238E27FC236}">
                <a16:creationId xmlns:a16="http://schemas.microsoft.com/office/drawing/2014/main" id="{8E9015FC-A27C-BC4E-2CDB-B322DCDA0FD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35063" y="5649913"/>
            <a:ext cx="7937" cy="142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1" name="Line 27">
            <a:extLst>
              <a:ext uri="{FF2B5EF4-FFF2-40B4-BE49-F238E27FC236}">
                <a16:creationId xmlns:a16="http://schemas.microsoft.com/office/drawing/2014/main" id="{FB3D9D13-9F40-45B8-AAC1-80392ACE64F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50938" y="5613400"/>
            <a:ext cx="12700" cy="111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2" name="Line 28">
            <a:extLst>
              <a:ext uri="{FF2B5EF4-FFF2-40B4-BE49-F238E27FC236}">
                <a16:creationId xmlns:a16="http://schemas.microsoft.com/office/drawing/2014/main" id="{54C703AB-8A06-380C-10DC-D0333E480C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174750" y="5586413"/>
            <a:ext cx="14288" cy="142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3" name="Line 29">
            <a:extLst>
              <a:ext uri="{FF2B5EF4-FFF2-40B4-BE49-F238E27FC236}">
                <a16:creationId xmlns:a16="http://schemas.microsoft.com/office/drawing/2014/main" id="{A20B1DBD-A4D2-8EEB-0E27-3D4A4F812F6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00150" y="5543550"/>
            <a:ext cx="7938" cy="238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4" name="Line 30">
            <a:extLst>
              <a:ext uri="{FF2B5EF4-FFF2-40B4-BE49-F238E27FC236}">
                <a16:creationId xmlns:a16="http://schemas.microsoft.com/office/drawing/2014/main" id="{058B11F6-9282-2A21-CFB9-2BC3BCDFF89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17613" y="5508625"/>
            <a:ext cx="14287" cy="25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5" name="Line 31">
            <a:extLst>
              <a:ext uri="{FF2B5EF4-FFF2-40B4-BE49-F238E27FC236}">
                <a16:creationId xmlns:a16="http://schemas.microsoft.com/office/drawing/2014/main" id="{1A8D4B5B-16BB-DC5A-8A07-BEBC159070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39838" y="5456238"/>
            <a:ext cx="14287" cy="381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6" name="Line 32">
            <a:extLst>
              <a:ext uri="{FF2B5EF4-FFF2-40B4-BE49-F238E27FC236}">
                <a16:creationId xmlns:a16="http://schemas.microsoft.com/office/drawing/2014/main" id="{25668E68-75E7-A49C-5092-E392A95D907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63650" y="5403850"/>
            <a:ext cx="14288" cy="34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7" name="Line 33">
            <a:extLst>
              <a:ext uri="{FF2B5EF4-FFF2-40B4-BE49-F238E27FC236}">
                <a16:creationId xmlns:a16="http://schemas.microsoft.com/office/drawing/2014/main" id="{91488971-7181-D2A4-8786-4B3617CD262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289050" y="5353050"/>
            <a:ext cx="7938" cy="333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8" name="Line 34">
            <a:extLst>
              <a:ext uri="{FF2B5EF4-FFF2-40B4-BE49-F238E27FC236}">
                <a16:creationId xmlns:a16="http://schemas.microsoft.com/office/drawing/2014/main" id="{71BEAC7E-BCEC-485A-7F6F-90A3FCA7683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04925" y="5295900"/>
            <a:ext cx="14288" cy="428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9" name="Line 35">
            <a:extLst>
              <a:ext uri="{FF2B5EF4-FFF2-40B4-BE49-F238E27FC236}">
                <a16:creationId xmlns:a16="http://schemas.microsoft.com/office/drawing/2014/main" id="{25BA1BAF-7C3F-49BB-B3D8-531150C3603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7150" y="5230813"/>
            <a:ext cx="12700" cy="476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0" name="Line 36">
            <a:extLst>
              <a:ext uri="{FF2B5EF4-FFF2-40B4-BE49-F238E27FC236}">
                <a16:creationId xmlns:a16="http://schemas.microsoft.com/office/drawing/2014/main" id="{E2E4B8BA-6762-BE7B-2531-EB2A84D6677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52550" y="5164138"/>
            <a:ext cx="14288" cy="571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1" name="Line 37">
            <a:extLst>
              <a:ext uri="{FF2B5EF4-FFF2-40B4-BE49-F238E27FC236}">
                <a16:creationId xmlns:a16="http://schemas.microsoft.com/office/drawing/2014/main" id="{DCA1A732-7D4B-5B58-6EF5-BE5DDEFDA3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74775" y="5089525"/>
            <a:ext cx="9525" cy="523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2" name="Line 38">
            <a:extLst>
              <a:ext uri="{FF2B5EF4-FFF2-40B4-BE49-F238E27FC236}">
                <a16:creationId xmlns:a16="http://schemas.microsoft.com/office/drawing/2014/main" id="{6B5C8503-6954-C2B0-2A2E-D90B8A033CC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93825" y="5010150"/>
            <a:ext cx="14288" cy="63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3" name="Line 39">
            <a:extLst>
              <a:ext uri="{FF2B5EF4-FFF2-40B4-BE49-F238E27FC236}">
                <a16:creationId xmlns:a16="http://schemas.microsoft.com/office/drawing/2014/main" id="{18E7B387-7B88-2B1D-D436-7288DA83B6E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14463" y="4930775"/>
            <a:ext cx="14287" cy="682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4" name="Line 40">
            <a:extLst>
              <a:ext uri="{FF2B5EF4-FFF2-40B4-BE49-F238E27FC236}">
                <a16:creationId xmlns:a16="http://schemas.microsoft.com/office/drawing/2014/main" id="{D07519D7-FA83-47A5-CC2B-C62817EDA62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39863" y="4846638"/>
            <a:ext cx="14287" cy="63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5" name="Line 41">
            <a:extLst>
              <a:ext uri="{FF2B5EF4-FFF2-40B4-BE49-F238E27FC236}">
                <a16:creationId xmlns:a16="http://schemas.microsoft.com/office/drawing/2014/main" id="{CF240773-87C8-EC71-7FA6-FF536D83CA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465263" y="4767263"/>
            <a:ext cx="7937" cy="650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6" name="Freeform 42">
            <a:extLst>
              <a:ext uri="{FF2B5EF4-FFF2-40B4-BE49-F238E27FC236}">
                <a16:creationId xmlns:a16="http://schemas.microsoft.com/office/drawing/2014/main" id="{E8E7780F-C9FC-40D9-C049-1486A88A9151}"/>
              </a:ext>
            </a:extLst>
          </p:cNvPr>
          <p:cNvSpPr>
            <a:spLocks/>
          </p:cNvSpPr>
          <p:nvPr/>
        </p:nvSpPr>
        <p:spPr bwMode="auto">
          <a:xfrm>
            <a:off x="1476375" y="4668838"/>
            <a:ext cx="22225" cy="96837"/>
          </a:xfrm>
          <a:custGeom>
            <a:avLst/>
            <a:gdLst>
              <a:gd name="T0" fmla="*/ 0 w 14"/>
              <a:gd name="T1" fmla="*/ 32 h 33"/>
              <a:gd name="T2" fmla="*/ 6 w 14"/>
              <a:gd name="T3" fmla="*/ 14 h 33"/>
              <a:gd name="T4" fmla="*/ 13 w 14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33">
                <a:moveTo>
                  <a:pt x="0" y="32"/>
                </a:moveTo>
                <a:lnTo>
                  <a:pt x="6" y="14"/>
                </a:lnTo>
                <a:lnTo>
                  <a:pt x="13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87" name="Line 43">
            <a:extLst>
              <a:ext uri="{FF2B5EF4-FFF2-40B4-BE49-F238E27FC236}">
                <a16:creationId xmlns:a16="http://schemas.microsoft.com/office/drawing/2014/main" id="{84314D58-AA0D-1538-A910-6009F6A2A9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03363" y="4597400"/>
            <a:ext cx="15875" cy="63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88" name="Freeform 44">
            <a:extLst>
              <a:ext uri="{FF2B5EF4-FFF2-40B4-BE49-F238E27FC236}">
                <a16:creationId xmlns:a16="http://schemas.microsoft.com/office/drawing/2014/main" id="{60F5C1B8-4E6F-2EC3-98A6-F8FBAEB393B7}"/>
              </a:ext>
            </a:extLst>
          </p:cNvPr>
          <p:cNvSpPr>
            <a:spLocks/>
          </p:cNvSpPr>
          <p:nvPr/>
        </p:nvSpPr>
        <p:spPr bwMode="auto">
          <a:xfrm>
            <a:off x="1522413" y="4498975"/>
            <a:ext cx="19050" cy="92075"/>
          </a:xfrm>
          <a:custGeom>
            <a:avLst/>
            <a:gdLst>
              <a:gd name="T0" fmla="*/ 0 w 12"/>
              <a:gd name="T1" fmla="*/ 31 h 32"/>
              <a:gd name="T2" fmla="*/ 4 w 12"/>
              <a:gd name="T3" fmla="*/ 14 h 32"/>
              <a:gd name="T4" fmla="*/ 11 w 12"/>
              <a:gd name="T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32">
                <a:moveTo>
                  <a:pt x="0" y="31"/>
                </a:moveTo>
                <a:lnTo>
                  <a:pt x="4" y="14"/>
                </a:lnTo>
                <a:lnTo>
                  <a:pt x="11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89" name="Line 45">
            <a:extLst>
              <a:ext uri="{FF2B5EF4-FFF2-40B4-BE49-F238E27FC236}">
                <a16:creationId xmlns:a16="http://schemas.microsoft.com/office/drawing/2014/main" id="{9172B131-9FE6-8E8D-8300-A50442DC59C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46225" y="4421188"/>
            <a:ext cx="15875" cy="650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0" name="Line 46">
            <a:extLst>
              <a:ext uri="{FF2B5EF4-FFF2-40B4-BE49-F238E27FC236}">
                <a16:creationId xmlns:a16="http://schemas.microsoft.com/office/drawing/2014/main" id="{903D8B64-68FE-B9C4-2962-4CA61863AE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66863" y="4344988"/>
            <a:ext cx="12700" cy="682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1" name="Line 47">
            <a:extLst>
              <a:ext uri="{FF2B5EF4-FFF2-40B4-BE49-F238E27FC236}">
                <a16:creationId xmlns:a16="http://schemas.microsoft.com/office/drawing/2014/main" id="{191DD5CB-A24D-2834-E1B5-68E1871BE7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92263" y="4260850"/>
            <a:ext cx="15875" cy="650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2" name="Line 48">
            <a:extLst>
              <a:ext uri="{FF2B5EF4-FFF2-40B4-BE49-F238E27FC236}">
                <a16:creationId xmlns:a16="http://schemas.microsoft.com/office/drawing/2014/main" id="{36040C04-A846-2EC6-E380-84A93A1810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14488" y="4183063"/>
            <a:ext cx="9525" cy="682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3" name="Line 49">
            <a:extLst>
              <a:ext uri="{FF2B5EF4-FFF2-40B4-BE49-F238E27FC236}">
                <a16:creationId xmlns:a16="http://schemas.microsoft.com/office/drawing/2014/main" id="{642FED19-D5A3-A658-EE8A-564BE1569A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33538" y="4117975"/>
            <a:ext cx="15875" cy="50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4" name="Line 50">
            <a:extLst>
              <a:ext uri="{FF2B5EF4-FFF2-40B4-BE49-F238E27FC236}">
                <a16:creationId xmlns:a16="http://schemas.microsoft.com/office/drawing/2014/main" id="{A71CE06C-CBCA-4CCE-57DC-9BC93AE705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55763" y="4051300"/>
            <a:ext cx="12700" cy="460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5" name="Line 51">
            <a:extLst>
              <a:ext uri="{FF2B5EF4-FFF2-40B4-BE49-F238E27FC236}">
                <a16:creationId xmlns:a16="http://schemas.microsoft.com/office/drawing/2014/main" id="{156FBFB5-0594-1AD5-D933-E9D1A3E233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681163" y="3990975"/>
            <a:ext cx="15875" cy="460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6" name="Line 52">
            <a:extLst>
              <a:ext uri="{FF2B5EF4-FFF2-40B4-BE49-F238E27FC236}">
                <a16:creationId xmlns:a16="http://schemas.microsoft.com/office/drawing/2014/main" id="{59E6DBB9-F5A5-CA85-C642-19E6ABACBA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04975" y="3940175"/>
            <a:ext cx="7938" cy="365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7" name="Freeform 53">
            <a:extLst>
              <a:ext uri="{FF2B5EF4-FFF2-40B4-BE49-F238E27FC236}">
                <a16:creationId xmlns:a16="http://schemas.microsoft.com/office/drawing/2014/main" id="{5B1D002C-732A-52A9-676E-20BAE1F4A6A6}"/>
              </a:ext>
            </a:extLst>
          </p:cNvPr>
          <p:cNvSpPr>
            <a:spLocks/>
          </p:cNvSpPr>
          <p:nvPr/>
        </p:nvSpPr>
        <p:spPr bwMode="auto">
          <a:xfrm>
            <a:off x="1716088" y="3883025"/>
            <a:ext cx="26987" cy="52388"/>
          </a:xfrm>
          <a:custGeom>
            <a:avLst/>
            <a:gdLst>
              <a:gd name="T0" fmla="*/ 0 w 16"/>
              <a:gd name="T1" fmla="*/ 17 h 18"/>
              <a:gd name="T2" fmla="*/ 8 w 16"/>
              <a:gd name="T3" fmla="*/ 6 h 18"/>
              <a:gd name="T4" fmla="*/ 15 w 16"/>
              <a:gd name="T5" fmla="*/ 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18">
                <a:moveTo>
                  <a:pt x="0" y="17"/>
                </a:moveTo>
                <a:lnTo>
                  <a:pt x="8" y="6"/>
                </a:lnTo>
                <a:lnTo>
                  <a:pt x="15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198" name="Line 54">
            <a:extLst>
              <a:ext uri="{FF2B5EF4-FFF2-40B4-BE49-F238E27FC236}">
                <a16:creationId xmlns:a16="http://schemas.microsoft.com/office/drawing/2014/main" id="{60ED27EF-E604-A1C9-722C-A298C7F2D83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44663" y="3862388"/>
            <a:ext cx="12700" cy="142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9" name="Line 55">
            <a:extLst>
              <a:ext uri="{FF2B5EF4-FFF2-40B4-BE49-F238E27FC236}">
                <a16:creationId xmlns:a16="http://schemas.microsoft.com/office/drawing/2014/main" id="{B2BF5966-59FB-EE96-2F49-087D3BFD46B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68475" y="3838575"/>
            <a:ext cx="15875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00" name="Freeform 56">
            <a:extLst>
              <a:ext uri="{FF2B5EF4-FFF2-40B4-BE49-F238E27FC236}">
                <a16:creationId xmlns:a16="http://schemas.microsoft.com/office/drawing/2014/main" id="{CF4729FA-CAC3-5AE2-1307-F4371E1A955E}"/>
              </a:ext>
            </a:extLst>
          </p:cNvPr>
          <p:cNvSpPr>
            <a:spLocks/>
          </p:cNvSpPr>
          <p:nvPr/>
        </p:nvSpPr>
        <p:spPr bwMode="auto">
          <a:xfrm>
            <a:off x="1787525" y="3810000"/>
            <a:ext cx="19050" cy="23813"/>
          </a:xfrm>
          <a:custGeom>
            <a:avLst/>
            <a:gdLst>
              <a:gd name="T0" fmla="*/ 0 w 12"/>
              <a:gd name="T1" fmla="*/ 7 h 8"/>
              <a:gd name="T2" fmla="*/ 3 w 12"/>
              <a:gd name="T3" fmla="*/ 4 h 8"/>
              <a:gd name="T4" fmla="*/ 11 w 12"/>
              <a:gd name="T5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8">
                <a:moveTo>
                  <a:pt x="0" y="7"/>
                </a:moveTo>
                <a:lnTo>
                  <a:pt x="3" y="4"/>
                </a:lnTo>
                <a:lnTo>
                  <a:pt x="11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01" name="Freeform 57">
            <a:extLst>
              <a:ext uri="{FF2B5EF4-FFF2-40B4-BE49-F238E27FC236}">
                <a16:creationId xmlns:a16="http://schemas.microsoft.com/office/drawing/2014/main" id="{DCE787CA-2EE5-6967-9752-A9A26A8DE0FF}"/>
              </a:ext>
            </a:extLst>
          </p:cNvPr>
          <p:cNvSpPr>
            <a:spLocks/>
          </p:cNvSpPr>
          <p:nvPr/>
        </p:nvSpPr>
        <p:spPr bwMode="auto">
          <a:xfrm>
            <a:off x="1804988" y="3810000"/>
            <a:ext cx="23812" cy="1588"/>
          </a:xfrm>
          <a:custGeom>
            <a:avLst/>
            <a:gdLst>
              <a:gd name="T0" fmla="*/ 0 w 14"/>
              <a:gd name="T1" fmla="*/ 0 h 1"/>
              <a:gd name="T2" fmla="*/ 6 w 14"/>
              <a:gd name="T3" fmla="*/ 0 h 1"/>
              <a:gd name="T4" fmla="*/ 13 w 1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1">
                <a:moveTo>
                  <a:pt x="0" y="0"/>
                </a:moveTo>
                <a:lnTo>
                  <a:pt x="6" y="0"/>
                </a:lnTo>
                <a:lnTo>
                  <a:pt x="13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02" name="Freeform 58">
            <a:extLst>
              <a:ext uri="{FF2B5EF4-FFF2-40B4-BE49-F238E27FC236}">
                <a16:creationId xmlns:a16="http://schemas.microsoft.com/office/drawing/2014/main" id="{B3A1E78B-50FC-0C13-9DA3-43AAA76BB69B}"/>
              </a:ext>
            </a:extLst>
          </p:cNvPr>
          <p:cNvSpPr>
            <a:spLocks/>
          </p:cNvSpPr>
          <p:nvPr/>
        </p:nvSpPr>
        <p:spPr bwMode="auto">
          <a:xfrm>
            <a:off x="1828800" y="3810000"/>
            <a:ext cx="23813" cy="1588"/>
          </a:xfrm>
          <a:custGeom>
            <a:avLst/>
            <a:gdLst>
              <a:gd name="T0" fmla="*/ 0 w 15"/>
              <a:gd name="T1" fmla="*/ 0 h 1"/>
              <a:gd name="T2" fmla="*/ 7 w 15"/>
              <a:gd name="T3" fmla="*/ 0 h 1"/>
              <a:gd name="T4" fmla="*/ 14 w 1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1">
                <a:moveTo>
                  <a:pt x="0" y="0"/>
                </a:moveTo>
                <a:lnTo>
                  <a:pt x="7" y="0"/>
                </a:lnTo>
                <a:lnTo>
                  <a:pt x="14" y="0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03" name="Freeform 59">
            <a:extLst>
              <a:ext uri="{FF2B5EF4-FFF2-40B4-BE49-F238E27FC236}">
                <a16:creationId xmlns:a16="http://schemas.microsoft.com/office/drawing/2014/main" id="{35EDD1A5-224A-1F82-2084-54EEE14C21EA}"/>
              </a:ext>
            </a:extLst>
          </p:cNvPr>
          <p:cNvSpPr>
            <a:spLocks/>
          </p:cNvSpPr>
          <p:nvPr/>
        </p:nvSpPr>
        <p:spPr bwMode="auto">
          <a:xfrm>
            <a:off x="1851025" y="3810000"/>
            <a:ext cx="20638" cy="23813"/>
          </a:xfrm>
          <a:custGeom>
            <a:avLst/>
            <a:gdLst>
              <a:gd name="T0" fmla="*/ 0 w 12"/>
              <a:gd name="T1" fmla="*/ 0 h 8"/>
              <a:gd name="T2" fmla="*/ 4 w 12"/>
              <a:gd name="T3" fmla="*/ 4 h 8"/>
              <a:gd name="T4" fmla="*/ 11 w 12"/>
              <a:gd name="T5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8">
                <a:moveTo>
                  <a:pt x="0" y="0"/>
                </a:moveTo>
                <a:lnTo>
                  <a:pt x="4" y="4"/>
                </a:lnTo>
                <a:lnTo>
                  <a:pt x="11" y="7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04" name="Line 60">
            <a:extLst>
              <a:ext uri="{FF2B5EF4-FFF2-40B4-BE49-F238E27FC236}">
                <a16:creationId xmlns:a16="http://schemas.microsoft.com/office/drawing/2014/main" id="{76F70A5C-0C16-4ECB-6A85-A6234CB7342C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9600" y="3848100"/>
            <a:ext cx="14288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05" name="Line 61">
            <a:extLst>
              <a:ext uri="{FF2B5EF4-FFF2-40B4-BE49-F238E27FC236}">
                <a16:creationId xmlns:a16="http://schemas.microsoft.com/office/drawing/2014/main" id="{311DE216-A7EA-18C6-AC82-38CF9F6D804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1825" y="3868738"/>
            <a:ext cx="14288" cy="142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06" name="Freeform 62">
            <a:extLst>
              <a:ext uri="{FF2B5EF4-FFF2-40B4-BE49-F238E27FC236}">
                <a16:creationId xmlns:a16="http://schemas.microsoft.com/office/drawing/2014/main" id="{B82290B2-9201-A49D-7A3F-FC322CA37B8B}"/>
              </a:ext>
            </a:extLst>
          </p:cNvPr>
          <p:cNvSpPr>
            <a:spLocks/>
          </p:cNvSpPr>
          <p:nvPr/>
        </p:nvSpPr>
        <p:spPr bwMode="auto">
          <a:xfrm>
            <a:off x="1916113" y="3883025"/>
            <a:ext cx="26987" cy="52388"/>
          </a:xfrm>
          <a:custGeom>
            <a:avLst/>
            <a:gdLst>
              <a:gd name="T0" fmla="*/ 0 w 17"/>
              <a:gd name="T1" fmla="*/ 0 h 18"/>
              <a:gd name="T2" fmla="*/ 8 w 17"/>
              <a:gd name="T3" fmla="*/ 6 h 18"/>
              <a:gd name="T4" fmla="*/ 16 w 17"/>
              <a:gd name="T5" fmla="*/ 17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" h="18">
                <a:moveTo>
                  <a:pt x="0" y="0"/>
                </a:moveTo>
                <a:lnTo>
                  <a:pt x="8" y="6"/>
                </a:lnTo>
                <a:lnTo>
                  <a:pt x="16" y="17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07" name="Line 63">
            <a:extLst>
              <a:ext uri="{FF2B5EF4-FFF2-40B4-BE49-F238E27FC236}">
                <a16:creationId xmlns:a16="http://schemas.microsoft.com/office/drawing/2014/main" id="{968BB12D-308C-C097-FF11-0B36A44681B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49450" y="3946525"/>
            <a:ext cx="7938" cy="381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08" name="Line 64">
            <a:extLst>
              <a:ext uri="{FF2B5EF4-FFF2-40B4-BE49-F238E27FC236}">
                <a16:creationId xmlns:a16="http://schemas.microsoft.com/office/drawing/2014/main" id="{EE7E2729-8730-8ABB-F202-6B3585EF461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66913" y="3998913"/>
            <a:ext cx="14287" cy="460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09" name="Line 65">
            <a:extLst>
              <a:ext uri="{FF2B5EF4-FFF2-40B4-BE49-F238E27FC236}">
                <a16:creationId xmlns:a16="http://schemas.microsoft.com/office/drawing/2014/main" id="{F6B3597D-97E6-A9AC-1E42-10599365724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90725" y="4060825"/>
            <a:ext cx="15875" cy="476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0" name="Line 66">
            <a:extLst>
              <a:ext uri="{FF2B5EF4-FFF2-40B4-BE49-F238E27FC236}">
                <a16:creationId xmlns:a16="http://schemas.microsoft.com/office/drawing/2014/main" id="{12F6A28D-D749-731B-7D91-307462CDFFE0}"/>
              </a:ext>
            </a:extLst>
          </p:cNvPr>
          <p:cNvSpPr>
            <a:spLocks noChangeShapeType="1"/>
          </p:cNvSpPr>
          <p:nvPr/>
        </p:nvSpPr>
        <p:spPr bwMode="auto">
          <a:xfrm>
            <a:off x="2014538" y="4121150"/>
            <a:ext cx="14287" cy="523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1" name="Line 67">
            <a:extLst>
              <a:ext uri="{FF2B5EF4-FFF2-40B4-BE49-F238E27FC236}">
                <a16:creationId xmlns:a16="http://schemas.microsoft.com/office/drawing/2014/main" id="{D0B3AE8F-9460-2607-577E-54ACDFE42E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38350" y="4187825"/>
            <a:ext cx="6350" cy="682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2" name="Line 68">
            <a:extLst>
              <a:ext uri="{FF2B5EF4-FFF2-40B4-BE49-F238E27FC236}">
                <a16:creationId xmlns:a16="http://schemas.microsoft.com/office/drawing/2014/main" id="{89A41F62-0FFC-9074-02E0-33FD4DF6BEB8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5813" y="4270375"/>
            <a:ext cx="14287" cy="650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3" name="Line 69">
            <a:extLst>
              <a:ext uri="{FF2B5EF4-FFF2-40B4-BE49-F238E27FC236}">
                <a16:creationId xmlns:a16="http://schemas.microsoft.com/office/drawing/2014/main" id="{D742E419-8178-3050-5EB9-2D0A1807BD2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8038" y="4351338"/>
            <a:ext cx="14287" cy="682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4" name="Line 70">
            <a:extLst>
              <a:ext uri="{FF2B5EF4-FFF2-40B4-BE49-F238E27FC236}">
                <a16:creationId xmlns:a16="http://schemas.microsoft.com/office/drawing/2014/main" id="{770BF1FF-AAE8-7B98-7D05-CC9DC94CBF95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3438" y="4433888"/>
            <a:ext cx="14287" cy="650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5" name="Freeform 71">
            <a:extLst>
              <a:ext uri="{FF2B5EF4-FFF2-40B4-BE49-F238E27FC236}">
                <a16:creationId xmlns:a16="http://schemas.microsoft.com/office/drawing/2014/main" id="{296374C8-71D6-6C62-18E8-D06745ECDE51}"/>
              </a:ext>
            </a:extLst>
          </p:cNvPr>
          <p:cNvSpPr>
            <a:spLocks/>
          </p:cNvSpPr>
          <p:nvPr/>
        </p:nvSpPr>
        <p:spPr bwMode="auto">
          <a:xfrm>
            <a:off x="2117725" y="4498975"/>
            <a:ext cx="19050" cy="92075"/>
          </a:xfrm>
          <a:custGeom>
            <a:avLst/>
            <a:gdLst>
              <a:gd name="T0" fmla="*/ 0 w 12"/>
              <a:gd name="T1" fmla="*/ 0 h 32"/>
              <a:gd name="T2" fmla="*/ 3 w 12"/>
              <a:gd name="T3" fmla="*/ 14 h 32"/>
              <a:gd name="T4" fmla="*/ 11 w 12"/>
              <a:gd name="T5" fmla="*/ 3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32">
                <a:moveTo>
                  <a:pt x="0" y="0"/>
                </a:moveTo>
                <a:lnTo>
                  <a:pt x="3" y="14"/>
                </a:lnTo>
                <a:lnTo>
                  <a:pt x="11" y="31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16" name="Line 72">
            <a:extLst>
              <a:ext uri="{FF2B5EF4-FFF2-40B4-BE49-F238E27FC236}">
                <a16:creationId xmlns:a16="http://schemas.microsoft.com/office/drawing/2014/main" id="{2AC38291-2457-DA07-ACFC-D9CC4A6D7A5B}"/>
              </a:ext>
            </a:extLst>
          </p:cNvPr>
          <p:cNvSpPr>
            <a:spLocks noChangeShapeType="1"/>
          </p:cNvSpPr>
          <p:nvPr/>
        </p:nvSpPr>
        <p:spPr bwMode="auto">
          <a:xfrm>
            <a:off x="2144713" y="4602163"/>
            <a:ext cx="12700" cy="666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7" name="Freeform 73">
            <a:extLst>
              <a:ext uri="{FF2B5EF4-FFF2-40B4-BE49-F238E27FC236}">
                <a16:creationId xmlns:a16="http://schemas.microsoft.com/office/drawing/2014/main" id="{46CC8DF1-961E-837D-4CB7-326F81F1C854}"/>
              </a:ext>
            </a:extLst>
          </p:cNvPr>
          <p:cNvSpPr>
            <a:spLocks/>
          </p:cNvSpPr>
          <p:nvPr/>
        </p:nvSpPr>
        <p:spPr bwMode="auto">
          <a:xfrm>
            <a:off x="2157413" y="4668838"/>
            <a:ext cx="25400" cy="96837"/>
          </a:xfrm>
          <a:custGeom>
            <a:avLst/>
            <a:gdLst>
              <a:gd name="T0" fmla="*/ 0 w 16"/>
              <a:gd name="T1" fmla="*/ 0 h 33"/>
              <a:gd name="T2" fmla="*/ 8 w 16"/>
              <a:gd name="T3" fmla="*/ 14 h 33"/>
              <a:gd name="T4" fmla="*/ 15 w 16"/>
              <a:gd name="T5" fmla="*/ 3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" h="33">
                <a:moveTo>
                  <a:pt x="0" y="0"/>
                </a:moveTo>
                <a:lnTo>
                  <a:pt x="8" y="14"/>
                </a:lnTo>
                <a:lnTo>
                  <a:pt x="15" y="32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18" name="Line 74">
            <a:extLst>
              <a:ext uri="{FF2B5EF4-FFF2-40B4-BE49-F238E27FC236}">
                <a16:creationId xmlns:a16="http://schemas.microsoft.com/office/drawing/2014/main" id="{6BDE7D22-FEFB-A1BC-1C0F-E4AE508A2BA9}"/>
              </a:ext>
            </a:extLst>
          </p:cNvPr>
          <p:cNvSpPr>
            <a:spLocks noChangeShapeType="1"/>
          </p:cNvSpPr>
          <p:nvPr/>
        </p:nvSpPr>
        <p:spPr bwMode="auto">
          <a:xfrm>
            <a:off x="2190750" y="4778375"/>
            <a:ext cx="9525" cy="63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9" name="Line 75">
            <a:extLst>
              <a:ext uri="{FF2B5EF4-FFF2-40B4-BE49-F238E27FC236}">
                <a16:creationId xmlns:a16="http://schemas.microsoft.com/office/drawing/2014/main" id="{EED6F078-1F14-DAEE-4E72-D2E907C3A489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8213" y="4857750"/>
            <a:ext cx="14287" cy="650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0" name="Line 76">
            <a:extLst>
              <a:ext uri="{FF2B5EF4-FFF2-40B4-BE49-F238E27FC236}">
                <a16:creationId xmlns:a16="http://schemas.microsoft.com/office/drawing/2014/main" id="{4F52745D-4680-5BC9-CB02-D4FAF45C22A6}"/>
              </a:ext>
            </a:extLst>
          </p:cNvPr>
          <p:cNvSpPr>
            <a:spLocks noChangeShapeType="1"/>
          </p:cNvSpPr>
          <p:nvPr/>
        </p:nvSpPr>
        <p:spPr bwMode="auto">
          <a:xfrm>
            <a:off x="2233613" y="4937125"/>
            <a:ext cx="12700" cy="682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1" name="Line 77">
            <a:extLst>
              <a:ext uri="{FF2B5EF4-FFF2-40B4-BE49-F238E27FC236}">
                <a16:creationId xmlns:a16="http://schemas.microsoft.com/office/drawing/2014/main" id="{D0D1D352-A90A-B0D2-4030-E7F6562DAC3A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5838" y="5019675"/>
            <a:ext cx="14287" cy="635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2" name="Line 78">
            <a:extLst>
              <a:ext uri="{FF2B5EF4-FFF2-40B4-BE49-F238E27FC236}">
                <a16:creationId xmlns:a16="http://schemas.microsoft.com/office/drawing/2014/main" id="{7A9F6E7D-118B-C107-9238-8519F08F4FB1}"/>
              </a:ext>
            </a:extLst>
          </p:cNvPr>
          <p:cNvSpPr>
            <a:spLocks noChangeShapeType="1"/>
          </p:cNvSpPr>
          <p:nvPr/>
        </p:nvSpPr>
        <p:spPr bwMode="auto">
          <a:xfrm>
            <a:off x="2279650" y="5100638"/>
            <a:ext cx="7938" cy="523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3" name="Line 79">
            <a:extLst>
              <a:ext uri="{FF2B5EF4-FFF2-40B4-BE49-F238E27FC236}">
                <a16:creationId xmlns:a16="http://schemas.microsoft.com/office/drawing/2014/main" id="{7464C40B-4E5F-CEEE-6185-7B8D8F31B5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297113" y="5168900"/>
            <a:ext cx="14287" cy="571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4" name="Line 80">
            <a:extLst>
              <a:ext uri="{FF2B5EF4-FFF2-40B4-BE49-F238E27FC236}">
                <a16:creationId xmlns:a16="http://schemas.microsoft.com/office/drawing/2014/main" id="{86330A4D-FEFF-1CD1-AFAF-DD9DECD1C1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20925" y="5240338"/>
            <a:ext cx="14288" cy="476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5" name="Line 81">
            <a:extLst>
              <a:ext uri="{FF2B5EF4-FFF2-40B4-BE49-F238E27FC236}">
                <a16:creationId xmlns:a16="http://schemas.microsoft.com/office/drawing/2014/main" id="{2DC3F3F1-A405-6328-D01E-8E67068613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150" y="5300663"/>
            <a:ext cx="14288" cy="44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6" name="Line 82">
            <a:extLst>
              <a:ext uri="{FF2B5EF4-FFF2-40B4-BE49-F238E27FC236}">
                <a16:creationId xmlns:a16="http://schemas.microsoft.com/office/drawing/2014/main" id="{188A5E49-80F7-DB15-2324-D14C916E961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6963" y="5364163"/>
            <a:ext cx="9525" cy="317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7" name="Line 83">
            <a:extLst>
              <a:ext uri="{FF2B5EF4-FFF2-40B4-BE49-F238E27FC236}">
                <a16:creationId xmlns:a16="http://schemas.microsoft.com/office/drawing/2014/main" id="{3129FD1D-EB1F-F550-1E3D-EC5AA2A9258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6013" y="5410200"/>
            <a:ext cx="14287" cy="381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8" name="Line 84">
            <a:extLst>
              <a:ext uri="{FF2B5EF4-FFF2-40B4-BE49-F238E27FC236}">
                <a16:creationId xmlns:a16="http://schemas.microsoft.com/office/drawing/2014/main" id="{8FED0962-5BFF-B582-BF5A-D63554D4F9C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8238" y="5462588"/>
            <a:ext cx="14287" cy="333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29" name="Line 85">
            <a:extLst>
              <a:ext uri="{FF2B5EF4-FFF2-40B4-BE49-F238E27FC236}">
                <a16:creationId xmlns:a16="http://schemas.microsoft.com/office/drawing/2014/main" id="{055669C3-6DD9-8722-F8BA-2C1608DA27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2050" y="5514975"/>
            <a:ext cx="14288" cy="2381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0" name="Line 86">
            <a:extLst>
              <a:ext uri="{FF2B5EF4-FFF2-40B4-BE49-F238E27FC236}">
                <a16:creationId xmlns:a16="http://schemas.microsoft.com/office/drawing/2014/main" id="{11372374-0B15-0D4B-1F88-424C44202531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4275" y="5554663"/>
            <a:ext cx="11113" cy="2381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1" name="Line 87">
            <a:extLst>
              <a:ext uri="{FF2B5EF4-FFF2-40B4-BE49-F238E27FC236}">
                <a16:creationId xmlns:a16="http://schemas.microsoft.com/office/drawing/2014/main" id="{CAF22BD6-42C9-7DF5-EF92-A1F5FD035D2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73325" y="5592763"/>
            <a:ext cx="12700" cy="142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2" name="Line 88">
            <a:extLst>
              <a:ext uri="{FF2B5EF4-FFF2-40B4-BE49-F238E27FC236}">
                <a16:creationId xmlns:a16="http://schemas.microsoft.com/office/drawing/2014/main" id="{8BE94FA5-9178-EB72-E3FD-4DB73257EF2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5624513"/>
            <a:ext cx="15875" cy="127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3" name="Line 89">
            <a:extLst>
              <a:ext uri="{FF2B5EF4-FFF2-40B4-BE49-F238E27FC236}">
                <a16:creationId xmlns:a16="http://schemas.microsoft.com/office/drawing/2014/main" id="{20BC17A2-E9B5-62EC-3BE9-C28A7ED4711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9363" y="5651500"/>
            <a:ext cx="9525" cy="174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4" name="Line 90">
            <a:extLst>
              <a:ext uri="{FF2B5EF4-FFF2-40B4-BE49-F238E27FC236}">
                <a16:creationId xmlns:a16="http://schemas.microsoft.com/office/drawing/2014/main" id="{27686631-1608-08BA-F846-AB865719AE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6825" y="5683250"/>
            <a:ext cx="15875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5" name="Line 91">
            <a:extLst>
              <a:ext uri="{FF2B5EF4-FFF2-40B4-BE49-F238E27FC236}">
                <a16:creationId xmlns:a16="http://schemas.microsoft.com/office/drawing/2014/main" id="{7133CB72-76AD-89C3-D1B6-C1E295C70C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2225" y="5703888"/>
            <a:ext cx="12700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6" name="Line 92">
            <a:extLst>
              <a:ext uri="{FF2B5EF4-FFF2-40B4-BE49-F238E27FC236}">
                <a16:creationId xmlns:a16="http://schemas.microsoft.com/office/drawing/2014/main" id="{C60C98EB-662D-7987-054E-40EDFEC8BF6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4450" y="5724525"/>
            <a:ext cx="15875" cy="47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7" name="Line 93">
            <a:extLst>
              <a:ext uri="{FF2B5EF4-FFF2-40B4-BE49-F238E27FC236}">
                <a16:creationId xmlns:a16="http://schemas.microsoft.com/office/drawing/2014/main" id="{C4F90811-E597-CDCD-02FC-00CD32C01D6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8263" y="5735638"/>
            <a:ext cx="7937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8" name="Line 94">
            <a:extLst>
              <a:ext uri="{FF2B5EF4-FFF2-40B4-BE49-F238E27FC236}">
                <a16:creationId xmlns:a16="http://schemas.microsoft.com/office/drawing/2014/main" id="{14B9CCAD-FA50-8472-E832-5CBA1F7002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5725" y="5748338"/>
            <a:ext cx="15875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39" name="Line 95">
            <a:extLst>
              <a:ext uri="{FF2B5EF4-FFF2-40B4-BE49-F238E27FC236}">
                <a16:creationId xmlns:a16="http://schemas.microsoft.com/office/drawing/2014/main" id="{D430F3DF-F86E-9935-633E-AA030E7EC5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51125" y="5764213"/>
            <a:ext cx="12700" cy="6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0" name="Line 96">
            <a:extLst>
              <a:ext uri="{FF2B5EF4-FFF2-40B4-BE49-F238E27FC236}">
                <a16:creationId xmlns:a16="http://schemas.microsoft.com/office/drawing/2014/main" id="{614EB2CE-E939-5651-D98D-A26B3F347F7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71763" y="5776913"/>
            <a:ext cx="15875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1" name="Line 97">
            <a:extLst>
              <a:ext uri="{FF2B5EF4-FFF2-40B4-BE49-F238E27FC236}">
                <a16:creationId xmlns:a16="http://schemas.microsoft.com/office/drawing/2014/main" id="{A812D62B-E523-37D6-20DE-5CAB65535A0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7163" y="5780088"/>
            <a:ext cx="7937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2" name="Line 98">
            <a:extLst>
              <a:ext uri="{FF2B5EF4-FFF2-40B4-BE49-F238E27FC236}">
                <a16:creationId xmlns:a16="http://schemas.microsoft.com/office/drawing/2014/main" id="{418B0F22-022F-A9A1-C0A4-2385694348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714625" y="5786438"/>
            <a:ext cx="14288" cy="158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3" name="Line 99">
            <a:extLst>
              <a:ext uri="{FF2B5EF4-FFF2-40B4-BE49-F238E27FC236}">
                <a16:creationId xmlns:a16="http://schemas.microsoft.com/office/drawing/2014/main" id="{0B04EB00-A1D7-B393-B075-DE29A7C5844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8438" y="5795963"/>
            <a:ext cx="12700" cy="476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4" name="Line 100">
            <a:extLst>
              <a:ext uri="{FF2B5EF4-FFF2-40B4-BE49-F238E27FC236}">
                <a16:creationId xmlns:a16="http://schemas.microsoft.com/office/drawing/2014/main" id="{86CC7E02-64AE-9660-E1F0-37C859460A27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0663" y="5800725"/>
            <a:ext cx="1587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5" name="Line 101">
            <a:extLst>
              <a:ext uri="{FF2B5EF4-FFF2-40B4-BE49-F238E27FC236}">
                <a16:creationId xmlns:a16="http://schemas.microsoft.com/office/drawing/2014/main" id="{3B7BB70C-5740-973A-9AC6-820BCDF4AE7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84475" y="5800725"/>
            <a:ext cx="9525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6" name="Freeform 102">
            <a:extLst>
              <a:ext uri="{FF2B5EF4-FFF2-40B4-BE49-F238E27FC236}">
                <a16:creationId xmlns:a16="http://schemas.microsoft.com/office/drawing/2014/main" id="{D09C9D7D-2D89-149F-4F51-449185B44380}"/>
              </a:ext>
            </a:extLst>
          </p:cNvPr>
          <p:cNvSpPr>
            <a:spLocks/>
          </p:cNvSpPr>
          <p:nvPr/>
        </p:nvSpPr>
        <p:spPr bwMode="auto">
          <a:xfrm>
            <a:off x="2794000" y="5800725"/>
            <a:ext cx="22225" cy="11113"/>
          </a:xfrm>
          <a:custGeom>
            <a:avLst/>
            <a:gdLst>
              <a:gd name="T0" fmla="*/ 0 w 14"/>
              <a:gd name="T1" fmla="*/ 0 h 4"/>
              <a:gd name="T2" fmla="*/ 6 w 14"/>
              <a:gd name="T3" fmla="*/ 0 h 4"/>
              <a:gd name="T4" fmla="*/ 13 w 14"/>
              <a:gd name="T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" h="4">
                <a:moveTo>
                  <a:pt x="0" y="0"/>
                </a:moveTo>
                <a:lnTo>
                  <a:pt x="6" y="0"/>
                </a:lnTo>
                <a:lnTo>
                  <a:pt x="13" y="3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47" name="Line 103">
            <a:extLst>
              <a:ext uri="{FF2B5EF4-FFF2-40B4-BE49-F238E27FC236}">
                <a16:creationId xmlns:a16="http://schemas.microsoft.com/office/drawing/2014/main" id="{C74E78E4-E0EA-EEB5-8313-6A5993EE145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25750" y="5808663"/>
            <a:ext cx="14288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8" name="Line 104">
            <a:extLst>
              <a:ext uri="{FF2B5EF4-FFF2-40B4-BE49-F238E27FC236}">
                <a16:creationId xmlns:a16="http://schemas.microsoft.com/office/drawing/2014/main" id="{A0E7D23D-C8A8-3FF6-AAA1-28861D9F2B1C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7975" y="5808663"/>
            <a:ext cx="9525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49" name="Line 105">
            <a:extLst>
              <a:ext uri="{FF2B5EF4-FFF2-40B4-BE49-F238E27FC236}">
                <a16:creationId xmlns:a16="http://schemas.microsoft.com/office/drawing/2014/main" id="{891C753F-16A4-987A-7874-B8B6934C25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65438" y="5808663"/>
            <a:ext cx="15875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50" name="Freeform 106">
            <a:extLst>
              <a:ext uri="{FF2B5EF4-FFF2-40B4-BE49-F238E27FC236}">
                <a16:creationId xmlns:a16="http://schemas.microsoft.com/office/drawing/2014/main" id="{1D4D6E0B-BE90-25D3-6E90-564D6F9E6972}"/>
              </a:ext>
            </a:extLst>
          </p:cNvPr>
          <p:cNvSpPr>
            <a:spLocks/>
          </p:cNvSpPr>
          <p:nvPr/>
        </p:nvSpPr>
        <p:spPr bwMode="auto">
          <a:xfrm>
            <a:off x="2881313" y="5808663"/>
            <a:ext cx="23812" cy="11112"/>
          </a:xfrm>
          <a:custGeom>
            <a:avLst/>
            <a:gdLst>
              <a:gd name="T0" fmla="*/ 0 w 15"/>
              <a:gd name="T1" fmla="*/ 0 h 4"/>
              <a:gd name="T2" fmla="*/ 7 w 15"/>
              <a:gd name="T3" fmla="*/ 0 h 4"/>
              <a:gd name="T4" fmla="*/ 14 w 15"/>
              <a:gd name="T5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" h="4">
                <a:moveTo>
                  <a:pt x="0" y="0"/>
                </a:moveTo>
                <a:lnTo>
                  <a:pt x="7" y="0"/>
                </a:lnTo>
                <a:lnTo>
                  <a:pt x="14" y="3"/>
                </a:lnTo>
              </a:path>
            </a:pathLst>
          </a:cu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8251" name="Line 107">
            <a:extLst>
              <a:ext uri="{FF2B5EF4-FFF2-40B4-BE49-F238E27FC236}">
                <a16:creationId xmlns:a16="http://schemas.microsoft.com/office/drawing/2014/main" id="{488C0B1F-E20A-A887-1F1F-755CEFCCC4A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28800" y="3817938"/>
            <a:ext cx="0" cy="2054225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52" name="Text Box 108">
            <a:extLst>
              <a:ext uri="{FF2B5EF4-FFF2-40B4-BE49-F238E27FC236}">
                <a16:creationId xmlns:a16="http://schemas.microsoft.com/office/drawing/2014/main" id="{7D5B5244-887A-3AC3-7DD0-E58B1FFC1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9475" y="4265613"/>
            <a:ext cx="3365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000">
                <a:sym typeface="Symbol" panose="05050102010706020507" pitchFamily="18" charset="2"/>
              </a:rPr>
              <a:t></a:t>
            </a:r>
            <a:endParaRPr lang="en-US" altLang="en-US" sz="2000"/>
          </a:p>
        </p:txBody>
      </p:sp>
      <p:sp>
        <p:nvSpPr>
          <p:cNvPr id="518253" name="Line 109">
            <a:extLst>
              <a:ext uri="{FF2B5EF4-FFF2-40B4-BE49-F238E27FC236}">
                <a16:creationId xmlns:a16="http://schemas.microsoft.com/office/drawing/2014/main" id="{F7C9127E-4324-AC11-4EBC-6E5468A3C1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0388" y="4733925"/>
            <a:ext cx="331787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8254" name="Text Box 110">
            <a:extLst>
              <a:ext uri="{FF2B5EF4-FFF2-40B4-BE49-F238E27FC236}">
                <a16:creationId xmlns:a16="http://schemas.microsoft.com/office/drawing/2014/main" id="{29E41F17-2C76-77D6-3BB6-1C83CED27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5786438"/>
            <a:ext cx="3302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2000">
                <a:sym typeface="Symbol" panose="05050102010706020507" pitchFamily="18" charset="2"/>
              </a:rPr>
              <a:t></a:t>
            </a:r>
            <a:endParaRPr lang="en-US" altLang="en-US" sz="2000"/>
          </a:p>
        </p:txBody>
      </p:sp>
      <p:sp>
        <p:nvSpPr>
          <p:cNvPr id="518256" name="Text Box 112">
            <a:extLst>
              <a:ext uri="{FF2B5EF4-FFF2-40B4-BE49-F238E27FC236}">
                <a16:creationId xmlns:a16="http://schemas.microsoft.com/office/drawing/2014/main" id="{B765E991-EF82-CFDC-E7E2-A5C5C7D032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" y="152400"/>
            <a:ext cx="55022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en-US" sz="2400" b="1" dirty="0">
                <a:solidFill>
                  <a:schemeClr val="accent2"/>
                </a:solidFill>
                <a:latin typeface="Arial" panose="020B0604020202020204" pitchFamily="34" charset="0"/>
              </a:rPr>
              <a:t>Your Company</a:t>
            </a:r>
            <a:endParaRPr lang="en-US" altLang="en-US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4042853B-B71E-A092-6276-64D83E108E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How Do You Calculate Sigma-Level?</a:t>
            </a:r>
            <a:endParaRPr lang="en-US" altLang="en-US"/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FD8B53E1-8BB0-8BDF-40B0-4C155FEF48C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340725" cy="5513388"/>
          </a:xfrm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For measurement data, sigma-level is calculated using the specification and the actual performance of the process.</a:t>
            </a:r>
          </a:p>
        </p:txBody>
      </p:sp>
      <p:sp>
        <p:nvSpPr>
          <p:cNvPr id="528390" name="Text Box 6">
            <a:extLst>
              <a:ext uri="{FF2B5EF4-FFF2-40B4-BE49-F238E27FC236}">
                <a16:creationId xmlns:a16="http://schemas.microsoft.com/office/drawing/2014/main" id="{CD3F326A-3932-9433-DA3C-2519D83EF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5029200"/>
            <a:ext cx="26670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600" b="1">
                <a:latin typeface="Arial" panose="020B0604020202020204" pitchFamily="34" charset="0"/>
              </a:rPr>
              <a:t>* One sided specification</a:t>
            </a:r>
            <a:endParaRPr lang="en-US" altLang="en-US"/>
          </a:p>
        </p:txBody>
      </p:sp>
      <p:graphicFrame>
        <p:nvGraphicFramePr>
          <p:cNvPr id="528391" name="Object 7">
            <a:extLst>
              <a:ext uri="{FF2B5EF4-FFF2-40B4-BE49-F238E27FC236}">
                <a16:creationId xmlns:a16="http://schemas.microsoft.com/office/drawing/2014/main" id="{9997519A-009D-28B4-EDF1-B049333362D5}"/>
              </a:ext>
            </a:extLst>
          </p:cNvPr>
          <p:cNvGraphicFramePr>
            <a:graphicFrameLocks noChangeAspect="1"/>
          </p:cNvGraphicFramePr>
          <p:nvPr>
            <p:ph sz="half" idx="2"/>
          </p:nvPr>
        </p:nvGraphicFramePr>
        <p:xfrm>
          <a:off x="2133600" y="2133600"/>
          <a:ext cx="4876800" cy="256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31840" imgH="1066680" progId="Equation.3">
                  <p:embed/>
                </p:oleObj>
              </mc:Choice>
              <mc:Fallback>
                <p:oleObj name="Equation" r:id="rId2" imgW="2031840" imgH="106668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133600"/>
                        <a:ext cx="4876800" cy="256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930481C5-1F4A-E76F-8C72-3057ED904F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How Do You Calculate Sigma-Level?</a:t>
            </a:r>
          </a:p>
        </p:txBody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103A28F1-B985-7A06-12B0-21F3899CF29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8451850" cy="1169988"/>
          </a:xfrm>
        </p:spPr>
        <p:txBody>
          <a:bodyPr/>
          <a:lstStyle/>
          <a:p>
            <a:r>
              <a:rPr lang="en-US" altLang="en-US" sz="2400"/>
              <a:t>30 samples of the time to complete a process are shown below. The upper specification limit is 210 seconds. Does this process meet the Six Sigma standard?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400"/>
          </a:p>
        </p:txBody>
      </p:sp>
      <p:sp>
        <p:nvSpPr>
          <p:cNvPr id="529414" name="Text Box 6">
            <a:extLst>
              <a:ext uri="{FF2B5EF4-FFF2-40B4-BE49-F238E27FC236}">
                <a16:creationId xmlns:a16="http://schemas.microsoft.com/office/drawing/2014/main" id="{F824D526-0F2E-8BCA-94F6-2387FDC9B7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2655888"/>
            <a:ext cx="23129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>
                <a:latin typeface="Arial" panose="020B0604020202020204" pitchFamily="34" charset="0"/>
              </a:rPr>
              <a:t>Time to Complete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29415" name="Text Box 7">
            <a:extLst>
              <a:ext uri="{FF2B5EF4-FFF2-40B4-BE49-F238E27FC236}">
                <a16:creationId xmlns:a16="http://schemas.microsoft.com/office/drawing/2014/main" id="{DAE70378-4417-D4B2-ED07-9DC3A45AB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3163888"/>
            <a:ext cx="3886200" cy="268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161  116  118  159  117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168  140  158  154  142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  96    99  100  151  175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153  144  154   70  101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141  107  127   86  167</a:t>
            </a:r>
          </a:p>
          <a:p>
            <a:pPr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 92  147  191  189  151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29418" name="Group 10">
            <a:extLst>
              <a:ext uri="{FF2B5EF4-FFF2-40B4-BE49-F238E27FC236}">
                <a16:creationId xmlns:a16="http://schemas.microsoft.com/office/drawing/2014/main" id="{641EED7C-C100-119B-D175-7D84C564FC3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62400" y="3178175"/>
            <a:ext cx="4191000" cy="2460625"/>
            <a:chOff x="2928" y="1873"/>
            <a:chExt cx="2208" cy="1296"/>
          </a:xfrm>
        </p:grpSpPr>
        <p:sp>
          <p:nvSpPr>
            <p:cNvPr id="529417" name="AutoShape 9">
              <a:extLst>
                <a:ext uri="{FF2B5EF4-FFF2-40B4-BE49-F238E27FC236}">
                  <a16:creationId xmlns:a16="http://schemas.microsoft.com/office/drawing/2014/main" id="{C45253DD-CBB1-3FF1-4256-1A59196A8D05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2928" y="1873"/>
              <a:ext cx="2208" cy="1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19" name="Freeform 11">
              <a:extLst>
                <a:ext uri="{FF2B5EF4-FFF2-40B4-BE49-F238E27FC236}">
                  <a16:creationId xmlns:a16="http://schemas.microsoft.com/office/drawing/2014/main" id="{345157A6-3829-9C03-6FD2-A0594EF97F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" y="2010"/>
              <a:ext cx="270" cy="269"/>
            </a:xfrm>
            <a:custGeom>
              <a:avLst/>
              <a:gdLst>
                <a:gd name="T0" fmla="*/ 134 w 270"/>
                <a:gd name="T1" fmla="*/ 269 h 269"/>
                <a:gd name="T2" fmla="*/ 162 w 270"/>
                <a:gd name="T3" fmla="*/ 267 h 269"/>
                <a:gd name="T4" fmla="*/ 187 w 270"/>
                <a:gd name="T5" fmla="*/ 258 h 269"/>
                <a:gd name="T6" fmla="*/ 210 w 270"/>
                <a:gd name="T7" fmla="*/ 246 h 269"/>
                <a:gd name="T8" fmla="*/ 230 w 270"/>
                <a:gd name="T9" fmla="*/ 229 h 269"/>
                <a:gd name="T10" fmla="*/ 247 w 270"/>
                <a:gd name="T11" fmla="*/ 210 h 269"/>
                <a:gd name="T12" fmla="*/ 259 w 270"/>
                <a:gd name="T13" fmla="*/ 187 h 269"/>
                <a:gd name="T14" fmla="*/ 267 w 270"/>
                <a:gd name="T15" fmla="*/ 162 h 269"/>
                <a:gd name="T16" fmla="*/ 270 w 270"/>
                <a:gd name="T17" fmla="*/ 134 h 269"/>
                <a:gd name="T18" fmla="*/ 267 w 270"/>
                <a:gd name="T19" fmla="*/ 107 h 269"/>
                <a:gd name="T20" fmla="*/ 259 w 270"/>
                <a:gd name="T21" fmla="*/ 82 h 269"/>
                <a:gd name="T22" fmla="*/ 247 w 270"/>
                <a:gd name="T23" fmla="*/ 59 h 269"/>
                <a:gd name="T24" fmla="*/ 230 w 270"/>
                <a:gd name="T25" fmla="*/ 40 h 269"/>
                <a:gd name="T26" fmla="*/ 210 w 270"/>
                <a:gd name="T27" fmla="*/ 23 h 269"/>
                <a:gd name="T28" fmla="*/ 187 w 270"/>
                <a:gd name="T29" fmla="*/ 11 h 269"/>
                <a:gd name="T30" fmla="*/ 162 w 270"/>
                <a:gd name="T31" fmla="*/ 2 h 269"/>
                <a:gd name="T32" fmla="*/ 134 w 270"/>
                <a:gd name="T33" fmla="*/ 0 h 269"/>
                <a:gd name="T34" fmla="*/ 106 w 270"/>
                <a:gd name="T35" fmla="*/ 2 h 269"/>
                <a:gd name="T36" fmla="*/ 81 w 270"/>
                <a:gd name="T37" fmla="*/ 11 h 269"/>
                <a:gd name="T38" fmla="*/ 58 w 270"/>
                <a:gd name="T39" fmla="*/ 23 h 269"/>
                <a:gd name="T40" fmla="*/ 39 w 270"/>
                <a:gd name="T41" fmla="*/ 40 h 269"/>
                <a:gd name="T42" fmla="*/ 22 w 270"/>
                <a:gd name="T43" fmla="*/ 59 h 269"/>
                <a:gd name="T44" fmla="*/ 10 w 270"/>
                <a:gd name="T45" fmla="*/ 82 h 269"/>
                <a:gd name="T46" fmla="*/ 2 w 270"/>
                <a:gd name="T47" fmla="*/ 107 h 269"/>
                <a:gd name="T48" fmla="*/ 0 w 270"/>
                <a:gd name="T49" fmla="*/ 134 h 269"/>
                <a:gd name="T50" fmla="*/ 2 w 270"/>
                <a:gd name="T51" fmla="*/ 162 h 269"/>
                <a:gd name="T52" fmla="*/ 10 w 270"/>
                <a:gd name="T53" fmla="*/ 187 h 269"/>
                <a:gd name="T54" fmla="*/ 22 w 270"/>
                <a:gd name="T55" fmla="*/ 210 h 269"/>
                <a:gd name="T56" fmla="*/ 39 w 270"/>
                <a:gd name="T57" fmla="*/ 229 h 269"/>
                <a:gd name="T58" fmla="*/ 58 w 270"/>
                <a:gd name="T59" fmla="*/ 246 h 269"/>
                <a:gd name="T60" fmla="*/ 81 w 270"/>
                <a:gd name="T61" fmla="*/ 258 h 269"/>
                <a:gd name="T62" fmla="*/ 106 w 270"/>
                <a:gd name="T63" fmla="*/ 267 h 269"/>
                <a:gd name="T64" fmla="*/ 134 w 270"/>
                <a:gd name="T65" fmla="*/ 269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0" h="269">
                  <a:moveTo>
                    <a:pt x="134" y="269"/>
                  </a:moveTo>
                  <a:lnTo>
                    <a:pt x="162" y="267"/>
                  </a:lnTo>
                  <a:lnTo>
                    <a:pt x="187" y="258"/>
                  </a:lnTo>
                  <a:lnTo>
                    <a:pt x="210" y="246"/>
                  </a:lnTo>
                  <a:lnTo>
                    <a:pt x="230" y="229"/>
                  </a:lnTo>
                  <a:lnTo>
                    <a:pt x="247" y="210"/>
                  </a:lnTo>
                  <a:lnTo>
                    <a:pt x="259" y="187"/>
                  </a:lnTo>
                  <a:lnTo>
                    <a:pt x="267" y="162"/>
                  </a:lnTo>
                  <a:lnTo>
                    <a:pt x="270" y="134"/>
                  </a:lnTo>
                  <a:lnTo>
                    <a:pt x="267" y="107"/>
                  </a:lnTo>
                  <a:lnTo>
                    <a:pt x="259" y="82"/>
                  </a:lnTo>
                  <a:lnTo>
                    <a:pt x="247" y="59"/>
                  </a:lnTo>
                  <a:lnTo>
                    <a:pt x="230" y="40"/>
                  </a:lnTo>
                  <a:lnTo>
                    <a:pt x="210" y="23"/>
                  </a:lnTo>
                  <a:lnTo>
                    <a:pt x="187" y="11"/>
                  </a:lnTo>
                  <a:lnTo>
                    <a:pt x="162" y="2"/>
                  </a:lnTo>
                  <a:lnTo>
                    <a:pt x="134" y="0"/>
                  </a:lnTo>
                  <a:lnTo>
                    <a:pt x="106" y="2"/>
                  </a:lnTo>
                  <a:lnTo>
                    <a:pt x="81" y="11"/>
                  </a:lnTo>
                  <a:lnTo>
                    <a:pt x="58" y="23"/>
                  </a:lnTo>
                  <a:lnTo>
                    <a:pt x="39" y="40"/>
                  </a:lnTo>
                  <a:lnTo>
                    <a:pt x="22" y="59"/>
                  </a:lnTo>
                  <a:lnTo>
                    <a:pt x="10" y="82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2" y="162"/>
                  </a:lnTo>
                  <a:lnTo>
                    <a:pt x="10" y="187"/>
                  </a:lnTo>
                  <a:lnTo>
                    <a:pt x="22" y="210"/>
                  </a:lnTo>
                  <a:lnTo>
                    <a:pt x="39" y="229"/>
                  </a:lnTo>
                  <a:lnTo>
                    <a:pt x="58" y="246"/>
                  </a:lnTo>
                  <a:lnTo>
                    <a:pt x="81" y="258"/>
                  </a:lnTo>
                  <a:lnTo>
                    <a:pt x="106" y="267"/>
                  </a:lnTo>
                  <a:lnTo>
                    <a:pt x="134" y="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0" name="Freeform 12">
              <a:extLst>
                <a:ext uri="{FF2B5EF4-FFF2-40B4-BE49-F238E27FC236}">
                  <a16:creationId xmlns:a16="http://schemas.microsoft.com/office/drawing/2014/main" id="{206F951C-9874-E7C2-B237-970AB1C5DE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4" y="2042"/>
              <a:ext cx="204" cy="205"/>
            </a:xfrm>
            <a:custGeom>
              <a:avLst/>
              <a:gdLst>
                <a:gd name="T0" fmla="*/ 102 w 204"/>
                <a:gd name="T1" fmla="*/ 205 h 205"/>
                <a:gd name="T2" fmla="*/ 123 w 204"/>
                <a:gd name="T3" fmla="*/ 202 h 205"/>
                <a:gd name="T4" fmla="*/ 142 w 204"/>
                <a:gd name="T5" fmla="*/ 196 h 205"/>
                <a:gd name="T6" fmla="*/ 160 w 204"/>
                <a:gd name="T7" fmla="*/ 187 h 205"/>
                <a:gd name="T8" fmla="*/ 174 w 204"/>
                <a:gd name="T9" fmla="*/ 175 h 205"/>
                <a:gd name="T10" fmla="*/ 186 w 204"/>
                <a:gd name="T11" fmla="*/ 160 h 205"/>
                <a:gd name="T12" fmla="*/ 196 w 204"/>
                <a:gd name="T13" fmla="*/ 142 h 205"/>
                <a:gd name="T14" fmla="*/ 202 w 204"/>
                <a:gd name="T15" fmla="*/ 123 h 205"/>
                <a:gd name="T16" fmla="*/ 204 w 204"/>
                <a:gd name="T17" fmla="*/ 102 h 205"/>
                <a:gd name="T18" fmla="*/ 202 w 204"/>
                <a:gd name="T19" fmla="*/ 82 h 205"/>
                <a:gd name="T20" fmla="*/ 196 w 204"/>
                <a:gd name="T21" fmla="*/ 63 h 205"/>
                <a:gd name="T22" fmla="*/ 186 w 204"/>
                <a:gd name="T23" fmla="*/ 45 h 205"/>
                <a:gd name="T24" fmla="*/ 174 w 204"/>
                <a:gd name="T25" fmla="*/ 30 h 205"/>
                <a:gd name="T26" fmla="*/ 160 w 204"/>
                <a:gd name="T27" fmla="*/ 18 h 205"/>
                <a:gd name="T28" fmla="*/ 142 w 204"/>
                <a:gd name="T29" fmla="*/ 9 h 205"/>
                <a:gd name="T30" fmla="*/ 123 w 204"/>
                <a:gd name="T31" fmla="*/ 3 h 205"/>
                <a:gd name="T32" fmla="*/ 102 w 204"/>
                <a:gd name="T33" fmla="*/ 0 h 205"/>
                <a:gd name="T34" fmla="*/ 82 w 204"/>
                <a:gd name="T35" fmla="*/ 3 h 205"/>
                <a:gd name="T36" fmla="*/ 62 w 204"/>
                <a:gd name="T37" fmla="*/ 9 h 205"/>
                <a:gd name="T38" fmla="*/ 44 w 204"/>
                <a:gd name="T39" fmla="*/ 18 h 205"/>
                <a:gd name="T40" fmla="*/ 30 w 204"/>
                <a:gd name="T41" fmla="*/ 30 h 205"/>
                <a:gd name="T42" fmla="*/ 18 w 204"/>
                <a:gd name="T43" fmla="*/ 45 h 205"/>
                <a:gd name="T44" fmla="*/ 8 w 204"/>
                <a:gd name="T45" fmla="*/ 63 h 205"/>
                <a:gd name="T46" fmla="*/ 2 w 204"/>
                <a:gd name="T47" fmla="*/ 82 h 205"/>
                <a:gd name="T48" fmla="*/ 0 w 204"/>
                <a:gd name="T49" fmla="*/ 102 h 205"/>
                <a:gd name="T50" fmla="*/ 2 w 204"/>
                <a:gd name="T51" fmla="*/ 123 h 205"/>
                <a:gd name="T52" fmla="*/ 8 w 204"/>
                <a:gd name="T53" fmla="*/ 142 h 205"/>
                <a:gd name="T54" fmla="*/ 18 w 204"/>
                <a:gd name="T55" fmla="*/ 160 h 205"/>
                <a:gd name="T56" fmla="*/ 30 w 204"/>
                <a:gd name="T57" fmla="*/ 175 h 205"/>
                <a:gd name="T58" fmla="*/ 44 w 204"/>
                <a:gd name="T59" fmla="*/ 187 h 205"/>
                <a:gd name="T60" fmla="*/ 62 w 204"/>
                <a:gd name="T61" fmla="*/ 196 h 205"/>
                <a:gd name="T62" fmla="*/ 82 w 204"/>
                <a:gd name="T63" fmla="*/ 202 h 205"/>
                <a:gd name="T64" fmla="*/ 102 w 204"/>
                <a:gd name="T65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23" y="202"/>
                  </a:lnTo>
                  <a:lnTo>
                    <a:pt x="142" y="196"/>
                  </a:lnTo>
                  <a:lnTo>
                    <a:pt x="160" y="187"/>
                  </a:lnTo>
                  <a:lnTo>
                    <a:pt x="174" y="175"/>
                  </a:lnTo>
                  <a:lnTo>
                    <a:pt x="186" y="160"/>
                  </a:lnTo>
                  <a:lnTo>
                    <a:pt x="196" y="142"/>
                  </a:lnTo>
                  <a:lnTo>
                    <a:pt x="202" y="123"/>
                  </a:lnTo>
                  <a:lnTo>
                    <a:pt x="204" y="102"/>
                  </a:lnTo>
                  <a:lnTo>
                    <a:pt x="202" y="82"/>
                  </a:lnTo>
                  <a:lnTo>
                    <a:pt x="196" y="63"/>
                  </a:lnTo>
                  <a:lnTo>
                    <a:pt x="186" y="45"/>
                  </a:lnTo>
                  <a:lnTo>
                    <a:pt x="174" y="30"/>
                  </a:lnTo>
                  <a:lnTo>
                    <a:pt x="160" y="18"/>
                  </a:lnTo>
                  <a:lnTo>
                    <a:pt x="142" y="9"/>
                  </a:lnTo>
                  <a:lnTo>
                    <a:pt x="123" y="3"/>
                  </a:lnTo>
                  <a:lnTo>
                    <a:pt x="102" y="0"/>
                  </a:lnTo>
                  <a:lnTo>
                    <a:pt x="82" y="3"/>
                  </a:lnTo>
                  <a:lnTo>
                    <a:pt x="62" y="9"/>
                  </a:lnTo>
                  <a:lnTo>
                    <a:pt x="44" y="18"/>
                  </a:lnTo>
                  <a:lnTo>
                    <a:pt x="30" y="30"/>
                  </a:lnTo>
                  <a:lnTo>
                    <a:pt x="18" y="45"/>
                  </a:lnTo>
                  <a:lnTo>
                    <a:pt x="8" y="63"/>
                  </a:lnTo>
                  <a:lnTo>
                    <a:pt x="2" y="82"/>
                  </a:lnTo>
                  <a:lnTo>
                    <a:pt x="0" y="102"/>
                  </a:lnTo>
                  <a:lnTo>
                    <a:pt x="2" y="123"/>
                  </a:lnTo>
                  <a:lnTo>
                    <a:pt x="8" y="142"/>
                  </a:lnTo>
                  <a:lnTo>
                    <a:pt x="18" y="160"/>
                  </a:lnTo>
                  <a:lnTo>
                    <a:pt x="30" y="175"/>
                  </a:lnTo>
                  <a:lnTo>
                    <a:pt x="44" y="187"/>
                  </a:lnTo>
                  <a:lnTo>
                    <a:pt x="62" y="196"/>
                  </a:lnTo>
                  <a:lnTo>
                    <a:pt x="82" y="202"/>
                  </a:lnTo>
                  <a:lnTo>
                    <a:pt x="102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1" name="Freeform 13">
              <a:extLst>
                <a:ext uri="{FF2B5EF4-FFF2-40B4-BE49-F238E27FC236}">
                  <a16:creationId xmlns:a16="http://schemas.microsoft.com/office/drawing/2014/main" id="{51BFD593-4A4B-B60D-38D1-786959521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4" y="1969"/>
              <a:ext cx="2060" cy="1194"/>
            </a:xfrm>
            <a:custGeom>
              <a:avLst/>
              <a:gdLst>
                <a:gd name="T0" fmla="*/ 2045 w 2060"/>
                <a:gd name="T1" fmla="*/ 703 h 1194"/>
                <a:gd name="T2" fmla="*/ 2009 w 2060"/>
                <a:gd name="T3" fmla="*/ 919 h 1194"/>
                <a:gd name="T4" fmla="*/ 2044 w 2060"/>
                <a:gd name="T5" fmla="*/ 1029 h 1194"/>
                <a:gd name="T6" fmla="*/ 1936 w 2060"/>
                <a:gd name="T7" fmla="*/ 1114 h 1194"/>
                <a:gd name="T8" fmla="*/ 1823 w 2060"/>
                <a:gd name="T9" fmla="*/ 1189 h 1194"/>
                <a:gd name="T10" fmla="*/ 1838 w 2060"/>
                <a:gd name="T11" fmla="*/ 1151 h 1194"/>
                <a:gd name="T12" fmla="*/ 1921 w 2060"/>
                <a:gd name="T13" fmla="*/ 1069 h 1194"/>
                <a:gd name="T14" fmla="*/ 1828 w 2060"/>
                <a:gd name="T15" fmla="*/ 1138 h 1194"/>
                <a:gd name="T16" fmla="*/ 1671 w 2060"/>
                <a:gd name="T17" fmla="*/ 1181 h 1194"/>
                <a:gd name="T18" fmla="*/ 1599 w 2060"/>
                <a:gd name="T19" fmla="*/ 1169 h 1194"/>
                <a:gd name="T20" fmla="*/ 1637 w 2060"/>
                <a:gd name="T21" fmla="*/ 1076 h 1194"/>
                <a:gd name="T22" fmla="*/ 1612 w 2060"/>
                <a:gd name="T23" fmla="*/ 1087 h 1194"/>
                <a:gd name="T24" fmla="*/ 1573 w 2060"/>
                <a:gd name="T25" fmla="*/ 1138 h 1194"/>
                <a:gd name="T26" fmla="*/ 1480 w 2060"/>
                <a:gd name="T27" fmla="*/ 1141 h 1194"/>
                <a:gd name="T28" fmla="*/ 1336 w 2060"/>
                <a:gd name="T29" fmla="*/ 1129 h 1194"/>
                <a:gd name="T30" fmla="*/ 1223 w 2060"/>
                <a:gd name="T31" fmla="*/ 1126 h 1194"/>
                <a:gd name="T32" fmla="*/ 1119 w 2060"/>
                <a:gd name="T33" fmla="*/ 1100 h 1194"/>
                <a:gd name="T34" fmla="*/ 1041 w 2060"/>
                <a:gd name="T35" fmla="*/ 1111 h 1194"/>
                <a:gd name="T36" fmla="*/ 988 w 2060"/>
                <a:gd name="T37" fmla="*/ 1093 h 1194"/>
                <a:gd name="T38" fmla="*/ 937 w 2060"/>
                <a:gd name="T39" fmla="*/ 1052 h 1194"/>
                <a:gd name="T40" fmla="*/ 737 w 2060"/>
                <a:gd name="T41" fmla="*/ 1041 h 1194"/>
                <a:gd name="T42" fmla="*/ 658 w 2060"/>
                <a:gd name="T43" fmla="*/ 1059 h 1194"/>
                <a:gd name="T44" fmla="*/ 575 w 2060"/>
                <a:gd name="T45" fmla="*/ 1037 h 1194"/>
                <a:gd name="T46" fmla="*/ 532 w 2060"/>
                <a:gd name="T47" fmla="*/ 1059 h 1194"/>
                <a:gd name="T48" fmla="*/ 177 w 2060"/>
                <a:gd name="T49" fmla="*/ 1045 h 1194"/>
                <a:gd name="T50" fmla="*/ 90 w 2060"/>
                <a:gd name="T51" fmla="*/ 1045 h 1194"/>
                <a:gd name="T52" fmla="*/ 2 w 2060"/>
                <a:gd name="T53" fmla="*/ 1041 h 1194"/>
                <a:gd name="T54" fmla="*/ 68 w 2060"/>
                <a:gd name="T55" fmla="*/ 396 h 1194"/>
                <a:gd name="T56" fmla="*/ 325 w 2060"/>
                <a:gd name="T57" fmla="*/ 396 h 1194"/>
                <a:gd name="T58" fmla="*/ 454 w 2060"/>
                <a:gd name="T59" fmla="*/ 451 h 1194"/>
                <a:gd name="T60" fmla="*/ 493 w 2060"/>
                <a:gd name="T61" fmla="*/ 435 h 1194"/>
                <a:gd name="T62" fmla="*/ 523 w 2060"/>
                <a:gd name="T63" fmla="*/ 330 h 1194"/>
                <a:gd name="T64" fmla="*/ 547 w 2060"/>
                <a:gd name="T65" fmla="*/ 256 h 1194"/>
                <a:gd name="T66" fmla="*/ 587 w 2060"/>
                <a:gd name="T67" fmla="*/ 130 h 1194"/>
                <a:gd name="T68" fmla="*/ 645 w 2060"/>
                <a:gd name="T69" fmla="*/ 97 h 1194"/>
                <a:gd name="T70" fmla="*/ 714 w 2060"/>
                <a:gd name="T71" fmla="*/ 25 h 1194"/>
                <a:gd name="T72" fmla="*/ 806 w 2060"/>
                <a:gd name="T73" fmla="*/ 1 h 1194"/>
                <a:gd name="T74" fmla="*/ 895 w 2060"/>
                <a:gd name="T75" fmla="*/ 27 h 1194"/>
                <a:gd name="T76" fmla="*/ 964 w 2060"/>
                <a:gd name="T77" fmla="*/ 112 h 1194"/>
                <a:gd name="T78" fmla="*/ 941 w 2060"/>
                <a:gd name="T79" fmla="*/ 243 h 1194"/>
                <a:gd name="T80" fmla="*/ 975 w 2060"/>
                <a:gd name="T81" fmla="*/ 354 h 1194"/>
                <a:gd name="T82" fmla="*/ 932 w 2060"/>
                <a:gd name="T83" fmla="*/ 451 h 1194"/>
                <a:gd name="T84" fmla="*/ 1020 w 2060"/>
                <a:gd name="T85" fmla="*/ 416 h 1194"/>
                <a:gd name="T86" fmla="*/ 1297 w 2060"/>
                <a:gd name="T87" fmla="*/ 424 h 1194"/>
                <a:gd name="T88" fmla="*/ 1484 w 2060"/>
                <a:gd name="T89" fmla="*/ 430 h 1194"/>
                <a:gd name="T90" fmla="*/ 1495 w 2060"/>
                <a:gd name="T91" fmla="*/ 400 h 1194"/>
                <a:gd name="T92" fmla="*/ 1448 w 2060"/>
                <a:gd name="T93" fmla="*/ 376 h 1194"/>
                <a:gd name="T94" fmla="*/ 1394 w 2060"/>
                <a:gd name="T95" fmla="*/ 276 h 1194"/>
                <a:gd name="T96" fmla="*/ 1390 w 2060"/>
                <a:gd name="T97" fmla="*/ 187 h 1194"/>
                <a:gd name="T98" fmla="*/ 1410 w 2060"/>
                <a:gd name="T99" fmla="*/ 81 h 1194"/>
                <a:gd name="T100" fmla="*/ 1411 w 2060"/>
                <a:gd name="T101" fmla="*/ 41 h 1194"/>
                <a:gd name="T102" fmla="*/ 1534 w 2060"/>
                <a:gd name="T103" fmla="*/ 13 h 1194"/>
                <a:gd name="T104" fmla="*/ 1686 w 2060"/>
                <a:gd name="T105" fmla="*/ 33 h 1194"/>
                <a:gd name="T106" fmla="*/ 1728 w 2060"/>
                <a:gd name="T107" fmla="*/ 102 h 1194"/>
                <a:gd name="T108" fmla="*/ 1770 w 2060"/>
                <a:gd name="T109" fmla="*/ 179 h 1194"/>
                <a:gd name="T110" fmla="*/ 1743 w 2060"/>
                <a:gd name="T111" fmla="*/ 299 h 1194"/>
                <a:gd name="T112" fmla="*/ 1806 w 2060"/>
                <a:gd name="T113" fmla="*/ 328 h 1194"/>
                <a:gd name="T114" fmla="*/ 1977 w 2060"/>
                <a:gd name="T115" fmla="*/ 352 h 1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60" h="1194">
                  <a:moveTo>
                    <a:pt x="2025" y="463"/>
                  </a:moveTo>
                  <a:lnTo>
                    <a:pt x="2043" y="499"/>
                  </a:lnTo>
                  <a:lnTo>
                    <a:pt x="2053" y="537"/>
                  </a:lnTo>
                  <a:lnTo>
                    <a:pt x="2056" y="579"/>
                  </a:lnTo>
                  <a:lnTo>
                    <a:pt x="2057" y="622"/>
                  </a:lnTo>
                  <a:lnTo>
                    <a:pt x="2053" y="663"/>
                  </a:lnTo>
                  <a:lnTo>
                    <a:pt x="2045" y="703"/>
                  </a:lnTo>
                  <a:lnTo>
                    <a:pt x="2036" y="741"/>
                  </a:lnTo>
                  <a:lnTo>
                    <a:pt x="2027" y="781"/>
                  </a:lnTo>
                  <a:lnTo>
                    <a:pt x="2017" y="806"/>
                  </a:lnTo>
                  <a:lnTo>
                    <a:pt x="2009" y="834"/>
                  </a:lnTo>
                  <a:lnTo>
                    <a:pt x="2006" y="861"/>
                  </a:lnTo>
                  <a:lnTo>
                    <a:pt x="2006" y="890"/>
                  </a:lnTo>
                  <a:lnTo>
                    <a:pt x="2009" y="919"/>
                  </a:lnTo>
                  <a:lnTo>
                    <a:pt x="2015" y="947"/>
                  </a:lnTo>
                  <a:lnTo>
                    <a:pt x="2026" y="973"/>
                  </a:lnTo>
                  <a:lnTo>
                    <a:pt x="2039" y="997"/>
                  </a:lnTo>
                  <a:lnTo>
                    <a:pt x="2060" y="1028"/>
                  </a:lnTo>
                  <a:lnTo>
                    <a:pt x="2055" y="1028"/>
                  </a:lnTo>
                  <a:lnTo>
                    <a:pt x="2050" y="1029"/>
                  </a:lnTo>
                  <a:lnTo>
                    <a:pt x="2044" y="1029"/>
                  </a:lnTo>
                  <a:lnTo>
                    <a:pt x="2039" y="1031"/>
                  </a:lnTo>
                  <a:lnTo>
                    <a:pt x="2019" y="1038"/>
                  </a:lnTo>
                  <a:lnTo>
                    <a:pt x="2000" y="1049"/>
                  </a:lnTo>
                  <a:lnTo>
                    <a:pt x="1983" y="1063"/>
                  </a:lnTo>
                  <a:lnTo>
                    <a:pt x="1967" y="1079"/>
                  </a:lnTo>
                  <a:lnTo>
                    <a:pt x="1952" y="1097"/>
                  </a:lnTo>
                  <a:lnTo>
                    <a:pt x="1936" y="1114"/>
                  </a:lnTo>
                  <a:lnTo>
                    <a:pt x="1921" y="1130"/>
                  </a:lnTo>
                  <a:lnTo>
                    <a:pt x="1904" y="1146"/>
                  </a:lnTo>
                  <a:lnTo>
                    <a:pt x="1889" y="1158"/>
                  </a:lnTo>
                  <a:lnTo>
                    <a:pt x="1874" y="1169"/>
                  </a:lnTo>
                  <a:lnTo>
                    <a:pt x="1858" y="1177"/>
                  </a:lnTo>
                  <a:lnTo>
                    <a:pt x="1841" y="1184"/>
                  </a:lnTo>
                  <a:lnTo>
                    <a:pt x="1823" y="1189"/>
                  </a:lnTo>
                  <a:lnTo>
                    <a:pt x="1805" y="1193"/>
                  </a:lnTo>
                  <a:lnTo>
                    <a:pt x="1787" y="1194"/>
                  </a:lnTo>
                  <a:lnTo>
                    <a:pt x="1767" y="1192"/>
                  </a:lnTo>
                  <a:lnTo>
                    <a:pt x="1764" y="1188"/>
                  </a:lnTo>
                  <a:lnTo>
                    <a:pt x="1791" y="1180"/>
                  </a:lnTo>
                  <a:lnTo>
                    <a:pt x="1815" y="1168"/>
                  </a:lnTo>
                  <a:lnTo>
                    <a:pt x="1838" y="1151"/>
                  </a:lnTo>
                  <a:lnTo>
                    <a:pt x="1859" y="1133"/>
                  </a:lnTo>
                  <a:lnTo>
                    <a:pt x="1881" y="1114"/>
                  </a:lnTo>
                  <a:lnTo>
                    <a:pt x="1901" y="1093"/>
                  </a:lnTo>
                  <a:lnTo>
                    <a:pt x="1923" y="1074"/>
                  </a:lnTo>
                  <a:lnTo>
                    <a:pt x="1946" y="1056"/>
                  </a:lnTo>
                  <a:lnTo>
                    <a:pt x="1933" y="1062"/>
                  </a:lnTo>
                  <a:lnTo>
                    <a:pt x="1921" y="1069"/>
                  </a:lnTo>
                  <a:lnTo>
                    <a:pt x="1909" y="1079"/>
                  </a:lnTo>
                  <a:lnTo>
                    <a:pt x="1897" y="1087"/>
                  </a:lnTo>
                  <a:lnTo>
                    <a:pt x="1884" y="1097"/>
                  </a:lnTo>
                  <a:lnTo>
                    <a:pt x="1872" y="1108"/>
                  </a:lnTo>
                  <a:lnTo>
                    <a:pt x="1860" y="1117"/>
                  </a:lnTo>
                  <a:lnTo>
                    <a:pt x="1848" y="1126"/>
                  </a:lnTo>
                  <a:lnTo>
                    <a:pt x="1828" y="1138"/>
                  </a:lnTo>
                  <a:lnTo>
                    <a:pt x="1808" y="1148"/>
                  </a:lnTo>
                  <a:lnTo>
                    <a:pt x="1786" y="1158"/>
                  </a:lnTo>
                  <a:lnTo>
                    <a:pt x="1764" y="1166"/>
                  </a:lnTo>
                  <a:lnTo>
                    <a:pt x="1743" y="1172"/>
                  </a:lnTo>
                  <a:lnTo>
                    <a:pt x="1719" y="1177"/>
                  </a:lnTo>
                  <a:lnTo>
                    <a:pt x="1696" y="1181"/>
                  </a:lnTo>
                  <a:lnTo>
                    <a:pt x="1671" y="1181"/>
                  </a:lnTo>
                  <a:lnTo>
                    <a:pt x="1660" y="1180"/>
                  </a:lnTo>
                  <a:lnTo>
                    <a:pt x="1649" y="1178"/>
                  </a:lnTo>
                  <a:lnTo>
                    <a:pt x="1639" y="1176"/>
                  </a:lnTo>
                  <a:lnTo>
                    <a:pt x="1630" y="1174"/>
                  </a:lnTo>
                  <a:lnTo>
                    <a:pt x="1619" y="1171"/>
                  </a:lnTo>
                  <a:lnTo>
                    <a:pt x="1609" y="1170"/>
                  </a:lnTo>
                  <a:lnTo>
                    <a:pt x="1599" y="1169"/>
                  </a:lnTo>
                  <a:lnTo>
                    <a:pt x="1588" y="1169"/>
                  </a:lnTo>
                  <a:lnTo>
                    <a:pt x="1602" y="1157"/>
                  </a:lnTo>
                  <a:lnTo>
                    <a:pt x="1614" y="1142"/>
                  </a:lnTo>
                  <a:lnTo>
                    <a:pt x="1623" y="1127"/>
                  </a:lnTo>
                  <a:lnTo>
                    <a:pt x="1629" y="1110"/>
                  </a:lnTo>
                  <a:lnTo>
                    <a:pt x="1633" y="1093"/>
                  </a:lnTo>
                  <a:lnTo>
                    <a:pt x="1637" y="1076"/>
                  </a:lnTo>
                  <a:lnTo>
                    <a:pt x="1641" y="1058"/>
                  </a:lnTo>
                  <a:lnTo>
                    <a:pt x="1643" y="1040"/>
                  </a:lnTo>
                  <a:lnTo>
                    <a:pt x="1636" y="1049"/>
                  </a:lnTo>
                  <a:lnTo>
                    <a:pt x="1630" y="1057"/>
                  </a:lnTo>
                  <a:lnTo>
                    <a:pt x="1624" y="1067"/>
                  </a:lnTo>
                  <a:lnTo>
                    <a:pt x="1618" y="1076"/>
                  </a:lnTo>
                  <a:lnTo>
                    <a:pt x="1612" y="1087"/>
                  </a:lnTo>
                  <a:lnTo>
                    <a:pt x="1606" y="1097"/>
                  </a:lnTo>
                  <a:lnTo>
                    <a:pt x="1600" y="1106"/>
                  </a:lnTo>
                  <a:lnTo>
                    <a:pt x="1594" y="1116"/>
                  </a:lnTo>
                  <a:lnTo>
                    <a:pt x="1589" y="1121"/>
                  </a:lnTo>
                  <a:lnTo>
                    <a:pt x="1584" y="1127"/>
                  </a:lnTo>
                  <a:lnTo>
                    <a:pt x="1578" y="1133"/>
                  </a:lnTo>
                  <a:lnTo>
                    <a:pt x="1573" y="1138"/>
                  </a:lnTo>
                  <a:lnTo>
                    <a:pt x="1566" y="1142"/>
                  </a:lnTo>
                  <a:lnTo>
                    <a:pt x="1560" y="1146"/>
                  </a:lnTo>
                  <a:lnTo>
                    <a:pt x="1553" y="1148"/>
                  </a:lnTo>
                  <a:lnTo>
                    <a:pt x="1546" y="1148"/>
                  </a:lnTo>
                  <a:lnTo>
                    <a:pt x="1523" y="1147"/>
                  </a:lnTo>
                  <a:lnTo>
                    <a:pt x="1501" y="1145"/>
                  </a:lnTo>
                  <a:lnTo>
                    <a:pt x="1480" y="1141"/>
                  </a:lnTo>
                  <a:lnTo>
                    <a:pt x="1458" y="1138"/>
                  </a:lnTo>
                  <a:lnTo>
                    <a:pt x="1436" y="1134"/>
                  </a:lnTo>
                  <a:lnTo>
                    <a:pt x="1415" y="1130"/>
                  </a:lnTo>
                  <a:lnTo>
                    <a:pt x="1393" y="1127"/>
                  </a:lnTo>
                  <a:lnTo>
                    <a:pt x="1370" y="1124"/>
                  </a:lnTo>
                  <a:lnTo>
                    <a:pt x="1352" y="1126"/>
                  </a:lnTo>
                  <a:lnTo>
                    <a:pt x="1336" y="1129"/>
                  </a:lnTo>
                  <a:lnTo>
                    <a:pt x="1319" y="1132"/>
                  </a:lnTo>
                  <a:lnTo>
                    <a:pt x="1302" y="1135"/>
                  </a:lnTo>
                  <a:lnTo>
                    <a:pt x="1284" y="1138"/>
                  </a:lnTo>
                  <a:lnTo>
                    <a:pt x="1267" y="1139"/>
                  </a:lnTo>
                  <a:lnTo>
                    <a:pt x="1250" y="1139"/>
                  </a:lnTo>
                  <a:lnTo>
                    <a:pt x="1232" y="1135"/>
                  </a:lnTo>
                  <a:lnTo>
                    <a:pt x="1223" y="1126"/>
                  </a:lnTo>
                  <a:lnTo>
                    <a:pt x="1217" y="1114"/>
                  </a:lnTo>
                  <a:lnTo>
                    <a:pt x="1209" y="1103"/>
                  </a:lnTo>
                  <a:lnTo>
                    <a:pt x="1199" y="1094"/>
                  </a:lnTo>
                  <a:lnTo>
                    <a:pt x="1152" y="1085"/>
                  </a:lnTo>
                  <a:lnTo>
                    <a:pt x="1141" y="1091"/>
                  </a:lnTo>
                  <a:lnTo>
                    <a:pt x="1130" y="1096"/>
                  </a:lnTo>
                  <a:lnTo>
                    <a:pt x="1119" y="1100"/>
                  </a:lnTo>
                  <a:lnTo>
                    <a:pt x="1107" y="1105"/>
                  </a:lnTo>
                  <a:lnTo>
                    <a:pt x="1096" y="1109"/>
                  </a:lnTo>
                  <a:lnTo>
                    <a:pt x="1083" y="1111"/>
                  </a:lnTo>
                  <a:lnTo>
                    <a:pt x="1071" y="1111"/>
                  </a:lnTo>
                  <a:lnTo>
                    <a:pt x="1058" y="1111"/>
                  </a:lnTo>
                  <a:lnTo>
                    <a:pt x="1050" y="1111"/>
                  </a:lnTo>
                  <a:lnTo>
                    <a:pt x="1041" y="1111"/>
                  </a:lnTo>
                  <a:lnTo>
                    <a:pt x="1032" y="1111"/>
                  </a:lnTo>
                  <a:lnTo>
                    <a:pt x="1023" y="1111"/>
                  </a:lnTo>
                  <a:lnTo>
                    <a:pt x="1015" y="1110"/>
                  </a:lnTo>
                  <a:lnTo>
                    <a:pt x="1008" y="1108"/>
                  </a:lnTo>
                  <a:lnTo>
                    <a:pt x="1000" y="1105"/>
                  </a:lnTo>
                  <a:lnTo>
                    <a:pt x="993" y="1100"/>
                  </a:lnTo>
                  <a:lnTo>
                    <a:pt x="988" y="1093"/>
                  </a:lnTo>
                  <a:lnTo>
                    <a:pt x="984" y="1085"/>
                  </a:lnTo>
                  <a:lnTo>
                    <a:pt x="978" y="1079"/>
                  </a:lnTo>
                  <a:lnTo>
                    <a:pt x="969" y="1076"/>
                  </a:lnTo>
                  <a:lnTo>
                    <a:pt x="958" y="1075"/>
                  </a:lnTo>
                  <a:lnTo>
                    <a:pt x="950" y="1069"/>
                  </a:lnTo>
                  <a:lnTo>
                    <a:pt x="943" y="1061"/>
                  </a:lnTo>
                  <a:lnTo>
                    <a:pt x="937" y="1052"/>
                  </a:lnTo>
                  <a:lnTo>
                    <a:pt x="931" y="1062"/>
                  </a:lnTo>
                  <a:lnTo>
                    <a:pt x="923" y="1071"/>
                  </a:lnTo>
                  <a:lnTo>
                    <a:pt x="915" y="1079"/>
                  </a:lnTo>
                  <a:lnTo>
                    <a:pt x="905" y="1083"/>
                  </a:lnTo>
                  <a:lnTo>
                    <a:pt x="891" y="1083"/>
                  </a:lnTo>
                  <a:lnTo>
                    <a:pt x="744" y="1041"/>
                  </a:lnTo>
                  <a:lnTo>
                    <a:pt x="737" y="1041"/>
                  </a:lnTo>
                  <a:lnTo>
                    <a:pt x="731" y="1044"/>
                  </a:lnTo>
                  <a:lnTo>
                    <a:pt x="725" y="1047"/>
                  </a:lnTo>
                  <a:lnTo>
                    <a:pt x="719" y="1051"/>
                  </a:lnTo>
                  <a:lnTo>
                    <a:pt x="705" y="1055"/>
                  </a:lnTo>
                  <a:lnTo>
                    <a:pt x="689" y="1058"/>
                  </a:lnTo>
                  <a:lnTo>
                    <a:pt x="674" y="1059"/>
                  </a:lnTo>
                  <a:lnTo>
                    <a:pt x="658" y="1059"/>
                  </a:lnTo>
                  <a:lnTo>
                    <a:pt x="642" y="1058"/>
                  </a:lnTo>
                  <a:lnTo>
                    <a:pt x="627" y="1056"/>
                  </a:lnTo>
                  <a:lnTo>
                    <a:pt x="611" y="1052"/>
                  </a:lnTo>
                  <a:lnTo>
                    <a:pt x="597" y="1049"/>
                  </a:lnTo>
                  <a:lnTo>
                    <a:pt x="589" y="1044"/>
                  </a:lnTo>
                  <a:lnTo>
                    <a:pt x="582" y="1039"/>
                  </a:lnTo>
                  <a:lnTo>
                    <a:pt x="575" y="1037"/>
                  </a:lnTo>
                  <a:lnTo>
                    <a:pt x="567" y="1039"/>
                  </a:lnTo>
                  <a:lnTo>
                    <a:pt x="561" y="1043"/>
                  </a:lnTo>
                  <a:lnTo>
                    <a:pt x="556" y="1046"/>
                  </a:lnTo>
                  <a:lnTo>
                    <a:pt x="550" y="1051"/>
                  </a:lnTo>
                  <a:lnTo>
                    <a:pt x="544" y="1055"/>
                  </a:lnTo>
                  <a:lnTo>
                    <a:pt x="538" y="1058"/>
                  </a:lnTo>
                  <a:lnTo>
                    <a:pt x="532" y="1059"/>
                  </a:lnTo>
                  <a:lnTo>
                    <a:pt x="525" y="1059"/>
                  </a:lnTo>
                  <a:lnTo>
                    <a:pt x="517" y="1057"/>
                  </a:lnTo>
                  <a:lnTo>
                    <a:pt x="507" y="1051"/>
                  </a:lnTo>
                  <a:lnTo>
                    <a:pt x="418" y="1051"/>
                  </a:lnTo>
                  <a:lnTo>
                    <a:pt x="203" y="1049"/>
                  </a:lnTo>
                  <a:lnTo>
                    <a:pt x="191" y="1047"/>
                  </a:lnTo>
                  <a:lnTo>
                    <a:pt x="177" y="1045"/>
                  </a:lnTo>
                  <a:lnTo>
                    <a:pt x="165" y="1045"/>
                  </a:lnTo>
                  <a:lnTo>
                    <a:pt x="152" y="1044"/>
                  </a:lnTo>
                  <a:lnTo>
                    <a:pt x="140" y="1044"/>
                  </a:lnTo>
                  <a:lnTo>
                    <a:pt x="127" y="1044"/>
                  </a:lnTo>
                  <a:lnTo>
                    <a:pt x="115" y="1044"/>
                  </a:lnTo>
                  <a:lnTo>
                    <a:pt x="103" y="1045"/>
                  </a:lnTo>
                  <a:lnTo>
                    <a:pt x="90" y="1045"/>
                  </a:lnTo>
                  <a:lnTo>
                    <a:pt x="78" y="1045"/>
                  </a:lnTo>
                  <a:lnTo>
                    <a:pt x="65" y="1045"/>
                  </a:lnTo>
                  <a:lnTo>
                    <a:pt x="53" y="1045"/>
                  </a:lnTo>
                  <a:lnTo>
                    <a:pt x="39" y="1045"/>
                  </a:lnTo>
                  <a:lnTo>
                    <a:pt x="27" y="1044"/>
                  </a:lnTo>
                  <a:lnTo>
                    <a:pt x="14" y="1043"/>
                  </a:lnTo>
                  <a:lnTo>
                    <a:pt x="2" y="1041"/>
                  </a:lnTo>
                  <a:lnTo>
                    <a:pt x="0" y="919"/>
                  </a:lnTo>
                  <a:lnTo>
                    <a:pt x="2" y="700"/>
                  </a:lnTo>
                  <a:lnTo>
                    <a:pt x="6" y="493"/>
                  </a:lnTo>
                  <a:lnTo>
                    <a:pt x="8" y="400"/>
                  </a:lnTo>
                  <a:lnTo>
                    <a:pt x="21" y="399"/>
                  </a:lnTo>
                  <a:lnTo>
                    <a:pt x="42" y="398"/>
                  </a:lnTo>
                  <a:lnTo>
                    <a:pt x="68" y="396"/>
                  </a:lnTo>
                  <a:lnTo>
                    <a:pt x="99" y="396"/>
                  </a:lnTo>
                  <a:lnTo>
                    <a:pt x="134" y="396"/>
                  </a:lnTo>
                  <a:lnTo>
                    <a:pt x="171" y="396"/>
                  </a:lnTo>
                  <a:lnTo>
                    <a:pt x="210" y="396"/>
                  </a:lnTo>
                  <a:lnTo>
                    <a:pt x="250" y="396"/>
                  </a:lnTo>
                  <a:lnTo>
                    <a:pt x="288" y="396"/>
                  </a:lnTo>
                  <a:lnTo>
                    <a:pt x="325" y="396"/>
                  </a:lnTo>
                  <a:lnTo>
                    <a:pt x="360" y="398"/>
                  </a:lnTo>
                  <a:lnTo>
                    <a:pt x="390" y="398"/>
                  </a:lnTo>
                  <a:lnTo>
                    <a:pt x="417" y="398"/>
                  </a:lnTo>
                  <a:lnTo>
                    <a:pt x="436" y="399"/>
                  </a:lnTo>
                  <a:lnTo>
                    <a:pt x="448" y="399"/>
                  </a:lnTo>
                  <a:lnTo>
                    <a:pt x="453" y="399"/>
                  </a:lnTo>
                  <a:lnTo>
                    <a:pt x="454" y="451"/>
                  </a:lnTo>
                  <a:lnTo>
                    <a:pt x="460" y="448"/>
                  </a:lnTo>
                  <a:lnTo>
                    <a:pt x="465" y="446"/>
                  </a:lnTo>
                  <a:lnTo>
                    <a:pt x="471" y="443"/>
                  </a:lnTo>
                  <a:lnTo>
                    <a:pt x="475" y="441"/>
                  </a:lnTo>
                  <a:lnTo>
                    <a:pt x="481" y="438"/>
                  </a:lnTo>
                  <a:lnTo>
                    <a:pt x="487" y="436"/>
                  </a:lnTo>
                  <a:lnTo>
                    <a:pt x="493" y="435"/>
                  </a:lnTo>
                  <a:lnTo>
                    <a:pt x="499" y="434"/>
                  </a:lnTo>
                  <a:lnTo>
                    <a:pt x="498" y="412"/>
                  </a:lnTo>
                  <a:lnTo>
                    <a:pt x="496" y="388"/>
                  </a:lnTo>
                  <a:lnTo>
                    <a:pt x="497" y="366"/>
                  </a:lnTo>
                  <a:lnTo>
                    <a:pt x="508" y="347"/>
                  </a:lnTo>
                  <a:lnTo>
                    <a:pt x="515" y="339"/>
                  </a:lnTo>
                  <a:lnTo>
                    <a:pt x="523" y="330"/>
                  </a:lnTo>
                  <a:lnTo>
                    <a:pt x="533" y="322"/>
                  </a:lnTo>
                  <a:lnTo>
                    <a:pt x="541" y="315"/>
                  </a:lnTo>
                  <a:lnTo>
                    <a:pt x="549" y="306"/>
                  </a:lnTo>
                  <a:lnTo>
                    <a:pt x="553" y="298"/>
                  </a:lnTo>
                  <a:lnTo>
                    <a:pt x="555" y="287"/>
                  </a:lnTo>
                  <a:lnTo>
                    <a:pt x="552" y="275"/>
                  </a:lnTo>
                  <a:lnTo>
                    <a:pt x="547" y="256"/>
                  </a:lnTo>
                  <a:lnTo>
                    <a:pt x="545" y="236"/>
                  </a:lnTo>
                  <a:lnTo>
                    <a:pt x="545" y="216"/>
                  </a:lnTo>
                  <a:lnTo>
                    <a:pt x="549" y="197"/>
                  </a:lnTo>
                  <a:lnTo>
                    <a:pt x="553" y="178"/>
                  </a:lnTo>
                  <a:lnTo>
                    <a:pt x="562" y="160"/>
                  </a:lnTo>
                  <a:lnTo>
                    <a:pt x="573" y="144"/>
                  </a:lnTo>
                  <a:lnTo>
                    <a:pt x="587" y="130"/>
                  </a:lnTo>
                  <a:lnTo>
                    <a:pt x="595" y="125"/>
                  </a:lnTo>
                  <a:lnTo>
                    <a:pt x="604" y="120"/>
                  </a:lnTo>
                  <a:lnTo>
                    <a:pt x="612" y="115"/>
                  </a:lnTo>
                  <a:lnTo>
                    <a:pt x="621" y="111"/>
                  </a:lnTo>
                  <a:lnTo>
                    <a:pt x="628" y="107"/>
                  </a:lnTo>
                  <a:lnTo>
                    <a:pt x="636" y="102"/>
                  </a:lnTo>
                  <a:lnTo>
                    <a:pt x="645" y="97"/>
                  </a:lnTo>
                  <a:lnTo>
                    <a:pt x="653" y="93"/>
                  </a:lnTo>
                  <a:lnTo>
                    <a:pt x="662" y="81"/>
                  </a:lnTo>
                  <a:lnTo>
                    <a:pt x="670" y="69"/>
                  </a:lnTo>
                  <a:lnTo>
                    <a:pt x="681" y="57"/>
                  </a:lnTo>
                  <a:lnTo>
                    <a:pt x="692" y="45"/>
                  </a:lnTo>
                  <a:lnTo>
                    <a:pt x="702" y="35"/>
                  </a:lnTo>
                  <a:lnTo>
                    <a:pt x="714" y="25"/>
                  </a:lnTo>
                  <a:lnTo>
                    <a:pt x="726" y="17"/>
                  </a:lnTo>
                  <a:lnTo>
                    <a:pt x="740" y="11"/>
                  </a:lnTo>
                  <a:lnTo>
                    <a:pt x="753" y="7"/>
                  </a:lnTo>
                  <a:lnTo>
                    <a:pt x="766" y="4"/>
                  </a:lnTo>
                  <a:lnTo>
                    <a:pt x="779" y="1"/>
                  </a:lnTo>
                  <a:lnTo>
                    <a:pt x="793" y="0"/>
                  </a:lnTo>
                  <a:lnTo>
                    <a:pt x="806" y="1"/>
                  </a:lnTo>
                  <a:lnTo>
                    <a:pt x="819" y="1"/>
                  </a:lnTo>
                  <a:lnTo>
                    <a:pt x="832" y="4"/>
                  </a:lnTo>
                  <a:lnTo>
                    <a:pt x="845" y="6"/>
                  </a:lnTo>
                  <a:lnTo>
                    <a:pt x="859" y="11"/>
                  </a:lnTo>
                  <a:lnTo>
                    <a:pt x="871" y="15"/>
                  </a:lnTo>
                  <a:lnTo>
                    <a:pt x="883" y="21"/>
                  </a:lnTo>
                  <a:lnTo>
                    <a:pt x="895" y="27"/>
                  </a:lnTo>
                  <a:lnTo>
                    <a:pt x="907" y="34"/>
                  </a:lnTo>
                  <a:lnTo>
                    <a:pt x="917" y="41"/>
                  </a:lnTo>
                  <a:lnTo>
                    <a:pt x="928" y="49"/>
                  </a:lnTo>
                  <a:lnTo>
                    <a:pt x="938" y="59"/>
                  </a:lnTo>
                  <a:lnTo>
                    <a:pt x="949" y="75"/>
                  </a:lnTo>
                  <a:lnTo>
                    <a:pt x="958" y="93"/>
                  </a:lnTo>
                  <a:lnTo>
                    <a:pt x="964" y="112"/>
                  </a:lnTo>
                  <a:lnTo>
                    <a:pt x="967" y="132"/>
                  </a:lnTo>
                  <a:lnTo>
                    <a:pt x="968" y="153"/>
                  </a:lnTo>
                  <a:lnTo>
                    <a:pt x="967" y="172"/>
                  </a:lnTo>
                  <a:lnTo>
                    <a:pt x="962" y="192"/>
                  </a:lnTo>
                  <a:lnTo>
                    <a:pt x="956" y="210"/>
                  </a:lnTo>
                  <a:lnTo>
                    <a:pt x="947" y="226"/>
                  </a:lnTo>
                  <a:lnTo>
                    <a:pt x="941" y="243"/>
                  </a:lnTo>
                  <a:lnTo>
                    <a:pt x="940" y="261"/>
                  </a:lnTo>
                  <a:lnTo>
                    <a:pt x="945" y="278"/>
                  </a:lnTo>
                  <a:lnTo>
                    <a:pt x="953" y="291"/>
                  </a:lnTo>
                  <a:lnTo>
                    <a:pt x="962" y="306"/>
                  </a:lnTo>
                  <a:lnTo>
                    <a:pt x="968" y="322"/>
                  </a:lnTo>
                  <a:lnTo>
                    <a:pt x="973" y="338"/>
                  </a:lnTo>
                  <a:lnTo>
                    <a:pt x="975" y="354"/>
                  </a:lnTo>
                  <a:lnTo>
                    <a:pt x="975" y="371"/>
                  </a:lnTo>
                  <a:lnTo>
                    <a:pt x="972" y="388"/>
                  </a:lnTo>
                  <a:lnTo>
                    <a:pt x="965" y="404"/>
                  </a:lnTo>
                  <a:lnTo>
                    <a:pt x="956" y="416"/>
                  </a:lnTo>
                  <a:lnTo>
                    <a:pt x="949" y="428"/>
                  </a:lnTo>
                  <a:lnTo>
                    <a:pt x="941" y="440"/>
                  </a:lnTo>
                  <a:lnTo>
                    <a:pt x="932" y="451"/>
                  </a:lnTo>
                  <a:lnTo>
                    <a:pt x="979" y="470"/>
                  </a:lnTo>
                  <a:lnTo>
                    <a:pt x="980" y="457"/>
                  </a:lnTo>
                  <a:lnTo>
                    <a:pt x="980" y="441"/>
                  </a:lnTo>
                  <a:lnTo>
                    <a:pt x="981" y="426"/>
                  </a:lnTo>
                  <a:lnTo>
                    <a:pt x="985" y="414"/>
                  </a:lnTo>
                  <a:lnTo>
                    <a:pt x="998" y="414"/>
                  </a:lnTo>
                  <a:lnTo>
                    <a:pt x="1020" y="416"/>
                  </a:lnTo>
                  <a:lnTo>
                    <a:pt x="1048" y="416"/>
                  </a:lnTo>
                  <a:lnTo>
                    <a:pt x="1083" y="417"/>
                  </a:lnTo>
                  <a:lnTo>
                    <a:pt x="1122" y="418"/>
                  </a:lnTo>
                  <a:lnTo>
                    <a:pt x="1164" y="419"/>
                  </a:lnTo>
                  <a:lnTo>
                    <a:pt x="1208" y="420"/>
                  </a:lnTo>
                  <a:lnTo>
                    <a:pt x="1253" y="422"/>
                  </a:lnTo>
                  <a:lnTo>
                    <a:pt x="1297" y="424"/>
                  </a:lnTo>
                  <a:lnTo>
                    <a:pt x="1339" y="425"/>
                  </a:lnTo>
                  <a:lnTo>
                    <a:pt x="1379" y="426"/>
                  </a:lnTo>
                  <a:lnTo>
                    <a:pt x="1414" y="428"/>
                  </a:lnTo>
                  <a:lnTo>
                    <a:pt x="1442" y="429"/>
                  </a:lnTo>
                  <a:lnTo>
                    <a:pt x="1465" y="429"/>
                  </a:lnTo>
                  <a:lnTo>
                    <a:pt x="1480" y="430"/>
                  </a:lnTo>
                  <a:lnTo>
                    <a:pt x="1484" y="430"/>
                  </a:lnTo>
                  <a:lnTo>
                    <a:pt x="1483" y="423"/>
                  </a:lnTo>
                  <a:lnTo>
                    <a:pt x="1480" y="417"/>
                  </a:lnTo>
                  <a:lnTo>
                    <a:pt x="1476" y="411"/>
                  </a:lnTo>
                  <a:lnTo>
                    <a:pt x="1474" y="404"/>
                  </a:lnTo>
                  <a:lnTo>
                    <a:pt x="1480" y="401"/>
                  </a:lnTo>
                  <a:lnTo>
                    <a:pt x="1487" y="400"/>
                  </a:lnTo>
                  <a:lnTo>
                    <a:pt x="1495" y="400"/>
                  </a:lnTo>
                  <a:lnTo>
                    <a:pt x="1501" y="400"/>
                  </a:lnTo>
                  <a:lnTo>
                    <a:pt x="1495" y="369"/>
                  </a:lnTo>
                  <a:lnTo>
                    <a:pt x="1487" y="370"/>
                  </a:lnTo>
                  <a:lnTo>
                    <a:pt x="1477" y="371"/>
                  </a:lnTo>
                  <a:lnTo>
                    <a:pt x="1468" y="374"/>
                  </a:lnTo>
                  <a:lnTo>
                    <a:pt x="1458" y="375"/>
                  </a:lnTo>
                  <a:lnTo>
                    <a:pt x="1448" y="376"/>
                  </a:lnTo>
                  <a:lnTo>
                    <a:pt x="1439" y="375"/>
                  </a:lnTo>
                  <a:lnTo>
                    <a:pt x="1430" y="372"/>
                  </a:lnTo>
                  <a:lnTo>
                    <a:pt x="1422" y="368"/>
                  </a:lnTo>
                  <a:lnTo>
                    <a:pt x="1410" y="347"/>
                  </a:lnTo>
                  <a:lnTo>
                    <a:pt x="1404" y="324"/>
                  </a:lnTo>
                  <a:lnTo>
                    <a:pt x="1399" y="300"/>
                  </a:lnTo>
                  <a:lnTo>
                    <a:pt x="1394" y="276"/>
                  </a:lnTo>
                  <a:lnTo>
                    <a:pt x="1386" y="270"/>
                  </a:lnTo>
                  <a:lnTo>
                    <a:pt x="1379" y="264"/>
                  </a:lnTo>
                  <a:lnTo>
                    <a:pt x="1374" y="256"/>
                  </a:lnTo>
                  <a:lnTo>
                    <a:pt x="1375" y="245"/>
                  </a:lnTo>
                  <a:lnTo>
                    <a:pt x="1380" y="226"/>
                  </a:lnTo>
                  <a:lnTo>
                    <a:pt x="1385" y="207"/>
                  </a:lnTo>
                  <a:lnTo>
                    <a:pt x="1390" y="187"/>
                  </a:lnTo>
                  <a:lnTo>
                    <a:pt x="1396" y="168"/>
                  </a:lnTo>
                  <a:lnTo>
                    <a:pt x="1400" y="150"/>
                  </a:lnTo>
                  <a:lnTo>
                    <a:pt x="1406" y="131"/>
                  </a:lnTo>
                  <a:lnTo>
                    <a:pt x="1411" y="112"/>
                  </a:lnTo>
                  <a:lnTo>
                    <a:pt x="1417" y="93"/>
                  </a:lnTo>
                  <a:lnTo>
                    <a:pt x="1415" y="87"/>
                  </a:lnTo>
                  <a:lnTo>
                    <a:pt x="1410" y="81"/>
                  </a:lnTo>
                  <a:lnTo>
                    <a:pt x="1405" y="76"/>
                  </a:lnTo>
                  <a:lnTo>
                    <a:pt x="1402" y="69"/>
                  </a:lnTo>
                  <a:lnTo>
                    <a:pt x="1399" y="63"/>
                  </a:lnTo>
                  <a:lnTo>
                    <a:pt x="1398" y="55"/>
                  </a:lnTo>
                  <a:lnTo>
                    <a:pt x="1396" y="48"/>
                  </a:lnTo>
                  <a:lnTo>
                    <a:pt x="1392" y="42"/>
                  </a:lnTo>
                  <a:lnTo>
                    <a:pt x="1411" y="41"/>
                  </a:lnTo>
                  <a:lnTo>
                    <a:pt x="1429" y="39"/>
                  </a:lnTo>
                  <a:lnTo>
                    <a:pt x="1446" y="33"/>
                  </a:lnTo>
                  <a:lnTo>
                    <a:pt x="1463" y="28"/>
                  </a:lnTo>
                  <a:lnTo>
                    <a:pt x="1480" y="22"/>
                  </a:lnTo>
                  <a:lnTo>
                    <a:pt x="1496" y="17"/>
                  </a:lnTo>
                  <a:lnTo>
                    <a:pt x="1514" y="13"/>
                  </a:lnTo>
                  <a:lnTo>
                    <a:pt x="1534" y="13"/>
                  </a:lnTo>
                  <a:lnTo>
                    <a:pt x="1557" y="12"/>
                  </a:lnTo>
                  <a:lnTo>
                    <a:pt x="1579" y="12"/>
                  </a:lnTo>
                  <a:lnTo>
                    <a:pt x="1602" y="13"/>
                  </a:lnTo>
                  <a:lnTo>
                    <a:pt x="1625" y="16"/>
                  </a:lnTo>
                  <a:lnTo>
                    <a:pt x="1647" y="19"/>
                  </a:lnTo>
                  <a:lnTo>
                    <a:pt x="1667" y="24"/>
                  </a:lnTo>
                  <a:lnTo>
                    <a:pt x="1686" y="33"/>
                  </a:lnTo>
                  <a:lnTo>
                    <a:pt x="1706" y="42"/>
                  </a:lnTo>
                  <a:lnTo>
                    <a:pt x="1718" y="52"/>
                  </a:lnTo>
                  <a:lnTo>
                    <a:pt x="1725" y="64"/>
                  </a:lnTo>
                  <a:lnTo>
                    <a:pt x="1728" y="78"/>
                  </a:lnTo>
                  <a:lnTo>
                    <a:pt x="1731" y="93"/>
                  </a:lnTo>
                  <a:lnTo>
                    <a:pt x="1730" y="97"/>
                  </a:lnTo>
                  <a:lnTo>
                    <a:pt x="1728" y="102"/>
                  </a:lnTo>
                  <a:lnTo>
                    <a:pt x="1727" y="108"/>
                  </a:lnTo>
                  <a:lnTo>
                    <a:pt x="1730" y="113"/>
                  </a:lnTo>
                  <a:lnTo>
                    <a:pt x="1742" y="124"/>
                  </a:lnTo>
                  <a:lnTo>
                    <a:pt x="1751" y="136"/>
                  </a:lnTo>
                  <a:lnTo>
                    <a:pt x="1760" y="150"/>
                  </a:lnTo>
                  <a:lnTo>
                    <a:pt x="1766" y="165"/>
                  </a:lnTo>
                  <a:lnTo>
                    <a:pt x="1770" y="179"/>
                  </a:lnTo>
                  <a:lnTo>
                    <a:pt x="1773" y="196"/>
                  </a:lnTo>
                  <a:lnTo>
                    <a:pt x="1773" y="211"/>
                  </a:lnTo>
                  <a:lnTo>
                    <a:pt x="1772" y="228"/>
                  </a:lnTo>
                  <a:lnTo>
                    <a:pt x="1767" y="248"/>
                  </a:lnTo>
                  <a:lnTo>
                    <a:pt x="1761" y="266"/>
                  </a:lnTo>
                  <a:lnTo>
                    <a:pt x="1752" y="282"/>
                  </a:lnTo>
                  <a:lnTo>
                    <a:pt x="1743" y="299"/>
                  </a:lnTo>
                  <a:lnTo>
                    <a:pt x="1743" y="310"/>
                  </a:lnTo>
                  <a:lnTo>
                    <a:pt x="1745" y="320"/>
                  </a:lnTo>
                  <a:lnTo>
                    <a:pt x="1749" y="329"/>
                  </a:lnTo>
                  <a:lnTo>
                    <a:pt x="1752" y="340"/>
                  </a:lnTo>
                  <a:lnTo>
                    <a:pt x="1768" y="336"/>
                  </a:lnTo>
                  <a:lnTo>
                    <a:pt x="1787" y="332"/>
                  </a:lnTo>
                  <a:lnTo>
                    <a:pt x="1806" y="328"/>
                  </a:lnTo>
                  <a:lnTo>
                    <a:pt x="1827" y="324"/>
                  </a:lnTo>
                  <a:lnTo>
                    <a:pt x="1847" y="322"/>
                  </a:lnTo>
                  <a:lnTo>
                    <a:pt x="1868" y="321"/>
                  </a:lnTo>
                  <a:lnTo>
                    <a:pt x="1887" y="321"/>
                  </a:lnTo>
                  <a:lnTo>
                    <a:pt x="1905" y="323"/>
                  </a:lnTo>
                  <a:lnTo>
                    <a:pt x="1946" y="334"/>
                  </a:lnTo>
                  <a:lnTo>
                    <a:pt x="1977" y="352"/>
                  </a:lnTo>
                  <a:lnTo>
                    <a:pt x="1997" y="375"/>
                  </a:lnTo>
                  <a:lnTo>
                    <a:pt x="2012" y="399"/>
                  </a:lnTo>
                  <a:lnTo>
                    <a:pt x="2020" y="423"/>
                  </a:lnTo>
                  <a:lnTo>
                    <a:pt x="2024" y="443"/>
                  </a:lnTo>
                  <a:lnTo>
                    <a:pt x="2025" y="458"/>
                  </a:lnTo>
                  <a:lnTo>
                    <a:pt x="2025" y="4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2" name="Rectangle 14">
              <a:extLst>
                <a:ext uri="{FF2B5EF4-FFF2-40B4-BE49-F238E27FC236}">
                  <a16:creationId xmlns:a16="http://schemas.microsoft.com/office/drawing/2014/main" id="{C8DAF8F9-DE10-7C5E-B654-C2F3B5434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9" y="2393"/>
              <a:ext cx="348" cy="5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3" name="Freeform 15">
              <a:extLst>
                <a:ext uri="{FF2B5EF4-FFF2-40B4-BE49-F238E27FC236}">
                  <a16:creationId xmlns:a16="http://schemas.microsoft.com/office/drawing/2014/main" id="{AD2693F1-CD5D-27A8-4225-A10D671C0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2" y="1929"/>
              <a:ext cx="434" cy="446"/>
            </a:xfrm>
            <a:custGeom>
              <a:avLst/>
              <a:gdLst>
                <a:gd name="T0" fmla="*/ 360 w 434"/>
                <a:gd name="T1" fmla="*/ 442 h 446"/>
                <a:gd name="T2" fmla="*/ 344 w 434"/>
                <a:gd name="T3" fmla="*/ 446 h 446"/>
                <a:gd name="T4" fmla="*/ 326 w 434"/>
                <a:gd name="T5" fmla="*/ 446 h 446"/>
                <a:gd name="T6" fmla="*/ 320 w 434"/>
                <a:gd name="T7" fmla="*/ 381 h 446"/>
                <a:gd name="T8" fmla="*/ 294 w 434"/>
                <a:gd name="T9" fmla="*/ 324 h 446"/>
                <a:gd name="T10" fmla="*/ 243 w 434"/>
                <a:gd name="T11" fmla="*/ 284 h 446"/>
                <a:gd name="T12" fmla="*/ 185 w 434"/>
                <a:gd name="T13" fmla="*/ 262 h 446"/>
                <a:gd name="T14" fmla="*/ 213 w 434"/>
                <a:gd name="T15" fmla="*/ 251 h 446"/>
                <a:gd name="T16" fmla="*/ 245 w 434"/>
                <a:gd name="T17" fmla="*/ 248 h 446"/>
                <a:gd name="T18" fmla="*/ 258 w 434"/>
                <a:gd name="T19" fmla="*/ 229 h 446"/>
                <a:gd name="T20" fmla="*/ 224 w 434"/>
                <a:gd name="T21" fmla="*/ 178 h 446"/>
                <a:gd name="T22" fmla="*/ 173 w 434"/>
                <a:gd name="T23" fmla="*/ 146 h 446"/>
                <a:gd name="T24" fmla="*/ 163 w 434"/>
                <a:gd name="T25" fmla="*/ 139 h 446"/>
                <a:gd name="T26" fmla="*/ 210 w 434"/>
                <a:gd name="T27" fmla="*/ 145 h 446"/>
                <a:gd name="T28" fmla="*/ 253 w 434"/>
                <a:gd name="T29" fmla="*/ 164 h 446"/>
                <a:gd name="T30" fmla="*/ 260 w 434"/>
                <a:gd name="T31" fmla="*/ 151 h 446"/>
                <a:gd name="T32" fmla="*/ 237 w 434"/>
                <a:gd name="T33" fmla="*/ 122 h 446"/>
                <a:gd name="T34" fmla="*/ 206 w 434"/>
                <a:gd name="T35" fmla="*/ 105 h 446"/>
                <a:gd name="T36" fmla="*/ 157 w 434"/>
                <a:gd name="T37" fmla="*/ 86 h 446"/>
                <a:gd name="T38" fmla="*/ 104 w 434"/>
                <a:gd name="T39" fmla="*/ 75 h 446"/>
                <a:gd name="T40" fmla="*/ 75 w 434"/>
                <a:gd name="T41" fmla="*/ 65 h 446"/>
                <a:gd name="T42" fmla="*/ 100 w 434"/>
                <a:gd name="T43" fmla="*/ 59 h 446"/>
                <a:gd name="T44" fmla="*/ 127 w 434"/>
                <a:gd name="T45" fmla="*/ 58 h 446"/>
                <a:gd name="T46" fmla="*/ 129 w 434"/>
                <a:gd name="T47" fmla="*/ 50 h 446"/>
                <a:gd name="T48" fmla="*/ 106 w 434"/>
                <a:gd name="T49" fmla="*/ 38 h 446"/>
                <a:gd name="T50" fmla="*/ 68 w 434"/>
                <a:gd name="T51" fmla="*/ 29 h 446"/>
                <a:gd name="T52" fmla="*/ 27 w 434"/>
                <a:gd name="T53" fmla="*/ 26 h 446"/>
                <a:gd name="T54" fmla="*/ 7 w 434"/>
                <a:gd name="T55" fmla="*/ 21 h 446"/>
                <a:gd name="T56" fmla="*/ 15 w 434"/>
                <a:gd name="T57" fmla="*/ 17 h 446"/>
                <a:gd name="T58" fmla="*/ 61 w 434"/>
                <a:gd name="T59" fmla="*/ 16 h 446"/>
                <a:gd name="T60" fmla="*/ 105 w 434"/>
                <a:gd name="T61" fmla="*/ 10 h 446"/>
                <a:gd name="T62" fmla="*/ 150 w 434"/>
                <a:gd name="T63" fmla="*/ 3 h 446"/>
                <a:gd name="T64" fmla="*/ 194 w 434"/>
                <a:gd name="T65" fmla="*/ 0 h 446"/>
                <a:gd name="T66" fmla="*/ 241 w 434"/>
                <a:gd name="T67" fmla="*/ 6 h 446"/>
                <a:gd name="T68" fmla="*/ 308 w 434"/>
                <a:gd name="T69" fmla="*/ 27 h 446"/>
                <a:gd name="T70" fmla="*/ 367 w 434"/>
                <a:gd name="T71" fmla="*/ 65 h 446"/>
                <a:gd name="T72" fmla="*/ 398 w 434"/>
                <a:gd name="T73" fmla="*/ 116 h 446"/>
                <a:gd name="T74" fmla="*/ 414 w 434"/>
                <a:gd name="T75" fmla="*/ 146 h 446"/>
                <a:gd name="T76" fmla="*/ 418 w 434"/>
                <a:gd name="T77" fmla="*/ 245 h 446"/>
                <a:gd name="T78" fmla="*/ 420 w 434"/>
                <a:gd name="T79" fmla="*/ 313 h 446"/>
                <a:gd name="T80" fmla="*/ 434 w 434"/>
                <a:gd name="T81" fmla="*/ 361 h 446"/>
                <a:gd name="T82" fmla="*/ 418 w 434"/>
                <a:gd name="T83" fmla="*/ 400 h 446"/>
                <a:gd name="T84" fmla="*/ 383 w 434"/>
                <a:gd name="T85" fmla="*/ 432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4" h="446">
                  <a:moveTo>
                    <a:pt x="371" y="439"/>
                  </a:moveTo>
                  <a:lnTo>
                    <a:pt x="366" y="441"/>
                  </a:lnTo>
                  <a:lnTo>
                    <a:pt x="360" y="442"/>
                  </a:lnTo>
                  <a:lnTo>
                    <a:pt x="355" y="444"/>
                  </a:lnTo>
                  <a:lnTo>
                    <a:pt x="349" y="445"/>
                  </a:lnTo>
                  <a:lnTo>
                    <a:pt x="344" y="446"/>
                  </a:lnTo>
                  <a:lnTo>
                    <a:pt x="338" y="446"/>
                  </a:lnTo>
                  <a:lnTo>
                    <a:pt x="332" y="446"/>
                  </a:lnTo>
                  <a:lnTo>
                    <a:pt x="326" y="446"/>
                  </a:lnTo>
                  <a:lnTo>
                    <a:pt x="330" y="424"/>
                  </a:lnTo>
                  <a:lnTo>
                    <a:pt x="327" y="403"/>
                  </a:lnTo>
                  <a:lnTo>
                    <a:pt x="320" y="381"/>
                  </a:lnTo>
                  <a:lnTo>
                    <a:pt x="314" y="361"/>
                  </a:lnTo>
                  <a:lnTo>
                    <a:pt x="306" y="340"/>
                  </a:lnTo>
                  <a:lnTo>
                    <a:pt x="294" y="324"/>
                  </a:lnTo>
                  <a:lnTo>
                    <a:pt x="279" y="308"/>
                  </a:lnTo>
                  <a:lnTo>
                    <a:pt x="263" y="295"/>
                  </a:lnTo>
                  <a:lnTo>
                    <a:pt x="243" y="284"/>
                  </a:lnTo>
                  <a:lnTo>
                    <a:pt x="224" y="274"/>
                  </a:lnTo>
                  <a:lnTo>
                    <a:pt x="204" y="267"/>
                  </a:lnTo>
                  <a:lnTo>
                    <a:pt x="185" y="262"/>
                  </a:lnTo>
                  <a:lnTo>
                    <a:pt x="194" y="257"/>
                  </a:lnTo>
                  <a:lnTo>
                    <a:pt x="204" y="254"/>
                  </a:lnTo>
                  <a:lnTo>
                    <a:pt x="213" y="251"/>
                  </a:lnTo>
                  <a:lnTo>
                    <a:pt x="223" y="249"/>
                  </a:lnTo>
                  <a:lnTo>
                    <a:pt x="234" y="248"/>
                  </a:lnTo>
                  <a:lnTo>
                    <a:pt x="245" y="248"/>
                  </a:lnTo>
                  <a:lnTo>
                    <a:pt x="254" y="247"/>
                  </a:lnTo>
                  <a:lnTo>
                    <a:pt x="265" y="247"/>
                  </a:lnTo>
                  <a:lnTo>
                    <a:pt x="258" y="229"/>
                  </a:lnTo>
                  <a:lnTo>
                    <a:pt x="248" y="212"/>
                  </a:lnTo>
                  <a:lnTo>
                    <a:pt x="237" y="194"/>
                  </a:lnTo>
                  <a:lnTo>
                    <a:pt x="224" y="178"/>
                  </a:lnTo>
                  <a:lnTo>
                    <a:pt x="209" y="165"/>
                  </a:lnTo>
                  <a:lnTo>
                    <a:pt x="192" y="154"/>
                  </a:lnTo>
                  <a:lnTo>
                    <a:pt x="173" y="146"/>
                  </a:lnTo>
                  <a:lnTo>
                    <a:pt x="153" y="143"/>
                  </a:lnTo>
                  <a:lnTo>
                    <a:pt x="147" y="140"/>
                  </a:lnTo>
                  <a:lnTo>
                    <a:pt x="163" y="139"/>
                  </a:lnTo>
                  <a:lnTo>
                    <a:pt x="179" y="140"/>
                  </a:lnTo>
                  <a:lnTo>
                    <a:pt x="194" y="141"/>
                  </a:lnTo>
                  <a:lnTo>
                    <a:pt x="210" y="145"/>
                  </a:lnTo>
                  <a:lnTo>
                    <a:pt x="225" y="149"/>
                  </a:lnTo>
                  <a:lnTo>
                    <a:pt x="240" y="157"/>
                  </a:lnTo>
                  <a:lnTo>
                    <a:pt x="253" y="164"/>
                  </a:lnTo>
                  <a:lnTo>
                    <a:pt x="266" y="173"/>
                  </a:lnTo>
                  <a:lnTo>
                    <a:pt x="265" y="161"/>
                  </a:lnTo>
                  <a:lnTo>
                    <a:pt x="260" y="151"/>
                  </a:lnTo>
                  <a:lnTo>
                    <a:pt x="254" y="140"/>
                  </a:lnTo>
                  <a:lnTo>
                    <a:pt x="247" y="130"/>
                  </a:lnTo>
                  <a:lnTo>
                    <a:pt x="237" y="122"/>
                  </a:lnTo>
                  <a:lnTo>
                    <a:pt x="228" y="115"/>
                  </a:lnTo>
                  <a:lnTo>
                    <a:pt x="217" y="109"/>
                  </a:lnTo>
                  <a:lnTo>
                    <a:pt x="206" y="105"/>
                  </a:lnTo>
                  <a:lnTo>
                    <a:pt x="191" y="98"/>
                  </a:lnTo>
                  <a:lnTo>
                    <a:pt x="174" y="91"/>
                  </a:lnTo>
                  <a:lnTo>
                    <a:pt x="157" y="86"/>
                  </a:lnTo>
                  <a:lnTo>
                    <a:pt x="139" y="82"/>
                  </a:lnTo>
                  <a:lnTo>
                    <a:pt x="122" y="79"/>
                  </a:lnTo>
                  <a:lnTo>
                    <a:pt x="104" y="75"/>
                  </a:lnTo>
                  <a:lnTo>
                    <a:pt x="86" y="73"/>
                  </a:lnTo>
                  <a:lnTo>
                    <a:pt x="68" y="69"/>
                  </a:lnTo>
                  <a:lnTo>
                    <a:pt x="75" y="65"/>
                  </a:lnTo>
                  <a:lnTo>
                    <a:pt x="84" y="63"/>
                  </a:lnTo>
                  <a:lnTo>
                    <a:pt x="92" y="61"/>
                  </a:lnTo>
                  <a:lnTo>
                    <a:pt x="100" y="59"/>
                  </a:lnTo>
                  <a:lnTo>
                    <a:pt x="109" y="59"/>
                  </a:lnTo>
                  <a:lnTo>
                    <a:pt x="118" y="58"/>
                  </a:lnTo>
                  <a:lnTo>
                    <a:pt x="127" y="58"/>
                  </a:lnTo>
                  <a:lnTo>
                    <a:pt x="136" y="57"/>
                  </a:lnTo>
                  <a:lnTo>
                    <a:pt x="133" y="53"/>
                  </a:lnTo>
                  <a:lnTo>
                    <a:pt x="129" y="50"/>
                  </a:lnTo>
                  <a:lnTo>
                    <a:pt x="123" y="46"/>
                  </a:lnTo>
                  <a:lnTo>
                    <a:pt x="118" y="44"/>
                  </a:lnTo>
                  <a:lnTo>
                    <a:pt x="106" y="38"/>
                  </a:lnTo>
                  <a:lnTo>
                    <a:pt x="94" y="34"/>
                  </a:lnTo>
                  <a:lnTo>
                    <a:pt x="81" y="32"/>
                  </a:lnTo>
                  <a:lnTo>
                    <a:pt x="68" y="29"/>
                  </a:lnTo>
                  <a:lnTo>
                    <a:pt x="55" y="28"/>
                  </a:lnTo>
                  <a:lnTo>
                    <a:pt x="40" y="27"/>
                  </a:lnTo>
                  <a:lnTo>
                    <a:pt x="27" y="26"/>
                  </a:lnTo>
                  <a:lnTo>
                    <a:pt x="14" y="24"/>
                  </a:lnTo>
                  <a:lnTo>
                    <a:pt x="10" y="23"/>
                  </a:lnTo>
                  <a:lnTo>
                    <a:pt x="7" y="21"/>
                  </a:lnTo>
                  <a:lnTo>
                    <a:pt x="3" y="18"/>
                  </a:lnTo>
                  <a:lnTo>
                    <a:pt x="0" y="16"/>
                  </a:lnTo>
                  <a:lnTo>
                    <a:pt x="15" y="17"/>
                  </a:lnTo>
                  <a:lnTo>
                    <a:pt x="31" y="18"/>
                  </a:lnTo>
                  <a:lnTo>
                    <a:pt x="45" y="17"/>
                  </a:lnTo>
                  <a:lnTo>
                    <a:pt x="61" y="16"/>
                  </a:lnTo>
                  <a:lnTo>
                    <a:pt x="75" y="15"/>
                  </a:lnTo>
                  <a:lnTo>
                    <a:pt x="90" y="12"/>
                  </a:lnTo>
                  <a:lnTo>
                    <a:pt x="105" y="10"/>
                  </a:lnTo>
                  <a:lnTo>
                    <a:pt x="120" y="8"/>
                  </a:lnTo>
                  <a:lnTo>
                    <a:pt x="134" y="5"/>
                  </a:lnTo>
                  <a:lnTo>
                    <a:pt x="150" y="3"/>
                  </a:lnTo>
                  <a:lnTo>
                    <a:pt x="164" y="2"/>
                  </a:lnTo>
                  <a:lnTo>
                    <a:pt x="180" y="0"/>
                  </a:lnTo>
                  <a:lnTo>
                    <a:pt x="194" y="0"/>
                  </a:lnTo>
                  <a:lnTo>
                    <a:pt x="210" y="2"/>
                  </a:lnTo>
                  <a:lnTo>
                    <a:pt x="225" y="3"/>
                  </a:lnTo>
                  <a:lnTo>
                    <a:pt x="241" y="6"/>
                  </a:lnTo>
                  <a:lnTo>
                    <a:pt x="264" y="12"/>
                  </a:lnTo>
                  <a:lnTo>
                    <a:pt x="287" y="18"/>
                  </a:lnTo>
                  <a:lnTo>
                    <a:pt x="308" y="27"/>
                  </a:lnTo>
                  <a:lnTo>
                    <a:pt x="330" y="38"/>
                  </a:lnTo>
                  <a:lnTo>
                    <a:pt x="350" y="50"/>
                  </a:lnTo>
                  <a:lnTo>
                    <a:pt x="367" y="65"/>
                  </a:lnTo>
                  <a:lnTo>
                    <a:pt x="383" y="83"/>
                  </a:lnTo>
                  <a:lnTo>
                    <a:pt x="394" y="105"/>
                  </a:lnTo>
                  <a:lnTo>
                    <a:pt x="398" y="116"/>
                  </a:lnTo>
                  <a:lnTo>
                    <a:pt x="406" y="125"/>
                  </a:lnTo>
                  <a:lnTo>
                    <a:pt x="412" y="135"/>
                  </a:lnTo>
                  <a:lnTo>
                    <a:pt x="414" y="146"/>
                  </a:lnTo>
                  <a:lnTo>
                    <a:pt x="421" y="178"/>
                  </a:lnTo>
                  <a:lnTo>
                    <a:pt x="422" y="212"/>
                  </a:lnTo>
                  <a:lnTo>
                    <a:pt x="418" y="245"/>
                  </a:lnTo>
                  <a:lnTo>
                    <a:pt x="410" y="278"/>
                  </a:lnTo>
                  <a:lnTo>
                    <a:pt x="412" y="296"/>
                  </a:lnTo>
                  <a:lnTo>
                    <a:pt x="420" y="313"/>
                  </a:lnTo>
                  <a:lnTo>
                    <a:pt x="428" y="328"/>
                  </a:lnTo>
                  <a:lnTo>
                    <a:pt x="433" y="345"/>
                  </a:lnTo>
                  <a:lnTo>
                    <a:pt x="434" y="361"/>
                  </a:lnTo>
                  <a:lnTo>
                    <a:pt x="432" y="375"/>
                  </a:lnTo>
                  <a:lnTo>
                    <a:pt x="426" y="388"/>
                  </a:lnTo>
                  <a:lnTo>
                    <a:pt x="418" y="400"/>
                  </a:lnTo>
                  <a:lnTo>
                    <a:pt x="407" y="412"/>
                  </a:lnTo>
                  <a:lnTo>
                    <a:pt x="395" y="422"/>
                  </a:lnTo>
                  <a:lnTo>
                    <a:pt x="383" y="432"/>
                  </a:lnTo>
                  <a:lnTo>
                    <a:pt x="371" y="4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4" name="Freeform 16">
              <a:extLst>
                <a:ext uri="{FF2B5EF4-FFF2-40B4-BE49-F238E27FC236}">
                  <a16:creationId xmlns:a16="http://schemas.microsoft.com/office/drawing/2014/main" id="{79E67905-6891-6FF5-5328-1CA1355AF96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0" y="2358"/>
              <a:ext cx="53" cy="80"/>
            </a:xfrm>
            <a:custGeom>
              <a:avLst/>
              <a:gdLst>
                <a:gd name="T0" fmla="*/ 29 w 53"/>
                <a:gd name="T1" fmla="*/ 78 h 80"/>
                <a:gd name="T2" fmla="*/ 28 w 53"/>
                <a:gd name="T3" fmla="*/ 80 h 80"/>
                <a:gd name="T4" fmla="*/ 26 w 53"/>
                <a:gd name="T5" fmla="*/ 80 h 80"/>
                <a:gd name="T6" fmla="*/ 24 w 53"/>
                <a:gd name="T7" fmla="*/ 80 h 80"/>
                <a:gd name="T8" fmla="*/ 22 w 53"/>
                <a:gd name="T9" fmla="*/ 80 h 80"/>
                <a:gd name="T10" fmla="*/ 16 w 53"/>
                <a:gd name="T11" fmla="*/ 71 h 80"/>
                <a:gd name="T12" fmla="*/ 11 w 53"/>
                <a:gd name="T13" fmla="*/ 63 h 80"/>
                <a:gd name="T14" fmla="*/ 6 w 53"/>
                <a:gd name="T15" fmla="*/ 54 h 80"/>
                <a:gd name="T16" fmla="*/ 0 w 53"/>
                <a:gd name="T17" fmla="*/ 47 h 80"/>
                <a:gd name="T18" fmla="*/ 6 w 53"/>
                <a:gd name="T19" fmla="*/ 42 h 80"/>
                <a:gd name="T20" fmla="*/ 12 w 53"/>
                <a:gd name="T21" fmla="*/ 37 h 80"/>
                <a:gd name="T22" fmla="*/ 18 w 53"/>
                <a:gd name="T23" fmla="*/ 31 h 80"/>
                <a:gd name="T24" fmla="*/ 24 w 53"/>
                <a:gd name="T25" fmla="*/ 25 h 80"/>
                <a:gd name="T26" fmla="*/ 29 w 53"/>
                <a:gd name="T27" fmla="*/ 18 h 80"/>
                <a:gd name="T28" fmla="*/ 35 w 53"/>
                <a:gd name="T29" fmla="*/ 12 h 80"/>
                <a:gd name="T30" fmla="*/ 41 w 53"/>
                <a:gd name="T31" fmla="*/ 6 h 80"/>
                <a:gd name="T32" fmla="*/ 47 w 53"/>
                <a:gd name="T33" fmla="*/ 0 h 80"/>
                <a:gd name="T34" fmla="*/ 53 w 53"/>
                <a:gd name="T35" fmla="*/ 4 h 80"/>
                <a:gd name="T36" fmla="*/ 47 w 53"/>
                <a:gd name="T37" fmla="*/ 22 h 80"/>
                <a:gd name="T38" fmla="*/ 41 w 53"/>
                <a:gd name="T39" fmla="*/ 41 h 80"/>
                <a:gd name="T40" fmla="*/ 34 w 53"/>
                <a:gd name="T41" fmla="*/ 59 h 80"/>
                <a:gd name="T42" fmla="*/ 29 w 53"/>
                <a:gd name="T43" fmla="*/ 7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3" h="80">
                  <a:moveTo>
                    <a:pt x="29" y="78"/>
                  </a:moveTo>
                  <a:lnTo>
                    <a:pt x="28" y="80"/>
                  </a:lnTo>
                  <a:lnTo>
                    <a:pt x="26" y="80"/>
                  </a:lnTo>
                  <a:lnTo>
                    <a:pt x="24" y="80"/>
                  </a:lnTo>
                  <a:lnTo>
                    <a:pt x="22" y="80"/>
                  </a:lnTo>
                  <a:lnTo>
                    <a:pt x="16" y="71"/>
                  </a:lnTo>
                  <a:lnTo>
                    <a:pt x="11" y="63"/>
                  </a:lnTo>
                  <a:lnTo>
                    <a:pt x="6" y="54"/>
                  </a:lnTo>
                  <a:lnTo>
                    <a:pt x="0" y="47"/>
                  </a:lnTo>
                  <a:lnTo>
                    <a:pt x="6" y="42"/>
                  </a:lnTo>
                  <a:lnTo>
                    <a:pt x="12" y="37"/>
                  </a:lnTo>
                  <a:lnTo>
                    <a:pt x="18" y="31"/>
                  </a:lnTo>
                  <a:lnTo>
                    <a:pt x="24" y="25"/>
                  </a:lnTo>
                  <a:lnTo>
                    <a:pt x="29" y="18"/>
                  </a:lnTo>
                  <a:lnTo>
                    <a:pt x="35" y="12"/>
                  </a:lnTo>
                  <a:lnTo>
                    <a:pt x="41" y="6"/>
                  </a:lnTo>
                  <a:lnTo>
                    <a:pt x="47" y="0"/>
                  </a:lnTo>
                  <a:lnTo>
                    <a:pt x="53" y="4"/>
                  </a:lnTo>
                  <a:lnTo>
                    <a:pt x="47" y="22"/>
                  </a:lnTo>
                  <a:lnTo>
                    <a:pt x="41" y="41"/>
                  </a:lnTo>
                  <a:lnTo>
                    <a:pt x="34" y="59"/>
                  </a:lnTo>
                  <a:lnTo>
                    <a:pt x="29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5" name="Freeform 17">
              <a:extLst>
                <a:ext uri="{FF2B5EF4-FFF2-40B4-BE49-F238E27FC236}">
                  <a16:creationId xmlns:a16="http://schemas.microsoft.com/office/drawing/2014/main" id="{84007A5C-08B2-813E-4822-F4240B8C4C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0" y="2063"/>
              <a:ext cx="3" cy="1"/>
            </a:xfrm>
            <a:custGeom>
              <a:avLst/>
              <a:gdLst>
                <a:gd name="T0" fmla="*/ 3 w 3"/>
                <a:gd name="T1" fmla="*/ 1 h 1"/>
                <a:gd name="T2" fmla="*/ 0 w 3"/>
                <a:gd name="T3" fmla="*/ 0 h 1"/>
                <a:gd name="T4" fmla="*/ 3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3" y="1"/>
                  </a:moveTo>
                  <a:lnTo>
                    <a:pt x="0" y="0"/>
                  </a:lnTo>
                  <a:lnTo>
                    <a:pt x="3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6" name="Freeform 18">
              <a:extLst>
                <a:ext uri="{FF2B5EF4-FFF2-40B4-BE49-F238E27FC236}">
                  <a16:creationId xmlns:a16="http://schemas.microsoft.com/office/drawing/2014/main" id="{962D10F2-AEB9-0CA4-5158-1172776081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6" y="2458"/>
              <a:ext cx="44" cy="162"/>
            </a:xfrm>
            <a:custGeom>
              <a:avLst/>
              <a:gdLst>
                <a:gd name="T0" fmla="*/ 22 w 44"/>
                <a:gd name="T1" fmla="*/ 162 h 162"/>
                <a:gd name="T2" fmla="*/ 24 w 44"/>
                <a:gd name="T3" fmla="*/ 124 h 162"/>
                <a:gd name="T4" fmla="*/ 25 w 44"/>
                <a:gd name="T5" fmla="*/ 85 h 162"/>
                <a:gd name="T6" fmla="*/ 20 w 44"/>
                <a:gd name="T7" fmla="*/ 48 h 162"/>
                <a:gd name="T8" fmla="*/ 8 w 44"/>
                <a:gd name="T9" fmla="*/ 14 h 162"/>
                <a:gd name="T10" fmla="*/ 6 w 44"/>
                <a:gd name="T11" fmla="*/ 11 h 162"/>
                <a:gd name="T12" fmla="*/ 5 w 44"/>
                <a:gd name="T13" fmla="*/ 7 h 162"/>
                <a:gd name="T14" fmla="*/ 2 w 44"/>
                <a:gd name="T15" fmla="*/ 4 h 162"/>
                <a:gd name="T16" fmla="*/ 0 w 44"/>
                <a:gd name="T17" fmla="*/ 0 h 162"/>
                <a:gd name="T18" fmla="*/ 12 w 44"/>
                <a:gd name="T19" fmla="*/ 8 h 162"/>
                <a:gd name="T20" fmla="*/ 23 w 44"/>
                <a:gd name="T21" fmla="*/ 18 h 162"/>
                <a:gd name="T22" fmla="*/ 31 w 44"/>
                <a:gd name="T23" fmla="*/ 29 h 162"/>
                <a:gd name="T24" fmla="*/ 37 w 44"/>
                <a:gd name="T25" fmla="*/ 41 h 162"/>
                <a:gd name="T26" fmla="*/ 42 w 44"/>
                <a:gd name="T27" fmla="*/ 53 h 162"/>
                <a:gd name="T28" fmla="*/ 44 w 44"/>
                <a:gd name="T29" fmla="*/ 67 h 162"/>
                <a:gd name="T30" fmla="*/ 44 w 44"/>
                <a:gd name="T31" fmla="*/ 80 h 162"/>
                <a:gd name="T32" fmla="*/ 43 w 44"/>
                <a:gd name="T33" fmla="*/ 95 h 162"/>
                <a:gd name="T34" fmla="*/ 38 w 44"/>
                <a:gd name="T35" fmla="*/ 112 h 162"/>
                <a:gd name="T36" fmla="*/ 31 w 44"/>
                <a:gd name="T37" fmla="*/ 128 h 162"/>
                <a:gd name="T38" fmla="*/ 25 w 44"/>
                <a:gd name="T39" fmla="*/ 144 h 162"/>
                <a:gd name="T40" fmla="*/ 22 w 44"/>
                <a:gd name="T4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4" h="162">
                  <a:moveTo>
                    <a:pt x="22" y="162"/>
                  </a:moveTo>
                  <a:lnTo>
                    <a:pt x="24" y="124"/>
                  </a:lnTo>
                  <a:lnTo>
                    <a:pt x="25" y="85"/>
                  </a:lnTo>
                  <a:lnTo>
                    <a:pt x="20" y="48"/>
                  </a:lnTo>
                  <a:lnTo>
                    <a:pt x="8" y="14"/>
                  </a:lnTo>
                  <a:lnTo>
                    <a:pt x="6" y="11"/>
                  </a:lnTo>
                  <a:lnTo>
                    <a:pt x="5" y="7"/>
                  </a:lnTo>
                  <a:lnTo>
                    <a:pt x="2" y="4"/>
                  </a:lnTo>
                  <a:lnTo>
                    <a:pt x="0" y="0"/>
                  </a:lnTo>
                  <a:lnTo>
                    <a:pt x="12" y="8"/>
                  </a:lnTo>
                  <a:lnTo>
                    <a:pt x="23" y="18"/>
                  </a:lnTo>
                  <a:lnTo>
                    <a:pt x="31" y="29"/>
                  </a:lnTo>
                  <a:lnTo>
                    <a:pt x="37" y="41"/>
                  </a:lnTo>
                  <a:lnTo>
                    <a:pt x="42" y="53"/>
                  </a:lnTo>
                  <a:lnTo>
                    <a:pt x="44" y="67"/>
                  </a:lnTo>
                  <a:lnTo>
                    <a:pt x="44" y="80"/>
                  </a:lnTo>
                  <a:lnTo>
                    <a:pt x="43" y="95"/>
                  </a:lnTo>
                  <a:lnTo>
                    <a:pt x="38" y="112"/>
                  </a:lnTo>
                  <a:lnTo>
                    <a:pt x="31" y="128"/>
                  </a:lnTo>
                  <a:lnTo>
                    <a:pt x="25" y="144"/>
                  </a:lnTo>
                  <a:lnTo>
                    <a:pt x="22" y="16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7" name="Freeform 19">
              <a:extLst>
                <a:ext uri="{FF2B5EF4-FFF2-40B4-BE49-F238E27FC236}">
                  <a16:creationId xmlns:a16="http://schemas.microsoft.com/office/drawing/2014/main" id="{8357958E-D661-7DEE-1618-637F6A579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3" y="2639"/>
              <a:ext cx="24" cy="46"/>
            </a:xfrm>
            <a:custGeom>
              <a:avLst/>
              <a:gdLst>
                <a:gd name="T0" fmla="*/ 20 w 24"/>
                <a:gd name="T1" fmla="*/ 20 h 46"/>
                <a:gd name="T2" fmla="*/ 18 w 24"/>
                <a:gd name="T3" fmla="*/ 21 h 46"/>
                <a:gd name="T4" fmla="*/ 19 w 24"/>
                <a:gd name="T5" fmla="*/ 23 h 46"/>
                <a:gd name="T6" fmla="*/ 20 w 24"/>
                <a:gd name="T7" fmla="*/ 27 h 46"/>
                <a:gd name="T8" fmla="*/ 20 w 24"/>
                <a:gd name="T9" fmla="*/ 28 h 46"/>
                <a:gd name="T10" fmla="*/ 19 w 24"/>
                <a:gd name="T11" fmla="*/ 33 h 46"/>
                <a:gd name="T12" fmla="*/ 18 w 24"/>
                <a:gd name="T13" fmla="*/ 39 h 46"/>
                <a:gd name="T14" fmla="*/ 15 w 24"/>
                <a:gd name="T15" fmla="*/ 42 h 46"/>
                <a:gd name="T16" fmla="*/ 12 w 24"/>
                <a:gd name="T17" fmla="*/ 46 h 46"/>
                <a:gd name="T18" fmla="*/ 7 w 24"/>
                <a:gd name="T19" fmla="*/ 46 h 46"/>
                <a:gd name="T20" fmla="*/ 3 w 24"/>
                <a:gd name="T21" fmla="*/ 45 h 46"/>
                <a:gd name="T22" fmla="*/ 1 w 24"/>
                <a:gd name="T23" fmla="*/ 41 h 46"/>
                <a:gd name="T24" fmla="*/ 0 w 24"/>
                <a:gd name="T25" fmla="*/ 38 h 46"/>
                <a:gd name="T26" fmla="*/ 1 w 24"/>
                <a:gd name="T27" fmla="*/ 27 h 46"/>
                <a:gd name="T28" fmla="*/ 5 w 24"/>
                <a:gd name="T29" fmla="*/ 17 h 46"/>
                <a:gd name="T30" fmla="*/ 11 w 24"/>
                <a:gd name="T31" fmla="*/ 8 h 46"/>
                <a:gd name="T32" fmla="*/ 18 w 24"/>
                <a:gd name="T33" fmla="*/ 0 h 46"/>
                <a:gd name="T34" fmla="*/ 20 w 24"/>
                <a:gd name="T35" fmla="*/ 3 h 46"/>
                <a:gd name="T36" fmla="*/ 23 w 24"/>
                <a:gd name="T37" fmla="*/ 5 h 46"/>
                <a:gd name="T38" fmla="*/ 23 w 24"/>
                <a:gd name="T39" fmla="*/ 9 h 46"/>
                <a:gd name="T40" fmla="*/ 24 w 24"/>
                <a:gd name="T41" fmla="*/ 11 h 46"/>
                <a:gd name="T42" fmla="*/ 24 w 24"/>
                <a:gd name="T43" fmla="*/ 14 h 46"/>
                <a:gd name="T44" fmla="*/ 24 w 24"/>
                <a:gd name="T45" fmla="*/ 17 h 46"/>
                <a:gd name="T46" fmla="*/ 23 w 24"/>
                <a:gd name="T47" fmla="*/ 18 h 46"/>
                <a:gd name="T48" fmla="*/ 20 w 24"/>
                <a:gd name="T4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46">
                  <a:moveTo>
                    <a:pt x="20" y="20"/>
                  </a:moveTo>
                  <a:lnTo>
                    <a:pt x="18" y="21"/>
                  </a:lnTo>
                  <a:lnTo>
                    <a:pt x="19" y="23"/>
                  </a:lnTo>
                  <a:lnTo>
                    <a:pt x="20" y="27"/>
                  </a:lnTo>
                  <a:lnTo>
                    <a:pt x="20" y="28"/>
                  </a:lnTo>
                  <a:lnTo>
                    <a:pt x="19" y="33"/>
                  </a:lnTo>
                  <a:lnTo>
                    <a:pt x="18" y="39"/>
                  </a:lnTo>
                  <a:lnTo>
                    <a:pt x="15" y="42"/>
                  </a:lnTo>
                  <a:lnTo>
                    <a:pt x="12" y="46"/>
                  </a:lnTo>
                  <a:lnTo>
                    <a:pt x="7" y="46"/>
                  </a:lnTo>
                  <a:lnTo>
                    <a:pt x="3" y="45"/>
                  </a:lnTo>
                  <a:lnTo>
                    <a:pt x="1" y="41"/>
                  </a:lnTo>
                  <a:lnTo>
                    <a:pt x="0" y="38"/>
                  </a:lnTo>
                  <a:lnTo>
                    <a:pt x="1" y="27"/>
                  </a:lnTo>
                  <a:lnTo>
                    <a:pt x="5" y="17"/>
                  </a:lnTo>
                  <a:lnTo>
                    <a:pt x="11" y="8"/>
                  </a:lnTo>
                  <a:lnTo>
                    <a:pt x="18" y="0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3" y="9"/>
                  </a:lnTo>
                  <a:lnTo>
                    <a:pt x="24" y="11"/>
                  </a:lnTo>
                  <a:lnTo>
                    <a:pt x="24" y="14"/>
                  </a:lnTo>
                  <a:lnTo>
                    <a:pt x="24" y="17"/>
                  </a:lnTo>
                  <a:lnTo>
                    <a:pt x="23" y="18"/>
                  </a:lnTo>
                  <a:lnTo>
                    <a:pt x="2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8" name="Freeform 20">
              <a:extLst>
                <a:ext uri="{FF2B5EF4-FFF2-40B4-BE49-F238E27FC236}">
                  <a16:creationId xmlns:a16="http://schemas.microsoft.com/office/drawing/2014/main" id="{FECCABAF-2866-4D4C-5B9F-C02BC1222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1" y="2332"/>
              <a:ext cx="531" cy="657"/>
            </a:xfrm>
            <a:custGeom>
              <a:avLst/>
              <a:gdLst>
                <a:gd name="T0" fmla="*/ 347 w 531"/>
                <a:gd name="T1" fmla="*/ 5 h 657"/>
                <a:gd name="T2" fmla="*/ 262 w 531"/>
                <a:gd name="T3" fmla="*/ 31 h 657"/>
                <a:gd name="T4" fmla="*/ 182 w 531"/>
                <a:gd name="T5" fmla="*/ 68 h 657"/>
                <a:gd name="T6" fmla="*/ 91 w 531"/>
                <a:gd name="T7" fmla="*/ 114 h 657"/>
                <a:gd name="T8" fmla="*/ 0 w 531"/>
                <a:gd name="T9" fmla="*/ 182 h 657"/>
                <a:gd name="T10" fmla="*/ 115 w 531"/>
                <a:gd name="T11" fmla="*/ 328 h 657"/>
                <a:gd name="T12" fmla="*/ 119 w 531"/>
                <a:gd name="T13" fmla="*/ 502 h 657"/>
                <a:gd name="T14" fmla="*/ 127 w 531"/>
                <a:gd name="T15" fmla="*/ 525 h 657"/>
                <a:gd name="T16" fmla="*/ 146 w 531"/>
                <a:gd name="T17" fmla="*/ 432 h 657"/>
                <a:gd name="T18" fmla="*/ 143 w 531"/>
                <a:gd name="T19" fmla="*/ 287 h 657"/>
                <a:gd name="T20" fmla="*/ 94 w 531"/>
                <a:gd name="T21" fmla="*/ 193 h 657"/>
                <a:gd name="T22" fmla="*/ 164 w 531"/>
                <a:gd name="T23" fmla="*/ 263 h 657"/>
                <a:gd name="T24" fmla="*/ 208 w 531"/>
                <a:gd name="T25" fmla="*/ 425 h 657"/>
                <a:gd name="T26" fmla="*/ 209 w 531"/>
                <a:gd name="T27" fmla="*/ 657 h 657"/>
                <a:gd name="T28" fmla="*/ 232 w 531"/>
                <a:gd name="T29" fmla="*/ 603 h 657"/>
                <a:gd name="T30" fmla="*/ 237 w 531"/>
                <a:gd name="T31" fmla="*/ 447 h 657"/>
                <a:gd name="T32" fmla="*/ 232 w 531"/>
                <a:gd name="T33" fmla="*/ 403 h 657"/>
                <a:gd name="T34" fmla="*/ 257 w 531"/>
                <a:gd name="T35" fmla="*/ 437 h 657"/>
                <a:gd name="T36" fmla="*/ 226 w 531"/>
                <a:gd name="T37" fmla="*/ 294 h 657"/>
                <a:gd name="T38" fmla="*/ 154 w 531"/>
                <a:gd name="T39" fmla="*/ 211 h 657"/>
                <a:gd name="T40" fmla="*/ 172 w 531"/>
                <a:gd name="T41" fmla="*/ 208 h 657"/>
                <a:gd name="T42" fmla="*/ 227 w 531"/>
                <a:gd name="T43" fmla="*/ 226 h 657"/>
                <a:gd name="T44" fmla="*/ 157 w 531"/>
                <a:gd name="T45" fmla="*/ 160 h 657"/>
                <a:gd name="T46" fmla="*/ 109 w 531"/>
                <a:gd name="T47" fmla="*/ 139 h 657"/>
                <a:gd name="T48" fmla="*/ 134 w 531"/>
                <a:gd name="T49" fmla="*/ 137 h 657"/>
                <a:gd name="T50" fmla="*/ 193 w 531"/>
                <a:gd name="T51" fmla="*/ 125 h 657"/>
                <a:gd name="T52" fmla="*/ 209 w 531"/>
                <a:gd name="T53" fmla="*/ 100 h 657"/>
                <a:gd name="T54" fmla="*/ 306 w 531"/>
                <a:gd name="T55" fmla="*/ 103 h 657"/>
                <a:gd name="T56" fmla="*/ 354 w 531"/>
                <a:gd name="T57" fmla="*/ 110 h 657"/>
                <a:gd name="T58" fmla="*/ 299 w 531"/>
                <a:gd name="T59" fmla="*/ 75 h 657"/>
                <a:gd name="T60" fmla="*/ 333 w 531"/>
                <a:gd name="T61" fmla="*/ 69 h 657"/>
                <a:gd name="T62" fmla="*/ 414 w 531"/>
                <a:gd name="T63" fmla="*/ 112 h 657"/>
                <a:gd name="T64" fmla="*/ 414 w 531"/>
                <a:gd name="T65" fmla="*/ 97 h 657"/>
                <a:gd name="T66" fmla="*/ 376 w 531"/>
                <a:gd name="T67" fmla="*/ 44 h 657"/>
                <a:gd name="T68" fmla="*/ 390 w 531"/>
                <a:gd name="T69" fmla="*/ 39 h 657"/>
                <a:gd name="T70" fmla="*/ 449 w 531"/>
                <a:gd name="T71" fmla="*/ 71 h 657"/>
                <a:gd name="T72" fmla="*/ 484 w 531"/>
                <a:gd name="T73" fmla="*/ 319 h 657"/>
                <a:gd name="T74" fmla="*/ 422 w 531"/>
                <a:gd name="T75" fmla="*/ 490 h 657"/>
                <a:gd name="T76" fmla="*/ 434 w 531"/>
                <a:gd name="T77" fmla="*/ 495 h 657"/>
                <a:gd name="T78" fmla="*/ 462 w 531"/>
                <a:gd name="T79" fmla="*/ 457 h 657"/>
                <a:gd name="T80" fmla="*/ 461 w 531"/>
                <a:gd name="T81" fmla="*/ 556 h 657"/>
                <a:gd name="T82" fmla="*/ 474 w 531"/>
                <a:gd name="T83" fmla="*/ 645 h 657"/>
                <a:gd name="T84" fmla="*/ 500 w 531"/>
                <a:gd name="T85" fmla="*/ 640 h 657"/>
                <a:gd name="T86" fmla="*/ 484 w 531"/>
                <a:gd name="T87" fmla="*/ 572 h 657"/>
                <a:gd name="T88" fmla="*/ 472 w 531"/>
                <a:gd name="T89" fmla="*/ 455 h 657"/>
                <a:gd name="T90" fmla="*/ 531 w 531"/>
                <a:gd name="T91" fmla="*/ 208 h 657"/>
                <a:gd name="T92" fmla="*/ 483 w 531"/>
                <a:gd name="T93" fmla="*/ 54 h 657"/>
                <a:gd name="T94" fmla="*/ 459 w 531"/>
                <a:gd name="T95" fmla="*/ 37 h 657"/>
                <a:gd name="T96" fmla="*/ 496 w 531"/>
                <a:gd name="T97" fmla="*/ 57 h 657"/>
                <a:gd name="T98" fmla="*/ 526 w 531"/>
                <a:gd name="T99" fmla="*/ 88 h 657"/>
                <a:gd name="T100" fmla="*/ 468 w 531"/>
                <a:gd name="T101" fmla="*/ 14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1" h="657">
                  <a:moveTo>
                    <a:pt x="420" y="1"/>
                  </a:moveTo>
                  <a:lnTo>
                    <a:pt x="401" y="0"/>
                  </a:lnTo>
                  <a:lnTo>
                    <a:pt x="383" y="1"/>
                  </a:lnTo>
                  <a:lnTo>
                    <a:pt x="364" y="2"/>
                  </a:lnTo>
                  <a:lnTo>
                    <a:pt x="347" y="5"/>
                  </a:lnTo>
                  <a:lnTo>
                    <a:pt x="329" y="8"/>
                  </a:lnTo>
                  <a:lnTo>
                    <a:pt x="312" y="13"/>
                  </a:lnTo>
                  <a:lnTo>
                    <a:pt x="295" y="18"/>
                  </a:lnTo>
                  <a:lnTo>
                    <a:pt x="279" y="24"/>
                  </a:lnTo>
                  <a:lnTo>
                    <a:pt x="262" y="31"/>
                  </a:lnTo>
                  <a:lnTo>
                    <a:pt x="246" y="38"/>
                  </a:lnTo>
                  <a:lnTo>
                    <a:pt x="229" y="45"/>
                  </a:lnTo>
                  <a:lnTo>
                    <a:pt x="214" y="53"/>
                  </a:lnTo>
                  <a:lnTo>
                    <a:pt x="198" y="60"/>
                  </a:lnTo>
                  <a:lnTo>
                    <a:pt x="182" y="68"/>
                  </a:lnTo>
                  <a:lnTo>
                    <a:pt x="166" y="75"/>
                  </a:lnTo>
                  <a:lnTo>
                    <a:pt x="150" y="83"/>
                  </a:lnTo>
                  <a:lnTo>
                    <a:pt x="131" y="94"/>
                  </a:lnTo>
                  <a:lnTo>
                    <a:pt x="110" y="103"/>
                  </a:lnTo>
                  <a:lnTo>
                    <a:pt x="91" y="114"/>
                  </a:lnTo>
                  <a:lnTo>
                    <a:pt x="72" y="125"/>
                  </a:lnTo>
                  <a:lnTo>
                    <a:pt x="53" y="137"/>
                  </a:lnTo>
                  <a:lnTo>
                    <a:pt x="34" y="150"/>
                  </a:lnTo>
                  <a:lnTo>
                    <a:pt x="17" y="166"/>
                  </a:lnTo>
                  <a:lnTo>
                    <a:pt x="0" y="182"/>
                  </a:lnTo>
                  <a:lnTo>
                    <a:pt x="35" y="203"/>
                  </a:lnTo>
                  <a:lnTo>
                    <a:pt x="64" y="229"/>
                  </a:lnTo>
                  <a:lnTo>
                    <a:pt x="85" y="258"/>
                  </a:lnTo>
                  <a:lnTo>
                    <a:pt x="103" y="292"/>
                  </a:lnTo>
                  <a:lnTo>
                    <a:pt x="115" y="328"/>
                  </a:lnTo>
                  <a:lnTo>
                    <a:pt x="124" y="365"/>
                  </a:lnTo>
                  <a:lnTo>
                    <a:pt x="126" y="405"/>
                  </a:lnTo>
                  <a:lnTo>
                    <a:pt x="126" y="444"/>
                  </a:lnTo>
                  <a:lnTo>
                    <a:pt x="122" y="473"/>
                  </a:lnTo>
                  <a:lnTo>
                    <a:pt x="119" y="502"/>
                  </a:lnTo>
                  <a:lnTo>
                    <a:pt x="114" y="530"/>
                  </a:lnTo>
                  <a:lnTo>
                    <a:pt x="109" y="557"/>
                  </a:lnTo>
                  <a:lnTo>
                    <a:pt x="112" y="557"/>
                  </a:lnTo>
                  <a:lnTo>
                    <a:pt x="120" y="542"/>
                  </a:lnTo>
                  <a:lnTo>
                    <a:pt x="127" y="525"/>
                  </a:lnTo>
                  <a:lnTo>
                    <a:pt x="133" y="507"/>
                  </a:lnTo>
                  <a:lnTo>
                    <a:pt x="138" y="489"/>
                  </a:lnTo>
                  <a:lnTo>
                    <a:pt x="142" y="471"/>
                  </a:lnTo>
                  <a:lnTo>
                    <a:pt x="144" y="451"/>
                  </a:lnTo>
                  <a:lnTo>
                    <a:pt x="146" y="432"/>
                  </a:lnTo>
                  <a:lnTo>
                    <a:pt x="149" y="413"/>
                  </a:lnTo>
                  <a:lnTo>
                    <a:pt x="151" y="381"/>
                  </a:lnTo>
                  <a:lnTo>
                    <a:pt x="151" y="348"/>
                  </a:lnTo>
                  <a:lnTo>
                    <a:pt x="149" y="317"/>
                  </a:lnTo>
                  <a:lnTo>
                    <a:pt x="143" y="287"/>
                  </a:lnTo>
                  <a:lnTo>
                    <a:pt x="133" y="258"/>
                  </a:lnTo>
                  <a:lnTo>
                    <a:pt x="119" y="232"/>
                  </a:lnTo>
                  <a:lnTo>
                    <a:pt x="100" y="208"/>
                  </a:lnTo>
                  <a:lnTo>
                    <a:pt x="76" y="187"/>
                  </a:lnTo>
                  <a:lnTo>
                    <a:pt x="94" y="193"/>
                  </a:lnTo>
                  <a:lnTo>
                    <a:pt x="110" y="203"/>
                  </a:lnTo>
                  <a:lnTo>
                    <a:pt x="126" y="215"/>
                  </a:lnTo>
                  <a:lnTo>
                    <a:pt x="140" y="229"/>
                  </a:lnTo>
                  <a:lnTo>
                    <a:pt x="152" y="246"/>
                  </a:lnTo>
                  <a:lnTo>
                    <a:pt x="164" y="263"/>
                  </a:lnTo>
                  <a:lnTo>
                    <a:pt x="174" y="281"/>
                  </a:lnTo>
                  <a:lnTo>
                    <a:pt x="182" y="298"/>
                  </a:lnTo>
                  <a:lnTo>
                    <a:pt x="196" y="339"/>
                  </a:lnTo>
                  <a:lnTo>
                    <a:pt x="204" y="381"/>
                  </a:lnTo>
                  <a:lnTo>
                    <a:pt x="208" y="425"/>
                  </a:lnTo>
                  <a:lnTo>
                    <a:pt x="206" y="471"/>
                  </a:lnTo>
                  <a:lnTo>
                    <a:pt x="210" y="518"/>
                  </a:lnTo>
                  <a:lnTo>
                    <a:pt x="215" y="564"/>
                  </a:lnTo>
                  <a:lnTo>
                    <a:pt x="217" y="611"/>
                  </a:lnTo>
                  <a:lnTo>
                    <a:pt x="209" y="657"/>
                  </a:lnTo>
                  <a:lnTo>
                    <a:pt x="214" y="652"/>
                  </a:lnTo>
                  <a:lnTo>
                    <a:pt x="217" y="646"/>
                  </a:lnTo>
                  <a:lnTo>
                    <a:pt x="221" y="639"/>
                  </a:lnTo>
                  <a:lnTo>
                    <a:pt x="223" y="632"/>
                  </a:lnTo>
                  <a:lnTo>
                    <a:pt x="232" y="603"/>
                  </a:lnTo>
                  <a:lnTo>
                    <a:pt x="239" y="573"/>
                  </a:lnTo>
                  <a:lnTo>
                    <a:pt x="243" y="542"/>
                  </a:lnTo>
                  <a:lnTo>
                    <a:pt x="244" y="509"/>
                  </a:lnTo>
                  <a:lnTo>
                    <a:pt x="241" y="478"/>
                  </a:lnTo>
                  <a:lnTo>
                    <a:pt x="237" y="447"/>
                  </a:lnTo>
                  <a:lnTo>
                    <a:pt x="226" y="418"/>
                  </a:lnTo>
                  <a:lnTo>
                    <a:pt x="211" y="391"/>
                  </a:lnTo>
                  <a:lnTo>
                    <a:pt x="219" y="394"/>
                  </a:lnTo>
                  <a:lnTo>
                    <a:pt x="226" y="399"/>
                  </a:lnTo>
                  <a:lnTo>
                    <a:pt x="232" y="403"/>
                  </a:lnTo>
                  <a:lnTo>
                    <a:pt x="238" y="409"/>
                  </a:lnTo>
                  <a:lnTo>
                    <a:pt x="243" y="417"/>
                  </a:lnTo>
                  <a:lnTo>
                    <a:pt x="247" y="424"/>
                  </a:lnTo>
                  <a:lnTo>
                    <a:pt x="252" y="431"/>
                  </a:lnTo>
                  <a:lnTo>
                    <a:pt x="257" y="437"/>
                  </a:lnTo>
                  <a:lnTo>
                    <a:pt x="259" y="406"/>
                  </a:lnTo>
                  <a:lnTo>
                    <a:pt x="257" y="376"/>
                  </a:lnTo>
                  <a:lnTo>
                    <a:pt x="250" y="347"/>
                  </a:lnTo>
                  <a:lnTo>
                    <a:pt x="239" y="321"/>
                  </a:lnTo>
                  <a:lnTo>
                    <a:pt x="226" y="294"/>
                  </a:lnTo>
                  <a:lnTo>
                    <a:pt x="209" y="269"/>
                  </a:lnTo>
                  <a:lnTo>
                    <a:pt x="191" y="245"/>
                  </a:lnTo>
                  <a:lnTo>
                    <a:pt x="170" y="222"/>
                  </a:lnTo>
                  <a:lnTo>
                    <a:pt x="163" y="216"/>
                  </a:lnTo>
                  <a:lnTo>
                    <a:pt x="154" y="211"/>
                  </a:lnTo>
                  <a:lnTo>
                    <a:pt x="145" y="206"/>
                  </a:lnTo>
                  <a:lnTo>
                    <a:pt x="136" y="203"/>
                  </a:lnTo>
                  <a:lnTo>
                    <a:pt x="148" y="203"/>
                  </a:lnTo>
                  <a:lnTo>
                    <a:pt x="160" y="205"/>
                  </a:lnTo>
                  <a:lnTo>
                    <a:pt x="172" y="208"/>
                  </a:lnTo>
                  <a:lnTo>
                    <a:pt x="184" y="210"/>
                  </a:lnTo>
                  <a:lnTo>
                    <a:pt x="194" y="214"/>
                  </a:lnTo>
                  <a:lnTo>
                    <a:pt x="205" y="218"/>
                  </a:lnTo>
                  <a:lnTo>
                    <a:pt x="216" y="222"/>
                  </a:lnTo>
                  <a:lnTo>
                    <a:pt x="227" y="226"/>
                  </a:lnTo>
                  <a:lnTo>
                    <a:pt x="219" y="208"/>
                  </a:lnTo>
                  <a:lnTo>
                    <a:pt x="206" y="192"/>
                  </a:lnTo>
                  <a:lnTo>
                    <a:pt x="192" y="179"/>
                  </a:lnTo>
                  <a:lnTo>
                    <a:pt x="175" y="168"/>
                  </a:lnTo>
                  <a:lnTo>
                    <a:pt x="157" y="160"/>
                  </a:lnTo>
                  <a:lnTo>
                    <a:pt x="138" y="152"/>
                  </a:lnTo>
                  <a:lnTo>
                    <a:pt x="120" y="146"/>
                  </a:lnTo>
                  <a:lnTo>
                    <a:pt x="101" y="142"/>
                  </a:lnTo>
                  <a:lnTo>
                    <a:pt x="106" y="140"/>
                  </a:lnTo>
                  <a:lnTo>
                    <a:pt x="109" y="139"/>
                  </a:lnTo>
                  <a:lnTo>
                    <a:pt x="114" y="139"/>
                  </a:lnTo>
                  <a:lnTo>
                    <a:pt x="119" y="138"/>
                  </a:lnTo>
                  <a:lnTo>
                    <a:pt x="124" y="138"/>
                  </a:lnTo>
                  <a:lnTo>
                    <a:pt x="130" y="137"/>
                  </a:lnTo>
                  <a:lnTo>
                    <a:pt x="134" y="137"/>
                  </a:lnTo>
                  <a:lnTo>
                    <a:pt x="139" y="136"/>
                  </a:lnTo>
                  <a:lnTo>
                    <a:pt x="152" y="132"/>
                  </a:lnTo>
                  <a:lnTo>
                    <a:pt x="166" y="130"/>
                  </a:lnTo>
                  <a:lnTo>
                    <a:pt x="180" y="127"/>
                  </a:lnTo>
                  <a:lnTo>
                    <a:pt x="193" y="125"/>
                  </a:lnTo>
                  <a:lnTo>
                    <a:pt x="208" y="124"/>
                  </a:lnTo>
                  <a:lnTo>
                    <a:pt x="222" y="122"/>
                  </a:lnTo>
                  <a:lnTo>
                    <a:pt x="235" y="122"/>
                  </a:lnTo>
                  <a:lnTo>
                    <a:pt x="250" y="121"/>
                  </a:lnTo>
                  <a:lnTo>
                    <a:pt x="209" y="100"/>
                  </a:lnTo>
                  <a:lnTo>
                    <a:pt x="228" y="97"/>
                  </a:lnTo>
                  <a:lnTo>
                    <a:pt x="247" y="97"/>
                  </a:lnTo>
                  <a:lnTo>
                    <a:pt x="268" y="97"/>
                  </a:lnTo>
                  <a:lnTo>
                    <a:pt x="287" y="100"/>
                  </a:lnTo>
                  <a:lnTo>
                    <a:pt x="306" y="103"/>
                  </a:lnTo>
                  <a:lnTo>
                    <a:pt x="325" y="108"/>
                  </a:lnTo>
                  <a:lnTo>
                    <a:pt x="343" y="114"/>
                  </a:lnTo>
                  <a:lnTo>
                    <a:pt x="361" y="121"/>
                  </a:lnTo>
                  <a:lnTo>
                    <a:pt x="364" y="120"/>
                  </a:lnTo>
                  <a:lnTo>
                    <a:pt x="354" y="110"/>
                  </a:lnTo>
                  <a:lnTo>
                    <a:pt x="343" y="102"/>
                  </a:lnTo>
                  <a:lnTo>
                    <a:pt x="333" y="94"/>
                  </a:lnTo>
                  <a:lnTo>
                    <a:pt x="322" y="86"/>
                  </a:lnTo>
                  <a:lnTo>
                    <a:pt x="310" y="80"/>
                  </a:lnTo>
                  <a:lnTo>
                    <a:pt x="299" y="75"/>
                  </a:lnTo>
                  <a:lnTo>
                    <a:pt x="287" y="69"/>
                  </a:lnTo>
                  <a:lnTo>
                    <a:pt x="275" y="65"/>
                  </a:lnTo>
                  <a:lnTo>
                    <a:pt x="294" y="65"/>
                  </a:lnTo>
                  <a:lnTo>
                    <a:pt x="313" y="66"/>
                  </a:lnTo>
                  <a:lnTo>
                    <a:pt x="333" y="69"/>
                  </a:lnTo>
                  <a:lnTo>
                    <a:pt x="351" y="73"/>
                  </a:lnTo>
                  <a:lnTo>
                    <a:pt x="369" y="80"/>
                  </a:lnTo>
                  <a:lnTo>
                    <a:pt x="384" y="89"/>
                  </a:lnTo>
                  <a:lnTo>
                    <a:pt x="400" y="98"/>
                  </a:lnTo>
                  <a:lnTo>
                    <a:pt x="414" y="112"/>
                  </a:lnTo>
                  <a:lnTo>
                    <a:pt x="416" y="112"/>
                  </a:lnTo>
                  <a:lnTo>
                    <a:pt x="417" y="112"/>
                  </a:lnTo>
                  <a:lnTo>
                    <a:pt x="418" y="110"/>
                  </a:lnTo>
                  <a:lnTo>
                    <a:pt x="418" y="109"/>
                  </a:lnTo>
                  <a:lnTo>
                    <a:pt x="414" y="97"/>
                  </a:lnTo>
                  <a:lnTo>
                    <a:pt x="410" y="85"/>
                  </a:lnTo>
                  <a:lnTo>
                    <a:pt x="402" y="74"/>
                  </a:lnTo>
                  <a:lnTo>
                    <a:pt x="395" y="63"/>
                  </a:lnTo>
                  <a:lnTo>
                    <a:pt x="385" y="53"/>
                  </a:lnTo>
                  <a:lnTo>
                    <a:pt x="376" y="44"/>
                  </a:lnTo>
                  <a:lnTo>
                    <a:pt x="365" y="36"/>
                  </a:lnTo>
                  <a:lnTo>
                    <a:pt x="354" y="30"/>
                  </a:lnTo>
                  <a:lnTo>
                    <a:pt x="366" y="32"/>
                  </a:lnTo>
                  <a:lnTo>
                    <a:pt x="378" y="36"/>
                  </a:lnTo>
                  <a:lnTo>
                    <a:pt x="390" y="39"/>
                  </a:lnTo>
                  <a:lnTo>
                    <a:pt x="404" y="44"/>
                  </a:lnTo>
                  <a:lnTo>
                    <a:pt x="416" y="49"/>
                  </a:lnTo>
                  <a:lnTo>
                    <a:pt x="428" y="55"/>
                  </a:lnTo>
                  <a:lnTo>
                    <a:pt x="438" y="62"/>
                  </a:lnTo>
                  <a:lnTo>
                    <a:pt x="449" y="71"/>
                  </a:lnTo>
                  <a:lnTo>
                    <a:pt x="477" y="115"/>
                  </a:lnTo>
                  <a:lnTo>
                    <a:pt x="491" y="164"/>
                  </a:lnTo>
                  <a:lnTo>
                    <a:pt x="497" y="215"/>
                  </a:lnTo>
                  <a:lnTo>
                    <a:pt x="495" y="268"/>
                  </a:lnTo>
                  <a:lnTo>
                    <a:pt x="484" y="319"/>
                  </a:lnTo>
                  <a:lnTo>
                    <a:pt x="470" y="371"/>
                  </a:lnTo>
                  <a:lnTo>
                    <a:pt x="450" y="419"/>
                  </a:lnTo>
                  <a:lnTo>
                    <a:pt x="429" y="463"/>
                  </a:lnTo>
                  <a:lnTo>
                    <a:pt x="425" y="477"/>
                  </a:lnTo>
                  <a:lnTo>
                    <a:pt x="422" y="490"/>
                  </a:lnTo>
                  <a:lnTo>
                    <a:pt x="420" y="504"/>
                  </a:lnTo>
                  <a:lnTo>
                    <a:pt x="420" y="520"/>
                  </a:lnTo>
                  <a:lnTo>
                    <a:pt x="424" y="511"/>
                  </a:lnTo>
                  <a:lnTo>
                    <a:pt x="429" y="503"/>
                  </a:lnTo>
                  <a:lnTo>
                    <a:pt x="434" y="495"/>
                  </a:lnTo>
                  <a:lnTo>
                    <a:pt x="438" y="487"/>
                  </a:lnTo>
                  <a:lnTo>
                    <a:pt x="443" y="479"/>
                  </a:lnTo>
                  <a:lnTo>
                    <a:pt x="449" y="472"/>
                  </a:lnTo>
                  <a:lnTo>
                    <a:pt x="456" y="465"/>
                  </a:lnTo>
                  <a:lnTo>
                    <a:pt x="462" y="457"/>
                  </a:lnTo>
                  <a:lnTo>
                    <a:pt x="454" y="495"/>
                  </a:lnTo>
                  <a:lnTo>
                    <a:pt x="443" y="531"/>
                  </a:lnTo>
                  <a:lnTo>
                    <a:pt x="436" y="569"/>
                  </a:lnTo>
                  <a:lnTo>
                    <a:pt x="438" y="609"/>
                  </a:lnTo>
                  <a:lnTo>
                    <a:pt x="461" y="556"/>
                  </a:lnTo>
                  <a:lnTo>
                    <a:pt x="459" y="579"/>
                  </a:lnTo>
                  <a:lnTo>
                    <a:pt x="460" y="603"/>
                  </a:lnTo>
                  <a:lnTo>
                    <a:pt x="462" y="626"/>
                  </a:lnTo>
                  <a:lnTo>
                    <a:pt x="470" y="646"/>
                  </a:lnTo>
                  <a:lnTo>
                    <a:pt x="474" y="645"/>
                  </a:lnTo>
                  <a:lnTo>
                    <a:pt x="480" y="644"/>
                  </a:lnTo>
                  <a:lnTo>
                    <a:pt x="485" y="644"/>
                  </a:lnTo>
                  <a:lnTo>
                    <a:pt x="490" y="642"/>
                  </a:lnTo>
                  <a:lnTo>
                    <a:pt x="495" y="641"/>
                  </a:lnTo>
                  <a:lnTo>
                    <a:pt x="500" y="640"/>
                  </a:lnTo>
                  <a:lnTo>
                    <a:pt x="504" y="638"/>
                  </a:lnTo>
                  <a:lnTo>
                    <a:pt x="509" y="636"/>
                  </a:lnTo>
                  <a:lnTo>
                    <a:pt x="500" y="616"/>
                  </a:lnTo>
                  <a:lnTo>
                    <a:pt x="491" y="594"/>
                  </a:lnTo>
                  <a:lnTo>
                    <a:pt x="484" y="572"/>
                  </a:lnTo>
                  <a:lnTo>
                    <a:pt x="479" y="549"/>
                  </a:lnTo>
                  <a:lnTo>
                    <a:pt x="476" y="526"/>
                  </a:lnTo>
                  <a:lnTo>
                    <a:pt x="473" y="503"/>
                  </a:lnTo>
                  <a:lnTo>
                    <a:pt x="472" y="479"/>
                  </a:lnTo>
                  <a:lnTo>
                    <a:pt x="472" y="455"/>
                  </a:lnTo>
                  <a:lnTo>
                    <a:pt x="485" y="408"/>
                  </a:lnTo>
                  <a:lnTo>
                    <a:pt x="500" y="359"/>
                  </a:lnTo>
                  <a:lnTo>
                    <a:pt x="514" y="310"/>
                  </a:lnTo>
                  <a:lnTo>
                    <a:pt x="525" y="258"/>
                  </a:lnTo>
                  <a:lnTo>
                    <a:pt x="531" y="208"/>
                  </a:lnTo>
                  <a:lnTo>
                    <a:pt x="528" y="157"/>
                  </a:lnTo>
                  <a:lnTo>
                    <a:pt x="516" y="109"/>
                  </a:lnTo>
                  <a:lnTo>
                    <a:pt x="491" y="63"/>
                  </a:lnTo>
                  <a:lnTo>
                    <a:pt x="486" y="59"/>
                  </a:lnTo>
                  <a:lnTo>
                    <a:pt x="483" y="54"/>
                  </a:lnTo>
                  <a:lnTo>
                    <a:pt x="478" y="50"/>
                  </a:lnTo>
                  <a:lnTo>
                    <a:pt x="473" y="47"/>
                  </a:lnTo>
                  <a:lnTo>
                    <a:pt x="467" y="43"/>
                  </a:lnTo>
                  <a:lnTo>
                    <a:pt x="462" y="41"/>
                  </a:lnTo>
                  <a:lnTo>
                    <a:pt x="459" y="37"/>
                  </a:lnTo>
                  <a:lnTo>
                    <a:pt x="454" y="33"/>
                  </a:lnTo>
                  <a:lnTo>
                    <a:pt x="466" y="38"/>
                  </a:lnTo>
                  <a:lnTo>
                    <a:pt x="477" y="44"/>
                  </a:lnTo>
                  <a:lnTo>
                    <a:pt x="486" y="50"/>
                  </a:lnTo>
                  <a:lnTo>
                    <a:pt x="496" y="57"/>
                  </a:lnTo>
                  <a:lnTo>
                    <a:pt x="506" y="65"/>
                  </a:lnTo>
                  <a:lnTo>
                    <a:pt x="513" y="73"/>
                  </a:lnTo>
                  <a:lnTo>
                    <a:pt x="520" y="82"/>
                  </a:lnTo>
                  <a:lnTo>
                    <a:pt x="527" y="91"/>
                  </a:lnTo>
                  <a:lnTo>
                    <a:pt x="526" y="88"/>
                  </a:lnTo>
                  <a:lnTo>
                    <a:pt x="521" y="77"/>
                  </a:lnTo>
                  <a:lnTo>
                    <a:pt x="513" y="62"/>
                  </a:lnTo>
                  <a:lnTo>
                    <a:pt x="501" y="45"/>
                  </a:lnTo>
                  <a:lnTo>
                    <a:pt x="486" y="29"/>
                  </a:lnTo>
                  <a:lnTo>
                    <a:pt x="468" y="14"/>
                  </a:lnTo>
                  <a:lnTo>
                    <a:pt x="446" y="5"/>
                  </a:lnTo>
                  <a:lnTo>
                    <a:pt x="4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9" name="Freeform 21">
              <a:extLst>
                <a:ext uri="{FF2B5EF4-FFF2-40B4-BE49-F238E27FC236}">
                  <a16:creationId xmlns:a16="http://schemas.microsoft.com/office/drawing/2014/main" id="{C5BEB578-F89A-1253-6E6B-B575AA679ED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1" y="3026"/>
              <a:ext cx="167" cy="130"/>
            </a:xfrm>
            <a:custGeom>
              <a:avLst/>
              <a:gdLst>
                <a:gd name="T0" fmla="*/ 146 w 167"/>
                <a:gd name="T1" fmla="*/ 20 h 130"/>
                <a:gd name="T2" fmla="*/ 137 w 167"/>
                <a:gd name="T3" fmla="*/ 35 h 130"/>
                <a:gd name="T4" fmla="*/ 129 w 167"/>
                <a:gd name="T5" fmla="*/ 49 h 130"/>
                <a:gd name="T6" fmla="*/ 119 w 167"/>
                <a:gd name="T7" fmla="*/ 64 h 130"/>
                <a:gd name="T8" fmla="*/ 110 w 167"/>
                <a:gd name="T9" fmla="*/ 78 h 130"/>
                <a:gd name="T10" fmla="*/ 99 w 167"/>
                <a:gd name="T11" fmla="*/ 90 h 130"/>
                <a:gd name="T12" fmla="*/ 86 w 167"/>
                <a:gd name="T13" fmla="*/ 101 h 130"/>
                <a:gd name="T14" fmla="*/ 71 w 167"/>
                <a:gd name="T15" fmla="*/ 108 h 130"/>
                <a:gd name="T16" fmla="*/ 54 w 167"/>
                <a:gd name="T17" fmla="*/ 113 h 130"/>
                <a:gd name="T18" fmla="*/ 47 w 167"/>
                <a:gd name="T19" fmla="*/ 113 h 130"/>
                <a:gd name="T20" fmla="*/ 40 w 167"/>
                <a:gd name="T21" fmla="*/ 115 h 130"/>
                <a:gd name="T22" fmla="*/ 34 w 167"/>
                <a:gd name="T23" fmla="*/ 118 h 130"/>
                <a:gd name="T24" fmla="*/ 27 w 167"/>
                <a:gd name="T25" fmla="*/ 120 h 130"/>
                <a:gd name="T26" fmla="*/ 21 w 167"/>
                <a:gd name="T27" fmla="*/ 123 h 130"/>
                <a:gd name="T28" fmla="*/ 14 w 167"/>
                <a:gd name="T29" fmla="*/ 126 h 130"/>
                <a:gd name="T30" fmla="*/ 7 w 167"/>
                <a:gd name="T31" fmla="*/ 129 h 130"/>
                <a:gd name="T32" fmla="*/ 0 w 167"/>
                <a:gd name="T33" fmla="*/ 130 h 130"/>
                <a:gd name="T34" fmla="*/ 15 w 167"/>
                <a:gd name="T35" fmla="*/ 115 h 130"/>
                <a:gd name="T36" fmla="*/ 30 w 167"/>
                <a:gd name="T37" fmla="*/ 102 h 130"/>
                <a:gd name="T38" fmla="*/ 46 w 167"/>
                <a:gd name="T39" fmla="*/ 89 h 130"/>
                <a:gd name="T40" fmla="*/ 60 w 167"/>
                <a:gd name="T41" fmla="*/ 77 h 130"/>
                <a:gd name="T42" fmla="*/ 76 w 167"/>
                <a:gd name="T43" fmla="*/ 64 h 130"/>
                <a:gd name="T44" fmla="*/ 92 w 167"/>
                <a:gd name="T45" fmla="*/ 49 h 130"/>
                <a:gd name="T46" fmla="*/ 106 w 167"/>
                <a:gd name="T47" fmla="*/ 36 h 130"/>
                <a:gd name="T48" fmla="*/ 120 w 167"/>
                <a:gd name="T49" fmla="*/ 20 h 130"/>
                <a:gd name="T50" fmla="*/ 126 w 167"/>
                <a:gd name="T51" fmla="*/ 17 h 130"/>
                <a:gd name="T52" fmla="*/ 131 w 167"/>
                <a:gd name="T53" fmla="*/ 13 h 130"/>
                <a:gd name="T54" fmla="*/ 137 w 167"/>
                <a:gd name="T55" fmla="*/ 11 h 130"/>
                <a:gd name="T56" fmla="*/ 143 w 167"/>
                <a:gd name="T57" fmla="*/ 8 h 130"/>
                <a:gd name="T58" fmla="*/ 149 w 167"/>
                <a:gd name="T59" fmla="*/ 6 h 130"/>
                <a:gd name="T60" fmla="*/ 155 w 167"/>
                <a:gd name="T61" fmla="*/ 4 h 130"/>
                <a:gd name="T62" fmla="*/ 161 w 167"/>
                <a:gd name="T63" fmla="*/ 1 h 130"/>
                <a:gd name="T64" fmla="*/ 167 w 167"/>
                <a:gd name="T65" fmla="*/ 0 h 130"/>
                <a:gd name="T66" fmla="*/ 165 w 167"/>
                <a:gd name="T67" fmla="*/ 7 h 130"/>
                <a:gd name="T68" fmla="*/ 159 w 167"/>
                <a:gd name="T69" fmla="*/ 12 h 130"/>
                <a:gd name="T70" fmla="*/ 152 w 167"/>
                <a:gd name="T71" fmla="*/ 16 h 130"/>
                <a:gd name="T72" fmla="*/ 146 w 167"/>
                <a:gd name="T73" fmla="*/ 2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7" h="130">
                  <a:moveTo>
                    <a:pt x="146" y="20"/>
                  </a:moveTo>
                  <a:lnTo>
                    <a:pt x="137" y="35"/>
                  </a:lnTo>
                  <a:lnTo>
                    <a:pt x="129" y="49"/>
                  </a:lnTo>
                  <a:lnTo>
                    <a:pt x="119" y="64"/>
                  </a:lnTo>
                  <a:lnTo>
                    <a:pt x="110" y="78"/>
                  </a:lnTo>
                  <a:lnTo>
                    <a:pt x="99" y="90"/>
                  </a:lnTo>
                  <a:lnTo>
                    <a:pt x="86" y="101"/>
                  </a:lnTo>
                  <a:lnTo>
                    <a:pt x="71" y="108"/>
                  </a:lnTo>
                  <a:lnTo>
                    <a:pt x="54" y="113"/>
                  </a:lnTo>
                  <a:lnTo>
                    <a:pt x="47" y="113"/>
                  </a:lnTo>
                  <a:lnTo>
                    <a:pt x="40" y="115"/>
                  </a:lnTo>
                  <a:lnTo>
                    <a:pt x="34" y="118"/>
                  </a:lnTo>
                  <a:lnTo>
                    <a:pt x="27" y="120"/>
                  </a:lnTo>
                  <a:lnTo>
                    <a:pt x="21" y="123"/>
                  </a:lnTo>
                  <a:lnTo>
                    <a:pt x="14" y="126"/>
                  </a:lnTo>
                  <a:lnTo>
                    <a:pt x="7" y="129"/>
                  </a:lnTo>
                  <a:lnTo>
                    <a:pt x="0" y="130"/>
                  </a:lnTo>
                  <a:lnTo>
                    <a:pt x="15" y="115"/>
                  </a:lnTo>
                  <a:lnTo>
                    <a:pt x="30" y="102"/>
                  </a:lnTo>
                  <a:lnTo>
                    <a:pt x="46" y="89"/>
                  </a:lnTo>
                  <a:lnTo>
                    <a:pt x="60" y="77"/>
                  </a:lnTo>
                  <a:lnTo>
                    <a:pt x="76" y="64"/>
                  </a:lnTo>
                  <a:lnTo>
                    <a:pt x="92" y="49"/>
                  </a:lnTo>
                  <a:lnTo>
                    <a:pt x="106" y="36"/>
                  </a:lnTo>
                  <a:lnTo>
                    <a:pt x="120" y="20"/>
                  </a:lnTo>
                  <a:lnTo>
                    <a:pt x="126" y="17"/>
                  </a:lnTo>
                  <a:lnTo>
                    <a:pt x="131" y="13"/>
                  </a:lnTo>
                  <a:lnTo>
                    <a:pt x="137" y="11"/>
                  </a:lnTo>
                  <a:lnTo>
                    <a:pt x="143" y="8"/>
                  </a:lnTo>
                  <a:lnTo>
                    <a:pt x="149" y="6"/>
                  </a:lnTo>
                  <a:lnTo>
                    <a:pt x="155" y="4"/>
                  </a:lnTo>
                  <a:lnTo>
                    <a:pt x="161" y="1"/>
                  </a:lnTo>
                  <a:lnTo>
                    <a:pt x="167" y="0"/>
                  </a:lnTo>
                  <a:lnTo>
                    <a:pt x="165" y="7"/>
                  </a:lnTo>
                  <a:lnTo>
                    <a:pt x="159" y="12"/>
                  </a:lnTo>
                  <a:lnTo>
                    <a:pt x="152" y="16"/>
                  </a:lnTo>
                  <a:lnTo>
                    <a:pt x="146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0" name="Freeform 22">
              <a:extLst>
                <a:ext uri="{FF2B5EF4-FFF2-40B4-BE49-F238E27FC236}">
                  <a16:creationId xmlns:a16="http://schemas.microsoft.com/office/drawing/2014/main" id="{01AF1CEF-1F33-4EE4-E509-E31B044D3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4" y="2516"/>
              <a:ext cx="47" cy="309"/>
            </a:xfrm>
            <a:custGeom>
              <a:avLst/>
              <a:gdLst>
                <a:gd name="T0" fmla="*/ 22 w 47"/>
                <a:gd name="T1" fmla="*/ 174 h 309"/>
                <a:gd name="T2" fmla="*/ 14 w 47"/>
                <a:gd name="T3" fmla="*/ 206 h 309"/>
                <a:gd name="T4" fmla="*/ 10 w 47"/>
                <a:gd name="T5" fmla="*/ 240 h 309"/>
                <a:gd name="T6" fmla="*/ 8 w 47"/>
                <a:gd name="T7" fmla="*/ 275 h 309"/>
                <a:gd name="T8" fmla="*/ 12 w 47"/>
                <a:gd name="T9" fmla="*/ 309 h 309"/>
                <a:gd name="T10" fmla="*/ 1 w 47"/>
                <a:gd name="T11" fmla="*/ 265 h 309"/>
                <a:gd name="T12" fmla="*/ 0 w 47"/>
                <a:gd name="T13" fmla="*/ 217 h 309"/>
                <a:gd name="T14" fmla="*/ 7 w 47"/>
                <a:gd name="T15" fmla="*/ 169 h 309"/>
                <a:gd name="T16" fmla="*/ 19 w 47"/>
                <a:gd name="T17" fmla="*/ 126 h 309"/>
                <a:gd name="T18" fmla="*/ 26 w 47"/>
                <a:gd name="T19" fmla="*/ 96 h 309"/>
                <a:gd name="T20" fmla="*/ 26 w 47"/>
                <a:gd name="T21" fmla="*/ 63 h 309"/>
                <a:gd name="T22" fmla="*/ 23 w 47"/>
                <a:gd name="T23" fmla="*/ 31 h 309"/>
                <a:gd name="T24" fmla="*/ 19 w 47"/>
                <a:gd name="T25" fmla="*/ 0 h 309"/>
                <a:gd name="T26" fmla="*/ 31 w 47"/>
                <a:gd name="T27" fmla="*/ 26 h 309"/>
                <a:gd name="T28" fmla="*/ 42 w 47"/>
                <a:gd name="T29" fmla="*/ 55 h 309"/>
                <a:gd name="T30" fmla="*/ 47 w 47"/>
                <a:gd name="T31" fmla="*/ 84 h 309"/>
                <a:gd name="T32" fmla="*/ 46 w 47"/>
                <a:gd name="T33" fmla="*/ 114 h 309"/>
                <a:gd name="T34" fmla="*/ 22 w 47"/>
                <a:gd name="T35" fmla="*/ 174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7" h="309">
                  <a:moveTo>
                    <a:pt x="22" y="174"/>
                  </a:moveTo>
                  <a:lnTo>
                    <a:pt x="14" y="206"/>
                  </a:lnTo>
                  <a:lnTo>
                    <a:pt x="10" y="240"/>
                  </a:lnTo>
                  <a:lnTo>
                    <a:pt x="8" y="275"/>
                  </a:lnTo>
                  <a:lnTo>
                    <a:pt x="12" y="309"/>
                  </a:lnTo>
                  <a:lnTo>
                    <a:pt x="1" y="265"/>
                  </a:lnTo>
                  <a:lnTo>
                    <a:pt x="0" y="217"/>
                  </a:lnTo>
                  <a:lnTo>
                    <a:pt x="7" y="169"/>
                  </a:lnTo>
                  <a:lnTo>
                    <a:pt x="19" y="126"/>
                  </a:lnTo>
                  <a:lnTo>
                    <a:pt x="26" y="96"/>
                  </a:lnTo>
                  <a:lnTo>
                    <a:pt x="26" y="63"/>
                  </a:lnTo>
                  <a:lnTo>
                    <a:pt x="23" y="31"/>
                  </a:lnTo>
                  <a:lnTo>
                    <a:pt x="19" y="0"/>
                  </a:lnTo>
                  <a:lnTo>
                    <a:pt x="31" y="26"/>
                  </a:lnTo>
                  <a:lnTo>
                    <a:pt x="42" y="55"/>
                  </a:lnTo>
                  <a:lnTo>
                    <a:pt x="47" y="84"/>
                  </a:lnTo>
                  <a:lnTo>
                    <a:pt x="46" y="114"/>
                  </a:lnTo>
                  <a:lnTo>
                    <a:pt x="22" y="17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1" name="Freeform 23">
              <a:extLst>
                <a:ext uri="{FF2B5EF4-FFF2-40B4-BE49-F238E27FC236}">
                  <a16:creationId xmlns:a16="http://schemas.microsoft.com/office/drawing/2014/main" id="{A644C102-0FAC-0699-EE3D-0C2716D7C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7" y="2854"/>
              <a:ext cx="15" cy="34"/>
            </a:xfrm>
            <a:custGeom>
              <a:avLst/>
              <a:gdLst>
                <a:gd name="T0" fmla="*/ 7 w 15"/>
                <a:gd name="T1" fmla="*/ 34 h 34"/>
                <a:gd name="T2" fmla="*/ 5 w 15"/>
                <a:gd name="T3" fmla="*/ 33 h 34"/>
                <a:gd name="T4" fmla="*/ 3 w 15"/>
                <a:gd name="T5" fmla="*/ 30 h 34"/>
                <a:gd name="T6" fmla="*/ 3 w 15"/>
                <a:gd name="T7" fmla="*/ 28 h 34"/>
                <a:gd name="T8" fmla="*/ 1 w 15"/>
                <a:gd name="T9" fmla="*/ 26 h 34"/>
                <a:gd name="T10" fmla="*/ 0 w 15"/>
                <a:gd name="T11" fmla="*/ 18 h 34"/>
                <a:gd name="T12" fmla="*/ 0 w 15"/>
                <a:gd name="T13" fmla="*/ 11 h 34"/>
                <a:gd name="T14" fmla="*/ 3 w 15"/>
                <a:gd name="T15" fmla="*/ 5 h 34"/>
                <a:gd name="T16" fmla="*/ 6 w 15"/>
                <a:gd name="T17" fmla="*/ 0 h 34"/>
                <a:gd name="T18" fmla="*/ 10 w 15"/>
                <a:gd name="T19" fmla="*/ 2 h 34"/>
                <a:gd name="T20" fmla="*/ 12 w 15"/>
                <a:gd name="T21" fmla="*/ 5 h 34"/>
                <a:gd name="T22" fmla="*/ 13 w 15"/>
                <a:gd name="T23" fmla="*/ 10 h 34"/>
                <a:gd name="T24" fmla="*/ 15 w 15"/>
                <a:gd name="T25" fmla="*/ 14 h 34"/>
                <a:gd name="T26" fmla="*/ 15 w 15"/>
                <a:gd name="T27" fmla="*/ 20 h 34"/>
                <a:gd name="T28" fmla="*/ 13 w 15"/>
                <a:gd name="T29" fmla="*/ 24 h 34"/>
                <a:gd name="T30" fmla="*/ 11 w 15"/>
                <a:gd name="T31" fmla="*/ 29 h 34"/>
                <a:gd name="T32" fmla="*/ 7 w 15"/>
                <a:gd name="T3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34">
                  <a:moveTo>
                    <a:pt x="7" y="34"/>
                  </a:moveTo>
                  <a:lnTo>
                    <a:pt x="5" y="33"/>
                  </a:lnTo>
                  <a:lnTo>
                    <a:pt x="3" y="30"/>
                  </a:lnTo>
                  <a:lnTo>
                    <a:pt x="3" y="28"/>
                  </a:lnTo>
                  <a:lnTo>
                    <a:pt x="1" y="26"/>
                  </a:lnTo>
                  <a:lnTo>
                    <a:pt x="0" y="18"/>
                  </a:lnTo>
                  <a:lnTo>
                    <a:pt x="0" y="11"/>
                  </a:lnTo>
                  <a:lnTo>
                    <a:pt x="3" y="5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2" y="5"/>
                  </a:lnTo>
                  <a:lnTo>
                    <a:pt x="13" y="10"/>
                  </a:lnTo>
                  <a:lnTo>
                    <a:pt x="15" y="14"/>
                  </a:lnTo>
                  <a:lnTo>
                    <a:pt x="15" y="20"/>
                  </a:lnTo>
                  <a:lnTo>
                    <a:pt x="13" y="24"/>
                  </a:lnTo>
                  <a:lnTo>
                    <a:pt x="11" y="29"/>
                  </a:lnTo>
                  <a:lnTo>
                    <a:pt x="7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2" name="Freeform 24">
              <a:extLst>
                <a:ext uri="{FF2B5EF4-FFF2-40B4-BE49-F238E27FC236}">
                  <a16:creationId xmlns:a16="http://schemas.microsoft.com/office/drawing/2014/main" id="{BF2C8743-5975-1FB7-8C34-754943EED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3" y="3003"/>
              <a:ext cx="174" cy="84"/>
            </a:xfrm>
            <a:custGeom>
              <a:avLst/>
              <a:gdLst>
                <a:gd name="T0" fmla="*/ 95 w 174"/>
                <a:gd name="T1" fmla="*/ 27 h 84"/>
                <a:gd name="T2" fmla="*/ 83 w 174"/>
                <a:gd name="T3" fmla="*/ 35 h 84"/>
                <a:gd name="T4" fmla="*/ 72 w 174"/>
                <a:gd name="T5" fmla="*/ 46 h 84"/>
                <a:gd name="T6" fmla="*/ 61 w 174"/>
                <a:gd name="T7" fmla="*/ 55 h 84"/>
                <a:gd name="T8" fmla="*/ 51 w 174"/>
                <a:gd name="T9" fmla="*/ 66 h 84"/>
                <a:gd name="T10" fmla="*/ 40 w 174"/>
                <a:gd name="T11" fmla="*/ 75 h 84"/>
                <a:gd name="T12" fmla="*/ 28 w 174"/>
                <a:gd name="T13" fmla="*/ 81 h 84"/>
                <a:gd name="T14" fmla="*/ 14 w 174"/>
                <a:gd name="T15" fmla="*/ 84 h 84"/>
                <a:gd name="T16" fmla="*/ 0 w 174"/>
                <a:gd name="T17" fmla="*/ 84 h 84"/>
                <a:gd name="T18" fmla="*/ 12 w 174"/>
                <a:gd name="T19" fmla="*/ 64 h 84"/>
                <a:gd name="T20" fmla="*/ 28 w 174"/>
                <a:gd name="T21" fmla="*/ 48 h 84"/>
                <a:gd name="T22" fmla="*/ 45 w 174"/>
                <a:gd name="T23" fmla="*/ 35 h 84"/>
                <a:gd name="T24" fmla="*/ 64 w 174"/>
                <a:gd name="T25" fmla="*/ 25 h 84"/>
                <a:gd name="T26" fmla="*/ 84 w 174"/>
                <a:gd name="T27" fmla="*/ 18 h 84"/>
                <a:gd name="T28" fmla="*/ 105 w 174"/>
                <a:gd name="T29" fmla="*/ 12 h 84"/>
                <a:gd name="T30" fmla="*/ 126 w 174"/>
                <a:gd name="T31" fmla="*/ 6 h 84"/>
                <a:gd name="T32" fmla="*/ 147 w 174"/>
                <a:gd name="T33" fmla="*/ 1 h 84"/>
                <a:gd name="T34" fmla="*/ 174 w 174"/>
                <a:gd name="T35" fmla="*/ 0 h 84"/>
                <a:gd name="T36" fmla="*/ 163 w 174"/>
                <a:gd name="T37" fmla="*/ 3 h 84"/>
                <a:gd name="T38" fmla="*/ 154 w 174"/>
                <a:gd name="T39" fmla="*/ 5 h 84"/>
                <a:gd name="T40" fmla="*/ 143 w 174"/>
                <a:gd name="T41" fmla="*/ 9 h 84"/>
                <a:gd name="T42" fmla="*/ 133 w 174"/>
                <a:gd name="T43" fmla="*/ 11 h 84"/>
                <a:gd name="T44" fmla="*/ 124 w 174"/>
                <a:gd name="T45" fmla="*/ 15 h 84"/>
                <a:gd name="T46" fmla="*/ 114 w 174"/>
                <a:gd name="T47" fmla="*/ 18 h 84"/>
                <a:gd name="T48" fmla="*/ 105 w 174"/>
                <a:gd name="T49" fmla="*/ 22 h 84"/>
                <a:gd name="T50" fmla="*/ 95 w 174"/>
                <a:gd name="T51" fmla="*/ 2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74" h="84">
                  <a:moveTo>
                    <a:pt x="95" y="27"/>
                  </a:moveTo>
                  <a:lnTo>
                    <a:pt x="83" y="35"/>
                  </a:lnTo>
                  <a:lnTo>
                    <a:pt x="72" y="46"/>
                  </a:lnTo>
                  <a:lnTo>
                    <a:pt x="61" y="55"/>
                  </a:lnTo>
                  <a:lnTo>
                    <a:pt x="51" y="66"/>
                  </a:lnTo>
                  <a:lnTo>
                    <a:pt x="40" y="75"/>
                  </a:lnTo>
                  <a:lnTo>
                    <a:pt x="28" y="81"/>
                  </a:lnTo>
                  <a:lnTo>
                    <a:pt x="14" y="84"/>
                  </a:lnTo>
                  <a:lnTo>
                    <a:pt x="0" y="84"/>
                  </a:lnTo>
                  <a:lnTo>
                    <a:pt x="12" y="64"/>
                  </a:lnTo>
                  <a:lnTo>
                    <a:pt x="28" y="48"/>
                  </a:lnTo>
                  <a:lnTo>
                    <a:pt x="45" y="35"/>
                  </a:lnTo>
                  <a:lnTo>
                    <a:pt x="64" y="25"/>
                  </a:lnTo>
                  <a:lnTo>
                    <a:pt x="84" y="18"/>
                  </a:lnTo>
                  <a:lnTo>
                    <a:pt x="105" y="12"/>
                  </a:lnTo>
                  <a:lnTo>
                    <a:pt x="126" y="6"/>
                  </a:lnTo>
                  <a:lnTo>
                    <a:pt x="147" y="1"/>
                  </a:lnTo>
                  <a:lnTo>
                    <a:pt x="174" y="0"/>
                  </a:lnTo>
                  <a:lnTo>
                    <a:pt x="163" y="3"/>
                  </a:lnTo>
                  <a:lnTo>
                    <a:pt x="154" y="5"/>
                  </a:lnTo>
                  <a:lnTo>
                    <a:pt x="143" y="9"/>
                  </a:lnTo>
                  <a:lnTo>
                    <a:pt x="133" y="11"/>
                  </a:lnTo>
                  <a:lnTo>
                    <a:pt x="124" y="15"/>
                  </a:lnTo>
                  <a:lnTo>
                    <a:pt x="114" y="18"/>
                  </a:lnTo>
                  <a:lnTo>
                    <a:pt x="105" y="22"/>
                  </a:lnTo>
                  <a:lnTo>
                    <a:pt x="95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3" name="Freeform 25">
              <a:extLst>
                <a:ext uri="{FF2B5EF4-FFF2-40B4-BE49-F238E27FC236}">
                  <a16:creationId xmlns:a16="http://schemas.microsoft.com/office/drawing/2014/main" id="{30ADF02E-D500-4437-EE71-F813416BFD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2" y="2244"/>
              <a:ext cx="38" cy="23"/>
            </a:xfrm>
            <a:custGeom>
              <a:avLst/>
              <a:gdLst>
                <a:gd name="T0" fmla="*/ 17 w 38"/>
                <a:gd name="T1" fmla="*/ 23 h 23"/>
                <a:gd name="T2" fmla="*/ 12 w 38"/>
                <a:gd name="T3" fmla="*/ 23 h 23"/>
                <a:gd name="T4" fmla="*/ 9 w 38"/>
                <a:gd name="T5" fmla="*/ 22 h 23"/>
                <a:gd name="T6" fmla="*/ 4 w 38"/>
                <a:gd name="T7" fmla="*/ 19 h 23"/>
                <a:gd name="T8" fmla="*/ 0 w 38"/>
                <a:gd name="T9" fmla="*/ 18 h 23"/>
                <a:gd name="T10" fmla="*/ 8 w 38"/>
                <a:gd name="T11" fmla="*/ 11 h 23"/>
                <a:gd name="T12" fmla="*/ 16 w 38"/>
                <a:gd name="T13" fmla="*/ 4 h 23"/>
                <a:gd name="T14" fmla="*/ 26 w 38"/>
                <a:gd name="T15" fmla="*/ 0 h 23"/>
                <a:gd name="T16" fmla="*/ 35 w 38"/>
                <a:gd name="T17" fmla="*/ 0 h 23"/>
                <a:gd name="T18" fmla="*/ 38 w 38"/>
                <a:gd name="T19" fmla="*/ 3 h 23"/>
                <a:gd name="T20" fmla="*/ 34 w 38"/>
                <a:gd name="T21" fmla="*/ 9 h 23"/>
                <a:gd name="T22" fmla="*/ 29 w 38"/>
                <a:gd name="T23" fmla="*/ 15 h 23"/>
                <a:gd name="T24" fmla="*/ 23 w 38"/>
                <a:gd name="T25" fmla="*/ 19 h 23"/>
                <a:gd name="T26" fmla="*/ 17 w 38"/>
                <a:gd name="T2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23">
                  <a:moveTo>
                    <a:pt x="17" y="23"/>
                  </a:moveTo>
                  <a:lnTo>
                    <a:pt x="12" y="23"/>
                  </a:lnTo>
                  <a:lnTo>
                    <a:pt x="9" y="22"/>
                  </a:lnTo>
                  <a:lnTo>
                    <a:pt x="4" y="19"/>
                  </a:lnTo>
                  <a:lnTo>
                    <a:pt x="0" y="18"/>
                  </a:lnTo>
                  <a:lnTo>
                    <a:pt x="8" y="11"/>
                  </a:lnTo>
                  <a:lnTo>
                    <a:pt x="16" y="4"/>
                  </a:lnTo>
                  <a:lnTo>
                    <a:pt x="26" y="0"/>
                  </a:lnTo>
                  <a:lnTo>
                    <a:pt x="35" y="0"/>
                  </a:lnTo>
                  <a:lnTo>
                    <a:pt x="38" y="3"/>
                  </a:lnTo>
                  <a:lnTo>
                    <a:pt x="34" y="9"/>
                  </a:lnTo>
                  <a:lnTo>
                    <a:pt x="29" y="15"/>
                  </a:lnTo>
                  <a:lnTo>
                    <a:pt x="23" y="19"/>
                  </a:lnTo>
                  <a:lnTo>
                    <a:pt x="17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4" name="Freeform 26">
              <a:extLst>
                <a:ext uri="{FF2B5EF4-FFF2-40B4-BE49-F238E27FC236}">
                  <a16:creationId xmlns:a16="http://schemas.microsoft.com/office/drawing/2014/main" id="{94D6D0CE-FE09-D410-49EC-A47E896C9C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9" y="2112"/>
              <a:ext cx="50" cy="148"/>
            </a:xfrm>
            <a:custGeom>
              <a:avLst/>
              <a:gdLst>
                <a:gd name="T0" fmla="*/ 7 w 50"/>
                <a:gd name="T1" fmla="*/ 141 h 148"/>
                <a:gd name="T2" fmla="*/ 0 w 50"/>
                <a:gd name="T3" fmla="*/ 148 h 148"/>
                <a:gd name="T4" fmla="*/ 3 w 50"/>
                <a:gd name="T5" fmla="*/ 130 h 148"/>
                <a:gd name="T6" fmla="*/ 8 w 50"/>
                <a:gd name="T7" fmla="*/ 112 h 148"/>
                <a:gd name="T8" fmla="*/ 13 w 50"/>
                <a:gd name="T9" fmla="*/ 94 h 148"/>
                <a:gd name="T10" fmla="*/ 19 w 50"/>
                <a:gd name="T11" fmla="*/ 76 h 148"/>
                <a:gd name="T12" fmla="*/ 23 w 50"/>
                <a:gd name="T13" fmla="*/ 56 h 148"/>
                <a:gd name="T14" fmla="*/ 25 w 50"/>
                <a:gd name="T15" fmla="*/ 38 h 148"/>
                <a:gd name="T16" fmla="*/ 23 w 50"/>
                <a:gd name="T17" fmla="*/ 19 h 148"/>
                <a:gd name="T18" fmla="*/ 18 w 50"/>
                <a:gd name="T19" fmla="*/ 0 h 148"/>
                <a:gd name="T20" fmla="*/ 27 w 50"/>
                <a:gd name="T21" fmla="*/ 10 h 148"/>
                <a:gd name="T22" fmla="*/ 37 w 50"/>
                <a:gd name="T23" fmla="*/ 22 h 148"/>
                <a:gd name="T24" fmla="*/ 44 w 50"/>
                <a:gd name="T25" fmla="*/ 36 h 148"/>
                <a:gd name="T26" fmla="*/ 50 w 50"/>
                <a:gd name="T27" fmla="*/ 50 h 148"/>
                <a:gd name="T28" fmla="*/ 49 w 50"/>
                <a:gd name="T29" fmla="*/ 64 h 148"/>
                <a:gd name="T30" fmla="*/ 45 w 50"/>
                <a:gd name="T31" fmla="*/ 76 h 148"/>
                <a:gd name="T32" fmla="*/ 41 w 50"/>
                <a:gd name="T33" fmla="*/ 88 h 148"/>
                <a:gd name="T34" fmla="*/ 35 w 50"/>
                <a:gd name="T35" fmla="*/ 99 h 148"/>
                <a:gd name="T36" fmla="*/ 27 w 50"/>
                <a:gd name="T37" fmla="*/ 109 h 148"/>
                <a:gd name="T38" fmla="*/ 20 w 50"/>
                <a:gd name="T39" fmla="*/ 119 h 148"/>
                <a:gd name="T40" fmla="*/ 13 w 50"/>
                <a:gd name="T41" fmla="*/ 130 h 148"/>
                <a:gd name="T42" fmla="*/ 7 w 50"/>
                <a:gd name="T43" fmla="*/ 14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0" h="148">
                  <a:moveTo>
                    <a:pt x="7" y="141"/>
                  </a:moveTo>
                  <a:lnTo>
                    <a:pt x="0" y="148"/>
                  </a:lnTo>
                  <a:lnTo>
                    <a:pt x="3" y="130"/>
                  </a:lnTo>
                  <a:lnTo>
                    <a:pt x="8" y="112"/>
                  </a:lnTo>
                  <a:lnTo>
                    <a:pt x="13" y="94"/>
                  </a:lnTo>
                  <a:lnTo>
                    <a:pt x="19" y="76"/>
                  </a:lnTo>
                  <a:lnTo>
                    <a:pt x="23" y="56"/>
                  </a:lnTo>
                  <a:lnTo>
                    <a:pt x="25" y="38"/>
                  </a:lnTo>
                  <a:lnTo>
                    <a:pt x="23" y="19"/>
                  </a:lnTo>
                  <a:lnTo>
                    <a:pt x="18" y="0"/>
                  </a:lnTo>
                  <a:lnTo>
                    <a:pt x="27" y="10"/>
                  </a:lnTo>
                  <a:lnTo>
                    <a:pt x="37" y="22"/>
                  </a:lnTo>
                  <a:lnTo>
                    <a:pt x="44" y="36"/>
                  </a:lnTo>
                  <a:lnTo>
                    <a:pt x="50" y="50"/>
                  </a:lnTo>
                  <a:lnTo>
                    <a:pt x="49" y="64"/>
                  </a:lnTo>
                  <a:lnTo>
                    <a:pt x="45" y="76"/>
                  </a:lnTo>
                  <a:lnTo>
                    <a:pt x="41" y="88"/>
                  </a:lnTo>
                  <a:lnTo>
                    <a:pt x="35" y="99"/>
                  </a:lnTo>
                  <a:lnTo>
                    <a:pt x="27" y="109"/>
                  </a:lnTo>
                  <a:lnTo>
                    <a:pt x="20" y="119"/>
                  </a:lnTo>
                  <a:lnTo>
                    <a:pt x="13" y="130"/>
                  </a:lnTo>
                  <a:lnTo>
                    <a:pt x="7" y="1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5" name="Freeform 27">
              <a:extLst>
                <a:ext uri="{FF2B5EF4-FFF2-40B4-BE49-F238E27FC236}">
                  <a16:creationId xmlns:a16="http://schemas.microsoft.com/office/drawing/2014/main" id="{6412EC49-F4F9-CDBF-2680-8EDA5BDEE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6" y="1883"/>
              <a:ext cx="234" cy="60"/>
            </a:xfrm>
            <a:custGeom>
              <a:avLst/>
              <a:gdLst>
                <a:gd name="T0" fmla="*/ 52 w 234"/>
                <a:gd name="T1" fmla="*/ 54 h 60"/>
                <a:gd name="T2" fmla="*/ 46 w 234"/>
                <a:gd name="T3" fmla="*/ 55 h 60"/>
                <a:gd name="T4" fmla="*/ 39 w 234"/>
                <a:gd name="T5" fmla="*/ 56 h 60"/>
                <a:gd name="T6" fmla="*/ 33 w 234"/>
                <a:gd name="T7" fmla="*/ 57 h 60"/>
                <a:gd name="T8" fmla="*/ 27 w 234"/>
                <a:gd name="T9" fmla="*/ 58 h 60"/>
                <a:gd name="T10" fmla="*/ 21 w 234"/>
                <a:gd name="T11" fmla="*/ 58 h 60"/>
                <a:gd name="T12" fmla="*/ 13 w 234"/>
                <a:gd name="T13" fmla="*/ 60 h 60"/>
                <a:gd name="T14" fmla="*/ 7 w 234"/>
                <a:gd name="T15" fmla="*/ 60 h 60"/>
                <a:gd name="T16" fmla="*/ 0 w 234"/>
                <a:gd name="T17" fmla="*/ 60 h 60"/>
                <a:gd name="T18" fmla="*/ 19 w 234"/>
                <a:gd name="T19" fmla="*/ 44 h 60"/>
                <a:gd name="T20" fmla="*/ 39 w 234"/>
                <a:gd name="T21" fmla="*/ 31 h 60"/>
                <a:gd name="T22" fmla="*/ 60 w 234"/>
                <a:gd name="T23" fmla="*/ 19 h 60"/>
                <a:gd name="T24" fmla="*/ 82 w 234"/>
                <a:gd name="T25" fmla="*/ 10 h 60"/>
                <a:gd name="T26" fmla="*/ 105 w 234"/>
                <a:gd name="T27" fmla="*/ 4 h 60"/>
                <a:gd name="T28" fmla="*/ 127 w 234"/>
                <a:gd name="T29" fmla="*/ 1 h 60"/>
                <a:gd name="T30" fmla="*/ 151 w 234"/>
                <a:gd name="T31" fmla="*/ 0 h 60"/>
                <a:gd name="T32" fmla="*/ 177 w 234"/>
                <a:gd name="T33" fmla="*/ 3 h 60"/>
                <a:gd name="T34" fmla="*/ 184 w 234"/>
                <a:gd name="T35" fmla="*/ 6 h 60"/>
                <a:gd name="T36" fmla="*/ 191 w 234"/>
                <a:gd name="T37" fmla="*/ 7 h 60"/>
                <a:gd name="T38" fmla="*/ 198 w 234"/>
                <a:gd name="T39" fmla="*/ 9 h 60"/>
                <a:gd name="T40" fmla="*/ 206 w 234"/>
                <a:gd name="T41" fmla="*/ 12 h 60"/>
                <a:gd name="T42" fmla="*/ 213 w 234"/>
                <a:gd name="T43" fmla="*/ 15 h 60"/>
                <a:gd name="T44" fmla="*/ 220 w 234"/>
                <a:gd name="T45" fmla="*/ 18 h 60"/>
                <a:gd name="T46" fmla="*/ 227 w 234"/>
                <a:gd name="T47" fmla="*/ 20 h 60"/>
                <a:gd name="T48" fmla="*/ 234 w 234"/>
                <a:gd name="T49" fmla="*/ 24 h 60"/>
                <a:gd name="T50" fmla="*/ 209 w 234"/>
                <a:gd name="T51" fmla="*/ 20 h 60"/>
                <a:gd name="T52" fmla="*/ 186 w 234"/>
                <a:gd name="T53" fmla="*/ 20 h 60"/>
                <a:gd name="T54" fmla="*/ 162 w 234"/>
                <a:gd name="T55" fmla="*/ 22 h 60"/>
                <a:gd name="T56" fmla="*/ 139 w 234"/>
                <a:gd name="T57" fmla="*/ 27 h 60"/>
                <a:gd name="T58" fmla="*/ 118 w 234"/>
                <a:gd name="T59" fmla="*/ 33 h 60"/>
                <a:gd name="T60" fmla="*/ 96 w 234"/>
                <a:gd name="T61" fmla="*/ 40 h 60"/>
                <a:gd name="T62" fmla="*/ 73 w 234"/>
                <a:gd name="T63" fmla="*/ 48 h 60"/>
                <a:gd name="T64" fmla="*/ 52 w 234"/>
                <a:gd name="T6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34" h="60">
                  <a:moveTo>
                    <a:pt x="52" y="54"/>
                  </a:moveTo>
                  <a:lnTo>
                    <a:pt x="46" y="55"/>
                  </a:lnTo>
                  <a:lnTo>
                    <a:pt x="39" y="56"/>
                  </a:lnTo>
                  <a:lnTo>
                    <a:pt x="33" y="57"/>
                  </a:lnTo>
                  <a:lnTo>
                    <a:pt x="27" y="58"/>
                  </a:lnTo>
                  <a:lnTo>
                    <a:pt x="21" y="58"/>
                  </a:lnTo>
                  <a:lnTo>
                    <a:pt x="13" y="60"/>
                  </a:lnTo>
                  <a:lnTo>
                    <a:pt x="7" y="60"/>
                  </a:lnTo>
                  <a:lnTo>
                    <a:pt x="0" y="60"/>
                  </a:lnTo>
                  <a:lnTo>
                    <a:pt x="19" y="44"/>
                  </a:lnTo>
                  <a:lnTo>
                    <a:pt x="39" y="31"/>
                  </a:lnTo>
                  <a:lnTo>
                    <a:pt x="60" y="19"/>
                  </a:lnTo>
                  <a:lnTo>
                    <a:pt x="82" y="10"/>
                  </a:lnTo>
                  <a:lnTo>
                    <a:pt x="105" y="4"/>
                  </a:lnTo>
                  <a:lnTo>
                    <a:pt x="127" y="1"/>
                  </a:lnTo>
                  <a:lnTo>
                    <a:pt x="151" y="0"/>
                  </a:lnTo>
                  <a:lnTo>
                    <a:pt x="177" y="3"/>
                  </a:lnTo>
                  <a:lnTo>
                    <a:pt x="184" y="6"/>
                  </a:lnTo>
                  <a:lnTo>
                    <a:pt x="191" y="7"/>
                  </a:lnTo>
                  <a:lnTo>
                    <a:pt x="198" y="9"/>
                  </a:lnTo>
                  <a:lnTo>
                    <a:pt x="206" y="12"/>
                  </a:lnTo>
                  <a:lnTo>
                    <a:pt x="213" y="15"/>
                  </a:lnTo>
                  <a:lnTo>
                    <a:pt x="220" y="18"/>
                  </a:lnTo>
                  <a:lnTo>
                    <a:pt x="227" y="20"/>
                  </a:lnTo>
                  <a:lnTo>
                    <a:pt x="234" y="24"/>
                  </a:lnTo>
                  <a:lnTo>
                    <a:pt x="209" y="20"/>
                  </a:lnTo>
                  <a:lnTo>
                    <a:pt x="186" y="20"/>
                  </a:lnTo>
                  <a:lnTo>
                    <a:pt x="162" y="22"/>
                  </a:lnTo>
                  <a:lnTo>
                    <a:pt x="139" y="27"/>
                  </a:lnTo>
                  <a:lnTo>
                    <a:pt x="118" y="33"/>
                  </a:lnTo>
                  <a:lnTo>
                    <a:pt x="96" y="40"/>
                  </a:lnTo>
                  <a:lnTo>
                    <a:pt x="73" y="48"/>
                  </a:lnTo>
                  <a:lnTo>
                    <a:pt x="52" y="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6" name="Freeform 28">
              <a:extLst>
                <a:ext uri="{FF2B5EF4-FFF2-40B4-BE49-F238E27FC236}">
                  <a16:creationId xmlns:a16="http://schemas.microsoft.com/office/drawing/2014/main" id="{97C4B360-004D-F77F-2DA9-191E2D09813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6" y="2108"/>
              <a:ext cx="36" cy="34"/>
            </a:xfrm>
            <a:custGeom>
              <a:avLst/>
              <a:gdLst>
                <a:gd name="T0" fmla="*/ 35 w 36"/>
                <a:gd name="T1" fmla="*/ 34 h 34"/>
                <a:gd name="T2" fmla="*/ 25 w 36"/>
                <a:gd name="T3" fmla="*/ 28 h 34"/>
                <a:gd name="T4" fmla="*/ 15 w 36"/>
                <a:gd name="T5" fmla="*/ 20 h 34"/>
                <a:gd name="T6" fmla="*/ 7 w 36"/>
                <a:gd name="T7" fmla="*/ 10 h 34"/>
                <a:gd name="T8" fmla="*/ 0 w 36"/>
                <a:gd name="T9" fmla="*/ 0 h 34"/>
                <a:gd name="T10" fmla="*/ 9 w 36"/>
                <a:gd name="T11" fmla="*/ 2 h 34"/>
                <a:gd name="T12" fmla="*/ 18 w 36"/>
                <a:gd name="T13" fmla="*/ 4 h 34"/>
                <a:gd name="T14" fmla="*/ 25 w 36"/>
                <a:gd name="T15" fmla="*/ 10 h 34"/>
                <a:gd name="T16" fmla="*/ 31 w 36"/>
                <a:gd name="T17" fmla="*/ 17 h 34"/>
                <a:gd name="T18" fmla="*/ 34 w 36"/>
                <a:gd name="T19" fmla="*/ 21 h 34"/>
                <a:gd name="T20" fmla="*/ 35 w 36"/>
                <a:gd name="T21" fmla="*/ 26 h 34"/>
                <a:gd name="T22" fmla="*/ 36 w 36"/>
                <a:gd name="T23" fmla="*/ 30 h 34"/>
                <a:gd name="T24" fmla="*/ 35 w 36"/>
                <a:gd name="T2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4">
                  <a:moveTo>
                    <a:pt x="35" y="34"/>
                  </a:moveTo>
                  <a:lnTo>
                    <a:pt x="25" y="28"/>
                  </a:lnTo>
                  <a:lnTo>
                    <a:pt x="15" y="20"/>
                  </a:lnTo>
                  <a:lnTo>
                    <a:pt x="7" y="10"/>
                  </a:lnTo>
                  <a:lnTo>
                    <a:pt x="0" y="0"/>
                  </a:lnTo>
                  <a:lnTo>
                    <a:pt x="9" y="2"/>
                  </a:lnTo>
                  <a:lnTo>
                    <a:pt x="18" y="4"/>
                  </a:lnTo>
                  <a:lnTo>
                    <a:pt x="25" y="10"/>
                  </a:lnTo>
                  <a:lnTo>
                    <a:pt x="31" y="17"/>
                  </a:lnTo>
                  <a:lnTo>
                    <a:pt x="34" y="21"/>
                  </a:lnTo>
                  <a:lnTo>
                    <a:pt x="35" y="26"/>
                  </a:lnTo>
                  <a:lnTo>
                    <a:pt x="36" y="30"/>
                  </a:lnTo>
                  <a:lnTo>
                    <a:pt x="35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7" name="Freeform 29">
              <a:extLst>
                <a:ext uri="{FF2B5EF4-FFF2-40B4-BE49-F238E27FC236}">
                  <a16:creationId xmlns:a16="http://schemas.microsoft.com/office/drawing/2014/main" id="{E726BCC6-55A9-C62E-529B-517E4219A9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8" y="2111"/>
              <a:ext cx="82" cy="94"/>
            </a:xfrm>
            <a:custGeom>
              <a:avLst/>
              <a:gdLst>
                <a:gd name="T0" fmla="*/ 81 w 82"/>
                <a:gd name="T1" fmla="*/ 94 h 94"/>
                <a:gd name="T2" fmla="*/ 76 w 82"/>
                <a:gd name="T3" fmla="*/ 86 h 94"/>
                <a:gd name="T4" fmla="*/ 72 w 82"/>
                <a:gd name="T5" fmla="*/ 79 h 94"/>
                <a:gd name="T6" fmla="*/ 69 w 82"/>
                <a:gd name="T7" fmla="*/ 71 h 94"/>
                <a:gd name="T8" fmla="*/ 65 w 82"/>
                <a:gd name="T9" fmla="*/ 63 h 94"/>
                <a:gd name="T10" fmla="*/ 61 w 82"/>
                <a:gd name="T11" fmla="*/ 56 h 94"/>
                <a:gd name="T12" fmla="*/ 57 w 82"/>
                <a:gd name="T13" fmla="*/ 50 h 94"/>
                <a:gd name="T14" fmla="*/ 51 w 82"/>
                <a:gd name="T15" fmla="*/ 43 h 94"/>
                <a:gd name="T16" fmla="*/ 43 w 82"/>
                <a:gd name="T17" fmla="*/ 38 h 94"/>
                <a:gd name="T18" fmla="*/ 36 w 82"/>
                <a:gd name="T19" fmla="*/ 36 h 94"/>
                <a:gd name="T20" fmla="*/ 29 w 82"/>
                <a:gd name="T21" fmla="*/ 32 h 94"/>
                <a:gd name="T22" fmla="*/ 23 w 82"/>
                <a:gd name="T23" fmla="*/ 29 h 94"/>
                <a:gd name="T24" fmla="*/ 17 w 82"/>
                <a:gd name="T25" fmla="*/ 24 h 94"/>
                <a:gd name="T26" fmla="*/ 12 w 82"/>
                <a:gd name="T27" fmla="*/ 19 h 94"/>
                <a:gd name="T28" fmla="*/ 7 w 82"/>
                <a:gd name="T29" fmla="*/ 13 h 94"/>
                <a:gd name="T30" fmla="*/ 4 w 82"/>
                <a:gd name="T31" fmla="*/ 7 h 94"/>
                <a:gd name="T32" fmla="*/ 0 w 82"/>
                <a:gd name="T33" fmla="*/ 0 h 94"/>
                <a:gd name="T34" fmla="*/ 11 w 82"/>
                <a:gd name="T35" fmla="*/ 7 h 94"/>
                <a:gd name="T36" fmla="*/ 23 w 82"/>
                <a:gd name="T37" fmla="*/ 13 h 94"/>
                <a:gd name="T38" fmla="*/ 36 w 82"/>
                <a:gd name="T39" fmla="*/ 18 h 94"/>
                <a:gd name="T40" fmla="*/ 48 w 82"/>
                <a:gd name="T41" fmla="*/ 23 h 94"/>
                <a:gd name="T42" fmla="*/ 60 w 82"/>
                <a:gd name="T43" fmla="*/ 29 h 94"/>
                <a:gd name="T44" fmla="*/ 70 w 82"/>
                <a:gd name="T45" fmla="*/ 37 h 94"/>
                <a:gd name="T46" fmla="*/ 76 w 82"/>
                <a:gd name="T47" fmla="*/ 48 h 94"/>
                <a:gd name="T48" fmla="*/ 79 w 82"/>
                <a:gd name="T49" fmla="*/ 62 h 94"/>
                <a:gd name="T50" fmla="*/ 81 w 82"/>
                <a:gd name="T51" fmla="*/ 69 h 94"/>
                <a:gd name="T52" fmla="*/ 82 w 82"/>
                <a:gd name="T53" fmla="*/ 78 h 94"/>
                <a:gd name="T54" fmla="*/ 82 w 82"/>
                <a:gd name="T55" fmla="*/ 86 h 94"/>
                <a:gd name="T56" fmla="*/ 81 w 82"/>
                <a:gd name="T5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2" h="94">
                  <a:moveTo>
                    <a:pt x="81" y="94"/>
                  </a:moveTo>
                  <a:lnTo>
                    <a:pt x="76" y="86"/>
                  </a:lnTo>
                  <a:lnTo>
                    <a:pt x="72" y="79"/>
                  </a:lnTo>
                  <a:lnTo>
                    <a:pt x="69" y="71"/>
                  </a:lnTo>
                  <a:lnTo>
                    <a:pt x="65" y="63"/>
                  </a:lnTo>
                  <a:lnTo>
                    <a:pt x="61" y="56"/>
                  </a:lnTo>
                  <a:lnTo>
                    <a:pt x="57" y="50"/>
                  </a:lnTo>
                  <a:lnTo>
                    <a:pt x="51" y="43"/>
                  </a:lnTo>
                  <a:lnTo>
                    <a:pt x="43" y="38"/>
                  </a:lnTo>
                  <a:lnTo>
                    <a:pt x="36" y="36"/>
                  </a:lnTo>
                  <a:lnTo>
                    <a:pt x="29" y="32"/>
                  </a:lnTo>
                  <a:lnTo>
                    <a:pt x="23" y="29"/>
                  </a:lnTo>
                  <a:lnTo>
                    <a:pt x="17" y="24"/>
                  </a:lnTo>
                  <a:lnTo>
                    <a:pt x="12" y="19"/>
                  </a:lnTo>
                  <a:lnTo>
                    <a:pt x="7" y="13"/>
                  </a:lnTo>
                  <a:lnTo>
                    <a:pt x="4" y="7"/>
                  </a:lnTo>
                  <a:lnTo>
                    <a:pt x="0" y="0"/>
                  </a:lnTo>
                  <a:lnTo>
                    <a:pt x="11" y="7"/>
                  </a:lnTo>
                  <a:lnTo>
                    <a:pt x="23" y="13"/>
                  </a:lnTo>
                  <a:lnTo>
                    <a:pt x="36" y="18"/>
                  </a:lnTo>
                  <a:lnTo>
                    <a:pt x="48" y="23"/>
                  </a:lnTo>
                  <a:lnTo>
                    <a:pt x="60" y="29"/>
                  </a:lnTo>
                  <a:lnTo>
                    <a:pt x="70" y="37"/>
                  </a:lnTo>
                  <a:lnTo>
                    <a:pt x="76" y="48"/>
                  </a:lnTo>
                  <a:lnTo>
                    <a:pt x="79" y="62"/>
                  </a:lnTo>
                  <a:lnTo>
                    <a:pt x="81" y="69"/>
                  </a:lnTo>
                  <a:lnTo>
                    <a:pt x="82" y="78"/>
                  </a:lnTo>
                  <a:lnTo>
                    <a:pt x="82" y="86"/>
                  </a:lnTo>
                  <a:lnTo>
                    <a:pt x="81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8" name="Freeform 30">
              <a:extLst>
                <a:ext uri="{FF2B5EF4-FFF2-40B4-BE49-F238E27FC236}">
                  <a16:creationId xmlns:a16="http://schemas.microsoft.com/office/drawing/2014/main" id="{26E676F9-7DB9-B445-75F5-2A538106C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4" y="2059"/>
              <a:ext cx="269" cy="264"/>
            </a:xfrm>
            <a:custGeom>
              <a:avLst/>
              <a:gdLst>
                <a:gd name="T0" fmla="*/ 150 w 269"/>
                <a:gd name="T1" fmla="*/ 258 h 264"/>
                <a:gd name="T2" fmla="*/ 148 w 269"/>
                <a:gd name="T3" fmla="*/ 244 h 264"/>
                <a:gd name="T4" fmla="*/ 154 w 269"/>
                <a:gd name="T5" fmla="*/ 231 h 264"/>
                <a:gd name="T6" fmla="*/ 168 w 269"/>
                <a:gd name="T7" fmla="*/ 213 h 264"/>
                <a:gd name="T8" fmla="*/ 183 w 269"/>
                <a:gd name="T9" fmla="*/ 196 h 264"/>
                <a:gd name="T10" fmla="*/ 192 w 269"/>
                <a:gd name="T11" fmla="*/ 185 h 264"/>
                <a:gd name="T12" fmla="*/ 181 w 269"/>
                <a:gd name="T13" fmla="*/ 191 h 264"/>
                <a:gd name="T14" fmla="*/ 156 w 269"/>
                <a:gd name="T15" fmla="*/ 207 h 264"/>
                <a:gd name="T16" fmla="*/ 132 w 269"/>
                <a:gd name="T17" fmla="*/ 221 h 264"/>
                <a:gd name="T18" fmla="*/ 106 w 269"/>
                <a:gd name="T19" fmla="*/ 234 h 264"/>
                <a:gd name="T20" fmla="*/ 46 w 269"/>
                <a:gd name="T21" fmla="*/ 251 h 264"/>
                <a:gd name="T22" fmla="*/ 38 w 269"/>
                <a:gd name="T23" fmla="*/ 234 h 264"/>
                <a:gd name="T24" fmla="*/ 36 w 269"/>
                <a:gd name="T25" fmla="*/ 216 h 264"/>
                <a:gd name="T26" fmla="*/ 48 w 269"/>
                <a:gd name="T27" fmla="*/ 212 h 264"/>
                <a:gd name="T28" fmla="*/ 61 w 269"/>
                <a:gd name="T29" fmla="*/ 207 h 264"/>
                <a:gd name="T30" fmla="*/ 73 w 269"/>
                <a:gd name="T31" fmla="*/ 201 h 264"/>
                <a:gd name="T32" fmla="*/ 82 w 269"/>
                <a:gd name="T33" fmla="*/ 191 h 264"/>
                <a:gd name="T34" fmla="*/ 38 w 269"/>
                <a:gd name="T35" fmla="*/ 166 h 264"/>
                <a:gd name="T36" fmla="*/ 29 w 269"/>
                <a:gd name="T37" fmla="*/ 164 h 264"/>
                <a:gd name="T38" fmla="*/ 19 w 269"/>
                <a:gd name="T39" fmla="*/ 161 h 264"/>
                <a:gd name="T40" fmla="*/ 10 w 269"/>
                <a:gd name="T41" fmla="*/ 160 h 264"/>
                <a:gd name="T42" fmla="*/ 0 w 269"/>
                <a:gd name="T43" fmla="*/ 159 h 264"/>
                <a:gd name="T44" fmla="*/ 18 w 269"/>
                <a:gd name="T45" fmla="*/ 87 h 264"/>
                <a:gd name="T46" fmla="*/ 34 w 269"/>
                <a:gd name="T47" fmla="*/ 15 h 264"/>
                <a:gd name="T48" fmla="*/ 52 w 269"/>
                <a:gd name="T49" fmla="*/ 3 h 264"/>
                <a:gd name="T50" fmla="*/ 86 w 269"/>
                <a:gd name="T51" fmla="*/ 0 h 264"/>
                <a:gd name="T52" fmla="*/ 126 w 269"/>
                <a:gd name="T53" fmla="*/ 4 h 264"/>
                <a:gd name="T54" fmla="*/ 157 w 269"/>
                <a:gd name="T55" fmla="*/ 10 h 264"/>
                <a:gd name="T56" fmla="*/ 145 w 269"/>
                <a:gd name="T57" fmla="*/ 40 h 264"/>
                <a:gd name="T58" fmla="*/ 139 w 269"/>
                <a:gd name="T59" fmla="*/ 70 h 264"/>
                <a:gd name="T60" fmla="*/ 150 w 269"/>
                <a:gd name="T61" fmla="*/ 96 h 264"/>
                <a:gd name="T62" fmla="*/ 160 w 269"/>
                <a:gd name="T63" fmla="*/ 123 h 264"/>
                <a:gd name="T64" fmla="*/ 183 w 269"/>
                <a:gd name="T65" fmla="*/ 121 h 264"/>
                <a:gd name="T66" fmla="*/ 192 w 269"/>
                <a:gd name="T67" fmla="*/ 111 h 264"/>
                <a:gd name="T68" fmla="*/ 204 w 269"/>
                <a:gd name="T69" fmla="*/ 106 h 264"/>
                <a:gd name="T70" fmla="*/ 217 w 269"/>
                <a:gd name="T71" fmla="*/ 108 h 264"/>
                <a:gd name="T72" fmla="*/ 228 w 269"/>
                <a:gd name="T73" fmla="*/ 126 h 264"/>
                <a:gd name="T74" fmla="*/ 219 w 269"/>
                <a:gd name="T75" fmla="*/ 155 h 264"/>
                <a:gd name="T76" fmla="*/ 210 w 269"/>
                <a:gd name="T77" fmla="*/ 173 h 264"/>
                <a:gd name="T78" fmla="*/ 255 w 269"/>
                <a:gd name="T79" fmla="*/ 239 h 264"/>
                <a:gd name="T80" fmla="*/ 226 w 269"/>
                <a:gd name="T81" fmla="*/ 248 h 264"/>
                <a:gd name="T82" fmla="*/ 197 w 269"/>
                <a:gd name="T83" fmla="*/ 255 h 264"/>
                <a:gd name="T84" fmla="*/ 167 w 269"/>
                <a:gd name="T85" fmla="*/ 26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9" h="264">
                  <a:moveTo>
                    <a:pt x="153" y="264"/>
                  </a:moveTo>
                  <a:lnTo>
                    <a:pt x="150" y="258"/>
                  </a:lnTo>
                  <a:lnTo>
                    <a:pt x="149" y="251"/>
                  </a:lnTo>
                  <a:lnTo>
                    <a:pt x="148" y="244"/>
                  </a:lnTo>
                  <a:lnTo>
                    <a:pt x="149" y="238"/>
                  </a:lnTo>
                  <a:lnTo>
                    <a:pt x="154" y="231"/>
                  </a:lnTo>
                  <a:lnTo>
                    <a:pt x="161" y="222"/>
                  </a:lnTo>
                  <a:lnTo>
                    <a:pt x="168" y="213"/>
                  </a:lnTo>
                  <a:lnTo>
                    <a:pt x="175" y="204"/>
                  </a:lnTo>
                  <a:lnTo>
                    <a:pt x="183" y="196"/>
                  </a:lnTo>
                  <a:lnTo>
                    <a:pt x="189" y="190"/>
                  </a:lnTo>
                  <a:lnTo>
                    <a:pt x="192" y="185"/>
                  </a:lnTo>
                  <a:lnTo>
                    <a:pt x="193" y="184"/>
                  </a:lnTo>
                  <a:lnTo>
                    <a:pt x="181" y="191"/>
                  </a:lnTo>
                  <a:lnTo>
                    <a:pt x="168" y="198"/>
                  </a:lnTo>
                  <a:lnTo>
                    <a:pt x="156" y="207"/>
                  </a:lnTo>
                  <a:lnTo>
                    <a:pt x="144" y="214"/>
                  </a:lnTo>
                  <a:lnTo>
                    <a:pt x="132" y="221"/>
                  </a:lnTo>
                  <a:lnTo>
                    <a:pt x="119" y="228"/>
                  </a:lnTo>
                  <a:lnTo>
                    <a:pt x="106" y="234"/>
                  </a:lnTo>
                  <a:lnTo>
                    <a:pt x="92" y="238"/>
                  </a:lnTo>
                  <a:lnTo>
                    <a:pt x="46" y="251"/>
                  </a:lnTo>
                  <a:lnTo>
                    <a:pt x="41" y="243"/>
                  </a:lnTo>
                  <a:lnTo>
                    <a:pt x="38" y="234"/>
                  </a:lnTo>
                  <a:lnTo>
                    <a:pt x="37" y="226"/>
                  </a:lnTo>
                  <a:lnTo>
                    <a:pt x="36" y="216"/>
                  </a:lnTo>
                  <a:lnTo>
                    <a:pt x="42" y="214"/>
                  </a:lnTo>
                  <a:lnTo>
                    <a:pt x="48" y="212"/>
                  </a:lnTo>
                  <a:lnTo>
                    <a:pt x="55" y="209"/>
                  </a:lnTo>
                  <a:lnTo>
                    <a:pt x="61" y="207"/>
                  </a:lnTo>
                  <a:lnTo>
                    <a:pt x="67" y="204"/>
                  </a:lnTo>
                  <a:lnTo>
                    <a:pt x="73" y="201"/>
                  </a:lnTo>
                  <a:lnTo>
                    <a:pt x="78" y="197"/>
                  </a:lnTo>
                  <a:lnTo>
                    <a:pt x="82" y="191"/>
                  </a:lnTo>
                  <a:lnTo>
                    <a:pt x="36" y="190"/>
                  </a:lnTo>
                  <a:lnTo>
                    <a:pt x="38" y="166"/>
                  </a:lnTo>
                  <a:lnTo>
                    <a:pt x="34" y="165"/>
                  </a:lnTo>
                  <a:lnTo>
                    <a:pt x="29" y="164"/>
                  </a:lnTo>
                  <a:lnTo>
                    <a:pt x="24" y="162"/>
                  </a:lnTo>
                  <a:lnTo>
                    <a:pt x="19" y="161"/>
                  </a:lnTo>
                  <a:lnTo>
                    <a:pt x="14" y="160"/>
                  </a:lnTo>
                  <a:lnTo>
                    <a:pt x="10" y="160"/>
                  </a:lnTo>
                  <a:lnTo>
                    <a:pt x="5" y="159"/>
                  </a:lnTo>
                  <a:lnTo>
                    <a:pt x="0" y="159"/>
                  </a:lnTo>
                  <a:lnTo>
                    <a:pt x="8" y="123"/>
                  </a:lnTo>
                  <a:lnTo>
                    <a:pt x="18" y="87"/>
                  </a:lnTo>
                  <a:lnTo>
                    <a:pt x="26" y="51"/>
                  </a:lnTo>
                  <a:lnTo>
                    <a:pt x="34" y="15"/>
                  </a:lnTo>
                  <a:lnTo>
                    <a:pt x="40" y="7"/>
                  </a:lnTo>
                  <a:lnTo>
                    <a:pt x="52" y="3"/>
                  </a:lnTo>
                  <a:lnTo>
                    <a:pt x="68" y="0"/>
                  </a:lnTo>
                  <a:lnTo>
                    <a:pt x="86" y="0"/>
                  </a:lnTo>
                  <a:lnTo>
                    <a:pt x="107" y="1"/>
                  </a:lnTo>
                  <a:lnTo>
                    <a:pt x="126" y="4"/>
                  </a:lnTo>
                  <a:lnTo>
                    <a:pt x="144" y="6"/>
                  </a:lnTo>
                  <a:lnTo>
                    <a:pt x="157" y="10"/>
                  </a:lnTo>
                  <a:lnTo>
                    <a:pt x="153" y="25"/>
                  </a:lnTo>
                  <a:lnTo>
                    <a:pt x="145" y="40"/>
                  </a:lnTo>
                  <a:lnTo>
                    <a:pt x="141" y="54"/>
                  </a:lnTo>
                  <a:lnTo>
                    <a:pt x="139" y="70"/>
                  </a:lnTo>
                  <a:lnTo>
                    <a:pt x="144" y="83"/>
                  </a:lnTo>
                  <a:lnTo>
                    <a:pt x="150" y="96"/>
                  </a:lnTo>
                  <a:lnTo>
                    <a:pt x="156" y="109"/>
                  </a:lnTo>
                  <a:lnTo>
                    <a:pt x="160" y="123"/>
                  </a:lnTo>
                  <a:lnTo>
                    <a:pt x="179" y="127"/>
                  </a:lnTo>
                  <a:lnTo>
                    <a:pt x="183" y="121"/>
                  </a:lnTo>
                  <a:lnTo>
                    <a:pt x="187" y="115"/>
                  </a:lnTo>
                  <a:lnTo>
                    <a:pt x="192" y="111"/>
                  </a:lnTo>
                  <a:lnTo>
                    <a:pt x="198" y="107"/>
                  </a:lnTo>
                  <a:lnTo>
                    <a:pt x="204" y="106"/>
                  </a:lnTo>
                  <a:lnTo>
                    <a:pt x="211" y="107"/>
                  </a:lnTo>
                  <a:lnTo>
                    <a:pt x="217" y="108"/>
                  </a:lnTo>
                  <a:lnTo>
                    <a:pt x="223" y="112"/>
                  </a:lnTo>
                  <a:lnTo>
                    <a:pt x="228" y="126"/>
                  </a:lnTo>
                  <a:lnTo>
                    <a:pt x="225" y="141"/>
                  </a:lnTo>
                  <a:lnTo>
                    <a:pt x="219" y="155"/>
                  </a:lnTo>
                  <a:lnTo>
                    <a:pt x="210" y="167"/>
                  </a:lnTo>
                  <a:lnTo>
                    <a:pt x="210" y="173"/>
                  </a:lnTo>
                  <a:lnTo>
                    <a:pt x="269" y="234"/>
                  </a:lnTo>
                  <a:lnTo>
                    <a:pt x="255" y="239"/>
                  </a:lnTo>
                  <a:lnTo>
                    <a:pt x="240" y="244"/>
                  </a:lnTo>
                  <a:lnTo>
                    <a:pt x="226" y="248"/>
                  </a:lnTo>
                  <a:lnTo>
                    <a:pt x="211" y="251"/>
                  </a:lnTo>
                  <a:lnTo>
                    <a:pt x="197" y="255"/>
                  </a:lnTo>
                  <a:lnTo>
                    <a:pt x="181" y="257"/>
                  </a:lnTo>
                  <a:lnTo>
                    <a:pt x="167" y="261"/>
                  </a:lnTo>
                  <a:lnTo>
                    <a:pt x="153" y="2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9" name="Freeform 31">
              <a:extLst>
                <a:ext uri="{FF2B5EF4-FFF2-40B4-BE49-F238E27FC236}">
                  <a16:creationId xmlns:a16="http://schemas.microsoft.com/office/drawing/2014/main" id="{8E15DF37-0F6A-6F75-2FCB-9E1EA09A6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" y="2010"/>
              <a:ext cx="160" cy="44"/>
            </a:xfrm>
            <a:custGeom>
              <a:avLst/>
              <a:gdLst>
                <a:gd name="T0" fmla="*/ 160 w 160"/>
                <a:gd name="T1" fmla="*/ 44 h 44"/>
                <a:gd name="T2" fmla="*/ 147 w 160"/>
                <a:gd name="T3" fmla="*/ 38 h 44"/>
                <a:gd name="T4" fmla="*/ 133 w 160"/>
                <a:gd name="T5" fmla="*/ 31 h 44"/>
                <a:gd name="T6" fmla="*/ 120 w 160"/>
                <a:gd name="T7" fmla="*/ 25 h 44"/>
                <a:gd name="T8" fmla="*/ 107 w 160"/>
                <a:gd name="T9" fmla="*/ 19 h 44"/>
                <a:gd name="T10" fmla="*/ 93 w 160"/>
                <a:gd name="T11" fmla="*/ 16 h 44"/>
                <a:gd name="T12" fmla="*/ 78 w 160"/>
                <a:gd name="T13" fmla="*/ 12 h 44"/>
                <a:gd name="T14" fmla="*/ 64 w 160"/>
                <a:gd name="T15" fmla="*/ 11 h 44"/>
                <a:gd name="T16" fmla="*/ 48 w 160"/>
                <a:gd name="T17" fmla="*/ 12 h 44"/>
                <a:gd name="T18" fmla="*/ 42 w 160"/>
                <a:gd name="T19" fmla="*/ 13 h 44"/>
                <a:gd name="T20" fmla="*/ 36 w 160"/>
                <a:gd name="T21" fmla="*/ 14 h 44"/>
                <a:gd name="T22" fmla="*/ 30 w 160"/>
                <a:gd name="T23" fmla="*/ 16 h 44"/>
                <a:gd name="T24" fmla="*/ 24 w 160"/>
                <a:gd name="T25" fmla="*/ 17 h 44"/>
                <a:gd name="T26" fmla="*/ 18 w 160"/>
                <a:gd name="T27" fmla="*/ 18 h 44"/>
                <a:gd name="T28" fmla="*/ 12 w 160"/>
                <a:gd name="T29" fmla="*/ 18 h 44"/>
                <a:gd name="T30" fmla="*/ 6 w 160"/>
                <a:gd name="T31" fmla="*/ 18 h 44"/>
                <a:gd name="T32" fmla="*/ 0 w 160"/>
                <a:gd name="T33" fmla="*/ 18 h 44"/>
                <a:gd name="T34" fmla="*/ 12 w 160"/>
                <a:gd name="T35" fmla="*/ 12 h 44"/>
                <a:gd name="T36" fmla="*/ 27 w 160"/>
                <a:gd name="T37" fmla="*/ 6 h 44"/>
                <a:gd name="T38" fmla="*/ 41 w 160"/>
                <a:gd name="T39" fmla="*/ 2 h 44"/>
                <a:gd name="T40" fmla="*/ 55 w 160"/>
                <a:gd name="T41" fmla="*/ 0 h 44"/>
                <a:gd name="T42" fmla="*/ 71 w 160"/>
                <a:gd name="T43" fmla="*/ 0 h 44"/>
                <a:gd name="T44" fmla="*/ 87 w 160"/>
                <a:gd name="T45" fmla="*/ 1 h 44"/>
                <a:gd name="T46" fmla="*/ 101 w 160"/>
                <a:gd name="T47" fmla="*/ 5 h 44"/>
                <a:gd name="T48" fmla="*/ 114 w 160"/>
                <a:gd name="T49" fmla="*/ 10 h 44"/>
                <a:gd name="T50" fmla="*/ 120 w 160"/>
                <a:gd name="T51" fmla="*/ 12 h 44"/>
                <a:gd name="T52" fmla="*/ 126 w 160"/>
                <a:gd name="T53" fmla="*/ 16 h 44"/>
                <a:gd name="T54" fmla="*/ 132 w 160"/>
                <a:gd name="T55" fmla="*/ 20 h 44"/>
                <a:gd name="T56" fmla="*/ 138 w 160"/>
                <a:gd name="T57" fmla="*/ 25 h 44"/>
                <a:gd name="T58" fmla="*/ 143 w 160"/>
                <a:gd name="T59" fmla="*/ 30 h 44"/>
                <a:gd name="T60" fmla="*/ 149 w 160"/>
                <a:gd name="T61" fmla="*/ 35 h 44"/>
                <a:gd name="T62" fmla="*/ 154 w 160"/>
                <a:gd name="T63" fmla="*/ 38 h 44"/>
                <a:gd name="T64" fmla="*/ 160 w 160"/>
                <a:gd name="T65" fmla="*/ 42 h 44"/>
                <a:gd name="T66" fmla="*/ 160 w 160"/>
                <a:gd name="T67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0" h="44">
                  <a:moveTo>
                    <a:pt x="160" y="44"/>
                  </a:moveTo>
                  <a:lnTo>
                    <a:pt x="147" y="38"/>
                  </a:lnTo>
                  <a:lnTo>
                    <a:pt x="133" y="31"/>
                  </a:lnTo>
                  <a:lnTo>
                    <a:pt x="120" y="25"/>
                  </a:lnTo>
                  <a:lnTo>
                    <a:pt x="107" y="19"/>
                  </a:lnTo>
                  <a:lnTo>
                    <a:pt x="93" y="16"/>
                  </a:lnTo>
                  <a:lnTo>
                    <a:pt x="78" y="12"/>
                  </a:lnTo>
                  <a:lnTo>
                    <a:pt x="64" y="11"/>
                  </a:lnTo>
                  <a:lnTo>
                    <a:pt x="48" y="12"/>
                  </a:lnTo>
                  <a:lnTo>
                    <a:pt x="42" y="13"/>
                  </a:lnTo>
                  <a:lnTo>
                    <a:pt x="36" y="14"/>
                  </a:lnTo>
                  <a:lnTo>
                    <a:pt x="30" y="16"/>
                  </a:lnTo>
                  <a:lnTo>
                    <a:pt x="24" y="17"/>
                  </a:lnTo>
                  <a:lnTo>
                    <a:pt x="18" y="18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18"/>
                  </a:lnTo>
                  <a:lnTo>
                    <a:pt x="12" y="12"/>
                  </a:lnTo>
                  <a:lnTo>
                    <a:pt x="27" y="6"/>
                  </a:lnTo>
                  <a:lnTo>
                    <a:pt x="41" y="2"/>
                  </a:lnTo>
                  <a:lnTo>
                    <a:pt x="55" y="0"/>
                  </a:lnTo>
                  <a:lnTo>
                    <a:pt x="71" y="0"/>
                  </a:lnTo>
                  <a:lnTo>
                    <a:pt x="87" y="1"/>
                  </a:lnTo>
                  <a:lnTo>
                    <a:pt x="101" y="5"/>
                  </a:lnTo>
                  <a:lnTo>
                    <a:pt x="114" y="10"/>
                  </a:lnTo>
                  <a:lnTo>
                    <a:pt x="120" y="12"/>
                  </a:lnTo>
                  <a:lnTo>
                    <a:pt x="126" y="16"/>
                  </a:lnTo>
                  <a:lnTo>
                    <a:pt x="132" y="20"/>
                  </a:lnTo>
                  <a:lnTo>
                    <a:pt x="138" y="25"/>
                  </a:lnTo>
                  <a:lnTo>
                    <a:pt x="143" y="30"/>
                  </a:lnTo>
                  <a:lnTo>
                    <a:pt x="149" y="35"/>
                  </a:lnTo>
                  <a:lnTo>
                    <a:pt x="154" y="38"/>
                  </a:lnTo>
                  <a:lnTo>
                    <a:pt x="160" y="42"/>
                  </a:lnTo>
                  <a:lnTo>
                    <a:pt x="160" y="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0" name="Freeform 32">
              <a:extLst>
                <a:ext uri="{FF2B5EF4-FFF2-40B4-BE49-F238E27FC236}">
                  <a16:creationId xmlns:a16="http://schemas.microsoft.com/office/drawing/2014/main" id="{EA045583-A0EC-41BA-CF3D-F276BE124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0" y="2358"/>
              <a:ext cx="100" cy="65"/>
            </a:xfrm>
            <a:custGeom>
              <a:avLst/>
              <a:gdLst>
                <a:gd name="T0" fmla="*/ 6 w 100"/>
                <a:gd name="T1" fmla="*/ 65 h 65"/>
                <a:gd name="T2" fmla="*/ 4 w 100"/>
                <a:gd name="T3" fmla="*/ 58 h 65"/>
                <a:gd name="T4" fmla="*/ 1 w 100"/>
                <a:gd name="T5" fmla="*/ 51 h 65"/>
                <a:gd name="T6" fmla="*/ 0 w 100"/>
                <a:gd name="T7" fmla="*/ 43 h 65"/>
                <a:gd name="T8" fmla="*/ 1 w 100"/>
                <a:gd name="T9" fmla="*/ 35 h 65"/>
                <a:gd name="T10" fmla="*/ 9 w 100"/>
                <a:gd name="T11" fmla="*/ 31 h 65"/>
                <a:gd name="T12" fmla="*/ 16 w 100"/>
                <a:gd name="T13" fmla="*/ 29 h 65"/>
                <a:gd name="T14" fmla="*/ 24 w 100"/>
                <a:gd name="T15" fmla="*/ 27 h 65"/>
                <a:gd name="T16" fmla="*/ 31 w 100"/>
                <a:gd name="T17" fmla="*/ 24 h 65"/>
                <a:gd name="T18" fmla="*/ 40 w 100"/>
                <a:gd name="T19" fmla="*/ 22 h 65"/>
                <a:gd name="T20" fmla="*/ 47 w 100"/>
                <a:gd name="T21" fmla="*/ 19 h 65"/>
                <a:gd name="T22" fmla="*/ 55 w 100"/>
                <a:gd name="T23" fmla="*/ 17 h 65"/>
                <a:gd name="T24" fmla="*/ 63 w 100"/>
                <a:gd name="T25" fmla="*/ 15 h 65"/>
                <a:gd name="T26" fmla="*/ 100 w 100"/>
                <a:gd name="T27" fmla="*/ 0 h 65"/>
                <a:gd name="T28" fmla="*/ 88 w 100"/>
                <a:gd name="T29" fmla="*/ 7 h 65"/>
                <a:gd name="T30" fmla="*/ 76 w 100"/>
                <a:gd name="T31" fmla="*/ 16 h 65"/>
                <a:gd name="T32" fmla="*/ 64 w 100"/>
                <a:gd name="T33" fmla="*/ 23 h 65"/>
                <a:gd name="T34" fmla="*/ 53 w 100"/>
                <a:gd name="T35" fmla="*/ 31 h 65"/>
                <a:gd name="T36" fmla="*/ 41 w 100"/>
                <a:gd name="T37" fmla="*/ 40 h 65"/>
                <a:gd name="T38" fmla="*/ 29 w 100"/>
                <a:gd name="T39" fmla="*/ 48 h 65"/>
                <a:gd name="T40" fmla="*/ 18 w 100"/>
                <a:gd name="T41" fmla="*/ 57 h 65"/>
                <a:gd name="T42" fmla="*/ 6 w 100"/>
                <a:gd name="T43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0" h="65">
                  <a:moveTo>
                    <a:pt x="6" y="65"/>
                  </a:moveTo>
                  <a:lnTo>
                    <a:pt x="4" y="58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9" y="31"/>
                  </a:lnTo>
                  <a:lnTo>
                    <a:pt x="16" y="29"/>
                  </a:lnTo>
                  <a:lnTo>
                    <a:pt x="24" y="27"/>
                  </a:lnTo>
                  <a:lnTo>
                    <a:pt x="31" y="24"/>
                  </a:lnTo>
                  <a:lnTo>
                    <a:pt x="40" y="22"/>
                  </a:lnTo>
                  <a:lnTo>
                    <a:pt x="47" y="19"/>
                  </a:lnTo>
                  <a:lnTo>
                    <a:pt x="55" y="17"/>
                  </a:lnTo>
                  <a:lnTo>
                    <a:pt x="63" y="15"/>
                  </a:lnTo>
                  <a:lnTo>
                    <a:pt x="100" y="0"/>
                  </a:lnTo>
                  <a:lnTo>
                    <a:pt x="88" y="7"/>
                  </a:lnTo>
                  <a:lnTo>
                    <a:pt x="76" y="16"/>
                  </a:lnTo>
                  <a:lnTo>
                    <a:pt x="64" y="23"/>
                  </a:lnTo>
                  <a:lnTo>
                    <a:pt x="53" y="31"/>
                  </a:lnTo>
                  <a:lnTo>
                    <a:pt x="41" y="40"/>
                  </a:lnTo>
                  <a:lnTo>
                    <a:pt x="29" y="48"/>
                  </a:lnTo>
                  <a:lnTo>
                    <a:pt x="18" y="57"/>
                  </a:lnTo>
                  <a:lnTo>
                    <a:pt x="6" y="6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1" name="Freeform 33">
              <a:extLst>
                <a:ext uri="{FF2B5EF4-FFF2-40B4-BE49-F238E27FC236}">
                  <a16:creationId xmlns:a16="http://schemas.microsoft.com/office/drawing/2014/main" id="{2EB402F9-9EB3-B07B-3C24-5E64C7843F8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1" y="2922"/>
              <a:ext cx="41" cy="60"/>
            </a:xfrm>
            <a:custGeom>
              <a:avLst/>
              <a:gdLst>
                <a:gd name="T0" fmla="*/ 16 w 41"/>
                <a:gd name="T1" fmla="*/ 55 h 60"/>
                <a:gd name="T2" fmla="*/ 12 w 41"/>
                <a:gd name="T3" fmla="*/ 56 h 60"/>
                <a:gd name="T4" fmla="*/ 9 w 41"/>
                <a:gd name="T5" fmla="*/ 57 h 60"/>
                <a:gd name="T6" fmla="*/ 5 w 41"/>
                <a:gd name="T7" fmla="*/ 58 h 60"/>
                <a:gd name="T8" fmla="*/ 0 w 41"/>
                <a:gd name="T9" fmla="*/ 60 h 60"/>
                <a:gd name="T10" fmla="*/ 4 w 41"/>
                <a:gd name="T11" fmla="*/ 43 h 60"/>
                <a:gd name="T12" fmla="*/ 10 w 41"/>
                <a:gd name="T13" fmla="*/ 27 h 60"/>
                <a:gd name="T14" fmla="*/ 18 w 41"/>
                <a:gd name="T15" fmla="*/ 13 h 60"/>
                <a:gd name="T16" fmla="*/ 30 w 41"/>
                <a:gd name="T17" fmla="*/ 0 h 60"/>
                <a:gd name="T18" fmla="*/ 35 w 41"/>
                <a:gd name="T19" fmla="*/ 1 h 60"/>
                <a:gd name="T20" fmla="*/ 38 w 41"/>
                <a:gd name="T21" fmla="*/ 4 h 60"/>
                <a:gd name="T22" fmla="*/ 39 w 41"/>
                <a:gd name="T23" fmla="*/ 8 h 60"/>
                <a:gd name="T24" fmla="*/ 41 w 41"/>
                <a:gd name="T25" fmla="*/ 13 h 60"/>
                <a:gd name="T26" fmla="*/ 36 w 41"/>
                <a:gd name="T27" fmla="*/ 24 h 60"/>
                <a:gd name="T28" fmla="*/ 30 w 41"/>
                <a:gd name="T29" fmla="*/ 33 h 60"/>
                <a:gd name="T30" fmla="*/ 23 w 41"/>
                <a:gd name="T31" fmla="*/ 44 h 60"/>
                <a:gd name="T32" fmla="*/ 16 w 41"/>
                <a:gd name="T33" fmla="*/ 5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0">
                  <a:moveTo>
                    <a:pt x="16" y="55"/>
                  </a:moveTo>
                  <a:lnTo>
                    <a:pt x="12" y="56"/>
                  </a:lnTo>
                  <a:lnTo>
                    <a:pt x="9" y="57"/>
                  </a:lnTo>
                  <a:lnTo>
                    <a:pt x="5" y="58"/>
                  </a:lnTo>
                  <a:lnTo>
                    <a:pt x="0" y="60"/>
                  </a:lnTo>
                  <a:lnTo>
                    <a:pt x="4" y="43"/>
                  </a:lnTo>
                  <a:lnTo>
                    <a:pt x="10" y="27"/>
                  </a:lnTo>
                  <a:lnTo>
                    <a:pt x="18" y="13"/>
                  </a:lnTo>
                  <a:lnTo>
                    <a:pt x="30" y="0"/>
                  </a:lnTo>
                  <a:lnTo>
                    <a:pt x="35" y="1"/>
                  </a:lnTo>
                  <a:lnTo>
                    <a:pt x="38" y="4"/>
                  </a:lnTo>
                  <a:lnTo>
                    <a:pt x="39" y="8"/>
                  </a:lnTo>
                  <a:lnTo>
                    <a:pt x="41" y="13"/>
                  </a:lnTo>
                  <a:lnTo>
                    <a:pt x="36" y="24"/>
                  </a:lnTo>
                  <a:lnTo>
                    <a:pt x="30" y="33"/>
                  </a:lnTo>
                  <a:lnTo>
                    <a:pt x="23" y="44"/>
                  </a:lnTo>
                  <a:lnTo>
                    <a:pt x="16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2" name="Freeform 34">
              <a:extLst>
                <a:ext uri="{FF2B5EF4-FFF2-40B4-BE49-F238E27FC236}">
                  <a16:creationId xmlns:a16="http://schemas.microsoft.com/office/drawing/2014/main" id="{B96CD9BA-B3A7-1160-FE65-D5C9191EC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" y="2592"/>
              <a:ext cx="98" cy="328"/>
            </a:xfrm>
            <a:custGeom>
              <a:avLst/>
              <a:gdLst>
                <a:gd name="T0" fmla="*/ 94 w 98"/>
                <a:gd name="T1" fmla="*/ 189 h 328"/>
                <a:gd name="T2" fmla="*/ 87 w 98"/>
                <a:gd name="T3" fmla="*/ 178 h 328"/>
                <a:gd name="T4" fmla="*/ 80 w 98"/>
                <a:gd name="T5" fmla="*/ 167 h 328"/>
                <a:gd name="T6" fmla="*/ 72 w 98"/>
                <a:gd name="T7" fmla="*/ 157 h 328"/>
                <a:gd name="T8" fmla="*/ 66 w 98"/>
                <a:gd name="T9" fmla="*/ 146 h 328"/>
                <a:gd name="T10" fmla="*/ 59 w 98"/>
                <a:gd name="T11" fmla="*/ 135 h 328"/>
                <a:gd name="T12" fmla="*/ 52 w 98"/>
                <a:gd name="T13" fmla="*/ 124 h 328"/>
                <a:gd name="T14" fmla="*/ 45 w 98"/>
                <a:gd name="T15" fmla="*/ 113 h 328"/>
                <a:gd name="T16" fmla="*/ 36 w 98"/>
                <a:gd name="T17" fmla="*/ 104 h 328"/>
                <a:gd name="T18" fmla="*/ 37 w 98"/>
                <a:gd name="T19" fmla="*/ 124 h 328"/>
                <a:gd name="T20" fmla="*/ 40 w 98"/>
                <a:gd name="T21" fmla="*/ 143 h 328"/>
                <a:gd name="T22" fmla="*/ 45 w 98"/>
                <a:gd name="T23" fmla="*/ 164 h 328"/>
                <a:gd name="T24" fmla="*/ 51 w 98"/>
                <a:gd name="T25" fmla="*/ 182 h 328"/>
                <a:gd name="T26" fmla="*/ 57 w 98"/>
                <a:gd name="T27" fmla="*/ 201 h 328"/>
                <a:gd name="T28" fmla="*/ 65 w 98"/>
                <a:gd name="T29" fmla="*/ 219 h 328"/>
                <a:gd name="T30" fmla="*/ 72 w 98"/>
                <a:gd name="T31" fmla="*/ 238 h 328"/>
                <a:gd name="T32" fmla="*/ 81 w 98"/>
                <a:gd name="T33" fmla="*/ 256 h 328"/>
                <a:gd name="T34" fmla="*/ 74 w 98"/>
                <a:gd name="T35" fmla="*/ 248 h 328"/>
                <a:gd name="T36" fmla="*/ 66 w 98"/>
                <a:gd name="T37" fmla="*/ 238 h 328"/>
                <a:gd name="T38" fmla="*/ 59 w 98"/>
                <a:gd name="T39" fmla="*/ 230 h 328"/>
                <a:gd name="T40" fmla="*/ 52 w 98"/>
                <a:gd name="T41" fmla="*/ 220 h 328"/>
                <a:gd name="T42" fmla="*/ 45 w 98"/>
                <a:gd name="T43" fmla="*/ 212 h 328"/>
                <a:gd name="T44" fmla="*/ 39 w 98"/>
                <a:gd name="T45" fmla="*/ 202 h 328"/>
                <a:gd name="T46" fmla="*/ 31 w 98"/>
                <a:gd name="T47" fmla="*/ 194 h 328"/>
                <a:gd name="T48" fmla="*/ 27 w 98"/>
                <a:gd name="T49" fmla="*/ 184 h 328"/>
                <a:gd name="T50" fmla="*/ 27 w 98"/>
                <a:gd name="T51" fmla="*/ 215 h 328"/>
                <a:gd name="T52" fmla="*/ 33 w 98"/>
                <a:gd name="T53" fmla="*/ 245 h 328"/>
                <a:gd name="T54" fmla="*/ 43 w 98"/>
                <a:gd name="T55" fmla="*/ 273 h 328"/>
                <a:gd name="T56" fmla="*/ 55 w 98"/>
                <a:gd name="T57" fmla="*/ 300 h 328"/>
                <a:gd name="T58" fmla="*/ 47 w 98"/>
                <a:gd name="T59" fmla="*/ 294 h 328"/>
                <a:gd name="T60" fmla="*/ 39 w 98"/>
                <a:gd name="T61" fmla="*/ 285 h 328"/>
                <a:gd name="T62" fmla="*/ 30 w 98"/>
                <a:gd name="T63" fmla="*/ 277 h 328"/>
                <a:gd name="T64" fmla="*/ 23 w 98"/>
                <a:gd name="T65" fmla="*/ 268 h 328"/>
                <a:gd name="T66" fmla="*/ 23 w 98"/>
                <a:gd name="T67" fmla="*/ 328 h 328"/>
                <a:gd name="T68" fmla="*/ 12 w 98"/>
                <a:gd name="T69" fmla="*/ 290 h 328"/>
                <a:gd name="T70" fmla="*/ 5 w 98"/>
                <a:gd name="T71" fmla="*/ 248 h 328"/>
                <a:gd name="T72" fmla="*/ 1 w 98"/>
                <a:gd name="T73" fmla="*/ 206 h 328"/>
                <a:gd name="T74" fmla="*/ 0 w 98"/>
                <a:gd name="T75" fmla="*/ 164 h 328"/>
                <a:gd name="T76" fmla="*/ 4 w 98"/>
                <a:gd name="T77" fmla="*/ 121 h 328"/>
                <a:gd name="T78" fmla="*/ 10 w 98"/>
                <a:gd name="T79" fmla="*/ 79 h 328"/>
                <a:gd name="T80" fmla="*/ 18 w 98"/>
                <a:gd name="T81" fmla="*/ 39 h 328"/>
                <a:gd name="T82" fmla="*/ 30 w 98"/>
                <a:gd name="T83" fmla="*/ 0 h 328"/>
                <a:gd name="T84" fmla="*/ 37 w 98"/>
                <a:gd name="T85" fmla="*/ 21 h 328"/>
                <a:gd name="T86" fmla="*/ 43 w 98"/>
                <a:gd name="T87" fmla="*/ 41 h 328"/>
                <a:gd name="T88" fmla="*/ 48 w 98"/>
                <a:gd name="T89" fmla="*/ 62 h 328"/>
                <a:gd name="T90" fmla="*/ 54 w 98"/>
                <a:gd name="T91" fmla="*/ 83 h 328"/>
                <a:gd name="T92" fmla="*/ 59 w 98"/>
                <a:gd name="T93" fmla="*/ 104 h 328"/>
                <a:gd name="T94" fmla="*/ 66 w 98"/>
                <a:gd name="T95" fmla="*/ 124 h 328"/>
                <a:gd name="T96" fmla="*/ 74 w 98"/>
                <a:gd name="T97" fmla="*/ 145 h 328"/>
                <a:gd name="T98" fmla="*/ 83 w 98"/>
                <a:gd name="T99" fmla="*/ 164 h 328"/>
                <a:gd name="T100" fmla="*/ 87 w 98"/>
                <a:gd name="T101" fmla="*/ 170 h 328"/>
                <a:gd name="T102" fmla="*/ 92 w 98"/>
                <a:gd name="T103" fmla="*/ 176 h 328"/>
                <a:gd name="T104" fmla="*/ 95 w 98"/>
                <a:gd name="T105" fmla="*/ 183 h 328"/>
                <a:gd name="T106" fmla="*/ 98 w 98"/>
                <a:gd name="T107" fmla="*/ 190 h 328"/>
                <a:gd name="T108" fmla="*/ 94 w 98"/>
                <a:gd name="T109" fmla="*/ 189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8" h="328">
                  <a:moveTo>
                    <a:pt x="94" y="189"/>
                  </a:moveTo>
                  <a:lnTo>
                    <a:pt x="87" y="178"/>
                  </a:lnTo>
                  <a:lnTo>
                    <a:pt x="80" y="167"/>
                  </a:lnTo>
                  <a:lnTo>
                    <a:pt x="72" y="157"/>
                  </a:lnTo>
                  <a:lnTo>
                    <a:pt x="66" y="146"/>
                  </a:lnTo>
                  <a:lnTo>
                    <a:pt x="59" y="135"/>
                  </a:lnTo>
                  <a:lnTo>
                    <a:pt x="52" y="124"/>
                  </a:lnTo>
                  <a:lnTo>
                    <a:pt x="45" y="113"/>
                  </a:lnTo>
                  <a:lnTo>
                    <a:pt x="36" y="104"/>
                  </a:lnTo>
                  <a:lnTo>
                    <a:pt x="37" y="124"/>
                  </a:lnTo>
                  <a:lnTo>
                    <a:pt x="40" y="143"/>
                  </a:lnTo>
                  <a:lnTo>
                    <a:pt x="45" y="164"/>
                  </a:lnTo>
                  <a:lnTo>
                    <a:pt x="51" y="182"/>
                  </a:lnTo>
                  <a:lnTo>
                    <a:pt x="57" y="201"/>
                  </a:lnTo>
                  <a:lnTo>
                    <a:pt x="65" y="219"/>
                  </a:lnTo>
                  <a:lnTo>
                    <a:pt x="72" y="238"/>
                  </a:lnTo>
                  <a:lnTo>
                    <a:pt x="81" y="256"/>
                  </a:lnTo>
                  <a:lnTo>
                    <a:pt x="74" y="248"/>
                  </a:lnTo>
                  <a:lnTo>
                    <a:pt x="66" y="238"/>
                  </a:lnTo>
                  <a:lnTo>
                    <a:pt x="59" y="230"/>
                  </a:lnTo>
                  <a:lnTo>
                    <a:pt x="52" y="220"/>
                  </a:lnTo>
                  <a:lnTo>
                    <a:pt x="45" y="212"/>
                  </a:lnTo>
                  <a:lnTo>
                    <a:pt x="39" y="202"/>
                  </a:lnTo>
                  <a:lnTo>
                    <a:pt x="31" y="194"/>
                  </a:lnTo>
                  <a:lnTo>
                    <a:pt x="27" y="184"/>
                  </a:lnTo>
                  <a:lnTo>
                    <a:pt x="27" y="215"/>
                  </a:lnTo>
                  <a:lnTo>
                    <a:pt x="33" y="245"/>
                  </a:lnTo>
                  <a:lnTo>
                    <a:pt x="43" y="273"/>
                  </a:lnTo>
                  <a:lnTo>
                    <a:pt x="55" y="300"/>
                  </a:lnTo>
                  <a:lnTo>
                    <a:pt x="47" y="294"/>
                  </a:lnTo>
                  <a:lnTo>
                    <a:pt x="39" y="285"/>
                  </a:lnTo>
                  <a:lnTo>
                    <a:pt x="30" y="277"/>
                  </a:lnTo>
                  <a:lnTo>
                    <a:pt x="23" y="268"/>
                  </a:lnTo>
                  <a:lnTo>
                    <a:pt x="23" y="328"/>
                  </a:lnTo>
                  <a:lnTo>
                    <a:pt x="12" y="290"/>
                  </a:lnTo>
                  <a:lnTo>
                    <a:pt x="5" y="248"/>
                  </a:lnTo>
                  <a:lnTo>
                    <a:pt x="1" y="206"/>
                  </a:lnTo>
                  <a:lnTo>
                    <a:pt x="0" y="164"/>
                  </a:lnTo>
                  <a:lnTo>
                    <a:pt x="4" y="121"/>
                  </a:lnTo>
                  <a:lnTo>
                    <a:pt x="10" y="79"/>
                  </a:lnTo>
                  <a:lnTo>
                    <a:pt x="18" y="39"/>
                  </a:lnTo>
                  <a:lnTo>
                    <a:pt x="30" y="0"/>
                  </a:lnTo>
                  <a:lnTo>
                    <a:pt x="37" y="21"/>
                  </a:lnTo>
                  <a:lnTo>
                    <a:pt x="43" y="41"/>
                  </a:lnTo>
                  <a:lnTo>
                    <a:pt x="48" y="62"/>
                  </a:lnTo>
                  <a:lnTo>
                    <a:pt x="54" y="83"/>
                  </a:lnTo>
                  <a:lnTo>
                    <a:pt x="59" y="104"/>
                  </a:lnTo>
                  <a:lnTo>
                    <a:pt x="66" y="124"/>
                  </a:lnTo>
                  <a:lnTo>
                    <a:pt x="74" y="145"/>
                  </a:lnTo>
                  <a:lnTo>
                    <a:pt x="83" y="164"/>
                  </a:lnTo>
                  <a:lnTo>
                    <a:pt x="87" y="170"/>
                  </a:lnTo>
                  <a:lnTo>
                    <a:pt x="92" y="176"/>
                  </a:lnTo>
                  <a:lnTo>
                    <a:pt x="95" y="183"/>
                  </a:lnTo>
                  <a:lnTo>
                    <a:pt x="98" y="190"/>
                  </a:lnTo>
                  <a:lnTo>
                    <a:pt x="94" y="1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3" name="Freeform 35">
              <a:extLst>
                <a:ext uri="{FF2B5EF4-FFF2-40B4-BE49-F238E27FC236}">
                  <a16:creationId xmlns:a16="http://schemas.microsoft.com/office/drawing/2014/main" id="{EE444292-71C6-86CF-5378-ED8B06E2553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7" y="2129"/>
              <a:ext cx="107" cy="47"/>
            </a:xfrm>
            <a:custGeom>
              <a:avLst/>
              <a:gdLst>
                <a:gd name="T0" fmla="*/ 32 w 107"/>
                <a:gd name="T1" fmla="*/ 26 h 47"/>
                <a:gd name="T2" fmla="*/ 38 w 107"/>
                <a:gd name="T3" fmla="*/ 26 h 47"/>
                <a:gd name="T4" fmla="*/ 44 w 107"/>
                <a:gd name="T5" fmla="*/ 26 h 47"/>
                <a:gd name="T6" fmla="*/ 50 w 107"/>
                <a:gd name="T7" fmla="*/ 26 h 47"/>
                <a:gd name="T8" fmla="*/ 56 w 107"/>
                <a:gd name="T9" fmla="*/ 26 h 47"/>
                <a:gd name="T10" fmla="*/ 62 w 107"/>
                <a:gd name="T11" fmla="*/ 26 h 47"/>
                <a:gd name="T12" fmla="*/ 69 w 107"/>
                <a:gd name="T13" fmla="*/ 26 h 47"/>
                <a:gd name="T14" fmla="*/ 74 w 107"/>
                <a:gd name="T15" fmla="*/ 27 h 47"/>
                <a:gd name="T16" fmla="*/ 80 w 107"/>
                <a:gd name="T17" fmla="*/ 29 h 47"/>
                <a:gd name="T18" fmla="*/ 75 w 107"/>
                <a:gd name="T19" fmla="*/ 31 h 47"/>
                <a:gd name="T20" fmla="*/ 71 w 107"/>
                <a:gd name="T21" fmla="*/ 35 h 47"/>
                <a:gd name="T22" fmla="*/ 66 w 107"/>
                <a:gd name="T23" fmla="*/ 37 h 47"/>
                <a:gd name="T24" fmla="*/ 61 w 107"/>
                <a:gd name="T25" fmla="*/ 41 h 47"/>
                <a:gd name="T26" fmla="*/ 56 w 107"/>
                <a:gd name="T27" fmla="*/ 43 h 47"/>
                <a:gd name="T28" fmla="*/ 50 w 107"/>
                <a:gd name="T29" fmla="*/ 44 h 47"/>
                <a:gd name="T30" fmla="*/ 44 w 107"/>
                <a:gd name="T31" fmla="*/ 47 h 47"/>
                <a:gd name="T32" fmla="*/ 38 w 107"/>
                <a:gd name="T33" fmla="*/ 47 h 47"/>
                <a:gd name="T34" fmla="*/ 33 w 107"/>
                <a:gd name="T35" fmla="*/ 45 h 47"/>
                <a:gd name="T36" fmla="*/ 27 w 107"/>
                <a:gd name="T37" fmla="*/ 44 h 47"/>
                <a:gd name="T38" fmla="*/ 23 w 107"/>
                <a:gd name="T39" fmla="*/ 42 h 47"/>
                <a:gd name="T40" fmla="*/ 18 w 107"/>
                <a:gd name="T41" fmla="*/ 41 h 47"/>
                <a:gd name="T42" fmla="*/ 13 w 107"/>
                <a:gd name="T43" fmla="*/ 38 h 47"/>
                <a:gd name="T44" fmla="*/ 8 w 107"/>
                <a:gd name="T45" fmla="*/ 35 h 47"/>
                <a:gd name="T46" fmla="*/ 3 w 107"/>
                <a:gd name="T47" fmla="*/ 32 h 47"/>
                <a:gd name="T48" fmla="*/ 0 w 107"/>
                <a:gd name="T49" fmla="*/ 29 h 47"/>
                <a:gd name="T50" fmla="*/ 1 w 107"/>
                <a:gd name="T51" fmla="*/ 23 h 47"/>
                <a:gd name="T52" fmla="*/ 5 w 107"/>
                <a:gd name="T53" fmla="*/ 17 h 47"/>
                <a:gd name="T54" fmla="*/ 8 w 107"/>
                <a:gd name="T55" fmla="*/ 13 h 47"/>
                <a:gd name="T56" fmla="*/ 13 w 107"/>
                <a:gd name="T57" fmla="*/ 9 h 47"/>
                <a:gd name="T58" fmla="*/ 19 w 107"/>
                <a:gd name="T59" fmla="*/ 7 h 47"/>
                <a:gd name="T60" fmla="*/ 25 w 107"/>
                <a:gd name="T61" fmla="*/ 6 h 47"/>
                <a:gd name="T62" fmla="*/ 31 w 107"/>
                <a:gd name="T63" fmla="*/ 3 h 47"/>
                <a:gd name="T64" fmla="*/ 36 w 107"/>
                <a:gd name="T65" fmla="*/ 2 h 47"/>
                <a:gd name="T66" fmla="*/ 45 w 107"/>
                <a:gd name="T67" fmla="*/ 1 h 47"/>
                <a:gd name="T68" fmla="*/ 55 w 107"/>
                <a:gd name="T69" fmla="*/ 0 h 47"/>
                <a:gd name="T70" fmla="*/ 65 w 107"/>
                <a:gd name="T71" fmla="*/ 0 h 47"/>
                <a:gd name="T72" fmla="*/ 74 w 107"/>
                <a:gd name="T73" fmla="*/ 1 h 47"/>
                <a:gd name="T74" fmla="*/ 84 w 107"/>
                <a:gd name="T75" fmla="*/ 2 h 47"/>
                <a:gd name="T76" fmla="*/ 92 w 107"/>
                <a:gd name="T77" fmla="*/ 6 h 47"/>
                <a:gd name="T78" fmla="*/ 101 w 107"/>
                <a:gd name="T79" fmla="*/ 11 h 47"/>
                <a:gd name="T80" fmla="*/ 107 w 107"/>
                <a:gd name="T81" fmla="*/ 18 h 47"/>
                <a:gd name="T82" fmla="*/ 97 w 107"/>
                <a:gd name="T83" fmla="*/ 17 h 47"/>
                <a:gd name="T84" fmla="*/ 88 w 107"/>
                <a:gd name="T85" fmla="*/ 15 h 47"/>
                <a:gd name="T86" fmla="*/ 77 w 107"/>
                <a:gd name="T87" fmla="*/ 14 h 47"/>
                <a:gd name="T88" fmla="*/ 67 w 107"/>
                <a:gd name="T89" fmla="*/ 14 h 47"/>
                <a:gd name="T90" fmla="*/ 57 w 107"/>
                <a:gd name="T91" fmla="*/ 14 h 47"/>
                <a:gd name="T92" fmla="*/ 48 w 107"/>
                <a:gd name="T93" fmla="*/ 17 h 47"/>
                <a:gd name="T94" fmla="*/ 39 w 107"/>
                <a:gd name="T95" fmla="*/ 20 h 47"/>
                <a:gd name="T96" fmla="*/ 32 w 107"/>
                <a:gd name="T97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7" h="47">
                  <a:moveTo>
                    <a:pt x="32" y="26"/>
                  </a:moveTo>
                  <a:lnTo>
                    <a:pt x="38" y="26"/>
                  </a:lnTo>
                  <a:lnTo>
                    <a:pt x="44" y="26"/>
                  </a:lnTo>
                  <a:lnTo>
                    <a:pt x="50" y="26"/>
                  </a:lnTo>
                  <a:lnTo>
                    <a:pt x="56" y="26"/>
                  </a:lnTo>
                  <a:lnTo>
                    <a:pt x="62" y="26"/>
                  </a:lnTo>
                  <a:lnTo>
                    <a:pt x="69" y="26"/>
                  </a:lnTo>
                  <a:lnTo>
                    <a:pt x="74" y="27"/>
                  </a:lnTo>
                  <a:lnTo>
                    <a:pt x="80" y="29"/>
                  </a:lnTo>
                  <a:lnTo>
                    <a:pt x="75" y="31"/>
                  </a:lnTo>
                  <a:lnTo>
                    <a:pt x="71" y="35"/>
                  </a:lnTo>
                  <a:lnTo>
                    <a:pt x="66" y="37"/>
                  </a:lnTo>
                  <a:lnTo>
                    <a:pt x="61" y="41"/>
                  </a:lnTo>
                  <a:lnTo>
                    <a:pt x="56" y="43"/>
                  </a:lnTo>
                  <a:lnTo>
                    <a:pt x="50" y="44"/>
                  </a:lnTo>
                  <a:lnTo>
                    <a:pt x="44" y="47"/>
                  </a:lnTo>
                  <a:lnTo>
                    <a:pt x="38" y="47"/>
                  </a:lnTo>
                  <a:lnTo>
                    <a:pt x="33" y="45"/>
                  </a:lnTo>
                  <a:lnTo>
                    <a:pt x="27" y="44"/>
                  </a:lnTo>
                  <a:lnTo>
                    <a:pt x="23" y="42"/>
                  </a:lnTo>
                  <a:lnTo>
                    <a:pt x="18" y="41"/>
                  </a:lnTo>
                  <a:lnTo>
                    <a:pt x="13" y="38"/>
                  </a:lnTo>
                  <a:lnTo>
                    <a:pt x="8" y="35"/>
                  </a:lnTo>
                  <a:lnTo>
                    <a:pt x="3" y="32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5" y="17"/>
                  </a:lnTo>
                  <a:lnTo>
                    <a:pt x="8" y="13"/>
                  </a:lnTo>
                  <a:lnTo>
                    <a:pt x="13" y="9"/>
                  </a:lnTo>
                  <a:lnTo>
                    <a:pt x="19" y="7"/>
                  </a:lnTo>
                  <a:lnTo>
                    <a:pt x="25" y="6"/>
                  </a:lnTo>
                  <a:lnTo>
                    <a:pt x="31" y="3"/>
                  </a:lnTo>
                  <a:lnTo>
                    <a:pt x="36" y="2"/>
                  </a:lnTo>
                  <a:lnTo>
                    <a:pt x="45" y="1"/>
                  </a:lnTo>
                  <a:lnTo>
                    <a:pt x="55" y="0"/>
                  </a:lnTo>
                  <a:lnTo>
                    <a:pt x="65" y="0"/>
                  </a:lnTo>
                  <a:lnTo>
                    <a:pt x="74" y="1"/>
                  </a:lnTo>
                  <a:lnTo>
                    <a:pt x="84" y="2"/>
                  </a:lnTo>
                  <a:lnTo>
                    <a:pt x="92" y="6"/>
                  </a:lnTo>
                  <a:lnTo>
                    <a:pt x="101" y="11"/>
                  </a:lnTo>
                  <a:lnTo>
                    <a:pt x="107" y="18"/>
                  </a:lnTo>
                  <a:lnTo>
                    <a:pt x="97" y="17"/>
                  </a:lnTo>
                  <a:lnTo>
                    <a:pt x="88" y="15"/>
                  </a:lnTo>
                  <a:lnTo>
                    <a:pt x="77" y="14"/>
                  </a:lnTo>
                  <a:lnTo>
                    <a:pt x="67" y="14"/>
                  </a:lnTo>
                  <a:lnTo>
                    <a:pt x="57" y="14"/>
                  </a:lnTo>
                  <a:lnTo>
                    <a:pt x="48" y="17"/>
                  </a:lnTo>
                  <a:lnTo>
                    <a:pt x="39" y="20"/>
                  </a:lnTo>
                  <a:lnTo>
                    <a:pt x="32" y="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4" name="Freeform 36">
              <a:extLst>
                <a:ext uri="{FF2B5EF4-FFF2-40B4-BE49-F238E27FC236}">
                  <a16:creationId xmlns:a16="http://schemas.microsoft.com/office/drawing/2014/main" id="{A144FF93-B202-F364-1B80-31FA980629A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2" y="1901"/>
              <a:ext cx="95" cy="44"/>
            </a:xfrm>
            <a:custGeom>
              <a:avLst/>
              <a:gdLst>
                <a:gd name="T0" fmla="*/ 55 w 95"/>
                <a:gd name="T1" fmla="*/ 33 h 44"/>
                <a:gd name="T2" fmla="*/ 48 w 95"/>
                <a:gd name="T3" fmla="*/ 36 h 44"/>
                <a:gd name="T4" fmla="*/ 42 w 95"/>
                <a:gd name="T5" fmla="*/ 38 h 44"/>
                <a:gd name="T6" fmla="*/ 34 w 95"/>
                <a:gd name="T7" fmla="*/ 40 h 44"/>
                <a:gd name="T8" fmla="*/ 28 w 95"/>
                <a:gd name="T9" fmla="*/ 42 h 44"/>
                <a:gd name="T10" fmla="*/ 21 w 95"/>
                <a:gd name="T11" fmla="*/ 43 h 44"/>
                <a:gd name="T12" fmla="*/ 14 w 95"/>
                <a:gd name="T13" fmla="*/ 44 h 44"/>
                <a:gd name="T14" fmla="*/ 7 w 95"/>
                <a:gd name="T15" fmla="*/ 44 h 44"/>
                <a:gd name="T16" fmla="*/ 0 w 95"/>
                <a:gd name="T17" fmla="*/ 43 h 44"/>
                <a:gd name="T18" fmla="*/ 8 w 95"/>
                <a:gd name="T19" fmla="*/ 34 h 44"/>
                <a:gd name="T20" fmla="*/ 16 w 95"/>
                <a:gd name="T21" fmla="*/ 26 h 44"/>
                <a:gd name="T22" fmla="*/ 26 w 95"/>
                <a:gd name="T23" fmla="*/ 19 h 44"/>
                <a:gd name="T24" fmla="*/ 36 w 95"/>
                <a:gd name="T25" fmla="*/ 13 h 44"/>
                <a:gd name="T26" fmla="*/ 46 w 95"/>
                <a:gd name="T27" fmla="*/ 8 h 44"/>
                <a:gd name="T28" fmla="*/ 57 w 95"/>
                <a:gd name="T29" fmla="*/ 4 h 44"/>
                <a:gd name="T30" fmla="*/ 68 w 95"/>
                <a:gd name="T31" fmla="*/ 1 h 44"/>
                <a:gd name="T32" fmla="*/ 80 w 95"/>
                <a:gd name="T33" fmla="*/ 0 h 44"/>
                <a:gd name="T34" fmla="*/ 85 w 95"/>
                <a:gd name="T35" fmla="*/ 0 h 44"/>
                <a:gd name="T36" fmla="*/ 89 w 95"/>
                <a:gd name="T37" fmla="*/ 1 h 44"/>
                <a:gd name="T38" fmla="*/ 92 w 95"/>
                <a:gd name="T39" fmla="*/ 3 h 44"/>
                <a:gd name="T40" fmla="*/ 95 w 95"/>
                <a:gd name="T41" fmla="*/ 4 h 44"/>
                <a:gd name="T42" fmla="*/ 90 w 95"/>
                <a:gd name="T43" fmla="*/ 8 h 44"/>
                <a:gd name="T44" fmla="*/ 86 w 95"/>
                <a:gd name="T45" fmla="*/ 13 h 44"/>
                <a:gd name="T46" fmla="*/ 81 w 95"/>
                <a:gd name="T47" fmla="*/ 16 h 44"/>
                <a:gd name="T48" fmla="*/ 76 w 95"/>
                <a:gd name="T49" fmla="*/ 20 h 44"/>
                <a:gd name="T50" fmla="*/ 70 w 95"/>
                <a:gd name="T51" fmla="*/ 24 h 44"/>
                <a:gd name="T52" fmla="*/ 66 w 95"/>
                <a:gd name="T53" fmla="*/ 27 h 44"/>
                <a:gd name="T54" fmla="*/ 60 w 95"/>
                <a:gd name="T55" fmla="*/ 31 h 44"/>
                <a:gd name="T56" fmla="*/ 55 w 95"/>
                <a:gd name="T57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5" h="44">
                  <a:moveTo>
                    <a:pt x="55" y="33"/>
                  </a:moveTo>
                  <a:lnTo>
                    <a:pt x="48" y="36"/>
                  </a:lnTo>
                  <a:lnTo>
                    <a:pt x="42" y="38"/>
                  </a:lnTo>
                  <a:lnTo>
                    <a:pt x="34" y="40"/>
                  </a:lnTo>
                  <a:lnTo>
                    <a:pt x="28" y="42"/>
                  </a:lnTo>
                  <a:lnTo>
                    <a:pt x="21" y="43"/>
                  </a:lnTo>
                  <a:lnTo>
                    <a:pt x="14" y="44"/>
                  </a:lnTo>
                  <a:lnTo>
                    <a:pt x="7" y="44"/>
                  </a:lnTo>
                  <a:lnTo>
                    <a:pt x="0" y="43"/>
                  </a:lnTo>
                  <a:lnTo>
                    <a:pt x="8" y="34"/>
                  </a:lnTo>
                  <a:lnTo>
                    <a:pt x="16" y="26"/>
                  </a:lnTo>
                  <a:lnTo>
                    <a:pt x="26" y="19"/>
                  </a:lnTo>
                  <a:lnTo>
                    <a:pt x="36" y="13"/>
                  </a:lnTo>
                  <a:lnTo>
                    <a:pt x="46" y="8"/>
                  </a:lnTo>
                  <a:lnTo>
                    <a:pt x="57" y="4"/>
                  </a:lnTo>
                  <a:lnTo>
                    <a:pt x="68" y="1"/>
                  </a:lnTo>
                  <a:lnTo>
                    <a:pt x="80" y="0"/>
                  </a:lnTo>
                  <a:lnTo>
                    <a:pt x="85" y="0"/>
                  </a:lnTo>
                  <a:lnTo>
                    <a:pt x="89" y="1"/>
                  </a:lnTo>
                  <a:lnTo>
                    <a:pt x="92" y="3"/>
                  </a:lnTo>
                  <a:lnTo>
                    <a:pt x="95" y="4"/>
                  </a:lnTo>
                  <a:lnTo>
                    <a:pt x="90" y="8"/>
                  </a:lnTo>
                  <a:lnTo>
                    <a:pt x="86" y="13"/>
                  </a:lnTo>
                  <a:lnTo>
                    <a:pt x="81" y="16"/>
                  </a:lnTo>
                  <a:lnTo>
                    <a:pt x="76" y="20"/>
                  </a:lnTo>
                  <a:lnTo>
                    <a:pt x="70" y="24"/>
                  </a:lnTo>
                  <a:lnTo>
                    <a:pt x="66" y="27"/>
                  </a:lnTo>
                  <a:lnTo>
                    <a:pt x="60" y="31"/>
                  </a:lnTo>
                  <a:lnTo>
                    <a:pt x="5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5" name="Freeform 37">
              <a:extLst>
                <a:ext uri="{FF2B5EF4-FFF2-40B4-BE49-F238E27FC236}">
                  <a16:creationId xmlns:a16="http://schemas.microsoft.com/office/drawing/2014/main" id="{737A9E1A-3400-3702-8260-7EE02F6D47A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" y="2941"/>
              <a:ext cx="29" cy="31"/>
            </a:xfrm>
            <a:custGeom>
              <a:avLst/>
              <a:gdLst>
                <a:gd name="T0" fmla="*/ 25 w 29"/>
                <a:gd name="T1" fmla="*/ 31 h 31"/>
                <a:gd name="T2" fmla="*/ 19 w 29"/>
                <a:gd name="T3" fmla="*/ 31 h 31"/>
                <a:gd name="T4" fmla="*/ 14 w 29"/>
                <a:gd name="T5" fmla="*/ 29 h 31"/>
                <a:gd name="T6" fmla="*/ 11 w 29"/>
                <a:gd name="T7" fmla="*/ 25 h 31"/>
                <a:gd name="T8" fmla="*/ 7 w 29"/>
                <a:gd name="T9" fmla="*/ 21 h 31"/>
                <a:gd name="T10" fmla="*/ 5 w 29"/>
                <a:gd name="T11" fmla="*/ 17 h 31"/>
                <a:gd name="T12" fmla="*/ 1 w 29"/>
                <a:gd name="T13" fmla="*/ 11 h 31"/>
                <a:gd name="T14" fmla="*/ 0 w 29"/>
                <a:gd name="T15" fmla="*/ 6 h 31"/>
                <a:gd name="T16" fmla="*/ 1 w 29"/>
                <a:gd name="T17" fmla="*/ 0 h 31"/>
                <a:gd name="T18" fmla="*/ 10 w 29"/>
                <a:gd name="T19" fmla="*/ 2 h 31"/>
                <a:gd name="T20" fmla="*/ 17 w 29"/>
                <a:gd name="T21" fmla="*/ 7 h 31"/>
                <a:gd name="T22" fmla="*/ 24 w 29"/>
                <a:gd name="T23" fmla="*/ 15 h 31"/>
                <a:gd name="T24" fmla="*/ 29 w 29"/>
                <a:gd name="T25" fmla="*/ 23 h 31"/>
                <a:gd name="T26" fmla="*/ 29 w 29"/>
                <a:gd name="T27" fmla="*/ 25 h 31"/>
                <a:gd name="T28" fmla="*/ 28 w 29"/>
                <a:gd name="T29" fmla="*/ 27 h 31"/>
                <a:gd name="T30" fmla="*/ 26 w 29"/>
                <a:gd name="T31" fmla="*/ 29 h 31"/>
                <a:gd name="T32" fmla="*/ 25 w 29"/>
                <a:gd name="T3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9" h="31">
                  <a:moveTo>
                    <a:pt x="25" y="31"/>
                  </a:moveTo>
                  <a:lnTo>
                    <a:pt x="19" y="31"/>
                  </a:lnTo>
                  <a:lnTo>
                    <a:pt x="14" y="29"/>
                  </a:lnTo>
                  <a:lnTo>
                    <a:pt x="11" y="25"/>
                  </a:lnTo>
                  <a:lnTo>
                    <a:pt x="7" y="21"/>
                  </a:lnTo>
                  <a:lnTo>
                    <a:pt x="5" y="17"/>
                  </a:lnTo>
                  <a:lnTo>
                    <a:pt x="1" y="11"/>
                  </a:lnTo>
                  <a:lnTo>
                    <a:pt x="0" y="6"/>
                  </a:lnTo>
                  <a:lnTo>
                    <a:pt x="1" y="0"/>
                  </a:lnTo>
                  <a:lnTo>
                    <a:pt x="10" y="2"/>
                  </a:lnTo>
                  <a:lnTo>
                    <a:pt x="17" y="7"/>
                  </a:lnTo>
                  <a:lnTo>
                    <a:pt x="24" y="15"/>
                  </a:lnTo>
                  <a:lnTo>
                    <a:pt x="29" y="23"/>
                  </a:lnTo>
                  <a:lnTo>
                    <a:pt x="29" y="25"/>
                  </a:lnTo>
                  <a:lnTo>
                    <a:pt x="28" y="27"/>
                  </a:lnTo>
                  <a:lnTo>
                    <a:pt x="26" y="29"/>
                  </a:lnTo>
                  <a:lnTo>
                    <a:pt x="25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6" name="Freeform 38">
              <a:extLst>
                <a:ext uri="{FF2B5EF4-FFF2-40B4-BE49-F238E27FC236}">
                  <a16:creationId xmlns:a16="http://schemas.microsoft.com/office/drawing/2014/main" id="{A1BFFA4C-4851-7515-E59B-264118C9A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" y="2424"/>
              <a:ext cx="479" cy="505"/>
            </a:xfrm>
            <a:custGeom>
              <a:avLst/>
              <a:gdLst>
                <a:gd name="T0" fmla="*/ 479 w 479"/>
                <a:gd name="T1" fmla="*/ 36 h 505"/>
                <a:gd name="T2" fmla="*/ 455 w 479"/>
                <a:gd name="T3" fmla="*/ 56 h 505"/>
                <a:gd name="T4" fmla="*/ 436 w 479"/>
                <a:gd name="T5" fmla="*/ 77 h 505"/>
                <a:gd name="T6" fmla="*/ 422 w 479"/>
                <a:gd name="T7" fmla="*/ 101 h 505"/>
                <a:gd name="T8" fmla="*/ 412 w 479"/>
                <a:gd name="T9" fmla="*/ 128 h 505"/>
                <a:gd name="T10" fmla="*/ 404 w 479"/>
                <a:gd name="T11" fmla="*/ 154 h 505"/>
                <a:gd name="T12" fmla="*/ 396 w 479"/>
                <a:gd name="T13" fmla="*/ 182 h 505"/>
                <a:gd name="T14" fmla="*/ 390 w 479"/>
                <a:gd name="T15" fmla="*/ 209 h 505"/>
                <a:gd name="T16" fmla="*/ 383 w 479"/>
                <a:gd name="T17" fmla="*/ 237 h 505"/>
                <a:gd name="T18" fmla="*/ 374 w 479"/>
                <a:gd name="T19" fmla="*/ 287 h 505"/>
                <a:gd name="T20" fmla="*/ 368 w 479"/>
                <a:gd name="T21" fmla="*/ 340 h 505"/>
                <a:gd name="T22" fmla="*/ 366 w 479"/>
                <a:gd name="T23" fmla="*/ 394 h 505"/>
                <a:gd name="T24" fmla="*/ 370 w 479"/>
                <a:gd name="T25" fmla="*/ 448 h 505"/>
                <a:gd name="T26" fmla="*/ 356 w 479"/>
                <a:gd name="T27" fmla="*/ 456 h 505"/>
                <a:gd name="T28" fmla="*/ 340 w 479"/>
                <a:gd name="T29" fmla="*/ 462 h 505"/>
                <a:gd name="T30" fmla="*/ 324 w 479"/>
                <a:gd name="T31" fmla="*/ 468 h 505"/>
                <a:gd name="T32" fmla="*/ 309 w 479"/>
                <a:gd name="T33" fmla="*/ 472 h 505"/>
                <a:gd name="T34" fmla="*/ 292 w 479"/>
                <a:gd name="T35" fmla="*/ 476 h 505"/>
                <a:gd name="T36" fmla="*/ 275 w 479"/>
                <a:gd name="T37" fmla="*/ 478 h 505"/>
                <a:gd name="T38" fmla="*/ 257 w 479"/>
                <a:gd name="T39" fmla="*/ 480 h 505"/>
                <a:gd name="T40" fmla="*/ 239 w 479"/>
                <a:gd name="T41" fmla="*/ 480 h 505"/>
                <a:gd name="T42" fmla="*/ 229 w 479"/>
                <a:gd name="T43" fmla="*/ 480 h 505"/>
                <a:gd name="T44" fmla="*/ 220 w 479"/>
                <a:gd name="T45" fmla="*/ 478 h 505"/>
                <a:gd name="T46" fmla="*/ 210 w 479"/>
                <a:gd name="T47" fmla="*/ 477 h 505"/>
                <a:gd name="T48" fmla="*/ 201 w 479"/>
                <a:gd name="T49" fmla="*/ 477 h 505"/>
                <a:gd name="T50" fmla="*/ 191 w 479"/>
                <a:gd name="T51" fmla="*/ 477 h 505"/>
                <a:gd name="T52" fmla="*/ 181 w 479"/>
                <a:gd name="T53" fmla="*/ 477 h 505"/>
                <a:gd name="T54" fmla="*/ 172 w 479"/>
                <a:gd name="T55" fmla="*/ 478 h 505"/>
                <a:gd name="T56" fmla="*/ 163 w 479"/>
                <a:gd name="T57" fmla="*/ 481 h 505"/>
                <a:gd name="T58" fmla="*/ 156 w 479"/>
                <a:gd name="T59" fmla="*/ 489 h 505"/>
                <a:gd name="T60" fmla="*/ 150 w 479"/>
                <a:gd name="T61" fmla="*/ 499 h 505"/>
                <a:gd name="T62" fmla="*/ 142 w 479"/>
                <a:gd name="T63" fmla="*/ 505 h 505"/>
                <a:gd name="T64" fmla="*/ 130 w 479"/>
                <a:gd name="T65" fmla="*/ 501 h 505"/>
                <a:gd name="T66" fmla="*/ 114 w 479"/>
                <a:gd name="T67" fmla="*/ 496 h 505"/>
                <a:gd name="T68" fmla="*/ 98 w 479"/>
                <a:gd name="T69" fmla="*/ 492 h 505"/>
                <a:gd name="T70" fmla="*/ 83 w 479"/>
                <a:gd name="T71" fmla="*/ 487 h 505"/>
                <a:gd name="T72" fmla="*/ 67 w 479"/>
                <a:gd name="T73" fmla="*/ 482 h 505"/>
                <a:gd name="T74" fmla="*/ 50 w 479"/>
                <a:gd name="T75" fmla="*/ 478 h 505"/>
                <a:gd name="T76" fmla="*/ 34 w 479"/>
                <a:gd name="T77" fmla="*/ 476 h 505"/>
                <a:gd name="T78" fmla="*/ 17 w 479"/>
                <a:gd name="T79" fmla="*/ 475 h 505"/>
                <a:gd name="T80" fmla="*/ 0 w 479"/>
                <a:gd name="T81" fmla="*/ 474 h 505"/>
                <a:gd name="T82" fmla="*/ 1 w 479"/>
                <a:gd name="T83" fmla="*/ 421 h 505"/>
                <a:gd name="T84" fmla="*/ 2 w 479"/>
                <a:gd name="T85" fmla="*/ 368 h 505"/>
                <a:gd name="T86" fmla="*/ 4 w 479"/>
                <a:gd name="T87" fmla="*/ 316 h 505"/>
                <a:gd name="T88" fmla="*/ 5 w 479"/>
                <a:gd name="T89" fmla="*/ 263 h 505"/>
                <a:gd name="T90" fmla="*/ 4 w 479"/>
                <a:gd name="T91" fmla="*/ 40 h 505"/>
                <a:gd name="T92" fmla="*/ 6 w 479"/>
                <a:gd name="T93" fmla="*/ 0 h 505"/>
                <a:gd name="T94" fmla="*/ 26 w 479"/>
                <a:gd name="T95" fmla="*/ 2 h 505"/>
                <a:gd name="T96" fmla="*/ 47 w 479"/>
                <a:gd name="T97" fmla="*/ 2 h 505"/>
                <a:gd name="T98" fmla="*/ 67 w 479"/>
                <a:gd name="T99" fmla="*/ 2 h 505"/>
                <a:gd name="T100" fmla="*/ 89 w 479"/>
                <a:gd name="T101" fmla="*/ 2 h 505"/>
                <a:gd name="T102" fmla="*/ 109 w 479"/>
                <a:gd name="T103" fmla="*/ 2 h 505"/>
                <a:gd name="T104" fmla="*/ 130 w 479"/>
                <a:gd name="T105" fmla="*/ 2 h 505"/>
                <a:gd name="T106" fmla="*/ 151 w 479"/>
                <a:gd name="T107" fmla="*/ 2 h 505"/>
                <a:gd name="T108" fmla="*/ 172 w 479"/>
                <a:gd name="T109" fmla="*/ 2 h 505"/>
                <a:gd name="T110" fmla="*/ 455 w 479"/>
                <a:gd name="T111" fmla="*/ 11 h 505"/>
                <a:gd name="T112" fmla="*/ 473 w 479"/>
                <a:gd name="T113" fmla="*/ 11 h 505"/>
                <a:gd name="T114" fmla="*/ 474 w 479"/>
                <a:gd name="T115" fmla="*/ 17 h 505"/>
                <a:gd name="T116" fmla="*/ 477 w 479"/>
                <a:gd name="T117" fmla="*/ 23 h 505"/>
                <a:gd name="T118" fmla="*/ 478 w 479"/>
                <a:gd name="T119" fmla="*/ 30 h 505"/>
                <a:gd name="T120" fmla="*/ 479 w 479"/>
                <a:gd name="T121" fmla="*/ 36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79" h="505">
                  <a:moveTo>
                    <a:pt x="479" y="36"/>
                  </a:moveTo>
                  <a:lnTo>
                    <a:pt x="455" y="56"/>
                  </a:lnTo>
                  <a:lnTo>
                    <a:pt x="436" y="77"/>
                  </a:lnTo>
                  <a:lnTo>
                    <a:pt x="422" y="101"/>
                  </a:lnTo>
                  <a:lnTo>
                    <a:pt x="412" y="128"/>
                  </a:lnTo>
                  <a:lnTo>
                    <a:pt x="404" y="154"/>
                  </a:lnTo>
                  <a:lnTo>
                    <a:pt x="396" y="182"/>
                  </a:lnTo>
                  <a:lnTo>
                    <a:pt x="390" y="209"/>
                  </a:lnTo>
                  <a:lnTo>
                    <a:pt x="383" y="237"/>
                  </a:lnTo>
                  <a:lnTo>
                    <a:pt x="374" y="287"/>
                  </a:lnTo>
                  <a:lnTo>
                    <a:pt x="368" y="340"/>
                  </a:lnTo>
                  <a:lnTo>
                    <a:pt x="366" y="394"/>
                  </a:lnTo>
                  <a:lnTo>
                    <a:pt x="370" y="448"/>
                  </a:lnTo>
                  <a:lnTo>
                    <a:pt x="356" y="456"/>
                  </a:lnTo>
                  <a:lnTo>
                    <a:pt x="340" y="462"/>
                  </a:lnTo>
                  <a:lnTo>
                    <a:pt x="324" y="468"/>
                  </a:lnTo>
                  <a:lnTo>
                    <a:pt x="309" y="472"/>
                  </a:lnTo>
                  <a:lnTo>
                    <a:pt x="292" y="476"/>
                  </a:lnTo>
                  <a:lnTo>
                    <a:pt x="275" y="478"/>
                  </a:lnTo>
                  <a:lnTo>
                    <a:pt x="257" y="480"/>
                  </a:lnTo>
                  <a:lnTo>
                    <a:pt x="239" y="480"/>
                  </a:lnTo>
                  <a:lnTo>
                    <a:pt x="229" y="480"/>
                  </a:lnTo>
                  <a:lnTo>
                    <a:pt x="220" y="478"/>
                  </a:lnTo>
                  <a:lnTo>
                    <a:pt x="210" y="477"/>
                  </a:lnTo>
                  <a:lnTo>
                    <a:pt x="201" y="477"/>
                  </a:lnTo>
                  <a:lnTo>
                    <a:pt x="191" y="477"/>
                  </a:lnTo>
                  <a:lnTo>
                    <a:pt x="181" y="477"/>
                  </a:lnTo>
                  <a:lnTo>
                    <a:pt x="172" y="478"/>
                  </a:lnTo>
                  <a:lnTo>
                    <a:pt x="163" y="481"/>
                  </a:lnTo>
                  <a:lnTo>
                    <a:pt x="156" y="489"/>
                  </a:lnTo>
                  <a:lnTo>
                    <a:pt x="150" y="499"/>
                  </a:lnTo>
                  <a:lnTo>
                    <a:pt x="142" y="505"/>
                  </a:lnTo>
                  <a:lnTo>
                    <a:pt x="130" y="501"/>
                  </a:lnTo>
                  <a:lnTo>
                    <a:pt x="114" y="496"/>
                  </a:lnTo>
                  <a:lnTo>
                    <a:pt x="98" y="492"/>
                  </a:lnTo>
                  <a:lnTo>
                    <a:pt x="83" y="487"/>
                  </a:lnTo>
                  <a:lnTo>
                    <a:pt x="67" y="482"/>
                  </a:lnTo>
                  <a:lnTo>
                    <a:pt x="50" y="478"/>
                  </a:lnTo>
                  <a:lnTo>
                    <a:pt x="34" y="476"/>
                  </a:lnTo>
                  <a:lnTo>
                    <a:pt x="17" y="475"/>
                  </a:lnTo>
                  <a:lnTo>
                    <a:pt x="0" y="474"/>
                  </a:lnTo>
                  <a:lnTo>
                    <a:pt x="1" y="421"/>
                  </a:lnTo>
                  <a:lnTo>
                    <a:pt x="2" y="368"/>
                  </a:lnTo>
                  <a:lnTo>
                    <a:pt x="4" y="316"/>
                  </a:lnTo>
                  <a:lnTo>
                    <a:pt x="5" y="263"/>
                  </a:lnTo>
                  <a:lnTo>
                    <a:pt x="4" y="40"/>
                  </a:lnTo>
                  <a:lnTo>
                    <a:pt x="6" y="0"/>
                  </a:lnTo>
                  <a:lnTo>
                    <a:pt x="26" y="2"/>
                  </a:lnTo>
                  <a:lnTo>
                    <a:pt x="47" y="2"/>
                  </a:lnTo>
                  <a:lnTo>
                    <a:pt x="67" y="2"/>
                  </a:lnTo>
                  <a:lnTo>
                    <a:pt x="89" y="2"/>
                  </a:lnTo>
                  <a:lnTo>
                    <a:pt x="109" y="2"/>
                  </a:lnTo>
                  <a:lnTo>
                    <a:pt x="130" y="2"/>
                  </a:lnTo>
                  <a:lnTo>
                    <a:pt x="151" y="2"/>
                  </a:lnTo>
                  <a:lnTo>
                    <a:pt x="172" y="2"/>
                  </a:lnTo>
                  <a:lnTo>
                    <a:pt x="455" y="11"/>
                  </a:lnTo>
                  <a:lnTo>
                    <a:pt x="473" y="11"/>
                  </a:lnTo>
                  <a:lnTo>
                    <a:pt x="474" y="17"/>
                  </a:lnTo>
                  <a:lnTo>
                    <a:pt x="477" y="23"/>
                  </a:lnTo>
                  <a:lnTo>
                    <a:pt x="478" y="30"/>
                  </a:lnTo>
                  <a:lnTo>
                    <a:pt x="479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7" name="Freeform 39">
              <a:extLst>
                <a:ext uri="{FF2B5EF4-FFF2-40B4-BE49-F238E27FC236}">
                  <a16:creationId xmlns:a16="http://schemas.microsoft.com/office/drawing/2014/main" id="{D4B5DB03-2077-6A48-7C89-AB8E547D70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6" y="3000"/>
              <a:ext cx="63" cy="54"/>
            </a:xfrm>
            <a:custGeom>
              <a:avLst/>
              <a:gdLst>
                <a:gd name="T0" fmla="*/ 12 w 63"/>
                <a:gd name="T1" fmla="*/ 30 h 54"/>
                <a:gd name="T2" fmla="*/ 8 w 63"/>
                <a:gd name="T3" fmla="*/ 22 h 54"/>
                <a:gd name="T4" fmla="*/ 3 w 63"/>
                <a:gd name="T5" fmla="*/ 14 h 54"/>
                <a:gd name="T6" fmla="*/ 1 w 63"/>
                <a:gd name="T7" fmla="*/ 7 h 54"/>
                <a:gd name="T8" fmla="*/ 0 w 63"/>
                <a:gd name="T9" fmla="*/ 0 h 54"/>
                <a:gd name="T10" fmla="*/ 6 w 63"/>
                <a:gd name="T11" fmla="*/ 8 h 54"/>
                <a:gd name="T12" fmla="*/ 13 w 63"/>
                <a:gd name="T13" fmla="*/ 16 h 54"/>
                <a:gd name="T14" fmla="*/ 21 w 63"/>
                <a:gd name="T15" fmla="*/ 24 h 54"/>
                <a:gd name="T16" fmla="*/ 28 w 63"/>
                <a:gd name="T17" fmla="*/ 30 h 54"/>
                <a:gd name="T18" fmla="*/ 37 w 63"/>
                <a:gd name="T19" fmla="*/ 36 h 54"/>
                <a:gd name="T20" fmla="*/ 45 w 63"/>
                <a:gd name="T21" fmla="*/ 42 h 54"/>
                <a:gd name="T22" fmla="*/ 55 w 63"/>
                <a:gd name="T23" fmla="*/ 46 h 54"/>
                <a:gd name="T24" fmla="*/ 63 w 63"/>
                <a:gd name="T25" fmla="*/ 52 h 54"/>
                <a:gd name="T26" fmla="*/ 55 w 63"/>
                <a:gd name="T27" fmla="*/ 54 h 54"/>
                <a:gd name="T28" fmla="*/ 48 w 63"/>
                <a:gd name="T29" fmla="*/ 52 h 54"/>
                <a:gd name="T30" fmla="*/ 40 w 63"/>
                <a:gd name="T31" fmla="*/ 51 h 54"/>
                <a:gd name="T32" fmla="*/ 34 w 63"/>
                <a:gd name="T33" fmla="*/ 49 h 54"/>
                <a:gd name="T34" fmla="*/ 27 w 63"/>
                <a:gd name="T35" fmla="*/ 45 h 54"/>
                <a:gd name="T36" fmla="*/ 21 w 63"/>
                <a:gd name="T37" fmla="*/ 42 h 54"/>
                <a:gd name="T38" fmla="*/ 16 w 63"/>
                <a:gd name="T39" fmla="*/ 36 h 54"/>
                <a:gd name="T40" fmla="*/ 12 w 63"/>
                <a:gd name="T41" fmla="*/ 3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54">
                  <a:moveTo>
                    <a:pt x="12" y="30"/>
                  </a:moveTo>
                  <a:lnTo>
                    <a:pt x="8" y="22"/>
                  </a:lnTo>
                  <a:lnTo>
                    <a:pt x="3" y="14"/>
                  </a:lnTo>
                  <a:lnTo>
                    <a:pt x="1" y="7"/>
                  </a:lnTo>
                  <a:lnTo>
                    <a:pt x="0" y="0"/>
                  </a:lnTo>
                  <a:lnTo>
                    <a:pt x="6" y="8"/>
                  </a:lnTo>
                  <a:lnTo>
                    <a:pt x="13" y="16"/>
                  </a:lnTo>
                  <a:lnTo>
                    <a:pt x="21" y="24"/>
                  </a:lnTo>
                  <a:lnTo>
                    <a:pt x="28" y="30"/>
                  </a:lnTo>
                  <a:lnTo>
                    <a:pt x="37" y="36"/>
                  </a:lnTo>
                  <a:lnTo>
                    <a:pt x="45" y="42"/>
                  </a:lnTo>
                  <a:lnTo>
                    <a:pt x="55" y="46"/>
                  </a:lnTo>
                  <a:lnTo>
                    <a:pt x="63" y="52"/>
                  </a:lnTo>
                  <a:lnTo>
                    <a:pt x="55" y="54"/>
                  </a:lnTo>
                  <a:lnTo>
                    <a:pt x="48" y="52"/>
                  </a:lnTo>
                  <a:lnTo>
                    <a:pt x="40" y="51"/>
                  </a:lnTo>
                  <a:lnTo>
                    <a:pt x="34" y="49"/>
                  </a:lnTo>
                  <a:lnTo>
                    <a:pt x="27" y="45"/>
                  </a:lnTo>
                  <a:lnTo>
                    <a:pt x="21" y="42"/>
                  </a:lnTo>
                  <a:lnTo>
                    <a:pt x="16" y="36"/>
                  </a:lnTo>
                  <a:lnTo>
                    <a:pt x="1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8" name="Freeform 40">
              <a:extLst>
                <a:ext uri="{FF2B5EF4-FFF2-40B4-BE49-F238E27FC236}">
                  <a16:creationId xmlns:a16="http://schemas.microsoft.com/office/drawing/2014/main" id="{61C5C1AC-EB67-4FBA-916B-3E11552C3F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3128"/>
              <a:ext cx="143" cy="34"/>
            </a:xfrm>
            <a:custGeom>
              <a:avLst/>
              <a:gdLst>
                <a:gd name="T0" fmla="*/ 137 w 143"/>
                <a:gd name="T1" fmla="*/ 30 h 34"/>
                <a:gd name="T2" fmla="*/ 126 w 143"/>
                <a:gd name="T3" fmla="*/ 30 h 34"/>
                <a:gd name="T4" fmla="*/ 115 w 143"/>
                <a:gd name="T5" fmla="*/ 30 h 34"/>
                <a:gd name="T6" fmla="*/ 104 w 143"/>
                <a:gd name="T7" fmla="*/ 30 h 34"/>
                <a:gd name="T8" fmla="*/ 95 w 143"/>
                <a:gd name="T9" fmla="*/ 30 h 34"/>
                <a:gd name="T10" fmla="*/ 84 w 143"/>
                <a:gd name="T11" fmla="*/ 30 h 34"/>
                <a:gd name="T12" fmla="*/ 74 w 143"/>
                <a:gd name="T13" fmla="*/ 30 h 34"/>
                <a:gd name="T14" fmla="*/ 63 w 143"/>
                <a:gd name="T15" fmla="*/ 31 h 34"/>
                <a:gd name="T16" fmla="*/ 54 w 143"/>
                <a:gd name="T17" fmla="*/ 34 h 34"/>
                <a:gd name="T18" fmla="*/ 47 w 143"/>
                <a:gd name="T19" fmla="*/ 33 h 34"/>
                <a:gd name="T20" fmla="*/ 39 w 143"/>
                <a:gd name="T21" fmla="*/ 31 h 34"/>
                <a:gd name="T22" fmla="*/ 32 w 143"/>
                <a:gd name="T23" fmla="*/ 30 h 34"/>
                <a:gd name="T24" fmla="*/ 25 w 143"/>
                <a:gd name="T25" fmla="*/ 28 h 34"/>
                <a:gd name="T26" fmla="*/ 19 w 143"/>
                <a:gd name="T27" fmla="*/ 25 h 34"/>
                <a:gd name="T28" fmla="*/ 13 w 143"/>
                <a:gd name="T29" fmla="*/ 23 h 34"/>
                <a:gd name="T30" fmla="*/ 6 w 143"/>
                <a:gd name="T31" fmla="*/ 21 h 34"/>
                <a:gd name="T32" fmla="*/ 0 w 143"/>
                <a:gd name="T33" fmla="*/ 17 h 34"/>
                <a:gd name="T34" fmla="*/ 12 w 143"/>
                <a:gd name="T35" fmla="*/ 10 h 34"/>
                <a:gd name="T36" fmla="*/ 25 w 143"/>
                <a:gd name="T37" fmla="*/ 4 h 34"/>
                <a:gd name="T38" fmla="*/ 39 w 143"/>
                <a:gd name="T39" fmla="*/ 1 h 34"/>
                <a:gd name="T40" fmla="*/ 55 w 143"/>
                <a:gd name="T41" fmla="*/ 0 h 34"/>
                <a:gd name="T42" fmla="*/ 71 w 143"/>
                <a:gd name="T43" fmla="*/ 1 h 34"/>
                <a:gd name="T44" fmla="*/ 87 w 143"/>
                <a:gd name="T45" fmla="*/ 3 h 34"/>
                <a:gd name="T46" fmla="*/ 102 w 143"/>
                <a:gd name="T47" fmla="*/ 6 h 34"/>
                <a:gd name="T48" fmla="*/ 116 w 143"/>
                <a:gd name="T49" fmla="*/ 10 h 34"/>
                <a:gd name="T50" fmla="*/ 123 w 143"/>
                <a:gd name="T51" fmla="*/ 12 h 34"/>
                <a:gd name="T52" fmla="*/ 129 w 143"/>
                <a:gd name="T53" fmla="*/ 17 h 34"/>
                <a:gd name="T54" fmla="*/ 135 w 143"/>
                <a:gd name="T55" fmla="*/ 22 h 34"/>
                <a:gd name="T56" fmla="*/ 143 w 143"/>
                <a:gd name="T57" fmla="*/ 24 h 34"/>
                <a:gd name="T58" fmla="*/ 137 w 143"/>
                <a:gd name="T59" fmla="*/ 3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3" h="34">
                  <a:moveTo>
                    <a:pt x="137" y="30"/>
                  </a:moveTo>
                  <a:lnTo>
                    <a:pt x="126" y="30"/>
                  </a:lnTo>
                  <a:lnTo>
                    <a:pt x="115" y="30"/>
                  </a:lnTo>
                  <a:lnTo>
                    <a:pt x="104" y="30"/>
                  </a:lnTo>
                  <a:lnTo>
                    <a:pt x="95" y="30"/>
                  </a:lnTo>
                  <a:lnTo>
                    <a:pt x="84" y="30"/>
                  </a:lnTo>
                  <a:lnTo>
                    <a:pt x="74" y="30"/>
                  </a:lnTo>
                  <a:lnTo>
                    <a:pt x="63" y="31"/>
                  </a:lnTo>
                  <a:lnTo>
                    <a:pt x="54" y="34"/>
                  </a:lnTo>
                  <a:lnTo>
                    <a:pt x="47" y="33"/>
                  </a:lnTo>
                  <a:lnTo>
                    <a:pt x="39" y="31"/>
                  </a:lnTo>
                  <a:lnTo>
                    <a:pt x="32" y="30"/>
                  </a:lnTo>
                  <a:lnTo>
                    <a:pt x="25" y="28"/>
                  </a:lnTo>
                  <a:lnTo>
                    <a:pt x="19" y="25"/>
                  </a:lnTo>
                  <a:lnTo>
                    <a:pt x="13" y="23"/>
                  </a:lnTo>
                  <a:lnTo>
                    <a:pt x="6" y="21"/>
                  </a:lnTo>
                  <a:lnTo>
                    <a:pt x="0" y="17"/>
                  </a:lnTo>
                  <a:lnTo>
                    <a:pt x="12" y="10"/>
                  </a:lnTo>
                  <a:lnTo>
                    <a:pt x="25" y="4"/>
                  </a:lnTo>
                  <a:lnTo>
                    <a:pt x="39" y="1"/>
                  </a:lnTo>
                  <a:lnTo>
                    <a:pt x="55" y="0"/>
                  </a:lnTo>
                  <a:lnTo>
                    <a:pt x="71" y="1"/>
                  </a:lnTo>
                  <a:lnTo>
                    <a:pt x="87" y="3"/>
                  </a:lnTo>
                  <a:lnTo>
                    <a:pt x="102" y="6"/>
                  </a:lnTo>
                  <a:lnTo>
                    <a:pt x="116" y="10"/>
                  </a:lnTo>
                  <a:lnTo>
                    <a:pt x="123" y="12"/>
                  </a:lnTo>
                  <a:lnTo>
                    <a:pt x="129" y="17"/>
                  </a:lnTo>
                  <a:lnTo>
                    <a:pt x="135" y="22"/>
                  </a:lnTo>
                  <a:lnTo>
                    <a:pt x="143" y="24"/>
                  </a:lnTo>
                  <a:lnTo>
                    <a:pt x="13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9" name="Freeform 41">
              <a:extLst>
                <a:ext uri="{FF2B5EF4-FFF2-40B4-BE49-F238E27FC236}">
                  <a16:creationId xmlns:a16="http://schemas.microsoft.com/office/drawing/2014/main" id="{DD4633F8-C2D7-6C0D-C2C9-F3EB1C2F43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7" y="2934"/>
              <a:ext cx="203" cy="146"/>
            </a:xfrm>
            <a:custGeom>
              <a:avLst/>
              <a:gdLst>
                <a:gd name="T0" fmla="*/ 140 w 203"/>
                <a:gd name="T1" fmla="*/ 48 h 146"/>
                <a:gd name="T2" fmla="*/ 145 w 203"/>
                <a:gd name="T3" fmla="*/ 80 h 146"/>
                <a:gd name="T4" fmla="*/ 155 w 203"/>
                <a:gd name="T5" fmla="*/ 112 h 146"/>
                <a:gd name="T6" fmla="*/ 135 w 203"/>
                <a:gd name="T7" fmla="*/ 100 h 146"/>
                <a:gd name="T8" fmla="*/ 120 w 203"/>
                <a:gd name="T9" fmla="*/ 82 h 146"/>
                <a:gd name="T10" fmla="*/ 106 w 203"/>
                <a:gd name="T11" fmla="*/ 62 h 146"/>
                <a:gd name="T12" fmla="*/ 92 w 203"/>
                <a:gd name="T13" fmla="*/ 43 h 146"/>
                <a:gd name="T14" fmla="*/ 92 w 203"/>
                <a:gd name="T15" fmla="*/ 36 h 146"/>
                <a:gd name="T16" fmla="*/ 87 w 203"/>
                <a:gd name="T17" fmla="*/ 30 h 146"/>
                <a:gd name="T18" fmla="*/ 88 w 203"/>
                <a:gd name="T19" fmla="*/ 67 h 146"/>
                <a:gd name="T20" fmla="*/ 91 w 203"/>
                <a:gd name="T21" fmla="*/ 105 h 146"/>
                <a:gd name="T22" fmla="*/ 72 w 203"/>
                <a:gd name="T23" fmla="*/ 87 h 146"/>
                <a:gd name="T24" fmla="*/ 55 w 203"/>
                <a:gd name="T25" fmla="*/ 66 h 146"/>
                <a:gd name="T26" fmla="*/ 39 w 203"/>
                <a:gd name="T27" fmla="*/ 45 h 146"/>
                <a:gd name="T28" fmla="*/ 25 w 203"/>
                <a:gd name="T29" fmla="*/ 24 h 146"/>
                <a:gd name="T30" fmla="*/ 28 w 203"/>
                <a:gd name="T31" fmla="*/ 82 h 146"/>
                <a:gd name="T32" fmla="*/ 52 w 203"/>
                <a:gd name="T33" fmla="*/ 134 h 146"/>
                <a:gd name="T34" fmla="*/ 37 w 203"/>
                <a:gd name="T35" fmla="*/ 141 h 146"/>
                <a:gd name="T36" fmla="*/ 21 w 203"/>
                <a:gd name="T37" fmla="*/ 146 h 146"/>
                <a:gd name="T38" fmla="*/ 4 w 203"/>
                <a:gd name="T39" fmla="*/ 94 h 146"/>
                <a:gd name="T40" fmla="*/ 0 w 203"/>
                <a:gd name="T41" fmla="*/ 37 h 146"/>
                <a:gd name="T42" fmla="*/ 1 w 203"/>
                <a:gd name="T43" fmla="*/ 21 h 146"/>
                <a:gd name="T44" fmla="*/ 6 w 203"/>
                <a:gd name="T45" fmla="*/ 7 h 146"/>
                <a:gd name="T46" fmla="*/ 44 w 203"/>
                <a:gd name="T47" fmla="*/ 4 h 146"/>
                <a:gd name="T48" fmla="*/ 81 w 203"/>
                <a:gd name="T49" fmla="*/ 12 h 146"/>
                <a:gd name="T50" fmla="*/ 117 w 203"/>
                <a:gd name="T51" fmla="*/ 14 h 146"/>
                <a:gd name="T52" fmla="*/ 152 w 203"/>
                <a:gd name="T53" fmla="*/ 0 h 146"/>
                <a:gd name="T54" fmla="*/ 158 w 203"/>
                <a:gd name="T55" fmla="*/ 28 h 146"/>
                <a:gd name="T56" fmla="*/ 168 w 203"/>
                <a:gd name="T57" fmla="*/ 56 h 146"/>
                <a:gd name="T58" fmla="*/ 182 w 203"/>
                <a:gd name="T59" fmla="*/ 82 h 146"/>
                <a:gd name="T60" fmla="*/ 203 w 203"/>
                <a:gd name="T61" fmla="*/ 105 h 146"/>
                <a:gd name="T62" fmla="*/ 185 w 203"/>
                <a:gd name="T63" fmla="*/ 97 h 146"/>
                <a:gd name="T64" fmla="*/ 168 w 203"/>
                <a:gd name="T65" fmla="*/ 85 h 146"/>
                <a:gd name="T66" fmla="*/ 155 w 203"/>
                <a:gd name="T67" fmla="*/ 69 h 146"/>
                <a:gd name="T68" fmla="*/ 145 w 203"/>
                <a:gd name="T69" fmla="*/ 51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03" h="146">
                  <a:moveTo>
                    <a:pt x="145" y="51"/>
                  </a:moveTo>
                  <a:lnTo>
                    <a:pt x="140" y="48"/>
                  </a:lnTo>
                  <a:lnTo>
                    <a:pt x="141" y="64"/>
                  </a:lnTo>
                  <a:lnTo>
                    <a:pt x="145" y="80"/>
                  </a:lnTo>
                  <a:lnTo>
                    <a:pt x="150" y="97"/>
                  </a:lnTo>
                  <a:lnTo>
                    <a:pt x="155" y="112"/>
                  </a:lnTo>
                  <a:lnTo>
                    <a:pt x="144" y="106"/>
                  </a:lnTo>
                  <a:lnTo>
                    <a:pt x="135" y="100"/>
                  </a:lnTo>
                  <a:lnTo>
                    <a:pt x="127" y="92"/>
                  </a:lnTo>
                  <a:lnTo>
                    <a:pt x="120" y="82"/>
                  </a:lnTo>
                  <a:lnTo>
                    <a:pt x="113" y="73"/>
                  </a:lnTo>
                  <a:lnTo>
                    <a:pt x="106" y="62"/>
                  </a:lnTo>
                  <a:lnTo>
                    <a:pt x="99" y="52"/>
                  </a:lnTo>
                  <a:lnTo>
                    <a:pt x="92" y="43"/>
                  </a:lnTo>
                  <a:lnTo>
                    <a:pt x="92" y="39"/>
                  </a:lnTo>
                  <a:lnTo>
                    <a:pt x="92" y="36"/>
                  </a:lnTo>
                  <a:lnTo>
                    <a:pt x="91" y="32"/>
                  </a:lnTo>
                  <a:lnTo>
                    <a:pt x="87" y="30"/>
                  </a:lnTo>
                  <a:lnTo>
                    <a:pt x="87" y="49"/>
                  </a:lnTo>
                  <a:lnTo>
                    <a:pt x="88" y="67"/>
                  </a:lnTo>
                  <a:lnTo>
                    <a:pt x="90" y="86"/>
                  </a:lnTo>
                  <a:lnTo>
                    <a:pt x="91" y="105"/>
                  </a:lnTo>
                  <a:lnTo>
                    <a:pt x="80" y="97"/>
                  </a:lnTo>
                  <a:lnTo>
                    <a:pt x="72" y="87"/>
                  </a:lnTo>
                  <a:lnTo>
                    <a:pt x="63" y="76"/>
                  </a:lnTo>
                  <a:lnTo>
                    <a:pt x="55" y="66"/>
                  </a:lnTo>
                  <a:lnTo>
                    <a:pt x="48" y="56"/>
                  </a:lnTo>
                  <a:lnTo>
                    <a:pt x="39" y="45"/>
                  </a:lnTo>
                  <a:lnTo>
                    <a:pt x="32" y="34"/>
                  </a:lnTo>
                  <a:lnTo>
                    <a:pt x="25" y="24"/>
                  </a:lnTo>
                  <a:lnTo>
                    <a:pt x="25" y="54"/>
                  </a:lnTo>
                  <a:lnTo>
                    <a:pt x="28" y="82"/>
                  </a:lnTo>
                  <a:lnTo>
                    <a:pt x="37" y="109"/>
                  </a:lnTo>
                  <a:lnTo>
                    <a:pt x="52" y="134"/>
                  </a:lnTo>
                  <a:lnTo>
                    <a:pt x="45" y="138"/>
                  </a:lnTo>
                  <a:lnTo>
                    <a:pt x="37" y="141"/>
                  </a:lnTo>
                  <a:lnTo>
                    <a:pt x="30" y="144"/>
                  </a:lnTo>
                  <a:lnTo>
                    <a:pt x="21" y="146"/>
                  </a:lnTo>
                  <a:lnTo>
                    <a:pt x="10" y="121"/>
                  </a:lnTo>
                  <a:lnTo>
                    <a:pt x="4" y="94"/>
                  </a:lnTo>
                  <a:lnTo>
                    <a:pt x="2" y="66"/>
                  </a:lnTo>
                  <a:lnTo>
                    <a:pt x="0" y="37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3" y="14"/>
                  </a:lnTo>
                  <a:lnTo>
                    <a:pt x="6" y="7"/>
                  </a:lnTo>
                  <a:lnTo>
                    <a:pt x="25" y="4"/>
                  </a:lnTo>
                  <a:lnTo>
                    <a:pt x="44" y="4"/>
                  </a:lnTo>
                  <a:lnTo>
                    <a:pt x="62" y="8"/>
                  </a:lnTo>
                  <a:lnTo>
                    <a:pt x="81" y="12"/>
                  </a:lnTo>
                  <a:lnTo>
                    <a:pt x="99" y="14"/>
                  </a:lnTo>
                  <a:lnTo>
                    <a:pt x="117" y="14"/>
                  </a:lnTo>
                  <a:lnTo>
                    <a:pt x="135" y="9"/>
                  </a:lnTo>
                  <a:lnTo>
                    <a:pt x="152" y="0"/>
                  </a:lnTo>
                  <a:lnTo>
                    <a:pt x="155" y="14"/>
                  </a:lnTo>
                  <a:lnTo>
                    <a:pt x="158" y="28"/>
                  </a:lnTo>
                  <a:lnTo>
                    <a:pt x="163" y="43"/>
                  </a:lnTo>
                  <a:lnTo>
                    <a:pt x="168" y="56"/>
                  </a:lnTo>
                  <a:lnTo>
                    <a:pt x="175" y="69"/>
                  </a:lnTo>
                  <a:lnTo>
                    <a:pt x="182" y="82"/>
                  </a:lnTo>
                  <a:lnTo>
                    <a:pt x="192" y="94"/>
                  </a:lnTo>
                  <a:lnTo>
                    <a:pt x="203" y="105"/>
                  </a:lnTo>
                  <a:lnTo>
                    <a:pt x="193" y="102"/>
                  </a:lnTo>
                  <a:lnTo>
                    <a:pt x="185" y="97"/>
                  </a:lnTo>
                  <a:lnTo>
                    <a:pt x="175" y="92"/>
                  </a:lnTo>
                  <a:lnTo>
                    <a:pt x="168" y="85"/>
                  </a:lnTo>
                  <a:lnTo>
                    <a:pt x="161" y="78"/>
                  </a:lnTo>
                  <a:lnTo>
                    <a:pt x="155" y="69"/>
                  </a:lnTo>
                  <a:lnTo>
                    <a:pt x="149" y="61"/>
                  </a:lnTo>
                  <a:lnTo>
                    <a:pt x="145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0" name="Freeform 42">
              <a:extLst>
                <a:ext uri="{FF2B5EF4-FFF2-40B4-BE49-F238E27FC236}">
                  <a16:creationId xmlns:a16="http://schemas.microsoft.com/office/drawing/2014/main" id="{20134997-64D2-DC89-93F4-FF13F820F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07" y="2797"/>
              <a:ext cx="25" cy="40"/>
            </a:xfrm>
            <a:custGeom>
              <a:avLst/>
              <a:gdLst>
                <a:gd name="T0" fmla="*/ 11 w 25"/>
                <a:gd name="T1" fmla="*/ 40 h 40"/>
                <a:gd name="T2" fmla="*/ 7 w 25"/>
                <a:gd name="T3" fmla="*/ 40 h 40"/>
                <a:gd name="T4" fmla="*/ 5 w 25"/>
                <a:gd name="T5" fmla="*/ 38 h 40"/>
                <a:gd name="T6" fmla="*/ 3 w 25"/>
                <a:gd name="T7" fmla="*/ 36 h 40"/>
                <a:gd name="T8" fmla="*/ 0 w 25"/>
                <a:gd name="T9" fmla="*/ 32 h 40"/>
                <a:gd name="T10" fmla="*/ 0 w 25"/>
                <a:gd name="T11" fmla="*/ 25 h 40"/>
                <a:gd name="T12" fmla="*/ 0 w 25"/>
                <a:gd name="T13" fmla="*/ 18 h 40"/>
                <a:gd name="T14" fmla="*/ 3 w 25"/>
                <a:gd name="T15" fmla="*/ 12 h 40"/>
                <a:gd name="T16" fmla="*/ 6 w 25"/>
                <a:gd name="T17" fmla="*/ 6 h 40"/>
                <a:gd name="T18" fmla="*/ 10 w 25"/>
                <a:gd name="T19" fmla="*/ 3 h 40"/>
                <a:gd name="T20" fmla="*/ 13 w 25"/>
                <a:gd name="T21" fmla="*/ 1 h 40"/>
                <a:gd name="T22" fmla="*/ 17 w 25"/>
                <a:gd name="T23" fmla="*/ 0 h 40"/>
                <a:gd name="T24" fmla="*/ 21 w 25"/>
                <a:gd name="T25" fmla="*/ 1 h 40"/>
                <a:gd name="T26" fmla="*/ 24 w 25"/>
                <a:gd name="T27" fmla="*/ 7 h 40"/>
                <a:gd name="T28" fmla="*/ 25 w 25"/>
                <a:gd name="T29" fmla="*/ 14 h 40"/>
                <a:gd name="T30" fmla="*/ 25 w 25"/>
                <a:gd name="T31" fmla="*/ 20 h 40"/>
                <a:gd name="T32" fmla="*/ 24 w 25"/>
                <a:gd name="T33" fmla="*/ 27 h 40"/>
                <a:gd name="T34" fmla="*/ 22 w 25"/>
                <a:gd name="T35" fmla="*/ 31 h 40"/>
                <a:gd name="T36" fmla="*/ 19 w 25"/>
                <a:gd name="T37" fmla="*/ 36 h 40"/>
                <a:gd name="T38" fmla="*/ 16 w 25"/>
                <a:gd name="T39" fmla="*/ 38 h 40"/>
                <a:gd name="T40" fmla="*/ 11 w 25"/>
                <a:gd name="T4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" h="40">
                  <a:moveTo>
                    <a:pt x="11" y="40"/>
                  </a:moveTo>
                  <a:lnTo>
                    <a:pt x="7" y="40"/>
                  </a:lnTo>
                  <a:lnTo>
                    <a:pt x="5" y="38"/>
                  </a:lnTo>
                  <a:lnTo>
                    <a:pt x="3" y="36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3" y="12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3" y="1"/>
                  </a:lnTo>
                  <a:lnTo>
                    <a:pt x="17" y="0"/>
                  </a:lnTo>
                  <a:lnTo>
                    <a:pt x="21" y="1"/>
                  </a:lnTo>
                  <a:lnTo>
                    <a:pt x="24" y="7"/>
                  </a:lnTo>
                  <a:lnTo>
                    <a:pt x="25" y="14"/>
                  </a:lnTo>
                  <a:lnTo>
                    <a:pt x="25" y="20"/>
                  </a:lnTo>
                  <a:lnTo>
                    <a:pt x="24" y="27"/>
                  </a:lnTo>
                  <a:lnTo>
                    <a:pt x="22" y="31"/>
                  </a:lnTo>
                  <a:lnTo>
                    <a:pt x="19" y="36"/>
                  </a:lnTo>
                  <a:lnTo>
                    <a:pt x="16" y="38"/>
                  </a:lnTo>
                  <a:lnTo>
                    <a:pt x="11" y="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1" name="Freeform 43">
              <a:extLst>
                <a:ext uri="{FF2B5EF4-FFF2-40B4-BE49-F238E27FC236}">
                  <a16:creationId xmlns:a16="http://schemas.microsoft.com/office/drawing/2014/main" id="{AAE4DB73-8C06-44D1-F099-12D7E6829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5" y="3081"/>
              <a:ext cx="1313" cy="77"/>
            </a:xfrm>
            <a:custGeom>
              <a:avLst/>
              <a:gdLst>
                <a:gd name="T0" fmla="*/ 1 w 1313"/>
                <a:gd name="T1" fmla="*/ 59 h 77"/>
                <a:gd name="T2" fmla="*/ 0 w 1313"/>
                <a:gd name="T3" fmla="*/ 23 h 77"/>
                <a:gd name="T4" fmla="*/ 5 w 1313"/>
                <a:gd name="T5" fmla="*/ 4 h 77"/>
                <a:gd name="T6" fmla="*/ 26 w 1313"/>
                <a:gd name="T7" fmla="*/ 3 h 77"/>
                <a:gd name="T8" fmla="*/ 64 w 1313"/>
                <a:gd name="T9" fmla="*/ 2 h 77"/>
                <a:gd name="T10" fmla="*/ 112 w 1313"/>
                <a:gd name="T11" fmla="*/ 2 h 77"/>
                <a:gd name="T12" fmla="*/ 170 w 1313"/>
                <a:gd name="T13" fmla="*/ 0 h 77"/>
                <a:gd name="T14" fmla="*/ 238 w 1313"/>
                <a:gd name="T15" fmla="*/ 0 h 77"/>
                <a:gd name="T16" fmla="*/ 309 w 1313"/>
                <a:gd name="T17" fmla="*/ 0 h 77"/>
                <a:gd name="T18" fmla="*/ 384 w 1313"/>
                <a:gd name="T19" fmla="*/ 0 h 77"/>
                <a:gd name="T20" fmla="*/ 459 w 1313"/>
                <a:gd name="T21" fmla="*/ 2 h 77"/>
                <a:gd name="T22" fmla="*/ 533 w 1313"/>
                <a:gd name="T23" fmla="*/ 2 h 77"/>
                <a:gd name="T24" fmla="*/ 604 w 1313"/>
                <a:gd name="T25" fmla="*/ 2 h 77"/>
                <a:gd name="T26" fmla="*/ 668 w 1313"/>
                <a:gd name="T27" fmla="*/ 3 h 77"/>
                <a:gd name="T28" fmla="*/ 724 w 1313"/>
                <a:gd name="T29" fmla="*/ 3 h 77"/>
                <a:gd name="T30" fmla="*/ 770 w 1313"/>
                <a:gd name="T31" fmla="*/ 4 h 77"/>
                <a:gd name="T32" fmla="*/ 802 w 1313"/>
                <a:gd name="T33" fmla="*/ 4 h 77"/>
                <a:gd name="T34" fmla="*/ 819 w 1313"/>
                <a:gd name="T35" fmla="*/ 4 h 77"/>
                <a:gd name="T36" fmla="*/ 840 w 1313"/>
                <a:gd name="T37" fmla="*/ 4 h 77"/>
                <a:gd name="T38" fmla="*/ 877 w 1313"/>
                <a:gd name="T39" fmla="*/ 5 h 77"/>
                <a:gd name="T40" fmla="*/ 914 w 1313"/>
                <a:gd name="T41" fmla="*/ 11 h 77"/>
                <a:gd name="T42" fmla="*/ 950 w 1313"/>
                <a:gd name="T43" fmla="*/ 18 h 77"/>
                <a:gd name="T44" fmla="*/ 961 w 1313"/>
                <a:gd name="T45" fmla="*/ 23 h 77"/>
                <a:gd name="T46" fmla="*/ 946 w 1313"/>
                <a:gd name="T47" fmla="*/ 24 h 77"/>
                <a:gd name="T48" fmla="*/ 930 w 1313"/>
                <a:gd name="T49" fmla="*/ 26 h 77"/>
                <a:gd name="T50" fmla="*/ 914 w 1313"/>
                <a:gd name="T51" fmla="*/ 27 h 77"/>
                <a:gd name="T52" fmla="*/ 916 w 1313"/>
                <a:gd name="T53" fmla="*/ 32 h 77"/>
                <a:gd name="T54" fmla="*/ 1184 w 1313"/>
                <a:gd name="T55" fmla="*/ 48 h 77"/>
                <a:gd name="T56" fmla="*/ 1218 w 1313"/>
                <a:gd name="T57" fmla="*/ 52 h 77"/>
                <a:gd name="T58" fmla="*/ 1250 w 1313"/>
                <a:gd name="T59" fmla="*/ 57 h 77"/>
                <a:gd name="T60" fmla="*/ 1283 w 1313"/>
                <a:gd name="T61" fmla="*/ 62 h 77"/>
                <a:gd name="T62" fmla="*/ 1313 w 1313"/>
                <a:gd name="T63" fmla="*/ 70 h 77"/>
                <a:gd name="T64" fmla="*/ 1283 w 1313"/>
                <a:gd name="T65" fmla="*/ 71 h 77"/>
                <a:gd name="T66" fmla="*/ 1230 w 1313"/>
                <a:gd name="T67" fmla="*/ 71 h 77"/>
                <a:gd name="T68" fmla="*/ 1158 w 1313"/>
                <a:gd name="T69" fmla="*/ 72 h 77"/>
                <a:gd name="T70" fmla="*/ 1069 w 1313"/>
                <a:gd name="T71" fmla="*/ 72 h 77"/>
                <a:gd name="T72" fmla="*/ 968 w 1313"/>
                <a:gd name="T73" fmla="*/ 74 h 77"/>
                <a:gd name="T74" fmla="*/ 858 w 1313"/>
                <a:gd name="T75" fmla="*/ 74 h 77"/>
                <a:gd name="T76" fmla="*/ 742 w 1313"/>
                <a:gd name="T77" fmla="*/ 75 h 77"/>
                <a:gd name="T78" fmla="*/ 623 w 1313"/>
                <a:gd name="T79" fmla="*/ 75 h 77"/>
                <a:gd name="T80" fmla="*/ 506 w 1313"/>
                <a:gd name="T81" fmla="*/ 76 h 77"/>
                <a:gd name="T82" fmla="*/ 393 w 1313"/>
                <a:gd name="T83" fmla="*/ 76 h 77"/>
                <a:gd name="T84" fmla="*/ 288 w 1313"/>
                <a:gd name="T85" fmla="*/ 76 h 77"/>
                <a:gd name="T86" fmla="*/ 194 w 1313"/>
                <a:gd name="T87" fmla="*/ 76 h 77"/>
                <a:gd name="T88" fmla="*/ 115 w 1313"/>
                <a:gd name="T89" fmla="*/ 77 h 77"/>
                <a:gd name="T90" fmla="*/ 55 w 1313"/>
                <a:gd name="T91" fmla="*/ 77 h 77"/>
                <a:gd name="T92" fmla="*/ 15 w 1313"/>
                <a:gd name="T93" fmla="*/ 77 h 77"/>
                <a:gd name="T94" fmla="*/ 2 w 1313"/>
                <a:gd name="T95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13" h="77">
                  <a:moveTo>
                    <a:pt x="2" y="77"/>
                  </a:moveTo>
                  <a:lnTo>
                    <a:pt x="1" y="59"/>
                  </a:lnTo>
                  <a:lnTo>
                    <a:pt x="0" y="41"/>
                  </a:lnTo>
                  <a:lnTo>
                    <a:pt x="0" y="23"/>
                  </a:lnTo>
                  <a:lnTo>
                    <a:pt x="0" y="5"/>
                  </a:lnTo>
                  <a:lnTo>
                    <a:pt x="5" y="4"/>
                  </a:lnTo>
                  <a:lnTo>
                    <a:pt x="14" y="4"/>
                  </a:lnTo>
                  <a:lnTo>
                    <a:pt x="26" y="3"/>
                  </a:lnTo>
                  <a:lnTo>
                    <a:pt x="43" y="3"/>
                  </a:lnTo>
                  <a:lnTo>
                    <a:pt x="64" y="2"/>
                  </a:lnTo>
                  <a:lnTo>
                    <a:pt x="86" y="2"/>
                  </a:lnTo>
                  <a:lnTo>
                    <a:pt x="112" y="2"/>
                  </a:lnTo>
                  <a:lnTo>
                    <a:pt x="140" y="0"/>
                  </a:lnTo>
                  <a:lnTo>
                    <a:pt x="170" y="0"/>
                  </a:lnTo>
                  <a:lnTo>
                    <a:pt x="203" y="0"/>
                  </a:lnTo>
                  <a:lnTo>
                    <a:pt x="238" y="0"/>
                  </a:lnTo>
                  <a:lnTo>
                    <a:pt x="273" y="0"/>
                  </a:lnTo>
                  <a:lnTo>
                    <a:pt x="309" y="0"/>
                  </a:lnTo>
                  <a:lnTo>
                    <a:pt x="346" y="0"/>
                  </a:lnTo>
                  <a:lnTo>
                    <a:pt x="384" y="0"/>
                  </a:lnTo>
                  <a:lnTo>
                    <a:pt x="422" y="0"/>
                  </a:lnTo>
                  <a:lnTo>
                    <a:pt x="459" y="2"/>
                  </a:lnTo>
                  <a:lnTo>
                    <a:pt x="497" y="2"/>
                  </a:lnTo>
                  <a:lnTo>
                    <a:pt x="533" y="2"/>
                  </a:lnTo>
                  <a:lnTo>
                    <a:pt x="569" y="2"/>
                  </a:lnTo>
                  <a:lnTo>
                    <a:pt x="604" y="2"/>
                  </a:lnTo>
                  <a:lnTo>
                    <a:pt x="637" y="3"/>
                  </a:lnTo>
                  <a:lnTo>
                    <a:pt x="668" y="3"/>
                  </a:lnTo>
                  <a:lnTo>
                    <a:pt x="698" y="3"/>
                  </a:lnTo>
                  <a:lnTo>
                    <a:pt x="724" y="3"/>
                  </a:lnTo>
                  <a:lnTo>
                    <a:pt x="748" y="3"/>
                  </a:lnTo>
                  <a:lnTo>
                    <a:pt x="770" y="4"/>
                  </a:lnTo>
                  <a:lnTo>
                    <a:pt x="788" y="4"/>
                  </a:lnTo>
                  <a:lnTo>
                    <a:pt x="802" y="4"/>
                  </a:lnTo>
                  <a:lnTo>
                    <a:pt x="813" y="4"/>
                  </a:lnTo>
                  <a:lnTo>
                    <a:pt x="819" y="4"/>
                  </a:lnTo>
                  <a:lnTo>
                    <a:pt x="822" y="4"/>
                  </a:lnTo>
                  <a:lnTo>
                    <a:pt x="840" y="4"/>
                  </a:lnTo>
                  <a:lnTo>
                    <a:pt x="859" y="4"/>
                  </a:lnTo>
                  <a:lnTo>
                    <a:pt x="877" y="5"/>
                  </a:lnTo>
                  <a:lnTo>
                    <a:pt x="896" y="8"/>
                  </a:lnTo>
                  <a:lnTo>
                    <a:pt x="914" y="11"/>
                  </a:lnTo>
                  <a:lnTo>
                    <a:pt x="932" y="15"/>
                  </a:lnTo>
                  <a:lnTo>
                    <a:pt x="950" y="18"/>
                  </a:lnTo>
                  <a:lnTo>
                    <a:pt x="968" y="22"/>
                  </a:lnTo>
                  <a:lnTo>
                    <a:pt x="961" y="23"/>
                  </a:lnTo>
                  <a:lnTo>
                    <a:pt x="954" y="24"/>
                  </a:lnTo>
                  <a:lnTo>
                    <a:pt x="946" y="24"/>
                  </a:lnTo>
                  <a:lnTo>
                    <a:pt x="938" y="24"/>
                  </a:lnTo>
                  <a:lnTo>
                    <a:pt x="930" y="26"/>
                  </a:lnTo>
                  <a:lnTo>
                    <a:pt x="922" y="26"/>
                  </a:lnTo>
                  <a:lnTo>
                    <a:pt x="914" y="27"/>
                  </a:lnTo>
                  <a:lnTo>
                    <a:pt x="907" y="28"/>
                  </a:lnTo>
                  <a:lnTo>
                    <a:pt x="916" y="32"/>
                  </a:lnTo>
                  <a:lnTo>
                    <a:pt x="1168" y="47"/>
                  </a:lnTo>
                  <a:lnTo>
                    <a:pt x="1184" y="48"/>
                  </a:lnTo>
                  <a:lnTo>
                    <a:pt x="1201" y="51"/>
                  </a:lnTo>
                  <a:lnTo>
                    <a:pt x="1218" y="52"/>
                  </a:lnTo>
                  <a:lnTo>
                    <a:pt x="1234" y="54"/>
                  </a:lnTo>
                  <a:lnTo>
                    <a:pt x="1250" y="57"/>
                  </a:lnTo>
                  <a:lnTo>
                    <a:pt x="1267" y="59"/>
                  </a:lnTo>
                  <a:lnTo>
                    <a:pt x="1283" y="62"/>
                  </a:lnTo>
                  <a:lnTo>
                    <a:pt x="1300" y="64"/>
                  </a:lnTo>
                  <a:lnTo>
                    <a:pt x="1313" y="70"/>
                  </a:lnTo>
                  <a:lnTo>
                    <a:pt x="1301" y="70"/>
                  </a:lnTo>
                  <a:lnTo>
                    <a:pt x="1283" y="71"/>
                  </a:lnTo>
                  <a:lnTo>
                    <a:pt x="1259" y="71"/>
                  </a:lnTo>
                  <a:lnTo>
                    <a:pt x="1230" y="71"/>
                  </a:lnTo>
                  <a:lnTo>
                    <a:pt x="1196" y="71"/>
                  </a:lnTo>
                  <a:lnTo>
                    <a:pt x="1158" y="72"/>
                  </a:lnTo>
                  <a:lnTo>
                    <a:pt x="1116" y="72"/>
                  </a:lnTo>
                  <a:lnTo>
                    <a:pt x="1069" y="72"/>
                  </a:lnTo>
                  <a:lnTo>
                    <a:pt x="1021" y="72"/>
                  </a:lnTo>
                  <a:lnTo>
                    <a:pt x="968" y="74"/>
                  </a:lnTo>
                  <a:lnTo>
                    <a:pt x="914" y="74"/>
                  </a:lnTo>
                  <a:lnTo>
                    <a:pt x="858" y="74"/>
                  </a:lnTo>
                  <a:lnTo>
                    <a:pt x="800" y="74"/>
                  </a:lnTo>
                  <a:lnTo>
                    <a:pt x="742" y="75"/>
                  </a:lnTo>
                  <a:lnTo>
                    <a:pt x="682" y="75"/>
                  </a:lnTo>
                  <a:lnTo>
                    <a:pt x="623" y="75"/>
                  </a:lnTo>
                  <a:lnTo>
                    <a:pt x="564" y="75"/>
                  </a:lnTo>
                  <a:lnTo>
                    <a:pt x="506" y="76"/>
                  </a:lnTo>
                  <a:lnTo>
                    <a:pt x="449" y="76"/>
                  </a:lnTo>
                  <a:lnTo>
                    <a:pt x="393" y="76"/>
                  </a:lnTo>
                  <a:lnTo>
                    <a:pt x="339" y="76"/>
                  </a:lnTo>
                  <a:lnTo>
                    <a:pt x="288" y="76"/>
                  </a:lnTo>
                  <a:lnTo>
                    <a:pt x="239" y="76"/>
                  </a:lnTo>
                  <a:lnTo>
                    <a:pt x="194" y="76"/>
                  </a:lnTo>
                  <a:lnTo>
                    <a:pt x="152" y="77"/>
                  </a:lnTo>
                  <a:lnTo>
                    <a:pt x="115" y="77"/>
                  </a:lnTo>
                  <a:lnTo>
                    <a:pt x="83" y="77"/>
                  </a:lnTo>
                  <a:lnTo>
                    <a:pt x="55" y="77"/>
                  </a:lnTo>
                  <a:lnTo>
                    <a:pt x="32" y="77"/>
                  </a:lnTo>
                  <a:lnTo>
                    <a:pt x="15" y="77"/>
                  </a:lnTo>
                  <a:lnTo>
                    <a:pt x="6" y="77"/>
                  </a:lnTo>
                  <a:lnTo>
                    <a:pt x="2" y="7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2" name="Freeform 44">
              <a:extLst>
                <a:ext uri="{FF2B5EF4-FFF2-40B4-BE49-F238E27FC236}">
                  <a16:creationId xmlns:a16="http://schemas.microsoft.com/office/drawing/2014/main" id="{6E953914-2A6D-FE76-1EE1-646DA9002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6" y="2837"/>
              <a:ext cx="271" cy="45"/>
            </a:xfrm>
            <a:custGeom>
              <a:avLst/>
              <a:gdLst>
                <a:gd name="T0" fmla="*/ 122 w 271"/>
                <a:gd name="T1" fmla="*/ 34 h 45"/>
                <a:gd name="T2" fmla="*/ 107 w 271"/>
                <a:gd name="T3" fmla="*/ 39 h 45"/>
                <a:gd name="T4" fmla="*/ 93 w 271"/>
                <a:gd name="T5" fmla="*/ 41 h 45"/>
                <a:gd name="T6" fmla="*/ 77 w 271"/>
                <a:gd name="T7" fmla="*/ 44 h 45"/>
                <a:gd name="T8" fmla="*/ 62 w 271"/>
                <a:gd name="T9" fmla="*/ 45 h 45"/>
                <a:gd name="T10" fmla="*/ 46 w 271"/>
                <a:gd name="T11" fmla="*/ 45 h 45"/>
                <a:gd name="T12" fmla="*/ 30 w 271"/>
                <a:gd name="T13" fmla="*/ 44 h 45"/>
                <a:gd name="T14" fmla="*/ 15 w 271"/>
                <a:gd name="T15" fmla="*/ 41 h 45"/>
                <a:gd name="T16" fmla="*/ 0 w 271"/>
                <a:gd name="T17" fmla="*/ 38 h 45"/>
                <a:gd name="T18" fmla="*/ 15 w 271"/>
                <a:gd name="T19" fmla="*/ 31 h 45"/>
                <a:gd name="T20" fmla="*/ 30 w 271"/>
                <a:gd name="T21" fmla="*/ 25 h 45"/>
                <a:gd name="T22" fmla="*/ 47 w 271"/>
                <a:gd name="T23" fmla="*/ 19 h 45"/>
                <a:gd name="T24" fmla="*/ 63 w 271"/>
                <a:gd name="T25" fmla="*/ 14 h 45"/>
                <a:gd name="T26" fmla="*/ 80 w 271"/>
                <a:gd name="T27" fmla="*/ 10 h 45"/>
                <a:gd name="T28" fmla="*/ 98 w 271"/>
                <a:gd name="T29" fmla="*/ 6 h 45"/>
                <a:gd name="T30" fmla="*/ 115 w 271"/>
                <a:gd name="T31" fmla="*/ 4 h 45"/>
                <a:gd name="T32" fmla="*/ 133 w 271"/>
                <a:gd name="T33" fmla="*/ 2 h 45"/>
                <a:gd name="T34" fmla="*/ 151 w 271"/>
                <a:gd name="T35" fmla="*/ 0 h 45"/>
                <a:gd name="T36" fmla="*/ 167 w 271"/>
                <a:gd name="T37" fmla="*/ 0 h 45"/>
                <a:gd name="T38" fmla="*/ 185 w 271"/>
                <a:gd name="T39" fmla="*/ 0 h 45"/>
                <a:gd name="T40" fmla="*/ 203 w 271"/>
                <a:gd name="T41" fmla="*/ 3 h 45"/>
                <a:gd name="T42" fmla="*/ 220 w 271"/>
                <a:gd name="T43" fmla="*/ 5 h 45"/>
                <a:gd name="T44" fmla="*/ 237 w 271"/>
                <a:gd name="T45" fmla="*/ 8 h 45"/>
                <a:gd name="T46" fmla="*/ 254 w 271"/>
                <a:gd name="T47" fmla="*/ 13 h 45"/>
                <a:gd name="T48" fmla="*/ 271 w 271"/>
                <a:gd name="T49" fmla="*/ 17 h 45"/>
                <a:gd name="T50" fmla="*/ 251 w 271"/>
                <a:gd name="T51" fmla="*/ 17 h 45"/>
                <a:gd name="T52" fmla="*/ 232 w 271"/>
                <a:gd name="T53" fmla="*/ 17 h 45"/>
                <a:gd name="T54" fmla="*/ 213 w 271"/>
                <a:gd name="T55" fmla="*/ 17 h 45"/>
                <a:gd name="T56" fmla="*/ 194 w 271"/>
                <a:gd name="T57" fmla="*/ 19 h 45"/>
                <a:gd name="T58" fmla="*/ 175 w 271"/>
                <a:gd name="T59" fmla="*/ 20 h 45"/>
                <a:gd name="T60" fmla="*/ 157 w 271"/>
                <a:gd name="T61" fmla="*/ 23 h 45"/>
                <a:gd name="T62" fmla="*/ 139 w 271"/>
                <a:gd name="T63" fmla="*/ 28 h 45"/>
                <a:gd name="T64" fmla="*/ 122 w 271"/>
                <a:gd name="T65" fmla="*/ 3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1" h="45">
                  <a:moveTo>
                    <a:pt x="122" y="34"/>
                  </a:moveTo>
                  <a:lnTo>
                    <a:pt x="107" y="39"/>
                  </a:lnTo>
                  <a:lnTo>
                    <a:pt x="93" y="41"/>
                  </a:lnTo>
                  <a:lnTo>
                    <a:pt x="77" y="44"/>
                  </a:lnTo>
                  <a:lnTo>
                    <a:pt x="62" y="45"/>
                  </a:lnTo>
                  <a:lnTo>
                    <a:pt x="46" y="45"/>
                  </a:lnTo>
                  <a:lnTo>
                    <a:pt x="30" y="44"/>
                  </a:lnTo>
                  <a:lnTo>
                    <a:pt x="15" y="41"/>
                  </a:lnTo>
                  <a:lnTo>
                    <a:pt x="0" y="38"/>
                  </a:lnTo>
                  <a:lnTo>
                    <a:pt x="15" y="31"/>
                  </a:lnTo>
                  <a:lnTo>
                    <a:pt x="30" y="25"/>
                  </a:lnTo>
                  <a:lnTo>
                    <a:pt x="47" y="19"/>
                  </a:lnTo>
                  <a:lnTo>
                    <a:pt x="63" y="14"/>
                  </a:lnTo>
                  <a:lnTo>
                    <a:pt x="80" y="10"/>
                  </a:lnTo>
                  <a:lnTo>
                    <a:pt x="98" y="6"/>
                  </a:lnTo>
                  <a:lnTo>
                    <a:pt x="115" y="4"/>
                  </a:lnTo>
                  <a:lnTo>
                    <a:pt x="133" y="2"/>
                  </a:lnTo>
                  <a:lnTo>
                    <a:pt x="151" y="0"/>
                  </a:lnTo>
                  <a:lnTo>
                    <a:pt x="167" y="0"/>
                  </a:lnTo>
                  <a:lnTo>
                    <a:pt x="185" y="0"/>
                  </a:lnTo>
                  <a:lnTo>
                    <a:pt x="203" y="3"/>
                  </a:lnTo>
                  <a:lnTo>
                    <a:pt x="220" y="5"/>
                  </a:lnTo>
                  <a:lnTo>
                    <a:pt x="237" y="8"/>
                  </a:lnTo>
                  <a:lnTo>
                    <a:pt x="254" y="13"/>
                  </a:lnTo>
                  <a:lnTo>
                    <a:pt x="271" y="17"/>
                  </a:lnTo>
                  <a:lnTo>
                    <a:pt x="251" y="17"/>
                  </a:lnTo>
                  <a:lnTo>
                    <a:pt x="232" y="17"/>
                  </a:lnTo>
                  <a:lnTo>
                    <a:pt x="213" y="17"/>
                  </a:lnTo>
                  <a:lnTo>
                    <a:pt x="194" y="19"/>
                  </a:lnTo>
                  <a:lnTo>
                    <a:pt x="175" y="20"/>
                  </a:lnTo>
                  <a:lnTo>
                    <a:pt x="157" y="23"/>
                  </a:lnTo>
                  <a:lnTo>
                    <a:pt x="139" y="28"/>
                  </a:lnTo>
                  <a:lnTo>
                    <a:pt x="122" y="3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3" name="Freeform 45">
              <a:extLst>
                <a:ext uri="{FF2B5EF4-FFF2-40B4-BE49-F238E27FC236}">
                  <a16:creationId xmlns:a16="http://schemas.microsoft.com/office/drawing/2014/main" id="{46C87392-ECCA-A1C9-636A-D4FF4C7BF660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2" y="2260"/>
              <a:ext cx="119" cy="62"/>
            </a:xfrm>
            <a:custGeom>
              <a:avLst/>
              <a:gdLst>
                <a:gd name="T0" fmla="*/ 94 w 119"/>
                <a:gd name="T1" fmla="*/ 56 h 62"/>
                <a:gd name="T2" fmla="*/ 83 w 119"/>
                <a:gd name="T3" fmla="*/ 59 h 62"/>
                <a:gd name="T4" fmla="*/ 71 w 119"/>
                <a:gd name="T5" fmla="*/ 61 h 62"/>
                <a:gd name="T6" fmla="*/ 60 w 119"/>
                <a:gd name="T7" fmla="*/ 62 h 62"/>
                <a:gd name="T8" fmla="*/ 48 w 119"/>
                <a:gd name="T9" fmla="*/ 62 h 62"/>
                <a:gd name="T10" fmla="*/ 36 w 119"/>
                <a:gd name="T11" fmla="*/ 62 h 62"/>
                <a:gd name="T12" fmla="*/ 24 w 119"/>
                <a:gd name="T13" fmla="*/ 62 h 62"/>
                <a:gd name="T14" fmla="*/ 12 w 119"/>
                <a:gd name="T15" fmla="*/ 62 h 62"/>
                <a:gd name="T16" fmla="*/ 0 w 119"/>
                <a:gd name="T17" fmla="*/ 62 h 62"/>
                <a:gd name="T18" fmla="*/ 7 w 119"/>
                <a:gd name="T19" fmla="*/ 56 h 62"/>
                <a:gd name="T20" fmla="*/ 16 w 119"/>
                <a:gd name="T21" fmla="*/ 51 h 62"/>
                <a:gd name="T22" fmla="*/ 24 w 119"/>
                <a:gd name="T23" fmla="*/ 48 h 62"/>
                <a:gd name="T24" fmla="*/ 33 w 119"/>
                <a:gd name="T25" fmla="*/ 44 h 62"/>
                <a:gd name="T26" fmla="*/ 41 w 119"/>
                <a:gd name="T27" fmla="*/ 42 h 62"/>
                <a:gd name="T28" fmla="*/ 49 w 119"/>
                <a:gd name="T29" fmla="*/ 38 h 62"/>
                <a:gd name="T30" fmla="*/ 57 w 119"/>
                <a:gd name="T31" fmla="*/ 35 h 62"/>
                <a:gd name="T32" fmla="*/ 65 w 119"/>
                <a:gd name="T33" fmla="*/ 30 h 62"/>
                <a:gd name="T34" fmla="*/ 71 w 119"/>
                <a:gd name="T35" fmla="*/ 25 h 62"/>
                <a:gd name="T36" fmla="*/ 78 w 119"/>
                <a:gd name="T37" fmla="*/ 20 h 62"/>
                <a:gd name="T38" fmla="*/ 84 w 119"/>
                <a:gd name="T39" fmla="*/ 17 h 62"/>
                <a:gd name="T40" fmla="*/ 91 w 119"/>
                <a:gd name="T41" fmla="*/ 13 h 62"/>
                <a:gd name="T42" fmla="*/ 97 w 119"/>
                <a:gd name="T43" fmla="*/ 9 h 62"/>
                <a:gd name="T44" fmla="*/ 105 w 119"/>
                <a:gd name="T45" fmla="*/ 6 h 62"/>
                <a:gd name="T46" fmla="*/ 112 w 119"/>
                <a:gd name="T47" fmla="*/ 2 h 62"/>
                <a:gd name="T48" fmla="*/ 119 w 119"/>
                <a:gd name="T49" fmla="*/ 0 h 62"/>
                <a:gd name="T50" fmla="*/ 115 w 119"/>
                <a:gd name="T51" fmla="*/ 15 h 62"/>
                <a:gd name="T52" fmla="*/ 112 w 119"/>
                <a:gd name="T53" fmla="*/ 31 h 62"/>
                <a:gd name="T54" fmla="*/ 106 w 119"/>
                <a:gd name="T55" fmla="*/ 47 h 62"/>
                <a:gd name="T56" fmla="*/ 94 w 119"/>
                <a:gd name="T5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9" h="62">
                  <a:moveTo>
                    <a:pt x="94" y="56"/>
                  </a:moveTo>
                  <a:lnTo>
                    <a:pt x="83" y="59"/>
                  </a:lnTo>
                  <a:lnTo>
                    <a:pt x="71" y="61"/>
                  </a:lnTo>
                  <a:lnTo>
                    <a:pt x="60" y="62"/>
                  </a:lnTo>
                  <a:lnTo>
                    <a:pt x="48" y="62"/>
                  </a:lnTo>
                  <a:lnTo>
                    <a:pt x="36" y="62"/>
                  </a:lnTo>
                  <a:lnTo>
                    <a:pt x="24" y="62"/>
                  </a:lnTo>
                  <a:lnTo>
                    <a:pt x="12" y="62"/>
                  </a:lnTo>
                  <a:lnTo>
                    <a:pt x="0" y="62"/>
                  </a:lnTo>
                  <a:lnTo>
                    <a:pt x="7" y="56"/>
                  </a:lnTo>
                  <a:lnTo>
                    <a:pt x="16" y="51"/>
                  </a:lnTo>
                  <a:lnTo>
                    <a:pt x="24" y="48"/>
                  </a:lnTo>
                  <a:lnTo>
                    <a:pt x="33" y="44"/>
                  </a:lnTo>
                  <a:lnTo>
                    <a:pt x="41" y="42"/>
                  </a:lnTo>
                  <a:lnTo>
                    <a:pt x="49" y="38"/>
                  </a:lnTo>
                  <a:lnTo>
                    <a:pt x="57" y="35"/>
                  </a:lnTo>
                  <a:lnTo>
                    <a:pt x="65" y="30"/>
                  </a:lnTo>
                  <a:lnTo>
                    <a:pt x="71" y="25"/>
                  </a:lnTo>
                  <a:lnTo>
                    <a:pt x="78" y="20"/>
                  </a:lnTo>
                  <a:lnTo>
                    <a:pt x="84" y="17"/>
                  </a:lnTo>
                  <a:lnTo>
                    <a:pt x="91" y="13"/>
                  </a:lnTo>
                  <a:lnTo>
                    <a:pt x="97" y="9"/>
                  </a:lnTo>
                  <a:lnTo>
                    <a:pt x="105" y="6"/>
                  </a:lnTo>
                  <a:lnTo>
                    <a:pt x="112" y="2"/>
                  </a:lnTo>
                  <a:lnTo>
                    <a:pt x="119" y="0"/>
                  </a:lnTo>
                  <a:lnTo>
                    <a:pt x="115" y="15"/>
                  </a:lnTo>
                  <a:lnTo>
                    <a:pt x="112" y="31"/>
                  </a:lnTo>
                  <a:lnTo>
                    <a:pt x="106" y="47"/>
                  </a:lnTo>
                  <a:lnTo>
                    <a:pt x="94" y="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4" name="Freeform 46">
              <a:extLst>
                <a:ext uri="{FF2B5EF4-FFF2-40B4-BE49-F238E27FC236}">
                  <a16:creationId xmlns:a16="http://schemas.microsoft.com/office/drawing/2014/main" id="{DED681D4-3926-D438-96EF-A77121E336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" y="1987"/>
              <a:ext cx="55" cy="25"/>
            </a:xfrm>
            <a:custGeom>
              <a:avLst/>
              <a:gdLst>
                <a:gd name="T0" fmla="*/ 53 w 55"/>
                <a:gd name="T1" fmla="*/ 25 h 25"/>
                <a:gd name="T2" fmla="*/ 44 w 55"/>
                <a:gd name="T3" fmla="*/ 25 h 25"/>
                <a:gd name="T4" fmla="*/ 37 w 55"/>
                <a:gd name="T5" fmla="*/ 25 h 25"/>
                <a:gd name="T6" fmla="*/ 30 w 55"/>
                <a:gd name="T7" fmla="*/ 23 h 25"/>
                <a:gd name="T8" fmla="*/ 23 w 55"/>
                <a:gd name="T9" fmla="*/ 19 h 25"/>
                <a:gd name="T10" fmla="*/ 17 w 55"/>
                <a:gd name="T11" fmla="*/ 16 h 25"/>
                <a:gd name="T12" fmla="*/ 11 w 55"/>
                <a:gd name="T13" fmla="*/ 11 h 25"/>
                <a:gd name="T14" fmla="*/ 5 w 55"/>
                <a:gd name="T15" fmla="*/ 6 h 25"/>
                <a:gd name="T16" fmla="*/ 0 w 55"/>
                <a:gd name="T17" fmla="*/ 0 h 25"/>
                <a:gd name="T18" fmla="*/ 50 w 55"/>
                <a:gd name="T19" fmla="*/ 3 h 25"/>
                <a:gd name="T20" fmla="*/ 53 w 55"/>
                <a:gd name="T21" fmla="*/ 7 h 25"/>
                <a:gd name="T22" fmla="*/ 55 w 55"/>
                <a:gd name="T23" fmla="*/ 12 h 25"/>
                <a:gd name="T24" fmla="*/ 55 w 55"/>
                <a:gd name="T25" fmla="*/ 17 h 25"/>
                <a:gd name="T26" fmla="*/ 55 w 55"/>
                <a:gd name="T27" fmla="*/ 23 h 25"/>
                <a:gd name="T28" fmla="*/ 53 w 55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25">
                  <a:moveTo>
                    <a:pt x="53" y="25"/>
                  </a:moveTo>
                  <a:lnTo>
                    <a:pt x="44" y="25"/>
                  </a:lnTo>
                  <a:lnTo>
                    <a:pt x="37" y="25"/>
                  </a:lnTo>
                  <a:lnTo>
                    <a:pt x="30" y="23"/>
                  </a:lnTo>
                  <a:lnTo>
                    <a:pt x="23" y="19"/>
                  </a:lnTo>
                  <a:lnTo>
                    <a:pt x="17" y="16"/>
                  </a:lnTo>
                  <a:lnTo>
                    <a:pt x="11" y="11"/>
                  </a:lnTo>
                  <a:lnTo>
                    <a:pt x="5" y="6"/>
                  </a:lnTo>
                  <a:lnTo>
                    <a:pt x="0" y="0"/>
                  </a:lnTo>
                  <a:lnTo>
                    <a:pt x="50" y="3"/>
                  </a:lnTo>
                  <a:lnTo>
                    <a:pt x="53" y="7"/>
                  </a:lnTo>
                  <a:lnTo>
                    <a:pt x="55" y="12"/>
                  </a:lnTo>
                  <a:lnTo>
                    <a:pt x="55" y="17"/>
                  </a:lnTo>
                  <a:lnTo>
                    <a:pt x="55" y="23"/>
                  </a:lnTo>
                  <a:lnTo>
                    <a:pt x="53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5" name="Freeform 47">
              <a:extLst>
                <a:ext uri="{FF2B5EF4-FFF2-40B4-BE49-F238E27FC236}">
                  <a16:creationId xmlns:a16="http://schemas.microsoft.com/office/drawing/2014/main" id="{38770A1D-129A-3F88-4898-E812BB4A1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5" y="2152"/>
              <a:ext cx="148" cy="80"/>
            </a:xfrm>
            <a:custGeom>
              <a:avLst/>
              <a:gdLst>
                <a:gd name="T0" fmla="*/ 118 w 148"/>
                <a:gd name="T1" fmla="*/ 67 h 80"/>
                <a:gd name="T2" fmla="*/ 100 w 148"/>
                <a:gd name="T3" fmla="*/ 77 h 80"/>
                <a:gd name="T4" fmla="*/ 79 w 148"/>
                <a:gd name="T5" fmla="*/ 80 h 80"/>
                <a:gd name="T6" fmla="*/ 59 w 148"/>
                <a:gd name="T7" fmla="*/ 80 h 80"/>
                <a:gd name="T8" fmla="*/ 41 w 148"/>
                <a:gd name="T9" fmla="*/ 78 h 80"/>
                <a:gd name="T10" fmla="*/ 26 w 148"/>
                <a:gd name="T11" fmla="*/ 71 h 80"/>
                <a:gd name="T12" fmla="*/ 14 w 148"/>
                <a:gd name="T13" fmla="*/ 62 h 80"/>
                <a:gd name="T14" fmla="*/ 3 w 148"/>
                <a:gd name="T15" fmla="*/ 50 h 80"/>
                <a:gd name="T16" fmla="*/ 7 w 148"/>
                <a:gd name="T17" fmla="*/ 47 h 80"/>
                <a:gd name="T18" fmla="*/ 21 w 148"/>
                <a:gd name="T19" fmla="*/ 53 h 80"/>
                <a:gd name="T20" fmla="*/ 37 w 148"/>
                <a:gd name="T21" fmla="*/ 59 h 80"/>
                <a:gd name="T22" fmla="*/ 53 w 148"/>
                <a:gd name="T23" fmla="*/ 62 h 80"/>
                <a:gd name="T24" fmla="*/ 54 w 148"/>
                <a:gd name="T25" fmla="*/ 54 h 80"/>
                <a:gd name="T26" fmla="*/ 36 w 148"/>
                <a:gd name="T27" fmla="*/ 42 h 80"/>
                <a:gd name="T28" fmla="*/ 37 w 148"/>
                <a:gd name="T29" fmla="*/ 34 h 80"/>
                <a:gd name="T30" fmla="*/ 53 w 148"/>
                <a:gd name="T31" fmla="*/ 42 h 80"/>
                <a:gd name="T32" fmla="*/ 68 w 148"/>
                <a:gd name="T33" fmla="*/ 50 h 80"/>
                <a:gd name="T34" fmla="*/ 85 w 148"/>
                <a:gd name="T35" fmla="*/ 54 h 80"/>
                <a:gd name="T36" fmla="*/ 95 w 148"/>
                <a:gd name="T37" fmla="*/ 53 h 80"/>
                <a:gd name="T38" fmla="*/ 84 w 148"/>
                <a:gd name="T39" fmla="*/ 40 h 80"/>
                <a:gd name="T40" fmla="*/ 71 w 148"/>
                <a:gd name="T41" fmla="*/ 28 h 80"/>
                <a:gd name="T42" fmla="*/ 82 w 148"/>
                <a:gd name="T43" fmla="*/ 31 h 80"/>
                <a:gd name="T44" fmla="*/ 92 w 148"/>
                <a:gd name="T45" fmla="*/ 36 h 80"/>
                <a:gd name="T46" fmla="*/ 103 w 148"/>
                <a:gd name="T47" fmla="*/ 40 h 80"/>
                <a:gd name="T48" fmla="*/ 115 w 148"/>
                <a:gd name="T49" fmla="*/ 43 h 80"/>
                <a:gd name="T50" fmla="*/ 119 w 148"/>
                <a:gd name="T51" fmla="*/ 39 h 80"/>
                <a:gd name="T52" fmla="*/ 119 w 148"/>
                <a:gd name="T53" fmla="*/ 36 h 80"/>
                <a:gd name="T54" fmla="*/ 103 w 148"/>
                <a:gd name="T55" fmla="*/ 18 h 80"/>
                <a:gd name="T56" fmla="*/ 118 w 148"/>
                <a:gd name="T57" fmla="*/ 22 h 80"/>
                <a:gd name="T58" fmla="*/ 131 w 148"/>
                <a:gd name="T59" fmla="*/ 18 h 80"/>
                <a:gd name="T60" fmla="*/ 140 w 148"/>
                <a:gd name="T61" fmla="*/ 4 h 80"/>
                <a:gd name="T62" fmla="*/ 148 w 148"/>
                <a:gd name="T63" fmla="*/ 16 h 80"/>
                <a:gd name="T64" fmla="*/ 137 w 148"/>
                <a:gd name="T65" fmla="*/ 4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8" h="80">
                  <a:moveTo>
                    <a:pt x="126" y="61"/>
                  </a:moveTo>
                  <a:lnTo>
                    <a:pt x="118" y="67"/>
                  </a:lnTo>
                  <a:lnTo>
                    <a:pt x="109" y="73"/>
                  </a:lnTo>
                  <a:lnTo>
                    <a:pt x="100" y="77"/>
                  </a:lnTo>
                  <a:lnTo>
                    <a:pt x="90" y="79"/>
                  </a:lnTo>
                  <a:lnTo>
                    <a:pt x="79" y="80"/>
                  </a:lnTo>
                  <a:lnTo>
                    <a:pt x="68" y="80"/>
                  </a:lnTo>
                  <a:lnTo>
                    <a:pt x="59" y="80"/>
                  </a:lnTo>
                  <a:lnTo>
                    <a:pt x="48" y="79"/>
                  </a:lnTo>
                  <a:lnTo>
                    <a:pt x="41" y="78"/>
                  </a:lnTo>
                  <a:lnTo>
                    <a:pt x="33" y="74"/>
                  </a:lnTo>
                  <a:lnTo>
                    <a:pt x="26" y="71"/>
                  </a:lnTo>
                  <a:lnTo>
                    <a:pt x="20" y="67"/>
                  </a:lnTo>
                  <a:lnTo>
                    <a:pt x="14" y="62"/>
                  </a:lnTo>
                  <a:lnTo>
                    <a:pt x="8" y="56"/>
                  </a:lnTo>
                  <a:lnTo>
                    <a:pt x="3" y="50"/>
                  </a:lnTo>
                  <a:lnTo>
                    <a:pt x="0" y="44"/>
                  </a:lnTo>
                  <a:lnTo>
                    <a:pt x="7" y="47"/>
                  </a:lnTo>
                  <a:lnTo>
                    <a:pt x="14" y="49"/>
                  </a:lnTo>
                  <a:lnTo>
                    <a:pt x="21" y="53"/>
                  </a:lnTo>
                  <a:lnTo>
                    <a:pt x="29" y="55"/>
                  </a:lnTo>
                  <a:lnTo>
                    <a:pt x="37" y="59"/>
                  </a:lnTo>
                  <a:lnTo>
                    <a:pt x="44" y="61"/>
                  </a:lnTo>
                  <a:lnTo>
                    <a:pt x="53" y="62"/>
                  </a:lnTo>
                  <a:lnTo>
                    <a:pt x="61" y="62"/>
                  </a:lnTo>
                  <a:lnTo>
                    <a:pt x="54" y="54"/>
                  </a:lnTo>
                  <a:lnTo>
                    <a:pt x="45" y="48"/>
                  </a:lnTo>
                  <a:lnTo>
                    <a:pt x="36" y="42"/>
                  </a:lnTo>
                  <a:lnTo>
                    <a:pt x="29" y="33"/>
                  </a:lnTo>
                  <a:lnTo>
                    <a:pt x="37" y="34"/>
                  </a:lnTo>
                  <a:lnTo>
                    <a:pt x="45" y="38"/>
                  </a:lnTo>
                  <a:lnTo>
                    <a:pt x="53" y="42"/>
                  </a:lnTo>
                  <a:lnTo>
                    <a:pt x="61" y="47"/>
                  </a:lnTo>
                  <a:lnTo>
                    <a:pt x="68" y="50"/>
                  </a:lnTo>
                  <a:lnTo>
                    <a:pt x="77" y="53"/>
                  </a:lnTo>
                  <a:lnTo>
                    <a:pt x="85" y="54"/>
                  </a:lnTo>
                  <a:lnTo>
                    <a:pt x="94" y="54"/>
                  </a:lnTo>
                  <a:lnTo>
                    <a:pt x="95" y="53"/>
                  </a:lnTo>
                  <a:lnTo>
                    <a:pt x="90" y="45"/>
                  </a:lnTo>
                  <a:lnTo>
                    <a:pt x="84" y="40"/>
                  </a:lnTo>
                  <a:lnTo>
                    <a:pt x="77" y="36"/>
                  </a:lnTo>
                  <a:lnTo>
                    <a:pt x="71" y="28"/>
                  </a:lnTo>
                  <a:lnTo>
                    <a:pt x="77" y="30"/>
                  </a:lnTo>
                  <a:lnTo>
                    <a:pt x="82" y="31"/>
                  </a:lnTo>
                  <a:lnTo>
                    <a:pt x="88" y="33"/>
                  </a:lnTo>
                  <a:lnTo>
                    <a:pt x="92" y="36"/>
                  </a:lnTo>
                  <a:lnTo>
                    <a:pt x="98" y="38"/>
                  </a:lnTo>
                  <a:lnTo>
                    <a:pt x="103" y="40"/>
                  </a:lnTo>
                  <a:lnTo>
                    <a:pt x="109" y="42"/>
                  </a:lnTo>
                  <a:lnTo>
                    <a:pt x="115" y="43"/>
                  </a:lnTo>
                  <a:lnTo>
                    <a:pt x="116" y="42"/>
                  </a:lnTo>
                  <a:lnTo>
                    <a:pt x="119" y="39"/>
                  </a:lnTo>
                  <a:lnTo>
                    <a:pt x="120" y="38"/>
                  </a:lnTo>
                  <a:lnTo>
                    <a:pt x="119" y="36"/>
                  </a:lnTo>
                  <a:lnTo>
                    <a:pt x="96" y="18"/>
                  </a:lnTo>
                  <a:lnTo>
                    <a:pt x="103" y="18"/>
                  </a:lnTo>
                  <a:lnTo>
                    <a:pt x="110" y="20"/>
                  </a:lnTo>
                  <a:lnTo>
                    <a:pt x="118" y="22"/>
                  </a:lnTo>
                  <a:lnTo>
                    <a:pt x="125" y="24"/>
                  </a:lnTo>
                  <a:lnTo>
                    <a:pt x="131" y="18"/>
                  </a:lnTo>
                  <a:lnTo>
                    <a:pt x="136" y="12"/>
                  </a:lnTo>
                  <a:lnTo>
                    <a:pt x="140" y="4"/>
                  </a:lnTo>
                  <a:lnTo>
                    <a:pt x="146" y="0"/>
                  </a:lnTo>
                  <a:lnTo>
                    <a:pt x="148" y="16"/>
                  </a:lnTo>
                  <a:lnTo>
                    <a:pt x="144" y="33"/>
                  </a:lnTo>
                  <a:lnTo>
                    <a:pt x="137" y="48"/>
                  </a:lnTo>
                  <a:lnTo>
                    <a:pt x="126" y="6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6" name="Freeform 48">
              <a:extLst>
                <a:ext uri="{FF2B5EF4-FFF2-40B4-BE49-F238E27FC236}">
                  <a16:creationId xmlns:a16="http://schemas.microsoft.com/office/drawing/2014/main" id="{BA098615-222C-B217-ED0F-D63F2C61B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" y="2057"/>
              <a:ext cx="105" cy="114"/>
            </a:xfrm>
            <a:custGeom>
              <a:avLst/>
              <a:gdLst>
                <a:gd name="T0" fmla="*/ 10 w 105"/>
                <a:gd name="T1" fmla="*/ 114 h 114"/>
                <a:gd name="T2" fmla="*/ 3 w 105"/>
                <a:gd name="T3" fmla="*/ 87 h 114"/>
                <a:gd name="T4" fmla="*/ 0 w 105"/>
                <a:gd name="T5" fmla="*/ 59 h 114"/>
                <a:gd name="T6" fmla="*/ 0 w 105"/>
                <a:gd name="T7" fmla="*/ 30 h 114"/>
                <a:gd name="T8" fmla="*/ 1 w 105"/>
                <a:gd name="T9" fmla="*/ 0 h 114"/>
                <a:gd name="T10" fmla="*/ 10 w 105"/>
                <a:gd name="T11" fmla="*/ 11 h 114"/>
                <a:gd name="T12" fmla="*/ 19 w 105"/>
                <a:gd name="T13" fmla="*/ 32 h 114"/>
                <a:gd name="T14" fmla="*/ 26 w 105"/>
                <a:gd name="T15" fmla="*/ 57 h 114"/>
                <a:gd name="T16" fmla="*/ 28 w 105"/>
                <a:gd name="T17" fmla="*/ 77 h 114"/>
                <a:gd name="T18" fmla="*/ 38 w 105"/>
                <a:gd name="T19" fmla="*/ 75 h 114"/>
                <a:gd name="T20" fmla="*/ 48 w 105"/>
                <a:gd name="T21" fmla="*/ 73 h 114"/>
                <a:gd name="T22" fmla="*/ 56 w 105"/>
                <a:gd name="T23" fmla="*/ 71 h 114"/>
                <a:gd name="T24" fmla="*/ 66 w 105"/>
                <a:gd name="T25" fmla="*/ 68 h 114"/>
                <a:gd name="T26" fmla="*/ 75 w 105"/>
                <a:gd name="T27" fmla="*/ 65 h 114"/>
                <a:gd name="T28" fmla="*/ 85 w 105"/>
                <a:gd name="T29" fmla="*/ 63 h 114"/>
                <a:gd name="T30" fmla="*/ 96 w 105"/>
                <a:gd name="T31" fmla="*/ 62 h 114"/>
                <a:gd name="T32" fmla="*/ 105 w 105"/>
                <a:gd name="T33" fmla="*/ 63 h 114"/>
                <a:gd name="T34" fmla="*/ 93 w 105"/>
                <a:gd name="T35" fmla="*/ 69 h 114"/>
                <a:gd name="T36" fmla="*/ 83 w 105"/>
                <a:gd name="T37" fmla="*/ 77 h 114"/>
                <a:gd name="T38" fmla="*/ 71 w 105"/>
                <a:gd name="T39" fmla="*/ 84 h 114"/>
                <a:gd name="T40" fmla="*/ 59 w 105"/>
                <a:gd name="T41" fmla="*/ 91 h 114"/>
                <a:gd name="T42" fmla="*/ 47 w 105"/>
                <a:gd name="T43" fmla="*/ 98 h 114"/>
                <a:gd name="T44" fmla="*/ 36 w 105"/>
                <a:gd name="T45" fmla="*/ 104 h 114"/>
                <a:gd name="T46" fmla="*/ 22 w 105"/>
                <a:gd name="T47" fmla="*/ 109 h 114"/>
                <a:gd name="T48" fmla="*/ 10 w 105"/>
                <a:gd name="T49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5" h="114">
                  <a:moveTo>
                    <a:pt x="10" y="114"/>
                  </a:moveTo>
                  <a:lnTo>
                    <a:pt x="3" y="87"/>
                  </a:lnTo>
                  <a:lnTo>
                    <a:pt x="0" y="59"/>
                  </a:lnTo>
                  <a:lnTo>
                    <a:pt x="0" y="30"/>
                  </a:lnTo>
                  <a:lnTo>
                    <a:pt x="1" y="0"/>
                  </a:lnTo>
                  <a:lnTo>
                    <a:pt x="10" y="11"/>
                  </a:lnTo>
                  <a:lnTo>
                    <a:pt x="19" y="32"/>
                  </a:lnTo>
                  <a:lnTo>
                    <a:pt x="26" y="57"/>
                  </a:lnTo>
                  <a:lnTo>
                    <a:pt x="28" y="77"/>
                  </a:lnTo>
                  <a:lnTo>
                    <a:pt x="38" y="75"/>
                  </a:lnTo>
                  <a:lnTo>
                    <a:pt x="48" y="73"/>
                  </a:lnTo>
                  <a:lnTo>
                    <a:pt x="56" y="71"/>
                  </a:lnTo>
                  <a:lnTo>
                    <a:pt x="66" y="68"/>
                  </a:lnTo>
                  <a:lnTo>
                    <a:pt x="75" y="65"/>
                  </a:lnTo>
                  <a:lnTo>
                    <a:pt x="85" y="63"/>
                  </a:lnTo>
                  <a:lnTo>
                    <a:pt x="96" y="62"/>
                  </a:lnTo>
                  <a:lnTo>
                    <a:pt x="105" y="63"/>
                  </a:lnTo>
                  <a:lnTo>
                    <a:pt x="93" y="69"/>
                  </a:lnTo>
                  <a:lnTo>
                    <a:pt x="83" y="77"/>
                  </a:lnTo>
                  <a:lnTo>
                    <a:pt x="71" y="84"/>
                  </a:lnTo>
                  <a:lnTo>
                    <a:pt x="59" y="91"/>
                  </a:lnTo>
                  <a:lnTo>
                    <a:pt x="47" y="98"/>
                  </a:lnTo>
                  <a:lnTo>
                    <a:pt x="36" y="104"/>
                  </a:lnTo>
                  <a:lnTo>
                    <a:pt x="22" y="109"/>
                  </a:lnTo>
                  <a:lnTo>
                    <a:pt x="10" y="1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7" name="Freeform 49">
              <a:extLst>
                <a:ext uri="{FF2B5EF4-FFF2-40B4-BE49-F238E27FC236}">
                  <a16:creationId xmlns:a16="http://schemas.microsoft.com/office/drawing/2014/main" id="{69BCA6D0-9673-8207-8AE3-E940425DF6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126" y="2968"/>
              <a:ext cx="35" cy="38"/>
            </a:xfrm>
            <a:custGeom>
              <a:avLst/>
              <a:gdLst>
                <a:gd name="T0" fmla="*/ 27 w 35"/>
                <a:gd name="T1" fmla="*/ 33 h 38"/>
                <a:gd name="T2" fmla="*/ 24 w 35"/>
                <a:gd name="T3" fmla="*/ 35 h 38"/>
                <a:gd name="T4" fmla="*/ 19 w 35"/>
                <a:gd name="T5" fmla="*/ 36 h 38"/>
                <a:gd name="T6" fmla="*/ 14 w 35"/>
                <a:gd name="T7" fmla="*/ 38 h 38"/>
                <a:gd name="T8" fmla="*/ 9 w 35"/>
                <a:gd name="T9" fmla="*/ 36 h 38"/>
                <a:gd name="T10" fmla="*/ 6 w 35"/>
                <a:gd name="T11" fmla="*/ 35 h 38"/>
                <a:gd name="T12" fmla="*/ 3 w 35"/>
                <a:gd name="T13" fmla="*/ 32 h 38"/>
                <a:gd name="T14" fmla="*/ 1 w 35"/>
                <a:gd name="T15" fmla="*/ 29 h 38"/>
                <a:gd name="T16" fmla="*/ 0 w 35"/>
                <a:gd name="T17" fmla="*/ 26 h 38"/>
                <a:gd name="T18" fmla="*/ 0 w 35"/>
                <a:gd name="T19" fmla="*/ 21 h 38"/>
                <a:gd name="T20" fmla="*/ 0 w 35"/>
                <a:gd name="T21" fmla="*/ 16 h 38"/>
                <a:gd name="T22" fmla="*/ 1 w 35"/>
                <a:gd name="T23" fmla="*/ 11 h 38"/>
                <a:gd name="T24" fmla="*/ 5 w 35"/>
                <a:gd name="T25" fmla="*/ 8 h 38"/>
                <a:gd name="T26" fmla="*/ 9 w 35"/>
                <a:gd name="T27" fmla="*/ 4 h 38"/>
                <a:gd name="T28" fmla="*/ 15 w 35"/>
                <a:gd name="T29" fmla="*/ 2 h 38"/>
                <a:gd name="T30" fmla="*/ 21 w 35"/>
                <a:gd name="T31" fmla="*/ 0 h 38"/>
                <a:gd name="T32" fmla="*/ 27 w 35"/>
                <a:gd name="T33" fmla="*/ 2 h 38"/>
                <a:gd name="T34" fmla="*/ 30 w 35"/>
                <a:gd name="T35" fmla="*/ 4 h 38"/>
                <a:gd name="T36" fmla="*/ 32 w 35"/>
                <a:gd name="T37" fmla="*/ 6 h 38"/>
                <a:gd name="T38" fmla="*/ 33 w 35"/>
                <a:gd name="T39" fmla="*/ 9 h 38"/>
                <a:gd name="T40" fmla="*/ 35 w 35"/>
                <a:gd name="T41" fmla="*/ 11 h 38"/>
                <a:gd name="T42" fmla="*/ 35 w 35"/>
                <a:gd name="T43" fmla="*/ 17 h 38"/>
                <a:gd name="T44" fmla="*/ 33 w 35"/>
                <a:gd name="T45" fmla="*/ 23 h 38"/>
                <a:gd name="T46" fmla="*/ 31 w 35"/>
                <a:gd name="T47" fmla="*/ 28 h 38"/>
                <a:gd name="T48" fmla="*/ 27 w 35"/>
                <a:gd name="T49" fmla="*/ 3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" h="38">
                  <a:moveTo>
                    <a:pt x="27" y="33"/>
                  </a:moveTo>
                  <a:lnTo>
                    <a:pt x="24" y="35"/>
                  </a:lnTo>
                  <a:lnTo>
                    <a:pt x="19" y="36"/>
                  </a:lnTo>
                  <a:lnTo>
                    <a:pt x="14" y="38"/>
                  </a:lnTo>
                  <a:lnTo>
                    <a:pt x="9" y="36"/>
                  </a:lnTo>
                  <a:lnTo>
                    <a:pt x="6" y="35"/>
                  </a:lnTo>
                  <a:lnTo>
                    <a:pt x="3" y="32"/>
                  </a:lnTo>
                  <a:lnTo>
                    <a:pt x="1" y="29"/>
                  </a:lnTo>
                  <a:lnTo>
                    <a:pt x="0" y="2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1"/>
                  </a:lnTo>
                  <a:lnTo>
                    <a:pt x="5" y="8"/>
                  </a:lnTo>
                  <a:lnTo>
                    <a:pt x="9" y="4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7" y="2"/>
                  </a:lnTo>
                  <a:lnTo>
                    <a:pt x="30" y="4"/>
                  </a:lnTo>
                  <a:lnTo>
                    <a:pt x="32" y="6"/>
                  </a:lnTo>
                  <a:lnTo>
                    <a:pt x="33" y="9"/>
                  </a:lnTo>
                  <a:lnTo>
                    <a:pt x="35" y="11"/>
                  </a:lnTo>
                  <a:lnTo>
                    <a:pt x="35" y="17"/>
                  </a:lnTo>
                  <a:lnTo>
                    <a:pt x="33" y="23"/>
                  </a:lnTo>
                  <a:lnTo>
                    <a:pt x="31" y="28"/>
                  </a:lnTo>
                  <a:lnTo>
                    <a:pt x="27" y="3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8" name="Freeform 50">
              <a:extLst>
                <a:ext uri="{FF2B5EF4-FFF2-40B4-BE49-F238E27FC236}">
                  <a16:creationId xmlns:a16="http://schemas.microsoft.com/office/drawing/2014/main" id="{07420C22-5E23-85ED-AA80-23CBA0DCB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" y="3074"/>
              <a:ext cx="125" cy="31"/>
            </a:xfrm>
            <a:custGeom>
              <a:avLst/>
              <a:gdLst>
                <a:gd name="T0" fmla="*/ 20 w 125"/>
                <a:gd name="T1" fmla="*/ 27 h 31"/>
                <a:gd name="T2" fmla="*/ 16 w 125"/>
                <a:gd name="T3" fmla="*/ 23 h 31"/>
                <a:gd name="T4" fmla="*/ 10 w 125"/>
                <a:gd name="T5" fmla="*/ 19 h 31"/>
                <a:gd name="T6" fmla="*/ 5 w 125"/>
                <a:gd name="T7" fmla="*/ 16 h 31"/>
                <a:gd name="T8" fmla="*/ 0 w 125"/>
                <a:gd name="T9" fmla="*/ 11 h 31"/>
                <a:gd name="T10" fmla="*/ 14 w 125"/>
                <a:gd name="T11" fmla="*/ 13 h 31"/>
                <a:gd name="T12" fmla="*/ 30 w 125"/>
                <a:gd name="T13" fmla="*/ 15 h 31"/>
                <a:gd name="T14" fmla="*/ 46 w 125"/>
                <a:gd name="T15" fmla="*/ 15 h 31"/>
                <a:gd name="T16" fmla="*/ 60 w 125"/>
                <a:gd name="T17" fmla="*/ 13 h 31"/>
                <a:gd name="T18" fmla="*/ 74 w 125"/>
                <a:gd name="T19" fmla="*/ 11 h 31"/>
                <a:gd name="T20" fmla="*/ 89 w 125"/>
                <a:gd name="T21" fmla="*/ 9 h 31"/>
                <a:gd name="T22" fmla="*/ 103 w 125"/>
                <a:gd name="T23" fmla="*/ 5 h 31"/>
                <a:gd name="T24" fmla="*/ 116 w 125"/>
                <a:gd name="T25" fmla="*/ 0 h 31"/>
                <a:gd name="T26" fmla="*/ 119 w 125"/>
                <a:gd name="T27" fmla="*/ 0 h 31"/>
                <a:gd name="T28" fmla="*/ 121 w 125"/>
                <a:gd name="T29" fmla="*/ 0 h 31"/>
                <a:gd name="T30" fmla="*/ 124 w 125"/>
                <a:gd name="T31" fmla="*/ 3 h 31"/>
                <a:gd name="T32" fmla="*/ 125 w 125"/>
                <a:gd name="T33" fmla="*/ 5 h 31"/>
                <a:gd name="T34" fmla="*/ 113 w 125"/>
                <a:gd name="T35" fmla="*/ 11 h 31"/>
                <a:gd name="T36" fmla="*/ 101 w 125"/>
                <a:gd name="T37" fmla="*/ 17 h 31"/>
                <a:gd name="T38" fmla="*/ 89 w 125"/>
                <a:gd name="T39" fmla="*/ 23 h 31"/>
                <a:gd name="T40" fmla="*/ 76 w 125"/>
                <a:gd name="T41" fmla="*/ 28 h 31"/>
                <a:gd name="T42" fmla="*/ 62 w 125"/>
                <a:gd name="T43" fmla="*/ 30 h 31"/>
                <a:gd name="T44" fmla="*/ 48 w 125"/>
                <a:gd name="T45" fmla="*/ 31 h 31"/>
                <a:gd name="T46" fmla="*/ 35 w 125"/>
                <a:gd name="T47" fmla="*/ 30 h 31"/>
                <a:gd name="T48" fmla="*/ 20 w 125"/>
                <a:gd name="T49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5" h="31">
                  <a:moveTo>
                    <a:pt x="20" y="27"/>
                  </a:moveTo>
                  <a:lnTo>
                    <a:pt x="16" y="23"/>
                  </a:lnTo>
                  <a:lnTo>
                    <a:pt x="10" y="19"/>
                  </a:lnTo>
                  <a:lnTo>
                    <a:pt x="5" y="16"/>
                  </a:lnTo>
                  <a:lnTo>
                    <a:pt x="0" y="11"/>
                  </a:lnTo>
                  <a:lnTo>
                    <a:pt x="14" y="13"/>
                  </a:lnTo>
                  <a:lnTo>
                    <a:pt x="30" y="15"/>
                  </a:lnTo>
                  <a:lnTo>
                    <a:pt x="46" y="15"/>
                  </a:lnTo>
                  <a:lnTo>
                    <a:pt x="60" y="13"/>
                  </a:lnTo>
                  <a:lnTo>
                    <a:pt x="74" y="11"/>
                  </a:lnTo>
                  <a:lnTo>
                    <a:pt x="89" y="9"/>
                  </a:lnTo>
                  <a:lnTo>
                    <a:pt x="103" y="5"/>
                  </a:lnTo>
                  <a:lnTo>
                    <a:pt x="116" y="0"/>
                  </a:lnTo>
                  <a:lnTo>
                    <a:pt x="119" y="0"/>
                  </a:lnTo>
                  <a:lnTo>
                    <a:pt x="121" y="0"/>
                  </a:lnTo>
                  <a:lnTo>
                    <a:pt x="124" y="3"/>
                  </a:lnTo>
                  <a:lnTo>
                    <a:pt x="125" y="5"/>
                  </a:lnTo>
                  <a:lnTo>
                    <a:pt x="113" y="11"/>
                  </a:lnTo>
                  <a:lnTo>
                    <a:pt x="101" y="17"/>
                  </a:lnTo>
                  <a:lnTo>
                    <a:pt x="89" y="23"/>
                  </a:lnTo>
                  <a:lnTo>
                    <a:pt x="76" y="28"/>
                  </a:lnTo>
                  <a:lnTo>
                    <a:pt x="62" y="30"/>
                  </a:lnTo>
                  <a:lnTo>
                    <a:pt x="48" y="31"/>
                  </a:lnTo>
                  <a:lnTo>
                    <a:pt x="35" y="30"/>
                  </a:lnTo>
                  <a:lnTo>
                    <a:pt x="20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9" name="Freeform 51">
              <a:extLst>
                <a:ext uri="{FF2B5EF4-FFF2-40B4-BE49-F238E27FC236}">
                  <a16:creationId xmlns:a16="http://schemas.microsoft.com/office/drawing/2014/main" id="{CD06FE92-5A2C-5ED7-983A-B1CEEE4BE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3" y="2928"/>
              <a:ext cx="202" cy="121"/>
            </a:xfrm>
            <a:custGeom>
              <a:avLst/>
              <a:gdLst>
                <a:gd name="T0" fmla="*/ 173 w 202"/>
                <a:gd name="T1" fmla="*/ 104 h 121"/>
                <a:gd name="T2" fmla="*/ 144 w 202"/>
                <a:gd name="T3" fmla="*/ 112 h 121"/>
                <a:gd name="T4" fmla="*/ 115 w 202"/>
                <a:gd name="T5" fmla="*/ 118 h 121"/>
                <a:gd name="T6" fmla="*/ 85 w 202"/>
                <a:gd name="T7" fmla="*/ 121 h 121"/>
                <a:gd name="T8" fmla="*/ 67 w 202"/>
                <a:gd name="T9" fmla="*/ 118 h 121"/>
                <a:gd name="T10" fmla="*/ 64 w 202"/>
                <a:gd name="T11" fmla="*/ 115 h 121"/>
                <a:gd name="T12" fmla="*/ 70 w 202"/>
                <a:gd name="T13" fmla="*/ 109 h 121"/>
                <a:gd name="T14" fmla="*/ 84 w 202"/>
                <a:gd name="T15" fmla="*/ 104 h 121"/>
                <a:gd name="T16" fmla="*/ 99 w 202"/>
                <a:gd name="T17" fmla="*/ 99 h 121"/>
                <a:gd name="T18" fmla="*/ 113 w 202"/>
                <a:gd name="T19" fmla="*/ 96 h 121"/>
                <a:gd name="T20" fmla="*/ 111 w 202"/>
                <a:gd name="T21" fmla="*/ 90 h 121"/>
                <a:gd name="T22" fmla="*/ 93 w 202"/>
                <a:gd name="T23" fmla="*/ 90 h 121"/>
                <a:gd name="T24" fmla="*/ 75 w 202"/>
                <a:gd name="T25" fmla="*/ 93 h 121"/>
                <a:gd name="T26" fmla="*/ 57 w 202"/>
                <a:gd name="T27" fmla="*/ 96 h 121"/>
                <a:gd name="T28" fmla="*/ 39 w 202"/>
                <a:gd name="T29" fmla="*/ 84 h 121"/>
                <a:gd name="T30" fmla="*/ 55 w 202"/>
                <a:gd name="T31" fmla="*/ 80 h 121"/>
                <a:gd name="T32" fmla="*/ 71 w 202"/>
                <a:gd name="T33" fmla="*/ 74 h 121"/>
                <a:gd name="T34" fmla="*/ 87 w 202"/>
                <a:gd name="T35" fmla="*/ 69 h 121"/>
                <a:gd name="T36" fmla="*/ 103 w 202"/>
                <a:gd name="T37" fmla="*/ 66 h 121"/>
                <a:gd name="T38" fmla="*/ 91 w 202"/>
                <a:gd name="T39" fmla="*/ 57 h 121"/>
                <a:gd name="T40" fmla="*/ 76 w 202"/>
                <a:gd name="T41" fmla="*/ 57 h 121"/>
                <a:gd name="T42" fmla="*/ 54 w 202"/>
                <a:gd name="T43" fmla="*/ 58 h 121"/>
                <a:gd name="T44" fmla="*/ 33 w 202"/>
                <a:gd name="T45" fmla="*/ 61 h 121"/>
                <a:gd name="T46" fmla="*/ 12 w 202"/>
                <a:gd name="T47" fmla="*/ 57 h 121"/>
                <a:gd name="T48" fmla="*/ 0 w 202"/>
                <a:gd name="T49" fmla="*/ 42 h 121"/>
                <a:gd name="T50" fmla="*/ 10 w 202"/>
                <a:gd name="T51" fmla="*/ 33 h 121"/>
                <a:gd name="T52" fmla="*/ 30 w 202"/>
                <a:gd name="T53" fmla="*/ 28 h 121"/>
                <a:gd name="T54" fmla="*/ 51 w 202"/>
                <a:gd name="T55" fmla="*/ 25 h 121"/>
                <a:gd name="T56" fmla="*/ 71 w 202"/>
                <a:gd name="T57" fmla="*/ 20 h 121"/>
                <a:gd name="T58" fmla="*/ 73 w 202"/>
                <a:gd name="T59" fmla="*/ 12 h 121"/>
                <a:gd name="T60" fmla="*/ 57 w 202"/>
                <a:gd name="T61" fmla="*/ 7 h 121"/>
                <a:gd name="T62" fmla="*/ 55 w 202"/>
                <a:gd name="T63" fmla="*/ 1 h 121"/>
                <a:gd name="T64" fmla="*/ 70 w 202"/>
                <a:gd name="T65" fmla="*/ 0 h 121"/>
                <a:gd name="T66" fmla="*/ 85 w 202"/>
                <a:gd name="T67" fmla="*/ 0 h 121"/>
                <a:gd name="T68" fmla="*/ 102 w 202"/>
                <a:gd name="T69" fmla="*/ 1 h 121"/>
                <a:gd name="T70" fmla="*/ 120 w 202"/>
                <a:gd name="T71" fmla="*/ 2 h 121"/>
                <a:gd name="T72" fmla="*/ 142 w 202"/>
                <a:gd name="T73" fmla="*/ 6 h 121"/>
                <a:gd name="T74" fmla="*/ 163 w 202"/>
                <a:gd name="T75" fmla="*/ 9 h 121"/>
                <a:gd name="T76" fmla="*/ 184 w 202"/>
                <a:gd name="T77" fmla="*/ 14 h 121"/>
                <a:gd name="T78" fmla="*/ 195 w 202"/>
                <a:gd name="T79" fmla="*/ 33 h 121"/>
                <a:gd name="T80" fmla="*/ 197 w 202"/>
                <a:gd name="T81" fmla="*/ 67 h 121"/>
                <a:gd name="T82" fmla="*/ 202 w 202"/>
                <a:gd name="T83" fmla="*/ 90 h 121"/>
                <a:gd name="T84" fmla="*/ 192 w 202"/>
                <a:gd name="T85" fmla="*/ 9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2" h="121">
                  <a:moveTo>
                    <a:pt x="186" y="99"/>
                  </a:moveTo>
                  <a:lnTo>
                    <a:pt x="173" y="104"/>
                  </a:lnTo>
                  <a:lnTo>
                    <a:pt x="159" y="109"/>
                  </a:lnTo>
                  <a:lnTo>
                    <a:pt x="144" y="112"/>
                  </a:lnTo>
                  <a:lnTo>
                    <a:pt x="130" y="116"/>
                  </a:lnTo>
                  <a:lnTo>
                    <a:pt x="115" y="118"/>
                  </a:lnTo>
                  <a:lnTo>
                    <a:pt x="101" y="121"/>
                  </a:lnTo>
                  <a:lnTo>
                    <a:pt x="85" y="121"/>
                  </a:lnTo>
                  <a:lnTo>
                    <a:pt x="71" y="121"/>
                  </a:lnTo>
                  <a:lnTo>
                    <a:pt x="67" y="118"/>
                  </a:lnTo>
                  <a:lnTo>
                    <a:pt x="65" y="117"/>
                  </a:lnTo>
                  <a:lnTo>
                    <a:pt x="64" y="115"/>
                  </a:lnTo>
                  <a:lnTo>
                    <a:pt x="63" y="111"/>
                  </a:lnTo>
                  <a:lnTo>
                    <a:pt x="70" y="109"/>
                  </a:lnTo>
                  <a:lnTo>
                    <a:pt x="77" y="106"/>
                  </a:lnTo>
                  <a:lnTo>
                    <a:pt x="84" y="104"/>
                  </a:lnTo>
                  <a:lnTo>
                    <a:pt x="91" y="102"/>
                  </a:lnTo>
                  <a:lnTo>
                    <a:pt x="99" y="99"/>
                  </a:lnTo>
                  <a:lnTo>
                    <a:pt x="106" y="98"/>
                  </a:lnTo>
                  <a:lnTo>
                    <a:pt x="113" y="96"/>
                  </a:lnTo>
                  <a:lnTo>
                    <a:pt x="120" y="93"/>
                  </a:lnTo>
                  <a:lnTo>
                    <a:pt x="111" y="90"/>
                  </a:lnTo>
                  <a:lnTo>
                    <a:pt x="102" y="88"/>
                  </a:lnTo>
                  <a:lnTo>
                    <a:pt x="93" y="90"/>
                  </a:lnTo>
                  <a:lnTo>
                    <a:pt x="84" y="91"/>
                  </a:lnTo>
                  <a:lnTo>
                    <a:pt x="75" y="93"/>
                  </a:lnTo>
                  <a:lnTo>
                    <a:pt x="66" y="94"/>
                  </a:lnTo>
                  <a:lnTo>
                    <a:pt x="57" y="96"/>
                  </a:lnTo>
                  <a:lnTo>
                    <a:pt x="47" y="93"/>
                  </a:lnTo>
                  <a:lnTo>
                    <a:pt x="39" y="84"/>
                  </a:lnTo>
                  <a:lnTo>
                    <a:pt x="47" y="82"/>
                  </a:lnTo>
                  <a:lnTo>
                    <a:pt x="55" y="80"/>
                  </a:lnTo>
                  <a:lnTo>
                    <a:pt x="63" y="76"/>
                  </a:lnTo>
                  <a:lnTo>
                    <a:pt x="71" y="74"/>
                  </a:lnTo>
                  <a:lnTo>
                    <a:pt x="79" y="72"/>
                  </a:lnTo>
                  <a:lnTo>
                    <a:pt x="87" y="69"/>
                  </a:lnTo>
                  <a:lnTo>
                    <a:pt x="95" y="67"/>
                  </a:lnTo>
                  <a:lnTo>
                    <a:pt x="103" y="66"/>
                  </a:lnTo>
                  <a:lnTo>
                    <a:pt x="97" y="61"/>
                  </a:lnTo>
                  <a:lnTo>
                    <a:pt x="91" y="57"/>
                  </a:lnTo>
                  <a:lnTo>
                    <a:pt x="83" y="57"/>
                  </a:lnTo>
                  <a:lnTo>
                    <a:pt x="76" y="57"/>
                  </a:lnTo>
                  <a:lnTo>
                    <a:pt x="66" y="57"/>
                  </a:lnTo>
                  <a:lnTo>
                    <a:pt x="54" y="58"/>
                  </a:lnTo>
                  <a:lnTo>
                    <a:pt x="43" y="60"/>
                  </a:lnTo>
                  <a:lnTo>
                    <a:pt x="33" y="61"/>
                  </a:lnTo>
                  <a:lnTo>
                    <a:pt x="22" y="60"/>
                  </a:lnTo>
                  <a:lnTo>
                    <a:pt x="12" y="57"/>
                  </a:lnTo>
                  <a:lnTo>
                    <a:pt x="5" y="51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0" y="33"/>
                  </a:lnTo>
                  <a:lnTo>
                    <a:pt x="19" y="31"/>
                  </a:lnTo>
                  <a:lnTo>
                    <a:pt x="30" y="28"/>
                  </a:lnTo>
                  <a:lnTo>
                    <a:pt x="41" y="27"/>
                  </a:lnTo>
                  <a:lnTo>
                    <a:pt x="51" y="25"/>
                  </a:lnTo>
                  <a:lnTo>
                    <a:pt x="61" y="22"/>
                  </a:lnTo>
                  <a:lnTo>
                    <a:pt x="71" y="20"/>
                  </a:lnTo>
                  <a:lnTo>
                    <a:pt x="81" y="16"/>
                  </a:lnTo>
                  <a:lnTo>
                    <a:pt x="73" y="12"/>
                  </a:lnTo>
                  <a:lnTo>
                    <a:pt x="65" y="9"/>
                  </a:lnTo>
                  <a:lnTo>
                    <a:pt x="57" y="7"/>
                  </a:lnTo>
                  <a:lnTo>
                    <a:pt x="48" y="3"/>
                  </a:lnTo>
                  <a:lnTo>
                    <a:pt x="55" y="1"/>
                  </a:lnTo>
                  <a:lnTo>
                    <a:pt x="63" y="0"/>
                  </a:lnTo>
                  <a:lnTo>
                    <a:pt x="70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94" y="1"/>
                  </a:lnTo>
                  <a:lnTo>
                    <a:pt x="102" y="1"/>
                  </a:lnTo>
                  <a:lnTo>
                    <a:pt x="109" y="1"/>
                  </a:lnTo>
                  <a:lnTo>
                    <a:pt x="120" y="2"/>
                  </a:lnTo>
                  <a:lnTo>
                    <a:pt x="131" y="3"/>
                  </a:lnTo>
                  <a:lnTo>
                    <a:pt x="142" y="6"/>
                  </a:lnTo>
                  <a:lnTo>
                    <a:pt x="153" y="7"/>
                  </a:lnTo>
                  <a:lnTo>
                    <a:pt x="163" y="9"/>
                  </a:lnTo>
                  <a:lnTo>
                    <a:pt x="173" y="12"/>
                  </a:lnTo>
                  <a:lnTo>
                    <a:pt x="184" y="14"/>
                  </a:lnTo>
                  <a:lnTo>
                    <a:pt x="193" y="16"/>
                  </a:lnTo>
                  <a:lnTo>
                    <a:pt x="195" y="33"/>
                  </a:lnTo>
                  <a:lnTo>
                    <a:pt x="195" y="51"/>
                  </a:lnTo>
                  <a:lnTo>
                    <a:pt x="197" y="67"/>
                  </a:lnTo>
                  <a:lnTo>
                    <a:pt x="201" y="82"/>
                  </a:lnTo>
                  <a:lnTo>
                    <a:pt x="202" y="90"/>
                  </a:lnTo>
                  <a:lnTo>
                    <a:pt x="197" y="93"/>
                  </a:lnTo>
                  <a:lnTo>
                    <a:pt x="192" y="97"/>
                  </a:lnTo>
                  <a:lnTo>
                    <a:pt x="186" y="9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0" name="Freeform 52">
              <a:extLst>
                <a:ext uri="{FF2B5EF4-FFF2-40B4-BE49-F238E27FC236}">
                  <a16:creationId xmlns:a16="http://schemas.microsoft.com/office/drawing/2014/main" id="{5E0031BD-15ED-3BEB-22E6-D1DD7A9C2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1959"/>
              <a:ext cx="141" cy="50"/>
            </a:xfrm>
            <a:custGeom>
              <a:avLst/>
              <a:gdLst>
                <a:gd name="T0" fmla="*/ 22 w 141"/>
                <a:gd name="T1" fmla="*/ 50 h 50"/>
                <a:gd name="T2" fmla="*/ 16 w 141"/>
                <a:gd name="T3" fmla="*/ 47 h 50"/>
                <a:gd name="T4" fmla="*/ 11 w 141"/>
                <a:gd name="T5" fmla="*/ 44 h 50"/>
                <a:gd name="T6" fmla="*/ 5 w 141"/>
                <a:gd name="T7" fmla="*/ 41 h 50"/>
                <a:gd name="T8" fmla="*/ 0 w 141"/>
                <a:gd name="T9" fmla="*/ 38 h 50"/>
                <a:gd name="T10" fmla="*/ 3 w 141"/>
                <a:gd name="T11" fmla="*/ 33 h 50"/>
                <a:gd name="T12" fmla="*/ 7 w 141"/>
                <a:gd name="T13" fmla="*/ 28 h 50"/>
                <a:gd name="T14" fmla="*/ 13 w 141"/>
                <a:gd name="T15" fmla="*/ 26 h 50"/>
                <a:gd name="T16" fmla="*/ 18 w 141"/>
                <a:gd name="T17" fmla="*/ 22 h 50"/>
                <a:gd name="T18" fmla="*/ 31 w 141"/>
                <a:gd name="T19" fmla="*/ 16 h 50"/>
                <a:gd name="T20" fmla="*/ 46 w 141"/>
                <a:gd name="T21" fmla="*/ 11 h 50"/>
                <a:gd name="T22" fmla="*/ 61 w 141"/>
                <a:gd name="T23" fmla="*/ 6 h 50"/>
                <a:gd name="T24" fmla="*/ 76 w 141"/>
                <a:gd name="T25" fmla="*/ 4 h 50"/>
                <a:gd name="T26" fmla="*/ 91 w 141"/>
                <a:gd name="T27" fmla="*/ 2 h 50"/>
                <a:gd name="T28" fmla="*/ 108 w 141"/>
                <a:gd name="T29" fmla="*/ 0 h 50"/>
                <a:gd name="T30" fmla="*/ 124 w 141"/>
                <a:gd name="T31" fmla="*/ 2 h 50"/>
                <a:gd name="T32" fmla="*/ 141 w 141"/>
                <a:gd name="T33" fmla="*/ 3 h 50"/>
                <a:gd name="T34" fmla="*/ 125 w 141"/>
                <a:gd name="T35" fmla="*/ 6 h 50"/>
                <a:gd name="T36" fmla="*/ 109 w 141"/>
                <a:gd name="T37" fmla="*/ 11 h 50"/>
                <a:gd name="T38" fmla="*/ 94 w 141"/>
                <a:gd name="T39" fmla="*/ 15 h 50"/>
                <a:gd name="T40" fmla="*/ 78 w 141"/>
                <a:gd name="T41" fmla="*/ 20 h 50"/>
                <a:gd name="T42" fmla="*/ 64 w 141"/>
                <a:gd name="T43" fmla="*/ 25 h 50"/>
                <a:gd name="T44" fmla="*/ 49 w 141"/>
                <a:gd name="T45" fmla="*/ 32 h 50"/>
                <a:gd name="T46" fmla="*/ 35 w 141"/>
                <a:gd name="T47" fmla="*/ 40 h 50"/>
                <a:gd name="T48" fmla="*/ 22 w 141"/>
                <a:gd name="T4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1" h="50">
                  <a:moveTo>
                    <a:pt x="22" y="50"/>
                  </a:moveTo>
                  <a:lnTo>
                    <a:pt x="16" y="47"/>
                  </a:lnTo>
                  <a:lnTo>
                    <a:pt x="11" y="44"/>
                  </a:lnTo>
                  <a:lnTo>
                    <a:pt x="5" y="41"/>
                  </a:lnTo>
                  <a:lnTo>
                    <a:pt x="0" y="38"/>
                  </a:lnTo>
                  <a:lnTo>
                    <a:pt x="3" y="33"/>
                  </a:lnTo>
                  <a:lnTo>
                    <a:pt x="7" y="28"/>
                  </a:lnTo>
                  <a:lnTo>
                    <a:pt x="13" y="26"/>
                  </a:lnTo>
                  <a:lnTo>
                    <a:pt x="18" y="22"/>
                  </a:lnTo>
                  <a:lnTo>
                    <a:pt x="31" y="16"/>
                  </a:lnTo>
                  <a:lnTo>
                    <a:pt x="46" y="11"/>
                  </a:lnTo>
                  <a:lnTo>
                    <a:pt x="61" y="6"/>
                  </a:lnTo>
                  <a:lnTo>
                    <a:pt x="76" y="4"/>
                  </a:lnTo>
                  <a:lnTo>
                    <a:pt x="91" y="2"/>
                  </a:lnTo>
                  <a:lnTo>
                    <a:pt x="108" y="0"/>
                  </a:lnTo>
                  <a:lnTo>
                    <a:pt x="124" y="2"/>
                  </a:lnTo>
                  <a:lnTo>
                    <a:pt x="141" y="3"/>
                  </a:lnTo>
                  <a:lnTo>
                    <a:pt x="125" y="6"/>
                  </a:lnTo>
                  <a:lnTo>
                    <a:pt x="109" y="11"/>
                  </a:lnTo>
                  <a:lnTo>
                    <a:pt x="94" y="15"/>
                  </a:lnTo>
                  <a:lnTo>
                    <a:pt x="78" y="20"/>
                  </a:lnTo>
                  <a:lnTo>
                    <a:pt x="64" y="25"/>
                  </a:lnTo>
                  <a:lnTo>
                    <a:pt x="49" y="32"/>
                  </a:lnTo>
                  <a:lnTo>
                    <a:pt x="35" y="40"/>
                  </a:lnTo>
                  <a:lnTo>
                    <a:pt x="2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1" name="Freeform 53">
              <a:extLst>
                <a:ext uri="{FF2B5EF4-FFF2-40B4-BE49-F238E27FC236}">
                  <a16:creationId xmlns:a16="http://schemas.microsoft.com/office/drawing/2014/main" id="{D626D107-CBB4-7D92-7DCB-340C839DB9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2125"/>
              <a:ext cx="23" cy="41"/>
            </a:xfrm>
            <a:custGeom>
              <a:avLst/>
              <a:gdLst>
                <a:gd name="T0" fmla="*/ 23 w 23"/>
                <a:gd name="T1" fmla="*/ 41 h 41"/>
                <a:gd name="T2" fmla="*/ 17 w 23"/>
                <a:gd name="T3" fmla="*/ 39 h 41"/>
                <a:gd name="T4" fmla="*/ 10 w 23"/>
                <a:gd name="T5" fmla="*/ 35 h 41"/>
                <a:gd name="T6" fmla="*/ 4 w 23"/>
                <a:gd name="T7" fmla="*/ 31 h 41"/>
                <a:gd name="T8" fmla="*/ 0 w 23"/>
                <a:gd name="T9" fmla="*/ 25 h 41"/>
                <a:gd name="T10" fmla="*/ 0 w 23"/>
                <a:gd name="T11" fmla="*/ 18 h 41"/>
                <a:gd name="T12" fmla="*/ 1 w 23"/>
                <a:gd name="T13" fmla="*/ 12 h 41"/>
                <a:gd name="T14" fmla="*/ 3 w 23"/>
                <a:gd name="T15" fmla="*/ 6 h 41"/>
                <a:gd name="T16" fmla="*/ 5 w 23"/>
                <a:gd name="T17" fmla="*/ 0 h 41"/>
                <a:gd name="T18" fmla="*/ 10 w 23"/>
                <a:gd name="T19" fmla="*/ 1 h 41"/>
                <a:gd name="T20" fmla="*/ 13 w 23"/>
                <a:gd name="T21" fmla="*/ 4 h 41"/>
                <a:gd name="T22" fmla="*/ 18 w 23"/>
                <a:gd name="T23" fmla="*/ 5 h 41"/>
                <a:gd name="T24" fmla="*/ 22 w 23"/>
                <a:gd name="T25" fmla="*/ 9 h 41"/>
                <a:gd name="T26" fmla="*/ 21 w 23"/>
                <a:gd name="T27" fmla="*/ 17 h 41"/>
                <a:gd name="T28" fmla="*/ 21 w 23"/>
                <a:gd name="T29" fmla="*/ 24 h 41"/>
                <a:gd name="T30" fmla="*/ 22 w 23"/>
                <a:gd name="T31" fmla="*/ 33 h 41"/>
                <a:gd name="T32" fmla="*/ 23 w 23"/>
                <a:gd name="T3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41">
                  <a:moveTo>
                    <a:pt x="23" y="41"/>
                  </a:moveTo>
                  <a:lnTo>
                    <a:pt x="17" y="39"/>
                  </a:lnTo>
                  <a:lnTo>
                    <a:pt x="10" y="35"/>
                  </a:lnTo>
                  <a:lnTo>
                    <a:pt x="4" y="31"/>
                  </a:lnTo>
                  <a:lnTo>
                    <a:pt x="0" y="25"/>
                  </a:lnTo>
                  <a:lnTo>
                    <a:pt x="0" y="18"/>
                  </a:lnTo>
                  <a:lnTo>
                    <a:pt x="1" y="12"/>
                  </a:lnTo>
                  <a:lnTo>
                    <a:pt x="3" y="6"/>
                  </a:lnTo>
                  <a:lnTo>
                    <a:pt x="5" y="0"/>
                  </a:lnTo>
                  <a:lnTo>
                    <a:pt x="10" y="1"/>
                  </a:lnTo>
                  <a:lnTo>
                    <a:pt x="13" y="4"/>
                  </a:lnTo>
                  <a:lnTo>
                    <a:pt x="18" y="5"/>
                  </a:lnTo>
                  <a:lnTo>
                    <a:pt x="22" y="9"/>
                  </a:lnTo>
                  <a:lnTo>
                    <a:pt x="21" y="17"/>
                  </a:lnTo>
                  <a:lnTo>
                    <a:pt x="21" y="24"/>
                  </a:lnTo>
                  <a:lnTo>
                    <a:pt x="22" y="33"/>
                  </a:lnTo>
                  <a:lnTo>
                    <a:pt x="23" y="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2" name="Freeform 54">
              <a:extLst>
                <a:ext uri="{FF2B5EF4-FFF2-40B4-BE49-F238E27FC236}">
                  <a16:creationId xmlns:a16="http://schemas.microsoft.com/office/drawing/2014/main" id="{E0939C71-B524-B8DC-6C88-69645650B8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2481"/>
              <a:ext cx="101" cy="271"/>
            </a:xfrm>
            <a:custGeom>
              <a:avLst/>
              <a:gdLst>
                <a:gd name="T0" fmla="*/ 48 w 101"/>
                <a:gd name="T1" fmla="*/ 205 h 271"/>
                <a:gd name="T2" fmla="*/ 44 w 101"/>
                <a:gd name="T3" fmla="*/ 214 h 271"/>
                <a:gd name="T4" fmla="*/ 38 w 101"/>
                <a:gd name="T5" fmla="*/ 223 h 271"/>
                <a:gd name="T6" fmla="*/ 33 w 101"/>
                <a:gd name="T7" fmla="*/ 232 h 271"/>
                <a:gd name="T8" fmla="*/ 27 w 101"/>
                <a:gd name="T9" fmla="*/ 240 h 271"/>
                <a:gd name="T10" fmla="*/ 21 w 101"/>
                <a:gd name="T11" fmla="*/ 248 h 271"/>
                <a:gd name="T12" fmla="*/ 14 w 101"/>
                <a:gd name="T13" fmla="*/ 256 h 271"/>
                <a:gd name="T14" fmla="*/ 8 w 101"/>
                <a:gd name="T15" fmla="*/ 264 h 271"/>
                <a:gd name="T16" fmla="*/ 0 w 101"/>
                <a:gd name="T17" fmla="*/ 271 h 271"/>
                <a:gd name="T18" fmla="*/ 8 w 101"/>
                <a:gd name="T19" fmla="*/ 252 h 271"/>
                <a:gd name="T20" fmla="*/ 15 w 101"/>
                <a:gd name="T21" fmla="*/ 232 h 271"/>
                <a:gd name="T22" fmla="*/ 23 w 101"/>
                <a:gd name="T23" fmla="*/ 212 h 271"/>
                <a:gd name="T24" fmla="*/ 32 w 101"/>
                <a:gd name="T25" fmla="*/ 193 h 271"/>
                <a:gd name="T26" fmla="*/ 41 w 101"/>
                <a:gd name="T27" fmla="*/ 175 h 271"/>
                <a:gd name="T28" fmla="*/ 52 w 101"/>
                <a:gd name="T29" fmla="*/ 156 h 271"/>
                <a:gd name="T30" fmla="*/ 64 w 101"/>
                <a:gd name="T31" fmla="*/ 138 h 271"/>
                <a:gd name="T32" fmla="*/ 77 w 101"/>
                <a:gd name="T33" fmla="*/ 121 h 271"/>
                <a:gd name="T34" fmla="*/ 69 w 101"/>
                <a:gd name="T35" fmla="*/ 107 h 271"/>
                <a:gd name="T36" fmla="*/ 62 w 101"/>
                <a:gd name="T37" fmla="*/ 93 h 271"/>
                <a:gd name="T38" fmla="*/ 54 w 101"/>
                <a:gd name="T39" fmla="*/ 79 h 271"/>
                <a:gd name="T40" fmla="*/ 48 w 101"/>
                <a:gd name="T41" fmla="*/ 63 h 271"/>
                <a:gd name="T42" fmla="*/ 42 w 101"/>
                <a:gd name="T43" fmla="*/ 49 h 271"/>
                <a:gd name="T44" fmla="*/ 40 w 101"/>
                <a:gd name="T45" fmla="*/ 33 h 271"/>
                <a:gd name="T46" fmla="*/ 39 w 101"/>
                <a:gd name="T47" fmla="*/ 17 h 271"/>
                <a:gd name="T48" fmla="*/ 40 w 101"/>
                <a:gd name="T49" fmla="*/ 0 h 271"/>
                <a:gd name="T50" fmla="*/ 46 w 101"/>
                <a:gd name="T51" fmla="*/ 1 h 271"/>
                <a:gd name="T52" fmla="*/ 52 w 101"/>
                <a:gd name="T53" fmla="*/ 15 h 271"/>
                <a:gd name="T54" fmla="*/ 58 w 101"/>
                <a:gd name="T55" fmla="*/ 31 h 271"/>
                <a:gd name="T56" fmla="*/ 64 w 101"/>
                <a:gd name="T57" fmla="*/ 45 h 271"/>
                <a:gd name="T58" fmla="*/ 71 w 101"/>
                <a:gd name="T59" fmla="*/ 60 h 271"/>
                <a:gd name="T60" fmla="*/ 77 w 101"/>
                <a:gd name="T61" fmla="*/ 74 h 271"/>
                <a:gd name="T62" fmla="*/ 84 w 101"/>
                <a:gd name="T63" fmla="*/ 89 h 271"/>
                <a:gd name="T64" fmla="*/ 93 w 101"/>
                <a:gd name="T65" fmla="*/ 103 h 271"/>
                <a:gd name="T66" fmla="*/ 101 w 101"/>
                <a:gd name="T67" fmla="*/ 117 h 271"/>
                <a:gd name="T68" fmla="*/ 95 w 101"/>
                <a:gd name="T69" fmla="*/ 129 h 271"/>
                <a:gd name="T70" fmla="*/ 89 w 101"/>
                <a:gd name="T71" fmla="*/ 140 h 271"/>
                <a:gd name="T72" fmla="*/ 83 w 101"/>
                <a:gd name="T73" fmla="*/ 151 h 271"/>
                <a:gd name="T74" fmla="*/ 76 w 101"/>
                <a:gd name="T75" fmla="*/ 162 h 271"/>
                <a:gd name="T76" fmla="*/ 69 w 101"/>
                <a:gd name="T77" fmla="*/ 173 h 271"/>
                <a:gd name="T78" fmla="*/ 62 w 101"/>
                <a:gd name="T79" fmla="*/ 184 h 271"/>
                <a:gd name="T80" fmla="*/ 54 w 101"/>
                <a:gd name="T81" fmla="*/ 194 h 271"/>
                <a:gd name="T82" fmla="*/ 48 w 101"/>
                <a:gd name="T83" fmla="*/ 20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1" h="271">
                  <a:moveTo>
                    <a:pt x="48" y="205"/>
                  </a:moveTo>
                  <a:lnTo>
                    <a:pt x="44" y="214"/>
                  </a:lnTo>
                  <a:lnTo>
                    <a:pt x="38" y="223"/>
                  </a:lnTo>
                  <a:lnTo>
                    <a:pt x="33" y="232"/>
                  </a:lnTo>
                  <a:lnTo>
                    <a:pt x="27" y="240"/>
                  </a:lnTo>
                  <a:lnTo>
                    <a:pt x="21" y="248"/>
                  </a:lnTo>
                  <a:lnTo>
                    <a:pt x="14" y="256"/>
                  </a:lnTo>
                  <a:lnTo>
                    <a:pt x="8" y="264"/>
                  </a:lnTo>
                  <a:lnTo>
                    <a:pt x="0" y="271"/>
                  </a:lnTo>
                  <a:lnTo>
                    <a:pt x="8" y="252"/>
                  </a:lnTo>
                  <a:lnTo>
                    <a:pt x="15" y="232"/>
                  </a:lnTo>
                  <a:lnTo>
                    <a:pt x="23" y="212"/>
                  </a:lnTo>
                  <a:lnTo>
                    <a:pt x="32" y="193"/>
                  </a:lnTo>
                  <a:lnTo>
                    <a:pt x="41" y="175"/>
                  </a:lnTo>
                  <a:lnTo>
                    <a:pt x="52" y="156"/>
                  </a:lnTo>
                  <a:lnTo>
                    <a:pt x="64" y="138"/>
                  </a:lnTo>
                  <a:lnTo>
                    <a:pt x="77" y="121"/>
                  </a:lnTo>
                  <a:lnTo>
                    <a:pt x="69" y="107"/>
                  </a:lnTo>
                  <a:lnTo>
                    <a:pt x="62" y="93"/>
                  </a:lnTo>
                  <a:lnTo>
                    <a:pt x="54" y="79"/>
                  </a:lnTo>
                  <a:lnTo>
                    <a:pt x="48" y="63"/>
                  </a:lnTo>
                  <a:lnTo>
                    <a:pt x="42" y="49"/>
                  </a:lnTo>
                  <a:lnTo>
                    <a:pt x="40" y="33"/>
                  </a:lnTo>
                  <a:lnTo>
                    <a:pt x="39" y="17"/>
                  </a:lnTo>
                  <a:lnTo>
                    <a:pt x="40" y="0"/>
                  </a:lnTo>
                  <a:lnTo>
                    <a:pt x="46" y="1"/>
                  </a:lnTo>
                  <a:lnTo>
                    <a:pt x="52" y="15"/>
                  </a:lnTo>
                  <a:lnTo>
                    <a:pt x="58" y="31"/>
                  </a:lnTo>
                  <a:lnTo>
                    <a:pt x="64" y="45"/>
                  </a:lnTo>
                  <a:lnTo>
                    <a:pt x="71" y="60"/>
                  </a:lnTo>
                  <a:lnTo>
                    <a:pt x="77" y="74"/>
                  </a:lnTo>
                  <a:lnTo>
                    <a:pt x="84" y="89"/>
                  </a:lnTo>
                  <a:lnTo>
                    <a:pt x="93" y="103"/>
                  </a:lnTo>
                  <a:lnTo>
                    <a:pt x="101" y="117"/>
                  </a:lnTo>
                  <a:lnTo>
                    <a:pt x="95" y="129"/>
                  </a:lnTo>
                  <a:lnTo>
                    <a:pt x="89" y="140"/>
                  </a:lnTo>
                  <a:lnTo>
                    <a:pt x="83" y="151"/>
                  </a:lnTo>
                  <a:lnTo>
                    <a:pt x="76" y="162"/>
                  </a:lnTo>
                  <a:lnTo>
                    <a:pt x="69" y="173"/>
                  </a:lnTo>
                  <a:lnTo>
                    <a:pt x="62" y="184"/>
                  </a:lnTo>
                  <a:lnTo>
                    <a:pt x="54" y="194"/>
                  </a:lnTo>
                  <a:lnTo>
                    <a:pt x="48" y="2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3" name="Freeform 55">
              <a:extLst>
                <a:ext uri="{FF2B5EF4-FFF2-40B4-BE49-F238E27FC236}">
                  <a16:creationId xmlns:a16="http://schemas.microsoft.com/office/drawing/2014/main" id="{3A649C95-F30B-1D1A-4341-9F6690A6CC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19" y="2469"/>
              <a:ext cx="20" cy="31"/>
            </a:xfrm>
            <a:custGeom>
              <a:avLst/>
              <a:gdLst>
                <a:gd name="T0" fmla="*/ 20 w 20"/>
                <a:gd name="T1" fmla="*/ 31 h 31"/>
                <a:gd name="T2" fmla="*/ 14 w 20"/>
                <a:gd name="T3" fmla="*/ 29 h 31"/>
                <a:gd name="T4" fmla="*/ 10 w 20"/>
                <a:gd name="T5" fmla="*/ 25 h 31"/>
                <a:gd name="T6" fmla="*/ 6 w 20"/>
                <a:gd name="T7" fmla="*/ 21 h 31"/>
                <a:gd name="T8" fmla="*/ 2 w 20"/>
                <a:gd name="T9" fmla="*/ 17 h 31"/>
                <a:gd name="T10" fmla="*/ 1 w 20"/>
                <a:gd name="T11" fmla="*/ 13 h 31"/>
                <a:gd name="T12" fmla="*/ 0 w 20"/>
                <a:gd name="T13" fmla="*/ 8 h 31"/>
                <a:gd name="T14" fmla="*/ 0 w 20"/>
                <a:gd name="T15" fmla="*/ 3 h 31"/>
                <a:gd name="T16" fmla="*/ 2 w 20"/>
                <a:gd name="T17" fmla="*/ 0 h 31"/>
                <a:gd name="T18" fmla="*/ 11 w 20"/>
                <a:gd name="T19" fmla="*/ 2 h 31"/>
                <a:gd name="T20" fmla="*/ 16 w 20"/>
                <a:gd name="T21" fmla="*/ 9 h 31"/>
                <a:gd name="T22" fmla="*/ 18 w 20"/>
                <a:gd name="T23" fmla="*/ 18 h 31"/>
                <a:gd name="T24" fmla="*/ 20 w 20"/>
                <a:gd name="T25" fmla="*/ 26 h 31"/>
                <a:gd name="T26" fmla="*/ 20 w 20"/>
                <a:gd name="T27" fmla="*/ 27 h 31"/>
                <a:gd name="T28" fmla="*/ 20 w 20"/>
                <a:gd name="T29" fmla="*/ 29 h 31"/>
                <a:gd name="T30" fmla="*/ 20 w 20"/>
                <a:gd name="T31" fmla="*/ 30 h 31"/>
                <a:gd name="T32" fmla="*/ 20 w 20"/>
                <a:gd name="T3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1">
                  <a:moveTo>
                    <a:pt x="20" y="31"/>
                  </a:moveTo>
                  <a:lnTo>
                    <a:pt x="14" y="29"/>
                  </a:lnTo>
                  <a:lnTo>
                    <a:pt x="10" y="25"/>
                  </a:lnTo>
                  <a:lnTo>
                    <a:pt x="6" y="21"/>
                  </a:lnTo>
                  <a:lnTo>
                    <a:pt x="2" y="17"/>
                  </a:lnTo>
                  <a:lnTo>
                    <a:pt x="1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2" y="0"/>
                  </a:lnTo>
                  <a:lnTo>
                    <a:pt x="11" y="2"/>
                  </a:lnTo>
                  <a:lnTo>
                    <a:pt x="16" y="9"/>
                  </a:lnTo>
                  <a:lnTo>
                    <a:pt x="18" y="18"/>
                  </a:lnTo>
                  <a:lnTo>
                    <a:pt x="20" y="26"/>
                  </a:lnTo>
                  <a:lnTo>
                    <a:pt x="20" y="27"/>
                  </a:lnTo>
                  <a:lnTo>
                    <a:pt x="20" y="29"/>
                  </a:lnTo>
                  <a:lnTo>
                    <a:pt x="20" y="30"/>
                  </a:lnTo>
                  <a:lnTo>
                    <a:pt x="20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4" name="Freeform 56">
              <a:extLst>
                <a:ext uri="{FF2B5EF4-FFF2-40B4-BE49-F238E27FC236}">
                  <a16:creationId xmlns:a16="http://schemas.microsoft.com/office/drawing/2014/main" id="{E8A71910-01F8-39F8-3FF7-D36E7C5D98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8" y="2709"/>
              <a:ext cx="88" cy="119"/>
            </a:xfrm>
            <a:custGeom>
              <a:avLst/>
              <a:gdLst>
                <a:gd name="T0" fmla="*/ 0 w 88"/>
                <a:gd name="T1" fmla="*/ 119 h 119"/>
                <a:gd name="T2" fmla="*/ 11 w 88"/>
                <a:gd name="T3" fmla="*/ 104 h 119"/>
                <a:gd name="T4" fmla="*/ 22 w 88"/>
                <a:gd name="T5" fmla="*/ 90 h 119"/>
                <a:gd name="T6" fmla="*/ 33 w 88"/>
                <a:gd name="T7" fmla="*/ 76 h 119"/>
                <a:gd name="T8" fmla="*/ 43 w 88"/>
                <a:gd name="T9" fmla="*/ 61 h 119"/>
                <a:gd name="T10" fmla="*/ 54 w 88"/>
                <a:gd name="T11" fmla="*/ 47 h 119"/>
                <a:gd name="T12" fmla="*/ 64 w 88"/>
                <a:gd name="T13" fmla="*/ 32 h 119"/>
                <a:gd name="T14" fmla="*/ 73 w 88"/>
                <a:gd name="T15" fmla="*/ 17 h 119"/>
                <a:gd name="T16" fmla="*/ 82 w 88"/>
                <a:gd name="T17" fmla="*/ 1 h 119"/>
                <a:gd name="T18" fmla="*/ 83 w 88"/>
                <a:gd name="T19" fmla="*/ 0 h 119"/>
                <a:gd name="T20" fmla="*/ 85 w 88"/>
                <a:gd name="T21" fmla="*/ 0 h 119"/>
                <a:gd name="T22" fmla="*/ 87 w 88"/>
                <a:gd name="T23" fmla="*/ 1 h 119"/>
                <a:gd name="T24" fmla="*/ 88 w 88"/>
                <a:gd name="T25" fmla="*/ 2 h 119"/>
                <a:gd name="T26" fmla="*/ 84 w 88"/>
                <a:gd name="T27" fmla="*/ 20 h 119"/>
                <a:gd name="T28" fmla="*/ 78 w 88"/>
                <a:gd name="T29" fmla="*/ 38 h 119"/>
                <a:gd name="T30" fmla="*/ 70 w 88"/>
                <a:gd name="T31" fmla="*/ 55 h 119"/>
                <a:gd name="T32" fmla="*/ 59 w 88"/>
                <a:gd name="T33" fmla="*/ 71 h 119"/>
                <a:gd name="T34" fmla="*/ 46 w 88"/>
                <a:gd name="T35" fmla="*/ 85 h 119"/>
                <a:gd name="T36" fmla="*/ 33 w 88"/>
                <a:gd name="T37" fmla="*/ 98 h 119"/>
                <a:gd name="T38" fmla="*/ 17 w 88"/>
                <a:gd name="T39" fmla="*/ 109 h 119"/>
                <a:gd name="T40" fmla="*/ 0 w 88"/>
                <a:gd name="T41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8" h="119">
                  <a:moveTo>
                    <a:pt x="0" y="119"/>
                  </a:moveTo>
                  <a:lnTo>
                    <a:pt x="11" y="104"/>
                  </a:lnTo>
                  <a:lnTo>
                    <a:pt x="22" y="90"/>
                  </a:lnTo>
                  <a:lnTo>
                    <a:pt x="33" y="76"/>
                  </a:lnTo>
                  <a:lnTo>
                    <a:pt x="43" y="61"/>
                  </a:lnTo>
                  <a:lnTo>
                    <a:pt x="54" y="47"/>
                  </a:lnTo>
                  <a:lnTo>
                    <a:pt x="64" y="32"/>
                  </a:lnTo>
                  <a:lnTo>
                    <a:pt x="73" y="17"/>
                  </a:lnTo>
                  <a:lnTo>
                    <a:pt x="82" y="1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1"/>
                  </a:lnTo>
                  <a:lnTo>
                    <a:pt x="88" y="2"/>
                  </a:lnTo>
                  <a:lnTo>
                    <a:pt x="84" y="20"/>
                  </a:lnTo>
                  <a:lnTo>
                    <a:pt x="78" y="38"/>
                  </a:lnTo>
                  <a:lnTo>
                    <a:pt x="70" y="55"/>
                  </a:lnTo>
                  <a:lnTo>
                    <a:pt x="59" y="71"/>
                  </a:lnTo>
                  <a:lnTo>
                    <a:pt x="46" y="85"/>
                  </a:lnTo>
                  <a:lnTo>
                    <a:pt x="33" y="98"/>
                  </a:lnTo>
                  <a:lnTo>
                    <a:pt x="17" y="10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5" name="Freeform 57">
              <a:extLst>
                <a:ext uri="{FF2B5EF4-FFF2-40B4-BE49-F238E27FC236}">
                  <a16:creationId xmlns:a16="http://schemas.microsoft.com/office/drawing/2014/main" id="{F01F9668-1FCD-2B83-A065-459EAB3120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4" y="2888"/>
              <a:ext cx="184" cy="119"/>
            </a:xfrm>
            <a:custGeom>
              <a:avLst/>
              <a:gdLst>
                <a:gd name="T0" fmla="*/ 151 w 184"/>
                <a:gd name="T1" fmla="*/ 82 h 119"/>
                <a:gd name="T2" fmla="*/ 150 w 184"/>
                <a:gd name="T3" fmla="*/ 92 h 119"/>
                <a:gd name="T4" fmla="*/ 147 w 184"/>
                <a:gd name="T5" fmla="*/ 102 h 119"/>
                <a:gd name="T6" fmla="*/ 139 w 184"/>
                <a:gd name="T7" fmla="*/ 112 h 119"/>
                <a:gd name="T8" fmla="*/ 131 w 184"/>
                <a:gd name="T9" fmla="*/ 119 h 119"/>
                <a:gd name="T10" fmla="*/ 125 w 184"/>
                <a:gd name="T11" fmla="*/ 119 h 119"/>
                <a:gd name="T12" fmla="*/ 119 w 184"/>
                <a:gd name="T13" fmla="*/ 118 h 119"/>
                <a:gd name="T14" fmla="*/ 114 w 184"/>
                <a:gd name="T15" fmla="*/ 116 h 119"/>
                <a:gd name="T16" fmla="*/ 108 w 184"/>
                <a:gd name="T17" fmla="*/ 115 h 119"/>
                <a:gd name="T18" fmla="*/ 103 w 184"/>
                <a:gd name="T19" fmla="*/ 113 h 119"/>
                <a:gd name="T20" fmla="*/ 97 w 184"/>
                <a:gd name="T21" fmla="*/ 110 h 119"/>
                <a:gd name="T22" fmla="*/ 93 w 184"/>
                <a:gd name="T23" fmla="*/ 109 h 119"/>
                <a:gd name="T24" fmla="*/ 87 w 184"/>
                <a:gd name="T25" fmla="*/ 108 h 119"/>
                <a:gd name="T26" fmla="*/ 0 w 184"/>
                <a:gd name="T27" fmla="*/ 94 h 119"/>
                <a:gd name="T28" fmla="*/ 4 w 184"/>
                <a:gd name="T29" fmla="*/ 80 h 119"/>
                <a:gd name="T30" fmla="*/ 10 w 184"/>
                <a:gd name="T31" fmla="*/ 68 h 119"/>
                <a:gd name="T32" fmla="*/ 18 w 184"/>
                <a:gd name="T33" fmla="*/ 56 h 119"/>
                <a:gd name="T34" fmla="*/ 28 w 184"/>
                <a:gd name="T35" fmla="*/ 46 h 119"/>
                <a:gd name="T36" fmla="*/ 28 w 184"/>
                <a:gd name="T37" fmla="*/ 32 h 119"/>
                <a:gd name="T38" fmla="*/ 20 w 184"/>
                <a:gd name="T39" fmla="*/ 20 h 119"/>
                <a:gd name="T40" fmla="*/ 11 w 184"/>
                <a:gd name="T41" fmla="*/ 11 h 119"/>
                <a:gd name="T42" fmla="*/ 2 w 184"/>
                <a:gd name="T43" fmla="*/ 0 h 119"/>
                <a:gd name="T44" fmla="*/ 12 w 184"/>
                <a:gd name="T45" fmla="*/ 0 h 119"/>
                <a:gd name="T46" fmla="*/ 33 w 184"/>
                <a:gd name="T47" fmla="*/ 6 h 119"/>
                <a:gd name="T48" fmla="*/ 54 w 184"/>
                <a:gd name="T49" fmla="*/ 12 h 119"/>
                <a:gd name="T50" fmla="*/ 75 w 184"/>
                <a:gd name="T51" fmla="*/ 18 h 119"/>
                <a:gd name="T52" fmla="*/ 95 w 184"/>
                <a:gd name="T53" fmla="*/ 24 h 119"/>
                <a:gd name="T54" fmla="*/ 115 w 184"/>
                <a:gd name="T55" fmla="*/ 30 h 119"/>
                <a:gd name="T56" fmla="*/ 137 w 184"/>
                <a:gd name="T57" fmla="*/ 35 h 119"/>
                <a:gd name="T58" fmla="*/ 157 w 184"/>
                <a:gd name="T59" fmla="*/ 40 h 119"/>
                <a:gd name="T60" fmla="*/ 179 w 184"/>
                <a:gd name="T61" fmla="*/ 44 h 119"/>
                <a:gd name="T62" fmla="*/ 184 w 184"/>
                <a:gd name="T63" fmla="*/ 47 h 119"/>
                <a:gd name="T64" fmla="*/ 175 w 184"/>
                <a:gd name="T65" fmla="*/ 55 h 119"/>
                <a:gd name="T66" fmla="*/ 166 w 184"/>
                <a:gd name="T67" fmla="*/ 62 h 119"/>
                <a:gd name="T68" fmla="*/ 156 w 184"/>
                <a:gd name="T69" fmla="*/ 71 h 119"/>
                <a:gd name="T70" fmla="*/ 151 w 184"/>
                <a:gd name="T71" fmla="*/ 8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4" h="119">
                  <a:moveTo>
                    <a:pt x="151" y="82"/>
                  </a:moveTo>
                  <a:lnTo>
                    <a:pt x="150" y="92"/>
                  </a:lnTo>
                  <a:lnTo>
                    <a:pt x="147" y="102"/>
                  </a:lnTo>
                  <a:lnTo>
                    <a:pt x="139" y="112"/>
                  </a:lnTo>
                  <a:lnTo>
                    <a:pt x="131" y="119"/>
                  </a:lnTo>
                  <a:lnTo>
                    <a:pt x="125" y="119"/>
                  </a:lnTo>
                  <a:lnTo>
                    <a:pt x="119" y="118"/>
                  </a:lnTo>
                  <a:lnTo>
                    <a:pt x="114" y="116"/>
                  </a:lnTo>
                  <a:lnTo>
                    <a:pt x="108" y="115"/>
                  </a:lnTo>
                  <a:lnTo>
                    <a:pt x="103" y="113"/>
                  </a:lnTo>
                  <a:lnTo>
                    <a:pt x="97" y="110"/>
                  </a:lnTo>
                  <a:lnTo>
                    <a:pt x="93" y="109"/>
                  </a:lnTo>
                  <a:lnTo>
                    <a:pt x="87" y="108"/>
                  </a:lnTo>
                  <a:lnTo>
                    <a:pt x="0" y="94"/>
                  </a:lnTo>
                  <a:lnTo>
                    <a:pt x="4" y="80"/>
                  </a:lnTo>
                  <a:lnTo>
                    <a:pt x="10" y="68"/>
                  </a:lnTo>
                  <a:lnTo>
                    <a:pt x="18" y="56"/>
                  </a:lnTo>
                  <a:lnTo>
                    <a:pt x="28" y="46"/>
                  </a:lnTo>
                  <a:lnTo>
                    <a:pt x="28" y="32"/>
                  </a:lnTo>
                  <a:lnTo>
                    <a:pt x="20" y="20"/>
                  </a:lnTo>
                  <a:lnTo>
                    <a:pt x="11" y="11"/>
                  </a:lnTo>
                  <a:lnTo>
                    <a:pt x="2" y="0"/>
                  </a:lnTo>
                  <a:lnTo>
                    <a:pt x="12" y="0"/>
                  </a:lnTo>
                  <a:lnTo>
                    <a:pt x="33" y="6"/>
                  </a:lnTo>
                  <a:lnTo>
                    <a:pt x="54" y="12"/>
                  </a:lnTo>
                  <a:lnTo>
                    <a:pt x="75" y="18"/>
                  </a:lnTo>
                  <a:lnTo>
                    <a:pt x="95" y="24"/>
                  </a:lnTo>
                  <a:lnTo>
                    <a:pt x="115" y="30"/>
                  </a:lnTo>
                  <a:lnTo>
                    <a:pt x="137" y="35"/>
                  </a:lnTo>
                  <a:lnTo>
                    <a:pt x="157" y="40"/>
                  </a:lnTo>
                  <a:lnTo>
                    <a:pt x="179" y="44"/>
                  </a:lnTo>
                  <a:lnTo>
                    <a:pt x="184" y="47"/>
                  </a:lnTo>
                  <a:lnTo>
                    <a:pt x="175" y="55"/>
                  </a:lnTo>
                  <a:lnTo>
                    <a:pt x="166" y="62"/>
                  </a:lnTo>
                  <a:lnTo>
                    <a:pt x="156" y="71"/>
                  </a:lnTo>
                  <a:lnTo>
                    <a:pt x="151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6" name="Freeform 58">
              <a:extLst>
                <a:ext uri="{FF2B5EF4-FFF2-40B4-BE49-F238E27FC236}">
                  <a16:creationId xmlns:a16="http://schemas.microsoft.com/office/drawing/2014/main" id="{E0DDAA38-5CF0-0822-DA89-529863A67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8" y="2316"/>
              <a:ext cx="21" cy="37"/>
            </a:xfrm>
            <a:custGeom>
              <a:avLst/>
              <a:gdLst>
                <a:gd name="T0" fmla="*/ 13 w 21"/>
                <a:gd name="T1" fmla="*/ 37 h 37"/>
                <a:gd name="T2" fmla="*/ 11 w 21"/>
                <a:gd name="T3" fmla="*/ 37 h 37"/>
                <a:gd name="T4" fmla="*/ 7 w 21"/>
                <a:gd name="T5" fmla="*/ 37 h 37"/>
                <a:gd name="T6" fmla="*/ 3 w 21"/>
                <a:gd name="T7" fmla="*/ 37 h 37"/>
                <a:gd name="T8" fmla="*/ 0 w 21"/>
                <a:gd name="T9" fmla="*/ 37 h 37"/>
                <a:gd name="T10" fmla="*/ 9 w 21"/>
                <a:gd name="T11" fmla="*/ 0 h 37"/>
                <a:gd name="T12" fmla="*/ 14 w 21"/>
                <a:gd name="T13" fmla="*/ 4 h 37"/>
                <a:gd name="T14" fmla="*/ 18 w 21"/>
                <a:gd name="T15" fmla="*/ 7 h 37"/>
                <a:gd name="T16" fmla="*/ 20 w 21"/>
                <a:gd name="T17" fmla="*/ 12 h 37"/>
                <a:gd name="T18" fmla="*/ 21 w 21"/>
                <a:gd name="T19" fmla="*/ 17 h 37"/>
                <a:gd name="T20" fmla="*/ 21 w 21"/>
                <a:gd name="T21" fmla="*/ 23 h 37"/>
                <a:gd name="T22" fmla="*/ 20 w 21"/>
                <a:gd name="T23" fmla="*/ 29 h 37"/>
                <a:gd name="T24" fmla="*/ 18 w 21"/>
                <a:gd name="T25" fmla="*/ 34 h 37"/>
                <a:gd name="T26" fmla="*/ 13 w 21"/>
                <a:gd name="T2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37">
                  <a:moveTo>
                    <a:pt x="13" y="37"/>
                  </a:moveTo>
                  <a:lnTo>
                    <a:pt x="11" y="37"/>
                  </a:lnTo>
                  <a:lnTo>
                    <a:pt x="7" y="37"/>
                  </a:lnTo>
                  <a:lnTo>
                    <a:pt x="3" y="37"/>
                  </a:lnTo>
                  <a:lnTo>
                    <a:pt x="0" y="37"/>
                  </a:lnTo>
                  <a:lnTo>
                    <a:pt x="9" y="0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0" y="12"/>
                  </a:lnTo>
                  <a:lnTo>
                    <a:pt x="21" y="17"/>
                  </a:lnTo>
                  <a:lnTo>
                    <a:pt x="21" y="23"/>
                  </a:lnTo>
                  <a:lnTo>
                    <a:pt x="20" y="29"/>
                  </a:lnTo>
                  <a:lnTo>
                    <a:pt x="18" y="34"/>
                  </a:lnTo>
                  <a:lnTo>
                    <a:pt x="13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7" name="Freeform 59">
              <a:extLst>
                <a:ext uri="{FF2B5EF4-FFF2-40B4-BE49-F238E27FC236}">
                  <a16:creationId xmlns:a16="http://schemas.microsoft.com/office/drawing/2014/main" id="{1FE5C5E9-AA2E-F1E7-09DA-6DAC6D662EB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6" y="2170"/>
              <a:ext cx="22" cy="9"/>
            </a:xfrm>
            <a:custGeom>
              <a:avLst/>
              <a:gdLst>
                <a:gd name="T0" fmla="*/ 0 w 22"/>
                <a:gd name="T1" fmla="*/ 8 h 9"/>
                <a:gd name="T2" fmla="*/ 1 w 22"/>
                <a:gd name="T3" fmla="*/ 6 h 9"/>
                <a:gd name="T4" fmla="*/ 4 w 22"/>
                <a:gd name="T5" fmla="*/ 3 h 9"/>
                <a:gd name="T6" fmla="*/ 7 w 22"/>
                <a:gd name="T7" fmla="*/ 2 h 9"/>
                <a:gd name="T8" fmla="*/ 11 w 22"/>
                <a:gd name="T9" fmla="*/ 0 h 9"/>
                <a:gd name="T10" fmla="*/ 22 w 22"/>
                <a:gd name="T11" fmla="*/ 0 h 9"/>
                <a:gd name="T12" fmla="*/ 21 w 22"/>
                <a:gd name="T13" fmla="*/ 9 h 9"/>
                <a:gd name="T14" fmla="*/ 0 w 22"/>
                <a:gd name="T15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9">
                  <a:moveTo>
                    <a:pt x="0" y="8"/>
                  </a:moveTo>
                  <a:lnTo>
                    <a:pt x="1" y="6"/>
                  </a:lnTo>
                  <a:lnTo>
                    <a:pt x="4" y="3"/>
                  </a:lnTo>
                  <a:lnTo>
                    <a:pt x="7" y="2"/>
                  </a:lnTo>
                  <a:lnTo>
                    <a:pt x="11" y="0"/>
                  </a:lnTo>
                  <a:lnTo>
                    <a:pt x="22" y="0"/>
                  </a:lnTo>
                  <a:lnTo>
                    <a:pt x="21" y="9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8" name="Freeform 60">
              <a:extLst>
                <a:ext uri="{FF2B5EF4-FFF2-40B4-BE49-F238E27FC236}">
                  <a16:creationId xmlns:a16="http://schemas.microsoft.com/office/drawing/2014/main" id="{5971F8C4-9837-529C-9BE8-A759B9CC09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640" y="2088"/>
              <a:ext cx="248" cy="484"/>
            </a:xfrm>
            <a:custGeom>
              <a:avLst/>
              <a:gdLst>
                <a:gd name="T0" fmla="*/ 158 w 248"/>
                <a:gd name="T1" fmla="*/ 241 h 484"/>
                <a:gd name="T2" fmla="*/ 112 w 248"/>
                <a:gd name="T3" fmla="*/ 228 h 484"/>
                <a:gd name="T4" fmla="*/ 69 w 248"/>
                <a:gd name="T5" fmla="*/ 203 h 484"/>
                <a:gd name="T6" fmla="*/ 83 w 248"/>
                <a:gd name="T7" fmla="*/ 234 h 484"/>
                <a:gd name="T8" fmla="*/ 119 w 248"/>
                <a:gd name="T9" fmla="*/ 274 h 484"/>
                <a:gd name="T10" fmla="*/ 152 w 248"/>
                <a:gd name="T11" fmla="*/ 316 h 484"/>
                <a:gd name="T12" fmla="*/ 158 w 248"/>
                <a:gd name="T13" fmla="*/ 378 h 484"/>
                <a:gd name="T14" fmla="*/ 157 w 248"/>
                <a:gd name="T15" fmla="*/ 426 h 484"/>
                <a:gd name="T16" fmla="*/ 134 w 248"/>
                <a:gd name="T17" fmla="*/ 456 h 484"/>
                <a:gd name="T18" fmla="*/ 105 w 248"/>
                <a:gd name="T19" fmla="*/ 484 h 484"/>
                <a:gd name="T20" fmla="*/ 65 w 248"/>
                <a:gd name="T21" fmla="*/ 438 h 484"/>
                <a:gd name="T22" fmla="*/ 36 w 248"/>
                <a:gd name="T23" fmla="*/ 389 h 484"/>
                <a:gd name="T24" fmla="*/ 32 w 248"/>
                <a:gd name="T25" fmla="*/ 368 h 484"/>
                <a:gd name="T26" fmla="*/ 57 w 248"/>
                <a:gd name="T27" fmla="*/ 406 h 484"/>
                <a:gd name="T28" fmla="*/ 87 w 248"/>
                <a:gd name="T29" fmla="*/ 442 h 484"/>
                <a:gd name="T30" fmla="*/ 100 w 248"/>
                <a:gd name="T31" fmla="*/ 443 h 484"/>
                <a:gd name="T32" fmla="*/ 87 w 248"/>
                <a:gd name="T33" fmla="*/ 420 h 484"/>
                <a:gd name="T34" fmla="*/ 62 w 248"/>
                <a:gd name="T35" fmla="*/ 374 h 484"/>
                <a:gd name="T36" fmla="*/ 39 w 248"/>
                <a:gd name="T37" fmla="*/ 323 h 484"/>
                <a:gd name="T38" fmla="*/ 29 w 248"/>
                <a:gd name="T39" fmla="*/ 269 h 484"/>
                <a:gd name="T40" fmla="*/ 42 w 248"/>
                <a:gd name="T41" fmla="*/ 227 h 484"/>
                <a:gd name="T42" fmla="*/ 52 w 248"/>
                <a:gd name="T43" fmla="*/ 207 h 484"/>
                <a:gd name="T44" fmla="*/ 42 w 248"/>
                <a:gd name="T45" fmla="*/ 185 h 484"/>
                <a:gd name="T46" fmla="*/ 24 w 248"/>
                <a:gd name="T47" fmla="*/ 178 h 484"/>
                <a:gd name="T48" fmla="*/ 6 w 248"/>
                <a:gd name="T49" fmla="*/ 165 h 484"/>
                <a:gd name="T50" fmla="*/ 6 w 248"/>
                <a:gd name="T51" fmla="*/ 127 h 484"/>
                <a:gd name="T52" fmla="*/ 21 w 248"/>
                <a:gd name="T53" fmla="*/ 125 h 484"/>
                <a:gd name="T54" fmla="*/ 35 w 248"/>
                <a:gd name="T55" fmla="*/ 132 h 484"/>
                <a:gd name="T56" fmla="*/ 46 w 248"/>
                <a:gd name="T57" fmla="*/ 119 h 484"/>
                <a:gd name="T58" fmla="*/ 52 w 248"/>
                <a:gd name="T59" fmla="*/ 65 h 484"/>
                <a:gd name="T60" fmla="*/ 71 w 248"/>
                <a:gd name="T61" fmla="*/ 19 h 484"/>
                <a:gd name="T62" fmla="*/ 105 w 248"/>
                <a:gd name="T63" fmla="*/ 1 h 484"/>
                <a:gd name="T64" fmla="*/ 135 w 248"/>
                <a:gd name="T65" fmla="*/ 14 h 484"/>
                <a:gd name="T66" fmla="*/ 169 w 248"/>
                <a:gd name="T67" fmla="*/ 17 h 484"/>
                <a:gd name="T68" fmla="*/ 189 w 248"/>
                <a:gd name="T69" fmla="*/ 13 h 484"/>
                <a:gd name="T70" fmla="*/ 208 w 248"/>
                <a:gd name="T71" fmla="*/ 5 h 484"/>
                <a:gd name="T72" fmla="*/ 231 w 248"/>
                <a:gd name="T73" fmla="*/ 14 h 484"/>
                <a:gd name="T74" fmla="*/ 247 w 248"/>
                <a:gd name="T75" fmla="*/ 64 h 484"/>
                <a:gd name="T76" fmla="*/ 226 w 248"/>
                <a:gd name="T77" fmla="*/ 66 h 484"/>
                <a:gd name="T78" fmla="*/ 207 w 248"/>
                <a:gd name="T79" fmla="*/ 74 h 484"/>
                <a:gd name="T80" fmla="*/ 195 w 248"/>
                <a:gd name="T81" fmla="*/ 97 h 484"/>
                <a:gd name="T82" fmla="*/ 193 w 248"/>
                <a:gd name="T83" fmla="*/ 137 h 484"/>
                <a:gd name="T84" fmla="*/ 172 w 248"/>
                <a:gd name="T85" fmla="*/ 147 h 484"/>
                <a:gd name="T86" fmla="*/ 182 w 248"/>
                <a:gd name="T87" fmla="*/ 157 h 484"/>
                <a:gd name="T88" fmla="*/ 205 w 248"/>
                <a:gd name="T89" fmla="*/ 160 h 484"/>
                <a:gd name="T90" fmla="*/ 225 w 248"/>
                <a:gd name="T91" fmla="*/ 153 h 484"/>
                <a:gd name="T92" fmla="*/ 227 w 248"/>
                <a:gd name="T93" fmla="*/ 119 h 484"/>
                <a:gd name="T94" fmla="*/ 245 w 248"/>
                <a:gd name="T95" fmla="*/ 125 h 484"/>
                <a:gd name="T96" fmla="*/ 233 w 248"/>
                <a:gd name="T97" fmla="*/ 178 h 484"/>
                <a:gd name="T98" fmla="*/ 206 w 248"/>
                <a:gd name="T99" fmla="*/ 220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48" h="484">
                  <a:moveTo>
                    <a:pt x="190" y="231"/>
                  </a:moveTo>
                  <a:lnTo>
                    <a:pt x="175" y="239"/>
                  </a:lnTo>
                  <a:lnTo>
                    <a:pt x="158" y="241"/>
                  </a:lnTo>
                  <a:lnTo>
                    <a:pt x="142" y="240"/>
                  </a:lnTo>
                  <a:lnTo>
                    <a:pt x="127" y="235"/>
                  </a:lnTo>
                  <a:lnTo>
                    <a:pt x="112" y="228"/>
                  </a:lnTo>
                  <a:lnTo>
                    <a:pt x="96" y="220"/>
                  </a:lnTo>
                  <a:lnTo>
                    <a:pt x="82" y="211"/>
                  </a:lnTo>
                  <a:lnTo>
                    <a:pt x="69" y="203"/>
                  </a:lnTo>
                  <a:lnTo>
                    <a:pt x="68" y="204"/>
                  </a:lnTo>
                  <a:lnTo>
                    <a:pt x="75" y="220"/>
                  </a:lnTo>
                  <a:lnTo>
                    <a:pt x="83" y="234"/>
                  </a:lnTo>
                  <a:lnTo>
                    <a:pt x="95" y="247"/>
                  </a:lnTo>
                  <a:lnTo>
                    <a:pt x="107" y="261"/>
                  </a:lnTo>
                  <a:lnTo>
                    <a:pt x="119" y="274"/>
                  </a:lnTo>
                  <a:lnTo>
                    <a:pt x="131" y="287"/>
                  </a:lnTo>
                  <a:lnTo>
                    <a:pt x="142" y="301"/>
                  </a:lnTo>
                  <a:lnTo>
                    <a:pt x="152" y="316"/>
                  </a:lnTo>
                  <a:lnTo>
                    <a:pt x="161" y="335"/>
                  </a:lnTo>
                  <a:lnTo>
                    <a:pt x="161" y="356"/>
                  </a:lnTo>
                  <a:lnTo>
                    <a:pt x="158" y="378"/>
                  </a:lnTo>
                  <a:lnTo>
                    <a:pt x="155" y="400"/>
                  </a:lnTo>
                  <a:lnTo>
                    <a:pt x="158" y="414"/>
                  </a:lnTo>
                  <a:lnTo>
                    <a:pt x="157" y="426"/>
                  </a:lnTo>
                  <a:lnTo>
                    <a:pt x="151" y="437"/>
                  </a:lnTo>
                  <a:lnTo>
                    <a:pt x="143" y="447"/>
                  </a:lnTo>
                  <a:lnTo>
                    <a:pt x="134" y="456"/>
                  </a:lnTo>
                  <a:lnTo>
                    <a:pt x="124" y="466"/>
                  </a:lnTo>
                  <a:lnTo>
                    <a:pt x="113" y="474"/>
                  </a:lnTo>
                  <a:lnTo>
                    <a:pt x="105" y="484"/>
                  </a:lnTo>
                  <a:lnTo>
                    <a:pt x="90" y="470"/>
                  </a:lnTo>
                  <a:lnTo>
                    <a:pt x="77" y="454"/>
                  </a:lnTo>
                  <a:lnTo>
                    <a:pt x="65" y="438"/>
                  </a:lnTo>
                  <a:lnTo>
                    <a:pt x="56" y="423"/>
                  </a:lnTo>
                  <a:lnTo>
                    <a:pt x="46" y="406"/>
                  </a:lnTo>
                  <a:lnTo>
                    <a:pt x="36" y="389"/>
                  </a:lnTo>
                  <a:lnTo>
                    <a:pt x="29" y="372"/>
                  </a:lnTo>
                  <a:lnTo>
                    <a:pt x="23" y="354"/>
                  </a:lnTo>
                  <a:lnTo>
                    <a:pt x="32" y="368"/>
                  </a:lnTo>
                  <a:lnTo>
                    <a:pt x="40" y="381"/>
                  </a:lnTo>
                  <a:lnTo>
                    <a:pt x="48" y="393"/>
                  </a:lnTo>
                  <a:lnTo>
                    <a:pt x="57" y="406"/>
                  </a:lnTo>
                  <a:lnTo>
                    <a:pt x="66" y="419"/>
                  </a:lnTo>
                  <a:lnTo>
                    <a:pt x="76" y="431"/>
                  </a:lnTo>
                  <a:lnTo>
                    <a:pt x="87" y="442"/>
                  </a:lnTo>
                  <a:lnTo>
                    <a:pt x="99" y="453"/>
                  </a:lnTo>
                  <a:lnTo>
                    <a:pt x="100" y="448"/>
                  </a:lnTo>
                  <a:lnTo>
                    <a:pt x="100" y="443"/>
                  </a:lnTo>
                  <a:lnTo>
                    <a:pt x="98" y="440"/>
                  </a:lnTo>
                  <a:lnTo>
                    <a:pt x="96" y="435"/>
                  </a:lnTo>
                  <a:lnTo>
                    <a:pt x="87" y="420"/>
                  </a:lnTo>
                  <a:lnTo>
                    <a:pt x="81" y="404"/>
                  </a:lnTo>
                  <a:lnTo>
                    <a:pt x="74" y="387"/>
                  </a:lnTo>
                  <a:lnTo>
                    <a:pt x="62" y="374"/>
                  </a:lnTo>
                  <a:lnTo>
                    <a:pt x="53" y="358"/>
                  </a:lnTo>
                  <a:lnTo>
                    <a:pt x="46" y="341"/>
                  </a:lnTo>
                  <a:lnTo>
                    <a:pt x="39" y="323"/>
                  </a:lnTo>
                  <a:lnTo>
                    <a:pt x="34" y="305"/>
                  </a:lnTo>
                  <a:lnTo>
                    <a:pt x="29" y="287"/>
                  </a:lnTo>
                  <a:lnTo>
                    <a:pt x="29" y="269"/>
                  </a:lnTo>
                  <a:lnTo>
                    <a:pt x="32" y="251"/>
                  </a:lnTo>
                  <a:lnTo>
                    <a:pt x="38" y="233"/>
                  </a:lnTo>
                  <a:lnTo>
                    <a:pt x="42" y="227"/>
                  </a:lnTo>
                  <a:lnTo>
                    <a:pt x="47" y="221"/>
                  </a:lnTo>
                  <a:lnTo>
                    <a:pt x="51" y="214"/>
                  </a:lnTo>
                  <a:lnTo>
                    <a:pt x="52" y="207"/>
                  </a:lnTo>
                  <a:lnTo>
                    <a:pt x="51" y="198"/>
                  </a:lnTo>
                  <a:lnTo>
                    <a:pt x="48" y="191"/>
                  </a:lnTo>
                  <a:lnTo>
                    <a:pt x="42" y="185"/>
                  </a:lnTo>
                  <a:lnTo>
                    <a:pt x="36" y="180"/>
                  </a:lnTo>
                  <a:lnTo>
                    <a:pt x="30" y="179"/>
                  </a:lnTo>
                  <a:lnTo>
                    <a:pt x="24" y="178"/>
                  </a:lnTo>
                  <a:lnTo>
                    <a:pt x="18" y="177"/>
                  </a:lnTo>
                  <a:lnTo>
                    <a:pt x="12" y="175"/>
                  </a:lnTo>
                  <a:lnTo>
                    <a:pt x="6" y="165"/>
                  </a:lnTo>
                  <a:lnTo>
                    <a:pt x="2" y="151"/>
                  </a:lnTo>
                  <a:lnTo>
                    <a:pt x="0" y="139"/>
                  </a:lnTo>
                  <a:lnTo>
                    <a:pt x="6" y="127"/>
                  </a:lnTo>
                  <a:lnTo>
                    <a:pt x="11" y="125"/>
                  </a:lnTo>
                  <a:lnTo>
                    <a:pt x="16" y="124"/>
                  </a:lnTo>
                  <a:lnTo>
                    <a:pt x="21" y="125"/>
                  </a:lnTo>
                  <a:lnTo>
                    <a:pt x="26" y="126"/>
                  </a:lnTo>
                  <a:lnTo>
                    <a:pt x="30" y="129"/>
                  </a:lnTo>
                  <a:lnTo>
                    <a:pt x="35" y="132"/>
                  </a:lnTo>
                  <a:lnTo>
                    <a:pt x="40" y="135"/>
                  </a:lnTo>
                  <a:lnTo>
                    <a:pt x="45" y="137"/>
                  </a:lnTo>
                  <a:lnTo>
                    <a:pt x="46" y="119"/>
                  </a:lnTo>
                  <a:lnTo>
                    <a:pt x="47" y="101"/>
                  </a:lnTo>
                  <a:lnTo>
                    <a:pt x="48" y="83"/>
                  </a:lnTo>
                  <a:lnTo>
                    <a:pt x="52" y="65"/>
                  </a:lnTo>
                  <a:lnTo>
                    <a:pt x="56" y="48"/>
                  </a:lnTo>
                  <a:lnTo>
                    <a:pt x="62" y="32"/>
                  </a:lnTo>
                  <a:lnTo>
                    <a:pt x="71" y="19"/>
                  </a:lnTo>
                  <a:lnTo>
                    <a:pt x="83" y="6"/>
                  </a:lnTo>
                  <a:lnTo>
                    <a:pt x="94" y="1"/>
                  </a:lnTo>
                  <a:lnTo>
                    <a:pt x="105" y="1"/>
                  </a:lnTo>
                  <a:lnTo>
                    <a:pt x="116" y="5"/>
                  </a:lnTo>
                  <a:lnTo>
                    <a:pt x="125" y="10"/>
                  </a:lnTo>
                  <a:lnTo>
                    <a:pt x="135" y="14"/>
                  </a:lnTo>
                  <a:lnTo>
                    <a:pt x="146" y="18"/>
                  </a:lnTo>
                  <a:lnTo>
                    <a:pt x="157" y="19"/>
                  </a:lnTo>
                  <a:lnTo>
                    <a:pt x="169" y="17"/>
                  </a:lnTo>
                  <a:lnTo>
                    <a:pt x="176" y="17"/>
                  </a:lnTo>
                  <a:lnTo>
                    <a:pt x="183" y="16"/>
                  </a:lnTo>
                  <a:lnTo>
                    <a:pt x="189" y="13"/>
                  </a:lnTo>
                  <a:lnTo>
                    <a:pt x="195" y="11"/>
                  </a:lnTo>
                  <a:lnTo>
                    <a:pt x="202" y="8"/>
                  </a:lnTo>
                  <a:lnTo>
                    <a:pt x="208" y="5"/>
                  </a:lnTo>
                  <a:lnTo>
                    <a:pt x="214" y="2"/>
                  </a:lnTo>
                  <a:lnTo>
                    <a:pt x="221" y="0"/>
                  </a:lnTo>
                  <a:lnTo>
                    <a:pt x="231" y="14"/>
                  </a:lnTo>
                  <a:lnTo>
                    <a:pt x="238" y="30"/>
                  </a:lnTo>
                  <a:lnTo>
                    <a:pt x="243" y="47"/>
                  </a:lnTo>
                  <a:lnTo>
                    <a:pt x="247" y="64"/>
                  </a:lnTo>
                  <a:lnTo>
                    <a:pt x="239" y="64"/>
                  </a:lnTo>
                  <a:lnTo>
                    <a:pt x="233" y="65"/>
                  </a:lnTo>
                  <a:lnTo>
                    <a:pt x="226" y="66"/>
                  </a:lnTo>
                  <a:lnTo>
                    <a:pt x="219" y="68"/>
                  </a:lnTo>
                  <a:lnTo>
                    <a:pt x="213" y="71"/>
                  </a:lnTo>
                  <a:lnTo>
                    <a:pt x="207" y="74"/>
                  </a:lnTo>
                  <a:lnTo>
                    <a:pt x="202" y="78"/>
                  </a:lnTo>
                  <a:lnTo>
                    <a:pt x="197" y="84"/>
                  </a:lnTo>
                  <a:lnTo>
                    <a:pt x="195" y="97"/>
                  </a:lnTo>
                  <a:lnTo>
                    <a:pt x="195" y="111"/>
                  </a:lnTo>
                  <a:lnTo>
                    <a:pt x="194" y="124"/>
                  </a:lnTo>
                  <a:lnTo>
                    <a:pt x="193" y="137"/>
                  </a:lnTo>
                  <a:lnTo>
                    <a:pt x="185" y="141"/>
                  </a:lnTo>
                  <a:lnTo>
                    <a:pt x="179" y="143"/>
                  </a:lnTo>
                  <a:lnTo>
                    <a:pt x="172" y="147"/>
                  </a:lnTo>
                  <a:lnTo>
                    <a:pt x="169" y="153"/>
                  </a:lnTo>
                  <a:lnTo>
                    <a:pt x="175" y="156"/>
                  </a:lnTo>
                  <a:lnTo>
                    <a:pt x="182" y="157"/>
                  </a:lnTo>
                  <a:lnTo>
                    <a:pt x="189" y="160"/>
                  </a:lnTo>
                  <a:lnTo>
                    <a:pt x="197" y="160"/>
                  </a:lnTo>
                  <a:lnTo>
                    <a:pt x="205" y="160"/>
                  </a:lnTo>
                  <a:lnTo>
                    <a:pt x="212" y="157"/>
                  </a:lnTo>
                  <a:lnTo>
                    <a:pt x="219" y="156"/>
                  </a:lnTo>
                  <a:lnTo>
                    <a:pt x="225" y="153"/>
                  </a:lnTo>
                  <a:lnTo>
                    <a:pt x="231" y="143"/>
                  </a:lnTo>
                  <a:lnTo>
                    <a:pt x="231" y="131"/>
                  </a:lnTo>
                  <a:lnTo>
                    <a:pt x="227" y="119"/>
                  </a:lnTo>
                  <a:lnTo>
                    <a:pt x="225" y="108"/>
                  </a:lnTo>
                  <a:lnTo>
                    <a:pt x="248" y="108"/>
                  </a:lnTo>
                  <a:lnTo>
                    <a:pt x="245" y="125"/>
                  </a:lnTo>
                  <a:lnTo>
                    <a:pt x="242" y="143"/>
                  </a:lnTo>
                  <a:lnTo>
                    <a:pt x="238" y="161"/>
                  </a:lnTo>
                  <a:lnTo>
                    <a:pt x="233" y="178"/>
                  </a:lnTo>
                  <a:lnTo>
                    <a:pt x="226" y="193"/>
                  </a:lnTo>
                  <a:lnTo>
                    <a:pt x="218" y="208"/>
                  </a:lnTo>
                  <a:lnTo>
                    <a:pt x="206" y="220"/>
                  </a:lnTo>
                  <a:lnTo>
                    <a:pt x="190" y="2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69" name="Freeform 61">
              <a:extLst>
                <a:ext uri="{FF2B5EF4-FFF2-40B4-BE49-F238E27FC236}">
                  <a16:creationId xmlns:a16="http://schemas.microsoft.com/office/drawing/2014/main" id="{A3F6B756-2DAC-2422-7D8C-6E658E25E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5" y="2257"/>
              <a:ext cx="76" cy="27"/>
            </a:xfrm>
            <a:custGeom>
              <a:avLst/>
              <a:gdLst>
                <a:gd name="T0" fmla="*/ 35 w 76"/>
                <a:gd name="T1" fmla="*/ 27 h 27"/>
                <a:gd name="T2" fmla="*/ 25 w 76"/>
                <a:gd name="T3" fmla="*/ 26 h 27"/>
                <a:gd name="T4" fmla="*/ 16 w 76"/>
                <a:gd name="T5" fmla="*/ 22 h 27"/>
                <a:gd name="T6" fmla="*/ 7 w 76"/>
                <a:gd name="T7" fmla="*/ 17 h 27"/>
                <a:gd name="T8" fmla="*/ 0 w 76"/>
                <a:gd name="T9" fmla="*/ 11 h 27"/>
                <a:gd name="T10" fmla="*/ 8 w 76"/>
                <a:gd name="T11" fmla="*/ 6 h 27"/>
                <a:gd name="T12" fmla="*/ 17 w 76"/>
                <a:gd name="T13" fmla="*/ 4 h 27"/>
                <a:gd name="T14" fmla="*/ 28 w 76"/>
                <a:gd name="T15" fmla="*/ 2 h 27"/>
                <a:gd name="T16" fmla="*/ 37 w 76"/>
                <a:gd name="T17" fmla="*/ 0 h 27"/>
                <a:gd name="T18" fmla="*/ 48 w 76"/>
                <a:gd name="T19" fmla="*/ 2 h 27"/>
                <a:gd name="T20" fmla="*/ 58 w 76"/>
                <a:gd name="T21" fmla="*/ 3 h 27"/>
                <a:gd name="T22" fmla="*/ 67 w 76"/>
                <a:gd name="T23" fmla="*/ 5 h 27"/>
                <a:gd name="T24" fmla="*/ 76 w 76"/>
                <a:gd name="T25" fmla="*/ 10 h 27"/>
                <a:gd name="T26" fmla="*/ 72 w 76"/>
                <a:gd name="T27" fmla="*/ 15 h 27"/>
                <a:gd name="T28" fmla="*/ 68 w 76"/>
                <a:gd name="T29" fmla="*/ 18 h 27"/>
                <a:gd name="T30" fmla="*/ 64 w 76"/>
                <a:gd name="T31" fmla="*/ 22 h 27"/>
                <a:gd name="T32" fmla="*/ 59 w 76"/>
                <a:gd name="T33" fmla="*/ 24 h 27"/>
                <a:gd name="T34" fmla="*/ 53 w 76"/>
                <a:gd name="T35" fmla="*/ 26 h 27"/>
                <a:gd name="T36" fmla="*/ 47 w 76"/>
                <a:gd name="T37" fmla="*/ 27 h 27"/>
                <a:gd name="T38" fmla="*/ 41 w 76"/>
                <a:gd name="T39" fmla="*/ 27 h 27"/>
                <a:gd name="T40" fmla="*/ 35 w 76"/>
                <a:gd name="T41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6" h="27">
                  <a:moveTo>
                    <a:pt x="35" y="27"/>
                  </a:moveTo>
                  <a:lnTo>
                    <a:pt x="25" y="26"/>
                  </a:lnTo>
                  <a:lnTo>
                    <a:pt x="16" y="22"/>
                  </a:lnTo>
                  <a:lnTo>
                    <a:pt x="7" y="17"/>
                  </a:lnTo>
                  <a:lnTo>
                    <a:pt x="0" y="11"/>
                  </a:lnTo>
                  <a:lnTo>
                    <a:pt x="8" y="6"/>
                  </a:lnTo>
                  <a:lnTo>
                    <a:pt x="17" y="4"/>
                  </a:lnTo>
                  <a:lnTo>
                    <a:pt x="28" y="2"/>
                  </a:lnTo>
                  <a:lnTo>
                    <a:pt x="37" y="0"/>
                  </a:lnTo>
                  <a:lnTo>
                    <a:pt x="48" y="2"/>
                  </a:lnTo>
                  <a:lnTo>
                    <a:pt x="58" y="3"/>
                  </a:lnTo>
                  <a:lnTo>
                    <a:pt x="67" y="5"/>
                  </a:lnTo>
                  <a:lnTo>
                    <a:pt x="76" y="10"/>
                  </a:lnTo>
                  <a:lnTo>
                    <a:pt x="72" y="15"/>
                  </a:lnTo>
                  <a:lnTo>
                    <a:pt x="68" y="18"/>
                  </a:lnTo>
                  <a:lnTo>
                    <a:pt x="64" y="22"/>
                  </a:lnTo>
                  <a:lnTo>
                    <a:pt x="59" y="24"/>
                  </a:lnTo>
                  <a:lnTo>
                    <a:pt x="53" y="26"/>
                  </a:lnTo>
                  <a:lnTo>
                    <a:pt x="47" y="27"/>
                  </a:lnTo>
                  <a:lnTo>
                    <a:pt x="41" y="27"/>
                  </a:lnTo>
                  <a:lnTo>
                    <a:pt x="35" y="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0" name="Freeform 62">
              <a:extLst>
                <a:ext uri="{FF2B5EF4-FFF2-40B4-BE49-F238E27FC236}">
                  <a16:creationId xmlns:a16="http://schemas.microsoft.com/office/drawing/2014/main" id="{7169C794-C3D6-1C9C-B4BB-E0D36AF77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5" y="2847"/>
              <a:ext cx="17" cy="19"/>
            </a:xfrm>
            <a:custGeom>
              <a:avLst/>
              <a:gdLst>
                <a:gd name="T0" fmla="*/ 14 w 17"/>
                <a:gd name="T1" fmla="*/ 19 h 19"/>
                <a:gd name="T2" fmla="*/ 9 w 17"/>
                <a:gd name="T3" fmla="*/ 19 h 19"/>
                <a:gd name="T4" fmla="*/ 5 w 17"/>
                <a:gd name="T5" fmla="*/ 18 h 19"/>
                <a:gd name="T6" fmla="*/ 3 w 17"/>
                <a:gd name="T7" fmla="*/ 16 h 19"/>
                <a:gd name="T8" fmla="*/ 0 w 17"/>
                <a:gd name="T9" fmla="*/ 12 h 19"/>
                <a:gd name="T10" fmla="*/ 2 w 17"/>
                <a:gd name="T11" fmla="*/ 7 h 19"/>
                <a:gd name="T12" fmla="*/ 3 w 17"/>
                <a:gd name="T13" fmla="*/ 4 h 19"/>
                <a:gd name="T14" fmla="*/ 6 w 17"/>
                <a:gd name="T15" fmla="*/ 1 h 19"/>
                <a:gd name="T16" fmla="*/ 10 w 17"/>
                <a:gd name="T17" fmla="*/ 0 h 19"/>
                <a:gd name="T18" fmla="*/ 12 w 17"/>
                <a:gd name="T19" fmla="*/ 0 h 19"/>
                <a:gd name="T20" fmla="*/ 15 w 17"/>
                <a:gd name="T21" fmla="*/ 3 h 19"/>
                <a:gd name="T22" fmla="*/ 16 w 17"/>
                <a:gd name="T23" fmla="*/ 4 h 19"/>
                <a:gd name="T24" fmla="*/ 17 w 17"/>
                <a:gd name="T25" fmla="*/ 6 h 19"/>
                <a:gd name="T26" fmla="*/ 17 w 17"/>
                <a:gd name="T27" fmla="*/ 10 h 19"/>
                <a:gd name="T28" fmla="*/ 17 w 17"/>
                <a:gd name="T29" fmla="*/ 13 h 19"/>
                <a:gd name="T30" fmla="*/ 16 w 17"/>
                <a:gd name="T31" fmla="*/ 17 h 19"/>
                <a:gd name="T32" fmla="*/ 14 w 17"/>
                <a:gd name="T3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9">
                  <a:moveTo>
                    <a:pt x="14" y="19"/>
                  </a:moveTo>
                  <a:lnTo>
                    <a:pt x="9" y="19"/>
                  </a:lnTo>
                  <a:lnTo>
                    <a:pt x="5" y="18"/>
                  </a:lnTo>
                  <a:lnTo>
                    <a:pt x="3" y="16"/>
                  </a:lnTo>
                  <a:lnTo>
                    <a:pt x="0" y="12"/>
                  </a:lnTo>
                  <a:lnTo>
                    <a:pt x="2" y="7"/>
                  </a:lnTo>
                  <a:lnTo>
                    <a:pt x="3" y="4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6" y="4"/>
                  </a:lnTo>
                  <a:lnTo>
                    <a:pt x="17" y="6"/>
                  </a:lnTo>
                  <a:lnTo>
                    <a:pt x="17" y="10"/>
                  </a:lnTo>
                  <a:lnTo>
                    <a:pt x="17" y="13"/>
                  </a:lnTo>
                  <a:lnTo>
                    <a:pt x="16" y="17"/>
                  </a:ln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1" name="Freeform 63">
              <a:extLst>
                <a:ext uri="{FF2B5EF4-FFF2-40B4-BE49-F238E27FC236}">
                  <a16:creationId xmlns:a16="http://schemas.microsoft.com/office/drawing/2014/main" id="{1C41C9DE-BA81-C7FB-A293-64F2D9A8D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012"/>
              <a:ext cx="120" cy="39"/>
            </a:xfrm>
            <a:custGeom>
              <a:avLst/>
              <a:gdLst>
                <a:gd name="T0" fmla="*/ 15 w 120"/>
                <a:gd name="T1" fmla="*/ 39 h 39"/>
                <a:gd name="T2" fmla="*/ 10 w 120"/>
                <a:gd name="T3" fmla="*/ 39 h 39"/>
                <a:gd name="T4" fmla="*/ 7 w 120"/>
                <a:gd name="T5" fmla="*/ 38 h 39"/>
                <a:gd name="T6" fmla="*/ 3 w 120"/>
                <a:gd name="T7" fmla="*/ 38 h 39"/>
                <a:gd name="T8" fmla="*/ 0 w 120"/>
                <a:gd name="T9" fmla="*/ 34 h 39"/>
                <a:gd name="T10" fmla="*/ 10 w 120"/>
                <a:gd name="T11" fmla="*/ 24 h 39"/>
                <a:gd name="T12" fmla="*/ 21 w 120"/>
                <a:gd name="T13" fmla="*/ 17 h 39"/>
                <a:gd name="T14" fmla="*/ 32 w 120"/>
                <a:gd name="T15" fmla="*/ 11 h 39"/>
                <a:gd name="T16" fmla="*/ 44 w 120"/>
                <a:gd name="T17" fmla="*/ 6 h 39"/>
                <a:gd name="T18" fmla="*/ 57 w 120"/>
                <a:gd name="T19" fmla="*/ 3 h 39"/>
                <a:gd name="T20" fmla="*/ 71 w 120"/>
                <a:gd name="T21" fmla="*/ 0 h 39"/>
                <a:gd name="T22" fmla="*/ 84 w 120"/>
                <a:gd name="T23" fmla="*/ 0 h 39"/>
                <a:gd name="T24" fmla="*/ 98 w 120"/>
                <a:gd name="T25" fmla="*/ 2 h 39"/>
                <a:gd name="T26" fmla="*/ 120 w 120"/>
                <a:gd name="T27" fmla="*/ 9 h 39"/>
                <a:gd name="T28" fmla="*/ 105 w 120"/>
                <a:gd name="T29" fmla="*/ 10 h 39"/>
                <a:gd name="T30" fmla="*/ 92 w 120"/>
                <a:gd name="T31" fmla="*/ 12 h 39"/>
                <a:gd name="T32" fmla="*/ 79 w 120"/>
                <a:gd name="T33" fmla="*/ 16 h 39"/>
                <a:gd name="T34" fmla="*/ 66 w 120"/>
                <a:gd name="T35" fmla="*/ 20 h 39"/>
                <a:gd name="T36" fmla="*/ 53 w 120"/>
                <a:gd name="T37" fmla="*/ 23 h 39"/>
                <a:gd name="T38" fmla="*/ 41 w 120"/>
                <a:gd name="T39" fmla="*/ 28 h 39"/>
                <a:gd name="T40" fmla="*/ 27 w 120"/>
                <a:gd name="T41" fmla="*/ 33 h 39"/>
                <a:gd name="T42" fmla="*/ 15 w 120"/>
                <a:gd name="T4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0" h="39">
                  <a:moveTo>
                    <a:pt x="15" y="39"/>
                  </a:moveTo>
                  <a:lnTo>
                    <a:pt x="10" y="39"/>
                  </a:lnTo>
                  <a:lnTo>
                    <a:pt x="7" y="38"/>
                  </a:lnTo>
                  <a:lnTo>
                    <a:pt x="3" y="38"/>
                  </a:lnTo>
                  <a:lnTo>
                    <a:pt x="0" y="34"/>
                  </a:lnTo>
                  <a:lnTo>
                    <a:pt x="10" y="24"/>
                  </a:lnTo>
                  <a:lnTo>
                    <a:pt x="21" y="17"/>
                  </a:lnTo>
                  <a:lnTo>
                    <a:pt x="32" y="11"/>
                  </a:lnTo>
                  <a:lnTo>
                    <a:pt x="44" y="6"/>
                  </a:lnTo>
                  <a:lnTo>
                    <a:pt x="57" y="3"/>
                  </a:lnTo>
                  <a:lnTo>
                    <a:pt x="71" y="0"/>
                  </a:lnTo>
                  <a:lnTo>
                    <a:pt x="84" y="0"/>
                  </a:lnTo>
                  <a:lnTo>
                    <a:pt x="98" y="2"/>
                  </a:lnTo>
                  <a:lnTo>
                    <a:pt x="120" y="9"/>
                  </a:lnTo>
                  <a:lnTo>
                    <a:pt x="105" y="10"/>
                  </a:lnTo>
                  <a:lnTo>
                    <a:pt x="92" y="12"/>
                  </a:lnTo>
                  <a:lnTo>
                    <a:pt x="79" y="16"/>
                  </a:lnTo>
                  <a:lnTo>
                    <a:pt x="66" y="20"/>
                  </a:lnTo>
                  <a:lnTo>
                    <a:pt x="53" y="23"/>
                  </a:lnTo>
                  <a:lnTo>
                    <a:pt x="41" y="28"/>
                  </a:lnTo>
                  <a:lnTo>
                    <a:pt x="27" y="33"/>
                  </a:lnTo>
                  <a:lnTo>
                    <a:pt x="15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2" name="Freeform 64">
              <a:extLst>
                <a:ext uri="{FF2B5EF4-FFF2-40B4-BE49-F238E27FC236}">
                  <a16:creationId xmlns:a16="http://schemas.microsoft.com/office/drawing/2014/main" id="{274B7175-87D2-2FD2-F963-2FE841412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0" y="2046"/>
              <a:ext cx="37" cy="13"/>
            </a:xfrm>
            <a:custGeom>
              <a:avLst/>
              <a:gdLst>
                <a:gd name="T0" fmla="*/ 12 w 37"/>
                <a:gd name="T1" fmla="*/ 13 h 13"/>
                <a:gd name="T2" fmla="*/ 9 w 37"/>
                <a:gd name="T3" fmla="*/ 12 h 13"/>
                <a:gd name="T4" fmla="*/ 6 w 37"/>
                <a:gd name="T5" fmla="*/ 11 h 13"/>
                <a:gd name="T6" fmla="*/ 3 w 37"/>
                <a:gd name="T7" fmla="*/ 11 h 13"/>
                <a:gd name="T8" fmla="*/ 0 w 37"/>
                <a:gd name="T9" fmla="*/ 8 h 13"/>
                <a:gd name="T10" fmla="*/ 4 w 37"/>
                <a:gd name="T11" fmla="*/ 6 h 13"/>
                <a:gd name="T12" fmla="*/ 9 w 37"/>
                <a:gd name="T13" fmla="*/ 4 h 13"/>
                <a:gd name="T14" fmla="*/ 12 w 37"/>
                <a:gd name="T15" fmla="*/ 2 h 13"/>
                <a:gd name="T16" fmla="*/ 17 w 37"/>
                <a:gd name="T17" fmla="*/ 1 h 13"/>
                <a:gd name="T18" fmla="*/ 22 w 37"/>
                <a:gd name="T19" fmla="*/ 0 h 13"/>
                <a:gd name="T20" fmla="*/ 28 w 37"/>
                <a:gd name="T21" fmla="*/ 0 h 13"/>
                <a:gd name="T22" fmla="*/ 33 w 37"/>
                <a:gd name="T23" fmla="*/ 1 h 13"/>
                <a:gd name="T24" fmla="*/ 37 w 37"/>
                <a:gd name="T25" fmla="*/ 2 h 13"/>
                <a:gd name="T26" fmla="*/ 33 w 37"/>
                <a:gd name="T27" fmla="*/ 7 h 13"/>
                <a:gd name="T28" fmla="*/ 27 w 37"/>
                <a:gd name="T29" fmla="*/ 11 h 13"/>
                <a:gd name="T30" fmla="*/ 19 w 37"/>
                <a:gd name="T31" fmla="*/ 13 h 13"/>
                <a:gd name="T32" fmla="*/ 12 w 37"/>
                <a:gd name="T3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13">
                  <a:moveTo>
                    <a:pt x="12" y="13"/>
                  </a:moveTo>
                  <a:lnTo>
                    <a:pt x="9" y="12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0" y="8"/>
                  </a:lnTo>
                  <a:lnTo>
                    <a:pt x="4" y="6"/>
                  </a:lnTo>
                  <a:lnTo>
                    <a:pt x="9" y="4"/>
                  </a:lnTo>
                  <a:lnTo>
                    <a:pt x="12" y="2"/>
                  </a:lnTo>
                  <a:lnTo>
                    <a:pt x="17" y="1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3" y="1"/>
                  </a:lnTo>
                  <a:lnTo>
                    <a:pt x="37" y="2"/>
                  </a:lnTo>
                  <a:lnTo>
                    <a:pt x="33" y="7"/>
                  </a:lnTo>
                  <a:lnTo>
                    <a:pt x="27" y="11"/>
                  </a:lnTo>
                  <a:lnTo>
                    <a:pt x="19" y="13"/>
                  </a:lnTo>
                  <a:lnTo>
                    <a:pt x="12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3" name="Freeform 65">
              <a:extLst>
                <a:ext uri="{FF2B5EF4-FFF2-40B4-BE49-F238E27FC236}">
                  <a16:creationId xmlns:a16="http://schemas.microsoft.com/office/drawing/2014/main" id="{C5005CB3-4C2B-1F61-C82F-72F6149278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2" y="2148"/>
              <a:ext cx="100" cy="48"/>
            </a:xfrm>
            <a:custGeom>
              <a:avLst/>
              <a:gdLst>
                <a:gd name="T0" fmla="*/ 57 w 100"/>
                <a:gd name="T1" fmla="*/ 47 h 48"/>
                <a:gd name="T2" fmla="*/ 49 w 100"/>
                <a:gd name="T3" fmla="*/ 44 h 48"/>
                <a:gd name="T4" fmla="*/ 41 w 100"/>
                <a:gd name="T5" fmla="*/ 42 h 48"/>
                <a:gd name="T6" fmla="*/ 34 w 100"/>
                <a:gd name="T7" fmla="*/ 37 h 48"/>
                <a:gd name="T8" fmla="*/ 28 w 100"/>
                <a:gd name="T9" fmla="*/ 30 h 48"/>
                <a:gd name="T10" fmla="*/ 32 w 100"/>
                <a:gd name="T11" fmla="*/ 29 h 48"/>
                <a:gd name="T12" fmla="*/ 40 w 100"/>
                <a:gd name="T13" fmla="*/ 28 h 48"/>
                <a:gd name="T14" fmla="*/ 46 w 100"/>
                <a:gd name="T15" fmla="*/ 28 h 48"/>
                <a:gd name="T16" fmla="*/ 54 w 100"/>
                <a:gd name="T17" fmla="*/ 28 h 48"/>
                <a:gd name="T18" fmla="*/ 61 w 100"/>
                <a:gd name="T19" fmla="*/ 28 h 48"/>
                <a:gd name="T20" fmla="*/ 67 w 100"/>
                <a:gd name="T21" fmla="*/ 28 h 48"/>
                <a:gd name="T22" fmla="*/ 75 w 100"/>
                <a:gd name="T23" fmla="*/ 28 h 48"/>
                <a:gd name="T24" fmla="*/ 79 w 100"/>
                <a:gd name="T25" fmla="*/ 26 h 48"/>
                <a:gd name="T26" fmla="*/ 77 w 100"/>
                <a:gd name="T27" fmla="*/ 24 h 48"/>
                <a:gd name="T28" fmla="*/ 73 w 100"/>
                <a:gd name="T29" fmla="*/ 20 h 48"/>
                <a:gd name="T30" fmla="*/ 70 w 100"/>
                <a:gd name="T31" fmla="*/ 17 h 48"/>
                <a:gd name="T32" fmla="*/ 63 w 100"/>
                <a:gd name="T33" fmla="*/ 13 h 48"/>
                <a:gd name="T34" fmla="*/ 53 w 100"/>
                <a:gd name="T35" fmla="*/ 11 h 48"/>
                <a:gd name="T36" fmla="*/ 41 w 100"/>
                <a:gd name="T37" fmla="*/ 12 h 48"/>
                <a:gd name="T38" fmla="*/ 23 w 100"/>
                <a:gd name="T39" fmla="*/ 16 h 48"/>
                <a:gd name="T40" fmla="*/ 0 w 100"/>
                <a:gd name="T41" fmla="*/ 24 h 48"/>
                <a:gd name="T42" fmla="*/ 5 w 100"/>
                <a:gd name="T43" fmla="*/ 18 h 48"/>
                <a:gd name="T44" fmla="*/ 10 w 100"/>
                <a:gd name="T45" fmla="*/ 13 h 48"/>
                <a:gd name="T46" fmla="*/ 16 w 100"/>
                <a:gd name="T47" fmla="*/ 10 h 48"/>
                <a:gd name="T48" fmla="*/ 22 w 100"/>
                <a:gd name="T49" fmla="*/ 6 h 48"/>
                <a:gd name="T50" fmla="*/ 28 w 100"/>
                <a:gd name="T51" fmla="*/ 4 h 48"/>
                <a:gd name="T52" fmla="*/ 35 w 100"/>
                <a:gd name="T53" fmla="*/ 2 h 48"/>
                <a:gd name="T54" fmla="*/ 42 w 100"/>
                <a:gd name="T55" fmla="*/ 1 h 48"/>
                <a:gd name="T56" fmla="*/ 49 w 100"/>
                <a:gd name="T57" fmla="*/ 0 h 48"/>
                <a:gd name="T58" fmla="*/ 57 w 100"/>
                <a:gd name="T59" fmla="*/ 0 h 48"/>
                <a:gd name="T60" fmla="*/ 65 w 100"/>
                <a:gd name="T61" fmla="*/ 1 h 48"/>
                <a:gd name="T62" fmla="*/ 72 w 100"/>
                <a:gd name="T63" fmla="*/ 4 h 48"/>
                <a:gd name="T64" fmla="*/ 79 w 100"/>
                <a:gd name="T65" fmla="*/ 7 h 48"/>
                <a:gd name="T66" fmla="*/ 85 w 100"/>
                <a:gd name="T67" fmla="*/ 11 h 48"/>
                <a:gd name="T68" fmla="*/ 91 w 100"/>
                <a:gd name="T69" fmla="*/ 16 h 48"/>
                <a:gd name="T70" fmla="*/ 96 w 100"/>
                <a:gd name="T71" fmla="*/ 23 h 48"/>
                <a:gd name="T72" fmla="*/ 100 w 100"/>
                <a:gd name="T73" fmla="*/ 30 h 48"/>
                <a:gd name="T74" fmla="*/ 95 w 100"/>
                <a:gd name="T75" fmla="*/ 35 h 48"/>
                <a:gd name="T76" fmla="*/ 91 w 100"/>
                <a:gd name="T77" fmla="*/ 40 h 48"/>
                <a:gd name="T78" fmla="*/ 85 w 100"/>
                <a:gd name="T79" fmla="*/ 42 h 48"/>
                <a:gd name="T80" fmla="*/ 81 w 100"/>
                <a:gd name="T81" fmla="*/ 46 h 48"/>
                <a:gd name="T82" fmla="*/ 75 w 100"/>
                <a:gd name="T83" fmla="*/ 47 h 48"/>
                <a:gd name="T84" fmla="*/ 69 w 100"/>
                <a:gd name="T85" fmla="*/ 48 h 48"/>
                <a:gd name="T86" fmla="*/ 63 w 100"/>
                <a:gd name="T87" fmla="*/ 48 h 48"/>
                <a:gd name="T88" fmla="*/ 57 w 100"/>
                <a:gd name="T89" fmla="*/ 4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0" h="48">
                  <a:moveTo>
                    <a:pt x="57" y="47"/>
                  </a:moveTo>
                  <a:lnTo>
                    <a:pt x="49" y="44"/>
                  </a:lnTo>
                  <a:lnTo>
                    <a:pt x="41" y="42"/>
                  </a:lnTo>
                  <a:lnTo>
                    <a:pt x="34" y="37"/>
                  </a:lnTo>
                  <a:lnTo>
                    <a:pt x="28" y="30"/>
                  </a:lnTo>
                  <a:lnTo>
                    <a:pt x="32" y="29"/>
                  </a:lnTo>
                  <a:lnTo>
                    <a:pt x="40" y="28"/>
                  </a:lnTo>
                  <a:lnTo>
                    <a:pt x="46" y="28"/>
                  </a:lnTo>
                  <a:lnTo>
                    <a:pt x="54" y="28"/>
                  </a:lnTo>
                  <a:lnTo>
                    <a:pt x="61" y="28"/>
                  </a:lnTo>
                  <a:lnTo>
                    <a:pt x="67" y="28"/>
                  </a:lnTo>
                  <a:lnTo>
                    <a:pt x="75" y="28"/>
                  </a:lnTo>
                  <a:lnTo>
                    <a:pt x="79" y="26"/>
                  </a:lnTo>
                  <a:lnTo>
                    <a:pt x="77" y="24"/>
                  </a:lnTo>
                  <a:lnTo>
                    <a:pt x="73" y="20"/>
                  </a:lnTo>
                  <a:lnTo>
                    <a:pt x="70" y="17"/>
                  </a:lnTo>
                  <a:lnTo>
                    <a:pt x="63" y="13"/>
                  </a:lnTo>
                  <a:lnTo>
                    <a:pt x="53" y="11"/>
                  </a:lnTo>
                  <a:lnTo>
                    <a:pt x="41" y="12"/>
                  </a:lnTo>
                  <a:lnTo>
                    <a:pt x="23" y="16"/>
                  </a:lnTo>
                  <a:lnTo>
                    <a:pt x="0" y="24"/>
                  </a:lnTo>
                  <a:lnTo>
                    <a:pt x="5" y="18"/>
                  </a:lnTo>
                  <a:lnTo>
                    <a:pt x="10" y="13"/>
                  </a:lnTo>
                  <a:lnTo>
                    <a:pt x="16" y="10"/>
                  </a:lnTo>
                  <a:lnTo>
                    <a:pt x="22" y="6"/>
                  </a:lnTo>
                  <a:lnTo>
                    <a:pt x="28" y="4"/>
                  </a:lnTo>
                  <a:lnTo>
                    <a:pt x="35" y="2"/>
                  </a:lnTo>
                  <a:lnTo>
                    <a:pt x="42" y="1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1"/>
                  </a:lnTo>
                  <a:lnTo>
                    <a:pt x="72" y="4"/>
                  </a:lnTo>
                  <a:lnTo>
                    <a:pt x="79" y="7"/>
                  </a:lnTo>
                  <a:lnTo>
                    <a:pt x="85" y="11"/>
                  </a:lnTo>
                  <a:lnTo>
                    <a:pt x="91" y="16"/>
                  </a:lnTo>
                  <a:lnTo>
                    <a:pt x="96" y="23"/>
                  </a:lnTo>
                  <a:lnTo>
                    <a:pt x="100" y="30"/>
                  </a:lnTo>
                  <a:lnTo>
                    <a:pt x="95" y="35"/>
                  </a:lnTo>
                  <a:lnTo>
                    <a:pt x="91" y="40"/>
                  </a:lnTo>
                  <a:lnTo>
                    <a:pt x="85" y="42"/>
                  </a:lnTo>
                  <a:lnTo>
                    <a:pt x="81" y="46"/>
                  </a:lnTo>
                  <a:lnTo>
                    <a:pt x="75" y="47"/>
                  </a:lnTo>
                  <a:lnTo>
                    <a:pt x="69" y="48"/>
                  </a:lnTo>
                  <a:lnTo>
                    <a:pt x="63" y="48"/>
                  </a:lnTo>
                  <a:lnTo>
                    <a:pt x="57" y="4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4" name="Freeform 66">
              <a:extLst>
                <a:ext uri="{FF2B5EF4-FFF2-40B4-BE49-F238E27FC236}">
                  <a16:creationId xmlns:a16="http://schemas.microsoft.com/office/drawing/2014/main" id="{19E856F6-508A-2AD7-8EB6-1B2FE396A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8" y="2594"/>
              <a:ext cx="97" cy="278"/>
            </a:xfrm>
            <a:custGeom>
              <a:avLst/>
              <a:gdLst>
                <a:gd name="T0" fmla="*/ 71 w 97"/>
                <a:gd name="T1" fmla="*/ 278 h 278"/>
                <a:gd name="T2" fmla="*/ 38 w 97"/>
                <a:gd name="T3" fmla="*/ 266 h 278"/>
                <a:gd name="T4" fmla="*/ 29 w 97"/>
                <a:gd name="T5" fmla="*/ 212 h 278"/>
                <a:gd name="T6" fmla="*/ 21 w 97"/>
                <a:gd name="T7" fmla="*/ 158 h 278"/>
                <a:gd name="T8" fmla="*/ 12 w 97"/>
                <a:gd name="T9" fmla="*/ 104 h 278"/>
                <a:gd name="T10" fmla="*/ 3 w 97"/>
                <a:gd name="T11" fmla="*/ 51 h 278"/>
                <a:gd name="T12" fmla="*/ 0 w 97"/>
                <a:gd name="T13" fmla="*/ 15 h 278"/>
                <a:gd name="T14" fmla="*/ 5 w 97"/>
                <a:gd name="T15" fmla="*/ 20 h 278"/>
                <a:gd name="T16" fmla="*/ 10 w 97"/>
                <a:gd name="T17" fmla="*/ 27 h 278"/>
                <a:gd name="T18" fmla="*/ 15 w 97"/>
                <a:gd name="T19" fmla="*/ 33 h 278"/>
                <a:gd name="T20" fmla="*/ 18 w 97"/>
                <a:gd name="T21" fmla="*/ 39 h 278"/>
                <a:gd name="T22" fmla="*/ 23 w 97"/>
                <a:gd name="T23" fmla="*/ 45 h 278"/>
                <a:gd name="T24" fmla="*/ 28 w 97"/>
                <a:gd name="T25" fmla="*/ 50 h 278"/>
                <a:gd name="T26" fmla="*/ 34 w 97"/>
                <a:gd name="T27" fmla="*/ 55 h 278"/>
                <a:gd name="T28" fmla="*/ 41 w 97"/>
                <a:gd name="T29" fmla="*/ 57 h 278"/>
                <a:gd name="T30" fmla="*/ 46 w 97"/>
                <a:gd name="T31" fmla="*/ 49 h 278"/>
                <a:gd name="T32" fmla="*/ 52 w 97"/>
                <a:gd name="T33" fmla="*/ 41 h 278"/>
                <a:gd name="T34" fmla="*/ 58 w 97"/>
                <a:gd name="T35" fmla="*/ 33 h 278"/>
                <a:gd name="T36" fmla="*/ 65 w 97"/>
                <a:gd name="T37" fmla="*/ 26 h 278"/>
                <a:gd name="T38" fmla="*/ 74 w 97"/>
                <a:gd name="T39" fmla="*/ 19 h 278"/>
                <a:gd name="T40" fmla="*/ 81 w 97"/>
                <a:gd name="T41" fmla="*/ 13 h 278"/>
                <a:gd name="T42" fmla="*/ 89 w 97"/>
                <a:gd name="T43" fmla="*/ 6 h 278"/>
                <a:gd name="T44" fmla="*/ 97 w 97"/>
                <a:gd name="T45" fmla="*/ 0 h 278"/>
                <a:gd name="T46" fmla="*/ 93 w 97"/>
                <a:gd name="T47" fmla="*/ 97 h 278"/>
                <a:gd name="T48" fmla="*/ 71 w 97"/>
                <a:gd name="T49" fmla="*/ 27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7" h="278">
                  <a:moveTo>
                    <a:pt x="71" y="278"/>
                  </a:moveTo>
                  <a:lnTo>
                    <a:pt x="38" y="266"/>
                  </a:lnTo>
                  <a:lnTo>
                    <a:pt x="29" y="212"/>
                  </a:lnTo>
                  <a:lnTo>
                    <a:pt x="21" y="158"/>
                  </a:lnTo>
                  <a:lnTo>
                    <a:pt x="12" y="104"/>
                  </a:lnTo>
                  <a:lnTo>
                    <a:pt x="3" y="51"/>
                  </a:lnTo>
                  <a:lnTo>
                    <a:pt x="0" y="15"/>
                  </a:lnTo>
                  <a:lnTo>
                    <a:pt x="5" y="20"/>
                  </a:lnTo>
                  <a:lnTo>
                    <a:pt x="10" y="27"/>
                  </a:lnTo>
                  <a:lnTo>
                    <a:pt x="15" y="33"/>
                  </a:lnTo>
                  <a:lnTo>
                    <a:pt x="18" y="39"/>
                  </a:lnTo>
                  <a:lnTo>
                    <a:pt x="23" y="45"/>
                  </a:lnTo>
                  <a:lnTo>
                    <a:pt x="28" y="50"/>
                  </a:lnTo>
                  <a:lnTo>
                    <a:pt x="34" y="55"/>
                  </a:lnTo>
                  <a:lnTo>
                    <a:pt x="41" y="57"/>
                  </a:lnTo>
                  <a:lnTo>
                    <a:pt x="46" y="49"/>
                  </a:lnTo>
                  <a:lnTo>
                    <a:pt x="52" y="41"/>
                  </a:lnTo>
                  <a:lnTo>
                    <a:pt x="58" y="33"/>
                  </a:lnTo>
                  <a:lnTo>
                    <a:pt x="65" y="26"/>
                  </a:lnTo>
                  <a:lnTo>
                    <a:pt x="74" y="19"/>
                  </a:lnTo>
                  <a:lnTo>
                    <a:pt x="81" y="13"/>
                  </a:lnTo>
                  <a:lnTo>
                    <a:pt x="89" y="6"/>
                  </a:lnTo>
                  <a:lnTo>
                    <a:pt x="97" y="0"/>
                  </a:lnTo>
                  <a:lnTo>
                    <a:pt x="93" y="97"/>
                  </a:lnTo>
                  <a:lnTo>
                    <a:pt x="71" y="2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5" name="Freeform 67">
              <a:extLst>
                <a:ext uri="{FF2B5EF4-FFF2-40B4-BE49-F238E27FC236}">
                  <a16:creationId xmlns:a16="http://schemas.microsoft.com/office/drawing/2014/main" id="{36B46B92-F434-5730-E4D0-3156492579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7" y="1914"/>
              <a:ext cx="42" cy="23"/>
            </a:xfrm>
            <a:custGeom>
              <a:avLst/>
              <a:gdLst>
                <a:gd name="T0" fmla="*/ 21 w 42"/>
                <a:gd name="T1" fmla="*/ 20 h 23"/>
                <a:gd name="T2" fmla="*/ 15 w 42"/>
                <a:gd name="T3" fmla="*/ 17 h 23"/>
                <a:gd name="T4" fmla="*/ 8 w 42"/>
                <a:gd name="T5" fmla="*/ 12 h 23"/>
                <a:gd name="T6" fmla="*/ 3 w 42"/>
                <a:gd name="T7" fmla="*/ 6 h 23"/>
                <a:gd name="T8" fmla="*/ 0 w 42"/>
                <a:gd name="T9" fmla="*/ 0 h 23"/>
                <a:gd name="T10" fmla="*/ 6 w 42"/>
                <a:gd name="T11" fmla="*/ 1 h 23"/>
                <a:gd name="T12" fmla="*/ 10 w 42"/>
                <a:gd name="T13" fmla="*/ 1 h 23"/>
                <a:gd name="T14" fmla="*/ 16 w 42"/>
                <a:gd name="T15" fmla="*/ 3 h 23"/>
                <a:gd name="T16" fmla="*/ 22 w 42"/>
                <a:gd name="T17" fmla="*/ 5 h 23"/>
                <a:gd name="T18" fmla="*/ 27 w 42"/>
                <a:gd name="T19" fmla="*/ 7 h 23"/>
                <a:gd name="T20" fmla="*/ 32 w 42"/>
                <a:gd name="T21" fmla="*/ 11 h 23"/>
                <a:gd name="T22" fmla="*/ 37 w 42"/>
                <a:gd name="T23" fmla="*/ 14 h 23"/>
                <a:gd name="T24" fmla="*/ 42 w 42"/>
                <a:gd name="T25" fmla="*/ 19 h 23"/>
                <a:gd name="T26" fmla="*/ 37 w 42"/>
                <a:gd name="T27" fmla="*/ 23 h 23"/>
                <a:gd name="T28" fmla="*/ 32 w 42"/>
                <a:gd name="T29" fmla="*/ 23 h 23"/>
                <a:gd name="T30" fmla="*/ 26 w 42"/>
                <a:gd name="T31" fmla="*/ 23 h 23"/>
                <a:gd name="T32" fmla="*/ 21 w 42"/>
                <a:gd name="T33" fmla="*/ 2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2" h="23">
                  <a:moveTo>
                    <a:pt x="21" y="20"/>
                  </a:moveTo>
                  <a:lnTo>
                    <a:pt x="15" y="17"/>
                  </a:lnTo>
                  <a:lnTo>
                    <a:pt x="8" y="12"/>
                  </a:lnTo>
                  <a:lnTo>
                    <a:pt x="3" y="6"/>
                  </a:lnTo>
                  <a:lnTo>
                    <a:pt x="0" y="0"/>
                  </a:lnTo>
                  <a:lnTo>
                    <a:pt x="6" y="1"/>
                  </a:lnTo>
                  <a:lnTo>
                    <a:pt x="10" y="1"/>
                  </a:lnTo>
                  <a:lnTo>
                    <a:pt x="16" y="3"/>
                  </a:lnTo>
                  <a:lnTo>
                    <a:pt x="22" y="5"/>
                  </a:lnTo>
                  <a:lnTo>
                    <a:pt x="27" y="7"/>
                  </a:lnTo>
                  <a:lnTo>
                    <a:pt x="32" y="11"/>
                  </a:lnTo>
                  <a:lnTo>
                    <a:pt x="37" y="14"/>
                  </a:lnTo>
                  <a:lnTo>
                    <a:pt x="42" y="19"/>
                  </a:lnTo>
                  <a:lnTo>
                    <a:pt x="37" y="23"/>
                  </a:lnTo>
                  <a:lnTo>
                    <a:pt x="32" y="23"/>
                  </a:lnTo>
                  <a:lnTo>
                    <a:pt x="26" y="23"/>
                  </a:lnTo>
                  <a:lnTo>
                    <a:pt x="21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6" name="Freeform 68">
              <a:extLst>
                <a:ext uri="{FF2B5EF4-FFF2-40B4-BE49-F238E27FC236}">
                  <a16:creationId xmlns:a16="http://schemas.microsoft.com/office/drawing/2014/main" id="{2009A8C4-B8A8-CD38-D631-F001B0006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4" y="2498"/>
              <a:ext cx="31" cy="31"/>
            </a:xfrm>
            <a:custGeom>
              <a:avLst/>
              <a:gdLst>
                <a:gd name="T0" fmla="*/ 0 w 31"/>
                <a:gd name="T1" fmla="*/ 31 h 31"/>
                <a:gd name="T2" fmla="*/ 0 w 31"/>
                <a:gd name="T3" fmla="*/ 21 h 31"/>
                <a:gd name="T4" fmla="*/ 3 w 31"/>
                <a:gd name="T5" fmla="*/ 13 h 31"/>
                <a:gd name="T6" fmla="*/ 8 w 31"/>
                <a:gd name="T7" fmla="*/ 6 h 31"/>
                <a:gd name="T8" fmla="*/ 15 w 31"/>
                <a:gd name="T9" fmla="*/ 0 h 31"/>
                <a:gd name="T10" fmla="*/ 20 w 31"/>
                <a:gd name="T11" fmla="*/ 0 h 31"/>
                <a:gd name="T12" fmla="*/ 25 w 31"/>
                <a:gd name="T13" fmla="*/ 1 h 31"/>
                <a:gd name="T14" fmla="*/ 28 w 31"/>
                <a:gd name="T15" fmla="*/ 4 h 31"/>
                <a:gd name="T16" fmla="*/ 31 w 31"/>
                <a:gd name="T17" fmla="*/ 7 h 31"/>
                <a:gd name="T18" fmla="*/ 26 w 31"/>
                <a:gd name="T19" fmla="*/ 16 h 31"/>
                <a:gd name="T20" fmla="*/ 20 w 31"/>
                <a:gd name="T21" fmla="*/ 24 h 31"/>
                <a:gd name="T22" fmla="*/ 10 w 31"/>
                <a:gd name="T23" fmla="*/ 28 h 31"/>
                <a:gd name="T24" fmla="*/ 0 w 31"/>
                <a:gd name="T2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31">
                  <a:moveTo>
                    <a:pt x="0" y="31"/>
                  </a:moveTo>
                  <a:lnTo>
                    <a:pt x="0" y="21"/>
                  </a:lnTo>
                  <a:lnTo>
                    <a:pt x="3" y="13"/>
                  </a:lnTo>
                  <a:lnTo>
                    <a:pt x="8" y="6"/>
                  </a:lnTo>
                  <a:lnTo>
                    <a:pt x="15" y="0"/>
                  </a:lnTo>
                  <a:lnTo>
                    <a:pt x="20" y="0"/>
                  </a:lnTo>
                  <a:lnTo>
                    <a:pt x="25" y="1"/>
                  </a:lnTo>
                  <a:lnTo>
                    <a:pt x="28" y="4"/>
                  </a:lnTo>
                  <a:lnTo>
                    <a:pt x="31" y="7"/>
                  </a:lnTo>
                  <a:lnTo>
                    <a:pt x="26" y="16"/>
                  </a:lnTo>
                  <a:lnTo>
                    <a:pt x="20" y="24"/>
                  </a:lnTo>
                  <a:lnTo>
                    <a:pt x="10" y="28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7" name="Freeform 69">
              <a:extLst>
                <a:ext uri="{FF2B5EF4-FFF2-40B4-BE49-F238E27FC236}">
                  <a16:creationId xmlns:a16="http://schemas.microsoft.com/office/drawing/2014/main" id="{60D7605F-BE44-8F4E-06D6-FCA2CEB78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7" y="2666"/>
              <a:ext cx="29" cy="32"/>
            </a:xfrm>
            <a:custGeom>
              <a:avLst/>
              <a:gdLst>
                <a:gd name="T0" fmla="*/ 22 w 29"/>
                <a:gd name="T1" fmla="*/ 32 h 32"/>
                <a:gd name="T2" fmla="*/ 16 w 29"/>
                <a:gd name="T3" fmla="*/ 32 h 32"/>
                <a:gd name="T4" fmla="*/ 10 w 29"/>
                <a:gd name="T5" fmla="*/ 31 h 32"/>
                <a:gd name="T6" fmla="*/ 6 w 29"/>
                <a:gd name="T7" fmla="*/ 27 h 32"/>
                <a:gd name="T8" fmla="*/ 3 w 29"/>
                <a:gd name="T9" fmla="*/ 23 h 32"/>
                <a:gd name="T10" fmla="*/ 1 w 29"/>
                <a:gd name="T11" fmla="*/ 18 h 32"/>
                <a:gd name="T12" fmla="*/ 0 w 29"/>
                <a:gd name="T13" fmla="*/ 12 h 32"/>
                <a:gd name="T14" fmla="*/ 0 w 29"/>
                <a:gd name="T15" fmla="*/ 7 h 32"/>
                <a:gd name="T16" fmla="*/ 3 w 29"/>
                <a:gd name="T17" fmla="*/ 2 h 32"/>
                <a:gd name="T18" fmla="*/ 6 w 29"/>
                <a:gd name="T19" fmla="*/ 0 h 32"/>
                <a:gd name="T20" fmla="*/ 11 w 29"/>
                <a:gd name="T21" fmla="*/ 0 h 32"/>
                <a:gd name="T22" fmla="*/ 16 w 29"/>
                <a:gd name="T23" fmla="*/ 0 h 32"/>
                <a:gd name="T24" fmla="*/ 20 w 29"/>
                <a:gd name="T25" fmla="*/ 1 h 32"/>
                <a:gd name="T26" fmla="*/ 23 w 29"/>
                <a:gd name="T27" fmla="*/ 5 h 32"/>
                <a:gd name="T28" fmla="*/ 27 w 29"/>
                <a:gd name="T29" fmla="*/ 8 h 32"/>
                <a:gd name="T30" fmla="*/ 28 w 29"/>
                <a:gd name="T31" fmla="*/ 13 h 32"/>
                <a:gd name="T32" fmla="*/ 29 w 29"/>
                <a:gd name="T33" fmla="*/ 18 h 32"/>
                <a:gd name="T34" fmla="*/ 29 w 29"/>
                <a:gd name="T35" fmla="*/ 23 h 32"/>
                <a:gd name="T36" fmla="*/ 28 w 29"/>
                <a:gd name="T37" fmla="*/ 26 h 32"/>
                <a:gd name="T38" fmla="*/ 26 w 29"/>
                <a:gd name="T39" fmla="*/ 30 h 32"/>
                <a:gd name="T40" fmla="*/ 22 w 29"/>
                <a:gd name="T4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" h="32">
                  <a:moveTo>
                    <a:pt x="22" y="32"/>
                  </a:moveTo>
                  <a:lnTo>
                    <a:pt x="16" y="32"/>
                  </a:lnTo>
                  <a:lnTo>
                    <a:pt x="10" y="31"/>
                  </a:lnTo>
                  <a:lnTo>
                    <a:pt x="6" y="27"/>
                  </a:lnTo>
                  <a:lnTo>
                    <a:pt x="3" y="23"/>
                  </a:lnTo>
                  <a:lnTo>
                    <a:pt x="1" y="18"/>
                  </a:lnTo>
                  <a:lnTo>
                    <a:pt x="0" y="12"/>
                  </a:lnTo>
                  <a:lnTo>
                    <a:pt x="0" y="7"/>
                  </a:lnTo>
                  <a:lnTo>
                    <a:pt x="3" y="2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6" y="0"/>
                  </a:lnTo>
                  <a:lnTo>
                    <a:pt x="20" y="1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28" y="13"/>
                  </a:lnTo>
                  <a:lnTo>
                    <a:pt x="29" y="18"/>
                  </a:lnTo>
                  <a:lnTo>
                    <a:pt x="29" y="23"/>
                  </a:lnTo>
                  <a:lnTo>
                    <a:pt x="28" y="26"/>
                  </a:lnTo>
                  <a:lnTo>
                    <a:pt x="26" y="30"/>
                  </a:lnTo>
                  <a:lnTo>
                    <a:pt x="22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8" name="Freeform 70">
              <a:extLst>
                <a:ext uri="{FF2B5EF4-FFF2-40B4-BE49-F238E27FC236}">
                  <a16:creationId xmlns:a16="http://schemas.microsoft.com/office/drawing/2014/main" id="{4838FA3C-7E42-CC3D-CF6D-9C597125DA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9" y="1902"/>
              <a:ext cx="795" cy="445"/>
            </a:xfrm>
            <a:custGeom>
              <a:avLst/>
              <a:gdLst>
                <a:gd name="T0" fmla="*/ 650 w 795"/>
                <a:gd name="T1" fmla="*/ 35 h 445"/>
                <a:gd name="T2" fmla="*/ 596 w 795"/>
                <a:gd name="T3" fmla="*/ 62 h 445"/>
                <a:gd name="T4" fmla="*/ 545 w 795"/>
                <a:gd name="T5" fmla="*/ 95 h 445"/>
                <a:gd name="T6" fmla="*/ 476 w 795"/>
                <a:gd name="T7" fmla="*/ 161 h 445"/>
                <a:gd name="T8" fmla="*/ 435 w 795"/>
                <a:gd name="T9" fmla="*/ 245 h 445"/>
                <a:gd name="T10" fmla="*/ 414 w 795"/>
                <a:gd name="T11" fmla="*/ 271 h 445"/>
                <a:gd name="T12" fmla="*/ 426 w 795"/>
                <a:gd name="T13" fmla="*/ 163 h 445"/>
                <a:gd name="T14" fmla="*/ 419 w 795"/>
                <a:gd name="T15" fmla="*/ 157 h 445"/>
                <a:gd name="T16" fmla="*/ 403 w 795"/>
                <a:gd name="T17" fmla="*/ 173 h 445"/>
                <a:gd name="T18" fmla="*/ 393 w 795"/>
                <a:gd name="T19" fmla="*/ 191 h 445"/>
                <a:gd name="T20" fmla="*/ 369 w 795"/>
                <a:gd name="T21" fmla="*/ 306 h 445"/>
                <a:gd name="T22" fmla="*/ 363 w 795"/>
                <a:gd name="T23" fmla="*/ 339 h 445"/>
                <a:gd name="T24" fmla="*/ 349 w 795"/>
                <a:gd name="T25" fmla="*/ 325 h 445"/>
                <a:gd name="T26" fmla="*/ 336 w 795"/>
                <a:gd name="T27" fmla="*/ 310 h 445"/>
                <a:gd name="T28" fmla="*/ 328 w 795"/>
                <a:gd name="T29" fmla="*/ 278 h 445"/>
                <a:gd name="T30" fmla="*/ 309 w 795"/>
                <a:gd name="T31" fmla="*/ 286 h 445"/>
                <a:gd name="T32" fmla="*/ 292 w 795"/>
                <a:gd name="T33" fmla="*/ 319 h 445"/>
                <a:gd name="T34" fmla="*/ 283 w 795"/>
                <a:gd name="T35" fmla="*/ 358 h 445"/>
                <a:gd name="T36" fmla="*/ 288 w 795"/>
                <a:gd name="T37" fmla="*/ 390 h 445"/>
                <a:gd name="T38" fmla="*/ 269 w 795"/>
                <a:gd name="T39" fmla="*/ 371 h 445"/>
                <a:gd name="T40" fmla="*/ 252 w 795"/>
                <a:gd name="T41" fmla="*/ 339 h 445"/>
                <a:gd name="T42" fmla="*/ 229 w 795"/>
                <a:gd name="T43" fmla="*/ 361 h 445"/>
                <a:gd name="T44" fmla="*/ 214 w 795"/>
                <a:gd name="T45" fmla="*/ 390 h 445"/>
                <a:gd name="T46" fmla="*/ 212 w 795"/>
                <a:gd name="T47" fmla="*/ 414 h 445"/>
                <a:gd name="T48" fmla="*/ 205 w 795"/>
                <a:gd name="T49" fmla="*/ 420 h 445"/>
                <a:gd name="T50" fmla="*/ 188 w 795"/>
                <a:gd name="T51" fmla="*/ 387 h 445"/>
                <a:gd name="T52" fmla="*/ 188 w 795"/>
                <a:gd name="T53" fmla="*/ 373 h 445"/>
                <a:gd name="T54" fmla="*/ 184 w 795"/>
                <a:gd name="T55" fmla="*/ 370 h 445"/>
                <a:gd name="T56" fmla="*/ 170 w 795"/>
                <a:gd name="T57" fmla="*/ 389 h 445"/>
                <a:gd name="T58" fmla="*/ 174 w 795"/>
                <a:gd name="T59" fmla="*/ 441 h 445"/>
                <a:gd name="T60" fmla="*/ 127 w 795"/>
                <a:gd name="T61" fmla="*/ 444 h 445"/>
                <a:gd name="T62" fmla="*/ 79 w 795"/>
                <a:gd name="T63" fmla="*/ 445 h 445"/>
                <a:gd name="T64" fmla="*/ 38 w 795"/>
                <a:gd name="T65" fmla="*/ 439 h 445"/>
                <a:gd name="T66" fmla="*/ 17 w 795"/>
                <a:gd name="T67" fmla="*/ 424 h 445"/>
                <a:gd name="T68" fmla="*/ 3 w 795"/>
                <a:gd name="T69" fmla="*/ 400 h 445"/>
                <a:gd name="T70" fmla="*/ 3 w 795"/>
                <a:gd name="T71" fmla="*/ 345 h 445"/>
                <a:gd name="T72" fmla="*/ 35 w 795"/>
                <a:gd name="T73" fmla="*/ 284 h 445"/>
                <a:gd name="T74" fmla="*/ 89 w 795"/>
                <a:gd name="T75" fmla="*/ 241 h 445"/>
                <a:gd name="T76" fmla="*/ 96 w 795"/>
                <a:gd name="T77" fmla="*/ 202 h 445"/>
                <a:gd name="T78" fmla="*/ 114 w 795"/>
                <a:gd name="T79" fmla="*/ 143 h 445"/>
                <a:gd name="T80" fmla="*/ 158 w 795"/>
                <a:gd name="T81" fmla="*/ 82 h 445"/>
                <a:gd name="T82" fmla="*/ 220 w 795"/>
                <a:gd name="T83" fmla="*/ 43 h 445"/>
                <a:gd name="T84" fmla="*/ 265 w 795"/>
                <a:gd name="T85" fmla="*/ 30 h 445"/>
                <a:gd name="T86" fmla="*/ 316 w 795"/>
                <a:gd name="T87" fmla="*/ 21 h 445"/>
                <a:gd name="T88" fmla="*/ 366 w 795"/>
                <a:gd name="T89" fmla="*/ 19 h 445"/>
                <a:gd name="T90" fmla="*/ 418 w 795"/>
                <a:gd name="T91" fmla="*/ 23 h 445"/>
                <a:gd name="T92" fmla="*/ 467 w 795"/>
                <a:gd name="T93" fmla="*/ 30 h 445"/>
                <a:gd name="T94" fmla="*/ 519 w 795"/>
                <a:gd name="T95" fmla="*/ 30 h 445"/>
                <a:gd name="T96" fmla="*/ 569 w 795"/>
                <a:gd name="T97" fmla="*/ 12 h 445"/>
                <a:gd name="T98" fmla="*/ 623 w 795"/>
                <a:gd name="T99" fmla="*/ 0 h 445"/>
                <a:gd name="T100" fmla="*/ 691 w 795"/>
                <a:gd name="T101" fmla="*/ 6 h 445"/>
                <a:gd name="T102" fmla="*/ 753 w 795"/>
                <a:gd name="T103" fmla="*/ 21 h 445"/>
                <a:gd name="T104" fmla="*/ 782 w 795"/>
                <a:gd name="T105" fmla="*/ 32 h 445"/>
                <a:gd name="T106" fmla="*/ 742 w 795"/>
                <a:gd name="T107" fmla="*/ 25 h 445"/>
                <a:gd name="T108" fmla="*/ 703 w 795"/>
                <a:gd name="T109" fmla="*/ 23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95" h="445">
                  <a:moveTo>
                    <a:pt x="688" y="25"/>
                  </a:moveTo>
                  <a:lnTo>
                    <a:pt x="669" y="29"/>
                  </a:lnTo>
                  <a:lnTo>
                    <a:pt x="650" y="35"/>
                  </a:lnTo>
                  <a:lnTo>
                    <a:pt x="632" y="43"/>
                  </a:lnTo>
                  <a:lnTo>
                    <a:pt x="614" y="53"/>
                  </a:lnTo>
                  <a:lnTo>
                    <a:pt x="596" y="62"/>
                  </a:lnTo>
                  <a:lnTo>
                    <a:pt x="579" y="73"/>
                  </a:lnTo>
                  <a:lnTo>
                    <a:pt x="562" y="84"/>
                  </a:lnTo>
                  <a:lnTo>
                    <a:pt x="545" y="95"/>
                  </a:lnTo>
                  <a:lnTo>
                    <a:pt x="519" y="114"/>
                  </a:lnTo>
                  <a:lnTo>
                    <a:pt x="495" y="137"/>
                  </a:lnTo>
                  <a:lnTo>
                    <a:pt x="476" y="161"/>
                  </a:lnTo>
                  <a:lnTo>
                    <a:pt x="459" y="187"/>
                  </a:lnTo>
                  <a:lnTo>
                    <a:pt x="446" y="215"/>
                  </a:lnTo>
                  <a:lnTo>
                    <a:pt x="435" y="245"/>
                  </a:lnTo>
                  <a:lnTo>
                    <a:pt x="428" y="275"/>
                  </a:lnTo>
                  <a:lnTo>
                    <a:pt x="424" y="306"/>
                  </a:lnTo>
                  <a:lnTo>
                    <a:pt x="414" y="271"/>
                  </a:lnTo>
                  <a:lnTo>
                    <a:pt x="417" y="235"/>
                  </a:lnTo>
                  <a:lnTo>
                    <a:pt x="423" y="199"/>
                  </a:lnTo>
                  <a:lnTo>
                    <a:pt x="426" y="163"/>
                  </a:lnTo>
                  <a:lnTo>
                    <a:pt x="431" y="151"/>
                  </a:lnTo>
                  <a:lnTo>
                    <a:pt x="425" y="154"/>
                  </a:lnTo>
                  <a:lnTo>
                    <a:pt x="419" y="157"/>
                  </a:lnTo>
                  <a:lnTo>
                    <a:pt x="413" y="162"/>
                  </a:lnTo>
                  <a:lnTo>
                    <a:pt x="408" y="167"/>
                  </a:lnTo>
                  <a:lnTo>
                    <a:pt x="403" y="173"/>
                  </a:lnTo>
                  <a:lnTo>
                    <a:pt x="400" y="179"/>
                  </a:lnTo>
                  <a:lnTo>
                    <a:pt x="396" y="185"/>
                  </a:lnTo>
                  <a:lnTo>
                    <a:pt x="393" y="191"/>
                  </a:lnTo>
                  <a:lnTo>
                    <a:pt x="379" y="227"/>
                  </a:lnTo>
                  <a:lnTo>
                    <a:pt x="371" y="266"/>
                  </a:lnTo>
                  <a:lnTo>
                    <a:pt x="369" y="306"/>
                  </a:lnTo>
                  <a:lnTo>
                    <a:pt x="373" y="346"/>
                  </a:lnTo>
                  <a:lnTo>
                    <a:pt x="369" y="342"/>
                  </a:lnTo>
                  <a:lnTo>
                    <a:pt x="363" y="339"/>
                  </a:lnTo>
                  <a:lnTo>
                    <a:pt x="358" y="335"/>
                  </a:lnTo>
                  <a:lnTo>
                    <a:pt x="353" y="330"/>
                  </a:lnTo>
                  <a:lnTo>
                    <a:pt x="349" y="325"/>
                  </a:lnTo>
                  <a:lnTo>
                    <a:pt x="345" y="321"/>
                  </a:lnTo>
                  <a:lnTo>
                    <a:pt x="340" y="315"/>
                  </a:lnTo>
                  <a:lnTo>
                    <a:pt x="336" y="310"/>
                  </a:lnTo>
                  <a:lnTo>
                    <a:pt x="334" y="300"/>
                  </a:lnTo>
                  <a:lnTo>
                    <a:pt x="330" y="289"/>
                  </a:lnTo>
                  <a:lnTo>
                    <a:pt x="328" y="278"/>
                  </a:lnTo>
                  <a:lnTo>
                    <a:pt x="327" y="268"/>
                  </a:lnTo>
                  <a:lnTo>
                    <a:pt x="317" y="276"/>
                  </a:lnTo>
                  <a:lnTo>
                    <a:pt x="309" y="286"/>
                  </a:lnTo>
                  <a:lnTo>
                    <a:pt x="301" y="297"/>
                  </a:lnTo>
                  <a:lnTo>
                    <a:pt x="297" y="307"/>
                  </a:lnTo>
                  <a:lnTo>
                    <a:pt x="292" y="319"/>
                  </a:lnTo>
                  <a:lnTo>
                    <a:pt x="288" y="333"/>
                  </a:lnTo>
                  <a:lnTo>
                    <a:pt x="285" y="345"/>
                  </a:lnTo>
                  <a:lnTo>
                    <a:pt x="283" y="358"/>
                  </a:lnTo>
                  <a:lnTo>
                    <a:pt x="285" y="369"/>
                  </a:lnTo>
                  <a:lnTo>
                    <a:pt x="286" y="379"/>
                  </a:lnTo>
                  <a:lnTo>
                    <a:pt x="288" y="390"/>
                  </a:lnTo>
                  <a:lnTo>
                    <a:pt x="289" y="401"/>
                  </a:lnTo>
                  <a:lnTo>
                    <a:pt x="277" y="387"/>
                  </a:lnTo>
                  <a:lnTo>
                    <a:pt x="269" y="371"/>
                  </a:lnTo>
                  <a:lnTo>
                    <a:pt x="264" y="353"/>
                  </a:lnTo>
                  <a:lnTo>
                    <a:pt x="262" y="334"/>
                  </a:lnTo>
                  <a:lnTo>
                    <a:pt x="252" y="339"/>
                  </a:lnTo>
                  <a:lnTo>
                    <a:pt x="244" y="345"/>
                  </a:lnTo>
                  <a:lnTo>
                    <a:pt x="235" y="353"/>
                  </a:lnTo>
                  <a:lnTo>
                    <a:pt x="229" y="361"/>
                  </a:lnTo>
                  <a:lnTo>
                    <a:pt x="223" y="371"/>
                  </a:lnTo>
                  <a:lnTo>
                    <a:pt x="218" y="381"/>
                  </a:lnTo>
                  <a:lnTo>
                    <a:pt x="214" y="390"/>
                  </a:lnTo>
                  <a:lnTo>
                    <a:pt x="211" y="401"/>
                  </a:lnTo>
                  <a:lnTo>
                    <a:pt x="211" y="407"/>
                  </a:lnTo>
                  <a:lnTo>
                    <a:pt x="212" y="414"/>
                  </a:lnTo>
                  <a:lnTo>
                    <a:pt x="215" y="420"/>
                  </a:lnTo>
                  <a:lnTo>
                    <a:pt x="217" y="425"/>
                  </a:lnTo>
                  <a:lnTo>
                    <a:pt x="205" y="420"/>
                  </a:lnTo>
                  <a:lnTo>
                    <a:pt x="198" y="409"/>
                  </a:lnTo>
                  <a:lnTo>
                    <a:pt x="193" y="397"/>
                  </a:lnTo>
                  <a:lnTo>
                    <a:pt x="188" y="387"/>
                  </a:lnTo>
                  <a:lnTo>
                    <a:pt x="188" y="382"/>
                  </a:lnTo>
                  <a:lnTo>
                    <a:pt x="188" y="378"/>
                  </a:lnTo>
                  <a:lnTo>
                    <a:pt x="188" y="373"/>
                  </a:lnTo>
                  <a:lnTo>
                    <a:pt x="190" y="370"/>
                  </a:lnTo>
                  <a:lnTo>
                    <a:pt x="187" y="370"/>
                  </a:lnTo>
                  <a:lnTo>
                    <a:pt x="184" y="370"/>
                  </a:lnTo>
                  <a:lnTo>
                    <a:pt x="181" y="372"/>
                  </a:lnTo>
                  <a:lnTo>
                    <a:pt x="179" y="373"/>
                  </a:lnTo>
                  <a:lnTo>
                    <a:pt x="170" y="389"/>
                  </a:lnTo>
                  <a:lnTo>
                    <a:pt x="167" y="407"/>
                  </a:lnTo>
                  <a:lnTo>
                    <a:pt x="168" y="424"/>
                  </a:lnTo>
                  <a:lnTo>
                    <a:pt x="174" y="441"/>
                  </a:lnTo>
                  <a:lnTo>
                    <a:pt x="158" y="442"/>
                  </a:lnTo>
                  <a:lnTo>
                    <a:pt x="143" y="443"/>
                  </a:lnTo>
                  <a:lnTo>
                    <a:pt x="127" y="444"/>
                  </a:lnTo>
                  <a:lnTo>
                    <a:pt x="110" y="445"/>
                  </a:lnTo>
                  <a:lnTo>
                    <a:pt x="95" y="445"/>
                  </a:lnTo>
                  <a:lnTo>
                    <a:pt x="79" y="445"/>
                  </a:lnTo>
                  <a:lnTo>
                    <a:pt x="62" y="444"/>
                  </a:lnTo>
                  <a:lnTo>
                    <a:pt x="47" y="442"/>
                  </a:lnTo>
                  <a:lnTo>
                    <a:pt x="38" y="439"/>
                  </a:lnTo>
                  <a:lnTo>
                    <a:pt x="30" y="436"/>
                  </a:lnTo>
                  <a:lnTo>
                    <a:pt x="23" y="430"/>
                  </a:lnTo>
                  <a:lnTo>
                    <a:pt x="17" y="424"/>
                  </a:lnTo>
                  <a:lnTo>
                    <a:pt x="12" y="415"/>
                  </a:lnTo>
                  <a:lnTo>
                    <a:pt x="7" y="407"/>
                  </a:lnTo>
                  <a:lnTo>
                    <a:pt x="3" y="400"/>
                  </a:lnTo>
                  <a:lnTo>
                    <a:pt x="1" y="391"/>
                  </a:lnTo>
                  <a:lnTo>
                    <a:pt x="0" y="367"/>
                  </a:lnTo>
                  <a:lnTo>
                    <a:pt x="3" y="345"/>
                  </a:lnTo>
                  <a:lnTo>
                    <a:pt x="11" y="323"/>
                  </a:lnTo>
                  <a:lnTo>
                    <a:pt x="21" y="304"/>
                  </a:lnTo>
                  <a:lnTo>
                    <a:pt x="35" y="284"/>
                  </a:lnTo>
                  <a:lnTo>
                    <a:pt x="50" y="269"/>
                  </a:lnTo>
                  <a:lnTo>
                    <a:pt x="70" y="254"/>
                  </a:lnTo>
                  <a:lnTo>
                    <a:pt x="89" y="241"/>
                  </a:lnTo>
                  <a:lnTo>
                    <a:pt x="95" y="229"/>
                  </a:lnTo>
                  <a:lnTo>
                    <a:pt x="96" y="216"/>
                  </a:lnTo>
                  <a:lnTo>
                    <a:pt x="96" y="202"/>
                  </a:lnTo>
                  <a:lnTo>
                    <a:pt x="98" y="188"/>
                  </a:lnTo>
                  <a:lnTo>
                    <a:pt x="104" y="166"/>
                  </a:lnTo>
                  <a:lnTo>
                    <a:pt x="114" y="143"/>
                  </a:lnTo>
                  <a:lnTo>
                    <a:pt x="126" y="121"/>
                  </a:lnTo>
                  <a:lnTo>
                    <a:pt x="142" y="101"/>
                  </a:lnTo>
                  <a:lnTo>
                    <a:pt x="158" y="82"/>
                  </a:lnTo>
                  <a:lnTo>
                    <a:pt x="176" y="66"/>
                  </a:lnTo>
                  <a:lnTo>
                    <a:pt x="197" y="53"/>
                  </a:lnTo>
                  <a:lnTo>
                    <a:pt x="220" y="43"/>
                  </a:lnTo>
                  <a:lnTo>
                    <a:pt x="234" y="38"/>
                  </a:lnTo>
                  <a:lnTo>
                    <a:pt x="250" y="33"/>
                  </a:lnTo>
                  <a:lnTo>
                    <a:pt x="265" y="30"/>
                  </a:lnTo>
                  <a:lnTo>
                    <a:pt x="282" y="26"/>
                  </a:lnTo>
                  <a:lnTo>
                    <a:pt x="299" y="24"/>
                  </a:lnTo>
                  <a:lnTo>
                    <a:pt x="316" y="21"/>
                  </a:lnTo>
                  <a:lnTo>
                    <a:pt x="333" y="20"/>
                  </a:lnTo>
                  <a:lnTo>
                    <a:pt x="349" y="19"/>
                  </a:lnTo>
                  <a:lnTo>
                    <a:pt x="366" y="19"/>
                  </a:lnTo>
                  <a:lnTo>
                    <a:pt x="384" y="19"/>
                  </a:lnTo>
                  <a:lnTo>
                    <a:pt x="401" y="20"/>
                  </a:lnTo>
                  <a:lnTo>
                    <a:pt x="418" y="23"/>
                  </a:lnTo>
                  <a:lnTo>
                    <a:pt x="435" y="24"/>
                  </a:lnTo>
                  <a:lnTo>
                    <a:pt x="450" y="26"/>
                  </a:lnTo>
                  <a:lnTo>
                    <a:pt x="467" y="30"/>
                  </a:lnTo>
                  <a:lnTo>
                    <a:pt x="483" y="33"/>
                  </a:lnTo>
                  <a:lnTo>
                    <a:pt x="502" y="33"/>
                  </a:lnTo>
                  <a:lnTo>
                    <a:pt x="519" y="30"/>
                  </a:lnTo>
                  <a:lnTo>
                    <a:pt x="537" y="25"/>
                  </a:lnTo>
                  <a:lnTo>
                    <a:pt x="554" y="18"/>
                  </a:lnTo>
                  <a:lnTo>
                    <a:pt x="569" y="12"/>
                  </a:lnTo>
                  <a:lnTo>
                    <a:pt x="587" y="6"/>
                  </a:lnTo>
                  <a:lnTo>
                    <a:pt x="604" y="1"/>
                  </a:lnTo>
                  <a:lnTo>
                    <a:pt x="623" y="0"/>
                  </a:lnTo>
                  <a:lnTo>
                    <a:pt x="646" y="0"/>
                  </a:lnTo>
                  <a:lnTo>
                    <a:pt x="668" y="2"/>
                  </a:lnTo>
                  <a:lnTo>
                    <a:pt x="691" y="6"/>
                  </a:lnTo>
                  <a:lnTo>
                    <a:pt x="711" y="11"/>
                  </a:lnTo>
                  <a:lnTo>
                    <a:pt x="733" y="15"/>
                  </a:lnTo>
                  <a:lnTo>
                    <a:pt x="753" y="21"/>
                  </a:lnTo>
                  <a:lnTo>
                    <a:pt x="775" y="29"/>
                  </a:lnTo>
                  <a:lnTo>
                    <a:pt x="795" y="35"/>
                  </a:lnTo>
                  <a:lnTo>
                    <a:pt x="782" y="32"/>
                  </a:lnTo>
                  <a:lnTo>
                    <a:pt x="769" y="30"/>
                  </a:lnTo>
                  <a:lnTo>
                    <a:pt x="755" y="27"/>
                  </a:lnTo>
                  <a:lnTo>
                    <a:pt x="742" y="25"/>
                  </a:lnTo>
                  <a:lnTo>
                    <a:pt x="729" y="24"/>
                  </a:lnTo>
                  <a:lnTo>
                    <a:pt x="716" y="23"/>
                  </a:lnTo>
                  <a:lnTo>
                    <a:pt x="703" y="23"/>
                  </a:lnTo>
                  <a:lnTo>
                    <a:pt x="688" y="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9" name="Freeform 71">
              <a:extLst>
                <a:ext uri="{FF2B5EF4-FFF2-40B4-BE49-F238E27FC236}">
                  <a16:creationId xmlns:a16="http://schemas.microsoft.com/office/drawing/2014/main" id="{1D6D2E87-1358-3AC2-00AB-18B970D74F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" y="2883"/>
              <a:ext cx="174" cy="117"/>
            </a:xfrm>
            <a:custGeom>
              <a:avLst/>
              <a:gdLst>
                <a:gd name="T0" fmla="*/ 167 w 174"/>
                <a:gd name="T1" fmla="*/ 41 h 117"/>
                <a:gd name="T2" fmla="*/ 152 w 174"/>
                <a:gd name="T3" fmla="*/ 40 h 117"/>
                <a:gd name="T4" fmla="*/ 135 w 174"/>
                <a:gd name="T5" fmla="*/ 39 h 117"/>
                <a:gd name="T6" fmla="*/ 119 w 174"/>
                <a:gd name="T7" fmla="*/ 37 h 117"/>
                <a:gd name="T8" fmla="*/ 111 w 174"/>
                <a:gd name="T9" fmla="*/ 40 h 117"/>
                <a:gd name="T10" fmla="*/ 117 w 174"/>
                <a:gd name="T11" fmla="*/ 42 h 117"/>
                <a:gd name="T12" fmla="*/ 126 w 174"/>
                <a:gd name="T13" fmla="*/ 45 h 117"/>
                <a:gd name="T14" fmla="*/ 137 w 174"/>
                <a:gd name="T15" fmla="*/ 46 h 117"/>
                <a:gd name="T16" fmla="*/ 149 w 174"/>
                <a:gd name="T17" fmla="*/ 49 h 117"/>
                <a:gd name="T18" fmla="*/ 159 w 174"/>
                <a:gd name="T19" fmla="*/ 54 h 117"/>
                <a:gd name="T20" fmla="*/ 161 w 174"/>
                <a:gd name="T21" fmla="*/ 66 h 117"/>
                <a:gd name="T22" fmla="*/ 152 w 174"/>
                <a:gd name="T23" fmla="*/ 71 h 117"/>
                <a:gd name="T24" fmla="*/ 137 w 174"/>
                <a:gd name="T25" fmla="*/ 66 h 117"/>
                <a:gd name="T26" fmla="*/ 123 w 174"/>
                <a:gd name="T27" fmla="*/ 61 h 117"/>
                <a:gd name="T28" fmla="*/ 98 w 174"/>
                <a:gd name="T29" fmla="*/ 61 h 117"/>
                <a:gd name="T30" fmla="*/ 107 w 174"/>
                <a:gd name="T31" fmla="*/ 67 h 117"/>
                <a:gd name="T32" fmla="*/ 119 w 174"/>
                <a:gd name="T33" fmla="*/ 73 h 117"/>
                <a:gd name="T34" fmla="*/ 137 w 174"/>
                <a:gd name="T35" fmla="*/ 79 h 117"/>
                <a:gd name="T36" fmla="*/ 153 w 174"/>
                <a:gd name="T37" fmla="*/ 89 h 117"/>
                <a:gd name="T38" fmla="*/ 140 w 174"/>
                <a:gd name="T39" fmla="*/ 94 h 117"/>
                <a:gd name="T40" fmla="*/ 125 w 174"/>
                <a:gd name="T41" fmla="*/ 93 h 117"/>
                <a:gd name="T42" fmla="*/ 95 w 174"/>
                <a:gd name="T43" fmla="*/ 90 h 117"/>
                <a:gd name="T44" fmla="*/ 112 w 174"/>
                <a:gd name="T45" fmla="*/ 97 h 117"/>
                <a:gd name="T46" fmla="*/ 140 w 174"/>
                <a:gd name="T47" fmla="*/ 106 h 117"/>
                <a:gd name="T48" fmla="*/ 137 w 174"/>
                <a:gd name="T49" fmla="*/ 112 h 117"/>
                <a:gd name="T50" fmla="*/ 132 w 174"/>
                <a:gd name="T51" fmla="*/ 117 h 117"/>
                <a:gd name="T52" fmla="*/ 98 w 174"/>
                <a:gd name="T53" fmla="*/ 112 h 117"/>
                <a:gd name="T54" fmla="*/ 65 w 174"/>
                <a:gd name="T55" fmla="*/ 102 h 117"/>
                <a:gd name="T56" fmla="*/ 33 w 174"/>
                <a:gd name="T57" fmla="*/ 93 h 117"/>
                <a:gd name="T58" fmla="*/ 0 w 174"/>
                <a:gd name="T59" fmla="*/ 82 h 117"/>
                <a:gd name="T60" fmla="*/ 6 w 174"/>
                <a:gd name="T61" fmla="*/ 43 h 117"/>
                <a:gd name="T62" fmla="*/ 30 w 174"/>
                <a:gd name="T63" fmla="*/ 15 h 117"/>
                <a:gd name="T64" fmla="*/ 53 w 174"/>
                <a:gd name="T65" fmla="*/ 5 h 117"/>
                <a:gd name="T66" fmla="*/ 80 w 174"/>
                <a:gd name="T67" fmla="*/ 0 h 117"/>
                <a:gd name="T68" fmla="*/ 106 w 174"/>
                <a:gd name="T69" fmla="*/ 1 h 117"/>
                <a:gd name="T70" fmla="*/ 131 w 174"/>
                <a:gd name="T71" fmla="*/ 9 h 117"/>
                <a:gd name="T72" fmla="*/ 174 w 174"/>
                <a:gd name="T73" fmla="*/ 4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4" h="117">
                  <a:moveTo>
                    <a:pt x="174" y="42"/>
                  </a:moveTo>
                  <a:lnTo>
                    <a:pt x="167" y="41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43" y="39"/>
                  </a:lnTo>
                  <a:lnTo>
                    <a:pt x="135" y="39"/>
                  </a:lnTo>
                  <a:lnTo>
                    <a:pt x="126" y="39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4" y="42"/>
                  </a:lnTo>
                  <a:lnTo>
                    <a:pt x="117" y="42"/>
                  </a:lnTo>
                  <a:lnTo>
                    <a:pt x="120" y="43"/>
                  </a:lnTo>
                  <a:lnTo>
                    <a:pt x="126" y="45"/>
                  </a:lnTo>
                  <a:lnTo>
                    <a:pt x="131" y="46"/>
                  </a:lnTo>
                  <a:lnTo>
                    <a:pt x="137" y="46"/>
                  </a:lnTo>
                  <a:lnTo>
                    <a:pt x="143" y="47"/>
                  </a:lnTo>
                  <a:lnTo>
                    <a:pt x="149" y="49"/>
                  </a:lnTo>
                  <a:lnTo>
                    <a:pt x="154" y="51"/>
                  </a:lnTo>
                  <a:lnTo>
                    <a:pt x="159" y="54"/>
                  </a:lnTo>
                  <a:lnTo>
                    <a:pt x="164" y="58"/>
                  </a:lnTo>
                  <a:lnTo>
                    <a:pt x="161" y="66"/>
                  </a:lnTo>
                  <a:lnTo>
                    <a:pt x="156" y="70"/>
                  </a:lnTo>
                  <a:lnTo>
                    <a:pt x="152" y="71"/>
                  </a:lnTo>
                  <a:lnTo>
                    <a:pt x="144" y="69"/>
                  </a:lnTo>
                  <a:lnTo>
                    <a:pt x="137" y="66"/>
                  </a:lnTo>
                  <a:lnTo>
                    <a:pt x="130" y="64"/>
                  </a:lnTo>
                  <a:lnTo>
                    <a:pt x="123" y="61"/>
                  </a:lnTo>
                  <a:lnTo>
                    <a:pt x="116" y="61"/>
                  </a:lnTo>
                  <a:lnTo>
                    <a:pt x="98" y="61"/>
                  </a:lnTo>
                  <a:lnTo>
                    <a:pt x="101" y="65"/>
                  </a:lnTo>
                  <a:lnTo>
                    <a:pt x="107" y="67"/>
                  </a:lnTo>
                  <a:lnTo>
                    <a:pt x="113" y="70"/>
                  </a:lnTo>
                  <a:lnTo>
                    <a:pt x="119" y="73"/>
                  </a:lnTo>
                  <a:lnTo>
                    <a:pt x="128" y="77"/>
                  </a:lnTo>
                  <a:lnTo>
                    <a:pt x="137" y="79"/>
                  </a:lnTo>
                  <a:lnTo>
                    <a:pt x="146" y="83"/>
                  </a:lnTo>
                  <a:lnTo>
                    <a:pt x="153" y="89"/>
                  </a:lnTo>
                  <a:lnTo>
                    <a:pt x="147" y="94"/>
                  </a:lnTo>
                  <a:lnTo>
                    <a:pt x="140" y="94"/>
                  </a:lnTo>
                  <a:lnTo>
                    <a:pt x="132" y="93"/>
                  </a:lnTo>
                  <a:lnTo>
                    <a:pt x="125" y="93"/>
                  </a:lnTo>
                  <a:lnTo>
                    <a:pt x="89" y="84"/>
                  </a:lnTo>
                  <a:lnTo>
                    <a:pt x="95" y="90"/>
                  </a:lnTo>
                  <a:lnTo>
                    <a:pt x="104" y="94"/>
                  </a:lnTo>
                  <a:lnTo>
                    <a:pt x="112" y="97"/>
                  </a:lnTo>
                  <a:lnTo>
                    <a:pt x="120" y="101"/>
                  </a:lnTo>
                  <a:lnTo>
                    <a:pt x="140" y="106"/>
                  </a:lnTo>
                  <a:lnTo>
                    <a:pt x="138" y="109"/>
                  </a:lnTo>
                  <a:lnTo>
                    <a:pt x="137" y="112"/>
                  </a:lnTo>
                  <a:lnTo>
                    <a:pt x="136" y="115"/>
                  </a:lnTo>
                  <a:lnTo>
                    <a:pt x="132" y="117"/>
                  </a:lnTo>
                  <a:lnTo>
                    <a:pt x="114" y="114"/>
                  </a:lnTo>
                  <a:lnTo>
                    <a:pt x="98" y="112"/>
                  </a:lnTo>
                  <a:lnTo>
                    <a:pt x="81" y="107"/>
                  </a:lnTo>
                  <a:lnTo>
                    <a:pt x="65" y="102"/>
                  </a:lnTo>
                  <a:lnTo>
                    <a:pt x="48" y="97"/>
                  </a:lnTo>
                  <a:lnTo>
                    <a:pt x="33" y="93"/>
                  </a:lnTo>
                  <a:lnTo>
                    <a:pt x="16" y="87"/>
                  </a:lnTo>
                  <a:lnTo>
                    <a:pt x="0" y="82"/>
                  </a:lnTo>
                  <a:lnTo>
                    <a:pt x="3" y="63"/>
                  </a:lnTo>
                  <a:lnTo>
                    <a:pt x="6" y="43"/>
                  </a:lnTo>
                  <a:lnTo>
                    <a:pt x="16" y="27"/>
                  </a:lnTo>
                  <a:lnTo>
                    <a:pt x="30" y="15"/>
                  </a:lnTo>
                  <a:lnTo>
                    <a:pt x="41" y="10"/>
                  </a:lnTo>
                  <a:lnTo>
                    <a:pt x="53" y="5"/>
                  </a:lnTo>
                  <a:lnTo>
                    <a:pt x="66" y="3"/>
                  </a:lnTo>
                  <a:lnTo>
                    <a:pt x="80" y="0"/>
                  </a:lnTo>
                  <a:lnTo>
                    <a:pt x="93" y="0"/>
                  </a:lnTo>
                  <a:lnTo>
                    <a:pt x="106" y="1"/>
                  </a:lnTo>
                  <a:lnTo>
                    <a:pt x="119" y="4"/>
                  </a:lnTo>
                  <a:lnTo>
                    <a:pt x="131" y="9"/>
                  </a:lnTo>
                  <a:lnTo>
                    <a:pt x="174" y="27"/>
                  </a:lnTo>
                  <a:lnTo>
                    <a:pt x="174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0" name="Freeform 72">
              <a:extLst>
                <a:ext uri="{FF2B5EF4-FFF2-40B4-BE49-F238E27FC236}">
                  <a16:creationId xmlns:a16="http://schemas.microsoft.com/office/drawing/2014/main" id="{609256B7-3E6A-072A-243B-AC61FA6FE5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6" y="2454"/>
              <a:ext cx="67" cy="142"/>
            </a:xfrm>
            <a:custGeom>
              <a:avLst/>
              <a:gdLst>
                <a:gd name="T0" fmla="*/ 67 w 67"/>
                <a:gd name="T1" fmla="*/ 142 h 142"/>
                <a:gd name="T2" fmla="*/ 52 w 67"/>
                <a:gd name="T3" fmla="*/ 132 h 142"/>
                <a:gd name="T4" fmla="*/ 38 w 67"/>
                <a:gd name="T5" fmla="*/ 122 h 142"/>
                <a:gd name="T6" fmla="*/ 26 w 67"/>
                <a:gd name="T7" fmla="*/ 108 h 142"/>
                <a:gd name="T8" fmla="*/ 18 w 67"/>
                <a:gd name="T9" fmla="*/ 94 h 142"/>
                <a:gd name="T10" fmla="*/ 10 w 67"/>
                <a:gd name="T11" fmla="*/ 78 h 142"/>
                <a:gd name="T12" fmla="*/ 5 w 67"/>
                <a:gd name="T13" fmla="*/ 63 h 142"/>
                <a:gd name="T14" fmla="*/ 1 w 67"/>
                <a:gd name="T15" fmla="*/ 46 h 142"/>
                <a:gd name="T16" fmla="*/ 0 w 67"/>
                <a:gd name="T17" fmla="*/ 28 h 142"/>
                <a:gd name="T18" fmla="*/ 1 w 67"/>
                <a:gd name="T19" fmla="*/ 0 h 142"/>
                <a:gd name="T20" fmla="*/ 7 w 67"/>
                <a:gd name="T21" fmla="*/ 9 h 142"/>
                <a:gd name="T22" fmla="*/ 10 w 67"/>
                <a:gd name="T23" fmla="*/ 20 h 142"/>
                <a:gd name="T24" fmla="*/ 11 w 67"/>
                <a:gd name="T25" fmla="*/ 29 h 142"/>
                <a:gd name="T26" fmla="*/ 14 w 67"/>
                <a:gd name="T27" fmla="*/ 40 h 142"/>
                <a:gd name="T28" fmla="*/ 19 w 67"/>
                <a:gd name="T29" fmla="*/ 52 h 142"/>
                <a:gd name="T30" fmla="*/ 25 w 67"/>
                <a:gd name="T31" fmla="*/ 64 h 142"/>
                <a:gd name="T32" fmla="*/ 30 w 67"/>
                <a:gd name="T33" fmla="*/ 76 h 142"/>
                <a:gd name="T34" fmla="*/ 36 w 67"/>
                <a:gd name="T35" fmla="*/ 88 h 142"/>
                <a:gd name="T36" fmla="*/ 42 w 67"/>
                <a:gd name="T37" fmla="*/ 100 h 142"/>
                <a:gd name="T38" fmla="*/ 49 w 67"/>
                <a:gd name="T39" fmla="*/ 111 h 142"/>
                <a:gd name="T40" fmla="*/ 56 w 67"/>
                <a:gd name="T41" fmla="*/ 123 h 142"/>
                <a:gd name="T42" fmla="*/ 65 w 67"/>
                <a:gd name="T43" fmla="*/ 134 h 142"/>
                <a:gd name="T44" fmla="*/ 66 w 67"/>
                <a:gd name="T45" fmla="*/ 136 h 142"/>
                <a:gd name="T46" fmla="*/ 66 w 67"/>
                <a:gd name="T47" fmla="*/ 137 h 142"/>
                <a:gd name="T48" fmla="*/ 66 w 67"/>
                <a:gd name="T49" fmla="*/ 140 h 142"/>
                <a:gd name="T50" fmla="*/ 67 w 67"/>
                <a:gd name="T51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7" h="142">
                  <a:moveTo>
                    <a:pt x="67" y="142"/>
                  </a:moveTo>
                  <a:lnTo>
                    <a:pt x="52" y="132"/>
                  </a:lnTo>
                  <a:lnTo>
                    <a:pt x="38" y="122"/>
                  </a:lnTo>
                  <a:lnTo>
                    <a:pt x="26" y="108"/>
                  </a:lnTo>
                  <a:lnTo>
                    <a:pt x="18" y="94"/>
                  </a:lnTo>
                  <a:lnTo>
                    <a:pt x="10" y="78"/>
                  </a:lnTo>
                  <a:lnTo>
                    <a:pt x="5" y="63"/>
                  </a:lnTo>
                  <a:lnTo>
                    <a:pt x="1" y="46"/>
                  </a:lnTo>
                  <a:lnTo>
                    <a:pt x="0" y="28"/>
                  </a:lnTo>
                  <a:lnTo>
                    <a:pt x="1" y="0"/>
                  </a:lnTo>
                  <a:lnTo>
                    <a:pt x="7" y="9"/>
                  </a:lnTo>
                  <a:lnTo>
                    <a:pt x="10" y="20"/>
                  </a:lnTo>
                  <a:lnTo>
                    <a:pt x="11" y="29"/>
                  </a:lnTo>
                  <a:lnTo>
                    <a:pt x="14" y="40"/>
                  </a:lnTo>
                  <a:lnTo>
                    <a:pt x="19" y="52"/>
                  </a:lnTo>
                  <a:lnTo>
                    <a:pt x="25" y="64"/>
                  </a:lnTo>
                  <a:lnTo>
                    <a:pt x="30" y="76"/>
                  </a:lnTo>
                  <a:lnTo>
                    <a:pt x="36" y="88"/>
                  </a:lnTo>
                  <a:lnTo>
                    <a:pt x="42" y="100"/>
                  </a:lnTo>
                  <a:lnTo>
                    <a:pt x="49" y="111"/>
                  </a:lnTo>
                  <a:lnTo>
                    <a:pt x="56" y="123"/>
                  </a:lnTo>
                  <a:lnTo>
                    <a:pt x="65" y="134"/>
                  </a:lnTo>
                  <a:lnTo>
                    <a:pt x="66" y="136"/>
                  </a:lnTo>
                  <a:lnTo>
                    <a:pt x="66" y="137"/>
                  </a:lnTo>
                  <a:lnTo>
                    <a:pt x="66" y="140"/>
                  </a:lnTo>
                  <a:lnTo>
                    <a:pt x="67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1" name="Freeform 73">
              <a:extLst>
                <a:ext uri="{FF2B5EF4-FFF2-40B4-BE49-F238E27FC236}">
                  <a16:creationId xmlns:a16="http://schemas.microsoft.com/office/drawing/2014/main" id="{9D8CC6C5-C106-952E-1365-9FA67835E2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2435"/>
              <a:ext cx="236" cy="347"/>
            </a:xfrm>
            <a:custGeom>
              <a:avLst/>
              <a:gdLst>
                <a:gd name="T0" fmla="*/ 221 w 236"/>
                <a:gd name="T1" fmla="*/ 330 h 347"/>
                <a:gd name="T2" fmla="*/ 196 w 236"/>
                <a:gd name="T3" fmla="*/ 296 h 347"/>
                <a:gd name="T4" fmla="*/ 171 w 236"/>
                <a:gd name="T5" fmla="*/ 261 h 347"/>
                <a:gd name="T6" fmla="*/ 141 w 236"/>
                <a:gd name="T7" fmla="*/ 228 h 347"/>
                <a:gd name="T8" fmla="*/ 116 w 236"/>
                <a:gd name="T9" fmla="*/ 192 h 347"/>
                <a:gd name="T10" fmla="*/ 126 w 236"/>
                <a:gd name="T11" fmla="*/ 150 h 347"/>
                <a:gd name="T12" fmla="*/ 119 w 236"/>
                <a:gd name="T13" fmla="*/ 120 h 347"/>
                <a:gd name="T14" fmla="*/ 105 w 236"/>
                <a:gd name="T15" fmla="*/ 101 h 347"/>
                <a:gd name="T16" fmla="*/ 94 w 236"/>
                <a:gd name="T17" fmla="*/ 81 h 347"/>
                <a:gd name="T18" fmla="*/ 86 w 236"/>
                <a:gd name="T19" fmla="*/ 60 h 347"/>
                <a:gd name="T20" fmla="*/ 77 w 236"/>
                <a:gd name="T21" fmla="*/ 47 h 347"/>
                <a:gd name="T22" fmla="*/ 70 w 236"/>
                <a:gd name="T23" fmla="*/ 51 h 347"/>
                <a:gd name="T24" fmla="*/ 63 w 236"/>
                <a:gd name="T25" fmla="*/ 55 h 347"/>
                <a:gd name="T26" fmla="*/ 80 w 236"/>
                <a:gd name="T27" fmla="*/ 97 h 347"/>
                <a:gd name="T28" fmla="*/ 98 w 236"/>
                <a:gd name="T29" fmla="*/ 138 h 347"/>
                <a:gd name="T30" fmla="*/ 83 w 236"/>
                <a:gd name="T31" fmla="*/ 127 h 347"/>
                <a:gd name="T32" fmla="*/ 72 w 236"/>
                <a:gd name="T33" fmla="*/ 112 h 347"/>
                <a:gd name="T34" fmla="*/ 44 w 236"/>
                <a:gd name="T35" fmla="*/ 70 h 347"/>
                <a:gd name="T36" fmla="*/ 34 w 236"/>
                <a:gd name="T37" fmla="*/ 76 h 347"/>
                <a:gd name="T38" fmla="*/ 35 w 236"/>
                <a:gd name="T39" fmla="*/ 96 h 347"/>
                <a:gd name="T40" fmla="*/ 48 w 236"/>
                <a:gd name="T41" fmla="*/ 126 h 347"/>
                <a:gd name="T42" fmla="*/ 42 w 236"/>
                <a:gd name="T43" fmla="*/ 135 h 347"/>
                <a:gd name="T44" fmla="*/ 29 w 236"/>
                <a:gd name="T45" fmla="*/ 114 h 347"/>
                <a:gd name="T46" fmla="*/ 18 w 236"/>
                <a:gd name="T47" fmla="*/ 93 h 347"/>
                <a:gd name="T48" fmla="*/ 8 w 236"/>
                <a:gd name="T49" fmla="*/ 71 h 347"/>
                <a:gd name="T50" fmla="*/ 11 w 236"/>
                <a:gd name="T51" fmla="*/ 52 h 347"/>
                <a:gd name="T52" fmla="*/ 35 w 236"/>
                <a:gd name="T53" fmla="*/ 35 h 347"/>
                <a:gd name="T54" fmla="*/ 60 w 236"/>
                <a:gd name="T55" fmla="*/ 22 h 347"/>
                <a:gd name="T56" fmla="*/ 87 w 236"/>
                <a:gd name="T57" fmla="*/ 11 h 347"/>
                <a:gd name="T58" fmla="*/ 107 w 236"/>
                <a:gd name="T59" fmla="*/ 6 h 347"/>
                <a:gd name="T60" fmla="*/ 118 w 236"/>
                <a:gd name="T61" fmla="*/ 4 h 347"/>
                <a:gd name="T62" fmla="*/ 126 w 236"/>
                <a:gd name="T63" fmla="*/ 5 h 347"/>
                <a:gd name="T64" fmla="*/ 142 w 236"/>
                <a:gd name="T65" fmla="*/ 95 h 347"/>
                <a:gd name="T66" fmla="*/ 149 w 236"/>
                <a:gd name="T67" fmla="*/ 189 h 347"/>
                <a:gd name="T68" fmla="*/ 163 w 236"/>
                <a:gd name="T69" fmla="*/ 215 h 347"/>
                <a:gd name="T70" fmla="*/ 181 w 236"/>
                <a:gd name="T71" fmla="*/ 242 h 347"/>
                <a:gd name="T72" fmla="*/ 197 w 236"/>
                <a:gd name="T73" fmla="*/ 268 h 347"/>
                <a:gd name="T74" fmla="*/ 211 w 236"/>
                <a:gd name="T75" fmla="*/ 296 h 347"/>
                <a:gd name="T76" fmla="*/ 221 w 236"/>
                <a:gd name="T77" fmla="*/ 320 h 347"/>
                <a:gd name="T78" fmla="*/ 232 w 236"/>
                <a:gd name="T79" fmla="*/ 338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347">
                  <a:moveTo>
                    <a:pt x="236" y="347"/>
                  </a:moveTo>
                  <a:lnTo>
                    <a:pt x="221" y="330"/>
                  </a:lnTo>
                  <a:lnTo>
                    <a:pt x="209" y="314"/>
                  </a:lnTo>
                  <a:lnTo>
                    <a:pt x="196" y="296"/>
                  </a:lnTo>
                  <a:lnTo>
                    <a:pt x="184" y="278"/>
                  </a:lnTo>
                  <a:lnTo>
                    <a:pt x="171" y="261"/>
                  </a:lnTo>
                  <a:lnTo>
                    <a:pt x="157" y="244"/>
                  </a:lnTo>
                  <a:lnTo>
                    <a:pt x="141" y="228"/>
                  </a:lnTo>
                  <a:lnTo>
                    <a:pt x="124" y="213"/>
                  </a:lnTo>
                  <a:lnTo>
                    <a:pt x="116" y="192"/>
                  </a:lnTo>
                  <a:lnTo>
                    <a:pt x="119" y="172"/>
                  </a:lnTo>
                  <a:lnTo>
                    <a:pt x="126" y="150"/>
                  </a:lnTo>
                  <a:lnTo>
                    <a:pt x="128" y="129"/>
                  </a:lnTo>
                  <a:lnTo>
                    <a:pt x="119" y="120"/>
                  </a:lnTo>
                  <a:lnTo>
                    <a:pt x="111" y="111"/>
                  </a:lnTo>
                  <a:lnTo>
                    <a:pt x="105" y="101"/>
                  </a:lnTo>
                  <a:lnTo>
                    <a:pt x="99" y="91"/>
                  </a:lnTo>
                  <a:lnTo>
                    <a:pt x="94" y="81"/>
                  </a:lnTo>
                  <a:lnTo>
                    <a:pt x="89" y="71"/>
                  </a:lnTo>
                  <a:lnTo>
                    <a:pt x="86" y="60"/>
                  </a:lnTo>
                  <a:lnTo>
                    <a:pt x="81" y="51"/>
                  </a:lnTo>
                  <a:lnTo>
                    <a:pt x="77" y="47"/>
                  </a:lnTo>
                  <a:lnTo>
                    <a:pt x="74" y="48"/>
                  </a:lnTo>
                  <a:lnTo>
                    <a:pt x="70" y="51"/>
                  </a:lnTo>
                  <a:lnTo>
                    <a:pt x="66" y="52"/>
                  </a:lnTo>
                  <a:lnTo>
                    <a:pt x="63" y="55"/>
                  </a:lnTo>
                  <a:lnTo>
                    <a:pt x="70" y="77"/>
                  </a:lnTo>
                  <a:lnTo>
                    <a:pt x="80" y="97"/>
                  </a:lnTo>
                  <a:lnTo>
                    <a:pt x="89" y="118"/>
                  </a:lnTo>
                  <a:lnTo>
                    <a:pt x="98" y="138"/>
                  </a:lnTo>
                  <a:lnTo>
                    <a:pt x="89" y="135"/>
                  </a:lnTo>
                  <a:lnTo>
                    <a:pt x="83" y="127"/>
                  </a:lnTo>
                  <a:lnTo>
                    <a:pt x="77" y="120"/>
                  </a:lnTo>
                  <a:lnTo>
                    <a:pt x="72" y="112"/>
                  </a:lnTo>
                  <a:lnTo>
                    <a:pt x="48" y="67"/>
                  </a:lnTo>
                  <a:lnTo>
                    <a:pt x="44" y="70"/>
                  </a:lnTo>
                  <a:lnTo>
                    <a:pt x="39" y="72"/>
                  </a:lnTo>
                  <a:lnTo>
                    <a:pt x="34" y="76"/>
                  </a:lnTo>
                  <a:lnTo>
                    <a:pt x="30" y="81"/>
                  </a:lnTo>
                  <a:lnTo>
                    <a:pt x="35" y="96"/>
                  </a:lnTo>
                  <a:lnTo>
                    <a:pt x="42" y="112"/>
                  </a:lnTo>
                  <a:lnTo>
                    <a:pt x="48" y="126"/>
                  </a:lnTo>
                  <a:lnTo>
                    <a:pt x="52" y="143"/>
                  </a:lnTo>
                  <a:lnTo>
                    <a:pt x="42" y="135"/>
                  </a:lnTo>
                  <a:lnTo>
                    <a:pt x="35" y="125"/>
                  </a:lnTo>
                  <a:lnTo>
                    <a:pt x="29" y="114"/>
                  </a:lnTo>
                  <a:lnTo>
                    <a:pt x="23" y="103"/>
                  </a:lnTo>
                  <a:lnTo>
                    <a:pt x="18" y="93"/>
                  </a:lnTo>
                  <a:lnTo>
                    <a:pt x="14" y="82"/>
                  </a:lnTo>
                  <a:lnTo>
                    <a:pt x="8" y="71"/>
                  </a:lnTo>
                  <a:lnTo>
                    <a:pt x="0" y="61"/>
                  </a:lnTo>
                  <a:lnTo>
                    <a:pt x="11" y="52"/>
                  </a:lnTo>
                  <a:lnTo>
                    <a:pt x="23" y="43"/>
                  </a:lnTo>
                  <a:lnTo>
                    <a:pt x="35" y="35"/>
                  </a:lnTo>
                  <a:lnTo>
                    <a:pt x="47" y="28"/>
                  </a:lnTo>
                  <a:lnTo>
                    <a:pt x="60" y="22"/>
                  </a:lnTo>
                  <a:lnTo>
                    <a:pt x="74" y="16"/>
                  </a:lnTo>
                  <a:lnTo>
                    <a:pt x="87" y="11"/>
                  </a:lnTo>
                  <a:lnTo>
                    <a:pt x="101" y="7"/>
                  </a:lnTo>
                  <a:lnTo>
                    <a:pt x="107" y="6"/>
                  </a:lnTo>
                  <a:lnTo>
                    <a:pt x="112" y="5"/>
                  </a:lnTo>
                  <a:lnTo>
                    <a:pt x="118" y="4"/>
                  </a:lnTo>
                  <a:lnTo>
                    <a:pt x="123" y="0"/>
                  </a:lnTo>
                  <a:lnTo>
                    <a:pt x="126" y="5"/>
                  </a:lnTo>
                  <a:lnTo>
                    <a:pt x="136" y="49"/>
                  </a:lnTo>
                  <a:lnTo>
                    <a:pt x="142" y="95"/>
                  </a:lnTo>
                  <a:lnTo>
                    <a:pt x="147" y="142"/>
                  </a:lnTo>
                  <a:lnTo>
                    <a:pt x="149" y="189"/>
                  </a:lnTo>
                  <a:lnTo>
                    <a:pt x="154" y="202"/>
                  </a:lnTo>
                  <a:lnTo>
                    <a:pt x="163" y="215"/>
                  </a:lnTo>
                  <a:lnTo>
                    <a:pt x="171" y="228"/>
                  </a:lnTo>
                  <a:lnTo>
                    <a:pt x="181" y="242"/>
                  </a:lnTo>
                  <a:lnTo>
                    <a:pt x="189" y="254"/>
                  </a:lnTo>
                  <a:lnTo>
                    <a:pt x="197" y="268"/>
                  </a:lnTo>
                  <a:lnTo>
                    <a:pt x="205" y="281"/>
                  </a:lnTo>
                  <a:lnTo>
                    <a:pt x="211" y="296"/>
                  </a:lnTo>
                  <a:lnTo>
                    <a:pt x="215" y="310"/>
                  </a:lnTo>
                  <a:lnTo>
                    <a:pt x="221" y="320"/>
                  </a:lnTo>
                  <a:lnTo>
                    <a:pt x="227" y="328"/>
                  </a:lnTo>
                  <a:lnTo>
                    <a:pt x="232" y="338"/>
                  </a:lnTo>
                  <a:lnTo>
                    <a:pt x="236" y="3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2" name="Freeform 74">
              <a:extLst>
                <a:ext uri="{FF2B5EF4-FFF2-40B4-BE49-F238E27FC236}">
                  <a16:creationId xmlns:a16="http://schemas.microsoft.com/office/drawing/2014/main" id="{0C728347-58E6-18F6-EFDF-2AAA85EA16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6" y="2279"/>
              <a:ext cx="33" cy="31"/>
            </a:xfrm>
            <a:custGeom>
              <a:avLst/>
              <a:gdLst>
                <a:gd name="T0" fmla="*/ 28 w 33"/>
                <a:gd name="T1" fmla="*/ 25 h 31"/>
                <a:gd name="T2" fmla="*/ 25 w 33"/>
                <a:gd name="T3" fmla="*/ 29 h 31"/>
                <a:gd name="T4" fmla="*/ 19 w 33"/>
                <a:gd name="T5" fmla="*/ 30 h 31"/>
                <a:gd name="T6" fmla="*/ 14 w 33"/>
                <a:gd name="T7" fmla="*/ 31 h 31"/>
                <a:gd name="T8" fmla="*/ 8 w 33"/>
                <a:gd name="T9" fmla="*/ 30 h 31"/>
                <a:gd name="T10" fmla="*/ 6 w 33"/>
                <a:gd name="T11" fmla="*/ 29 h 31"/>
                <a:gd name="T12" fmla="*/ 3 w 33"/>
                <a:gd name="T13" fmla="*/ 26 h 31"/>
                <a:gd name="T14" fmla="*/ 1 w 33"/>
                <a:gd name="T15" fmla="*/ 23 h 31"/>
                <a:gd name="T16" fmla="*/ 0 w 33"/>
                <a:gd name="T17" fmla="*/ 19 h 31"/>
                <a:gd name="T18" fmla="*/ 0 w 33"/>
                <a:gd name="T19" fmla="*/ 14 h 31"/>
                <a:gd name="T20" fmla="*/ 1 w 33"/>
                <a:gd name="T21" fmla="*/ 11 h 31"/>
                <a:gd name="T22" fmla="*/ 3 w 33"/>
                <a:gd name="T23" fmla="*/ 7 h 31"/>
                <a:gd name="T24" fmla="*/ 6 w 33"/>
                <a:gd name="T25" fmla="*/ 5 h 31"/>
                <a:gd name="T26" fmla="*/ 10 w 33"/>
                <a:gd name="T27" fmla="*/ 1 h 31"/>
                <a:gd name="T28" fmla="*/ 16 w 33"/>
                <a:gd name="T29" fmla="*/ 0 h 31"/>
                <a:gd name="T30" fmla="*/ 21 w 33"/>
                <a:gd name="T31" fmla="*/ 0 h 31"/>
                <a:gd name="T32" fmla="*/ 27 w 33"/>
                <a:gd name="T33" fmla="*/ 1 h 31"/>
                <a:gd name="T34" fmla="*/ 31 w 33"/>
                <a:gd name="T35" fmla="*/ 7 h 31"/>
                <a:gd name="T36" fmla="*/ 33 w 33"/>
                <a:gd name="T37" fmla="*/ 13 h 31"/>
                <a:gd name="T38" fmla="*/ 32 w 33"/>
                <a:gd name="T39" fmla="*/ 19 h 31"/>
                <a:gd name="T40" fmla="*/ 28 w 33"/>
                <a:gd name="T41" fmla="*/ 2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31">
                  <a:moveTo>
                    <a:pt x="28" y="25"/>
                  </a:moveTo>
                  <a:lnTo>
                    <a:pt x="25" y="29"/>
                  </a:lnTo>
                  <a:lnTo>
                    <a:pt x="19" y="30"/>
                  </a:lnTo>
                  <a:lnTo>
                    <a:pt x="14" y="31"/>
                  </a:lnTo>
                  <a:lnTo>
                    <a:pt x="8" y="30"/>
                  </a:lnTo>
                  <a:lnTo>
                    <a:pt x="6" y="29"/>
                  </a:lnTo>
                  <a:lnTo>
                    <a:pt x="3" y="26"/>
                  </a:lnTo>
                  <a:lnTo>
                    <a:pt x="1" y="23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7"/>
                  </a:lnTo>
                  <a:lnTo>
                    <a:pt x="6" y="5"/>
                  </a:lnTo>
                  <a:lnTo>
                    <a:pt x="10" y="1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7" y="1"/>
                  </a:lnTo>
                  <a:lnTo>
                    <a:pt x="31" y="7"/>
                  </a:lnTo>
                  <a:lnTo>
                    <a:pt x="33" y="13"/>
                  </a:lnTo>
                  <a:lnTo>
                    <a:pt x="32" y="19"/>
                  </a:lnTo>
                  <a:lnTo>
                    <a:pt x="28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3" name="Freeform 75">
              <a:extLst>
                <a:ext uri="{FF2B5EF4-FFF2-40B4-BE49-F238E27FC236}">
                  <a16:creationId xmlns:a16="http://schemas.microsoft.com/office/drawing/2014/main" id="{F27DD7A6-89D6-0651-BD96-FD16777E3B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2084"/>
              <a:ext cx="63" cy="159"/>
            </a:xfrm>
            <a:custGeom>
              <a:avLst/>
              <a:gdLst>
                <a:gd name="T0" fmla="*/ 7 w 63"/>
                <a:gd name="T1" fmla="*/ 159 h 159"/>
                <a:gd name="T2" fmla="*/ 1 w 63"/>
                <a:gd name="T3" fmla="*/ 140 h 159"/>
                <a:gd name="T4" fmla="*/ 0 w 63"/>
                <a:gd name="T5" fmla="*/ 119 h 159"/>
                <a:gd name="T6" fmla="*/ 3 w 63"/>
                <a:gd name="T7" fmla="*/ 98 h 159"/>
                <a:gd name="T8" fmla="*/ 5 w 63"/>
                <a:gd name="T9" fmla="*/ 77 h 159"/>
                <a:gd name="T10" fmla="*/ 10 w 63"/>
                <a:gd name="T11" fmla="*/ 66 h 159"/>
                <a:gd name="T12" fmla="*/ 15 w 63"/>
                <a:gd name="T13" fmla="*/ 56 h 159"/>
                <a:gd name="T14" fmla="*/ 21 w 63"/>
                <a:gd name="T15" fmla="*/ 46 h 159"/>
                <a:gd name="T16" fmla="*/ 28 w 63"/>
                <a:gd name="T17" fmla="*/ 35 h 159"/>
                <a:gd name="T18" fmla="*/ 35 w 63"/>
                <a:gd name="T19" fmla="*/ 26 h 159"/>
                <a:gd name="T20" fmla="*/ 43 w 63"/>
                <a:gd name="T21" fmla="*/ 17 h 159"/>
                <a:gd name="T22" fmla="*/ 53 w 63"/>
                <a:gd name="T23" fmla="*/ 9 h 159"/>
                <a:gd name="T24" fmla="*/ 63 w 63"/>
                <a:gd name="T25" fmla="*/ 0 h 159"/>
                <a:gd name="T26" fmla="*/ 55 w 63"/>
                <a:gd name="T27" fmla="*/ 21 h 159"/>
                <a:gd name="T28" fmla="*/ 47 w 63"/>
                <a:gd name="T29" fmla="*/ 39 h 159"/>
                <a:gd name="T30" fmla="*/ 36 w 63"/>
                <a:gd name="T31" fmla="*/ 58 h 159"/>
                <a:gd name="T32" fmla="*/ 25 w 63"/>
                <a:gd name="T33" fmla="*/ 76 h 159"/>
                <a:gd name="T34" fmla="*/ 16 w 63"/>
                <a:gd name="T35" fmla="*/ 95 h 159"/>
                <a:gd name="T36" fmla="*/ 9 w 63"/>
                <a:gd name="T37" fmla="*/ 115 h 159"/>
                <a:gd name="T38" fmla="*/ 5 w 63"/>
                <a:gd name="T39" fmla="*/ 136 h 159"/>
                <a:gd name="T40" fmla="*/ 7 w 63"/>
                <a:gd name="T41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" h="159">
                  <a:moveTo>
                    <a:pt x="7" y="159"/>
                  </a:moveTo>
                  <a:lnTo>
                    <a:pt x="1" y="140"/>
                  </a:lnTo>
                  <a:lnTo>
                    <a:pt x="0" y="119"/>
                  </a:lnTo>
                  <a:lnTo>
                    <a:pt x="3" y="98"/>
                  </a:lnTo>
                  <a:lnTo>
                    <a:pt x="5" y="77"/>
                  </a:lnTo>
                  <a:lnTo>
                    <a:pt x="10" y="66"/>
                  </a:lnTo>
                  <a:lnTo>
                    <a:pt x="15" y="56"/>
                  </a:lnTo>
                  <a:lnTo>
                    <a:pt x="21" y="46"/>
                  </a:lnTo>
                  <a:lnTo>
                    <a:pt x="28" y="35"/>
                  </a:lnTo>
                  <a:lnTo>
                    <a:pt x="35" y="26"/>
                  </a:lnTo>
                  <a:lnTo>
                    <a:pt x="43" y="17"/>
                  </a:lnTo>
                  <a:lnTo>
                    <a:pt x="53" y="9"/>
                  </a:lnTo>
                  <a:lnTo>
                    <a:pt x="63" y="0"/>
                  </a:lnTo>
                  <a:lnTo>
                    <a:pt x="55" y="21"/>
                  </a:lnTo>
                  <a:lnTo>
                    <a:pt x="47" y="39"/>
                  </a:lnTo>
                  <a:lnTo>
                    <a:pt x="36" y="58"/>
                  </a:lnTo>
                  <a:lnTo>
                    <a:pt x="25" y="76"/>
                  </a:lnTo>
                  <a:lnTo>
                    <a:pt x="16" y="95"/>
                  </a:lnTo>
                  <a:lnTo>
                    <a:pt x="9" y="115"/>
                  </a:lnTo>
                  <a:lnTo>
                    <a:pt x="5" y="136"/>
                  </a:lnTo>
                  <a:lnTo>
                    <a:pt x="7" y="1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4" name="Freeform 76">
              <a:extLst>
                <a:ext uri="{FF2B5EF4-FFF2-40B4-BE49-F238E27FC236}">
                  <a16:creationId xmlns:a16="http://schemas.microsoft.com/office/drawing/2014/main" id="{0F85AB8C-F6D9-26AE-5AD4-C4E843704A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2" y="2026"/>
              <a:ext cx="47" cy="44"/>
            </a:xfrm>
            <a:custGeom>
              <a:avLst/>
              <a:gdLst>
                <a:gd name="T0" fmla="*/ 8 w 47"/>
                <a:gd name="T1" fmla="*/ 44 h 44"/>
                <a:gd name="T2" fmla="*/ 5 w 47"/>
                <a:gd name="T3" fmla="*/ 40 h 44"/>
                <a:gd name="T4" fmla="*/ 4 w 47"/>
                <a:gd name="T5" fmla="*/ 36 h 44"/>
                <a:gd name="T6" fmla="*/ 2 w 47"/>
                <a:gd name="T7" fmla="*/ 30 h 44"/>
                <a:gd name="T8" fmla="*/ 0 w 47"/>
                <a:gd name="T9" fmla="*/ 25 h 44"/>
                <a:gd name="T10" fmla="*/ 7 w 47"/>
                <a:gd name="T11" fmla="*/ 15 h 44"/>
                <a:gd name="T12" fmla="*/ 16 w 47"/>
                <a:gd name="T13" fmla="*/ 9 h 44"/>
                <a:gd name="T14" fmla="*/ 25 w 47"/>
                <a:gd name="T15" fmla="*/ 4 h 44"/>
                <a:gd name="T16" fmla="*/ 35 w 47"/>
                <a:gd name="T17" fmla="*/ 0 h 44"/>
                <a:gd name="T18" fmla="*/ 38 w 47"/>
                <a:gd name="T19" fmla="*/ 0 h 44"/>
                <a:gd name="T20" fmla="*/ 43 w 47"/>
                <a:gd name="T21" fmla="*/ 0 h 44"/>
                <a:gd name="T22" fmla="*/ 46 w 47"/>
                <a:gd name="T23" fmla="*/ 2 h 44"/>
                <a:gd name="T24" fmla="*/ 47 w 47"/>
                <a:gd name="T25" fmla="*/ 6 h 44"/>
                <a:gd name="T26" fmla="*/ 44 w 47"/>
                <a:gd name="T27" fmla="*/ 12 h 44"/>
                <a:gd name="T28" fmla="*/ 40 w 47"/>
                <a:gd name="T29" fmla="*/ 18 h 44"/>
                <a:gd name="T30" fmla="*/ 35 w 47"/>
                <a:gd name="T31" fmla="*/ 21 h 44"/>
                <a:gd name="T32" fmla="*/ 30 w 47"/>
                <a:gd name="T33" fmla="*/ 25 h 44"/>
                <a:gd name="T34" fmla="*/ 24 w 47"/>
                <a:gd name="T35" fmla="*/ 30 h 44"/>
                <a:gd name="T36" fmla="*/ 18 w 47"/>
                <a:gd name="T37" fmla="*/ 33 h 44"/>
                <a:gd name="T38" fmla="*/ 13 w 47"/>
                <a:gd name="T39" fmla="*/ 38 h 44"/>
                <a:gd name="T40" fmla="*/ 8 w 47"/>
                <a:gd name="T41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" h="44">
                  <a:moveTo>
                    <a:pt x="8" y="44"/>
                  </a:moveTo>
                  <a:lnTo>
                    <a:pt x="5" y="40"/>
                  </a:lnTo>
                  <a:lnTo>
                    <a:pt x="4" y="36"/>
                  </a:lnTo>
                  <a:lnTo>
                    <a:pt x="2" y="30"/>
                  </a:lnTo>
                  <a:lnTo>
                    <a:pt x="0" y="25"/>
                  </a:lnTo>
                  <a:lnTo>
                    <a:pt x="7" y="15"/>
                  </a:lnTo>
                  <a:lnTo>
                    <a:pt x="16" y="9"/>
                  </a:lnTo>
                  <a:lnTo>
                    <a:pt x="25" y="4"/>
                  </a:lnTo>
                  <a:lnTo>
                    <a:pt x="35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6" y="2"/>
                  </a:lnTo>
                  <a:lnTo>
                    <a:pt x="47" y="6"/>
                  </a:lnTo>
                  <a:lnTo>
                    <a:pt x="44" y="12"/>
                  </a:lnTo>
                  <a:lnTo>
                    <a:pt x="40" y="18"/>
                  </a:lnTo>
                  <a:lnTo>
                    <a:pt x="35" y="21"/>
                  </a:lnTo>
                  <a:lnTo>
                    <a:pt x="30" y="25"/>
                  </a:lnTo>
                  <a:lnTo>
                    <a:pt x="24" y="30"/>
                  </a:lnTo>
                  <a:lnTo>
                    <a:pt x="18" y="33"/>
                  </a:lnTo>
                  <a:lnTo>
                    <a:pt x="13" y="38"/>
                  </a:lnTo>
                  <a:lnTo>
                    <a:pt x="8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5" name="Freeform 77">
              <a:extLst>
                <a:ext uri="{FF2B5EF4-FFF2-40B4-BE49-F238E27FC236}">
                  <a16:creationId xmlns:a16="http://schemas.microsoft.com/office/drawing/2014/main" id="{55623592-6D5B-2C5B-A8C7-9A03E11237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" y="2821"/>
              <a:ext cx="188" cy="75"/>
            </a:xfrm>
            <a:custGeom>
              <a:avLst/>
              <a:gdLst>
                <a:gd name="T0" fmla="*/ 131 w 188"/>
                <a:gd name="T1" fmla="*/ 54 h 75"/>
                <a:gd name="T2" fmla="*/ 118 w 188"/>
                <a:gd name="T3" fmla="*/ 57 h 75"/>
                <a:gd name="T4" fmla="*/ 102 w 188"/>
                <a:gd name="T5" fmla="*/ 75 h 75"/>
                <a:gd name="T6" fmla="*/ 101 w 188"/>
                <a:gd name="T7" fmla="*/ 57 h 75"/>
                <a:gd name="T8" fmla="*/ 108 w 188"/>
                <a:gd name="T9" fmla="*/ 39 h 75"/>
                <a:gd name="T10" fmla="*/ 100 w 188"/>
                <a:gd name="T11" fmla="*/ 37 h 75"/>
                <a:gd name="T12" fmla="*/ 92 w 188"/>
                <a:gd name="T13" fmla="*/ 36 h 75"/>
                <a:gd name="T14" fmla="*/ 76 w 188"/>
                <a:gd name="T15" fmla="*/ 51 h 75"/>
                <a:gd name="T16" fmla="*/ 66 w 188"/>
                <a:gd name="T17" fmla="*/ 71 h 75"/>
                <a:gd name="T18" fmla="*/ 62 w 188"/>
                <a:gd name="T19" fmla="*/ 69 h 75"/>
                <a:gd name="T20" fmla="*/ 58 w 188"/>
                <a:gd name="T21" fmla="*/ 65 h 75"/>
                <a:gd name="T22" fmla="*/ 60 w 188"/>
                <a:gd name="T23" fmla="*/ 47 h 75"/>
                <a:gd name="T24" fmla="*/ 70 w 188"/>
                <a:gd name="T25" fmla="*/ 30 h 75"/>
                <a:gd name="T26" fmla="*/ 63 w 188"/>
                <a:gd name="T27" fmla="*/ 26 h 75"/>
                <a:gd name="T28" fmla="*/ 54 w 188"/>
                <a:gd name="T29" fmla="*/ 27 h 75"/>
                <a:gd name="T30" fmla="*/ 39 w 188"/>
                <a:gd name="T31" fmla="*/ 47 h 75"/>
                <a:gd name="T32" fmla="*/ 26 w 188"/>
                <a:gd name="T33" fmla="*/ 67 h 75"/>
                <a:gd name="T34" fmla="*/ 22 w 188"/>
                <a:gd name="T35" fmla="*/ 65 h 75"/>
                <a:gd name="T36" fmla="*/ 21 w 188"/>
                <a:gd name="T37" fmla="*/ 59 h 75"/>
                <a:gd name="T38" fmla="*/ 27 w 188"/>
                <a:gd name="T39" fmla="*/ 37 h 75"/>
                <a:gd name="T40" fmla="*/ 39 w 188"/>
                <a:gd name="T41" fmla="*/ 19 h 75"/>
                <a:gd name="T42" fmla="*/ 6 w 188"/>
                <a:gd name="T43" fmla="*/ 32 h 75"/>
                <a:gd name="T44" fmla="*/ 3 w 188"/>
                <a:gd name="T45" fmla="*/ 31 h 75"/>
                <a:gd name="T46" fmla="*/ 0 w 188"/>
                <a:gd name="T47" fmla="*/ 27 h 75"/>
                <a:gd name="T48" fmla="*/ 4 w 188"/>
                <a:gd name="T49" fmla="*/ 13 h 75"/>
                <a:gd name="T50" fmla="*/ 10 w 188"/>
                <a:gd name="T51" fmla="*/ 0 h 75"/>
                <a:gd name="T52" fmla="*/ 57 w 188"/>
                <a:gd name="T53" fmla="*/ 3 h 75"/>
                <a:gd name="T54" fmla="*/ 101 w 188"/>
                <a:gd name="T55" fmla="*/ 13 h 75"/>
                <a:gd name="T56" fmla="*/ 144 w 188"/>
                <a:gd name="T57" fmla="*/ 25 h 75"/>
                <a:gd name="T58" fmla="*/ 188 w 188"/>
                <a:gd name="T59" fmla="*/ 35 h 75"/>
                <a:gd name="T60" fmla="*/ 175 w 188"/>
                <a:gd name="T61" fmla="*/ 39 h 75"/>
                <a:gd name="T62" fmla="*/ 163 w 188"/>
                <a:gd name="T63" fmla="*/ 43 h 75"/>
                <a:gd name="T64" fmla="*/ 149 w 188"/>
                <a:gd name="T65" fmla="*/ 48 h 75"/>
                <a:gd name="T66" fmla="*/ 137 w 188"/>
                <a:gd name="T67" fmla="*/ 5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8" h="75">
                  <a:moveTo>
                    <a:pt x="137" y="54"/>
                  </a:moveTo>
                  <a:lnTo>
                    <a:pt x="131" y="54"/>
                  </a:lnTo>
                  <a:lnTo>
                    <a:pt x="124" y="55"/>
                  </a:lnTo>
                  <a:lnTo>
                    <a:pt x="118" y="57"/>
                  </a:lnTo>
                  <a:lnTo>
                    <a:pt x="113" y="62"/>
                  </a:lnTo>
                  <a:lnTo>
                    <a:pt x="102" y="75"/>
                  </a:lnTo>
                  <a:lnTo>
                    <a:pt x="100" y="67"/>
                  </a:lnTo>
                  <a:lnTo>
                    <a:pt x="101" y="57"/>
                  </a:lnTo>
                  <a:lnTo>
                    <a:pt x="104" y="48"/>
                  </a:lnTo>
                  <a:lnTo>
                    <a:pt x="108" y="39"/>
                  </a:lnTo>
                  <a:lnTo>
                    <a:pt x="104" y="38"/>
                  </a:lnTo>
                  <a:lnTo>
                    <a:pt x="100" y="37"/>
                  </a:lnTo>
                  <a:lnTo>
                    <a:pt x="96" y="36"/>
                  </a:lnTo>
                  <a:lnTo>
                    <a:pt x="92" y="36"/>
                  </a:lnTo>
                  <a:lnTo>
                    <a:pt x="83" y="43"/>
                  </a:lnTo>
                  <a:lnTo>
                    <a:pt x="76" y="51"/>
                  </a:lnTo>
                  <a:lnTo>
                    <a:pt x="70" y="61"/>
                  </a:lnTo>
                  <a:lnTo>
                    <a:pt x="66" y="71"/>
                  </a:lnTo>
                  <a:lnTo>
                    <a:pt x="64" y="71"/>
                  </a:lnTo>
                  <a:lnTo>
                    <a:pt x="62" y="69"/>
                  </a:lnTo>
                  <a:lnTo>
                    <a:pt x="59" y="67"/>
                  </a:lnTo>
                  <a:lnTo>
                    <a:pt x="58" y="65"/>
                  </a:lnTo>
                  <a:lnTo>
                    <a:pt x="58" y="55"/>
                  </a:lnTo>
                  <a:lnTo>
                    <a:pt x="60" y="47"/>
                  </a:lnTo>
                  <a:lnTo>
                    <a:pt x="65" y="38"/>
                  </a:lnTo>
                  <a:lnTo>
                    <a:pt x="70" y="30"/>
                  </a:lnTo>
                  <a:lnTo>
                    <a:pt x="66" y="29"/>
                  </a:lnTo>
                  <a:lnTo>
                    <a:pt x="63" y="26"/>
                  </a:lnTo>
                  <a:lnTo>
                    <a:pt x="58" y="26"/>
                  </a:lnTo>
                  <a:lnTo>
                    <a:pt x="54" y="27"/>
                  </a:lnTo>
                  <a:lnTo>
                    <a:pt x="46" y="37"/>
                  </a:lnTo>
                  <a:lnTo>
                    <a:pt x="39" y="47"/>
                  </a:lnTo>
                  <a:lnTo>
                    <a:pt x="32" y="57"/>
                  </a:lnTo>
                  <a:lnTo>
                    <a:pt x="26" y="67"/>
                  </a:lnTo>
                  <a:lnTo>
                    <a:pt x="23" y="66"/>
                  </a:lnTo>
                  <a:lnTo>
                    <a:pt x="22" y="65"/>
                  </a:lnTo>
                  <a:lnTo>
                    <a:pt x="22" y="61"/>
                  </a:lnTo>
                  <a:lnTo>
                    <a:pt x="21" y="59"/>
                  </a:lnTo>
                  <a:lnTo>
                    <a:pt x="22" y="48"/>
                  </a:lnTo>
                  <a:lnTo>
                    <a:pt x="27" y="37"/>
                  </a:lnTo>
                  <a:lnTo>
                    <a:pt x="32" y="29"/>
                  </a:lnTo>
                  <a:lnTo>
                    <a:pt x="39" y="19"/>
                  </a:lnTo>
                  <a:lnTo>
                    <a:pt x="21" y="10"/>
                  </a:lnTo>
                  <a:lnTo>
                    <a:pt x="6" y="32"/>
                  </a:lnTo>
                  <a:lnTo>
                    <a:pt x="5" y="32"/>
                  </a:lnTo>
                  <a:lnTo>
                    <a:pt x="3" y="31"/>
                  </a:lnTo>
                  <a:lnTo>
                    <a:pt x="2" y="30"/>
                  </a:lnTo>
                  <a:lnTo>
                    <a:pt x="0" y="27"/>
                  </a:lnTo>
                  <a:lnTo>
                    <a:pt x="0" y="20"/>
                  </a:lnTo>
                  <a:lnTo>
                    <a:pt x="4" y="13"/>
                  </a:lnTo>
                  <a:lnTo>
                    <a:pt x="8" y="7"/>
                  </a:lnTo>
                  <a:lnTo>
                    <a:pt x="10" y="0"/>
                  </a:lnTo>
                  <a:lnTo>
                    <a:pt x="34" y="1"/>
                  </a:lnTo>
                  <a:lnTo>
                    <a:pt x="57" y="3"/>
                  </a:lnTo>
                  <a:lnTo>
                    <a:pt x="80" y="8"/>
                  </a:lnTo>
                  <a:lnTo>
                    <a:pt x="101" y="13"/>
                  </a:lnTo>
                  <a:lnTo>
                    <a:pt x="123" y="19"/>
                  </a:lnTo>
                  <a:lnTo>
                    <a:pt x="144" y="25"/>
                  </a:lnTo>
                  <a:lnTo>
                    <a:pt x="166" y="30"/>
                  </a:lnTo>
                  <a:lnTo>
                    <a:pt x="188" y="35"/>
                  </a:lnTo>
                  <a:lnTo>
                    <a:pt x="182" y="37"/>
                  </a:lnTo>
                  <a:lnTo>
                    <a:pt x="175" y="39"/>
                  </a:lnTo>
                  <a:lnTo>
                    <a:pt x="169" y="41"/>
                  </a:lnTo>
                  <a:lnTo>
                    <a:pt x="163" y="43"/>
                  </a:lnTo>
                  <a:lnTo>
                    <a:pt x="155" y="45"/>
                  </a:lnTo>
                  <a:lnTo>
                    <a:pt x="149" y="48"/>
                  </a:lnTo>
                  <a:lnTo>
                    <a:pt x="143" y="51"/>
                  </a:lnTo>
                  <a:lnTo>
                    <a:pt x="137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6" name="Freeform 78">
              <a:extLst>
                <a:ext uri="{FF2B5EF4-FFF2-40B4-BE49-F238E27FC236}">
                  <a16:creationId xmlns:a16="http://schemas.microsoft.com/office/drawing/2014/main" id="{22AFFEC7-62C4-7790-BD68-D00520429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3" y="2320"/>
              <a:ext cx="17" cy="31"/>
            </a:xfrm>
            <a:custGeom>
              <a:avLst/>
              <a:gdLst>
                <a:gd name="T0" fmla="*/ 13 w 17"/>
                <a:gd name="T1" fmla="*/ 27 h 31"/>
                <a:gd name="T2" fmla="*/ 11 w 17"/>
                <a:gd name="T3" fmla="*/ 29 h 31"/>
                <a:gd name="T4" fmla="*/ 9 w 17"/>
                <a:gd name="T5" fmla="*/ 30 h 31"/>
                <a:gd name="T6" fmla="*/ 7 w 17"/>
                <a:gd name="T7" fmla="*/ 31 h 31"/>
                <a:gd name="T8" fmla="*/ 5 w 17"/>
                <a:gd name="T9" fmla="*/ 31 h 31"/>
                <a:gd name="T10" fmla="*/ 1 w 17"/>
                <a:gd name="T11" fmla="*/ 24 h 31"/>
                <a:gd name="T12" fmla="*/ 0 w 17"/>
                <a:gd name="T13" fmla="*/ 17 h 31"/>
                <a:gd name="T14" fmla="*/ 1 w 17"/>
                <a:gd name="T15" fmla="*/ 9 h 31"/>
                <a:gd name="T16" fmla="*/ 3 w 17"/>
                <a:gd name="T17" fmla="*/ 2 h 31"/>
                <a:gd name="T18" fmla="*/ 6 w 17"/>
                <a:gd name="T19" fmla="*/ 0 h 31"/>
                <a:gd name="T20" fmla="*/ 7 w 17"/>
                <a:gd name="T21" fmla="*/ 1 h 31"/>
                <a:gd name="T22" fmla="*/ 9 w 17"/>
                <a:gd name="T23" fmla="*/ 2 h 31"/>
                <a:gd name="T24" fmla="*/ 12 w 17"/>
                <a:gd name="T25" fmla="*/ 3 h 31"/>
                <a:gd name="T26" fmla="*/ 14 w 17"/>
                <a:gd name="T27" fmla="*/ 9 h 31"/>
                <a:gd name="T28" fmla="*/ 17 w 17"/>
                <a:gd name="T29" fmla="*/ 15 h 31"/>
                <a:gd name="T30" fmla="*/ 17 w 17"/>
                <a:gd name="T31" fmla="*/ 21 h 31"/>
                <a:gd name="T32" fmla="*/ 13 w 17"/>
                <a:gd name="T33" fmla="*/ 2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31">
                  <a:moveTo>
                    <a:pt x="13" y="27"/>
                  </a:moveTo>
                  <a:lnTo>
                    <a:pt x="11" y="29"/>
                  </a:lnTo>
                  <a:lnTo>
                    <a:pt x="9" y="30"/>
                  </a:lnTo>
                  <a:lnTo>
                    <a:pt x="7" y="31"/>
                  </a:lnTo>
                  <a:lnTo>
                    <a:pt x="5" y="31"/>
                  </a:lnTo>
                  <a:lnTo>
                    <a:pt x="1" y="24"/>
                  </a:lnTo>
                  <a:lnTo>
                    <a:pt x="0" y="17"/>
                  </a:lnTo>
                  <a:lnTo>
                    <a:pt x="1" y="9"/>
                  </a:lnTo>
                  <a:lnTo>
                    <a:pt x="3" y="2"/>
                  </a:lnTo>
                  <a:lnTo>
                    <a:pt x="6" y="0"/>
                  </a:lnTo>
                  <a:lnTo>
                    <a:pt x="7" y="1"/>
                  </a:lnTo>
                  <a:lnTo>
                    <a:pt x="9" y="2"/>
                  </a:lnTo>
                  <a:lnTo>
                    <a:pt x="12" y="3"/>
                  </a:lnTo>
                  <a:lnTo>
                    <a:pt x="14" y="9"/>
                  </a:lnTo>
                  <a:lnTo>
                    <a:pt x="17" y="15"/>
                  </a:lnTo>
                  <a:lnTo>
                    <a:pt x="17" y="21"/>
                  </a:lnTo>
                  <a:lnTo>
                    <a:pt x="13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7" name="Freeform 79">
              <a:extLst>
                <a:ext uri="{FF2B5EF4-FFF2-40B4-BE49-F238E27FC236}">
                  <a16:creationId xmlns:a16="http://schemas.microsoft.com/office/drawing/2014/main" id="{D59B52EF-48F7-229A-DC81-BC4B0F41C3B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2283"/>
              <a:ext cx="90" cy="91"/>
            </a:xfrm>
            <a:custGeom>
              <a:avLst/>
              <a:gdLst>
                <a:gd name="T0" fmla="*/ 62 w 90"/>
                <a:gd name="T1" fmla="*/ 30 h 91"/>
                <a:gd name="T2" fmla="*/ 56 w 90"/>
                <a:gd name="T3" fmla="*/ 39 h 91"/>
                <a:gd name="T4" fmla="*/ 50 w 90"/>
                <a:gd name="T5" fmla="*/ 49 h 91"/>
                <a:gd name="T6" fmla="*/ 44 w 90"/>
                <a:gd name="T7" fmla="*/ 58 h 91"/>
                <a:gd name="T8" fmla="*/ 37 w 90"/>
                <a:gd name="T9" fmla="*/ 67 h 91"/>
                <a:gd name="T10" fmla="*/ 28 w 90"/>
                <a:gd name="T11" fmla="*/ 76 h 91"/>
                <a:gd name="T12" fmla="*/ 20 w 90"/>
                <a:gd name="T13" fmla="*/ 82 h 91"/>
                <a:gd name="T14" fmla="*/ 10 w 90"/>
                <a:gd name="T15" fmla="*/ 88 h 91"/>
                <a:gd name="T16" fmla="*/ 0 w 90"/>
                <a:gd name="T17" fmla="*/ 91 h 91"/>
                <a:gd name="T18" fmla="*/ 4 w 90"/>
                <a:gd name="T19" fmla="*/ 75 h 91"/>
                <a:gd name="T20" fmla="*/ 12 w 90"/>
                <a:gd name="T21" fmla="*/ 61 h 91"/>
                <a:gd name="T22" fmla="*/ 21 w 90"/>
                <a:gd name="T23" fmla="*/ 48 h 91"/>
                <a:gd name="T24" fmla="*/ 33 w 90"/>
                <a:gd name="T25" fmla="*/ 34 h 91"/>
                <a:gd name="T26" fmla="*/ 46 w 90"/>
                <a:gd name="T27" fmla="*/ 24 h 91"/>
                <a:gd name="T28" fmla="*/ 61 w 90"/>
                <a:gd name="T29" fmla="*/ 14 h 91"/>
                <a:gd name="T30" fmla="*/ 75 w 90"/>
                <a:gd name="T31" fmla="*/ 7 h 91"/>
                <a:gd name="T32" fmla="*/ 90 w 90"/>
                <a:gd name="T33" fmla="*/ 0 h 91"/>
                <a:gd name="T34" fmla="*/ 85 w 90"/>
                <a:gd name="T35" fmla="*/ 8 h 91"/>
                <a:gd name="T36" fmla="*/ 77 w 90"/>
                <a:gd name="T37" fmla="*/ 14 h 91"/>
                <a:gd name="T38" fmla="*/ 69 w 90"/>
                <a:gd name="T39" fmla="*/ 21 h 91"/>
                <a:gd name="T40" fmla="*/ 62 w 90"/>
                <a:gd name="T41" fmla="*/ 3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0" h="91">
                  <a:moveTo>
                    <a:pt x="62" y="30"/>
                  </a:moveTo>
                  <a:lnTo>
                    <a:pt x="56" y="39"/>
                  </a:lnTo>
                  <a:lnTo>
                    <a:pt x="50" y="49"/>
                  </a:lnTo>
                  <a:lnTo>
                    <a:pt x="44" y="58"/>
                  </a:lnTo>
                  <a:lnTo>
                    <a:pt x="37" y="67"/>
                  </a:lnTo>
                  <a:lnTo>
                    <a:pt x="28" y="76"/>
                  </a:lnTo>
                  <a:lnTo>
                    <a:pt x="20" y="82"/>
                  </a:lnTo>
                  <a:lnTo>
                    <a:pt x="10" y="88"/>
                  </a:lnTo>
                  <a:lnTo>
                    <a:pt x="0" y="91"/>
                  </a:lnTo>
                  <a:lnTo>
                    <a:pt x="4" y="75"/>
                  </a:lnTo>
                  <a:lnTo>
                    <a:pt x="12" y="61"/>
                  </a:lnTo>
                  <a:lnTo>
                    <a:pt x="21" y="48"/>
                  </a:lnTo>
                  <a:lnTo>
                    <a:pt x="33" y="34"/>
                  </a:lnTo>
                  <a:lnTo>
                    <a:pt x="46" y="24"/>
                  </a:lnTo>
                  <a:lnTo>
                    <a:pt x="61" y="14"/>
                  </a:lnTo>
                  <a:lnTo>
                    <a:pt x="75" y="7"/>
                  </a:lnTo>
                  <a:lnTo>
                    <a:pt x="90" y="0"/>
                  </a:lnTo>
                  <a:lnTo>
                    <a:pt x="85" y="8"/>
                  </a:lnTo>
                  <a:lnTo>
                    <a:pt x="77" y="14"/>
                  </a:lnTo>
                  <a:lnTo>
                    <a:pt x="69" y="21"/>
                  </a:lnTo>
                  <a:lnTo>
                    <a:pt x="6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8" name="Freeform 80">
              <a:extLst>
                <a:ext uri="{FF2B5EF4-FFF2-40B4-BE49-F238E27FC236}">
                  <a16:creationId xmlns:a16="http://schemas.microsoft.com/office/drawing/2014/main" id="{7E1C532A-C175-F65F-FA43-563A45FAB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0" y="2141"/>
              <a:ext cx="25" cy="84"/>
            </a:xfrm>
            <a:custGeom>
              <a:avLst/>
              <a:gdLst>
                <a:gd name="T0" fmla="*/ 14 w 25"/>
                <a:gd name="T1" fmla="*/ 84 h 84"/>
                <a:gd name="T2" fmla="*/ 9 w 25"/>
                <a:gd name="T3" fmla="*/ 82 h 84"/>
                <a:gd name="T4" fmla="*/ 6 w 25"/>
                <a:gd name="T5" fmla="*/ 77 h 84"/>
                <a:gd name="T6" fmla="*/ 3 w 25"/>
                <a:gd name="T7" fmla="*/ 72 h 84"/>
                <a:gd name="T8" fmla="*/ 1 w 25"/>
                <a:gd name="T9" fmla="*/ 67 h 84"/>
                <a:gd name="T10" fmla="*/ 0 w 25"/>
                <a:gd name="T11" fmla="*/ 48 h 84"/>
                <a:gd name="T12" fmla="*/ 3 w 25"/>
                <a:gd name="T13" fmla="*/ 30 h 84"/>
                <a:gd name="T14" fmla="*/ 12 w 25"/>
                <a:gd name="T15" fmla="*/ 13 h 84"/>
                <a:gd name="T16" fmla="*/ 25 w 25"/>
                <a:gd name="T17" fmla="*/ 0 h 84"/>
                <a:gd name="T18" fmla="*/ 20 w 25"/>
                <a:gd name="T19" fmla="*/ 20 h 84"/>
                <a:gd name="T20" fmla="*/ 14 w 25"/>
                <a:gd name="T21" fmla="*/ 41 h 84"/>
                <a:gd name="T22" fmla="*/ 12 w 25"/>
                <a:gd name="T23" fmla="*/ 62 h 84"/>
                <a:gd name="T24" fmla="*/ 14 w 25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84">
                  <a:moveTo>
                    <a:pt x="14" y="84"/>
                  </a:moveTo>
                  <a:lnTo>
                    <a:pt x="9" y="82"/>
                  </a:lnTo>
                  <a:lnTo>
                    <a:pt x="6" y="77"/>
                  </a:lnTo>
                  <a:lnTo>
                    <a:pt x="3" y="72"/>
                  </a:lnTo>
                  <a:lnTo>
                    <a:pt x="1" y="67"/>
                  </a:lnTo>
                  <a:lnTo>
                    <a:pt x="0" y="48"/>
                  </a:lnTo>
                  <a:lnTo>
                    <a:pt x="3" y="30"/>
                  </a:lnTo>
                  <a:lnTo>
                    <a:pt x="12" y="13"/>
                  </a:lnTo>
                  <a:lnTo>
                    <a:pt x="25" y="0"/>
                  </a:lnTo>
                  <a:lnTo>
                    <a:pt x="20" y="20"/>
                  </a:lnTo>
                  <a:lnTo>
                    <a:pt x="14" y="41"/>
                  </a:lnTo>
                  <a:lnTo>
                    <a:pt x="12" y="62"/>
                  </a:lnTo>
                  <a:lnTo>
                    <a:pt x="14" y="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9" name="Freeform 81">
              <a:extLst>
                <a:ext uri="{FF2B5EF4-FFF2-40B4-BE49-F238E27FC236}">
                  <a16:creationId xmlns:a16="http://schemas.microsoft.com/office/drawing/2014/main" id="{CBB72977-A056-9063-FA34-8420B1F1B0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" y="2459"/>
              <a:ext cx="35" cy="78"/>
            </a:xfrm>
            <a:custGeom>
              <a:avLst/>
              <a:gdLst>
                <a:gd name="T0" fmla="*/ 35 w 35"/>
                <a:gd name="T1" fmla="*/ 78 h 78"/>
                <a:gd name="T2" fmla="*/ 24 w 35"/>
                <a:gd name="T3" fmla="*/ 63 h 78"/>
                <a:gd name="T4" fmla="*/ 15 w 35"/>
                <a:gd name="T5" fmla="*/ 46 h 78"/>
                <a:gd name="T6" fmla="*/ 6 w 35"/>
                <a:gd name="T7" fmla="*/ 29 h 78"/>
                <a:gd name="T8" fmla="*/ 0 w 35"/>
                <a:gd name="T9" fmla="*/ 11 h 78"/>
                <a:gd name="T10" fmla="*/ 3 w 35"/>
                <a:gd name="T11" fmla="*/ 7 h 78"/>
                <a:gd name="T12" fmla="*/ 6 w 35"/>
                <a:gd name="T13" fmla="*/ 5 h 78"/>
                <a:gd name="T14" fmla="*/ 10 w 35"/>
                <a:gd name="T15" fmla="*/ 1 h 78"/>
                <a:gd name="T16" fmla="*/ 15 w 35"/>
                <a:gd name="T17" fmla="*/ 0 h 78"/>
                <a:gd name="T18" fmla="*/ 24 w 35"/>
                <a:gd name="T19" fmla="*/ 18 h 78"/>
                <a:gd name="T20" fmla="*/ 30 w 35"/>
                <a:gd name="T21" fmla="*/ 36 h 78"/>
                <a:gd name="T22" fmla="*/ 34 w 35"/>
                <a:gd name="T23" fmla="*/ 57 h 78"/>
                <a:gd name="T24" fmla="*/ 35 w 35"/>
                <a:gd name="T25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78">
                  <a:moveTo>
                    <a:pt x="35" y="78"/>
                  </a:moveTo>
                  <a:lnTo>
                    <a:pt x="24" y="63"/>
                  </a:lnTo>
                  <a:lnTo>
                    <a:pt x="15" y="46"/>
                  </a:lnTo>
                  <a:lnTo>
                    <a:pt x="6" y="29"/>
                  </a:lnTo>
                  <a:lnTo>
                    <a:pt x="0" y="11"/>
                  </a:lnTo>
                  <a:lnTo>
                    <a:pt x="3" y="7"/>
                  </a:lnTo>
                  <a:lnTo>
                    <a:pt x="6" y="5"/>
                  </a:lnTo>
                  <a:lnTo>
                    <a:pt x="10" y="1"/>
                  </a:lnTo>
                  <a:lnTo>
                    <a:pt x="15" y="0"/>
                  </a:lnTo>
                  <a:lnTo>
                    <a:pt x="24" y="18"/>
                  </a:lnTo>
                  <a:lnTo>
                    <a:pt x="30" y="36"/>
                  </a:lnTo>
                  <a:lnTo>
                    <a:pt x="34" y="57"/>
                  </a:lnTo>
                  <a:lnTo>
                    <a:pt x="35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0" name="Freeform 82">
              <a:extLst>
                <a:ext uri="{FF2B5EF4-FFF2-40B4-BE49-F238E27FC236}">
                  <a16:creationId xmlns:a16="http://schemas.microsoft.com/office/drawing/2014/main" id="{582F06E1-ED2C-7697-36D1-EA4604B3D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9" y="2669"/>
              <a:ext cx="98" cy="58"/>
            </a:xfrm>
            <a:custGeom>
              <a:avLst/>
              <a:gdLst>
                <a:gd name="T0" fmla="*/ 92 w 98"/>
                <a:gd name="T1" fmla="*/ 51 h 58"/>
                <a:gd name="T2" fmla="*/ 82 w 98"/>
                <a:gd name="T3" fmla="*/ 53 h 58"/>
                <a:gd name="T4" fmla="*/ 72 w 98"/>
                <a:gd name="T5" fmla="*/ 54 h 58"/>
                <a:gd name="T6" fmla="*/ 62 w 98"/>
                <a:gd name="T7" fmla="*/ 56 h 58"/>
                <a:gd name="T8" fmla="*/ 51 w 98"/>
                <a:gd name="T9" fmla="*/ 56 h 58"/>
                <a:gd name="T10" fmla="*/ 41 w 98"/>
                <a:gd name="T11" fmla="*/ 57 h 58"/>
                <a:gd name="T12" fmla="*/ 30 w 98"/>
                <a:gd name="T13" fmla="*/ 57 h 58"/>
                <a:gd name="T14" fmla="*/ 20 w 98"/>
                <a:gd name="T15" fmla="*/ 57 h 58"/>
                <a:gd name="T16" fmla="*/ 10 w 98"/>
                <a:gd name="T17" fmla="*/ 58 h 58"/>
                <a:gd name="T18" fmla="*/ 5 w 98"/>
                <a:gd name="T19" fmla="*/ 46 h 58"/>
                <a:gd name="T20" fmla="*/ 3 w 98"/>
                <a:gd name="T21" fmla="*/ 34 h 58"/>
                <a:gd name="T22" fmla="*/ 0 w 98"/>
                <a:gd name="T23" fmla="*/ 22 h 58"/>
                <a:gd name="T24" fmla="*/ 0 w 98"/>
                <a:gd name="T25" fmla="*/ 9 h 58"/>
                <a:gd name="T26" fmla="*/ 11 w 98"/>
                <a:gd name="T27" fmla="*/ 5 h 58"/>
                <a:gd name="T28" fmla="*/ 22 w 98"/>
                <a:gd name="T29" fmla="*/ 3 h 58"/>
                <a:gd name="T30" fmla="*/ 34 w 98"/>
                <a:gd name="T31" fmla="*/ 2 h 58"/>
                <a:gd name="T32" fmla="*/ 46 w 98"/>
                <a:gd name="T33" fmla="*/ 0 h 58"/>
                <a:gd name="T34" fmla="*/ 58 w 98"/>
                <a:gd name="T35" fmla="*/ 2 h 58"/>
                <a:gd name="T36" fmla="*/ 71 w 98"/>
                <a:gd name="T37" fmla="*/ 2 h 58"/>
                <a:gd name="T38" fmla="*/ 82 w 98"/>
                <a:gd name="T39" fmla="*/ 3 h 58"/>
                <a:gd name="T40" fmla="*/ 94 w 98"/>
                <a:gd name="T41" fmla="*/ 4 h 58"/>
                <a:gd name="T42" fmla="*/ 98 w 98"/>
                <a:gd name="T43" fmla="*/ 14 h 58"/>
                <a:gd name="T44" fmla="*/ 98 w 98"/>
                <a:gd name="T45" fmla="*/ 24 h 58"/>
                <a:gd name="T46" fmla="*/ 98 w 98"/>
                <a:gd name="T47" fmla="*/ 35 h 58"/>
                <a:gd name="T48" fmla="*/ 96 w 98"/>
                <a:gd name="T49" fmla="*/ 46 h 58"/>
                <a:gd name="T50" fmla="*/ 92 w 98"/>
                <a:gd name="T51" fmla="*/ 5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" h="58">
                  <a:moveTo>
                    <a:pt x="92" y="51"/>
                  </a:moveTo>
                  <a:lnTo>
                    <a:pt x="82" y="53"/>
                  </a:lnTo>
                  <a:lnTo>
                    <a:pt x="72" y="54"/>
                  </a:lnTo>
                  <a:lnTo>
                    <a:pt x="62" y="56"/>
                  </a:lnTo>
                  <a:lnTo>
                    <a:pt x="51" y="56"/>
                  </a:lnTo>
                  <a:lnTo>
                    <a:pt x="41" y="57"/>
                  </a:lnTo>
                  <a:lnTo>
                    <a:pt x="30" y="57"/>
                  </a:lnTo>
                  <a:lnTo>
                    <a:pt x="20" y="57"/>
                  </a:lnTo>
                  <a:lnTo>
                    <a:pt x="10" y="58"/>
                  </a:lnTo>
                  <a:lnTo>
                    <a:pt x="5" y="46"/>
                  </a:lnTo>
                  <a:lnTo>
                    <a:pt x="3" y="34"/>
                  </a:lnTo>
                  <a:lnTo>
                    <a:pt x="0" y="22"/>
                  </a:lnTo>
                  <a:lnTo>
                    <a:pt x="0" y="9"/>
                  </a:lnTo>
                  <a:lnTo>
                    <a:pt x="11" y="5"/>
                  </a:lnTo>
                  <a:lnTo>
                    <a:pt x="22" y="3"/>
                  </a:lnTo>
                  <a:lnTo>
                    <a:pt x="34" y="2"/>
                  </a:lnTo>
                  <a:lnTo>
                    <a:pt x="46" y="0"/>
                  </a:lnTo>
                  <a:lnTo>
                    <a:pt x="58" y="2"/>
                  </a:lnTo>
                  <a:lnTo>
                    <a:pt x="71" y="2"/>
                  </a:lnTo>
                  <a:lnTo>
                    <a:pt x="82" y="3"/>
                  </a:lnTo>
                  <a:lnTo>
                    <a:pt x="94" y="4"/>
                  </a:lnTo>
                  <a:lnTo>
                    <a:pt x="98" y="14"/>
                  </a:lnTo>
                  <a:lnTo>
                    <a:pt x="98" y="24"/>
                  </a:lnTo>
                  <a:lnTo>
                    <a:pt x="98" y="35"/>
                  </a:lnTo>
                  <a:lnTo>
                    <a:pt x="96" y="46"/>
                  </a:lnTo>
                  <a:lnTo>
                    <a:pt x="92" y="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1" name="Freeform 83">
              <a:extLst>
                <a:ext uri="{FF2B5EF4-FFF2-40B4-BE49-F238E27FC236}">
                  <a16:creationId xmlns:a16="http://schemas.microsoft.com/office/drawing/2014/main" id="{BD4F219C-5118-7ACB-7D78-7815568311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7" y="2604"/>
              <a:ext cx="23" cy="35"/>
            </a:xfrm>
            <a:custGeom>
              <a:avLst/>
              <a:gdLst>
                <a:gd name="T0" fmla="*/ 16 w 23"/>
                <a:gd name="T1" fmla="*/ 35 h 35"/>
                <a:gd name="T2" fmla="*/ 10 w 23"/>
                <a:gd name="T3" fmla="*/ 35 h 35"/>
                <a:gd name="T4" fmla="*/ 6 w 23"/>
                <a:gd name="T5" fmla="*/ 33 h 35"/>
                <a:gd name="T6" fmla="*/ 3 w 23"/>
                <a:gd name="T7" fmla="*/ 29 h 35"/>
                <a:gd name="T8" fmla="*/ 2 w 23"/>
                <a:gd name="T9" fmla="*/ 24 h 35"/>
                <a:gd name="T10" fmla="*/ 0 w 23"/>
                <a:gd name="T11" fmla="*/ 20 h 35"/>
                <a:gd name="T12" fmla="*/ 2 w 23"/>
                <a:gd name="T13" fmla="*/ 14 h 35"/>
                <a:gd name="T14" fmla="*/ 3 w 23"/>
                <a:gd name="T15" fmla="*/ 9 h 35"/>
                <a:gd name="T16" fmla="*/ 5 w 23"/>
                <a:gd name="T17" fmla="*/ 4 h 35"/>
                <a:gd name="T18" fmla="*/ 8 w 23"/>
                <a:gd name="T19" fmla="*/ 2 h 35"/>
                <a:gd name="T20" fmla="*/ 11 w 23"/>
                <a:gd name="T21" fmla="*/ 0 h 35"/>
                <a:gd name="T22" fmla="*/ 14 w 23"/>
                <a:gd name="T23" fmla="*/ 0 h 35"/>
                <a:gd name="T24" fmla="*/ 16 w 23"/>
                <a:gd name="T25" fmla="*/ 3 h 35"/>
                <a:gd name="T26" fmla="*/ 21 w 23"/>
                <a:gd name="T27" fmla="*/ 10 h 35"/>
                <a:gd name="T28" fmla="*/ 23 w 23"/>
                <a:gd name="T29" fmla="*/ 20 h 35"/>
                <a:gd name="T30" fmla="*/ 22 w 23"/>
                <a:gd name="T31" fmla="*/ 29 h 35"/>
                <a:gd name="T32" fmla="*/ 16 w 23"/>
                <a:gd name="T33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35">
                  <a:moveTo>
                    <a:pt x="16" y="35"/>
                  </a:moveTo>
                  <a:lnTo>
                    <a:pt x="10" y="35"/>
                  </a:lnTo>
                  <a:lnTo>
                    <a:pt x="6" y="33"/>
                  </a:lnTo>
                  <a:lnTo>
                    <a:pt x="3" y="29"/>
                  </a:lnTo>
                  <a:lnTo>
                    <a:pt x="2" y="24"/>
                  </a:lnTo>
                  <a:lnTo>
                    <a:pt x="0" y="20"/>
                  </a:lnTo>
                  <a:lnTo>
                    <a:pt x="2" y="14"/>
                  </a:lnTo>
                  <a:lnTo>
                    <a:pt x="3" y="9"/>
                  </a:lnTo>
                  <a:lnTo>
                    <a:pt x="5" y="4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6" y="3"/>
                  </a:lnTo>
                  <a:lnTo>
                    <a:pt x="21" y="10"/>
                  </a:lnTo>
                  <a:lnTo>
                    <a:pt x="23" y="20"/>
                  </a:lnTo>
                  <a:lnTo>
                    <a:pt x="22" y="29"/>
                  </a:lnTo>
                  <a:lnTo>
                    <a:pt x="16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2" name="Freeform 84">
              <a:extLst>
                <a:ext uri="{FF2B5EF4-FFF2-40B4-BE49-F238E27FC236}">
                  <a16:creationId xmlns:a16="http://schemas.microsoft.com/office/drawing/2014/main" id="{BE2D8935-F359-7ABE-6A5F-D399D1ADBE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2" y="2113"/>
              <a:ext cx="73" cy="220"/>
            </a:xfrm>
            <a:custGeom>
              <a:avLst/>
              <a:gdLst>
                <a:gd name="T0" fmla="*/ 41 w 73"/>
                <a:gd name="T1" fmla="*/ 88 h 220"/>
                <a:gd name="T2" fmla="*/ 41 w 73"/>
                <a:gd name="T3" fmla="*/ 110 h 220"/>
                <a:gd name="T4" fmla="*/ 41 w 73"/>
                <a:gd name="T5" fmla="*/ 131 h 220"/>
                <a:gd name="T6" fmla="*/ 37 w 73"/>
                <a:gd name="T7" fmla="*/ 152 h 220"/>
                <a:gd name="T8" fmla="*/ 25 w 73"/>
                <a:gd name="T9" fmla="*/ 168 h 220"/>
                <a:gd name="T10" fmla="*/ 17 w 73"/>
                <a:gd name="T11" fmla="*/ 180 h 220"/>
                <a:gd name="T12" fmla="*/ 11 w 73"/>
                <a:gd name="T13" fmla="*/ 194 h 220"/>
                <a:gd name="T14" fmla="*/ 6 w 73"/>
                <a:gd name="T15" fmla="*/ 207 h 220"/>
                <a:gd name="T16" fmla="*/ 0 w 73"/>
                <a:gd name="T17" fmla="*/ 220 h 220"/>
                <a:gd name="T18" fmla="*/ 0 w 73"/>
                <a:gd name="T19" fmla="*/ 209 h 220"/>
                <a:gd name="T20" fmla="*/ 3 w 73"/>
                <a:gd name="T21" fmla="*/ 198 h 220"/>
                <a:gd name="T22" fmla="*/ 5 w 73"/>
                <a:gd name="T23" fmla="*/ 189 h 220"/>
                <a:gd name="T24" fmla="*/ 7 w 73"/>
                <a:gd name="T25" fmla="*/ 178 h 220"/>
                <a:gd name="T26" fmla="*/ 9 w 73"/>
                <a:gd name="T27" fmla="*/ 142 h 220"/>
                <a:gd name="T28" fmla="*/ 10 w 73"/>
                <a:gd name="T29" fmla="*/ 105 h 220"/>
                <a:gd name="T30" fmla="*/ 15 w 73"/>
                <a:gd name="T31" fmla="*/ 71 h 220"/>
                <a:gd name="T32" fmla="*/ 30 w 73"/>
                <a:gd name="T33" fmla="*/ 41 h 220"/>
                <a:gd name="T34" fmla="*/ 36 w 73"/>
                <a:gd name="T35" fmla="*/ 36 h 220"/>
                <a:gd name="T36" fmla="*/ 41 w 73"/>
                <a:gd name="T37" fmla="*/ 30 h 220"/>
                <a:gd name="T38" fmla="*/ 46 w 73"/>
                <a:gd name="T39" fmla="*/ 25 h 220"/>
                <a:gd name="T40" fmla="*/ 51 w 73"/>
                <a:gd name="T41" fmla="*/ 19 h 220"/>
                <a:gd name="T42" fmla="*/ 54 w 73"/>
                <a:gd name="T43" fmla="*/ 13 h 220"/>
                <a:gd name="T44" fmla="*/ 59 w 73"/>
                <a:gd name="T45" fmla="*/ 9 h 220"/>
                <a:gd name="T46" fmla="*/ 64 w 73"/>
                <a:gd name="T47" fmla="*/ 4 h 220"/>
                <a:gd name="T48" fmla="*/ 70 w 73"/>
                <a:gd name="T49" fmla="*/ 0 h 220"/>
                <a:gd name="T50" fmla="*/ 73 w 73"/>
                <a:gd name="T51" fmla="*/ 1 h 220"/>
                <a:gd name="T52" fmla="*/ 67 w 73"/>
                <a:gd name="T53" fmla="*/ 23 h 220"/>
                <a:gd name="T54" fmla="*/ 58 w 73"/>
                <a:gd name="T55" fmla="*/ 43 h 220"/>
                <a:gd name="T56" fmla="*/ 47 w 73"/>
                <a:gd name="T57" fmla="*/ 65 h 220"/>
                <a:gd name="T58" fmla="*/ 41 w 73"/>
                <a:gd name="T59" fmla="*/ 8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3" h="220">
                  <a:moveTo>
                    <a:pt x="41" y="88"/>
                  </a:moveTo>
                  <a:lnTo>
                    <a:pt x="41" y="110"/>
                  </a:lnTo>
                  <a:lnTo>
                    <a:pt x="41" y="131"/>
                  </a:lnTo>
                  <a:lnTo>
                    <a:pt x="37" y="152"/>
                  </a:lnTo>
                  <a:lnTo>
                    <a:pt x="25" y="168"/>
                  </a:lnTo>
                  <a:lnTo>
                    <a:pt x="17" y="180"/>
                  </a:lnTo>
                  <a:lnTo>
                    <a:pt x="11" y="194"/>
                  </a:lnTo>
                  <a:lnTo>
                    <a:pt x="6" y="207"/>
                  </a:lnTo>
                  <a:lnTo>
                    <a:pt x="0" y="220"/>
                  </a:lnTo>
                  <a:lnTo>
                    <a:pt x="0" y="209"/>
                  </a:lnTo>
                  <a:lnTo>
                    <a:pt x="3" y="198"/>
                  </a:lnTo>
                  <a:lnTo>
                    <a:pt x="5" y="189"/>
                  </a:lnTo>
                  <a:lnTo>
                    <a:pt x="7" y="178"/>
                  </a:lnTo>
                  <a:lnTo>
                    <a:pt x="9" y="142"/>
                  </a:lnTo>
                  <a:lnTo>
                    <a:pt x="10" y="105"/>
                  </a:lnTo>
                  <a:lnTo>
                    <a:pt x="15" y="71"/>
                  </a:lnTo>
                  <a:lnTo>
                    <a:pt x="30" y="41"/>
                  </a:lnTo>
                  <a:lnTo>
                    <a:pt x="36" y="36"/>
                  </a:lnTo>
                  <a:lnTo>
                    <a:pt x="41" y="30"/>
                  </a:lnTo>
                  <a:lnTo>
                    <a:pt x="46" y="25"/>
                  </a:lnTo>
                  <a:lnTo>
                    <a:pt x="51" y="19"/>
                  </a:lnTo>
                  <a:lnTo>
                    <a:pt x="54" y="13"/>
                  </a:lnTo>
                  <a:lnTo>
                    <a:pt x="59" y="9"/>
                  </a:lnTo>
                  <a:lnTo>
                    <a:pt x="64" y="4"/>
                  </a:lnTo>
                  <a:lnTo>
                    <a:pt x="70" y="0"/>
                  </a:lnTo>
                  <a:lnTo>
                    <a:pt x="73" y="1"/>
                  </a:lnTo>
                  <a:lnTo>
                    <a:pt x="67" y="23"/>
                  </a:lnTo>
                  <a:lnTo>
                    <a:pt x="58" y="43"/>
                  </a:lnTo>
                  <a:lnTo>
                    <a:pt x="47" y="65"/>
                  </a:lnTo>
                  <a:lnTo>
                    <a:pt x="41" y="8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3" name="Freeform 85">
              <a:extLst>
                <a:ext uri="{FF2B5EF4-FFF2-40B4-BE49-F238E27FC236}">
                  <a16:creationId xmlns:a16="http://schemas.microsoft.com/office/drawing/2014/main" id="{2BD362ED-B78D-5D97-29C2-EE2F693FE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3" y="2932"/>
              <a:ext cx="14" cy="26"/>
            </a:xfrm>
            <a:custGeom>
              <a:avLst/>
              <a:gdLst>
                <a:gd name="T0" fmla="*/ 7 w 14"/>
                <a:gd name="T1" fmla="*/ 26 h 26"/>
                <a:gd name="T2" fmla="*/ 5 w 14"/>
                <a:gd name="T3" fmla="*/ 26 h 26"/>
                <a:gd name="T4" fmla="*/ 2 w 14"/>
                <a:gd name="T5" fmla="*/ 24 h 26"/>
                <a:gd name="T6" fmla="*/ 1 w 14"/>
                <a:gd name="T7" fmla="*/ 22 h 26"/>
                <a:gd name="T8" fmla="*/ 0 w 14"/>
                <a:gd name="T9" fmla="*/ 20 h 26"/>
                <a:gd name="T10" fmla="*/ 0 w 14"/>
                <a:gd name="T11" fmla="*/ 15 h 26"/>
                <a:gd name="T12" fmla="*/ 1 w 14"/>
                <a:gd name="T13" fmla="*/ 10 h 26"/>
                <a:gd name="T14" fmla="*/ 4 w 14"/>
                <a:gd name="T15" fmla="*/ 6 h 26"/>
                <a:gd name="T16" fmla="*/ 6 w 14"/>
                <a:gd name="T17" fmla="*/ 3 h 26"/>
                <a:gd name="T18" fmla="*/ 7 w 14"/>
                <a:gd name="T19" fmla="*/ 2 h 26"/>
                <a:gd name="T20" fmla="*/ 8 w 14"/>
                <a:gd name="T21" fmla="*/ 2 h 26"/>
                <a:gd name="T22" fmla="*/ 11 w 14"/>
                <a:gd name="T23" fmla="*/ 0 h 26"/>
                <a:gd name="T24" fmla="*/ 12 w 14"/>
                <a:gd name="T25" fmla="*/ 0 h 26"/>
                <a:gd name="T26" fmla="*/ 14 w 14"/>
                <a:gd name="T27" fmla="*/ 8 h 26"/>
                <a:gd name="T28" fmla="*/ 14 w 14"/>
                <a:gd name="T29" fmla="*/ 15 h 26"/>
                <a:gd name="T30" fmla="*/ 12 w 14"/>
                <a:gd name="T31" fmla="*/ 21 h 26"/>
                <a:gd name="T32" fmla="*/ 7 w 14"/>
                <a:gd name="T3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lnTo>
                    <a:pt x="5" y="26"/>
                  </a:lnTo>
                  <a:lnTo>
                    <a:pt x="2" y="24"/>
                  </a:lnTo>
                  <a:lnTo>
                    <a:pt x="1" y="22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6"/>
                  </a:lnTo>
                  <a:lnTo>
                    <a:pt x="6" y="3"/>
                  </a:lnTo>
                  <a:lnTo>
                    <a:pt x="7" y="2"/>
                  </a:lnTo>
                  <a:lnTo>
                    <a:pt x="8" y="2"/>
                  </a:lnTo>
                  <a:lnTo>
                    <a:pt x="11" y="0"/>
                  </a:lnTo>
                  <a:lnTo>
                    <a:pt x="12" y="0"/>
                  </a:lnTo>
                  <a:lnTo>
                    <a:pt x="14" y="8"/>
                  </a:lnTo>
                  <a:lnTo>
                    <a:pt x="14" y="15"/>
                  </a:lnTo>
                  <a:lnTo>
                    <a:pt x="12" y="21"/>
                  </a:lnTo>
                  <a:lnTo>
                    <a:pt x="7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4" name="Freeform 86">
              <a:extLst>
                <a:ext uri="{FF2B5EF4-FFF2-40B4-BE49-F238E27FC236}">
                  <a16:creationId xmlns:a16="http://schemas.microsoft.com/office/drawing/2014/main" id="{47789A2A-0C57-AA53-2DC1-67CD92430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7" y="2889"/>
              <a:ext cx="297" cy="31"/>
            </a:xfrm>
            <a:custGeom>
              <a:avLst/>
              <a:gdLst>
                <a:gd name="T0" fmla="*/ 170 w 297"/>
                <a:gd name="T1" fmla="*/ 31 h 31"/>
                <a:gd name="T2" fmla="*/ 149 w 297"/>
                <a:gd name="T3" fmla="*/ 31 h 31"/>
                <a:gd name="T4" fmla="*/ 127 w 297"/>
                <a:gd name="T5" fmla="*/ 30 h 31"/>
                <a:gd name="T6" fmla="*/ 105 w 297"/>
                <a:gd name="T7" fmla="*/ 29 h 31"/>
                <a:gd name="T8" fmla="*/ 84 w 297"/>
                <a:gd name="T9" fmla="*/ 28 h 31"/>
                <a:gd name="T10" fmla="*/ 62 w 297"/>
                <a:gd name="T11" fmla="*/ 27 h 31"/>
                <a:gd name="T12" fmla="*/ 42 w 297"/>
                <a:gd name="T13" fmla="*/ 25 h 31"/>
                <a:gd name="T14" fmla="*/ 20 w 297"/>
                <a:gd name="T15" fmla="*/ 23 h 31"/>
                <a:gd name="T16" fmla="*/ 0 w 297"/>
                <a:gd name="T17" fmla="*/ 22 h 31"/>
                <a:gd name="T18" fmla="*/ 15 w 297"/>
                <a:gd name="T19" fmla="*/ 17 h 31"/>
                <a:gd name="T20" fmla="*/ 30 w 297"/>
                <a:gd name="T21" fmla="*/ 13 h 31"/>
                <a:gd name="T22" fmla="*/ 45 w 297"/>
                <a:gd name="T23" fmla="*/ 9 h 31"/>
                <a:gd name="T24" fmla="*/ 61 w 297"/>
                <a:gd name="T25" fmla="*/ 5 h 31"/>
                <a:gd name="T26" fmla="*/ 78 w 297"/>
                <a:gd name="T27" fmla="*/ 1 h 31"/>
                <a:gd name="T28" fmla="*/ 93 w 297"/>
                <a:gd name="T29" fmla="*/ 0 h 31"/>
                <a:gd name="T30" fmla="*/ 110 w 297"/>
                <a:gd name="T31" fmla="*/ 0 h 31"/>
                <a:gd name="T32" fmla="*/ 128 w 297"/>
                <a:gd name="T33" fmla="*/ 3 h 31"/>
                <a:gd name="T34" fmla="*/ 149 w 297"/>
                <a:gd name="T35" fmla="*/ 6 h 31"/>
                <a:gd name="T36" fmla="*/ 170 w 297"/>
                <a:gd name="T37" fmla="*/ 10 h 31"/>
                <a:gd name="T38" fmla="*/ 191 w 297"/>
                <a:gd name="T39" fmla="*/ 12 h 31"/>
                <a:gd name="T40" fmla="*/ 212 w 297"/>
                <a:gd name="T41" fmla="*/ 13 h 31"/>
                <a:gd name="T42" fmla="*/ 234 w 297"/>
                <a:gd name="T43" fmla="*/ 15 h 31"/>
                <a:gd name="T44" fmla="*/ 255 w 297"/>
                <a:gd name="T45" fmla="*/ 17 h 31"/>
                <a:gd name="T46" fmla="*/ 277 w 297"/>
                <a:gd name="T47" fmla="*/ 19 h 31"/>
                <a:gd name="T48" fmla="*/ 297 w 297"/>
                <a:gd name="T49" fmla="*/ 22 h 31"/>
                <a:gd name="T50" fmla="*/ 282 w 297"/>
                <a:gd name="T51" fmla="*/ 24 h 31"/>
                <a:gd name="T52" fmla="*/ 266 w 297"/>
                <a:gd name="T53" fmla="*/ 25 h 31"/>
                <a:gd name="T54" fmla="*/ 249 w 297"/>
                <a:gd name="T55" fmla="*/ 27 h 31"/>
                <a:gd name="T56" fmla="*/ 234 w 297"/>
                <a:gd name="T57" fmla="*/ 27 h 31"/>
                <a:gd name="T58" fmla="*/ 218 w 297"/>
                <a:gd name="T59" fmla="*/ 27 h 31"/>
                <a:gd name="T60" fmla="*/ 201 w 297"/>
                <a:gd name="T61" fmla="*/ 28 h 31"/>
                <a:gd name="T62" fmla="*/ 186 w 297"/>
                <a:gd name="T63" fmla="*/ 29 h 31"/>
                <a:gd name="T64" fmla="*/ 170 w 297"/>
                <a:gd name="T6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97" h="31">
                  <a:moveTo>
                    <a:pt x="170" y="31"/>
                  </a:moveTo>
                  <a:lnTo>
                    <a:pt x="149" y="31"/>
                  </a:lnTo>
                  <a:lnTo>
                    <a:pt x="127" y="30"/>
                  </a:lnTo>
                  <a:lnTo>
                    <a:pt x="105" y="29"/>
                  </a:lnTo>
                  <a:lnTo>
                    <a:pt x="84" y="28"/>
                  </a:lnTo>
                  <a:lnTo>
                    <a:pt x="62" y="27"/>
                  </a:lnTo>
                  <a:lnTo>
                    <a:pt x="42" y="25"/>
                  </a:lnTo>
                  <a:lnTo>
                    <a:pt x="20" y="23"/>
                  </a:lnTo>
                  <a:lnTo>
                    <a:pt x="0" y="22"/>
                  </a:lnTo>
                  <a:lnTo>
                    <a:pt x="15" y="17"/>
                  </a:lnTo>
                  <a:lnTo>
                    <a:pt x="30" y="13"/>
                  </a:lnTo>
                  <a:lnTo>
                    <a:pt x="45" y="9"/>
                  </a:lnTo>
                  <a:lnTo>
                    <a:pt x="61" y="5"/>
                  </a:lnTo>
                  <a:lnTo>
                    <a:pt x="78" y="1"/>
                  </a:lnTo>
                  <a:lnTo>
                    <a:pt x="93" y="0"/>
                  </a:lnTo>
                  <a:lnTo>
                    <a:pt x="110" y="0"/>
                  </a:lnTo>
                  <a:lnTo>
                    <a:pt x="128" y="3"/>
                  </a:lnTo>
                  <a:lnTo>
                    <a:pt x="149" y="6"/>
                  </a:lnTo>
                  <a:lnTo>
                    <a:pt x="170" y="10"/>
                  </a:lnTo>
                  <a:lnTo>
                    <a:pt x="191" y="12"/>
                  </a:lnTo>
                  <a:lnTo>
                    <a:pt x="212" y="13"/>
                  </a:lnTo>
                  <a:lnTo>
                    <a:pt x="234" y="15"/>
                  </a:lnTo>
                  <a:lnTo>
                    <a:pt x="255" y="17"/>
                  </a:lnTo>
                  <a:lnTo>
                    <a:pt x="277" y="19"/>
                  </a:lnTo>
                  <a:lnTo>
                    <a:pt x="297" y="22"/>
                  </a:lnTo>
                  <a:lnTo>
                    <a:pt x="282" y="24"/>
                  </a:lnTo>
                  <a:lnTo>
                    <a:pt x="266" y="25"/>
                  </a:lnTo>
                  <a:lnTo>
                    <a:pt x="249" y="27"/>
                  </a:lnTo>
                  <a:lnTo>
                    <a:pt x="234" y="27"/>
                  </a:lnTo>
                  <a:lnTo>
                    <a:pt x="218" y="27"/>
                  </a:lnTo>
                  <a:lnTo>
                    <a:pt x="201" y="28"/>
                  </a:lnTo>
                  <a:lnTo>
                    <a:pt x="186" y="29"/>
                  </a:lnTo>
                  <a:lnTo>
                    <a:pt x="170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5" name="Freeform 87">
              <a:extLst>
                <a:ext uri="{FF2B5EF4-FFF2-40B4-BE49-F238E27FC236}">
                  <a16:creationId xmlns:a16="http://schemas.microsoft.com/office/drawing/2014/main" id="{37D94440-2612-B796-BB48-F3DF1B1E93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9" y="2869"/>
              <a:ext cx="97" cy="18"/>
            </a:xfrm>
            <a:custGeom>
              <a:avLst/>
              <a:gdLst>
                <a:gd name="T0" fmla="*/ 18 w 97"/>
                <a:gd name="T1" fmla="*/ 11 h 18"/>
                <a:gd name="T2" fmla="*/ 0 w 97"/>
                <a:gd name="T3" fmla="*/ 1 h 18"/>
                <a:gd name="T4" fmla="*/ 12 w 97"/>
                <a:gd name="T5" fmla="*/ 0 h 18"/>
                <a:gd name="T6" fmla="*/ 24 w 97"/>
                <a:gd name="T7" fmla="*/ 0 h 18"/>
                <a:gd name="T8" fmla="*/ 37 w 97"/>
                <a:gd name="T9" fmla="*/ 1 h 18"/>
                <a:gd name="T10" fmla="*/ 49 w 97"/>
                <a:gd name="T11" fmla="*/ 1 h 18"/>
                <a:gd name="T12" fmla="*/ 61 w 97"/>
                <a:gd name="T13" fmla="*/ 2 h 18"/>
                <a:gd name="T14" fmla="*/ 73 w 97"/>
                <a:gd name="T15" fmla="*/ 3 h 18"/>
                <a:gd name="T16" fmla="*/ 85 w 97"/>
                <a:gd name="T17" fmla="*/ 5 h 18"/>
                <a:gd name="T18" fmla="*/ 97 w 97"/>
                <a:gd name="T19" fmla="*/ 6 h 18"/>
                <a:gd name="T20" fmla="*/ 88 w 97"/>
                <a:gd name="T21" fmla="*/ 8 h 18"/>
                <a:gd name="T22" fmla="*/ 78 w 97"/>
                <a:gd name="T23" fmla="*/ 12 h 18"/>
                <a:gd name="T24" fmla="*/ 69 w 97"/>
                <a:gd name="T25" fmla="*/ 14 h 18"/>
                <a:gd name="T26" fmla="*/ 58 w 97"/>
                <a:gd name="T27" fmla="*/ 17 h 18"/>
                <a:gd name="T28" fmla="*/ 48 w 97"/>
                <a:gd name="T29" fmla="*/ 18 h 18"/>
                <a:gd name="T30" fmla="*/ 37 w 97"/>
                <a:gd name="T31" fmla="*/ 17 h 18"/>
                <a:gd name="T32" fmla="*/ 28 w 97"/>
                <a:gd name="T33" fmla="*/ 15 h 18"/>
                <a:gd name="T34" fmla="*/ 18 w 97"/>
                <a:gd name="T35" fmla="*/ 1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7" h="18">
                  <a:moveTo>
                    <a:pt x="18" y="11"/>
                  </a:moveTo>
                  <a:lnTo>
                    <a:pt x="0" y="1"/>
                  </a:lnTo>
                  <a:lnTo>
                    <a:pt x="12" y="0"/>
                  </a:lnTo>
                  <a:lnTo>
                    <a:pt x="24" y="0"/>
                  </a:lnTo>
                  <a:lnTo>
                    <a:pt x="37" y="1"/>
                  </a:lnTo>
                  <a:lnTo>
                    <a:pt x="49" y="1"/>
                  </a:lnTo>
                  <a:lnTo>
                    <a:pt x="61" y="2"/>
                  </a:lnTo>
                  <a:lnTo>
                    <a:pt x="73" y="3"/>
                  </a:lnTo>
                  <a:lnTo>
                    <a:pt x="85" y="5"/>
                  </a:lnTo>
                  <a:lnTo>
                    <a:pt x="97" y="6"/>
                  </a:lnTo>
                  <a:lnTo>
                    <a:pt x="88" y="8"/>
                  </a:lnTo>
                  <a:lnTo>
                    <a:pt x="78" y="12"/>
                  </a:lnTo>
                  <a:lnTo>
                    <a:pt x="69" y="14"/>
                  </a:lnTo>
                  <a:lnTo>
                    <a:pt x="58" y="17"/>
                  </a:lnTo>
                  <a:lnTo>
                    <a:pt x="48" y="18"/>
                  </a:lnTo>
                  <a:lnTo>
                    <a:pt x="37" y="17"/>
                  </a:lnTo>
                  <a:lnTo>
                    <a:pt x="28" y="15"/>
                  </a:lnTo>
                  <a:lnTo>
                    <a:pt x="18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96" name="Freeform 88">
              <a:extLst>
                <a:ext uri="{FF2B5EF4-FFF2-40B4-BE49-F238E27FC236}">
                  <a16:creationId xmlns:a16="http://schemas.microsoft.com/office/drawing/2014/main" id="{D627F9AC-A118-AF41-A429-D8D3DF3EA2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8" y="2265"/>
              <a:ext cx="48" cy="88"/>
            </a:xfrm>
            <a:custGeom>
              <a:avLst/>
              <a:gdLst>
                <a:gd name="T0" fmla="*/ 8 w 48"/>
                <a:gd name="T1" fmla="*/ 69 h 88"/>
                <a:gd name="T2" fmla="*/ 5 w 48"/>
                <a:gd name="T3" fmla="*/ 64 h 88"/>
                <a:gd name="T4" fmla="*/ 2 w 48"/>
                <a:gd name="T5" fmla="*/ 58 h 88"/>
                <a:gd name="T6" fmla="*/ 1 w 48"/>
                <a:gd name="T7" fmla="*/ 52 h 88"/>
                <a:gd name="T8" fmla="*/ 0 w 48"/>
                <a:gd name="T9" fmla="*/ 46 h 88"/>
                <a:gd name="T10" fmla="*/ 2 w 48"/>
                <a:gd name="T11" fmla="*/ 34 h 88"/>
                <a:gd name="T12" fmla="*/ 6 w 48"/>
                <a:gd name="T13" fmla="*/ 22 h 88"/>
                <a:gd name="T14" fmla="*/ 11 w 48"/>
                <a:gd name="T15" fmla="*/ 12 h 88"/>
                <a:gd name="T16" fmla="*/ 14 w 48"/>
                <a:gd name="T17" fmla="*/ 0 h 88"/>
                <a:gd name="T18" fmla="*/ 20 w 48"/>
                <a:gd name="T19" fmla="*/ 9 h 88"/>
                <a:gd name="T20" fmla="*/ 23 w 48"/>
                <a:gd name="T21" fmla="*/ 21 h 88"/>
                <a:gd name="T22" fmla="*/ 24 w 48"/>
                <a:gd name="T23" fmla="*/ 34 h 88"/>
                <a:gd name="T24" fmla="*/ 26 w 48"/>
                <a:gd name="T25" fmla="*/ 46 h 88"/>
                <a:gd name="T26" fmla="*/ 32 w 48"/>
                <a:gd name="T27" fmla="*/ 56 h 88"/>
                <a:gd name="T28" fmla="*/ 38 w 48"/>
                <a:gd name="T29" fmla="*/ 67 h 88"/>
                <a:gd name="T30" fmla="*/ 43 w 48"/>
                <a:gd name="T31" fmla="*/ 76 h 88"/>
                <a:gd name="T32" fmla="*/ 48 w 48"/>
                <a:gd name="T33" fmla="*/ 87 h 88"/>
                <a:gd name="T34" fmla="*/ 42 w 48"/>
                <a:gd name="T35" fmla="*/ 88 h 88"/>
                <a:gd name="T36" fmla="*/ 37 w 48"/>
                <a:gd name="T37" fmla="*/ 88 h 88"/>
                <a:gd name="T38" fmla="*/ 31 w 48"/>
                <a:gd name="T39" fmla="*/ 87 h 88"/>
                <a:gd name="T40" fmla="*/ 26 w 48"/>
                <a:gd name="T41" fmla="*/ 85 h 88"/>
                <a:gd name="T42" fmla="*/ 22 w 48"/>
                <a:gd name="T43" fmla="*/ 81 h 88"/>
                <a:gd name="T44" fmla="*/ 17 w 48"/>
                <a:gd name="T45" fmla="*/ 78 h 88"/>
                <a:gd name="T46" fmla="*/ 12 w 48"/>
                <a:gd name="T47" fmla="*/ 73 h 88"/>
                <a:gd name="T48" fmla="*/ 8 w 48"/>
                <a:gd name="T49" fmla="*/ 6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88">
                  <a:moveTo>
                    <a:pt x="8" y="69"/>
                  </a:moveTo>
                  <a:lnTo>
                    <a:pt x="5" y="64"/>
                  </a:lnTo>
                  <a:lnTo>
                    <a:pt x="2" y="58"/>
                  </a:lnTo>
                  <a:lnTo>
                    <a:pt x="1" y="52"/>
                  </a:lnTo>
                  <a:lnTo>
                    <a:pt x="0" y="46"/>
                  </a:lnTo>
                  <a:lnTo>
                    <a:pt x="2" y="34"/>
                  </a:lnTo>
                  <a:lnTo>
                    <a:pt x="6" y="22"/>
                  </a:lnTo>
                  <a:lnTo>
                    <a:pt x="11" y="12"/>
                  </a:lnTo>
                  <a:lnTo>
                    <a:pt x="14" y="0"/>
                  </a:lnTo>
                  <a:lnTo>
                    <a:pt x="20" y="9"/>
                  </a:lnTo>
                  <a:lnTo>
                    <a:pt x="23" y="21"/>
                  </a:lnTo>
                  <a:lnTo>
                    <a:pt x="24" y="34"/>
                  </a:lnTo>
                  <a:lnTo>
                    <a:pt x="26" y="46"/>
                  </a:lnTo>
                  <a:lnTo>
                    <a:pt x="32" y="56"/>
                  </a:lnTo>
                  <a:lnTo>
                    <a:pt x="38" y="67"/>
                  </a:lnTo>
                  <a:lnTo>
                    <a:pt x="43" y="76"/>
                  </a:lnTo>
                  <a:lnTo>
                    <a:pt x="48" y="87"/>
                  </a:lnTo>
                  <a:lnTo>
                    <a:pt x="42" y="88"/>
                  </a:lnTo>
                  <a:lnTo>
                    <a:pt x="37" y="88"/>
                  </a:lnTo>
                  <a:lnTo>
                    <a:pt x="31" y="87"/>
                  </a:lnTo>
                  <a:lnTo>
                    <a:pt x="26" y="85"/>
                  </a:lnTo>
                  <a:lnTo>
                    <a:pt x="22" y="81"/>
                  </a:lnTo>
                  <a:lnTo>
                    <a:pt x="17" y="78"/>
                  </a:lnTo>
                  <a:lnTo>
                    <a:pt x="12" y="73"/>
                  </a:lnTo>
                  <a:lnTo>
                    <a:pt x="8" y="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Rectangle 1026">
            <a:extLst>
              <a:ext uri="{FF2B5EF4-FFF2-40B4-BE49-F238E27FC236}">
                <a16:creationId xmlns:a16="http://schemas.microsoft.com/office/drawing/2014/main" id="{4B1C4EC3-A4A3-5A46-551A-6AB2C401BD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How Do You Calculate Sigma-Level?</a:t>
            </a:r>
          </a:p>
        </p:txBody>
      </p:sp>
      <p:sp>
        <p:nvSpPr>
          <p:cNvPr id="616451" name="Rectangle 1027">
            <a:extLst>
              <a:ext uri="{FF2B5EF4-FFF2-40B4-BE49-F238E27FC236}">
                <a16:creationId xmlns:a16="http://schemas.microsoft.com/office/drawing/2014/main" id="{645C977F-9D52-FBCE-375F-3440F057087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76325"/>
            <a:ext cx="8451850" cy="1169988"/>
          </a:xfrm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800"/>
              <a:t>The process is 2.35 sigma meaning it will have more than 16% defects!   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800"/>
          </a:p>
        </p:txBody>
      </p:sp>
      <p:sp>
        <p:nvSpPr>
          <p:cNvPr id="616452" name="Text Box 1028">
            <a:extLst>
              <a:ext uri="{FF2B5EF4-FFF2-40B4-BE49-F238E27FC236}">
                <a16:creationId xmlns:a16="http://schemas.microsoft.com/office/drawing/2014/main" id="{5A61F988-E65D-ABDA-0E29-BDCAD981A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2528888"/>
            <a:ext cx="21018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800" b="1" u="sng">
                <a:latin typeface="Arial" panose="020B0604020202020204" pitchFamily="34" charset="0"/>
              </a:rPr>
              <a:t>Time to Complete</a:t>
            </a:r>
            <a:endParaRPr lang="en-US" altLang="en-US" sz="1500">
              <a:latin typeface="Arial" panose="020B0604020202020204" pitchFamily="34" charset="0"/>
            </a:endParaRPr>
          </a:p>
        </p:txBody>
      </p:sp>
      <p:sp>
        <p:nvSpPr>
          <p:cNvPr id="616453" name="Text Box 1029">
            <a:extLst>
              <a:ext uri="{FF2B5EF4-FFF2-40B4-BE49-F238E27FC236}">
                <a16:creationId xmlns:a16="http://schemas.microsoft.com/office/drawing/2014/main" id="{C499165D-F1EB-3E1D-16B9-33BA5A020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011488"/>
            <a:ext cx="3581400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161  116  118  159  117</a:t>
            </a:r>
          </a:p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168  140  158  154  142</a:t>
            </a:r>
          </a:p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  96    99  100  151  175</a:t>
            </a:r>
          </a:p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153  144  154   70  101</a:t>
            </a:r>
          </a:p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141  107  127   86  167</a:t>
            </a:r>
          </a:p>
          <a:p>
            <a:pPr>
              <a:spcBef>
                <a:spcPct val="50000"/>
              </a:spcBef>
            </a:pPr>
            <a:r>
              <a:rPr lang="en-US" altLang="en-US" sz="1800" b="1">
                <a:latin typeface="Arial" panose="020B0604020202020204" pitchFamily="34" charset="0"/>
              </a:rPr>
              <a:t> 92  147  191  189  151</a:t>
            </a:r>
            <a:endParaRPr lang="en-US" altLang="en-US" sz="1500">
              <a:latin typeface="Arial" panose="020B0604020202020204" pitchFamily="34" charset="0"/>
            </a:endParaRPr>
          </a:p>
        </p:txBody>
      </p:sp>
      <p:sp>
        <p:nvSpPr>
          <p:cNvPr id="616454" name="Text Box 1030">
            <a:extLst>
              <a:ext uri="{FF2B5EF4-FFF2-40B4-BE49-F238E27FC236}">
                <a16:creationId xmlns:a16="http://schemas.microsoft.com/office/drawing/2014/main" id="{A5DCCF1C-A0E0-1D90-7686-A09CC176A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6550" y="2286000"/>
            <a:ext cx="2813050" cy="73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σ = </a:t>
            </a:r>
            <a:r>
              <a:rPr lang="en-US" altLang="en-US" sz="2000" b="1" u="sng">
                <a:latin typeface="Arial" panose="020B0604020202020204" pitchFamily="34" charset="0"/>
              </a:rPr>
              <a:t>210 - 135.8</a:t>
            </a:r>
            <a:r>
              <a:rPr lang="en-US" altLang="en-US" sz="2000" b="1">
                <a:latin typeface="Arial" panose="020B0604020202020204" pitchFamily="34" charset="0"/>
              </a:rPr>
              <a:t> = 2.35</a:t>
            </a:r>
          </a:p>
          <a:p>
            <a:pPr eaLnBrk="0" hangingPunct="0">
              <a:spcBef>
                <a:spcPct val="10000"/>
              </a:spcBef>
            </a:pPr>
            <a:r>
              <a:rPr lang="en-US" altLang="en-US" sz="2000" b="1">
                <a:latin typeface="Arial" panose="020B0604020202020204" pitchFamily="34" charset="0"/>
              </a:rPr>
              <a:t>          31.58</a:t>
            </a:r>
          </a:p>
        </p:txBody>
      </p:sp>
      <p:sp>
        <p:nvSpPr>
          <p:cNvPr id="616455" name="Text Box 1031">
            <a:extLst>
              <a:ext uri="{FF2B5EF4-FFF2-40B4-BE49-F238E27FC236}">
                <a16:creationId xmlns:a16="http://schemas.microsoft.com/office/drawing/2014/main" id="{0529D9D3-DC1B-11AE-5852-ECB6CAFC7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1854200"/>
            <a:ext cx="2384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 b="1" u="sng">
                <a:latin typeface="Arial" panose="020B0604020202020204" pitchFamily="34" charset="0"/>
              </a:rPr>
              <a:t>Sigma Calculation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616463" name="Group 1039">
            <a:extLst>
              <a:ext uri="{FF2B5EF4-FFF2-40B4-BE49-F238E27FC236}">
                <a16:creationId xmlns:a16="http://schemas.microsoft.com/office/drawing/2014/main" id="{9B725C3B-6C56-94B0-0045-BC8A16ED319D}"/>
              </a:ext>
            </a:extLst>
          </p:cNvPr>
          <p:cNvGrpSpPr>
            <a:grpSpLocks/>
          </p:cNvGrpSpPr>
          <p:nvPr/>
        </p:nvGrpSpPr>
        <p:grpSpPr bwMode="auto">
          <a:xfrm>
            <a:off x="4762500" y="3619500"/>
            <a:ext cx="3771900" cy="3162300"/>
            <a:chOff x="2784" y="2112"/>
            <a:chExt cx="2376" cy="1992"/>
          </a:xfrm>
        </p:grpSpPr>
        <p:graphicFrame>
          <p:nvGraphicFramePr>
            <p:cNvPr id="616457" name="Object 1033">
              <a:extLst>
                <a:ext uri="{FF2B5EF4-FFF2-40B4-BE49-F238E27FC236}">
                  <a16:creationId xmlns:a16="http://schemas.microsoft.com/office/drawing/2014/main" id="{98468389-8FE9-A8C9-14C0-33FF935F77E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84" y="2112"/>
            <a:ext cx="2376" cy="19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Worksheet" r:id="rId2" imgW="3753002" imgH="3029102" progId="Excel.Sheet.8">
                    <p:embed/>
                  </p:oleObj>
                </mc:Choice>
                <mc:Fallback>
                  <p:oleObj name="Worksheet" r:id="rId2" imgW="3753002" imgH="3029102" progId="Excel.Sheet.8">
                    <p:embed/>
                    <p:pic>
                      <p:nvPicPr>
                        <p:cNvPr id="0" name="Object 10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84" y="2112"/>
                          <a:ext cx="2376" cy="1992"/>
                        </a:xfrm>
                        <a:prstGeom prst="rect">
                          <a:avLst/>
                        </a:prstGeom>
                        <a:noFill/>
                        <a:ln w="12700">
                          <a:solidFill>
                            <a:srgbClr val="FF0000"/>
                          </a:solidFill>
                          <a:miter lim="800000"/>
                          <a:headEnd type="none" w="sm" len="sm"/>
                          <a:tailEnd type="none" w="sm" len="sm"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6458" name="Line 1034">
              <a:extLst>
                <a:ext uri="{FF2B5EF4-FFF2-40B4-BE49-F238E27FC236}">
                  <a16:creationId xmlns:a16="http://schemas.microsoft.com/office/drawing/2014/main" id="{16AF868A-D609-3242-00F9-46CF19D765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00" y="3024"/>
              <a:ext cx="0" cy="62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lg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16459" name="Text Box 1035">
              <a:extLst>
                <a:ext uri="{FF2B5EF4-FFF2-40B4-BE49-F238E27FC236}">
                  <a16:creationId xmlns:a16="http://schemas.microsoft.com/office/drawing/2014/main" id="{0423012B-E1DE-D81B-3FE8-0DC6170B0D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6" y="2784"/>
              <a:ext cx="336" cy="1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en-US"/>
                <a:t>USL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9004F438-146A-C290-F3B1-EBA2EDFE23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How Do You Calculate Sigma-Level?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03D7C1F4-F89F-EE93-8971-CEBB6C871A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77813" y="942975"/>
            <a:ext cx="8561387" cy="5381625"/>
          </a:xfrm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For discrete measures, sigma is determined by calculating the  yield or defects per million opportunities then looking up the associated sigma value. </a:t>
            </a:r>
          </a:p>
        </p:txBody>
      </p:sp>
      <p:sp>
        <p:nvSpPr>
          <p:cNvPr id="531460" name="Rectangle 4">
            <a:extLst>
              <a:ext uri="{FF2B5EF4-FFF2-40B4-BE49-F238E27FC236}">
                <a16:creationId xmlns:a16="http://schemas.microsoft.com/office/drawing/2014/main" id="{1ABBE77C-20B1-2143-0DB7-B8002A07E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2286000"/>
            <a:ext cx="4800600" cy="3886200"/>
          </a:xfrm>
          <a:prstGeom prst="rect">
            <a:avLst/>
          </a:prstGeom>
          <a:solidFill>
            <a:srgbClr val="FFFF99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06400" indent="-292100">
              <a:spcBef>
                <a:spcPct val="20000"/>
              </a:spcBef>
              <a:buClr>
                <a:schemeClr val="accent2"/>
              </a:buClr>
              <a:buChar char="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49300" indent="-228600">
              <a:spcBef>
                <a:spcPct val="20000"/>
              </a:spcBef>
              <a:buClr>
                <a:schemeClr val="accent2"/>
              </a:buClr>
              <a:buChar char="•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92200" indent="-228600">
              <a:spcBef>
                <a:spcPct val="20000"/>
              </a:spcBef>
              <a:buClr>
                <a:schemeClr val="accent2"/>
              </a:buClr>
              <a:buChar char="–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tabLst>
                <a:tab pos="2628900" algn="r"/>
                <a:tab pos="3543300" algn="l"/>
                <a:tab pos="4114800" algn="dec"/>
                <a:tab pos="5549900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600" b="1"/>
              <a:t>Process		   Process</a:t>
            </a:r>
          </a:p>
          <a:p>
            <a:pPr>
              <a:spcBef>
                <a:spcPct val="0"/>
              </a:spcBef>
              <a:buFont typeface="Symbol" panose="05050102010706020507" pitchFamily="18" charset="2"/>
              <a:buNone/>
            </a:pPr>
            <a:r>
              <a:rPr lang="en-US" altLang="en-US" sz="1600" b="1" u="sng"/>
              <a:t>Yield </a:t>
            </a:r>
            <a:r>
              <a:rPr lang="en-US" altLang="en-US" sz="1600" b="1"/>
              <a:t>	</a:t>
            </a:r>
            <a:r>
              <a:rPr lang="en-US" altLang="en-US" sz="1600" b="1" u="sng"/>
              <a:t>DPMO</a:t>
            </a:r>
            <a:r>
              <a:rPr lang="en-US" altLang="en-US" sz="1600" b="1"/>
              <a:t>	    </a:t>
            </a:r>
            <a:r>
              <a:rPr lang="en-US" altLang="en-US" sz="1600" b="1" u="sng"/>
              <a:t>Sigma</a:t>
            </a:r>
            <a:endParaRPr lang="en-US" altLang="en-US" sz="1600" u="sng"/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69.1%	308,538		2.0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84.1%	158,655		2.5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93.3%	66,807		3.0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97.7%	22,750		3.5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99.38%	6,210		4.0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99.87%	1350		4.5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99.977%	233		5.0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99.9968%	32		5.5</a:t>
            </a:r>
          </a:p>
          <a:p>
            <a:pPr>
              <a:spcBef>
                <a:spcPct val="25000"/>
              </a:spcBef>
              <a:spcAft>
                <a:spcPct val="25000"/>
              </a:spcAft>
              <a:buFont typeface="Symbol" panose="05050102010706020507" pitchFamily="18" charset="2"/>
              <a:buNone/>
            </a:pPr>
            <a:r>
              <a:rPr lang="en-US" altLang="en-US" sz="1600"/>
              <a:t>99.99966%	3.4		6.0</a:t>
            </a:r>
            <a:endParaRPr lang="en-US" altLang="en-US" sz="1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1026">
            <a:extLst>
              <a:ext uri="{FF2B5EF4-FFF2-40B4-BE49-F238E27FC236}">
                <a16:creationId xmlns:a16="http://schemas.microsoft.com/office/drawing/2014/main" id="{88561428-FF09-5FFD-F701-D685D74758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How Do You Calculate Sigma-Level?</a:t>
            </a:r>
          </a:p>
        </p:txBody>
      </p:sp>
      <p:sp>
        <p:nvSpPr>
          <p:cNvPr id="654339" name="Rectangle 1027">
            <a:extLst>
              <a:ext uri="{FF2B5EF4-FFF2-40B4-BE49-F238E27FC236}">
                <a16:creationId xmlns:a16="http://schemas.microsoft.com/office/drawing/2014/main" id="{60E0D062-883D-B31B-17EE-DDB5153C47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923925"/>
            <a:ext cx="8763000" cy="4029075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  <a:buFont typeface="Symbol" panose="05050102010706020507" pitchFamily="18" charset="2"/>
              <a:buChar char="s"/>
            </a:pPr>
            <a:r>
              <a:rPr lang="en-US" altLang="en-US" sz="2400"/>
              <a:t>To calculate Sigma you need to know how many defects and how many opportunities exist for a defect. 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 typeface="Symbol" panose="05050102010706020507" pitchFamily="18" charset="2"/>
              <a:buChar char="s"/>
            </a:pPr>
            <a:r>
              <a:rPr lang="en-US" altLang="en-US" sz="2400"/>
              <a:t>For instance if you go on a business trip and they did not get your room request correct, that is one opportunity and one defect. </a:t>
            </a:r>
          </a:p>
          <a:p>
            <a:pPr>
              <a:lnSpc>
                <a:spcPct val="90000"/>
              </a:lnSpc>
              <a:spcBef>
                <a:spcPct val="40000"/>
              </a:spcBef>
              <a:buFont typeface="Symbol" panose="05050102010706020507" pitchFamily="18" charset="2"/>
              <a:buChar char="s"/>
            </a:pPr>
            <a:r>
              <a:rPr lang="en-US" altLang="en-US" sz="2400"/>
              <a:t>In four business trips of five days each, how many opportunities and how many defects do you count below?</a:t>
            </a:r>
          </a:p>
          <a:p>
            <a:pPr lvl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400"/>
              <a:t>When you arrived your room was always correct. </a:t>
            </a:r>
          </a:p>
          <a:p>
            <a:pPr lvl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400"/>
              <a:t>You did not get your regular wake up call twice. </a:t>
            </a:r>
          </a:p>
          <a:p>
            <a:pPr lvl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400"/>
              <a:t>Three times your room was dirty when you returned. </a:t>
            </a:r>
          </a:p>
          <a:p>
            <a:pPr lvl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400"/>
              <a:t>Your breakfast always arrived on time. </a:t>
            </a:r>
          </a:p>
          <a:p>
            <a:pPr lvl="1">
              <a:lnSpc>
                <a:spcPct val="90000"/>
              </a:lnSpc>
              <a:spcBef>
                <a:spcPct val="40000"/>
              </a:spcBef>
            </a:pPr>
            <a:r>
              <a:rPr lang="en-US" altLang="en-US" sz="2400"/>
              <a:t>At check out there were two billing errors. </a:t>
            </a:r>
          </a:p>
        </p:txBody>
      </p:sp>
      <p:graphicFrame>
        <p:nvGraphicFramePr>
          <p:cNvPr id="654340" name="Object 1028">
            <a:extLst>
              <a:ext uri="{FF2B5EF4-FFF2-40B4-BE49-F238E27FC236}">
                <a16:creationId xmlns:a16="http://schemas.microsoft.com/office/drawing/2014/main" id="{2735F437-FF39-481C-E4A2-B560344FE4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29400" y="5029200"/>
          <a:ext cx="1981200" cy="1570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4123800" imgH="3266640" progId="MS_ClipArt_Gallery.5">
                  <p:embed/>
                </p:oleObj>
              </mc:Choice>
              <mc:Fallback>
                <p:oleObj name="Clip" r:id="rId2" imgW="4123800" imgH="3266640" progId="MS_ClipArt_Gallery.5">
                  <p:embed/>
                  <p:pic>
                    <p:nvPicPr>
                      <p:cNvPr id="0" name="Object 10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5029200"/>
                        <a:ext cx="1981200" cy="157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63A85967-13C5-E0BB-2691-FA9D29DAAF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Exercise: What is your Process Sigma?</a:t>
            </a:r>
            <a:endParaRPr lang="en-US" altLang="en-US"/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8D6C419F-C152-5B3A-5E3B-7D47D070A4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295400"/>
            <a:ext cx="8610600" cy="4546600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400" b="1"/>
              <a:t>Instructions:</a:t>
            </a:r>
            <a:r>
              <a:rPr lang="en-US" altLang="en-US" sz="2400"/>
              <a:t> Calculate sigma-level using the questions below and the table a few pages earlier. 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What is the weekly or monthly production for a job you are familiar with? 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How many defective are there in the same time frame?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Calculate the yield (1 - defective units/total units)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Look up the sigma in the table</a:t>
            </a:r>
          </a:p>
          <a:p>
            <a:pPr lvl="1">
              <a:buFont typeface="Symbol" panose="05050102010706020507" pitchFamily="18" charset="2"/>
              <a:buChar char="s"/>
            </a:pPr>
            <a:endParaRPr lang="en-US" altLang="en-US" sz="2400"/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Are you using final yield or first pass yield?</a:t>
            </a:r>
          </a:p>
        </p:txBody>
      </p:sp>
      <p:sp>
        <p:nvSpPr>
          <p:cNvPr id="532484" name="Rectangle 4">
            <a:extLst>
              <a:ext uri="{FF2B5EF4-FFF2-40B4-BE49-F238E27FC236}">
                <a16:creationId xmlns:a16="http://schemas.microsoft.com/office/drawing/2014/main" id="{6CA18BFB-941E-A4FE-CCAC-5FD1EFBC50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0" y="6616700"/>
            <a:ext cx="3187700" cy="203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2">
            <a:extLst>
              <a:ext uri="{FF2B5EF4-FFF2-40B4-BE49-F238E27FC236}">
                <a16:creationId xmlns:a16="http://schemas.microsoft.com/office/drawing/2014/main" id="{28A9156F-C3BE-E050-9E06-03DDA4CC46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649220" name="Rectangle 4">
            <a:extLst>
              <a:ext uri="{FF2B5EF4-FFF2-40B4-BE49-F238E27FC236}">
                <a16:creationId xmlns:a16="http://schemas.microsoft.com/office/drawing/2014/main" id="{CE8D53B1-3615-8716-E531-B78512C2F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1371600"/>
            <a:ext cx="1676400" cy="914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Executive </a:t>
            </a:r>
          </a:p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Management</a:t>
            </a:r>
          </a:p>
        </p:txBody>
      </p:sp>
      <p:sp>
        <p:nvSpPr>
          <p:cNvPr id="649221" name="Rectangle 5">
            <a:extLst>
              <a:ext uri="{FF2B5EF4-FFF2-40B4-BE49-F238E27FC236}">
                <a16:creationId xmlns:a16="http://schemas.microsoft.com/office/drawing/2014/main" id="{8450596C-4C2B-FAFE-F7C6-AAD66B0BB5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819400"/>
            <a:ext cx="1676400" cy="914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Master</a:t>
            </a:r>
          </a:p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Black Belt</a:t>
            </a:r>
            <a:endParaRPr lang="en-US" altLang="en-US" sz="1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49222" name="Rectangle 6">
            <a:extLst>
              <a:ext uri="{FF2B5EF4-FFF2-40B4-BE49-F238E27FC236}">
                <a16:creationId xmlns:a16="http://schemas.microsoft.com/office/drawing/2014/main" id="{3DED8547-0053-7C99-D871-15E1D9913D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2819400"/>
            <a:ext cx="1676400" cy="914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Management </a:t>
            </a:r>
          </a:p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Project</a:t>
            </a:r>
          </a:p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Sponsors</a:t>
            </a:r>
            <a:endParaRPr lang="en-US" altLang="en-US" sz="1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49223" name="Rectangle 7">
            <a:extLst>
              <a:ext uri="{FF2B5EF4-FFF2-40B4-BE49-F238E27FC236}">
                <a16:creationId xmlns:a16="http://schemas.microsoft.com/office/drawing/2014/main" id="{ADE2C04C-B3B5-A6A0-B62B-B087F2257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267200"/>
            <a:ext cx="1676400" cy="914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Black Belts </a:t>
            </a:r>
          </a:p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or Green Belts</a:t>
            </a:r>
            <a:endParaRPr lang="en-US" altLang="en-US" sz="1600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49224" name="Rectangle 8">
            <a:extLst>
              <a:ext uri="{FF2B5EF4-FFF2-40B4-BE49-F238E27FC236}">
                <a16:creationId xmlns:a16="http://schemas.microsoft.com/office/drawing/2014/main" id="{DFF9E437-1AFC-31E5-FB7D-848611EDD5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5562600"/>
            <a:ext cx="5943600" cy="5334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en-US" sz="1600" b="1">
                <a:solidFill>
                  <a:srgbClr val="FFCC00"/>
                </a:solidFill>
                <a:latin typeface="Arial" panose="020B0604020202020204" pitchFamily="34" charset="0"/>
              </a:rPr>
              <a:t>Team Members</a:t>
            </a:r>
            <a:endParaRPr lang="en-US" altLang="en-US" b="1">
              <a:latin typeface="Arial" panose="020B0604020202020204" pitchFamily="34" charset="0"/>
            </a:endParaRPr>
          </a:p>
        </p:txBody>
      </p:sp>
      <p:sp>
        <p:nvSpPr>
          <p:cNvPr id="649225" name="Text Box 9">
            <a:extLst>
              <a:ext uri="{FF2B5EF4-FFF2-40B4-BE49-F238E27FC236}">
                <a16:creationId xmlns:a16="http://schemas.microsoft.com/office/drawing/2014/main" id="{8D907EDC-491F-4E14-3111-62559D5CE9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947738"/>
            <a:ext cx="2438400" cy="126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Decides strategic goals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Selects tactical projects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Appoints sponsors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Monitors progress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9226" name="Text Box 10">
            <a:extLst>
              <a:ext uri="{FF2B5EF4-FFF2-40B4-BE49-F238E27FC236}">
                <a16:creationId xmlns:a16="http://schemas.microsoft.com/office/drawing/2014/main" id="{E1D38F19-11DD-9D58-1E60-97AF39E0EA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2471738"/>
            <a:ext cx="2438400" cy="126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Identifies projects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Selects team leaders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Monitors progress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Provides support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9227" name="Text Box 11">
            <a:extLst>
              <a:ext uri="{FF2B5EF4-FFF2-40B4-BE49-F238E27FC236}">
                <a16:creationId xmlns:a16="http://schemas.microsoft.com/office/drawing/2014/main" id="{EA735972-BB75-F712-5815-563A9D934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4071938"/>
            <a:ext cx="2438400" cy="1262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Identifies projects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Leads project team(s)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Trains team members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400" b="1">
                <a:latin typeface="Arial" panose="020B0604020202020204" pitchFamily="34" charset="0"/>
              </a:rPr>
              <a:t>Reports progress</a:t>
            </a:r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49228" name="Text Box 12">
            <a:extLst>
              <a:ext uri="{FF2B5EF4-FFF2-40B4-BE49-F238E27FC236}">
                <a16:creationId xmlns:a16="http://schemas.microsoft.com/office/drawing/2014/main" id="{7C2B0054-C099-8149-BCE0-ACC3A66717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057400"/>
            <a:ext cx="1600200" cy="2659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Coaches Executives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Trains Sponsors and Black Belts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Provides support 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altLang="en-US" sz="1600" b="1">
                <a:latin typeface="Arial" panose="020B0604020202020204" pitchFamily="34" charset="0"/>
              </a:rPr>
              <a:t>Reviews projects</a:t>
            </a:r>
            <a:endParaRPr lang="en-US" altLang="en-US" sz="1600">
              <a:latin typeface="Arial" panose="020B0604020202020204" pitchFamily="34" charset="0"/>
            </a:endParaRPr>
          </a:p>
        </p:txBody>
      </p:sp>
      <p:cxnSp>
        <p:nvCxnSpPr>
          <p:cNvPr id="649229" name="AutoShape 13">
            <a:extLst>
              <a:ext uri="{FF2B5EF4-FFF2-40B4-BE49-F238E27FC236}">
                <a16:creationId xmlns:a16="http://schemas.microsoft.com/office/drawing/2014/main" id="{857B3991-FDDF-D06B-2607-15B447572770}"/>
              </a:ext>
            </a:extLst>
          </p:cNvPr>
          <p:cNvCxnSpPr>
            <a:cxnSpLocks noChangeShapeType="1"/>
            <a:stCxn id="649221" idx="0"/>
            <a:endCxn id="649220" idx="1"/>
          </p:cNvCxnSpPr>
          <p:nvPr/>
        </p:nvCxnSpPr>
        <p:spPr bwMode="auto">
          <a:xfrm rot="16200000">
            <a:off x="3467100" y="1638300"/>
            <a:ext cx="990600" cy="1371600"/>
          </a:xfrm>
          <a:prstGeom prst="curvedConnector2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230" name="AutoShape 14">
            <a:extLst>
              <a:ext uri="{FF2B5EF4-FFF2-40B4-BE49-F238E27FC236}">
                <a16:creationId xmlns:a16="http://schemas.microsoft.com/office/drawing/2014/main" id="{470B89FF-7339-087F-ECE4-DE22B13E6B6C}"/>
              </a:ext>
            </a:extLst>
          </p:cNvPr>
          <p:cNvCxnSpPr>
            <a:cxnSpLocks noChangeShapeType="1"/>
            <a:stCxn id="649221" idx="3"/>
            <a:endCxn id="649222" idx="1"/>
          </p:cNvCxnSpPr>
          <p:nvPr/>
        </p:nvCxnSpPr>
        <p:spPr bwMode="auto">
          <a:xfrm>
            <a:off x="4114800" y="3276600"/>
            <a:ext cx="533400" cy="0"/>
          </a:xfrm>
          <a:prstGeom prst="straightConnector1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231" name="AutoShape 15">
            <a:extLst>
              <a:ext uri="{FF2B5EF4-FFF2-40B4-BE49-F238E27FC236}">
                <a16:creationId xmlns:a16="http://schemas.microsoft.com/office/drawing/2014/main" id="{2B15F487-33AE-12DC-6050-08977651479E}"/>
              </a:ext>
            </a:extLst>
          </p:cNvPr>
          <p:cNvCxnSpPr>
            <a:cxnSpLocks noChangeShapeType="1"/>
            <a:stCxn id="649221" idx="2"/>
            <a:endCxn id="649223" idx="1"/>
          </p:cNvCxnSpPr>
          <p:nvPr/>
        </p:nvCxnSpPr>
        <p:spPr bwMode="auto">
          <a:xfrm rot="16200000" flipH="1">
            <a:off x="3467100" y="3543300"/>
            <a:ext cx="990600" cy="1371600"/>
          </a:xfrm>
          <a:prstGeom prst="curvedConnector2">
            <a:avLst/>
          </a:prstGeom>
          <a:noFill/>
          <a:ln w="38100">
            <a:solidFill>
              <a:srgbClr val="000000"/>
            </a:solidFill>
            <a:prstDash val="dash"/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232" name="AutoShape 16">
            <a:extLst>
              <a:ext uri="{FF2B5EF4-FFF2-40B4-BE49-F238E27FC236}">
                <a16:creationId xmlns:a16="http://schemas.microsoft.com/office/drawing/2014/main" id="{D6AC6F68-EC80-9565-5403-E6EC53BFC23C}"/>
              </a:ext>
            </a:extLst>
          </p:cNvPr>
          <p:cNvCxnSpPr>
            <a:cxnSpLocks noChangeShapeType="1"/>
            <a:stCxn id="649220" idx="2"/>
            <a:endCxn id="649222" idx="0"/>
          </p:cNvCxnSpPr>
          <p:nvPr/>
        </p:nvCxnSpPr>
        <p:spPr bwMode="auto">
          <a:xfrm>
            <a:off x="5486400" y="2286000"/>
            <a:ext cx="0" cy="53340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233" name="AutoShape 17">
            <a:extLst>
              <a:ext uri="{FF2B5EF4-FFF2-40B4-BE49-F238E27FC236}">
                <a16:creationId xmlns:a16="http://schemas.microsoft.com/office/drawing/2014/main" id="{E2035FAB-12D5-96EF-B214-BA86A5D2DB05}"/>
              </a:ext>
            </a:extLst>
          </p:cNvPr>
          <p:cNvCxnSpPr>
            <a:cxnSpLocks noChangeShapeType="1"/>
            <a:stCxn id="649222" idx="2"/>
            <a:endCxn id="649223" idx="0"/>
          </p:cNvCxnSpPr>
          <p:nvPr/>
        </p:nvCxnSpPr>
        <p:spPr bwMode="auto">
          <a:xfrm>
            <a:off x="5486400" y="3733800"/>
            <a:ext cx="0" cy="53340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49234" name="AutoShape 18">
            <a:extLst>
              <a:ext uri="{FF2B5EF4-FFF2-40B4-BE49-F238E27FC236}">
                <a16:creationId xmlns:a16="http://schemas.microsoft.com/office/drawing/2014/main" id="{748E06D2-EAC5-2FDE-4ED5-7027966CEE3D}"/>
              </a:ext>
            </a:extLst>
          </p:cNvPr>
          <p:cNvCxnSpPr>
            <a:cxnSpLocks noChangeShapeType="1"/>
            <a:stCxn id="649223" idx="2"/>
            <a:endCxn id="649224" idx="0"/>
          </p:cNvCxnSpPr>
          <p:nvPr/>
        </p:nvCxnSpPr>
        <p:spPr bwMode="auto">
          <a:xfrm>
            <a:off x="5486400" y="5181600"/>
            <a:ext cx="0" cy="381000"/>
          </a:xfrm>
          <a:prstGeom prst="straightConnector1">
            <a:avLst/>
          </a:prstGeom>
          <a:noFill/>
          <a:ln w="38100">
            <a:solidFill>
              <a:srgbClr val="000000"/>
            </a:solidFill>
            <a:round/>
            <a:headEnd type="none" w="sm" len="sm"/>
            <a:tailEnd type="triangl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49236" name="AutoShape 20">
            <a:extLst>
              <a:ext uri="{FF2B5EF4-FFF2-40B4-BE49-F238E27FC236}">
                <a16:creationId xmlns:a16="http://schemas.microsoft.com/office/drawing/2014/main" id="{595A9D0E-7E13-6C92-2CB3-2619BFD43BAA}"/>
              </a:ext>
            </a:extLst>
          </p:cNvPr>
          <p:cNvSpPr>
            <a:spLocks/>
          </p:cNvSpPr>
          <p:nvPr/>
        </p:nvSpPr>
        <p:spPr bwMode="auto">
          <a:xfrm>
            <a:off x="6553200" y="914400"/>
            <a:ext cx="228600" cy="1371600"/>
          </a:xfrm>
          <a:prstGeom prst="leftBrace">
            <a:avLst>
              <a:gd name="adj1" fmla="val 50000"/>
              <a:gd name="adj2" fmla="val 65625"/>
            </a:avLst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9237" name="AutoShape 21">
            <a:extLst>
              <a:ext uri="{FF2B5EF4-FFF2-40B4-BE49-F238E27FC236}">
                <a16:creationId xmlns:a16="http://schemas.microsoft.com/office/drawing/2014/main" id="{51822559-AC64-2780-E92F-7E6903EDD971}"/>
              </a:ext>
            </a:extLst>
          </p:cNvPr>
          <p:cNvSpPr>
            <a:spLocks/>
          </p:cNvSpPr>
          <p:nvPr/>
        </p:nvSpPr>
        <p:spPr bwMode="auto">
          <a:xfrm>
            <a:off x="6477000" y="2514600"/>
            <a:ext cx="304800" cy="1295400"/>
          </a:xfrm>
          <a:prstGeom prst="leftBrace">
            <a:avLst>
              <a:gd name="adj1" fmla="val 35417"/>
              <a:gd name="adj2" fmla="val 60662"/>
            </a:avLst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9238" name="AutoShape 22">
            <a:extLst>
              <a:ext uri="{FF2B5EF4-FFF2-40B4-BE49-F238E27FC236}">
                <a16:creationId xmlns:a16="http://schemas.microsoft.com/office/drawing/2014/main" id="{1D5E1413-7CC1-A9A2-26B8-0D070721C2F0}"/>
              </a:ext>
            </a:extLst>
          </p:cNvPr>
          <p:cNvSpPr>
            <a:spLocks/>
          </p:cNvSpPr>
          <p:nvPr/>
        </p:nvSpPr>
        <p:spPr bwMode="auto">
          <a:xfrm>
            <a:off x="6400800" y="4038600"/>
            <a:ext cx="381000" cy="1371600"/>
          </a:xfrm>
          <a:prstGeom prst="leftBrace">
            <a:avLst>
              <a:gd name="adj1" fmla="val 30000"/>
              <a:gd name="adj2" fmla="val 50000"/>
            </a:avLst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9239" name="AutoShape 23">
            <a:extLst>
              <a:ext uri="{FF2B5EF4-FFF2-40B4-BE49-F238E27FC236}">
                <a16:creationId xmlns:a16="http://schemas.microsoft.com/office/drawing/2014/main" id="{96629857-1646-71C0-9EE6-62E4CE1F93E8}"/>
              </a:ext>
            </a:extLst>
          </p:cNvPr>
          <p:cNvSpPr>
            <a:spLocks/>
          </p:cNvSpPr>
          <p:nvPr/>
        </p:nvSpPr>
        <p:spPr bwMode="auto">
          <a:xfrm>
            <a:off x="1752600" y="2133600"/>
            <a:ext cx="457200" cy="2514600"/>
          </a:xfrm>
          <a:prstGeom prst="rightBrace">
            <a:avLst>
              <a:gd name="adj1" fmla="val 45833"/>
              <a:gd name="adj2" fmla="val 50000"/>
            </a:avLst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649240" name="Picture 24">
            <a:extLst>
              <a:ext uri="{FF2B5EF4-FFF2-40B4-BE49-F238E27FC236}">
                <a16:creationId xmlns:a16="http://schemas.microsoft.com/office/drawing/2014/main" id="{77DC3E24-C250-9923-93FF-0538C32DBC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4191000"/>
            <a:ext cx="1350963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>
            <a:extLst>
              <a:ext uri="{FF2B5EF4-FFF2-40B4-BE49-F238E27FC236}">
                <a16:creationId xmlns:a16="http://schemas.microsoft.com/office/drawing/2014/main" id="{ECF567CB-DEBA-6579-CA7C-9A441FF0AB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7772400" cy="762000"/>
          </a:xfrm>
        </p:spPr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556108" name="Rectangle 76">
            <a:extLst>
              <a:ext uri="{FF2B5EF4-FFF2-40B4-BE49-F238E27FC236}">
                <a16:creationId xmlns:a16="http://schemas.microsoft.com/office/drawing/2014/main" id="{F96D609E-D86A-77A9-7E55-22F493EEA0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914400"/>
            <a:ext cx="8305800" cy="5181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Black Belt Job Description: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b="1"/>
              <a:t>The primary responsibility of this position will be to provide coaching, assistance and training to improvement teams on process improvement methods/concepts, technical tools and teamwork issues.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1600" b="1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Essential Functions: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Uncover and assess six sigma opportunities, develop plans and resources to implement.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Identify and translate customer critical-to-quality characteristics to process critical-to-quality characteristics.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Lead Six Sigma quality improvement projects to include facilitating team meetings, applying six sigma concepts and quality tools to the process and achieving targeted results.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Institutionalize six sigma as a business priority and measurement tool.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Develop and conduct education as needed to accelerate process improvement initiatives.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1600" b="1"/>
              <a:t>Constantly seek and share best practices, and appropriately update training and communications to provide business continued improvement and quantum change opportunities</a:t>
            </a:r>
            <a:r>
              <a:rPr lang="en-US" altLang="en-US" sz="1600" b="1">
                <a:latin typeface="Times New Roman" panose="02020603050405020304" pitchFamily="18" charset="0"/>
              </a:rPr>
              <a:t>.</a:t>
            </a:r>
            <a:endParaRPr lang="en-US" altLang="en-US" sz="1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>
            <a:extLst>
              <a:ext uri="{FF2B5EF4-FFF2-40B4-BE49-F238E27FC236}">
                <a16:creationId xmlns:a16="http://schemas.microsoft.com/office/drawing/2014/main" id="{B4D857D4-16EF-C019-5F6D-8041595480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558083" name="Rectangle 3">
            <a:extLst>
              <a:ext uri="{FF2B5EF4-FFF2-40B4-BE49-F238E27FC236}">
                <a16:creationId xmlns:a16="http://schemas.microsoft.com/office/drawing/2014/main" id="{7FE1A43F-0577-A30F-24D7-BA3955B93C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458200" cy="5181600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400" b="1"/>
              <a:t>Black Belt Qualifications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Analytical and technical aptitude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Process orientation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Project management skills and experience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Strong quantitative/analytical skills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Excellent communication/presentation skills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Demonstrated experience in project leadership, coaching, and facilitation skills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Self-starter, high energy, and ability to motivate people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Knowledge of TQM, quality improvement tools and methodology, and process mapping</a:t>
            </a:r>
          </a:p>
        </p:txBody>
      </p:sp>
      <p:grpSp>
        <p:nvGrpSpPr>
          <p:cNvPr id="558085" name="Group 5">
            <a:extLst>
              <a:ext uri="{FF2B5EF4-FFF2-40B4-BE49-F238E27FC236}">
                <a16:creationId xmlns:a16="http://schemas.microsoft.com/office/drawing/2014/main" id="{5F2D01F9-C281-EA27-D8F1-DA299B80AEB9}"/>
              </a:ext>
            </a:extLst>
          </p:cNvPr>
          <p:cNvGrpSpPr>
            <a:grpSpLocks/>
          </p:cNvGrpSpPr>
          <p:nvPr/>
        </p:nvGrpSpPr>
        <p:grpSpPr bwMode="auto">
          <a:xfrm>
            <a:off x="7086600" y="1143000"/>
            <a:ext cx="1676400" cy="2057400"/>
            <a:chOff x="1920" y="840"/>
            <a:chExt cx="2208" cy="3288"/>
          </a:xfrm>
        </p:grpSpPr>
        <p:sp>
          <p:nvSpPr>
            <p:cNvPr id="558086" name="Freeform 6">
              <a:extLst>
                <a:ext uri="{FF2B5EF4-FFF2-40B4-BE49-F238E27FC236}">
                  <a16:creationId xmlns:a16="http://schemas.microsoft.com/office/drawing/2014/main" id="{F7E57634-F051-7D70-8840-C56B1EEE98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6" y="1049"/>
              <a:ext cx="1301" cy="2753"/>
            </a:xfrm>
            <a:custGeom>
              <a:avLst/>
              <a:gdLst>
                <a:gd name="T0" fmla="*/ 14 w 1301"/>
                <a:gd name="T1" fmla="*/ 1144 h 2753"/>
                <a:gd name="T2" fmla="*/ 59 w 1301"/>
                <a:gd name="T3" fmla="*/ 1296 h 2753"/>
                <a:gd name="T4" fmla="*/ 145 w 1301"/>
                <a:gd name="T5" fmla="*/ 1401 h 2753"/>
                <a:gd name="T6" fmla="*/ 264 w 1301"/>
                <a:gd name="T7" fmla="*/ 1486 h 2753"/>
                <a:gd name="T8" fmla="*/ 742 w 1301"/>
                <a:gd name="T9" fmla="*/ 1532 h 2753"/>
                <a:gd name="T10" fmla="*/ 790 w 1301"/>
                <a:gd name="T11" fmla="*/ 1860 h 2753"/>
                <a:gd name="T12" fmla="*/ 836 w 1301"/>
                <a:gd name="T13" fmla="*/ 2104 h 2753"/>
                <a:gd name="T14" fmla="*/ 849 w 1301"/>
                <a:gd name="T15" fmla="*/ 2261 h 2753"/>
                <a:gd name="T16" fmla="*/ 803 w 1301"/>
                <a:gd name="T17" fmla="*/ 2460 h 2753"/>
                <a:gd name="T18" fmla="*/ 795 w 1301"/>
                <a:gd name="T19" fmla="*/ 2689 h 2753"/>
                <a:gd name="T20" fmla="*/ 902 w 1301"/>
                <a:gd name="T21" fmla="*/ 2735 h 2753"/>
                <a:gd name="T22" fmla="*/ 1059 w 1301"/>
                <a:gd name="T23" fmla="*/ 2753 h 2753"/>
                <a:gd name="T24" fmla="*/ 1065 w 1301"/>
                <a:gd name="T25" fmla="*/ 2314 h 2753"/>
                <a:gd name="T26" fmla="*/ 1046 w 1301"/>
                <a:gd name="T27" fmla="*/ 2117 h 2753"/>
                <a:gd name="T28" fmla="*/ 1015 w 1301"/>
                <a:gd name="T29" fmla="*/ 1926 h 2753"/>
                <a:gd name="T30" fmla="*/ 1072 w 1301"/>
                <a:gd name="T31" fmla="*/ 1545 h 2753"/>
                <a:gd name="T32" fmla="*/ 1118 w 1301"/>
                <a:gd name="T33" fmla="*/ 1275 h 2753"/>
                <a:gd name="T34" fmla="*/ 1097 w 1301"/>
                <a:gd name="T35" fmla="*/ 1118 h 2753"/>
                <a:gd name="T36" fmla="*/ 1015 w 1301"/>
                <a:gd name="T37" fmla="*/ 986 h 2753"/>
                <a:gd name="T38" fmla="*/ 993 w 1301"/>
                <a:gd name="T39" fmla="*/ 894 h 2753"/>
                <a:gd name="T40" fmla="*/ 1032 w 1301"/>
                <a:gd name="T41" fmla="*/ 750 h 2753"/>
                <a:gd name="T42" fmla="*/ 1091 w 1301"/>
                <a:gd name="T43" fmla="*/ 670 h 2753"/>
                <a:gd name="T44" fmla="*/ 1150 w 1301"/>
                <a:gd name="T45" fmla="*/ 572 h 2753"/>
                <a:gd name="T46" fmla="*/ 1224 w 1301"/>
                <a:gd name="T47" fmla="*/ 428 h 2753"/>
                <a:gd name="T48" fmla="*/ 1301 w 1301"/>
                <a:gd name="T49" fmla="*/ 163 h 2753"/>
                <a:gd name="T50" fmla="*/ 1111 w 1301"/>
                <a:gd name="T51" fmla="*/ 119 h 2753"/>
                <a:gd name="T52" fmla="*/ 1000 w 1301"/>
                <a:gd name="T53" fmla="*/ 0 h 2753"/>
                <a:gd name="T54" fmla="*/ 967 w 1301"/>
                <a:gd name="T55" fmla="*/ 46 h 2753"/>
                <a:gd name="T56" fmla="*/ 953 w 1301"/>
                <a:gd name="T57" fmla="*/ 198 h 2753"/>
                <a:gd name="T58" fmla="*/ 836 w 1301"/>
                <a:gd name="T59" fmla="*/ 375 h 2753"/>
                <a:gd name="T60" fmla="*/ 757 w 1301"/>
                <a:gd name="T61" fmla="*/ 467 h 2753"/>
                <a:gd name="T62" fmla="*/ 651 w 1301"/>
                <a:gd name="T63" fmla="*/ 428 h 2753"/>
                <a:gd name="T64" fmla="*/ 552 w 1301"/>
                <a:gd name="T65" fmla="*/ 473 h 2753"/>
                <a:gd name="T66" fmla="*/ 290 w 1301"/>
                <a:gd name="T67" fmla="*/ 585 h 2753"/>
                <a:gd name="T68" fmla="*/ 184 w 1301"/>
                <a:gd name="T69" fmla="*/ 665 h 2753"/>
                <a:gd name="T70" fmla="*/ 65 w 1301"/>
                <a:gd name="T71" fmla="*/ 750 h 2753"/>
                <a:gd name="T72" fmla="*/ 6 w 1301"/>
                <a:gd name="T73" fmla="*/ 947 h 2753"/>
                <a:gd name="T74" fmla="*/ 0 w 1301"/>
                <a:gd name="T75" fmla="*/ 1059 h 2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01" h="2753">
                  <a:moveTo>
                    <a:pt x="0" y="1059"/>
                  </a:moveTo>
                  <a:lnTo>
                    <a:pt x="14" y="1144"/>
                  </a:lnTo>
                  <a:lnTo>
                    <a:pt x="33" y="1223"/>
                  </a:lnTo>
                  <a:lnTo>
                    <a:pt x="59" y="1296"/>
                  </a:lnTo>
                  <a:lnTo>
                    <a:pt x="105" y="1347"/>
                  </a:lnTo>
                  <a:lnTo>
                    <a:pt x="145" y="1401"/>
                  </a:lnTo>
                  <a:lnTo>
                    <a:pt x="197" y="1434"/>
                  </a:lnTo>
                  <a:lnTo>
                    <a:pt x="264" y="1486"/>
                  </a:lnTo>
                  <a:lnTo>
                    <a:pt x="533" y="1545"/>
                  </a:lnTo>
                  <a:lnTo>
                    <a:pt x="742" y="1532"/>
                  </a:lnTo>
                  <a:lnTo>
                    <a:pt x="775" y="1670"/>
                  </a:lnTo>
                  <a:lnTo>
                    <a:pt x="790" y="1860"/>
                  </a:lnTo>
                  <a:lnTo>
                    <a:pt x="816" y="2011"/>
                  </a:lnTo>
                  <a:lnTo>
                    <a:pt x="836" y="2104"/>
                  </a:lnTo>
                  <a:lnTo>
                    <a:pt x="849" y="2203"/>
                  </a:lnTo>
                  <a:lnTo>
                    <a:pt x="849" y="2261"/>
                  </a:lnTo>
                  <a:lnTo>
                    <a:pt x="836" y="2353"/>
                  </a:lnTo>
                  <a:lnTo>
                    <a:pt x="803" y="2460"/>
                  </a:lnTo>
                  <a:lnTo>
                    <a:pt x="790" y="2556"/>
                  </a:lnTo>
                  <a:lnTo>
                    <a:pt x="795" y="2689"/>
                  </a:lnTo>
                  <a:lnTo>
                    <a:pt x="862" y="2700"/>
                  </a:lnTo>
                  <a:lnTo>
                    <a:pt x="902" y="2735"/>
                  </a:lnTo>
                  <a:lnTo>
                    <a:pt x="973" y="2753"/>
                  </a:lnTo>
                  <a:lnTo>
                    <a:pt x="1059" y="2753"/>
                  </a:lnTo>
                  <a:lnTo>
                    <a:pt x="1059" y="2576"/>
                  </a:lnTo>
                  <a:lnTo>
                    <a:pt x="1065" y="2314"/>
                  </a:lnTo>
                  <a:lnTo>
                    <a:pt x="1053" y="2181"/>
                  </a:lnTo>
                  <a:lnTo>
                    <a:pt x="1046" y="2117"/>
                  </a:lnTo>
                  <a:lnTo>
                    <a:pt x="1015" y="2032"/>
                  </a:lnTo>
                  <a:lnTo>
                    <a:pt x="1015" y="1926"/>
                  </a:lnTo>
                  <a:lnTo>
                    <a:pt x="1026" y="1742"/>
                  </a:lnTo>
                  <a:lnTo>
                    <a:pt x="1072" y="1545"/>
                  </a:lnTo>
                  <a:lnTo>
                    <a:pt x="1111" y="1368"/>
                  </a:lnTo>
                  <a:lnTo>
                    <a:pt x="1118" y="1275"/>
                  </a:lnTo>
                  <a:lnTo>
                    <a:pt x="1118" y="1198"/>
                  </a:lnTo>
                  <a:lnTo>
                    <a:pt x="1097" y="1118"/>
                  </a:lnTo>
                  <a:lnTo>
                    <a:pt x="1046" y="1039"/>
                  </a:lnTo>
                  <a:lnTo>
                    <a:pt x="1015" y="986"/>
                  </a:lnTo>
                  <a:lnTo>
                    <a:pt x="1000" y="941"/>
                  </a:lnTo>
                  <a:lnTo>
                    <a:pt x="993" y="894"/>
                  </a:lnTo>
                  <a:lnTo>
                    <a:pt x="1015" y="814"/>
                  </a:lnTo>
                  <a:lnTo>
                    <a:pt x="1032" y="750"/>
                  </a:lnTo>
                  <a:lnTo>
                    <a:pt x="1046" y="676"/>
                  </a:lnTo>
                  <a:lnTo>
                    <a:pt x="1091" y="670"/>
                  </a:lnTo>
                  <a:lnTo>
                    <a:pt x="1124" y="631"/>
                  </a:lnTo>
                  <a:lnTo>
                    <a:pt x="1150" y="572"/>
                  </a:lnTo>
                  <a:lnTo>
                    <a:pt x="1177" y="513"/>
                  </a:lnTo>
                  <a:lnTo>
                    <a:pt x="1224" y="428"/>
                  </a:lnTo>
                  <a:lnTo>
                    <a:pt x="1231" y="323"/>
                  </a:lnTo>
                  <a:lnTo>
                    <a:pt x="1301" y="163"/>
                  </a:lnTo>
                  <a:lnTo>
                    <a:pt x="1262" y="124"/>
                  </a:lnTo>
                  <a:lnTo>
                    <a:pt x="1111" y="119"/>
                  </a:lnTo>
                  <a:lnTo>
                    <a:pt x="1053" y="67"/>
                  </a:lnTo>
                  <a:lnTo>
                    <a:pt x="1000" y="0"/>
                  </a:lnTo>
                  <a:lnTo>
                    <a:pt x="978" y="26"/>
                  </a:lnTo>
                  <a:lnTo>
                    <a:pt x="967" y="46"/>
                  </a:lnTo>
                  <a:lnTo>
                    <a:pt x="941" y="87"/>
                  </a:lnTo>
                  <a:lnTo>
                    <a:pt x="953" y="198"/>
                  </a:lnTo>
                  <a:lnTo>
                    <a:pt x="908" y="284"/>
                  </a:lnTo>
                  <a:lnTo>
                    <a:pt x="836" y="375"/>
                  </a:lnTo>
                  <a:lnTo>
                    <a:pt x="803" y="408"/>
                  </a:lnTo>
                  <a:lnTo>
                    <a:pt x="757" y="467"/>
                  </a:lnTo>
                  <a:lnTo>
                    <a:pt x="692" y="421"/>
                  </a:lnTo>
                  <a:lnTo>
                    <a:pt x="651" y="428"/>
                  </a:lnTo>
                  <a:lnTo>
                    <a:pt x="618" y="428"/>
                  </a:lnTo>
                  <a:lnTo>
                    <a:pt x="552" y="473"/>
                  </a:lnTo>
                  <a:lnTo>
                    <a:pt x="474" y="546"/>
                  </a:lnTo>
                  <a:lnTo>
                    <a:pt x="290" y="585"/>
                  </a:lnTo>
                  <a:lnTo>
                    <a:pt x="230" y="600"/>
                  </a:lnTo>
                  <a:lnTo>
                    <a:pt x="184" y="665"/>
                  </a:lnTo>
                  <a:lnTo>
                    <a:pt x="98" y="724"/>
                  </a:lnTo>
                  <a:lnTo>
                    <a:pt x="65" y="750"/>
                  </a:lnTo>
                  <a:lnTo>
                    <a:pt x="26" y="842"/>
                  </a:lnTo>
                  <a:lnTo>
                    <a:pt x="6" y="947"/>
                  </a:lnTo>
                  <a:lnTo>
                    <a:pt x="0" y="1059"/>
                  </a:lnTo>
                  <a:lnTo>
                    <a:pt x="0" y="1059"/>
                  </a:lnTo>
                  <a:lnTo>
                    <a:pt x="0" y="10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87" name="Freeform 7">
              <a:extLst>
                <a:ext uri="{FF2B5EF4-FFF2-40B4-BE49-F238E27FC236}">
                  <a16:creationId xmlns:a16="http://schemas.microsoft.com/office/drawing/2014/main" id="{FC528000-36A6-B6F6-9CB9-76AFEFA7F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5" y="2424"/>
              <a:ext cx="249" cy="144"/>
            </a:xfrm>
            <a:custGeom>
              <a:avLst/>
              <a:gdLst>
                <a:gd name="T0" fmla="*/ 0 w 249"/>
                <a:gd name="T1" fmla="*/ 72 h 144"/>
                <a:gd name="T2" fmla="*/ 66 w 249"/>
                <a:gd name="T3" fmla="*/ 59 h 144"/>
                <a:gd name="T4" fmla="*/ 138 w 249"/>
                <a:gd name="T5" fmla="*/ 72 h 144"/>
                <a:gd name="T6" fmla="*/ 118 w 249"/>
                <a:gd name="T7" fmla="*/ 0 h 144"/>
                <a:gd name="T8" fmla="*/ 203 w 249"/>
                <a:gd name="T9" fmla="*/ 26 h 144"/>
                <a:gd name="T10" fmla="*/ 249 w 249"/>
                <a:gd name="T11" fmla="*/ 103 h 144"/>
                <a:gd name="T12" fmla="*/ 144 w 249"/>
                <a:gd name="T13" fmla="*/ 144 h 144"/>
                <a:gd name="T14" fmla="*/ 79 w 249"/>
                <a:gd name="T15" fmla="*/ 144 h 144"/>
                <a:gd name="T16" fmla="*/ 0 w 249"/>
                <a:gd name="T17" fmla="*/ 72 h 144"/>
                <a:gd name="T18" fmla="*/ 0 w 249"/>
                <a:gd name="T19" fmla="*/ 72 h 144"/>
                <a:gd name="T20" fmla="*/ 0 w 249"/>
                <a:gd name="T21" fmla="*/ 7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9" h="144">
                  <a:moveTo>
                    <a:pt x="0" y="72"/>
                  </a:moveTo>
                  <a:lnTo>
                    <a:pt x="66" y="59"/>
                  </a:lnTo>
                  <a:lnTo>
                    <a:pt x="138" y="72"/>
                  </a:lnTo>
                  <a:lnTo>
                    <a:pt x="118" y="0"/>
                  </a:lnTo>
                  <a:lnTo>
                    <a:pt x="203" y="26"/>
                  </a:lnTo>
                  <a:lnTo>
                    <a:pt x="249" y="103"/>
                  </a:lnTo>
                  <a:lnTo>
                    <a:pt x="144" y="144"/>
                  </a:lnTo>
                  <a:lnTo>
                    <a:pt x="79" y="144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88" name="Freeform 8">
              <a:extLst>
                <a:ext uri="{FF2B5EF4-FFF2-40B4-BE49-F238E27FC236}">
                  <a16:creationId xmlns:a16="http://schemas.microsoft.com/office/drawing/2014/main" id="{850EEDE4-0392-6401-4F6B-9234634BAF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2173"/>
              <a:ext cx="131" cy="1611"/>
            </a:xfrm>
            <a:custGeom>
              <a:avLst/>
              <a:gdLst>
                <a:gd name="T0" fmla="*/ 98 w 131"/>
                <a:gd name="T1" fmla="*/ 0 h 1611"/>
                <a:gd name="T2" fmla="*/ 104 w 131"/>
                <a:gd name="T3" fmla="*/ 118 h 1611"/>
                <a:gd name="T4" fmla="*/ 85 w 131"/>
                <a:gd name="T5" fmla="*/ 244 h 1611"/>
                <a:gd name="T6" fmla="*/ 53 w 131"/>
                <a:gd name="T7" fmla="*/ 375 h 1611"/>
                <a:gd name="T8" fmla="*/ 19 w 131"/>
                <a:gd name="T9" fmla="*/ 572 h 1611"/>
                <a:gd name="T10" fmla="*/ 0 w 131"/>
                <a:gd name="T11" fmla="*/ 749 h 1611"/>
                <a:gd name="T12" fmla="*/ 0 w 131"/>
                <a:gd name="T13" fmla="*/ 860 h 1611"/>
                <a:gd name="T14" fmla="*/ 28 w 131"/>
                <a:gd name="T15" fmla="*/ 1019 h 1611"/>
                <a:gd name="T16" fmla="*/ 45 w 131"/>
                <a:gd name="T17" fmla="*/ 1137 h 1611"/>
                <a:gd name="T18" fmla="*/ 59 w 131"/>
                <a:gd name="T19" fmla="*/ 1314 h 1611"/>
                <a:gd name="T20" fmla="*/ 59 w 131"/>
                <a:gd name="T21" fmla="*/ 1465 h 1611"/>
                <a:gd name="T22" fmla="*/ 72 w 131"/>
                <a:gd name="T23" fmla="*/ 1611 h 1611"/>
                <a:gd name="T24" fmla="*/ 78 w 131"/>
                <a:gd name="T25" fmla="*/ 1216 h 1611"/>
                <a:gd name="T26" fmla="*/ 66 w 131"/>
                <a:gd name="T27" fmla="*/ 1046 h 1611"/>
                <a:gd name="T28" fmla="*/ 45 w 131"/>
                <a:gd name="T29" fmla="*/ 967 h 1611"/>
                <a:gd name="T30" fmla="*/ 33 w 131"/>
                <a:gd name="T31" fmla="*/ 893 h 1611"/>
                <a:gd name="T32" fmla="*/ 28 w 131"/>
                <a:gd name="T33" fmla="*/ 840 h 1611"/>
                <a:gd name="T34" fmla="*/ 33 w 131"/>
                <a:gd name="T35" fmla="*/ 742 h 1611"/>
                <a:gd name="T36" fmla="*/ 53 w 131"/>
                <a:gd name="T37" fmla="*/ 586 h 1611"/>
                <a:gd name="T38" fmla="*/ 98 w 131"/>
                <a:gd name="T39" fmla="*/ 375 h 1611"/>
                <a:gd name="T40" fmla="*/ 131 w 131"/>
                <a:gd name="T41" fmla="*/ 231 h 1611"/>
                <a:gd name="T42" fmla="*/ 131 w 131"/>
                <a:gd name="T43" fmla="*/ 133 h 1611"/>
                <a:gd name="T44" fmla="*/ 124 w 131"/>
                <a:gd name="T45" fmla="*/ 46 h 1611"/>
                <a:gd name="T46" fmla="*/ 98 w 131"/>
                <a:gd name="T47" fmla="*/ 0 h 1611"/>
                <a:gd name="T48" fmla="*/ 98 w 131"/>
                <a:gd name="T49" fmla="*/ 0 h 1611"/>
                <a:gd name="T50" fmla="*/ 98 w 131"/>
                <a:gd name="T51" fmla="*/ 0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" h="1611">
                  <a:moveTo>
                    <a:pt x="98" y="0"/>
                  </a:moveTo>
                  <a:lnTo>
                    <a:pt x="104" y="118"/>
                  </a:lnTo>
                  <a:lnTo>
                    <a:pt x="85" y="244"/>
                  </a:lnTo>
                  <a:lnTo>
                    <a:pt x="53" y="375"/>
                  </a:lnTo>
                  <a:lnTo>
                    <a:pt x="19" y="572"/>
                  </a:lnTo>
                  <a:lnTo>
                    <a:pt x="0" y="749"/>
                  </a:lnTo>
                  <a:lnTo>
                    <a:pt x="0" y="860"/>
                  </a:lnTo>
                  <a:lnTo>
                    <a:pt x="28" y="1019"/>
                  </a:lnTo>
                  <a:lnTo>
                    <a:pt x="45" y="1137"/>
                  </a:lnTo>
                  <a:lnTo>
                    <a:pt x="59" y="1314"/>
                  </a:lnTo>
                  <a:lnTo>
                    <a:pt x="59" y="1465"/>
                  </a:lnTo>
                  <a:lnTo>
                    <a:pt x="72" y="1611"/>
                  </a:lnTo>
                  <a:lnTo>
                    <a:pt x="78" y="1216"/>
                  </a:lnTo>
                  <a:lnTo>
                    <a:pt x="66" y="1046"/>
                  </a:lnTo>
                  <a:lnTo>
                    <a:pt x="45" y="967"/>
                  </a:lnTo>
                  <a:lnTo>
                    <a:pt x="33" y="893"/>
                  </a:lnTo>
                  <a:lnTo>
                    <a:pt x="28" y="840"/>
                  </a:lnTo>
                  <a:lnTo>
                    <a:pt x="33" y="742"/>
                  </a:lnTo>
                  <a:lnTo>
                    <a:pt x="53" y="586"/>
                  </a:lnTo>
                  <a:lnTo>
                    <a:pt x="98" y="375"/>
                  </a:lnTo>
                  <a:lnTo>
                    <a:pt x="131" y="231"/>
                  </a:lnTo>
                  <a:lnTo>
                    <a:pt x="131" y="133"/>
                  </a:lnTo>
                  <a:lnTo>
                    <a:pt x="124" y="46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98" y="0"/>
                  </a:lnTo>
                  <a:close/>
                </a:path>
              </a:pathLst>
            </a:custGeom>
            <a:solidFill>
              <a:srgbClr val="E8E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89" name="Freeform 9">
              <a:extLst>
                <a:ext uri="{FF2B5EF4-FFF2-40B4-BE49-F238E27FC236}">
                  <a16:creationId xmlns:a16="http://schemas.microsoft.com/office/drawing/2014/main" id="{A5EC5754-5AEF-ADF5-FB3B-2CE475783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8" y="2167"/>
              <a:ext cx="199" cy="1582"/>
            </a:xfrm>
            <a:custGeom>
              <a:avLst/>
              <a:gdLst>
                <a:gd name="T0" fmla="*/ 33 w 199"/>
                <a:gd name="T1" fmla="*/ 229 h 1582"/>
                <a:gd name="T2" fmla="*/ 107 w 199"/>
                <a:gd name="T3" fmla="*/ 85 h 1582"/>
                <a:gd name="T4" fmla="*/ 166 w 199"/>
                <a:gd name="T5" fmla="*/ 0 h 1582"/>
                <a:gd name="T6" fmla="*/ 48 w 199"/>
                <a:gd name="T7" fmla="*/ 336 h 1582"/>
                <a:gd name="T8" fmla="*/ 53 w 199"/>
                <a:gd name="T9" fmla="*/ 552 h 1582"/>
                <a:gd name="T10" fmla="*/ 100 w 199"/>
                <a:gd name="T11" fmla="*/ 709 h 1582"/>
                <a:gd name="T12" fmla="*/ 113 w 199"/>
                <a:gd name="T13" fmla="*/ 781 h 1582"/>
                <a:gd name="T14" fmla="*/ 160 w 199"/>
                <a:gd name="T15" fmla="*/ 683 h 1582"/>
                <a:gd name="T16" fmla="*/ 199 w 199"/>
                <a:gd name="T17" fmla="*/ 545 h 1582"/>
                <a:gd name="T18" fmla="*/ 172 w 199"/>
                <a:gd name="T19" fmla="*/ 775 h 1582"/>
                <a:gd name="T20" fmla="*/ 120 w 199"/>
                <a:gd name="T21" fmla="*/ 899 h 1582"/>
                <a:gd name="T22" fmla="*/ 172 w 199"/>
                <a:gd name="T23" fmla="*/ 875 h 1582"/>
                <a:gd name="T24" fmla="*/ 172 w 199"/>
                <a:gd name="T25" fmla="*/ 1019 h 1582"/>
                <a:gd name="T26" fmla="*/ 107 w 199"/>
                <a:gd name="T27" fmla="*/ 1229 h 1582"/>
                <a:gd name="T28" fmla="*/ 85 w 199"/>
                <a:gd name="T29" fmla="*/ 1327 h 1582"/>
                <a:gd name="T30" fmla="*/ 68 w 199"/>
                <a:gd name="T31" fmla="*/ 1452 h 1582"/>
                <a:gd name="T32" fmla="*/ 120 w 199"/>
                <a:gd name="T33" fmla="*/ 1432 h 1582"/>
                <a:gd name="T34" fmla="*/ 127 w 199"/>
                <a:gd name="T35" fmla="*/ 1582 h 1582"/>
                <a:gd name="T36" fmla="*/ 27 w 199"/>
                <a:gd name="T37" fmla="*/ 1576 h 1582"/>
                <a:gd name="T38" fmla="*/ 42 w 199"/>
                <a:gd name="T39" fmla="*/ 1419 h 1582"/>
                <a:gd name="T40" fmla="*/ 68 w 199"/>
                <a:gd name="T41" fmla="*/ 1281 h 1582"/>
                <a:gd name="T42" fmla="*/ 81 w 199"/>
                <a:gd name="T43" fmla="*/ 1202 h 1582"/>
                <a:gd name="T44" fmla="*/ 68 w 199"/>
                <a:gd name="T45" fmla="*/ 1091 h 1582"/>
                <a:gd name="T46" fmla="*/ 68 w 199"/>
                <a:gd name="T47" fmla="*/ 940 h 1582"/>
                <a:gd name="T48" fmla="*/ 33 w 199"/>
                <a:gd name="T49" fmla="*/ 787 h 1582"/>
                <a:gd name="T50" fmla="*/ 27 w 199"/>
                <a:gd name="T51" fmla="*/ 611 h 1582"/>
                <a:gd name="T52" fmla="*/ 20 w 199"/>
                <a:gd name="T53" fmla="*/ 552 h 1582"/>
                <a:gd name="T54" fmla="*/ 0 w 199"/>
                <a:gd name="T55" fmla="*/ 447 h 1582"/>
                <a:gd name="T56" fmla="*/ 15 w 199"/>
                <a:gd name="T57" fmla="*/ 322 h 1582"/>
                <a:gd name="T58" fmla="*/ 9 w 199"/>
                <a:gd name="T59" fmla="*/ 301 h 1582"/>
                <a:gd name="T60" fmla="*/ 33 w 199"/>
                <a:gd name="T61" fmla="*/ 229 h 1582"/>
                <a:gd name="T62" fmla="*/ 33 w 199"/>
                <a:gd name="T63" fmla="*/ 229 h 1582"/>
                <a:gd name="T64" fmla="*/ 33 w 199"/>
                <a:gd name="T65" fmla="*/ 229 h 1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9" h="1582">
                  <a:moveTo>
                    <a:pt x="33" y="229"/>
                  </a:moveTo>
                  <a:lnTo>
                    <a:pt x="107" y="85"/>
                  </a:lnTo>
                  <a:lnTo>
                    <a:pt x="166" y="0"/>
                  </a:lnTo>
                  <a:lnTo>
                    <a:pt x="48" y="336"/>
                  </a:lnTo>
                  <a:lnTo>
                    <a:pt x="53" y="552"/>
                  </a:lnTo>
                  <a:lnTo>
                    <a:pt x="100" y="709"/>
                  </a:lnTo>
                  <a:lnTo>
                    <a:pt x="113" y="781"/>
                  </a:lnTo>
                  <a:lnTo>
                    <a:pt x="160" y="683"/>
                  </a:lnTo>
                  <a:lnTo>
                    <a:pt x="199" y="545"/>
                  </a:lnTo>
                  <a:lnTo>
                    <a:pt x="172" y="775"/>
                  </a:lnTo>
                  <a:lnTo>
                    <a:pt x="120" y="899"/>
                  </a:lnTo>
                  <a:lnTo>
                    <a:pt x="172" y="875"/>
                  </a:lnTo>
                  <a:lnTo>
                    <a:pt x="172" y="1019"/>
                  </a:lnTo>
                  <a:lnTo>
                    <a:pt x="107" y="1229"/>
                  </a:lnTo>
                  <a:lnTo>
                    <a:pt x="85" y="1327"/>
                  </a:lnTo>
                  <a:lnTo>
                    <a:pt x="68" y="1452"/>
                  </a:lnTo>
                  <a:lnTo>
                    <a:pt x="120" y="1432"/>
                  </a:lnTo>
                  <a:lnTo>
                    <a:pt x="127" y="1582"/>
                  </a:lnTo>
                  <a:lnTo>
                    <a:pt x="27" y="1576"/>
                  </a:lnTo>
                  <a:lnTo>
                    <a:pt x="42" y="1419"/>
                  </a:lnTo>
                  <a:lnTo>
                    <a:pt x="68" y="1281"/>
                  </a:lnTo>
                  <a:lnTo>
                    <a:pt x="81" y="1202"/>
                  </a:lnTo>
                  <a:lnTo>
                    <a:pt x="68" y="1091"/>
                  </a:lnTo>
                  <a:lnTo>
                    <a:pt x="68" y="940"/>
                  </a:lnTo>
                  <a:lnTo>
                    <a:pt x="33" y="787"/>
                  </a:lnTo>
                  <a:lnTo>
                    <a:pt x="27" y="611"/>
                  </a:lnTo>
                  <a:lnTo>
                    <a:pt x="20" y="552"/>
                  </a:lnTo>
                  <a:lnTo>
                    <a:pt x="0" y="447"/>
                  </a:lnTo>
                  <a:lnTo>
                    <a:pt x="15" y="322"/>
                  </a:lnTo>
                  <a:lnTo>
                    <a:pt x="9" y="301"/>
                  </a:lnTo>
                  <a:lnTo>
                    <a:pt x="33" y="229"/>
                  </a:lnTo>
                  <a:lnTo>
                    <a:pt x="33" y="229"/>
                  </a:lnTo>
                  <a:lnTo>
                    <a:pt x="33" y="22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0" name="Freeform 10">
              <a:extLst>
                <a:ext uri="{FF2B5EF4-FFF2-40B4-BE49-F238E27FC236}">
                  <a16:creationId xmlns:a16="http://schemas.microsoft.com/office/drawing/2014/main" id="{B762E409-FCDE-2D3B-0A79-B80B0CC08E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8" y="1667"/>
              <a:ext cx="158" cy="289"/>
            </a:xfrm>
            <a:custGeom>
              <a:avLst/>
              <a:gdLst>
                <a:gd name="T0" fmla="*/ 0 w 158"/>
                <a:gd name="T1" fmla="*/ 58 h 289"/>
                <a:gd name="T2" fmla="*/ 18 w 158"/>
                <a:gd name="T3" fmla="*/ 185 h 289"/>
                <a:gd name="T4" fmla="*/ 46 w 158"/>
                <a:gd name="T5" fmla="*/ 178 h 289"/>
                <a:gd name="T6" fmla="*/ 31 w 158"/>
                <a:gd name="T7" fmla="*/ 289 h 289"/>
                <a:gd name="T8" fmla="*/ 116 w 158"/>
                <a:gd name="T9" fmla="*/ 159 h 289"/>
                <a:gd name="T10" fmla="*/ 138 w 158"/>
                <a:gd name="T11" fmla="*/ 106 h 289"/>
                <a:gd name="T12" fmla="*/ 158 w 158"/>
                <a:gd name="T13" fmla="*/ 58 h 289"/>
                <a:gd name="T14" fmla="*/ 85 w 158"/>
                <a:gd name="T15" fmla="*/ 39 h 289"/>
                <a:gd name="T16" fmla="*/ 18 w 158"/>
                <a:gd name="T17" fmla="*/ 0 h 289"/>
                <a:gd name="T18" fmla="*/ 0 w 158"/>
                <a:gd name="T19" fmla="*/ 58 h 289"/>
                <a:gd name="T20" fmla="*/ 0 w 158"/>
                <a:gd name="T21" fmla="*/ 58 h 289"/>
                <a:gd name="T22" fmla="*/ 0 w 158"/>
                <a:gd name="T23" fmla="*/ 5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" h="289">
                  <a:moveTo>
                    <a:pt x="0" y="58"/>
                  </a:moveTo>
                  <a:lnTo>
                    <a:pt x="18" y="185"/>
                  </a:lnTo>
                  <a:lnTo>
                    <a:pt x="46" y="178"/>
                  </a:lnTo>
                  <a:lnTo>
                    <a:pt x="31" y="289"/>
                  </a:lnTo>
                  <a:lnTo>
                    <a:pt x="116" y="159"/>
                  </a:lnTo>
                  <a:lnTo>
                    <a:pt x="138" y="106"/>
                  </a:lnTo>
                  <a:lnTo>
                    <a:pt x="158" y="58"/>
                  </a:lnTo>
                  <a:lnTo>
                    <a:pt x="85" y="39"/>
                  </a:lnTo>
                  <a:lnTo>
                    <a:pt x="18" y="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1" name="Freeform 11">
              <a:extLst>
                <a:ext uri="{FF2B5EF4-FFF2-40B4-BE49-F238E27FC236}">
                  <a16:creationId xmlns:a16="http://schemas.microsoft.com/office/drawing/2014/main" id="{0AEBD6C3-6B0A-FEC8-DA3C-B7578826C3E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8" y="1253"/>
              <a:ext cx="281" cy="381"/>
            </a:xfrm>
            <a:custGeom>
              <a:avLst/>
              <a:gdLst>
                <a:gd name="T0" fmla="*/ 71 w 281"/>
                <a:gd name="T1" fmla="*/ 0 h 381"/>
                <a:gd name="T2" fmla="*/ 130 w 281"/>
                <a:gd name="T3" fmla="*/ 217 h 381"/>
                <a:gd name="T4" fmla="*/ 104 w 281"/>
                <a:gd name="T5" fmla="*/ 256 h 381"/>
                <a:gd name="T6" fmla="*/ 0 w 281"/>
                <a:gd name="T7" fmla="*/ 269 h 381"/>
                <a:gd name="T8" fmla="*/ 91 w 281"/>
                <a:gd name="T9" fmla="*/ 381 h 381"/>
                <a:gd name="T10" fmla="*/ 195 w 281"/>
                <a:gd name="T11" fmla="*/ 354 h 381"/>
                <a:gd name="T12" fmla="*/ 281 w 281"/>
                <a:gd name="T13" fmla="*/ 210 h 381"/>
                <a:gd name="T14" fmla="*/ 262 w 281"/>
                <a:gd name="T15" fmla="*/ 151 h 381"/>
                <a:gd name="T16" fmla="*/ 170 w 281"/>
                <a:gd name="T17" fmla="*/ 93 h 381"/>
                <a:gd name="T18" fmla="*/ 71 w 281"/>
                <a:gd name="T19" fmla="*/ 0 h 381"/>
                <a:gd name="T20" fmla="*/ 71 w 281"/>
                <a:gd name="T21" fmla="*/ 0 h 381"/>
                <a:gd name="T22" fmla="*/ 71 w 281"/>
                <a:gd name="T23" fmla="*/ 0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381">
                  <a:moveTo>
                    <a:pt x="71" y="0"/>
                  </a:moveTo>
                  <a:lnTo>
                    <a:pt x="130" y="217"/>
                  </a:lnTo>
                  <a:lnTo>
                    <a:pt x="104" y="256"/>
                  </a:lnTo>
                  <a:lnTo>
                    <a:pt x="0" y="269"/>
                  </a:lnTo>
                  <a:lnTo>
                    <a:pt x="91" y="381"/>
                  </a:lnTo>
                  <a:lnTo>
                    <a:pt x="195" y="354"/>
                  </a:lnTo>
                  <a:lnTo>
                    <a:pt x="281" y="210"/>
                  </a:lnTo>
                  <a:lnTo>
                    <a:pt x="262" y="151"/>
                  </a:lnTo>
                  <a:lnTo>
                    <a:pt x="170" y="9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2" name="Freeform 12">
              <a:extLst>
                <a:ext uri="{FF2B5EF4-FFF2-40B4-BE49-F238E27FC236}">
                  <a16:creationId xmlns:a16="http://schemas.microsoft.com/office/drawing/2014/main" id="{03BC1A24-1B55-6A7D-9DF6-05381FC50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3" y="1042"/>
              <a:ext cx="157" cy="205"/>
            </a:xfrm>
            <a:custGeom>
              <a:avLst/>
              <a:gdLst>
                <a:gd name="T0" fmla="*/ 0 w 157"/>
                <a:gd name="T1" fmla="*/ 7 h 205"/>
                <a:gd name="T2" fmla="*/ 39 w 157"/>
                <a:gd name="T3" fmla="*/ 113 h 205"/>
                <a:gd name="T4" fmla="*/ 104 w 157"/>
                <a:gd name="T5" fmla="*/ 205 h 205"/>
                <a:gd name="T6" fmla="*/ 157 w 157"/>
                <a:gd name="T7" fmla="*/ 138 h 205"/>
                <a:gd name="T8" fmla="*/ 110 w 157"/>
                <a:gd name="T9" fmla="*/ 105 h 205"/>
                <a:gd name="T10" fmla="*/ 66 w 157"/>
                <a:gd name="T11" fmla="*/ 53 h 205"/>
                <a:gd name="T12" fmla="*/ 53 w 157"/>
                <a:gd name="T13" fmla="*/ 7 h 205"/>
                <a:gd name="T14" fmla="*/ 28 w 157"/>
                <a:gd name="T15" fmla="*/ 0 h 205"/>
                <a:gd name="T16" fmla="*/ 0 w 157"/>
                <a:gd name="T17" fmla="*/ 7 h 205"/>
                <a:gd name="T18" fmla="*/ 0 w 157"/>
                <a:gd name="T19" fmla="*/ 7 h 205"/>
                <a:gd name="T20" fmla="*/ 0 w 157"/>
                <a:gd name="T21" fmla="*/ 7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7" h="205">
                  <a:moveTo>
                    <a:pt x="0" y="7"/>
                  </a:moveTo>
                  <a:lnTo>
                    <a:pt x="39" y="113"/>
                  </a:lnTo>
                  <a:lnTo>
                    <a:pt x="104" y="205"/>
                  </a:lnTo>
                  <a:lnTo>
                    <a:pt x="157" y="138"/>
                  </a:lnTo>
                  <a:lnTo>
                    <a:pt x="110" y="105"/>
                  </a:lnTo>
                  <a:lnTo>
                    <a:pt x="66" y="53"/>
                  </a:lnTo>
                  <a:lnTo>
                    <a:pt x="53" y="7"/>
                  </a:lnTo>
                  <a:lnTo>
                    <a:pt x="28" y="0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3" name="Freeform 13">
              <a:extLst>
                <a:ext uri="{FF2B5EF4-FFF2-40B4-BE49-F238E27FC236}">
                  <a16:creationId xmlns:a16="http://schemas.microsoft.com/office/drawing/2014/main" id="{01A23C94-C5DF-F6C5-86F8-8D3B11DD54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7" y="1358"/>
              <a:ext cx="142" cy="710"/>
            </a:xfrm>
            <a:custGeom>
              <a:avLst/>
              <a:gdLst>
                <a:gd name="T0" fmla="*/ 0 w 142"/>
                <a:gd name="T1" fmla="*/ 237 h 710"/>
                <a:gd name="T2" fmla="*/ 39 w 142"/>
                <a:gd name="T3" fmla="*/ 282 h 710"/>
                <a:gd name="T4" fmla="*/ 44 w 142"/>
                <a:gd name="T5" fmla="*/ 348 h 710"/>
                <a:gd name="T6" fmla="*/ 39 w 142"/>
                <a:gd name="T7" fmla="*/ 429 h 710"/>
                <a:gd name="T8" fmla="*/ 18 w 142"/>
                <a:gd name="T9" fmla="*/ 420 h 710"/>
                <a:gd name="T10" fmla="*/ 33 w 142"/>
                <a:gd name="T11" fmla="*/ 538 h 710"/>
                <a:gd name="T12" fmla="*/ 91 w 142"/>
                <a:gd name="T13" fmla="*/ 664 h 710"/>
                <a:gd name="T14" fmla="*/ 137 w 142"/>
                <a:gd name="T15" fmla="*/ 710 h 710"/>
                <a:gd name="T16" fmla="*/ 111 w 142"/>
                <a:gd name="T17" fmla="*/ 538 h 710"/>
                <a:gd name="T18" fmla="*/ 111 w 142"/>
                <a:gd name="T19" fmla="*/ 415 h 710"/>
                <a:gd name="T20" fmla="*/ 124 w 142"/>
                <a:gd name="T21" fmla="*/ 317 h 710"/>
                <a:gd name="T22" fmla="*/ 98 w 142"/>
                <a:gd name="T23" fmla="*/ 249 h 710"/>
                <a:gd name="T24" fmla="*/ 76 w 142"/>
                <a:gd name="T25" fmla="*/ 151 h 710"/>
                <a:gd name="T26" fmla="*/ 124 w 142"/>
                <a:gd name="T27" fmla="*/ 72 h 710"/>
                <a:gd name="T28" fmla="*/ 142 w 142"/>
                <a:gd name="T29" fmla="*/ 0 h 710"/>
                <a:gd name="T30" fmla="*/ 85 w 142"/>
                <a:gd name="T31" fmla="*/ 85 h 710"/>
                <a:gd name="T32" fmla="*/ 52 w 142"/>
                <a:gd name="T33" fmla="*/ 112 h 710"/>
                <a:gd name="T34" fmla="*/ 44 w 142"/>
                <a:gd name="T35" fmla="*/ 184 h 710"/>
                <a:gd name="T36" fmla="*/ 18 w 142"/>
                <a:gd name="T37" fmla="*/ 204 h 710"/>
                <a:gd name="T38" fmla="*/ 0 w 142"/>
                <a:gd name="T39" fmla="*/ 237 h 710"/>
                <a:gd name="T40" fmla="*/ 0 w 142"/>
                <a:gd name="T41" fmla="*/ 237 h 710"/>
                <a:gd name="T42" fmla="*/ 0 w 142"/>
                <a:gd name="T43" fmla="*/ 237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2" h="710">
                  <a:moveTo>
                    <a:pt x="0" y="237"/>
                  </a:moveTo>
                  <a:lnTo>
                    <a:pt x="39" y="282"/>
                  </a:lnTo>
                  <a:lnTo>
                    <a:pt x="44" y="348"/>
                  </a:lnTo>
                  <a:lnTo>
                    <a:pt x="39" y="429"/>
                  </a:lnTo>
                  <a:lnTo>
                    <a:pt x="18" y="420"/>
                  </a:lnTo>
                  <a:lnTo>
                    <a:pt x="33" y="538"/>
                  </a:lnTo>
                  <a:lnTo>
                    <a:pt x="91" y="664"/>
                  </a:lnTo>
                  <a:lnTo>
                    <a:pt x="137" y="710"/>
                  </a:lnTo>
                  <a:lnTo>
                    <a:pt x="111" y="538"/>
                  </a:lnTo>
                  <a:lnTo>
                    <a:pt x="111" y="415"/>
                  </a:lnTo>
                  <a:lnTo>
                    <a:pt x="124" y="317"/>
                  </a:lnTo>
                  <a:lnTo>
                    <a:pt x="98" y="249"/>
                  </a:lnTo>
                  <a:lnTo>
                    <a:pt x="76" y="151"/>
                  </a:lnTo>
                  <a:lnTo>
                    <a:pt x="124" y="72"/>
                  </a:lnTo>
                  <a:lnTo>
                    <a:pt x="142" y="0"/>
                  </a:lnTo>
                  <a:lnTo>
                    <a:pt x="85" y="85"/>
                  </a:lnTo>
                  <a:lnTo>
                    <a:pt x="52" y="112"/>
                  </a:lnTo>
                  <a:lnTo>
                    <a:pt x="44" y="184"/>
                  </a:lnTo>
                  <a:lnTo>
                    <a:pt x="18" y="204"/>
                  </a:lnTo>
                  <a:lnTo>
                    <a:pt x="0" y="237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4" name="Freeform 14">
              <a:extLst>
                <a:ext uri="{FF2B5EF4-FFF2-40B4-BE49-F238E27FC236}">
                  <a16:creationId xmlns:a16="http://schemas.microsoft.com/office/drawing/2014/main" id="{387D0CB0-76F2-8634-F918-F9373A7F6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" y="2193"/>
              <a:ext cx="53" cy="251"/>
            </a:xfrm>
            <a:custGeom>
              <a:avLst/>
              <a:gdLst>
                <a:gd name="T0" fmla="*/ 33 w 53"/>
                <a:gd name="T1" fmla="*/ 0 h 251"/>
                <a:gd name="T2" fmla="*/ 0 w 53"/>
                <a:gd name="T3" fmla="*/ 113 h 251"/>
                <a:gd name="T4" fmla="*/ 27 w 53"/>
                <a:gd name="T5" fmla="*/ 251 h 251"/>
                <a:gd name="T6" fmla="*/ 27 w 53"/>
                <a:gd name="T7" fmla="*/ 79 h 251"/>
                <a:gd name="T8" fmla="*/ 53 w 53"/>
                <a:gd name="T9" fmla="*/ 19 h 251"/>
                <a:gd name="T10" fmla="*/ 33 w 53"/>
                <a:gd name="T11" fmla="*/ 0 h 251"/>
                <a:gd name="T12" fmla="*/ 33 w 53"/>
                <a:gd name="T13" fmla="*/ 0 h 251"/>
                <a:gd name="T14" fmla="*/ 33 w 53"/>
                <a:gd name="T15" fmla="*/ 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251">
                  <a:moveTo>
                    <a:pt x="33" y="0"/>
                  </a:moveTo>
                  <a:lnTo>
                    <a:pt x="0" y="113"/>
                  </a:lnTo>
                  <a:lnTo>
                    <a:pt x="27" y="251"/>
                  </a:lnTo>
                  <a:lnTo>
                    <a:pt x="27" y="79"/>
                  </a:lnTo>
                  <a:lnTo>
                    <a:pt x="53" y="19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5" name="Freeform 15">
              <a:extLst>
                <a:ext uri="{FF2B5EF4-FFF2-40B4-BE49-F238E27FC236}">
                  <a16:creationId xmlns:a16="http://schemas.microsoft.com/office/drawing/2014/main" id="{8CD6FDF3-E6D8-209C-5042-2123CF4DD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0" y="1869"/>
              <a:ext cx="353" cy="705"/>
            </a:xfrm>
            <a:custGeom>
              <a:avLst/>
              <a:gdLst>
                <a:gd name="T0" fmla="*/ 218 w 353"/>
                <a:gd name="T1" fmla="*/ 9 h 705"/>
                <a:gd name="T2" fmla="*/ 177 w 353"/>
                <a:gd name="T3" fmla="*/ 42 h 705"/>
                <a:gd name="T4" fmla="*/ 150 w 353"/>
                <a:gd name="T5" fmla="*/ 134 h 705"/>
                <a:gd name="T6" fmla="*/ 124 w 353"/>
                <a:gd name="T7" fmla="*/ 87 h 705"/>
                <a:gd name="T8" fmla="*/ 105 w 353"/>
                <a:gd name="T9" fmla="*/ 199 h 705"/>
                <a:gd name="T10" fmla="*/ 72 w 353"/>
                <a:gd name="T11" fmla="*/ 186 h 705"/>
                <a:gd name="T12" fmla="*/ 72 w 353"/>
                <a:gd name="T13" fmla="*/ 231 h 705"/>
                <a:gd name="T14" fmla="*/ 32 w 353"/>
                <a:gd name="T15" fmla="*/ 206 h 705"/>
                <a:gd name="T16" fmla="*/ 32 w 353"/>
                <a:gd name="T17" fmla="*/ 278 h 705"/>
                <a:gd name="T18" fmla="*/ 0 w 353"/>
                <a:gd name="T19" fmla="*/ 278 h 705"/>
                <a:gd name="T20" fmla="*/ 85 w 353"/>
                <a:gd name="T21" fmla="*/ 428 h 705"/>
                <a:gd name="T22" fmla="*/ 177 w 353"/>
                <a:gd name="T23" fmla="*/ 599 h 705"/>
                <a:gd name="T24" fmla="*/ 262 w 353"/>
                <a:gd name="T25" fmla="*/ 705 h 705"/>
                <a:gd name="T26" fmla="*/ 301 w 353"/>
                <a:gd name="T27" fmla="*/ 607 h 705"/>
                <a:gd name="T28" fmla="*/ 353 w 353"/>
                <a:gd name="T29" fmla="*/ 476 h 705"/>
                <a:gd name="T30" fmla="*/ 316 w 353"/>
                <a:gd name="T31" fmla="*/ 507 h 705"/>
                <a:gd name="T32" fmla="*/ 301 w 353"/>
                <a:gd name="T33" fmla="*/ 389 h 705"/>
                <a:gd name="T34" fmla="*/ 277 w 353"/>
                <a:gd name="T35" fmla="*/ 396 h 705"/>
                <a:gd name="T36" fmla="*/ 288 w 353"/>
                <a:gd name="T37" fmla="*/ 278 h 705"/>
                <a:gd name="T38" fmla="*/ 277 w 353"/>
                <a:gd name="T39" fmla="*/ 186 h 705"/>
                <a:gd name="T40" fmla="*/ 262 w 353"/>
                <a:gd name="T41" fmla="*/ 81 h 705"/>
                <a:gd name="T42" fmla="*/ 242 w 353"/>
                <a:gd name="T43" fmla="*/ 0 h 705"/>
                <a:gd name="T44" fmla="*/ 218 w 353"/>
                <a:gd name="T45" fmla="*/ 9 h 705"/>
                <a:gd name="T46" fmla="*/ 218 w 353"/>
                <a:gd name="T47" fmla="*/ 9 h 705"/>
                <a:gd name="T48" fmla="*/ 218 w 353"/>
                <a:gd name="T49" fmla="*/ 9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53" h="705">
                  <a:moveTo>
                    <a:pt x="218" y="9"/>
                  </a:moveTo>
                  <a:lnTo>
                    <a:pt x="177" y="42"/>
                  </a:lnTo>
                  <a:lnTo>
                    <a:pt x="150" y="134"/>
                  </a:lnTo>
                  <a:lnTo>
                    <a:pt x="124" y="87"/>
                  </a:lnTo>
                  <a:lnTo>
                    <a:pt x="105" y="199"/>
                  </a:lnTo>
                  <a:lnTo>
                    <a:pt x="72" y="186"/>
                  </a:lnTo>
                  <a:lnTo>
                    <a:pt x="72" y="231"/>
                  </a:lnTo>
                  <a:lnTo>
                    <a:pt x="32" y="206"/>
                  </a:lnTo>
                  <a:lnTo>
                    <a:pt x="32" y="278"/>
                  </a:lnTo>
                  <a:lnTo>
                    <a:pt x="0" y="278"/>
                  </a:lnTo>
                  <a:lnTo>
                    <a:pt x="85" y="428"/>
                  </a:lnTo>
                  <a:lnTo>
                    <a:pt x="177" y="599"/>
                  </a:lnTo>
                  <a:lnTo>
                    <a:pt x="262" y="705"/>
                  </a:lnTo>
                  <a:lnTo>
                    <a:pt x="301" y="607"/>
                  </a:lnTo>
                  <a:lnTo>
                    <a:pt x="353" y="476"/>
                  </a:lnTo>
                  <a:lnTo>
                    <a:pt x="316" y="507"/>
                  </a:lnTo>
                  <a:lnTo>
                    <a:pt x="301" y="389"/>
                  </a:lnTo>
                  <a:lnTo>
                    <a:pt x="277" y="396"/>
                  </a:lnTo>
                  <a:lnTo>
                    <a:pt x="288" y="278"/>
                  </a:lnTo>
                  <a:lnTo>
                    <a:pt x="277" y="186"/>
                  </a:lnTo>
                  <a:lnTo>
                    <a:pt x="262" y="81"/>
                  </a:lnTo>
                  <a:lnTo>
                    <a:pt x="242" y="0"/>
                  </a:lnTo>
                  <a:lnTo>
                    <a:pt x="218" y="9"/>
                  </a:lnTo>
                  <a:lnTo>
                    <a:pt x="218" y="9"/>
                  </a:lnTo>
                  <a:lnTo>
                    <a:pt x="218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6" name="Freeform 16">
              <a:extLst>
                <a:ext uri="{FF2B5EF4-FFF2-40B4-BE49-F238E27FC236}">
                  <a16:creationId xmlns:a16="http://schemas.microsoft.com/office/drawing/2014/main" id="{6F2BE9C5-CC7A-5C1B-FCF9-0B86D0152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1555"/>
              <a:ext cx="626" cy="664"/>
            </a:xfrm>
            <a:custGeom>
              <a:avLst/>
              <a:gdLst>
                <a:gd name="T0" fmla="*/ 587 w 626"/>
                <a:gd name="T1" fmla="*/ 105 h 664"/>
                <a:gd name="T2" fmla="*/ 552 w 626"/>
                <a:gd name="T3" fmla="*/ 99 h 664"/>
                <a:gd name="T4" fmla="*/ 546 w 626"/>
                <a:gd name="T5" fmla="*/ 125 h 664"/>
                <a:gd name="T6" fmla="*/ 506 w 626"/>
                <a:gd name="T7" fmla="*/ 125 h 664"/>
                <a:gd name="T8" fmla="*/ 480 w 626"/>
                <a:gd name="T9" fmla="*/ 46 h 664"/>
                <a:gd name="T10" fmla="*/ 480 w 626"/>
                <a:gd name="T11" fmla="*/ 0 h 664"/>
                <a:gd name="T12" fmla="*/ 454 w 626"/>
                <a:gd name="T13" fmla="*/ 74 h 664"/>
                <a:gd name="T14" fmla="*/ 415 w 626"/>
                <a:gd name="T15" fmla="*/ 151 h 664"/>
                <a:gd name="T16" fmla="*/ 356 w 626"/>
                <a:gd name="T17" fmla="*/ 251 h 664"/>
                <a:gd name="T18" fmla="*/ 283 w 626"/>
                <a:gd name="T19" fmla="*/ 303 h 664"/>
                <a:gd name="T20" fmla="*/ 197 w 626"/>
                <a:gd name="T21" fmla="*/ 341 h 664"/>
                <a:gd name="T22" fmla="*/ 146 w 626"/>
                <a:gd name="T23" fmla="*/ 382 h 664"/>
                <a:gd name="T24" fmla="*/ 0 w 626"/>
                <a:gd name="T25" fmla="*/ 401 h 664"/>
                <a:gd name="T26" fmla="*/ 133 w 626"/>
                <a:gd name="T27" fmla="*/ 448 h 664"/>
                <a:gd name="T28" fmla="*/ 79 w 626"/>
                <a:gd name="T29" fmla="*/ 539 h 664"/>
                <a:gd name="T30" fmla="*/ 153 w 626"/>
                <a:gd name="T31" fmla="*/ 533 h 664"/>
                <a:gd name="T32" fmla="*/ 264 w 626"/>
                <a:gd name="T33" fmla="*/ 409 h 664"/>
                <a:gd name="T34" fmla="*/ 203 w 626"/>
                <a:gd name="T35" fmla="*/ 592 h 664"/>
                <a:gd name="T36" fmla="*/ 244 w 626"/>
                <a:gd name="T37" fmla="*/ 573 h 664"/>
                <a:gd name="T38" fmla="*/ 229 w 626"/>
                <a:gd name="T39" fmla="*/ 618 h 664"/>
                <a:gd name="T40" fmla="*/ 270 w 626"/>
                <a:gd name="T41" fmla="*/ 598 h 664"/>
                <a:gd name="T42" fmla="*/ 244 w 626"/>
                <a:gd name="T43" fmla="*/ 664 h 664"/>
                <a:gd name="T44" fmla="*/ 297 w 626"/>
                <a:gd name="T45" fmla="*/ 605 h 664"/>
                <a:gd name="T46" fmla="*/ 316 w 626"/>
                <a:gd name="T47" fmla="*/ 486 h 664"/>
                <a:gd name="T48" fmla="*/ 388 w 626"/>
                <a:gd name="T49" fmla="*/ 382 h 664"/>
                <a:gd name="T50" fmla="*/ 382 w 626"/>
                <a:gd name="T51" fmla="*/ 341 h 664"/>
                <a:gd name="T52" fmla="*/ 447 w 626"/>
                <a:gd name="T53" fmla="*/ 308 h 664"/>
                <a:gd name="T54" fmla="*/ 533 w 626"/>
                <a:gd name="T55" fmla="*/ 218 h 664"/>
                <a:gd name="T56" fmla="*/ 611 w 626"/>
                <a:gd name="T57" fmla="*/ 151 h 664"/>
                <a:gd name="T58" fmla="*/ 626 w 626"/>
                <a:gd name="T59" fmla="*/ 112 h 664"/>
                <a:gd name="T60" fmla="*/ 587 w 626"/>
                <a:gd name="T61" fmla="*/ 105 h 664"/>
                <a:gd name="T62" fmla="*/ 587 w 626"/>
                <a:gd name="T63" fmla="*/ 105 h 664"/>
                <a:gd name="T64" fmla="*/ 587 w 626"/>
                <a:gd name="T65" fmla="*/ 105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26" h="664">
                  <a:moveTo>
                    <a:pt x="587" y="105"/>
                  </a:moveTo>
                  <a:lnTo>
                    <a:pt x="552" y="99"/>
                  </a:lnTo>
                  <a:lnTo>
                    <a:pt x="546" y="125"/>
                  </a:lnTo>
                  <a:lnTo>
                    <a:pt x="506" y="125"/>
                  </a:lnTo>
                  <a:lnTo>
                    <a:pt x="480" y="46"/>
                  </a:lnTo>
                  <a:lnTo>
                    <a:pt x="480" y="0"/>
                  </a:lnTo>
                  <a:lnTo>
                    <a:pt x="454" y="74"/>
                  </a:lnTo>
                  <a:lnTo>
                    <a:pt x="415" y="151"/>
                  </a:lnTo>
                  <a:lnTo>
                    <a:pt x="356" y="251"/>
                  </a:lnTo>
                  <a:lnTo>
                    <a:pt x="283" y="303"/>
                  </a:lnTo>
                  <a:lnTo>
                    <a:pt x="197" y="341"/>
                  </a:lnTo>
                  <a:lnTo>
                    <a:pt x="146" y="382"/>
                  </a:lnTo>
                  <a:lnTo>
                    <a:pt x="0" y="401"/>
                  </a:lnTo>
                  <a:lnTo>
                    <a:pt x="133" y="448"/>
                  </a:lnTo>
                  <a:lnTo>
                    <a:pt x="79" y="539"/>
                  </a:lnTo>
                  <a:lnTo>
                    <a:pt x="153" y="533"/>
                  </a:lnTo>
                  <a:lnTo>
                    <a:pt x="264" y="409"/>
                  </a:lnTo>
                  <a:lnTo>
                    <a:pt x="203" y="592"/>
                  </a:lnTo>
                  <a:lnTo>
                    <a:pt x="244" y="573"/>
                  </a:lnTo>
                  <a:lnTo>
                    <a:pt x="229" y="618"/>
                  </a:lnTo>
                  <a:lnTo>
                    <a:pt x="270" y="598"/>
                  </a:lnTo>
                  <a:lnTo>
                    <a:pt x="244" y="664"/>
                  </a:lnTo>
                  <a:lnTo>
                    <a:pt x="297" y="605"/>
                  </a:lnTo>
                  <a:lnTo>
                    <a:pt x="316" y="486"/>
                  </a:lnTo>
                  <a:lnTo>
                    <a:pt x="388" y="382"/>
                  </a:lnTo>
                  <a:lnTo>
                    <a:pt x="382" y="341"/>
                  </a:lnTo>
                  <a:lnTo>
                    <a:pt x="447" y="308"/>
                  </a:lnTo>
                  <a:lnTo>
                    <a:pt x="533" y="218"/>
                  </a:lnTo>
                  <a:lnTo>
                    <a:pt x="611" y="151"/>
                  </a:lnTo>
                  <a:lnTo>
                    <a:pt x="626" y="112"/>
                  </a:lnTo>
                  <a:lnTo>
                    <a:pt x="587" y="105"/>
                  </a:lnTo>
                  <a:lnTo>
                    <a:pt x="587" y="105"/>
                  </a:lnTo>
                  <a:lnTo>
                    <a:pt x="587" y="10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7" name="Freeform 17">
              <a:extLst>
                <a:ext uri="{FF2B5EF4-FFF2-40B4-BE49-F238E27FC236}">
                  <a16:creationId xmlns:a16="http://schemas.microsoft.com/office/drawing/2014/main" id="{916AE45B-F296-CD9D-61E1-22A019395C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1" y="3794"/>
              <a:ext cx="322" cy="295"/>
            </a:xfrm>
            <a:custGeom>
              <a:avLst/>
              <a:gdLst>
                <a:gd name="T0" fmla="*/ 172 w 322"/>
                <a:gd name="T1" fmla="*/ 0 h 295"/>
                <a:gd name="T2" fmla="*/ 157 w 322"/>
                <a:gd name="T3" fmla="*/ 65 h 295"/>
                <a:gd name="T4" fmla="*/ 136 w 322"/>
                <a:gd name="T5" fmla="*/ 134 h 295"/>
                <a:gd name="T6" fmla="*/ 107 w 322"/>
                <a:gd name="T7" fmla="*/ 186 h 295"/>
                <a:gd name="T8" fmla="*/ 84 w 322"/>
                <a:gd name="T9" fmla="*/ 204 h 295"/>
                <a:gd name="T10" fmla="*/ 38 w 322"/>
                <a:gd name="T11" fmla="*/ 222 h 295"/>
                <a:gd name="T12" fmla="*/ 0 w 322"/>
                <a:gd name="T13" fmla="*/ 230 h 295"/>
                <a:gd name="T14" fmla="*/ 2 w 322"/>
                <a:gd name="T15" fmla="*/ 240 h 295"/>
                <a:gd name="T16" fmla="*/ 10 w 322"/>
                <a:gd name="T17" fmla="*/ 253 h 295"/>
                <a:gd name="T18" fmla="*/ 36 w 322"/>
                <a:gd name="T19" fmla="*/ 258 h 295"/>
                <a:gd name="T20" fmla="*/ 64 w 322"/>
                <a:gd name="T21" fmla="*/ 272 h 295"/>
                <a:gd name="T22" fmla="*/ 85 w 322"/>
                <a:gd name="T23" fmla="*/ 269 h 295"/>
                <a:gd name="T24" fmla="*/ 131 w 322"/>
                <a:gd name="T25" fmla="*/ 253 h 295"/>
                <a:gd name="T26" fmla="*/ 157 w 322"/>
                <a:gd name="T27" fmla="*/ 255 h 295"/>
                <a:gd name="T28" fmla="*/ 185 w 322"/>
                <a:gd name="T29" fmla="*/ 263 h 295"/>
                <a:gd name="T30" fmla="*/ 216 w 322"/>
                <a:gd name="T31" fmla="*/ 285 h 295"/>
                <a:gd name="T32" fmla="*/ 249 w 322"/>
                <a:gd name="T33" fmla="*/ 294 h 295"/>
                <a:gd name="T34" fmla="*/ 283 w 322"/>
                <a:gd name="T35" fmla="*/ 295 h 295"/>
                <a:gd name="T36" fmla="*/ 309 w 322"/>
                <a:gd name="T37" fmla="*/ 284 h 295"/>
                <a:gd name="T38" fmla="*/ 322 w 322"/>
                <a:gd name="T39" fmla="*/ 265 h 295"/>
                <a:gd name="T40" fmla="*/ 322 w 322"/>
                <a:gd name="T41" fmla="*/ 239 h 295"/>
                <a:gd name="T42" fmla="*/ 310 w 322"/>
                <a:gd name="T43" fmla="*/ 210 h 295"/>
                <a:gd name="T44" fmla="*/ 288 w 322"/>
                <a:gd name="T45" fmla="*/ 170 h 295"/>
                <a:gd name="T46" fmla="*/ 275 w 322"/>
                <a:gd name="T47" fmla="*/ 140 h 295"/>
                <a:gd name="T48" fmla="*/ 270 w 322"/>
                <a:gd name="T49" fmla="*/ 103 h 295"/>
                <a:gd name="T50" fmla="*/ 271 w 322"/>
                <a:gd name="T51" fmla="*/ 62 h 295"/>
                <a:gd name="T52" fmla="*/ 271 w 322"/>
                <a:gd name="T53" fmla="*/ 11 h 295"/>
                <a:gd name="T54" fmla="*/ 228 w 322"/>
                <a:gd name="T55" fmla="*/ 3 h 295"/>
                <a:gd name="T56" fmla="*/ 172 w 322"/>
                <a:gd name="T57" fmla="*/ 0 h 295"/>
                <a:gd name="T58" fmla="*/ 172 w 322"/>
                <a:gd name="T59" fmla="*/ 0 h 295"/>
                <a:gd name="T60" fmla="*/ 172 w 322"/>
                <a:gd name="T61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2" h="295">
                  <a:moveTo>
                    <a:pt x="172" y="0"/>
                  </a:moveTo>
                  <a:lnTo>
                    <a:pt x="157" y="65"/>
                  </a:lnTo>
                  <a:lnTo>
                    <a:pt x="136" y="134"/>
                  </a:lnTo>
                  <a:lnTo>
                    <a:pt x="107" y="186"/>
                  </a:lnTo>
                  <a:lnTo>
                    <a:pt x="84" y="204"/>
                  </a:lnTo>
                  <a:lnTo>
                    <a:pt x="38" y="222"/>
                  </a:lnTo>
                  <a:lnTo>
                    <a:pt x="0" y="230"/>
                  </a:lnTo>
                  <a:lnTo>
                    <a:pt x="2" y="240"/>
                  </a:lnTo>
                  <a:lnTo>
                    <a:pt x="10" y="253"/>
                  </a:lnTo>
                  <a:lnTo>
                    <a:pt x="36" y="258"/>
                  </a:lnTo>
                  <a:lnTo>
                    <a:pt x="64" y="272"/>
                  </a:lnTo>
                  <a:lnTo>
                    <a:pt x="85" y="269"/>
                  </a:lnTo>
                  <a:lnTo>
                    <a:pt x="131" y="253"/>
                  </a:lnTo>
                  <a:lnTo>
                    <a:pt x="157" y="255"/>
                  </a:lnTo>
                  <a:lnTo>
                    <a:pt x="185" y="263"/>
                  </a:lnTo>
                  <a:lnTo>
                    <a:pt x="216" y="285"/>
                  </a:lnTo>
                  <a:lnTo>
                    <a:pt x="249" y="294"/>
                  </a:lnTo>
                  <a:lnTo>
                    <a:pt x="283" y="295"/>
                  </a:lnTo>
                  <a:lnTo>
                    <a:pt x="309" y="284"/>
                  </a:lnTo>
                  <a:lnTo>
                    <a:pt x="322" y="265"/>
                  </a:lnTo>
                  <a:lnTo>
                    <a:pt x="322" y="239"/>
                  </a:lnTo>
                  <a:lnTo>
                    <a:pt x="310" y="210"/>
                  </a:lnTo>
                  <a:lnTo>
                    <a:pt x="288" y="170"/>
                  </a:lnTo>
                  <a:lnTo>
                    <a:pt x="275" y="140"/>
                  </a:lnTo>
                  <a:lnTo>
                    <a:pt x="270" y="103"/>
                  </a:lnTo>
                  <a:lnTo>
                    <a:pt x="271" y="62"/>
                  </a:lnTo>
                  <a:lnTo>
                    <a:pt x="271" y="11"/>
                  </a:lnTo>
                  <a:lnTo>
                    <a:pt x="228" y="3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8" name="Freeform 18">
              <a:extLst>
                <a:ext uri="{FF2B5EF4-FFF2-40B4-BE49-F238E27FC236}">
                  <a16:creationId xmlns:a16="http://schemas.microsoft.com/office/drawing/2014/main" id="{749C34E4-44F4-19B6-E991-3C84EEC15A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" y="851"/>
              <a:ext cx="425" cy="413"/>
            </a:xfrm>
            <a:custGeom>
              <a:avLst/>
              <a:gdLst>
                <a:gd name="T0" fmla="*/ 81 w 425"/>
                <a:gd name="T1" fmla="*/ 44 h 413"/>
                <a:gd name="T2" fmla="*/ 56 w 425"/>
                <a:gd name="T3" fmla="*/ 49 h 413"/>
                <a:gd name="T4" fmla="*/ 52 w 425"/>
                <a:gd name="T5" fmla="*/ 60 h 413"/>
                <a:gd name="T6" fmla="*/ 61 w 425"/>
                <a:gd name="T7" fmla="*/ 80 h 413"/>
                <a:gd name="T8" fmla="*/ 35 w 425"/>
                <a:gd name="T9" fmla="*/ 90 h 413"/>
                <a:gd name="T10" fmla="*/ 36 w 425"/>
                <a:gd name="T11" fmla="*/ 106 h 413"/>
                <a:gd name="T12" fmla="*/ 58 w 425"/>
                <a:gd name="T13" fmla="*/ 115 h 413"/>
                <a:gd name="T14" fmla="*/ 55 w 425"/>
                <a:gd name="T15" fmla="*/ 131 h 413"/>
                <a:gd name="T16" fmla="*/ 30 w 425"/>
                <a:gd name="T17" fmla="*/ 132 h 413"/>
                <a:gd name="T18" fmla="*/ 7 w 425"/>
                <a:gd name="T19" fmla="*/ 139 h 413"/>
                <a:gd name="T20" fmla="*/ 3 w 425"/>
                <a:gd name="T21" fmla="*/ 149 h 413"/>
                <a:gd name="T22" fmla="*/ 7 w 425"/>
                <a:gd name="T23" fmla="*/ 162 h 413"/>
                <a:gd name="T24" fmla="*/ 22 w 425"/>
                <a:gd name="T25" fmla="*/ 168 h 413"/>
                <a:gd name="T26" fmla="*/ 56 w 425"/>
                <a:gd name="T27" fmla="*/ 170 h 413"/>
                <a:gd name="T28" fmla="*/ 38 w 425"/>
                <a:gd name="T29" fmla="*/ 178 h 413"/>
                <a:gd name="T30" fmla="*/ 9 w 425"/>
                <a:gd name="T31" fmla="*/ 196 h 413"/>
                <a:gd name="T32" fmla="*/ 0 w 425"/>
                <a:gd name="T33" fmla="*/ 214 h 413"/>
                <a:gd name="T34" fmla="*/ 9 w 425"/>
                <a:gd name="T35" fmla="*/ 229 h 413"/>
                <a:gd name="T36" fmla="*/ 26 w 425"/>
                <a:gd name="T37" fmla="*/ 232 h 413"/>
                <a:gd name="T38" fmla="*/ 55 w 425"/>
                <a:gd name="T39" fmla="*/ 224 h 413"/>
                <a:gd name="T40" fmla="*/ 43 w 425"/>
                <a:gd name="T41" fmla="*/ 240 h 413"/>
                <a:gd name="T42" fmla="*/ 46 w 425"/>
                <a:gd name="T43" fmla="*/ 268 h 413"/>
                <a:gd name="T44" fmla="*/ 61 w 425"/>
                <a:gd name="T45" fmla="*/ 279 h 413"/>
                <a:gd name="T46" fmla="*/ 85 w 425"/>
                <a:gd name="T47" fmla="*/ 276 h 413"/>
                <a:gd name="T48" fmla="*/ 116 w 425"/>
                <a:gd name="T49" fmla="*/ 268 h 413"/>
                <a:gd name="T50" fmla="*/ 110 w 425"/>
                <a:gd name="T51" fmla="*/ 282 h 413"/>
                <a:gd name="T52" fmla="*/ 18 w 425"/>
                <a:gd name="T53" fmla="*/ 406 h 413"/>
                <a:gd name="T54" fmla="*/ 51 w 425"/>
                <a:gd name="T55" fmla="*/ 409 h 413"/>
                <a:gd name="T56" fmla="*/ 144 w 425"/>
                <a:gd name="T57" fmla="*/ 413 h 413"/>
                <a:gd name="T58" fmla="*/ 186 w 425"/>
                <a:gd name="T59" fmla="*/ 403 h 413"/>
                <a:gd name="T60" fmla="*/ 229 w 425"/>
                <a:gd name="T61" fmla="*/ 377 h 413"/>
                <a:gd name="T62" fmla="*/ 255 w 425"/>
                <a:gd name="T63" fmla="*/ 317 h 413"/>
                <a:gd name="T64" fmla="*/ 303 w 425"/>
                <a:gd name="T65" fmla="*/ 224 h 413"/>
                <a:gd name="T66" fmla="*/ 339 w 425"/>
                <a:gd name="T67" fmla="*/ 171 h 413"/>
                <a:gd name="T68" fmla="*/ 359 w 425"/>
                <a:gd name="T69" fmla="*/ 144 h 413"/>
                <a:gd name="T70" fmla="*/ 382 w 425"/>
                <a:gd name="T71" fmla="*/ 122 h 413"/>
                <a:gd name="T72" fmla="*/ 404 w 425"/>
                <a:gd name="T73" fmla="*/ 105 h 413"/>
                <a:gd name="T74" fmla="*/ 420 w 425"/>
                <a:gd name="T75" fmla="*/ 86 h 413"/>
                <a:gd name="T76" fmla="*/ 425 w 425"/>
                <a:gd name="T77" fmla="*/ 54 h 413"/>
                <a:gd name="T78" fmla="*/ 411 w 425"/>
                <a:gd name="T79" fmla="*/ 17 h 413"/>
                <a:gd name="T80" fmla="*/ 379 w 425"/>
                <a:gd name="T81" fmla="*/ 0 h 413"/>
                <a:gd name="T82" fmla="*/ 336 w 425"/>
                <a:gd name="T83" fmla="*/ 2 h 413"/>
                <a:gd name="T84" fmla="*/ 283 w 425"/>
                <a:gd name="T85" fmla="*/ 13 h 413"/>
                <a:gd name="T86" fmla="*/ 241 w 425"/>
                <a:gd name="T87" fmla="*/ 21 h 413"/>
                <a:gd name="T88" fmla="*/ 193 w 425"/>
                <a:gd name="T89" fmla="*/ 15 h 413"/>
                <a:gd name="T90" fmla="*/ 131 w 425"/>
                <a:gd name="T91" fmla="*/ 21 h 413"/>
                <a:gd name="T92" fmla="*/ 91 w 425"/>
                <a:gd name="T93" fmla="*/ 38 h 413"/>
                <a:gd name="T94" fmla="*/ 81 w 425"/>
                <a:gd name="T95" fmla="*/ 44 h 413"/>
                <a:gd name="T96" fmla="*/ 81 w 425"/>
                <a:gd name="T97" fmla="*/ 44 h 413"/>
                <a:gd name="T98" fmla="*/ 81 w 425"/>
                <a:gd name="T99" fmla="*/ 4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425" h="413">
                  <a:moveTo>
                    <a:pt x="81" y="44"/>
                  </a:moveTo>
                  <a:lnTo>
                    <a:pt x="56" y="49"/>
                  </a:lnTo>
                  <a:lnTo>
                    <a:pt x="52" y="60"/>
                  </a:lnTo>
                  <a:lnTo>
                    <a:pt x="61" y="80"/>
                  </a:lnTo>
                  <a:lnTo>
                    <a:pt x="35" y="90"/>
                  </a:lnTo>
                  <a:lnTo>
                    <a:pt x="36" y="106"/>
                  </a:lnTo>
                  <a:lnTo>
                    <a:pt x="58" y="115"/>
                  </a:lnTo>
                  <a:lnTo>
                    <a:pt x="55" y="131"/>
                  </a:lnTo>
                  <a:lnTo>
                    <a:pt x="30" y="132"/>
                  </a:lnTo>
                  <a:lnTo>
                    <a:pt x="7" y="139"/>
                  </a:lnTo>
                  <a:lnTo>
                    <a:pt x="3" y="149"/>
                  </a:lnTo>
                  <a:lnTo>
                    <a:pt x="7" y="162"/>
                  </a:lnTo>
                  <a:lnTo>
                    <a:pt x="22" y="168"/>
                  </a:lnTo>
                  <a:lnTo>
                    <a:pt x="56" y="170"/>
                  </a:lnTo>
                  <a:lnTo>
                    <a:pt x="38" y="178"/>
                  </a:lnTo>
                  <a:lnTo>
                    <a:pt x="9" y="196"/>
                  </a:lnTo>
                  <a:lnTo>
                    <a:pt x="0" y="214"/>
                  </a:lnTo>
                  <a:lnTo>
                    <a:pt x="9" y="229"/>
                  </a:lnTo>
                  <a:lnTo>
                    <a:pt x="26" y="232"/>
                  </a:lnTo>
                  <a:lnTo>
                    <a:pt x="55" y="224"/>
                  </a:lnTo>
                  <a:lnTo>
                    <a:pt x="43" y="240"/>
                  </a:lnTo>
                  <a:lnTo>
                    <a:pt x="46" y="268"/>
                  </a:lnTo>
                  <a:lnTo>
                    <a:pt x="61" y="279"/>
                  </a:lnTo>
                  <a:lnTo>
                    <a:pt x="85" y="276"/>
                  </a:lnTo>
                  <a:lnTo>
                    <a:pt x="116" y="268"/>
                  </a:lnTo>
                  <a:lnTo>
                    <a:pt x="110" y="282"/>
                  </a:lnTo>
                  <a:lnTo>
                    <a:pt x="18" y="406"/>
                  </a:lnTo>
                  <a:lnTo>
                    <a:pt x="51" y="409"/>
                  </a:lnTo>
                  <a:lnTo>
                    <a:pt x="144" y="413"/>
                  </a:lnTo>
                  <a:lnTo>
                    <a:pt x="186" y="403"/>
                  </a:lnTo>
                  <a:lnTo>
                    <a:pt x="229" y="377"/>
                  </a:lnTo>
                  <a:lnTo>
                    <a:pt x="255" y="317"/>
                  </a:lnTo>
                  <a:lnTo>
                    <a:pt x="303" y="224"/>
                  </a:lnTo>
                  <a:lnTo>
                    <a:pt x="339" y="171"/>
                  </a:lnTo>
                  <a:lnTo>
                    <a:pt x="359" y="144"/>
                  </a:lnTo>
                  <a:lnTo>
                    <a:pt x="382" y="122"/>
                  </a:lnTo>
                  <a:lnTo>
                    <a:pt x="404" y="105"/>
                  </a:lnTo>
                  <a:lnTo>
                    <a:pt x="420" y="86"/>
                  </a:lnTo>
                  <a:lnTo>
                    <a:pt x="425" y="54"/>
                  </a:lnTo>
                  <a:lnTo>
                    <a:pt x="411" y="17"/>
                  </a:lnTo>
                  <a:lnTo>
                    <a:pt x="379" y="0"/>
                  </a:lnTo>
                  <a:lnTo>
                    <a:pt x="336" y="2"/>
                  </a:lnTo>
                  <a:lnTo>
                    <a:pt x="283" y="13"/>
                  </a:lnTo>
                  <a:lnTo>
                    <a:pt x="241" y="21"/>
                  </a:lnTo>
                  <a:lnTo>
                    <a:pt x="193" y="15"/>
                  </a:lnTo>
                  <a:lnTo>
                    <a:pt x="131" y="21"/>
                  </a:lnTo>
                  <a:lnTo>
                    <a:pt x="91" y="38"/>
                  </a:lnTo>
                  <a:lnTo>
                    <a:pt x="81" y="44"/>
                  </a:lnTo>
                  <a:lnTo>
                    <a:pt x="81" y="44"/>
                  </a:lnTo>
                  <a:lnTo>
                    <a:pt x="8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099" name="Freeform 19">
              <a:extLst>
                <a:ext uri="{FF2B5EF4-FFF2-40B4-BE49-F238E27FC236}">
                  <a16:creationId xmlns:a16="http://schemas.microsoft.com/office/drawing/2014/main" id="{66B78B34-421E-34D7-78EF-738B1B17E6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" y="1330"/>
              <a:ext cx="220" cy="296"/>
            </a:xfrm>
            <a:custGeom>
              <a:avLst/>
              <a:gdLst>
                <a:gd name="T0" fmla="*/ 220 w 220"/>
                <a:gd name="T1" fmla="*/ 0 h 296"/>
                <a:gd name="T2" fmla="*/ 195 w 220"/>
                <a:gd name="T3" fmla="*/ 5 h 296"/>
                <a:gd name="T4" fmla="*/ 170 w 220"/>
                <a:gd name="T5" fmla="*/ 0 h 296"/>
                <a:gd name="T6" fmla="*/ 154 w 220"/>
                <a:gd name="T7" fmla="*/ 25 h 296"/>
                <a:gd name="T8" fmla="*/ 144 w 220"/>
                <a:gd name="T9" fmla="*/ 49 h 296"/>
                <a:gd name="T10" fmla="*/ 125 w 220"/>
                <a:gd name="T11" fmla="*/ 61 h 296"/>
                <a:gd name="T12" fmla="*/ 112 w 220"/>
                <a:gd name="T13" fmla="*/ 84 h 296"/>
                <a:gd name="T14" fmla="*/ 124 w 220"/>
                <a:gd name="T15" fmla="*/ 124 h 296"/>
                <a:gd name="T16" fmla="*/ 120 w 220"/>
                <a:gd name="T17" fmla="*/ 136 h 296"/>
                <a:gd name="T18" fmla="*/ 102 w 220"/>
                <a:gd name="T19" fmla="*/ 146 h 296"/>
                <a:gd name="T20" fmla="*/ 62 w 220"/>
                <a:gd name="T21" fmla="*/ 167 h 296"/>
                <a:gd name="T22" fmla="*/ 16 w 220"/>
                <a:gd name="T23" fmla="*/ 162 h 296"/>
                <a:gd name="T24" fmla="*/ 0 w 220"/>
                <a:gd name="T25" fmla="*/ 199 h 296"/>
                <a:gd name="T26" fmla="*/ 36 w 220"/>
                <a:gd name="T27" fmla="*/ 281 h 296"/>
                <a:gd name="T28" fmla="*/ 62 w 220"/>
                <a:gd name="T29" fmla="*/ 296 h 296"/>
                <a:gd name="T30" fmla="*/ 66 w 220"/>
                <a:gd name="T31" fmla="*/ 267 h 296"/>
                <a:gd name="T32" fmla="*/ 94 w 220"/>
                <a:gd name="T33" fmla="*/ 244 h 296"/>
                <a:gd name="T34" fmla="*/ 124 w 220"/>
                <a:gd name="T35" fmla="*/ 218 h 296"/>
                <a:gd name="T36" fmla="*/ 138 w 220"/>
                <a:gd name="T37" fmla="*/ 146 h 296"/>
                <a:gd name="T38" fmla="*/ 176 w 220"/>
                <a:gd name="T39" fmla="*/ 95 h 296"/>
                <a:gd name="T40" fmla="*/ 213 w 220"/>
                <a:gd name="T41" fmla="*/ 41 h 296"/>
                <a:gd name="T42" fmla="*/ 220 w 220"/>
                <a:gd name="T43" fmla="*/ 0 h 296"/>
                <a:gd name="T44" fmla="*/ 220 w 220"/>
                <a:gd name="T45" fmla="*/ 0 h 296"/>
                <a:gd name="T46" fmla="*/ 220 w 220"/>
                <a:gd name="T47" fmla="*/ 0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0" h="296">
                  <a:moveTo>
                    <a:pt x="220" y="0"/>
                  </a:moveTo>
                  <a:lnTo>
                    <a:pt x="195" y="5"/>
                  </a:lnTo>
                  <a:lnTo>
                    <a:pt x="170" y="0"/>
                  </a:lnTo>
                  <a:lnTo>
                    <a:pt x="154" y="25"/>
                  </a:lnTo>
                  <a:lnTo>
                    <a:pt x="144" y="49"/>
                  </a:lnTo>
                  <a:lnTo>
                    <a:pt x="125" y="61"/>
                  </a:lnTo>
                  <a:lnTo>
                    <a:pt x="112" y="84"/>
                  </a:lnTo>
                  <a:lnTo>
                    <a:pt x="124" y="124"/>
                  </a:lnTo>
                  <a:lnTo>
                    <a:pt x="120" y="136"/>
                  </a:lnTo>
                  <a:lnTo>
                    <a:pt x="102" y="146"/>
                  </a:lnTo>
                  <a:lnTo>
                    <a:pt x="62" y="167"/>
                  </a:lnTo>
                  <a:lnTo>
                    <a:pt x="16" y="162"/>
                  </a:lnTo>
                  <a:lnTo>
                    <a:pt x="0" y="199"/>
                  </a:lnTo>
                  <a:lnTo>
                    <a:pt x="36" y="281"/>
                  </a:lnTo>
                  <a:lnTo>
                    <a:pt x="62" y="296"/>
                  </a:lnTo>
                  <a:lnTo>
                    <a:pt x="66" y="267"/>
                  </a:lnTo>
                  <a:lnTo>
                    <a:pt x="94" y="244"/>
                  </a:lnTo>
                  <a:lnTo>
                    <a:pt x="124" y="218"/>
                  </a:lnTo>
                  <a:lnTo>
                    <a:pt x="138" y="146"/>
                  </a:lnTo>
                  <a:lnTo>
                    <a:pt x="176" y="95"/>
                  </a:lnTo>
                  <a:lnTo>
                    <a:pt x="213" y="41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0" name="Freeform 20">
              <a:extLst>
                <a:ext uri="{FF2B5EF4-FFF2-40B4-BE49-F238E27FC236}">
                  <a16:creationId xmlns:a16="http://schemas.microsoft.com/office/drawing/2014/main" id="{0E214199-A900-9113-62AD-85FE7C9B69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8" y="2490"/>
              <a:ext cx="434" cy="206"/>
            </a:xfrm>
            <a:custGeom>
              <a:avLst/>
              <a:gdLst>
                <a:gd name="T0" fmla="*/ 59 w 434"/>
                <a:gd name="T1" fmla="*/ 0 h 206"/>
                <a:gd name="T2" fmla="*/ 110 w 434"/>
                <a:gd name="T3" fmla="*/ 19 h 206"/>
                <a:gd name="T4" fmla="*/ 152 w 434"/>
                <a:gd name="T5" fmla="*/ 59 h 206"/>
                <a:gd name="T6" fmla="*/ 178 w 434"/>
                <a:gd name="T7" fmla="*/ 72 h 206"/>
                <a:gd name="T8" fmla="*/ 206 w 434"/>
                <a:gd name="T9" fmla="*/ 71 h 206"/>
                <a:gd name="T10" fmla="*/ 270 w 434"/>
                <a:gd name="T11" fmla="*/ 49 h 206"/>
                <a:gd name="T12" fmla="*/ 355 w 434"/>
                <a:gd name="T13" fmla="*/ 43 h 206"/>
                <a:gd name="T14" fmla="*/ 414 w 434"/>
                <a:gd name="T15" fmla="*/ 59 h 206"/>
                <a:gd name="T16" fmla="*/ 434 w 434"/>
                <a:gd name="T17" fmla="*/ 117 h 206"/>
                <a:gd name="T18" fmla="*/ 428 w 434"/>
                <a:gd name="T19" fmla="*/ 167 h 206"/>
                <a:gd name="T20" fmla="*/ 399 w 434"/>
                <a:gd name="T21" fmla="*/ 194 h 206"/>
                <a:gd name="T22" fmla="*/ 338 w 434"/>
                <a:gd name="T23" fmla="*/ 206 h 206"/>
                <a:gd name="T24" fmla="*/ 303 w 434"/>
                <a:gd name="T25" fmla="*/ 202 h 206"/>
                <a:gd name="T26" fmla="*/ 252 w 434"/>
                <a:gd name="T27" fmla="*/ 182 h 206"/>
                <a:gd name="T28" fmla="*/ 179 w 434"/>
                <a:gd name="T29" fmla="*/ 160 h 206"/>
                <a:gd name="T30" fmla="*/ 105 w 434"/>
                <a:gd name="T31" fmla="*/ 161 h 206"/>
                <a:gd name="T32" fmla="*/ 48 w 434"/>
                <a:gd name="T33" fmla="*/ 156 h 206"/>
                <a:gd name="T34" fmla="*/ 32 w 434"/>
                <a:gd name="T35" fmla="*/ 140 h 206"/>
                <a:gd name="T36" fmla="*/ 15 w 434"/>
                <a:gd name="T37" fmla="*/ 133 h 206"/>
                <a:gd name="T38" fmla="*/ 0 w 434"/>
                <a:gd name="T39" fmla="*/ 107 h 206"/>
                <a:gd name="T40" fmla="*/ 5 w 434"/>
                <a:gd name="T41" fmla="*/ 62 h 206"/>
                <a:gd name="T42" fmla="*/ 59 w 434"/>
                <a:gd name="T43" fmla="*/ 0 h 206"/>
                <a:gd name="T44" fmla="*/ 59 w 434"/>
                <a:gd name="T45" fmla="*/ 0 h 206"/>
                <a:gd name="T46" fmla="*/ 59 w 434"/>
                <a:gd name="T4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4" h="206">
                  <a:moveTo>
                    <a:pt x="59" y="0"/>
                  </a:moveTo>
                  <a:lnTo>
                    <a:pt x="110" y="19"/>
                  </a:lnTo>
                  <a:lnTo>
                    <a:pt x="152" y="59"/>
                  </a:lnTo>
                  <a:lnTo>
                    <a:pt x="178" y="72"/>
                  </a:lnTo>
                  <a:lnTo>
                    <a:pt x="206" y="71"/>
                  </a:lnTo>
                  <a:lnTo>
                    <a:pt x="270" y="49"/>
                  </a:lnTo>
                  <a:lnTo>
                    <a:pt x="355" y="43"/>
                  </a:lnTo>
                  <a:lnTo>
                    <a:pt x="414" y="59"/>
                  </a:lnTo>
                  <a:lnTo>
                    <a:pt x="434" y="117"/>
                  </a:lnTo>
                  <a:lnTo>
                    <a:pt x="428" y="167"/>
                  </a:lnTo>
                  <a:lnTo>
                    <a:pt x="399" y="194"/>
                  </a:lnTo>
                  <a:lnTo>
                    <a:pt x="338" y="206"/>
                  </a:lnTo>
                  <a:lnTo>
                    <a:pt x="303" y="202"/>
                  </a:lnTo>
                  <a:lnTo>
                    <a:pt x="252" y="182"/>
                  </a:lnTo>
                  <a:lnTo>
                    <a:pt x="179" y="160"/>
                  </a:lnTo>
                  <a:lnTo>
                    <a:pt x="105" y="161"/>
                  </a:lnTo>
                  <a:lnTo>
                    <a:pt x="48" y="156"/>
                  </a:lnTo>
                  <a:lnTo>
                    <a:pt x="32" y="140"/>
                  </a:lnTo>
                  <a:lnTo>
                    <a:pt x="15" y="133"/>
                  </a:lnTo>
                  <a:lnTo>
                    <a:pt x="0" y="107"/>
                  </a:lnTo>
                  <a:lnTo>
                    <a:pt x="5" y="62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1" name="Freeform 21">
              <a:extLst>
                <a:ext uri="{FF2B5EF4-FFF2-40B4-BE49-F238E27FC236}">
                  <a16:creationId xmlns:a16="http://schemas.microsoft.com/office/drawing/2014/main" id="{1F5A2F76-CF44-2553-567B-41820470620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6" y="1660"/>
              <a:ext cx="534" cy="703"/>
            </a:xfrm>
            <a:custGeom>
              <a:avLst/>
              <a:gdLst>
                <a:gd name="T0" fmla="*/ 165 w 534"/>
                <a:gd name="T1" fmla="*/ 0 h 703"/>
                <a:gd name="T2" fmla="*/ 265 w 534"/>
                <a:gd name="T3" fmla="*/ 55 h 703"/>
                <a:gd name="T4" fmla="*/ 313 w 534"/>
                <a:gd name="T5" fmla="*/ 114 h 703"/>
                <a:gd name="T6" fmla="*/ 331 w 534"/>
                <a:gd name="T7" fmla="*/ 177 h 703"/>
                <a:gd name="T8" fmla="*/ 353 w 534"/>
                <a:gd name="T9" fmla="*/ 245 h 703"/>
                <a:gd name="T10" fmla="*/ 357 w 534"/>
                <a:gd name="T11" fmla="*/ 311 h 703"/>
                <a:gd name="T12" fmla="*/ 376 w 534"/>
                <a:gd name="T13" fmla="*/ 442 h 703"/>
                <a:gd name="T14" fmla="*/ 385 w 534"/>
                <a:gd name="T15" fmla="*/ 466 h 703"/>
                <a:gd name="T16" fmla="*/ 439 w 534"/>
                <a:gd name="T17" fmla="*/ 562 h 703"/>
                <a:gd name="T18" fmla="*/ 534 w 534"/>
                <a:gd name="T19" fmla="*/ 650 h 703"/>
                <a:gd name="T20" fmla="*/ 491 w 534"/>
                <a:gd name="T21" fmla="*/ 703 h 703"/>
                <a:gd name="T22" fmla="*/ 470 w 534"/>
                <a:gd name="T23" fmla="*/ 702 h 703"/>
                <a:gd name="T24" fmla="*/ 422 w 534"/>
                <a:gd name="T25" fmla="*/ 641 h 703"/>
                <a:gd name="T26" fmla="*/ 385 w 534"/>
                <a:gd name="T27" fmla="*/ 558 h 703"/>
                <a:gd name="T28" fmla="*/ 369 w 534"/>
                <a:gd name="T29" fmla="*/ 499 h 703"/>
                <a:gd name="T30" fmla="*/ 289 w 534"/>
                <a:gd name="T31" fmla="*/ 431 h 703"/>
                <a:gd name="T32" fmla="*/ 226 w 534"/>
                <a:gd name="T33" fmla="*/ 392 h 703"/>
                <a:gd name="T34" fmla="*/ 150 w 534"/>
                <a:gd name="T35" fmla="*/ 369 h 703"/>
                <a:gd name="T36" fmla="*/ 121 w 534"/>
                <a:gd name="T37" fmla="*/ 366 h 703"/>
                <a:gd name="T38" fmla="*/ 108 w 534"/>
                <a:gd name="T39" fmla="*/ 360 h 703"/>
                <a:gd name="T40" fmla="*/ 76 w 534"/>
                <a:gd name="T41" fmla="*/ 357 h 703"/>
                <a:gd name="T42" fmla="*/ 31 w 534"/>
                <a:gd name="T43" fmla="*/ 333 h 703"/>
                <a:gd name="T44" fmla="*/ 0 w 534"/>
                <a:gd name="T45" fmla="*/ 130 h 703"/>
                <a:gd name="T46" fmla="*/ 57 w 534"/>
                <a:gd name="T47" fmla="*/ 33 h 703"/>
                <a:gd name="T48" fmla="*/ 165 w 534"/>
                <a:gd name="T49" fmla="*/ 0 h 703"/>
                <a:gd name="T50" fmla="*/ 165 w 534"/>
                <a:gd name="T51" fmla="*/ 0 h 703"/>
                <a:gd name="T52" fmla="*/ 165 w 534"/>
                <a:gd name="T53" fmla="*/ 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4" h="703">
                  <a:moveTo>
                    <a:pt x="165" y="0"/>
                  </a:moveTo>
                  <a:lnTo>
                    <a:pt x="265" y="55"/>
                  </a:lnTo>
                  <a:lnTo>
                    <a:pt x="313" y="114"/>
                  </a:lnTo>
                  <a:lnTo>
                    <a:pt x="331" y="177"/>
                  </a:lnTo>
                  <a:lnTo>
                    <a:pt x="353" y="245"/>
                  </a:lnTo>
                  <a:lnTo>
                    <a:pt x="357" y="311"/>
                  </a:lnTo>
                  <a:lnTo>
                    <a:pt x="376" y="442"/>
                  </a:lnTo>
                  <a:lnTo>
                    <a:pt x="385" y="466"/>
                  </a:lnTo>
                  <a:lnTo>
                    <a:pt x="439" y="562"/>
                  </a:lnTo>
                  <a:lnTo>
                    <a:pt x="534" y="650"/>
                  </a:lnTo>
                  <a:lnTo>
                    <a:pt x="491" y="703"/>
                  </a:lnTo>
                  <a:lnTo>
                    <a:pt x="470" y="702"/>
                  </a:lnTo>
                  <a:lnTo>
                    <a:pt x="422" y="641"/>
                  </a:lnTo>
                  <a:lnTo>
                    <a:pt x="385" y="558"/>
                  </a:lnTo>
                  <a:lnTo>
                    <a:pt x="369" y="499"/>
                  </a:lnTo>
                  <a:lnTo>
                    <a:pt x="289" y="431"/>
                  </a:lnTo>
                  <a:lnTo>
                    <a:pt x="226" y="392"/>
                  </a:lnTo>
                  <a:lnTo>
                    <a:pt x="150" y="369"/>
                  </a:lnTo>
                  <a:lnTo>
                    <a:pt x="121" y="366"/>
                  </a:lnTo>
                  <a:lnTo>
                    <a:pt x="108" y="360"/>
                  </a:lnTo>
                  <a:lnTo>
                    <a:pt x="76" y="357"/>
                  </a:lnTo>
                  <a:lnTo>
                    <a:pt x="31" y="333"/>
                  </a:lnTo>
                  <a:lnTo>
                    <a:pt x="0" y="130"/>
                  </a:lnTo>
                  <a:lnTo>
                    <a:pt x="57" y="33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6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2" name="Freeform 22">
              <a:extLst>
                <a:ext uri="{FF2B5EF4-FFF2-40B4-BE49-F238E27FC236}">
                  <a16:creationId xmlns:a16="http://schemas.microsoft.com/office/drawing/2014/main" id="{DEC32636-1CB1-2066-137A-B028D50717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" y="1634"/>
              <a:ext cx="206" cy="298"/>
            </a:xfrm>
            <a:custGeom>
              <a:avLst/>
              <a:gdLst>
                <a:gd name="T0" fmla="*/ 59 w 206"/>
                <a:gd name="T1" fmla="*/ 165 h 298"/>
                <a:gd name="T2" fmla="*/ 69 w 206"/>
                <a:gd name="T3" fmla="*/ 189 h 298"/>
                <a:gd name="T4" fmla="*/ 55 w 206"/>
                <a:gd name="T5" fmla="*/ 298 h 298"/>
                <a:gd name="T6" fmla="*/ 21 w 206"/>
                <a:gd name="T7" fmla="*/ 268 h 298"/>
                <a:gd name="T8" fmla="*/ 6 w 206"/>
                <a:gd name="T9" fmla="*/ 226 h 298"/>
                <a:gd name="T10" fmla="*/ 8 w 206"/>
                <a:gd name="T11" fmla="*/ 201 h 298"/>
                <a:gd name="T12" fmla="*/ 20 w 206"/>
                <a:gd name="T13" fmla="*/ 165 h 298"/>
                <a:gd name="T14" fmla="*/ 0 w 206"/>
                <a:gd name="T15" fmla="*/ 107 h 298"/>
                <a:gd name="T16" fmla="*/ 13 w 206"/>
                <a:gd name="T17" fmla="*/ 59 h 298"/>
                <a:gd name="T18" fmla="*/ 49 w 206"/>
                <a:gd name="T19" fmla="*/ 23 h 298"/>
                <a:gd name="T20" fmla="*/ 108 w 206"/>
                <a:gd name="T21" fmla="*/ 0 h 298"/>
                <a:gd name="T22" fmla="*/ 184 w 206"/>
                <a:gd name="T23" fmla="*/ 20 h 298"/>
                <a:gd name="T24" fmla="*/ 194 w 206"/>
                <a:gd name="T25" fmla="*/ 58 h 298"/>
                <a:gd name="T26" fmla="*/ 206 w 206"/>
                <a:gd name="T27" fmla="*/ 77 h 298"/>
                <a:gd name="T28" fmla="*/ 200 w 206"/>
                <a:gd name="T29" fmla="*/ 103 h 298"/>
                <a:gd name="T30" fmla="*/ 151 w 206"/>
                <a:gd name="T31" fmla="*/ 95 h 298"/>
                <a:gd name="T32" fmla="*/ 114 w 206"/>
                <a:gd name="T33" fmla="*/ 100 h 298"/>
                <a:gd name="T34" fmla="*/ 76 w 206"/>
                <a:gd name="T35" fmla="*/ 124 h 298"/>
                <a:gd name="T36" fmla="*/ 59 w 206"/>
                <a:gd name="T37" fmla="*/ 146 h 298"/>
                <a:gd name="T38" fmla="*/ 59 w 206"/>
                <a:gd name="T39" fmla="*/ 165 h 298"/>
                <a:gd name="T40" fmla="*/ 59 w 206"/>
                <a:gd name="T41" fmla="*/ 165 h 298"/>
                <a:gd name="T42" fmla="*/ 59 w 206"/>
                <a:gd name="T43" fmla="*/ 16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6" h="298">
                  <a:moveTo>
                    <a:pt x="59" y="165"/>
                  </a:moveTo>
                  <a:lnTo>
                    <a:pt x="69" y="189"/>
                  </a:lnTo>
                  <a:lnTo>
                    <a:pt x="55" y="298"/>
                  </a:lnTo>
                  <a:lnTo>
                    <a:pt x="21" y="268"/>
                  </a:lnTo>
                  <a:lnTo>
                    <a:pt x="6" y="226"/>
                  </a:lnTo>
                  <a:lnTo>
                    <a:pt x="8" y="201"/>
                  </a:lnTo>
                  <a:lnTo>
                    <a:pt x="20" y="165"/>
                  </a:lnTo>
                  <a:lnTo>
                    <a:pt x="0" y="107"/>
                  </a:lnTo>
                  <a:lnTo>
                    <a:pt x="13" y="59"/>
                  </a:lnTo>
                  <a:lnTo>
                    <a:pt x="49" y="23"/>
                  </a:lnTo>
                  <a:lnTo>
                    <a:pt x="108" y="0"/>
                  </a:lnTo>
                  <a:lnTo>
                    <a:pt x="184" y="20"/>
                  </a:lnTo>
                  <a:lnTo>
                    <a:pt x="194" y="58"/>
                  </a:lnTo>
                  <a:lnTo>
                    <a:pt x="206" y="77"/>
                  </a:lnTo>
                  <a:lnTo>
                    <a:pt x="200" y="103"/>
                  </a:lnTo>
                  <a:lnTo>
                    <a:pt x="151" y="95"/>
                  </a:lnTo>
                  <a:lnTo>
                    <a:pt x="114" y="100"/>
                  </a:lnTo>
                  <a:lnTo>
                    <a:pt x="76" y="124"/>
                  </a:lnTo>
                  <a:lnTo>
                    <a:pt x="59" y="146"/>
                  </a:lnTo>
                  <a:lnTo>
                    <a:pt x="59" y="165"/>
                  </a:lnTo>
                  <a:lnTo>
                    <a:pt x="59" y="165"/>
                  </a:lnTo>
                  <a:lnTo>
                    <a:pt x="59" y="1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3" name="Freeform 23">
              <a:extLst>
                <a:ext uri="{FF2B5EF4-FFF2-40B4-BE49-F238E27FC236}">
                  <a16:creationId xmlns:a16="http://schemas.microsoft.com/office/drawing/2014/main" id="{76B04608-829F-CE2E-0BE5-84253BACD1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6" y="1790"/>
              <a:ext cx="25" cy="20"/>
            </a:xfrm>
            <a:custGeom>
              <a:avLst/>
              <a:gdLst>
                <a:gd name="T0" fmla="*/ 0 w 25"/>
                <a:gd name="T1" fmla="*/ 9 h 20"/>
                <a:gd name="T2" fmla="*/ 2 w 25"/>
                <a:gd name="T3" fmla="*/ 20 h 20"/>
                <a:gd name="T4" fmla="*/ 13 w 25"/>
                <a:gd name="T5" fmla="*/ 16 h 20"/>
                <a:gd name="T6" fmla="*/ 25 w 25"/>
                <a:gd name="T7" fmla="*/ 6 h 20"/>
                <a:gd name="T8" fmla="*/ 19 w 25"/>
                <a:gd name="T9" fmla="*/ 0 h 20"/>
                <a:gd name="T10" fmla="*/ 0 w 25"/>
                <a:gd name="T11" fmla="*/ 9 h 20"/>
                <a:gd name="T12" fmla="*/ 0 w 25"/>
                <a:gd name="T13" fmla="*/ 9 h 20"/>
                <a:gd name="T14" fmla="*/ 0 w 25"/>
                <a:gd name="T15" fmla="*/ 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0">
                  <a:moveTo>
                    <a:pt x="0" y="9"/>
                  </a:moveTo>
                  <a:lnTo>
                    <a:pt x="2" y="20"/>
                  </a:lnTo>
                  <a:lnTo>
                    <a:pt x="13" y="16"/>
                  </a:lnTo>
                  <a:lnTo>
                    <a:pt x="25" y="6"/>
                  </a:lnTo>
                  <a:lnTo>
                    <a:pt x="19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4" name="Freeform 24">
              <a:extLst>
                <a:ext uri="{FF2B5EF4-FFF2-40B4-BE49-F238E27FC236}">
                  <a16:creationId xmlns:a16="http://schemas.microsoft.com/office/drawing/2014/main" id="{A5EC162F-34EA-C1F7-E2D7-ABC00A462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1860"/>
              <a:ext cx="21" cy="32"/>
            </a:xfrm>
            <a:custGeom>
              <a:avLst/>
              <a:gdLst>
                <a:gd name="T0" fmla="*/ 21 w 21"/>
                <a:gd name="T1" fmla="*/ 13 h 32"/>
                <a:gd name="T2" fmla="*/ 3 w 21"/>
                <a:gd name="T3" fmla="*/ 32 h 32"/>
                <a:gd name="T4" fmla="*/ 0 w 21"/>
                <a:gd name="T5" fmla="*/ 25 h 32"/>
                <a:gd name="T6" fmla="*/ 3 w 21"/>
                <a:gd name="T7" fmla="*/ 8 h 32"/>
                <a:gd name="T8" fmla="*/ 17 w 21"/>
                <a:gd name="T9" fmla="*/ 0 h 32"/>
                <a:gd name="T10" fmla="*/ 21 w 21"/>
                <a:gd name="T11" fmla="*/ 13 h 32"/>
                <a:gd name="T12" fmla="*/ 21 w 21"/>
                <a:gd name="T13" fmla="*/ 13 h 32"/>
                <a:gd name="T14" fmla="*/ 21 w 21"/>
                <a:gd name="T15" fmla="*/ 1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32">
                  <a:moveTo>
                    <a:pt x="21" y="13"/>
                  </a:moveTo>
                  <a:lnTo>
                    <a:pt x="3" y="32"/>
                  </a:lnTo>
                  <a:lnTo>
                    <a:pt x="0" y="25"/>
                  </a:lnTo>
                  <a:lnTo>
                    <a:pt x="3" y="8"/>
                  </a:lnTo>
                  <a:lnTo>
                    <a:pt x="17" y="0"/>
                  </a:lnTo>
                  <a:lnTo>
                    <a:pt x="21" y="13"/>
                  </a:lnTo>
                  <a:lnTo>
                    <a:pt x="21" y="13"/>
                  </a:lnTo>
                  <a:lnTo>
                    <a:pt x="21" y="1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5" name="Freeform 25">
              <a:extLst>
                <a:ext uri="{FF2B5EF4-FFF2-40B4-BE49-F238E27FC236}">
                  <a16:creationId xmlns:a16="http://schemas.microsoft.com/office/drawing/2014/main" id="{2D889861-0025-22A3-BDD9-6FD2696CB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1905"/>
              <a:ext cx="63" cy="55"/>
            </a:xfrm>
            <a:custGeom>
              <a:avLst/>
              <a:gdLst>
                <a:gd name="T0" fmla="*/ 60 w 63"/>
                <a:gd name="T1" fmla="*/ 12 h 55"/>
                <a:gd name="T2" fmla="*/ 33 w 63"/>
                <a:gd name="T3" fmla="*/ 27 h 55"/>
                <a:gd name="T4" fmla="*/ 14 w 63"/>
                <a:gd name="T5" fmla="*/ 52 h 55"/>
                <a:gd name="T6" fmla="*/ 0 w 63"/>
                <a:gd name="T7" fmla="*/ 55 h 55"/>
                <a:gd name="T8" fmla="*/ 0 w 63"/>
                <a:gd name="T9" fmla="*/ 43 h 55"/>
                <a:gd name="T10" fmla="*/ 3 w 63"/>
                <a:gd name="T11" fmla="*/ 33 h 55"/>
                <a:gd name="T12" fmla="*/ 16 w 63"/>
                <a:gd name="T13" fmla="*/ 17 h 55"/>
                <a:gd name="T14" fmla="*/ 32 w 63"/>
                <a:gd name="T15" fmla="*/ 6 h 55"/>
                <a:gd name="T16" fmla="*/ 45 w 63"/>
                <a:gd name="T17" fmla="*/ 0 h 55"/>
                <a:gd name="T18" fmla="*/ 63 w 63"/>
                <a:gd name="T19" fmla="*/ 0 h 55"/>
                <a:gd name="T20" fmla="*/ 60 w 63"/>
                <a:gd name="T21" fmla="*/ 12 h 55"/>
                <a:gd name="T22" fmla="*/ 60 w 63"/>
                <a:gd name="T23" fmla="*/ 12 h 55"/>
                <a:gd name="T24" fmla="*/ 60 w 63"/>
                <a:gd name="T25" fmla="*/ 1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55">
                  <a:moveTo>
                    <a:pt x="60" y="12"/>
                  </a:moveTo>
                  <a:lnTo>
                    <a:pt x="33" y="27"/>
                  </a:lnTo>
                  <a:lnTo>
                    <a:pt x="14" y="52"/>
                  </a:lnTo>
                  <a:lnTo>
                    <a:pt x="0" y="55"/>
                  </a:lnTo>
                  <a:lnTo>
                    <a:pt x="0" y="43"/>
                  </a:lnTo>
                  <a:lnTo>
                    <a:pt x="3" y="33"/>
                  </a:lnTo>
                  <a:lnTo>
                    <a:pt x="16" y="17"/>
                  </a:lnTo>
                  <a:lnTo>
                    <a:pt x="32" y="6"/>
                  </a:lnTo>
                  <a:lnTo>
                    <a:pt x="45" y="0"/>
                  </a:lnTo>
                  <a:lnTo>
                    <a:pt x="63" y="0"/>
                  </a:lnTo>
                  <a:lnTo>
                    <a:pt x="60" y="12"/>
                  </a:lnTo>
                  <a:lnTo>
                    <a:pt x="60" y="12"/>
                  </a:lnTo>
                  <a:lnTo>
                    <a:pt x="60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6" name="Freeform 26">
              <a:extLst>
                <a:ext uri="{FF2B5EF4-FFF2-40B4-BE49-F238E27FC236}">
                  <a16:creationId xmlns:a16="http://schemas.microsoft.com/office/drawing/2014/main" id="{82AE12F5-A02C-7F4F-7C13-BBBD64E5B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3" y="1811"/>
              <a:ext cx="62" cy="73"/>
            </a:xfrm>
            <a:custGeom>
              <a:avLst/>
              <a:gdLst>
                <a:gd name="T0" fmla="*/ 6 w 62"/>
                <a:gd name="T1" fmla="*/ 73 h 73"/>
                <a:gd name="T2" fmla="*/ 0 w 62"/>
                <a:gd name="T3" fmla="*/ 55 h 73"/>
                <a:gd name="T4" fmla="*/ 3 w 62"/>
                <a:gd name="T5" fmla="*/ 42 h 73"/>
                <a:gd name="T6" fmla="*/ 16 w 62"/>
                <a:gd name="T7" fmla="*/ 31 h 73"/>
                <a:gd name="T8" fmla="*/ 32 w 62"/>
                <a:gd name="T9" fmla="*/ 18 h 73"/>
                <a:gd name="T10" fmla="*/ 54 w 62"/>
                <a:gd name="T11" fmla="*/ 0 h 73"/>
                <a:gd name="T12" fmla="*/ 62 w 62"/>
                <a:gd name="T13" fmla="*/ 2 h 73"/>
                <a:gd name="T14" fmla="*/ 58 w 62"/>
                <a:gd name="T15" fmla="*/ 9 h 73"/>
                <a:gd name="T16" fmla="*/ 61 w 62"/>
                <a:gd name="T17" fmla="*/ 11 h 73"/>
                <a:gd name="T18" fmla="*/ 49 w 62"/>
                <a:gd name="T19" fmla="*/ 16 h 73"/>
                <a:gd name="T20" fmla="*/ 39 w 62"/>
                <a:gd name="T21" fmla="*/ 34 h 73"/>
                <a:gd name="T22" fmla="*/ 24 w 62"/>
                <a:gd name="T23" fmla="*/ 44 h 73"/>
                <a:gd name="T24" fmla="*/ 15 w 62"/>
                <a:gd name="T25" fmla="*/ 58 h 73"/>
                <a:gd name="T26" fmla="*/ 12 w 62"/>
                <a:gd name="T27" fmla="*/ 73 h 73"/>
                <a:gd name="T28" fmla="*/ 6 w 62"/>
                <a:gd name="T29" fmla="*/ 73 h 73"/>
                <a:gd name="T30" fmla="*/ 6 w 62"/>
                <a:gd name="T31" fmla="*/ 73 h 73"/>
                <a:gd name="T32" fmla="*/ 6 w 62"/>
                <a:gd name="T33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2" h="73">
                  <a:moveTo>
                    <a:pt x="6" y="73"/>
                  </a:moveTo>
                  <a:lnTo>
                    <a:pt x="0" y="55"/>
                  </a:lnTo>
                  <a:lnTo>
                    <a:pt x="3" y="42"/>
                  </a:lnTo>
                  <a:lnTo>
                    <a:pt x="16" y="31"/>
                  </a:lnTo>
                  <a:lnTo>
                    <a:pt x="32" y="18"/>
                  </a:lnTo>
                  <a:lnTo>
                    <a:pt x="54" y="0"/>
                  </a:lnTo>
                  <a:lnTo>
                    <a:pt x="62" y="2"/>
                  </a:lnTo>
                  <a:lnTo>
                    <a:pt x="58" y="9"/>
                  </a:lnTo>
                  <a:lnTo>
                    <a:pt x="61" y="11"/>
                  </a:lnTo>
                  <a:lnTo>
                    <a:pt x="49" y="16"/>
                  </a:lnTo>
                  <a:lnTo>
                    <a:pt x="39" y="34"/>
                  </a:lnTo>
                  <a:lnTo>
                    <a:pt x="24" y="44"/>
                  </a:lnTo>
                  <a:lnTo>
                    <a:pt x="15" y="58"/>
                  </a:lnTo>
                  <a:lnTo>
                    <a:pt x="12" y="73"/>
                  </a:lnTo>
                  <a:lnTo>
                    <a:pt x="6" y="73"/>
                  </a:lnTo>
                  <a:lnTo>
                    <a:pt x="6" y="73"/>
                  </a:lnTo>
                  <a:lnTo>
                    <a:pt x="6" y="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7" name="Freeform 27">
              <a:extLst>
                <a:ext uri="{FF2B5EF4-FFF2-40B4-BE49-F238E27FC236}">
                  <a16:creationId xmlns:a16="http://schemas.microsoft.com/office/drawing/2014/main" id="{E87225ED-4749-AAB5-3EF8-6CABA2E475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4" y="1742"/>
              <a:ext cx="72" cy="45"/>
            </a:xfrm>
            <a:custGeom>
              <a:avLst/>
              <a:gdLst>
                <a:gd name="T0" fmla="*/ 0 w 72"/>
                <a:gd name="T1" fmla="*/ 38 h 45"/>
                <a:gd name="T2" fmla="*/ 0 w 72"/>
                <a:gd name="T3" fmla="*/ 29 h 45"/>
                <a:gd name="T4" fmla="*/ 12 w 72"/>
                <a:gd name="T5" fmla="*/ 22 h 45"/>
                <a:gd name="T6" fmla="*/ 28 w 72"/>
                <a:gd name="T7" fmla="*/ 2 h 45"/>
                <a:gd name="T8" fmla="*/ 52 w 72"/>
                <a:gd name="T9" fmla="*/ 0 h 45"/>
                <a:gd name="T10" fmla="*/ 72 w 72"/>
                <a:gd name="T11" fmla="*/ 12 h 45"/>
                <a:gd name="T12" fmla="*/ 67 w 72"/>
                <a:gd name="T13" fmla="*/ 19 h 45"/>
                <a:gd name="T14" fmla="*/ 57 w 72"/>
                <a:gd name="T15" fmla="*/ 13 h 45"/>
                <a:gd name="T16" fmla="*/ 39 w 72"/>
                <a:gd name="T17" fmla="*/ 15 h 45"/>
                <a:gd name="T18" fmla="*/ 34 w 72"/>
                <a:gd name="T19" fmla="*/ 26 h 45"/>
                <a:gd name="T20" fmla="*/ 23 w 72"/>
                <a:gd name="T21" fmla="*/ 31 h 45"/>
                <a:gd name="T22" fmla="*/ 18 w 72"/>
                <a:gd name="T23" fmla="*/ 42 h 45"/>
                <a:gd name="T24" fmla="*/ 8 w 72"/>
                <a:gd name="T25" fmla="*/ 45 h 45"/>
                <a:gd name="T26" fmla="*/ 0 w 72"/>
                <a:gd name="T27" fmla="*/ 38 h 45"/>
                <a:gd name="T28" fmla="*/ 0 w 72"/>
                <a:gd name="T29" fmla="*/ 38 h 45"/>
                <a:gd name="T30" fmla="*/ 0 w 72"/>
                <a:gd name="T31" fmla="*/ 3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2" h="45">
                  <a:moveTo>
                    <a:pt x="0" y="38"/>
                  </a:moveTo>
                  <a:lnTo>
                    <a:pt x="0" y="29"/>
                  </a:lnTo>
                  <a:lnTo>
                    <a:pt x="12" y="22"/>
                  </a:lnTo>
                  <a:lnTo>
                    <a:pt x="28" y="2"/>
                  </a:lnTo>
                  <a:lnTo>
                    <a:pt x="52" y="0"/>
                  </a:lnTo>
                  <a:lnTo>
                    <a:pt x="72" y="12"/>
                  </a:lnTo>
                  <a:lnTo>
                    <a:pt x="67" y="19"/>
                  </a:lnTo>
                  <a:lnTo>
                    <a:pt x="57" y="13"/>
                  </a:lnTo>
                  <a:lnTo>
                    <a:pt x="39" y="15"/>
                  </a:lnTo>
                  <a:lnTo>
                    <a:pt x="34" y="26"/>
                  </a:lnTo>
                  <a:lnTo>
                    <a:pt x="23" y="31"/>
                  </a:lnTo>
                  <a:lnTo>
                    <a:pt x="18" y="42"/>
                  </a:lnTo>
                  <a:lnTo>
                    <a:pt x="8" y="45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8" name="Freeform 28">
              <a:extLst>
                <a:ext uri="{FF2B5EF4-FFF2-40B4-BE49-F238E27FC236}">
                  <a16:creationId xmlns:a16="http://schemas.microsoft.com/office/drawing/2014/main" id="{1874701B-2F19-F980-4DC0-B3003C42C0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" y="1781"/>
              <a:ext cx="69" cy="137"/>
            </a:xfrm>
            <a:custGeom>
              <a:avLst/>
              <a:gdLst>
                <a:gd name="T0" fmla="*/ 0 w 69"/>
                <a:gd name="T1" fmla="*/ 0 h 137"/>
                <a:gd name="T2" fmla="*/ 3 w 69"/>
                <a:gd name="T3" fmla="*/ 32 h 137"/>
                <a:gd name="T4" fmla="*/ 18 w 69"/>
                <a:gd name="T5" fmla="*/ 48 h 137"/>
                <a:gd name="T6" fmla="*/ 38 w 69"/>
                <a:gd name="T7" fmla="*/ 71 h 137"/>
                <a:gd name="T8" fmla="*/ 55 w 69"/>
                <a:gd name="T9" fmla="*/ 84 h 137"/>
                <a:gd name="T10" fmla="*/ 55 w 69"/>
                <a:gd name="T11" fmla="*/ 95 h 137"/>
                <a:gd name="T12" fmla="*/ 54 w 69"/>
                <a:gd name="T13" fmla="*/ 103 h 137"/>
                <a:gd name="T14" fmla="*/ 54 w 69"/>
                <a:gd name="T15" fmla="*/ 108 h 137"/>
                <a:gd name="T16" fmla="*/ 36 w 69"/>
                <a:gd name="T17" fmla="*/ 108 h 137"/>
                <a:gd name="T18" fmla="*/ 33 w 69"/>
                <a:gd name="T19" fmla="*/ 123 h 137"/>
                <a:gd name="T20" fmla="*/ 39 w 69"/>
                <a:gd name="T21" fmla="*/ 127 h 137"/>
                <a:gd name="T22" fmla="*/ 31 w 69"/>
                <a:gd name="T23" fmla="*/ 131 h 137"/>
                <a:gd name="T24" fmla="*/ 19 w 69"/>
                <a:gd name="T25" fmla="*/ 121 h 137"/>
                <a:gd name="T26" fmla="*/ 26 w 69"/>
                <a:gd name="T27" fmla="*/ 134 h 137"/>
                <a:gd name="T28" fmla="*/ 38 w 69"/>
                <a:gd name="T29" fmla="*/ 137 h 137"/>
                <a:gd name="T30" fmla="*/ 48 w 69"/>
                <a:gd name="T31" fmla="*/ 126 h 137"/>
                <a:gd name="T32" fmla="*/ 64 w 69"/>
                <a:gd name="T33" fmla="*/ 121 h 137"/>
                <a:gd name="T34" fmla="*/ 65 w 69"/>
                <a:gd name="T35" fmla="*/ 107 h 137"/>
                <a:gd name="T36" fmla="*/ 65 w 69"/>
                <a:gd name="T37" fmla="*/ 98 h 137"/>
                <a:gd name="T38" fmla="*/ 69 w 69"/>
                <a:gd name="T39" fmla="*/ 98 h 137"/>
                <a:gd name="T40" fmla="*/ 68 w 69"/>
                <a:gd name="T41" fmla="*/ 88 h 137"/>
                <a:gd name="T42" fmla="*/ 61 w 69"/>
                <a:gd name="T43" fmla="*/ 94 h 137"/>
                <a:gd name="T44" fmla="*/ 59 w 69"/>
                <a:gd name="T45" fmla="*/ 75 h 137"/>
                <a:gd name="T46" fmla="*/ 42 w 69"/>
                <a:gd name="T47" fmla="*/ 66 h 137"/>
                <a:gd name="T48" fmla="*/ 26 w 69"/>
                <a:gd name="T49" fmla="*/ 39 h 137"/>
                <a:gd name="T50" fmla="*/ 12 w 69"/>
                <a:gd name="T51" fmla="*/ 19 h 137"/>
                <a:gd name="T52" fmla="*/ 6 w 69"/>
                <a:gd name="T53" fmla="*/ 3 h 137"/>
                <a:gd name="T54" fmla="*/ 0 w 69"/>
                <a:gd name="T55" fmla="*/ 0 h 137"/>
                <a:gd name="T56" fmla="*/ 0 w 69"/>
                <a:gd name="T57" fmla="*/ 0 h 137"/>
                <a:gd name="T58" fmla="*/ 0 w 69"/>
                <a:gd name="T5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9" h="137">
                  <a:moveTo>
                    <a:pt x="0" y="0"/>
                  </a:moveTo>
                  <a:lnTo>
                    <a:pt x="3" y="32"/>
                  </a:lnTo>
                  <a:lnTo>
                    <a:pt x="18" y="48"/>
                  </a:lnTo>
                  <a:lnTo>
                    <a:pt x="38" y="71"/>
                  </a:lnTo>
                  <a:lnTo>
                    <a:pt x="55" y="84"/>
                  </a:lnTo>
                  <a:lnTo>
                    <a:pt x="55" y="95"/>
                  </a:lnTo>
                  <a:lnTo>
                    <a:pt x="54" y="103"/>
                  </a:lnTo>
                  <a:lnTo>
                    <a:pt x="54" y="108"/>
                  </a:lnTo>
                  <a:lnTo>
                    <a:pt x="36" y="108"/>
                  </a:lnTo>
                  <a:lnTo>
                    <a:pt x="33" y="123"/>
                  </a:lnTo>
                  <a:lnTo>
                    <a:pt x="39" y="127"/>
                  </a:lnTo>
                  <a:lnTo>
                    <a:pt x="31" y="131"/>
                  </a:lnTo>
                  <a:lnTo>
                    <a:pt x="19" y="121"/>
                  </a:lnTo>
                  <a:lnTo>
                    <a:pt x="26" y="134"/>
                  </a:lnTo>
                  <a:lnTo>
                    <a:pt x="38" y="137"/>
                  </a:lnTo>
                  <a:lnTo>
                    <a:pt x="48" y="126"/>
                  </a:lnTo>
                  <a:lnTo>
                    <a:pt x="64" y="121"/>
                  </a:lnTo>
                  <a:lnTo>
                    <a:pt x="65" y="107"/>
                  </a:lnTo>
                  <a:lnTo>
                    <a:pt x="65" y="98"/>
                  </a:lnTo>
                  <a:lnTo>
                    <a:pt x="69" y="98"/>
                  </a:lnTo>
                  <a:lnTo>
                    <a:pt x="68" y="88"/>
                  </a:lnTo>
                  <a:lnTo>
                    <a:pt x="61" y="94"/>
                  </a:lnTo>
                  <a:lnTo>
                    <a:pt x="59" y="75"/>
                  </a:lnTo>
                  <a:lnTo>
                    <a:pt x="42" y="66"/>
                  </a:lnTo>
                  <a:lnTo>
                    <a:pt x="26" y="39"/>
                  </a:lnTo>
                  <a:lnTo>
                    <a:pt x="12" y="19"/>
                  </a:lnTo>
                  <a:lnTo>
                    <a:pt x="6" y="3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09" name="Freeform 29">
              <a:extLst>
                <a:ext uri="{FF2B5EF4-FFF2-40B4-BE49-F238E27FC236}">
                  <a16:creationId xmlns:a16="http://schemas.microsoft.com/office/drawing/2014/main" id="{D1AC2044-4D05-9CE6-3B5F-ADEA2735E8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1" y="1860"/>
              <a:ext cx="14" cy="32"/>
            </a:xfrm>
            <a:custGeom>
              <a:avLst/>
              <a:gdLst>
                <a:gd name="T0" fmla="*/ 0 w 14"/>
                <a:gd name="T1" fmla="*/ 32 h 32"/>
                <a:gd name="T2" fmla="*/ 13 w 14"/>
                <a:gd name="T3" fmla="*/ 24 h 32"/>
                <a:gd name="T4" fmla="*/ 14 w 14"/>
                <a:gd name="T5" fmla="*/ 9 h 32"/>
                <a:gd name="T6" fmla="*/ 4 w 14"/>
                <a:gd name="T7" fmla="*/ 0 h 32"/>
                <a:gd name="T8" fmla="*/ 10 w 14"/>
                <a:gd name="T9" fmla="*/ 9 h 32"/>
                <a:gd name="T10" fmla="*/ 5 w 14"/>
                <a:gd name="T11" fmla="*/ 21 h 32"/>
                <a:gd name="T12" fmla="*/ 0 w 14"/>
                <a:gd name="T13" fmla="*/ 32 h 32"/>
                <a:gd name="T14" fmla="*/ 0 w 14"/>
                <a:gd name="T15" fmla="*/ 32 h 32"/>
                <a:gd name="T16" fmla="*/ 0 w 14"/>
                <a:gd name="T17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2">
                  <a:moveTo>
                    <a:pt x="0" y="32"/>
                  </a:moveTo>
                  <a:lnTo>
                    <a:pt x="13" y="24"/>
                  </a:lnTo>
                  <a:lnTo>
                    <a:pt x="14" y="9"/>
                  </a:lnTo>
                  <a:lnTo>
                    <a:pt x="4" y="0"/>
                  </a:lnTo>
                  <a:lnTo>
                    <a:pt x="10" y="9"/>
                  </a:lnTo>
                  <a:lnTo>
                    <a:pt x="5" y="21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0" name="Freeform 30">
              <a:extLst>
                <a:ext uri="{FF2B5EF4-FFF2-40B4-BE49-F238E27FC236}">
                  <a16:creationId xmlns:a16="http://schemas.microsoft.com/office/drawing/2014/main" id="{63F300C9-0C1B-D7F0-4CE0-F8CFE1978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47" y="1852"/>
              <a:ext cx="39" cy="40"/>
            </a:xfrm>
            <a:custGeom>
              <a:avLst/>
              <a:gdLst>
                <a:gd name="T0" fmla="*/ 18 w 39"/>
                <a:gd name="T1" fmla="*/ 32 h 40"/>
                <a:gd name="T2" fmla="*/ 39 w 39"/>
                <a:gd name="T3" fmla="*/ 8 h 40"/>
                <a:gd name="T4" fmla="*/ 34 w 39"/>
                <a:gd name="T5" fmla="*/ 0 h 40"/>
                <a:gd name="T6" fmla="*/ 14 w 39"/>
                <a:gd name="T7" fmla="*/ 7 h 40"/>
                <a:gd name="T8" fmla="*/ 0 w 39"/>
                <a:gd name="T9" fmla="*/ 17 h 40"/>
                <a:gd name="T10" fmla="*/ 0 w 39"/>
                <a:gd name="T11" fmla="*/ 29 h 40"/>
                <a:gd name="T12" fmla="*/ 0 w 39"/>
                <a:gd name="T13" fmla="*/ 40 h 40"/>
                <a:gd name="T14" fmla="*/ 5 w 39"/>
                <a:gd name="T15" fmla="*/ 19 h 40"/>
                <a:gd name="T16" fmla="*/ 11 w 39"/>
                <a:gd name="T17" fmla="*/ 14 h 40"/>
                <a:gd name="T18" fmla="*/ 17 w 39"/>
                <a:gd name="T19" fmla="*/ 23 h 40"/>
                <a:gd name="T20" fmla="*/ 18 w 39"/>
                <a:gd name="T21" fmla="*/ 32 h 40"/>
                <a:gd name="T22" fmla="*/ 18 w 39"/>
                <a:gd name="T23" fmla="*/ 32 h 40"/>
                <a:gd name="T24" fmla="*/ 18 w 39"/>
                <a:gd name="T25" fmla="*/ 3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18" y="32"/>
                  </a:moveTo>
                  <a:lnTo>
                    <a:pt x="39" y="8"/>
                  </a:lnTo>
                  <a:lnTo>
                    <a:pt x="34" y="0"/>
                  </a:lnTo>
                  <a:lnTo>
                    <a:pt x="14" y="7"/>
                  </a:lnTo>
                  <a:lnTo>
                    <a:pt x="0" y="17"/>
                  </a:lnTo>
                  <a:lnTo>
                    <a:pt x="0" y="29"/>
                  </a:lnTo>
                  <a:lnTo>
                    <a:pt x="0" y="40"/>
                  </a:lnTo>
                  <a:lnTo>
                    <a:pt x="5" y="19"/>
                  </a:lnTo>
                  <a:lnTo>
                    <a:pt x="11" y="14"/>
                  </a:lnTo>
                  <a:lnTo>
                    <a:pt x="17" y="23"/>
                  </a:lnTo>
                  <a:lnTo>
                    <a:pt x="18" y="32"/>
                  </a:lnTo>
                  <a:lnTo>
                    <a:pt x="18" y="32"/>
                  </a:lnTo>
                  <a:lnTo>
                    <a:pt x="1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1" name="Freeform 31">
              <a:extLst>
                <a:ext uri="{FF2B5EF4-FFF2-40B4-BE49-F238E27FC236}">
                  <a16:creationId xmlns:a16="http://schemas.microsoft.com/office/drawing/2014/main" id="{401B145E-E3F4-1863-92F9-773932AFC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0" y="1781"/>
              <a:ext cx="46" cy="23"/>
            </a:xfrm>
            <a:custGeom>
              <a:avLst/>
              <a:gdLst>
                <a:gd name="T0" fmla="*/ 25 w 46"/>
                <a:gd name="T1" fmla="*/ 23 h 23"/>
                <a:gd name="T2" fmla="*/ 46 w 46"/>
                <a:gd name="T3" fmla="*/ 6 h 23"/>
                <a:gd name="T4" fmla="*/ 46 w 46"/>
                <a:gd name="T5" fmla="*/ 0 h 23"/>
                <a:gd name="T6" fmla="*/ 23 w 46"/>
                <a:gd name="T7" fmla="*/ 0 h 23"/>
                <a:gd name="T8" fmla="*/ 6 w 46"/>
                <a:gd name="T9" fmla="*/ 13 h 23"/>
                <a:gd name="T10" fmla="*/ 0 w 46"/>
                <a:gd name="T11" fmla="*/ 22 h 23"/>
                <a:gd name="T12" fmla="*/ 16 w 46"/>
                <a:gd name="T13" fmla="*/ 15 h 23"/>
                <a:gd name="T14" fmla="*/ 25 w 46"/>
                <a:gd name="T15" fmla="*/ 13 h 23"/>
                <a:gd name="T16" fmla="*/ 25 w 46"/>
                <a:gd name="T17" fmla="*/ 23 h 23"/>
                <a:gd name="T18" fmla="*/ 25 w 46"/>
                <a:gd name="T19" fmla="*/ 23 h 23"/>
                <a:gd name="T20" fmla="*/ 25 w 46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23">
                  <a:moveTo>
                    <a:pt x="25" y="23"/>
                  </a:moveTo>
                  <a:lnTo>
                    <a:pt x="46" y="6"/>
                  </a:lnTo>
                  <a:lnTo>
                    <a:pt x="46" y="0"/>
                  </a:lnTo>
                  <a:lnTo>
                    <a:pt x="23" y="0"/>
                  </a:lnTo>
                  <a:lnTo>
                    <a:pt x="6" y="13"/>
                  </a:lnTo>
                  <a:lnTo>
                    <a:pt x="0" y="22"/>
                  </a:lnTo>
                  <a:lnTo>
                    <a:pt x="16" y="15"/>
                  </a:lnTo>
                  <a:lnTo>
                    <a:pt x="25" y="1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2" name="Freeform 32">
              <a:extLst>
                <a:ext uri="{FF2B5EF4-FFF2-40B4-BE49-F238E27FC236}">
                  <a16:creationId xmlns:a16="http://schemas.microsoft.com/office/drawing/2014/main" id="{1345ED4D-FDC7-460F-0B58-998637E2E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46" y="1896"/>
              <a:ext cx="78" cy="68"/>
            </a:xfrm>
            <a:custGeom>
              <a:avLst/>
              <a:gdLst>
                <a:gd name="T0" fmla="*/ 72 w 78"/>
                <a:gd name="T1" fmla="*/ 2 h 68"/>
                <a:gd name="T2" fmla="*/ 52 w 78"/>
                <a:gd name="T3" fmla="*/ 0 h 68"/>
                <a:gd name="T4" fmla="*/ 35 w 78"/>
                <a:gd name="T5" fmla="*/ 13 h 68"/>
                <a:gd name="T6" fmla="*/ 20 w 78"/>
                <a:gd name="T7" fmla="*/ 25 h 68"/>
                <a:gd name="T8" fmla="*/ 2 w 78"/>
                <a:gd name="T9" fmla="*/ 42 h 68"/>
                <a:gd name="T10" fmla="*/ 0 w 78"/>
                <a:gd name="T11" fmla="*/ 68 h 68"/>
                <a:gd name="T12" fmla="*/ 25 w 78"/>
                <a:gd name="T13" fmla="*/ 61 h 68"/>
                <a:gd name="T14" fmla="*/ 33 w 78"/>
                <a:gd name="T15" fmla="*/ 45 h 68"/>
                <a:gd name="T16" fmla="*/ 39 w 78"/>
                <a:gd name="T17" fmla="*/ 38 h 68"/>
                <a:gd name="T18" fmla="*/ 22 w 78"/>
                <a:gd name="T19" fmla="*/ 52 h 68"/>
                <a:gd name="T20" fmla="*/ 15 w 78"/>
                <a:gd name="T21" fmla="*/ 58 h 68"/>
                <a:gd name="T22" fmla="*/ 6 w 78"/>
                <a:gd name="T23" fmla="*/ 55 h 68"/>
                <a:gd name="T24" fmla="*/ 7 w 78"/>
                <a:gd name="T25" fmla="*/ 44 h 68"/>
                <a:gd name="T26" fmla="*/ 25 w 78"/>
                <a:gd name="T27" fmla="*/ 25 h 68"/>
                <a:gd name="T28" fmla="*/ 49 w 78"/>
                <a:gd name="T29" fmla="*/ 9 h 68"/>
                <a:gd name="T30" fmla="*/ 68 w 78"/>
                <a:gd name="T31" fmla="*/ 11 h 68"/>
                <a:gd name="T32" fmla="*/ 64 w 78"/>
                <a:gd name="T33" fmla="*/ 18 h 68"/>
                <a:gd name="T34" fmla="*/ 59 w 78"/>
                <a:gd name="T35" fmla="*/ 26 h 68"/>
                <a:gd name="T36" fmla="*/ 74 w 78"/>
                <a:gd name="T37" fmla="*/ 18 h 68"/>
                <a:gd name="T38" fmla="*/ 78 w 78"/>
                <a:gd name="T39" fmla="*/ 9 h 68"/>
                <a:gd name="T40" fmla="*/ 72 w 78"/>
                <a:gd name="T41" fmla="*/ 2 h 68"/>
                <a:gd name="T42" fmla="*/ 72 w 78"/>
                <a:gd name="T43" fmla="*/ 2 h 68"/>
                <a:gd name="T44" fmla="*/ 72 w 78"/>
                <a:gd name="T45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8" h="68">
                  <a:moveTo>
                    <a:pt x="72" y="2"/>
                  </a:moveTo>
                  <a:lnTo>
                    <a:pt x="52" y="0"/>
                  </a:lnTo>
                  <a:lnTo>
                    <a:pt x="35" y="13"/>
                  </a:lnTo>
                  <a:lnTo>
                    <a:pt x="20" y="25"/>
                  </a:lnTo>
                  <a:lnTo>
                    <a:pt x="2" y="42"/>
                  </a:lnTo>
                  <a:lnTo>
                    <a:pt x="0" y="68"/>
                  </a:lnTo>
                  <a:lnTo>
                    <a:pt x="25" y="61"/>
                  </a:lnTo>
                  <a:lnTo>
                    <a:pt x="33" y="45"/>
                  </a:lnTo>
                  <a:lnTo>
                    <a:pt x="39" y="38"/>
                  </a:lnTo>
                  <a:lnTo>
                    <a:pt x="22" y="52"/>
                  </a:lnTo>
                  <a:lnTo>
                    <a:pt x="15" y="58"/>
                  </a:lnTo>
                  <a:lnTo>
                    <a:pt x="6" y="55"/>
                  </a:lnTo>
                  <a:lnTo>
                    <a:pt x="7" y="44"/>
                  </a:lnTo>
                  <a:lnTo>
                    <a:pt x="25" y="25"/>
                  </a:lnTo>
                  <a:lnTo>
                    <a:pt x="49" y="9"/>
                  </a:lnTo>
                  <a:lnTo>
                    <a:pt x="68" y="11"/>
                  </a:lnTo>
                  <a:lnTo>
                    <a:pt x="64" y="18"/>
                  </a:lnTo>
                  <a:lnTo>
                    <a:pt x="59" y="26"/>
                  </a:lnTo>
                  <a:lnTo>
                    <a:pt x="74" y="18"/>
                  </a:lnTo>
                  <a:lnTo>
                    <a:pt x="78" y="9"/>
                  </a:lnTo>
                  <a:lnTo>
                    <a:pt x="72" y="2"/>
                  </a:lnTo>
                  <a:lnTo>
                    <a:pt x="72" y="2"/>
                  </a:lnTo>
                  <a:lnTo>
                    <a:pt x="7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3" name="Freeform 33">
              <a:extLst>
                <a:ext uri="{FF2B5EF4-FFF2-40B4-BE49-F238E27FC236}">
                  <a16:creationId xmlns:a16="http://schemas.microsoft.com/office/drawing/2014/main" id="{CF23360B-4473-9E13-D215-16DDEFA0106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9" y="1931"/>
              <a:ext cx="55" cy="53"/>
            </a:xfrm>
            <a:custGeom>
              <a:avLst/>
              <a:gdLst>
                <a:gd name="T0" fmla="*/ 49 w 55"/>
                <a:gd name="T1" fmla="*/ 0 h 53"/>
                <a:gd name="T2" fmla="*/ 32 w 55"/>
                <a:gd name="T3" fmla="*/ 13 h 53"/>
                <a:gd name="T4" fmla="*/ 16 w 55"/>
                <a:gd name="T5" fmla="*/ 33 h 53"/>
                <a:gd name="T6" fmla="*/ 5 w 55"/>
                <a:gd name="T7" fmla="*/ 45 h 53"/>
                <a:gd name="T8" fmla="*/ 0 w 55"/>
                <a:gd name="T9" fmla="*/ 50 h 53"/>
                <a:gd name="T10" fmla="*/ 15 w 55"/>
                <a:gd name="T11" fmla="*/ 46 h 53"/>
                <a:gd name="T12" fmla="*/ 16 w 55"/>
                <a:gd name="T13" fmla="*/ 53 h 53"/>
                <a:gd name="T14" fmla="*/ 36 w 55"/>
                <a:gd name="T15" fmla="*/ 36 h 53"/>
                <a:gd name="T16" fmla="*/ 55 w 55"/>
                <a:gd name="T17" fmla="*/ 19 h 53"/>
                <a:gd name="T18" fmla="*/ 44 w 55"/>
                <a:gd name="T19" fmla="*/ 25 h 53"/>
                <a:gd name="T20" fmla="*/ 54 w 55"/>
                <a:gd name="T21" fmla="*/ 10 h 53"/>
                <a:gd name="T22" fmla="*/ 38 w 55"/>
                <a:gd name="T23" fmla="*/ 17 h 53"/>
                <a:gd name="T24" fmla="*/ 51 w 55"/>
                <a:gd name="T25" fmla="*/ 1 h 53"/>
                <a:gd name="T26" fmla="*/ 49 w 55"/>
                <a:gd name="T27" fmla="*/ 0 h 53"/>
                <a:gd name="T28" fmla="*/ 49 w 55"/>
                <a:gd name="T29" fmla="*/ 0 h 53"/>
                <a:gd name="T30" fmla="*/ 49 w 55"/>
                <a:gd name="T3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" h="53">
                  <a:moveTo>
                    <a:pt x="49" y="0"/>
                  </a:moveTo>
                  <a:lnTo>
                    <a:pt x="32" y="13"/>
                  </a:lnTo>
                  <a:lnTo>
                    <a:pt x="16" y="33"/>
                  </a:lnTo>
                  <a:lnTo>
                    <a:pt x="5" y="45"/>
                  </a:lnTo>
                  <a:lnTo>
                    <a:pt x="0" y="50"/>
                  </a:lnTo>
                  <a:lnTo>
                    <a:pt x="15" y="46"/>
                  </a:lnTo>
                  <a:lnTo>
                    <a:pt x="16" y="53"/>
                  </a:lnTo>
                  <a:lnTo>
                    <a:pt x="36" y="36"/>
                  </a:lnTo>
                  <a:lnTo>
                    <a:pt x="55" y="19"/>
                  </a:lnTo>
                  <a:lnTo>
                    <a:pt x="44" y="25"/>
                  </a:lnTo>
                  <a:lnTo>
                    <a:pt x="54" y="10"/>
                  </a:lnTo>
                  <a:lnTo>
                    <a:pt x="38" y="17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4" name="Freeform 34">
              <a:extLst>
                <a:ext uri="{FF2B5EF4-FFF2-40B4-BE49-F238E27FC236}">
                  <a16:creationId xmlns:a16="http://schemas.microsoft.com/office/drawing/2014/main" id="{B4F9EA05-A6E8-BA09-754B-4D84AAA44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8" y="1856"/>
              <a:ext cx="69" cy="40"/>
            </a:xfrm>
            <a:custGeom>
              <a:avLst/>
              <a:gdLst>
                <a:gd name="T0" fmla="*/ 4 w 69"/>
                <a:gd name="T1" fmla="*/ 6 h 40"/>
                <a:gd name="T2" fmla="*/ 42 w 69"/>
                <a:gd name="T3" fmla="*/ 19 h 40"/>
                <a:gd name="T4" fmla="*/ 69 w 69"/>
                <a:gd name="T5" fmla="*/ 40 h 40"/>
                <a:gd name="T6" fmla="*/ 57 w 69"/>
                <a:gd name="T7" fmla="*/ 3 h 40"/>
                <a:gd name="T8" fmla="*/ 36 w 69"/>
                <a:gd name="T9" fmla="*/ 6 h 40"/>
                <a:gd name="T10" fmla="*/ 13 w 69"/>
                <a:gd name="T11" fmla="*/ 3 h 40"/>
                <a:gd name="T12" fmla="*/ 0 w 69"/>
                <a:gd name="T13" fmla="*/ 0 h 40"/>
                <a:gd name="T14" fmla="*/ 4 w 69"/>
                <a:gd name="T15" fmla="*/ 6 h 40"/>
                <a:gd name="T16" fmla="*/ 4 w 69"/>
                <a:gd name="T17" fmla="*/ 6 h 40"/>
                <a:gd name="T18" fmla="*/ 4 w 69"/>
                <a:gd name="T19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40">
                  <a:moveTo>
                    <a:pt x="4" y="6"/>
                  </a:moveTo>
                  <a:lnTo>
                    <a:pt x="42" y="19"/>
                  </a:lnTo>
                  <a:lnTo>
                    <a:pt x="69" y="40"/>
                  </a:lnTo>
                  <a:lnTo>
                    <a:pt x="57" y="3"/>
                  </a:lnTo>
                  <a:lnTo>
                    <a:pt x="36" y="6"/>
                  </a:lnTo>
                  <a:lnTo>
                    <a:pt x="13" y="3"/>
                  </a:lnTo>
                  <a:lnTo>
                    <a:pt x="0" y="0"/>
                  </a:lnTo>
                  <a:lnTo>
                    <a:pt x="4" y="6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5" name="Freeform 35">
              <a:extLst>
                <a:ext uri="{FF2B5EF4-FFF2-40B4-BE49-F238E27FC236}">
                  <a16:creationId xmlns:a16="http://schemas.microsoft.com/office/drawing/2014/main" id="{0F6290CD-811A-0428-89CB-CD7AA60EA9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213" y="1888"/>
              <a:ext cx="30" cy="86"/>
            </a:xfrm>
            <a:custGeom>
              <a:avLst/>
              <a:gdLst>
                <a:gd name="T0" fmla="*/ 10 w 30"/>
                <a:gd name="T1" fmla="*/ 4 h 86"/>
                <a:gd name="T2" fmla="*/ 13 w 30"/>
                <a:gd name="T3" fmla="*/ 32 h 86"/>
                <a:gd name="T4" fmla="*/ 16 w 30"/>
                <a:gd name="T5" fmla="*/ 59 h 86"/>
                <a:gd name="T6" fmla="*/ 30 w 30"/>
                <a:gd name="T7" fmla="*/ 86 h 86"/>
                <a:gd name="T8" fmla="*/ 0 w 30"/>
                <a:gd name="T9" fmla="*/ 66 h 86"/>
                <a:gd name="T10" fmla="*/ 6 w 30"/>
                <a:gd name="T11" fmla="*/ 39 h 86"/>
                <a:gd name="T12" fmla="*/ 9 w 30"/>
                <a:gd name="T13" fmla="*/ 19 h 86"/>
                <a:gd name="T14" fmla="*/ 7 w 30"/>
                <a:gd name="T15" fmla="*/ 0 h 86"/>
                <a:gd name="T16" fmla="*/ 10 w 30"/>
                <a:gd name="T17" fmla="*/ 4 h 86"/>
                <a:gd name="T18" fmla="*/ 10 w 30"/>
                <a:gd name="T19" fmla="*/ 4 h 86"/>
                <a:gd name="T20" fmla="*/ 10 w 30"/>
                <a:gd name="T21" fmla="*/ 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10" y="4"/>
                  </a:moveTo>
                  <a:lnTo>
                    <a:pt x="13" y="32"/>
                  </a:lnTo>
                  <a:lnTo>
                    <a:pt x="16" y="59"/>
                  </a:lnTo>
                  <a:lnTo>
                    <a:pt x="30" y="86"/>
                  </a:lnTo>
                  <a:lnTo>
                    <a:pt x="0" y="66"/>
                  </a:lnTo>
                  <a:lnTo>
                    <a:pt x="6" y="39"/>
                  </a:lnTo>
                  <a:lnTo>
                    <a:pt x="9" y="19"/>
                  </a:lnTo>
                  <a:lnTo>
                    <a:pt x="7" y="0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6" name="Freeform 36">
              <a:extLst>
                <a:ext uri="{FF2B5EF4-FFF2-40B4-BE49-F238E27FC236}">
                  <a16:creationId xmlns:a16="http://schemas.microsoft.com/office/drawing/2014/main" id="{392618FB-9969-D807-8AAD-23C875B19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52" y="1796"/>
              <a:ext cx="32" cy="27"/>
            </a:xfrm>
            <a:custGeom>
              <a:avLst/>
              <a:gdLst>
                <a:gd name="T0" fmla="*/ 0 w 32"/>
                <a:gd name="T1" fmla="*/ 20 h 27"/>
                <a:gd name="T2" fmla="*/ 16 w 32"/>
                <a:gd name="T3" fmla="*/ 11 h 27"/>
                <a:gd name="T4" fmla="*/ 32 w 32"/>
                <a:gd name="T5" fmla="*/ 0 h 27"/>
                <a:gd name="T6" fmla="*/ 29 w 32"/>
                <a:gd name="T7" fmla="*/ 11 h 27"/>
                <a:gd name="T8" fmla="*/ 19 w 32"/>
                <a:gd name="T9" fmla="*/ 23 h 27"/>
                <a:gd name="T10" fmla="*/ 3 w 32"/>
                <a:gd name="T11" fmla="*/ 27 h 27"/>
                <a:gd name="T12" fmla="*/ 0 w 32"/>
                <a:gd name="T13" fmla="*/ 20 h 27"/>
                <a:gd name="T14" fmla="*/ 0 w 32"/>
                <a:gd name="T15" fmla="*/ 20 h 27"/>
                <a:gd name="T16" fmla="*/ 0 w 32"/>
                <a:gd name="T17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27">
                  <a:moveTo>
                    <a:pt x="0" y="20"/>
                  </a:moveTo>
                  <a:lnTo>
                    <a:pt x="16" y="11"/>
                  </a:lnTo>
                  <a:lnTo>
                    <a:pt x="32" y="0"/>
                  </a:lnTo>
                  <a:lnTo>
                    <a:pt x="29" y="11"/>
                  </a:lnTo>
                  <a:lnTo>
                    <a:pt x="19" y="23"/>
                  </a:lnTo>
                  <a:lnTo>
                    <a:pt x="3" y="2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7" name="Freeform 37">
              <a:extLst>
                <a:ext uri="{FF2B5EF4-FFF2-40B4-BE49-F238E27FC236}">
                  <a16:creationId xmlns:a16="http://schemas.microsoft.com/office/drawing/2014/main" id="{5A458A02-6960-593E-924A-BDABC7BE40D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7" y="1869"/>
              <a:ext cx="34" cy="33"/>
            </a:xfrm>
            <a:custGeom>
              <a:avLst/>
              <a:gdLst>
                <a:gd name="T0" fmla="*/ 32 w 34"/>
                <a:gd name="T1" fmla="*/ 0 h 33"/>
                <a:gd name="T2" fmla="*/ 23 w 34"/>
                <a:gd name="T3" fmla="*/ 15 h 33"/>
                <a:gd name="T4" fmla="*/ 0 w 34"/>
                <a:gd name="T5" fmla="*/ 33 h 33"/>
                <a:gd name="T6" fmla="*/ 14 w 34"/>
                <a:gd name="T7" fmla="*/ 29 h 33"/>
                <a:gd name="T8" fmla="*/ 29 w 34"/>
                <a:gd name="T9" fmla="*/ 19 h 33"/>
                <a:gd name="T10" fmla="*/ 34 w 34"/>
                <a:gd name="T11" fmla="*/ 2 h 33"/>
                <a:gd name="T12" fmla="*/ 32 w 34"/>
                <a:gd name="T13" fmla="*/ 0 h 33"/>
                <a:gd name="T14" fmla="*/ 32 w 34"/>
                <a:gd name="T15" fmla="*/ 0 h 33"/>
                <a:gd name="T16" fmla="*/ 32 w 34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33">
                  <a:moveTo>
                    <a:pt x="32" y="0"/>
                  </a:moveTo>
                  <a:lnTo>
                    <a:pt x="23" y="15"/>
                  </a:lnTo>
                  <a:lnTo>
                    <a:pt x="0" y="33"/>
                  </a:lnTo>
                  <a:lnTo>
                    <a:pt x="14" y="29"/>
                  </a:lnTo>
                  <a:lnTo>
                    <a:pt x="29" y="19"/>
                  </a:lnTo>
                  <a:lnTo>
                    <a:pt x="34" y="2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8" name="Freeform 38">
              <a:extLst>
                <a:ext uri="{FF2B5EF4-FFF2-40B4-BE49-F238E27FC236}">
                  <a16:creationId xmlns:a16="http://schemas.microsoft.com/office/drawing/2014/main" id="{846D0585-1CAB-159D-C7B9-D2DF98A8B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8" y="1614"/>
              <a:ext cx="418" cy="297"/>
            </a:xfrm>
            <a:custGeom>
              <a:avLst/>
              <a:gdLst>
                <a:gd name="T0" fmla="*/ 107 w 418"/>
                <a:gd name="T1" fmla="*/ 156 h 297"/>
                <a:gd name="T2" fmla="*/ 112 w 418"/>
                <a:gd name="T3" fmla="*/ 140 h 297"/>
                <a:gd name="T4" fmla="*/ 169 w 418"/>
                <a:gd name="T5" fmla="*/ 120 h 297"/>
                <a:gd name="T6" fmla="*/ 205 w 418"/>
                <a:gd name="T7" fmla="*/ 143 h 297"/>
                <a:gd name="T8" fmla="*/ 208 w 418"/>
                <a:gd name="T9" fmla="*/ 127 h 297"/>
                <a:gd name="T10" fmla="*/ 233 w 418"/>
                <a:gd name="T11" fmla="*/ 94 h 297"/>
                <a:gd name="T12" fmla="*/ 244 w 418"/>
                <a:gd name="T13" fmla="*/ 82 h 297"/>
                <a:gd name="T14" fmla="*/ 271 w 418"/>
                <a:gd name="T15" fmla="*/ 87 h 297"/>
                <a:gd name="T16" fmla="*/ 347 w 418"/>
                <a:gd name="T17" fmla="*/ 147 h 297"/>
                <a:gd name="T18" fmla="*/ 360 w 418"/>
                <a:gd name="T19" fmla="*/ 144 h 297"/>
                <a:gd name="T20" fmla="*/ 386 w 418"/>
                <a:gd name="T21" fmla="*/ 219 h 297"/>
                <a:gd name="T22" fmla="*/ 418 w 418"/>
                <a:gd name="T23" fmla="*/ 297 h 297"/>
                <a:gd name="T24" fmla="*/ 418 w 418"/>
                <a:gd name="T25" fmla="*/ 225 h 297"/>
                <a:gd name="T26" fmla="*/ 386 w 418"/>
                <a:gd name="T27" fmla="*/ 159 h 297"/>
                <a:gd name="T28" fmla="*/ 344 w 418"/>
                <a:gd name="T29" fmla="*/ 82 h 297"/>
                <a:gd name="T30" fmla="*/ 245 w 418"/>
                <a:gd name="T31" fmla="*/ 10 h 297"/>
                <a:gd name="T32" fmla="*/ 123 w 418"/>
                <a:gd name="T33" fmla="*/ 3 h 297"/>
                <a:gd name="T34" fmla="*/ 40 w 418"/>
                <a:gd name="T35" fmla="*/ 74 h 297"/>
                <a:gd name="T36" fmla="*/ 124 w 418"/>
                <a:gd name="T37" fmla="*/ 25 h 297"/>
                <a:gd name="T38" fmla="*/ 147 w 418"/>
                <a:gd name="T39" fmla="*/ 36 h 297"/>
                <a:gd name="T40" fmla="*/ 160 w 418"/>
                <a:gd name="T41" fmla="*/ 62 h 297"/>
                <a:gd name="T42" fmla="*/ 179 w 418"/>
                <a:gd name="T43" fmla="*/ 71 h 297"/>
                <a:gd name="T44" fmla="*/ 179 w 418"/>
                <a:gd name="T45" fmla="*/ 94 h 297"/>
                <a:gd name="T46" fmla="*/ 166 w 418"/>
                <a:gd name="T47" fmla="*/ 104 h 297"/>
                <a:gd name="T48" fmla="*/ 112 w 418"/>
                <a:gd name="T49" fmla="*/ 121 h 297"/>
                <a:gd name="T50" fmla="*/ 97 w 418"/>
                <a:gd name="T51" fmla="*/ 92 h 297"/>
                <a:gd name="T52" fmla="*/ 76 w 418"/>
                <a:gd name="T53" fmla="*/ 81 h 297"/>
                <a:gd name="T54" fmla="*/ 61 w 418"/>
                <a:gd name="T55" fmla="*/ 78 h 297"/>
                <a:gd name="T56" fmla="*/ 35 w 418"/>
                <a:gd name="T57" fmla="*/ 87 h 297"/>
                <a:gd name="T58" fmla="*/ 17 w 418"/>
                <a:gd name="T59" fmla="*/ 150 h 297"/>
                <a:gd name="T60" fmla="*/ 9 w 418"/>
                <a:gd name="T61" fmla="*/ 167 h 297"/>
                <a:gd name="T62" fmla="*/ 26 w 418"/>
                <a:gd name="T63" fmla="*/ 228 h 297"/>
                <a:gd name="T64" fmla="*/ 61 w 418"/>
                <a:gd name="T65" fmla="*/ 189 h 297"/>
                <a:gd name="T66" fmla="*/ 79 w 418"/>
                <a:gd name="T67" fmla="*/ 186 h 297"/>
                <a:gd name="T68" fmla="*/ 81 w 418"/>
                <a:gd name="T69" fmla="*/ 166 h 297"/>
                <a:gd name="T70" fmla="*/ 81 w 418"/>
                <a:gd name="T71" fmla="*/ 16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18" h="297">
                  <a:moveTo>
                    <a:pt x="81" y="166"/>
                  </a:moveTo>
                  <a:lnTo>
                    <a:pt x="107" y="156"/>
                  </a:lnTo>
                  <a:lnTo>
                    <a:pt x="128" y="141"/>
                  </a:lnTo>
                  <a:lnTo>
                    <a:pt x="112" y="140"/>
                  </a:lnTo>
                  <a:lnTo>
                    <a:pt x="137" y="125"/>
                  </a:lnTo>
                  <a:lnTo>
                    <a:pt x="169" y="120"/>
                  </a:lnTo>
                  <a:lnTo>
                    <a:pt x="184" y="125"/>
                  </a:lnTo>
                  <a:lnTo>
                    <a:pt x="205" y="143"/>
                  </a:lnTo>
                  <a:lnTo>
                    <a:pt x="215" y="161"/>
                  </a:lnTo>
                  <a:lnTo>
                    <a:pt x="208" y="127"/>
                  </a:lnTo>
                  <a:lnTo>
                    <a:pt x="225" y="128"/>
                  </a:lnTo>
                  <a:lnTo>
                    <a:pt x="233" y="94"/>
                  </a:lnTo>
                  <a:lnTo>
                    <a:pt x="219" y="79"/>
                  </a:lnTo>
                  <a:lnTo>
                    <a:pt x="244" y="82"/>
                  </a:lnTo>
                  <a:lnTo>
                    <a:pt x="232" y="66"/>
                  </a:lnTo>
                  <a:lnTo>
                    <a:pt x="271" y="87"/>
                  </a:lnTo>
                  <a:lnTo>
                    <a:pt x="323" y="112"/>
                  </a:lnTo>
                  <a:lnTo>
                    <a:pt x="347" y="147"/>
                  </a:lnTo>
                  <a:lnTo>
                    <a:pt x="362" y="167"/>
                  </a:lnTo>
                  <a:lnTo>
                    <a:pt x="360" y="144"/>
                  </a:lnTo>
                  <a:lnTo>
                    <a:pt x="383" y="176"/>
                  </a:lnTo>
                  <a:lnTo>
                    <a:pt x="386" y="219"/>
                  </a:lnTo>
                  <a:lnTo>
                    <a:pt x="408" y="270"/>
                  </a:lnTo>
                  <a:lnTo>
                    <a:pt x="418" y="297"/>
                  </a:lnTo>
                  <a:lnTo>
                    <a:pt x="415" y="252"/>
                  </a:lnTo>
                  <a:lnTo>
                    <a:pt x="418" y="225"/>
                  </a:lnTo>
                  <a:lnTo>
                    <a:pt x="396" y="193"/>
                  </a:lnTo>
                  <a:lnTo>
                    <a:pt x="386" y="159"/>
                  </a:lnTo>
                  <a:lnTo>
                    <a:pt x="362" y="130"/>
                  </a:lnTo>
                  <a:lnTo>
                    <a:pt x="344" y="82"/>
                  </a:lnTo>
                  <a:lnTo>
                    <a:pt x="293" y="39"/>
                  </a:lnTo>
                  <a:lnTo>
                    <a:pt x="245" y="10"/>
                  </a:lnTo>
                  <a:lnTo>
                    <a:pt x="179" y="0"/>
                  </a:lnTo>
                  <a:lnTo>
                    <a:pt x="123" y="3"/>
                  </a:lnTo>
                  <a:lnTo>
                    <a:pt x="65" y="35"/>
                  </a:lnTo>
                  <a:lnTo>
                    <a:pt x="40" y="74"/>
                  </a:lnTo>
                  <a:lnTo>
                    <a:pt x="82" y="42"/>
                  </a:lnTo>
                  <a:lnTo>
                    <a:pt x="124" y="25"/>
                  </a:lnTo>
                  <a:lnTo>
                    <a:pt x="110" y="43"/>
                  </a:lnTo>
                  <a:lnTo>
                    <a:pt x="147" y="36"/>
                  </a:lnTo>
                  <a:lnTo>
                    <a:pt x="133" y="52"/>
                  </a:lnTo>
                  <a:lnTo>
                    <a:pt x="160" y="62"/>
                  </a:lnTo>
                  <a:lnTo>
                    <a:pt x="193" y="53"/>
                  </a:lnTo>
                  <a:lnTo>
                    <a:pt x="179" y="71"/>
                  </a:lnTo>
                  <a:lnTo>
                    <a:pt x="210" y="84"/>
                  </a:lnTo>
                  <a:lnTo>
                    <a:pt x="179" y="94"/>
                  </a:lnTo>
                  <a:lnTo>
                    <a:pt x="212" y="111"/>
                  </a:lnTo>
                  <a:lnTo>
                    <a:pt x="166" y="104"/>
                  </a:lnTo>
                  <a:lnTo>
                    <a:pt x="134" y="111"/>
                  </a:lnTo>
                  <a:lnTo>
                    <a:pt x="112" y="121"/>
                  </a:lnTo>
                  <a:lnTo>
                    <a:pt x="89" y="134"/>
                  </a:lnTo>
                  <a:lnTo>
                    <a:pt x="97" y="92"/>
                  </a:lnTo>
                  <a:lnTo>
                    <a:pt x="107" y="74"/>
                  </a:lnTo>
                  <a:lnTo>
                    <a:pt x="76" y="81"/>
                  </a:lnTo>
                  <a:lnTo>
                    <a:pt x="61" y="108"/>
                  </a:lnTo>
                  <a:lnTo>
                    <a:pt x="61" y="78"/>
                  </a:lnTo>
                  <a:lnTo>
                    <a:pt x="40" y="105"/>
                  </a:lnTo>
                  <a:lnTo>
                    <a:pt x="35" y="87"/>
                  </a:lnTo>
                  <a:lnTo>
                    <a:pt x="14" y="110"/>
                  </a:lnTo>
                  <a:lnTo>
                    <a:pt x="17" y="150"/>
                  </a:lnTo>
                  <a:lnTo>
                    <a:pt x="0" y="130"/>
                  </a:lnTo>
                  <a:lnTo>
                    <a:pt x="9" y="167"/>
                  </a:lnTo>
                  <a:lnTo>
                    <a:pt x="32" y="196"/>
                  </a:lnTo>
                  <a:lnTo>
                    <a:pt x="26" y="228"/>
                  </a:lnTo>
                  <a:lnTo>
                    <a:pt x="49" y="186"/>
                  </a:lnTo>
                  <a:lnTo>
                    <a:pt x="61" y="189"/>
                  </a:lnTo>
                  <a:lnTo>
                    <a:pt x="59" y="216"/>
                  </a:lnTo>
                  <a:lnTo>
                    <a:pt x="79" y="186"/>
                  </a:lnTo>
                  <a:lnTo>
                    <a:pt x="86" y="176"/>
                  </a:lnTo>
                  <a:lnTo>
                    <a:pt x="81" y="166"/>
                  </a:lnTo>
                  <a:lnTo>
                    <a:pt x="81" y="166"/>
                  </a:lnTo>
                  <a:lnTo>
                    <a:pt x="81" y="1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19" name="Freeform 39">
              <a:extLst>
                <a:ext uri="{FF2B5EF4-FFF2-40B4-BE49-F238E27FC236}">
                  <a16:creationId xmlns:a16="http://schemas.microsoft.com/office/drawing/2014/main" id="{1014A849-E746-14E3-4B8D-7D081EC6A1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" y="1796"/>
              <a:ext cx="156" cy="207"/>
            </a:xfrm>
            <a:custGeom>
              <a:avLst/>
              <a:gdLst>
                <a:gd name="T0" fmla="*/ 55 w 156"/>
                <a:gd name="T1" fmla="*/ 0 h 207"/>
                <a:gd name="T2" fmla="*/ 84 w 156"/>
                <a:gd name="T3" fmla="*/ 39 h 207"/>
                <a:gd name="T4" fmla="*/ 94 w 156"/>
                <a:gd name="T5" fmla="*/ 92 h 207"/>
                <a:gd name="T6" fmla="*/ 121 w 156"/>
                <a:gd name="T7" fmla="*/ 131 h 207"/>
                <a:gd name="T8" fmla="*/ 156 w 156"/>
                <a:gd name="T9" fmla="*/ 180 h 207"/>
                <a:gd name="T10" fmla="*/ 144 w 156"/>
                <a:gd name="T11" fmla="*/ 188 h 207"/>
                <a:gd name="T12" fmla="*/ 118 w 156"/>
                <a:gd name="T13" fmla="*/ 175 h 207"/>
                <a:gd name="T14" fmla="*/ 78 w 156"/>
                <a:gd name="T15" fmla="*/ 180 h 207"/>
                <a:gd name="T16" fmla="*/ 76 w 156"/>
                <a:gd name="T17" fmla="*/ 207 h 207"/>
                <a:gd name="T18" fmla="*/ 53 w 156"/>
                <a:gd name="T19" fmla="*/ 173 h 207"/>
                <a:gd name="T20" fmla="*/ 42 w 156"/>
                <a:gd name="T21" fmla="*/ 145 h 207"/>
                <a:gd name="T22" fmla="*/ 14 w 156"/>
                <a:gd name="T23" fmla="*/ 113 h 207"/>
                <a:gd name="T24" fmla="*/ 0 w 156"/>
                <a:gd name="T25" fmla="*/ 69 h 207"/>
                <a:gd name="T26" fmla="*/ 20 w 156"/>
                <a:gd name="T27" fmla="*/ 106 h 207"/>
                <a:gd name="T28" fmla="*/ 45 w 156"/>
                <a:gd name="T29" fmla="*/ 125 h 207"/>
                <a:gd name="T30" fmla="*/ 35 w 156"/>
                <a:gd name="T31" fmla="*/ 93 h 207"/>
                <a:gd name="T32" fmla="*/ 46 w 156"/>
                <a:gd name="T33" fmla="*/ 59 h 207"/>
                <a:gd name="T34" fmla="*/ 53 w 156"/>
                <a:gd name="T35" fmla="*/ 26 h 207"/>
                <a:gd name="T36" fmla="*/ 55 w 156"/>
                <a:gd name="T37" fmla="*/ 0 h 207"/>
                <a:gd name="T38" fmla="*/ 55 w 156"/>
                <a:gd name="T39" fmla="*/ 0 h 207"/>
                <a:gd name="T40" fmla="*/ 55 w 156"/>
                <a:gd name="T4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6" h="207">
                  <a:moveTo>
                    <a:pt x="55" y="0"/>
                  </a:moveTo>
                  <a:lnTo>
                    <a:pt x="84" y="39"/>
                  </a:lnTo>
                  <a:lnTo>
                    <a:pt x="94" y="92"/>
                  </a:lnTo>
                  <a:lnTo>
                    <a:pt x="121" y="131"/>
                  </a:lnTo>
                  <a:lnTo>
                    <a:pt x="156" y="180"/>
                  </a:lnTo>
                  <a:lnTo>
                    <a:pt x="144" y="188"/>
                  </a:lnTo>
                  <a:lnTo>
                    <a:pt x="118" y="175"/>
                  </a:lnTo>
                  <a:lnTo>
                    <a:pt x="78" y="180"/>
                  </a:lnTo>
                  <a:lnTo>
                    <a:pt x="76" y="207"/>
                  </a:lnTo>
                  <a:lnTo>
                    <a:pt x="53" y="173"/>
                  </a:lnTo>
                  <a:lnTo>
                    <a:pt x="42" y="145"/>
                  </a:lnTo>
                  <a:lnTo>
                    <a:pt x="14" y="113"/>
                  </a:lnTo>
                  <a:lnTo>
                    <a:pt x="0" y="69"/>
                  </a:lnTo>
                  <a:lnTo>
                    <a:pt x="20" y="106"/>
                  </a:lnTo>
                  <a:lnTo>
                    <a:pt x="45" y="125"/>
                  </a:lnTo>
                  <a:lnTo>
                    <a:pt x="35" y="93"/>
                  </a:lnTo>
                  <a:lnTo>
                    <a:pt x="46" y="59"/>
                  </a:lnTo>
                  <a:lnTo>
                    <a:pt x="53" y="26"/>
                  </a:lnTo>
                  <a:lnTo>
                    <a:pt x="55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0" name="Freeform 40">
              <a:extLst>
                <a:ext uri="{FF2B5EF4-FFF2-40B4-BE49-F238E27FC236}">
                  <a16:creationId xmlns:a16="http://schemas.microsoft.com/office/drawing/2014/main" id="{094D4DB9-D022-D0E2-055E-0F6D871D363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6" y="1964"/>
              <a:ext cx="357" cy="212"/>
            </a:xfrm>
            <a:custGeom>
              <a:avLst/>
              <a:gdLst>
                <a:gd name="T0" fmla="*/ 0 w 357"/>
                <a:gd name="T1" fmla="*/ 23 h 212"/>
                <a:gd name="T2" fmla="*/ 56 w 357"/>
                <a:gd name="T3" fmla="*/ 49 h 212"/>
                <a:gd name="T4" fmla="*/ 81 w 357"/>
                <a:gd name="T5" fmla="*/ 48 h 212"/>
                <a:gd name="T6" fmla="*/ 98 w 357"/>
                <a:gd name="T7" fmla="*/ 59 h 212"/>
                <a:gd name="T8" fmla="*/ 110 w 357"/>
                <a:gd name="T9" fmla="*/ 53 h 212"/>
                <a:gd name="T10" fmla="*/ 81 w 357"/>
                <a:gd name="T11" fmla="*/ 28 h 212"/>
                <a:gd name="T12" fmla="*/ 159 w 357"/>
                <a:gd name="T13" fmla="*/ 64 h 212"/>
                <a:gd name="T14" fmla="*/ 213 w 357"/>
                <a:gd name="T15" fmla="*/ 72 h 212"/>
                <a:gd name="T16" fmla="*/ 245 w 357"/>
                <a:gd name="T17" fmla="*/ 64 h 212"/>
                <a:gd name="T18" fmla="*/ 234 w 357"/>
                <a:gd name="T19" fmla="*/ 58 h 212"/>
                <a:gd name="T20" fmla="*/ 267 w 357"/>
                <a:gd name="T21" fmla="*/ 53 h 212"/>
                <a:gd name="T22" fmla="*/ 285 w 357"/>
                <a:gd name="T23" fmla="*/ 36 h 212"/>
                <a:gd name="T24" fmla="*/ 298 w 357"/>
                <a:gd name="T25" fmla="*/ 13 h 212"/>
                <a:gd name="T26" fmla="*/ 304 w 357"/>
                <a:gd name="T27" fmla="*/ 0 h 212"/>
                <a:gd name="T28" fmla="*/ 307 w 357"/>
                <a:gd name="T29" fmla="*/ 23 h 212"/>
                <a:gd name="T30" fmla="*/ 321 w 357"/>
                <a:gd name="T31" fmla="*/ 9 h 212"/>
                <a:gd name="T32" fmla="*/ 326 w 357"/>
                <a:gd name="T33" fmla="*/ 42 h 212"/>
                <a:gd name="T34" fmla="*/ 304 w 357"/>
                <a:gd name="T35" fmla="*/ 72 h 212"/>
                <a:gd name="T36" fmla="*/ 274 w 357"/>
                <a:gd name="T37" fmla="*/ 94 h 212"/>
                <a:gd name="T38" fmla="*/ 232 w 357"/>
                <a:gd name="T39" fmla="*/ 87 h 212"/>
                <a:gd name="T40" fmla="*/ 213 w 357"/>
                <a:gd name="T41" fmla="*/ 92 h 212"/>
                <a:gd name="T42" fmla="*/ 251 w 357"/>
                <a:gd name="T43" fmla="*/ 118 h 212"/>
                <a:gd name="T44" fmla="*/ 300 w 357"/>
                <a:gd name="T45" fmla="*/ 138 h 212"/>
                <a:gd name="T46" fmla="*/ 321 w 357"/>
                <a:gd name="T47" fmla="*/ 150 h 212"/>
                <a:gd name="T48" fmla="*/ 337 w 357"/>
                <a:gd name="T49" fmla="*/ 183 h 212"/>
                <a:gd name="T50" fmla="*/ 357 w 357"/>
                <a:gd name="T51" fmla="*/ 212 h 212"/>
                <a:gd name="T52" fmla="*/ 320 w 357"/>
                <a:gd name="T53" fmla="*/ 177 h 212"/>
                <a:gd name="T54" fmla="*/ 293 w 357"/>
                <a:gd name="T55" fmla="*/ 151 h 212"/>
                <a:gd name="T56" fmla="*/ 254 w 357"/>
                <a:gd name="T57" fmla="*/ 136 h 212"/>
                <a:gd name="T58" fmla="*/ 213 w 357"/>
                <a:gd name="T59" fmla="*/ 104 h 212"/>
                <a:gd name="T60" fmla="*/ 189 w 357"/>
                <a:gd name="T61" fmla="*/ 94 h 212"/>
                <a:gd name="T62" fmla="*/ 156 w 357"/>
                <a:gd name="T63" fmla="*/ 82 h 212"/>
                <a:gd name="T64" fmla="*/ 118 w 357"/>
                <a:gd name="T65" fmla="*/ 68 h 212"/>
                <a:gd name="T66" fmla="*/ 97 w 357"/>
                <a:gd name="T67" fmla="*/ 69 h 212"/>
                <a:gd name="T68" fmla="*/ 76 w 357"/>
                <a:gd name="T69" fmla="*/ 61 h 212"/>
                <a:gd name="T70" fmla="*/ 40 w 357"/>
                <a:gd name="T71" fmla="*/ 56 h 212"/>
                <a:gd name="T72" fmla="*/ 0 w 357"/>
                <a:gd name="T73" fmla="*/ 35 h 212"/>
                <a:gd name="T74" fmla="*/ 0 w 357"/>
                <a:gd name="T75" fmla="*/ 23 h 212"/>
                <a:gd name="T76" fmla="*/ 0 w 357"/>
                <a:gd name="T77" fmla="*/ 23 h 212"/>
                <a:gd name="T78" fmla="*/ 0 w 357"/>
                <a:gd name="T79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57" h="212">
                  <a:moveTo>
                    <a:pt x="0" y="23"/>
                  </a:moveTo>
                  <a:lnTo>
                    <a:pt x="56" y="49"/>
                  </a:lnTo>
                  <a:lnTo>
                    <a:pt x="81" y="48"/>
                  </a:lnTo>
                  <a:lnTo>
                    <a:pt x="98" y="59"/>
                  </a:lnTo>
                  <a:lnTo>
                    <a:pt x="110" y="53"/>
                  </a:lnTo>
                  <a:lnTo>
                    <a:pt x="81" y="28"/>
                  </a:lnTo>
                  <a:lnTo>
                    <a:pt x="159" y="64"/>
                  </a:lnTo>
                  <a:lnTo>
                    <a:pt x="213" y="72"/>
                  </a:lnTo>
                  <a:lnTo>
                    <a:pt x="245" y="64"/>
                  </a:lnTo>
                  <a:lnTo>
                    <a:pt x="234" y="58"/>
                  </a:lnTo>
                  <a:lnTo>
                    <a:pt x="267" y="53"/>
                  </a:lnTo>
                  <a:lnTo>
                    <a:pt x="285" y="36"/>
                  </a:lnTo>
                  <a:lnTo>
                    <a:pt x="298" y="13"/>
                  </a:lnTo>
                  <a:lnTo>
                    <a:pt x="304" y="0"/>
                  </a:lnTo>
                  <a:lnTo>
                    <a:pt x="307" y="23"/>
                  </a:lnTo>
                  <a:lnTo>
                    <a:pt x="321" y="9"/>
                  </a:lnTo>
                  <a:lnTo>
                    <a:pt x="326" y="42"/>
                  </a:lnTo>
                  <a:lnTo>
                    <a:pt x="304" y="72"/>
                  </a:lnTo>
                  <a:lnTo>
                    <a:pt x="274" y="94"/>
                  </a:lnTo>
                  <a:lnTo>
                    <a:pt x="232" y="87"/>
                  </a:lnTo>
                  <a:lnTo>
                    <a:pt x="213" y="92"/>
                  </a:lnTo>
                  <a:lnTo>
                    <a:pt x="251" y="118"/>
                  </a:lnTo>
                  <a:lnTo>
                    <a:pt x="300" y="138"/>
                  </a:lnTo>
                  <a:lnTo>
                    <a:pt x="321" y="150"/>
                  </a:lnTo>
                  <a:lnTo>
                    <a:pt x="337" y="183"/>
                  </a:lnTo>
                  <a:lnTo>
                    <a:pt x="357" y="212"/>
                  </a:lnTo>
                  <a:lnTo>
                    <a:pt x="320" y="177"/>
                  </a:lnTo>
                  <a:lnTo>
                    <a:pt x="293" y="151"/>
                  </a:lnTo>
                  <a:lnTo>
                    <a:pt x="254" y="136"/>
                  </a:lnTo>
                  <a:lnTo>
                    <a:pt x="213" y="104"/>
                  </a:lnTo>
                  <a:lnTo>
                    <a:pt x="189" y="94"/>
                  </a:lnTo>
                  <a:lnTo>
                    <a:pt x="156" y="82"/>
                  </a:lnTo>
                  <a:lnTo>
                    <a:pt x="118" y="68"/>
                  </a:lnTo>
                  <a:lnTo>
                    <a:pt x="97" y="69"/>
                  </a:lnTo>
                  <a:lnTo>
                    <a:pt x="76" y="61"/>
                  </a:lnTo>
                  <a:lnTo>
                    <a:pt x="40" y="56"/>
                  </a:lnTo>
                  <a:lnTo>
                    <a:pt x="0" y="3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1" name="Freeform 41">
              <a:extLst>
                <a:ext uri="{FF2B5EF4-FFF2-40B4-BE49-F238E27FC236}">
                  <a16:creationId xmlns:a16="http://schemas.microsoft.com/office/drawing/2014/main" id="{ACA7B664-74BA-FF1E-DEBF-37BDF8E406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" y="1969"/>
              <a:ext cx="51" cy="34"/>
            </a:xfrm>
            <a:custGeom>
              <a:avLst/>
              <a:gdLst>
                <a:gd name="T0" fmla="*/ 0 w 51"/>
                <a:gd name="T1" fmla="*/ 5 h 34"/>
                <a:gd name="T2" fmla="*/ 0 w 51"/>
                <a:gd name="T3" fmla="*/ 18 h 34"/>
                <a:gd name="T4" fmla="*/ 25 w 51"/>
                <a:gd name="T5" fmla="*/ 34 h 34"/>
                <a:gd name="T6" fmla="*/ 51 w 51"/>
                <a:gd name="T7" fmla="*/ 34 h 34"/>
                <a:gd name="T8" fmla="*/ 22 w 51"/>
                <a:gd name="T9" fmla="*/ 25 h 34"/>
                <a:gd name="T10" fmla="*/ 14 w 51"/>
                <a:gd name="T11" fmla="*/ 0 h 34"/>
                <a:gd name="T12" fmla="*/ 0 w 51"/>
                <a:gd name="T13" fmla="*/ 5 h 34"/>
                <a:gd name="T14" fmla="*/ 0 w 51"/>
                <a:gd name="T15" fmla="*/ 5 h 34"/>
                <a:gd name="T16" fmla="*/ 0 w 51"/>
                <a:gd name="T17" fmla="*/ 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34">
                  <a:moveTo>
                    <a:pt x="0" y="5"/>
                  </a:moveTo>
                  <a:lnTo>
                    <a:pt x="0" y="18"/>
                  </a:lnTo>
                  <a:lnTo>
                    <a:pt x="25" y="34"/>
                  </a:lnTo>
                  <a:lnTo>
                    <a:pt x="51" y="34"/>
                  </a:lnTo>
                  <a:lnTo>
                    <a:pt x="22" y="25"/>
                  </a:lnTo>
                  <a:lnTo>
                    <a:pt x="14" y="0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2" name="Freeform 42">
              <a:extLst>
                <a:ext uri="{FF2B5EF4-FFF2-40B4-BE49-F238E27FC236}">
                  <a16:creationId xmlns:a16="http://schemas.microsoft.com/office/drawing/2014/main" id="{033343F5-5E74-4D07-0EB7-8A80C6D712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" y="1464"/>
              <a:ext cx="632" cy="592"/>
            </a:xfrm>
            <a:custGeom>
              <a:avLst/>
              <a:gdLst>
                <a:gd name="T0" fmla="*/ 201 w 632"/>
                <a:gd name="T1" fmla="*/ 176 h 592"/>
                <a:gd name="T2" fmla="*/ 126 w 632"/>
                <a:gd name="T3" fmla="*/ 260 h 592"/>
                <a:gd name="T4" fmla="*/ 34 w 632"/>
                <a:gd name="T5" fmla="*/ 336 h 592"/>
                <a:gd name="T6" fmla="*/ 0 w 632"/>
                <a:gd name="T7" fmla="*/ 425 h 592"/>
                <a:gd name="T8" fmla="*/ 11 w 632"/>
                <a:gd name="T9" fmla="*/ 486 h 592"/>
                <a:gd name="T10" fmla="*/ 74 w 632"/>
                <a:gd name="T11" fmla="*/ 592 h 592"/>
                <a:gd name="T12" fmla="*/ 25 w 632"/>
                <a:gd name="T13" fmla="*/ 486 h 592"/>
                <a:gd name="T14" fmla="*/ 31 w 632"/>
                <a:gd name="T15" fmla="*/ 443 h 592"/>
                <a:gd name="T16" fmla="*/ 19 w 632"/>
                <a:gd name="T17" fmla="*/ 409 h 592"/>
                <a:gd name="T18" fmla="*/ 49 w 632"/>
                <a:gd name="T19" fmla="*/ 339 h 592"/>
                <a:gd name="T20" fmla="*/ 140 w 632"/>
                <a:gd name="T21" fmla="*/ 274 h 592"/>
                <a:gd name="T22" fmla="*/ 220 w 632"/>
                <a:gd name="T23" fmla="*/ 185 h 592"/>
                <a:gd name="T24" fmla="*/ 318 w 632"/>
                <a:gd name="T25" fmla="*/ 166 h 592"/>
                <a:gd name="T26" fmla="*/ 420 w 632"/>
                <a:gd name="T27" fmla="*/ 157 h 592"/>
                <a:gd name="T28" fmla="*/ 512 w 632"/>
                <a:gd name="T29" fmla="*/ 120 h 592"/>
                <a:gd name="T30" fmla="*/ 462 w 632"/>
                <a:gd name="T31" fmla="*/ 120 h 592"/>
                <a:gd name="T32" fmla="*/ 545 w 632"/>
                <a:gd name="T33" fmla="*/ 56 h 592"/>
                <a:gd name="T34" fmla="*/ 632 w 632"/>
                <a:gd name="T35" fmla="*/ 0 h 592"/>
                <a:gd name="T36" fmla="*/ 459 w 632"/>
                <a:gd name="T37" fmla="*/ 104 h 592"/>
                <a:gd name="T38" fmla="*/ 352 w 632"/>
                <a:gd name="T39" fmla="*/ 143 h 592"/>
                <a:gd name="T40" fmla="*/ 245 w 632"/>
                <a:gd name="T41" fmla="*/ 157 h 592"/>
                <a:gd name="T42" fmla="*/ 201 w 632"/>
                <a:gd name="T43" fmla="*/ 176 h 592"/>
                <a:gd name="T44" fmla="*/ 201 w 632"/>
                <a:gd name="T45" fmla="*/ 176 h 592"/>
                <a:gd name="T46" fmla="*/ 201 w 632"/>
                <a:gd name="T47" fmla="*/ 176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32" h="592">
                  <a:moveTo>
                    <a:pt x="201" y="176"/>
                  </a:moveTo>
                  <a:lnTo>
                    <a:pt x="126" y="260"/>
                  </a:lnTo>
                  <a:lnTo>
                    <a:pt x="34" y="336"/>
                  </a:lnTo>
                  <a:lnTo>
                    <a:pt x="0" y="425"/>
                  </a:lnTo>
                  <a:lnTo>
                    <a:pt x="11" y="486"/>
                  </a:lnTo>
                  <a:lnTo>
                    <a:pt x="74" y="592"/>
                  </a:lnTo>
                  <a:lnTo>
                    <a:pt x="25" y="486"/>
                  </a:lnTo>
                  <a:lnTo>
                    <a:pt x="31" y="443"/>
                  </a:lnTo>
                  <a:lnTo>
                    <a:pt x="19" y="409"/>
                  </a:lnTo>
                  <a:lnTo>
                    <a:pt x="49" y="339"/>
                  </a:lnTo>
                  <a:lnTo>
                    <a:pt x="140" y="274"/>
                  </a:lnTo>
                  <a:lnTo>
                    <a:pt x="220" y="185"/>
                  </a:lnTo>
                  <a:lnTo>
                    <a:pt x="318" y="166"/>
                  </a:lnTo>
                  <a:lnTo>
                    <a:pt x="420" y="157"/>
                  </a:lnTo>
                  <a:lnTo>
                    <a:pt x="512" y="120"/>
                  </a:lnTo>
                  <a:lnTo>
                    <a:pt x="462" y="120"/>
                  </a:lnTo>
                  <a:lnTo>
                    <a:pt x="545" y="56"/>
                  </a:lnTo>
                  <a:lnTo>
                    <a:pt x="632" y="0"/>
                  </a:lnTo>
                  <a:lnTo>
                    <a:pt x="459" y="104"/>
                  </a:lnTo>
                  <a:lnTo>
                    <a:pt x="352" y="143"/>
                  </a:lnTo>
                  <a:lnTo>
                    <a:pt x="245" y="157"/>
                  </a:lnTo>
                  <a:lnTo>
                    <a:pt x="201" y="176"/>
                  </a:lnTo>
                  <a:lnTo>
                    <a:pt x="201" y="176"/>
                  </a:lnTo>
                  <a:lnTo>
                    <a:pt x="201" y="1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3" name="Freeform 43">
              <a:extLst>
                <a:ext uri="{FF2B5EF4-FFF2-40B4-BE49-F238E27FC236}">
                  <a16:creationId xmlns:a16="http://schemas.microsoft.com/office/drawing/2014/main" id="{E4007400-6A96-A636-2AC1-A1F6B92BC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0" y="1956"/>
              <a:ext cx="336" cy="422"/>
            </a:xfrm>
            <a:custGeom>
              <a:avLst/>
              <a:gdLst>
                <a:gd name="T0" fmla="*/ 0 w 336"/>
                <a:gd name="T1" fmla="*/ 0 h 422"/>
                <a:gd name="T2" fmla="*/ 8 w 336"/>
                <a:gd name="T3" fmla="*/ 70 h 422"/>
                <a:gd name="T4" fmla="*/ 13 w 336"/>
                <a:gd name="T5" fmla="*/ 154 h 422"/>
                <a:gd name="T6" fmla="*/ 81 w 336"/>
                <a:gd name="T7" fmla="*/ 266 h 422"/>
                <a:gd name="T8" fmla="*/ 170 w 336"/>
                <a:gd name="T9" fmla="*/ 363 h 422"/>
                <a:gd name="T10" fmla="*/ 133 w 336"/>
                <a:gd name="T11" fmla="*/ 403 h 422"/>
                <a:gd name="T12" fmla="*/ 81 w 336"/>
                <a:gd name="T13" fmla="*/ 422 h 422"/>
                <a:gd name="T14" fmla="*/ 143 w 336"/>
                <a:gd name="T15" fmla="*/ 409 h 422"/>
                <a:gd name="T16" fmla="*/ 204 w 336"/>
                <a:gd name="T17" fmla="*/ 350 h 422"/>
                <a:gd name="T18" fmla="*/ 273 w 336"/>
                <a:gd name="T19" fmla="*/ 236 h 422"/>
                <a:gd name="T20" fmla="*/ 317 w 336"/>
                <a:gd name="T21" fmla="*/ 123 h 422"/>
                <a:gd name="T22" fmla="*/ 336 w 336"/>
                <a:gd name="T23" fmla="*/ 47 h 422"/>
                <a:gd name="T24" fmla="*/ 276 w 336"/>
                <a:gd name="T25" fmla="*/ 195 h 422"/>
                <a:gd name="T26" fmla="*/ 227 w 336"/>
                <a:gd name="T27" fmla="*/ 282 h 422"/>
                <a:gd name="T28" fmla="*/ 186 w 336"/>
                <a:gd name="T29" fmla="*/ 341 h 422"/>
                <a:gd name="T30" fmla="*/ 91 w 336"/>
                <a:gd name="T31" fmla="*/ 259 h 422"/>
                <a:gd name="T32" fmla="*/ 28 w 336"/>
                <a:gd name="T33" fmla="*/ 149 h 422"/>
                <a:gd name="T34" fmla="*/ 0 w 336"/>
                <a:gd name="T35" fmla="*/ 0 h 422"/>
                <a:gd name="T36" fmla="*/ 0 w 336"/>
                <a:gd name="T37" fmla="*/ 0 h 422"/>
                <a:gd name="T38" fmla="*/ 0 w 336"/>
                <a:gd name="T39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36" h="422">
                  <a:moveTo>
                    <a:pt x="0" y="0"/>
                  </a:moveTo>
                  <a:lnTo>
                    <a:pt x="8" y="70"/>
                  </a:lnTo>
                  <a:lnTo>
                    <a:pt x="13" y="154"/>
                  </a:lnTo>
                  <a:lnTo>
                    <a:pt x="81" y="266"/>
                  </a:lnTo>
                  <a:lnTo>
                    <a:pt x="170" y="363"/>
                  </a:lnTo>
                  <a:lnTo>
                    <a:pt x="133" y="403"/>
                  </a:lnTo>
                  <a:lnTo>
                    <a:pt x="81" y="422"/>
                  </a:lnTo>
                  <a:lnTo>
                    <a:pt x="143" y="409"/>
                  </a:lnTo>
                  <a:lnTo>
                    <a:pt x="204" y="350"/>
                  </a:lnTo>
                  <a:lnTo>
                    <a:pt x="273" y="236"/>
                  </a:lnTo>
                  <a:lnTo>
                    <a:pt x="317" y="123"/>
                  </a:lnTo>
                  <a:lnTo>
                    <a:pt x="336" y="47"/>
                  </a:lnTo>
                  <a:lnTo>
                    <a:pt x="276" y="195"/>
                  </a:lnTo>
                  <a:lnTo>
                    <a:pt x="227" y="282"/>
                  </a:lnTo>
                  <a:lnTo>
                    <a:pt x="186" y="341"/>
                  </a:lnTo>
                  <a:lnTo>
                    <a:pt x="91" y="259"/>
                  </a:lnTo>
                  <a:lnTo>
                    <a:pt x="28" y="149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4" name="Freeform 44">
              <a:extLst>
                <a:ext uri="{FF2B5EF4-FFF2-40B4-BE49-F238E27FC236}">
                  <a16:creationId xmlns:a16="http://schemas.microsoft.com/office/drawing/2014/main" id="{D0EBA442-7071-69D7-6AD6-1FC60A176AA5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9" y="2113"/>
              <a:ext cx="89" cy="246"/>
            </a:xfrm>
            <a:custGeom>
              <a:avLst/>
              <a:gdLst>
                <a:gd name="T0" fmla="*/ 89 w 89"/>
                <a:gd name="T1" fmla="*/ 246 h 246"/>
                <a:gd name="T2" fmla="*/ 67 w 89"/>
                <a:gd name="T3" fmla="*/ 226 h 246"/>
                <a:gd name="T4" fmla="*/ 31 w 89"/>
                <a:gd name="T5" fmla="*/ 152 h 246"/>
                <a:gd name="T6" fmla="*/ 8 w 89"/>
                <a:gd name="T7" fmla="*/ 76 h 246"/>
                <a:gd name="T8" fmla="*/ 0 w 89"/>
                <a:gd name="T9" fmla="*/ 0 h 246"/>
                <a:gd name="T10" fmla="*/ 8 w 89"/>
                <a:gd name="T11" fmla="*/ 10 h 246"/>
                <a:gd name="T12" fmla="*/ 18 w 89"/>
                <a:gd name="T13" fmla="*/ 82 h 246"/>
                <a:gd name="T14" fmla="*/ 44 w 89"/>
                <a:gd name="T15" fmla="*/ 172 h 246"/>
                <a:gd name="T16" fmla="*/ 89 w 89"/>
                <a:gd name="T17" fmla="*/ 246 h 246"/>
                <a:gd name="T18" fmla="*/ 89 w 89"/>
                <a:gd name="T19" fmla="*/ 246 h 246"/>
                <a:gd name="T20" fmla="*/ 89 w 89"/>
                <a:gd name="T21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9" h="246">
                  <a:moveTo>
                    <a:pt x="89" y="246"/>
                  </a:moveTo>
                  <a:lnTo>
                    <a:pt x="67" y="226"/>
                  </a:lnTo>
                  <a:lnTo>
                    <a:pt x="31" y="152"/>
                  </a:lnTo>
                  <a:lnTo>
                    <a:pt x="8" y="76"/>
                  </a:lnTo>
                  <a:lnTo>
                    <a:pt x="0" y="0"/>
                  </a:lnTo>
                  <a:lnTo>
                    <a:pt x="8" y="10"/>
                  </a:lnTo>
                  <a:lnTo>
                    <a:pt x="18" y="82"/>
                  </a:lnTo>
                  <a:lnTo>
                    <a:pt x="44" y="172"/>
                  </a:lnTo>
                  <a:lnTo>
                    <a:pt x="89" y="246"/>
                  </a:lnTo>
                  <a:lnTo>
                    <a:pt x="89" y="246"/>
                  </a:lnTo>
                  <a:lnTo>
                    <a:pt x="89" y="2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5" name="Freeform 45">
              <a:extLst>
                <a:ext uri="{FF2B5EF4-FFF2-40B4-BE49-F238E27FC236}">
                  <a16:creationId xmlns:a16="http://schemas.microsoft.com/office/drawing/2014/main" id="{FD34A4E1-9170-B754-CB3E-BE4E685B9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3" y="2162"/>
              <a:ext cx="117" cy="206"/>
            </a:xfrm>
            <a:custGeom>
              <a:avLst/>
              <a:gdLst>
                <a:gd name="T0" fmla="*/ 0 w 117"/>
                <a:gd name="T1" fmla="*/ 0 h 206"/>
                <a:gd name="T2" fmla="*/ 18 w 117"/>
                <a:gd name="T3" fmla="*/ 66 h 206"/>
                <a:gd name="T4" fmla="*/ 68 w 117"/>
                <a:gd name="T5" fmla="*/ 165 h 206"/>
                <a:gd name="T6" fmla="*/ 101 w 117"/>
                <a:gd name="T7" fmla="*/ 206 h 206"/>
                <a:gd name="T8" fmla="*/ 117 w 117"/>
                <a:gd name="T9" fmla="*/ 197 h 206"/>
                <a:gd name="T10" fmla="*/ 74 w 117"/>
                <a:gd name="T11" fmla="*/ 149 h 206"/>
                <a:gd name="T12" fmla="*/ 33 w 117"/>
                <a:gd name="T13" fmla="*/ 76 h 206"/>
                <a:gd name="T14" fmla="*/ 9 w 117"/>
                <a:gd name="T15" fmla="*/ 7 h 206"/>
                <a:gd name="T16" fmla="*/ 0 w 117"/>
                <a:gd name="T17" fmla="*/ 0 h 206"/>
                <a:gd name="T18" fmla="*/ 0 w 117"/>
                <a:gd name="T19" fmla="*/ 0 h 206"/>
                <a:gd name="T20" fmla="*/ 0 w 117"/>
                <a:gd name="T21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206">
                  <a:moveTo>
                    <a:pt x="0" y="0"/>
                  </a:moveTo>
                  <a:lnTo>
                    <a:pt x="18" y="66"/>
                  </a:lnTo>
                  <a:lnTo>
                    <a:pt x="68" y="165"/>
                  </a:lnTo>
                  <a:lnTo>
                    <a:pt x="101" y="206"/>
                  </a:lnTo>
                  <a:lnTo>
                    <a:pt x="117" y="197"/>
                  </a:lnTo>
                  <a:lnTo>
                    <a:pt x="74" y="149"/>
                  </a:lnTo>
                  <a:lnTo>
                    <a:pt x="33" y="76"/>
                  </a:lnTo>
                  <a:lnTo>
                    <a:pt x="9" y="7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6" name="Freeform 46">
              <a:extLst>
                <a:ext uri="{FF2B5EF4-FFF2-40B4-BE49-F238E27FC236}">
                  <a16:creationId xmlns:a16="http://schemas.microsoft.com/office/drawing/2014/main" id="{5E91ACA7-6DEF-E75C-4AA1-860FE3E204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" y="2301"/>
              <a:ext cx="176" cy="147"/>
            </a:xfrm>
            <a:custGeom>
              <a:avLst/>
              <a:gdLst>
                <a:gd name="T0" fmla="*/ 0 w 176"/>
                <a:gd name="T1" fmla="*/ 85 h 147"/>
                <a:gd name="T2" fmla="*/ 69 w 176"/>
                <a:gd name="T3" fmla="*/ 117 h 147"/>
                <a:gd name="T4" fmla="*/ 120 w 176"/>
                <a:gd name="T5" fmla="*/ 147 h 147"/>
                <a:gd name="T6" fmla="*/ 72 w 176"/>
                <a:gd name="T7" fmla="*/ 110 h 147"/>
                <a:gd name="T8" fmla="*/ 120 w 176"/>
                <a:gd name="T9" fmla="*/ 77 h 147"/>
                <a:gd name="T10" fmla="*/ 176 w 176"/>
                <a:gd name="T11" fmla="*/ 0 h 147"/>
                <a:gd name="T12" fmla="*/ 117 w 176"/>
                <a:gd name="T13" fmla="*/ 61 h 147"/>
                <a:gd name="T14" fmla="*/ 59 w 176"/>
                <a:gd name="T15" fmla="*/ 100 h 147"/>
                <a:gd name="T16" fmla="*/ 0 w 176"/>
                <a:gd name="T17" fmla="*/ 85 h 147"/>
                <a:gd name="T18" fmla="*/ 0 w 176"/>
                <a:gd name="T19" fmla="*/ 85 h 147"/>
                <a:gd name="T20" fmla="*/ 0 w 176"/>
                <a:gd name="T21" fmla="*/ 8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147">
                  <a:moveTo>
                    <a:pt x="0" y="85"/>
                  </a:moveTo>
                  <a:lnTo>
                    <a:pt x="69" y="117"/>
                  </a:lnTo>
                  <a:lnTo>
                    <a:pt x="120" y="147"/>
                  </a:lnTo>
                  <a:lnTo>
                    <a:pt x="72" y="110"/>
                  </a:lnTo>
                  <a:lnTo>
                    <a:pt x="120" y="77"/>
                  </a:lnTo>
                  <a:lnTo>
                    <a:pt x="176" y="0"/>
                  </a:lnTo>
                  <a:lnTo>
                    <a:pt x="117" y="61"/>
                  </a:lnTo>
                  <a:lnTo>
                    <a:pt x="59" y="100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7" name="Freeform 47">
              <a:extLst>
                <a:ext uri="{FF2B5EF4-FFF2-40B4-BE49-F238E27FC236}">
                  <a16:creationId xmlns:a16="http://schemas.microsoft.com/office/drawing/2014/main" id="{883F2105-C953-DC67-EA85-4DFA2BB10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" y="2381"/>
              <a:ext cx="150" cy="157"/>
            </a:xfrm>
            <a:custGeom>
              <a:avLst/>
              <a:gdLst>
                <a:gd name="T0" fmla="*/ 0 w 150"/>
                <a:gd name="T1" fmla="*/ 0 h 157"/>
                <a:gd name="T2" fmla="*/ 25 w 150"/>
                <a:gd name="T3" fmla="*/ 64 h 157"/>
                <a:gd name="T4" fmla="*/ 72 w 150"/>
                <a:gd name="T5" fmla="*/ 86 h 157"/>
                <a:gd name="T6" fmla="*/ 114 w 150"/>
                <a:gd name="T7" fmla="*/ 126 h 157"/>
                <a:gd name="T8" fmla="*/ 114 w 150"/>
                <a:gd name="T9" fmla="*/ 157 h 157"/>
                <a:gd name="T10" fmla="*/ 130 w 150"/>
                <a:gd name="T11" fmla="*/ 121 h 157"/>
                <a:gd name="T12" fmla="*/ 150 w 150"/>
                <a:gd name="T13" fmla="*/ 93 h 157"/>
                <a:gd name="T14" fmla="*/ 123 w 150"/>
                <a:gd name="T15" fmla="*/ 109 h 157"/>
                <a:gd name="T16" fmla="*/ 102 w 150"/>
                <a:gd name="T17" fmla="*/ 100 h 157"/>
                <a:gd name="T18" fmla="*/ 49 w 150"/>
                <a:gd name="T19" fmla="*/ 60 h 157"/>
                <a:gd name="T20" fmla="*/ 49 w 150"/>
                <a:gd name="T21" fmla="*/ 37 h 157"/>
                <a:gd name="T22" fmla="*/ 22 w 150"/>
                <a:gd name="T23" fmla="*/ 14 h 157"/>
                <a:gd name="T24" fmla="*/ 0 w 150"/>
                <a:gd name="T25" fmla="*/ 0 h 157"/>
                <a:gd name="T26" fmla="*/ 0 w 150"/>
                <a:gd name="T27" fmla="*/ 0 h 157"/>
                <a:gd name="T28" fmla="*/ 0 w 150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157">
                  <a:moveTo>
                    <a:pt x="0" y="0"/>
                  </a:moveTo>
                  <a:lnTo>
                    <a:pt x="25" y="64"/>
                  </a:lnTo>
                  <a:lnTo>
                    <a:pt x="72" y="86"/>
                  </a:lnTo>
                  <a:lnTo>
                    <a:pt x="114" y="126"/>
                  </a:lnTo>
                  <a:lnTo>
                    <a:pt x="114" y="157"/>
                  </a:lnTo>
                  <a:lnTo>
                    <a:pt x="130" y="121"/>
                  </a:lnTo>
                  <a:lnTo>
                    <a:pt x="150" y="93"/>
                  </a:lnTo>
                  <a:lnTo>
                    <a:pt x="123" y="109"/>
                  </a:lnTo>
                  <a:lnTo>
                    <a:pt x="102" y="100"/>
                  </a:lnTo>
                  <a:lnTo>
                    <a:pt x="49" y="60"/>
                  </a:lnTo>
                  <a:lnTo>
                    <a:pt x="49" y="37"/>
                  </a:lnTo>
                  <a:lnTo>
                    <a:pt x="22" y="1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8" name="Freeform 48">
              <a:extLst>
                <a:ext uri="{FF2B5EF4-FFF2-40B4-BE49-F238E27FC236}">
                  <a16:creationId xmlns:a16="http://schemas.microsoft.com/office/drawing/2014/main" id="{8F027056-62FD-E4F4-D1A4-99F1DEB51F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" y="1598"/>
              <a:ext cx="621" cy="481"/>
            </a:xfrm>
            <a:custGeom>
              <a:avLst/>
              <a:gdLst>
                <a:gd name="T0" fmla="*/ 0 w 621"/>
                <a:gd name="T1" fmla="*/ 358 h 481"/>
                <a:gd name="T2" fmla="*/ 154 w 621"/>
                <a:gd name="T3" fmla="*/ 358 h 481"/>
                <a:gd name="T4" fmla="*/ 215 w 621"/>
                <a:gd name="T5" fmla="*/ 342 h 481"/>
                <a:gd name="T6" fmla="*/ 306 w 621"/>
                <a:gd name="T7" fmla="*/ 278 h 481"/>
                <a:gd name="T8" fmla="*/ 418 w 621"/>
                <a:gd name="T9" fmla="*/ 264 h 481"/>
                <a:gd name="T10" fmla="*/ 492 w 621"/>
                <a:gd name="T11" fmla="*/ 185 h 481"/>
                <a:gd name="T12" fmla="*/ 549 w 621"/>
                <a:gd name="T13" fmla="*/ 146 h 481"/>
                <a:gd name="T14" fmla="*/ 504 w 621"/>
                <a:gd name="T15" fmla="*/ 113 h 481"/>
                <a:gd name="T16" fmla="*/ 489 w 621"/>
                <a:gd name="T17" fmla="*/ 59 h 481"/>
                <a:gd name="T18" fmla="*/ 535 w 621"/>
                <a:gd name="T19" fmla="*/ 118 h 481"/>
                <a:gd name="T20" fmla="*/ 575 w 621"/>
                <a:gd name="T21" fmla="*/ 118 h 481"/>
                <a:gd name="T22" fmla="*/ 605 w 621"/>
                <a:gd name="T23" fmla="*/ 82 h 481"/>
                <a:gd name="T24" fmla="*/ 621 w 621"/>
                <a:gd name="T25" fmla="*/ 0 h 481"/>
                <a:gd name="T26" fmla="*/ 615 w 621"/>
                <a:gd name="T27" fmla="*/ 105 h 481"/>
                <a:gd name="T28" fmla="*/ 568 w 621"/>
                <a:gd name="T29" fmla="*/ 249 h 481"/>
                <a:gd name="T30" fmla="*/ 565 w 621"/>
                <a:gd name="T31" fmla="*/ 205 h 481"/>
                <a:gd name="T32" fmla="*/ 507 w 621"/>
                <a:gd name="T33" fmla="*/ 255 h 481"/>
                <a:gd name="T34" fmla="*/ 451 w 621"/>
                <a:gd name="T35" fmla="*/ 322 h 481"/>
                <a:gd name="T36" fmla="*/ 402 w 621"/>
                <a:gd name="T37" fmla="*/ 392 h 481"/>
                <a:gd name="T38" fmla="*/ 421 w 621"/>
                <a:gd name="T39" fmla="*/ 319 h 481"/>
                <a:gd name="T40" fmla="*/ 494 w 621"/>
                <a:gd name="T41" fmla="*/ 235 h 481"/>
                <a:gd name="T42" fmla="*/ 568 w 621"/>
                <a:gd name="T43" fmla="*/ 179 h 481"/>
                <a:gd name="T44" fmla="*/ 575 w 621"/>
                <a:gd name="T45" fmla="*/ 159 h 481"/>
                <a:gd name="T46" fmla="*/ 502 w 621"/>
                <a:gd name="T47" fmla="*/ 212 h 481"/>
                <a:gd name="T48" fmla="*/ 438 w 621"/>
                <a:gd name="T49" fmla="*/ 271 h 481"/>
                <a:gd name="T50" fmla="*/ 412 w 621"/>
                <a:gd name="T51" fmla="*/ 298 h 481"/>
                <a:gd name="T52" fmla="*/ 285 w 621"/>
                <a:gd name="T53" fmla="*/ 322 h 481"/>
                <a:gd name="T54" fmla="*/ 212 w 621"/>
                <a:gd name="T55" fmla="*/ 372 h 481"/>
                <a:gd name="T56" fmla="*/ 133 w 621"/>
                <a:gd name="T57" fmla="*/ 451 h 481"/>
                <a:gd name="T58" fmla="*/ 110 w 621"/>
                <a:gd name="T59" fmla="*/ 481 h 481"/>
                <a:gd name="T60" fmla="*/ 86 w 621"/>
                <a:gd name="T61" fmla="*/ 479 h 481"/>
                <a:gd name="T62" fmla="*/ 143 w 621"/>
                <a:gd name="T63" fmla="*/ 424 h 481"/>
                <a:gd name="T64" fmla="*/ 203 w 621"/>
                <a:gd name="T65" fmla="*/ 369 h 481"/>
                <a:gd name="T66" fmla="*/ 123 w 621"/>
                <a:gd name="T67" fmla="*/ 395 h 481"/>
                <a:gd name="T68" fmla="*/ 56 w 621"/>
                <a:gd name="T69" fmla="*/ 372 h 481"/>
                <a:gd name="T70" fmla="*/ 0 w 621"/>
                <a:gd name="T71" fmla="*/ 358 h 481"/>
                <a:gd name="T72" fmla="*/ 0 w 621"/>
                <a:gd name="T73" fmla="*/ 358 h 481"/>
                <a:gd name="T74" fmla="*/ 0 w 621"/>
                <a:gd name="T75" fmla="*/ 358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21" h="481">
                  <a:moveTo>
                    <a:pt x="0" y="358"/>
                  </a:moveTo>
                  <a:lnTo>
                    <a:pt x="154" y="358"/>
                  </a:lnTo>
                  <a:lnTo>
                    <a:pt x="215" y="342"/>
                  </a:lnTo>
                  <a:lnTo>
                    <a:pt x="306" y="278"/>
                  </a:lnTo>
                  <a:lnTo>
                    <a:pt x="418" y="264"/>
                  </a:lnTo>
                  <a:lnTo>
                    <a:pt x="492" y="185"/>
                  </a:lnTo>
                  <a:lnTo>
                    <a:pt x="549" y="146"/>
                  </a:lnTo>
                  <a:lnTo>
                    <a:pt x="504" y="113"/>
                  </a:lnTo>
                  <a:lnTo>
                    <a:pt x="489" y="59"/>
                  </a:lnTo>
                  <a:lnTo>
                    <a:pt x="535" y="118"/>
                  </a:lnTo>
                  <a:lnTo>
                    <a:pt x="575" y="118"/>
                  </a:lnTo>
                  <a:lnTo>
                    <a:pt x="605" y="82"/>
                  </a:lnTo>
                  <a:lnTo>
                    <a:pt x="621" y="0"/>
                  </a:lnTo>
                  <a:lnTo>
                    <a:pt x="615" y="105"/>
                  </a:lnTo>
                  <a:lnTo>
                    <a:pt x="568" y="249"/>
                  </a:lnTo>
                  <a:lnTo>
                    <a:pt x="565" y="205"/>
                  </a:lnTo>
                  <a:lnTo>
                    <a:pt x="507" y="255"/>
                  </a:lnTo>
                  <a:lnTo>
                    <a:pt x="451" y="322"/>
                  </a:lnTo>
                  <a:lnTo>
                    <a:pt x="402" y="392"/>
                  </a:lnTo>
                  <a:lnTo>
                    <a:pt x="421" y="319"/>
                  </a:lnTo>
                  <a:lnTo>
                    <a:pt x="494" y="235"/>
                  </a:lnTo>
                  <a:lnTo>
                    <a:pt x="568" y="179"/>
                  </a:lnTo>
                  <a:lnTo>
                    <a:pt x="575" y="159"/>
                  </a:lnTo>
                  <a:lnTo>
                    <a:pt x="502" y="212"/>
                  </a:lnTo>
                  <a:lnTo>
                    <a:pt x="438" y="271"/>
                  </a:lnTo>
                  <a:lnTo>
                    <a:pt x="412" y="298"/>
                  </a:lnTo>
                  <a:lnTo>
                    <a:pt x="285" y="322"/>
                  </a:lnTo>
                  <a:lnTo>
                    <a:pt x="212" y="372"/>
                  </a:lnTo>
                  <a:lnTo>
                    <a:pt x="133" y="451"/>
                  </a:lnTo>
                  <a:lnTo>
                    <a:pt x="110" y="481"/>
                  </a:lnTo>
                  <a:lnTo>
                    <a:pt x="86" y="479"/>
                  </a:lnTo>
                  <a:lnTo>
                    <a:pt x="143" y="424"/>
                  </a:lnTo>
                  <a:lnTo>
                    <a:pt x="203" y="369"/>
                  </a:lnTo>
                  <a:lnTo>
                    <a:pt x="123" y="395"/>
                  </a:lnTo>
                  <a:lnTo>
                    <a:pt x="56" y="372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0" y="3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29" name="Freeform 49">
              <a:extLst>
                <a:ext uri="{FF2B5EF4-FFF2-40B4-BE49-F238E27FC236}">
                  <a16:creationId xmlns:a16="http://schemas.microsoft.com/office/drawing/2014/main" id="{B49C3F56-AC8E-A03C-33F7-64C6A32D4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3" y="1538"/>
              <a:ext cx="102" cy="278"/>
            </a:xfrm>
            <a:custGeom>
              <a:avLst/>
              <a:gdLst>
                <a:gd name="T0" fmla="*/ 76 w 102"/>
                <a:gd name="T1" fmla="*/ 46 h 278"/>
                <a:gd name="T2" fmla="*/ 76 w 102"/>
                <a:gd name="T3" fmla="*/ 116 h 278"/>
                <a:gd name="T4" fmla="*/ 49 w 102"/>
                <a:gd name="T5" fmla="*/ 203 h 278"/>
                <a:gd name="T6" fmla="*/ 0 w 102"/>
                <a:gd name="T7" fmla="*/ 256 h 278"/>
                <a:gd name="T8" fmla="*/ 3 w 102"/>
                <a:gd name="T9" fmla="*/ 278 h 278"/>
                <a:gd name="T10" fmla="*/ 24 w 102"/>
                <a:gd name="T11" fmla="*/ 265 h 278"/>
                <a:gd name="T12" fmla="*/ 58 w 102"/>
                <a:gd name="T13" fmla="*/ 203 h 278"/>
                <a:gd name="T14" fmla="*/ 102 w 102"/>
                <a:gd name="T15" fmla="*/ 92 h 278"/>
                <a:gd name="T16" fmla="*/ 99 w 102"/>
                <a:gd name="T17" fmla="*/ 30 h 278"/>
                <a:gd name="T18" fmla="*/ 102 w 102"/>
                <a:gd name="T19" fmla="*/ 0 h 278"/>
                <a:gd name="T20" fmla="*/ 76 w 102"/>
                <a:gd name="T21" fmla="*/ 46 h 278"/>
                <a:gd name="T22" fmla="*/ 76 w 102"/>
                <a:gd name="T23" fmla="*/ 46 h 278"/>
                <a:gd name="T24" fmla="*/ 76 w 102"/>
                <a:gd name="T25" fmla="*/ 46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2" h="278">
                  <a:moveTo>
                    <a:pt x="76" y="46"/>
                  </a:moveTo>
                  <a:lnTo>
                    <a:pt x="76" y="116"/>
                  </a:lnTo>
                  <a:lnTo>
                    <a:pt x="49" y="203"/>
                  </a:lnTo>
                  <a:lnTo>
                    <a:pt x="0" y="256"/>
                  </a:lnTo>
                  <a:lnTo>
                    <a:pt x="3" y="278"/>
                  </a:lnTo>
                  <a:lnTo>
                    <a:pt x="24" y="265"/>
                  </a:lnTo>
                  <a:lnTo>
                    <a:pt x="58" y="203"/>
                  </a:lnTo>
                  <a:lnTo>
                    <a:pt x="102" y="92"/>
                  </a:lnTo>
                  <a:lnTo>
                    <a:pt x="99" y="30"/>
                  </a:lnTo>
                  <a:lnTo>
                    <a:pt x="102" y="0"/>
                  </a:lnTo>
                  <a:lnTo>
                    <a:pt x="76" y="46"/>
                  </a:lnTo>
                  <a:lnTo>
                    <a:pt x="76" y="46"/>
                  </a:lnTo>
                  <a:lnTo>
                    <a:pt x="76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0" name="Freeform 50">
              <a:extLst>
                <a:ext uri="{FF2B5EF4-FFF2-40B4-BE49-F238E27FC236}">
                  <a16:creationId xmlns:a16="http://schemas.microsoft.com/office/drawing/2014/main" id="{8D13C1D4-0782-0D1A-42CA-1D54C59C3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" y="1448"/>
              <a:ext cx="158" cy="222"/>
            </a:xfrm>
            <a:custGeom>
              <a:avLst/>
              <a:gdLst>
                <a:gd name="T0" fmla="*/ 30 w 158"/>
                <a:gd name="T1" fmla="*/ 19 h 222"/>
                <a:gd name="T2" fmla="*/ 0 w 158"/>
                <a:gd name="T3" fmla="*/ 70 h 222"/>
                <a:gd name="T4" fmla="*/ 6 w 158"/>
                <a:gd name="T5" fmla="*/ 147 h 222"/>
                <a:gd name="T6" fmla="*/ 53 w 158"/>
                <a:gd name="T7" fmla="*/ 209 h 222"/>
                <a:gd name="T8" fmla="*/ 86 w 158"/>
                <a:gd name="T9" fmla="*/ 222 h 222"/>
                <a:gd name="T10" fmla="*/ 93 w 158"/>
                <a:gd name="T11" fmla="*/ 176 h 222"/>
                <a:gd name="T12" fmla="*/ 63 w 158"/>
                <a:gd name="T13" fmla="*/ 147 h 222"/>
                <a:gd name="T14" fmla="*/ 43 w 158"/>
                <a:gd name="T15" fmla="*/ 75 h 222"/>
                <a:gd name="T16" fmla="*/ 59 w 158"/>
                <a:gd name="T17" fmla="*/ 49 h 222"/>
                <a:gd name="T18" fmla="*/ 89 w 158"/>
                <a:gd name="T19" fmla="*/ 58 h 222"/>
                <a:gd name="T20" fmla="*/ 158 w 158"/>
                <a:gd name="T21" fmla="*/ 16 h 222"/>
                <a:gd name="T22" fmla="*/ 158 w 158"/>
                <a:gd name="T23" fmla="*/ 0 h 222"/>
                <a:gd name="T24" fmla="*/ 140 w 158"/>
                <a:gd name="T25" fmla="*/ 22 h 222"/>
                <a:gd name="T26" fmla="*/ 102 w 158"/>
                <a:gd name="T27" fmla="*/ 39 h 222"/>
                <a:gd name="T28" fmla="*/ 59 w 158"/>
                <a:gd name="T29" fmla="*/ 13 h 222"/>
                <a:gd name="T30" fmla="*/ 30 w 158"/>
                <a:gd name="T31" fmla="*/ 19 h 222"/>
                <a:gd name="T32" fmla="*/ 30 w 158"/>
                <a:gd name="T33" fmla="*/ 19 h 222"/>
                <a:gd name="T34" fmla="*/ 30 w 158"/>
                <a:gd name="T35" fmla="*/ 1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8" h="222">
                  <a:moveTo>
                    <a:pt x="30" y="19"/>
                  </a:moveTo>
                  <a:lnTo>
                    <a:pt x="0" y="70"/>
                  </a:lnTo>
                  <a:lnTo>
                    <a:pt x="6" y="147"/>
                  </a:lnTo>
                  <a:lnTo>
                    <a:pt x="53" y="209"/>
                  </a:lnTo>
                  <a:lnTo>
                    <a:pt x="86" y="222"/>
                  </a:lnTo>
                  <a:lnTo>
                    <a:pt x="93" y="176"/>
                  </a:lnTo>
                  <a:lnTo>
                    <a:pt x="63" y="147"/>
                  </a:lnTo>
                  <a:lnTo>
                    <a:pt x="43" y="75"/>
                  </a:lnTo>
                  <a:lnTo>
                    <a:pt x="59" y="49"/>
                  </a:lnTo>
                  <a:lnTo>
                    <a:pt x="89" y="58"/>
                  </a:lnTo>
                  <a:lnTo>
                    <a:pt x="158" y="16"/>
                  </a:lnTo>
                  <a:lnTo>
                    <a:pt x="158" y="0"/>
                  </a:lnTo>
                  <a:lnTo>
                    <a:pt x="140" y="22"/>
                  </a:lnTo>
                  <a:lnTo>
                    <a:pt x="102" y="39"/>
                  </a:lnTo>
                  <a:lnTo>
                    <a:pt x="59" y="13"/>
                  </a:lnTo>
                  <a:lnTo>
                    <a:pt x="30" y="19"/>
                  </a:lnTo>
                  <a:lnTo>
                    <a:pt x="30" y="19"/>
                  </a:lnTo>
                  <a:lnTo>
                    <a:pt x="30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1" name="Freeform 51">
              <a:extLst>
                <a:ext uri="{FF2B5EF4-FFF2-40B4-BE49-F238E27FC236}">
                  <a16:creationId xmlns:a16="http://schemas.microsoft.com/office/drawing/2014/main" id="{8F8EA300-46FC-616B-800E-4B12B8237F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1901"/>
              <a:ext cx="245" cy="533"/>
            </a:xfrm>
            <a:custGeom>
              <a:avLst/>
              <a:gdLst>
                <a:gd name="T0" fmla="*/ 203 w 245"/>
                <a:gd name="T1" fmla="*/ 0 h 533"/>
                <a:gd name="T2" fmla="*/ 239 w 245"/>
                <a:gd name="T3" fmla="*/ 138 h 533"/>
                <a:gd name="T4" fmla="*/ 245 w 245"/>
                <a:gd name="T5" fmla="*/ 265 h 533"/>
                <a:gd name="T6" fmla="*/ 212 w 245"/>
                <a:gd name="T7" fmla="*/ 400 h 533"/>
                <a:gd name="T8" fmla="*/ 203 w 245"/>
                <a:gd name="T9" fmla="*/ 485 h 533"/>
                <a:gd name="T10" fmla="*/ 209 w 245"/>
                <a:gd name="T11" fmla="*/ 533 h 533"/>
                <a:gd name="T12" fmla="*/ 186 w 245"/>
                <a:gd name="T13" fmla="*/ 405 h 533"/>
                <a:gd name="T14" fmla="*/ 167 w 245"/>
                <a:gd name="T15" fmla="*/ 458 h 533"/>
                <a:gd name="T16" fmla="*/ 120 w 245"/>
                <a:gd name="T17" fmla="*/ 423 h 533"/>
                <a:gd name="T18" fmla="*/ 39 w 245"/>
                <a:gd name="T19" fmla="*/ 314 h 533"/>
                <a:gd name="T20" fmla="*/ 0 w 245"/>
                <a:gd name="T21" fmla="*/ 214 h 533"/>
                <a:gd name="T22" fmla="*/ 50 w 245"/>
                <a:gd name="T23" fmla="*/ 279 h 533"/>
                <a:gd name="T24" fmla="*/ 36 w 245"/>
                <a:gd name="T25" fmla="*/ 214 h 533"/>
                <a:gd name="T26" fmla="*/ 95 w 245"/>
                <a:gd name="T27" fmla="*/ 301 h 533"/>
                <a:gd name="T28" fmla="*/ 73 w 245"/>
                <a:gd name="T29" fmla="*/ 184 h 533"/>
                <a:gd name="T30" fmla="*/ 120 w 245"/>
                <a:gd name="T31" fmla="*/ 253 h 533"/>
                <a:gd name="T32" fmla="*/ 112 w 245"/>
                <a:gd name="T33" fmla="*/ 116 h 533"/>
                <a:gd name="T34" fmla="*/ 160 w 245"/>
                <a:gd name="T35" fmla="*/ 250 h 533"/>
                <a:gd name="T36" fmla="*/ 156 w 245"/>
                <a:gd name="T37" fmla="*/ 55 h 533"/>
                <a:gd name="T38" fmla="*/ 179 w 245"/>
                <a:gd name="T39" fmla="*/ 63 h 533"/>
                <a:gd name="T40" fmla="*/ 189 w 245"/>
                <a:gd name="T41" fmla="*/ 6 h 533"/>
                <a:gd name="T42" fmla="*/ 203 w 245"/>
                <a:gd name="T43" fmla="*/ 0 h 533"/>
                <a:gd name="T44" fmla="*/ 203 w 245"/>
                <a:gd name="T45" fmla="*/ 0 h 533"/>
                <a:gd name="T46" fmla="*/ 203 w 245"/>
                <a:gd name="T47" fmla="*/ 0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45" h="533">
                  <a:moveTo>
                    <a:pt x="203" y="0"/>
                  </a:moveTo>
                  <a:lnTo>
                    <a:pt x="239" y="138"/>
                  </a:lnTo>
                  <a:lnTo>
                    <a:pt x="245" y="265"/>
                  </a:lnTo>
                  <a:lnTo>
                    <a:pt x="212" y="400"/>
                  </a:lnTo>
                  <a:lnTo>
                    <a:pt x="203" y="485"/>
                  </a:lnTo>
                  <a:lnTo>
                    <a:pt x="209" y="533"/>
                  </a:lnTo>
                  <a:lnTo>
                    <a:pt x="186" y="405"/>
                  </a:lnTo>
                  <a:lnTo>
                    <a:pt x="167" y="458"/>
                  </a:lnTo>
                  <a:lnTo>
                    <a:pt x="120" y="423"/>
                  </a:lnTo>
                  <a:lnTo>
                    <a:pt x="39" y="314"/>
                  </a:lnTo>
                  <a:lnTo>
                    <a:pt x="0" y="214"/>
                  </a:lnTo>
                  <a:lnTo>
                    <a:pt x="50" y="279"/>
                  </a:lnTo>
                  <a:lnTo>
                    <a:pt x="36" y="214"/>
                  </a:lnTo>
                  <a:lnTo>
                    <a:pt x="95" y="301"/>
                  </a:lnTo>
                  <a:lnTo>
                    <a:pt x="73" y="184"/>
                  </a:lnTo>
                  <a:lnTo>
                    <a:pt x="120" y="253"/>
                  </a:lnTo>
                  <a:lnTo>
                    <a:pt x="112" y="116"/>
                  </a:lnTo>
                  <a:lnTo>
                    <a:pt x="160" y="250"/>
                  </a:lnTo>
                  <a:lnTo>
                    <a:pt x="156" y="55"/>
                  </a:lnTo>
                  <a:lnTo>
                    <a:pt x="179" y="63"/>
                  </a:lnTo>
                  <a:lnTo>
                    <a:pt x="189" y="6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2" name="Freeform 52">
              <a:extLst>
                <a:ext uri="{FF2B5EF4-FFF2-40B4-BE49-F238E27FC236}">
                  <a16:creationId xmlns:a16="http://schemas.microsoft.com/office/drawing/2014/main" id="{C08F5FE6-0C52-1566-7E82-3C9B07A99E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764" y="1917"/>
              <a:ext cx="138" cy="461"/>
            </a:xfrm>
            <a:custGeom>
              <a:avLst/>
              <a:gdLst>
                <a:gd name="T0" fmla="*/ 113 w 138"/>
                <a:gd name="T1" fmla="*/ 0 h 461"/>
                <a:gd name="T2" fmla="*/ 66 w 138"/>
                <a:gd name="T3" fmla="*/ 36 h 461"/>
                <a:gd name="T4" fmla="*/ 15 w 138"/>
                <a:gd name="T5" fmla="*/ 95 h 461"/>
                <a:gd name="T6" fmla="*/ 0 w 138"/>
                <a:gd name="T7" fmla="*/ 154 h 461"/>
                <a:gd name="T8" fmla="*/ 5 w 138"/>
                <a:gd name="T9" fmla="*/ 252 h 461"/>
                <a:gd name="T10" fmla="*/ 75 w 138"/>
                <a:gd name="T11" fmla="*/ 380 h 461"/>
                <a:gd name="T12" fmla="*/ 111 w 138"/>
                <a:gd name="T13" fmla="*/ 461 h 461"/>
                <a:gd name="T14" fmla="*/ 92 w 138"/>
                <a:gd name="T15" fmla="*/ 371 h 461"/>
                <a:gd name="T16" fmla="*/ 69 w 138"/>
                <a:gd name="T17" fmla="*/ 302 h 461"/>
                <a:gd name="T18" fmla="*/ 30 w 138"/>
                <a:gd name="T19" fmla="*/ 219 h 461"/>
                <a:gd name="T20" fmla="*/ 54 w 138"/>
                <a:gd name="T21" fmla="*/ 171 h 461"/>
                <a:gd name="T22" fmla="*/ 72 w 138"/>
                <a:gd name="T23" fmla="*/ 168 h 461"/>
                <a:gd name="T24" fmla="*/ 79 w 138"/>
                <a:gd name="T25" fmla="*/ 102 h 461"/>
                <a:gd name="T26" fmla="*/ 111 w 138"/>
                <a:gd name="T27" fmla="*/ 43 h 461"/>
                <a:gd name="T28" fmla="*/ 138 w 138"/>
                <a:gd name="T29" fmla="*/ 3 h 461"/>
                <a:gd name="T30" fmla="*/ 113 w 138"/>
                <a:gd name="T31" fmla="*/ 0 h 461"/>
                <a:gd name="T32" fmla="*/ 113 w 138"/>
                <a:gd name="T33" fmla="*/ 0 h 461"/>
                <a:gd name="T34" fmla="*/ 113 w 138"/>
                <a:gd name="T35" fmla="*/ 0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8" h="461">
                  <a:moveTo>
                    <a:pt x="113" y="0"/>
                  </a:moveTo>
                  <a:lnTo>
                    <a:pt x="66" y="36"/>
                  </a:lnTo>
                  <a:lnTo>
                    <a:pt x="15" y="95"/>
                  </a:lnTo>
                  <a:lnTo>
                    <a:pt x="0" y="154"/>
                  </a:lnTo>
                  <a:lnTo>
                    <a:pt x="5" y="252"/>
                  </a:lnTo>
                  <a:lnTo>
                    <a:pt x="75" y="380"/>
                  </a:lnTo>
                  <a:lnTo>
                    <a:pt x="111" y="461"/>
                  </a:lnTo>
                  <a:lnTo>
                    <a:pt x="92" y="371"/>
                  </a:lnTo>
                  <a:lnTo>
                    <a:pt x="69" y="302"/>
                  </a:lnTo>
                  <a:lnTo>
                    <a:pt x="30" y="219"/>
                  </a:lnTo>
                  <a:lnTo>
                    <a:pt x="54" y="171"/>
                  </a:lnTo>
                  <a:lnTo>
                    <a:pt x="72" y="168"/>
                  </a:lnTo>
                  <a:lnTo>
                    <a:pt x="79" y="102"/>
                  </a:lnTo>
                  <a:lnTo>
                    <a:pt x="111" y="43"/>
                  </a:lnTo>
                  <a:lnTo>
                    <a:pt x="138" y="3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11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3" name="Freeform 53">
              <a:extLst>
                <a:ext uri="{FF2B5EF4-FFF2-40B4-BE49-F238E27FC236}">
                  <a16:creationId xmlns:a16="http://schemas.microsoft.com/office/drawing/2014/main" id="{C5626885-33A3-B6E6-7450-7B55C9CAA8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2297"/>
              <a:ext cx="56" cy="71"/>
            </a:xfrm>
            <a:custGeom>
              <a:avLst/>
              <a:gdLst>
                <a:gd name="T0" fmla="*/ 0 w 56"/>
                <a:gd name="T1" fmla="*/ 53 h 71"/>
                <a:gd name="T2" fmla="*/ 26 w 56"/>
                <a:gd name="T3" fmla="*/ 58 h 71"/>
                <a:gd name="T4" fmla="*/ 53 w 56"/>
                <a:gd name="T5" fmla="*/ 71 h 71"/>
                <a:gd name="T6" fmla="*/ 20 w 56"/>
                <a:gd name="T7" fmla="*/ 45 h 71"/>
                <a:gd name="T8" fmla="*/ 49 w 56"/>
                <a:gd name="T9" fmla="*/ 48 h 71"/>
                <a:gd name="T10" fmla="*/ 20 w 56"/>
                <a:gd name="T11" fmla="*/ 27 h 71"/>
                <a:gd name="T12" fmla="*/ 56 w 56"/>
                <a:gd name="T13" fmla="*/ 27 h 71"/>
                <a:gd name="T14" fmla="*/ 49 w 56"/>
                <a:gd name="T15" fmla="*/ 0 h 71"/>
                <a:gd name="T16" fmla="*/ 17 w 56"/>
                <a:gd name="T17" fmla="*/ 4 h 71"/>
                <a:gd name="T18" fmla="*/ 4 w 56"/>
                <a:gd name="T19" fmla="*/ 11 h 71"/>
                <a:gd name="T20" fmla="*/ 7 w 56"/>
                <a:gd name="T21" fmla="*/ 30 h 71"/>
                <a:gd name="T22" fmla="*/ 0 w 56"/>
                <a:gd name="T23" fmla="*/ 53 h 71"/>
                <a:gd name="T24" fmla="*/ 0 w 56"/>
                <a:gd name="T25" fmla="*/ 53 h 71"/>
                <a:gd name="T26" fmla="*/ 0 w 56"/>
                <a:gd name="T27" fmla="*/ 5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6" h="71">
                  <a:moveTo>
                    <a:pt x="0" y="53"/>
                  </a:moveTo>
                  <a:lnTo>
                    <a:pt x="26" y="58"/>
                  </a:lnTo>
                  <a:lnTo>
                    <a:pt x="53" y="71"/>
                  </a:lnTo>
                  <a:lnTo>
                    <a:pt x="20" y="45"/>
                  </a:lnTo>
                  <a:lnTo>
                    <a:pt x="49" y="48"/>
                  </a:lnTo>
                  <a:lnTo>
                    <a:pt x="20" y="27"/>
                  </a:lnTo>
                  <a:lnTo>
                    <a:pt x="56" y="27"/>
                  </a:lnTo>
                  <a:lnTo>
                    <a:pt x="49" y="0"/>
                  </a:lnTo>
                  <a:lnTo>
                    <a:pt x="17" y="4"/>
                  </a:lnTo>
                  <a:lnTo>
                    <a:pt x="4" y="11"/>
                  </a:lnTo>
                  <a:lnTo>
                    <a:pt x="7" y="30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4" name="Freeform 54">
              <a:extLst>
                <a:ext uri="{FF2B5EF4-FFF2-40B4-BE49-F238E27FC236}">
                  <a16:creationId xmlns:a16="http://schemas.microsoft.com/office/drawing/2014/main" id="{E95136E3-2233-5E42-31E6-1310D88E0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" y="2306"/>
              <a:ext cx="240" cy="318"/>
            </a:xfrm>
            <a:custGeom>
              <a:avLst/>
              <a:gdLst>
                <a:gd name="T0" fmla="*/ 234 w 240"/>
                <a:gd name="T1" fmla="*/ 0 h 318"/>
                <a:gd name="T2" fmla="*/ 176 w 240"/>
                <a:gd name="T3" fmla="*/ 36 h 318"/>
                <a:gd name="T4" fmla="*/ 100 w 240"/>
                <a:gd name="T5" fmla="*/ 112 h 318"/>
                <a:gd name="T6" fmla="*/ 41 w 240"/>
                <a:gd name="T7" fmla="*/ 184 h 318"/>
                <a:gd name="T8" fmla="*/ 0 w 240"/>
                <a:gd name="T9" fmla="*/ 257 h 318"/>
                <a:gd name="T10" fmla="*/ 38 w 240"/>
                <a:gd name="T11" fmla="*/ 291 h 318"/>
                <a:gd name="T12" fmla="*/ 64 w 240"/>
                <a:gd name="T13" fmla="*/ 318 h 318"/>
                <a:gd name="T14" fmla="*/ 124 w 240"/>
                <a:gd name="T15" fmla="*/ 234 h 318"/>
                <a:gd name="T16" fmla="*/ 176 w 240"/>
                <a:gd name="T17" fmla="*/ 145 h 318"/>
                <a:gd name="T18" fmla="*/ 231 w 240"/>
                <a:gd name="T19" fmla="*/ 41 h 318"/>
                <a:gd name="T20" fmla="*/ 240 w 240"/>
                <a:gd name="T21" fmla="*/ 8 h 318"/>
                <a:gd name="T22" fmla="*/ 234 w 240"/>
                <a:gd name="T23" fmla="*/ 0 h 318"/>
                <a:gd name="T24" fmla="*/ 234 w 240"/>
                <a:gd name="T25" fmla="*/ 0 h 318"/>
                <a:gd name="T26" fmla="*/ 234 w 240"/>
                <a:gd name="T2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0" h="318">
                  <a:moveTo>
                    <a:pt x="234" y="0"/>
                  </a:moveTo>
                  <a:lnTo>
                    <a:pt x="176" y="36"/>
                  </a:lnTo>
                  <a:lnTo>
                    <a:pt x="100" y="112"/>
                  </a:lnTo>
                  <a:lnTo>
                    <a:pt x="41" y="184"/>
                  </a:lnTo>
                  <a:lnTo>
                    <a:pt x="0" y="257"/>
                  </a:lnTo>
                  <a:lnTo>
                    <a:pt x="38" y="291"/>
                  </a:lnTo>
                  <a:lnTo>
                    <a:pt x="64" y="318"/>
                  </a:lnTo>
                  <a:lnTo>
                    <a:pt x="124" y="234"/>
                  </a:lnTo>
                  <a:lnTo>
                    <a:pt x="176" y="145"/>
                  </a:lnTo>
                  <a:lnTo>
                    <a:pt x="231" y="41"/>
                  </a:lnTo>
                  <a:lnTo>
                    <a:pt x="240" y="8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5" name="Freeform 55">
              <a:extLst>
                <a:ext uri="{FF2B5EF4-FFF2-40B4-BE49-F238E27FC236}">
                  <a16:creationId xmlns:a16="http://schemas.microsoft.com/office/drawing/2014/main" id="{06433424-0EE0-8BC9-A3B4-7C49195087C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1459"/>
              <a:ext cx="125" cy="580"/>
            </a:xfrm>
            <a:custGeom>
              <a:avLst/>
              <a:gdLst>
                <a:gd name="T0" fmla="*/ 0 w 125"/>
                <a:gd name="T1" fmla="*/ 125 h 580"/>
                <a:gd name="T2" fmla="*/ 36 w 125"/>
                <a:gd name="T3" fmla="*/ 89 h 580"/>
                <a:gd name="T4" fmla="*/ 33 w 125"/>
                <a:gd name="T5" fmla="*/ 20 h 580"/>
                <a:gd name="T6" fmla="*/ 53 w 125"/>
                <a:gd name="T7" fmla="*/ 0 h 580"/>
                <a:gd name="T8" fmla="*/ 66 w 125"/>
                <a:gd name="T9" fmla="*/ 76 h 580"/>
                <a:gd name="T10" fmla="*/ 74 w 125"/>
                <a:gd name="T11" fmla="*/ 260 h 580"/>
                <a:gd name="T12" fmla="*/ 83 w 125"/>
                <a:gd name="T13" fmla="*/ 400 h 580"/>
                <a:gd name="T14" fmla="*/ 105 w 125"/>
                <a:gd name="T15" fmla="*/ 508 h 580"/>
                <a:gd name="T16" fmla="*/ 125 w 125"/>
                <a:gd name="T17" fmla="*/ 580 h 580"/>
                <a:gd name="T18" fmla="*/ 95 w 125"/>
                <a:gd name="T19" fmla="*/ 550 h 580"/>
                <a:gd name="T20" fmla="*/ 66 w 125"/>
                <a:gd name="T21" fmla="*/ 494 h 580"/>
                <a:gd name="T22" fmla="*/ 36 w 125"/>
                <a:gd name="T23" fmla="*/ 427 h 580"/>
                <a:gd name="T24" fmla="*/ 18 w 125"/>
                <a:gd name="T25" fmla="*/ 348 h 580"/>
                <a:gd name="T26" fmla="*/ 38 w 125"/>
                <a:gd name="T27" fmla="*/ 388 h 580"/>
                <a:gd name="T28" fmla="*/ 62 w 125"/>
                <a:gd name="T29" fmla="*/ 357 h 580"/>
                <a:gd name="T30" fmla="*/ 59 w 125"/>
                <a:gd name="T31" fmla="*/ 242 h 580"/>
                <a:gd name="T32" fmla="*/ 38 w 125"/>
                <a:gd name="T33" fmla="*/ 97 h 580"/>
                <a:gd name="T34" fmla="*/ 0 w 125"/>
                <a:gd name="T35" fmla="*/ 125 h 580"/>
                <a:gd name="T36" fmla="*/ 0 w 125"/>
                <a:gd name="T37" fmla="*/ 125 h 580"/>
                <a:gd name="T38" fmla="*/ 0 w 125"/>
                <a:gd name="T39" fmla="*/ 125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5" h="580">
                  <a:moveTo>
                    <a:pt x="0" y="125"/>
                  </a:moveTo>
                  <a:lnTo>
                    <a:pt x="36" y="89"/>
                  </a:lnTo>
                  <a:lnTo>
                    <a:pt x="33" y="20"/>
                  </a:lnTo>
                  <a:lnTo>
                    <a:pt x="53" y="0"/>
                  </a:lnTo>
                  <a:lnTo>
                    <a:pt x="66" y="76"/>
                  </a:lnTo>
                  <a:lnTo>
                    <a:pt x="74" y="260"/>
                  </a:lnTo>
                  <a:lnTo>
                    <a:pt x="83" y="400"/>
                  </a:lnTo>
                  <a:lnTo>
                    <a:pt x="105" y="508"/>
                  </a:lnTo>
                  <a:lnTo>
                    <a:pt x="125" y="580"/>
                  </a:lnTo>
                  <a:lnTo>
                    <a:pt x="95" y="550"/>
                  </a:lnTo>
                  <a:lnTo>
                    <a:pt x="66" y="494"/>
                  </a:lnTo>
                  <a:lnTo>
                    <a:pt x="36" y="427"/>
                  </a:lnTo>
                  <a:lnTo>
                    <a:pt x="18" y="348"/>
                  </a:lnTo>
                  <a:lnTo>
                    <a:pt x="38" y="388"/>
                  </a:lnTo>
                  <a:lnTo>
                    <a:pt x="62" y="357"/>
                  </a:lnTo>
                  <a:lnTo>
                    <a:pt x="59" y="242"/>
                  </a:lnTo>
                  <a:lnTo>
                    <a:pt x="38" y="97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0" y="1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6" name="Freeform 56">
              <a:extLst>
                <a:ext uri="{FF2B5EF4-FFF2-40B4-BE49-F238E27FC236}">
                  <a16:creationId xmlns:a16="http://schemas.microsoft.com/office/drawing/2014/main" id="{41C82091-7733-D815-6BB1-FB74D6E9E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2" y="1518"/>
              <a:ext cx="239" cy="386"/>
            </a:xfrm>
            <a:custGeom>
              <a:avLst/>
              <a:gdLst>
                <a:gd name="T0" fmla="*/ 0 w 239"/>
                <a:gd name="T1" fmla="*/ 0 h 386"/>
                <a:gd name="T2" fmla="*/ 36 w 239"/>
                <a:gd name="T3" fmla="*/ 134 h 386"/>
                <a:gd name="T4" fmla="*/ 130 w 239"/>
                <a:gd name="T5" fmla="*/ 193 h 386"/>
                <a:gd name="T6" fmla="*/ 239 w 239"/>
                <a:gd name="T7" fmla="*/ 206 h 386"/>
                <a:gd name="T8" fmla="*/ 173 w 239"/>
                <a:gd name="T9" fmla="*/ 220 h 386"/>
                <a:gd name="T10" fmla="*/ 132 w 239"/>
                <a:gd name="T11" fmla="*/ 208 h 386"/>
                <a:gd name="T12" fmla="*/ 112 w 239"/>
                <a:gd name="T13" fmla="*/ 226 h 386"/>
                <a:gd name="T14" fmla="*/ 135 w 239"/>
                <a:gd name="T15" fmla="*/ 269 h 386"/>
                <a:gd name="T16" fmla="*/ 76 w 239"/>
                <a:gd name="T17" fmla="*/ 386 h 386"/>
                <a:gd name="T18" fmla="*/ 96 w 239"/>
                <a:gd name="T19" fmla="*/ 302 h 386"/>
                <a:gd name="T20" fmla="*/ 85 w 239"/>
                <a:gd name="T21" fmla="*/ 259 h 386"/>
                <a:gd name="T22" fmla="*/ 60 w 239"/>
                <a:gd name="T23" fmla="*/ 292 h 386"/>
                <a:gd name="T24" fmla="*/ 60 w 239"/>
                <a:gd name="T25" fmla="*/ 175 h 386"/>
                <a:gd name="T26" fmla="*/ 19 w 239"/>
                <a:gd name="T27" fmla="*/ 134 h 386"/>
                <a:gd name="T28" fmla="*/ 0 w 239"/>
                <a:gd name="T29" fmla="*/ 0 h 386"/>
                <a:gd name="T30" fmla="*/ 0 w 239"/>
                <a:gd name="T31" fmla="*/ 0 h 386"/>
                <a:gd name="T32" fmla="*/ 0 w 239"/>
                <a:gd name="T33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9" h="386">
                  <a:moveTo>
                    <a:pt x="0" y="0"/>
                  </a:moveTo>
                  <a:lnTo>
                    <a:pt x="36" y="134"/>
                  </a:lnTo>
                  <a:lnTo>
                    <a:pt x="130" y="193"/>
                  </a:lnTo>
                  <a:lnTo>
                    <a:pt x="239" y="206"/>
                  </a:lnTo>
                  <a:lnTo>
                    <a:pt x="173" y="220"/>
                  </a:lnTo>
                  <a:lnTo>
                    <a:pt x="132" y="208"/>
                  </a:lnTo>
                  <a:lnTo>
                    <a:pt x="112" y="226"/>
                  </a:lnTo>
                  <a:lnTo>
                    <a:pt x="135" y="269"/>
                  </a:lnTo>
                  <a:lnTo>
                    <a:pt x="76" y="386"/>
                  </a:lnTo>
                  <a:lnTo>
                    <a:pt x="96" y="302"/>
                  </a:lnTo>
                  <a:lnTo>
                    <a:pt x="85" y="259"/>
                  </a:lnTo>
                  <a:lnTo>
                    <a:pt x="60" y="292"/>
                  </a:lnTo>
                  <a:lnTo>
                    <a:pt x="60" y="175"/>
                  </a:lnTo>
                  <a:lnTo>
                    <a:pt x="19" y="1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7" name="Freeform 57">
              <a:extLst>
                <a:ext uri="{FF2B5EF4-FFF2-40B4-BE49-F238E27FC236}">
                  <a16:creationId xmlns:a16="http://schemas.microsoft.com/office/drawing/2014/main" id="{576B3767-A325-5E72-06F0-46033136DA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4" y="1319"/>
              <a:ext cx="126" cy="137"/>
            </a:xfrm>
            <a:custGeom>
              <a:avLst/>
              <a:gdLst>
                <a:gd name="T0" fmla="*/ 16 w 126"/>
                <a:gd name="T1" fmla="*/ 137 h 137"/>
                <a:gd name="T2" fmla="*/ 0 w 126"/>
                <a:gd name="T3" fmla="*/ 99 h 137"/>
                <a:gd name="T4" fmla="*/ 13 w 126"/>
                <a:gd name="T5" fmla="*/ 69 h 137"/>
                <a:gd name="T6" fmla="*/ 33 w 126"/>
                <a:gd name="T7" fmla="*/ 57 h 137"/>
                <a:gd name="T8" fmla="*/ 64 w 126"/>
                <a:gd name="T9" fmla="*/ 0 h 137"/>
                <a:gd name="T10" fmla="*/ 87 w 126"/>
                <a:gd name="T11" fmla="*/ 11 h 137"/>
                <a:gd name="T12" fmla="*/ 115 w 126"/>
                <a:gd name="T13" fmla="*/ 3 h 137"/>
                <a:gd name="T14" fmla="*/ 126 w 126"/>
                <a:gd name="T15" fmla="*/ 14 h 137"/>
                <a:gd name="T16" fmla="*/ 123 w 126"/>
                <a:gd name="T17" fmla="*/ 23 h 137"/>
                <a:gd name="T18" fmla="*/ 111 w 126"/>
                <a:gd name="T19" fmla="*/ 17 h 137"/>
                <a:gd name="T20" fmla="*/ 92 w 126"/>
                <a:gd name="T21" fmla="*/ 23 h 137"/>
                <a:gd name="T22" fmla="*/ 74 w 126"/>
                <a:gd name="T23" fmla="*/ 21 h 137"/>
                <a:gd name="T24" fmla="*/ 62 w 126"/>
                <a:gd name="T25" fmla="*/ 30 h 137"/>
                <a:gd name="T26" fmla="*/ 46 w 126"/>
                <a:gd name="T27" fmla="*/ 57 h 137"/>
                <a:gd name="T28" fmla="*/ 81 w 126"/>
                <a:gd name="T29" fmla="*/ 69 h 137"/>
                <a:gd name="T30" fmla="*/ 92 w 126"/>
                <a:gd name="T31" fmla="*/ 69 h 137"/>
                <a:gd name="T32" fmla="*/ 62 w 126"/>
                <a:gd name="T33" fmla="*/ 76 h 137"/>
                <a:gd name="T34" fmla="*/ 30 w 126"/>
                <a:gd name="T35" fmla="*/ 76 h 137"/>
                <a:gd name="T36" fmla="*/ 13 w 126"/>
                <a:gd name="T37" fmla="*/ 99 h 137"/>
                <a:gd name="T38" fmla="*/ 26 w 126"/>
                <a:gd name="T39" fmla="*/ 137 h 137"/>
                <a:gd name="T40" fmla="*/ 16 w 126"/>
                <a:gd name="T41" fmla="*/ 137 h 137"/>
                <a:gd name="T42" fmla="*/ 16 w 126"/>
                <a:gd name="T43" fmla="*/ 137 h 137"/>
                <a:gd name="T44" fmla="*/ 16 w 126"/>
                <a:gd name="T4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6" h="137">
                  <a:moveTo>
                    <a:pt x="16" y="137"/>
                  </a:moveTo>
                  <a:lnTo>
                    <a:pt x="0" y="99"/>
                  </a:lnTo>
                  <a:lnTo>
                    <a:pt x="13" y="69"/>
                  </a:lnTo>
                  <a:lnTo>
                    <a:pt x="33" y="57"/>
                  </a:lnTo>
                  <a:lnTo>
                    <a:pt x="64" y="0"/>
                  </a:lnTo>
                  <a:lnTo>
                    <a:pt x="87" y="11"/>
                  </a:lnTo>
                  <a:lnTo>
                    <a:pt x="115" y="3"/>
                  </a:lnTo>
                  <a:lnTo>
                    <a:pt x="126" y="14"/>
                  </a:lnTo>
                  <a:lnTo>
                    <a:pt x="123" y="23"/>
                  </a:lnTo>
                  <a:lnTo>
                    <a:pt x="111" y="17"/>
                  </a:lnTo>
                  <a:lnTo>
                    <a:pt x="92" y="23"/>
                  </a:lnTo>
                  <a:lnTo>
                    <a:pt x="74" y="21"/>
                  </a:lnTo>
                  <a:lnTo>
                    <a:pt x="62" y="30"/>
                  </a:lnTo>
                  <a:lnTo>
                    <a:pt x="46" y="57"/>
                  </a:lnTo>
                  <a:lnTo>
                    <a:pt x="81" y="69"/>
                  </a:lnTo>
                  <a:lnTo>
                    <a:pt x="92" y="69"/>
                  </a:lnTo>
                  <a:lnTo>
                    <a:pt x="62" y="76"/>
                  </a:lnTo>
                  <a:lnTo>
                    <a:pt x="30" y="76"/>
                  </a:lnTo>
                  <a:lnTo>
                    <a:pt x="13" y="99"/>
                  </a:lnTo>
                  <a:lnTo>
                    <a:pt x="26" y="137"/>
                  </a:lnTo>
                  <a:lnTo>
                    <a:pt x="16" y="137"/>
                  </a:lnTo>
                  <a:lnTo>
                    <a:pt x="16" y="137"/>
                  </a:lnTo>
                  <a:lnTo>
                    <a:pt x="16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8" name="Freeform 58">
              <a:extLst>
                <a:ext uri="{FF2B5EF4-FFF2-40B4-BE49-F238E27FC236}">
                  <a16:creationId xmlns:a16="http://schemas.microsoft.com/office/drawing/2014/main" id="{43838F51-F344-34C7-F770-11B71FF24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" y="1031"/>
              <a:ext cx="244" cy="452"/>
            </a:xfrm>
            <a:custGeom>
              <a:avLst/>
              <a:gdLst>
                <a:gd name="T0" fmla="*/ 13 w 244"/>
                <a:gd name="T1" fmla="*/ 415 h 452"/>
                <a:gd name="T2" fmla="*/ 75 w 244"/>
                <a:gd name="T3" fmla="*/ 315 h 452"/>
                <a:gd name="T4" fmla="*/ 123 w 244"/>
                <a:gd name="T5" fmla="*/ 191 h 452"/>
                <a:gd name="T6" fmla="*/ 120 w 244"/>
                <a:gd name="T7" fmla="*/ 106 h 452"/>
                <a:gd name="T8" fmla="*/ 152 w 244"/>
                <a:gd name="T9" fmla="*/ 64 h 452"/>
                <a:gd name="T10" fmla="*/ 168 w 244"/>
                <a:gd name="T11" fmla="*/ 0 h 452"/>
                <a:gd name="T12" fmla="*/ 201 w 244"/>
                <a:gd name="T13" fmla="*/ 0 h 452"/>
                <a:gd name="T14" fmla="*/ 244 w 244"/>
                <a:gd name="T15" fmla="*/ 18 h 452"/>
                <a:gd name="T16" fmla="*/ 195 w 244"/>
                <a:gd name="T17" fmla="*/ 24 h 452"/>
                <a:gd name="T18" fmla="*/ 168 w 244"/>
                <a:gd name="T19" fmla="*/ 64 h 452"/>
                <a:gd name="T20" fmla="*/ 143 w 244"/>
                <a:gd name="T21" fmla="*/ 111 h 452"/>
                <a:gd name="T22" fmla="*/ 137 w 244"/>
                <a:gd name="T23" fmla="*/ 131 h 452"/>
                <a:gd name="T24" fmla="*/ 137 w 244"/>
                <a:gd name="T25" fmla="*/ 226 h 452"/>
                <a:gd name="T26" fmla="*/ 96 w 244"/>
                <a:gd name="T27" fmla="*/ 343 h 452"/>
                <a:gd name="T28" fmla="*/ 0 w 244"/>
                <a:gd name="T29" fmla="*/ 452 h 452"/>
                <a:gd name="T30" fmla="*/ 13 w 244"/>
                <a:gd name="T31" fmla="*/ 415 h 452"/>
                <a:gd name="T32" fmla="*/ 13 w 244"/>
                <a:gd name="T33" fmla="*/ 415 h 452"/>
                <a:gd name="T34" fmla="*/ 13 w 244"/>
                <a:gd name="T35" fmla="*/ 415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4" h="452">
                  <a:moveTo>
                    <a:pt x="13" y="415"/>
                  </a:moveTo>
                  <a:lnTo>
                    <a:pt x="75" y="315"/>
                  </a:lnTo>
                  <a:lnTo>
                    <a:pt x="123" y="191"/>
                  </a:lnTo>
                  <a:lnTo>
                    <a:pt x="120" y="106"/>
                  </a:lnTo>
                  <a:lnTo>
                    <a:pt x="152" y="64"/>
                  </a:lnTo>
                  <a:lnTo>
                    <a:pt x="168" y="0"/>
                  </a:lnTo>
                  <a:lnTo>
                    <a:pt x="201" y="0"/>
                  </a:lnTo>
                  <a:lnTo>
                    <a:pt x="244" y="18"/>
                  </a:lnTo>
                  <a:lnTo>
                    <a:pt x="195" y="24"/>
                  </a:lnTo>
                  <a:lnTo>
                    <a:pt x="168" y="64"/>
                  </a:lnTo>
                  <a:lnTo>
                    <a:pt x="143" y="111"/>
                  </a:lnTo>
                  <a:lnTo>
                    <a:pt x="137" y="131"/>
                  </a:lnTo>
                  <a:lnTo>
                    <a:pt x="137" y="226"/>
                  </a:lnTo>
                  <a:lnTo>
                    <a:pt x="96" y="343"/>
                  </a:lnTo>
                  <a:lnTo>
                    <a:pt x="0" y="452"/>
                  </a:lnTo>
                  <a:lnTo>
                    <a:pt x="13" y="415"/>
                  </a:lnTo>
                  <a:lnTo>
                    <a:pt x="13" y="415"/>
                  </a:lnTo>
                  <a:lnTo>
                    <a:pt x="13" y="4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39" name="Freeform 59">
              <a:extLst>
                <a:ext uri="{FF2B5EF4-FFF2-40B4-BE49-F238E27FC236}">
                  <a16:creationId xmlns:a16="http://schemas.microsoft.com/office/drawing/2014/main" id="{0B863F60-2A76-832F-FE82-4ADD0BE6A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4" y="1052"/>
              <a:ext cx="292" cy="229"/>
            </a:xfrm>
            <a:custGeom>
              <a:avLst/>
              <a:gdLst>
                <a:gd name="T0" fmla="*/ 64 w 292"/>
                <a:gd name="T1" fmla="*/ 0 h 229"/>
                <a:gd name="T2" fmla="*/ 100 w 292"/>
                <a:gd name="T3" fmla="*/ 62 h 229"/>
                <a:gd name="T4" fmla="*/ 156 w 292"/>
                <a:gd name="T5" fmla="*/ 113 h 229"/>
                <a:gd name="T6" fmla="*/ 194 w 292"/>
                <a:gd name="T7" fmla="*/ 75 h 229"/>
                <a:gd name="T8" fmla="*/ 110 w 292"/>
                <a:gd name="T9" fmla="*/ 199 h 229"/>
                <a:gd name="T10" fmla="*/ 189 w 292"/>
                <a:gd name="T11" fmla="*/ 196 h 229"/>
                <a:gd name="T12" fmla="*/ 230 w 292"/>
                <a:gd name="T13" fmla="*/ 205 h 229"/>
                <a:gd name="T14" fmla="*/ 292 w 292"/>
                <a:gd name="T15" fmla="*/ 188 h 229"/>
                <a:gd name="T16" fmla="*/ 257 w 292"/>
                <a:gd name="T17" fmla="*/ 215 h 229"/>
                <a:gd name="T18" fmla="*/ 184 w 292"/>
                <a:gd name="T19" fmla="*/ 218 h 229"/>
                <a:gd name="T20" fmla="*/ 117 w 292"/>
                <a:gd name="T21" fmla="*/ 226 h 229"/>
                <a:gd name="T22" fmla="*/ 84 w 292"/>
                <a:gd name="T23" fmla="*/ 229 h 229"/>
                <a:gd name="T24" fmla="*/ 55 w 292"/>
                <a:gd name="T25" fmla="*/ 202 h 229"/>
                <a:gd name="T26" fmla="*/ 28 w 292"/>
                <a:gd name="T27" fmla="*/ 170 h 229"/>
                <a:gd name="T28" fmla="*/ 5 w 292"/>
                <a:gd name="T29" fmla="*/ 150 h 229"/>
                <a:gd name="T30" fmla="*/ 0 w 292"/>
                <a:gd name="T31" fmla="*/ 65 h 229"/>
                <a:gd name="T32" fmla="*/ 25 w 292"/>
                <a:gd name="T33" fmla="*/ 41 h 229"/>
                <a:gd name="T34" fmla="*/ 58 w 292"/>
                <a:gd name="T35" fmla="*/ 71 h 229"/>
                <a:gd name="T36" fmla="*/ 94 w 292"/>
                <a:gd name="T37" fmla="*/ 133 h 229"/>
                <a:gd name="T38" fmla="*/ 124 w 292"/>
                <a:gd name="T39" fmla="*/ 144 h 229"/>
                <a:gd name="T40" fmla="*/ 142 w 292"/>
                <a:gd name="T41" fmla="*/ 117 h 229"/>
                <a:gd name="T42" fmla="*/ 90 w 292"/>
                <a:gd name="T43" fmla="*/ 75 h 229"/>
                <a:gd name="T44" fmla="*/ 64 w 292"/>
                <a:gd name="T45" fmla="*/ 19 h 229"/>
                <a:gd name="T46" fmla="*/ 64 w 292"/>
                <a:gd name="T47" fmla="*/ 0 h 229"/>
                <a:gd name="T48" fmla="*/ 64 w 292"/>
                <a:gd name="T49" fmla="*/ 0 h 229"/>
                <a:gd name="T50" fmla="*/ 64 w 292"/>
                <a:gd name="T51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2" h="229">
                  <a:moveTo>
                    <a:pt x="64" y="0"/>
                  </a:moveTo>
                  <a:lnTo>
                    <a:pt x="100" y="62"/>
                  </a:lnTo>
                  <a:lnTo>
                    <a:pt x="156" y="113"/>
                  </a:lnTo>
                  <a:lnTo>
                    <a:pt x="194" y="75"/>
                  </a:lnTo>
                  <a:lnTo>
                    <a:pt x="110" y="199"/>
                  </a:lnTo>
                  <a:lnTo>
                    <a:pt x="189" y="196"/>
                  </a:lnTo>
                  <a:lnTo>
                    <a:pt x="230" y="205"/>
                  </a:lnTo>
                  <a:lnTo>
                    <a:pt x="292" y="188"/>
                  </a:lnTo>
                  <a:lnTo>
                    <a:pt x="257" y="215"/>
                  </a:lnTo>
                  <a:lnTo>
                    <a:pt x="184" y="218"/>
                  </a:lnTo>
                  <a:lnTo>
                    <a:pt x="117" y="226"/>
                  </a:lnTo>
                  <a:lnTo>
                    <a:pt x="84" y="229"/>
                  </a:lnTo>
                  <a:lnTo>
                    <a:pt x="55" y="202"/>
                  </a:lnTo>
                  <a:lnTo>
                    <a:pt x="28" y="170"/>
                  </a:lnTo>
                  <a:lnTo>
                    <a:pt x="5" y="150"/>
                  </a:lnTo>
                  <a:lnTo>
                    <a:pt x="0" y="65"/>
                  </a:lnTo>
                  <a:lnTo>
                    <a:pt x="25" y="41"/>
                  </a:lnTo>
                  <a:lnTo>
                    <a:pt x="58" y="71"/>
                  </a:lnTo>
                  <a:lnTo>
                    <a:pt x="94" y="133"/>
                  </a:lnTo>
                  <a:lnTo>
                    <a:pt x="124" y="144"/>
                  </a:lnTo>
                  <a:lnTo>
                    <a:pt x="142" y="117"/>
                  </a:lnTo>
                  <a:lnTo>
                    <a:pt x="90" y="75"/>
                  </a:lnTo>
                  <a:lnTo>
                    <a:pt x="64" y="19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0" name="Freeform 60">
              <a:extLst>
                <a:ext uri="{FF2B5EF4-FFF2-40B4-BE49-F238E27FC236}">
                  <a16:creationId xmlns:a16="http://schemas.microsoft.com/office/drawing/2014/main" id="{3C17B148-2107-138D-52C6-77AA8C230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4" y="1199"/>
              <a:ext cx="231" cy="523"/>
            </a:xfrm>
            <a:custGeom>
              <a:avLst/>
              <a:gdLst>
                <a:gd name="T0" fmla="*/ 221 w 231"/>
                <a:gd name="T1" fmla="*/ 0 h 523"/>
                <a:gd name="T2" fmla="*/ 231 w 231"/>
                <a:gd name="T3" fmla="*/ 16 h 523"/>
                <a:gd name="T4" fmla="*/ 203 w 231"/>
                <a:gd name="T5" fmla="*/ 71 h 523"/>
                <a:gd name="T6" fmla="*/ 172 w 231"/>
                <a:gd name="T7" fmla="*/ 134 h 523"/>
                <a:gd name="T8" fmla="*/ 151 w 231"/>
                <a:gd name="T9" fmla="*/ 199 h 523"/>
                <a:gd name="T10" fmla="*/ 147 w 231"/>
                <a:gd name="T11" fmla="*/ 281 h 523"/>
                <a:gd name="T12" fmla="*/ 94 w 231"/>
                <a:gd name="T13" fmla="*/ 356 h 523"/>
                <a:gd name="T14" fmla="*/ 35 w 231"/>
                <a:gd name="T15" fmla="*/ 507 h 523"/>
                <a:gd name="T16" fmla="*/ 0 w 231"/>
                <a:gd name="T17" fmla="*/ 523 h 523"/>
                <a:gd name="T18" fmla="*/ 35 w 231"/>
                <a:gd name="T19" fmla="*/ 471 h 523"/>
                <a:gd name="T20" fmla="*/ 55 w 231"/>
                <a:gd name="T21" fmla="*/ 386 h 523"/>
                <a:gd name="T22" fmla="*/ 128 w 231"/>
                <a:gd name="T23" fmla="*/ 270 h 523"/>
                <a:gd name="T24" fmla="*/ 134 w 231"/>
                <a:gd name="T25" fmla="*/ 170 h 523"/>
                <a:gd name="T26" fmla="*/ 203 w 231"/>
                <a:gd name="T27" fmla="*/ 38 h 523"/>
                <a:gd name="T28" fmla="*/ 221 w 231"/>
                <a:gd name="T29" fmla="*/ 0 h 523"/>
                <a:gd name="T30" fmla="*/ 221 w 231"/>
                <a:gd name="T31" fmla="*/ 0 h 523"/>
                <a:gd name="T32" fmla="*/ 221 w 231"/>
                <a:gd name="T33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523">
                  <a:moveTo>
                    <a:pt x="221" y="0"/>
                  </a:moveTo>
                  <a:lnTo>
                    <a:pt x="231" y="16"/>
                  </a:lnTo>
                  <a:lnTo>
                    <a:pt x="203" y="71"/>
                  </a:lnTo>
                  <a:lnTo>
                    <a:pt x="172" y="134"/>
                  </a:lnTo>
                  <a:lnTo>
                    <a:pt x="151" y="199"/>
                  </a:lnTo>
                  <a:lnTo>
                    <a:pt x="147" y="281"/>
                  </a:lnTo>
                  <a:lnTo>
                    <a:pt x="94" y="356"/>
                  </a:lnTo>
                  <a:lnTo>
                    <a:pt x="35" y="507"/>
                  </a:lnTo>
                  <a:lnTo>
                    <a:pt x="0" y="523"/>
                  </a:lnTo>
                  <a:lnTo>
                    <a:pt x="35" y="471"/>
                  </a:lnTo>
                  <a:lnTo>
                    <a:pt x="55" y="386"/>
                  </a:lnTo>
                  <a:lnTo>
                    <a:pt x="128" y="270"/>
                  </a:lnTo>
                  <a:lnTo>
                    <a:pt x="134" y="170"/>
                  </a:lnTo>
                  <a:lnTo>
                    <a:pt x="203" y="38"/>
                  </a:lnTo>
                  <a:lnTo>
                    <a:pt x="221" y="0"/>
                  </a:lnTo>
                  <a:lnTo>
                    <a:pt x="221" y="0"/>
                  </a:lnTo>
                  <a:lnTo>
                    <a:pt x="22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1" name="Freeform 61">
              <a:extLst>
                <a:ext uri="{FF2B5EF4-FFF2-40B4-BE49-F238E27FC236}">
                  <a16:creationId xmlns:a16="http://schemas.microsoft.com/office/drawing/2014/main" id="{E17D66B1-E43E-70A2-A23C-4F43662F6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227"/>
              <a:ext cx="250" cy="403"/>
            </a:xfrm>
            <a:custGeom>
              <a:avLst/>
              <a:gdLst>
                <a:gd name="T0" fmla="*/ 25 w 250"/>
                <a:gd name="T1" fmla="*/ 0 h 403"/>
                <a:gd name="T2" fmla="*/ 82 w 250"/>
                <a:gd name="T3" fmla="*/ 119 h 403"/>
                <a:gd name="T4" fmla="*/ 247 w 250"/>
                <a:gd name="T5" fmla="*/ 207 h 403"/>
                <a:gd name="T6" fmla="*/ 250 w 250"/>
                <a:gd name="T7" fmla="*/ 253 h 403"/>
                <a:gd name="T8" fmla="*/ 191 w 250"/>
                <a:gd name="T9" fmla="*/ 348 h 403"/>
                <a:gd name="T10" fmla="*/ 82 w 250"/>
                <a:gd name="T11" fmla="*/ 403 h 403"/>
                <a:gd name="T12" fmla="*/ 0 w 250"/>
                <a:gd name="T13" fmla="*/ 308 h 403"/>
                <a:gd name="T14" fmla="*/ 117 w 250"/>
                <a:gd name="T15" fmla="*/ 331 h 403"/>
                <a:gd name="T16" fmla="*/ 227 w 250"/>
                <a:gd name="T17" fmla="*/ 253 h 403"/>
                <a:gd name="T18" fmla="*/ 227 w 250"/>
                <a:gd name="T19" fmla="*/ 214 h 403"/>
                <a:gd name="T20" fmla="*/ 117 w 250"/>
                <a:gd name="T21" fmla="*/ 198 h 403"/>
                <a:gd name="T22" fmla="*/ 74 w 250"/>
                <a:gd name="T23" fmla="*/ 125 h 403"/>
                <a:gd name="T24" fmla="*/ 25 w 250"/>
                <a:gd name="T25" fmla="*/ 0 h 403"/>
                <a:gd name="T26" fmla="*/ 25 w 250"/>
                <a:gd name="T27" fmla="*/ 0 h 403"/>
                <a:gd name="T28" fmla="*/ 25 w 250"/>
                <a:gd name="T2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0" h="403">
                  <a:moveTo>
                    <a:pt x="25" y="0"/>
                  </a:moveTo>
                  <a:lnTo>
                    <a:pt x="82" y="119"/>
                  </a:lnTo>
                  <a:lnTo>
                    <a:pt x="247" y="207"/>
                  </a:lnTo>
                  <a:lnTo>
                    <a:pt x="250" y="253"/>
                  </a:lnTo>
                  <a:lnTo>
                    <a:pt x="191" y="348"/>
                  </a:lnTo>
                  <a:lnTo>
                    <a:pt x="82" y="403"/>
                  </a:lnTo>
                  <a:lnTo>
                    <a:pt x="0" y="308"/>
                  </a:lnTo>
                  <a:lnTo>
                    <a:pt x="117" y="331"/>
                  </a:lnTo>
                  <a:lnTo>
                    <a:pt x="227" y="253"/>
                  </a:lnTo>
                  <a:lnTo>
                    <a:pt x="227" y="214"/>
                  </a:lnTo>
                  <a:lnTo>
                    <a:pt x="117" y="198"/>
                  </a:lnTo>
                  <a:lnTo>
                    <a:pt x="74" y="125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2" name="Freeform 62">
              <a:extLst>
                <a:ext uri="{FF2B5EF4-FFF2-40B4-BE49-F238E27FC236}">
                  <a16:creationId xmlns:a16="http://schemas.microsoft.com/office/drawing/2014/main" id="{835C3BBB-E41C-ADC0-4228-54831B844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60" y="1722"/>
              <a:ext cx="261" cy="535"/>
            </a:xfrm>
            <a:custGeom>
              <a:avLst/>
              <a:gdLst>
                <a:gd name="T0" fmla="*/ 248 w 261"/>
                <a:gd name="T1" fmla="*/ 0 h 535"/>
                <a:gd name="T2" fmla="*/ 229 w 261"/>
                <a:gd name="T3" fmla="*/ 85 h 535"/>
                <a:gd name="T4" fmla="*/ 147 w 261"/>
                <a:gd name="T5" fmla="*/ 323 h 535"/>
                <a:gd name="T6" fmla="*/ 30 w 261"/>
                <a:gd name="T7" fmla="*/ 431 h 535"/>
                <a:gd name="T8" fmla="*/ 27 w 261"/>
                <a:gd name="T9" fmla="*/ 470 h 535"/>
                <a:gd name="T10" fmla="*/ 0 w 261"/>
                <a:gd name="T11" fmla="*/ 535 h 535"/>
                <a:gd name="T12" fmla="*/ 153 w 261"/>
                <a:gd name="T13" fmla="*/ 339 h 535"/>
                <a:gd name="T14" fmla="*/ 221 w 261"/>
                <a:gd name="T15" fmla="*/ 196 h 535"/>
                <a:gd name="T16" fmla="*/ 261 w 261"/>
                <a:gd name="T17" fmla="*/ 79 h 535"/>
                <a:gd name="T18" fmla="*/ 261 w 261"/>
                <a:gd name="T19" fmla="*/ 7 h 535"/>
                <a:gd name="T20" fmla="*/ 248 w 261"/>
                <a:gd name="T21" fmla="*/ 0 h 535"/>
                <a:gd name="T22" fmla="*/ 248 w 261"/>
                <a:gd name="T23" fmla="*/ 0 h 535"/>
                <a:gd name="T24" fmla="*/ 248 w 261"/>
                <a:gd name="T25" fmla="*/ 0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1" h="535">
                  <a:moveTo>
                    <a:pt x="248" y="0"/>
                  </a:moveTo>
                  <a:lnTo>
                    <a:pt x="229" y="85"/>
                  </a:lnTo>
                  <a:lnTo>
                    <a:pt x="147" y="323"/>
                  </a:lnTo>
                  <a:lnTo>
                    <a:pt x="30" y="431"/>
                  </a:lnTo>
                  <a:lnTo>
                    <a:pt x="27" y="470"/>
                  </a:lnTo>
                  <a:lnTo>
                    <a:pt x="0" y="535"/>
                  </a:lnTo>
                  <a:lnTo>
                    <a:pt x="153" y="339"/>
                  </a:lnTo>
                  <a:lnTo>
                    <a:pt x="221" y="196"/>
                  </a:lnTo>
                  <a:lnTo>
                    <a:pt x="261" y="79"/>
                  </a:lnTo>
                  <a:lnTo>
                    <a:pt x="261" y="7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4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3" name="Freeform 63">
              <a:extLst>
                <a:ext uri="{FF2B5EF4-FFF2-40B4-BE49-F238E27FC236}">
                  <a16:creationId xmlns:a16="http://schemas.microsoft.com/office/drawing/2014/main" id="{6E55D4AC-DF5F-CF79-ACB0-DAA5B9C365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6" y="2352"/>
              <a:ext cx="215" cy="557"/>
            </a:xfrm>
            <a:custGeom>
              <a:avLst/>
              <a:gdLst>
                <a:gd name="T0" fmla="*/ 23 w 215"/>
                <a:gd name="T1" fmla="*/ 30 h 557"/>
                <a:gd name="T2" fmla="*/ 0 w 215"/>
                <a:gd name="T3" fmla="*/ 73 h 557"/>
                <a:gd name="T4" fmla="*/ 59 w 215"/>
                <a:gd name="T5" fmla="*/ 95 h 557"/>
                <a:gd name="T6" fmla="*/ 105 w 215"/>
                <a:gd name="T7" fmla="*/ 181 h 557"/>
                <a:gd name="T8" fmla="*/ 124 w 215"/>
                <a:gd name="T9" fmla="*/ 272 h 557"/>
                <a:gd name="T10" fmla="*/ 124 w 215"/>
                <a:gd name="T11" fmla="*/ 344 h 557"/>
                <a:gd name="T12" fmla="*/ 109 w 215"/>
                <a:gd name="T13" fmla="*/ 428 h 557"/>
                <a:gd name="T14" fmla="*/ 75 w 215"/>
                <a:gd name="T15" fmla="*/ 534 h 557"/>
                <a:gd name="T16" fmla="*/ 66 w 215"/>
                <a:gd name="T17" fmla="*/ 556 h 557"/>
                <a:gd name="T18" fmla="*/ 154 w 215"/>
                <a:gd name="T19" fmla="*/ 557 h 557"/>
                <a:gd name="T20" fmla="*/ 174 w 215"/>
                <a:gd name="T21" fmla="*/ 474 h 557"/>
                <a:gd name="T22" fmla="*/ 189 w 215"/>
                <a:gd name="T23" fmla="*/ 373 h 557"/>
                <a:gd name="T24" fmla="*/ 184 w 215"/>
                <a:gd name="T25" fmla="*/ 315 h 557"/>
                <a:gd name="T26" fmla="*/ 170 w 215"/>
                <a:gd name="T27" fmla="*/ 222 h 557"/>
                <a:gd name="T28" fmla="*/ 161 w 215"/>
                <a:gd name="T29" fmla="*/ 186 h 557"/>
                <a:gd name="T30" fmla="*/ 144 w 215"/>
                <a:gd name="T31" fmla="*/ 158 h 557"/>
                <a:gd name="T32" fmla="*/ 215 w 215"/>
                <a:gd name="T33" fmla="*/ 170 h 557"/>
                <a:gd name="T34" fmla="*/ 117 w 215"/>
                <a:gd name="T35" fmla="*/ 135 h 557"/>
                <a:gd name="T36" fmla="*/ 91 w 215"/>
                <a:gd name="T37" fmla="*/ 96 h 557"/>
                <a:gd name="T38" fmla="*/ 55 w 215"/>
                <a:gd name="T39" fmla="*/ 34 h 557"/>
                <a:gd name="T40" fmla="*/ 31 w 215"/>
                <a:gd name="T41" fmla="*/ 0 h 557"/>
                <a:gd name="T42" fmla="*/ 37 w 215"/>
                <a:gd name="T43" fmla="*/ 30 h 557"/>
                <a:gd name="T44" fmla="*/ 23 w 215"/>
                <a:gd name="T45" fmla="*/ 30 h 557"/>
                <a:gd name="T46" fmla="*/ 23 w 215"/>
                <a:gd name="T47" fmla="*/ 30 h 557"/>
                <a:gd name="T48" fmla="*/ 23 w 215"/>
                <a:gd name="T49" fmla="*/ 30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5" h="557">
                  <a:moveTo>
                    <a:pt x="23" y="30"/>
                  </a:moveTo>
                  <a:lnTo>
                    <a:pt x="0" y="73"/>
                  </a:lnTo>
                  <a:lnTo>
                    <a:pt x="59" y="95"/>
                  </a:lnTo>
                  <a:lnTo>
                    <a:pt x="105" y="181"/>
                  </a:lnTo>
                  <a:lnTo>
                    <a:pt x="124" y="272"/>
                  </a:lnTo>
                  <a:lnTo>
                    <a:pt x="124" y="344"/>
                  </a:lnTo>
                  <a:lnTo>
                    <a:pt x="109" y="428"/>
                  </a:lnTo>
                  <a:lnTo>
                    <a:pt x="75" y="534"/>
                  </a:lnTo>
                  <a:lnTo>
                    <a:pt x="66" y="556"/>
                  </a:lnTo>
                  <a:lnTo>
                    <a:pt x="154" y="557"/>
                  </a:lnTo>
                  <a:lnTo>
                    <a:pt x="174" y="474"/>
                  </a:lnTo>
                  <a:lnTo>
                    <a:pt x="189" y="373"/>
                  </a:lnTo>
                  <a:lnTo>
                    <a:pt x="184" y="315"/>
                  </a:lnTo>
                  <a:lnTo>
                    <a:pt x="170" y="222"/>
                  </a:lnTo>
                  <a:lnTo>
                    <a:pt x="161" y="186"/>
                  </a:lnTo>
                  <a:lnTo>
                    <a:pt x="144" y="158"/>
                  </a:lnTo>
                  <a:lnTo>
                    <a:pt x="215" y="170"/>
                  </a:lnTo>
                  <a:lnTo>
                    <a:pt x="117" y="135"/>
                  </a:lnTo>
                  <a:lnTo>
                    <a:pt x="91" y="96"/>
                  </a:lnTo>
                  <a:lnTo>
                    <a:pt x="55" y="34"/>
                  </a:lnTo>
                  <a:lnTo>
                    <a:pt x="31" y="0"/>
                  </a:lnTo>
                  <a:lnTo>
                    <a:pt x="37" y="30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4" name="Freeform 64">
              <a:extLst>
                <a:ext uri="{FF2B5EF4-FFF2-40B4-BE49-F238E27FC236}">
                  <a16:creationId xmlns:a16="http://schemas.microsoft.com/office/drawing/2014/main" id="{2AB1E787-595E-06AD-7DD3-466027349A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" y="2251"/>
              <a:ext cx="287" cy="487"/>
            </a:xfrm>
            <a:custGeom>
              <a:avLst/>
              <a:gdLst>
                <a:gd name="T0" fmla="*/ 0 w 287"/>
                <a:gd name="T1" fmla="*/ 6 h 487"/>
                <a:gd name="T2" fmla="*/ 63 w 287"/>
                <a:gd name="T3" fmla="*/ 125 h 487"/>
                <a:gd name="T4" fmla="*/ 125 w 287"/>
                <a:gd name="T5" fmla="*/ 258 h 487"/>
                <a:gd name="T6" fmla="*/ 163 w 287"/>
                <a:gd name="T7" fmla="*/ 413 h 487"/>
                <a:gd name="T8" fmla="*/ 189 w 287"/>
                <a:gd name="T9" fmla="*/ 487 h 487"/>
                <a:gd name="T10" fmla="*/ 177 w 287"/>
                <a:gd name="T11" fmla="*/ 392 h 487"/>
                <a:gd name="T12" fmla="*/ 193 w 287"/>
                <a:gd name="T13" fmla="*/ 263 h 487"/>
                <a:gd name="T14" fmla="*/ 238 w 287"/>
                <a:gd name="T15" fmla="*/ 135 h 487"/>
                <a:gd name="T16" fmla="*/ 287 w 287"/>
                <a:gd name="T17" fmla="*/ 0 h 487"/>
                <a:gd name="T18" fmla="*/ 241 w 287"/>
                <a:gd name="T19" fmla="*/ 119 h 487"/>
                <a:gd name="T20" fmla="*/ 191 w 287"/>
                <a:gd name="T21" fmla="*/ 248 h 487"/>
                <a:gd name="T22" fmla="*/ 197 w 287"/>
                <a:gd name="T23" fmla="*/ 160 h 487"/>
                <a:gd name="T24" fmla="*/ 174 w 287"/>
                <a:gd name="T25" fmla="*/ 204 h 487"/>
                <a:gd name="T26" fmla="*/ 181 w 287"/>
                <a:gd name="T27" fmla="*/ 65 h 487"/>
                <a:gd name="T28" fmla="*/ 142 w 287"/>
                <a:gd name="T29" fmla="*/ 145 h 487"/>
                <a:gd name="T30" fmla="*/ 128 w 287"/>
                <a:gd name="T31" fmla="*/ 202 h 487"/>
                <a:gd name="T32" fmla="*/ 85 w 287"/>
                <a:gd name="T33" fmla="*/ 130 h 487"/>
                <a:gd name="T34" fmla="*/ 43 w 287"/>
                <a:gd name="T35" fmla="*/ 65 h 487"/>
                <a:gd name="T36" fmla="*/ 0 w 287"/>
                <a:gd name="T37" fmla="*/ 6 h 487"/>
                <a:gd name="T38" fmla="*/ 0 w 287"/>
                <a:gd name="T39" fmla="*/ 6 h 487"/>
                <a:gd name="T40" fmla="*/ 0 w 287"/>
                <a:gd name="T41" fmla="*/ 6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7" h="487">
                  <a:moveTo>
                    <a:pt x="0" y="6"/>
                  </a:moveTo>
                  <a:lnTo>
                    <a:pt x="63" y="125"/>
                  </a:lnTo>
                  <a:lnTo>
                    <a:pt x="125" y="258"/>
                  </a:lnTo>
                  <a:lnTo>
                    <a:pt x="163" y="413"/>
                  </a:lnTo>
                  <a:lnTo>
                    <a:pt x="189" y="487"/>
                  </a:lnTo>
                  <a:lnTo>
                    <a:pt x="177" y="392"/>
                  </a:lnTo>
                  <a:lnTo>
                    <a:pt x="193" y="263"/>
                  </a:lnTo>
                  <a:lnTo>
                    <a:pt x="238" y="135"/>
                  </a:lnTo>
                  <a:lnTo>
                    <a:pt x="287" y="0"/>
                  </a:lnTo>
                  <a:lnTo>
                    <a:pt x="241" y="119"/>
                  </a:lnTo>
                  <a:lnTo>
                    <a:pt x="191" y="248"/>
                  </a:lnTo>
                  <a:lnTo>
                    <a:pt x="197" y="160"/>
                  </a:lnTo>
                  <a:lnTo>
                    <a:pt x="174" y="204"/>
                  </a:lnTo>
                  <a:lnTo>
                    <a:pt x="181" y="65"/>
                  </a:lnTo>
                  <a:lnTo>
                    <a:pt x="142" y="145"/>
                  </a:lnTo>
                  <a:lnTo>
                    <a:pt x="128" y="202"/>
                  </a:lnTo>
                  <a:lnTo>
                    <a:pt x="85" y="130"/>
                  </a:lnTo>
                  <a:lnTo>
                    <a:pt x="43" y="65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5" name="Freeform 65">
              <a:extLst>
                <a:ext uri="{FF2B5EF4-FFF2-40B4-BE49-F238E27FC236}">
                  <a16:creationId xmlns:a16="http://schemas.microsoft.com/office/drawing/2014/main" id="{4FA9303B-0482-5200-2628-B168ABB22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2" y="2483"/>
              <a:ext cx="281" cy="147"/>
            </a:xfrm>
            <a:custGeom>
              <a:avLst/>
              <a:gdLst>
                <a:gd name="T0" fmla="*/ 49 w 281"/>
                <a:gd name="T1" fmla="*/ 68 h 147"/>
                <a:gd name="T2" fmla="*/ 53 w 281"/>
                <a:gd name="T3" fmla="*/ 34 h 147"/>
                <a:gd name="T4" fmla="*/ 75 w 281"/>
                <a:gd name="T5" fmla="*/ 52 h 147"/>
                <a:gd name="T6" fmla="*/ 89 w 281"/>
                <a:gd name="T7" fmla="*/ 76 h 147"/>
                <a:gd name="T8" fmla="*/ 119 w 281"/>
                <a:gd name="T9" fmla="*/ 86 h 147"/>
                <a:gd name="T10" fmla="*/ 134 w 281"/>
                <a:gd name="T11" fmla="*/ 124 h 147"/>
                <a:gd name="T12" fmla="*/ 135 w 281"/>
                <a:gd name="T13" fmla="*/ 147 h 147"/>
                <a:gd name="T14" fmla="*/ 147 w 281"/>
                <a:gd name="T15" fmla="*/ 119 h 147"/>
                <a:gd name="T16" fmla="*/ 147 w 281"/>
                <a:gd name="T17" fmla="*/ 89 h 147"/>
                <a:gd name="T18" fmla="*/ 178 w 281"/>
                <a:gd name="T19" fmla="*/ 104 h 147"/>
                <a:gd name="T20" fmla="*/ 194 w 281"/>
                <a:gd name="T21" fmla="*/ 86 h 147"/>
                <a:gd name="T22" fmla="*/ 226 w 281"/>
                <a:gd name="T23" fmla="*/ 98 h 147"/>
                <a:gd name="T24" fmla="*/ 247 w 281"/>
                <a:gd name="T25" fmla="*/ 82 h 147"/>
                <a:gd name="T26" fmla="*/ 281 w 281"/>
                <a:gd name="T27" fmla="*/ 82 h 147"/>
                <a:gd name="T28" fmla="*/ 266 w 281"/>
                <a:gd name="T29" fmla="*/ 47 h 147"/>
                <a:gd name="T30" fmla="*/ 226 w 281"/>
                <a:gd name="T31" fmla="*/ 44 h 147"/>
                <a:gd name="T32" fmla="*/ 185 w 281"/>
                <a:gd name="T33" fmla="*/ 60 h 147"/>
                <a:gd name="T34" fmla="*/ 142 w 281"/>
                <a:gd name="T35" fmla="*/ 76 h 147"/>
                <a:gd name="T36" fmla="*/ 124 w 281"/>
                <a:gd name="T37" fmla="*/ 76 h 147"/>
                <a:gd name="T38" fmla="*/ 103 w 281"/>
                <a:gd name="T39" fmla="*/ 62 h 147"/>
                <a:gd name="T40" fmla="*/ 79 w 281"/>
                <a:gd name="T41" fmla="*/ 37 h 147"/>
                <a:gd name="T42" fmla="*/ 60 w 281"/>
                <a:gd name="T43" fmla="*/ 13 h 147"/>
                <a:gd name="T44" fmla="*/ 37 w 281"/>
                <a:gd name="T45" fmla="*/ 3 h 147"/>
                <a:gd name="T46" fmla="*/ 26 w 281"/>
                <a:gd name="T47" fmla="*/ 0 h 147"/>
                <a:gd name="T48" fmla="*/ 1 w 281"/>
                <a:gd name="T49" fmla="*/ 37 h 147"/>
                <a:gd name="T50" fmla="*/ 23 w 281"/>
                <a:gd name="T51" fmla="*/ 44 h 147"/>
                <a:gd name="T52" fmla="*/ 34 w 281"/>
                <a:gd name="T53" fmla="*/ 62 h 147"/>
                <a:gd name="T54" fmla="*/ 37 w 281"/>
                <a:gd name="T55" fmla="*/ 82 h 147"/>
                <a:gd name="T56" fmla="*/ 0 w 281"/>
                <a:gd name="T57" fmla="*/ 121 h 147"/>
                <a:gd name="T58" fmla="*/ 46 w 281"/>
                <a:gd name="T59" fmla="*/ 86 h 147"/>
                <a:gd name="T60" fmla="*/ 62 w 281"/>
                <a:gd name="T61" fmla="*/ 99 h 147"/>
                <a:gd name="T62" fmla="*/ 60 w 281"/>
                <a:gd name="T63" fmla="*/ 116 h 147"/>
                <a:gd name="T64" fmla="*/ 37 w 281"/>
                <a:gd name="T65" fmla="*/ 145 h 147"/>
                <a:gd name="T66" fmla="*/ 66 w 281"/>
                <a:gd name="T67" fmla="*/ 119 h 147"/>
                <a:gd name="T68" fmla="*/ 69 w 281"/>
                <a:gd name="T69" fmla="*/ 95 h 147"/>
                <a:gd name="T70" fmla="*/ 60 w 281"/>
                <a:gd name="T71" fmla="*/ 78 h 147"/>
                <a:gd name="T72" fmla="*/ 49 w 281"/>
                <a:gd name="T73" fmla="*/ 68 h 147"/>
                <a:gd name="T74" fmla="*/ 49 w 281"/>
                <a:gd name="T75" fmla="*/ 68 h 147"/>
                <a:gd name="T76" fmla="*/ 49 w 281"/>
                <a:gd name="T77" fmla="*/ 68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1" h="147">
                  <a:moveTo>
                    <a:pt x="49" y="68"/>
                  </a:moveTo>
                  <a:lnTo>
                    <a:pt x="53" y="34"/>
                  </a:lnTo>
                  <a:lnTo>
                    <a:pt x="75" y="52"/>
                  </a:lnTo>
                  <a:lnTo>
                    <a:pt x="89" y="76"/>
                  </a:lnTo>
                  <a:lnTo>
                    <a:pt x="119" y="86"/>
                  </a:lnTo>
                  <a:lnTo>
                    <a:pt x="134" y="124"/>
                  </a:lnTo>
                  <a:lnTo>
                    <a:pt x="135" y="147"/>
                  </a:lnTo>
                  <a:lnTo>
                    <a:pt x="147" y="119"/>
                  </a:lnTo>
                  <a:lnTo>
                    <a:pt x="147" y="89"/>
                  </a:lnTo>
                  <a:lnTo>
                    <a:pt x="178" y="104"/>
                  </a:lnTo>
                  <a:lnTo>
                    <a:pt x="194" y="86"/>
                  </a:lnTo>
                  <a:lnTo>
                    <a:pt x="226" y="98"/>
                  </a:lnTo>
                  <a:lnTo>
                    <a:pt x="247" y="82"/>
                  </a:lnTo>
                  <a:lnTo>
                    <a:pt x="281" y="82"/>
                  </a:lnTo>
                  <a:lnTo>
                    <a:pt x="266" y="47"/>
                  </a:lnTo>
                  <a:lnTo>
                    <a:pt x="226" y="44"/>
                  </a:lnTo>
                  <a:lnTo>
                    <a:pt x="185" y="60"/>
                  </a:lnTo>
                  <a:lnTo>
                    <a:pt x="142" y="76"/>
                  </a:lnTo>
                  <a:lnTo>
                    <a:pt x="124" y="76"/>
                  </a:lnTo>
                  <a:lnTo>
                    <a:pt x="103" y="62"/>
                  </a:lnTo>
                  <a:lnTo>
                    <a:pt x="79" y="37"/>
                  </a:lnTo>
                  <a:lnTo>
                    <a:pt x="60" y="13"/>
                  </a:lnTo>
                  <a:lnTo>
                    <a:pt x="37" y="3"/>
                  </a:lnTo>
                  <a:lnTo>
                    <a:pt x="26" y="0"/>
                  </a:lnTo>
                  <a:lnTo>
                    <a:pt x="1" y="37"/>
                  </a:lnTo>
                  <a:lnTo>
                    <a:pt x="23" y="44"/>
                  </a:lnTo>
                  <a:lnTo>
                    <a:pt x="34" y="62"/>
                  </a:lnTo>
                  <a:lnTo>
                    <a:pt x="37" y="82"/>
                  </a:lnTo>
                  <a:lnTo>
                    <a:pt x="0" y="121"/>
                  </a:lnTo>
                  <a:lnTo>
                    <a:pt x="46" y="86"/>
                  </a:lnTo>
                  <a:lnTo>
                    <a:pt x="62" y="99"/>
                  </a:lnTo>
                  <a:lnTo>
                    <a:pt x="60" y="116"/>
                  </a:lnTo>
                  <a:lnTo>
                    <a:pt x="37" y="145"/>
                  </a:lnTo>
                  <a:lnTo>
                    <a:pt x="66" y="119"/>
                  </a:lnTo>
                  <a:lnTo>
                    <a:pt x="69" y="95"/>
                  </a:lnTo>
                  <a:lnTo>
                    <a:pt x="60" y="78"/>
                  </a:lnTo>
                  <a:lnTo>
                    <a:pt x="49" y="68"/>
                  </a:lnTo>
                  <a:lnTo>
                    <a:pt x="49" y="68"/>
                  </a:lnTo>
                  <a:lnTo>
                    <a:pt x="49" y="6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6" name="Freeform 66">
              <a:extLst>
                <a:ext uri="{FF2B5EF4-FFF2-40B4-BE49-F238E27FC236}">
                  <a16:creationId xmlns:a16="http://schemas.microsoft.com/office/drawing/2014/main" id="{69EA294B-61EB-3772-1C8E-FE2551792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2604"/>
              <a:ext cx="354" cy="104"/>
            </a:xfrm>
            <a:custGeom>
              <a:avLst/>
              <a:gdLst>
                <a:gd name="T0" fmla="*/ 0 w 354"/>
                <a:gd name="T1" fmla="*/ 0 h 104"/>
                <a:gd name="T2" fmla="*/ 5 w 354"/>
                <a:gd name="T3" fmla="*/ 24 h 104"/>
                <a:gd name="T4" fmla="*/ 27 w 354"/>
                <a:gd name="T5" fmla="*/ 30 h 104"/>
                <a:gd name="T6" fmla="*/ 40 w 354"/>
                <a:gd name="T7" fmla="*/ 44 h 104"/>
                <a:gd name="T8" fmla="*/ 70 w 354"/>
                <a:gd name="T9" fmla="*/ 47 h 104"/>
                <a:gd name="T10" fmla="*/ 105 w 354"/>
                <a:gd name="T11" fmla="*/ 52 h 104"/>
                <a:gd name="T12" fmla="*/ 173 w 354"/>
                <a:gd name="T13" fmla="*/ 50 h 104"/>
                <a:gd name="T14" fmla="*/ 265 w 354"/>
                <a:gd name="T15" fmla="*/ 79 h 104"/>
                <a:gd name="T16" fmla="*/ 311 w 354"/>
                <a:gd name="T17" fmla="*/ 104 h 104"/>
                <a:gd name="T18" fmla="*/ 354 w 354"/>
                <a:gd name="T19" fmla="*/ 99 h 104"/>
                <a:gd name="T20" fmla="*/ 343 w 354"/>
                <a:gd name="T21" fmla="*/ 86 h 104"/>
                <a:gd name="T22" fmla="*/ 304 w 354"/>
                <a:gd name="T23" fmla="*/ 83 h 104"/>
                <a:gd name="T24" fmla="*/ 243 w 354"/>
                <a:gd name="T25" fmla="*/ 60 h 104"/>
                <a:gd name="T26" fmla="*/ 174 w 354"/>
                <a:gd name="T27" fmla="*/ 43 h 104"/>
                <a:gd name="T28" fmla="*/ 109 w 354"/>
                <a:gd name="T29" fmla="*/ 43 h 104"/>
                <a:gd name="T30" fmla="*/ 50 w 354"/>
                <a:gd name="T31" fmla="*/ 39 h 104"/>
                <a:gd name="T32" fmla="*/ 36 w 354"/>
                <a:gd name="T33" fmla="*/ 26 h 104"/>
                <a:gd name="T34" fmla="*/ 30 w 354"/>
                <a:gd name="T35" fmla="*/ 17 h 104"/>
                <a:gd name="T36" fmla="*/ 15 w 354"/>
                <a:gd name="T37" fmla="*/ 17 h 104"/>
                <a:gd name="T38" fmla="*/ 7 w 354"/>
                <a:gd name="T39" fmla="*/ 10 h 104"/>
                <a:gd name="T40" fmla="*/ 0 w 354"/>
                <a:gd name="T41" fmla="*/ 0 h 104"/>
                <a:gd name="T42" fmla="*/ 0 w 354"/>
                <a:gd name="T43" fmla="*/ 0 h 104"/>
                <a:gd name="T44" fmla="*/ 0 w 354"/>
                <a:gd name="T4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4" h="104">
                  <a:moveTo>
                    <a:pt x="0" y="0"/>
                  </a:moveTo>
                  <a:lnTo>
                    <a:pt x="5" y="24"/>
                  </a:lnTo>
                  <a:lnTo>
                    <a:pt x="27" y="30"/>
                  </a:lnTo>
                  <a:lnTo>
                    <a:pt x="40" y="44"/>
                  </a:lnTo>
                  <a:lnTo>
                    <a:pt x="70" y="47"/>
                  </a:lnTo>
                  <a:lnTo>
                    <a:pt x="105" y="52"/>
                  </a:lnTo>
                  <a:lnTo>
                    <a:pt x="173" y="50"/>
                  </a:lnTo>
                  <a:lnTo>
                    <a:pt x="265" y="79"/>
                  </a:lnTo>
                  <a:lnTo>
                    <a:pt x="311" y="104"/>
                  </a:lnTo>
                  <a:lnTo>
                    <a:pt x="354" y="99"/>
                  </a:lnTo>
                  <a:lnTo>
                    <a:pt x="343" y="86"/>
                  </a:lnTo>
                  <a:lnTo>
                    <a:pt x="304" y="83"/>
                  </a:lnTo>
                  <a:lnTo>
                    <a:pt x="243" y="60"/>
                  </a:lnTo>
                  <a:lnTo>
                    <a:pt x="174" y="43"/>
                  </a:lnTo>
                  <a:lnTo>
                    <a:pt x="109" y="43"/>
                  </a:lnTo>
                  <a:lnTo>
                    <a:pt x="50" y="39"/>
                  </a:lnTo>
                  <a:lnTo>
                    <a:pt x="36" y="26"/>
                  </a:lnTo>
                  <a:lnTo>
                    <a:pt x="30" y="17"/>
                  </a:lnTo>
                  <a:lnTo>
                    <a:pt x="15" y="17"/>
                  </a:lnTo>
                  <a:lnTo>
                    <a:pt x="7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7" name="Freeform 67">
              <a:extLst>
                <a:ext uri="{FF2B5EF4-FFF2-40B4-BE49-F238E27FC236}">
                  <a16:creationId xmlns:a16="http://schemas.microsoft.com/office/drawing/2014/main" id="{0879745F-C116-E9FE-C721-2F323A0CFF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3" y="2522"/>
              <a:ext cx="98" cy="173"/>
            </a:xfrm>
            <a:custGeom>
              <a:avLst/>
              <a:gdLst>
                <a:gd name="T0" fmla="*/ 40 w 98"/>
                <a:gd name="T1" fmla="*/ 157 h 173"/>
                <a:gd name="T2" fmla="*/ 66 w 98"/>
                <a:gd name="T3" fmla="*/ 129 h 173"/>
                <a:gd name="T4" fmla="*/ 66 w 98"/>
                <a:gd name="T5" fmla="*/ 86 h 173"/>
                <a:gd name="T6" fmla="*/ 53 w 98"/>
                <a:gd name="T7" fmla="*/ 33 h 173"/>
                <a:gd name="T8" fmla="*/ 16 w 98"/>
                <a:gd name="T9" fmla="*/ 33 h 173"/>
                <a:gd name="T10" fmla="*/ 0 w 98"/>
                <a:gd name="T11" fmla="*/ 0 h 173"/>
                <a:gd name="T12" fmla="*/ 68 w 98"/>
                <a:gd name="T13" fmla="*/ 21 h 173"/>
                <a:gd name="T14" fmla="*/ 98 w 98"/>
                <a:gd name="T15" fmla="*/ 69 h 173"/>
                <a:gd name="T16" fmla="*/ 86 w 98"/>
                <a:gd name="T17" fmla="*/ 112 h 173"/>
                <a:gd name="T18" fmla="*/ 83 w 98"/>
                <a:gd name="T19" fmla="*/ 142 h 173"/>
                <a:gd name="T20" fmla="*/ 40 w 98"/>
                <a:gd name="T21" fmla="*/ 173 h 173"/>
                <a:gd name="T22" fmla="*/ 40 w 98"/>
                <a:gd name="T23" fmla="*/ 157 h 173"/>
                <a:gd name="T24" fmla="*/ 40 w 98"/>
                <a:gd name="T25" fmla="*/ 157 h 173"/>
                <a:gd name="T26" fmla="*/ 40 w 98"/>
                <a:gd name="T27" fmla="*/ 157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73">
                  <a:moveTo>
                    <a:pt x="40" y="157"/>
                  </a:moveTo>
                  <a:lnTo>
                    <a:pt x="66" y="129"/>
                  </a:lnTo>
                  <a:lnTo>
                    <a:pt x="66" y="86"/>
                  </a:lnTo>
                  <a:lnTo>
                    <a:pt x="53" y="33"/>
                  </a:lnTo>
                  <a:lnTo>
                    <a:pt x="16" y="33"/>
                  </a:lnTo>
                  <a:lnTo>
                    <a:pt x="0" y="0"/>
                  </a:lnTo>
                  <a:lnTo>
                    <a:pt x="68" y="21"/>
                  </a:lnTo>
                  <a:lnTo>
                    <a:pt x="98" y="69"/>
                  </a:lnTo>
                  <a:lnTo>
                    <a:pt x="86" y="112"/>
                  </a:lnTo>
                  <a:lnTo>
                    <a:pt x="83" y="142"/>
                  </a:lnTo>
                  <a:lnTo>
                    <a:pt x="40" y="173"/>
                  </a:lnTo>
                  <a:lnTo>
                    <a:pt x="40" y="157"/>
                  </a:lnTo>
                  <a:lnTo>
                    <a:pt x="40" y="157"/>
                  </a:lnTo>
                  <a:lnTo>
                    <a:pt x="40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8" name="Freeform 68">
              <a:extLst>
                <a:ext uri="{FF2B5EF4-FFF2-40B4-BE49-F238E27FC236}">
                  <a16:creationId xmlns:a16="http://schemas.microsoft.com/office/drawing/2014/main" id="{4B14CD3A-7334-1367-F9CE-F1A95E732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" y="2774"/>
              <a:ext cx="274" cy="1031"/>
            </a:xfrm>
            <a:custGeom>
              <a:avLst/>
              <a:gdLst>
                <a:gd name="T0" fmla="*/ 4 w 274"/>
                <a:gd name="T1" fmla="*/ 0 h 1031"/>
                <a:gd name="T2" fmla="*/ 0 w 274"/>
                <a:gd name="T3" fmla="*/ 174 h 1031"/>
                <a:gd name="T4" fmla="*/ 23 w 274"/>
                <a:gd name="T5" fmla="*/ 301 h 1031"/>
                <a:gd name="T6" fmla="*/ 40 w 274"/>
                <a:gd name="T7" fmla="*/ 382 h 1031"/>
                <a:gd name="T8" fmla="*/ 36 w 274"/>
                <a:gd name="T9" fmla="*/ 452 h 1031"/>
                <a:gd name="T10" fmla="*/ 50 w 274"/>
                <a:gd name="T11" fmla="*/ 511 h 1031"/>
                <a:gd name="T12" fmla="*/ 55 w 274"/>
                <a:gd name="T13" fmla="*/ 556 h 1031"/>
                <a:gd name="T14" fmla="*/ 50 w 274"/>
                <a:gd name="T15" fmla="*/ 615 h 1031"/>
                <a:gd name="T16" fmla="*/ 14 w 274"/>
                <a:gd name="T17" fmla="*/ 766 h 1031"/>
                <a:gd name="T18" fmla="*/ 4 w 274"/>
                <a:gd name="T19" fmla="*/ 853 h 1031"/>
                <a:gd name="T20" fmla="*/ 8 w 274"/>
                <a:gd name="T21" fmla="*/ 974 h 1031"/>
                <a:gd name="T22" fmla="*/ 80 w 274"/>
                <a:gd name="T23" fmla="*/ 982 h 1031"/>
                <a:gd name="T24" fmla="*/ 108 w 274"/>
                <a:gd name="T25" fmla="*/ 1010 h 1031"/>
                <a:gd name="T26" fmla="*/ 178 w 274"/>
                <a:gd name="T27" fmla="*/ 1027 h 1031"/>
                <a:gd name="T28" fmla="*/ 274 w 274"/>
                <a:gd name="T29" fmla="*/ 1031 h 1031"/>
                <a:gd name="T30" fmla="*/ 155 w 274"/>
                <a:gd name="T31" fmla="*/ 1010 h 1031"/>
                <a:gd name="T32" fmla="*/ 112 w 274"/>
                <a:gd name="T33" fmla="*/ 987 h 1031"/>
                <a:gd name="T34" fmla="*/ 104 w 274"/>
                <a:gd name="T35" fmla="*/ 807 h 1031"/>
                <a:gd name="T36" fmla="*/ 89 w 274"/>
                <a:gd name="T37" fmla="*/ 961 h 1031"/>
                <a:gd name="T38" fmla="*/ 18 w 274"/>
                <a:gd name="T39" fmla="*/ 956 h 1031"/>
                <a:gd name="T40" fmla="*/ 18 w 274"/>
                <a:gd name="T41" fmla="*/ 844 h 1031"/>
                <a:gd name="T42" fmla="*/ 31 w 274"/>
                <a:gd name="T43" fmla="*/ 736 h 1031"/>
                <a:gd name="T44" fmla="*/ 63 w 274"/>
                <a:gd name="T45" fmla="*/ 611 h 1031"/>
                <a:gd name="T46" fmla="*/ 93 w 274"/>
                <a:gd name="T47" fmla="*/ 480 h 1031"/>
                <a:gd name="T48" fmla="*/ 112 w 274"/>
                <a:gd name="T49" fmla="*/ 390 h 1031"/>
                <a:gd name="T50" fmla="*/ 121 w 274"/>
                <a:gd name="T51" fmla="*/ 324 h 1031"/>
                <a:gd name="T52" fmla="*/ 66 w 274"/>
                <a:gd name="T53" fmla="*/ 475 h 1031"/>
                <a:gd name="T54" fmla="*/ 59 w 274"/>
                <a:gd name="T55" fmla="*/ 439 h 1031"/>
                <a:gd name="T56" fmla="*/ 66 w 274"/>
                <a:gd name="T57" fmla="*/ 376 h 1031"/>
                <a:gd name="T58" fmla="*/ 89 w 274"/>
                <a:gd name="T59" fmla="*/ 286 h 1031"/>
                <a:gd name="T60" fmla="*/ 140 w 274"/>
                <a:gd name="T61" fmla="*/ 144 h 1031"/>
                <a:gd name="T62" fmla="*/ 155 w 274"/>
                <a:gd name="T63" fmla="*/ 36 h 1031"/>
                <a:gd name="T64" fmla="*/ 125 w 274"/>
                <a:gd name="T65" fmla="*/ 165 h 1031"/>
                <a:gd name="T66" fmla="*/ 72 w 274"/>
                <a:gd name="T67" fmla="*/ 274 h 1031"/>
                <a:gd name="T68" fmla="*/ 50 w 274"/>
                <a:gd name="T69" fmla="*/ 359 h 1031"/>
                <a:gd name="T70" fmla="*/ 23 w 274"/>
                <a:gd name="T71" fmla="*/ 225 h 1031"/>
                <a:gd name="T72" fmla="*/ 14 w 274"/>
                <a:gd name="T73" fmla="*/ 117 h 1031"/>
                <a:gd name="T74" fmla="*/ 4 w 274"/>
                <a:gd name="T75" fmla="*/ 0 h 1031"/>
                <a:gd name="T76" fmla="*/ 4 w 274"/>
                <a:gd name="T77" fmla="*/ 0 h 1031"/>
                <a:gd name="T78" fmla="*/ 4 w 274"/>
                <a:gd name="T79" fmla="*/ 0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74" h="1031">
                  <a:moveTo>
                    <a:pt x="4" y="0"/>
                  </a:moveTo>
                  <a:lnTo>
                    <a:pt x="0" y="174"/>
                  </a:lnTo>
                  <a:lnTo>
                    <a:pt x="23" y="301"/>
                  </a:lnTo>
                  <a:lnTo>
                    <a:pt x="40" y="382"/>
                  </a:lnTo>
                  <a:lnTo>
                    <a:pt x="36" y="452"/>
                  </a:lnTo>
                  <a:lnTo>
                    <a:pt x="50" y="511"/>
                  </a:lnTo>
                  <a:lnTo>
                    <a:pt x="55" y="556"/>
                  </a:lnTo>
                  <a:lnTo>
                    <a:pt x="50" y="615"/>
                  </a:lnTo>
                  <a:lnTo>
                    <a:pt x="14" y="766"/>
                  </a:lnTo>
                  <a:lnTo>
                    <a:pt x="4" y="853"/>
                  </a:lnTo>
                  <a:lnTo>
                    <a:pt x="8" y="974"/>
                  </a:lnTo>
                  <a:lnTo>
                    <a:pt x="80" y="982"/>
                  </a:lnTo>
                  <a:lnTo>
                    <a:pt x="108" y="1010"/>
                  </a:lnTo>
                  <a:lnTo>
                    <a:pt x="178" y="1027"/>
                  </a:lnTo>
                  <a:lnTo>
                    <a:pt x="274" y="1031"/>
                  </a:lnTo>
                  <a:lnTo>
                    <a:pt x="155" y="1010"/>
                  </a:lnTo>
                  <a:lnTo>
                    <a:pt x="112" y="987"/>
                  </a:lnTo>
                  <a:lnTo>
                    <a:pt x="104" y="807"/>
                  </a:lnTo>
                  <a:lnTo>
                    <a:pt x="89" y="961"/>
                  </a:lnTo>
                  <a:lnTo>
                    <a:pt x="18" y="956"/>
                  </a:lnTo>
                  <a:lnTo>
                    <a:pt x="18" y="844"/>
                  </a:lnTo>
                  <a:lnTo>
                    <a:pt x="31" y="736"/>
                  </a:lnTo>
                  <a:lnTo>
                    <a:pt x="63" y="611"/>
                  </a:lnTo>
                  <a:lnTo>
                    <a:pt x="93" y="480"/>
                  </a:lnTo>
                  <a:lnTo>
                    <a:pt x="112" y="390"/>
                  </a:lnTo>
                  <a:lnTo>
                    <a:pt x="121" y="324"/>
                  </a:lnTo>
                  <a:lnTo>
                    <a:pt x="66" y="475"/>
                  </a:lnTo>
                  <a:lnTo>
                    <a:pt x="59" y="439"/>
                  </a:lnTo>
                  <a:lnTo>
                    <a:pt x="66" y="376"/>
                  </a:lnTo>
                  <a:lnTo>
                    <a:pt x="89" y="286"/>
                  </a:lnTo>
                  <a:lnTo>
                    <a:pt x="140" y="144"/>
                  </a:lnTo>
                  <a:lnTo>
                    <a:pt x="155" y="36"/>
                  </a:lnTo>
                  <a:lnTo>
                    <a:pt x="125" y="165"/>
                  </a:lnTo>
                  <a:lnTo>
                    <a:pt x="72" y="274"/>
                  </a:lnTo>
                  <a:lnTo>
                    <a:pt x="50" y="359"/>
                  </a:lnTo>
                  <a:lnTo>
                    <a:pt x="23" y="225"/>
                  </a:lnTo>
                  <a:lnTo>
                    <a:pt x="14" y="117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49" name="Freeform 69">
              <a:extLst>
                <a:ext uri="{FF2B5EF4-FFF2-40B4-BE49-F238E27FC236}">
                  <a16:creationId xmlns:a16="http://schemas.microsoft.com/office/drawing/2014/main" id="{6749B1E6-CE5D-88E2-81C3-D2C11A8899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0" y="2820"/>
              <a:ext cx="32" cy="294"/>
            </a:xfrm>
            <a:custGeom>
              <a:avLst/>
              <a:gdLst>
                <a:gd name="T0" fmla="*/ 10 w 32"/>
                <a:gd name="T1" fmla="*/ 0 h 294"/>
                <a:gd name="T2" fmla="*/ 0 w 32"/>
                <a:gd name="T3" fmla="*/ 81 h 294"/>
                <a:gd name="T4" fmla="*/ 0 w 32"/>
                <a:gd name="T5" fmla="*/ 160 h 294"/>
                <a:gd name="T6" fmla="*/ 10 w 32"/>
                <a:gd name="T7" fmla="*/ 228 h 294"/>
                <a:gd name="T8" fmla="*/ 15 w 32"/>
                <a:gd name="T9" fmla="*/ 294 h 294"/>
                <a:gd name="T10" fmla="*/ 32 w 32"/>
                <a:gd name="T11" fmla="*/ 240 h 294"/>
                <a:gd name="T12" fmla="*/ 15 w 32"/>
                <a:gd name="T13" fmla="*/ 179 h 294"/>
                <a:gd name="T14" fmla="*/ 10 w 32"/>
                <a:gd name="T15" fmla="*/ 111 h 294"/>
                <a:gd name="T16" fmla="*/ 10 w 32"/>
                <a:gd name="T17" fmla="*/ 0 h 294"/>
                <a:gd name="T18" fmla="*/ 10 w 32"/>
                <a:gd name="T19" fmla="*/ 0 h 294"/>
                <a:gd name="T20" fmla="*/ 10 w 32"/>
                <a:gd name="T2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94">
                  <a:moveTo>
                    <a:pt x="10" y="0"/>
                  </a:moveTo>
                  <a:lnTo>
                    <a:pt x="0" y="81"/>
                  </a:lnTo>
                  <a:lnTo>
                    <a:pt x="0" y="160"/>
                  </a:lnTo>
                  <a:lnTo>
                    <a:pt x="10" y="228"/>
                  </a:lnTo>
                  <a:lnTo>
                    <a:pt x="15" y="294"/>
                  </a:lnTo>
                  <a:lnTo>
                    <a:pt x="32" y="240"/>
                  </a:lnTo>
                  <a:lnTo>
                    <a:pt x="15" y="179"/>
                  </a:lnTo>
                  <a:lnTo>
                    <a:pt x="10" y="111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0" name="Freeform 70">
              <a:extLst>
                <a:ext uri="{FF2B5EF4-FFF2-40B4-BE49-F238E27FC236}">
                  <a16:creationId xmlns:a16="http://schemas.microsoft.com/office/drawing/2014/main" id="{7B00860F-1F29-9AED-BF71-C0514D7E6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5" y="1953"/>
              <a:ext cx="148" cy="1803"/>
            </a:xfrm>
            <a:custGeom>
              <a:avLst/>
              <a:gdLst>
                <a:gd name="T0" fmla="*/ 8 w 148"/>
                <a:gd name="T1" fmla="*/ 0 h 1803"/>
                <a:gd name="T2" fmla="*/ 27 w 148"/>
                <a:gd name="T3" fmla="*/ 72 h 1803"/>
                <a:gd name="T4" fmla="*/ 54 w 148"/>
                <a:gd name="T5" fmla="*/ 108 h 1803"/>
                <a:gd name="T6" fmla="*/ 106 w 148"/>
                <a:gd name="T7" fmla="*/ 188 h 1803"/>
                <a:gd name="T8" fmla="*/ 138 w 148"/>
                <a:gd name="T9" fmla="*/ 273 h 1803"/>
                <a:gd name="T10" fmla="*/ 148 w 148"/>
                <a:gd name="T11" fmla="*/ 358 h 1803"/>
                <a:gd name="T12" fmla="*/ 144 w 148"/>
                <a:gd name="T13" fmla="*/ 448 h 1803"/>
                <a:gd name="T14" fmla="*/ 106 w 148"/>
                <a:gd name="T15" fmla="*/ 587 h 1803"/>
                <a:gd name="T16" fmla="*/ 49 w 148"/>
                <a:gd name="T17" fmla="*/ 853 h 1803"/>
                <a:gd name="T18" fmla="*/ 44 w 148"/>
                <a:gd name="T19" fmla="*/ 965 h 1803"/>
                <a:gd name="T20" fmla="*/ 40 w 148"/>
                <a:gd name="T21" fmla="*/ 1018 h 1803"/>
                <a:gd name="T22" fmla="*/ 31 w 148"/>
                <a:gd name="T23" fmla="*/ 1084 h 1803"/>
                <a:gd name="T24" fmla="*/ 40 w 148"/>
                <a:gd name="T25" fmla="*/ 1145 h 1803"/>
                <a:gd name="T26" fmla="*/ 67 w 148"/>
                <a:gd name="T27" fmla="*/ 1207 h 1803"/>
                <a:gd name="T28" fmla="*/ 85 w 148"/>
                <a:gd name="T29" fmla="*/ 1332 h 1803"/>
                <a:gd name="T30" fmla="*/ 85 w 148"/>
                <a:gd name="T31" fmla="*/ 1502 h 1803"/>
                <a:gd name="T32" fmla="*/ 80 w 148"/>
                <a:gd name="T33" fmla="*/ 1655 h 1803"/>
                <a:gd name="T34" fmla="*/ 70 w 148"/>
                <a:gd name="T35" fmla="*/ 1803 h 1803"/>
                <a:gd name="T36" fmla="*/ 70 w 148"/>
                <a:gd name="T37" fmla="*/ 1543 h 1803"/>
                <a:gd name="T38" fmla="*/ 70 w 148"/>
                <a:gd name="T39" fmla="*/ 1341 h 1803"/>
                <a:gd name="T40" fmla="*/ 63 w 148"/>
                <a:gd name="T41" fmla="*/ 1250 h 1803"/>
                <a:gd name="T42" fmla="*/ 44 w 148"/>
                <a:gd name="T43" fmla="*/ 1188 h 1803"/>
                <a:gd name="T44" fmla="*/ 23 w 148"/>
                <a:gd name="T45" fmla="*/ 1135 h 1803"/>
                <a:gd name="T46" fmla="*/ 8 w 148"/>
                <a:gd name="T47" fmla="*/ 1095 h 1803"/>
                <a:gd name="T48" fmla="*/ 27 w 148"/>
                <a:gd name="T49" fmla="*/ 995 h 1803"/>
                <a:gd name="T50" fmla="*/ 36 w 148"/>
                <a:gd name="T51" fmla="*/ 887 h 1803"/>
                <a:gd name="T52" fmla="*/ 49 w 148"/>
                <a:gd name="T53" fmla="*/ 785 h 1803"/>
                <a:gd name="T54" fmla="*/ 70 w 148"/>
                <a:gd name="T55" fmla="*/ 658 h 1803"/>
                <a:gd name="T56" fmla="*/ 112 w 148"/>
                <a:gd name="T57" fmla="*/ 471 h 1803"/>
                <a:gd name="T58" fmla="*/ 121 w 148"/>
                <a:gd name="T59" fmla="*/ 381 h 1803"/>
                <a:gd name="T60" fmla="*/ 121 w 148"/>
                <a:gd name="T61" fmla="*/ 305 h 1803"/>
                <a:gd name="T62" fmla="*/ 106 w 148"/>
                <a:gd name="T63" fmla="*/ 242 h 1803"/>
                <a:gd name="T64" fmla="*/ 85 w 148"/>
                <a:gd name="T65" fmla="*/ 184 h 1803"/>
                <a:gd name="T66" fmla="*/ 36 w 148"/>
                <a:gd name="T67" fmla="*/ 122 h 1803"/>
                <a:gd name="T68" fmla="*/ 8 w 148"/>
                <a:gd name="T69" fmla="*/ 80 h 1803"/>
                <a:gd name="T70" fmla="*/ 4 w 148"/>
                <a:gd name="T71" fmla="*/ 53 h 1803"/>
                <a:gd name="T72" fmla="*/ 0 w 148"/>
                <a:gd name="T73" fmla="*/ 10 h 1803"/>
                <a:gd name="T74" fmla="*/ 8 w 148"/>
                <a:gd name="T75" fmla="*/ 0 h 1803"/>
                <a:gd name="T76" fmla="*/ 8 w 148"/>
                <a:gd name="T77" fmla="*/ 0 h 1803"/>
                <a:gd name="T78" fmla="*/ 8 w 148"/>
                <a:gd name="T79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8" h="1803">
                  <a:moveTo>
                    <a:pt x="8" y="0"/>
                  </a:moveTo>
                  <a:lnTo>
                    <a:pt x="27" y="72"/>
                  </a:lnTo>
                  <a:lnTo>
                    <a:pt x="54" y="108"/>
                  </a:lnTo>
                  <a:lnTo>
                    <a:pt x="106" y="188"/>
                  </a:lnTo>
                  <a:lnTo>
                    <a:pt x="138" y="273"/>
                  </a:lnTo>
                  <a:lnTo>
                    <a:pt x="148" y="358"/>
                  </a:lnTo>
                  <a:lnTo>
                    <a:pt x="144" y="448"/>
                  </a:lnTo>
                  <a:lnTo>
                    <a:pt x="106" y="587"/>
                  </a:lnTo>
                  <a:lnTo>
                    <a:pt x="49" y="853"/>
                  </a:lnTo>
                  <a:lnTo>
                    <a:pt x="44" y="965"/>
                  </a:lnTo>
                  <a:lnTo>
                    <a:pt x="40" y="1018"/>
                  </a:lnTo>
                  <a:lnTo>
                    <a:pt x="31" y="1084"/>
                  </a:lnTo>
                  <a:lnTo>
                    <a:pt x="40" y="1145"/>
                  </a:lnTo>
                  <a:lnTo>
                    <a:pt x="67" y="1207"/>
                  </a:lnTo>
                  <a:lnTo>
                    <a:pt x="85" y="1332"/>
                  </a:lnTo>
                  <a:lnTo>
                    <a:pt x="85" y="1502"/>
                  </a:lnTo>
                  <a:lnTo>
                    <a:pt x="80" y="1655"/>
                  </a:lnTo>
                  <a:lnTo>
                    <a:pt x="70" y="1803"/>
                  </a:lnTo>
                  <a:lnTo>
                    <a:pt x="70" y="1543"/>
                  </a:lnTo>
                  <a:lnTo>
                    <a:pt x="70" y="1341"/>
                  </a:lnTo>
                  <a:lnTo>
                    <a:pt x="63" y="1250"/>
                  </a:lnTo>
                  <a:lnTo>
                    <a:pt x="44" y="1188"/>
                  </a:lnTo>
                  <a:lnTo>
                    <a:pt x="23" y="1135"/>
                  </a:lnTo>
                  <a:lnTo>
                    <a:pt x="8" y="1095"/>
                  </a:lnTo>
                  <a:lnTo>
                    <a:pt x="27" y="995"/>
                  </a:lnTo>
                  <a:lnTo>
                    <a:pt x="36" y="887"/>
                  </a:lnTo>
                  <a:lnTo>
                    <a:pt x="49" y="785"/>
                  </a:lnTo>
                  <a:lnTo>
                    <a:pt x="70" y="658"/>
                  </a:lnTo>
                  <a:lnTo>
                    <a:pt x="112" y="471"/>
                  </a:lnTo>
                  <a:lnTo>
                    <a:pt x="121" y="381"/>
                  </a:lnTo>
                  <a:lnTo>
                    <a:pt x="121" y="305"/>
                  </a:lnTo>
                  <a:lnTo>
                    <a:pt x="106" y="242"/>
                  </a:lnTo>
                  <a:lnTo>
                    <a:pt x="85" y="184"/>
                  </a:lnTo>
                  <a:lnTo>
                    <a:pt x="36" y="122"/>
                  </a:lnTo>
                  <a:lnTo>
                    <a:pt x="8" y="80"/>
                  </a:lnTo>
                  <a:lnTo>
                    <a:pt x="4" y="53"/>
                  </a:lnTo>
                  <a:lnTo>
                    <a:pt x="0" y="1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1" name="Freeform 71">
              <a:extLst>
                <a:ext uri="{FF2B5EF4-FFF2-40B4-BE49-F238E27FC236}">
                  <a16:creationId xmlns:a16="http://schemas.microsoft.com/office/drawing/2014/main" id="{704A3792-B21B-BC42-1D8D-F5415C753D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5" y="3792"/>
              <a:ext cx="330" cy="307"/>
            </a:xfrm>
            <a:custGeom>
              <a:avLst/>
              <a:gdLst>
                <a:gd name="T0" fmla="*/ 170 w 330"/>
                <a:gd name="T1" fmla="*/ 0 h 307"/>
                <a:gd name="T2" fmla="*/ 160 w 330"/>
                <a:gd name="T3" fmla="*/ 68 h 307"/>
                <a:gd name="T4" fmla="*/ 142 w 330"/>
                <a:gd name="T5" fmla="*/ 121 h 307"/>
                <a:gd name="T6" fmla="*/ 123 w 330"/>
                <a:gd name="T7" fmla="*/ 169 h 307"/>
                <a:gd name="T8" fmla="*/ 108 w 330"/>
                <a:gd name="T9" fmla="*/ 190 h 307"/>
                <a:gd name="T10" fmla="*/ 61 w 330"/>
                <a:gd name="T11" fmla="*/ 211 h 307"/>
                <a:gd name="T12" fmla="*/ 33 w 330"/>
                <a:gd name="T13" fmla="*/ 221 h 307"/>
                <a:gd name="T14" fmla="*/ 0 w 330"/>
                <a:gd name="T15" fmla="*/ 228 h 307"/>
                <a:gd name="T16" fmla="*/ 3 w 330"/>
                <a:gd name="T17" fmla="*/ 251 h 307"/>
                <a:gd name="T18" fmla="*/ 23 w 330"/>
                <a:gd name="T19" fmla="*/ 261 h 307"/>
                <a:gd name="T20" fmla="*/ 42 w 330"/>
                <a:gd name="T21" fmla="*/ 263 h 307"/>
                <a:gd name="T22" fmla="*/ 70 w 330"/>
                <a:gd name="T23" fmla="*/ 280 h 307"/>
                <a:gd name="T24" fmla="*/ 101 w 330"/>
                <a:gd name="T25" fmla="*/ 274 h 307"/>
                <a:gd name="T26" fmla="*/ 142 w 330"/>
                <a:gd name="T27" fmla="*/ 261 h 307"/>
                <a:gd name="T28" fmla="*/ 173 w 330"/>
                <a:gd name="T29" fmla="*/ 265 h 307"/>
                <a:gd name="T30" fmla="*/ 214 w 330"/>
                <a:gd name="T31" fmla="*/ 290 h 307"/>
                <a:gd name="T32" fmla="*/ 242 w 330"/>
                <a:gd name="T33" fmla="*/ 303 h 307"/>
                <a:gd name="T34" fmla="*/ 286 w 330"/>
                <a:gd name="T35" fmla="*/ 307 h 307"/>
                <a:gd name="T36" fmla="*/ 320 w 330"/>
                <a:gd name="T37" fmla="*/ 290 h 307"/>
                <a:gd name="T38" fmla="*/ 330 w 330"/>
                <a:gd name="T39" fmla="*/ 264 h 307"/>
                <a:gd name="T40" fmla="*/ 330 w 330"/>
                <a:gd name="T41" fmla="*/ 232 h 307"/>
                <a:gd name="T42" fmla="*/ 313 w 330"/>
                <a:gd name="T43" fmla="*/ 199 h 307"/>
                <a:gd name="T44" fmla="*/ 291 w 330"/>
                <a:gd name="T45" fmla="*/ 157 h 307"/>
                <a:gd name="T46" fmla="*/ 283 w 330"/>
                <a:gd name="T47" fmla="*/ 103 h 307"/>
                <a:gd name="T48" fmla="*/ 286 w 330"/>
                <a:gd name="T49" fmla="*/ 13 h 307"/>
                <a:gd name="T50" fmla="*/ 270 w 330"/>
                <a:gd name="T51" fmla="*/ 13 h 307"/>
                <a:gd name="T52" fmla="*/ 270 w 330"/>
                <a:gd name="T53" fmla="*/ 110 h 307"/>
                <a:gd name="T54" fmla="*/ 286 w 330"/>
                <a:gd name="T55" fmla="*/ 179 h 307"/>
                <a:gd name="T56" fmla="*/ 313 w 330"/>
                <a:gd name="T57" fmla="*/ 232 h 307"/>
                <a:gd name="T58" fmla="*/ 313 w 330"/>
                <a:gd name="T59" fmla="*/ 265 h 307"/>
                <a:gd name="T60" fmla="*/ 287 w 330"/>
                <a:gd name="T61" fmla="*/ 290 h 307"/>
                <a:gd name="T62" fmla="*/ 251 w 330"/>
                <a:gd name="T63" fmla="*/ 290 h 307"/>
                <a:gd name="T64" fmla="*/ 214 w 330"/>
                <a:gd name="T65" fmla="*/ 274 h 307"/>
                <a:gd name="T66" fmla="*/ 179 w 330"/>
                <a:gd name="T67" fmla="*/ 252 h 307"/>
                <a:gd name="T68" fmla="*/ 143 w 330"/>
                <a:gd name="T69" fmla="*/ 237 h 307"/>
                <a:gd name="T70" fmla="*/ 108 w 330"/>
                <a:gd name="T71" fmla="*/ 260 h 307"/>
                <a:gd name="T72" fmla="*/ 77 w 330"/>
                <a:gd name="T73" fmla="*/ 268 h 307"/>
                <a:gd name="T74" fmla="*/ 54 w 330"/>
                <a:gd name="T75" fmla="*/ 260 h 307"/>
                <a:gd name="T76" fmla="*/ 18 w 330"/>
                <a:gd name="T77" fmla="*/ 254 h 307"/>
                <a:gd name="T78" fmla="*/ 10 w 330"/>
                <a:gd name="T79" fmla="*/ 239 h 307"/>
                <a:gd name="T80" fmla="*/ 12 w 330"/>
                <a:gd name="T81" fmla="*/ 232 h 307"/>
                <a:gd name="T82" fmla="*/ 71 w 330"/>
                <a:gd name="T83" fmla="*/ 222 h 307"/>
                <a:gd name="T84" fmla="*/ 119 w 330"/>
                <a:gd name="T85" fmla="*/ 193 h 307"/>
                <a:gd name="T86" fmla="*/ 155 w 330"/>
                <a:gd name="T87" fmla="*/ 117 h 307"/>
                <a:gd name="T88" fmla="*/ 173 w 330"/>
                <a:gd name="T89" fmla="*/ 45 h 307"/>
                <a:gd name="T90" fmla="*/ 183 w 330"/>
                <a:gd name="T91" fmla="*/ 0 h 307"/>
                <a:gd name="T92" fmla="*/ 170 w 330"/>
                <a:gd name="T93" fmla="*/ 0 h 307"/>
                <a:gd name="T94" fmla="*/ 170 w 330"/>
                <a:gd name="T95" fmla="*/ 0 h 307"/>
                <a:gd name="T96" fmla="*/ 170 w 330"/>
                <a:gd name="T97" fmla="*/ 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0" h="307">
                  <a:moveTo>
                    <a:pt x="170" y="0"/>
                  </a:moveTo>
                  <a:lnTo>
                    <a:pt x="160" y="68"/>
                  </a:lnTo>
                  <a:lnTo>
                    <a:pt x="142" y="121"/>
                  </a:lnTo>
                  <a:lnTo>
                    <a:pt x="123" y="169"/>
                  </a:lnTo>
                  <a:lnTo>
                    <a:pt x="108" y="190"/>
                  </a:lnTo>
                  <a:lnTo>
                    <a:pt x="61" y="211"/>
                  </a:lnTo>
                  <a:lnTo>
                    <a:pt x="33" y="221"/>
                  </a:lnTo>
                  <a:lnTo>
                    <a:pt x="0" y="228"/>
                  </a:lnTo>
                  <a:lnTo>
                    <a:pt x="3" y="251"/>
                  </a:lnTo>
                  <a:lnTo>
                    <a:pt x="23" y="261"/>
                  </a:lnTo>
                  <a:lnTo>
                    <a:pt x="42" y="263"/>
                  </a:lnTo>
                  <a:lnTo>
                    <a:pt x="70" y="280"/>
                  </a:lnTo>
                  <a:lnTo>
                    <a:pt x="101" y="274"/>
                  </a:lnTo>
                  <a:lnTo>
                    <a:pt x="142" y="261"/>
                  </a:lnTo>
                  <a:lnTo>
                    <a:pt x="173" y="265"/>
                  </a:lnTo>
                  <a:lnTo>
                    <a:pt x="214" y="290"/>
                  </a:lnTo>
                  <a:lnTo>
                    <a:pt x="242" y="303"/>
                  </a:lnTo>
                  <a:lnTo>
                    <a:pt x="286" y="307"/>
                  </a:lnTo>
                  <a:lnTo>
                    <a:pt x="320" y="290"/>
                  </a:lnTo>
                  <a:lnTo>
                    <a:pt x="330" y="264"/>
                  </a:lnTo>
                  <a:lnTo>
                    <a:pt x="330" y="232"/>
                  </a:lnTo>
                  <a:lnTo>
                    <a:pt x="313" y="199"/>
                  </a:lnTo>
                  <a:lnTo>
                    <a:pt x="291" y="157"/>
                  </a:lnTo>
                  <a:lnTo>
                    <a:pt x="283" y="103"/>
                  </a:lnTo>
                  <a:lnTo>
                    <a:pt x="286" y="13"/>
                  </a:lnTo>
                  <a:lnTo>
                    <a:pt x="270" y="13"/>
                  </a:lnTo>
                  <a:lnTo>
                    <a:pt x="270" y="110"/>
                  </a:lnTo>
                  <a:lnTo>
                    <a:pt x="286" y="179"/>
                  </a:lnTo>
                  <a:lnTo>
                    <a:pt x="313" y="232"/>
                  </a:lnTo>
                  <a:lnTo>
                    <a:pt x="313" y="265"/>
                  </a:lnTo>
                  <a:lnTo>
                    <a:pt x="287" y="290"/>
                  </a:lnTo>
                  <a:lnTo>
                    <a:pt x="251" y="290"/>
                  </a:lnTo>
                  <a:lnTo>
                    <a:pt x="214" y="274"/>
                  </a:lnTo>
                  <a:lnTo>
                    <a:pt x="179" y="252"/>
                  </a:lnTo>
                  <a:lnTo>
                    <a:pt x="143" y="237"/>
                  </a:lnTo>
                  <a:lnTo>
                    <a:pt x="108" y="260"/>
                  </a:lnTo>
                  <a:lnTo>
                    <a:pt x="77" y="268"/>
                  </a:lnTo>
                  <a:lnTo>
                    <a:pt x="54" y="260"/>
                  </a:lnTo>
                  <a:lnTo>
                    <a:pt x="18" y="254"/>
                  </a:lnTo>
                  <a:lnTo>
                    <a:pt x="10" y="239"/>
                  </a:lnTo>
                  <a:lnTo>
                    <a:pt x="12" y="232"/>
                  </a:lnTo>
                  <a:lnTo>
                    <a:pt x="71" y="222"/>
                  </a:lnTo>
                  <a:lnTo>
                    <a:pt x="119" y="193"/>
                  </a:lnTo>
                  <a:lnTo>
                    <a:pt x="155" y="117"/>
                  </a:lnTo>
                  <a:lnTo>
                    <a:pt x="173" y="45"/>
                  </a:lnTo>
                  <a:lnTo>
                    <a:pt x="183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2" name="Freeform 72">
              <a:extLst>
                <a:ext uri="{FF2B5EF4-FFF2-40B4-BE49-F238E27FC236}">
                  <a16:creationId xmlns:a16="http://schemas.microsoft.com/office/drawing/2014/main" id="{12B14A92-C84A-0968-0F4A-54968E8F8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61" y="1029"/>
              <a:ext cx="251" cy="111"/>
            </a:xfrm>
            <a:custGeom>
              <a:avLst/>
              <a:gdLst>
                <a:gd name="T0" fmla="*/ 178 w 251"/>
                <a:gd name="T1" fmla="*/ 111 h 111"/>
                <a:gd name="T2" fmla="*/ 199 w 251"/>
                <a:gd name="T3" fmla="*/ 79 h 111"/>
                <a:gd name="T4" fmla="*/ 228 w 251"/>
                <a:gd name="T5" fmla="*/ 64 h 111"/>
                <a:gd name="T6" fmla="*/ 235 w 251"/>
                <a:gd name="T7" fmla="*/ 48 h 111"/>
                <a:gd name="T8" fmla="*/ 212 w 251"/>
                <a:gd name="T9" fmla="*/ 59 h 111"/>
                <a:gd name="T10" fmla="*/ 185 w 251"/>
                <a:gd name="T11" fmla="*/ 58 h 111"/>
                <a:gd name="T12" fmla="*/ 175 w 251"/>
                <a:gd name="T13" fmla="*/ 41 h 111"/>
                <a:gd name="T14" fmla="*/ 202 w 251"/>
                <a:gd name="T15" fmla="*/ 22 h 111"/>
                <a:gd name="T16" fmla="*/ 251 w 251"/>
                <a:gd name="T17" fmla="*/ 0 h 111"/>
                <a:gd name="T18" fmla="*/ 195 w 251"/>
                <a:gd name="T19" fmla="*/ 15 h 111"/>
                <a:gd name="T20" fmla="*/ 157 w 251"/>
                <a:gd name="T21" fmla="*/ 30 h 111"/>
                <a:gd name="T22" fmla="*/ 133 w 251"/>
                <a:gd name="T23" fmla="*/ 56 h 111"/>
                <a:gd name="T24" fmla="*/ 108 w 251"/>
                <a:gd name="T25" fmla="*/ 64 h 111"/>
                <a:gd name="T26" fmla="*/ 87 w 251"/>
                <a:gd name="T27" fmla="*/ 68 h 111"/>
                <a:gd name="T28" fmla="*/ 56 w 251"/>
                <a:gd name="T29" fmla="*/ 94 h 111"/>
                <a:gd name="T30" fmla="*/ 23 w 251"/>
                <a:gd name="T31" fmla="*/ 95 h 111"/>
                <a:gd name="T32" fmla="*/ 12 w 251"/>
                <a:gd name="T33" fmla="*/ 84 h 111"/>
                <a:gd name="T34" fmla="*/ 16 w 251"/>
                <a:gd name="T35" fmla="*/ 55 h 111"/>
                <a:gd name="T36" fmla="*/ 43 w 251"/>
                <a:gd name="T37" fmla="*/ 30 h 111"/>
                <a:gd name="T38" fmla="*/ 65 w 251"/>
                <a:gd name="T39" fmla="*/ 6 h 111"/>
                <a:gd name="T40" fmla="*/ 19 w 251"/>
                <a:gd name="T41" fmla="*/ 41 h 111"/>
                <a:gd name="T42" fmla="*/ 0 w 251"/>
                <a:gd name="T43" fmla="*/ 62 h 111"/>
                <a:gd name="T44" fmla="*/ 9 w 251"/>
                <a:gd name="T45" fmla="*/ 98 h 111"/>
                <a:gd name="T46" fmla="*/ 32 w 251"/>
                <a:gd name="T47" fmla="*/ 111 h 111"/>
                <a:gd name="T48" fmla="*/ 69 w 251"/>
                <a:gd name="T49" fmla="*/ 98 h 111"/>
                <a:gd name="T50" fmla="*/ 101 w 251"/>
                <a:gd name="T51" fmla="*/ 79 h 111"/>
                <a:gd name="T52" fmla="*/ 143 w 251"/>
                <a:gd name="T53" fmla="*/ 59 h 111"/>
                <a:gd name="T54" fmla="*/ 172 w 251"/>
                <a:gd name="T55" fmla="*/ 75 h 111"/>
                <a:gd name="T56" fmla="*/ 173 w 251"/>
                <a:gd name="T57" fmla="*/ 105 h 111"/>
                <a:gd name="T58" fmla="*/ 178 w 251"/>
                <a:gd name="T59" fmla="*/ 111 h 111"/>
                <a:gd name="T60" fmla="*/ 178 w 251"/>
                <a:gd name="T61" fmla="*/ 111 h 111"/>
                <a:gd name="T62" fmla="*/ 178 w 251"/>
                <a:gd name="T63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1" h="111">
                  <a:moveTo>
                    <a:pt x="178" y="111"/>
                  </a:moveTo>
                  <a:lnTo>
                    <a:pt x="199" y="79"/>
                  </a:lnTo>
                  <a:lnTo>
                    <a:pt x="228" y="64"/>
                  </a:lnTo>
                  <a:lnTo>
                    <a:pt x="235" y="48"/>
                  </a:lnTo>
                  <a:lnTo>
                    <a:pt x="212" y="59"/>
                  </a:lnTo>
                  <a:lnTo>
                    <a:pt x="185" y="58"/>
                  </a:lnTo>
                  <a:lnTo>
                    <a:pt x="175" y="41"/>
                  </a:lnTo>
                  <a:lnTo>
                    <a:pt x="202" y="22"/>
                  </a:lnTo>
                  <a:lnTo>
                    <a:pt x="251" y="0"/>
                  </a:lnTo>
                  <a:lnTo>
                    <a:pt x="195" y="15"/>
                  </a:lnTo>
                  <a:lnTo>
                    <a:pt x="157" y="30"/>
                  </a:lnTo>
                  <a:lnTo>
                    <a:pt x="133" y="56"/>
                  </a:lnTo>
                  <a:lnTo>
                    <a:pt x="108" y="64"/>
                  </a:lnTo>
                  <a:lnTo>
                    <a:pt x="87" y="68"/>
                  </a:lnTo>
                  <a:lnTo>
                    <a:pt x="56" y="94"/>
                  </a:lnTo>
                  <a:lnTo>
                    <a:pt x="23" y="95"/>
                  </a:lnTo>
                  <a:lnTo>
                    <a:pt x="12" y="84"/>
                  </a:lnTo>
                  <a:lnTo>
                    <a:pt x="16" y="55"/>
                  </a:lnTo>
                  <a:lnTo>
                    <a:pt x="43" y="30"/>
                  </a:lnTo>
                  <a:lnTo>
                    <a:pt x="65" y="6"/>
                  </a:lnTo>
                  <a:lnTo>
                    <a:pt x="19" y="41"/>
                  </a:lnTo>
                  <a:lnTo>
                    <a:pt x="0" y="62"/>
                  </a:lnTo>
                  <a:lnTo>
                    <a:pt x="9" y="98"/>
                  </a:lnTo>
                  <a:lnTo>
                    <a:pt x="32" y="111"/>
                  </a:lnTo>
                  <a:lnTo>
                    <a:pt x="69" y="98"/>
                  </a:lnTo>
                  <a:lnTo>
                    <a:pt x="101" y="79"/>
                  </a:lnTo>
                  <a:lnTo>
                    <a:pt x="143" y="59"/>
                  </a:lnTo>
                  <a:lnTo>
                    <a:pt x="172" y="75"/>
                  </a:lnTo>
                  <a:lnTo>
                    <a:pt x="173" y="105"/>
                  </a:lnTo>
                  <a:lnTo>
                    <a:pt x="178" y="111"/>
                  </a:lnTo>
                  <a:lnTo>
                    <a:pt x="178" y="111"/>
                  </a:lnTo>
                  <a:lnTo>
                    <a:pt x="178" y="1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3" name="Freeform 73">
              <a:extLst>
                <a:ext uri="{FF2B5EF4-FFF2-40B4-BE49-F238E27FC236}">
                  <a16:creationId xmlns:a16="http://schemas.microsoft.com/office/drawing/2014/main" id="{6F160AB2-6E0A-890F-1E8C-CB65EACCB0CD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9" y="1062"/>
              <a:ext cx="26" cy="23"/>
            </a:xfrm>
            <a:custGeom>
              <a:avLst/>
              <a:gdLst>
                <a:gd name="T0" fmla="*/ 0 w 26"/>
                <a:gd name="T1" fmla="*/ 3 h 23"/>
                <a:gd name="T2" fmla="*/ 16 w 26"/>
                <a:gd name="T3" fmla="*/ 9 h 23"/>
                <a:gd name="T4" fmla="*/ 24 w 26"/>
                <a:gd name="T5" fmla="*/ 23 h 23"/>
                <a:gd name="T6" fmla="*/ 26 w 26"/>
                <a:gd name="T7" fmla="*/ 9 h 23"/>
                <a:gd name="T8" fmla="*/ 20 w 26"/>
                <a:gd name="T9" fmla="*/ 2 h 23"/>
                <a:gd name="T10" fmla="*/ 10 w 26"/>
                <a:gd name="T11" fmla="*/ 0 h 23"/>
                <a:gd name="T12" fmla="*/ 0 w 26"/>
                <a:gd name="T13" fmla="*/ 3 h 23"/>
                <a:gd name="T14" fmla="*/ 0 w 26"/>
                <a:gd name="T15" fmla="*/ 3 h 23"/>
                <a:gd name="T16" fmla="*/ 0 w 26"/>
                <a:gd name="T17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23">
                  <a:moveTo>
                    <a:pt x="0" y="3"/>
                  </a:moveTo>
                  <a:lnTo>
                    <a:pt x="16" y="9"/>
                  </a:lnTo>
                  <a:lnTo>
                    <a:pt x="24" y="23"/>
                  </a:lnTo>
                  <a:lnTo>
                    <a:pt x="26" y="9"/>
                  </a:lnTo>
                  <a:lnTo>
                    <a:pt x="20" y="2"/>
                  </a:lnTo>
                  <a:lnTo>
                    <a:pt x="10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4" name="Freeform 74">
              <a:extLst>
                <a:ext uri="{FF2B5EF4-FFF2-40B4-BE49-F238E27FC236}">
                  <a16:creationId xmlns:a16="http://schemas.microsoft.com/office/drawing/2014/main" id="{3BDB05F8-DB33-A737-E19C-7C5F964D7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9" y="940"/>
              <a:ext cx="71" cy="150"/>
            </a:xfrm>
            <a:custGeom>
              <a:avLst/>
              <a:gdLst>
                <a:gd name="T0" fmla="*/ 58 w 71"/>
                <a:gd name="T1" fmla="*/ 135 h 150"/>
                <a:gd name="T2" fmla="*/ 35 w 71"/>
                <a:gd name="T3" fmla="*/ 150 h 150"/>
                <a:gd name="T4" fmla="*/ 12 w 71"/>
                <a:gd name="T5" fmla="*/ 147 h 150"/>
                <a:gd name="T6" fmla="*/ 0 w 71"/>
                <a:gd name="T7" fmla="*/ 132 h 150"/>
                <a:gd name="T8" fmla="*/ 0 w 71"/>
                <a:gd name="T9" fmla="*/ 114 h 150"/>
                <a:gd name="T10" fmla="*/ 9 w 71"/>
                <a:gd name="T11" fmla="*/ 104 h 150"/>
                <a:gd name="T12" fmla="*/ 42 w 71"/>
                <a:gd name="T13" fmla="*/ 89 h 150"/>
                <a:gd name="T14" fmla="*/ 55 w 71"/>
                <a:gd name="T15" fmla="*/ 79 h 150"/>
                <a:gd name="T16" fmla="*/ 21 w 71"/>
                <a:gd name="T17" fmla="*/ 82 h 150"/>
                <a:gd name="T18" fmla="*/ 0 w 71"/>
                <a:gd name="T19" fmla="*/ 69 h 150"/>
                <a:gd name="T20" fmla="*/ 5 w 71"/>
                <a:gd name="T21" fmla="*/ 53 h 150"/>
                <a:gd name="T22" fmla="*/ 22 w 71"/>
                <a:gd name="T23" fmla="*/ 42 h 150"/>
                <a:gd name="T24" fmla="*/ 51 w 71"/>
                <a:gd name="T25" fmla="*/ 42 h 150"/>
                <a:gd name="T26" fmla="*/ 55 w 71"/>
                <a:gd name="T27" fmla="*/ 39 h 150"/>
                <a:gd name="T28" fmla="*/ 62 w 71"/>
                <a:gd name="T29" fmla="*/ 14 h 150"/>
                <a:gd name="T30" fmla="*/ 71 w 71"/>
                <a:gd name="T31" fmla="*/ 0 h 150"/>
                <a:gd name="T32" fmla="*/ 67 w 71"/>
                <a:gd name="T33" fmla="*/ 29 h 150"/>
                <a:gd name="T34" fmla="*/ 67 w 71"/>
                <a:gd name="T35" fmla="*/ 46 h 150"/>
                <a:gd name="T36" fmla="*/ 25 w 71"/>
                <a:gd name="T37" fmla="*/ 50 h 150"/>
                <a:gd name="T38" fmla="*/ 12 w 71"/>
                <a:gd name="T39" fmla="*/ 59 h 150"/>
                <a:gd name="T40" fmla="*/ 19 w 71"/>
                <a:gd name="T41" fmla="*/ 70 h 150"/>
                <a:gd name="T42" fmla="*/ 45 w 71"/>
                <a:gd name="T43" fmla="*/ 73 h 150"/>
                <a:gd name="T44" fmla="*/ 71 w 71"/>
                <a:gd name="T45" fmla="*/ 73 h 150"/>
                <a:gd name="T46" fmla="*/ 58 w 71"/>
                <a:gd name="T47" fmla="*/ 86 h 150"/>
                <a:gd name="T48" fmla="*/ 26 w 71"/>
                <a:gd name="T49" fmla="*/ 102 h 150"/>
                <a:gd name="T50" fmla="*/ 12 w 71"/>
                <a:gd name="T51" fmla="*/ 114 h 150"/>
                <a:gd name="T52" fmla="*/ 9 w 71"/>
                <a:gd name="T53" fmla="*/ 127 h 150"/>
                <a:gd name="T54" fmla="*/ 22 w 71"/>
                <a:gd name="T55" fmla="*/ 140 h 150"/>
                <a:gd name="T56" fmla="*/ 39 w 71"/>
                <a:gd name="T57" fmla="*/ 137 h 150"/>
                <a:gd name="T58" fmla="*/ 58 w 71"/>
                <a:gd name="T59" fmla="*/ 135 h 150"/>
                <a:gd name="T60" fmla="*/ 58 w 71"/>
                <a:gd name="T61" fmla="*/ 135 h 150"/>
                <a:gd name="T62" fmla="*/ 58 w 71"/>
                <a:gd name="T63" fmla="*/ 13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1" h="150">
                  <a:moveTo>
                    <a:pt x="58" y="135"/>
                  </a:moveTo>
                  <a:lnTo>
                    <a:pt x="35" y="150"/>
                  </a:lnTo>
                  <a:lnTo>
                    <a:pt x="12" y="147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9" y="104"/>
                  </a:lnTo>
                  <a:lnTo>
                    <a:pt x="42" y="89"/>
                  </a:lnTo>
                  <a:lnTo>
                    <a:pt x="55" y="79"/>
                  </a:lnTo>
                  <a:lnTo>
                    <a:pt x="21" y="82"/>
                  </a:lnTo>
                  <a:lnTo>
                    <a:pt x="0" y="69"/>
                  </a:lnTo>
                  <a:lnTo>
                    <a:pt x="5" y="53"/>
                  </a:lnTo>
                  <a:lnTo>
                    <a:pt x="22" y="42"/>
                  </a:lnTo>
                  <a:lnTo>
                    <a:pt x="51" y="42"/>
                  </a:lnTo>
                  <a:lnTo>
                    <a:pt x="55" y="39"/>
                  </a:lnTo>
                  <a:lnTo>
                    <a:pt x="62" y="14"/>
                  </a:lnTo>
                  <a:lnTo>
                    <a:pt x="71" y="0"/>
                  </a:lnTo>
                  <a:lnTo>
                    <a:pt x="67" y="29"/>
                  </a:lnTo>
                  <a:lnTo>
                    <a:pt x="67" y="46"/>
                  </a:lnTo>
                  <a:lnTo>
                    <a:pt x="25" y="50"/>
                  </a:lnTo>
                  <a:lnTo>
                    <a:pt x="12" y="59"/>
                  </a:lnTo>
                  <a:lnTo>
                    <a:pt x="19" y="70"/>
                  </a:lnTo>
                  <a:lnTo>
                    <a:pt x="45" y="73"/>
                  </a:lnTo>
                  <a:lnTo>
                    <a:pt x="71" y="73"/>
                  </a:lnTo>
                  <a:lnTo>
                    <a:pt x="58" y="86"/>
                  </a:lnTo>
                  <a:lnTo>
                    <a:pt x="26" y="102"/>
                  </a:lnTo>
                  <a:lnTo>
                    <a:pt x="12" y="114"/>
                  </a:lnTo>
                  <a:lnTo>
                    <a:pt x="9" y="127"/>
                  </a:lnTo>
                  <a:lnTo>
                    <a:pt x="22" y="140"/>
                  </a:lnTo>
                  <a:lnTo>
                    <a:pt x="39" y="137"/>
                  </a:lnTo>
                  <a:lnTo>
                    <a:pt x="58" y="135"/>
                  </a:lnTo>
                  <a:lnTo>
                    <a:pt x="58" y="135"/>
                  </a:lnTo>
                  <a:lnTo>
                    <a:pt x="58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5" name="Freeform 75">
              <a:extLst>
                <a:ext uri="{FF2B5EF4-FFF2-40B4-BE49-F238E27FC236}">
                  <a16:creationId xmlns:a16="http://schemas.microsoft.com/office/drawing/2014/main" id="{51345EFA-5186-AD7B-8889-38836D29AF8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1" y="840"/>
              <a:ext cx="405" cy="394"/>
            </a:xfrm>
            <a:custGeom>
              <a:avLst/>
              <a:gdLst>
                <a:gd name="T0" fmla="*/ 29 w 405"/>
                <a:gd name="T1" fmla="*/ 129 h 394"/>
                <a:gd name="T2" fmla="*/ 9 w 405"/>
                <a:gd name="T3" fmla="*/ 129 h 394"/>
                <a:gd name="T4" fmla="*/ 0 w 405"/>
                <a:gd name="T5" fmla="*/ 111 h 394"/>
                <a:gd name="T6" fmla="*/ 4 w 405"/>
                <a:gd name="T7" fmla="*/ 91 h 394"/>
                <a:gd name="T8" fmla="*/ 30 w 405"/>
                <a:gd name="T9" fmla="*/ 91 h 394"/>
                <a:gd name="T10" fmla="*/ 17 w 405"/>
                <a:gd name="T11" fmla="*/ 67 h 394"/>
                <a:gd name="T12" fmla="*/ 26 w 405"/>
                <a:gd name="T13" fmla="*/ 55 h 394"/>
                <a:gd name="T14" fmla="*/ 51 w 405"/>
                <a:gd name="T15" fmla="*/ 52 h 394"/>
                <a:gd name="T16" fmla="*/ 72 w 405"/>
                <a:gd name="T17" fmla="*/ 34 h 394"/>
                <a:gd name="T18" fmla="*/ 115 w 405"/>
                <a:gd name="T19" fmla="*/ 24 h 394"/>
                <a:gd name="T20" fmla="*/ 164 w 405"/>
                <a:gd name="T21" fmla="*/ 22 h 394"/>
                <a:gd name="T22" fmla="*/ 209 w 405"/>
                <a:gd name="T23" fmla="*/ 29 h 394"/>
                <a:gd name="T24" fmla="*/ 247 w 405"/>
                <a:gd name="T25" fmla="*/ 21 h 394"/>
                <a:gd name="T26" fmla="*/ 319 w 405"/>
                <a:gd name="T27" fmla="*/ 0 h 394"/>
                <a:gd name="T28" fmla="*/ 375 w 405"/>
                <a:gd name="T29" fmla="*/ 9 h 394"/>
                <a:gd name="T30" fmla="*/ 404 w 405"/>
                <a:gd name="T31" fmla="*/ 44 h 394"/>
                <a:gd name="T32" fmla="*/ 405 w 405"/>
                <a:gd name="T33" fmla="*/ 75 h 394"/>
                <a:gd name="T34" fmla="*/ 388 w 405"/>
                <a:gd name="T35" fmla="*/ 116 h 394"/>
                <a:gd name="T36" fmla="*/ 343 w 405"/>
                <a:gd name="T37" fmla="*/ 152 h 394"/>
                <a:gd name="T38" fmla="*/ 323 w 405"/>
                <a:gd name="T39" fmla="*/ 178 h 394"/>
                <a:gd name="T40" fmla="*/ 280 w 405"/>
                <a:gd name="T41" fmla="*/ 250 h 394"/>
                <a:gd name="T42" fmla="*/ 247 w 405"/>
                <a:gd name="T43" fmla="*/ 304 h 394"/>
                <a:gd name="T44" fmla="*/ 226 w 405"/>
                <a:gd name="T45" fmla="*/ 346 h 394"/>
                <a:gd name="T46" fmla="*/ 216 w 405"/>
                <a:gd name="T47" fmla="*/ 384 h 394"/>
                <a:gd name="T48" fmla="*/ 195 w 405"/>
                <a:gd name="T49" fmla="*/ 394 h 394"/>
                <a:gd name="T50" fmla="*/ 222 w 405"/>
                <a:gd name="T51" fmla="*/ 339 h 394"/>
                <a:gd name="T52" fmla="*/ 270 w 405"/>
                <a:gd name="T53" fmla="*/ 230 h 394"/>
                <a:gd name="T54" fmla="*/ 323 w 405"/>
                <a:gd name="T55" fmla="*/ 159 h 394"/>
                <a:gd name="T56" fmla="*/ 376 w 405"/>
                <a:gd name="T57" fmla="*/ 110 h 394"/>
                <a:gd name="T58" fmla="*/ 391 w 405"/>
                <a:gd name="T59" fmla="*/ 71 h 394"/>
                <a:gd name="T60" fmla="*/ 384 w 405"/>
                <a:gd name="T61" fmla="*/ 37 h 394"/>
                <a:gd name="T62" fmla="*/ 343 w 405"/>
                <a:gd name="T63" fmla="*/ 16 h 394"/>
                <a:gd name="T64" fmla="*/ 301 w 405"/>
                <a:gd name="T65" fmla="*/ 21 h 394"/>
                <a:gd name="T66" fmla="*/ 252 w 405"/>
                <a:gd name="T67" fmla="*/ 39 h 394"/>
                <a:gd name="T68" fmla="*/ 203 w 405"/>
                <a:gd name="T69" fmla="*/ 38 h 394"/>
                <a:gd name="T70" fmla="*/ 140 w 405"/>
                <a:gd name="T71" fmla="*/ 34 h 394"/>
                <a:gd name="T72" fmla="*/ 91 w 405"/>
                <a:gd name="T73" fmla="*/ 47 h 394"/>
                <a:gd name="T74" fmla="*/ 62 w 405"/>
                <a:gd name="T75" fmla="*/ 57 h 394"/>
                <a:gd name="T76" fmla="*/ 49 w 405"/>
                <a:gd name="T77" fmla="*/ 80 h 394"/>
                <a:gd name="T78" fmla="*/ 46 w 405"/>
                <a:gd name="T79" fmla="*/ 62 h 394"/>
                <a:gd name="T80" fmla="*/ 30 w 405"/>
                <a:gd name="T81" fmla="*/ 67 h 394"/>
                <a:gd name="T82" fmla="*/ 42 w 405"/>
                <a:gd name="T83" fmla="*/ 91 h 394"/>
                <a:gd name="T84" fmla="*/ 29 w 405"/>
                <a:gd name="T85" fmla="*/ 100 h 394"/>
                <a:gd name="T86" fmla="*/ 16 w 405"/>
                <a:gd name="T87" fmla="*/ 107 h 394"/>
                <a:gd name="T88" fmla="*/ 19 w 405"/>
                <a:gd name="T89" fmla="*/ 114 h 394"/>
                <a:gd name="T90" fmla="*/ 33 w 405"/>
                <a:gd name="T91" fmla="*/ 120 h 394"/>
                <a:gd name="T92" fmla="*/ 29 w 405"/>
                <a:gd name="T93" fmla="*/ 129 h 394"/>
                <a:gd name="T94" fmla="*/ 29 w 405"/>
                <a:gd name="T95" fmla="*/ 129 h 394"/>
                <a:gd name="T96" fmla="*/ 29 w 405"/>
                <a:gd name="T97" fmla="*/ 12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05" h="394">
                  <a:moveTo>
                    <a:pt x="29" y="129"/>
                  </a:moveTo>
                  <a:lnTo>
                    <a:pt x="9" y="129"/>
                  </a:lnTo>
                  <a:lnTo>
                    <a:pt x="0" y="111"/>
                  </a:lnTo>
                  <a:lnTo>
                    <a:pt x="4" y="91"/>
                  </a:lnTo>
                  <a:lnTo>
                    <a:pt x="30" y="91"/>
                  </a:lnTo>
                  <a:lnTo>
                    <a:pt x="17" y="67"/>
                  </a:lnTo>
                  <a:lnTo>
                    <a:pt x="26" y="55"/>
                  </a:lnTo>
                  <a:lnTo>
                    <a:pt x="51" y="52"/>
                  </a:lnTo>
                  <a:lnTo>
                    <a:pt x="72" y="34"/>
                  </a:lnTo>
                  <a:lnTo>
                    <a:pt x="115" y="24"/>
                  </a:lnTo>
                  <a:lnTo>
                    <a:pt x="164" y="22"/>
                  </a:lnTo>
                  <a:lnTo>
                    <a:pt x="209" y="29"/>
                  </a:lnTo>
                  <a:lnTo>
                    <a:pt x="247" y="21"/>
                  </a:lnTo>
                  <a:lnTo>
                    <a:pt x="319" y="0"/>
                  </a:lnTo>
                  <a:lnTo>
                    <a:pt x="375" y="9"/>
                  </a:lnTo>
                  <a:lnTo>
                    <a:pt x="404" y="44"/>
                  </a:lnTo>
                  <a:lnTo>
                    <a:pt x="405" y="75"/>
                  </a:lnTo>
                  <a:lnTo>
                    <a:pt x="388" y="116"/>
                  </a:lnTo>
                  <a:lnTo>
                    <a:pt x="343" y="152"/>
                  </a:lnTo>
                  <a:lnTo>
                    <a:pt x="323" y="178"/>
                  </a:lnTo>
                  <a:lnTo>
                    <a:pt x="280" y="250"/>
                  </a:lnTo>
                  <a:lnTo>
                    <a:pt x="247" y="304"/>
                  </a:lnTo>
                  <a:lnTo>
                    <a:pt x="226" y="346"/>
                  </a:lnTo>
                  <a:lnTo>
                    <a:pt x="216" y="384"/>
                  </a:lnTo>
                  <a:lnTo>
                    <a:pt x="195" y="394"/>
                  </a:lnTo>
                  <a:lnTo>
                    <a:pt x="222" y="339"/>
                  </a:lnTo>
                  <a:lnTo>
                    <a:pt x="270" y="230"/>
                  </a:lnTo>
                  <a:lnTo>
                    <a:pt x="323" y="159"/>
                  </a:lnTo>
                  <a:lnTo>
                    <a:pt x="376" y="110"/>
                  </a:lnTo>
                  <a:lnTo>
                    <a:pt x="391" y="71"/>
                  </a:lnTo>
                  <a:lnTo>
                    <a:pt x="384" y="37"/>
                  </a:lnTo>
                  <a:lnTo>
                    <a:pt x="343" y="16"/>
                  </a:lnTo>
                  <a:lnTo>
                    <a:pt x="301" y="21"/>
                  </a:lnTo>
                  <a:lnTo>
                    <a:pt x="252" y="39"/>
                  </a:lnTo>
                  <a:lnTo>
                    <a:pt x="203" y="38"/>
                  </a:lnTo>
                  <a:lnTo>
                    <a:pt x="140" y="34"/>
                  </a:lnTo>
                  <a:lnTo>
                    <a:pt x="91" y="47"/>
                  </a:lnTo>
                  <a:lnTo>
                    <a:pt x="62" y="57"/>
                  </a:lnTo>
                  <a:lnTo>
                    <a:pt x="49" y="80"/>
                  </a:lnTo>
                  <a:lnTo>
                    <a:pt x="46" y="62"/>
                  </a:lnTo>
                  <a:lnTo>
                    <a:pt x="30" y="67"/>
                  </a:lnTo>
                  <a:lnTo>
                    <a:pt x="42" y="91"/>
                  </a:lnTo>
                  <a:lnTo>
                    <a:pt x="29" y="100"/>
                  </a:lnTo>
                  <a:lnTo>
                    <a:pt x="16" y="107"/>
                  </a:lnTo>
                  <a:lnTo>
                    <a:pt x="19" y="114"/>
                  </a:lnTo>
                  <a:lnTo>
                    <a:pt x="33" y="120"/>
                  </a:lnTo>
                  <a:lnTo>
                    <a:pt x="29" y="129"/>
                  </a:lnTo>
                  <a:lnTo>
                    <a:pt x="29" y="129"/>
                  </a:lnTo>
                  <a:lnTo>
                    <a:pt x="29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6" name="Freeform 76">
              <a:extLst>
                <a:ext uri="{FF2B5EF4-FFF2-40B4-BE49-F238E27FC236}">
                  <a16:creationId xmlns:a16="http://schemas.microsoft.com/office/drawing/2014/main" id="{283109D2-DE12-B472-B7A1-DC999A712B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5" y="944"/>
              <a:ext cx="45" cy="77"/>
            </a:xfrm>
            <a:custGeom>
              <a:avLst/>
              <a:gdLst>
                <a:gd name="T0" fmla="*/ 7 w 45"/>
                <a:gd name="T1" fmla="*/ 0 h 77"/>
                <a:gd name="T2" fmla="*/ 6 w 45"/>
                <a:gd name="T3" fmla="*/ 16 h 77"/>
                <a:gd name="T4" fmla="*/ 0 w 45"/>
                <a:gd name="T5" fmla="*/ 28 h 77"/>
                <a:gd name="T6" fmla="*/ 25 w 45"/>
                <a:gd name="T7" fmla="*/ 39 h 77"/>
                <a:gd name="T8" fmla="*/ 33 w 45"/>
                <a:gd name="T9" fmla="*/ 51 h 77"/>
                <a:gd name="T10" fmla="*/ 38 w 45"/>
                <a:gd name="T11" fmla="*/ 77 h 77"/>
                <a:gd name="T12" fmla="*/ 45 w 45"/>
                <a:gd name="T13" fmla="*/ 55 h 77"/>
                <a:gd name="T14" fmla="*/ 38 w 45"/>
                <a:gd name="T15" fmla="*/ 30 h 77"/>
                <a:gd name="T16" fmla="*/ 23 w 45"/>
                <a:gd name="T17" fmla="*/ 25 h 77"/>
                <a:gd name="T18" fmla="*/ 10 w 45"/>
                <a:gd name="T19" fmla="*/ 19 h 77"/>
                <a:gd name="T20" fmla="*/ 10 w 45"/>
                <a:gd name="T21" fmla="*/ 9 h 77"/>
                <a:gd name="T22" fmla="*/ 7 w 45"/>
                <a:gd name="T23" fmla="*/ 0 h 77"/>
                <a:gd name="T24" fmla="*/ 7 w 45"/>
                <a:gd name="T25" fmla="*/ 0 h 77"/>
                <a:gd name="T26" fmla="*/ 7 w 45"/>
                <a:gd name="T27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5" h="77">
                  <a:moveTo>
                    <a:pt x="7" y="0"/>
                  </a:moveTo>
                  <a:lnTo>
                    <a:pt x="6" y="16"/>
                  </a:lnTo>
                  <a:lnTo>
                    <a:pt x="0" y="28"/>
                  </a:lnTo>
                  <a:lnTo>
                    <a:pt x="25" y="39"/>
                  </a:lnTo>
                  <a:lnTo>
                    <a:pt x="33" y="51"/>
                  </a:lnTo>
                  <a:lnTo>
                    <a:pt x="38" y="77"/>
                  </a:lnTo>
                  <a:lnTo>
                    <a:pt x="45" y="55"/>
                  </a:lnTo>
                  <a:lnTo>
                    <a:pt x="38" y="30"/>
                  </a:lnTo>
                  <a:lnTo>
                    <a:pt x="23" y="25"/>
                  </a:lnTo>
                  <a:lnTo>
                    <a:pt x="10" y="19"/>
                  </a:lnTo>
                  <a:lnTo>
                    <a:pt x="10" y="9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8157" name="Line 77">
              <a:extLst>
                <a:ext uri="{FF2B5EF4-FFF2-40B4-BE49-F238E27FC236}">
                  <a16:creationId xmlns:a16="http://schemas.microsoft.com/office/drawing/2014/main" id="{2FD33496-A7A2-394B-7CFE-D99BCDF60B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0" y="4128"/>
              <a:ext cx="2208" cy="0"/>
            </a:xfrm>
            <a:prstGeom prst="line">
              <a:avLst/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DB4087EA-7AEE-EADC-4C39-E008EDA2D6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38100"/>
            <a:ext cx="7772400" cy="571500"/>
          </a:xfrm>
        </p:spPr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560204" name="Rectangle 76">
            <a:extLst>
              <a:ext uri="{FF2B5EF4-FFF2-40B4-BE49-F238E27FC236}">
                <a16:creationId xmlns:a16="http://schemas.microsoft.com/office/drawing/2014/main" id="{528C879F-9CE5-E19B-D5F0-3377EA51E6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534400" cy="49530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2400" b="1"/>
              <a:t>Some Benchmark Data: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$150,000 Savings/Revenue Enhancement per Project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$500,000 Contribution per Year or,  5 to 1 Return on Investment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Quality Improvement of One Sigma/project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2400" b="1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endParaRPr lang="en-US" altLang="en-US" sz="2400" b="1"/>
          </a:p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2400" b="1"/>
              <a:t>From a Wall Street Analyst: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Do You Know Who Your Black Belts Are?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What Did They Contribute (Bottom Line) Last Year?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Do You Know What They Are Working on This Year?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 b="1"/>
              <a:t>What Will Be Their Contribution This Year?</a:t>
            </a:r>
            <a:endParaRPr lang="en-US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9086F512-B29C-4E45-2444-F315079B100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Six Sigma Overview - Outline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15B5C1BC-D9DC-15A3-291D-2276780936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33400" y="990600"/>
            <a:ext cx="8229600" cy="4486275"/>
          </a:xfrm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What is Six Sigma?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Why Six Sigma?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How do you Calculate Sigma?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What are “Belts” – Black and Green?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What is Management’s Role?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What Skills are Needed?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What are Improvement Methods?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DMAIEC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DMEDVI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PDCA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How does This Link to Company Strategy?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How is Six Sigma Effectively Implemented?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1026">
            <a:extLst>
              <a:ext uri="{FF2B5EF4-FFF2-40B4-BE49-F238E27FC236}">
                <a16:creationId xmlns:a16="http://schemas.microsoft.com/office/drawing/2014/main" id="{71F1F70C-5BD8-C942-DCA5-D499279DEB2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7772400" cy="685800"/>
          </a:xfrm>
        </p:spPr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562252" name="Rectangle 1100">
            <a:extLst>
              <a:ext uri="{FF2B5EF4-FFF2-40B4-BE49-F238E27FC236}">
                <a16:creationId xmlns:a16="http://schemas.microsoft.com/office/drawing/2014/main" id="{17C15887-FED6-7EE9-2DD7-897E133C11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14400"/>
            <a:ext cx="8458200" cy="4572000"/>
          </a:xfrm>
          <a:noFill/>
          <a:ln/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400" b="1"/>
              <a:t>Green Belts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 b="1"/>
              <a:t>“Part-Time” Black Belt – May Work on Own Projects</a:t>
            </a:r>
          </a:p>
          <a:p>
            <a:pPr>
              <a:buFont typeface="Symbol" panose="05050102010706020507" pitchFamily="18" charset="2"/>
              <a:buChar char="s"/>
            </a:pPr>
            <a:endParaRPr lang="en-US" altLang="en-US" sz="2400" b="1"/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 b="1"/>
              <a:t>Team Members Supporting Six Sigma Projects</a:t>
            </a:r>
          </a:p>
          <a:p>
            <a:pPr>
              <a:buFont typeface="Symbol" panose="05050102010706020507" pitchFamily="18" charset="2"/>
              <a:buChar char="s"/>
            </a:pPr>
            <a:endParaRPr lang="en-US" altLang="en-US" sz="2400" b="1"/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 b="1"/>
              <a:t>Key Role in Accelerating Company’s Adoption of Six Sigma Culture</a:t>
            </a:r>
          </a:p>
          <a:p>
            <a:pPr>
              <a:buFont typeface="Symbol" panose="05050102010706020507" pitchFamily="18" charset="2"/>
              <a:buChar char="s"/>
            </a:pPr>
            <a:endParaRPr lang="en-US" altLang="en-US" sz="2400" b="1"/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 b="1"/>
              <a:t>At GE, To be Eligible for “E-Band” Promotion, All Managers Required to be Green Belt Trained </a:t>
            </a:r>
            <a:r>
              <a:rPr lang="en-US" altLang="en-US" sz="2400" b="1" i="1"/>
              <a:t>And</a:t>
            </a:r>
            <a:r>
              <a:rPr lang="en-US" altLang="en-US" sz="2400" b="1"/>
              <a:t> Have Completed a Six Sigma Project</a:t>
            </a:r>
            <a:endParaRPr lang="en-US" altLang="en-US" sz="2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2">
            <a:extLst>
              <a:ext uri="{FF2B5EF4-FFF2-40B4-BE49-F238E27FC236}">
                <a16:creationId xmlns:a16="http://schemas.microsoft.com/office/drawing/2014/main" id="{C394CAA7-5813-9BA9-1413-24BC92AD8FC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are “Belts” – Black and Green?</a:t>
            </a:r>
            <a:endParaRPr lang="en-US" altLang="en-US"/>
          </a:p>
        </p:txBody>
      </p:sp>
      <p:sp>
        <p:nvSpPr>
          <p:cNvPr id="655363" name="Rectangle 3">
            <a:extLst>
              <a:ext uri="{FF2B5EF4-FFF2-40B4-BE49-F238E27FC236}">
                <a16:creationId xmlns:a16="http://schemas.microsoft.com/office/drawing/2014/main" id="{4F079C84-2FD7-5349-801D-CE9F3EF9B4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838200"/>
            <a:ext cx="8528050" cy="4800600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400" b="1"/>
              <a:t>Master Black Belt</a:t>
            </a:r>
            <a:endParaRPr lang="en-US" altLang="en-US" sz="2400"/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Lead complex or cross-functional Six Sigma projects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Train Black Belts and Management in Six Sigma methods and tools.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Assist black belts in the application of more challenging statistical methods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Assist black belts in project planning and implementation</a:t>
            </a:r>
            <a:endParaRPr lang="en-US" altLang="en-US" sz="1400"/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/>
              <a:t>Assist executive management in identifying and selecting projects</a:t>
            </a:r>
          </a:p>
          <a:p>
            <a:pPr>
              <a:lnSpc>
                <a:spcPct val="90000"/>
              </a:lnSpc>
              <a:buFont typeface="Symbol" panose="05050102010706020507" pitchFamily="18" charset="2"/>
              <a:buChar char="s"/>
            </a:pPr>
            <a:r>
              <a:rPr lang="en-US" altLang="en-US" sz="2400"/>
              <a:t>Assist management in the evaluation of projects and skill needs of their six sigma resources.</a:t>
            </a:r>
          </a:p>
        </p:txBody>
      </p:sp>
      <p:graphicFrame>
        <p:nvGraphicFramePr>
          <p:cNvPr id="655368" name="Object 8">
            <a:extLst>
              <a:ext uri="{FF2B5EF4-FFF2-40B4-BE49-F238E27FC236}">
                <a16:creationId xmlns:a16="http://schemas.microsoft.com/office/drawing/2014/main" id="{727F0050-A269-D846-029D-E66E0D8BB53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59575" y="5257800"/>
          <a:ext cx="1393825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1645920" imgH="1801080" progId="MS_ClipArt_Gallery.5">
                  <p:embed/>
                </p:oleObj>
              </mc:Choice>
              <mc:Fallback>
                <p:oleObj name="Clip" r:id="rId2" imgW="1645920" imgH="1801080" progId="MS_ClipArt_Gallery.5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575" y="5257800"/>
                        <a:ext cx="1393825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2050">
            <a:extLst>
              <a:ext uri="{FF2B5EF4-FFF2-40B4-BE49-F238E27FC236}">
                <a16:creationId xmlns:a16="http://schemas.microsoft.com/office/drawing/2014/main" id="{F5C84099-57E1-AD7B-5407-CEE789FA59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8001000" cy="533400"/>
          </a:xfrm>
          <a:noFill/>
          <a:ln/>
        </p:spPr>
        <p:txBody>
          <a:bodyPr lIns="92075" tIns="46038" rIns="92075" bIns="46038"/>
          <a:lstStyle/>
          <a:p>
            <a:r>
              <a:rPr lang="en-US" altLang="en-US" i="0"/>
              <a:t>What is Management’s Role?</a:t>
            </a:r>
            <a:endParaRPr lang="en-US" altLang="en-US"/>
          </a:p>
        </p:txBody>
      </p:sp>
      <p:sp>
        <p:nvSpPr>
          <p:cNvPr id="600067" name="Text Box 2051">
            <a:extLst>
              <a:ext uri="{FF2B5EF4-FFF2-40B4-BE49-F238E27FC236}">
                <a16:creationId xmlns:a16="http://schemas.microsoft.com/office/drawing/2014/main" id="{651A3002-6110-21B8-65D6-048D1E60DC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914400"/>
            <a:ext cx="8686800" cy="556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34950" indent="-2349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Formulate strategy, set goals and targets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None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Identify and staff projects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Visibly commission, champion, and reward project work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Communicate at all levels 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Provide funding and long-term project support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Endorse/implement/utilize measurements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Model the new behavior</a:t>
            </a: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 b="1">
              <a:latin typeface="Arial" panose="020B0604020202020204" pitchFamily="34" charset="0"/>
            </a:endParaRPr>
          </a:p>
          <a:p>
            <a:pPr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Sustain the intensity and focus on Six Sigma</a:t>
            </a:r>
            <a:endParaRPr lang="en-US" altLang="en-US" sz="28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2">
            <a:extLst>
              <a:ext uri="{FF2B5EF4-FFF2-40B4-BE49-F238E27FC236}">
                <a16:creationId xmlns:a16="http://schemas.microsoft.com/office/drawing/2014/main" id="{3526DF6A-CA03-254A-A7D9-66A05169A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52400"/>
            <a:ext cx="71993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en-US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What Training is Required?</a:t>
            </a:r>
            <a:endParaRPr lang="en-US" altLang="en-US" sz="2400"/>
          </a:p>
        </p:txBody>
      </p:sp>
      <p:sp>
        <p:nvSpPr>
          <p:cNvPr id="568323" name="Rectangle 3">
            <a:extLst>
              <a:ext uri="{FF2B5EF4-FFF2-40B4-BE49-F238E27FC236}">
                <a16:creationId xmlns:a16="http://schemas.microsoft.com/office/drawing/2014/main" id="{DFCA42F5-A5C1-2C56-A6FE-730A837A60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8" y="1036638"/>
            <a:ext cx="111125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Executives</a:t>
            </a:r>
            <a:endParaRPr lang="en-US" altLang="en-US" sz="1200" b="1">
              <a:solidFill>
                <a:srgbClr val="FFFF00"/>
              </a:solidFill>
            </a:endParaRPr>
          </a:p>
        </p:txBody>
      </p:sp>
      <p:sp>
        <p:nvSpPr>
          <p:cNvPr id="568324" name="Line 4">
            <a:extLst>
              <a:ext uri="{FF2B5EF4-FFF2-40B4-BE49-F238E27FC236}">
                <a16:creationId xmlns:a16="http://schemas.microsoft.com/office/drawing/2014/main" id="{B02D588E-5A73-344A-3206-0CBB1FF22E34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488" y="838200"/>
            <a:ext cx="0" cy="5486400"/>
          </a:xfrm>
          <a:prstGeom prst="line">
            <a:avLst/>
          </a:prstGeom>
          <a:noFill/>
          <a:ln w="12700">
            <a:solidFill>
              <a:schemeClr val="tx1"/>
            </a:solidFill>
            <a:prstDash val="sysDot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25" name="Rectangle 5">
            <a:extLst>
              <a:ext uri="{FF2B5EF4-FFF2-40B4-BE49-F238E27FC236}">
                <a16:creationId xmlns:a16="http://schemas.microsoft.com/office/drawing/2014/main" id="{1B34FE2B-455A-E5CB-93B7-88BA2683D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4913" y="903288"/>
            <a:ext cx="1868487" cy="544512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 One day Executive 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Briefing Session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26" name="Rectangle 6">
            <a:extLst>
              <a:ext uri="{FF2B5EF4-FFF2-40B4-BE49-F238E27FC236}">
                <a16:creationId xmlns:a16="http://schemas.microsoft.com/office/drawing/2014/main" id="{C3C3E087-1AE4-9692-534A-395B223E02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914400"/>
            <a:ext cx="2590800" cy="544513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Attend Selected Team Meetings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 and Events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28" name="Rectangle 8">
            <a:extLst>
              <a:ext uri="{FF2B5EF4-FFF2-40B4-BE49-F238E27FC236}">
                <a16:creationId xmlns:a16="http://schemas.microsoft.com/office/drawing/2014/main" id="{56C7F8B2-AD8C-D23F-941E-EF9C09C96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4913" y="5602288"/>
            <a:ext cx="1639887" cy="4762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10 day Green Belt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Training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30" name="Rectangle 10">
            <a:extLst>
              <a:ext uri="{FF2B5EF4-FFF2-40B4-BE49-F238E27FC236}">
                <a16:creationId xmlns:a16="http://schemas.microsoft.com/office/drawing/2014/main" id="{F8D0C20F-1AC4-8E1E-7C1F-D3521526A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8" y="2779713"/>
            <a:ext cx="2068512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Black Belts</a:t>
            </a:r>
          </a:p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(Including Quality Leaders, Master Black Belts receive additional training/skill building)</a:t>
            </a:r>
            <a:endParaRPr lang="en-US" altLang="en-US" sz="1200" b="1">
              <a:solidFill>
                <a:srgbClr val="FFFF00"/>
              </a:solidFill>
            </a:endParaRPr>
          </a:p>
        </p:txBody>
      </p:sp>
      <p:sp>
        <p:nvSpPr>
          <p:cNvPr id="568331" name="Rectangle 11">
            <a:extLst>
              <a:ext uri="{FF2B5EF4-FFF2-40B4-BE49-F238E27FC236}">
                <a16:creationId xmlns:a16="http://schemas.microsoft.com/office/drawing/2014/main" id="{C3CFE590-4F0F-6321-D67C-E6E7942EF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8" y="5807075"/>
            <a:ext cx="120808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Green Belts</a:t>
            </a:r>
            <a:endParaRPr lang="en-US" altLang="en-US" sz="1600" b="1">
              <a:solidFill>
                <a:srgbClr val="FFFF00"/>
              </a:solidFill>
            </a:endParaRPr>
          </a:p>
        </p:txBody>
      </p:sp>
      <p:sp>
        <p:nvSpPr>
          <p:cNvPr id="568332" name="Rectangle 12">
            <a:extLst>
              <a:ext uri="{FF2B5EF4-FFF2-40B4-BE49-F238E27FC236}">
                <a16:creationId xmlns:a16="http://schemas.microsoft.com/office/drawing/2014/main" id="{A7BDD2C8-FB9C-77E1-4DF8-D809A61470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4913" y="2779713"/>
            <a:ext cx="1335087" cy="681037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4-5 weeks Black 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Belt Training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33" name="Rectangle 13">
            <a:extLst>
              <a:ext uri="{FF2B5EF4-FFF2-40B4-BE49-F238E27FC236}">
                <a16:creationId xmlns:a16="http://schemas.microsoft.com/office/drawing/2014/main" id="{559C2D48-CC98-9C38-5C78-BDC406029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779713"/>
            <a:ext cx="1828800" cy="6794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Coach/ Team Leader/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Quality Leader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Sharing Sessions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34" name="Rectangle 14">
            <a:extLst>
              <a:ext uri="{FF2B5EF4-FFF2-40B4-BE49-F238E27FC236}">
                <a16:creationId xmlns:a16="http://schemas.microsoft.com/office/drawing/2014/main" id="{C04F3DF8-8864-A939-C6B5-21ACEA11E9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2779713"/>
            <a:ext cx="1314450" cy="6794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Project Work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35" name="Rectangle 15">
            <a:extLst>
              <a:ext uri="{FF2B5EF4-FFF2-40B4-BE49-F238E27FC236}">
                <a16:creationId xmlns:a16="http://schemas.microsoft.com/office/drawing/2014/main" id="{11C50148-3C05-4DBE-8CC4-0FDEB9585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2779713"/>
            <a:ext cx="1160463" cy="6794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Coaching and 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Development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 Planning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39" name="Rectangle 19">
            <a:extLst>
              <a:ext uri="{FF2B5EF4-FFF2-40B4-BE49-F238E27FC236}">
                <a16:creationId xmlns:a16="http://schemas.microsoft.com/office/drawing/2014/main" id="{E6B00B01-8568-9745-70BA-2F31ED29C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3810000"/>
            <a:ext cx="6324600" cy="129540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endParaRPr lang="en-US" altLang="en-US" sz="2400"/>
          </a:p>
        </p:txBody>
      </p:sp>
      <p:sp>
        <p:nvSpPr>
          <p:cNvPr id="568340" name="Rectangle 20">
            <a:extLst>
              <a:ext uri="{FF2B5EF4-FFF2-40B4-BE49-F238E27FC236}">
                <a16:creationId xmlns:a16="http://schemas.microsoft.com/office/drawing/2014/main" id="{DC7B8A19-6CAB-931B-8EEA-D29C1253F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7438" y="3848100"/>
            <a:ext cx="1239837" cy="274638"/>
          </a:xfrm>
          <a:prstGeom prst="rect">
            <a:avLst/>
          </a:prstGeom>
          <a:solidFill>
            <a:srgbClr val="C0C0C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  Skill Building</a:t>
            </a:r>
          </a:p>
        </p:txBody>
      </p:sp>
      <p:sp>
        <p:nvSpPr>
          <p:cNvPr id="568341" name="Rectangle 21">
            <a:extLst>
              <a:ext uri="{FF2B5EF4-FFF2-40B4-BE49-F238E27FC236}">
                <a16:creationId xmlns:a16="http://schemas.microsoft.com/office/drawing/2014/main" id="{9B5C01E0-443E-DCFE-631F-DECCECFA2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0" y="3886200"/>
            <a:ext cx="2203450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60325" indent="-60325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Symbol" panose="05050102010706020507" pitchFamily="18" charset="2"/>
              <a:buNone/>
            </a:pPr>
            <a:r>
              <a:rPr lang="en-US" altLang="en-US" sz="1400">
                <a:solidFill>
                  <a:srgbClr val="000000"/>
                </a:solidFill>
              </a:rPr>
              <a:t>Understanding Processes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1400">
                <a:solidFill>
                  <a:srgbClr val="000000"/>
                </a:solidFill>
              </a:rPr>
              <a:t>Project Management Skills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1400">
                <a:solidFill>
                  <a:srgbClr val="000000"/>
                </a:solidFill>
              </a:rPr>
              <a:t>Voice of Customer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1400">
                <a:solidFill>
                  <a:srgbClr val="000000"/>
                </a:solidFill>
              </a:rPr>
              <a:t>Understanding Variation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1400">
                <a:solidFill>
                  <a:srgbClr val="000000"/>
                </a:solidFill>
              </a:rPr>
              <a:t>Stratification Tools</a:t>
            </a:r>
            <a:endParaRPr lang="en-US" altLang="en-US" sz="10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endParaRPr lang="en-US" altLang="en-US" sz="8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endParaRPr lang="en-US" altLang="en-US" sz="800">
              <a:solidFill>
                <a:srgbClr val="000000"/>
              </a:solidFill>
            </a:endParaRPr>
          </a:p>
        </p:txBody>
      </p:sp>
      <p:sp>
        <p:nvSpPr>
          <p:cNvPr id="568342" name="Line 22">
            <a:extLst>
              <a:ext uri="{FF2B5EF4-FFF2-40B4-BE49-F238E27FC236}">
                <a16:creationId xmlns:a16="http://schemas.microsoft.com/office/drawing/2014/main" id="{4213C616-FE24-8CCE-7039-A857B96B0D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538" y="2438400"/>
            <a:ext cx="85979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43" name="Line 23">
            <a:extLst>
              <a:ext uri="{FF2B5EF4-FFF2-40B4-BE49-F238E27FC236}">
                <a16:creationId xmlns:a16="http://schemas.microsoft.com/office/drawing/2014/main" id="{45EE1B96-76D9-4378-95D4-ECA95B023B4B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538" y="5486400"/>
            <a:ext cx="85979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44" name="Line 24">
            <a:extLst>
              <a:ext uri="{FF2B5EF4-FFF2-40B4-BE49-F238E27FC236}">
                <a16:creationId xmlns:a16="http://schemas.microsoft.com/office/drawing/2014/main" id="{28348537-7373-E09A-DFE0-9B8AE014647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538" y="6319838"/>
            <a:ext cx="85979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52" name="Rectangle 32">
            <a:extLst>
              <a:ext uri="{FF2B5EF4-FFF2-40B4-BE49-F238E27FC236}">
                <a16:creationId xmlns:a16="http://schemas.microsoft.com/office/drawing/2014/main" id="{06CD09BA-C78E-F01D-2138-634C5CC0F6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602288"/>
            <a:ext cx="1160463" cy="4762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Project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Work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53" name="Rectangle 33">
            <a:extLst>
              <a:ext uri="{FF2B5EF4-FFF2-40B4-BE49-F238E27FC236}">
                <a16:creationId xmlns:a16="http://schemas.microsoft.com/office/drawing/2014/main" id="{504D639E-B46E-03E7-FE6A-1702EFB05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5602288"/>
            <a:ext cx="1447800" cy="45720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Skill Building 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as Needed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56" name="Rectangle 36">
            <a:extLst>
              <a:ext uri="{FF2B5EF4-FFF2-40B4-BE49-F238E27FC236}">
                <a16:creationId xmlns:a16="http://schemas.microsoft.com/office/drawing/2014/main" id="{C72AB72E-3D7F-A8A7-4C1A-99739E9055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9513" y="1743075"/>
            <a:ext cx="1665287" cy="5524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3-4 day Sponsors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Overview-Workshop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57" name="Rectangle 37">
            <a:extLst>
              <a:ext uri="{FF2B5EF4-FFF2-40B4-BE49-F238E27FC236}">
                <a16:creationId xmlns:a16="http://schemas.microsoft.com/office/drawing/2014/main" id="{67E58058-79B9-2A05-63D1-4CFED4A597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8" y="1752600"/>
            <a:ext cx="190182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Business Unit</a:t>
            </a:r>
          </a:p>
          <a:p>
            <a:pPr eaLnBrk="0" hangingPunct="0"/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</a:rPr>
              <a:t>Managers/Sponsors</a:t>
            </a:r>
            <a:endParaRPr lang="en-US" altLang="en-US" sz="12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68358" name="Rectangle 38">
            <a:extLst>
              <a:ext uri="{FF2B5EF4-FFF2-40B4-BE49-F238E27FC236}">
                <a16:creationId xmlns:a16="http://schemas.microsoft.com/office/drawing/2014/main" id="{B12CD54A-0E50-AB32-6A04-8B1F92CEC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7200" y="1743075"/>
            <a:ext cx="2362200" cy="55245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Attend Selected Team Meetings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 and Events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61" name="Line 41">
            <a:extLst>
              <a:ext uri="{FF2B5EF4-FFF2-40B4-BE49-F238E27FC236}">
                <a16:creationId xmlns:a16="http://schemas.microsoft.com/office/drawing/2014/main" id="{325CD306-5080-2947-4B5C-A6B99079C2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6538" y="1593850"/>
            <a:ext cx="8597900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63" name="Rectangle 43">
            <a:extLst>
              <a:ext uri="{FF2B5EF4-FFF2-40B4-BE49-F238E27FC236}">
                <a16:creationId xmlns:a16="http://schemas.microsoft.com/office/drawing/2014/main" id="{6A1A05DF-8081-416C-C2F2-5943EB297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1743075"/>
            <a:ext cx="1676400" cy="457200"/>
          </a:xfrm>
          <a:prstGeom prst="rect">
            <a:avLst/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 anchor="ctr"/>
          <a:lstStyle/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Skill Building </a:t>
            </a:r>
          </a:p>
          <a:p>
            <a:pPr algn="ctr" eaLnBrk="0" hangingPunct="0"/>
            <a:r>
              <a:rPr lang="en-US" altLang="en-US" sz="1400">
                <a:solidFill>
                  <a:srgbClr val="000000"/>
                </a:solidFill>
              </a:rPr>
              <a:t>as Needed</a:t>
            </a:r>
            <a:endParaRPr lang="en-US" altLang="en-US" sz="1100">
              <a:solidFill>
                <a:srgbClr val="000000"/>
              </a:solidFill>
            </a:endParaRPr>
          </a:p>
        </p:txBody>
      </p:sp>
      <p:sp>
        <p:nvSpPr>
          <p:cNvPr id="568365" name="Rectangle 45">
            <a:extLst>
              <a:ext uri="{FF2B5EF4-FFF2-40B4-BE49-F238E27FC236}">
                <a16:creationId xmlns:a16="http://schemas.microsoft.com/office/drawing/2014/main" id="{EC769B5F-1830-D4EF-9349-4F7BE00A56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191000"/>
            <a:ext cx="2413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marL="57150" indent="-571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000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endParaRPr lang="en-US" altLang="en-US" sz="1000">
              <a:solidFill>
                <a:srgbClr val="000000"/>
              </a:solidFill>
            </a:endParaRPr>
          </a:p>
          <a:p>
            <a:endParaRPr lang="en-US" altLang="en-US" sz="1000">
              <a:solidFill>
                <a:srgbClr val="000000"/>
              </a:solidFill>
            </a:endParaRPr>
          </a:p>
        </p:txBody>
      </p:sp>
      <p:sp>
        <p:nvSpPr>
          <p:cNvPr id="568366" name="Rectangle 46">
            <a:extLst>
              <a:ext uri="{FF2B5EF4-FFF2-40B4-BE49-F238E27FC236}">
                <a16:creationId xmlns:a16="http://schemas.microsoft.com/office/drawing/2014/main" id="{91F6A17B-9B7E-8A2B-1FFE-D045A1AABA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4032250"/>
            <a:ext cx="241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marL="57150" indent="-571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 altLang="en-US" sz="1000" i="1">
              <a:solidFill>
                <a:srgbClr val="000000"/>
              </a:solidFill>
            </a:endParaRPr>
          </a:p>
          <a:p>
            <a:pPr>
              <a:buFontTx/>
              <a:buChar char="•"/>
            </a:pPr>
            <a:endParaRPr lang="en-US" altLang="en-US" sz="800" i="1">
              <a:solidFill>
                <a:srgbClr val="000000"/>
              </a:solidFill>
            </a:endParaRPr>
          </a:p>
        </p:txBody>
      </p:sp>
      <p:sp>
        <p:nvSpPr>
          <p:cNvPr id="568367" name="Rectangle 47">
            <a:extLst>
              <a:ext uri="{FF2B5EF4-FFF2-40B4-BE49-F238E27FC236}">
                <a16:creationId xmlns:a16="http://schemas.microsoft.com/office/drawing/2014/main" id="{99956266-6B00-01EE-93D6-4155A4FFFA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600" y="3886200"/>
            <a:ext cx="1824038" cy="115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>
            <a:lvl1pPr marL="57150" indent="-571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400">
                <a:solidFill>
                  <a:srgbClr val="000000"/>
                </a:solidFill>
              </a:rPr>
              <a:t>Analyzing Processes </a:t>
            </a:r>
          </a:p>
          <a:p>
            <a:r>
              <a:rPr lang="en-US" altLang="en-US" sz="1400">
                <a:solidFill>
                  <a:srgbClr val="000000"/>
                </a:solidFill>
              </a:rPr>
              <a:t>Correlation Analysis</a:t>
            </a:r>
          </a:p>
          <a:p>
            <a:r>
              <a:rPr lang="en-US" altLang="en-US" sz="1400">
                <a:solidFill>
                  <a:srgbClr val="000000"/>
                </a:solidFill>
              </a:rPr>
              <a:t>Reliability</a:t>
            </a:r>
          </a:p>
          <a:p>
            <a:r>
              <a:rPr lang="en-US" altLang="en-US" sz="1400">
                <a:solidFill>
                  <a:srgbClr val="000000"/>
                </a:solidFill>
              </a:rPr>
              <a:t>Detecting Differences</a:t>
            </a:r>
          </a:p>
          <a:p>
            <a:r>
              <a:rPr lang="en-US" altLang="en-US" sz="1400">
                <a:solidFill>
                  <a:srgbClr val="000000"/>
                </a:solidFill>
              </a:rPr>
              <a:t>Design of Experiments</a:t>
            </a:r>
            <a:endParaRPr lang="en-US" altLang="en-US" sz="1100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>
            <a:extLst>
              <a:ext uri="{FF2B5EF4-FFF2-40B4-BE49-F238E27FC236}">
                <a16:creationId xmlns:a16="http://schemas.microsoft.com/office/drawing/2014/main" id="{045DCF3E-7E0E-456F-D0CF-123C314C61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training is given?</a:t>
            </a:r>
            <a:endParaRPr lang="en-US" altLang="en-US"/>
          </a:p>
        </p:txBody>
      </p:sp>
      <p:sp>
        <p:nvSpPr>
          <p:cNvPr id="546819" name="Rectangle 3">
            <a:extLst>
              <a:ext uri="{FF2B5EF4-FFF2-40B4-BE49-F238E27FC236}">
                <a16:creationId xmlns:a16="http://schemas.microsoft.com/office/drawing/2014/main" id="{DB46DF76-7D73-71DB-8DFE-2501F2D94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3892550"/>
            <a:ext cx="3903663" cy="2012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Process Analysis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Voice of Customer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Process Definition (SIPOC, Flowcharting)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Process Analysis (Cause &amp; Effect, Critical Path, Value-Added Analysis, FMEA/EMEA, Modeling &amp; Simulation, Lean)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Process Control Methods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46820" name="Rectangle 4">
            <a:extLst>
              <a:ext uri="{FF2B5EF4-FFF2-40B4-BE49-F238E27FC236}">
                <a16:creationId xmlns:a16="http://schemas.microsoft.com/office/drawing/2014/main" id="{FA58BA23-BE4B-1676-EBE3-F2CF7C454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838200"/>
            <a:ext cx="3987800" cy="319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Project &amp; Team Management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Project Chartering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Project Planning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PERT/Gantt Charts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Team Meeting Process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Idea Generation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Decision Making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Conflict Management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Stakeholder/Influence Strategy</a:t>
            </a: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Change Planning &amp; Implementation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46821" name="Rectangle 5">
            <a:extLst>
              <a:ext uri="{FF2B5EF4-FFF2-40B4-BE49-F238E27FC236}">
                <a16:creationId xmlns:a16="http://schemas.microsoft.com/office/drawing/2014/main" id="{4F400B85-E1DE-A133-BC31-1ED611B875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2488" y="838200"/>
            <a:ext cx="42037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Statistical Analysis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Data Collection Planning (Sampling, Measurement Systems, Gauge R&amp;R)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Time-Based Performance (Run Charts, Control Charts)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Variation Performance (Histogram, Distribution Theory, Control Charts)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Stratification (Pareto, Chi-Square, Hypothesis Testing)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Quality Function Deployment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Correlation &amp; Regression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Variation Decomposition (Analysis of Variance)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Design of Experiments (Traditional, Taguchi, EVOP)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Reliability Analysis (FMEA/EMEA, Fault Tree Analysis, Weibull Analysis)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1026">
            <a:extLst>
              <a:ext uri="{FF2B5EF4-FFF2-40B4-BE49-F238E27FC236}">
                <a16:creationId xmlns:a16="http://schemas.microsoft.com/office/drawing/2014/main" id="{C1746FDE-5E10-A326-5DBA-ED9A71FEDF35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810000"/>
            <a:ext cx="3505200" cy="2743200"/>
          </a:xfrm>
        </p:spPr>
        <p:txBody>
          <a:bodyPr/>
          <a:lstStyle/>
          <a:p>
            <a:pPr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Commercial Bank</a:t>
            </a:r>
            <a:endParaRPr lang="en-US" altLang="en-US" sz="1600" b="1" i="1"/>
          </a:p>
          <a:p>
            <a:pPr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Error Reduction in:</a:t>
            </a:r>
          </a:p>
          <a:p>
            <a:pPr marL="568325" lvl="1" indent="-111125"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 Equity New Issues </a:t>
            </a:r>
          </a:p>
          <a:p>
            <a:pPr marL="568325" lvl="1" indent="-111125"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 Global Hedge Funds</a:t>
            </a:r>
          </a:p>
          <a:p>
            <a:pPr marL="568325" lvl="1" indent="-111125"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 Liquidity Management</a:t>
            </a:r>
          </a:p>
          <a:p>
            <a:pPr marL="568325" lvl="1" indent="-111125"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 Government Bond Trading</a:t>
            </a:r>
          </a:p>
          <a:p>
            <a:pPr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Minimizing Transaction Costs</a:t>
            </a:r>
          </a:p>
          <a:p>
            <a:pPr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Investment Service Design</a:t>
            </a:r>
          </a:p>
          <a:p>
            <a:pPr>
              <a:lnSpc>
                <a:spcPct val="90000"/>
              </a:lnSpc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/>
              <a:t>Transaction Execution Failure Reduction</a:t>
            </a:r>
          </a:p>
        </p:txBody>
      </p:sp>
      <p:sp>
        <p:nvSpPr>
          <p:cNvPr id="564227" name="Rectangle 1027">
            <a:extLst>
              <a:ext uri="{FF2B5EF4-FFF2-40B4-BE49-F238E27FC236}">
                <a16:creationId xmlns:a16="http://schemas.microsoft.com/office/drawing/2014/main" id="{4BD46DDA-1475-5CC7-94A7-73DB010CE6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71450"/>
            <a:ext cx="8153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en-US" altLang="en-US"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Typical “Belt” Projects</a:t>
            </a:r>
            <a:endParaRPr lang="en-US" altLang="en-US" sz="3600" b="1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64228" name="Rectangle 1028">
            <a:extLst>
              <a:ext uri="{FF2B5EF4-FFF2-40B4-BE49-F238E27FC236}">
                <a16:creationId xmlns:a16="http://schemas.microsoft.com/office/drawing/2014/main" id="{B2C228B8-B808-BA59-3D8A-3C3253F30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838200"/>
            <a:ext cx="3505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Manufacturing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Warranty Cost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“5S” Blitz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Brazing Defect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Offal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Throughput Improvement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Product Design Improvement/ New Product Introduction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Personnel Injury Reduction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64229" name="Rectangle 1029">
            <a:extLst>
              <a:ext uri="{FF2B5EF4-FFF2-40B4-BE49-F238E27FC236}">
                <a16:creationId xmlns:a16="http://schemas.microsoft.com/office/drawing/2014/main" id="{A6BB190A-27A7-7DF4-E384-FD60F0C60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838200"/>
            <a:ext cx="35814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Financial Services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Sales Process Improvement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Customer Retention Analysis/ Improvement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Transaction Cost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Backroom Consolidation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Transaction Cycle Time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Data Entry Error Reduction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64230" name="Rectangle 1030">
            <a:extLst>
              <a:ext uri="{FF2B5EF4-FFF2-40B4-BE49-F238E27FC236}">
                <a16:creationId xmlns:a16="http://schemas.microsoft.com/office/drawing/2014/main" id="{A3EEFDA3-2AF9-CE89-1327-BD84ACC57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3810000"/>
            <a:ext cx="3505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 i="1">
                <a:latin typeface="Arial" panose="020B0604020202020204" pitchFamily="34" charset="0"/>
              </a:rPr>
              <a:t>Electric Utility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Forced Outage Root Cause Analysis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Operations Error Reduction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Supplier Process Improvement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Nuclear Safety System Reliability Improvement</a:t>
            </a:r>
          </a:p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Char char="s"/>
            </a:pPr>
            <a:r>
              <a:rPr lang="en-US" altLang="en-US" sz="1600" b="1">
                <a:latin typeface="Arial" panose="020B0604020202020204" pitchFamily="34" charset="0"/>
              </a:rPr>
              <a:t>Optimization of Maintenance Activities</a:t>
            </a:r>
            <a:endParaRPr lang="en-US" altLang="en-US" sz="1600" b="1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962" name="Rectangle 1026">
            <a:extLst>
              <a:ext uri="{FF2B5EF4-FFF2-40B4-BE49-F238E27FC236}">
                <a16:creationId xmlns:a16="http://schemas.microsoft.com/office/drawing/2014/main" id="{4FF23A12-0E18-036C-B5DE-29CB938BED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are Improvement Methods?</a:t>
            </a:r>
          </a:p>
        </p:txBody>
      </p:sp>
      <p:graphicFrame>
        <p:nvGraphicFramePr>
          <p:cNvPr id="680965" name="Object 1029">
            <a:extLst>
              <a:ext uri="{FF2B5EF4-FFF2-40B4-BE49-F238E27FC236}">
                <a16:creationId xmlns:a16="http://schemas.microsoft.com/office/drawing/2014/main" id="{7021AC72-FD17-86E4-731E-3FB9842761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9800" y="2117725"/>
          <a:ext cx="2946400" cy="2957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1792080" imgH="1798560" progId="MS_ClipArt_Gallery.5">
                  <p:embed/>
                </p:oleObj>
              </mc:Choice>
              <mc:Fallback>
                <p:oleObj name="Clip" r:id="rId2" imgW="1792080" imgH="1798560" progId="MS_ClipArt_Gallery.5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117725"/>
                        <a:ext cx="2946400" cy="29575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80966" name="Text Box 1030">
            <a:extLst>
              <a:ext uri="{FF2B5EF4-FFF2-40B4-BE49-F238E27FC236}">
                <a16:creationId xmlns:a16="http://schemas.microsoft.com/office/drawing/2014/main" id="{4FBCB8F0-6C8E-F606-AF11-40F15BFA8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584325"/>
            <a:ext cx="3505200" cy="2647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Improve an existing product/process  </a:t>
            </a:r>
            <a:r>
              <a:rPr lang="en-US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DMAIEC</a:t>
            </a:r>
          </a:p>
          <a:p>
            <a:pPr>
              <a:spcBef>
                <a:spcPct val="50000"/>
              </a:spcBef>
            </a:pPr>
            <a:endParaRPr lang="en-US" altLang="en-US" sz="24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Design a new product/ process </a:t>
            </a:r>
            <a:r>
              <a:rPr lang="en-US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DMEDVI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680967" name="Text Box 1031">
            <a:extLst>
              <a:ext uri="{FF2B5EF4-FFF2-40B4-BE49-F238E27FC236}">
                <a16:creationId xmlns:a16="http://schemas.microsoft.com/office/drawing/2014/main" id="{9185A9FB-EAA4-A5EF-D2F4-8558BE160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371600"/>
            <a:ext cx="3276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Control an existing process  </a:t>
            </a:r>
            <a:r>
              <a:rPr lang="en-US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PDCA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2">
            <a:extLst>
              <a:ext uri="{FF2B5EF4-FFF2-40B4-BE49-F238E27FC236}">
                <a16:creationId xmlns:a16="http://schemas.microsoft.com/office/drawing/2014/main" id="{3A884148-A00A-F7A0-FF11-9860801842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i="0"/>
              <a:t>What are Improvement Methods?</a:t>
            </a:r>
            <a:endParaRPr lang="en-US" altLang="en-US"/>
          </a:p>
        </p:txBody>
      </p:sp>
      <p:sp>
        <p:nvSpPr>
          <p:cNvPr id="650243" name="Rectangle 3">
            <a:extLst>
              <a:ext uri="{FF2B5EF4-FFF2-40B4-BE49-F238E27FC236}">
                <a16:creationId xmlns:a16="http://schemas.microsoft.com/office/drawing/2014/main" id="{3197A18F-E3C0-45E6-4259-FA44E7B037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 b="1" i="1"/>
              <a:t>DMAIEC Simulation</a:t>
            </a:r>
            <a:r>
              <a:rPr lang="en-US" altLang="en-US" sz="3200"/>
              <a:t>: “The Card Drop Shop Exercise”</a:t>
            </a:r>
          </a:p>
        </p:txBody>
      </p:sp>
      <p:graphicFrame>
        <p:nvGraphicFramePr>
          <p:cNvPr id="650377" name="Object 137">
            <a:extLst>
              <a:ext uri="{FF2B5EF4-FFF2-40B4-BE49-F238E27FC236}">
                <a16:creationId xmlns:a16="http://schemas.microsoft.com/office/drawing/2014/main" id="{AFA4F039-99F2-545B-2631-FB0ADAE6DA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33600" y="2362200"/>
          <a:ext cx="3025775" cy="3252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3025440" imgH="3252600" progId="MS_ClipArt_Gallery.5">
                  <p:embed/>
                </p:oleObj>
              </mc:Choice>
              <mc:Fallback>
                <p:oleObj name="Clip" r:id="rId2" imgW="3025440" imgH="3252600" progId="MS_ClipArt_Gallery.5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2362200"/>
                        <a:ext cx="3025775" cy="3252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0378" name="Oval 138">
            <a:extLst>
              <a:ext uri="{FF2B5EF4-FFF2-40B4-BE49-F238E27FC236}">
                <a16:creationId xmlns:a16="http://schemas.microsoft.com/office/drawing/2014/main" id="{42E06FF1-8B07-C983-E037-3C0F6AD0FD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5257800"/>
            <a:ext cx="990600" cy="381000"/>
          </a:xfrm>
          <a:prstGeom prst="ellipse">
            <a:avLst/>
          </a:prstGeom>
          <a:solidFill>
            <a:srgbClr val="FF000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en-US">
              <a:solidFill>
                <a:srgbClr val="FF0000"/>
              </a:solidFill>
            </a:endParaRPr>
          </a:p>
        </p:txBody>
      </p:sp>
      <p:sp>
        <p:nvSpPr>
          <p:cNvPr id="650379" name="Oval 139">
            <a:extLst>
              <a:ext uri="{FF2B5EF4-FFF2-40B4-BE49-F238E27FC236}">
                <a16:creationId xmlns:a16="http://schemas.microsoft.com/office/drawing/2014/main" id="{A20F1D44-688A-466E-CD3C-6D83EB411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5029200"/>
            <a:ext cx="1752600" cy="83820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0380" name="Oval 140">
            <a:extLst>
              <a:ext uri="{FF2B5EF4-FFF2-40B4-BE49-F238E27FC236}">
                <a16:creationId xmlns:a16="http://schemas.microsoft.com/office/drawing/2014/main" id="{A19B8EA8-323F-4A4F-80BE-981D448BAB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8200" y="4876800"/>
            <a:ext cx="2286000" cy="114300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50448" name="Group 208">
            <a:extLst>
              <a:ext uri="{FF2B5EF4-FFF2-40B4-BE49-F238E27FC236}">
                <a16:creationId xmlns:a16="http://schemas.microsoft.com/office/drawing/2014/main" id="{B5B58A1A-4F74-FEDC-25A9-6959BF965C22}"/>
              </a:ext>
            </a:extLst>
          </p:cNvPr>
          <p:cNvGrpSpPr>
            <a:grpSpLocks/>
          </p:cNvGrpSpPr>
          <p:nvPr/>
        </p:nvGrpSpPr>
        <p:grpSpPr bwMode="auto">
          <a:xfrm rot="-4858841">
            <a:off x="5094288" y="4781550"/>
            <a:ext cx="381000" cy="381000"/>
            <a:chOff x="4389" y="2012"/>
            <a:chExt cx="334" cy="382"/>
          </a:xfrm>
        </p:grpSpPr>
        <p:sp>
          <p:nvSpPr>
            <p:cNvPr id="650395" name="Freeform 155">
              <a:extLst>
                <a:ext uri="{FF2B5EF4-FFF2-40B4-BE49-F238E27FC236}">
                  <a16:creationId xmlns:a16="http://schemas.microsoft.com/office/drawing/2014/main" id="{5539FCEF-8AC8-AB2D-5D94-4BB8C62E1F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" y="2031"/>
              <a:ext cx="253" cy="357"/>
            </a:xfrm>
            <a:custGeom>
              <a:avLst/>
              <a:gdLst>
                <a:gd name="T0" fmla="*/ 272 w 506"/>
                <a:gd name="T1" fmla="*/ 0 h 715"/>
                <a:gd name="T2" fmla="*/ 460 w 506"/>
                <a:gd name="T3" fmla="*/ 0 h 715"/>
                <a:gd name="T4" fmla="*/ 506 w 506"/>
                <a:gd name="T5" fmla="*/ 57 h 715"/>
                <a:gd name="T6" fmla="*/ 495 w 506"/>
                <a:gd name="T7" fmla="*/ 618 h 715"/>
                <a:gd name="T8" fmla="*/ 453 w 506"/>
                <a:gd name="T9" fmla="*/ 692 h 715"/>
                <a:gd name="T10" fmla="*/ 310 w 506"/>
                <a:gd name="T11" fmla="*/ 703 h 715"/>
                <a:gd name="T12" fmla="*/ 55 w 506"/>
                <a:gd name="T13" fmla="*/ 715 h 715"/>
                <a:gd name="T14" fmla="*/ 4 w 506"/>
                <a:gd name="T15" fmla="*/ 661 h 715"/>
                <a:gd name="T16" fmla="*/ 8 w 506"/>
                <a:gd name="T17" fmla="*/ 424 h 715"/>
                <a:gd name="T18" fmla="*/ 0 w 506"/>
                <a:gd name="T19" fmla="*/ 84 h 715"/>
                <a:gd name="T20" fmla="*/ 34 w 506"/>
                <a:gd name="T21" fmla="*/ 13 h 715"/>
                <a:gd name="T22" fmla="*/ 69 w 506"/>
                <a:gd name="T23" fmla="*/ 0 h 715"/>
                <a:gd name="T24" fmla="*/ 272 w 506"/>
                <a:gd name="T25" fmla="*/ 0 h 715"/>
                <a:gd name="T26" fmla="*/ 272 w 506"/>
                <a:gd name="T27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715">
                  <a:moveTo>
                    <a:pt x="272" y="0"/>
                  </a:moveTo>
                  <a:lnTo>
                    <a:pt x="460" y="0"/>
                  </a:lnTo>
                  <a:lnTo>
                    <a:pt x="506" y="57"/>
                  </a:lnTo>
                  <a:lnTo>
                    <a:pt x="495" y="618"/>
                  </a:lnTo>
                  <a:lnTo>
                    <a:pt x="453" y="692"/>
                  </a:lnTo>
                  <a:lnTo>
                    <a:pt x="310" y="703"/>
                  </a:lnTo>
                  <a:lnTo>
                    <a:pt x="55" y="715"/>
                  </a:lnTo>
                  <a:lnTo>
                    <a:pt x="4" y="661"/>
                  </a:lnTo>
                  <a:lnTo>
                    <a:pt x="8" y="424"/>
                  </a:lnTo>
                  <a:lnTo>
                    <a:pt x="0" y="84"/>
                  </a:lnTo>
                  <a:lnTo>
                    <a:pt x="34" y="13"/>
                  </a:lnTo>
                  <a:lnTo>
                    <a:pt x="69" y="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01" name="Freeform 161">
              <a:extLst>
                <a:ext uri="{FF2B5EF4-FFF2-40B4-BE49-F238E27FC236}">
                  <a16:creationId xmlns:a16="http://schemas.microsoft.com/office/drawing/2014/main" id="{4429F862-F3B2-7A3B-74C6-08B385973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" y="2136"/>
              <a:ext cx="103" cy="158"/>
            </a:xfrm>
            <a:custGeom>
              <a:avLst/>
              <a:gdLst>
                <a:gd name="T0" fmla="*/ 100 w 205"/>
                <a:gd name="T1" fmla="*/ 0 h 315"/>
                <a:gd name="T2" fmla="*/ 32 w 205"/>
                <a:gd name="T3" fmla="*/ 74 h 315"/>
                <a:gd name="T4" fmla="*/ 0 w 205"/>
                <a:gd name="T5" fmla="*/ 144 h 315"/>
                <a:gd name="T6" fmla="*/ 5 w 205"/>
                <a:gd name="T7" fmla="*/ 211 h 315"/>
                <a:gd name="T8" fmla="*/ 45 w 205"/>
                <a:gd name="T9" fmla="*/ 228 h 315"/>
                <a:gd name="T10" fmla="*/ 81 w 205"/>
                <a:gd name="T11" fmla="*/ 209 h 315"/>
                <a:gd name="T12" fmla="*/ 59 w 205"/>
                <a:gd name="T13" fmla="*/ 315 h 315"/>
                <a:gd name="T14" fmla="*/ 121 w 205"/>
                <a:gd name="T15" fmla="*/ 308 h 315"/>
                <a:gd name="T16" fmla="*/ 121 w 205"/>
                <a:gd name="T17" fmla="*/ 207 h 315"/>
                <a:gd name="T18" fmla="*/ 158 w 205"/>
                <a:gd name="T19" fmla="*/ 234 h 315"/>
                <a:gd name="T20" fmla="*/ 205 w 205"/>
                <a:gd name="T21" fmla="*/ 215 h 315"/>
                <a:gd name="T22" fmla="*/ 205 w 205"/>
                <a:gd name="T23" fmla="*/ 148 h 315"/>
                <a:gd name="T24" fmla="*/ 158 w 205"/>
                <a:gd name="T25" fmla="*/ 59 h 315"/>
                <a:gd name="T26" fmla="*/ 100 w 205"/>
                <a:gd name="T27" fmla="*/ 0 h 315"/>
                <a:gd name="T28" fmla="*/ 100 w 205"/>
                <a:gd name="T2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15">
                  <a:moveTo>
                    <a:pt x="100" y="0"/>
                  </a:moveTo>
                  <a:lnTo>
                    <a:pt x="32" y="74"/>
                  </a:lnTo>
                  <a:lnTo>
                    <a:pt x="0" y="144"/>
                  </a:lnTo>
                  <a:lnTo>
                    <a:pt x="5" y="211"/>
                  </a:lnTo>
                  <a:lnTo>
                    <a:pt x="45" y="228"/>
                  </a:lnTo>
                  <a:lnTo>
                    <a:pt x="81" y="209"/>
                  </a:lnTo>
                  <a:lnTo>
                    <a:pt x="59" y="315"/>
                  </a:lnTo>
                  <a:lnTo>
                    <a:pt x="121" y="308"/>
                  </a:lnTo>
                  <a:lnTo>
                    <a:pt x="121" y="207"/>
                  </a:lnTo>
                  <a:lnTo>
                    <a:pt x="158" y="234"/>
                  </a:lnTo>
                  <a:lnTo>
                    <a:pt x="205" y="215"/>
                  </a:lnTo>
                  <a:lnTo>
                    <a:pt x="205" y="148"/>
                  </a:lnTo>
                  <a:lnTo>
                    <a:pt x="158" y="59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11" name="Freeform 171">
              <a:extLst>
                <a:ext uri="{FF2B5EF4-FFF2-40B4-BE49-F238E27FC236}">
                  <a16:creationId xmlns:a16="http://schemas.microsoft.com/office/drawing/2014/main" id="{6D9F6F3E-450D-D72B-DAE2-871FCA3E69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039"/>
              <a:ext cx="56" cy="74"/>
            </a:xfrm>
            <a:custGeom>
              <a:avLst/>
              <a:gdLst>
                <a:gd name="T0" fmla="*/ 0 w 110"/>
                <a:gd name="T1" fmla="*/ 131 h 148"/>
                <a:gd name="T2" fmla="*/ 74 w 110"/>
                <a:gd name="T3" fmla="*/ 0 h 148"/>
                <a:gd name="T4" fmla="*/ 91 w 110"/>
                <a:gd name="T5" fmla="*/ 4 h 148"/>
                <a:gd name="T6" fmla="*/ 110 w 110"/>
                <a:gd name="T7" fmla="*/ 145 h 148"/>
                <a:gd name="T8" fmla="*/ 87 w 110"/>
                <a:gd name="T9" fmla="*/ 148 h 148"/>
                <a:gd name="T10" fmla="*/ 74 w 110"/>
                <a:gd name="T11" fmla="*/ 48 h 148"/>
                <a:gd name="T12" fmla="*/ 27 w 110"/>
                <a:gd name="T13" fmla="*/ 135 h 148"/>
                <a:gd name="T14" fmla="*/ 0 w 110"/>
                <a:gd name="T15" fmla="*/ 131 h 148"/>
                <a:gd name="T16" fmla="*/ 0 w 110"/>
                <a:gd name="T1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8">
                  <a:moveTo>
                    <a:pt x="0" y="131"/>
                  </a:moveTo>
                  <a:lnTo>
                    <a:pt x="74" y="0"/>
                  </a:lnTo>
                  <a:lnTo>
                    <a:pt x="91" y="4"/>
                  </a:lnTo>
                  <a:lnTo>
                    <a:pt x="110" y="145"/>
                  </a:lnTo>
                  <a:lnTo>
                    <a:pt x="87" y="148"/>
                  </a:lnTo>
                  <a:lnTo>
                    <a:pt x="74" y="48"/>
                  </a:lnTo>
                  <a:lnTo>
                    <a:pt x="27" y="135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12" name="Freeform 172">
              <a:extLst>
                <a:ext uri="{FF2B5EF4-FFF2-40B4-BE49-F238E27FC236}">
                  <a16:creationId xmlns:a16="http://schemas.microsoft.com/office/drawing/2014/main" id="{A9F904B6-409C-49C9-C055-ADEC08AF8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" y="2075"/>
              <a:ext cx="56" cy="11"/>
            </a:xfrm>
            <a:custGeom>
              <a:avLst/>
              <a:gdLst>
                <a:gd name="T0" fmla="*/ 5 w 112"/>
                <a:gd name="T1" fmla="*/ 2 h 21"/>
                <a:gd name="T2" fmla="*/ 112 w 112"/>
                <a:gd name="T3" fmla="*/ 0 h 21"/>
                <a:gd name="T4" fmla="*/ 112 w 112"/>
                <a:gd name="T5" fmla="*/ 17 h 21"/>
                <a:gd name="T6" fmla="*/ 0 w 112"/>
                <a:gd name="T7" fmla="*/ 21 h 21"/>
                <a:gd name="T8" fmla="*/ 5 w 112"/>
                <a:gd name="T9" fmla="*/ 2 h 21"/>
                <a:gd name="T10" fmla="*/ 5 w 112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1">
                  <a:moveTo>
                    <a:pt x="5" y="2"/>
                  </a:moveTo>
                  <a:lnTo>
                    <a:pt x="112" y="0"/>
                  </a:lnTo>
                  <a:lnTo>
                    <a:pt x="112" y="17"/>
                  </a:lnTo>
                  <a:lnTo>
                    <a:pt x="0" y="21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13" name="Freeform 173">
              <a:extLst>
                <a:ext uri="{FF2B5EF4-FFF2-40B4-BE49-F238E27FC236}">
                  <a16:creationId xmlns:a16="http://schemas.microsoft.com/office/drawing/2014/main" id="{FAAAA5D9-A8C1-805B-8209-F95C7986A8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2326"/>
              <a:ext cx="60" cy="12"/>
            </a:xfrm>
            <a:custGeom>
              <a:avLst/>
              <a:gdLst>
                <a:gd name="T0" fmla="*/ 0 w 119"/>
                <a:gd name="T1" fmla="*/ 0 h 25"/>
                <a:gd name="T2" fmla="*/ 119 w 119"/>
                <a:gd name="T3" fmla="*/ 4 h 25"/>
                <a:gd name="T4" fmla="*/ 114 w 119"/>
                <a:gd name="T5" fmla="*/ 25 h 25"/>
                <a:gd name="T6" fmla="*/ 0 w 119"/>
                <a:gd name="T7" fmla="*/ 15 h 25"/>
                <a:gd name="T8" fmla="*/ 0 w 119"/>
                <a:gd name="T9" fmla="*/ 0 h 25"/>
                <a:gd name="T10" fmla="*/ 0 w 1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5">
                  <a:moveTo>
                    <a:pt x="0" y="0"/>
                  </a:moveTo>
                  <a:lnTo>
                    <a:pt x="119" y="4"/>
                  </a:lnTo>
                  <a:lnTo>
                    <a:pt x="114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22" name="Freeform 182">
              <a:extLst>
                <a:ext uri="{FF2B5EF4-FFF2-40B4-BE49-F238E27FC236}">
                  <a16:creationId xmlns:a16="http://schemas.microsoft.com/office/drawing/2014/main" id="{3237CB3C-45AC-9313-E353-220EE5F4A7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" y="2012"/>
              <a:ext cx="271" cy="376"/>
            </a:xfrm>
            <a:custGeom>
              <a:avLst/>
              <a:gdLst>
                <a:gd name="T0" fmla="*/ 82 w 542"/>
                <a:gd name="T1" fmla="*/ 49 h 751"/>
                <a:gd name="T2" fmla="*/ 67 w 542"/>
                <a:gd name="T3" fmla="*/ 55 h 751"/>
                <a:gd name="T4" fmla="*/ 52 w 542"/>
                <a:gd name="T5" fmla="*/ 76 h 751"/>
                <a:gd name="T6" fmla="*/ 46 w 542"/>
                <a:gd name="T7" fmla="*/ 93 h 751"/>
                <a:gd name="T8" fmla="*/ 42 w 542"/>
                <a:gd name="T9" fmla="*/ 118 h 751"/>
                <a:gd name="T10" fmla="*/ 42 w 542"/>
                <a:gd name="T11" fmla="*/ 142 h 751"/>
                <a:gd name="T12" fmla="*/ 42 w 542"/>
                <a:gd name="T13" fmla="*/ 160 h 751"/>
                <a:gd name="T14" fmla="*/ 46 w 542"/>
                <a:gd name="T15" fmla="*/ 180 h 751"/>
                <a:gd name="T16" fmla="*/ 35 w 542"/>
                <a:gd name="T17" fmla="*/ 623 h 751"/>
                <a:gd name="T18" fmla="*/ 33 w 542"/>
                <a:gd name="T19" fmla="*/ 637 h 751"/>
                <a:gd name="T20" fmla="*/ 37 w 542"/>
                <a:gd name="T21" fmla="*/ 661 h 751"/>
                <a:gd name="T22" fmla="*/ 46 w 542"/>
                <a:gd name="T23" fmla="*/ 688 h 751"/>
                <a:gd name="T24" fmla="*/ 63 w 542"/>
                <a:gd name="T25" fmla="*/ 703 h 751"/>
                <a:gd name="T26" fmla="*/ 80 w 542"/>
                <a:gd name="T27" fmla="*/ 713 h 751"/>
                <a:gd name="T28" fmla="*/ 103 w 542"/>
                <a:gd name="T29" fmla="*/ 716 h 751"/>
                <a:gd name="T30" fmla="*/ 423 w 542"/>
                <a:gd name="T31" fmla="*/ 707 h 751"/>
                <a:gd name="T32" fmla="*/ 442 w 542"/>
                <a:gd name="T33" fmla="*/ 705 h 751"/>
                <a:gd name="T34" fmla="*/ 459 w 542"/>
                <a:gd name="T35" fmla="*/ 697 h 751"/>
                <a:gd name="T36" fmla="*/ 478 w 542"/>
                <a:gd name="T37" fmla="*/ 682 h 751"/>
                <a:gd name="T38" fmla="*/ 487 w 542"/>
                <a:gd name="T39" fmla="*/ 661 h 751"/>
                <a:gd name="T40" fmla="*/ 491 w 542"/>
                <a:gd name="T41" fmla="*/ 646 h 751"/>
                <a:gd name="T42" fmla="*/ 504 w 542"/>
                <a:gd name="T43" fmla="*/ 91 h 751"/>
                <a:gd name="T44" fmla="*/ 497 w 542"/>
                <a:gd name="T45" fmla="*/ 65 h 751"/>
                <a:gd name="T46" fmla="*/ 487 w 542"/>
                <a:gd name="T47" fmla="*/ 49 h 751"/>
                <a:gd name="T48" fmla="*/ 468 w 542"/>
                <a:gd name="T49" fmla="*/ 36 h 751"/>
                <a:gd name="T50" fmla="*/ 303 w 542"/>
                <a:gd name="T51" fmla="*/ 0 h 751"/>
                <a:gd name="T52" fmla="*/ 478 w 542"/>
                <a:gd name="T53" fmla="*/ 6 h 751"/>
                <a:gd name="T54" fmla="*/ 497 w 542"/>
                <a:gd name="T55" fmla="*/ 13 h 751"/>
                <a:gd name="T56" fmla="*/ 519 w 542"/>
                <a:gd name="T57" fmla="*/ 32 h 751"/>
                <a:gd name="T58" fmla="*/ 533 w 542"/>
                <a:gd name="T59" fmla="*/ 53 h 751"/>
                <a:gd name="T60" fmla="*/ 540 w 542"/>
                <a:gd name="T61" fmla="*/ 72 h 751"/>
                <a:gd name="T62" fmla="*/ 540 w 542"/>
                <a:gd name="T63" fmla="*/ 91 h 751"/>
                <a:gd name="T64" fmla="*/ 531 w 542"/>
                <a:gd name="T65" fmla="*/ 637 h 751"/>
                <a:gd name="T66" fmla="*/ 529 w 542"/>
                <a:gd name="T67" fmla="*/ 656 h 751"/>
                <a:gd name="T68" fmla="*/ 525 w 542"/>
                <a:gd name="T69" fmla="*/ 682 h 751"/>
                <a:gd name="T70" fmla="*/ 504 w 542"/>
                <a:gd name="T71" fmla="*/ 709 h 751"/>
                <a:gd name="T72" fmla="*/ 481 w 542"/>
                <a:gd name="T73" fmla="*/ 722 h 751"/>
                <a:gd name="T74" fmla="*/ 457 w 542"/>
                <a:gd name="T75" fmla="*/ 732 h 751"/>
                <a:gd name="T76" fmla="*/ 426 w 542"/>
                <a:gd name="T77" fmla="*/ 735 h 751"/>
                <a:gd name="T78" fmla="*/ 111 w 542"/>
                <a:gd name="T79" fmla="*/ 751 h 751"/>
                <a:gd name="T80" fmla="*/ 88 w 542"/>
                <a:gd name="T81" fmla="*/ 749 h 751"/>
                <a:gd name="T82" fmla="*/ 56 w 542"/>
                <a:gd name="T83" fmla="*/ 741 h 751"/>
                <a:gd name="T84" fmla="*/ 29 w 542"/>
                <a:gd name="T85" fmla="*/ 722 h 751"/>
                <a:gd name="T86" fmla="*/ 16 w 542"/>
                <a:gd name="T87" fmla="*/ 709 h 751"/>
                <a:gd name="T88" fmla="*/ 6 w 542"/>
                <a:gd name="T89" fmla="*/ 686 h 751"/>
                <a:gd name="T90" fmla="*/ 0 w 542"/>
                <a:gd name="T91" fmla="*/ 659 h 751"/>
                <a:gd name="T92" fmla="*/ 12 w 542"/>
                <a:gd name="T93" fmla="*/ 317 h 751"/>
                <a:gd name="T94" fmla="*/ 12 w 542"/>
                <a:gd name="T95" fmla="*/ 160 h 751"/>
                <a:gd name="T96" fmla="*/ 6 w 542"/>
                <a:gd name="T97" fmla="*/ 148 h 751"/>
                <a:gd name="T98" fmla="*/ 4 w 542"/>
                <a:gd name="T99" fmla="*/ 120 h 751"/>
                <a:gd name="T100" fmla="*/ 4 w 542"/>
                <a:gd name="T101" fmla="*/ 101 h 751"/>
                <a:gd name="T102" fmla="*/ 8 w 542"/>
                <a:gd name="T103" fmla="*/ 82 h 751"/>
                <a:gd name="T104" fmla="*/ 16 w 542"/>
                <a:gd name="T105" fmla="*/ 63 h 751"/>
                <a:gd name="T106" fmla="*/ 31 w 542"/>
                <a:gd name="T107" fmla="*/ 47 h 751"/>
                <a:gd name="T108" fmla="*/ 50 w 542"/>
                <a:gd name="T109" fmla="*/ 32 h 751"/>
                <a:gd name="T110" fmla="*/ 76 w 542"/>
                <a:gd name="T111" fmla="*/ 23 h 751"/>
                <a:gd name="T112" fmla="*/ 94 w 542"/>
                <a:gd name="T113" fmla="*/ 19 h 751"/>
                <a:gd name="T114" fmla="*/ 92 w 542"/>
                <a:gd name="T115" fmla="*/ 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2" h="751">
                  <a:moveTo>
                    <a:pt x="92" y="49"/>
                  </a:moveTo>
                  <a:lnTo>
                    <a:pt x="90" y="49"/>
                  </a:lnTo>
                  <a:lnTo>
                    <a:pt x="82" y="49"/>
                  </a:lnTo>
                  <a:lnTo>
                    <a:pt x="76" y="49"/>
                  </a:lnTo>
                  <a:lnTo>
                    <a:pt x="73" y="51"/>
                  </a:lnTo>
                  <a:lnTo>
                    <a:pt x="67" y="55"/>
                  </a:lnTo>
                  <a:lnTo>
                    <a:pt x="61" y="61"/>
                  </a:lnTo>
                  <a:lnTo>
                    <a:pt x="56" y="66"/>
                  </a:lnTo>
                  <a:lnTo>
                    <a:pt x="52" y="76"/>
                  </a:lnTo>
                  <a:lnTo>
                    <a:pt x="48" y="82"/>
                  </a:lnTo>
                  <a:lnTo>
                    <a:pt x="48" y="87"/>
                  </a:lnTo>
                  <a:lnTo>
                    <a:pt x="46" y="93"/>
                  </a:lnTo>
                  <a:lnTo>
                    <a:pt x="46" y="101"/>
                  </a:lnTo>
                  <a:lnTo>
                    <a:pt x="42" y="108"/>
                  </a:lnTo>
                  <a:lnTo>
                    <a:pt x="42" y="118"/>
                  </a:lnTo>
                  <a:lnTo>
                    <a:pt x="42" y="125"/>
                  </a:lnTo>
                  <a:lnTo>
                    <a:pt x="42" y="137"/>
                  </a:lnTo>
                  <a:lnTo>
                    <a:pt x="42" y="142"/>
                  </a:lnTo>
                  <a:lnTo>
                    <a:pt x="42" y="148"/>
                  </a:lnTo>
                  <a:lnTo>
                    <a:pt x="42" y="154"/>
                  </a:lnTo>
                  <a:lnTo>
                    <a:pt x="42" y="160"/>
                  </a:lnTo>
                  <a:lnTo>
                    <a:pt x="42" y="165"/>
                  </a:lnTo>
                  <a:lnTo>
                    <a:pt x="44" y="173"/>
                  </a:lnTo>
                  <a:lnTo>
                    <a:pt x="46" y="180"/>
                  </a:lnTo>
                  <a:lnTo>
                    <a:pt x="48" y="188"/>
                  </a:lnTo>
                  <a:lnTo>
                    <a:pt x="37" y="623"/>
                  </a:lnTo>
                  <a:lnTo>
                    <a:pt x="35" y="623"/>
                  </a:lnTo>
                  <a:lnTo>
                    <a:pt x="35" y="627"/>
                  </a:lnTo>
                  <a:lnTo>
                    <a:pt x="33" y="631"/>
                  </a:lnTo>
                  <a:lnTo>
                    <a:pt x="33" y="637"/>
                  </a:lnTo>
                  <a:lnTo>
                    <a:pt x="33" y="644"/>
                  </a:lnTo>
                  <a:lnTo>
                    <a:pt x="35" y="652"/>
                  </a:lnTo>
                  <a:lnTo>
                    <a:pt x="37" y="661"/>
                  </a:lnTo>
                  <a:lnTo>
                    <a:pt x="38" y="671"/>
                  </a:lnTo>
                  <a:lnTo>
                    <a:pt x="40" y="678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5" y="709"/>
                  </a:lnTo>
                  <a:lnTo>
                    <a:pt x="80" y="713"/>
                  </a:lnTo>
                  <a:lnTo>
                    <a:pt x="88" y="713"/>
                  </a:lnTo>
                  <a:lnTo>
                    <a:pt x="94" y="715"/>
                  </a:lnTo>
                  <a:lnTo>
                    <a:pt x="103" y="716"/>
                  </a:lnTo>
                  <a:lnTo>
                    <a:pt x="113" y="716"/>
                  </a:lnTo>
                  <a:lnTo>
                    <a:pt x="421" y="707"/>
                  </a:lnTo>
                  <a:lnTo>
                    <a:pt x="423" y="707"/>
                  </a:lnTo>
                  <a:lnTo>
                    <a:pt x="430" y="707"/>
                  </a:lnTo>
                  <a:lnTo>
                    <a:pt x="434" y="705"/>
                  </a:lnTo>
                  <a:lnTo>
                    <a:pt x="442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9" y="697"/>
                  </a:lnTo>
                  <a:lnTo>
                    <a:pt x="466" y="694"/>
                  </a:lnTo>
                  <a:lnTo>
                    <a:pt x="470" y="688"/>
                  </a:lnTo>
                  <a:lnTo>
                    <a:pt x="478" y="682"/>
                  </a:lnTo>
                  <a:lnTo>
                    <a:pt x="481" y="675"/>
                  </a:lnTo>
                  <a:lnTo>
                    <a:pt x="485" y="667"/>
                  </a:lnTo>
                  <a:lnTo>
                    <a:pt x="487" y="661"/>
                  </a:lnTo>
                  <a:lnTo>
                    <a:pt x="489" y="656"/>
                  </a:lnTo>
                  <a:lnTo>
                    <a:pt x="489" y="652"/>
                  </a:lnTo>
                  <a:lnTo>
                    <a:pt x="491" y="646"/>
                  </a:lnTo>
                  <a:lnTo>
                    <a:pt x="504" y="101"/>
                  </a:lnTo>
                  <a:lnTo>
                    <a:pt x="504" y="97"/>
                  </a:lnTo>
                  <a:lnTo>
                    <a:pt x="504" y="91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7" y="65"/>
                  </a:lnTo>
                  <a:lnTo>
                    <a:pt x="495" y="59"/>
                  </a:lnTo>
                  <a:lnTo>
                    <a:pt x="491" y="53"/>
                  </a:lnTo>
                  <a:lnTo>
                    <a:pt x="487" y="49"/>
                  </a:lnTo>
                  <a:lnTo>
                    <a:pt x="481" y="44"/>
                  </a:lnTo>
                  <a:lnTo>
                    <a:pt x="476" y="40"/>
                  </a:lnTo>
                  <a:lnTo>
                    <a:pt x="468" y="36"/>
                  </a:lnTo>
                  <a:lnTo>
                    <a:pt x="459" y="36"/>
                  </a:lnTo>
                  <a:lnTo>
                    <a:pt x="278" y="30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8" y="6"/>
                  </a:lnTo>
                  <a:lnTo>
                    <a:pt x="483" y="6"/>
                  </a:lnTo>
                  <a:lnTo>
                    <a:pt x="491" y="9"/>
                  </a:lnTo>
                  <a:lnTo>
                    <a:pt x="497" y="13"/>
                  </a:lnTo>
                  <a:lnTo>
                    <a:pt x="506" y="19"/>
                  </a:lnTo>
                  <a:lnTo>
                    <a:pt x="514" y="25"/>
                  </a:lnTo>
                  <a:lnTo>
                    <a:pt x="519" y="32"/>
                  </a:lnTo>
                  <a:lnTo>
                    <a:pt x="527" y="38"/>
                  </a:lnTo>
                  <a:lnTo>
                    <a:pt x="533" y="49"/>
                  </a:lnTo>
                  <a:lnTo>
                    <a:pt x="533" y="53"/>
                  </a:lnTo>
                  <a:lnTo>
                    <a:pt x="535" y="59"/>
                  </a:lnTo>
                  <a:lnTo>
                    <a:pt x="538" y="65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0" y="91"/>
                  </a:lnTo>
                  <a:lnTo>
                    <a:pt x="542" y="101"/>
                  </a:lnTo>
                  <a:lnTo>
                    <a:pt x="531" y="635"/>
                  </a:lnTo>
                  <a:lnTo>
                    <a:pt x="531" y="637"/>
                  </a:lnTo>
                  <a:lnTo>
                    <a:pt x="531" y="642"/>
                  </a:lnTo>
                  <a:lnTo>
                    <a:pt x="531" y="648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3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1"/>
                  </a:lnTo>
                  <a:lnTo>
                    <a:pt x="504" y="709"/>
                  </a:lnTo>
                  <a:lnTo>
                    <a:pt x="495" y="716"/>
                  </a:lnTo>
                  <a:lnTo>
                    <a:pt x="487" y="720"/>
                  </a:lnTo>
                  <a:lnTo>
                    <a:pt x="481" y="722"/>
                  </a:lnTo>
                  <a:lnTo>
                    <a:pt x="472" y="726"/>
                  </a:lnTo>
                  <a:lnTo>
                    <a:pt x="466" y="730"/>
                  </a:lnTo>
                  <a:lnTo>
                    <a:pt x="457" y="732"/>
                  </a:lnTo>
                  <a:lnTo>
                    <a:pt x="447" y="734"/>
                  </a:lnTo>
                  <a:lnTo>
                    <a:pt x="438" y="734"/>
                  </a:lnTo>
                  <a:lnTo>
                    <a:pt x="426" y="735"/>
                  </a:lnTo>
                  <a:lnTo>
                    <a:pt x="116" y="751"/>
                  </a:lnTo>
                  <a:lnTo>
                    <a:pt x="115" y="751"/>
                  </a:lnTo>
                  <a:lnTo>
                    <a:pt x="111" y="751"/>
                  </a:lnTo>
                  <a:lnTo>
                    <a:pt x="105" y="751"/>
                  </a:lnTo>
                  <a:lnTo>
                    <a:pt x="97" y="751"/>
                  </a:lnTo>
                  <a:lnTo>
                    <a:pt x="88" y="749"/>
                  </a:lnTo>
                  <a:lnTo>
                    <a:pt x="78" y="747"/>
                  </a:lnTo>
                  <a:lnTo>
                    <a:pt x="67" y="745"/>
                  </a:lnTo>
                  <a:lnTo>
                    <a:pt x="56" y="741"/>
                  </a:lnTo>
                  <a:lnTo>
                    <a:pt x="46" y="735"/>
                  </a:lnTo>
                  <a:lnTo>
                    <a:pt x="35" y="728"/>
                  </a:lnTo>
                  <a:lnTo>
                    <a:pt x="29" y="722"/>
                  </a:lnTo>
                  <a:lnTo>
                    <a:pt x="25" y="718"/>
                  </a:lnTo>
                  <a:lnTo>
                    <a:pt x="19" y="715"/>
                  </a:lnTo>
                  <a:lnTo>
                    <a:pt x="16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8"/>
                  </a:lnTo>
                  <a:lnTo>
                    <a:pt x="2" y="669"/>
                  </a:lnTo>
                  <a:lnTo>
                    <a:pt x="0" y="659"/>
                  </a:lnTo>
                  <a:lnTo>
                    <a:pt x="0" y="648"/>
                  </a:lnTo>
                  <a:lnTo>
                    <a:pt x="2" y="637"/>
                  </a:lnTo>
                  <a:lnTo>
                    <a:pt x="12" y="317"/>
                  </a:lnTo>
                  <a:lnTo>
                    <a:pt x="38" y="277"/>
                  </a:lnTo>
                  <a:lnTo>
                    <a:pt x="37" y="201"/>
                  </a:lnTo>
                  <a:lnTo>
                    <a:pt x="12" y="160"/>
                  </a:lnTo>
                  <a:lnTo>
                    <a:pt x="10" y="158"/>
                  </a:lnTo>
                  <a:lnTo>
                    <a:pt x="10" y="154"/>
                  </a:lnTo>
                  <a:lnTo>
                    <a:pt x="6" y="148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20"/>
                  </a:lnTo>
                  <a:lnTo>
                    <a:pt x="4" y="112"/>
                  </a:lnTo>
                  <a:lnTo>
                    <a:pt x="4" y="106"/>
                  </a:lnTo>
                  <a:lnTo>
                    <a:pt x="4" y="101"/>
                  </a:lnTo>
                  <a:lnTo>
                    <a:pt x="6" y="95"/>
                  </a:lnTo>
                  <a:lnTo>
                    <a:pt x="6" y="87"/>
                  </a:lnTo>
                  <a:lnTo>
                    <a:pt x="8" y="82"/>
                  </a:lnTo>
                  <a:lnTo>
                    <a:pt x="10" y="76"/>
                  </a:lnTo>
                  <a:lnTo>
                    <a:pt x="14" y="70"/>
                  </a:lnTo>
                  <a:lnTo>
                    <a:pt x="16" y="63"/>
                  </a:lnTo>
                  <a:lnTo>
                    <a:pt x="21" y="59"/>
                  </a:lnTo>
                  <a:lnTo>
                    <a:pt x="25" y="51"/>
                  </a:lnTo>
                  <a:lnTo>
                    <a:pt x="31" y="47"/>
                  </a:lnTo>
                  <a:lnTo>
                    <a:pt x="37" y="42"/>
                  </a:lnTo>
                  <a:lnTo>
                    <a:pt x="42" y="38"/>
                  </a:lnTo>
                  <a:lnTo>
                    <a:pt x="50" y="32"/>
                  </a:lnTo>
                  <a:lnTo>
                    <a:pt x="59" y="28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92" y="49"/>
                  </a:lnTo>
                  <a:lnTo>
                    <a:pt x="9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24" name="Freeform 184">
              <a:extLst>
                <a:ext uri="{FF2B5EF4-FFF2-40B4-BE49-F238E27FC236}">
                  <a16:creationId xmlns:a16="http://schemas.microsoft.com/office/drawing/2014/main" id="{8FDBEDB6-81EA-AD65-B325-B4C78E608E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" y="2126"/>
              <a:ext cx="118" cy="128"/>
            </a:xfrm>
            <a:custGeom>
              <a:avLst/>
              <a:gdLst>
                <a:gd name="T0" fmla="*/ 120 w 236"/>
                <a:gd name="T1" fmla="*/ 6 h 255"/>
                <a:gd name="T2" fmla="*/ 103 w 236"/>
                <a:gd name="T3" fmla="*/ 19 h 255"/>
                <a:gd name="T4" fmla="*/ 84 w 236"/>
                <a:gd name="T5" fmla="*/ 38 h 255"/>
                <a:gd name="T6" fmla="*/ 63 w 236"/>
                <a:gd name="T7" fmla="*/ 61 h 255"/>
                <a:gd name="T8" fmla="*/ 44 w 236"/>
                <a:gd name="T9" fmla="*/ 91 h 255"/>
                <a:gd name="T10" fmla="*/ 23 w 236"/>
                <a:gd name="T11" fmla="*/ 120 h 255"/>
                <a:gd name="T12" fmla="*/ 10 w 236"/>
                <a:gd name="T13" fmla="*/ 150 h 255"/>
                <a:gd name="T14" fmla="*/ 0 w 236"/>
                <a:gd name="T15" fmla="*/ 181 h 255"/>
                <a:gd name="T16" fmla="*/ 2 w 236"/>
                <a:gd name="T17" fmla="*/ 209 h 255"/>
                <a:gd name="T18" fmla="*/ 17 w 236"/>
                <a:gd name="T19" fmla="*/ 234 h 255"/>
                <a:gd name="T20" fmla="*/ 34 w 236"/>
                <a:gd name="T21" fmla="*/ 249 h 255"/>
                <a:gd name="T22" fmla="*/ 49 w 236"/>
                <a:gd name="T23" fmla="*/ 253 h 255"/>
                <a:gd name="T24" fmla="*/ 70 w 236"/>
                <a:gd name="T25" fmla="*/ 253 h 255"/>
                <a:gd name="T26" fmla="*/ 95 w 236"/>
                <a:gd name="T27" fmla="*/ 236 h 255"/>
                <a:gd name="T28" fmla="*/ 110 w 236"/>
                <a:gd name="T29" fmla="*/ 217 h 255"/>
                <a:gd name="T30" fmla="*/ 120 w 236"/>
                <a:gd name="T31" fmla="*/ 205 h 255"/>
                <a:gd name="T32" fmla="*/ 133 w 236"/>
                <a:gd name="T33" fmla="*/ 224 h 255"/>
                <a:gd name="T34" fmla="*/ 148 w 236"/>
                <a:gd name="T35" fmla="*/ 243 h 255"/>
                <a:gd name="T36" fmla="*/ 173 w 236"/>
                <a:gd name="T37" fmla="*/ 255 h 255"/>
                <a:gd name="T38" fmla="*/ 198 w 236"/>
                <a:gd name="T39" fmla="*/ 253 h 255"/>
                <a:gd name="T40" fmla="*/ 215 w 236"/>
                <a:gd name="T41" fmla="*/ 247 h 255"/>
                <a:gd name="T42" fmla="*/ 232 w 236"/>
                <a:gd name="T43" fmla="*/ 220 h 255"/>
                <a:gd name="T44" fmla="*/ 236 w 236"/>
                <a:gd name="T45" fmla="*/ 201 h 255"/>
                <a:gd name="T46" fmla="*/ 234 w 236"/>
                <a:gd name="T47" fmla="*/ 179 h 255"/>
                <a:gd name="T48" fmla="*/ 226 w 236"/>
                <a:gd name="T49" fmla="*/ 154 h 255"/>
                <a:gd name="T50" fmla="*/ 217 w 236"/>
                <a:gd name="T51" fmla="*/ 129 h 255"/>
                <a:gd name="T52" fmla="*/ 205 w 236"/>
                <a:gd name="T53" fmla="*/ 103 h 255"/>
                <a:gd name="T54" fmla="*/ 188 w 236"/>
                <a:gd name="T55" fmla="*/ 78 h 255"/>
                <a:gd name="T56" fmla="*/ 173 w 236"/>
                <a:gd name="T57" fmla="*/ 53 h 255"/>
                <a:gd name="T58" fmla="*/ 156 w 236"/>
                <a:gd name="T59" fmla="*/ 32 h 255"/>
                <a:gd name="T60" fmla="*/ 141 w 236"/>
                <a:gd name="T61" fmla="*/ 15 h 255"/>
                <a:gd name="T62" fmla="*/ 127 w 236"/>
                <a:gd name="T63" fmla="*/ 36 h 255"/>
                <a:gd name="T64" fmla="*/ 144 w 236"/>
                <a:gd name="T65" fmla="*/ 59 h 255"/>
                <a:gd name="T66" fmla="*/ 160 w 236"/>
                <a:gd name="T67" fmla="*/ 78 h 255"/>
                <a:gd name="T68" fmla="*/ 175 w 236"/>
                <a:gd name="T69" fmla="*/ 99 h 255"/>
                <a:gd name="T70" fmla="*/ 188 w 236"/>
                <a:gd name="T71" fmla="*/ 125 h 255"/>
                <a:gd name="T72" fmla="*/ 202 w 236"/>
                <a:gd name="T73" fmla="*/ 148 h 255"/>
                <a:gd name="T74" fmla="*/ 211 w 236"/>
                <a:gd name="T75" fmla="*/ 173 h 255"/>
                <a:gd name="T76" fmla="*/ 213 w 236"/>
                <a:gd name="T77" fmla="*/ 196 h 255"/>
                <a:gd name="T78" fmla="*/ 209 w 236"/>
                <a:gd name="T79" fmla="*/ 215 h 255"/>
                <a:gd name="T80" fmla="*/ 200 w 236"/>
                <a:gd name="T81" fmla="*/ 228 h 255"/>
                <a:gd name="T82" fmla="*/ 173 w 236"/>
                <a:gd name="T83" fmla="*/ 232 h 255"/>
                <a:gd name="T84" fmla="*/ 152 w 236"/>
                <a:gd name="T85" fmla="*/ 220 h 255"/>
                <a:gd name="T86" fmla="*/ 139 w 236"/>
                <a:gd name="T87" fmla="*/ 205 h 255"/>
                <a:gd name="T88" fmla="*/ 131 w 236"/>
                <a:gd name="T89" fmla="*/ 186 h 255"/>
                <a:gd name="T90" fmla="*/ 122 w 236"/>
                <a:gd name="T91" fmla="*/ 165 h 255"/>
                <a:gd name="T92" fmla="*/ 108 w 236"/>
                <a:gd name="T93" fmla="*/ 182 h 255"/>
                <a:gd name="T94" fmla="*/ 95 w 236"/>
                <a:gd name="T95" fmla="*/ 205 h 255"/>
                <a:gd name="T96" fmla="*/ 76 w 236"/>
                <a:gd name="T97" fmla="*/ 222 h 255"/>
                <a:gd name="T98" fmla="*/ 55 w 236"/>
                <a:gd name="T99" fmla="*/ 230 h 255"/>
                <a:gd name="T100" fmla="*/ 36 w 236"/>
                <a:gd name="T101" fmla="*/ 220 h 255"/>
                <a:gd name="T102" fmla="*/ 27 w 236"/>
                <a:gd name="T103" fmla="*/ 198 h 255"/>
                <a:gd name="T104" fmla="*/ 27 w 236"/>
                <a:gd name="T105" fmla="*/ 182 h 255"/>
                <a:gd name="T106" fmla="*/ 30 w 236"/>
                <a:gd name="T107" fmla="*/ 165 h 255"/>
                <a:gd name="T108" fmla="*/ 38 w 236"/>
                <a:gd name="T109" fmla="*/ 141 h 255"/>
                <a:gd name="T110" fmla="*/ 55 w 236"/>
                <a:gd name="T111" fmla="*/ 114 h 255"/>
                <a:gd name="T112" fmla="*/ 70 w 236"/>
                <a:gd name="T113" fmla="*/ 86 h 255"/>
                <a:gd name="T114" fmla="*/ 86 w 236"/>
                <a:gd name="T115" fmla="*/ 68 h 255"/>
                <a:gd name="T116" fmla="*/ 101 w 236"/>
                <a:gd name="T117" fmla="*/ 49 h 255"/>
                <a:gd name="T118" fmla="*/ 122 w 236"/>
                <a:gd name="T119" fmla="*/ 28 h 255"/>
                <a:gd name="T120" fmla="*/ 127 w 236"/>
                <a:gd name="T12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55">
                  <a:moveTo>
                    <a:pt x="127" y="0"/>
                  </a:moveTo>
                  <a:lnTo>
                    <a:pt x="124" y="0"/>
                  </a:lnTo>
                  <a:lnTo>
                    <a:pt x="120" y="6"/>
                  </a:lnTo>
                  <a:lnTo>
                    <a:pt x="114" y="9"/>
                  </a:lnTo>
                  <a:lnTo>
                    <a:pt x="110" y="15"/>
                  </a:lnTo>
                  <a:lnTo>
                    <a:pt x="103" y="19"/>
                  </a:lnTo>
                  <a:lnTo>
                    <a:pt x="99" y="25"/>
                  </a:lnTo>
                  <a:lnTo>
                    <a:pt x="91" y="32"/>
                  </a:lnTo>
                  <a:lnTo>
                    <a:pt x="84" y="38"/>
                  </a:lnTo>
                  <a:lnTo>
                    <a:pt x="76" y="46"/>
                  </a:lnTo>
                  <a:lnTo>
                    <a:pt x="70" y="55"/>
                  </a:lnTo>
                  <a:lnTo>
                    <a:pt x="63" y="61"/>
                  </a:lnTo>
                  <a:lnTo>
                    <a:pt x="57" y="70"/>
                  </a:lnTo>
                  <a:lnTo>
                    <a:pt x="49" y="80"/>
                  </a:lnTo>
                  <a:lnTo>
                    <a:pt x="44" y="91"/>
                  </a:lnTo>
                  <a:lnTo>
                    <a:pt x="36" y="99"/>
                  </a:lnTo>
                  <a:lnTo>
                    <a:pt x="29" y="108"/>
                  </a:lnTo>
                  <a:lnTo>
                    <a:pt x="23" y="120"/>
                  </a:lnTo>
                  <a:lnTo>
                    <a:pt x="19" y="129"/>
                  </a:lnTo>
                  <a:lnTo>
                    <a:pt x="11" y="139"/>
                  </a:lnTo>
                  <a:lnTo>
                    <a:pt x="10" y="150"/>
                  </a:lnTo>
                  <a:lnTo>
                    <a:pt x="6" y="160"/>
                  </a:lnTo>
                  <a:lnTo>
                    <a:pt x="2" y="171"/>
                  </a:lnTo>
                  <a:lnTo>
                    <a:pt x="0" y="181"/>
                  </a:lnTo>
                  <a:lnTo>
                    <a:pt x="0" y="190"/>
                  </a:lnTo>
                  <a:lnTo>
                    <a:pt x="0" y="198"/>
                  </a:lnTo>
                  <a:lnTo>
                    <a:pt x="2" y="209"/>
                  </a:lnTo>
                  <a:lnTo>
                    <a:pt x="6" y="217"/>
                  </a:lnTo>
                  <a:lnTo>
                    <a:pt x="11" y="226"/>
                  </a:lnTo>
                  <a:lnTo>
                    <a:pt x="17" y="234"/>
                  </a:lnTo>
                  <a:lnTo>
                    <a:pt x="25" y="243"/>
                  </a:lnTo>
                  <a:lnTo>
                    <a:pt x="27" y="245"/>
                  </a:lnTo>
                  <a:lnTo>
                    <a:pt x="34" y="249"/>
                  </a:lnTo>
                  <a:lnTo>
                    <a:pt x="38" y="251"/>
                  </a:lnTo>
                  <a:lnTo>
                    <a:pt x="44" y="253"/>
                  </a:lnTo>
                  <a:lnTo>
                    <a:pt x="49" y="253"/>
                  </a:lnTo>
                  <a:lnTo>
                    <a:pt x="57" y="255"/>
                  </a:lnTo>
                  <a:lnTo>
                    <a:pt x="63" y="255"/>
                  </a:lnTo>
                  <a:lnTo>
                    <a:pt x="70" y="253"/>
                  </a:lnTo>
                  <a:lnTo>
                    <a:pt x="78" y="247"/>
                  </a:lnTo>
                  <a:lnTo>
                    <a:pt x="86" y="243"/>
                  </a:lnTo>
                  <a:lnTo>
                    <a:pt x="95" y="236"/>
                  </a:lnTo>
                  <a:lnTo>
                    <a:pt x="103" y="228"/>
                  </a:lnTo>
                  <a:lnTo>
                    <a:pt x="106" y="220"/>
                  </a:lnTo>
                  <a:lnTo>
                    <a:pt x="110" y="217"/>
                  </a:lnTo>
                  <a:lnTo>
                    <a:pt x="114" y="209"/>
                  </a:lnTo>
                  <a:lnTo>
                    <a:pt x="120" y="201"/>
                  </a:lnTo>
                  <a:lnTo>
                    <a:pt x="120" y="205"/>
                  </a:lnTo>
                  <a:lnTo>
                    <a:pt x="125" y="213"/>
                  </a:lnTo>
                  <a:lnTo>
                    <a:pt x="127" y="219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8"/>
                  </a:lnTo>
                  <a:lnTo>
                    <a:pt x="148" y="243"/>
                  </a:lnTo>
                  <a:lnTo>
                    <a:pt x="156" y="247"/>
                  </a:lnTo>
                  <a:lnTo>
                    <a:pt x="164" y="251"/>
                  </a:lnTo>
                  <a:lnTo>
                    <a:pt x="173" y="255"/>
                  </a:lnTo>
                  <a:lnTo>
                    <a:pt x="183" y="255"/>
                  </a:lnTo>
                  <a:lnTo>
                    <a:pt x="192" y="255"/>
                  </a:lnTo>
                  <a:lnTo>
                    <a:pt x="198" y="253"/>
                  </a:lnTo>
                  <a:lnTo>
                    <a:pt x="202" y="253"/>
                  </a:lnTo>
                  <a:lnTo>
                    <a:pt x="209" y="249"/>
                  </a:lnTo>
                  <a:lnTo>
                    <a:pt x="215" y="247"/>
                  </a:lnTo>
                  <a:lnTo>
                    <a:pt x="224" y="238"/>
                  </a:lnTo>
                  <a:lnTo>
                    <a:pt x="230" y="228"/>
                  </a:lnTo>
                  <a:lnTo>
                    <a:pt x="232" y="220"/>
                  </a:lnTo>
                  <a:lnTo>
                    <a:pt x="234" y="215"/>
                  </a:lnTo>
                  <a:lnTo>
                    <a:pt x="234" y="207"/>
                  </a:lnTo>
                  <a:lnTo>
                    <a:pt x="236" y="201"/>
                  </a:lnTo>
                  <a:lnTo>
                    <a:pt x="236" y="194"/>
                  </a:lnTo>
                  <a:lnTo>
                    <a:pt x="234" y="186"/>
                  </a:lnTo>
                  <a:lnTo>
                    <a:pt x="234" y="179"/>
                  </a:lnTo>
                  <a:lnTo>
                    <a:pt x="232" y="171"/>
                  </a:lnTo>
                  <a:lnTo>
                    <a:pt x="230" y="162"/>
                  </a:lnTo>
                  <a:lnTo>
                    <a:pt x="226" y="154"/>
                  </a:lnTo>
                  <a:lnTo>
                    <a:pt x="224" y="144"/>
                  </a:lnTo>
                  <a:lnTo>
                    <a:pt x="222" y="139"/>
                  </a:lnTo>
                  <a:lnTo>
                    <a:pt x="217" y="129"/>
                  </a:lnTo>
                  <a:lnTo>
                    <a:pt x="213" y="120"/>
                  </a:lnTo>
                  <a:lnTo>
                    <a:pt x="209" y="110"/>
                  </a:lnTo>
                  <a:lnTo>
                    <a:pt x="205" y="103"/>
                  </a:lnTo>
                  <a:lnTo>
                    <a:pt x="198" y="93"/>
                  </a:lnTo>
                  <a:lnTo>
                    <a:pt x="194" y="86"/>
                  </a:lnTo>
                  <a:lnTo>
                    <a:pt x="188" y="78"/>
                  </a:lnTo>
                  <a:lnTo>
                    <a:pt x="184" y="70"/>
                  </a:lnTo>
                  <a:lnTo>
                    <a:pt x="177" y="61"/>
                  </a:lnTo>
                  <a:lnTo>
                    <a:pt x="173" y="53"/>
                  </a:lnTo>
                  <a:lnTo>
                    <a:pt x="167" y="46"/>
                  </a:lnTo>
                  <a:lnTo>
                    <a:pt x="162" y="40"/>
                  </a:lnTo>
                  <a:lnTo>
                    <a:pt x="156" y="32"/>
                  </a:lnTo>
                  <a:lnTo>
                    <a:pt x="150" y="27"/>
                  </a:lnTo>
                  <a:lnTo>
                    <a:pt x="146" y="21"/>
                  </a:lnTo>
                  <a:lnTo>
                    <a:pt x="141" y="15"/>
                  </a:lnTo>
                  <a:lnTo>
                    <a:pt x="122" y="30"/>
                  </a:lnTo>
                  <a:lnTo>
                    <a:pt x="124" y="32"/>
                  </a:lnTo>
                  <a:lnTo>
                    <a:pt x="127" y="36"/>
                  </a:lnTo>
                  <a:lnTo>
                    <a:pt x="133" y="44"/>
                  </a:lnTo>
                  <a:lnTo>
                    <a:pt x="141" y="53"/>
                  </a:lnTo>
                  <a:lnTo>
                    <a:pt x="144" y="59"/>
                  </a:lnTo>
                  <a:lnTo>
                    <a:pt x="150" y="65"/>
                  </a:lnTo>
                  <a:lnTo>
                    <a:pt x="154" y="70"/>
                  </a:lnTo>
                  <a:lnTo>
                    <a:pt x="160" y="78"/>
                  </a:lnTo>
                  <a:lnTo>
                    <a:pt x="164" y="84"/>
                  </a:lnTo>
                  <a:lnTo>
                    <a:pt x="169" y="93"/>
                  </a:lnTo>
                  <a:lnTo>
                    <a:pt x="175" y="99"/>
                  </a:lnTo>
                  <a:lnTo>
                    <a:pt x="181" y="108"/>
                  </a:lnTo>
                  <a:lnTo>
                    <a:pt x="184" y="116"/>
                  </a:lnTo>
                  <a:lnTo>
                    <a:pt x="188" y="125"/>
                  </a:lnTo>
                  <a:lnTo>
                    <a:pt x="194" y="133"/>
                  </a:lnTo>
                  <a:lnTo>
                    <a:pt x="198" y="141"/>
                  </a:lnTo>
                  <a:lnTo>
                    <a:pt x="202" y="148"/>
                  </a:lnTo>
                  <a:lnTo>
                    <a:pt x="205" y="158"/>
                  </a:lnTo>
                  <a:lnTo>
                    <a:pt x="207" y="165"/>
                  </a:lnTo>
                  <a:lnTo>
                    <a:pt x="211" y="173"/>
                  </a:lnTo>
                  <a:lnTo>
                    <a:pt x="211" y="181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7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2" y="226"/>
                  </a:lnTo>
                  <a:lnTo>
                    <a:pt x="200" y="228"/>
                  </a:lnTo>
                  <a:lnTo>
                    <a:pt x="194" y="230"/>
                  </a:lnTo>
                  <a:lnTo>
                    <a:pt x="184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60" y="226"/>
                  </a:lnTo>
                  <a:lnTo>
                    <a:pt x="152" y="220"/>
                  </a:lnTo>
                  <a:lnTo>
                    <a:pt x="146" y="215"/>
                  </a:lnTo>
                  <a:lnTo>
                    <a:pt x="143" y="209"/>
                  </a:lnTo>
                  <a:lnTo>
                    <a:pt x="139" y="205"/>
                  </a:lnTo>
                  <a:lnTo>
                    <a:pt x="137" y="198"/>
                  </a:lnTo>
                  <a:lnTo>
                    <a:pt x="133" y="194"/>
                  </a:lnTo>
                  <a:lnTo>
                    <a:pt x="131" y="186"/>
                  </a:lnTo>
                  <a:lnTo>
                    <a:pt x="127" y="181"/>
                  </a:lnTo>
                  <a:lnTo>
                    <a:pt x="124" y="171"/>
                  </a:lnTo>
                  <a:lnTo>
                    <a:pt x="122" y="165"/>
                  </a:lnTo>
                  <a:lnTo>
                    <a:pt x="120" y="167"/>
                  </a:lnTo>
                  <a:lnTo>
                    <a:pt x="114" y="177"/>
                  </a:lnTo>
                  <a:lnTo>
                    <a:pt x="108" y="182"/>
                  </a:lnTo>
                  <a:lnTo>
                    <a:pt x="105" y="190"/>
                  </a:lnTo>
                  <a:lnTo>
                    <a:pt x="99" y="196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2" y="217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1" y="228"/>
                  </a:lnTo>
                  <a:lnTo>
                    <a:pt x="55" y="230"/>
                  </a:lnTo>
                  <a:lnTo>
                    <a:pt x="48" y="228"/>
                  </a:lnTo>
                  <a:lnTo>
                    <a:pt x="40" y="224"/>
                  </a:lnTo>
                  <a:lnTo>
                    <a:pt x="36" y="220"/>
                  </a:lnTo>
                  <a:lnTo>
                    <a:pt x="32" y="213"/>
                  </a:lnTo>
                  <a:lnTo>
                    <a:pt x="30" y="205"/>
                  </a:lnTo>
                  <a:lnTo>
                    <a:pt x="27" y="198"/>
                  </a:lnTo>
                  <a:lnTo>
                    <a:pt x="27" y="194"/>
                  </a:lnTo>
                  <a:lnTo>
                    <a:pt x="27" y="188"/>
                  </a:lnTo>
                  <a:lnTo>
                    <a:pt x="27" y="182"/>
                  </a:lnTo>
                  <a:lnTo>
                    <a:pt x="29" y="179"/>
                  </a:lnTo>
                  <a:lnTo>
                    <a:pt x="29" y="171"/>
                  </a:lnTo>
                  <a:lnTo>
                    <a:pt x="30" y="165"/>
                  </a:lnTo>
                  <a:lnTo>
                    <a:pt x="32" y="156"/>
                  </a:lnTo>
                  <a:lnTo>
                    <a:pt x="36" y="148"/>
                  </a:lnTo>
                  <a:lnTo>
                    <a:pt x="38" y="141"/>
                  </a:lnTo>
                  <a:lnTo>
                    <a:pt x="44" y="133"/>
                  </a:lnTo>
                  <a:lnTo>
                    <a:pt x="48" y="124"/>
                  </a:lnTo>
                  <a:lnTo>
                    <a:pt x="55" y="114"/>
                  </a:lnTo>
                  <a:lnTo>
                    <a:pt x="61" y="103"/>
                  </a:lnTo>
                  <a:lnTo>
                    <a:pt x="68" y="93"/>
                  </a:lnTo>
                  <a:lnTo>
                    <a:pt x="70" y="86"/>
                  </a:lnTo>
                  <a:lnTo>
                    <a:pt x="76" y="80"/>
                  </a:lnTo>
                  <a:lnTo>
                    <a:pt x="80" y="74"/>
                  </a:lnTo>
                  <a:lnTo>
                    <a:pt x="86" y="68"/>
                  </a:lnTo>
                  <a:lnTo>
                    <a:pt x="89" y="61"/>
                  </a:lnTo>
                  <a:lnTo>
                    <a:pt x="95" y="55"/>
                  </a:lnTo>
                  <a:lnTo>
                    <a:pt x="101" y="49"/>
                  </a:lnTo>
                  <a:lnTo>
                    <a:pt x="108" y="44"/>
                  </a:lnTo>
                  <a:lnTo>
                    <a:pt x="114" y="36"/>
                  </a:lnTo>
                  <a:lnTo>
                    <a:pt x="122" y="28"/>
                  </a:lnTo>
                  <a:lnTo>
                    <a:pt x="127" y="21"/>
                  </a:lnTo>
                  <a:lnTo>
                    <a:pt x="137" y="15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25" name="Freeform 185">
              <a:extLst>
                <a:ext uri="{FF2B5EF4-FFF2-40B4-BE49-F238E27FC236}">
                  <a16:creationId xmlns:a16="http://schemas.microsoft.com/office/drawing/2014/main" id="{036B808F-C375-D320-B9F2-CC1A0792A6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" y="2226"/>
              <a:ext cx="43" cy="79"/>
            </a:xfrm>
            <a:custGeom>
              <a:avLst/>
              <a:gdLst>
                <a:gd name="T0" fmla="*/ 24 w 85"/>
                <a:gd name="T1" fmla="*/ 30 h 157"/>
                <a:gd name="T2" fmla="*/ 0 w 85"/>
                <a:gd name="T3" fmla="*/ 157 h 157"/>
                <a:gd name="T4" fmla="*/ 85 w 85"/>
                <a:gd name="T5" fmla="*/ 146 h 157"/>
                <a:gd name="T6" fmla="*/ 85 w 85"/>
                <a:gd name="T7" fmla="*/ 144 h 157"/>
                <a:gd name="T8" fmla="*/ 85 w 85"/>
                <a:gd name="T9" fmla="*/ 140 h 157"/>
                <a:gd name="T10" fmla="*/ 83 w 85"/>
                <a:gd name="T11" fmla="*/ 134 h 157"/>
                <a:gd name="T12" fmla="*/ 83 w 85"/>
                <a:gd name="T13" fmla="*/ 127 h 157"/>
                <a:gd name="T14" fmla="*/ 83 w 85"/>
                <a:gd name="T15" fmla="*/ 117 h 157"/>
                <a:gd name="T16" fmla="*/ 83 w 85"/>
                <a:gd name="T17" fmla="*/ 108 h 157"/>
                <a:gd name="T18" fmla="*/ 81 w 85"/>
                <a:gd name="T19" fmla="*/ 98 h 157"/>
                <a:gd name="T20" fmla="*/ 81 w 85"/>
                <a:gd name="T21" fmla="*/ 89 h 157"/>
                <a:gd name="T22" fmla="*/ 80 w 85"/>
                <a:gd name="T23" fmla="*/ 77 h 157"/>
                <a:gd name="T24" fmla="*/ 80 w 85"/>
                <a:gd name="T25" fmla="*/ 68 h 157"/>
                <a:gd name="T26" fmla="*/ 78 w 85"/>
                <a:gd name="T27" fmla="*/ 58 h 157"/>
                <a:gd name="T28" fmla="*/ 78 w 85"/>
                <a:gd name="T29" fmla="*/ 51 h 157"/>
                <a:gd name="T30" fmla="*/ 76 w 85"/>
                <a:gd name="T31" fmla="*/ 41 h 157"/>
                <a:gd name="T32" fmla="*/ 76 w 85"/>
                <a:gd name="T33" fmla="*/ 36 h 157"/>
                <a:gd name="T34" fmla="*/ 74 w 85"/>
                <a:gd name="T35" fmla="*/ 32 h 157"/>
                <a:gd name="T36" fmla="*/ 68 w 85"/>
                <a:gd name="T37" fmla="*/ 28 h 157"/>
                <a:gd name="T38" fmla="*/ 61 w 85"/>
                <a:gd name="T39" fmla="*/ 20 h 157"/>
                <a:gd name="T40" fmla="*/ 57 w 85"/>
                <a:gd name="T41" fmla="*/ 13 h 157"/>
                <a:gd name="T42" fmla="*/ 55 w 85"/>
                <a:gd name="T43" fmla="*/ 9 h 157"/>
                <a:gd name="T44" fmla="*/ 61 w 85"/>
                <a:gd name="T45" fmla="*/ 125 h 157"/>
                <a:gd name="T46" fmla="*/ 30 w 85"/>
                <a:gd name="T47" fmla="*/ 129 h 157"/>
                <a:gd name="T48" fmla="*/ 49 w 85"/>
                <a:gd name="T49" fmla="*/ 0 h 157"/>
                <a:gd name="T50" fmla="*/ 24 w 85"/>
                <a:gd name="T51" fmla="*/ 30 h 157"/>
                <a:gd name="T52" fmla="*/ 24 w 85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57">
                  <a:moveTo>
                    <a:pt x="24" y="30"/>
                  </a:moveTo>
                  <a:lnTo>
                    <a:pt x="0" y="157"/>
                  </a:lnTo>
                  <a:lnTo>
                    <a:pt x="85" y="146"/>
                  </a:lnTo>
                  <a:lnTo>
                    <a:pt x="85" y="144"/>
                  </a:lnTo>
                  <a:lnTo>
                    <a:pt x="85" y="140"/>
                  </a:lnTo>
                  <a:lnTo>
                    <a:pt x="83" y="134"/>
                  </a:lnTo>
                  <a:lnTo>
                    <a:pt x="83" y="127"/>
                  </a:lnTo>
                  <a:lnTo>
                    <a:pt x="83" y="117"/>
                  </a:lnTo>
                  <a:lnTo>
                    <a:pt x="83" y="108"/>
                  </a:lnTo>
                  <a:lnTo>
                    <a:pt x="81" y="98"/>
                  </a:lnTo>
                  <a:lnTo>
                    <a:pt x="81" y="89"/>
                  </a:lnTo>
                  <a:lnTo>
                    <a:pt x="80" y="77"/>
                  </a:lnTo>
                  <a:lnTo>
                    <a:pt x="80" y="68"/>
                  </a:lnTo>
                  <a:lnTo>
                    <a:pt x="78" y="58"/>
                  </a:lnTo>
                  <a:lnTo>
                    <a:pt x="78" y="51"/>
                  </a:lnTo>
                  <a:lnTo>
                    <a:pt x="76" y="41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8" y="28"/>
                  </a:lnTo>
                  <a:lnTo>
                    <a:pt x="61" y="20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61" y="125"/>
                  </a:lnTo>
                  <a:lnTo>
                    <a:pt x="30" y="129"/>
                  </a:lnTo>
                  <a:lnTo>
                    <a:pt x="49" y="0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38" name="Freeform 198">
              <a:extLst>
                <a:ext uri="{FF2B5EF4-FFF2-40B4-BE49-F238E27FC236}">
                  <a16:creationId xmlns:a16="http://schemas.microsoft.com/office/drawing/2014/main" id="{4A1A7B94-3A2B-3BC7-496A-FFBE9AF7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020"/>
              <a:ext cx="270" cy="374"/>
            </a:xfrm>
            <a:custGeom>
              <a:avLst/>
              <a:gdLst>
                <a:gd name="T0" fmla="*/ 82 w 540"/>
                <a:gd name="T1" fmla="*/ 48 h 749"/>
                <a:gd name="T2" fmla="*/ 65 w 540"/>
                <a:gd name="T3" fmla="*/ 55 h 749"/>
                <a:gd name="T4" fmla="*/ 52 w 540"/>
                <a:gd name="T5" fmla="*/ 74 h 749"/>
                <a:gd name="T6" fmla="*/ 44 w 540"/>
                <a:gd name="T7" fmla="*/ 93 h 749"/>
                <a:gd name="T8" fmla="*/ 40 w 540"/>
                <a:gd name="T9" fmla="*/ 118 h 749"/>
                <a:gd name="T10" fmla="*/ 42 w 540"/>
                <a:gd name="T11" fmla="*/ 143 h 749"/>
                <a:gd name="T12" fmla="*/ 44 w 540"/>
                <a:gd name="T13" fmla="*/ 160 h 749"/>
                <a:gd name="T14" fmla="*/ 46 w 540"/>
                <a:gd name="T15" fmla="*/ 179 h 749"/>
                <a:gd name="T16" fmla="*/ 34 w 540"/>
                <a:gd name="T17" fmla="*/ 625 h 749"/>
                <a:gd name="T18" fmla="*/ 34 w 540"/>
                <a:gd name="T19" fmla="*/ 639 h 749"/>
                <a:gd name="T20" fmla="*/ 36 w 540"/>
                <a:gd name="T21" fmla="*/ 662 h 749"/>
                <a:gd name="T22" fmla="*/ 46 w 540"/>
                <a:gd name="T23" fmla="*/ 688 h 749"/>
                <a:gd name="T24" fmla="*/ 63 w 540"/>
                <a:gd name="T25" fmla="*/ 703 h 749"/>
                <a:gd name="T26" fmla="*/ 82 w 540"/>
                <a:gd name="T27" fmla="*/ 713 h 749"/>
                <a:gd name="T28" fmla="*/ 103 w 540"/>
                <a:gd name="T29" fmla="*/ 717 h 749"/>
                <a:gd name="T30" fmla="*/ 422 w 540"/>
                <a:gd name="T31" fmla="*/ 707 h 749"/>
                <a:gd name="T32" fmla="*/ 441 w 540"/>
                <a:gd name="T33" fmla="*/ 705 h 749"/>
                <a:gd name="T34" fmla="*/ 458 w 540"/>
                <a:gd name="T35" fmla="*/ 698 h 749"/>
                <a:gd name="T36" fmla="*/ 477 w 540"/>
                <a:gd name="T37" fmla="*/ 682 h 749"/>
                <a:gd name="T38" fmla="*/ 485 w 540"/>
                <a:gd name="T39" fmla="*/ 662 h 749"/>
                <a:gd name="T40" fmla="*/ 489 w 540"/>
                <a:gd name="T41" fmla="*/ 644 h 749"/>
                <a:gd name="T42" fmla="*/ 504 w 540"/>
                <a:gd name="T43" fmla="*/ 89 h 749"/>
                <a:gd name="T44" fmla="*/ 496 w 540"/>
                <a:gd name="T45" fmla="*/ 65 h 749"/>
                <a:gd name="T46" fmla="*/ 487 w 540"/>
                <a:gd name="T47" fmla="*/ 50 h 749"/>
                <a:gd name="T48" fmla="*/ 466 w 540"/>
                <a:gd name="T49" fmla="*/ 36 h 749"/>
                <a:gd name="T50" fmla="*/ 303 w 540"/>
                <a:gd name="T51" fmla="*/ 0 h 749"/>
                <a:gd name="T52" fmla="*/ 477 w 540"/>
                <a:gd name="T53" fmla="*/ 6 h 749"/>
                <a:gd name="T54" fmla="*/ 496 w 540"/>
                <a:gd name="T55" fmla="*/ 12 h 749"/>
                <a:gd name="T56" fmla="*/ 517 w 540"/>
                <a:gd name="T57" fmla="*/ 31 h 749"/>
                <a:gd name="T58" fmla="*/ 533 w 540"/>
                <a:gd name="T59" fmla="*/ 51 h 749"/>
                <a:gd name="T60" fmla="*/ 538 w 540"/>
                <a:gd name="T61" fmla="*/ 70 h 749"/>
                <a:gd name="T62" fmla="*/ 540 w 540"/>
                <a:gd name="T63" fmla="*/ 89 h 749"/>
                <a:gd name="T64" fmla="*/ 531 w 540"/>
                <a:gd name="T65" fmla="*/ 639 h 749"/>
                <a:gd name="T66" fmla="*/ 529 w 540"/>
                <a:gd name="T67" fmla="*/ 656 h 749"/>
                <a:gd name="T68" fmla="*/ 525 w 540"/>
                <a:gd name="T69" fmla="*/ 682 h 749"/>
                <a:gd name="T70" fmla="*/ 504 w 540"/>
                <a:gd name="T71" fmla="*/ 707 h 749"/>
                <a:gd name="T72" fmla="*/ 481 w 540"/>
                <a:gd name="T73" fmla="*/ 722 h 749"/>
                <a:gd name="T74" fmla="*/ 457 w 540"/>
                <a:gd name="T75" fmla="*/ 730 h 749"/>
                <a:gd name="T76" fmla="*/ 426 w 540"/>
                <a:gd name="T77" fmla="*/ 736 h 749"/>
                <a:gd name="T78" fmla="*/ 109 w 540"/>
                <a:gd name="T79" fmla="*/ 749 h 749"/>
                <a:gd name="T80" fmla="*/ 86 w 540"/>
                <a:gd name="T81" fmla="*/ 749 h 749"/>
                <a:gd name="T82" fmla="*/ 55 w 540"/>
                <a:gd name="T83" fmla="*/ 741 h 749"/>
                <a:gd name="T84" fmla="*/ 29 w 540"/>
                <a:gd name="T85" fmla="*/ 724 h 749"/>
                <a:gd name="T86" fmla="*/ 15 w 540"/>
                <a:gd name="T87" fmla="*/ 709 h 749"/>
                <a:gd name="T88" fmla="*/ 6 w 540"/>
                <a:gd name="T89" fmla="*/ 686 h 749"/>
                <a:gd name="T90" fmla="*/ 0 w 540"/>
                <a:gd name="T91" fmla="*/ 658 h 749"/>
                <a:gd name="T92" fmla="*/ 10 w 540"/>
                <a:gd name="T93" fmla="*/ 318 h 749"/>
                <a:gd name="T94" fmla="*/ 10 w 540"/>
                <a:gd name="T95" fmla="*/ 160 h 749"/>
                <a:gd name="T96" fmla="*/ 6 w 540"/>
                <a:gd name="T97" fmla="*/ 146 h 749"/>
                <a:gd name="T98" fmla="*/ 4 w 540"/>
                <a:gd name="T99" fmla="*/ 118 h 749"/>
                <a:gd name="T100" fmla="*/ 4 w 540"/>
                <a:gd name="T101" fmla="*/ 99 h 749"/>
                <a:gd name="T102" fmla="*/ 8 w 540"/>
                <a:gd name="T103" fmla="*/ 82 h 749"/>
                <a:gd name="T104" fmla="*/ 15 w 540"/>
                <a:gd name="T105" fmla="*/ 63 h 749"/>
                <a:gd name="T106" fmla="*/ 31 w 540"/>
                <a:gd name="T107" fmla="*/ 48 h 749"/>
                <a:gd name="T108" fmla="*/ 50 w 540"/>
                <a:gd name="T109" fmla="*/ 32 h 749"/>
                <a:gd name="T110" fmla="*/ 76 w 540"/>
                <a:gd name="T111" fmla="*/ 23 h 749"/>
                <a:gd name="T112" fmla="*/ 95 w 540"/>
                <a:gd name="T113" fmla="*/ 21 h 749"/>
                <a:gd name="T114" fmla="*/ 93 w 540"/>
                <a:gd name="T115" fmla="*/ 5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749">
                  <a:moveTo>
                    <a:pt x="93" y="50"/>
                  </a:moveTo>
                  <a:lnTo>
                    <a:pt x="88" y="48"/>
                  </a:lnTo>
                  <a:lnTo>
                    <a:pt x="82" y="48"/>
                  </a:lnTo>
                  <a:lnTo>
                    <a:pt x="76" y="48"/>
                  </a:lnTo>
                  <a:lnTo>
                    <a:pt x="71" y="51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5" y="67"/>
                  </a:lnTo>
                  <a:lnTo>
                    <a:pt x="52" y="74"/>
                  </a:lnTo>
                  <a:lnTo>
                    <a:pt x="48" y="80"/>
                  </a:lnTo>
                  <a:lnTo>
                    <a:pt x="46" y="86"/>
                  </a:lnTo>
                  <a:lnTo>
                    <a:pt x="44" y="93"/>
                  </a:lnTo>
                  <a:lnTo>
                    <a:pt x="44" y="101"/>
                  </a:lnTo>
                  <a:lnTo>
                    <a:pt x="42" y="108"/>
                  </a:lnTo>
                  <a:lnTo>
                    <a:pt x="40" y="118"/>
                  </a:lnTo>
                  <a:lnTo>
                    <a:pt x="40" y="126"/>
                  </a:lnTo>
                  <a:lnTo>
                    <a:pt x="42" y="137"/>
                  </a:lnTo>
                  <a:lnTo>
                    <a:pt x="42" y="143"/>
                  </a:lnTo>
                  <a:lnTo>
                    <a:pt x="42" y="146"/>
                  </a:lnTo>
                  <a:lnTo>
                    <a:pt x="42" y="154"/>
                  </a:lnTo>
                  <a:lnTo>
                    <a:pt x="44" y="160"/>
                  </a:lnTo>
                  <a:lnTo>
                    <a:pt x="44" y="165"/>
                  </a:lnTo>
                  <a:lnTo>
                    <a:pt x="44" y="171"/>
                  </a:lnTo>
                  <a:lnTo>
                    <a:pt x="46" y="179"/>
                  </a:lnTo>
                  <a:lnTo>
                    <a:pt x="48" y="186"/>
                  </a:lnTo>
                  <a:lnTo>
                    <a:pt x="36" y="625"/>
                  </a:lnTo>
                  <a:lnTo>
                    <a:pt x="34" y="625"/>
                  </a:lnTo>
                  <a:lnTo>
                    <a:pt x="34" y="627"/>
                  </a:lnTo>
                  <a:lnTo>
                    <a:pt x="34" y="631"/>
                  </a:lnTo>
                  <a:lnTo>
                    <a:pt x="34" y="639"/>
                  </a:lnTo>
                  <a:lnTo>
                    <a:pt x="34" y="644"/>
                  </a:lnTo>
                  <a:lnTo>
                    <a:pt x="34" y="652"/>
                  </a:lnTo>
                  <a:lnTo>
                    <a:pt x="36" y="662"/>
                  </a:lnTo>
                  <a:lnTo>
                    <a:pt x="38" y="671"/>
                  </a:lnTo>
                  <a:lnTo>
                    <a:pt x="40" y="679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4" y="709"/>
                  </a:lnTo>
                  <a:lnTo>
                    <a:pt x="82" y="713"/>
                  </a:lnTo>
                  <a:lnTo>
                    <a:pt x="88" y="713"/>
                  </a:lnTo>
                  <a:lnTo>
                    <a:pt x="95" y="715"/>
                  </a:lnTo>
                  <a:lnTo>
                    <a:pt x="103" y="717"/>
                  </a:lnTo>
                  <a:lnTo>
                    <a:pt x="112" y="717"/>
                  </a:lnTo>
                  <a:lnTo>
                    <a:pt x="420" y="709"/>
                  </a:lnTo>
                  <a:lnTo>
                    <a:pt x="422" y="707"/>
                  </a:lnTo>
                  <a:lnTo>
                    <a:pt x="430" y="707"/>
                  </a:lnTo>
                  <a:lnTo>
                    <a:pt x="436" y="705"/>
                  </a:lnTo>
                  <a:lnTo>
                    <a:pt x="441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8" y="698"/>
                  </a:lnTo>
                  <a:lnTo>
                    <a:pt x="464" y="694"/>
                  </a:lnTo>
                  <a:lnTo>
                    <a:pt x="472" y="688"/>
                  </a:lnTo>
                  <a:lnTo>
                    <a:pt x="477" y="682"/>
                  </a:lnTo>
                  <a:lnTo>
                    <a:pt x="479" y="675"/>
                  </a:lnTo>
                  <a:lnTo>
                    <a:pt x="485" y="667"/>
                  </a:lnTo>
                  <a:lnTo>
                    <a:pt x="485" y="662"/>
                  </a:lnTo>
                  <a:lnTo>
                    <a:pt x="487" y="656"/>
                  </a:lnTo>
                  <a:lnTo>
                    <a:pt x="487" y="650"/>
                  </a:lnTo>
                  <a:lnTo>
                    <a:pt x="489" y="644"/>
                  </a:lnTo>
                  <a:lnTo>
                    <a:pt x="504" y="99"/>
                  </a:lnTo>
                  <a:lnTo>
                    <a:pt x="504" y="97"/>
                  </a:lnTo>
                  <a:lnTo>
                    <a:pt x="504" y="89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6" y="65"/>
                  </a:lnTo>
                  <a:lnTo>
                    <a:pt x="493" y="59"/>
                  </a:lnTo>
                  <a:lnTo>
                    <a:pt x="489" y="53"/>
                  </a:lnTo>
                  <a:lnTo>
                    <a:pt x="487" y="50"/>
                  </a:lnTo>
                  <a:lnTo>
                    <a:pt x="479" y="44"/>
                  </a:lnTo>
                  <a:lnTo>
                    <a:pt x="474" y="40"/>
                  </a:lnTo>
                  <a:lnTo>
                    <a:pt x="466" y="36"/>
                  </a:lnTo>
                  <a:lnTo>
                    <a:pt x="460" y="34"/>
                  </a:lnTo>
                  <a:lnTo>
                    <a:pt x="278" y="31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7" y="6"/>
                  </a:lnTo>
                  <a:lnTo>
                    <a:pt x="483" y="6"/>
                  </a:lnTo>
                  <a:lnTo>
                    <a:pt x="489" y="10"/>
                  </a:lnTo>
                  <a:lnTo>
                    <a:pt x="496" y="12"/>
                  </a:lnTo>
                  <a:lnTo>
                    <a:pt x="504" y="19"/>
                  </a:lnTo>
                  <a:lnTo>
                    <a:pt x="512" y="23"/>
                  </a:lnTo>
                  <a:lnTo>
                    <a:pt x="517" y="31"/>
                  </a:lnTo>
                  <a:lnTo>
                    <a:pt x="525" y="38"/>
                  </a:lnTo>
                  <a:lnTo>
                    <a:pt x="531" y="48"/>
                  </a:lnTo>
                  <a:lnTo>
                    <a:pt x="533" y="51"/>
                  </a:lnTo>
                  <a:lnTo>
                    <a:pt x="534" y="57"/>
                  </a:lnTo>
                  <a:lnTo>
                    <a:pt x="536" y="63"/>
                  </a:lnTo>
                  <a:lnTo>
                    <a:pt x="538" y="70"/>
                  </a:lnTo>
                  <a:lnTo>
                    <a:pt x="538" y="76"/>
                  </a:lnTo>
                  <a:lnTo>
                    <a:pt x="540" y="84"/>
                  </a:lnTo>
                  <a:lnTo>
                    <a:pt x="540" y="89"/>
                  </a:lnTo>
                  <a:lnTo>
                    <a:pt x="540" y="99"/>
                  </a:lnTo>
                  <a:lnTo>
                    <a:pt x="531" y="637"/>
                  </a:lnTo>
                  <a:lnTo>
                    <a:pt x="531" y="639"/>
                  </a:lnTo>
                  <a:lnTo>
                    <a:pt x="531" y="643"/>
                  </a:lnTo>
                  <a:lnTo>
                    <a:pt x="531" y="650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5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0"/>
                  </a:lnTo>
                  <a:lnTo>
                    <a:pt x="504" y="707"/>
                  </a:lnTo>
                  <a:lnTo>
                    <a:pt x="495" y="717"/>
                  </a:lnTo>
                  <a:lnTo>
                    <a:pt x="487" y="719"/>
                  </a:lnTo>
                  <a:lnTo>
                    <a:pt x="481" y="722"/>
                  </a:lnTo>
                  <a:lnTo>
                    <a:pt x="474" y="726"/>
                  </a:lnTo>
                  <a:lnTo>
                    <a:pt x="466" y="728"/>
                  </a:lnTo>
                  <a:lnTo>
                    <a:pt x="457" y="730"/>
                  </a:lnTo>
                  <a:lnTo>
                    <a:pt x="447" y="732"/>
                  </a:lnTo>
                  <a:lnTo>
                    <a:pt x="438" y="734"/>
                  </a:lnTo>
                  <a:lnTo>
                    <a:pt x="426" y="736"/>
                  </a:lnTo>
                  <a:lnTo>
                    <a:pt x="114" y="749"/>
                  </a:lnTo>
                  <a:lnTo>
                    <a:pt x="112" y="749"/>
                  </a:lnTo>
                  <a:lnTo>
                    <a:pt x="109" y="749"/>
                  </a:lnTo>
                  <a:lnTo>
                    <a:pt x="103" y="749"/>
                  </a:lnTo>
                  <a:lnTo>
                    <a:pt x="95" y="749"/>
                  </a:lnTo>
                  <a:lnTo>
                    <a:pt x="86" y="749"/>
                  </a:lnTo>
                  <a:lnTo>
                    <a:pt x="76" y="747"/>
                  </a:lnTo>
                  <a:lnTo>
                    <a:pt x="65" y="743"/>
                  </a:lnTo>
                  <a:lnTo>
                    <a:pt x="55" y="741"/>
                  </a:lnTo>
                  <a:lnTo>
                    <a:pt x="44" y="736"/>
                  </a:lnTo>
                  <a:lnTo>
                    <a:pt x="34" y="728"/>
                  </a:lnTo>
                  <a:lnTo>
                    <a:pt x="29" y="724"/>
                  </a:lnTo>
                  <a:lnTo>
                    <a:pt x="25" y="719"/>
                  </a:lnTo>
                  <a:lnTo>
                    <a:pt x="19" y="715"/>
                  </a:lnTo>
                  <a:lnTo>
                    <a:pt x="15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9"/>
                  </a:lnTo>
                  <a:lnTo>
                    <a:pt x="2" y="667"/>
                  </a:lnTo>
                  <a:lnTo>
                    <a:pt x="0" y="658"/>
                  </a:lnTo>
                  <a:lnTo>
                    <a:pt x="0" y="646"/>
                  </a:lnTo>
                  <a:lnTo>
                    <a:pt x="2" y="637"/>
                  </a:lnTo>
                  <a:lnTo>
                    <a:pt x="10" y="318"/>
                  </a:lnTo>
                  <a:lnTo>
                    <a:pt x="38" y="278"/>
                  </a:lnTo>
                  <a:lnTo>
                    <a:pt x="36" y="203"/>
                  </a:lnTo>
                  <a:lnTo>
                    <a:pt x="10" y="160"/>
                  </a:lnTo>
                  <a:lnTo>
                    <a:pt x="10" y="158"/>
                  </a:lnTo>
                  <a:lnTo>
                    <a:pt x="8" y="154"/>
                  </a:lnTo>
                  <a:lnTo>
                    <a:pt x="6" y="146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18"/>
                  </a:lnTo>
                  <a:lnTo>
                    <a:pt x="4" y="112"/>
                  </a:lnTo>
                  <a:lnTo>
                    <a:pt x="4" y="107"/>
                  </a:lnTo>
                  <a:lnTo>
                    <a:pt x="4" y="99"/>
                  </a:lnTo>
                  <a:lnTo>
                    <a:pt x="6" y="95"/>
                  </a:lnTo>
                  <a:lnTo>
                    <a:pt x="6" y="88"/>
                  </a:lnTo>
                  <a:lnTo>
                    <a:pt x="8" y="82"/>
                  </a:lnTo>
                  <a:lnTo>
                    <a:pt x="10" y="74"/>
                  </a:lnTo>
                  <a:lnTo>
                    <a:pt x="14" y="69"/>
                  </a:lnTo>
                  <a:lnTo>
                    <a:pt x="15" y="63"/>
                  </a:lnTo>
                  <a:lnTo>
                    <a:pt x="21" y="57"/>
                  </a:lnTo>
                  <a:lnTo>
                    <a:pt x="25" y="51"/>
                  </a:lnTo>
                  <a:lnTo>
                    <a:pt x="31" y="48"/>
                  </a:lnTo>
                  <a:lnTo>
                    <a:pt x="36" y="42"/>
                  </a:lnTo>
                  <a:lnTo>
                    <a:pt x="44" y="36"/>
                  </a:lnTo>
                  <a:lnTo>
                    <a:pt x="50" y="32"/>
                  </a:lnTo>
                  <a:lnTo>
                    <a:pt x="59" y="31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5" y="21"/>
                  </a:lnTo>
                  <a:lnTo>
                    <a:pt x="101" y="21"/>
                  </a:lnTo>
                  <a:lnTo>
                    <a:pt x="93" y="50"/>
                  </a:lnTo>
                  <a:lnTo>
                    <a:pt x="9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39" name="Freeform 199">
              <a:extLst>
                <a:ext uri="{FF2B5EF4-FFF2-40B4-BE49-F238E27FC236}">
                  <a16:creationId xmlns:a16="http://schemas.microsoft.com/office/drawing/2014/main" id="{6AED4BB5-492F-6B21-41C1-D7267AB5DF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28"/>
              <a:ext cx="118" cy="128"/>
            </a:xfrm>
            <a:custGeom>
              <a:avLst/>
              <a:gdLst>
                <a:gd name="T0" fmla="*/ 118 w 235"/>
                <a:gd name="T1" fmla="*/ 5 h 254"/>
                <a:gd name="T2" fmla="*/ 102 w 235"/>
                <a:gd name="T3" fmla="*/ 19 h 254"/>
                <a:gd name="T4" fmla="*/ 83 w 235"/>
                <a:gd name="T5" fmla="*/ 38 h 254"/>
                <a:gd name="T6" fmla="*/ 61 w 235"/>
                <a:gd name="T7" fmla="*/ 63 h 254"/>
                <a:gd name="T8" fmla="*/ 42 w 235"/>
                <a:gd name="T9" fmla="*/ 91 h 254"/>
                <a:gd name="T10" fmla="*/ 21 w 235"/>
                <a:gd name="T11" fmla="*/ 120 h 254"/>
                <a:gd name="T12" fmla="*/ 7 w 235"/>
                <a:gd name="T13" fmla="*/ 150 h 254"/>
                <a:gd name="T14" fmla="*/ 0 w 235"/>
                <a:gd name="T15" fmla="*/ 180 h 254"/>
                <a:gd name="T16" fmla="*/ 2 w 235"/>
                <a:gd name="T17" fmla="*/ 211 h 254"/>
                <a:gd name="T18" fmla="*/ 17 w 235"/>
                <a:gd name="T19" fmla="*/ 235 h 254"/>
                <a:gd name="T20" fmla="*/ 34 w 235"/>
                <a:gd name="T21" fmla="*/ 251 h 254"/>
                <a:gd name="T22" fmla="*/ 49 w 235"/>
                <a:gd name="T23" fmla="*/ 254 h 254"/>
                <a:gd name="T24" fmla="*/ 70 w 235"/>
                <a:gd name="T25" fmla="*/ 253 h 254"/>
                <a:gd name="T26" fmla="*/ 95 w 235"/>
                <a:gd name="T27" fmla="*/ 235 h 254"/>
                <a:gd name="T28" fmla="*/ 110 w 235"/>
                <a:gd name="T29" fmla="*/ 215 h 254"/>
                <a:gd name="T30" fmla="*/ 121 w 235"/>
                <a:gd name="T31" fmla="*/ 203 h 254"/>
                <a:gd name="T32" fmla="*/ 133 w 235"/>
                <a:gd name="T33" fmla="*/ 224 h 254"/>
                <a:gd name="T34" fmla="*/ 150 w 235"/>
                <a:gd name="T35" fmla="*/ 243 h 254"/>
                <a:gd name="T36" fmla="*/ 173 w 235"/>
                <a:gd name="T37" fmla="*/ 254 h 254"/>
                <a:gd name="T38" fmla="*/ 196 w 235"/>
                <a:gd name="T39" fmla="*/ 253 h 254"/>
                <a:gd name="T40" fmla="*/ 213 w 235"/>
                <a:gd name="T41" fmla="*/ 247 h 254"/>
                <a:gd name="T42" fmla="*/ 230 w 235"/>
                <a:gd name="T43" fmla="*/ 222 h 254"/>
                <a:gd name="T44" fmla="*/ 235 w 235"/>
                <a:gd name="T45" fmla="*/ 201 h 254"/>
                <a:gd name="T46" fmla="*/ 230 w 235"/>
                <a:gd name="T47" fmla="*/ 178 h 254"/>
                <a:gd name="T48" fmla="*/ 224 w 235"/>
                <a:gd name="T49" fmla="*/ 154 h 254"/>
                <a:gd name="T50" fmla="*/ 215 w 235"/>
                <a:gd name="T51" fmla="*/ 129 h 254"/>
                <a:gd name="T52" fmla="*/ 201 w 235"/>
                <a:gd name="T53" fmla="*/ 102 h 254"/>
                <a:gd name="T54" fmla="*/ 186 w 235"/>
                <a:gd name="T55" fmla="*/ 78 h 254"/>
                <a:gd name="T56" fmla="*/ 171 w 235"/>
                <a:gd name="T57" fmla="*/ 53 h 254"/>
                <a:gd name="T58" fmla="*/ 154 w 235"/>
                <a:gd name="T59" fmla="*/ 32 h 254"/>
                <a:gd name="T60" fmla="*/ 138 w 235"/>
                <a:gd name="T61" fmla="*/ 15 h 254"/>
                <a:gd name="T62" fmla="*/ 127 w 235"/>
                <a:gd name="T63" fmla="*/ 38 h 254"/>
                <a:gd name="T64" fmla="*/ 144 w 235"/>
                <a:gd name="T65" fmla="*/ 61 h 254"/>
                <a:gd name="T66" fmla="*/ 159 w 235"/>
                <a:gd name="T67" fmla="*/ 80 h 254"/>
                <a:gd name="T68" fmla="*/ 175 w 235"/>
                <a:gd name="T69" fmla="*/ 101 h 254"/>
                <a:gd name="T70" fmla="*/ 188 w 235"/>
                <a:gd name="T71" fmla="*/ 125 h 254"/>
                <a:gd name="T72" fmla="*/ 201 w 235"/>
                <a:gd name="T73" fmla="*/ 150 h 254"/>
                <a:gd name="T74" fmla="*/ 211 w 235"/>
                <a:gd name="T75" fmla="*/ 175 h 254"/>
                <a:gd name="T76" fmla="*/ 213 w 235"/>
                <a:gd name="T77" fmla="*/ 196 h 254"/>
                <a:gd name="T78" fmla="*/ 209 w 235"/>
                <a:gd name="T79" fmla="*/ 215 h 254"/>
                <a:gd name="T80" fmla="*/ 197 w 235"/>
                <a:gd name="T81" fmla="*/ 228 h 254"/>
                <a:gd name="T82" fmla="*/ 173 w 235"/>
                <a:gd name="T83" fmla="*/ 232 h 254"/>
                <a:gd name="T84" fmla="*/ 152 w 235"/>
                <a:gd name="T85" fmla="*/ 218 h 254"/>
                <a:gd name="T86" fmla="*/ 138 w 235"/>
                <a:gd name="T87" fmla="*/ 203 h 254"/>
                <a:gd name="T88" fmla="*/ 131 w 235"/>
                <a:gd name="T89" fmla="*/ 186 h 254"/>
                <a:gd name="T90" fmla="*/ 121 w 235"/>
                <a:gd name="T91" fmla="*/ 163 h 254"/>
                <a:gd name="T92" fmla="*/ 108 w 235"/>
                <a:gd name="T93" fmla="*/ 182 h 254"/>
                <a:gd name="T94" fmla="*/ 95 w 235"/>
                <a:gd name="T95" fmla="*/ 205 h 254"/>
                <a:gd name="T96" fmla="*/ 76 w 235"/>
                <a:gd name="T97" fmla="*/ 222 h 254"/>
                <a:gd name="T98" fmla="*/ 55 w 235"/>
                <a:gd name="T99" fmla="*/ 230 h 254"/>
                <a:gd name="T100" fmla="*/ 40 w 235"/>
                <a:gd name="T101" fmla="*/ 224 h 254"/>
                <a:gd name="T102" fmla="*/ 32 w 235"/>
                <a:gd name="T103" fmla="*/ 213 h 254"/>
                <a:gd name="T104" fmla="*/ 26 w 235"/>
                <a:gd name="T105" fmla="*/ 190 h 254"/>
                <a:gd name="T106" fmla="*/ 30 w 235"/>
                <a:gd name="T107" fmla="*/ 165 h 254"/>
                <a:gd name="T108" fmla="*/ 38 w 235"/>
                <a:gd name="T109" fmla="*/ 140 h 254"/>
                <a:gd name="T110" fmla="*/ 53 w 235"/>
                <a:gd name="T111" fmla="*/ 114 h 254"/>
                <a:gd name="T112" fmla="*/ 70 w 235"/>
                <a:gd name="T113" fmla="*/ 87 h 254"/>
                <a:gd name="T114" fmla="*/ 85 w 235"/>
                <a:gd name="T115" fmla="*/ 68 h 254"/>
                <a:gd name="T116" fmla="*/ 100 w 235"/>
                <a:gd name="T117" fmla="*/ 49 h 254"/>
                <a:gd name="T118" fmla="*/ 119 w 235"/>
                <a:gd name="T119" fmla="*/ 28 h 254"/>
                <a:gd name="T120" fmla="*/ 125 w 235"/>
                <a:gd name="T12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5" h="254">
                  <a:moveTo>
                    <a:pt x="125" y="0"/>
                  </a:moveTo>
                  <a:lnTo>
                    <a:pt x="123" y="0"/>
                  </a:lnTo>
                  <a:lnTo>
                    <a:pt x="118" y="5"/>
                  </a:lnTo>
                  <a:lnTo>
                    <a:pt x="112" y="9"/>
                  </a:lnTo>
                  <a:lnTo>
                    <a:pt x="108" y="15"/>
                  </a:lnTo>
                  <a:lnTo>
                    <a:pt x="102" y="19"/>
                  </a:lnTo>
                  <a:lnTo>
                    <a:pt x="97" y="26"/>
                  </a:lnTo>
                  <a:lnTo>
                    <a:pt x="89" y="32"/>
                  </a:lnTo>
                  <a:lnTo>
                    <a:pt x="83" y="38"/>
                  </a:lnTo>
                  <a:lnTo>
                    <a:pt x="76" y="45"/>
                  </a:lnTo>
                  <a:lnTo>
                    <a:pt x="70" y="55"/>
                  </a:lnTo>
                  <a:lnTo>
                    <a:pt x="61" y="63"/>
                  </a:lnTo>
                  <a:lnTo>
                    <a:pt x="55" y="70"/>
                  </a:lnTo>
                  <a:lnTo>
                    <a:pt x="47" y="80"/>
                  </a:lnTo>
                  <a:lnTo>
                    <a:pt x="42" y="91"/>
                  </a:lnTo>
                  <a:lnTo>
                    <a:pt x="34" y="101"/>
                  </a:lnTo>
                  <a:lnTo>
                    <a:pt x="26" y="108"/>
                  </a:lnTo>
                  <a:lnTo>
                    <a:pt x="21" y="120"/>
                  </a:lnTo>
                  <a:lnTo>
                    <a:pt x="17" y="129"/>
                  </a:lnTo>
                  <a:lnTo>
                    <a:pt x="11" y="139"/>
                  </a:lnTo>
                  <a:lnTo>
                    <a:pt x="7" y="150"/>
                  </a:lnTo>
                  <a:lnTo>
                    <a:pt x="3" y="159"/>
                  </a:lnTo>
                  <a:lnTo>
                    <a:pt x="2" y="171"/>
                  </a:lnTo>
                  <a:lnTo>
                    <a:pt x="0" y="180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2" y="211"/>
                  </a:lnTo>
                  <a:lnTo>
                    <a:pt x="5" y="218"/>
                  </a:lnTo>
                  <a:lnTo>
                    <a:pt x="11" y="228"/>
                  </a:lnTo>
                  <a:lnTo>
                    <a:pt x="17" y="235"/>
                  </a:lnTo>
                  <a:lnTo>
                    <a:pt x="24" y="245"/>
                  </a:lnTo>
                  <a:lnTo>
                    <a:pt x="26" y="247"/>
                  </a:lnTo>
                  <a:lnTo>
                    <a:pt x="34" y="251"/>
                  </a:lnTo>
                  <a:lnTo>
                    <a:pt x="36" y="251"/>
                  </a:lnTo>
                  <a:lnTo>
                    <a:pt x="43" y="253"/>
                  </a:lnTo>
                  <a:lnTo>
                    <a:pt x="49" y="254"/>
                  </a:lnTo>
                  <a:lnTo>
                    <a:pt x="57" y="254"/>
                  </a:lnTo>
                  <a:lnTo>
                    <a:pt x="62" y="254"/>
                  </a:lnTo>
                  <a:lnTo>
                    <a:pt x="70" y="253"/>
                  </a:lnTo>
                  <a:lnTo>
                    <a:pt x="78" y="249"/>
                  </a:lnTo>
                  <a:lnTo>
                    <a:pt x="85" y="243"/>
                  </a:lnTo>
                  <a:lnTo>
                    <a:pt x="95" y="235"/>
                  </a:lnTo>
                  <a:lnTo>
                    <a:pt x="102" y="226"/>
                  </a:lnTo>
                  <a:lnTo>
                    <a:pt x="106" y="220"/>
                  </a:lnTo>
                  <a:lnTo>
                    <a:pt x="110" y="215"/>
                  </a:lnTo>
                  <a:lnTo>
                    <a:pt x="114" y="209"/>
                  </a:lnTo>
                  <a:lnTo>
                    <a:pt x="119" y="201"/>
                  </a:lnTo>
                  <a:lnTo>
                    <a:pt x="121" y="203"/>
                  </a:lnTo>
                  <a:lnTo>
                    <a:pt x="125" y="213"/>
                  </a:lnTo>
                  <a:lnTo>
                    <a:pt x="127" y="218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7"/>
                  </a:lnTo>
                  <a:lnTo>
                    <a:pt x="150" y="243"/>
                  </a:lnTo>
                  <a:lnTo>
                    <a:pt x="157" y="249"/>
                  </a:lnTo>
                  <a:lnTo>
                    <a:pt x="163" y="251"/>
                  </a:lnTo>
                  <a:lnTo>
                    <a:pt x="173" y="254"/>
                  </a:lnTo>
                  <a:lnTo>
                    <a:pt x="182" y="254"/>
                  </a:lnTo>
                  <a:lnTo>
                    <a:pt x="192" y="254"/>
                  </a:lnTo>
                  <a:lnTo>
                    <a:pt x="196" y="253"/>
                  </a:lnTo>
                  <a:lnTo>
                    <a:pt x="201" y="251"/>
                  </a:lnTo>
                  <a:lnTo>
                    <a:pt x="207" y="249"/>
                  </a:lnTo>
                  <a:lnTo>
                    <a:pt x="213" y="247"/>
                  </a:lnTo>
                  <a:lnTo>
                    <a:pt x="222" y="237"/>
                  </a:lnTo>
                  <a:lnTo>
                    <a:pt x="228" y="228"/>
                  </a:lnTo>
                  <a:lnTo>
                    <a:pt x="230" y="222"/>
                  </a:lnTo>
                  <a:lnTo>
                    <a:pt x="232" y="215"/>
                  </a:lnTo>
                  <a:lnTo>
                    <a:pt x="234" y="209"/>
                  </a:lnTo>
                  <a:lnTo>
                    <a:pt x="235" y="201"/>
                  </a:lnTo>
                  <a:lnTo>
                    <a:pt x="234" y="194"/>
                  </a:lnTo>
                  <a:lnTo>
                    <a:pt x="234" y="186"/>
                  </a:lnTo>
                  <a:lnTo>
                    <a:pt x="230" y="178"/>
                  </a:lnTo>
                  <a:lnTo>
                    <a:pt x="230" y="171"/>
                  </a:lnTo>
                  <a:lnTo>
                    <a:pt x="226" y="163"/>
                  </a:lnTo>
                  <a:lnTo>
                    <a:pt x="224" y="154"/>
                  </a:lnTo>
                  <a:lnTo>
                    <a:pt x="222" y="146"/>
                  </a:lnTo>
                  <a:lnTo>
                    <a:pt x="220" y="139"/>
                  </a:lnTo>
                  <a:lnTo>
                    <a:pt x="215" y="129"/>
                  </a:lnTo>
                  <a:lnTo>
                    <a:pt x="211" y="121"/>
                  </a:lnTo>
                  <a:lnTo>
                    <a:pt x="207" y="112"/>
                  </a:lnTo>
                  <a:lnTo>
                    <a:pt x="201" y="102"/>
                  </a:lnTo>
                  <a:lnTo>
                    <a:pt x="197" y="93"/>
                  </a:lnTo>
                  <a:lnTo>
                    <a:pt x="192" y="85"/>
                  </a:lnTo>
                  <a:lnTo>
                    <a:pt x="186" y="78"/>
                  </a:lnTo>
                  <a:lnTo>
                    <a:pt x="182" y="70"/>
                  </a:lnTo>
                  <a:lnTo>
                    <a:pt x="177" y="61"/>
                  </a:lnTo>
                  <a:lnTo>
                    <a:pt x="171" y="53"/>
                  </a:lnTo>
                  <a:lnTo>
                    <a:pt x="165" y="45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8" y="26"/>
                  </a:lnTo>
                  <a:lnTo>
                    <a:pt x="144" y="21"/>
                  </a:lnTo>
                  <a:lnTo>
                    <a:pt x="138" y="15"/>
                  </a:lnTo>
                  <a:lnTo>
                    <a:pt x="123" y="32"/>
                  </a:lnTo>
                  <a:lnTo>
                    <a:pt x="123" y="32"/>
                  </a:lnTo>
                  <a:lnTo>
                    <a:pt x="127" y="38"/>
                  </a:lnTo>
                  <a:lnTo>
                    <a:pt x="133" y="43"/>
                  </a:lnTo>
                  <a:lnTo>
                    <a:pt x="140" y="55"/>
                  </a:lnTo>
                  <a:lnTo>
                    <a:pt x="144" y="61"/>
                  </a:lnTo>
                  <a:lnTo>
                    <a:pt x="150" y="66"/>
                  </a:lnTo>
                  <a:lnTo>
                    <a:pt x="154" y="72"/>
                  </a:lnTo>
                  <a:lnTo>
                    <a:pt x="159" y="80"/>
                  </a:lnTo>
                  <a:lnTo>
                    <a:pt x="163" y="85"/>
                  </a:lnTo>
                  <a:lnTo>
                    <a:pt x="169" y="93"/>
                  </a:lnTo>
                  <a:lnTo>
                    <a:pt x="175" y="101"/>
                  </a:lnTo>
                  <a:lnTo>
                    <a:pt x="180" y="110"/>
                  </a:lnTo>
                  <a:lnTo>
                    <a:pt x="184" y="118"/>
                  </a:lnTo>
                  <a:lnTo>
                    <a:pt x="188" y="125"/>
                  </a:lnTo>
                  <a:lnTo>
                    <a:pt x="192" y="133"/>
                  </a:lnTo>
                  <a:lnTo>
                    <a:pt x="197" y="142"/>
                  </a:lnTo>
                  <a:lnTo>
                    <a:pt x="201" y="150"/>
                  </a:lnTo>
                  <a:lnTo>
                    <a:pt x="203" y="158"/>
                  </a:lnTo>
                  <a:lnTo>
                    <a:pt x="207" y="165"/>
                  </a:lnTo>
                  <a:lnTo>
                    <a:pt x="211" y="175"/>
                  </a:lnTo>
                  <a:lnTo>
                    <a:pt x="211" y="180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9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1" y="226"/>
                  </a:lnTo>
                  <a:lnTo>
                    <a:pt x="197" y="228"/>
                  </a:lnTo>
                  <a:lnTo>
                    <a:pt x="192" y="230"/>
                  </a:lnTo>
                  <a:lnTo>
                    <a:pt x="182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59" y="226"/>
                  </a:lnTo>
                  <a:lnTo>
                    <a:pt x="152" y="218"/>
                  </a:lnTo>
                  <a:lnTo>
                    <a:pt x="146" y="213"/>
                  </a:lnTo>
                  <a:lnTo>
                    <a:pt x="142" y="209"/>
                  </a:lnTo>
                  <a:lnTo>
                    <a:pt x="138" y="203"/>
                  </a:lnTo>
                  <a:lnTo>
                    <a:pt x="137" y="197"/>
                  </a:lnTo>
                  <a:lnTo>
                    <a:pt x="133" y="192"/>
                  </a:lnTo>
                  <a:lnTo>
                    <a:pt x="131" y="186"/>
                  </a:lnTo>
                  <a:lnTo>
                    <a:pt x="127" y="178"/>
                  </a:lnTo>
                  <a:lnTo>
                    <a:pt x="123" y="171"/>
                  </a:lnTo>
                  <a:lnTo>
                    <a:pt x="121" y="163"/>
                  </a:lnTo>
                  <a:lnTo>
                    <a:pt x="118" y="167"/>
                  </a:lnTo>
                  <a:lnTo>
                    <a:pt x="112" y="177"/>
                  </a:lnTo>
                  <a:lnTo>
                    <a:pt x="108" y="182"/>
                  </a:lnTo>
                  <a:lnTo>
                    <a:pt x="104" y="190"/>
                  </a:lnTo>
                  <a:lnTo>
                    <a:pt x="99" y="197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1" y="216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2" y="228"/>
                  </a:lnTo>
                  <a:lnTo>
                    <a:pt x="55" y="230"/>
                  </a:lnTo>
                  <a:lnTo>
                    <a:pt x="47" y="228"/>
                  </a:lnTo>
                  <a:lnTo>
                    <a:pt x="42" y="226"/>
                  </a:lnTo>
                  <a:lnTo>
                    <a:pt x="40" y="224"/>
                  </a:lnTo>
                  <a:lnTo>
                    <a:pt x="38" y="222"/>
                  </a:lnTo>
                  <a:lnTo>
                    <a:pt x="34" y="216"/>
                  </a:lnTo>
                  <a:lnTo>
                    <a:pt x="32" y="213"/>
                  </a:lnTo>
                  <a:lnTo>
                    <a:pt x="28" y="205"/>
                  </a:lnTo>
                  <a:lnTo>
                    <a:pt x="26" y="199"/>
                  </a:lnTo>
                  <a:lnTo>
                    <a:pt x="26" y="190"/>
                  </a:lnTo>
                  <a:lnTo>
                    <a:pt x="26" y="178"/>
                  </a:lnTo>
                  <a:lnTo>
                    <a:pt x="26" y="173"/>
                  </a:lnTo>
                  <a:lnTo>
                    <a:pt x="30" y="165"/>
                  </a:lnTo>
                  <a:lnTo>
                    <a:pt x="32" y="158"/>
                  </a:lnTo>
                  <a:lnTo>
                    <a:pt x="34" y="150"/>
                  </a:lnTo>
                  <a:lnTo>
                    <a:pt x="38" y="140"/>
                  </a:lnTo>
                  <a:lnTo>
                    <a:pt x="42" y="133"/>
                  </a:lnTo>
                  <a:lnTo>
                    <a:pt x="47" y="123"/>
                  </a:lnTo>
                  <a:lnTo>
                    <a:pt x="53" y="114"/>
                  </a:lnTo>
                  <a:lnTo>
                    <a:pt x="59" y="102"/>
                  </a:lnTo>
                  <a:lnTo>
                    <a:pt x="66" y="93"/>
                  </a:lnTo>
                  <a:lnTo>
                    <a:pt x="70" y="87"/>
                  </a:lnTo>
                  <a:lnTo>
                    <a:pt x="74" y="80"/>
                  </a:lnTo>
                  <a:lnTo>
                    <a:pt x="78" y="74"/>
                  </a:lnTo>
                  <a:lnTo>
                    <a:pt x="85" y="68"/>
                  </a:lnTo>
                  <a:lnTo>
                    <a:pt x="89" y="63"/>
                  </a:lnTo>
                  <a:lnTo>
                    <a:pt x="95" y="55"/>
                  </a:lnTo>
                  <a:lnTo>
                    <a:pt x="100" y="49"/>
                  </a:lnTo>
                  <a:lnTo>
                    <a:pt x="106" y="43"/>
                  </a:lnTo>
                  <a:lnTo>
                    <a:pt x="112" y="36"/>
                  </a:lnTo>
                  <a:lnTo>
                    <a:pt x="119" y="28"/>
                  </a:lnTo>
                  <a:lnTo>
                    <a:pt x="127" y="21"/>
                  </a:lnTo>
                  <a:lnTo>
                    <a:pt x="135" y="15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40" name="Freeform 200">
              <a:extLst>
                <a:ext uri="{FF2B5EF4-FFF2-40B4-BE49-F238E27FC236}">
                  <a16:creationId xmlns:a16="http://schemas.microsoft.com/office/drawing/2014/main" id="{0E180A95-3395-0134-0E9A-6E6F506E0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2224"/>
              <a:ext cx="42" cy="79"/>
            </a:xfrm>
            <a:custGeom>
              <a:avLst/>
              <a:gdLst>
                <a:gd name="T0" fmla="*/ 23 w 86"/>
                <a:gd name="T1" fmla="*/ 30 h 157"/>
                <a:gd name="T2" fmla="*/ 0 w 86"/>
                <a:gd name="T3" fmla="*/ 157 h 157"/>
                <a:gd name="T4" fmla="*/ 86 w 86"/>
                <a:gd name="T5" fmla="*/ 146 h 157"/>
                <a:gd name="T6" fmla="*/ 84 w 86"/>
                <a:gd name="T7" fmla="*/ 144 h 157"/>
                <a:gd name="T8" fmla="*/ 84 w 86"/>
                <a:gd name="T9" fmla="*/ 140 h 157"/>
                <a:gd name="T10" fmla="*/ 84 w 86"/>
                <a:gd name="T11" fmla="*/ 135 h 157"/>
                <a:gd name="T12" fmla="*/ 84 w 86"/>
                <a:gd name="T13" fmla="*/ 127 h 157"/>
                <a:gd name="T14" fmla="*/ 84 w 86"/>
                <a:gd name="T15" fmla="*/ 118 h 157"/>
                <a:gd name="T16" fmla="*/ 84 w 86"/>
                <a:gd name="T17" fmla="*/ 108 h 157"/>
                <a:gd name="T18" fmla="*/ 82 w 86"/>
                <a:gd name="T19" fmla="*/ 99 h 157"/>
                <a:gd name="T20" fmla="*/ 82 w 86"/>
                <a:gd name="T21" fmla="*/ 87 h 157"/>
                <a:gd name="T22" fmla="*/ 80 w 86"/>
                <a:gd name="T23" fmla="*/ 76 h 157"/>
                <a:gd name="T24" fmla="*/ 80 w 86"/>
                <a:gd name="T25" fmla="*/ 66 h 157"/>
                <a:gd name="T26" fmla="*/ 78 w 86"/>
                <a:gd name="T27" fmla="*/ 57 h 157"/>
                <a:gd name="T28" fmla="*/ 78 w 86"/>
                <a:gd name="T29" fmla="*/ 49 h 157"/>
                <a:gd name="T30" fmla="*/ 76 w 86"/>
                <a:gd name="T31" fmla="*/ 40 h 157"/>
                <a:gd name="T32" fmla="*/ 76 w 86"/>
                <a:gd name="T33" fmla="*/ 36 h 157"/>
                <a:gd name="T34" fmla="*/ 74 w 86"/>
                <a:gd name="T35" fmla="*/ 32 h 157"/>
                <a:gd name="T36" fmla="*/ 67 w 86"/>
                <a:gd name="T37" fmla="*/ 26 h 157"/>
                <a:gd name="T38" fmla="*/ 61 w 86"/>
                <a:gd name="T39" fmla="*/ 21 h 157"/>
                <a:gd name="T40" fmla="*/ 55 w 86"/>
                <a:gd name="T41" fmla="*/ 13 h 157"/>
                <a:gd name="T42" fmla="*/ 55 w 86"/>
                <a:gd name="T43" fmla="*/ 11 h 157"/>
                <a:gd name="T44" fmla="*/ 63 w 86"/>
                <a:gd name="T45" fmla="*/ 123 h 157"/>
                <a:gd name="T46" fmla="*/ 32 w 86"/>
                <a:gd name="T47" fmla="*/ 127 h 157"/>
                <a:gd name="T48" fmla="*/ 51 w 86"/>
                <a:gd name="T49" fmla="*/ 0 h 157"/>
                <a:gd name="T50" fmla="*/ 23 w 86"/>
                <a:gd name="T51" fmla="*/ 30 h 157"/>
                <a:gd name="T52" fmla="*/ 23 w 86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157">
                  <a:moveTo>
                    <a:pt x="23" y="30"/>
                  </a:moveTo>
                  <a:lnTo>
                    <a:pt x="0" y="157"/>
                  </a:lnTo>
                  <a:lnTo>
                    <a:pt x="86" y="146"/>
                  </a:lnTo>
                  <a:lnTo>
                    <a:pt x="84" y="144"/>
                  </a:lnTo>
                  <a:lnTo>
                    <a:pt x="84" y="140"/>
                  </a:lnTo>
                  <a:lnTo>
                    <a:pt x="84" y="135"/>
                  </a:lnTo>
                  <a:lnTo>
                    <a:pt x="84" y="127"/>
                  </a:lnTo>
                  <a:lnTo>
                    <a:pt x="84" y="118"/>
                  </a:lnTo>
                  <a:lnTo>
                    <a:pt x="84" y="108"/>
                  </a:lnTo>
                  <a:lnTo>
                    <a:pt x="82" y="99"/>
                  </a:lnTo>
                  <a:lnTo>
                    <a:pt x="82" y="87"/>
                  </a:lnTo>
                  <a:lnTo>
                    <a:pt x="80" y="76"/>
                  </a:lnTo>
                  <a:lnTo>
                    <a:pt x="80" y="66"/>
                  </a:lnTo>
                  <a:lnTo>
                    <a:pt x="78" y="57"/>
                  </a:lnTo>
                  <a:lnTo>
                    <a:pt x="78" y="49"/>
                  </a:lnTo>
                  <a:lnTo>
                    <a:pt x="76" y="40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7" y="26"/>
                  </a:lnTo>
                  <a:lnTo>
                    <a:pt x="61" y="21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63" y="123"/>
                  </a:lnTo>
                  <a:lnTo>
                    <a:pt x="32" y="127"/>
                  </a:lnTo>
                  <a:lnTo>
                    <a:pt x="51" y="0"/>
                  </a:lnTo>
                  <a:lnTo>
                    <a:pt x="23" y="3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41" name="Freeform 201">
              <a:extLst>
                <a:ext uri="{FF2B5EF4-FFF2-40B4-BE49-F238E27FC236}">
                  <a16:creationId xmlns:a16="http://schemas.microsoft.com/office/drawing/2014/main" id="{72DB9220-46E9-FB10-E148-4428095A18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298"/>
              <a:ext cx="63" cy="76"/>
            </a:xfrm>
            <a:custGeom>
              <a:avLst/>
              <a:gdLst>
                <a:gd name="T0" fmla="*/ 0 w 125"/>
                <a:gd name="T1" fmla="*/ 9 h 150"/>
                <a:gd name="T2" fmla="*/ 49 w 125"/>
                <a:gd name="T3" fmla="*/ 150 h 150"/>
                <a:gd name="T4" fmla="*/ 51 w 125"/>
                <a:gd name="T5" fmla="*/ 150 h 150"/>
                <a:gd name="T6" fmla="*/ 57 w 125"/>
                <a:gd name="T7" fmla="*/ 150 h 150"/>
                <a:gd name="T8" fmla="*/ 64 w 125"/>
                <a:gd name="T9" fmla="*/ 150 h 150"/>
                <a:gd name="T10" fmla="*/ 68 w 125"/>
                <a:gd name="T11" fmla="*/ 148 h 150"/>
                <a:gd name="T12" fmla="*/ 68 w 125"/>
                <a:gd name="T13" fmla="*/ 146 h 150"/>
                <a:gd name="T14" fmla="*/ 70 w 125"/>
                <a:gd name="T15" fmla="*/ 141 h 150"/>
                <a:gd name="T16" fmla="*/ 74 w 125"/>
                <a:gd name="T17" fmla="*/ 131 h 150"/>
                <a:gd name="T18" fmla="*/ 77 w 125"/>
                <a:gd name="T19" fmla="*/ 124 h 150"/>
                <a:gd name="T20" fmla="*/ 79 w 125"/>
                <a:gd name="T21" fmla="*/ 118 h 150"/>
                <a:gd name="T22" fmla="*/ 81 w 125"/>
                <a:gd name="T23" fmla="*/ 112 h 150"/>
                <a:gd name="T24" fmla="*/ 83 w 125"/>
                <a:gd name="T25" fmla="*/ 106 h 150"/>
                <a:gd name="T26" fmla="*/ 85 w 125"/>
                <a:gd name="T27" fmla="*/ 101 h 150"/>
                <a:gd name="T28" fmla="*/ 87 w 125"/>
                <a:gd name="T29" fmla="*/ 93 h 150"/>
                <a:gd name="T30" fmla="*/ 91 w 125"/>
                <a:gd name="T31" fmla="*/ 87 h 150"/>
                <a:gd name="T32" fmla="*/ 95 w 125"/>
                <a:gd name="T33" fmla="*/ 82 h 150"/>
                <a:gd name="T34" fmla="*/ 97 w 125"/>
                <a:gd name="T35" fmla="*/ 74 h 150"/>
                <a:gd name="T36" fmla="*/ 98 w 125"/>
                <a:gd name="T37" fmla="*/ 68 h 150"/>
                <a:gd name="T38" fmla="*/ 100 w 125"/>
                <a:gd name="T39" fmla="*/ 61 h 150"/>
                <a:gd name="T40" fmla="*/ 104 w 125"/>
                <a:gd name="T41" fmla="*/ 55 h 150"/>
                <a:gd name="T42" fmla="*/ 106 w 125"/>
                <a:gd name="T43" fmla="*/ 49 h 150"/>
                <a:gd name="T44" fmla="*/ 108 w 125"/>
                <a:gd name="T45" fmla="*/ 44 h 150"/>
                <a:gd name="T46" fmla="*/ 110 w 125"/>
                <a:gd name="T47" fmla="*/ 36 h 150"/>
                <a:gd name="T48" fmla="*/ 112 w 125"/>
                <a:gd name="T49" fmla="*/ 32 h 150"/>
                <a:gd name="T50" fmla="*/ 116 w 125"/>
                <a:gd name="T51" fmla="*/ 27 h 150"/>
                <a:gd name="T52" fmla="*/ 119 w 125"/>
                <a:gd name="T53" fmla="*/ 19 h 150"/>
                <a:gd name="T54" fmla="*/ 121 w 125"/>
                <a:gd name="T55" fmla="*/ 11 h 150"/>
                <a:gd name="T56" fmla="*/ 123 w 125"/>
                <a:gd name="T57" fmla="*/ 8 h 150"/>
                <a:gd name="T58" fmla="*/ 125 w 125"/>
                <a:gd name="T59" fmla="*/ 8 h 150"/>
                <a:gd name="T60" fmla="*/ 102 w 125"/>
                <a:gd name="T61" fmla="*/ 0 h 150"/>
                <a:gd name="T62" fmla="*/ 60 w 125"/>
                <a:gd name="T63" fmla="*/ 110 h 150"/>
                <a:gd name="T64" fmla="*/ 20 w 125"/>
                <a:gd name="T65" fmla="*/ 9 h 150"/>
                <a:gd name="T66" fmla="*/ 0 w 125"/>
                <a:gd name="T67" fmla="*/ 9 h 150"/>
                <a:gd name="T68" fmla="*/ 0 w 125"/>
                <a:gd name="T69" fmla="*/ 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150">
                  <a:moveTo>
                    <a:pt x="0" y="9"/>
                  </a:moveTo>
                  <a:lnTo>
                    <a:pt x="49" y="150"/>
                  </a:lnTo>
                  <a:lnTo>
                    <a:pt x="51" y="150"/>
                  </a:lnTo>
                  <a:lnTo>
                    <a:pt x="57" y="150"/>
                  </a:lnTo>
                  <a:lnTo>
                    <a:pt x="64" y="150"/>
                  </a:lnTo>
                  <a:lnTo>
                    <a:pt x="68" y="148"/>
                  </a:lnTo>
                  <a:lnTo>
                    <a:pt x="68" y="146"/>
                  </a:lnTo>
                  <a:lnTo>
                    <a:pt x="70" y="141"/>
                  </a:lnTo>
                  <a:lnTo>
                    <a:pt x="74" y="131"/>
                  </a:lnTo>
                  <a:lnTo>
                    <a:pt x="77" y="124"/>
                  </a:lnTo>
                  <a:lnTo>
                    <a:pt x="79" y="118"/>
                  </a:lnTo>
                  <a:lnTo>
                    <a:pt x="81" y="112"/>
                  </a:lnTo>
                  <a:lnTo>
                    <a:pt x="83" y="106"/>
                  </a:lnTo>
                  <a:lnTo>
                    <a:pt x="85" y="101"/>
                  </a:lnTo>
                  <a:lnTo>
                    <a:pt x="87" y="93"/>
                  </a:lnTo>
                  <a:lnTo>
                    <a:pt x="91" y="87"/>
                  </a:lnTo>
                  <a:lnTo>
                    <a:pt x="95" y="82"/>
                  </a:lnTo>
                  <a:lnTo>
                    <a:pt x="97" y="74"/>
                  </a:lnTo>
                  <a:lnTo>
                    <a:pt x="98" y="68"/>
                  </a:lnTo>
                  <a:lnTo>
                    <a:pt x="100" y="61"/>
                  </a:lnTo>
                  <a:lnTo>
                    <a:pt x="104" y="55"/>
                  </a:lnTo>
                  <a:lnTo>
                    <a:pt x="106" y="49"/>
                  </a:lnTo>
                  <a:lnTo>
                    <a:pt x="108" y="44"/>
                  </a:lnTo>
                  <a:lnTo>
                    <a:pt x="110" y="36"/>
                  </a:lnTo>
                  <a:lnTo>
                    <a:pt x="112" y="32"/>
                  </a:lnTo>
                  <a:lnTo>
                    <a:pt x="116" y="27"/>
                  </a:lnTo>
                  <a:lnTo>
                    <a:pt x="119" y="19"/>
                  </a:lnTo>
                  <a:lnTo>
                    <a:pt x="121" y="11"/>
                  </a:lnTo>
                  <a:lnTo>
                    <a:pt x="123" y="8"/>
                  </a:lnTo>
                  <a:lnTo>
                    <a:pt x="125" y="8"/>
                  </a:lnTo>
                  <a:lnTo>
                    <a:pt x="102" y="0"/>
                  </a:lnTo>
                  <a:lnTo>
                    <a:pt x="60" y="110"/>
                  </a:lnTo>
                  <a:lnTo>
                    <a:pt x="2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43" name="Freeform 203">
              <a:extLst>
                <a:ext uri="{FF2B5EF4-FFF2-40B4-BE49-F238E27FC236}">
                  <a16:creationId xmlns:a16="http://schemas.microsoft.com/office/drawing/2014/main" id="{5B85E533-4083-0971-006A-D4C2C87BA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2024"/>
              <a:ext cx="59" cy="65"/>
            </a:xfrm>
            <a:custGeom>
              <a:avLst/>
              <a:gdLst>
                <a:gd name="T0" fmla="*/ 21 w 118"/>
                <a:gd name="T1" fmla="*/ 131 h 131"/>
                <a:gd name="T2" fmla="*/ 21 w 118"/>
                <a:gd name="T3" fmla="*/ 127 h 131"/>
                <a:gd name="T4" fmla="*/ 21 w 118"/>
                <a:gd name="T5" fmla="*/ 119 h 131"/>
                <a:gd name="T6" fmla="*/ 21 w 118"/>
                <a:gd name="T7" fmla="*/ 112 h 131"/>
                <a:gd name="T8" fmla="*/ 21 w 118"/>
                <a:gd name="T9" fmla="*/ 106 h 131"/>
                <a:gd name="T10" fmla="*/ 23 w 118"/>
                <a:gd name="T11" fmla="*/ 99 h 131"/>
                <a:gd name="T12" fmla="*/ 25 w 118"/>
                <a:gd name="T13" fmla="*/ 91 h 131"/>
                <a:gd name="T14" fmla="*/ 25 w 118"/>
                <a:gd name="T15" fmla="*/ 81 h 131"/>
                <a:gd name="T16" fmla="*/ 26 w 118"/>
                <a:gd name="T17" fmla="*/ 74 h 131"/>
                <a:gd name="T18" fmla="*/ 30 w 118"/>
                <a:gd name="T19" fmla="*/ 66 h 131"/>
                <a:gd name="T20" fmla="*/ 34 w 118"/>
                <a:gd name="T21" fmla="*/ 59 h 131"/>
                <a:gd name="T22" fmla="*/ 36 w 118"/>
                <a:gd name="T23" fmla="*/ 51 h 131"/>
                <a:gd name="T24" fmla="*/ 42 w 118"/>
                <a:gd name="T25" fmla="*/ 43 h 131"/>
                <a:gd name="T26" fmla="*/ 47 w 118"/>
                <a:gd name="T27" fmla="*/ 38 h 131"/>
                <a:gd name="T28" fmla="*/ 53 w 118"/>
                <a:gd name="T29" fmla="*/ 34 h 131"/>
                <a:gd name="T30" fmla="*/ 102 w 118"/>
                <a:gd name="T31" fmla="*/ 61 h 131"/>
                <a:gd name="T32" fmla="*/ 118 w 118"/>
                <a:gd name="T33" fmla="*/ 47 h 131"/>
                <a:gd name="T34" fmla="*/ 36 w 118"/>
                <a:gd name="T35" fmla="*/ 0 h 131"/>
                <a:gd name="T36" fmla="*/ 34 w 118"/>
                <a:gd name="T37" fmla="*/ 2 h 131"/>
                <a:gd name="T38" fmla="*/ 28 w 118"/>
                <a:gd name="T39" fmla="*/ 9 h 131"/>
                <a:gd name="T40" fmla="*/ 25 w 118"/>
                <a:gd name="T41" fmla="*/ 13 h 131"/>
                <a:gd name="T42" fmla="*/ 23 w 118"/>
                <a:gd name="T43" fmla="*/ 19 h 131"/>
                <a:gd name="T44" fmla="*/ 17 w 118"/>
                <a:gd name="T45" fmla="*/ 26 h 131"/>
                <a:gd name="T46" fmla="*/ 15 w 118"/>
                <a:gd name="T47" fmla="*/ 36 h 131"/>
                <a:gd name="T48" fmla="*/ 11 w 118"/>
                <a:gd name="T49" fmla="*/ 42 h 131"/>
                <a:gd name="T50" fmla="*/ 7 w 118"/>
                <a:gd name="T51" fmla="*/ 51 h 131"/>
                <a:gd name="T52" fmla="*/ 4 w 118"/>
                <a:gd name="T53" fmla="*/ 61 h 131"/>
                <a:gd name="T54" fmla="*/ 2 w 118"/>
                <a:gd name="T55" fmla="*/ 72 h 131"/>
                <a:gd name="T56" fmla="*/ 0 w 118"/>
                <a:gd name="T57" fmla="*/ 80 h 131"/>
                <a:gd name="T58" fmla="*/ 0 w 118"/>
                <a:gd name="T59" fmla="*/ 91 h 131"/>
                <a:gd name="T60" fmla="*/ 0 w 118"/>
                <a:gd name="T61" fmla="*/ 100 h 131"/>
                <a:gd name="T62" fmla="*/ 2 w 118"/>
                <a:gd name="T63" fmla="*/ 112 h 131"/>
                <a:gd name="T64" fmla="*/ 21 w 118"/>
                <a:gd name="T65" fmla="*/ 131 h 131"/>
                <a:gd name="T66" fmla="*/ 21 w 118"/>
                <a:gd name="T6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31">
                  <a:moveTo>
                    <a:pt x="21" y="131"/>
                  </a:moveTo>
                  <a:lnTo>
                    <a:pt x="21" y="127"/>
                  </a:lnTo>
                  <a:lnTo>
                    <a:pt x="21" y="119"/>
                  </a:lnTo>
                  <a:lnTo>
                    <a:pt x="21" y="112"/>
                  </a:lnTo>
                  <a:lnTo>
                    <a:pt x="21" y="106"/>
                  </a:lnTo>
                  <a:lnTo>
                    <a:pt x="23" y="99"/>
                  </a:lnTo>
                  <a:lnTo>
                    <a:pt x="25" y="91"/>
                  </a:lnTo>
                  <a:lnTo>
                    <a:pt x="25" y="81"/>
                  </a:lnTo>
                  <a:lnTo>
                    <a:pt x="26" y="74"/>
                  </a:lnTo>
                  <a:lnTo>
                    <a:pt x="30" y="66"/>
                  </a:lnTo>
                  <a:lnTo>
                    <a:pt x="34" y="59"/>
                  </a:lnTo>
                  <a:lnTo>
                    <a:pt x="36" y="51"/>
                  </a:lnTo>
                  <a:lnTo>
                    <a:pt x="42" y="43"/>
                  </a:lnTo>
                  <a:lnTo>
                    <a:pt x="47" y="38"/>
                  </a:lnTo>
                  <a:lnTo>
                    <a:pt x="53" y="34"/>
                  </a:lnTo>
                  <a:lnTo>
                    <a:pt x="102" y="61"/>
                  </a:lnTo>
                  <a:lnTo>
                    <a:pt x="118" y="47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8" y="9"/>
                  </a:lnTo>
                  <a:lnTo>
                    <a:pt x="25" y="13"/>
                  </a:lnTo>
                  <a:lnTo>
                    <a:pt x="23" y="19"/>
                  </a:lnTo>
                  <a:lnTo>
                    <a:pt x="17" y="26"/>
                  </a:lnTo>
                  <a:lnTo>
                    <a:pt x="15" y="36"/>
                  </a:lnTo>
                  <a:lnTo>
                    <a:pt x="11" y="42"/>
                  </a:lnTo>
                  <a:lnTo>
                    <a:pt x="7" y="51"/>
                  </a:lnTo>
                  <a:lnTo>
                    <a:pt x="4" y="61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1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21" y="131"/>
                  </a:lnTo>
                  <a:lnTo>
                    <a:pt x="21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44" name="Freeform 204">
              <a:extLst>
                <a:ext uri="{FF2B5EF4-FFF2-40B4-BE49-F238E27FC236}">
                  <a16:creationId xmlns:a16="http://schemas.microsoft.com/office/drawing/2014/main" id="{173EEC3C-7E42-91EC-6687-BBD48E908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" y="2115"/>
              <a:ext cx="61" cy="53"/>
            </a:xfrm>
            <a:custGeom>
              <a:avLst/>
              <a:gdLst>
                <a:gd name="T0" fmla="*/ 17 w 122"/>
                <a:gd name="T1" fmla="*/ 53 h 107"/>
                <a:gd name="T2" fmla="*/ 53 w 122"/>
                <a:gd name="T3" fmla="*/ 32 h 107"/>
                <a:gd name="T4" fmla="*/ 55 w 122"/>
                <a:gd name="T5" fmla="*/ 32 h 107"/>
                <a:gd name="T6" fmla="*/ 61 w 122"/>
                <a:gd name="T7" fmla="*/ 36 h 107"/>
                <a:gd name="T8" fmla="*/ 68 w 122"/>
                <a:gd name="T9" fmla="*/ 42 h 107"/>
                <a:gd name="T10" fmla="*/ 78 w 122"/>
                <a:gd name="T11" fmla="*/ 50 h 107"/>
                <a:gd name="T12" fmla="*/ 82 w 122"/>
                <a:gd name="T13" fmla="*/ 53 h 107"/>
                <a:gd name="T14" fmla="*/ 86 w 122"/>
                <a:gd name="T15" fmla="*/ 59 h 107"/>
                <a:gd name="T16" fmla="*/ 89 w 122"/>
                <a:gd name="T17" fmla="*/ 65 h 107"/>
                <a:gd name="T18" fmla="*/ 93 w 122"/>
                <a:gd name="T19" fmla="*/ 70 h 107"/>
                <a:gd name="T20" fmla="*/ 95 w 122"/>
                <a:gd name="T21" fmla="*/ 78 h 107"/>
                <a:gd name="T22" fmla="*/ 97 w 122"/>
                <a:gd name="T23" fmla="*/ 88 h 107"/>
                <a:gd name="T24" fmla="*/ 99 w 122"/>
                <a:gd name="T25" fmla="*/ 95 h 107"/>
                <a:gd name="T26" fmla="*/ 99 w 122"/>
                <a:gd name="T27" fmla="*/ 107 h 107"/>
                <a:gd name="T28" fmla="*/ 120 w 122"/>
                <a:gd name="T29" fmla="*/ 107 h 107"/>
                <a:gd name="T30" fmla="*/ 120 w 122"/>
                <a:gd name="T31" fmla="*/ 103 h 107"/>
                <a:gd name="T32" fmla="*/ 122 w 122"/>
                <a:gd name="T33" fmla="*/ 97 h 107"/>
                <a:gd name="T34" fmla="*/ 120 w 122"/>
                <a:gd name="T35" fmla="*/ 93 h 107"/>
                <a:gd name="T36" fmla="*/ 120 w 122"/>
                <a:gd name="T37" fmla="*/ 88 h 107"/>
                <a:gd name="T38" fmla="*/ 120 w 122"/>
                <a:gd name="T39" fmla="*/ 82 h 107"/>
                <a:gd name="T40" fmla="*/ 120 w 122"/>
                <a:gd name="T41" fmla="*/ 76 h 107"/>
                <a:gd name="T42" fmla="*/ 116 w 122"/>
                <a:gd name="T43" fmla="*/ 67 h 107"/>
                <a:gd name="T44" fmla="*/ 112 w 122"/>
                <a:gd name="T45" fmla="*/ 59 h 107"/>
                <a:gd name="T46" fmla="*/ 106 w 122"/>
                <a:gd name="T47" fmla="*/ 51 h 107"/>
                <a:gd name="T48" fmla="*/ 101 w 122"/>
                <a:gd name="T49" fmla="*/ 42 h 107"/>
                <a:gd name="T50" fmla="*/ 95 w 122"/>
                <a:gd name="T51" fmla="*/ 36 h 107"/>
                <a:gd name="T52" fmla="*/ 91 w 122"/>
                <a:gd name="T53" fmla="*/ 31 h 107"/>
                <a:gd name="T54" fmla="*/ 86 w 122"/>
                <a:gd name="T55" fmla="*/ 27 h 107"/>
                <a:gd name="T56" fmla="*/ 80 w 122"/>
                <a:gd name="T57" fmla="*/ 21 h 107"/>
                <a:gd name="T58" fmla="*/ 74 w 122"/>
                <a:gd name="T59" fmla="*/ 15 h 107"/>
                <a:gd name="T60" fmla="*/ 68 w 122"/>
                <a:gd name="T61" fmla="*/ 10 h 107"/>
                <a:gd name="T62" fmla="*/ 61 w 122"/>
                <a:gd name="T63" fmla="*/ 6 h 107"/>
                <a:gd name="T64" fmla="*/ 55 w 122"/>
                <a:gd name="T65" fmla="*/ 0 h 107"/>
                <a:gd name="T66" fmla="*/ 0 w 122"/>
                <a:gd name="T67" fmla="*/ 32 h 107"/>
                <a:gd name="T68" fmla="*/ 17 w 122"/>
                <a:gd name="T69" fmla="*/ 53 h 107"/>
                <a:gd name="T70" fmla="*/ 17 w 122"/>
                <a:gd name="T71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07">
                  <a:moveTo>
                    <a:pt x="17" y="53"/>
                  </a:moveTo>
                  <a:lnTo>
                    <a:pt x="53" y="32"/>
                  </a:lnTo>
                  <a:lnTo>
                    <a:pt x="55" y="32"/>
                  </a:lnTo>
                  <a:lnTo>
                    <a:pt x="61" y="36"/>
                  </a:lnTo>
                  <a:lnTo>
                    <a:pt x="68" y="42"/>
                  </a:lnTo>
                  <a:lnTo>
                    <a:pt x="78" y="50"/>
                  </a:lnTo>
                  <a:lnTo>
                    <a:pt x="82" y="53"/>
                  </a:lnTo>
                  <a:lnTo>
                    <a:pt x="86" y="59"/>
                  </a:lnTo>
                  <a:lnTo>
                    <a:pt x="89" y="65"/>
                  </a:lnTo>
                  <a:lnTo>
                    <a:pt x="93" y="70"/>
                  </a:lnTo>
                  <a:lnTo>
                    <a:pt x="95" y="78"/>
                  </a:lnTo>
                  <a:lnTo>
                    <a:pt x="97" y="88"/>
                  </a:lnTo>
                  <a:lnTo>
                    <a:pt x="99" y="95"/>
                  </a:lnTo>
                  <a:lnTo>
                    <a:pt x="99" y="107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2" y="97"/>
                  </a:lnTo>
                  <a:lnTo>
                    <a:pt x="120" y="93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16" y="67"/>
                  </a:lnTo>
                  <a:lnTo>
                    <a:pt x="112" y="59"/>
                  </a:lnTo>
                  <a:lnTo>
                    <a:pt x="106" y="51"/>
                  </a:lnTo>
                  <a:lnTo>
                    <a:pt x="101" y="42"/>
                  </a:lnTo>
                  <a:lnTo>
                    <a:pt x="95" y="36"/>
                  </a:lnTo>
                  <a:lnTo>
                    <a:pt x="91" y="31"/>
                  </a:lnTo>
                  <a:lnTo>
                    <a:pt x="86" y="27"/>
                  </a:lnTo>
                  <a:lnTo>
                    <a:pt x="80" y="21"/>
                  </a:lnTo>
                  <a:lnTo>
                    <a:pt x="74" y="15"/>
                  </a:lnTo>
                  <a:lnTo>
                    <a:pt x="68" y="10"/>
                  </a:lnTo>
                  <a:lnTo>
                    <a:pt x="61" y="6"/>
                  </a:lnTo>
                  <a:lnTo>
                    <a:pt x="55" y="0"/>
                  </a:lnTo>
                  <a:lnTo>
                    <a:pt x="0" y="32"/>
                  </a:lnTo>
                  <a:lnTo>
                    <a:pt x="17" y="53"/>
                  </a:lnTo>
                  <a:lnTo>
                    <a:pt x="1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47" name="Freeform 207">
              <a:extLst>
                <a:ext uri="{FF2B5EF4-FFF2-40B4-BE49-F238E27FC236}">
                  <a16:creationId xmlns:a16="http://schemas.microsoft.com/office/drawing/2014/main" id="{2300FAE7-5D85-1D0D-60E1-4BB8711D69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" y="2128"/>
              <a:ext cx="14" cy="17"/>
            </a:xfrm>
            <a:custGeom>
              <a:avLst/>
              <a:gdLst>
                <a:gd name="T0" fmla="*/ 15 w 26"/>
                <a:gd name="T1" fmla="*/ 0 h 32"/>
                <a:gd name="T2" fmla="*/ 26 w 26"/>
                <a:gd name="T3" fmla="*/ 15 h 32"/>
                <a:gd name="T4" fmla="*/ 25 w 26"/>
                <a:gd name="T5" fmla="*/ 30 h 32"/>
                <a:gd name="T6" fmla="*/ 11 w 26"/>
                <a:gd name="T7" fmla="*/ 32 h 32"/>
                <a:gd name="T8" fmla="*/ 0 w 26"/>
                <a:gd name="T9" fmla="*/ 23 h 32"/>
                <a:gd name="T10" fmla="*/ 15 w 26"/>
                <a:gd name="T11" fmla="*/ 0 h 32"/>
                <a:gd name="T12" fmla="*/ 1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15" y="0"/>
                  </a:moveTo>
                  <a:lnTo>
                    <a:pt x="26" y="15"/>
                  </a:lnTo>
                  <a:lnTo>
                    <a:pt x="25" y="30"/>
                  </a:lnTo>
                  <a:lnTo>
                    <a:pt x="11" y="32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0449" name="Group 209">
            <a:extLst>
              <a:ext uri="{FF2B5EF4-FFF2-40B4-BE49-F238E27FC236}">
                <a16:creationId xmlns:a16="http://schemas.microsoft.com/office/drawing/2014/main" id="{8E0997D2-6E24-C7DA-B43F-8D2BD2ED7A2F}"/>
              </a:ext>
            </a:extLst>
          </p:cNvPr>
          <p:cNvGrpSpPr>
            <a:grpSpLocks/>
          </p:cNvGrpSpPr>
          <p:nvPr/>
        </p:nvGrpSpPr>
        <p:grpSpPr bwMode="auto">
          <a:xfrm rot="-4858841">
            <a:off x="4800600" y="5562600"/>
            <a:ext cx="381000" cy="381000"/>
            <a:chOff x="4389" y="2012"/>
            <a:chExt cx="334" cy="382"/>
          </a:xfrm>
        </p:grpSpPr>
        <p:sp>
          <p:nvSpPr>
            <p:cNvPr id="650450" name="Freeform 210">
              <a:extLst>
                <a:ext uri="{FF2B5EF4-FFF2-40B4-BE49-F238E27FC236}">
                  <a16:creationId xmlns:a16="http://schemas.microsoft.com/office/drawing/2014/main" id="{DBCE4F41-85F0-6624-D32A-F7A849C5C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" y="2031"/>
              <a:ext cx="253" cy="357"/>
            </a:xfrm>
            <a:custGeom>
              <a:avLst/>
              <a:gdLst>
                <a:gd name="T0" fmla="*/ 272 w 506"/>
                <a:gd name="T1" fmla="*/ 0 h 715"/>
                <a:gd name="T2" fmla="*/ 460 w 506"/>
                <a:gd name="T3" fmla="*/ 0 h 715"/>
                <a:gd name="T4" fmla="*/ 506 w 506"/>
                <a:gd name="T5" fmla="*/ 57 h 715"/>
                <a:gd name="T6" fmla="*/ 495 w 506"/>
                <a:gd name="T7" fmla="*/ 618 h 715"/>
                <a:gd name="T8" fmla="*/ 453 w 506"/>
                <a:gd name="T9" fmla="*/ 692 h 715"/>
                <a:gd name="T10" fmla="*/ 310 w 506"/>
                <a:gd name="T11" fmla="*/ 703 h 715"/>
                <a:gd name="T12" fmla="*/ 55 w 506"/>
                <a:gd name="T13" fmla="*/ 715 h 715"/>
                <a:gd name="T14" fmla="*/ 4 w 506"/>
                <a:gd name="T15" fmla="*/ 661 h 715"/>
                <a:gd name="T16" fmla="*/ 8 w 506"/>
                <a:gd name="T17" fmla="*/ 424 h 715"/>
                <a:gd name="T18" fmla="*/ 0 w 506"/>
                <a:gd name="T19" fmla="*/ 84 h 715"/>
                <a:gd name="T20" fmla="*/ 34 w 506"/>
                <a:gd name="T21" fmla="*/ 13 h 715"/>
                <a:gd name="T22" fmla="*/ 69 w 506"/>
                <a:gd name="T23" fmla="*/ 0 h 715"/>
                <a:gd name="T24" fmla="*/ 272 w 506"/>
                <a:gd name="T25" fmla="*/ 0 h 715"/>
                <a:gd name="T26" fmla="*/ 272 w 506"/>
                <a:gd name="T27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715">
                  <a:moveTo>
                    <a:pt x="272" y="0"/>
                  </a:moveTo>
                  <a:lnTo>
                    <a:pt x="460" y="0"/>
                  </a:lnTo>
                  <a:lnTo>
                    <a:pt x="506" y="57"/>
                  </a:lnTo>
                  <a:lnTo>
                    <a:pt x="495" y="618"/>
                  </a:lnTo>
                  <a:lnTo>
                    <a:pt x="453" y="692"/>
                  </a:lnTo>
                  <a:lnTo>
                    <a:pt x="310" y="703"/>
                  </a:lnTo>
                  <a:lnTo>
                    <a:pt x="55" y="715"/>
                  </a:lnTo>
                  <a:lnTo>
                    <a:pt x="4" y="661"/>
                  </a:lnTo>
                  <a:lnTo>
                    <a:pt x="8" y="424"/>
                  </a:lnTo>
                  <a:lnTo>
                    <a:pt x="0" y="84"/>
                  </a:lnTo>
                  <a:lnTo>
                    <a:pt x="34" y="13"/>
                  </a:lnTo>
                  <a:lnTo>
                    <a:pt x="69" y="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1" name="Freeform 211">
              <a:extLst>
                <a:ext uri="{FF2B5EF4-FFF2-40B4-BE49-F238E27FC236}">
                  <a16:creationId xmlns:a16="http://schemas.microsoft.com/office/drawing/2014/main" id="{7304F1E3-3795-3477-74E5-21EF015E0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" y="2136"/>
              <a:ext cx="103" cy="158"/>
            </a:xfrm>
            <a:custGeom>
              <a:avLst/>
              <a:gdLst>
                <a:gd name="T0" fmla="*/ 100 w 205"/>
                <a:gd name="T1" fmla="*/ 0 h 315"/>
                <a:gd name="T2" fmla="*/ 32 w 205"/>
                <a:gd name="T3" fmla="*/ 74 h 315"/>
                <a:gd name="T4" fmla="*/ 0 w 205"/>
                <a:gd name="T5" fmla="*/ 144 h 315"/>
                <a:gd name="T6" fmla="*/ 5 w 205"/>
                <a:gd name="T7" fmla="*/ 211 h 315"/>
                <a:gd name="T8" fmla="*/ 45 w 205"/>
                <a:gd name="T9" fmla="*/ 228 h 315"/>
                <a:gd name="T10" fmla="*/ 81 w 205"/>
                <a:gd name="T11" fmla="*/ 209 h 315"/>
                <a:gd name="T12" fmla="*/ 59 w 205"/>
                <a:gd name="T13" fmla="*/ 315 h 315"/>
                <a:gd name="T14" fmla="*/ 121 w 205"/>
                <a:gd name="T15" fmla="*/ 308 h 315"/>
                <a:gd name="T16" fmla="*/ 121 w 205"/>
                <a:gd name="T17" fmla="*/ 207 h 315"/>
                <a:gd name="T18" fmla="*/ 158 w 205"/>
                <a:gd name="T19" fmla="*/ 234 h 315"/>
                <a:gd name="T20" fmla="*/ 205 w 205"/>
                <a:gd name="T21" fmla="*/ 215 h 315"/>
                <a:gd name="T22" fmla="*/ 205 w 205"/>
                <a:gd name="T23" fmla="*/ 148 h 315"/>
                <a:gd name="T24" fmla="*/ 158 w 205"/>
                <a:gd name="T25" fmla="*/ 59 h 315"/>
                <a:gd name="T26" fmla="*/ 100 w 205"/>
                <a:gd name="T27" fmla="*/ 0 h 315"/>
                <a:gd name="T28" fmla="*/ 100 w 205"/>
                <a:gd name="T2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15">
                  <a:moveTo>
                    <a:pt x="100" y="0"/>
                  </a:moveTo>
                  <a:lnTo>
                    <a:pt x="32" y="74"/>
                  </a:lnTo>
                  <a:lnTo>
                    <a:pt x="0" y="144"/>
                  </a:lnTo>
                  <a:lnTo>
                    <a:pt x="5" y="211"/>
                  </a:lnTo>
                  <a:lnTo>
                    <a:pt x="45" y="228"/>
                  </a:lnTo>
                  <a:lnTo>
                    <a:pt x="81" y="209"/>
                  </a:lnTo>
                  <a:lnTo>
                    <a:pt x="59" y="315"/>
                  </a:lnTo>
                  <a:lnTo>
                    <a:pt x="121" y="308"/>
                  </a:lnTo>
                  <a:lnTo>
                    <a:pt x="121" y="207"/>
                  </a:lnTo>
                  <a:lnTo>
                    <a:pt x="158" y="234"/>
                  </a:lnTo>
                  <a:lnTo>
                    <a:pt x="205" y="215"/>
                  </a:lnTo>
                  <a:lnTo>
                    <a:pt x="205" y="148"/>
                  </a:lnTo>
                  <a:lnTo>
                    <a:pt x="158" y="59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2" name="Freeform 212">
              <a:extLst>
                <a:ext uri="{FF2B5EF4-FFF2-40B4-BE49-F238E27FC236}">
                  <a16:creationId xmlns:a16="http://schemas.microsoft.com/office/drawing/2014/main" id="{46D07E9B-8015-F6D9-6BA0-A385E05BEC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039"/>
              <a:ext cx="56" cy="74"/>
            </a:xfrm>
            <a:custGeom>
              <a:avLst/>
              <a:gdLst>
                <a:gd name="T0" fmla="*/ 0 w 110"/>
                <a:gd name="T1" fmla="*/ 131 h 148"/>
                <a:gd name="T2" fmla="*/ 74 w 110"/>
                <a:gd name="T3" fmla="*/ 0 h 148"/>
                <a:gd name="T4" fmla="*/ 91 w 110"/>
                <a:gd name="T5" fmla="*/ 4 h 148"/>
                <a:gd name="T6" fmla="*/ 110 w 110"/>
                <a:gd name="T7" fmla="*/ 145 h 148"/>
                <a:gd name="T8" fmla="*/ 87 w 110"/>
                <a:gd name="T9" fmla="*/ 148 h 148"/>
                <a:gd name="T10" fmla="*/ 74 w 110"/>
                <a:gd name="T11" fmla="*/ 48 h 148"/>
                <a:gd name="T12" fmla="*/ 27 w 110"/>
                <a:gd name="T13" fmla="*/ 135 h 148"/>
                <a:gd name="T14" fmla="*/ 0 w 110"/>
                <a:gd name="T15" fmla="*/ 131 h 148"/>
                <a:gd name="T16" fmla="*/ 0 w 110"/>
                <a:gd name="T1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8">
                  <a:moveTo>
                    <a:pt x="0" y="131"/>
                  </a:moveTo>
                  <a:lnTo>
                    <a:pt x="74" y="0"/>
                  </a:lnTo>
                  <a:lnTo>
                    <a:pt x="91" y="4"/>
                  </a:lnTo>
                  <a:lnTo>
                    <a:pt x="110" y="145"/>
                  </a:lnTo>
                  <a:lnTo>
                    <a:pt x="87" y="148"/>
                  </a:lnTo>
                  <a:lnTo>
                    <a:pt x="74" y="48"/>
                  </a:lnTo>
                  <a:lnTo>
                    <a:pt x="27" y="135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3" name="Freeform 213">
              <a:extLst>
                <a:ext uri="{FF2B5EF4-FFF2-40B4-BE49-F238E27FC236}">
                  <a16:creationId xmlns:a16="http://schemas.microsoft.com/office/drawing/2014/main" id="{9CCD9C74-5F56-8A3F-EE27-9B4A1EF800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" y="2075"/>
              <a:ext cx="56" cy="11"/>
            </a:xfrm>
            <a:custGeom>
              <a:avLst/>
              <a:gdLst>
                <a:gd name="T0" fmla="*/ 5 w 112"/>
                <a:gd name="T1" fmla="*/ 2 h 21"/>
                <a:gd name="T2" fmla="*/ 112 w 112"/>
                <a:gd name="T3" fmla="*/ 0 h 21"/>
                <a:gd name="T4" fmla="*/ 112 w 112"/>
                <a:gd name="T5" fmla="*/ 17 h 21"/>
                <a:gd name="T6" fmla="*/ 0 w 112"/>
                <a:gd name="T7" fmla="*/ 21 h 21"/>
                <a:gd name="T8" fmla="*/ 5 w 112"/>
                <a:gd name="T9" fmla="*/ 2 h 21"/>
                <a:gd name="T10" fmla="*/ 5 w 112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1">
                  <a:moveTo>
                    <a:pt x="5" y="2"/>
                  </a:moveTo>
                  <a:lnTo>
                    <a:pt x="112" y="0"/>
                  </a:lnTo>
                  <a:lnTo>
                    <a:pt x="112" y="17"/>
                  </a:lnTo>
                  <a:lnTo>
                    <a:pt x="0" y="21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4" name="Freeform 214">
              <a:extLst>
                <a:ext uri="{FF2B5EF4-FFF2-40B4-BE49-F238E27FC236}">
                  <a16:creationId xmlns:a16="http://schemas.microsoft.com/office/drawing/2014/main" id="{E977FD02-4AB0-F354-9175-4D94F4426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2326"/>
              <a:ext cx="60" cy="12"/>
            </a:xfrm>
            <a:custGeom>
              <a:avLst/>
              <a:gdLst>
                <a:gd name="T0" fmla="*/ 0 w 119"/>
                <a:gd name="T1" fmla="*/ 0 h 25"/>
                <a:gd name="T2" fmla="*/ 119 w 119"/>
                <a:gd name="T3" fmla="*/ 4 h 25"/>
                <a:gd name="T4" fmla="*/ 114 w 119"/>
                <a:gd name="T5" fmla="*/ 25 h 25"/>
                <a:gd name="T6" fmla="*/ 0 w 119"/>
                <a:gd name="T7" fmla="*/ 15 h 25"/>
                <a:gd name="T8" fmla="*/ 0 w 119"/>
                <a:gd name="T9" fmla="*/ 0 h 25"/>
                <a:gd name="T10" fmla="*/ 0 w 1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5">
                  <a:moveTo>
                    <a:pt x="0" y="0"/>
                  </a:moveTo>
                  <a:lnTo>
                    <a:pt x="119" y="4"/>
                  </a:lnTo>
                  <a:lnTo>
                    <a:pt x="114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5" name="Freeform 215">
              <a:extLst>
                <a:ext uri="{FF2B5EF4-FFF2-40B4-BE49-F238E27FC236}">
                  <a16:creationId xmlns:a16="http://schemas.microsoft.com/office/drawing/2014/main" id="{405DC87A-6520-7473-D7CA-BFF2CBA194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" y="2012"/>
              <a:ext cx="271" cy="376"/>
            </a:xfrm>
            <a:custGeom>
              <a:avLst/>
              <a:gdLst>
                <a:gd name="T0" fmla="*/ 82 w 542"/>
                <a:gd name="T1" fmla="*/ 49 h 751"/>
                <a:gd name="T2" fmla="*/ 67 w 542"/>
                <a:gd name="T3" fmla="*/ 55 h 751"/>
                <a:gd name="T4" fmla="*/ 52 w 542"/>
                <a:gd name="T5" fmla="*/ 76 h 751"/>
                <a:gd name="T6" fmla="*/ 46 w 542"/>
                <a:gd name="T7" fmla="*/ 93 h 751"/>
                <a:gd name="T8" fmla="*/ 42 w 542"/>
                <a:gd name="T9" fmla="*/ 118 h 751"/>
                <a:gd name="T10" fmla="*/ 42 w 542"/>
                <a:gd name="T11" fmla="*/ 142 h 751"/>
                <a:gd name="T12" fmla="*/ 42 w 542"/>
                <a:gd name="T13" fmla="*/ 160 h 751"/>
                <a:gd name="T14" fmla="*/ 46 w 542"/>
                <a:gd name="T15" fmla="*/ 180 h 751"/>
                <a:gd name="T16" fmla="*/ 35 w 542"/>
                <a:gd name="T17" fmla="*/ 623 h 751"/>
                <a:gd name="T18" fmla="*/ 33 w 542"/>
                <a:gd name="T19" fmla="*/ 637 h 751"/>
                <a:gd name="T20" fmla="*/ 37 w 542"/>
                <a:gd name="T21" fmla="*/ 661 h 751"/>
                <a:gd name="T22" fmla="*/ 46 w 542"/>
                <a:gd name="T23" fmla="*/ 688 h 751"/>
                <a:gd name="T24" fmla="*/ 63 w 542"/>
                <a:gd name="T25" fmla="*/ 703 h 751"/>
                <a:gd name="T26" fmla="*/ 80 w 542"/>
                <a:gd name="T27" fmla="*/ 713 h 751"/>
                <a:gd name="T28" fmla="*/ 103 w 542"/>
                <a:gd name="T29" fmla="*/ 716 h 751"/>
                <a:gd name="T30" fmla="*/ 423 w 542"/>
                <a:gd name="T31" fmla="*/ 707 h 751"/>
                <a:gd name="T32" fmla="*/ 442 w 542"/>
                <a:gd name="T33" fmla="*/ 705 h 751"/>
                <a:gd name="T34" fmla="*/ 459 w 542"/>
                <a:gd name="T35" fmla="*/ 697 h 751"/>
                <a:gd name="T36" fmla="*/ 478 w 542"/>
                <a:gd name="T37" fmla="*/ 682 h 751"/>
                <a:gd name="T38" fmla="*/ 487 w 542"/>
                <a:gd name="T39" fmla="*/ 661 h 751"/>
                <a:gd name="T40" fmla="*/ 491 w 542"/>
                <a:gd name="T41" fmla="*/ 646 h 751"/>
                <a:gd name="T42" fmla="*/ 504 w 542"/>
                <a:gd name="T43" fmla="*/ 91 h 751"/>
                <a:gd name="T44" fmla="*/ 497 w 542"/>
                <a:gd name="T45" fmla="*/ 65 h 751"/>
                <a:gd name="T46" fmla="*/ 487 w 542"/>
                <a:gd name="T47" fmla="*/ 49 h 751"/>
                <a:gd name="T48" fmla="*/ 468 w 542"/>
                <a:gd name="T49" fmla="*/ 36 h 751"/>
                <a:gd name="T50" fmla="*/ 303 w 542"/>
                <a:gd name="T51" fmla="*/ 0 h 751"/>
                <a:gd name="T52" fmla="*/ 478 w 542"/>
                <a:gd name="T53" fmla="*/ 6 h 751"/>
                <a:gd name="T54" fmla="*/ 497 w 542"/>
                <a:gd name="T55" fmla="*/ 13 h 751"/>
                <a:gd name="T56" fmla="*/ 519 w 542"/>
                <a:gd name="T57" fmla="*/ 32 h 751"/>
                <a:gd name="T58" fmla="*/ 533 w 542"/>
                <a:gd name="T59" fmla="*/ 53 h 751"/>
                <a:gd name="T60" fmla="*/ 540 w 542"/>
                <a:gd name="T61" fmla="*/ 72 h 751"/>
                <a:gd name="T62" fmla="*/ 540 w 542"/>
                <a:gd name="T63" fmla="*/ 91 h 751"/>
                <a:gd name="T64" fmla="*/ 531 w 542"/>
                <a:gd name="T65" fmla="*/ 637 h 751"/>
                <a:gd name="T66" fmla="*/ 529 w 542"/>
                <a:gd name="T67" fmla="*/ 656 h 751"/>
                <a:gd name="T68" fmla="*/ 525 w 542"/>
                <a:gd name="T69" fmla="*/ 682 h 751"/>
                <a:gd name="T70" fmla="*/ 504 w 542"/>
                <a:gd name="T71" fmla="*/ 709 h 751"/>
                <a:gd name="T72" fmla="*/ 481 w 542"/>
                <a:gd name="T73" fmla="*/ 722 h 751"/>
                <a:gd name="T74" fmla="*/ 457 w 542"/>
                <a:gd name="T75" fmla="*/ 732 h 751"/>
                <a:gd name="T76" fmla="*/ 426 w 542"/>
                <a:gd name="T77" fmla="*/ 735 h 751"/>
                <a:gd name="T78" fmla="*/ 111 w 542"/>
                <a:gd name="T79" fmla="*/ 751 h 751"/>
                <a:gd name="T80" fmla="*/ 88 w 542"/>
                <a:gd name="T81" fmla="*/ 749 h 751"/>
                <a:gd name="T82" fmla="*/ 56 w 542"/>
                <a:gd name="T83" fmla="*/ 741 h 751"/>
                <a:gd name="T84" fmla="*/ 29 w 542"/>
                <a:gd name="T85" fmla="*/ 722 h 751"/>
                <a:gd name="T86" fmla="*/ 16 w 542"/>
                <a:gd name="T87" fmla="*/ 709 h 751"/>
                <a:gd name="T88" fmla="*/ 6 w 542"/>
                <a:gd name="T89" fmla="*/ 686 h 751"/>
                <a:gd name="T90" fmla="*/ 0 w 542"/>
                <a:gd name="T91" fmla="*/ 659 h 751"/>
                <a:gd name="T92" fmla="*/ 12 w 542"/>
                <a:gd name="T93" fmla="*/ 317 h 751"/>
                <a:gd name="T94" fmla="*/ 12 w 542"/>
                <a:gd name="T95" fmla="*/ 160 h 751"/>
                <a:gd name="T96" fmla="*/ 6 w 542"/>
                <a:gd name="T97" fmla="*/ 148 h 751"/>
                <a:gd name="T98" fmla="*/ 4 w 542"/>
                <a:gd name="T99" fmla="*/ 120 h 751"/>
                <a:gd name="T100" fmla="*/ 4 w 542"/>
                <a:gd name="T101" fmla="*/ 101 h 751"/>
                <a:gd name="T102" fmla="*/ 8 w 542"/>
                <a:gd name="T103" fmla="*/ 82 h 751"/>
                <a:gd name="T104" fmla="*/ 16 w 542"/>
                <a:gd name="T105" fmla="*/ 63 h 751"/>
                <a:gd name="T106" fmla="*/ 31 w 542"/>
                <a:gd name="T107" fmla="*/ 47 h 751"/>
                <a:gd name="T108" fmla="*/ 50 w 542"/>
                <a:gd name="T109" fmla="*/ 32 h 751"/>
                <a:gd name="T110" fmla="*/ 76 w 542"/>
                <a:gd name="T111" fmla="*/ 23 h 751"/>
                <a:gd name="T112" fmla="*/ 94 w 542"/>
                <a:gd name="T113" fmla="*/ 19 h 751"/>
                <a:gd name="T114" fmla="*/ 92 w 542"/>
                <a:gd name="T115" fmla="*/ 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2" h="751">
                  <a:moveTo>
                    <a:pt x="92" y="49"/>
                  </a:moveTo>
                  <a:lnTo>
                    <a:pt x="90" y="49"/>
                  </a:lnTo>
                  <a:lnTo>
                    <a:pt x="82" y="49"/>
                  </a:lnTo>
                  <a:lnTo>
                    <a:pt x="76" y="49"/>
                  </a:lnTo>
                  <a:lnTo>
                    <a:pt x="73" y="51"/>
                  </a:lnTo>
                  <a:lnTo>
                    <a:pt x="67" y="55"/>
                  </a:lnTo>
                  <a:lnTo>
                    <a:pt x="61" y="61"/>
                  </a:lnTo>
                  <a:lnTo>
                    <a:pt x="56" y="66"/>
                  </a:lnTo>
                  <a:lnTo>
                    <a:pt x="52" y="76"/>
                  </a:lnTo>
                  <a:lnTo>
                    <a:pt x="48" y="82"/>
                  </a:lnTo>
                  <a:lnTo>
                    <a:pt x="48" y="87"/>
                  </a:lnTo>
                  <a:lnTo>
                    <a:pt x="46" y="93"/>
                  </a:lnTo>
                  <a:lnTo>
                    <a:pt x="46" y="101"/>
                  </a:lnTo>
                  <a:lnTo>
                    <a:pt x="42" y="108"/>
                  </a:lnTo>
                  <a:lnTo>
                    <a:pt x="42" y="118"/>
                  </a:lnTo>
                  <a:lnTo>
                    <a:pt x="42" y="125"/>
                  </a:lnTo>
                  <a:lnTo>
                    <a:pt x="42" y="137"/>
                  </a:lnTo>
                  <a:lnTo>
                    <a:pt x="42" y="142"/>
                  </a:lnTo>
                  <a:lnTo>
                    <a:pt x="42" y="148"/>
                  </a:lnTo>
                  <a:lnTo>
                    <a:pt x="42" y="154"/>
                  </a:lnTo>
                  <a:lnTo>
                    <a:pt x="42" y="160"/>
                  </a:lnTo>
                  <a:lnTo>
                    <a:pt x="42" y="165"/>
                  </a:lnTo>
                  <a:lnTo>
                    <a:pt x="44" y="173"/>
                  </a:lnTo>
                  <a:lnTo>
                    <a:pt x="46" y="180"/>
                  </a:lnTo>
                  <a:lnTo>
                    <a:pt x="48" y="188"/>
                  </a:lnTo>
                  <a:lnTo>
                    <a:pt x="37" y="623"/>
                  </a:lnTo>
                  <a:lnTo>
                    <a:pt x="35" y="623"/>
                  </a:lnTo>
                  <a:lnTo>
                    <a:pt x="35" y="627"/>
                  </a:lnTo>
                  <a:lnTo>
                    <a:pt x="33" y="631"/>
                  </a:lnTo>
                  <a:lnTo>
                    <a:pt x="33" y="637"/>
                  </a:lnTo>
                  <a:lnTo>
                    <a:pt x="33" y="644"/>
                  </a:lnTo>
                  <a:lnTo>
                    <a:pt x="35" y="652"/>
                  </a:lnTo>
                  <a:lnTo>
                    <a:pt x="37" y="661"/>
                  </a:lnTo>
                  <a:lnTo>
                    <a:pt x="38" y="671"/>
                  </a:lnTo>
                  <a:lnTo>
                    <a:pt x="40" y="678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5" y="709"/>
                  </a:lnTo>
                  <a:lnTo>
                    <a:pt x="80" y="713"/>
                  </a:lnTo>
                  <a:lnTo>
                    <a:pt x="88" y="713"/>
                  </a:lnTo>
                  <a:lnTo>
                    <a:pt x="94" y="715"/>
                  </a:lnTo>
                  <a:lnTo>
                    <a:pt x="103" y="716"/>
                  </a:lnTo>
                  <a:lnTo>
                    <a:pt x="113" y="716"/>
                  </a:lnTo>
                  <a:lnTo>
                    <a:pt x="421" y="707"/>
                  </a:lnTo>
                  <a:lnTo>
                    <a:pt x="423" y="707"/>
                  </a:lnTo>
                  <a:lnTo>
                    <a:pt x="430" y="707"/>
                  </a:lnTo>
                  <a:lnTo>
                    <a:pt x="434" y="705"/>
                  </a:lnTo>
                  <a:lnTo>
                    <a:pt x="442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9" y="697"/>
                  </a:lnTo>
                  <a:lnTo>
                    <a:pt x="466" y="694"/>
                  </a:lnTo>
                  <a:lnTo>
                    <a:pt x="470" y="688"/>
                  </a:lnTo>
                  <a:lnTo>
                    <a:pt x="478" y="682"/>
                  </a:lnTo>
                  <a:lnTo>
                    <a:pt x="481" y="675"/>
                  </a:lnTo>
                  <a:lnTo>
                    <a:pt x="485" y="667"/>
                  </a:lnTo>
                  <a:lnTo>
                    <a:pt x="487" y="661"/>
                  </a:lnTo>
                  <a:lnTo>
                    <a:pt x="489" y="656"/>
                  </a:lnTo>
                  <a:lnTo>
                    <a:pt x="489" y="652"/>
                  </a:lnTo>
                  <a:lnTo>
                    <a:pt x="491" y="646"/>
                  </a:lnTo>
                  <a:lnTo>
                    <a:pt x="504" y="101"/>
                  </a:lnTo>
                  <a:lnTo>
                    <a:pt x="504" y="97"/>
                  </a:lnTo>
                  <a:lnTo>
                    <a:pt x="504" y="91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7" y="65"/>
                  </a:lnTo>
                  <a:lnTo>
                    <a:pt x="495" y="59"/>
                  </a:lnTo>
                  <a:lnTo>
                    <a:pt x="491" y="53"/>
                  </a:lnTo>
                  <a:lnTo>
                    <a:pt x="487" y="49"/>
                  </a:lnTo>
                  <a:lnTo>
                    <a:pt x="481" y="44"/>
                  </a:lnTo>
                  <a:lnTo>
                    <a:pt x="476" y="40"/>
                  </a:lnTo>
                  <a:lnTo>
                    <a:pt x="468" y="36"/>
                  </a:lnTo>
                  <a:lnTo>
                    <a:pt x="459" y="36"/>
                  </a:lnTo>
                  <a:lnTo>
                    <a:pt x="278" y="30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8" y="6"/>
                  </a:lnTo>
                  <a:lnTo>
                    <a:pt x="483" y="6"/>
                  </a:lnTo>
                  <a:lnTo>
                    <a:pt x="491" y="9"/>
                  </a:lnTo>
                  <a:lnTo>
                    <a:pt x="497" y="13"/>
                  </a:lnTo>
                  <a:lnTo>
                    <a:pt x="506" y="19"/>
                  </a:lnTo>
                  <a:lnTo>
                    <a:pt x="514" y="25"/>
                  </a:lnTo>
                  <a:lnTo>
                    <a:pt x="519" y="32"/>
                  </a:lnTo>
                  <a:lnTo>
                    <a:pt x="527" y="38"/>
                  </a:lnTo>
                  <a:lnTo>
                    <a:pt x="533" y="49"/>
                  </a:lnTo>
                  <a:lnTo>
                    <a:pt x="533" y="53"/>
                  </a:lnTo>
                  <a:lnTo>
                    <a:pt x="535" y="59"/>
                  </a:lnTo>
                  <a:lnTo>
                    <a:pt x="538" y="65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0" y="91"/>
                  </a:lnTo>
                  <a:lnTo>
                    <a:pt x="542" y="101"/>
                  </a:lnTo>
                  <a:lnTo>
                    <a:pt x="531" y="635"/>
                  </a:lnTo>
                  <a:lnTo>
                    <a:pt x="531" y="637"/>
                  </a:lnTo>
                  <a:lnTo>
                    <a:pt x="531" y="642"/>
                  </a:lnTo>
                  <a:lnTo>
                    <a:pt x="531" y="648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3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1"/>
                  </a:lnTo>
                  <a:lnTo>
                    <a:pt x="504" y="709"/>
                  </a:lnTo>
                  <a:lnTo>
                    <a:pt x="495" y="716"/>
                  </a:lnTo>
                  <a:lnTo>
                    <a:pt x="487" y="720"/>
                  </a:lnTo>
                  <a:lnTo>
                    <a:pt x="481" y="722"/>
                  </a:lnTo>
                  <a:lnTo>
                    <a:pt x="472" y="726"/>
                  </a:lnTo>
                  <a:lnTo>
                    <a:pt x="466" y="730"/>
                  </a:lnTo>
                  <a:lnTo>
                    <a:pt x="457" y="732"/>
                  </a:lnTo>
                  <a:lnTo>
                    <a:pt x="447" y="734"/>
                  </a:lnTo>
                  <a:lnTo>
                    <a:pt x="438" y="734"/>
                  </a:lnTo>
                  <a:lnTo>
                    <a:pt x="426" y="735"/>
                  </a:lnTo>
                  <a:lnTo>
                    <a:pt x="116" y="751"/>
                  </a:lnTo>
                  <a:lnTo>
                    <a:pt x="115" y="751"/>
                  </a:lnTo>
                  <a:lnTo>
                    <a:pt x="111" y="751"/>
                  </a:lnTo>
                  <a:lnTo>
                    <a:pt x="105" y="751"/>
                  </a:lnTo>
                  <a:lnTo>
                    <a:pt x="97" y="751"/>
                  </a:lnTo>
                  <a:lnTo>
                    <a:pt x="88" y="749"/>
                  </a:lnTo>
                  <a:lnTo>
                    <a:pt x="78" y="747"/>
                  </a:lnTo>
                  <a:lnTo>
                    <a:pt x="67" y="745"/>
                  </a:lnTo>
                  <a:lnTo>
                    <a:pt x="56" y="741"/>
                  </a:lnTo>
                  <a:lnTo>
                    <a:pt x="46" y="735"/>
                  </a:lnTo>
                  <a:lnTo>
                    <a:pt x="35" y="728"/>
                  </a:lnTo>
                  <a:lnTo>
                    <a:pt x="29" y="722"/>
                  </a:lnTo>
                  <a:lnTo>
                    <a:pt x="25" y="718"/>
                  </a:lnTo>
                  <a:lnTo>
                    <a:pt x="19" y="715"/>
                  </a:lnTo>
                  <a:lnTo>
                    <a:pt x="16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8"/>
                  </a:lnTo>
                  <a:lnTo>
                    <a:pt x="2" y="669"/>
                  </a:lnTo>
                  <a:lnTo>
                    <a:pt x="0" y="659"/>
                  </a:lnTo>
                  <a:lnTo>
                    <a:pt x="0" y="648"/>
                  </a:lnTo>
                  <a:lnTo>
                    <a:pt x="2" y="637"/>
                  </a:lnTo>
                  <a:lnTo>
                    <a:pt x="12" y="317"/>
                  </a:lnTo>
                  <a:lnTo>
                    <a:pt x="38" y="277"/>
                  </a:lnTo>
                  <a:lnTo>
                    <a:pt x="37" y="201"/>
                  </a:lnTo>
                  <a:lnTo>
                    <a:pt x="12" y="160"/>
                  </a:lnTo>
                  <a:lnTo>
                    <a:pt x="10" y="158"/>
                  </a:lnTo>
                  <a:lnTo>
                    <a:pt x="10" y="154"/>
                  </a:lnTo>
                  <a:lnTo>
                    <a:pt x="6" y="148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20"/>
                  </a:lnTo>
                  <a:lnTo>
                    <a:pt x="4" y="112"/>
                  </a:lnTo>
                  <a:lnTo>
                    <a:pt x="4" y="106"/>
                  </a:lnTo>
                  <a:lnTo>
                    <a:pt x="4" y="101"/>
                  </a:lnTo>
                  <a:lnTo>
                    <a:pt x="6" y="95"/>
                  </a:lnTo>
                  <a:lnTo>
                    <a:pt x="6" y="87"/>
                  </a:lnTo>
                  <a:lnTo>
                    <a:pt x="8" y="82"/>
                  </a:lnTo>
                  <a:lnTo>
                    <a:pt x="10" y="76"/>
                  </a:lnTo>
                  <a:lnTo>
                    <a:pt x="14" y="70"/>
                  </a:lnTo>
                  <a:lnTo>
                    <a:pt x="16" y="63"/>
                  </a:lnTo>
                  <a:lnTo>
                    <a:pt x="21" y="59"/>
                  </a:lnTo>
                  <a:lnTo>
                    <a:pt x="25" y="51"/>
                  </a:lnTo>
                  <a:lnTo>
                    <a:pt x="31" y="47"/>
                  </a:lnTo>
                  <a:lnTo>
                    <a:pt x="37" y="42"/>
                  </a:lnTo>
                  <a:lnTo>
                    <a:pt x="42" y="38"/>
                  </a:lnTo>
                  <a:lnTo>
                    <a:pt x="50" y="32"/>
                  </a:lnTo>
                  <a:lnTo>
                    <a:pt x="59" y="28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92" y="49"/>
                  </a:lnTo>
                  <a:lnTo>
                    <a:pt x="9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6" name="Freeform 216">
              <a:extLst>
                <a:ext uri="{FF2B5EF4-FFF2-40B4-BE49-F238E27FC236}">
                  <a16:creationId xmlns:a16="http://schemas.microsoft.com/office/drawing/2014/main" id="{AE968EED-8DD8-DB06-3F33-821D38DA7A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" y="2126"/>
              <a:ext cx="118" cy="128"/>
            </a:xfrm>
            <a:custGeom>
              <a:avLst/>
              <a:gdLst>
                <a:gd name="T0" fmla="*/ 120 w 236"/>
                <a:gd name="T1" fmla="*/ 6 h 255"/>
                <a:gd name="T2" fmla="*/ 103 w 236"/>
                <a:gd name="T3" fmla="*/ 19 h 255"/>
                <a:gd name="T4" fmla="*/ 84 w 236"/>
                <a:gd name="T5" fmla="*/ 38 h 255"/>
                <a:gd name="T6" fmla="*/ 63 w 236"/>
                <a:gd name="T7" fmla="*/ 61 h 255"/>
                <a:gd name="T8" fmla="*/ 44 w 236"/>
                <a:gd name="T9" fmla="*/ 91 h 255"/>
                <a:gd name="T10" fmla="*/ 23 w 236"/>
                <a:gd name="T11" fmla="*/ 120 h 255"/>
                <a:gd name="T12" fmla="*/ 10 w 236"/>
                <a:gd name="T13" fmla="*/ 150 h 255"/>
                <a:gd name="T14" fmla="*/ 0 w 236"/>
                <a:gd name="T15" fmla="*/ 181 h 255"/>
                <a:gd name="T16" fmla="*/ 2 w 236"/>
                <a:gd name="T17" fmla="*/ 209 h 255"/>
                <a:gd name="T18" fmla="*/ 17 w 236"/>
                <a:gd name="T19" fmla="*/ 234 h 255"/>
                <a:gd name="T20" fmla="*/ 34 w 236"/>
                <a:gd name="T21" fmla="*/ 249 h 255"/>
                <a:gd name="T22" fmla="*/ 49 w 236"/>
                <a:gd name="T23" fmla="*/ 253 h 255"/>
                <a:gd name="T24" fmla="*/ 70 w 236"/>
                <a:gd name="T25" fmla="*/ 253 h 255"/>
                <a:gd name="T26" fmla="*/ 95 w 236"/>
                <a:gd name="T27" fmla="*/ 236 h 255"/>
                <a:gd name="T28" fmla="*/ 110 w 236"/>
                <a:gd name="T29" fmla="*/ 217 h 255"/>
                <a:gd name="T30" fmla="*/ 120 w 236"/>
                <a:gd name="T31" fmla="*/ 205 h 255"/>
                <a:gd name="T32" fmla="*/ 133 w 236"/>
                <a:gd name="T33" fmla="*/ 224 h 255"/>
                <a:gd name="T34" fmla="*/ 148 w 236"/>
                <a:gd name="T35" fmla="*/ 243 h 255"/>
                <a:gd name="T36" fmla="*/ 173 w 236"/>
                <a:gd name="T37" fmla="*/ 255 h 255"/>
                <a:gd name="T38" fmla="*/ 198 w 236"/>
                <a:gd name="T39" fmla="*/ 253 h 255"/>
                <a:gd name="T40" fmla="*/ 215 w 236"/>
                <a:gd name="T41" fmla="*/ 247 h 255"/>
                <a:gd name="T42" fmla="*/ 232 w 236"/>
                <a:gd name="T43" fmla="*/ 220 h 255"/>
                <a:gd name="T44" fmla="*/ 236 w 236"/>
                <a:gd name="T45" fmla="*/ 201 h 255"/>
                <a:gd name="T46" fmla="*/ 234 w 236"/>
                <a:gd name="T47" fmla="*/ 179 h 255"/>
                <a:gd name="T48" fmla="*/ 226 w 236"/>
                <a:gd name="T49" fmla="*/ 154 h 255"/>
                <a:gd name="T50" fmla="*/ 217 w 236"/>
                <a:gd name="T51" fmla="*/ 129 h 255"/>
                <a:gd name="T52" fmla="*/ 205 w 236"/>
                <a:gd name="T53" fmla="*/ 103 h 255"/>
                <a:gd name="T54" fmla="*/ 188 w 236"/>
                <a:gd name="T55" fmla="*/ 78 h 255"/>
                <a:gd name="T56" fmla="*/ 173 w 236"/>
                <a:gd name="T57" fmla="*/ 53 h 255"/>
                <a:gd name="T58" fmla="*/ 156 w 236"/>
                <a:gd name="T59" fmla="*/ 32 h 255"/>
                <a:gd name="T60" fmla="*/ 141 w 236"/>
                <a:gd name="T61" fmla="*/ 15 h 255"/>
                <a:gd name="T62" fmla="*/ 127 w 236"/>
                <a:gd name="T63" fmla="*/ 36 h 255"/>
                <a:gd name="T64" fmla="*/ 144 w 236"/>
                <a:gd name="T65" fmla="*/ 59 h 255"/>
                <a:gd name="T66" fmla="*/ 160 w 236"/>
                <a:gd name="T67" fmla="*/ 78 h 255"/>
                <a:gd name="T68" fmla="*/ 175 w 236"/>
                <a:gd name="T69" fmla="*/ 99 h 255"/>
                <a:gd name="T70" fmla="*/ 188 w 236"/>
                <a:gd name="T71" fmla="*/ 125 h 255"/>
                <a:gd name="T72" fmla="*/ 202 w 236"/>
                <a:gd name="T73" fmla="*/ 148 h 255"/>
                <a:gd name="T74" fmla="*/ 211 w 236"/>
                <a:gd name="T75" fmla="*/ 173 h 255"/>
                <a:gd name="T76" fmla="*/ 213 w 236"/>
                <a:gd name="T77" fmla="*/ 196 h 255"/>
                <a:gd name="T78" fmla="*/ 209 w 236"/>
                <a:gd name="T79" fmla="*/ 215 h 255"/>
                <a:gd name="T80" fmla="*/ 200 w 236"/>
                <a:gd name="T81" fmla="*/ 228 h 255"/>
                <a:gd name="T82" fmla="*/ 173 w 236"/>
                <a:gd name="T83" fmla="*/ 232 h 255"/>
                <a:gd name="T84" fmla="*/ 152 w 236"/>
                <a:gd name="T85" fmla="*/ 220 h 255"/>
                <a:gd name="T86" fmla="*/ 139 w 236"/>
                <a:gd name="T87" fmla="*/ 205 h 255"/>
                <a:gd name="T88" fmla="*/ 131 w 236"/>
                <a:gd name="T89" fmla="*/ 186 h 255"/>
                <a:gd name="T90" fmla="*/ 122 w 236"/>
                <a:gd name="T91" fmla="*/ 165 h 255"/>
                <a:gd name="T92" fmla="*/ 108 w 236"/>
                <a:gd name="T93" fmla="*/ 182 h 255"/>
                <a:gd name="T94" fmla="*/ 95 w 236"/>
                <a:gd name="T95" fmla="*/ 205 h 255"/>
                <a:gd name="T96" fmla="*/ 76 w 236"/>
                <a:gd name="T97" fmla="*/ 222 h 255"/>
                <a:gd name="T98" fmla="*/ 55 w 236"/>
                <a:gd name="T99" fmla="*/ 230 h 255"/>
                <a:gd name="T100" fmla="*/ 36 w 236"/>
                <a:gd name="T101" fmla="*/ 220 h 255"/>
                <a:gd name="T102" fmla="*/ 27 w 236"/>
                <a:gd name="T103" fmla="*/ 198 h 255"/>
                <a:gd name="T104" fmla="*/ 27 w 236"/>
                <a:gd name="T105" fmla="*/ 182 h 255"/>
                <a:gd name="T106" fmla="*/ 30 w 236"/>
                <a:gd name="T107" fmla="*/ 165 h 255"/>
                <a:gd name="T108" fmla="*/ 38 w 236"/>
                <a:gd name="T109" fmla="*/ 141 h 255"/>
                <a:gd name="T110" fmla="*/ 55 w 236"/>
                <a:gd name="T111" fmla="*/ 114 h 255"/>
                <a:gd name="T112" fmla="*/ 70 w 236"/>
                <a:gd name="T113" fmla="*/ 86 h 255"/>
                <a:gd name="T114" fmla="*/ 86 w 236"/>
                <a:gd name="T115" fmla="*/ 68 h 255"/>
                <a:gd name="T116" fmla="*/ 101 w 236"/>
                <a:gd name="T117" fmla="*/ 49 h 255"/>
                <a:gd name="T118" fmla="*/ 122 w 236"/>
                <a:gd name="T119" fmla="*/ 28 h 255"/>
                <a:gd name="T120" fmla="*/ 127 w 236"/>
                <a:gd name="T12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55">
                  <a:moveTo>
                    <a:pt x="127" y="0"/>
                  </a:moveTo>
                  <a:lnTo>
                    <a:pt x="124" y="0"/>
                  </a:lnTo>
                  <a:lnTo>
                    <a:pt x="120" y="6"/>
                  </a:lnTo>
                  <a:lnTo>
                    <a:pt x="114" y="9"/>
                  </a:lnTo>
                  <a:lnTo>
                    <a:pt x="110" y="15"/>
                  </a:lnTo>
                  <a:lnTo>
                    <a:pt x="103" y="19"/>
                  </a:lnTo>
                  <a:lnTo>
                    <a:pt x="99" y="25"/>
                  </a:lnTo>
                  <a:lnTo>
                    <a:pt x="91" y="32"/>
                  </a:lnTo>
                  <a:lnTo>
                    <a:pt x="84" y="38"/>
                  </a:lnTo>
                  <a:lnTo>
                    <a:pt x="76" y="46"/>
                  </a:lnTo>
                  <a:lnTo>
                    <a:pt x="70" y="55"/>
                  </a:lnTo>
                  <a:lnTo>
                    <a:pt x="63" y="61"/>
                  </a:lnTo>
                  <a:lnTo>
                    <a:pt x="57" y="70"/>
                  </a:lnTo>
                  <a:lnTo>
                    <a:pt x="49" y="80"/>
                  </a:lnTo>
                  <a:lnTo>
                    <a:pt x="44" y="91"/>
                  </a:lnTo>
                  <a:lnTo>
                    <a:pt x="36" y="99"/>
                  </a:lnTo>
                  <a:lnTo>
                    <a:pt x="29" y="108"/>
                  </a:lnTo>
                  <a:lnTo>
                    <a:pt x="23" y="120"/>
                  </a:lnTo>
                  <a:lnTo>
                    <a:pt x="19" y="129"/>
                  </a:lnTo>
                  <a:lnTo>
                    <a:pt x="11" y="139"/>
                  </a:lnTo>
                  <a:lnTo>
                    <a:pt x="10" y="150"/>
                  </a:lnTo>
                  <a:lnTo>
                    <a:pt x="6" y="160"/>
                  </a:lnTo>
                  <a:lnTo>
                    <a:pt x="2" y="171"/>
                  </a:lnTo>
                  <a:lnTo>
                    <a:pt x="0" y="181"/>
                  </a:lnTo>
                  <a:lnTo>
                    <a:pt x="0" y="190"/>
                  </a:lnTo>
                  <a:lnTo>
                    <a:pt x="0" y="198"/>
                  </a:lnTo>
                  <a:lnTo>
                    <a:pt x="2" y="209"/>
                  </a:lnTo>
                  <a:lnTo>
                    <a:pt x="6" y="217"/>
                  </a:lnTo>
                  <a:lnTo>
                    <a:pt x="11" y="226"/>
                  </a:lnTo>
                  <a:lnTo>
                    <a:pt x="17" y="234"/>
                  </a:lnTo>
                  <a:lnTo>
                    <a:pt x="25" y="243"/>
                  </a:lnTo>
                  <a:lnTo>
                    <a:pt x="27" y="245"/>
                  </a:lnTo>
                  <a:lnTo>
                    <a:pt x="34" y="249"/>
                  </a:lnTo>
                  <a:lnTo>
                    <a:pt x="38" y="251"/>
                  </a:lnTo>
                  <a:lnTo>
                    <a:pt x="44" y="253"/>
                  </a:lnTo>
                  <a:lnTo>
                    <a:pt x="49" y="253"/>
                  </a:lnTo>
                  <a:lnTo>
                    <a:pt x="57" y="255"/>
                  </a:lnTo>
                  <a:lnTo>
                    <a:pt x="63" y="255"/>
                  </a:lnTo>
                  <a:lnTo>
                    <a:pt x="70" y="253"/>
                  </a:lnTo>
                  <a:lnTo>
                    <a:pt x="78" y="247"/>
                  </a:lnTo>
                  <a:lnTo>
                    <a:pt x="86" y="243"/>
                  </a:lnTo>
                  <a:lnTo>
                    <a:pt x="95" y="236"/>
                  </a:lnTo>
                  <a:lnTo>
                    <a:pt x="103" y="228"/>
                  </a:lnTo>
                  <a:lnTo>
                    <a:pt x="106" y="220"/>
                  </a:lnTo>
                  <a:lnTo>
                    <a:pt x="110" y="217"/>
                  </a:lnTo>
                  <a:lnTo>
                    <a:pt x="114" y="209"/>
                  </a:lnTo>
                  <a:lnTo>
                    <a:pt x="120" y="201"/>
                  </a:lnTo>
                  <a:lnTo>
                    <a:pt x="120" y="205"/>
                  </a:lnTo>
                  <a:lnTo>
                    <a:pt x="125" y="213"/>
                  </a:lnTo>
                  <a:lnTo>
                    <a:pt x="127" y="219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8"/>
                  </a:lnTo>
                  <a:lnTo>
                    <a:pt x="148" y="243"/>
                  </a:lnTo>
                  <a:lnTo>
                    <a:pt x="156" y="247"/>
                  </a:lnTo>
                  <a:lnTo>
                    <a:pt x="164" y="251"/>
                  </a:lnTo>
                  <a:lnTo>
                    <a:pt x="173" y="255"/>
                  </a:lnTo>
                  <a:lnTo>
                    <a:pt x="183" y="255"/>
                  </a:lnTo>
                  <a:lnTo>
                    <a:pt x="192" y="255"/>
                  </a:lnTo>
                  <a:lnTo>
                    <a:pt x="198" y="253"/>
                  </a:lnTo>
                  <a:lnTo>
                    <a:pt x="202" y="253"/>
                  </a:lnTo>
                  <a:lnTo>
                    <a:pt x="209" y="249"/>
                  </a:lnTo>
                  <a:lnTo>
                    <a:pt x="215" y="247"/>
                  </a:lnTo>
                  <a:lnTo>
                    <a:pt x="224" y="238"/>
                  </a:lnTo>
                  <a:lnTo>
                    <a:pt x="230" y="228"/>
                  </a:lnTo>
                  <a:lnTo>
                    <a:pt x="232" y="220"/>
                  </a:lnTo>
                  <a:lnTo>
                    <a:pt x="234" y="215"/>
                  </a:lnTo>
                  <a:lnTo>
                    <a:pt x="234" y="207"/>
                  </a:lnTo>
                  <a:lnTo>
                    <a:pt x="236" y="201"/>
                  </a:lnTo>
                  <a:lnTo>
                    <a:pt x="236" y="194"/>
                  </a:lnTo>
                  <a:lnTo>
                    <a:pt x="234" y="186"/>
                  </a:lnTo>
                  <a:lnTo>
                    <a:pt x="234" y="179"/>
                  </a:lnTo>
                  <a:lnTo>
                    <a:pt x="232" y="171"/>
                  </a:lnTo>
                  <a:lnTo>
                    <a:pt x="230" y="162"/>
                  </a:lnTo>
                  <a:lnTo>
                    <a:pt x="226" y="154"/>
                  </a:lnTo>
                  <a:lnTo>
                    <a:pt x="224" y="144"/>
                  </a:lnTo>
                  <a:lnTo>
                    <a:pt x="222" y="139"/>
                  </a:lnTo>
                  <a:lnTo>
                    <a:pt x="217" y="129"/>
                  </a:lnTo>
                  <a:lnTo>
                    <a:pt x="213" y="120"/>
                  </a:lnTo>
                  <a:lnTo>
                    <a:pt x="209" y="110"/>
                  </a:lnTo>
                  <a:lnTo>
                    <a:pt x="205" y="103"/>
                  </a:lnTo>
                  <a:lnTo>
                    <a:pt x="198" y="93"/>
                  </a:lnTo>
                  <a:lnTo>
                    <a:pt x="194" y="86"/>
                  </a:lnTo>
                  <a:lnTo>
                    <a:pt x="188" y="78"/>
                  </a:lnTo>
                  <a:lnTo>
                    <a:pt x="184" y="70"/>
                  </a:lnTo>
                  <a:lnTo>
                    <a:pt x="177" y="61"/>
                  </a:lnTo>
                  <a:lnTo>
                    <a:pt x="173" y="53"/>
                  </a:lnTo>
                  <a:lnTo>
                    <a:pt x="167" y="46"/>
                  </a:lnTo>
                  <a:lnTo>
                    <a:pt x="162" y="40"/>
                  </a:lnTo>
                  <a:lnTo>
                    <a:pt x="156" y="32"/>
                  </a:lnTo>
                  <a:lnTo>
                    <a:pt x="150" y="27"/>
                  </a:lnTo>
                  <a:lnTo>
                    <a:pt x="146" y="21"/>
                  </a:lnTo>
                  <a:lnTo>
                    <a:pt x="141" y="15"/>
                  </a:lnTo>
                  <a:lnTo>
                    <a:pt x="122" y="30"/>
                  </a:lnTo>
                  <a:lnTo>
                    <a:pt x="124" y="32"/>
                  </a:lnTo>
                  <a:lnTo>
                    <a:pt x="127" y="36"/>
                  </a:lnTo>
                  <a:lnTo>
                    <a:pt x="133" y="44"/>
                  </a:lnTo>
                  <a:lnTo>
                    <a:pt x="141" y="53"/>
                  </a:lnTo>
                  <a:lnTo>
                    <a:pt x="144" y="59"/>
                  </a:lnTo>
                  <a:lnTo>
                    <a:pt x="150" y="65"/>
                  </a:lnTo>
                  <a:lnTo>
                    <a:pt x="154" y="70"/>
                  </a:lnTo>
                  <a:lnTo>
                    <a:pt x="160" y="78"/>
                  </a:lnTo>
                  <a:lnTo>
                    <a:pt x="164" y="84"/>
                  </a:lnTo>
                  <a:lnTo>
                    <a:pt x="169" y="93"/>
                  </a:lnTo>
                  <a:lnTo>
                    <a:pt x="175" y="99"/>
                  </a:lnTo>
                  <a:lnTo>
                    <a:pt x="181" y="108"/>
                  </a:lnTo>
                  <a:lnTo>
                    <a:pt x="184" y="116"/>
                  </a:lnTo>
                  <a:lnTo>
                    <a:pt x="188" y="125"/>
                  </a:lnTo>
                  <a:lnTo>
                    <a:pt x="194" y="133"/>
                  </a:lnTo>
                  <a:lnTo>
                    <a:pt x="198" y="141"/>
                  </a:lnTo>
                  <a:lnTo>
                    <a:pt x="202" y="148"/>
                  </a:lnTo>
                  <a:lnTo>
                    <a:pt x="205" y="158"/>
                  </a:lnTo>
                  <a:lnTo>
                    <a:pt x="207" y="165"/>
                  </a:lnTo>
                  <a:lnTo>
                    <a:pt x="211" y="173"/>
                  </a:lnTo>
                  <a:lnTo>
                    <a:pt x="211" y="181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7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2" y="226"/>
                  </a:lnTo>
                  <a:lnTo>
                    <a:pt x="200" y="228"/>
                  </a:lnTo>
                  <a:lnTo>
                    <a:pt x="194" y="230"/>
                  </a:lnTo>
                  <a:lnTo>
                    <a:pt x="184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60" y="226"/>
                  </a:lnTo>
                  <a:lnTo>
                    <a:pt x="152" y="220"/>
                  </a:lnTo>
                  <a:lnTo>
                    <a:pt x="146" y="215"/>
                  </a:lnTo>
                  <a:lnTo>
                    <a:pt x="143" y="209"/>
                  </a:lnTo>
                  <a:lnTo>
                    <a:pt x="139" y="205"/>
                  </a:lnTo>
                  <a:lnTo>
                    <a:pt x="137" y="198"/>
                  </a:lnTo>
                  <a:lnTo>
                    <a:pt x="133" y="194"/>
                  </a:lnTo>
                  <a:lnTo>
                    <a:pt x="131" y="186"/>
                  </a:lnTo>
                  <a:lnTo>
                    <a:pt x="127" y="181"/>
                  </a:lnTo>
                  <a:lnTo>
                    <a:pt x="124" y="171"/>
                  </a:lnTo>
                  <a:lnTo>
                    <a:pt x="122" y="165"/>
                  </a:lnTo>
                  <a:lnTo>
                    <a:pt x="120" y="167"/>
                  </a:lnTo>
                  <a:lnTo>
                    <a:pt x="114" y="177"/>
                  </a:lnTo>
                  <a:lnTo>
                    <a:pt x="108" y="182"/>
                  </a:lnTo>
                  <a:lnTo>
                    <a:pt x="105" y="190"/>
                  </a:lnTo>
                  <a:lnTo>
                    <a:pt x="99" y="196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2" y="217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1" y="228"/>
                  </a:lnTo>
                  <a:lnTo>
                    <a:pt x="55" y="230"/>
                  </a:lnTo>
                  <a:lnTo>
                    <a:pt x="48" y="228"/>
                  </a:lnTo>
                  <a:lnTo>
                    <a:pt x="40" y="224"/>
                  </a:lnTo>
                  <a:lnTo>
                    <a:pt x="36" y="220"/>
                  </a:lnTo>
                  <a:lnTo>
                    <a:pt x="32" y="213"/>
                  </a:lnTo>
                  <a:lnTo>
                    <a:pt x="30" y="205"/>
                  </a:lnTo>
                  <a:lnTo>
                    <a:pt x="27" y="198"/>
                  </a:lnTo>
                  <a:lnTo>
                    <a:pt x="27" y="194"/>
                  </a:lnTo>
                  <a:lnTo>
                    <a:pt x="27" y="188"/>
                  </a:lnTo>
                  <a:lnTo>
                    <a:pt x="27" y="182"/>
                  </a:lnTo>
                  <a:lnTo>
                    <a:pt x="29" y="179"/>
                  </a:lnTo>
                  <a:lnTo>
                    <a:pt x="29" y="171"/>
                  </a:lnTo>
                  <a:lnTo>
                    <a:pt x="30" y="165"/>
                  </a:lnTo>
                  <a:lnTo>
                    <a:pt x="32" y="156"/>
                  </a:lnTo>
                  <a:lnTo>
                    <a:pt x="36" y="148"/>
                  </a:lnTo>
                  <a:lnTo>
                    <a:pt x="38" y="141"/>
                  </a:lnTo>
                  <a:lnTo>
                    <a:pt x="44" y="133"/>
                  </a:lnTo>
                  <a:lnTo>
                    <a:pt x="48" y="124"/>
                  </a:lnTo>
                  <a:lnTo>
                    <a:pt x="55" y="114"/>
                  </a:lnTo>
                  <a:lnTo>
                    <a:pt x="61" y="103"/>
                  </a:lnTo>
                  <a:lnTo>
                    <a:pt x="68" y="93"/>
                  </a:lnTo>
                  <a:lnTo>
                    <a:pt x="70" y="86"/>
                  </a:lnTo>
                  <a:lnTo>
                    <a:pt x="76" y="80"/>
                  </a:lnTo>
                  <a:lnTo>
                    <a:pt x="80" y="74"/>
                  </a:lnTo>
                  <a:lnTo>
                    <a:pt x="86" y="68"/>
                  </a:lnTo>
                  <a:lnTo>
                    <a:pt x="89" y="61"/>
                  </a:lnTo>
                  <a:lnTo>
                    <a:pt x="95" y="55"/>
                  </a:lnTo>
                  <a:lnTo>
                    <a:pt x="101" y="49"/>
                  </a:lnTo>
                  <a:lnTo>
                    <a:pt x="108" y="44"/>
                  </a:lnTo>
                  <a:lnTo>
                    <a:pt x="114" y="36"/>
                  </a:lnTo>
                  <a:lnTo>
                    <a:pt x="122" y="28"/>
                  </a:lnTo>
                  <a:lnTo>
                    <a:pt x="127" y="21"/>
                  </a:lnTo>
                  <a:lnTo>
                    <a:pt x="137" y="15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7" name="Freeform 217">
              <a:extLst>
                <a:ext uri="{FF2B5EF4-FFF2-40B4-BE49-F238E27FC236}">
                  <a16:creationId xmlns:a16="http://schemas.microsoft.com/office/drawing/2014/main" id="{C274AFAB-B9B1-43D9-258B-97ED5B937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" y="2226"/>
              <a:ext cx="43" cy="79"/>
            </a:xfrm>
            <a:custGeom>
              <a:avLst/>
              <a:gdLst>
                <a:gd name="T0" fmla="*/ 24 w 85"/>
                <a:gd name="T1" fmla="*/ 30 h 157"/>
                <a:gd name="T2" fmla="*/ 0 w 85"/>
                <a:gd name="T3" fmla="*/ 157 h 157"/>
                <a:gd name="T4" fmla="*/ 85 w 85"/>
                <a:gd name="T5" fmla="*/ 146 h 157"/>
                <a:gd name="T6" fmla="*/ 85 w 85"/>
                <a:gd name="T7" fmla="*/ 144 h 157"/>
                <a:gd name="T8" fmla="*/ 85 w 85"/>
                <a:gd name="T9" fmla="*/ 140 h 157"/>
                <a:gd name="T10" fmla="*/ 83 w 85"/>
                <a:gd name="T11" fmla="*/ 134 h 157"/>
                <a:gd name="T12" fmla="*/ 83 w 85"/>
                <a:gd name="T13" fmla="*/ 127 h 157"/>
                <a:gd name="T14" fmla="*/ 83 w 85"/>
                <a:gd name="T15" fmla="*/ 117 h 157"/>
                <a:gd name="T16" fmla="*/ 83 w 85"/>
                <a:gd name="T17" fmla="*/ 108 h 157"/>
                <a:gd name="T18" fmla="*/ 81 w 85"/>
                <a:gd name="T19" fmla="*/ 98 h 157"/>
                <a:gd name="T20" fmla="*/ 81 w 85"/>
                <a:gd name="T21" fmla="*/ 89 h 157"/>
                <a:gd name="T22" fmla="*/ 80 w 85"/>
                <a:gd name="T23" fmla="*/ 77 h 157"/>
                <a:gd name="T24" fmla="*/ 80 w 85"/>
                <a:gd name="T25" fmla="*/ 68 h 157"/>
                <a:gd name="T26" fmla="*/ 78 w 85"/>
                <a:gd name="T27" fmla="*/ 58 h 157"/>
                <a:gd name="T28" fmla="*/ 78 w 85"/>
                <a:gd name="T29" fmla="*/ 51 h 157"/>
                <a:gd name="T30" fmla="*/ 76 w 85"/>
                <a:gd name="T31" fmla="*/ 41 h 157"/>
                <a:gd name="T32" fmla="*/ 76 w 85"/>
                <a:gd name="T33" fmla="*/ 36 h 157"/>
                <a:gd name="T34" fmla="*/ 74 w 85"/>
                <a:gd name="T35" fmla="*/ 32 h 157"/>
                <a:gd name="T36" fmla="*/ 68 w 85"/>
                <a:gd name="T37" fmla="*/ 28 h 157"/>
                <a:gd name="T38" fmla="*/ 61 w 85"/>
                <a:gd name="T39" fmla="*/ 20 h 157"/>
                <a:gd name="T40" fmla="*/ 57 w 85"/>
                <a:gd name="T41" fmla="*/ 13 h 157"/>
                <a:gd name="T42" fmla="*/ 55 w 85"/>
                <a:gd name="T43" fmla="*/ 9 h 157"/>
                <a:gd name="T44" fmla="*/ 61 w 85"/>
                <a:gd name="T45" fmla="*/ 125 h 157"/>
                <a:gd name="T46" fmla="*/ 30 w 85"/>
                <a:gd name="T47" fmla="*/ 129 h 157"/>
                <a:gd name="T48" fmla="*/ 49 w 85"/>
                <a:gd name="T49" fmla="*/ 0 h 157"/>
                <a:gd name="T50" fmla="*/ 24 w 85"/>
                <a:gd name="T51" fmla="*/ 30 h 157"/>
                <a:gd name="T52" fmla="*/ 24 w 85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57">
                  <a:moveTo>
                    <a:pt x="24" y="30"/>
                  </a:moveTo>
                  <a:lnTo>
                    <a:pt x="0" y="157"/>
                  </a:lnTo>
                  <a:lnTo>
                    <a:pt x="85" y="146"/>
                  </a:lnTo>
                  <a:lnTo>
                    <a:pt x="85" y="144"/>
                  </a:lnTo>
                  <a:lnTo>
                    <a:pt x="85" y="140"/>
                  </a:lnTo>
                  <a:lnTo>
                    <a:pt x="83" y="134"/>
                  </a:lnTo>
                  <a:lnTo>
                    <a:pt x="83" y="127"/>
                  </a:lnTo>
                  <a:lnTo>
                    <a:pt x="83" y="117"/>
                  </a:lnTo>
                  <a:lnTo>
                    <a:pt x="83" y="108"/>
                  </a:lnTo>
                  <a:lnTo>
                    <a:pt x="81" y="98"/>
                  </a:lnTo>
                  <a:lnTo>
                    <a:pt x="81" y="89"/>
                  </a:lnTo>
                  <a:lnTo>
                    <a:pt x="80" y="77"/>
                  </a:lnTo>
                  <a:lnTo>
                    <a:pt x="80" y="68"/>
                  </a:lnTo>
                  <a:lnTo>
                    <a:pt x="78" y="58"/>
                  </a:lnTo>
                  <a:lnTo>
                    <a:pt x="78" y="51"/>
                  </a:lnTo>
                  <a:lnTo>
                    <a:pt x="76" y="41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8" y="28"/>
                  </a:lnTo>
                  <a:lnTo>
                    <a:pt x="61" y="20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61" y="125"/>
                  </a:lnTo>
                  <a:lnTo>
                    <a:pt x="30" y="129"/>
                  </a:lnTo>
                  <a:lnTo>
                    <a:pt x="49" y="0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8" name="Freeform 218">
              <a:extLst>
                <a:ext uri="{FF2B5EF4-FFF2-40B4-BE49-F238E27FC236}">
                  <a16:creationId xmlns:a16="http://schemas.microsoft.com/office/drawing/2014/main" id="{431E44E0-B657-84D6-41DF-113CE7EFE0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020"/>
              <a:ext cx="270" cy="374"/>
            </a:xfrm>
            <a:custGeom>
              <a:avLst/>
              <a:gdLst>
                <a:gd name="T0" fmla="*/ 82 w 540"/>
                <a:gd name="T1" fmla="*/ 48 h 749"/>
                <a:gd name="T2" fmla="*/ 65 w 540"/>
                <a:gd name="T3" fmla="*/ 55 h 749"/>
                <a:gd name="T4" fmla="*/ 52 w 540"/>
                <a:gd name="T5" fmla="*/ 74 h 749"/>
                <a:gd name="T6" fmla="*/ 44 w 540"/>
                <a:gd name="T7" fmla="*/ 93 h 749"/>
                <a:gd name="T8" fmla="*/ 40 w 540"/>
                <a:gd name="T9" fmla="*/ 118 h 749"/>
                <a:gd name="T10" fmla="*/ 42 w 540"/>
                <a:gd name="T11" fmla="*/ 143 h 749"/>
                <a:gd name="T12" fmla="*/ 44 w 540"/>
                <a:gd name="T13" fmla="*/ 160 h 749"/>
                <a:gd name="T14" fmla="*/ 46 w 540"/>
                <a:gd name="T15" fmla="*/ 179 h 749"/>
                <a:gd name="T16" fmla="*/ 34 w 540"/>
                <a:gd name="T17" fmla="*/ 625 h 749"/>
                <a:gd name="T18" fmla="*/ 34 w 540"/>
                <a:gd name="T19" fmla="*/ 639 h 749"/>
                <a:gd name="T20" fmla="*/ 36 w 540"/>
                <a:gd name="T21" fmla="*/ 662 h 749"/>
                <a:gd name="T22" fmla="*/ 46 w 540"/>
                <a:gd name="T23" fmla="*/ 688 h 749"/>
                <a:gd name="T24" fmla="*/ 63 w 540"/>
                <a:gd name="T25" fmla="*/ 703 h 749"/>
                <a:gd name="T26" fmla="*/ 82 w 540"/>
                <a:gd name="T27" fmla="*/ 713 h 749"/>
                <a:gd name="T28" fmla="*/ 103 w 540"/>
                <a:gd name="T29" fmla="*/ 717 h 749"/>
                <a:gd name="T30" fmla="*/ 422 w 540"/>
                <a:gd name="T31" fmla="*/ 707 h 749"/>
                <a:gd name="T32" fmla="*/ 441 w 540"/>
                <a:gd name="T33" fmla="*/ 705 h 749"/>
                <a:gd name="T34" fmla="*/ 458 w 540"/>
                <a:gd name="T35" fmla="*/ 698 h 749"/>
                <a:gd name="T36" fmla="*/ 477 w 540"/>
                <a:gd name="T37" fmla="*/ 682 h 749"/>
                <a:gd name="T38" fmla="*/ 485 w 540"/>
                <a:gd name="T39" fmla="*/ 662 h 749"/>
                <a:gd name="T40" fmla="*/ 489 w 540"/>
                <a:gd name="T41" fmla="*/ 644 h 749"/>
                <a:gd name="T42" fmla="*/ 504 w 540"/>
                <a:gd name="T43" fmla="*/ 89 h 749"/>
                <a:gd name="T44" fmla="*/ 496 w 540"/>
                <a:gd name="T45" fmla="*/ 65 h 749"/>
                <a:gd name="T46" fmla="*/ 487 w 540"/>
                <a:gd name="T47" fmla="*/ 50 h 749"/>
                <a:gd name="T48" fmla="*/ 466 w 540"/>
                <a:gd name="T49" fmla="*/ 36 h 749"/>
                <a:gd name="T50" fmla="*/ 303 w 540"/>
                <a:gd name="T51" fmla="*/ 0 h 749"/>
                <a:gd name="T52" fmla="*/ 477 w 540"/>
                <a:gd name="T53" fmla="*/ 6 h 749"/>
                <a:gd name="T54" fmla="*/ 496 w 540"/>
                <a:gd name="T55" fmla="*/ 12 h 749"/>
                <a:gd name="T56" fmla="*/ 517 w 540"/>
                <a:gd name="T57" fmla="*/ 31 h 749"/>
                <a:gd name="T58" fmla="*/ 533 w 540"/>
                <a:gd name="T59" fmla="*/ 51 h 749"/>
                <a:gd name="T60" fmla="*/ 538 w 540"/>
                <a:gd name="T61" fmla="*/ 70 h 749"/>
                <a:gd name="T62" fmla="*/ 540 w 540"/>
                <a:gd name="T63" fmla="*/ 89 h 749"/>
                <a:gd name="T64" fmla="*/ 531 w 540"/>
                <a:gd name="T65" fmla="*/ 639 h 749"/>
                <a:gd name="T66" fmla="*/ 529 w 540"/>
                <a:gd name="T67" fmla="*/ 656 h 749"/>
                <a:gd name="T68" fmla="*/ 525 w 540"/>
                <a:gd name="T69" fmla="*/ 682 h 749"/>
                <a:gd name="T70" fmla="*/ 504 w 540"/>
                <a:gd name="T71" fmla="*/ 707 h 749"/>
                <a:gd name="T72" fmla="*/ 481 w 540"/>
                <a:gd name="T73" fmla="*/ 722 h 749"/>
                <a:gd name="T74" fmla="*/ 457 w 540"/>
                <a:gd name="T75" fmla="*/ 730 h 749"/>
                <a:gd name="T76" fmla="*/ 426 w 540"/>
                <a:gd name="T77" fmla="*/ 736 h 749"/>
                <a:gd name="T78" fmla="*/ 109 w 540"/>
                <a:gd name="T79" fmla="*/ 749 h 749"/>
                <a:gd name="T80" fmla="*/ 86 w 540"/>
                <a:gd name="T81" fmla="*/ 749 h 749"/>
                <a:gd name="T82" fmla="*/ 55 w 540"/>
                <a:gd name="T83" fmla="*/ 741 h 749"/>
                <a:gd name="T84" fmla="*/ 29 w 540"/>
                <a:gd name="T85" fmla="*/ 724 h 749"/>
                <a:gd name="T86" fmla="*/ 15 w 540"/>
                <a:gd name="T87" fmla="*/ 709 h 749"/>
                <a:gd name="T88" fmla="*/ 6 w 540"/>
                <a:gd name="T89" fmla="*/ 686 h 749"/>
                <a:gd name="T90" fmla="*/ 0 w 540"/>
                <a:gd name="T91" fmla="*/ 658 h 749"/>
                <a:gd name="T92" fmla="*/ 10 w 540"/>
                <a:gd name="T93" fmla="*/ 318 h 749"/>
                <a:gd name="T94" fmla="*/ 10 w 540"/>
                <a:gd name="T95" fmla="*/ 160 h 749"/>
                <a:gd name="T96" fmla="*/ 6 w 540"/>
                <a:gd name="T97" fmla="*/ 146 h 749"/>
                <a:gd name="T98" fmla="*/ 4 w 540"/>
                <a:gd name="T99" fmla="*/ 118 h 749"/>
                <a:gd name="T100" fmla="*/ 4 w 540"/>
                <a:gd name="T101" fmla="*/ 99 h 749"/>
                <a:gd name="T102" fmla="*/ 8 w 540"/>
                <a:gd name="T103" fmla="*/ 82 h 749"/>
                <a:gd name="T104" fmla="*/ 15 w 540"/>
                <a:gd name="T105" fmla="*/ 63 h 749"/>
                <a:gd name="T106" fmla="*/ 31 w 540"/>
                <a:gd name="T107" fmla="*/ 48 h 749"/>
                <a:gd name="T108" fmla="*/ 50 w 540"/>
                <a:gd name="T109" fmla="*/ 32 h 749"/>
                <a:gd name="T110" fmla="*/ 76 w 540"/>
                <a:gd name="T111" fmla="*/ 23 h 749"/>
                <a:gd name="T112" fmla="*/ 95 w 540"/>
                <a:gd name="T113" fmla="*/ 21 h 749"/>
                <a:gd name="T114" fmla="*/ 93 w 540"/>
                <a:gd name="T115" fmla="*/ 5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749">
                  <a:moveTo>
                    <a:pt x="93" y="50"/>
                  </a:moveTo>
                  <a:lnTo>
                    <a:pt x="88" y="48"/>
                  </a:lnTo>
                  <a:lnTo>
                    <a:pt x="82" y="48"/>
                  </a:lnTo>
                  <a:lnTo>
                    <a:pt x="76" y="48"/>
                  </a:lnTo>
                  <a:lnTo>
                    <a:pt x="71" y="51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5" y="67"/>
                  </a:lnTo>
                  <a:lnTo>
                    <a:pt x="52" y="74"/>
                  </a:lnTo>
                  <a:lnTo>
                    <a:pt x="48" y="80"/>
                  </a:lnTo>
                  <a:lnTo>
                    <a:pt x="46" y="86"/>
                  </a:lnTo>
                  <a:lnTo>
                    <a:pt x="44" y="93"/>
                  </a:lnTo>
                  <a:lnTo>
                    <a:pt x="44" y="101"/>
                  </a:lnTo>
                  <a:lnTo>
                    <a:pt x="42" y="108"/>
                  </a:lnTo>
                  <a:lnTo>
                    <a:pt x="40" y="118"/>
                  </a:lnTo>
                  <a:lnTo>
                    <a:pt x="40" y="126"/>
                  </a:lnTo>
                  <a:lnTo>
                    <a:pt x="42" y="137"/>
                  </a:lnTo>
                  <a:lnTo>
                    <a:pt x="42" y="143"/>
                  </a:lnTo>
                  <a:lnTo>
                    <a:pt x="42" y="146"/>
                  </a:lnTo>
                  <a:lnTo>
                    <a:pt x="42" y="154"/>
                  </a:lnTo>
                  <a:lnTo>
                    <a:pt x="44" y="160"/>
                  </a:lnTo>
                  <a:lnTo>
                    <a:pt x="44" y="165"/>
                  </a:lnTo>
                  <a:lnTo>
                    <a:pt x="44" y="171"/>
                  </a:lnTo>
                  <a:lnTo>
                    <a:pt x="46" y="179"/>
                  </a:lnTo>
                  <a:lnTo>
                    <a:pt x="48" y="186"/>
                  </a:lnTo>
                  <a:lnTo>
                    <a:pt x="36" y="625"/>
                  </a:lnTo>
                  <a:lnTo>
                    <a:pt x="34" y="625"/>
                  </a:lnTo>
                  <a:lnTo>
                    <a:pt x="34" y="627"/>
                  </a:lnTo>
                  <a:lnTo>
                    <a:pt x="34" y="631"/>
                  </a:lnTo>
                  <a:lnTo>
                    <a:pt x="34" y="639"/>
                  </a:lnTo>
                  <a:lnTo>
                    <a:pt x="34" y="644"/>
                  </a:lnTo>
                  <a:lnTo>
                    <a:pt x="34" y="652"/>
                  </a:lnTo>
                  <a:lnTo>
                    <a:pt x="36" y="662"/>
                  </a:lnTo>
                  <a:lnTo>
                    <a:pt x="38" y="671"/>
                  </a:lnTo>
                  <a:lnTo>
                    <a:pt x="40" y="679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4" y="709"/>
                  </a:lnTo>
                  <a:lnTo>
                    <a:pt x="82" y="713"/>
                  </a:lnTo>
                  <a:lnTo>
                    <a:pt x="88" y="713"/>
                  </a:lnTo>
                  <a:lnTo>
                    <a:pt x="95" y="715"/>
                  </a:lnTo>
                  <a:lnTo>
                    <a:pt x="103" y="717"/>
                  </a:lnTo>
                  <a:lnTo>
                    <a:pt x="112" y="717"/>
                  </a:lnTo>
                  <a:lnTo>
                    <a:pt x="420" y="709"/>
                  </a:lnTo>
                  <a:lnTo>
                    <a:pt x="422" y="707"/>
                  </a:lnTo>
                  <a:lnTo>
                    <a:pt x="430" y="707"/>
                  </a:lnTo>
                  <a:lnTo>
                    <a:pt x="436" y="705"/>
                  </a:lnTo>
                  <a:lnTo>
                    <a:pt x="441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8" y="698"/>
                  </a:lnTo>
                  <a:lnTo>
                    <a:pt x="464" y="694"/>
                  </a:lnTo>
                  <a:lnTo>
                    <a:pt x="472" y="688"/>
                  </a:lnTo>
                  <a:lnTo>
                    <a:pt x="477" y="682"/>
                  </a:lnTo>
                  <a:lnTo>
                    <a:pt x="479" y="675"/>
                  </a:lnTo>
                  <a:lnTo>
                    <a:pt x="485" y="667"/>
                  </a:lnTo>
                  <a:lnTo>
                    <a:pt x="485" y="662"/>
                  </a:lnTo>
                  <a:lnTo>
                    <a:pt x="487" y="656"/>
                  </a:lnTo>
                  <a:lnTo>
                    <a:pt x="487" y="650"/>
                  </a:lnTo>
                  <a:lnTo>
                    <a:pt x="489" y="644"/>
                  </a:lnTo>
                  <a:lnTo>
                    <a:pt x="504" y="99"/>
                  </a:lnTo>
                  <a:lnTo>
                    <a:pt x="504" y="97"/>
                  </a:lnTo>
                  <a:lnTo>
                    <a:pt x="504" y="89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6" y="65"/>
                  </a:lnTo>
                  <a:lnTo>
                    <a:pt x="493" y="59"/>
                  </a:lnTo>
                  <a:lnTo>
                    <a:pt x="489" y="53"/>
                  </a:lnTo>
                  <a:lnTo>
                    <a:pt x="487" y="50"/>
                  </a:lnTo>
                  <a:lnTo>
                    <a:pt x="479" y="44"/>
                  </a:lnTo>
                  <a:lnTo>
                    <a:pt x="474" y="40"/>
                  </a:lnTo>
                  <a:lnTo>
                    <a:pt x="466" y="36"/>
                  </a:lnTo>
                  <a:lnTo>
                    <a:pt x="460" y="34"/>
                  </a:lnTo>
                  <a:lnTo>
                    <a:pt x="278" y="31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7" y="6"/>
                  </a:lnTo>
                  <a:lnTo>
                    <a:pt x="483" y="6"/>
                  </a:lnTo>
                  <a:lnTo>
                    <a:pt x="489" y="10"/>
                  </a:lnTo>
                  <a:lnTo>
                    <a:pt x="496" y="12"/>
                  </a:lnTo>
                  <a:lnTo>
                    <a:pt x="504" y="19"/>
                  </a:lnTo>
                  <a:lnTo>
                    <a:pt x="512" y="23"/>
                  </a:lnTo>
                  <a:lnTo>
                    <a:pt x="517" y="31"/>
                  </a:lnTo>
                  <a:lnTo>
                    <a:pt x="525" y="38"/>
                  </a:lnTo>
                  <a:lnTo>
                    <a:pt x="531" y="48"/>
                  </a:lnTo>
                  <a:lnTo>
                    <a:pt x="533" y="51"/>
                  </a:lnTo>
                  <a:lnTo>
                    <a:pt x="534" y="57"/>
                  </a:lnTo>
                  <a:lnTo>
                    <a:pt x="536" y="63"/>
                  </a:lnTo>
                  <a:lnTo>
                    <a:pt x="538" y="70"/>
                  </a:lnTo>
                  <a:lnTo>
                    <a:pt x="538" y="76"/>
                  </a:lnTo>
                  <a:lnTo>
                    <a:pt x="540" y="84"/>
                  </a:lnTo>
                  <a:lnTo>
                    <a:pt x="540" y="89"/>
                  </a:lnTo>
                  <a:lnTo>
                    <a:pt x="540" y="99"/>
                  </a:lnTo>
                  <a:lnTo>
                    <a:pt x="531" y="637"/>
                  </a:lnTo>
                  <a:lnTo>
                    <a:pt x="531" y="639"/>
                  </a:lnTo>
                  <a:lnTo>
                    <a:pt x="531" y="643"/>
                  </a:lnTo>
                  <a:lnTo>
                    <a:pt x="531" y="650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5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0"/>
                  </a:lnTo>
                  <a:lnTo>
                    <a:pt x="504" y="707"/>
                  </a:lnTo>
                  <a:lnTo>
                    <a:pt x="495" y="717"/>
                  </a:lnTo>
                  <a:lnTo>
                    <a:pt x="487" y="719"/>
                  </a:lnTo>
                  <a:lnTo>
                    <a:pt x="481" y="722"/>
                  </a:lnTo>
                  <a:lnTo>
                    <a:pt x="474" y="726"/>
                  </a:lnTo>
                  <a:lnTo>
                    <a:pt x="466" y="728"/>
                  </a:lnTo>
                  <a:lnTo>
                    <a:pt x="457" y="730"/>
                  </a:lnTo>
                  <a:lnTo>
                    <a:pt x="447" y="732"/>
                  </a:lnTo>
                  <a:lnTo>
                    <a:pt x="438" y="734"/>
                  </a:lnTo>
                  <a:lnTo>
                    <a:pt x="426" y="736"/>
                  </a:lnTo>
                  <a:lnTo>
                    <a:pt x="114" y="749"/>
                  </a:lnTo>
                  <a:lnTo>
                    <a:pt x="112" y="749"/>
                  </a:lnTo>
                  <a:lnTo>
                    <a:pt x="109" y="749"/>
                  </a:lnTo>
                  <a:lnTo>
                    <a:pt x="103" y="749"/>
                  </a:lnTo>
                  <a:lnTo>
                    <a:pt x="95" y="749"/>
                  </a:lnTo>
                  <a:lnTo>
                    <a:pt x="86" y="749"/>
                  </a:lnTo>
                  <a:lnTo>
                    <a:pt x="76" y="747"/>
                  </a:lnTo>
                  <a:lnTo>
                    <a:pt x="65" y="743"/>
                  </a:lnTo>
                  <a:lnTo>
                    <a:pt x="55" y="741"/>
                  </a:lnTo>
                  <a:lnTo>
                    <a:pt x="44" y="736"/>
                  </a:lnTo>
                  <a:lnTo>
                    <a:pt x="34" y="728"/>
                  </a:lnTo>
                  <a:lnTo>
                    <a:pt x="29" y="724"/>
                  </a:lnTo>
                  <a:lnTo>
                    <a:pt x="25" y="719"/>
                  </a:lnTo>
                  <a:lnTo>
                    <a:pt x="19" y="715"/>
                  </a:lnTo>
                  <a:lnTo>
                    <a:pt x="15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9"/>
                  </a:lnTo>
                  <a:lnTo>
                    <a:pt x="2" y="667"/>
                  </a:lnTo>
                  <a:lnTo>
                    <a:pt x="0" y="658"/>
                  </a:lnTo>
                  <a:lnTo>
                    <a:pt x="0" y="646"/>
                  </a:lnTo>
                  <a:lnTo>
                    <a:pt x="2" y="637"/>
                  </a:lnTo>
                  <a:lnTo>
                    <a:pt x="10" y="318"/>
                  </a:lnTo>
                  <a:lnTo>
                    <a:pt x="38" y="278"/>
                  </a:lnTo>
                  <a:lnTo>
                    <a:pt x="36" y="203"/>
                  </a:lnTo>
                  <a:lnTo>
                    <a:pt x="10" y="160"/>
                  </a:lnTo>
                  <a:lnTo>
                    <a:pt x="10" y="158"/>
                  </a:lnTo>
                  <a:lnTo>
                    <a:pt x="8" y="154"/>
                  </a:lnTo>
                  <a:lnTo>
                    <a:pt x="6" y="146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18"/>
                  </a:lnTo>
                  <a:lnTo>
                    <a:pt x="4" y="112"/>
                  </a:lnTo>
                  <a:lnTo>
                    <a:pt x="4" y="107"/>
                  </a:lnTo>
                  <a:lnTo>
                    <a:pt x="4" y="99"/>
                  </a:lnTo>
                  <a:lnTo>
                    <a:pt x="6" y="95"/>
                  </a:lnTo>
                  <a:lnTo>
                    <a:pt x="6" y="88"/>
                  </a:lnTo>
                  <a:lnTo>
                    <a:pt x="8" y="82"/>
                  </a:lnTo>
                  <a:lnTo>
                    <a:pt x="10" y="74"/>
                  </a:lnTo>
                  <a:lnTo>
                    <a:pt x="14" y="69"/>
                  </a:lnTo>
                  <a:lnTo>
                    <a:pt x="15" y="63"/>
                  </a:lnTo>
                  <a:lnTo>
                    <a:pt x="21" y="57"/>
                  </a:lnTo>
                  <a:lnTo>
                    <a:pt x="25" y="51"/>
                  </a:lnTo>
                  <a:lnTo>
                    <a:pt x="31" y="48"/>
                  </a:lnTo>
                  <a:lnTo>
                    <a:pt x="36" y="42"/>
                  </a:lnTo>
                  <a:lnTo>
                    <a:pt x="44" y="36"/>
                  </a:lnTo>
                  <a:lnTo>
                    <a:pt x="50" y="32"/>
                  </a:lnTo>
                  <a:lnTo>
                    <a:pt x="59" y="31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5" y="21"/>
                  </a:lnTo>
                  <a:lnTo>
                    <a:pt x="101" y="21"/>
                  </a:lnTo>
                  <a:lnTo>
                    <a:pt x="93" y="50"/>
                  </a:lnTo>
                  <a:lnTo>
                    <a:pt x="9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59" name="Freeform 219">
              <a:extLst>
                <a:ext uri="{FF2B5EF4-FFF2-40B4-BE49-F238E27FC236}">
                  <a16:creationId xmlns:a16="http://schemas.microsoft.com/office/drawing/2014/main" id="{275756A1-EA76-2BDE-D55E-03628EE20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28"/>
              <a:ext cx="118" cy="128"/>
            </a:xfrm>
            <a:custGeom>
              <a:avLst/>
              <a:gdLst>
                <a:gd name="T0" fmla="*/ 118 w 235"/>
                <a:gd name="T1" fmla="*/ 5 h 254"/>
                <a:gd name="T2" fmla="*/ 102 w 235"/>
                <a:gd name="T3" fmla="*/ 19 h 254"/>
                <a:gd name="T4" fmla="*/ 83 w 235"/>
                <a:gd name="T5" fmla="*/ 38 h 254"/>
                <a:gd name="T6" fmla="*/ 61 w 235"/>
                <a:gd name="T7" fmla="*/ 63 h 254"/>
                <a:gd name="T8" fmla="*/ 42 w 235"/>
                <a:gd name="T9" fmla="*/ 91 h 254"/>
                <a:gd name="T10" fmla="*/ 21 w 235"/>
                <a:gd name="T11" fmla="*/ 120 h 254"/>
                <a:gd name="T12" fmla="*/ 7 w 235"/>
                <a:gd name="T13" fmla="*/ 150 h 254"/>
                <a:gd name="T14" fmla="*/ 0 w 235"/>
                <a:gd name="T15" fmla="*/ 180 h 254"/>
                <a:gd name="T16" fmla="*/ 2 w 235"/>
                <a:gd name="T17" fmla="*/ 211 h 254"/>
                <a:gd name="T18" fmla="*/ 17 w 235"/>
                <a:gd name="T19" fmla="*/ 235 h 254"/>
                <a:gd name="T20" fmla="*/ 34 w 235"/>
                <a:gd name="T21" fmla="*/ 251 h 254"/>
                <a:gd name="T22" fmla="*/ 49 w 235"/>
                <a:gd name="T23" fmla="*/ 254 h 254"/>
                <a:gd name="T24" fmla="*/ 70 w 235"/>
                <a:gd name="T25" fmla="*/ 253 h 254"/>
                <a:gd name="T26" fmla="*/ 95 w 235"/>
                <a:gd name="T27" fmla="*/ 235 h 254"/>
                <a:gd name="T28" fmla="*/ 110 w 235"/>
                <a:gd name="T29" fmla="*/ 215 h 254"/>
                <a:gd name="T30" fmla="*/ 121 w 235"/>
                <a:gd name="T31" fmla="*/ 203 h 254"/>
                <a:gd name="T32" fmla="*/ 133 w 235"/>
                <a:gd name="T33" fmla="*/ 224 h 254"/>
                <a:gd name="T34" fmla="*/ 150 w 235"/>
                <a:gd name="T35" fmla="*/ 243 h 254"/>
                <a:gd name="T36" fmla="*/ 173 w 235"/>
                <a:gd name="T37" fmla="*/ 254 h 254"/>
                <a:gd name="T38" fmla="*/ 196 w 235"/>
                <a:gd name="T39" fmla="*/ 253 h 254"/>
                <a:gd name="T40" fmla="*/ 213 w 235"/>
                <a:gd name="T41" fmla="*/ 247 h 254"/>
                <a:gd name="T42" fmla="*/ 230 w 235"/>
                <a:gd name="T43" fmla="*/ 222 h 254"/>
                <a:gd name="T44" fmla="*/ 235 w 235"/>
                <a:gd name="T45" fmla="*/ 201 h 254"/>
                <a:gd name="T46" fmla="*/ 230 w 235"/>
                <a:gd name="T47" fmla="*/ 178 h 254"/>
                <a:gd name="T48" fmla="*/ 224 w 235"/>
                <a:gd name="T49" fmla="*/ 154 h 254"/>
                <a:gd name="T50" fmla="*/ 215 w 235"/>
                <a:gd name="T51" fmla="*/ 129 h 254"/>
                <a:gd name="T52" fmla="*/ 201 w 235"/>
                <a:gd name="T53" fmla="*/ 102 h 254"/>
                <a:gd name="T54" fmla="*/ 186 w 235"/>
                <a:gd name="T55" fmla="*/ 78 h 254"/>
                <a:gd name="T56" fmla="*/ 171 w 235"/>
                <a:gd name="T57" fmla="*/ 53 h 254"/>
                <a:gd name="T58" fmla="*/ 154 w 235"/>
                <a:gd name="T59" fmla="*/ 32 h 254"/>
                <a:gd name="T60" fmla="*/ 138 w 235"/>
                <a:gd name="T61" fmla="*/ 15 h 254"/>
                <a:gd name="T62" fmla="*/ 127 w 235"/>
                <a:gd name="T63" fmla="*/ 38 h 254"/>
                <a:gd name="T64" fmla="*/ 144 w 235"/>
                <a:gd name="T65" fmla="*/ 61 h 254"/>
                <a:gd name="T66" fmla="*/ 159 w 235"/>
                <a:gd name="T67" fmla="*/ 80 h 254"/>
                <a:gd name="T68" fmla="*/ 175 w 235"/>
                <a:gd name="T69" fmla="*/ 101 h 254"/>
                <a:gd name="T70" fmla="*/ 188 w 235"/>
                <a:gd name="T71" fmla="*/ 125 h 254"/>
                <a:gd name="T72" fmla="*/ 201 w 235"/>
                <a:gd name="T73" fmla="*/ 150 h 254"/>
                <a:gd name="T74" fmla="*/ 211 w 235"/>
                <a:gd name="T75" fmla="*/ 175 h 254"/>
                <a:gd name="T76" fmla="*/ 213 w 235"/>
                <a:gd name="T77" fmla="*/ 196 h 254"/>
                <a:gd name="T78" fmla="*/ 209 w 235"/>
                <a:gd name="T79" fmla="*/ 215 h 254"/>
                <a:gd name="T80" fmla="*/ 197 w 235"/>
                <a:gd name="T81" fmla="*/ 228 h 254"/>
                <a:gd name="T82" fmla="*/ 173 w 235"/>
                <a:gd name="T83" fmla="*/ 232 h 254"/>
                <a:gd name="T84" fmla="*/ 152 w 235"/>
                <a:gd name="T85" fmla="*/ 218 h 254"/>
                <a:gd name="T86" fmla="*/ 138 w 235"/>
                <a:gd name="T87" fmla="*/ 203 h 254"/>
                <a:gd name="T88" fmla="*/ 131 w 235"/>
                <a:gd name="T89" fmla="*/ 186 h 254"/>
                <a:gd name="T90" fmla="*/ 121 w 235"/>
                <a:gd name="T91" fmla="*/ 163 h 254"/>
                <a:gd name="T92" fmla="*/ 108 w 235"/>
                <a:gd name="T93" fmla="*/ 182 h 254"/>
                <a:gd name="T94" fmla="*/ 95 w 235"/>
                <a:gd name="T95" fmla="*/ 205 h 254"/>
                <a:gd name="T96" fmla="*/ 76 w 235"/>
                <a:gd name="T97" fmla="*/ 222 h 254"/>
                <a:gd name="T98" fmla="*/ 55 w 235"/>
                <a:gd name="T99" fmla="*/ 230 h 254"/>
                <a:gd name="T100" fmla="*/ 40 w 235"/>
                <a:gd name="T101" fmla="*/ 224 h 254"/>
                <a:gd name="T102" fmla="*/ 32 w 235"/>
                <a:gd name="T103" fmla="*/ 213 h 254"/>
                <a:gd name="T104" fmla="*/ 26 w 235"/>
                <a:gd name="T105" fmla="*/ 190 h 254"/>
                <a:gd name="T106" fmla="*/ 30 w 235"/>
                <a:gd name="T107" fmla="*/ 165 h 254"/>
                <a:gd name="T108" fmla="*/ 38 w 235"/>
                <a:gd name="T109" fmla="*/ 140 h 254"/>
                <a:gd name="T110" fmla="*/ 53 w 235"/>
                <a:gd name="T111" fmla="*/ 114 h 254"/>
                <a:gd name="T112" fmla="*/ 70 w 235"/>
                <a:gd name="T113" fmla="*/ 87 h 254"/>
                <a:gd name="T114" fmla="*/ 85 w 235"/>
                <a:gd name="T115" fmla="*/ 68 h 254"/>
                <a:gd name="T116" fmla="*/ 100 w 235"/>
                <a:gd name="T117" fmla="*/ 49 h 254"/>
                <a:gd name="T118" fmla="*/ 119 w 235"/>
                <a:gd name="T119" fmla="*/ 28 h 254"/>
                <a:gd name="T120" fmla="*/ 125 w 235"/>
                <a:gd name="T12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5" h="254">
                  <a:moveTo>
                    <a:pt x="125" y="0"/>
                  </a:moveTo>
                  <a:lnTo>
                    <a:pt x="123" y="0"/>
                  </a:lnTo>
                  <a:lnTo>
                    <a:pt x="118" y="5"/>
                  </a:lnTo>
                  <a:lnTo>
                    <a:pt x="112" y="9"/>
                  </a:lnTo>
                  <a:lnTo>
                    <a:pt x="108" y="15"/>
                  </a:lnTo>
                  <a:lnTo>
                    <a:pt x="102" y="19"/>
                  </a:lnTo>
                  <a:lnTo>
                    <a:pt x="97" y="26"/>
                  </a:lnTo>
                  <a:lnTo>
                    <a:pt x="89" y="32"/>
                  </a:lnTo>
                  <a:lnTo>
                    <a:pt x="83" y="38"/>
                  </a:lnTo>
                  <a:lnTo>
                    <a:pt x="76" y="45"/>
                  </a:lnTo>
                  <a:lnTo>
                    <a:pt x="70" y="55"/>
                  </a:lnTo>
                  <a:lnTo>
                    <a:pt x="61" y="63"/>
                  </a:lnTo>
                  <a:lnTo>
                    <a:pt x="55" y="70"/>
                  </a:lnTo>
                  <a:lnTo>
                    <a:pt x="47" y="80"/>
                  </a:lnTo>
                  <a:lnTo>
                    <a:pt x="42" y="91"/>
                  </a:lnTo>
                  <a:lnTo>
                    <a:pt x="34" y="101"/>
                  </a:lnTo>
                  <a:lnTo>
                    <a:pt x="26" y="108"/>
                  </a:lnTo>
                  <a:lnTo>
                    <a:pt x="21" y="120"/>
                  </a:lnTo>
                  <a:lnTo>
                    <a:pt x="17" y="129"/>
                  </a:lnTo>
                  <a:lnTo>
                    <a:pt x="11" y="139"/>
                  </a:lnTo>
                  <a:lnTo>
                    <a:pt x="7" y="150"/>
                  </a:lnTo>
                  <a:lnTo>
                    <a:pt x="3" y="159"/>
                  </a:lnTo>
                  <a:lnTo>
                    <a:pt x="2" y="171"/>
                  </a:lnTo>
                  <a:lnTo>
                    <a:pt x="0" y="180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2" y="211"/>
                  </a:lnTo>
                  <a:lnTo>
                    <a:pt x="5" y="218"/>
                  </a:lnTo>
                  <a:lnTo>
                    <a:pt x="11" y="228"/>
                  </a:lnTo>
                  <a:lnTo>
                    <a:pt x="17" y="235"/>
                  </a:lnTo>
                  <a:lnTo>
                    <a:pt x="24" y="245"/>
                  </a:lnTo>
                  <a:lnTo>
                    <a:pt x="26" y="247"/>
                  </a:lnTo>
                  <a:lnTo>
                    <a:pt x="34" y="251"/>
                  </a:lnTo>
                  <a:lnTo>
                    <a:pt x="36" y="251"/>
                  </a:lnTo>
                  <a:lnTo>
                    <a:pt x="43" y="253"/>
                  </a:lnTo>
                  <a:lnTo>
                    <a:pt x="49" y="254"/>
                  </a:lnTo>
                  <a:lnTo>
                    <a:pt x="57" y="254"/>
                  </a:lnTo>
                  <a:lnTo>
                    <a:pt x="62" y="254"/>
                  </a:lnTo>
                  <a:lnTo>
                    <a:pt x="70" y="253"/>
                  </a:lnTo>
                  <a:lnTo>
                    <a:pt x="78" y="249"/>
                  </a:lnTo>
                  <a:lnTo>
                    <a:pt x="85" y="243"/>
                  </a:lnTo>
                  <a:lnTo>
                    <a:pt x="95" y="235"/>
                  </a:lnTo>
                  <a:lnTo>
                    <a:pt x="102" y="226"/>
                  </a:lnTo>
                  <a:lnTo>
                    <a:pt x="106" y="220"/>
                  </a:lnTo>
                  <a:lnTo>
                    <a:pt x="110" y="215"/>
                  </a:lnTo>
                  <a:lnTo>
                    <a:pt x="114" y="209"/>
                  </a:lnTo>
                  <a:lnTo>
                    <a:pt x="119" y="201"/>
                  </a:lnTo>
                  <a:lnTo>
                    <a:pt x="121" y="203"/>
                  </a:lnTo>
                  <a:lnTo>
                    <a:pt x="125" y="213"/>
                  </a:lnTo>
                  <a:lnTo>
                    <a:pt x="127" y="218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7"/>
                  </a:lnTo>
                  <a:lnTo>
                    <a:pt x="150" y="243"/>
                  </a:lnTo>
                  <a:lnTo>
                    <a:pt x="157" y="249"/>
                  </a:lnTo>
                  <a:lnTo>
                    <a:pt x="163" y="251"/>
                  </a:lnTo>
                  <a:lnTo>
                    <a:pt x="173" y="254"/>
                  </a:lnTo>
                  <a:lnTo>
                    <a:pt x="182" y="254"/>
                  </a:lnTo>
                  <a:lnTo>
                    <a:pt x="192" y="254"/>
                  </a:lnTo>
                  <a:lnTo>
                    <a:pt x="196" y="253"/>
                  </a:lnTo>
                  <a:lnTo>
                    <a:pt x="201" y="251"/>
                  </a:lnTo>
                  <a:lnTo>
                    <a:pt x="207" y="249"/>
                  </a:lnTo>
                  <a:lnTo>
                    <a:pt x="213" y="247"/>
                  </a:lnTo>
                  <a:lnTo>
                    <a:pt x="222" y="237"/>
                  </a:lnTo>
                  <a:lnTo>
                    <a:pt x="228" y="228"/>
                  </a:lnTo>
                  <a:lnTo>
                    <a:pt x="230" y="222"/>
                  </a:lnTo>
                  <a:lnTo>
                    <a:pt x="232" y="215"/>
                  </a:lnTo>
                  <a:lnTo>
                    <a:pt x="234" y="209"/>
                  </a:lnTo>
                  <a:lnTo>
                    <a:pt x="235" y="201"/>
                  </a:lnTo>
                  <a:lnTo>
                    <a:pt x="234" y="194"/>
                  </a:lnTo>
                  <a:lnTo>
                    <a:pt x="234" y="186"/>
                  </a:lnTo>
                  <a:lnTo>
                    <a:pt x="230" y="178"/>
                  </a:lnTo>
                  <a:lnTo>
                    <a:pt x="230" y="171"/>
                  </a:lnTo>
                  <a:lnTo>
                    <a:pt x="226" y="163"/>
                  </a:lnTo>
                  <a:lnTo>
                    <a:pt x="224" y="154"/>
                  </a:lnTo>
                  <a:lnTo>
                    <a:pt x="222" y="146"/>
                  </a:lnTo>
                  <a:lnTo>
                    <a:pt x="220" y="139"/>
                  </a:lnTo>
                  <a:lnTo>
                    <a:pt x="215" y="129"/>
                  </a:lnTo>
                  <a:lnTo>
                    <a:pt x="211" y="121"/>
                  </a:lnTo>
                  <a:lnTo>
                    <a:pt x="207" y="112"/>
                  </a:lnTo>
                  <a:lnTo>
                    <a:pt x="201" y="102"/>
                  </a:lnTo>
                  <a:lnTo>
                    <a:pt x="197" y="93"/>
                  </a:lnTo>
                  <a:lnTo>
                    <a:pt x="192" y="85"/>
                  </a:lnTo>
                  <a:lnTo>
                    <a:pt x="186" y="78"/>
                  </a:lnTo>
                  <a:lnTo>
                    <a:pt x="182" y="70"/>
                  </a:lnTo>
                  <a:lnTo>
                    <a:pt x="177" y="61"/>
                  </a:lnTo>
                  <a:lnTo>
                    <a:pt x="171" y="53"/>
                  </a:lnTo>
                  <a:lnTo>
                    <a:pt x="165" y="45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8" y="26"/>
                  </a:lnTo>
                  <a:lnTo>
                    <a:pt x="144" y="21"/>
                  </a:lnTo>
                  <a:lnTo>
                    <a:pt x="138" y="15"/>
                  </a:lnTo>
                  <a:lnTo>
                    <a:pt x="123" y="32"/>
                  </a:lnTo>
                  <a:lnTo>
                    <a:pt x="123" y="32"/>
                  </a:lnTo>
                  <a:lnTo>
                    <a:pt x="127" y="38"/>
                  </a:lnTo>
                  <a:lnTo>
                    <a:pt x="133" y="43"/>
                  </a:lnTo>
                  <a:lnTo>
                    <a:pt x="140" y="55"/>
                  </a:lnTo>
                  <a:lnTo>
                    <a:pt x="144" y="61"/>
                  </a:lnTo>
                  <a:lnTo>
                    <a:pt x="150" y="66"/>
                  </a:lnTo>
                  <a:lnTo>
                    <a:pt x="154" y="72"/>
                  </a:lnTo>
                  <a:lnTo>
                    <a:pt x="159" y="80"/>
                  </a:lnTo>
                  <a:lnTo>
                    <a:pt x="163" y="85"/>
                  </a:lnTo>
                  <a:lnTo>
                    <a:pt x="169" y="93"/>
                  </a:lnTo>
                  <a:lnTo>
                    <a:pt x="175" y="101"/>
                  </a:lnTo>
                  <a:lnTo>
                    <a:pt x="180" y="110"/>
                  </a:lnTo>
                  <a:lnTo>
                    <a:pt x="184" y="118"/>
                  </a:lnTo>
                  <a:lnTo>
                    <a:pt x="188" y="125"/>
                  </a:lnTo>
                  <a:lnTo>
                    <a:pt x="192" y="133"/>
                  </a:lnTo>
                  <a:lnTo>
                    <a:pt x="197" y="142"/>
                  </a:lnTo>
                  <a:lnTo>
                    <a:pt x="201" y="150"/>
                  </a:lnTo>
                  <a:lnTo>
                    <a:pt x="203" y="158"/>
                  </a:lnTo>
                  <a:lnTo>
                    <a:pt x="207" y="165"/>
                  </a:lnTo>
                  <a:lnTo>
                    <a:pt x="211" y="175"/>
                  </a:lnTo>
                  <a:lnTo>
                    <a:pt x="211" y="180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9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1" y="226"/>
                  </a:lnTo>
                  <a:lnTo>
                    <a:pt x="197" y="228"/>
                  </a:lnTo>
                  <a:lnTo>
                    <a:pt x="192" y="230"/>
                  </a:lnTo>
                  <a:lnTo>
                    <a:pt x="182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59" y="226"/>
                  </a:lnTo>
                  <a:lnTo>
                    <a:pt x="152" y="218"/>
                  </a:lnTo>
                  <a:lnTo>
                    <a:pt x="146" y="213"/>
                  </a:lnTo>
                  <a:lnTo>
                    <a:pt x="142" y="209"/>
                  </a:lnTo>
                  <a:lnTo>
                    <a:pt x="138" y="203"/>
                  </a:lnTo>
                  <a:lnTo>
                    <a:pt x="137" y="197"/>
                  </a:lnTo>
                  <a:lnTo>
                    <a:pt x="133" y="192"/>
                  </a:lnTo>
                  <a:lnTo>
                    <a:pt x="131" y="186"/>
                  </a:lnTo>
                  <a:lnTo>
                    <a:pt x="127" y="178"/>
                  </a:lnTo>
                  <a:lnTo>
                    <a:pt x="123" y="171"/>
                  </a:lnTo>
                  <a:lnTo>
                    <a:pt x="121" y="163"/>
                  </a:lnTo>
                  <a:lnTo>
                    <a:pt x="118" y="167"/>
                  </a:lnTo>
                  <a:lnTo>
                    <a:pt x="112" y="177"/>
                  </a:lnTo>
                  <a:lnTo>
                    <a:pt x="108" y="182"/>
                  </a:lnTo>
                  <a:lnTo>
                    <a:pt x="104" y="190"/>
                  </a:lnTo>
                  <a:lnTo>
                    <a:pt x="99" y="197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1" y="216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2" y="228"/>
                  </a:lnTo>
                  <a:lnTo>
                    <a:pt x="55" y="230"/>
                  </a:lnTo>
                  <a:lnTo>
                    <a:pt x="47" y="228"/>
                  </a:lnTo>
                  <a:lnTo>
                    <a:pt x="42" y="226"/>
                  </a:lnTo>
                  <a:lnTo>
                    <a:pt x="40" y="224"/>
                  </a:lnTo>
                  <a:lnTo>
                    <a:pt x="38" y="222"/>
                  </a:lnTo>
                  <a:lnTo>
                    <a:pt x="34" y="216"/>
                  </a:lnTo>
                  <a:lnTo>
                    <a:pt x="32" y="213"/>
                  </a:lnTo>
                  <a:lnTo>
                    <a:pt x="28" y="205"/>
                  </a:lnTo>
                  <a:lnTo>
                    <a:pt x="26" y="199"/>
                  </a:lnTo>
                  <a:lnTo>
                    <a:pt x="26" y="190"/>
                  </a:lnTo>
                  <a:lnTo>
                    <a:pt x="26" y="178"/>
                  </a:lnTo>
                  <a:lnTo>
                    <a:pt x="26" y="173"/>
                  </a:lnTo>
                  <a:lnTo>
                    <a:pt x="30" y="165"/>
                  </a:lnTo>
                  <a:lnTo>
                    <a:pt x="32" y="158"/>
                  </a:lnTo>
                  <a:lnTo>
                    <a:pt x="34" y="150"/>
                  </a:lnTo>
                  <a:lnTo>
                    <a:pt x="38" y="140"/>
                  </a:lnTo>
                  <a:lnTo>
                    <a:pt x="42" y="133"/>
                  </a:lnTo>
                  <a:lnTo>
                    <a:pt x="47" y="123"/>
                  </a:lnTo>
                  <a:lnTo>
                    <a:pt x="53" y="114"/>
                  </a:lnTo>
                  <a:lnTo>
                    <a:pt x="59" y="102"/>
                  </a:lnTo>
                  <a:lnTo>
                    <a:pt x="66" y="93"/>
                  </a:lnTo>
                  <a:lnTo>
                    <a:pt x="70" y="87"/>
                  </a:lnTo>
                  <a:lnTo>
                    <a:pt x="74" y="80"/>
                  </a:lnTo>
                  <a:lnTo>
                    <a:pt x="78" y="74"/>
                  </a:lnTo>
                  <a:lnTo>
                    <a:pt x="85" y="68"/>
                  </a:lnTo>
                  <a:lnTo>
                    <a:pt x="89" y="63"/>
                  </a:lnTo>
                  <a:lnTo>
                    <a:pt x="95" y="55"/>
                  </a:lnTo>
                  <a:lnTo>
                    <a:pt x="100" y="49"/>
                  </a:lnTo>
                  <a:lnTo>
                    <a:pt x="106" y="43"/>
                  </a:lnTo>
                  <a:lnTo>
                    <a:pt x="112" y="36"/>
                  </a:lnTo>
                  <a:lnTo>
                    <a:pt x="119" y="28"/>
                  </a:lnTo>
                  <a:lnTo>
                    <a:pt x="127" y="21"/>
                  </a:lnTo>
                  <a:lnTo>
                    <a:pt x="135" y="15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0" name="Freeform 220">
              <a:extLst>
                <a:ext uri="{FF2B5EF4-FFF2-40B4-BE49-F238E27FC236}">
                  <a16:creationId xmlns:a16="http://schemas.microsoft.com/office/drawing/2014/main" id="{12CE446F-0FC8-B789-7D63-DE4272630C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2224"/>
              <a:ext cx="42" cy="79"/>
            </a:xfrm>
            <a:custGeom>
              <a:avLst/>
              <a:gdLst>
                <a:gd name="T0" fmla="*/ 23 w 86"/>
                <a:gd name="T1" fmla="*/ 30 h 157"/>
                <a:gd name="T2" fmla="*/ 0 w 86"/>
                <a:gd name="T3" fmla="*/ 157 h 157"/>
                <a:gd name="T4" fmla="*/ 86 w 86"/>
                <a:gd name="T5" fmla="*/ 146 h 157"/>
                <a:gd name="T6" fmla="*/ 84 w 86"/>
                <a:gd name="T7" fmla="*/ 144 h 157"/>
                <a:gd name="T8" fmla="*/ 84 w 86"/>
                <a:gd name="T9" fmla="*/ 140 h 157"/>
                <a:gd name="T10" fmla="*/ 84 w 86"/>
                <a:gd name="T11" fmla="*/ 135 h 157"/>
                <a:gd name="T12" fmla="*/ 84 w 86"/>
                <a:gd name="T13" fmla="*/ 127 h 157"/>
                <a:gd name="T14" fmla="*/ 84 w 86"/>
                <a:gd name="T15" fmla="*/ 118 h 157"/>
                <a:gd name="T16" fmla="*/ 84 w 86"/>
                <a:gd name="T17" fmla="*/ 108 h 157"/>
                <a:gd name="T18" fmla="*/ 82 w 86"/>
                <a:gd name="T19" fmla="*/ 99 h 157"/>
                <a:gd name="T20" fmla="*/ 82 w 86"/>
                <a:gd name="T21" fmla="*/ 87 h 157"/>
                <a:gd name="T22" fmla="*/ 80 w 86"/>
                <a:gd name="T23" fmla="*/ 76 h 157"/>
                <a:gd name="T24" fmla="*/ 80 w 86"/>
                <a:gd name="T25" fmla="*/ 66 h 157"/>
                <a:gd name="T26" fmla="*/ 78 w 86"/>
                <a:gd name="T27" fmla="*/ 57 h 157"/>
                <a:gd name="T28" fmla="*/ 78 w 86"/>
                <a:gd name="T29" fmla="*/ 49 h 157"/>
                <a:gd name="T30" fmla="*/ 76 w 86"/>
                <a:gd name="T31" fmla="*/ 40 h 157"/>
                <a:gd name="T32" fmla="*/ 76 w 86"/>
                <a:gd name="T33" fmla="*/ 36 h 157"/>
                <a:gd name="T34" fmla="*/ 74 w 86"/>
                <a:gd name="T35" fmla="*/ 32 h 157"/>
                <a:gd name="T36" fmla="*/ 67 w 86"/>
                <a:gd name="T37" fmla="*/ 26 h 157"/>
                <a:gd name="T38" fmla="*/ 61 w 86"/>
                <a:gd name="T39" fmla="*/ 21 h 157"/>
                <a:gd name="T40" fmla="*/ 55 w 86"/>
                <a:gd name="T41" fmla="*/ 13 h 157"/>
                <a:gd name="T42" fmla="*/ 55 w 86"/>
                <a:gd name="T43" fmla="*/ 11 h 157"/>
                <a:gd name="T44" fmla="*/ 63 w 86"/>
                <a:gd name="T45" fmla="*/ 123 h 157"/>
                <a:gd name="T46" fmla="*/ 32 w 86"/>
                <a:gd name="T47" fmla="*/ 127 h 157"/>
                <a:gd name="T48" fmla="*/ 51 w 86"/>
                <a:gd name="T49" fmla="*/ 0 h 157"/>
                <a:gd name="T50" fmla="*/ 23 w 86"/>
                <a:gd name="T51" fmla="*/ 30 h 157"/>
                <a:gd name="T52" fmla="*/ 23 w 86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157">
                  <a:moveTo>
                    <a:pt x="23" y="30"/>
                  </a:moveTo>
                  <a:lnTo>
                    <a:pt x="0" y="157"/>
                  </a:lnTo>
                  <a:lnTo>
                    <a:pt x="86" y="146"/>
                  </a:lnTo>
                  <a:lnTo>
                    <a:pt x="84" y="144"/>
                  </a:lnTo>
                  <a:lnTo>
                    <a:pt x="84" y="140"/>
                  </a:lnTo>
                  <a:lnTo>
                    <a:pt x="84" y="135"/>
                  </a:lnTo>
                  <a:lnTo>
                    <a:pt x="84" y="127"/>
                  </a:lnTo>
                  <a:lnTo>
                    <a:pt x="84" y="118"/>
                  </a:lnTo>
                  <a:lnTo>
                    <a:pt x="84" y="108"/>
                  </a:lnTo>
                  <a:lnTo>
                    <a:pt x="82" y="99"/>
                  </a:lnTo>
                  <a:lnTo>
                    <a:pt x="82" y="87"/>
                  </a:lnTo>
                  <a:lnTo>
                    <a:pt x="80" y="76"/>
                  </a:lnTo>
                  <a:lnTo>
                    <a:pt x="80" y="66"/>
                  </a:lnTo>
                  <a:lnTo>
                    <a:pt x="78" y="57"/>
                  </a:lnTo>
                  <a:lnTo>
                    <a:pt x="78" y="49"/>
                  </a:lnTo>
                  <a:lnTo>
                    <a:pt x="76" y="40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7" y="26"/>
                  </a:lnTo>
                  <a:lnTo>
                    <a:pt x="61" y="21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63" y="123"/>
                  </a:lnTo>
                  <a:lnTo>
                    <a:pt x="32" y="127"/>
                  </a:lnTo>
                  <a:lnTo>
                    <a:pt x="51" y="0"/>
                  </a:lnTo>
                  <a:lnTo>
                    <a:pt x="23" y="3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1" name="Freeform 221">
              <a:extLst>
                <a:ext uri="{FF2B5EF4-FFF2-40B4-BE49-F238E27FC236}">
                  <a16:creationId xmlns:a16="http://schemas.microsoft.com/office/drawing/2014/main" id="{136967A6-7BA7-3566-681B-C9E7AC0606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298"/>
              <a:ext cx="63" cy="76"/>
            </a:xfrm>
            <a:custGeom>
              <a:avLst/>
              <a:gdLst>
                <a:gd name="T0" fmla="*/ 0 w 125"/>
                <a:gd name="T1" fmla="*/ 9 h 150"/>
                <a:gd name="T2" fmla="*/ 49 w 125"/>
                <a:gd name="T3" fmla="*/ 150 h 150"/>
                <a:gd name="T4" fmla="*/ 51 w 125"/>
                <a:gd name="T5" fmla="*/ 150 h 150"/>
                <a:gd name="T6" fmla="*/ 57 w 125"/>
                <a:gd name="T7" fmla="*/ 150 h 150"/>
                <a:gd name="T8" fmla="*/ 64 w 125"/>
                <a:gd name="T9" fmla="*/ 150 h 150"/>
                <a:gd name="T10" fmla="*/ 68 w 125"/>
                <a:gd name="T11" fmla="*/ 148 h 150"/>
                <a:gd name="T12" fmla="*/ 68 w 125"/>
                <a:gd name="T13" fmla="*/ 146 h 150"/>
                <a:gd name="T14" fmla="*/ 70 w 125"/>
                <a:gd name="T15" fmla="*/ 141 h 150"/>
                <a:gd name="T16" fmla="*/ 74 w 125"/>
                <a:gd name="T17" fmla="*/ 131 h 150"/>
                <a:gd name="T18" fmla="*/ 77 w 125"/>
                <a:gd name="T19" fmla="*/ 124 h 150"/>
                <a:gd name="T20" fmla="*/ 79 w 125"/>
                <a:gd name="T21" fmla="*/ 118 h 150"/>
                <a:gd name="T22" fmla="*/ 81 w 125"/>
                <a:gd name="T23" fmla="*/ 112 h 150"/>
                <a:gd name="T24" fmla="*/ 83 w 125"/>
                <a:gd name="T25" fmla="*/ 106 h 150"/>
                <a:gd name="T26" fmla="*/ 85 w 125"/>
                <a:gd name="T27" fmla="*/ 101 h 150"/>
                <a:gd name="T28" fmla="*/ 87 w 125"/>
                <a:gd name="T29" fmla="*/ 93 h 150"/>
                <a:gd name="T30" fmla="*/ 91 w 125"/>
                <a:gd name="T31" fmla="*/ 87 h 150"/>
                <a:gd name="T32" fmla="*/ 95 w 125"/>
                <a:gd name="T33" fmla="*/ 82 h 150"/>
                <a:gd name="T34" fmla="*/ 97 w 125"/>
                <a:gd name="T35" fmla="*/ 74 h 150"/>
                <a:gd name="T36" fmla="*/ 98 w 125"/>
                <a:gd name="T37" fmla="*/ 68 h 150"/>
                <a:gd name="T38" fmla="*/ 100 w 125"/>
                <a:gd name="T39" fmla="*/ 61 h 150"/>
                <a:gd name="T40" fmla="*/ 104 w 125"/>
                <a:gd name="T41" fmla="*/ 55 h 150"/>
                <a:gd name="T42" fmla="*/ 106 w 125"/>
                <a:gd name="T43" fmla="*/ 49 h 150"/>
                <a:gd name="T44" fmla="*/ 108 w 125"/>
                <a:gd name="T45" fmla="*/ 44 h 150"/>
                <a:gd name="T46" fmla="*/ 110 w 125"/>
                <a:gd name="T47" fmla="*/ 36 h 150"/>
                <a:gd name="T48" fmla="*/ 112 w 125"/>
                <a:gd name="T49" fmla="*/ 32 h 150"/>
                <a:gd name="T50" fmla="*/ 116 w 125"/>
                <a:gd name="T51" fmla="*/ 27 h 150"/>
                <a:gd name="T52" fmla="*/ 119 w 125"/>
                <a:gd name="T53" fmla="*/ 19 h 150"/>
                <a:gd name="T54" fmla="*/ 121 w 125"/>
                <a:gd name="T55" fmla="*/ 11 h 150"/>
                <a:gd name="T56" fmla="*/ 123 w 125"/>
                <a:gd name="T57" fmla="*/ 8 h 150"/>
                <a:gd name="T58" fmla="*/ 125 w 125"/>
                <a:gd name="T59" fmla="*/ 8 h 150"/>
                <a:gd name="T60" fmla="*/ 102 w 125"/>
                <a:gd name="T61" fmla="*/ 0 h 150"/>
                <a:gd name="T62" fmla="*/ 60 w 125"/>
                <a:gd name="T63" fmla="*/ 110 h 150"/>
                <a:gd name="T64" fmla="*/ 20 w 125"/>
                <a:gd name="T65" fmla="*/ 9 h 150"/>
                <a:gd name="T66" fmla="*/ 0 w 125"/>
                <a:gd name="T67" fmla="*/ 9 h 150"/>
                <a:gd name="T68" fmla="*/ 0 w 125"/>
                <a:gd name="T69" fmla="*/ 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150">
                  <a:moveTo>
                    <a:pt x="0" y="9"/>
                  </a:moveTo>
                  <a:lnTo>
                    <a:pt x="49" y="150"/>
                  </a:lnTo>
                  <a:lnTo>
                    <a:pt x="51" y="150"/>
                  </a:lnTo>
                  <a:lnTo>
                    <a:pt x="57" y="150"/>
                  </a:lnTo>
                  <a:lnTo>
                    <a:pt x="64" y="150"/>
                  </a:lnTo>
                  <a:lnTo>
                    <a:pt x="68" y="148"/>
                  </a:lnTo>
                  <a:lnTo>
                    <a:pt x="68" y="146"/>
                  </a:lnTo>
                  <a:lnTo>
                    <a:pt x="70" y="141"/>
                  </a:lnTo>
                  <a:lnTo>
                    <a:pt x="74" y="131"/>
                  </a:lnTo>
                  <a:lnTo>
                    <a:pt x="77" y="124"/>
                  </a:lnTo>
                  <a:lnTo>
                    <a:pt x="79" y="118"/>
                  </a:lnTo>
                  <a:lnTo>
                    <a:pt x="81" y="112"/>
                  </a:lnTo>
                  <a:lnTo>
                    <a:pt x="83" y="106"/>
                  </a:lnTo>
                  <a:lnTo>
                    <a:pt x="85" y="101"/>
                  </a:lnTo>
                  <a:lnTo>
                    <a:pt x="87" y="93"/>
                  </a:lnTo>
                  <a:lnTo>
                    <a:pt x="91" y="87"/>
                  </a:lnTo>
                  <a:lnTo>
                    <a:pt x="95" y="82"/>
                  </a:lnTo>
                  <a:lnTo>
                    <a:pt x="97" y="74"/>
                  </a:lnTo>
                  <a:lnTo>
                    <a:pt x="98" y="68"/>
                  </a:lnTo>
                  <a:lnTo>
                    <a:pt x="100" y="61"/>
                  </a:lnTo>
                  <a:lnTo>
                    <a:pt x="104" y="55"/>
                  </a:lnTo>
                  <a:lnTo>
                    <a:pt x="106" y="49"/>
                  </a:lnTo>
                  <a:lnTo>
                    <a:pt x="108" y="44"/>
                  </a:lnTo>
                  <a:lnTo>
                    <a:pt x="110" y="36"/>
                  </a:lnTo>
                  <a:lnTo>
                    <a:pt x="112" y="32"/>
                  </a:lnTo>
                  <a:lnTo>
                    <a:pt x="116" y="27"/>
                  </a:lnTo>
                  <a:lnTo>
                    <a:pt x="119" y="19"/>
                  </a:lnTo>
                  <a:lnTo>
                    <a:pt x="121" y="11"/>
                  </a:lnTo>
                  <a:lnTo>
                    <a:pt x="123" y="8"/>
                  </a:lnTo>
                  <a:lnTo>
                    <a:pt x="125" y="8"/>
                  </a:lnTo>
                  <a:lnTo>
                    <a:pt x="102" y="0"/>
                  </a:lnTo>
                  <a:lnTo>
                    <a:pt x="60" y="110"/>
                  </a:lnTo>
                  <a:lnTo>
                    <a:pt x="2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2" name="Freeform 222">
              <a:extLst>
                <a:ext uri="{FF2B5EF4-FFF2-40B4-BE49-F238E27FC236}">
                  <a16:creationId xmlns:a16="http://schemas.microsoft.com/office/drawing/2014/main" id="{CDC573B1-2C34-E131-CF73-C04ED79494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2024"/>
              <a:ext cx="59" cy="65"/>
            </a:xfrm>
            <a:custGeom>
              <a:avLst/>
              <a:gdLst>
                <a:gd name="T0" fmla="*/ 21 w 118"/>
                <a:gd name="T1" fmla="*/ 131 h 131"/>
                <a:gd name="T2" fmla="*/ 21 w 118"/>
                <a:gd name="T3" fmla="*/ 127 h 131"/>
                <a:gd name="T4" fmla="*/ 21 w 118"/>
                <a:gd name="T5" fmla="*/ 119 h 131"/>
                <a:gd name="T6" fmla="*/ 21 w 118"/>
                <a:gd name="T7" fmla="*/ 112 h 131"/>
                <a:gd name="T8" fmla="*/ 21 w 118"/>
                <a:gd name="T9" fmla="*/ 106 h 131"/>
                <a:gd name="T10" fmla="*/ 23 w 118"/>
                <a:gd name="T11" fmla="*/ 99 h 131"/>
                <a:gd name="T12" fmla="*/ 25 w 118"/>
                <a:gd name="T13" fmla="*/ 91 h 131"/>
                <a:gd name="T14" fmla="*/ 25 w 118"/>
                <a:gd name="T15" fmla="*/ 81 h 131"/>
                <a:gd name="T16" fmla="*/ 26 w 118"/>
                <a:gd name="T17" fmla="*/ 74 h 131"/>
                <a:gd name="T18" fmla="*/ 30 w 118"/>
                <a:gd name="T19" fmla="*/ 66 h 131"/>
                <a:gd name="T20" fmla="*/ 34 w 118"/>
                <a:gd name="T21" fmla="*/ 59 h 131"/>
                <a:gd name="T22" fmla="*/ 36 w 118"/>
                <a:gd name="T23" fmla="*/ 51 h 131"/>
                <a:gd name="T24" fmla="*/ 42 w 118"/>
                <a:gd name="T25" fmla="*/ 43 h 131"/>
                <a:gd name="T26" fmla="*/ 47 w 118"/>
                <a:gd name="T27" fmla="*/ 38 h 131"/>
                <a:gd name="T28" fmla="*/ 53 w 118"/>
                <a:gd name="T29" fmla="*/ 34 h 131"/>
                <a:gd name="T30" fmla="*/ 102 w 118"/>
                <a:gd name="T31" fmla="*/ 61 h 131"/>
                <a:gd name="T32" fmla="*/ 118 w 118"/>
                <a:gd name="T33" fmla="*/ 47 h 131"/>
                <a:gd name="T34" fmla="*/ 36 w 118"/>
                <a:gd name="T35" fmla="*/ 0 h 131"/>
                <a:gd name="T36" fmla="*/ 34 w 118"/>
                <a:gd name="T37" fmla="*/ 2 h 131"/>
                <a:gd name="T38" fmla="*/ 28 w 118"/>
                <a:gd name="T39" fmla="*/ 9 h 131"/>
                <a:gd name="T40" fmla="*/ 25 w 118"/>
                <a:gd name="T41" fmla="*/ 13 h 131"/>
                <a:gd name="T42" fmla="*/ 23 w 118"/>
                <a:gd name="T43" fmla="*/ 19 h 131"/>
                <a:gd name="T44" fmla="*/ 17 w 118"/>
                <a:gd name="T45" fmla="*/ 26 h 131"/>
                <a:gd name="T46" fmla="*/ 15 w 118"/>
                <a:gd name="T47" fmla="*/ 36 h 131"/>
                <a:gd name="T48" fmla="*/ 11 w 118"/>
                <a:gd name="T49" fmla="*/ 42 h 131"/>
                <a:gd name="T50" fmla="*/ 7 w 118"/>
                <a:gd name="T51" fmla="*/ 51 h 131"/>
                <a:gd name="T52" fmla="*/ 4 w 118"/>
                <a:gd name="T53" fmla="*/ 61 h 131"/>
                <a:gd name="T54" fmla="*/ 2 w 118"/>
                <a:gd name="T55" fmla="*/ 72 h 131"/>
                <a:gd name="T56" fmla="*/ 0 w 118"/>
                <a:gd name="T57" fmla="*/ 80 h 131"/>
                <a:gd name="T58" fmla="*/ 0 w 118"/>
                <a:gd name="T59" fmla="*/ 91 h 131"/>
                <a:gd name="T60" fmla="*/ 0 w 118"/>
                <a:gd name="T61" fmla="*/ 100 h 131"/>
                <a:gd name="T62" fmla="*/ 2 w 118"/>
                <a:gd name="T63" fmla="*/ 112 h 131"/>
                <a:gd name="T64" fmla="*/ 21 w 118"/>
                <a:gd name="T65" fmla="*/ 131 h 131"/>
                <a:gd name="T66" fmla="*/ 21 w 118"/>
                <a:gd name="T6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31">
                  <a:moveTo>
                    <a:pt x="21" y="131"/>
                  </a:moveTo>
                  <a:lnTo>
                    <a:pt x="21" y="127"/>
                  </a:lnTo>
                  <a:lnTo>
                    <a:pt x="21" y="119"/>
                  </a:lnTo>
                  <a:lnTo>
                    <a:pt x="21" y="112"/>
                  </a:lnTo>
                  <a:lnTo>
                    <a:pt x="21" y="106"/>
                  </a:lnTo>
                  <a:lnTo>
                    <a:pt x="23" y="99"/>
                  </a:lnTo>
                  <a:lnTo>
                    <a:pt x="25" y="91"/>
                  </a:lnTo>
                  <a:lnTo>
                    <a:pt x="25" y="81"/>
                  </a:lnTo>
                  <a:lnTo>
                    <a:pt x="26" y="74"/>
                  </a:lnTo>
                  <a:lnTo>
                    <a:pt x="30" y="66"/>
                  </a:lnTo>
                  <a:lnTo>
                    <a:pt x="34" y="59"/>
                  </a:lnTo>
                  <a:lnTo>
                    <a:pt x="36" y="51"/>
                  </a:lnTo>
                  <a:lnTo>
                    <a:pt x="42" y="43"/>
                  </a:lnTo>
                  <a:lnTo>
                    <a:pt x="47" y="38"/>
                  </a:lnTo>
                  <a:lnTo>
                    <a:pt x="53" y="34"/>
                  </a:lnTo>
                  <a:lnTo>
                    <a:pt x="102" y="61"/>
                  </a:lnTo>
                  <a:lnTo>
                    <a:pt x="118" y="47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8" y="9"/>
                  </a:lnTo>
                  <a:lnTo>
                    <a:pt x="25" y="13"/>
                  </a:lnTo>
                  <a:lnTo>
                    <a:pt x="23" y="19"/>
                  </a:lnTo>
                  <a:lnTo>
                    <a:pt x="17" y="26"/>
                  </a:lnTo>
                  <a:lnTo>
                    <a:pt x="15" y="36"/>
                  </a:lnTo>
                  <a:lnTo>
                    <a:pt x="11" y="42"/>
                  </a:lnTo>
                  <a:lnTo>
                    <a:pt x="7" y="51"/>
                  </a:lnTo>
                  <a:lnTo>
                    <a:pt x="4" y="61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1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21" y="131"/>
                  </a:lnTo>
                  <a:lnTo>
                    <a:pt x="21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3" name="Freeform 223">
              <a:extLst>
                <a:ext uri="{FF2B5EF4-FFF2-40B4-BE49-F238E27FC236}">
                  <a16:creationId xmlns:a16="http://schemas.microsoft.com/office/drawing/2014/main" id="{3A32AF4C-CAE0-D085-B6B7-4F3083B3DE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" y="2115"/>
              <a:ext cx="61" cy="53"/>
            </a:xfrm>
            <a:custGeom>
              <a:avLst/>
              <a:gdLst>
                <a:gd name="T0" fmla="*/ 17 w 122"/>
                <a:gd name="T1" fmla="*/ 53 h 107"/>
                <a:gd name="T2" fmla="*/ 53 w 122"/>
                <a:gd name="T3" fmla="*/ 32 h 107"/>
                <a:gd name="T4" fmla="*/ 55 w 122"/>
                <a:gd name="T5" fmla="*/ 32 h 107"/>
                <a:gd name="T6" fmla="*/ 61 w 122"/>
                <a:gd name="T7" fmla="*/ 36 h 107"/>
                <a:gd name="T8" fmla="*/ 68 w 122"/>
                <a:gd name="T9" fmla="*/ 42 h 107"/>
                <a:gd name="T10" fmla="*/ 78 w 122"/>
                <a:gd name="T11" fmla="*/ 50 h 107"/>
                <a:gd name="T12" fmla="*/ 82 w 122"/>
                <a:gd name="T13" fmla="*/ 53 h 107"/>
                <a:gd name="T14" fmla="*/ 86 w 122"/>
                <a:gd name="T15" fmla="*/ 59 h 107"/>
                <a:gd name="T16" fmla="*/ 89 w 122"/>
                <a:gd name="T17" fmla="*/ 65 h 107"/>
                <a:gd name="T18" fmla="*/ 93 w 122"/>
                <a:gd name="T19" fmla="*/ 70 h 107"/>
                <a:gd name="T20" fmla="*/ 95 w 122"/>
                <a:gd name="T21" fmla="*/ 78 h 107"/>
                <a:gd name="T22" fmla="*/ 97 w 122"/>
                <a:gd name="T23" fmla="*/ 88 h 107"/>
                <a:gd name="T24" fmla="*/ 99 w 122"/>
                <a:gd name="T25" fmla="*/ 95 h 107"/>
                <a:gd name="T26" fmla="*/ 99 w 122"/>
                <a:gd name="T27" fmla="*/ 107 h 107"/>
                <a:gd name="T28" fmla="*/ 120 w 122"/>
                <a:gd name="T29" fmla="*/ 107 h 107"/>
                <a:gd name="T30" fmla="*/ 120 w 122"/>
                <a:gd name="T31" fmla="*/ 103 h 107"/>
                <a:gd name="T32" fmla="*/ 122 w 122"/>
                <a:gd name="T33" fmla="*/ 97 h 107"/>
                <a:gd name="T34" fmla="*/ 120 w 122"/>
                <a:gd name="T35" fmla="*/ 93 h 107"/>
                <a:gd name="T36" fmla="*/ 120 w 122"/>
                <a:gd name="T37" fmla="*/ 88 h 107"/>
                <a:gd name="T38" fmla="*/ 120 w 122"/>
                <a:gd name="T39" fmla="*/ 82 h 107"/>
                <a:gd name="T40" fmla="*/ 120 w 122"/>
                <a:gd name="T41" fmla="*/ 76 h 107"/>
                <a:gd name="T42" fmla="*/ 116 w 122"/>
                <a:gd name="T43" fmla="*/ 67 h 107"/>
                <a:gd name="T44" fmla="*/ 112 w 122"/>
                <a:gd name="T45" fmla="*/ 59 h 107"/>
                <a:gd name="T46" fmla="*/ 106 w 122"/>
                <a:gd name="T47" fmla="*/ 51 h 107"/>
                <a:gd name="T48" fmla="*/ 101 w 122"/>
                <a:gd name="T49" fmla="*/ 42 h 107"/>
                <a:gd name="T50" fmla="*/ 95 w 122"/>
                <a:gd name="T51" fmla="*/ 36 h 107"/>
                <a:gd name="T52" fmla="*/ 91 w 122"/>
                <a:gd name="T53" fmla="*/ 31 h 107"/>
                <a:gd name="T54" fmla="*/ 86 w 122"/>
                <a:gd name="T55" fmla="*/ 27 h 107"/>
                <a:gd name="T56" fmla="*/ 80 w 122"/>
                <a:gd name="T57" fmla="*/ 21 h 107"/>
                <a:gd name="T58" fmla="*/ 74 w 122"/>
                <a:gd name="T59" fmla="*/ 15 h 107"/>
                <a:gd name="T60" fmla="*/ 68 w 122"/>
                <a:gd name="T61" fmla="*/ 10 h 107"/>
                <a:gd name="T62" fmla="*/ 61 w 122"/>
                <a:gd name="T63" fmla="*/ 6 h 107"/>
                <a:gd name="T64" fmla="*/ 55 w 122"/>
                <a:gd name="T65" fmla="*/ 0 h 107"/>
                <a:gd name="T66" fmla="*/ 0 w 122"/>
                <a:gd name="T67" fmla="*/ 32 h 107"/>
                <a:gd name="T68" fmla="*/ 17 w 122"/>
                <a:gd name="T69" fmla="*/ 53 h 107"/>
                <a:gd name="T70" fmla="*/ 17 w 122"/>
                <a:gd name="T71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07">
                  <a:moveTo>
                    <a:pt x="17" y="53"/>
                  </a:moveTo>
                  <a:lnTo>
                    <a:pt x="53" y="32"/>
                  </a:lnTo>
                  <a:lnTo>
                    <a:pt x="55" y="32"/>
                  </a:lnTo>
                  <a:lnTo>
                    <a:pt x="61" y="36"/>
                  </a:lnTo>
                  <a:lnTo>
                    <a:pt x="68" y="42"/>
                  </a:lnTo>
                  <a:lnTo>
                    <a:pt x="78" y="50"/>
                  </a:lnTo>
                  <a:lnTo>
                    <a:pt x="82" y="53"/>
                  </a:lnTo>
                  <a:lnTo>
                    <a:pt x="86" y="59"/>
                  </a:lnTo>
                  <a:lnTo>
                    <a:pt x="89" y="65"/>
                  </a:lnTo>
                  <a:lnTo>
                    <a:pt x="93" y="70"/>
                  </a:lnTo>
                  <a:lnTo>
                    <a:pt x="95" y="78"/>
                  </a:lnTo>
                  <a:lnTo>
                    <a:pt x="97" y="88"/>
                  </a:lnTo>
                  <a:lnTo>
                    <a:pt x="99" y="95"/>
                  </a:lnTo>
                  <a:lnTo>
                    <a:pt x="99" y="107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2" y="97"/>
                  </a:lnTo>
                  <a:lnTo>
                    <a:pt x="120" y="93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16" y="67"/>
                  </a:lnTo>
                  <a:lnTo>
                    <a:pt x="112" y="59"/>
                  </a:lnTo>
                  <a:lnTo>
                    <a:pt x="106" y="51"/>
                  </a:lnTo>
                  <a:lnTo>
                    <a:pt x="101" y="42"/>
                  </a:lnTo>
                  <a:lnTo>
                    <a:pt x="95" y="36"/>
                  </a:lnTo>
                  <a:lnTo>
                    <a:pt x="91" y="31"/>
                  </a:lnTo>
                  <a:lnTo>
                    <a:pt x="86" y="27"/>
                  </a:lnTo>
                  <a:lnTo>
                    <a:pt x="80" y="21"/>
                  </a:lnTo>
                  <a:lnTo>
                    <a:pt x="74" y="15"/>
                  </a:lnTo>
                  <a:lnTo>
                    <a:pt x="68" y="10"/>
                  </a:lnTo>
                  <a:lnTo>
                    <a:pt x="61" y="6"/>
                  </a:lnTo>
                  <a:lnTo>
                    <a:pt x="55" y="0"/>
                  </a:lnTo>
                  <a:lnTo>
                    <a:pt x="0" y="32"/>
                  </a:lnTo>
                  <a:lnTo>
                    <a:pt x="17" y="53"/>
                  </a:lnTo>
                  <a:lnTo>
                    <a:pt x="1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4" name="Freeform 224">
              <a:extLst>
                <a:ext uri="{FF2B5EF4-FFF2-40B4-BE49-F238E27FC236}">
                  <a16:creationId xmlns:a16="http://schemas.microsoft.com/office/drawing/2014/main" id="{0826CF6D-1A46-6058-751F-E299B84F7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" y="2128"/>
              <a:ext cx="14" cy="17"/>
            </a:xfrm>
            <a:custGeom>
              <a:avLst/>
              <a:gdLst>
                <a:gd name="T0" fmla="*/ 15 w 26"/>
                <a:gd name="T1" fmla="*/ 0 h 32"/>
                <a:gd name="T2" fmla="*/ 26 w 26"/>
                <a:gd name="T3" fmla="*/ 15 h 32"/>
                <a:gd name="T4" fmla="*/ 25 w 26"/>
                <a:gd name="T5" fmla="*/ 30 h 32"/>
                <a:gd name="T6" fmla="*/ 11 w 26"/>
                <a:gd name="T7" fmla="*/ 32 h 32"/>
                <a:gd name="T8" fmla="*/ 0 w 26"/>
                <a:gd name="T9" fmla="*/ 23 h 32"/>
                <a:gd name="T10" fmla="*/ 15 w 26"/>
                <a:gd name="T11" fmla="*/ 0 h 32"/>
                <a:gd name="T12" fmla="*/ 1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15" y="0"/>
                  </a:moveTo>
                  <a:lnTo>
                    <a:pt x="26" y="15"/>
                  </a:lnTo>
                  <a:lnTo>
                    <a:pt x="25" y="30"/>
                  </a:lnTo>
                  <a:lnTo>
                    <a:pt x="11" y="32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0465" name="Group 225">
            <a:extLst>
              <a:ext uri="{FF2B5EF4-FFF2-40B4-BE49-F238E27FC236}">
                <a16:creationId xmlns:a16="http://schemas.microsoft.com/office/drawing/2014/main" id="{2A3F3755-2D90-B70E-DB17-F7D9C91AB7F9}"/>
              </a:ext>
            </a:extLst>
          </p:cNvPr>
          <p:cNvGrpSpPr>
            <a:grpSpLocks/>
          </p:cNvGrpSpPr>
          <p:nvPr/>
        </p:nvGrpSpPr>
        <p:grpSpPr bwMode="auto">
          <a:xfrm rot="-4858841">
            <a:off x="6324600" y="5105400"/>
            <a:ext cx="381000" cy="381000"/>
            <a:chOff x="4389" y="2012"/>
            <a:chExt cx="334" cy="382"/>
          </a:xfrm>
        </p:grpSpPr>
        <p:sp>
          <p:nvSpPr>
            <p:cNvPr id="650466" name="Freeform 226">
              <a:extLst>
                <a:ext uri="{FF2B5EF4-FFF2-40B4-BE49-F238E27FC236}">
                  <a16:creationId xmlns:a16="http://schemas.microsoft.com/office/drawing/2014/main" id="{43DC2EC1-9752-9B5A-BA2E-3D96EDCD5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" y="2031"/>
              <a:ext cx="253" cy="357"/>
            </a:xfrm>
            <a:custGeom>
              <a:avLst/>
              <a:gdLst>
                <a:gd name="T0" fmla="*/ 272 w 506"/>
                <a:gd name="T1" fmla="*/ 0 h 715"/>
                <a:gd name="T2" fmla="*/ 460 w 506"/>
                <a:gd name="T3" fmla="*/ 0 h 715"/>
                <a:gd name="T4" fmla="*/ 506 w 506"/>
                <a:gd name="T5" fmla="*/ 57 h 715"/>
                <a:gd name="T6" fmla="*/ 495 w 506"/>
                <a:gd name="T7" fmla="*/ 618 h 715"/>
                <a:gd name="T8" fmla="*/ 453 w 506"/>
                <a:gd name="T9" fmla="*/ 692 h 715"/>
                <a:gd name="T10" fmla="*/ 310 w 506"/>
                <a:gd name="T11" fmla="*/ 703 h 715"/>
                <a:gd name="T12" fmla="*/ 55 w 506"/>
                <a:gd name="T13" fmla="*/ 715 h 715"/>
                <a:gd name="T14" fmla="*/ 4 w 506"/>
                <a:gd name="T15" fmla="*/ 661 h 715"/>
                <a:gd name="T16" fmla="*/ 8 w 506"/>
                <a:gd name="T17" fmla="*/ 424 h 715"/>
                <a:gd name="T18" fmla="*/ 0 w 506"/>
                <a:gd name="T19" fmla="*/ 84 h 715"/>
                <a:gd name="T20" fmla="*/ 34 w 506"/>
                <a:gd name="T21" fmla="*/ 13 h 715"/>
                <a:gd name="T22" fmla="*/ 69 w 506"/>
                <a:gd name="T23" fmla="*/ 0 h 715"/>
                <a:gd name="T24" fmla="*/ 272 w 506"/>
                <a:gd name="T25" fmla="*/ 0 h 715"/>
                <a:gd name="T26" fmla="*/ 272 w 506"/>
                <a:gd name="T27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715">
                  <a:moveTo>
                    <a:pt x="272" y="0"/>
                  </a:moveTo>
                  <a:lnTo>
                    <a:pt x="460" y="0"/>
                  </a:lnTo>
                  <a:lnTo>
                    <a:pt x="506" y="57"/>
                  </a:lnTo>
                  <a:lnTo>
                    <a:pt x="495" y="618"/>
                  </a:lnTo>
                  <a:lnTo>
                    <a:pt x="453" y="692"/>
                  </a:lnTo>
                  <a:lnTo>
                    <a:pt x="310" y="703"/>
                  </a:lnTo>
                  <a:lnTo>
                    <a:pt x="55" y="715"/>
                  </a:lnTo>
                  <a:lnTo>
                    <a:pt x="4" y="661"/>
                  </a:lnTo>
                  <a:lnTo>
                    <a:pt x="8" y="424"/>
                  </a:lnTo>
                  <a:lnTo>
                    <a:pt x="0" y="84"/>
                  </a:lnTo>
                  <a:lnTo>
                    <a:pt x="34" y="13"/>
                  </a:lnTo>
                  <a:lnTo>
                    <a:pt x="69" y="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7" name="Freeform 227">
              <a:extLst>
                <a:ext uri="{FF2B5EF4-FFF2-40B4-BE49-F238E27FC236}">
                  <a16:creationId xmlns:a16="http://schemas.microsoft.com/office/drawing/2014/main" id="{A40141AD-96C8-6518-4C18-2358738504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" y="2136"/>
              <a:ext cx="103" cy="158"/>
            </a:xfrm>
            <a:custGeom>
              <a:avLst/>
              <a:gdLst>
                <a:gd name="T0" fmla="*/ 100 w 205"/>
                <a:gd name="T1" fmla="*/ 0 h 315"/>
                <a:gd name="T2" fmla="*/ 32 w 205"/>
                <a:gd name="T3" fmla="*/ 74 h 315"/>
                <a:gd name="T4" fmla="*/ 0 w 205"/>
                <a:gd name="T5" fmla="*/ 144 h 315"/>
                <a:gd name="T6" fmla="*/ 5 w 205"/>
                <a:gd name="T7" fmla="*/ 211 h 315"/>
                <a:gd name="T8" fmla="*/ 45 w 205"/>
                <a:gd name="T9" fmla="*/ 228 h 315"/>
                <a:gd name="T10" fmla="*/ 81 w 205"/>
                <a:gd name="T11" fmla="*/ 209 h 315"/>
                <a:gd name="T12" fmla="*/ 59 w 205"/>
                <a:gd name="T13" fmla="*/ 315 h 315"/>
                <a:gd name="T14" fmla="*/ 121 w 205"/>
                <a:gd name="T15" fmla="*/ 308 h 315"/>
                <a:gd name="T16" fmla="*/ 121 w 205"/>
                <a:gd name="T17" fmla="*/ 207 h 315"/>
                <a:gd name="T18" fmla="*/ 158 w 205"/>
                <a:gd name="T19" fmla="*/ 234 h 315"/>
                <a:gd name="T20" fmla="*/ 205 w 205"/>
                <a:gd name="T21" fmla="*/ 215 h 315"/>
                <a:gd name="T22" fmla="*/ 205 w 205"/>
                <a:gd name="T23" fmla="*/ 148 h 315"/>
                <a:gd name="T24" fmla="*/ 158 w 205"/>
                <a:gd name="T25" fmla="*/ 59 h 315"/>
                <a:gd name="T26" fmla="*/ 100 w 205"/>
                <a:gd name="T27" fmla="*/ 0 h 315"/>
                <a:gd name="T28" fmla="*/ 100 w 205"/>
                <a:gd name="T2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15">
                  <a:moveTo>
                    <a:pt x="100" y="0"/>
                  </a:moveTo>
                  <a:lnTo>
                    <a:pt x="32" y="74"/>
                  </a:lnTo>
                  <a:lnTo>
                    <a:pt x="0" y="144"/>
                  </a:lnTo>
                  <a:lnTo>
                    <a:pt x="5" y="211"/>
                  </a:lnTo>
                  <a:lnTo>
                    <a:pt x="45" y="228"/>
                  </a:lnTo>
                  <a:lnTo>
                    <a:pt x="81" y="209"/>
                  </a:lnTo>
                  <a:lnTo>
                    <a:pt x="59" y="315"/>
                  </a:lnTo>
                  <a:lnTo>
                    <a:pt x="121" y="308"/>
                  </a:lnTo>
                  <a:lnTo>
                    <a:pt x="121" y="207"/>
                  </a:lnTo>
                  <a:lnTo>
                    <a:pt x="158" y="234"/>
                  </a:lnTo>
                  <a:lnTo>
                    <a:pt x="205" y="215"/>
                  </a:lnTo>
                  <a:lnTo>
                    <a:pt x="205" y="148"/>
                  </a:lnTo>
                  <a:lnTo>
                    <a:pt x="158" y="59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8" name="Freeform 228">
              <a:extLst>
                <a:ext uri="{FF2B5EF4-FFF2-40B4-BE49-F238E27FC236}">
                  <a16:creationId xmlns:a16="http://schemas.microsoft.com/office/drawing/2014/main" id="{F3BDBE76-1960-CAE4-3503-BA0BF9AE7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039"/>
              <a:ext cx="56" cy="74"/>
            </a:xfrm>
            <a:custGeom>
              <a:avLst/>
              <a:gdLst>
                <a:gd name="T0" fmla="*/ 0 w 110"/>
                <a:gd name="T1" fmla="*/ 131 h 148"/>
                <a:gd name="T2" fmla="*/ 74 w 110"/>
                <a:gd name="T3" fmla="*/ 0 h 148"/>
                <a:gd name="T4" fmla="*/ 91 w 110"/>
                <a:gd name="T5" fmla="*/ 4 h 148"/>
                <a:gd name="T6" fmla="*/ 110 w 110"/>
                <a:gd name="T7" fmla="*/ 145 h 148"/>
                <a:gd name="T8" fmla="*/ 87 w 110"/>
                <a:gd name="T9" fmla="*/ 148 h 148"/>
                <a:gd name="T10" fmla="*/ 74 w 110"/>
                <a:gd name="T11" fmla="*/ 48 h 148"/>
                <a:gd name="T12" fmla="*/ 27 w 110"/>
                <a:gd name="T13" fmla="*/ 135 h 148"/>
                <a:gd name="T14" fmla="*/ 0 w 110"/>
                <a:gd name="T15" fmla="*/ 131 h 148"/>
                <a:gd name="T16" fmla="*/ 0 w 110"/>
                <a:gd name="T1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8">
                  <a:moveTo>
                    <a:pt x="0" y="131"/>
                  </a:moveTo>
                  <a:lnTo>
                    <a:pt x="74" y="0"/>
                  </a:lnTo>
                  <a:lnTo>
                    <a:pt x="91" y="4"/>
                  </a:lnTo>
                  <a:lnTo>
                    <a:pt x="110" y="145"/>
                  </a:lnTo>
                  <a:lnTo>
                    <a:pt x="87" y="148"/>
                  </a:lnTo>
                  <a:lnTo>
                    <a:pt x="74" y="48"/>
                  </a:lnTo>
                  <a:lnTo>
                    <a:pt x="27" y="135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69" name="Freeform 229">
              <a:extLst>
                <a:ext uri="{FF2B5EF4-FFF2-40B4-BE49-F238E27FC236}">
                  <a16:creationId xmlns:a16="http://schemas.microsoft.com/office/drawing/2014/main" id="{290215D0-DC6F-095B-2A4A-A85F55FB84CD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" y="2075"/>
              <a:ext cx="56" cy="11"/>
            </a:xfrm>
            <a:custGeom>
              <a:avLst/>
              <a:gdLst>
                <a:gd name="T0" fmla="*/ 5 w 112"/>
                <a:gd name="T1" fmla="*/ 2 h 21"/>
                <a:gd name="T2" fmla="*/ 112 w 112"/>
                <a:gd name="T3" fmla="*/ 0 h 21"/>
                <a:gd name="T4" fmla="*/ 112 w 112"/>
                <a:gd name="T5" fmla="*/ 17 h 21"/>
                <a:gd name="T6" fmla="*/ 0 w 112"/>
                <a:gd name="T7" fmla="*/ 21 h 21"/>
                <a:gd name="T8" fmla="*/ 5 w 112"/>
                <a:gd name="T9" fmla="*/ 2 h 21"/>
                <a:gd name="T10" fmla="*/ 5 w 112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1">
                  <a:moveTo>
                    <a:pt x="5" y="2"/>
                  </a:moveTo>
                  <a:lnTo>
                    <a:pt x="112" y="0"/>
                  </a:lnTo>
                  <a:lnTo>
                    <a:pt x="112" y="17"/>
                  </a:lnTo>
                  <a:lnTo>
                    <a:pt x="0" y="21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0" name="Freeform 230">
              <a:extLst>
                <a:ext uri="{FF2B5EF4-FFF2-40B4-BE49-F238E27FC236}">
                  <a16:creationId xmlns:a16="http://schemas.microsoft.com/office/drawing/2014/main" id="{949427EB-B957-9CF5-1E51-B08FC5F6E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2326"/>
              <a:ext cx="60" cy="12"/>
            </a:xfrm>
            <a:custGeom>
              <a:avLst/>
              <a:gdLst>
                <a:gd name="T0" fmla="*/ 0 w 119"/>
                <a:gd name="T1" fmla="*/ 0 h 25"/>
                <a:gd name="T2" fmla="*/ 119 w 119"/>
                <a:gd name="T3" fmla="*/ 4 h 25"/>
                <a:gd name="T4" fmla="*/ 114 w 119"/>
                <a:gd name="T5" fmla="*/ 25 h 25"/>
                <a:gd name="T6" fmla="*/ 0 w 119"/>
                <a:gd name="T7" fmla="*/ 15 h 25"/>
                <a:gd name="T8" fmla="*/ 0 w 119"/>
                <a:gd name="T9" fmla="*/ 0 h 25"/>
                <a:gd name="T10" fmla="*/ 0 w 1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5">
                  <a:moveTo>
                    <a:pt x="0" y="0"/>
                  </a:moveTo>
                  <a:lnTo>
                    <a:pt x="119" y="4"/>
                  </a:lnTo>
                  <a:lnTo>
                    <a:pt x="114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1" name="Freeform 231">
              <a:extLst>
                <a:ext uri="{FF2B5EF4-FFF2-40B4-BE49-F238E27FC236}">
                  <a16:creationId xmlns:a16="http://schemas.microsoft.com/office/drawing/2014/main" id="{71445E7C-5FEC-2603-32D0-C401AB70B3D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" y="2012"/>
              <a:ext cx="271" cy="376"/>
            </a:xfrm>
            <a:custGeom>
              <a:avLst/>
              <a:gdLst>
                <a:gd name="T0" fmla="*/ 82 w 542"/>
                <a:gd name="T1" fmla="*/ 49 h 751"/>
                <a:gd name="T2" fmla="*/ 67 w 542"/>
                <a:gd name="T3" fmla="*/ 55 h 751"/>
                <a:gd name="T4" fmla="*/ 52 w 542"/>
                <a:gd name="T5" fmla="*/ 76 h 751"/>
                <a:gd name="T6" fmla="*/ 46 w 542"/>
                <a:gd name="T7" fmla="*/ 93 h 751"/>
                <a:gd name="T8" fmla="*/ 42 w 542"/>
                <a:gd name="T9" fmla="*/ 118 h 751"/>
                <a:gd name="T10" fmla="*/ 42 w 542"/>
                <a:gd name="T11" fmla="*/ 142 h 751"/>
                <a:gd name="T12" fmla="*/ 42 w 542"/>
                <a:gd name="T13" fmla="*/ 160 h 751"/>
                <a:gd name="T14" fmla="*/ 46 w 542"/>
                <a:gd name="T15" fmla="*/ 180 h 751"/>
                <a:gd name="T16" fmla="*/ 35 w 542"/>
                <a:gd name="T17" fmla="*/ 623 h 751"/>
                <a:gd name="T18" fmla="*/ 33 w 542"/>
                <a:gd name="T19" fmla="*/ 637 h 751"/>
                <a:gd name="T20" fmla="*/ 37 w 542"/>
                <a:gd name="T21" fmla="*/ 661 h 751"/>
                <a:gd name="T22" fmla="*/ 46 w 542"/>
                <a:gd name="T23" fmla="*/ 688 h 751"/>
                <a:gd name="T24" fmla="*/ 63 w 542"/>
                <a:gd name="T25" fmla="*/ 703 h 751"/>
                <a:gd name="T26" fmla="*/ 80 w 542"/>
                <a:gd name="T27" fmla="*/ 713 h 751"/>
                <a:gd name="T28" fmla="*/ 103 w 542"/>
                <a:gd name="T29" fmla="*/ 716 h 751"/>
                <a:gd name="T30" fmla="*/ 423 w 542"/>
                <a:gd name="T31" fmla="*/ 707 h 751"/>
                <a:gd name="T32" fmla="*/ 442 w 542"/>
                <a:gd name="T33" fmla="*/ 705 h 751"/>
                <a:gd name="T34" fmla="*/ 459 w 542"/>
                <a:gd name="T35" fmla="*/ 697 h 751"/>
                <a:gd name="T36" fmla="*/ 478 w 542"/>
                <a:gd name="T37" fmla="*/ 682 h 751"/>
                <a:gd name="T38" fmla="*/ 487 w 542"/>
                <a:gd name="T39" fmla="*/ 661 h 751"/>
                <a:gd name="T40" fmla="*/ 491 w 542"/>
                <a:gd name="T41" fmla="*/ 646 h 751"/>
                <a:gd name="T42" fmla="*/ 504 w 542"/>
                <a:gd name="T43" fmla="*/ 91 h 751"/>
                <a:gd name="T44" fmla="*/ 497 w 542"/>
                <a:gd name="T45" fmla="*/ 65 h 751"/>
                <a:gd name="T46" fmla="*/ 487 w 542"/>
                <a:gd name="T47" fmla="*/ 49 h 751"/>
                <a:gd name="T48" fmla="*/ 468 w 542"/>
                <a:gd name="T49" fmla="*/ 36 h 751"/>
                <a:gd name="T50" fmla="*/ 303 w 542"/>
                <a:gd name="T51" fmla="*/ 0 h 751"/>
                <a:gd name="T52" fmla="*/ 478 w 542"/>
                <a:gd name="T53" fmla="*/ 6 h 751"/>
                <a:gd name="T54" fmla="*/ 497 w 542"/>
                <a:gd name="T55" fmla="*/ 13 h 751"/>
                <a:gd name="T56" fmla="*/ 519 w 542"/>
                <a:gd name="T57" fmla="*/ 32 h 751"/>
                <a:gd name="T58" fmla="*/ 533 w 542"/>
                <a:gd name="T59" fmla="*/ 53 h 751"/>
                <a:gd name="T60" fmla="*/ 540 w 542"/>
                <a:gd name="T61" fmla="*/ 72 h 751"/>
                <a:gd name="T62" fmla="*/ 540 w 542"/>
                <a:gd name="T63" fmla="*/ 91 h 751"/>
                <a:gd name="T64" fmla="*/ 531 w 542"/>
                <a:gd name="T65" fmla="*/ 637 h 751"/>
                <a:gd name="T66" fmla="*/ 529 w 542"/>
                <a:gd name="T67" fmla="*/ 656 h 751"/>
                <a:gd name="T68" fmla="*/ 525 w 542"/>
                <a:gd name="T69" fmla="*/ 682 h 751"/>
                <a:gd name="T70" fmla="*/ 504 w 542"/>
                <a:gd name="T71" fmla="*/ 709 h 751"/>
                <a:gd name="T72" fmla="*/ 481 w 542"/>
                <a:gd name="T73" fmla="*/ 722 h 751"/>
                <a:gd name="T74" fmla="*/ 457 w 542"/>
                <a:gd name="T75" fmla="*/ 732 h 751"/>
                <a:gd name="T76" fmla="*/ 426 w 542"/>
                <a:gd name="T77" fmla="*/ 735 h 751"/>
                <a:gd name="T78" fmla="*/ 111 w 542"/>
                <a:gd name="T79" fmla="*/ 751 h 751"/>
                <a:gd name="T80" fmla="*/ 88 w 542"/>
                <a:gd name="T81" fmla="*/ 749 h 751"/>
                <a:gd name="T82" fmla="*/ 56 w 542"/>
                <a:gd name="T83" fmla="*/ 741 h 751"/>
                <a:gd name="T84" fmla="*/ 29 w 542"/>
                <a:gd name="T85" fmla="*/ 722 h 751"/>
                <a:gd name="T86" fmla="*/ 16 w 542"/>
                <a:gd name="T87" fmla="*/ 709 h 751"/>
                <a:gd name="T88" fmla="*/ 6 w 542"/>
                <a:gd name="T89" fmla="*/ 686 h 751"/>
                <a:gd name="T90" fmla="*/ 0 w 542"/>
                <a:gd name="T91" fmla="*/ 659 h 751"/>
                <a:gd name="T92" fmla="*/ 12 w 542"/>
                <a:gd name="T93" fmla="*/ 317 h 751"/>
                <a:gd name="T94" fmla="*/ 12 w 542"/>
                <a:gd name="T95" fmla="*/ 160 h 751"/>
                <a:gd name="T96" fmla="*/ 6 w 542"/>
                <a:gd name="T97" fmla="*/ 148 h 751"/>
                <a:gd name="T98" fmla="*/ 4 w 542"/>
                <a:gd name="T99" fmla="*/ 120 h 751"/>
                <a:gd name="T100" fmla="*/ 4 w 542"/>
                <a:gd name="T101" fmla="*/ 101 h 751"/>
                <a:gd name="T102" fmla="*/ 8 w 542"/>
                <a:gd name="T103" fmla="*/ 82 h 751"/>
                <a:gd name="T104" fmla="*/ 16 w 542"/>
                <a:gd name="T105" fmla="*/ 63 h 751"/>
                <a:gd name="T106" fmla="*/ 31 w 542"/>
                <a:gd name="T107" fmla="*/ 47 h 751"/>
                <a:gd name="T108" fmla="*/ 50 w 542"/>
                <a:gd name="T109" fmla="*/ 32 h 751"/>
                <a:gd name="T110" fmla="*/ 76 w 542"/>
                <a:gd name="T111" fmla="*/ 23 h 751"/>
                <a:gd name="T112" fmla="*/ 94 w 542"/>
                <a:gd name="T113" fmla="*/ 19 h 751"/>
                <a:gd name="T114" fmla="*/ 92 w 542"/>
                <a:gd name="T115" fmla="*/ 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2" h="751">
                  <a:moveTo>
                    <a:pt x="92" y="49"/>
                  </a:moveTo>
                  <a:lnTo>
                    <a:pt x="90" y="49"/>
                  </a:lnTo>
                  <a:lnTo>
                    <a:pt x="82" y="49"/>
                  </a:lnTo>
                  <a:lnTo>
                    <a:pt x="76" y="49"/>
                  </a:lnTo>
                  <a:lnTo>
                    <a:pt x="73" y="51"/>
                  </a:lnTo>
                  <a:lnTo>
                    <a:pt x="67" y="55"/>
                  </a:lnTo>
                  <a:lnTo>
                    <a:pt x="61" y="61"/>
                  </a:lnTo>
                  <a:lnTo>
                    <a:pt x="56" y="66"/>
                  </a:lnTo>
                  <a:lnTo>
                    <a:pt x="52" y="76"/>
                  </a:lnTo>
                  <a:lnTo>
                    <a:pt x="48" y="82"/>
                  </a:lnTo>
                  <a:lnTo>
                    <a:pt x="48" y="87"/>
                  </a:lnTo>
                  <a:lnTo>
                    <a:pt x="46" y="93"/>
                  </a:lnTo>
                  <a:lnTo>
                    <a:pt x="46" y="101"/>
                  </a:lnTo>
                  <a:lnTo>
                    <a:pt x="42" y="108"/>
                  </a:lnTo>
                  <a:lnTo>
                    <a:pt x="42" y="118"/>
                  </a:lnTo>
                  <a:lnTo>
                    <a:pt x="42" y="125"/>
                  </a:lnTo>
                  <a:lnTo>
                    <a:pt x="42" y="137"/>
                  </a:lnTo>
                  <a:lnTo>
                    <a:pt x="42" y="142"/>
                  </a:lnTo>
                  <a:lnTo>
                    <a:pt x="42" y="148"/>
                  </a:lnTo>
                  <a:lnTo>
                    <a:pt x="42" y="154"/>
                  </a:lnTo>
                  <a:lnTo>
                    <a:pt x="42" y="160"/>
                  </a:lnTo>
                  <a:lnTo>
                    <a:pt x="42" y="165"/>
                  </a:lnTo>
                  <a:lnTo>
                    <a:pt x="44" y="173"/>
                  </a:lnTo>
                  <a:lnTo>
                    <a:pt x="46" y="180"/>
                  </a:lnTo>
                  <a:lnTo>
                    <a:pt x="48" y="188"/>
                  </a:lnTo>
                  <a:lnTo>
                    <a:pt x="37" y="623"/>
                  </a:lnTo>
                  <a:lnTo>
                    <a:pt x="35" y="623"/>
                  </a:lnTo>
                  <a:lnTo>
                    <a:pt x="35" y="627"/>
                  </a:lnTo>
                  <a:lnTo>
                    <a:pt x="33" y="631"/>
                  </a:lnTo>
                  <a:lnTo>
                    <a:pt x="33" y="637"/>
                  </a:lnTo>
                  <a:lnTo>
                    <a:pt x="33" y="644"/>
                  </a:lnTo>
                  <a:lnTo>
                    <a:pt x="35" y="652"/>
                  </a:lnTo>
                  <a:lnTo>
                    <a:pt x="37" y="661"/>
                  </a:lnTo>
                  <a:lnTo>
                    <a:pt x="38" y="671"/>
                  </a:lnTo>
                  <a:lnTo>
                    <a:pt x="40" y="678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5" y="709"/>
                  </a:lnTo>
                  <a:lnTo>
                    <a:pt x="80" y="713"/>
                  </a:lnTo>
                  <a:lnTo>
                    <a:pt x="88" y="713"/>
                  </a:lnTo>
                  <a:lnTo>
                    <a:pt x="94" y="715"/>
                  </a:lnTo>
                  <a:lnTo>
                    <a:pt x="103" y="716"/>
                  </a:lnTo>
                  <a:lnTo>
                    <a:pt x="113" y="716"/>
                  </a:lnTo>
                  <a:lnTo>
                    <a:pt x="421" y="707"/>
                  </a:lnTo>
                  <a:lnTo>
                    <a:pt x="423" y="707"/>
                  </a:lnTo>
                  <a:lnTo>
                    <a:pt x="430" y="707"/>
                  </a:lnTo>
                  <a:lnTo>
                    <a:pt x="434" y="705"/>
                  </a:lnTo>
                  <a:lnTo>
                    <a:pt x="442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9" y="697"/>
                  </a:lnTo>
                  <a:lnTo>
                    <a:pt x="466" y="694"/>
                  </a:lnTo>
                  <a:lnTo>
                    <a:pt x="470" y="688"/>
                  </a:lnTo>
                  <a:lnTo>
                    <a:pt x="478" y="682"/>
                  </a:lnTo>
                  <a:lnTo>
                    <a:pt x="481" y="675"/>
                  </a:lnTo>
                  <a:lnTo>
                    <a:pt x="485" y="667"/>
                  </a:lnTo>
                  <a:lnTo>
                    <a:pt x="487" y="661"/>
                  </a:lnTo>
                  <a:lnTo>
                    <a:pt x="489" y="656"/>
                  </a:lnTo>
                  <a:lnTo>
                    <a:pt x="489" y="652"/>
                  </a:lnTo>
                  <a:lnTo>
                    <a:pt x="491" y="646"/>
                  </a:lnTo>
                  <a:lnTo>
                    <a:pt x="504" y="101"/>
                  </a:lnTo>
                  <a:lnTo>
                    <a:pt x="504" y="97"/>
                  </a:lnTo>
                  <a:lnTo>
                    <a:pt x="504" y="91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7" y="65"/>
                  </a:lnTo>
                  <a:lnTo>
                    <a:pt x="495" y="59"/>
                  </a:lnTo>
                  <a:lnTo>
                    <a:pt x="491" y="53"/>
                  </a:lnTo>
                  <a:lnTo>
                    <a:pt x="487" y="49"/>
                  </a:lnTo>
                  <a:lnTo>
                    <a:pt x="481" y="44"/>
                  </a:lnTo>
                  <a:lnTo>
                    <a:pt x="476" y="40"/>
                  </a:lnTo>
                  <a:lnTo>
                    <a:pt x="468" y="36"/>
                  </a:lnTo>
                  <a:lnTo>
                    <a:pt x="459" y="36"/>
                  </a:lnTo>
                  <a:lnTo>
                    <a:pt x="278" y="30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8" y="6"/>
                  </a:lnTo>
                  <a:lnTo>
                    <a:pt x="483" y="6"/>
                  </a:lnTo>
                  <a:lnTo>
                    <a:pt x="491" y="9"/>
                  </a:lnTo>
                  <a:lnTo>
                    <a:pt x="497" y="13"/>
                  </a:lnTo>
                  <a:lnTo>
                    <a:pt x="506" y="19"/>
                  </a:lnTo>
                  <a:lnTo>
                    <a:pt x="514" y="25"/>
                  </a:lnTo>
                  <a:lnTo>
                    <a:pt x="519" y="32"/>
                  </a:lnTo>
                  <a:lnTo>
                    <a:pt x="527" y="38"/>
                  </a:lnTo>
                  <a:lnTo>
                    <a:pt x="533" y="49"/>
                  </a:lnTo>
                  <a:lnTo>
                    <a:pt x="533" y="53"/>
                  </a:lnTo>
                  <a:lnTo>
                    <a:pt x="535" y="59"/>
                  </a:lnTo>
                  <a:lnTo>
                    <a:pt x="538" y="65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0" y="91"/>
                  </a:lnTo>
                  <a:lnTo>
                    <a:pt x="542" y="101"/>
                  </a:lnTo>
                  <a:lnTo>
                    <a:pt x="531" y="635"/>
                  </a:lnTo>
                  <a:lnTo>
                    <a:pt x="531" y="637"/>
                  </a:lnTo>
                  <a:lnTo>
                    <a:pt x="531" y="642"/>
                  </a:lnTo>
                  <a:lnTo>
                    <a:pt x="531" y="648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3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1"/>
                  </a:lnTo>
                  <a:lnTo>
                    <a:pt x="504" y="709"/>
                  </a:lnTo>
                  <a:lnTo>
                    <a:pt x="495" y="716"/>
                  </a:lnTo>
                  <a:lnTo>
                    <a:pt x="487" y="720"/>
                  </a:lnTo>
                  <a:lnTo>
                    <a:pt x="481" y="722"/>
                  </a:lnTo>
                  <a:lnTo>
                    <a:pt x="472" y="726"/>
                  </a:lnTo>
                  <a:lnTo>
                    <a:pt x="466" y="730"/>
                  </a:lnTo>
                  <a:lnTo>
                    <a:pt x="457" y="732"/>
                  </a:lnTo>
                  <a:lnTo>
                    <a:pt x="447" y="734"/>
                  </a:lnTo>
                  <a:lnTo>
                    <a:pt x="438" y="734"/>
                  </a:lnTo>
                  <a:lnTo>
                    <a:pt x="426" y="735"/>
                  </a:lnTo>
                  <a:lnTo>
                    <a:pt x="116" y="751"/>
                  </a:lnTo>
                  <a:lnTo>
                    <a:pt x="115" y="751"/>
                  </a:lnTo>
                  <a:lnTo>
                    <a:pt x="111" y="751"/>
                  </a:lnTo>
                  <a:lnTo>
                    <a:pt x="105" y="751"/>
                  </a:lnTo>
                  <a:lnTo>
                    <a:pt x="97" y="751"/>
                  </a:lnTo>
                  <a:lnTo>
                    <a:pt x="88" y="749"/>
                  </a:lnTo>
                  <a:lnTo>
                    <a:pt x="78" y="747"/>
                  </a:lnTo>
                  <a:lnTo>
                    <a:pt x="67" y="745"/>
                  </a:lnTo>
                  <a:lnTo>
                    <a:pt x="56" y="741"/>
                  </a:lnTo>
                  <a:lnTo>
                    <a:pt x="46" y="735"/>
                  </a:lnTo>
                  <a:lnTo>
                    <a:pt x="35" y="728"/>
                  </a:lnTo>
                  <a:lnTo>
                    <a:pt x="29" y="722"/>
                  </a:lnTo>
                  <a:lnTo>
                    <a:pt x="25" y="718"/>
                  </a:lnTo>
                  <a:lnTo>
                    <a:pt x="19" y="715"/>
                  </a:lnTo>
                  <a:lnTo>
                    <a:pt x="16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8"/>
                  </a:lnTo>
                  <a:lnTo>
                    <a:pt x="2" y="669"/>
                  </a:lnTo>
                  <a:lnTo>
                    <a:pt x="0" y="659"/>
                  </a:lnTo>
                  <a:lnTo>
                    <a:pt x="0" y="648"/>
                  </a:lnTo>
                  <a:lnTo>
                    <a:pt x="2" y="637"/>
                  </a:lnTo>
                  <a:lnTo>
                    <a:pt x="12" y="317"/>
                  </a:lnTo>
                  <a:lnTo>
                    <a:pt x="38" y="277"/>
                  </a:lnTo>
                  <a:lnTo>
                    <a:pt x="37" y="201"/>
                  </a:lnTo>
                  <a:lnTo>
                    <a:pt x="12" y="160"/>
                  </a:lnTo>
                  <a:lnTo>
                    <a:pt x="10" y="158"/>
                  </a:lnTo>
                  <a:lnTo>
                    <a:pt x="10" y="154"/>
                  </a:lnTo>
                  <a:lnTo>
                    <a:pt x="6" y="148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20"/>
                  </a:lnTo>
                  <a:lnTo>
                    <a:pt x="4" y="112"/>
                  </a:lnTo>
                  <a:lnTo>
                    <a:pt x="4" y="106"/>
                  </a:lnTo>
                  <a:lnTo>
                    <a:pt x="4" y="101"/>
                  </a:lnTo>
                  <a:lnTo>
                    <a:pt x="6" y="95"/>
                  </a:lnTo>
                  <a:lnTo>
                    <a:pt x="6" y="87"/>
                  </a:lnTo>
                  <a:lnTo>
                    <a:pt x="8" y="82"/>
                  </a:lnTo>
                  <a:lnTo>
                    <a:pt x="10" y="76"/>
                  </a:lnTo>
                  <a:lnTo>
                    <a:pt x="14" y="70"/>
                  </a:lnTo>
                  <a:lnTo>
                    <a:pt x="16" y="63"/>
                  </a:lnTo>
                  <a:lnTo>
                    <a:pt x="21" y="59"/>
                  </a:lnTo>
                  <a:lnTo>
                    <a:pt x="25" y="51"/>
                  </a:lnTo>
                  <a:lnTo>
                    <a:pt x="31" y="47"/>
                  </a:lnTo>
                  <a:lnTo>
                    <a:pt x="37" y="42"/>
                  </a:lnTo>
                  <a:lnTo>
                    <a:pt x="42" y="38"/>
                  </a:lnTo>
                  <a:lnTo>
                    <a:pt x="50" y="32"/>
                  </a:lnTo>
                  <a:lnTo>
                    <a:pt x="59" y="28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92" y="49"/>
                  </a:lnTo>
                  <a:lnTo>
                    <a:pt x="9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2" name="Freeform 232">
              <a:extLst>
                <a:ext uri="{FF2B5EF4-FFF2-40B4-BE49-F238E27FC236}">
                  <a16:creationId xmlns:a16="http://schemas.microsoft.com/office/drawing/2014/main" id="{7BF2752D-8457-A459-DF33-134E82759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" y="2126"/>
              <a:ext cx="118" cy="128"/>
            </a:xfrm>
            <a:custGeom>
              <a:avLst/>
              <a:gdLst>
                <a:gd name="T0" fmla="*/ 120 w 236"/>
                <a:gd name="T1" fmla="*/ 6 h 255"/>
                <a:gd name="T2" fmla="*/ 103 w 236"/>
                <a:gd name="T3" fmla="*/ 19 h 255"/>
                <a:gd name="T4" fmla="*/ 84 w 236"/>
                <a:gd name="T5" fmla="*/ 38 h 255"/>
                <a:gd name="T6" fmla="*/ 63 w 236"/>
                <a:gd name="T7" fmla="*/ 61 h 255"/>
                <a:gd name="T8" fmla="*/ 44 w 236"/>
                <a:gd name="T9" fmla="*/ 91 h 255"/>
                <a:gd name="T10" fmla="*/ 23 w 236"/>
                <a:gd name="T11" fmla="*/ 120 h 255"/>
                <a:gd name="T12" fmla="*/ 10 w 236"/>
                <a:gd name="T13" fmla="*/ 150 h 255"/>
                <a:gd name="T14" fmla="*/ 0 w 236"/>
                <a:gd name="T15" fmla="*/ 181 h 255"/>
                <a:gd name="T16" fmla="*/ 2 w 236"/>
                <a:gd name="T17" fmla="*/ 209 h 255"/>
                <a:gd name="T18" fmla="*/ 17 w 236"/>
                <a:gd name="T19" fmla="*/ 234 h 255"/>
                <a:gd name="T20" fmla="*/ 34 w 236"/>
                <a:gd name="T21" fmla="*/ 249 h 255"/>
                <a:gd name="T22" fmla="*/ 49 w 236"/>
                <a:gd name="T23" fmla="*/ 253 h 255"/>
                <a:gd name="T24" fmla="*/ 70 w 236"/>
                <a:gd name="T25" fmla="*/ 253 h 255"/>
                <a:gd name="T26" fmla="*/ 95 w 236"/>
                <a:gd name="T27" fmla="*/ 236 h 255"/>
                <a:gd name="T28" fmla="*/ 110 w 236"/>
                <a:gd name="T29" fmla="*/ 217 h 255"/>
                <a:gd name="T30" fmla="*/ 120 w 236"/>
                <a:gd name="T31" fmla="*/ 205 h 255"/>
                <a:gd name="T32" fmla="*/ 133 w 236"/>
                <a:gd name="T33" fmla="*/ 224 h 255"/>
                <a:gd name="T34" fmla="*/ 148 w 236"/>
                <a:gd name="T35" fmla="*/ 243 h 255"/>
                <a:gd name="T36" fmla="*/ 173 w 236"/>
                <a:gd name="T37" fmla="*/ 255 h 255"/>
                <a:gd name="T38" fmla="*/ 198 w 236"/>
                <a:gd name="T39" fmla="*/ 253 h 255"/>
                <a:gd name="T40" fmla="*/ 215 w 236"/>
                <a:gd name="T41" fmla="*/ 247 h 255"/>
                <a:gd name="T42" fmla="*/ 232 w 236"/>
                <a:gd name="T43" fmla="*/ 220 h 255"/>
                <a:gd name="T44" fmla="*/ 236 w 236"/>
                <a:gd name="T45" fmla="*/ 201 h 255"/>
                <a:gd name="T46" fmla="*/ 234 w 236"/>
                <a:gd name="T47" fmla="*/ 179 h 255"/>
                <a:gd name="T48" fmla="*/ 226 w 236"/>
                <a:gd name="T49" fmla="*/ 154 h 255"/>
                <a:gd name="T50" fmla="*/ 217 w 236"/>
                <a:gd name="T51" fmla="*/ 129 h 255"/>
                <a:gd name="T52" fmla="*/ 205 w 236"/>
                <a:gd name="T53" fmla="*/ 103 h 255"/>
                <a:gd name="T54" fmla="*/ 188 w 236"/>
                <a:gd name="T55" fmla="*/ 78 h 255"/>
                <a:gd name="T56" fmla="*/ 173 w 236"/>
                <a:gd name="T57" fmla="*/ 53 h 255"/>
                <a:gd name="T58" fmla="*/ 156 w 236"/>
                <a:gd name="T59" fmla="*/ 32 h 255"/>
                <a:gd name="T60" fmla="*/ 141 w 236"/>
                <a:gd name="T61" fmla="*/ 15 h 255"/>
                <a:gd name="T62" fmla="*/ 127 w 236"/>
                <a:gd name="T63" fmla="*/ 36 h 255"/>
                <a:gd name="T64" fmla="*/ 144 w 236"/>
                <a:gd name="T65" fmla="*/ 59 h 255"/>
                <a:gd name="T66" fmla="*/ 160 w 236"/>
                <a:gd name="T67" fmla="*/ 78 h 255"/>
                <a:gd name="T68" fmla="*/ 175 w 236"/>
                <a:gd name="T69" fmla="*/ 99 h 255"/>
                <a:gd name="T70" fmla="*/ 188 w 236"/>
                <a:gd name="T71" fmla="*/ 125 h 255"/>
                <a:gd name="T72" fmla="*/ 202 w 236"/>
                <a:gd name="T73" fmla="*/ 148 h 255"/>
                <a:gd name="T74" fmla="*/ 211 w 236"/>
                <a:gd name="T75" fmla="*/ 173 h 255"/>
                <a:gd name="T76" fmla="*/ 213 w 236"/>
                <a:gd name="T77" fmla="*/ 196 h 255"/>
                <a:gd name="T78" fmla="*/ 209 w 236"/>
                <a:gd name="T79" fmla="*/ 215 h 255"/>
                <a:gd name="T80" fmla="*/ 200 w 236"/>
                <a:gd name="T81" fmla="*/ 228 h 255"/>
                <a:gd name="T82" fmla="*/ 173 w 236"/>
                <a:gd name="T83" fmla="*/ 232 h 255"/>
                <a:gd name="T84" fmla="*/ 152 w 236"/>
                <a:gd name="T85" fmla="*/ 220 h 255"/>
                <a:gd name="T86" fmla="*/ 139 w 236"/>
                <a:gd name="T87" fmla="*/ 205 h 255"/>
                <a:gd name="T88" fmla="*/ 131 w 236"/>
                <a:gd name="T89" fmla="*/ 186 h 255"/>
                <a:gd name="T90" fmla="*/ 122 w 236"/>
                <a:gd name="T91" fmla="*/ 165 h 255"/>
                <a:gd name="T92" fmla="*/ 108 w 236"/>
                <a:gd name="T93" fmla="*/ 182 h 255"/>
                <a:gd name="T94" fmla="*/ 95 w 236"/>
                <a:gd name="T95" fmla="*/ 205 h 255"/>
                <a:gd name="T96" fmla="*/ 76 w 236"/>
                <a:gd name="T97" fmla="*/ 222 h 255"/>
                <a:gd name="T98" fmla="*/ 55 w 236"/>
                <a:gd name="T99" fmla="*/ 230 h 255"/>
                <a:gd name="T100" fmla="*/ 36 w 236"/>
                <a:gd name="T101" fmla="*/ 220 h 255"/>
                <a:gd name="T102" fmla="*/ 27 w 236"/>
                <a:gd name="T103" fmla="*/ 198 h 255"/>
                <a:gd name="T104" fmla="*/ 27 w 236"/>
                <a:gd name="T105" fmla="*/ 182 h 255"/>
                <a:gd name="T106" fmla="*/ 30 w 236"/>
                <a:gd name="T107" fmla="*/ 165 h 255"/>
                <a:gd name="T108" fmla="*/ 38 w 236"/>
                <a:gd name="T109" fmla="*/ 141 h 255"/>
                <a:gd name="T110" fmla="*/ 55 w 236"/>
                <a:gd name="T111" fmla="*/ 114 h 255"/>
                <a:gd name="T112" fmla="*/ 70 w 236"/>
                <a:gd name="T113" fmla="*/ 86 h 255"/>
                <a:gd name="T114" fmla="*/ 86 w 236"/>
                <a:gd name="T115" fmla="*/ 68 h 255"/>
                <a:gd name="T116" fmla="*/ 101 w 236"/>
                <a:gd name="T117" fmla="*/ 49 h 255"/>
                <a:gd name="T118" fmla="*/ 122 w 236"/>
                <a:gd name="T119" fmla="*/ 28 h 255"/>
                <a:gd name="T120" fmla="*/ 127 w 236"/>
                <a:gd name="T12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55">
                  <a:moveTo>
                    <a:pt x="127" y="0"/>
                  </a:moveTo>
                  <a:lnTo>
                    <a:pt x="124" y="0"/>
                  </a:lnTo>
                  <a:lnTo>
                    <a:pt x="120" y="6"/>
                  </a:lnTo>
                  <a:lnTo>
                    <a:pt x="114" y="9"/>
                  </a:lnTo>
                  <a:lnTo>
                    <a:pt x="110" y="15"/>
                  </a:lnTo>
                  <a:lnTo>
                    <a:pt x="103" y="19"/>
                  </a:lnTo>
                  <a:lnTo>
                    <a:pt x="99" y="25"/>
                  </a:lnTo>
                  <a:lnTo>
                    <a:pt x="91" y="32"/>
                  </a:lnTo>
                  <a:lnTo>
                    <a:pt x="84" y="38"/>
                  </a:lnTo>
                  <a:lnTo>
                    <a:pt x="76" y="46"/>
                  </a:lnTo>
                  <a:lnTo>
                    <a:pt x="70" y="55"/>
                  </a:lnTo>
                  <a:lnTo>
                    <a:pt x="63" y="61"/>
                  </a:lnTo>
                  <a:lnTo>
                    <a:pt x="57" y="70"/>
                  </a:lnTo>
                  <a:lnTo>
                    <a:pt x="49" y="80"/>
                  </a:lnTo>
                  <a:lnTo>
                    <a:pt x="44" y="91"/>
                  </a:lnTo>
                  <a:lnTo>
                    <a:pt x="36" y="99"/>
                  </a:lnTo>
                  <a:lnTo>
                    <a:pt x="29" y="108"/>
                  </a:lnTo>
                  <a:lnTo>
                    <a:pt x="23" y="120"/>
                  </a:lnTo>
                  <a:lnTo>
                    <a:pt x="19" y="129"/>
                  </a:lnTo>
                  <a:lnTo>
                    <a:pt x="11" y="139"/>
                  </a:lnTo>
                  <a:lnTo>
                    <a:pt x="10" y="150"/>
                  </a:lnTo>
                  <a:lnTo>
                    <a:pt x="6" y="160"/>
                  </a:lnTo>
                  <a:lnTo>
                    <a:pt x="2" y="171"/>
                  </a:lnTo>
                  <a:lnTo>
                    <a:pt x="0" y="181"/>
                  </a:lnTo>
                  <a:lnTo>
                    <a:pt x="0" y="190"/>
                  </a:lnTo>
                  <a:lnTo>
                    <a:pt x="0" y="198"/>
                  </a:lnTo>
                  <a:lnTo>
                    <a:pt x="2" y="209"/>
                  </a:lnTo>
                  <a:lnTo>
                    <a:pt x="6" y="217"/>
                  </a:lnTo>
                  <a:lnTo>
                    <a:pt x="11" y="226"/>
                  </a:lnTo>
                  <a:lnTo>
                    <a:pt x="17" y="234"/>
                  </a:lnTo>
                  <a:lnTo>
                    <a:pt x="25" y="243"/>
                  </a:lnTo>
                  <a:lnTo>
                    <a:pt x="27" y="245"/>
                  </a:lnTo>
                  <a:lnTo>
                    <a:pt x="34" y="249"/>
                  </a:lnTo>
                  <a:lnTo>
                    <a:pt x="38" y="251"/>
                  </a:lnTo>
                  <a:lnTo>
                    <a:pt x="44" y="253"/>
                  </a:lnTo>
                  <a:lnTo>
                    <a:pt x="49" y="253"/>
                  </a:lnTo>
                  <a:lnTo>
                    <a:pt x="57" y="255"/>
                  </a:lnTo>
                  <a:lnTo>
                    <a:pt x="63" y="255"/>
                  </a:lnTo>
                  <a:lnTo>
                    <a:pt x="70" y="253"/>
                  </a:lnTo>
                  <a:lnTo>
                    <a:pt x="78" y="247"/>
                  </a:lnTo>
                  <a:lnTo>
                    <a:pt x="86" y="243"/>
                  </a:lnTo>
                  <a:lnTo>
                    <a:pt x="95" y="236"/>
                  </a:lnTo>
                  <a:lnTo>
                    <a:pt x="103" y="228"/>
                  </a:lnTo>
                  <a:lnTo>
                    <a:pt x="106" y="220"/>
                  </a:lnTo>
                  <a:lnTo>
                    <a:pt x="110" y="217"/>
                  </a:lnTo>
                  <a:lnTo>
                    <a:pt x="114" y="209"/>
                  </a:lnTo>
                  <a:lnTo>
                    <a:pt x="120" y="201"/>
                  </a:lnTo>
                  <a:lnTo>
                    <a:pt x="120" y="205"/>
                  </a:lnTo>
                  <a:lnTo>
                    <a:pt x="125" y="213"/>
                  </a:lnTo>
                  <a:lnTo>
                    <a:pt x="127" y="219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8"/>
                  </a:lnTo>
                  <a:lnTo>
                    <a:pt x="148" y="243"/>
                  </a:lnTo>
                  <a:lnTo>
                    <a:pt x="156" y="247"/>
                  </a:lnTo>
                  <a:lnTo>
                    <a:pt x="164" y="251"/>
                  </a:lnTo>
                  <a:lnTo>
                    <a:pt x="173" y="255"/>
                  </a:lnTo>
                  <a:lnTo>
                    <a:pt x="183" y="255"/>
                  </a:lnTo>
                  <a:lnTo>
                    <a:pt x="192" y="255"/>
                  </a:lnTo>
                  <a:lnTo>
                    <a:pt x="198" y="253"/>
                  </a:lnTo>
                  <a:lnTo>
                    <a:pt x="202" y="253"/>
                  </a:lnTo>
                  <a:lnTo>
                    <a:pt x="209" y="249"/>
                  </a:lnTo>
                  <a:lnTo>
                    <a:pt x="215" y="247"/>
                  </a:lnTo>
                  <a:lnTo>
                    <a:pt x="224" y="238"/>
                  </a:lnTo>
                  <a:lnTo>
                    <a:pt x="230" y="228"/>
                  </a:lnTo>
                  <a:lnTo>
                    <a:pt x="232" y="220"/>
                  </a:lnTo>
                  <a:lnTo>
                    <a:pt x="234" y="215"/>
                  </a:lnTo>
                  <a:lnTo>
                    <a:pt x="234" y="207"/>
                  </a:lnTo>
                  <a:lnTo>
                    <a:pt x="236" y="201"/>
                  </a:lnTo>
                  <a:lnTo>
                    <a:pt x="236" y="194"/>
                  </a:lnTo>
                  <a:lnTo>
                    <a:pt x="234" y="186"/>
                  </a:lnTo>
                  <a:lnTo>
                    <a:pt x="234" y="179"/>
                  </a:lnTo>
                  <a:lnTo>
                    <a:pt x="232" y="171"/>
                  </a:lnTo>
                  <a:lnTo>
                    <a:pt x="230" y="162"/>
                  </a:lnTo>
                  <a:lnTo>
                    <a:pt x="226" y="154"/>
                  </a:lnTo>
                  <a:lnTo>
                    <a:pt x="224" y="144"/>
                  </a:lnTo>
                  <a:lnTo>
                    <a:pt x="222" y="139"/>
                  </a:lnTo>
                  <a:lnTo>
                    <a:pt x="217" y="129"/>
                  </a:lnTo>
                  <a:lnTo>
                    <a:pt x="213" y="120"/>
                  </a:lnTo>
                  <a:lnTo>
                    <a:pt x="209" y="110"/>
                  </a:lnTo>
                  <a:lnTo>
                    <a:pt x="205" y="103"/>
                  </a:lnTo>
                  <a:lnTo>
                    <a:pt x="198" y="93"/>
                  </a:lnTo>
                  <a:lnTo>
                    <a:pt x="194" y="86"/>
                  </a:lnTo>
                  <a:lnTo>
                    <a:pt x="188" y="78"/>
                  </a:lnTo>
                  <a:lnTo>
                    <a:pt x="184" y="70"/>
                  </a:lnTo>
                  <a:lnTo>
                    <a:pt x="177" y="61"/>
                  </a:lnTo>
                  <a:lnTo>
                    <a:pt x="173" y="53"/>
                  </a:lnTo>
                  <a:lnTo>
                    <a:pt x="167" y="46"/>
                  </a:lnTo>
                  <a:lnTo>
                    <a:pt x="162" y="40"/>
                  </a:lnTo>
                  <a:lnTo>
                    <a:pt x="156" y="32"/>
                  </a:lnTo>
                  <a:lnTo>
                    <a:pt x="150" y="27"/>
                  </a:lnTo>
                  <a:lnTo>
                    <a:pt x="146" y="21"/>
                  </a:lnTo>
                  <a:lnTo>
                    <a:pt x="141" y="15"/>
                  </a:lnTo>
                  <a:lnTo>
                    <a:pt x="122" y="30"/>
                  </a:lnTo>
                  <a:lnTo>
                    <a:pt x="124" y="32"/>
                  </a:lnTo>
                  <a:lnTo>
                    <a:pt x="127" y="36"/>
                  </a:lnTo>
                  <a:lnTo>
                    <a:pt x="133" y="44"/>
                  </a:lnTo>
                  <a:lnTo>
                    <a:pt x="141" y="53"/>
                  </a:lnTo>
                  <a:lnTo>
                    <a:pt x="144" y="59"/>
                  </a:lnTo>
                  <a:lnTo>
                    <a:pt x="150" y="65"/>
                  </a:lnTo>
                  <a:lnTo>
                    <a:pt x="154" y="70"/>
                  </a:lnTo>
                  <a:lnTo>
                    <a:pt x="160" y="78"/>
                  </a:lnTo>
                  <a:lnTo>
                    <a:pt x="164" y="84"/>
                  </a:lnTo>
                  <a:lnTo>
                    <a:pt x="169" y="93"/>
                  </a:lnTo>
                  <a:lnTo>
                    <a:pt x="175" y="99"/>
                  </a:lnTo>
                  <a:lnTo>
                    <a:pt x="181" y="108"/>
                  </a:lnTo>
                  <a:lnTo>
                    <a:pt x="184" y="116"/>
                  </a:lnTo>
                  <a:lnTo>
                    <a:pt x="188" y="125"/>
                  </a:lnTo>
                  <a:lnTo>
                    <a:pt x="194" y="133"/>
                  </a:lnTo>
                  <a:lnTo>
                    <a:pt x="198" y="141"/>
                  </a:lnTo>
                  <a:lnTo>
                    <a:pt x="202" y="148"/>
                  </a:lnTo>
                  <a:lnTo>
                    <a:pt x="205" y="158"/>
                  </a:lnTo>
                  <a:lnTo>
                    <a:pt x="207" y="165"/>
                  </a:lnTo>
                  <a:lnTo>
                    <a:pt x="211" y="173"/>
                  </a:lnTo>
                  <a:lnTo>
                    <a:pt x="211" y="181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7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2" y="226"/>
                  </a:lnTo>
                  <a:lnTo>
                    <a:pt x="200" y="228"/>
                  </a:lnTo>
                  <a:lnTo>
                    <a:pt x="194" y="230"/>
                  </a:lnTo>
                  <a:lnTo>
                    <a:pt x="184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60" y="226"/>
                  </a:lnTo>
                  <a:lnTo>
                    <a:pt x="152" y="220"/>
                  </a:lnTo>
                  <a:lnTo>
                    <a:pt x="146" y="215"/>
                  </a:lnTo>
                  <a:lnTo>
                    <a:pt x="143" y="209"/>
                  </a:lnTo>
                  <a:lnTo>
                    <a:pt x="139" y="205"/>
                  </a:lnTo>
                  <a:lnTo>
                    <a:pt x="137" y="198"/>
                  </a:lnTo>
                  <a:lnTo>
                    <a:pt x="133" y="194"/>
                  </a:lnTo>
                  <a:lnTo>
                    <a:pt x="131" y="186"/>
                  </a:lnTo>
                  <a:lnTo>
                    <a:pt x="127" y="181"/>
                  </a:lnTo>
                  <a:lnTo>
                    <a:pt x="124" y="171"/>
                  </a:lnTo>
                  <a:lnTo>
                    <a:pt x="122" y="165"/>
                  </a:lnTo>
                  <a:lnTo>
                    <a:pt x="120" y="167"/>
                  </a:lnTo>
                  <a:lnTo>
                    <a:pt x="114" y="177"/>
                  </a:lnTo>
                  <a:lnTo>
                    <a:pt x="108" y="182"/>
                  </a:lnTo>
                  <a:lnTo>
                    <a:pt x="105" y="190"/>
                  </a:lnTo>
                  <a:lnTo>
                    <a:pt x="99" y="196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2" y="217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1" y="228"/>
                  </a:lnTo>
                  <a:lnTo>
                    <a:pt x="55" y="230"/>
                  </a:lnTo>
                  <a:lnTo>
                    <a:pt x="48" y="228"/>
                  </a:lnTo>
                  <a:lnTo>
                    <a:pt x="40" y="224"/>
                  </a:lnTo>
                  <a:lnTo>
                    <a:pt x="36" y="220"/>
                  </a:lnTo>
                  <a:lnTo>
                    <a:pt x="32" y="213"/>
                  </a:lnTo>
                  <a:lnTo>
                    <a:pt x="30" y="205"/>
                  </a:lnTo>
                  <a:lnTo>
                    <a:pt x="27" y="198"/>
                  </a:lnTo>
                  <a:lnTo>
                    <a:pt x="27" y="194"/>
                  </a:lnTo>
                  <a:lnTo>
                    <a:pt x="27" y="188"/>
                  </a:lnTo>
                  <a:lnTo>
                    <a:pt x="27" y="182"/>
                  </a:lnTo>
                  <a:lnTo>
                    <a:pt x="29" y="179"/>
                  </a:lnTo>
                  <a:lnTo>
                    <a:pt x="29" y="171"/>
                  </a:lnTo>
                  <a:lnTo>
                    <a:pt x="30" y="165"/>
                  </a:lnTo>
                  <a:lnTo>
                    <a:pt x="32" y="156"/>
                  </a:lnTo>
                  <a:lnTo>
                    <a:pt x="36" y="148"/>
                  </a:lnTo>
                  <a:lnTo>
                    <a:pt x="38" y="141"/>
                  </a:lnTo>
                  <a:lnTo>
                    <a:pt x="44" y="133"/>
                  </a:lnTo>
                  <a:lnTo>
                    <a:pt x="48" y="124"/>
                  </a:lnTo>
                  <a:lnTo>
                    <a:pt x="55" y="114"/>
                  </a:lnTo>
                  <a:lnTo>
                    <a:pt x="61" y="103"/>
                  </a:lnTo>
                  <a:lnTo>
                    <a:pt x="68" y="93"/>
                  </a:lnTo>
                  <a:lnTo>
                    <a:pt x="70" y="86"/>
                  </a:lnTo>
                  <a:lnTo>
                    <a:pt x="76" y="80"/>
                  </a:lnTo>
                  <a:lnTo>
                    <a:pt x="80" y="74"/>
                  </a:lnTo>
                  <a:lnTo>
                    <a:pt x="86" y="68"/>
                  </a:lnTo>
                  <a:lnTo>
                    <a:pt x="89" y="61"/>
                  </a:lnTo>
                  <a:lnTo>
                    <a:pt x="95" y="55"/>
                  </a:lnTo>
                  <a:lnTo>
                    <a:pt x="101" y="49"/>
                  </a:lnTo>
                  <a:lnTo>
                    <a:pt x="108" y="44"/>
                  </a:lnTo>
                  <a:lnTo>
                    <a:pt x="114" y="36"/>
                  </a:lnTo>
                  <a:lnTo>
                    <a:pt x="122" y="28"/>
                  </a:lnTo>
                  <a:lnTo>
                    <a:pt x="127" y="21"/>
                  </a:lnTo>
                  <a:lnTo>
                    <a:pt x="137" y="15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3" name="Freeform 233">
              <a:extLst>
                <a:ext uri="{FF2B5EF4-FFF2-40B4-BE49-F238E27FC236}">
                  <a16:creationId xmlns:a16="http://schemas.microsoft.com/office/drawing/2014/main" id="{6D5FB862-6B7A-6962-C113-C5811BFDA8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" y="2226"/>
              <a:ext cx="43" cy="79"/>
            </a:xfrm>
            <a:custGeom>
              <a:avLst/>
              <a:gdLst>
                <a:gd name="T0" fmla="*/ 24 w 85"/>
                <a:gd name="T1" fmla="*/ 30 h 157"/>
                <a:gd name="T2" fmla="*/ 0 w 85"/>
                <a:gd name="T3" fmla="*/ 157 h 157"/>
                <a:gd name="T4" fmla="*/ 85 w 85"/>
                <a:gd name="T5" fmla="*/ 146 h 157"/>
                <a:gd name="T6" fmla="*/ 85 w 85"/>
                <a:gd name="T7" fmla="*/ 144 h 157"/>
                <a:gd name="T8" fmla="*/ 85 w 85"/>
                <a:gd name="T9" fmla="*/ 140 h 157"/>
                <a:gd name="T10" fmla="*/ 83 w 85"/>
                <a:gd name="T11" fmla="*/ 134 h 157"/>
                <a:gd name="T12" fmla="*/ 83 w 85"/>
                <a:gd name="T13" fmla="*/ 127 h 157"/>
                <a:gd name="T14" fmla="*/ 83 w 85"/>
                <a:gd name="T15" fmla="*/ 117 h 157"/>
                <a:gd name="T16" fmla="*/ 83 w 85"/>
                <a:gd name="T17" fmla="*/ 108 h 157"/>
                <a:gd name="T18" fmla="*/ 81 w 85"/>
                <a:gd name="T19" fmla="*/ 98 h 157"/>
                <a:gd name="T20" fmla="*/ 81 w 85"/>
                <a:gd name="T21" fmla="*/ 89 h 157"/>
                <a:gd name="T22" fmla="*/ 80 w 85"/>
                <a:gd name="T23" fmla="*/ 77 h 157"/>
                <a:gd name="T24" fmla="*/ 80 w 85"/>
                <a:gd name="T25" fmla="*/ 68 h 157"/>
                <a:gd name="T26" fmla="*/ 78 w 85"/>
                <a:gd name="T27" fmla="*/ 58 h 157"/>
                <a:gd name="T28" fmla="*/ 78 w 85"/>
                <a:gd name="T29" fmla="*/ 51 h 157"/>
                <a:gd name="T30" fmla="*/ 76 w 85"/>
                <a:gd name="T31" fmla="*/ 41 h 157"/>
                <a:gd name="T32" fmla="*/ 76 w 85"/>
                <a:gd name="T33" fmla="*/ 36 h 157"/>
                <a:gd name="T34" fmla="*/ 74 w 85"/>
                <a:gd name="T35" fmla="*/ 32 h 157"/>
                <a:gd name="T36" fmla="*/ 68 w 85"/>
                <a:gd name="T37" fmla="*/ 28 h 157"/>
                <a:gd name="T38" fmla="*/ 61 w 85"/>
                <a:gd name="T39" fmla="*/ 20 h 157"/>
                <a:gd name="T40" fmla="*/ 57 w 85"/>
                <a:gd name="T41" fmla="*/ 13 h 157"/>
                <a:gd name="T42" fmla="*/ 55 w 85"/>
                <a:gd name="T43" fmla="*/ 9 h 157"/>
                <a:gd name="T44" fmla="*/ 61 w 85"/>
                <a:gd name="T45" fmla="*/ 125 h 157"/>
                <a:gd name="T46" fmla="*/ 30 w 85"/>
                <a:gd name="T47" fmla="*/ 129 h 157"/>
                <a:gd name="T48" fmla="*/ 49 w 85"/>
                <a:gd name="T49" fmla="*/ 0 h 157"/>
                <a:gd name="T50" fmla="*/ 24 w 85"/>
                <a:gd name="T51" fmla="*/ 30 h 157"/>
                <a:gd name="T52" fmla="*/ 24 w 85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57">
                  <a:moveTo>
                    <a:pt x="24" y="30"/>
                  </a:moveTo>
                  <a:lnTo>
                    <a:pt x="0" y="157"/>
                  </a:lnTo>
                  <a:lnTo>
                    <a:pt x="85" y="146"/>
                  </a:lnTo>
                  <a:lnTo>
                    <a:pt x="85" y="144"/>
                  </a:lnTo>
                  <a:lnTo>
                    <a:pt x="85" y="140"/>
                  </a:lnTo>
                  <a:lnTo>
                    <a:pt x="83" y="134"/>
                  </a:lnTo>
                  <a:lnTo>
                    <a:pt x="83" y="127"/>
                  </a:lnTo>
                  <a:lnTo>
                    <a:pt x="83" y="117"/>
                  </a:lnTo>
                  <a:lnTo>
                    <a:pt x="83" y="108"/>
                  </a:lnTo>
                  <a:lnTo>
                    <a:pt x="81" y="98"/>
                  </a:lnTo>
                  <a:lnTo>
                    <a:pt x="81" y="89"/>
                  </a:lnTo>
                  <a:lnTo>
                    <a:pt x="80" y="77"/>
                  </a:lnTo>
                  <a:lnTo>
                    <a:pt x="80" y="68"/>
                  </a:lnTo>
                  <a:lnTo>
                    <a:pt x="78" y="58"/>
                  </a:lnTo>
                  <a:lnTo>
                    <a:pt x="78" y="51"/>
                  </a:lnTo>
                  <a:lnTo>
                    <a:pt x="76" y="41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8" y="28"/>
                  </a:lnTo>
                  <a:lnTo>
                    <a:pt x="61" y="20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61" y="125"/>
                  </a:lnTo>
                  <a:lnTo>
                    <a:pt x="30" y="129"/>
                  </a:lnTo>
                  <a:lnTo>
                    <a:pt x="49" y="0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4" name="Freeform 234">
              <a:extLst>
                <a:ext uri="{FF2B5EF4-FFF2-40B4-BE49-F238E27FC236}">
                  <a16:creationId xmlns:a16="http://schemas.microsoft.com/office/drawing/2014/main" id="{FD934684-F01D-0BD3-CBB0-92D66D59F2C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020"/>
              <a:ext cx="270" cy="374"/>
            </a:xfrm>
            <a:custGeom>
              <a:avLst/>
              <a:gdLst>
                <a:gd name="T0" fmla="*/ 82 w 540"/>
                <a:gd name="T1" fmla="*/ 48 h 749"/>
                <a:gd name="T2" fmla="*/ 65 w 540"/>
                <a:gd name="T3" fmla="*/ 55 h 749"/>
                <a:gd name="T4" fmla="*/ 52 w 540"/>
                <a:gd name="T5" fmla="*/ 74 h 749"/>
                <a:gd name="T6" fmla="*/ 44 w 540"/>
                <a:gd name="T7" fmla="*/ 93 h 749"/>
                <a:gd name="T8" fmla="*/ 40 w 540"/>
                <a:gd name="T9" fmla="*/ 118 h 749"/>
                <a:gd name="T10" fmla="*/ 42 w 540"/>
                <a:gd name="T11" fmla="*/ 143 h 749"/>
                <a:gd name="T12" fmla="*/ 44 w 540"/>
                <a:gd name="T13" fmla="*/ 160 h 749"/>
                <a:gd name="T14" fmla="*/ 46 w 540"/>
                <a:gd name="T15" fmla="*/ 179 h 749"/>
                <a:gd name="T16" fmla="*/ 34 w 540"/>
                <a:gd name="T17" fmla="*/ 625 h 749"/>
                <a:gd name="T18" fmla="*/ 34 w 540"/>
                <a:gd name="T19" fmla="*/ 639 h 749"/>
                <a:gd name="T20" fmla="*/ 36 w 540"/>
                <a:gd name="T21" fmla="*/ 662 h 749"/>
                <a:gd name="T22" fmla="*/ 46 w 540"/>
                <a:gd name="T23" fmla="*/ 688 h 749"/>
                <a:gd name="T24" fmla="*/ 63 w 540"/>
                <a:gd name="T25" fmla="*/ 703 h 749"/>
                <a:gd name="T26" fmla="*/ 82 w 540"/>
                <a:gd name="T27" fmla="*/ 713 h 749"/>
                <a:gd name="T28" fmla="*/ 103 w 540"/>
                <a:gd name="T29" fmla="*/ 717 h 749"/>
                <a:gd name="T30" fmla="*/ 422 w 540"/>
                <a:gd name="T31" fmla="*/ 707 h 749"/>
                <a:gd name="T32" fmla="*/ 441 w 540"/>
                <a:gd name="T33" fmla="*/ 705 h 749"/>
                <a:gd name="T34" fmla="*/ 458 w 540"/>
                <a:gd name="T35" fmla="*/ 698 h 749"/>
                <a:gd name="T36" fmla="*/ 477 w 540"/>
                <a:gd name="T37" fmla="*/ 682 h 749"/>
                <a:gd name="T38" fmla="*/ 485 w 540"/>
                <a:gd name="T39" fmla="*/ 662 h 749"/>
                <a:gd name="T40" fmla="*/ 489 w 540"/>
                <a:gd name="T41" fmla="*/ 644 h 749"/>
                <a:gd name="T42" fmla="*/ 504 w 540"/>
                <a:gd name="T43" fmla="*/ 89 h 749"/>
                <a:gd name="T44" fmla="*/ 496 w 540"/>
                <a:gd name="T45" fmla="*/ 65 h 749"/>
                <a:gd name="T46" fmla="*/ 487 w 540"/>
                <a:gd name="T47" fmla="*/ 50 h 749"/>
                <a:gd name="T48" fmla="*/ 466 w 540"/>
                <a:gd name="T49" fmla="*/ 36 h 749"/>
                <a:gd name="T50" fmla="*/ 303 w 540"/>
                <a:gd name="T51" fmla="*/ 0 h 749"/>
                <a:gd name="T52" fmla="*/ 477 w 540"/>
                <a:gd name="T53" fmla="*/ 6 h 749"/>
                <a:gd name="T54" fmla="*/ 496 w 540"/>
                <a:gd name="T55" fmla="*/ 12 h 749"/>
                <a:gd name="T56" fmla="*/ 517 w 540"/>
                <a:gd name="T57" fmla="*/ 31 h 749"/>
                <a:gd name="T58" fmla="*/ 533 w 540"/>
                <a:gd name="T59" fmla="*/ 51 h 749"/>
                <a:gd name="T60" fmla="*/ 538 w 540"/>
                <a:gd name="T61" fmla="*/ 70 h 749"/>
                <a:gd name="T62" fmla="*/ 540 w 540"/>
                <a:gd name="T63" fmla="*/ 89 h 749"/>
                <a:gd name="T64" fmla="*/ 531 w 540"/>
                <a:gd name="T65" fmla="*/ 639 h 749"/>
                <a:gd name="T66" fmla="*/ 529 w 540"/>
                <a:gd name="T67" fmla="*/ 656 h 749"/>
                <a:gd name="T68" fmla="*/ 525 w 540"/>
                <a:gd name="T69" fmla="*/ 682 h 749"/>
                <a:gd name="T70" fmla="*/ 504 w 540"/>
                <a:gd name="T71" fmla="*/ 707 h 749"/>
                <a:gd name="T72" fmla="*/ 481 w 540"/>
                <a:gd name="T73" fmla="*/ 722 h 749"/>
                <a:gd name="T74" fmla="*/ 457 w 540"/>
                <a:gd name="T75" fmla="*/ 730 h 749"/>
                <a:gd name="T76" fmla="*/ 426 w 540"/>
                <a:gd name="T77" fmla="*/ 736 h 749"/>
                <a:gd name="T78" fmla="*/ 109 w 540"/>
                <a:gd name="T79" fmla="*/ 749 h 749"/>
                <a:gd name="T80" fmla="*/ 86 w 540"/>
                <a:gd name="T81" fmla="*/ 749 h 749"/>
                <a:gd name="T82" fmla="*/ 55 w 540"/>
                <a:gd name="T83" fmla="*/ 741 h 749"/>
                <a:gd name="T84" fmla="*/ 29 w 540"/>
                <a:gd name="T85" fmla="*/ 724 h 749"/>
                <a:gd name="T86" fmla="*/ 15 w 540"/>
                <a:gd name="T87" fmla="*/ 709 h 749"/>
                <a:gd name="T88" fmla="*/ 6 w 540"/>
                <a:gd name="T89" fmla="*/ 686 h 749"/>
                <a:gd name="T90" fmla="*/ 0 w 540"/>
                <a:gd name="T91" fmla="*/ 658 h 749"/>
                <a:gd name="T92" fmla="*/ 10 w 540"/>
                <a:gd name="T93" fmla="*/ 318 h 749"/>
                <a:gd name="T94" fmla="*/ 10 w 540"/>
                <a:gd name="T95" fmla="*/ 160 h 749"/>
                <a:gd name="T96" fmla="*/ 6 w 540"/>
                <a:gd name="T97" fmla="*/ 146 h 749"/>
                <a:gd name="T98" fmla="*/ 4 w 540"/>
                <a:gd name="T99" fmla="*/ 118 h 749"/>
                <a:gd name="T100" fmla="*/ 4 w 540"/>
                <a:gd name="T101" fmla="*/ 99 h 749"/>
                <a:gd name="T102" fmla="*/ 8 w 540"/>
                <a:gd name="T103" fmla="*/ 82 h 749"/>
                <a:gd name="T104" fmla="*/ 15 w 540"/>
                <a:gd name="T105" fmla="*/ 63 h 749"/>
                <a:gd name="T106" fmla="*/ 31 w 540"/>
                <a:gd name="T107" fmla="*/ 48 h 749"/>
                <a:gd name="T108" fmla="*/ 50 w 540"/>
                <a:gd name="T109" fmla="*/ 32 h 749"/>
                <a:gd name="T110" fmla="*/ 76 w 540"/>
                <a:gd name="T111" fmla="*/ 23 h 749"/>
                <a:gd name="T112" fmla="*/ 95 w 540"/>
                <a:gd name="T113" fmla="*/ 21 h 749"/>
                <a:gd name="T114" fmla="*/ 93 w 540"/>
                <a:gd name="T115" fmla="*/ 5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749">
                  <a:moveTo>
                    <a:pt x="93" y="50"/>
                  </a:moveTo>
                  <a:lnTo>
                    <a:pt x="88" y="48"/>
                  </a:lnTo>
                  <a:lnTo>
                    <a:pt x="82" y="48"/>
                  </a:lnTo>
                  <a:lnTo>
                    <a:pt x="76" y="48"/>
                  </a:lnTo>
                  <a:lnTo>
                    <a:pt x="71" y="51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5" y="67"/>
                  </a:lnTo>
                  <a:lnTo>
                    <a:pt x="52" y="74"/>
                  </a:lnTo>
                  <a:lnTo>
                    <a:pt x="48" y="80"/>
                  </a:lnTo>
                  <a:lnTo>
                    <a:pt x="46" y="86"/>
                  </a:lnTo>
                  <a:lnTo>
                    <a:pt x="44" y="93"/>
                  </a:lnTo>
                  <a:lnTo>
                    <a:pt x="44" y="101"/>
                  </a:lnTo>
                  <a:lnTo>
                    <a:pt x="42" y="108"/>
                  </a:lnTo>
                  <a:lnTo>
                    <a:pt x="40" y="118"/>
                  </a:lnTo>
                  <a:lnTo>
                    <a:pt x="40" y="126"/>
                  </a:lnTo>
                  <a:lnTo>
                    <a:pt x="42" y="137"/>
                  </a:lnTo>
                  <a:lnTo>
                    <a:pt x="42" y="143"/>
                  </a:lnTo>
                  <a:lnTo>
                    <a:pt x="42" y="146"/>
                  </a:lnTo>
                  <a:lnTo>
                    <a:pt x="42" y="154"/>
                  </a:lnTo>
                  <a:lnTo>
                    <a:pt x="44" y="160"/>
                  </a:lnTo>
                  <a:lnTo>
                    <a:pt x="44" y="165"/>
                  </a:lnTo>
                  <a:lnTo>
                    <a:pt x="44" y="171"/>
                  </a:lnTo>
                  <a:lnTo>
                    <a:pt x="46" y="179"/>
                  </a:lnTo>
                  <a:lnTo>
                    <a:pt x="48" y="186"/>
                  </a:lnTo>
                  <a:lnTo>
                    <a:pt x="36" y="625"/>
                  </a:lnTo>
                  <a:lnTo>
                    <a:pt x="34" y="625"/>
                  </a:lnTo>
                  <a:lnTo>
                    <a:pt x="34" y="627"/>
                  </a:lnTo>
                  <a:lnTo>
                    <a:pt x="34" y="631"/>
                  </a:lnTo>
                  <a:lnTo>
                    <a:pt x="34" y="639"/>
                  </a:lnTo>
                  <a:lnTo>
                    <a:pt x="34" y="644"/>
                  </a:lnTo>
                  <a:lnTo>
                    <a:pt x="34" y="652"/>
                  </a:lnTo>
                  <a:lnTo>
                    <a:pt x="36" y="662"/>
                  </a:lnTo>
                  <a:lnTo>
                    <a:pt x="38" y="671"/>
                  </a:lnTo>
                  <a:lnTo>
                    <a:pt x="40" y="679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4" y="709"/>
                  </a:lnTo>
                  <a:lnTo>
                    <a:pt x="82" y="713"/>
                  </a:lnTo>
                  <a:lnTo>
                    <a:pt x="88" y="713"/>
                  </a:lnTo>
                  <a:lnTo>
                    <a:pt x="95" y="715"/>
                  </a:lnTo>
                  <a:lnTo>
                    <a:pt x="103" y="717"/>
                  </a:lnTo>
                  <a:lnTo>
                    <a:pt x="112" y="717"/>
                  </a:lnTo>
                  <a:lnTo>
                    <a:pt x="420" y="709"/>
                  </a:lnTo>
                  <a:lnTo>
                    <a:pt x="422" y="707"/>
                  </a:lnTo>
                  <a:lnTo>
                    <a:pt x="430" y="707"/>
                  </a:lnTo>
                  <a:lnTo>
                    <a:pt x="436" y="705"/>
                  </a:lnTo>
                  <a:lnTo>
                    <a:pt x="441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8" y="698"/>
                  </a:lnTo>
                  <a:lnTo>
                    <a:pt x="464" y="694"/>
                  </a:lnTo>
                  <a:lnTo>
                    <a:pt x="472" y="688"/>
                  </a:lnTo>
                  <a:lnTo>
                    <a:pt x="477" y="682"/>
                  </a:lnTo>
                  <a:lnTo>
                    <a:pt x="479" y="675"/>
                  </a:lnTo>
                  <a:lnTo>
                    <a:pt x="485" y="667"/>
                  </a:lnTo>
                  <a:lnTo>
                    <a:pt x="485" y="662"/>
                  </a:lnTo>
                  <a:lnTo>
                    <a:pt x="487" y="656"/>
                  </a:lnTo>
                  <a:lnTo>
                    <a:pt x="487" y="650"/>
                  </a:lnTo>
                  <a:lnTo>
                    <a:pt x="489" y="644"/>
                  </a:lnTo>
                  <a:lnTo>
                    <a:pt x="504" y="99"/>
                  </a:lnTo>
                  <a:lnTo>
                    <a:pt x="504" y="97"/>
                  </a:lnTo>
                  <a:lnTo>
                    <a:pt x="504" y="89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6" y="65"/>
                  </a:lnTo>
                  <a:lnTo>
                    <a:pt x="493" y="59"/>
                  </a:lnTo>
                  <a:lnTo>
                    <a:pt x="489" y="53"/>
                  </a:lnTo>
                  <a:lnTo>
                    <a:pt x="487" y="50"/>
                  </a:lnTo>
                  <a:lnTo>
                    <a:pt x="479" y="44"/>
                  </a:lnTo>
                  <a:lnTo>
                    <a:pt x="474" y="40"/>
                  </a:lnTo>
                  <a:lnTo>
                    <a:pt x="466" y="36"/>
                  </a:lnTo>
                  <a:lnTo>
                    <a:pt x="460" y="34"/>
                  </a:lnTo>
                  <a:lnTo>
                    <a:pt x="278" y="31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7" y="6"/>
                  </a:lnTo>
                  <a:lnTo>
                    <a:pt x="483" y="6"/>
                  </a:lnTo>
                  <a:lnTo>
                    <a:pt x="489" y="10"/>
                  </a:lnTo>
                  <a:lnTo>
                    <a:pt x="496" y="12"/>
                  </a:lnTo>
                  <a:lnTo>
                    <a:pt x="504" y="19"/>
                  </a:lnTo>
                  <a:lnTo>
                    <a:pt x="512" y="23"/>
                  </a:lnTo>
                  <a:lnTo>
                    <a:pt x="517" y="31"/>
                  </a:lnTo>
                  <a:lnTo>
                    <a:pt x="525" y="38"/>
                  </a:lnTo>
                  <a:lnTo>
                    <a:pt x="531" y="48"/>
                  </a:lnTo>
                  <a:lnTo>
                    <a:pt x="533" y="51"/>
                  </a:lnTo>
                  <a:lnTo>
                    <a:pt x="534" y="57"/>
                  </a:lnTo>
                  <a:lnTo>
                    <a:pt x="536" y="63"/>
                  </a:lnTo>
                  <a:lnTo>
                    <a:pt x="538" y="70"/>
                  </a:lnTo>
                  <a:lnTo>
                    <a:pt x="538" y="76"/>
                  </a:lnTo>
                  <a:lnTo>
                    <a:pt x="540" y="84"/>
                  </a:lnTo>
                  <a:lnTo>
                    <a:pt x="540" y="89"/>
                  </a:lnTo>
                  <a:lnTo>
                    <a:pt x="540" y="99"/>
                  </a:lnTo>
                  <a:lnTo>
                    <a:pt x="531" y="637"/>
                  </a:lnTo>
                  <a:lnTo>
                    <a:pt x="531" y="639"/>
                  </a:lnTo>
                  <a:lnTo>
                    <a:pt x="531" y="643"/>
                  </a:lnTo>
                  <a:lnTo>
                    <a:pt x="531" y="650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5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0"/>
                  </a:lnTo>
                  <a:lnTo>
                    <a:pt x="504" y="707"/>
                  </a:lnTo>
                  <a:lnTo>
                    <a:pt x="495" y="717"/>
                  </a:lnTo>
                  <a:lnTo>
                    <a:pt x="487" y="719"/>
                  </a:lnTo>
                  <a:lnTo>
                    <a:pt x="481" y="722"/>
                  </a:lnTo>
                  <a:lnTo>
                    <a:pt x="474" y="726"/>
                  </a:lnTo>
                  <a:lnTo>
                    <a:pt x="466" y="728"/>
                  </a:lnTo>
                  <a:lnTo>
                    <a:pt x="457" y="730"/>
                  </a:lnTo>
                  <a:lnTo>
                    <a:pt x="447" y="732"/>
                  </a:lnTo>
                  <a:lnTo>
                    <a:pt x="438" y="734"/>
                  </a:lnTo>
                  <a:lnTo>
                    <a:pt x="426" y="736"/>
                  </a:lnTo>
                  <a:lnTo>
                    <a:pt x="114" y="749"/>
                  </a:lnTo>
                  <a:lnTo>
                    <a:pt x="112" y="749"/>
                  </a:lnTo>
                  <a:lnTo>
                    <a:pt x="109" y="749"/>
                  </a:lnTo>
                  <a:lnTo>
                    <a:pt x="103" y="749"/>
                  </a:lnTo>
                  <a:lnTo>
                    <a:pt x="95" y="749"/>
                  </a:lnTo>
                  <a:lnTo>
                    <a:pt x="86" y="749"/>
                  </a:lnTo>
                  <a:lnTo>
                    <a:pt x="76" y="747"/>
                  </a:lnTo>
                  <a:lnTo>
                    <a:pt x="65" y="743"/>
                  </a:lnTo>
                  <a:lnTo>
                    <a:pt x="55" y="741"/>
                  </a:lnTo>
                  <a:lnTo>
                    <a:pt x="44" y="736"/>
                  </a:lnTo>
                  <a:lnTo>
                    <a:pt x="34" y="728"/>
                  </a:lnTo>
                  <a:lnTo>
                    <a:pt x="29" y="724"/>
                  </a:lnTo>
                  <a:lnTo>
                    <a:pt x="25" y="719"/>
                  </a:lnTo>
                  <a:lnTo>
                    <a:pt x="19" y="715"/>
                  </a:lnTo>
                  <a:lnTo>
                    <a:pt x="15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9"/>
                  </a:lnTo>
                  <a:lnTo>
                    <a:pt x="2" y="667"/>
                  </a:lnTo>
                  <a:lnTo>
                    <a:pt x="0" y="658"/>
                  </a:lnTo>
                  <a:lnTo>
                    <a:pt x="0" y="646"/>
                  </a:lnTo>
                  <a:lnTo>
                    <a:pt x="2" y="637"/>
                  </a:lnTo>
                  <a:lnTo>
                    <a:pt x="10" y="318"/>
                  </a:lnTo>
                  <a:lnTo>
                    <a:pt x="38" y="278"/>
                  </a:lnTo>
                  <a:lnTo>
                    <a:pt x="36" y="203"/>
                  </a:lnTo>
                  <a:lnTo>
                    <a:pt x="10" y="160"/>
                  </a:lnTo>
                  <a:lnTo>
                    <a:pt x="10" y="158"/>
                  </a:lnTo>
                  <a:lnTo>
                    <a:pt x="8" y="154"/>
                  </a:lnTo>
                  <a:lnTo>
                    <a:pt x="6" y="146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18"/>
                  </a:lnTo>
                  <a:lnTo>
                    <a:pt x="4" y="112"/>
                  </a:lnTo>
                  <a:lnTo>
                    <a:pt x="4" y="107"/>
                  </a:lnTo>
                  <a:lnTo>
                    <a:pt x="4" y="99"/>
                  </a:lnTo>
                  <a:lnTo>
                    <a:pt x="6" y="95"/>
                  </a:lnTo>
                  <a:lnTo>
                    <a:pt x="6" y="88"/>
                  </a:lnTo>
                  <a:lnTo>
                    <a:pt x="8" y="82"/>
                  </a:lnTo>
                  <a:lnTo>
                    <a:pt x="10" y="74"/>
                  </a:lnTo>
                  <a:lnTo>
                    <a:pt x="14" y="69"/>
                  </a:lnTo>
                  <a:lnTo>
                    <a:pt x="15" y="63"/>
                  </a:lnTo>
                  <a:lnTo>
                    <a:pt x="21" y="57"/>
                  </a:lnTo>
                  <a:lnTo>
                    <a:pt x="25" y="51"/>
                  </a:lnTo>
                  <a:lnTo>
                    <a:pt x="31" y="48"/>
                  </a:lnTo>
                  <a:lnTo>
                    <a:pt x="36" y="42"/>
                  </a:lnTo>
                  <a:lnTo>
                    <a:pt x="44" y="36"/>
                  </a:lnTo>
                  <a:lnTo>
                    <a:pt x="50" y="32"/>
                  </a:lnTo>
                  <a:lnTo>
                    <a:pt x="59" y="31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5" y="21"/>
                  </a:lnTo>
                  <a:lnTo>
                    <a:pt x="101" y="21"/>
                  </a:lnTo>
                  <a:lnTo>
                    <a:pt x="93" y="50"/>
                  </a:lnTo>
                  <a:lnTo>
                    <a:pt x="9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5" name="Freeform 235">
              <a:extLst>
                <a:ext uri="{FF2B5EF4-FFF2-40B4-BE49-F238E27FC236}">
                  <a16:creationId xmlns:a16="http://schemas.microsoft.com/office/drawing/2014/main" id="{9263B0D0-69CD-DAD7-22A6-E22F120284C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28"/>
              <a:ext cx="118" cy="128"/>
            </a:xfrm>
            <a:custGeom>
              <a:avLst/>
              <a:gdLst>
                <a:gd name="T0" fmla="*/ 118 w 235"/>
                <a:gd name="T1" fmla="*/ 5 h 254"/>
                <a:gd name="T2" fmla="*/ 102 w 235"/>
                <a:gd name="T3" fmla="*/ 19 h 254"/>
                <a:gd name="T4" fmla="*/ 83 w 235"/>
                <a:gd name="T5" fmla="*/ 38 h 254"/>
                <a:gd name="T6" fmla="*/ 61 w 235"/>
                <a:gd name="T7" fmla="*/ 63 h 254"/>
                <a:gd name="T8" fmla="*/ 42 w 235"/>
                <a:gd name="T9" fmla="*/ 91 h 254"/>
                <a:gd name="T10" fmla="*/ 21 w 235"/>
                <a:gd name="T11" fmla="*/ 120 h 254"/>
                <a:gd name="T12" fmla="*/ 7 w 235"/>
                <a:gd name="T13" fmla="*/ 150 h 254"/>
                <a:gd name="T14" fmla="*/ 0 w 235"/>
                <a:gd name="T15" fmla="*/ 180 h 254"/>
                <a:gd name="T16" fmla="*/ 2 w 235"/>
                <a:gd name="T17" fmla="*/ 211 h 254"/>
                <a:gd name="T18" fmla="*/ 17 w 235"/>
                <a:gd name="T19" fmla="*/ 235 h 254"/>
                <a:gd name="T20" fmla="*/ 34 w 235"/>
                <a:gd name="T21" fmla="*/ 251 h 254"/>
                <a:gd name="T22" fmla="*/ 49 w 235"/>
                <a:gd name="T23" fmla="*/ 254 h 254"/>
                <a:gd name="T24" fmla="*/ 70 w 235"/>
                <a:gd name="T25" fmla="*/ 253 h 254"/>
                <a:gd name="T26" fmla="*/ 95 w 235"/>
                <a:gd name="T27" fmla="*/ 235 h 254"/>
                <a:gd name="T28" fmla="*/ 110 w 235"/>
                <a:gd name="T29" fmla="*/ 215 h 254"/>
                <a:gd name="T30" fmla="*/ 121 w 235"/>
                <a:gd name="T31" fmla="*/ 203 h 254"/>
                <a:gd name="T32" fmla="*/ 133 w 235"/>
                <a:gd name="T33" fmla="*/ 224 h 254"/>
                <a:gd name="T34" fmla="*/ 150 w 235"/>
                <a:gd name="T35" fmla="*/ 243 h 254"/>
                <a:gd name="T36" fmla="*/ 173 w 235"/>
                <a:gd name="T37" fmla="*/ 254 h 254"/>
                <a:gd name="T38" fmla="*/ 196 w 235"/>
                <a:gd name="T39" fmla="*/ 253 h 254"/>
                <a:gd name="T40" fmla="*/ 213 w 235"/>
                <a:gd name="T41" fmla="*/ 247 h 254"/>
                <a:gd name="T42" fmla="*/ 230 w 235"/>
                <a:gd name="T43" fmla="*/ 222 h 254"/>
                <a:gd name="T44" fmla="*/ 235 w 235"/>
                <a:gd name="T45" fmla="*/ 201 h 254"/>
                <a:gd name="T46" fmla="*/ 230 w 235"/>
                <a:gd name="T47" fmla="*/ 178 h 254"/>
                <a:gd name="T48" fmla="*/ 224 w 235"/>
                <a:gd name="T49" fmla="*/ 154 h 254"/>
                <a:gd name="T50" fmla="*/ 215 w 235"/>
                <a:gd name="T51" fmla="*/ 129 h 254"/>
                <a:gd name="T52" fmla="*/ 201 w 235"/>
                <a:gd name="T53" fmla="*/ 102 h 254"/>
                <a:gd name="T54" fmla="*/ 186 w 235"/>
                <a:gd name="T55" fmla="*/ 78 h 254"/>
                <a:gd name="T56" fmla="*/ 171 w 235"/>
                <a:gd name="T57" fmla="*/ 53 h 254"/>
                <a:gd name="T58" fmla="*/ 154 w 235"/>
                <a:gd name="T59" fmla="*/ 32 h 254"/>
                <a:gd name="T60" fmla="*/ 138 w 235"/>
                <a:gd name="T61" fmla="*/ 15 h 254"/>
                <a:gd name="T62" fmla="*/ 127 w 235"/>
                <a:gd name="T63" fmla="*/ 38 h 254"/>
                <a:gd name="T64" fmla="*/ 144 w 235"/>
                <a:gd name="T65" fmla="*/ 61 h 254"/>
                <a:gd name="T66" fmla="*/ 159 w 235"/>
                <a:gd name="T67" fmla="*/ 80 h 254"/>
                <a:gd name="T68" fmla="*/ 175 w 235"/>
                <a:gd name="T69" fmla="*/ 101 h 254"/>
                <a:gd name="T70" fmla="*/ 188 w 235"/>
                <a:gd name="T71" fmla="*/ 125 h 254"/>
                <a:gd name="T72" fmla="*/ 201 w 235"/>
                <a:gd name="T73" fmla="*/ 150 h 254"/>
                <a:gd name="T74" fmla="*/ 211 w 235"/>
                <a:gd name="T75" fmla="*/ 175 h 254"/>
                <a:gd name="T76" fmla="*/ 213 w 235"/>
                <a:gd name="T77" fmla="*/ 196 h 254"/>
                <a:gd name="T78" fmla="*/ 209 w 235"/>
                <a:gd name="T79" fmla="*/ 215 h 254"/>
                <a:gd name="T80" fmla="*/ 197 w 235"/>
                <a:gd name="T81" fmla="*/ 228 h 254"/>
                <a:gd name="T82" fmla="*/ 173 w 235"/>
                <a:gd name="T83" fmla="*/ 232 h 254"/>
                <a:gd name="T84" fmla="*/ 152 w 235"/>
                <a:gd name="T85" fmla="*/ 218 h 254"/>
                <a:gd name="T86" fmla="*/ 138 w 235"/>
                <a:gd name="T87" fmla="*/ 203 h 254"/>
                <a:gd name="T88" fmla="*/ 131 w 235"/>
                <a:gd name="T89" fmla="*/ 186 h 254"/>
                <a:gd name="T90" fmla="*/ 121 w 235"/>
                <a:gd name="T91" fmla="*/ 163 h 254"/>
                <a:gd name="T92" fmla="*/ 108 w 235"/>
                <a:gd name="T93" fmla="*/ 182 h 254"/>
                <a:gd name="T94" fmla="*/ 95 w 235"/>
                <a:gd name="T95" fmla="*/ 205 h 254"/>
                <a:gd name="T96" fmla="*/ 76 w 235"/>
                <a:gd name="T97" fmla="*/ 222 h 254"/>
                <a:gd name="T98" fmla="*/ 55 w 235"/>
                <a:gd name="T99" fmla="*/ 230 h 254"/>
                <a:gd name="T100" fmla="*/ 40 w 235"/>
                <a:gd name="T101" fmla="*/ 224 h 254"/>
                <a:gd name="T102" fmla="*/ 32 w 235"/>
                <a:gd name="T103" fmla="*/ 213 h 254"/>
                <a:gd name="T104" fmla="*/ 26 w 235"/>
                <a:gd name="T105" fmla="*/ 190 h 254"/>
                <a:gd name="T106" fmla="*/ 30 w 235"/>
                <a:gd name="T107" fmla="*/ 165 h 254"/>
                <a:gd name="T108" fmla="*/ 38 w 235"/>
                <a:gd name="T109" fmla="*/ 140 h 254"/>
                <a:gd name="T110" fmla="*/ 53 w 235"/>
                <a:gd name="T111" fmla="*/ 114 h 254"/>
                <a:gd name="T112" fmla="*/ 70 w 235"/>
                <a:gd name="T113" fmla="*/ 87 h 254"/>
                <a:gd name="T114" fmla="*/ 85 w 235"/>
                <a:gd name="T115" fmla="*/ 68 h 254"/>
                <a:gd name="T116" fmla="*/ 100 w 235"/>
                <a:gd name="T117" fmla="*/ 49 h 254"/>
                <a:gd name="T118" fmla="*/ 119 w 235"/>
                <a:gd name="T119" fmla="*/ 28 h 254"/>
                <a:gd name="T120" fmla="*/ 125 w 235"/>
                <a:gd name="T12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5" h="254">
                  <a:moveTo>
                    <a:pt x="125" y="0"/>
                  </a:moveTo>
                  <a:lnTo>
                    <a:pt x="123" y="0"/>
                  </a:lnTo>
                  <a:lnTo>
                    <a:pt x="118" y="5"/>
                  </a:lnTo>
                  <a:lnTo>
                    <a:pt x="112" y="9"/>
                  </a:lnTo>
                  <a:lnTo>
                    <a:pt x="108" y="15"/>
                  </a:lnTo>
                  <a:lnTo>
                    <a:pt x="102" y="19"/>
                  </a:lnTo>
                  <a:lnTo>
                    <a:pt x="97" y="26"/>
                  </a:lnTo>
                  <a:lnTo>
                    <a:pt x="89" y="32"/>
                  </a:lnTo>
                  <a:lnTo>
                    <a:pt x="83" y="38"/>
                  </a:lnTo>
                  <a:lnTo>
                    <a:pt x="76" y="45"/>
                  </a:lnTo>
                  <a:lnTo>
                    <a:pt x="70" y="55"/>
                  </a:lnTo>
                  <a:lnTo>
                    <a:pt x="61" y="63"/>
                  </a:lnTo>
                  <a:lnTo>
                    <a:pt x="55" y="70"/>
                  </a:lnTo>
                  <a:lnTo>
                    <a:pt x="47" y="80"/>
                  </a:lnTo>
                  <a:lnTo>
                    <a:pt x="42" y="91"/>
                  </a:lnTo>
                  <a:lnTo>
                    <a:pt x="34" y="101"/>
                  </a:lnTo>
                  <a:lnTo>
                    <a:pt x="26" y="108"/>
                  </a:lnTo>
                  <a:lnTo>
                    <a:pt x="21" y="120"/>
                  </a:lnTo>
                  <a:lnTo>
                    <a:pt x="17" y="129"/>
                  </a:lnTo>
                  <a:lnTo>
                    <a:pt x="11" y="139"/>
                  </a:lnTo>
                  <a:lnTo>
                    <a:pt x="7" y="150"/>
                  </a:lnTo>
                  <a:lnTo>
                    <a:pt x="3" y="159"/>
                  </a:lnTo>
                  <a:lnTo>
                    <a:pt x="2" y="171"/>
                  </a:lnTo>
                  <a:lnTo>
                    <a:pt x="0" y="180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2" y="211"/>
                  </a:lnTo>
                  <a:lnTo>
                    <a:pt x="5" y="218"/>
                  </a:lnTo>
                  <a:lnTo>
                    <a:pt x="11" y="228"/>
                  </a:lnTo>
                  <a:lnTo>
                    <a:pt x="17" y="235"/>
                  </a:lnTo>
                  <a:lnTo>
                    <a:pt x="24" y="245"/>
                  </a:lnTo>
                  <a:lnTo>
                    <a:pt x="26" y="247"/>
                  </a:lnTo>
                  <a:lnTo>
                    <a:pt x="34" y="251"/>
                  </a:lnTo>
                  <a:lnTo>
                    <a:pt x="36" y="251"/>
                  </a:lnTo>
                  <a:lnTo>
                    <a:pt x="43" y="253"/>
                  </a:lnTo>
                  <a:lnTo>
                    <a:pt x="49" y="254"/>
                  </a:lnTo>
                  <a:lnTo>
                    <a:pt x="57" y="254"/>
                  </a:lnTo>
                  <a:lnTo>
                    <a:pt x="62" y="254"/>
                  </a:lnTo>
                  <a:lnTo>
                    <a:pt x="70" y="253"/>
                  </a:lnTo>
                  <a:lnTo>
                    <a:pt x="78" y="249"/>
                  </a:lnTo>
                  <a:lnTo>
                    <a:pt x="85" y="243"/>
                  </a:lnTo>
                  <a:lnTo>
                    <a:pt x="95" y="235"/>
                  </a:lnTo>
                  <a:lnTo>
                    <a:pt x="102" y="226"/>
                  </a:lnTo>
                  <a:lnTo>
                    <a:pt x="106" y="220"/>
                  </a:lnTo>
                  <a:lnTo>
                    <a:pt x="110" y="215"/>
                  </a:lnTo>
                  <a:lnTo>
                    <a:pt x="114" y="209"/>
                  </a:lnTo>
                  <a:lnTo>
                    <a:pt x="119" y="201"/>
                  </a:lnTo>
                  <a:lnTo>
                    <a:pt x="121" y="203"/>
                  </a:lnTo>
                  <a:lnTo>
                    <a:pt x="125" y="213"/>
                  </a:lnTo>
                  <a:lnTo>
                    <a:pt x="127" y="218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7"/>
                  </a:lnTo>
                  <a:lnTo>
                    <a:pt x="150" y="243"/>
                  </a:lnTo>
                  <a:lnTo>
                    <a:pt x="157" y="249"/>
                  </a:lnTo>
                  <a:lnTo>
                    <a:pt x="163" y="251"/>
                  </a:lnTo>
                  <a:lnTo>
                    <a:pt x="173" y="254"/>
                  </a:lnTo>
                  <a:lnTo>
                    <a:pt x="182" y="254"/>
                  </a:lnTo>
                  <a:lnTo>
                    <a:pt x="192" y="254"/>
                  </a:lnTo>
                  <a:lnTo>
                    <a:pt x="196" y="253"/>
                  </a:lnTo>
                  <a:lnTo>
                    <a:pt x="201" y="251"/>
                  </a:lnTo>
                  <a:lnTo>
                    <a:pt x="207" y="249"/>
                  </a:lnTo>
                  <a:lnTo>
                    <a:pt x="213" y="247"/>
                  </a:lnTo>
                  <a:lnTo>
                    <a:pt x="222" y="237"/>
                  </a:lnTo>
                  <a:lnTo>
                    <a:pt x="228" y="228"/>
                  </a:lnTo>
                  <a:lnTo>
                    <a:pt x="230" y="222"/>
                  </a:lnTo>
                  <a:lnTo>
                    <a:pt x="232" y="215"/>
                  </a:lnTo>
                  <a:lnTo>
                    <a:pt x="234" y="209"/>
                  </a:lnTo>
                  <a:lnTo>
                    <a:pt x="235" y="201"/>
                  </a:lnTo>
                  <a:lnTo>
                    <a:pt x="234" y="194"/>
                  </a:lnTo>
                  <a:lnTo>
                    <a:pt x="234" y="186"/>
                  </a:lnTo>
                  <a:lnTo>
                    <a:pt x="230" y="178"/>
                  </a:lnTo>
                  <a:lnTo>
                    <a:pt x="230" y="171"/>
                  </a:lnTo>
                  <a:lnTo>
                    <a:pt x="226" y="163"/>
                  </a:lnTo>
                  <a:lnTo>
                    <a:pt x="224" y="154"/>
                  </a:lnTo>
                  <a:lnTo>
                    <a:pt x="222" y="146"/>
                  </a:lnTo>
                  <a:lnTo>
                    <a:pt x="220" y="139"/>
                  </a:lnTo>
                  <a:lnTo>
                    <a:pt x="215" y="129"/>
                  </a:lnTo>
                  <a:lnTo>
                    <a:pt x="211" y="121"/>
                  </a:lnTo>
                  <a:lnTo>
                    <a:pt x="207" y="112"/>
                  </a:lnTo>
                  <a:lnTo>
                    <a:pt x="201" y="102"/>
                  </a:lnTo>
                  <a:lnTo>
                    <a:pt x="197" y="93"/>
                  </a:lnTo>
                  <a:lnTo>
                    <a:pt x="192" y="85"/>
                  </a:lnTo>
                  <a:lnTo>
                    <a:pt x="186" y="78"/>
                  </a:lnTo>
                  <a:lnTo>
                    <a:pt x="182" y="70"/>
                  </a:lnTo>
                  <a:lnTo>
                    <a:pt x="177" y="61"/>
                  </a:lnTo>
                  <a:lnTo>
                    <a:pt x="171" y="53"/>
                  </a:lnTo>
                  <a:lnTo>
                    <a:pt x="165" y="45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8" y="26"/>
                  </a:lnTo>
                  <a:lnTo>
                    <a:pt x="144" y="21"/>
                  </a:lnTo>
                  <a:lnTo>
                    <a:pt x="138" y="15"/>
                  </a:lnTo>
                  <a:lnTo>
                    <a:pt x="123" y="32"/>
                  </a:lnTo>
                  <a:lnTo>
                    <a:pt x="123" y="32"/>
                  </a:lnTo>
                  <a:lnTo>
                    <a:pt x="127" y="38"/>
                  </a:lnTo>
                  <a:lnTo>
                    <a:pt x="133" y="43"/>
                  </a:lnTo>
                  <a:lnTo>
                    <a:pt x="140" y="55"/>
                  </a:lnTo>
                  <a:lnTo>
                    <a:pt x="144" y="61"/>
                  </a:lnTo>
                  <a:lnTo>
                    <a:pt x="150" y="66"/>
                  </a:lnTo>
                  <a:lnTo>
                    <a:pt x="154" y="72"/>
                  </a:lnTo>
                  <a:lnTo>
                    <a:pt x="159" y="80"/>
                  </a:lnTo>
                  <a:lnTo>
                    <a:pt x="163" y="85"/>
                  </a:lnTo>
                  <a:lnTo>
                    <a:pt x="169" y="93"/>
                  </a:lnTo>
                  <a:lnTo>
                    <a:pt x="175" y="101"/>
                  </a:lnTo>
                  <a:lnTo>
                    <a:pt x="180" y="110"/>
                  </a:lnTo>
                  <a:lnTo>
                    <a:pt x="184" y="118"/>
                  </a:lnTo>
                  <a:lnTo>
                    <a:pt x="188" y="125"/>
                  </a:lnTo>
                  <a:lnTo>
                    <a:pt x="192" y="133"/>
                  </a:lnTo>
                  <a:lnTo>
                    <a:pt x="197" y="142"/>
                  </a:lnTo>
                  <a:lnTo>
                    <a:pt x="201" y="150"/>
                  </a:lnTo>
                  <a:lnTo>
                    <a:pt x="203" y="158"/>
                  </a:lnTo>
                  <a:lnTo>
                    <a:pt x="207" y="165"/>
                  </a:lnTo>
                  <a:lnTo>
                    <a:pt x="211" y="175"/>
                  </a:lnTo>
                  <a:lnTo>
                    <a:pt x="211" y="180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9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1" y="226"/>
                  </a:lnTo>
                  <a:lnTo>
                    <a:pt x="197" y="228"/>
                  </a:lnTo>
                  <a:lnTo>
                    <a:pt x="192" y="230"/>
                  </a:lnTo>
                  <a:lnTo>
                    <a:pt x="182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59" y="226"/>
                  </a:lnTo>
                  <a:lnTo>
                    <a:pt x="152" y="218"/>
                  </a:lnTo>
                  <a:lnTo>
                    <a:pt x="146" y="213"/>
                  </a:lnTo>
                  <a:lnTo>
                    <a:pt x="142" y="209"/>
                  </a:lnTo>
                  <a:lnTo>
                    <a:pt x="138" y="203"/>
                  </a:lnTo>
                  <a:lnTo>
                    <a:pt x="137" y="197"/>
                  </a:lnTo>
                  <a:lnTo>
                    <a:pt x="133" y="192"/>
                  </a:lnTo>
                  <a:lnTo>
                    <a:pt x="131" y="186"/>
                  </a:lnTo>
                  <a:lnTo>
                    <a:pt x="127" y="178"/>
                  </a:lnTo>
                  <a:lnTo>
                    <a:pt x="123" y="171"/>
                  </a:lnTo>
                  <a:lnTo>
                    <a:pt x="121" y="163"/>
                  </a:lnTo>
                  <a:lnTo>
                    <a:pt x="118" y="167"/>
                  </a:lnTo>
                  <a:lnTo>
                    <a:pt x="112" y="177"/>
                  </a:lnTo>
                  <a:lnTo>
                    <a:pt x="108" y="182"/>
                  </a:lnTo>
                  <a:lnTo>
                    <a:pt x="104" y="190"/>
                  </a:lnTo>
                  <a:lnTo>
                    <a:pt x="99" y="197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1" y="216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2" y="228"/>
                  </a:lnTo>
                  <a:lnTo>
                    <a:pt x="55" y="230"/>
                  </a:lnTo>
                  <a:lnTo>
                    <a:pt x="47" y="228"/>
                  </a:lnTo>
                  <a:lnTo>
                    <a:pt x="42" y="226"/>
                  </a:lnTo>
                  <a:lnTo>
                    <a:pt x="40" y="224"/>
                  </a:lnTo>
                  <a:lnTo>
                    <a:pt x="38" y="222"/>
                  </a:lnTo>
                  <a:lnTo>
                    <a:pt x="34" y="216"/>
                  </a:lnTo>
                  <a:lnTo>
                    <a:pt x="32" y="213"/>
                  </a:lnTo>
                  <a:lnTo>
                    <a:pt x="28" y="205"/>
                  </a:lnTo>
                  <a:lnTo>
                    <a:pt x="26" y="199"/>
                  </a:lnTo>
                  <a:lnTo>
                    <a:pt x="26" y="190"/>
                  </a:lnTo>
                  <a:lnTo>
                    <a:pt x="26" y="178"/>
                  </a:lnTo>
                  <a:lnTo>
                    <a:pt x="26" y="173"/>
                  </a:lnTo>
                  <a:lnTo>
                    <a:pt x="30" y="165"/>
                  </a:lnTo>
                  <a:lnTo>
                    <a:pt x="32" y="158"/>
                  </a:lnTo>
                  <a:lnTo>
                    <a:pt x="34" y="150"/>
                  </a:lnTo>
                  <a:lnTo>
                    <a:pt x="38" y="140"/>
                  </a:lnTo>
                  <a:lnTo>
                    <a:pt x="42" y="133"/>
                  </a:lnTo>
                  <a:lnTo>
                    <a:pt x="47" y="123"/>
                  </a:lnTo>
                  <a:lnTo>
                    <a:pt x="53" y="114"/>
                  </a:lnTo>
                  <a:lnTo>
                    <a:pt x="59" y="102"/>
                  </a:lnTo>
                  <a:lnTo>
                    <a:pt x="66" y="93"/>
                  </a:lnTo>
                  <a:lnTo>
                    <a:pt x="70" y="87"/>
                  </a:lnTo>
                  <a:lnTo>
                    <a:pt x="74" y="80"/>
                  </a:lnTo>
                  <a:lnTo>
                    <a:pt x="78" y="74"/>
                  </a:lnTo>
                  <a:lnTo>
                    <a:pt x="85" y="68"/>
                  </a:lnTo>
                  <a:lnTo>
                    <a:pt x="89" y="63"/>
                  </a:lnTo>
                  <a:lnTo>
                    <a:pt x="95" y="55"/>
                  </a:lnTo>
                  <a:lnTo>
                    <a:pt x="100" y="49"/>
                  </a:lnTo>
                  <a:lnTo>
                    <a:pt x="106" y="43"/>
                  </a:lnTo>
                  <a:lnTo>
                    <a:pt x="112" y="36"/>
                  </a:lnTo>
                  <a:lnTo>
                    <a:pt x="119" y="28"/>
                  </a:lnTo>
                  <a:lnTo>
                    <a:pt x="127" y="21"/>
                  </a:lnTo>
                  <a:lnTo>
                    <a:pt x="135" y="15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6" name="Freeform 236">
              <a:extLst>
                <a:ext uri="{FF2B5EF4-FFF2-40B4-BE49-F238E27FC236}">
                  <a16:creationId xmlns:a16="http://schemas.microsoft.com/office/drawing/2014/main" id="{ECFD1E3B-BA26-A47B-FFE5-234B0E7C9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2224"/>
              <a:ext cx="42" cy="79"/>
            </a:xfrm>
            <a:custGeom>
              <a:avLst/>
              <a:gdLst>
                <a:gd name="T0" fmla="*/ 23 w 86"/>
                <a:gd name="T1" fmla="*/ 30 h 157"/>
                <a:gd name="T2" fmla="*/ 0 w 86"/>
                <a:gd name="T3" fmla="*/ 157 h 157"/>
                <a:gd name="T4" fmla="*/ 86 w 86"/>
                <a:gd name="T5" fmla="*/ 146 h 157"/>
                <a:gd name="T6" fmla="*/ 84 w 86"/>
                <a:gd name="T7" fmla="*/ 144 h 157"/>
                <a:gd name="T8" fmla="*/ 84 w 86"/>
                <a:gd name="T9" fmla="*/ 140 h 157"/>
                <a:gd name="T10" fmla="*/ 84 w 86"/>
                <a:gd name="T11" fmla="*/ 135 h 157"/>
                <a:gd name="T12" fmla="*/ 84 w 86"/>
                <a:gd name="T13" fmla="*/ 127 h 157"/>
                <a:gd name="T14" fmla="*/ 84 w 86"/>
                <a:gd name="T15" fmla="*/ 118 h 157"/>
                <a:gd name="T16" fmla="*/ 84 w 86"/>
                <a:gd name="T17" fmla="*/ 108 h 157"/>
                <a:gd name="T18" fmla="*/ 82 w 86"/>
                <a:gd name="T19" fmla="*/ 99 h 157"/>
                <a:gd name="T20" fmla="*/ 82 w 86"/>
                <a:gd name="T21" fmla="*/ 87 h 157"/>
                <a:gd name="T22" fmla="*/ 80 w 86"/>
                <a:gd name="T23" fmla="*/ 76 h 157"/>
                <a:gd name="T24" fmla="*/ 80 w 86"/>
                <a:gd name="T25" fmla="*/ 66 h 157"/>
                <a:gd name="T26" fmla="*/ 78 w 86"/>
                <a:gd name="T27" fmla="*/ 57 h 157"/>
                <a:gd name="T28" fmla="*/ 78 w 86"/>
                <a:gd name="T29" fmla="*/ 49 h 157"/>
                <a:gd name="T30" fmla="*/ 76 w 86"/>
                <a:gd name="T31" fmla="*/ 40 h 157"/>
                <a:gd name="T32" fmla="*/ 76 w 86"/>
                <a:gd name="T33" fmla="*/ 36 h 157"/>
                <a:gd name="T34" fmla="*/ 74 w 86"/>
                <a:gd name="T35" fmla="*/ 32 h 157"/>
                <a:gd name="T36" fmla="*/ 67 w 86"/>
                <a:gd name="T37" fmla="*/ 26 h 157"/>
                <a:gd name="T38" fmla="*/ 61 w 86"/>
                <a:gd name="T39" fmla="*/ 21 h 157"/>
                <a:gd name="T40" fmla="*/ 55 w 86"/>
                <a:gd name="T41" fmla="*/ 13 h 157"/>
                <a:gd name="T42" fmla="*/ 55 w 86"/>
                <a:gd name="T43" fmla="*/ 11 h 157"/>
                <a:gd name="T44" fmla="*/ 63 w 86"/>
                <a:gd name="T45" fmla="*/ 123 h 157"/>
                <a:gd name="T46" fmla="*/ 32 w 86"/>
                <a:gd name="T47" fmla="*/ 127 h 157"/>
                <a:gd name="T48" fmla="*/ 51 w 86"/>
                <a:gd name="T49" fmla="*/ 0 h 157"/>
                <a:gd name="T50" fmla="*/ 23 w 86"/>
                <a:gd name="T51" fmla="*/ 30 h 157"/>
                <a:gd name="T52" fmla="*/ 23 w 86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157">
                  <a:moveTo>
                    <a:pt x="23" y="30"/>
                  </a:moveTo>
                  <a:lnTo>
                    <a:pt x="0" y="157"/>
                  </a:lnTo>
                  <a:lnTo>
                    <a:pt x="86" y="146"/>
                  </a:lnTo>
                  <a:lnTo>
                    <a:pt x="84" y="144"/>
                  </a:lnTo>
                  <a:lnTo>
                    <a:pt x="84" y="140"/>
                  </a:lnTo>
                  <a:lnTo>
                    <a:pt x="84" y="135"/>
                  </a:lnTo>
                  <a:lnTo>
                    <a:pt x="84" y="127"/>
                  </a:lnTo>
                  <a:lnTo>
                    <a:pt x="84" y="118"/>
                  </a:lnTo>
                  <a:lnTo>
                    <a:pt x="84" y="108"/>
                  </a:lnTo>
                  <a:lnTo>
                    <a:pt x="82" y="99"/>
                  </a:lnTo>
                  <a:lnTo>
                    <a:pt x="82" y="87"/>
                  </a:lnTo>
                  <a:lnTo>
                    <a:pt x="80" y="76"/>
                  </a:lnTo>
                  <a:lnTo>
                    <a:pt x="80" y="66"/>
                  </a:lnTo>
                  <a:lnTo>
                    <a:pt x="78" y="57"/>
                  </a:lnTo>
                  <a:lnTo>
                    <a:pt x="78" y="49"/>
                  </a:lnTo>
                  <a:lnTo>
                    <a:pt x="76" y="40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7" y="26"/>
                  </a:lnTo>
                  <a:lnTo>
                    <a:pt x="61" y="21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63" y="123"/>
                  </a:lnTo>
                  <a:lnTo>
                    <a:pt x="32" y="127"/>
                  </a:lnTo>
                  <a:lnTo>
                    <a:pt x="51" y="0"/>
                  </a:lnTo>
                  <a:lnTo>
                    <a:pt x="23" y="3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7" name="Freeform 237">
              <a:extLst>
                <a:ext uri="{FF2B5EF4-FFF2-40B4-BE49-F238E27FC236}">
                  <a16:creationId xmlns:a16="http://schemas.microsoft.com/office/drawing/2014/main" id="{2BC37F5C-A2D4-3F20-E2CC-E73D8344F8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298"/>
              <a:ext cx="63" cy="76"/>
            </a:xfrm>
            <a:custGeom>
              <a:avLst/>
              <a:gdLst>
                <a:gd name="T0" fmla="*/ 0 w 125"/>
                <a:gd name="T1" fmla="*/ 9 h 150"/>
                <a:gd name="T2" fmla="*/ 49 w 125"/>
                <a:gd name="T3" fmla="*/ 150 h 150"/>
                <a:gd name="T4" fmla="*/ 51 w 125"/>
                <a:gd name="T5" fmla="*/ 150 h 150"/>
                <a:gd name="T6" fmla="*/ 57 w 125"/>
                <a:gd name="T7" fmla="*/ 150 h 150"/>
                <a:gd name="T8" fmla="*/ 64 w 125"/>
                <a:gd name="T9" fmla="*/ 150 h 150"/>
                <a:gd name="T10" fmla="*/ 68 w 125"/>
                <a:gd name="T11" fmla="*/ 148 h 150"/>
                <a:gd name="T12" fmla="*/ 68 w 125"/>
                <a:gd name="T13" fmla="*/ 146 h 150"/>
                <a:gd name="T14" fmla="*/ 70 w 125"/>
                <a:gd name="T15" fmla="*/ 141 h 150"/>
                <a:gd name="T16" fmla="*/ 74 w 125"/>
                <a:gd name="T17" fmla="*/ 131 h 150"/>
                <a:gd name="T18" fmla="*/ 77 w 125"/>
                <a:gd name="T19" fmla="*/ 124 h 150"/>
                <a:gd name="T20" fmla="*/ 79 w 125"/>
                <a:gd name="T21" fmla="*/ 118 h 150"/>
                <a:gd name="T22" fmla="*/ 81 w 125"/>
                <a:gd name="T23" fmla="*/ 112 h 150"/>
                <a:gd name="T24" fmla="*/ 83 w 125"/>
                <a:gd name="T25" fmla="*/ 106 h 150"/>
                <a:gd name="T26" fmla="*/ 85 w 125"/>
                <a:gd name="T27" fmla="*/ 101 h 150"/>
                <a:gd name="T28" fmla="*/ 87 w 125"/>
                <a:gd name="T29" fmla="*/ 93 h 150"/>
                <a:gd name="T30" fmla="*/ 91 w 125"/>
                <a:gd name="T31" fmla="*/ 87 h 150"/>
                <a:gd name="T32" fmla="*/ 95 w 125"/>
                <a:gd name="T33" fmla="*/ 82 h 150"/>
                <a:gd name="T34" fmla="*/ 97 w 125"/>
                <a:gd name="T35" fmla="*/ 74 h 150"/>
                <a:gd name="T36" fmla="*/ 98 w 125"/>
                <a:gd name="T37" fmla="*/ 68 h 150"/>
                <a:gd name="T38" fmla="*/ 100 w 125"/>
                <a:gd name="T39" fmla="*/ 61 h 150"/>
                <a:gd name="T40" fmla="*/ 104 w 125"/>
                <a:gd name="T41" fmla="*/ 55 h 150"/>
                <a:gd name="T42" fmla="*/ 106 w 125"/>
                <a:gd name="T43" fmla="*/ 49 h 150"/>
                <a:gd name="T44" fmla="*/ 108 w 125"/>
                <a:gd name="T45" fmla="*/ 44 h 150"/>
                <a:gd name="T46" fmla="*/ 110 w 125"/>
                <a:gd name="T47" fmla="*/ 36 h 150"/>
                <a:gd name="T48" fmla="*/ 112 w 125"/>
                <a:gd name="T49" fmla="*/ 32 h 150"/>
                <a:gd name="T50" fmla="*/ 116 w 125"/>
                <a:gd name="T51" fmla="*/ 27 h 150"/>
                <a:gd name="T52" fmla="*/ 119 w 125"/>
                <a:gd name="T53" fmla="*/ 19 h 150"/>
                <a:gd name="T54" fmla="*/ 121 w 125"/>
                <a:gd name="T55" fmla="*/ 11 h 150"/>
                <a:gd name="T56" fmla="*/ 123 w 125"/>
                <a:gd name="T57" fmla="*/ 8 h 150"/>
                <a:gd name="T58" fmla="*/ 125 w 125"/>
                <a:gd name="T59" fmla="*/ 8 h 150"/>
                <a:gd name="T60" fmla="*/ 102 w 125"/>
                <a:gd name="T61" fmla="*/ 0 h 150"/>
                <a:gd name="T62" fmla="*/ 60 w 125"/>
                <a:gd name="T63" fmla="*/ 110 h 150"/>
                <a:gd name="T64" fmla="*/ 20 w 125"/>
                <a:gd name="T65" fmla="*/ 9 h 150"/>
                <a:gd name="T66" fmla="*/ 0 w 125"/>
                <a:gd name="T67" fmla="*/ 9 h 150"/>
                <a:gd name="T68" fmla="*/ 0 w 125"/>
                <a:gd name="T69" fmla="*/ 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150">
                  <a:moveTo>
                    <a:pt x="0" y="9"/>
                  </a:moveTo>
                  <a:lnTo>
                    <a:pt x="49" y="150"/>
                  </a:lnTo>
                  <a:lnTo>
                    <a:pt x="51" y="150"/>
                  </a:lnTo>
                  <a:lnTo>
                    <a:pt x="57" y="150"/>
                  </a:lnTo>
                  <a:lnTo>
                    <a:pt x="64" y="150"/>
                  </a:lnTo>
                  <a:lnTo>
                    <a:pt x="68" y="148"/>
                  </a:lnTo>
                  <a:lnTo>
                    <a:pt x="68" y="146"/>
                  </a:lnTo>
                  <a:lnTo>
                    <a:pt x="70" y="141"/>
                  </a:lnTo>
                  <a:lnTo>
                    <a:pt x="74" y="131"/>
                  </a:lnTo>
                  <a:lnTo>
                    <a:pt x="77" y="124"/>
                  </a:lnTo>
                  <a:lnTo>
                    <a:pt x="79" y="118"/>
                  </a:lnTo>
                  <a:lnTo>
                    <a:pt x="81" y="112"/>
                  </a:lnTo>
                  <a:lnTo>
                    <a:pt x="83" y="106"/>
                  </a:lnTo>
                  <a:lnTo>
                    <a:pt x="85" y="101"/>
                  </a:lnTo>
                  <a:lnTo>
                    <a:pt x="87" y="93"/>
                  </a:lnTo>
                  <a:lnTo>
                    <a:pt x="91" y="87"/>
                  </a:lnTo>
                  <a:lnTo>
                    <a:pt x="95" y="82"/>
                  </a:lnTo>
                  <a:lnTo>
                    <a:pt x="97" y="74"/>
                  </a:lnTo>
                  <a:lnTo>
                    <a:pt x="98" y="68"/>
                  </a:lnTo>
                  <a:lnTo>
                    <a:pt x="100" y="61"/>
                  </a:lnTo>
                  <a:lnTo>
                    <a:pt x="104" y="55"/>
                  </a:lnTo>
                  <a:lnTo>
                    <a:pt x="106" y="49"/>
                  </a:lnTo>
                  <a:lnTo>
                    <a:pt x="108" y="44"/>
                  </a:lnTo>
                  <a:lnTo>
                    <a:pt x="110" y="36"/>
                  </a:lnTo>
                  <a:lnTo>
                    <a:pt x="112" y="32"/>
                  </a:lnTo>
                  <a:lnTo>
                    <a:pt x="116" y="27"/>
                  </a:lnTo>
                  <a:lnTo>
                    <a:pt x="119" y="19"/>
                  </a:lnTo>
                  <a:lnTo>
                    <a:pt x="121" y="11"/>
                  </a:lnTo>
                  <a:lnTo>
                    <a:pt x="123" y="8"/>
                  </a:lnTo>
                  <a:lnTo>
                    <a:pt x="125" y="8"/>
                  </a:lnTo>
                  <a:lnTo>
                    <a:pt x="102" y="0"/>
                  </a:lnTo>
                  <a:lnTo>
                    <a:pt x="60" y="110"/>
                  </a:lnTo>
                  <a:lnTo>
                    <a:pt x="2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8" name="Freeform 238">
              <a:extLst>
                <a:ext uri="{FF2B5EF4-FFF2-40B4-BE49-F238E27FC236}">
                  <a16:creationId xmlns:a16="http://schemas.microsoft.com/office/drawing/2014/main" id="{0CC90FF0-3682-F09A-2D9B-57C96392AF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2024"/>
              <a:ext cx="59" cy="65"/>
            </a:xfrm>
            <a:custGeom>
              <a:avLst/>
              <a:gdLst>
                <a:gd name="T0" fmla="*/ 21 w 118"/>
                <a:gd name="T1" fmla="*/ 131 h 131"/>
                <a:gd name="T2" fmla="*/ 21 w 118"/>
                <a:gd name="T3" fmla="*/ 127 h 131"/>
                <a:gd name="T4" fmla="*/ 21 w 118"/>
                <a:gd name="T5" fmla="*/ 119 h 131"/>
                <a:gd name="T6" fmla="*/ 21 w 118"/>
                <a:gd name="T7" fmla="*/ 112 h 131"/>
                <a:gd name="T8" fmla="*/ 21 w 118"/>
                <a:gd name="T9" fmla="*/ 106 h 131"/>
                <a:gd name="T10" fmla="*/ 23 w 118"/>
                <a:gd name="T11" fmla="*/ 99 h 131"/>
                <a:gd name="T12" fmla="*/ 25 w 118"/>
                <a:gd name="T13" fmla="*/ 91 h 131"/>
                <a:gd name="T14" fmla="*/ 25 w 118"/>
                <a:gd name="T15" fmla="*/ 81 h 131"/>
                <a:gd name="T16" fmla="*/ 26 w 118"/>
                <a:gd name="T17" fmla="*/ 74 h 131"/>
                <a:gd name="T18" fmla="*/ 30 w 118"/>
                <a:gd name="T19" fmla="*/ 66 h 131"/>
                <a:gd name="T20" fmla="*/ 34 w 118"/>
                <a:gd name="T21" fmla="*/ 59 h 131"/>
                <a:gd name="T22" fmla="*/ 36 w 118"/>
                <a:gd name="T23" fmla="*/ 51 h 131"/>
                <a:gd name="T24" fmla="*/ 42 w 118"/>
                <a:gd name="T25" fmla="*/ 43 h 131"/>
                <a:gd name="T26" fmla="*/ 47 w 118"/>
                <a:gd name="T27" fmla="*/ 38 h 131"/>
                <a:gd name="T28" fmla="*/ 53 w 118"/>
                <a:gd name="T29" fmla="*/ 34 h 131"/>
                <a:gd name="T30" fmla="*/ 102 w 118"/>
                <a:gd name="T31" fmla="*/ 61 h 131"/>
                <a:gd name="T32" fmla="*/ 118 w 118"/>
                <a:gd name="T33" fmla="*/ 47 h 131"/>
                <a:gd name="T34" fmla="*/ 36 w 118"/>
                <a:gd name="T35" fmla="*/ 0 h 131"/>
                <a:gd name="T36" fmla="*/ 34 w 118"/>
                <a:gd name="T37" fmla="*/ 2 h 131"/>
                <a:gd name="T38" fmla="*/ 28 w 118"/>
                <a:gd name="T39" fmla="*/ 9 h 131"/>
                <a:gd name="T40" fmla="*/ 25 w 118"/>
                <a:gd name="T41" fmla="*/ 13 h 131"/>
                <a:gd name="T42" fmla="*/ 23 w 118"/>
                <a:gd name="T43" fmla="*/ 19 h 131"/>
                <a:gd name="T44" fmla="*/ 17 w 118"/>
                <a:gd name="T45" fmla="*/ 26 h 131"/>
                <a:gd name="T46" fmla="*/ 15 w 118"/>
                <a:gd name="T47" fmla="*/ 36 h 131"/>
                <a:gd name="T48" fmla="*/ 11 w 118"/>
                <a:gd name="T49" fmla="*/ 42 h 131"/>
                <a:gd name="T50" fmla="*/ 7 w 118"/>
                <a:gd name="T51" fmla="*/ 51 h 131"/>
                <a:gd name="T52" fmla="*/ 4 w 118"/>
                <a:gd name="T53" fmla="*/ 61 h 131"/>
                <a:gd name="T54" fmla="*/ 2 w 118"/>
                <a:gd name="T55" fmla="*/ 72 h 131"/>
                <a:gd name="T56" fmla="*/ 0 w 118"/>
                <a:gd name="T57" fmla="*/ 80 h 131"/>
                <a:gd name="T58" fmla="*/ 0 w 118"/>
                <a:gd name="T59" fmla="*/ 91 h 131"/>
                <a:gd name="T60" fmla="*/ 0 w 118"/>
                <a:gd name="T61" fmla="*/ 100 h 131"/>
                <a:gd name="T62" fmla="*/ 2 w 118"/>
                <a:gd name="T63" fmla="*/ 112 h 131"/>
                <a:gd name="T64" fmla="*/ 21 w 118"/>
                <a:gd name="T65" fmla="*/ 131 h 131"/>
                <a:gd name="T66" fmla="*/ 21 w 118"/>
                <a:gd name="T6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31">
                  <a:moveTo>
                    <a:pt x="21" y="131"/>
                  </a:moveTo>
                  <a:lnTo>
                    <a:pt x="21" y="127"/>
                  </a:lnTo>
                  <a:lnTo>
                    <a:pt x="21" y="119"/>
                  </a:lnTo>
                  <a:lnTo>
                    <a:pt x="21" y="112"/>
                  </a:lnTo>
                  <a:lnTo>
                    <a:pt x="21" y="106"/>
                  </a:lnTo>
                  <a:lnTo>
                    <a:pt x="23" y="99"/>
                  </a:lnTo>
                  <a:lnTo>
                    <a:pt x="25" y="91"/>
                  </a:lnTo>
                  <a:lnTo>
                    <a:pt x="25" y="81"/>
                  </a:lnTo>
                  <a:lnTo>
                    <a:pt x="26" y="74"/>
                  </a:lnTo>
                  <a:lnTo>
                    <a:pt x="30" y="66"/>
                  </a:lnTo>
                  <a:lnTo>
                    <a:pt x="34" y="59"/>
                  </a:lnTo>
                  <a:lnTo>
                    <a:pt x="36" y="51"/>
                  </a:lnTo>
                  <a:lnTo>
                    <a:pt x="42" y="43"/>
                  </a:lnTo>
                  <a:lnTo>
                    <a:pt x="47" y="38"/>
                  </a:lnTo>
                  <a:lnTo>
                    <a:pt x="53" y="34"/>
                  </a:lnTo>
                  <a:lnTo>
                    <a:pt x="102" y="61"/>
                  </a:lnTo>
                  <a:lnTo>
                    <a:pt x="118" y="47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8" y="9"/>
                  </a:lnTo>
                  <a:lnTo>
                    <a:pt x="25" y="13"/>
                  </a:lnTo>
                  <a:lnTo>
                    <a:pt x="23" y="19"/>
                  </a:lnTo>
                  <a:lnTo>
                    <a:pt x="17" y="26"/>
                  </a:lnTo>
                  <a:lnTo>
                    <a:pt x="15" y="36"/>
                  </a:lnTo>
                  <a:lnTo>
                    <a:pt x="11" y="42"/>
                  </a:lnTo>
                  <a:lnTo>
                    <a:pt x="7" y="51"/>
                  </a:lnTo>
                  <a:lnTo>
                    <a:pt x="4" y="61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1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21" y="131"/>
                  </a:lnTo>
                  <a:lnTo>
                    <a:pt x="21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79" name="Freeform 239">
              <a:extLst>
                <a:ext uri="{FF2B5EF4-FFF2-40B4-BE49-F238E27FC236}">
                  <a16:creationId xmlns:a16="http://schemas.microsoft.com/office/drawing/2014/main" id="{9E24AC38-567B-3D3F-7568-FB2DDEFD96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" y="2115"/>
              <a:ext cx="61" cy="53"/>
            </a:xfrm>
            <a:custGeom>
              <a:avLst/>
              <a:gdLst>
                <a:gd name="T0" fmla="*/ 17 w 122"/>
                <a:gd name="T1" fmla="*/ 53 h 107"/>
                <a:gd name="T2" fmla="*/ 53 w 122"/>
                <a:gd name="T3" fmla="*/ 32 h 107"/>
                <a:gd name="T4" fmla="*/ 55 w 122"/>
                <a:gd name="T5" fmla="*/ 32 h 107"/>
                <a:gd name="T6" fmla="*/ 61 w 122"/>
                <a:gd name="T7" fmla="*/ 36 h 107"/>
                <a:gd name="T8" fmla="*/ 68 w 122"/>
                <a:gd name="T9" fmla="*/ 42 h 107"/>
                <a:gd name="T10" fmla="*/ 78 w 122"/>
                <a:gd name="T11" fmla="*/ 50 h 107"/>
                <a:gd name="T12" fmla="*/ 82 w 122"/>
                <a:gd name="T13" fmla="*/ 53 h 107"/>
                <a:gd name="T14" fmla="*/ 86 w 122"/>
                <a:gd name="T15" fmla="*/ 59 h 107"/>
                <a:gd name="T16" fmla="*/ 89 w 122"/>
                <a:gd name="T17" fmla="*/ 65 h 107"/>
                <a:gd name="T18" fmla="*/ 93 w 122"/>
                <a:gd name="T19" fmla="*/ 70 h 107"/>
                <a:gd name="T20" fmla="*/ 95 w 122"/>
                <a:gd name="T21" fmla="*/ 78 h 107"/>
                <a:gd name="T22" fmla="*/ 97 w 122"/>
                <a:gd name="T23" fmla="*/ 88 h 107"/>
                <a:gd name="T24" fmla="*/ 99 w 122"/>
                <a:gd name="T25" fmla="*/ 95 h 107"/>
                <a:gd name="T26" fmla="*/ 99 w 122"/>
                <a:gd name="T27" fmla="*/ 107 h 107"/>
                <a:gd name="T28" fmla="*/ 120 w 122"/>
                <a:gd name="T29" fmla="*/ 107 h 107"/>
                <a:gd name="T30" fmla="*/ 120 w 122"/>
                <a:gd name="T31" fmla="*/ 103 h 107"/>
                <a:gd name="T32" fmla="*/ 122 w 122"/>
                <a:gd name="T33" fmla="*/ 97 h 107"/>
                <a:gd name="T34" fmla="*/ 120 w 122"/>
                <a:gd name="T35" fmla="*/ 93 h 107"/>
                <a:gd name="T36" fmla="*/ 120 w 122"/>
                <a:gd name="T37" fmla="*/ 88 h 107"/>
                <a:gd name="T38" fmla="*/ 120 w 122"/>
                <a:gd name="T39" fmla="*/ 82 h 107"/>
                <a:gd name="T40" fmla="*/ 120 w 122"/>
                <a:gd name="T41" fmla="*/ 76 h 107"/>
                <a:gd name="T42" fmla="*/ 116 w 122"/>
                <a:gd name="T43" fmla="*/ 67 h 107"/>
                <a:gd name="T44" fmla="*/ 112 w 122"/>
                <a:gd name="T45" fmla="*/ 59 h 107"/>
                <a:gd name="T46" fmla="*/ 106 w 122"/>
                <a:gd name="T47" fmla="*/ 51 h 107"/>
                <a:gd name="T48" fmla="*/ 101 w 122"/>
                <a:gd name="T49" fmla="*/ 42 h 107"/>
                <a:gd name="T50" fmla="*/ 95 w 122"/>
                <a:gd name="T51" fmla="*/ 36 h 107"/>
                <a:gd name="T52" fmla="*/ 91 w 122"/>
                <a:gd name="T53" fmla="*/ 31 h 107"/>
                <a:gd name="T54" fmla="*/ 86 w 122"/>
                <a:gd name="T55" fmla="*/ 27 h 107"/>
                <a:gd name="T56" fmla="*/ 80 w 122"/>
                <a:gd name="T57" fmla="*/ 21 h 107"/>
                <a:gd name="T58" fmla="*/ 74 w 122"/>
                <a:gd name="T59" fmla="*/ 15 h 107"/>
                <a:gd name="T60" fmla="*/ 68 w 122"/>
                <a:gd name="T61" fmla="*/ 10 h 107"/>
                <a:gd name="T62" fmla="*/ 61 w 122"/>
                <a:gd name="T63" fmla="*/ 6 h 107"/>
                <a:gd name="T64" fmla="*/ 55 w 122"/>
                <a:gd name="T65" fmla="*/ 0 h 107"/>
                <a:gd name="T66" fmla="*/ 0 w 122"/>
                <a:gd name="T67" fmla="*/ 32 h 107"/>
                <a:gd name="T68" fmla="*/ 17 w 122"/>
                <a:gd name="T69" fmla="*/ 53 h 107"/>
                <a:gd name="T70" fmla="*/ 17 w 122"/>
                <a:gd name="T71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07">
                  <a:moveTo>
                    <a:pt x="17" y="53"/>
                  </a:moveTo>
                  <a:lnTo>
                    <a:pt x="53" y="32"/>
                  </a:lnTo>
                  <a:lnTo>
                    <a:pt x="55" y="32"/>
                  </a:lnTo>
                  <a:lnTo>
                    <a:pt x="61" y="36"/>
                  </a:lnTo>
                  <a:lnTo>
                    <a:pt x="68" y="42"/>
                  </a:lnTo>
                  <a:lnTo>
                    <a:pt x="78" y="50"/>
                  </a:lnTo>
                  <a:lnTo>
                    <a:pt x="82" y="53"/>
                  </a:lnTo>
                  <a:lnTo>
                    <a:pt x="86" y="59"/>
                  </a:lnTo>
                  <a:lnTo>
                    <a:pt x="89" y="65"/>
                  </a:lnTo>
                  <a:lnTo>
                    <a:pt x="93" y="70"/>
                  </a:lnTo>
                  <a:lnTo>
                    <a:pt x="95" y="78"/>
                  </a:lnTo>
                  <a:lnTo>
                    <a:pt x="97" y="88"/>
                  </a:lnTo>
                  <a:lnTo>
                    <a:pt x="99" y="95"/>
                  </a:lnTo>
                  <a:lnTo>
                    <a:pt x="99" y="107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2" y="97"/>
                  </a:lnTo>
                  <a:lnTo>
                    <a:pt x="120" y="93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16" y="67"/>
                  </a:lnTo>
                  <a:lnTo>
                    <a:pt x="112" y="59"/>
                  </a:lnTo>
                  <a:lnTo>
                    <a:pt x="106" y="51"/>
                  </a:lnTo>
                  <a:lnTo>
                    <a:pt x="101" y="42"/>
                  </a:lnTo>
                  <a:lnTo>
                    <a:pt x="95" y="36"/>
                  </a:lnTo>
                  <a:lnTo>
                    <a:pt x="91" y="31"/>
                  </a:lnTo>
                  <a:lnTo>
                    <a:pt x="86" y="27"/>
                  </a:lnTo>
                  <a:lnTo>
                    <a:pt x="80" y="21"/>
                  </a:lnTo>
                  <a:lnTo>
                    <a:pt x="74" y="15"/>
                  </a:lnTo>
                  <a:lnTo>
                    <a:pt x="68" y="10"/>
                  </a:lnTo>
                  <a:lnTo>
                    <a:pt x="61" y="6"/>
                  </a:lnTo>
                  <a:lnTo>
                    <a:pt x="55" y="0"/>
                  </a:lnTo>
                  <a:lnTo>
                    <a:pt x="0" y="32"/>
                  </a:lnTo>
                  <a:lnTo>
                    <a:pt x="17" y="53"/>
                  </a:lnTo>
                  <a:lnTo>
                    <a:pt x="1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0" name="Freeform 240">
              <a:extLst>
                <a:ext uri="{FF2B5EF4-FFF2-40B4-BE49-F238E27FC236}">
                  <a16:creationId xmlns:a16="http://schemas.microsoft.com/office/drawing/2014/main" id="{4E86279C-C854-77EE-D62D-880998A90E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" y="2128"/>
              <a:ext cx="14" cy="17"/>
            </a:xfrm>
            <a:custGeom>
              <a:avLst/>
              <a:gdLst>
                <a:gd name="T0" fmla="*/ 15 w 26"/>
                <a:gd name="T1" fmla="*/ 0 h 32"/>
                <a:gd name="T2" fmla="*/ 26 w 26"/>
                <a:gd name="T3" fmla="*/ 15 h 32"/>
                <a:gd name="T4" fmla="*/ 25 w 26"/>
                <a:gd name="T5" fmla="*/ 30 h 32"/>
                <a:gd name="T6" fmla="*/ 11 w 26"/>
                <a:gd name="T7" fmla="*/ 32 h 32"/>
                <a:gd name="T8" fmla="*/ 0 w 26"/>
                <a:gd name="T9" fmla="*/ 23 h 32"/>
                <a:gd name="T10" fmla="*/ 15 w 26"/>
                <a:gd name="T11" fmla="*/ 0 h 32"/>
                <a:gd name="T12" fmla="*/ 1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15" y="0"/>
                  </a:moveTo>
                  <a:lnTo>
                    <a:pt x="26" y="15"/>
                  </a:lnTo>
                  <a:lnTo>
                    <a:pt x="25" y="30"/>
                  </a:lnTo>
                  <a:lnTo>
                    <a:pt x="11" y="32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50481" name="Group 241">
            <a:extLst>
              <a:ext uri="{FF2B5EF4-FFF2-40B4-BE49-F238E27FC236}">
                <a16:creationId xmlns:a16="http://schemas.microsoft.com/office/drawing/2014/main" id="{29E4E358-EB45-6C45-9726-83C1812902D5}"/>
              </a:ext>
            </a:extLst>
          </p:cNvPr>
          <p:cNvGrpSpPr>
            <a:grpSpLocks/>
          </p:cNvGrpSpPr>
          <p:nvPr/>
        </p:nvGrpSpPr>
        <p:grpSpPr bwMode="auto">
          <a:xfrm rot="-4858841">
            <a:off x="7772400" y="6019800"/>
            <a:ext cx="381000" cy="381000"/>
            <a:chOff x="4389" y="2012"/>
            <a:chExt cx="334" cy="382"/>
          </a:xfrm>
        </p:grpSpPr>
        <p:sp>
          <p:nvSpPr>
            <p:cNvPr id="650482" name="Freeform 242">
              <a:extLst>
                <a:ext uri="{FF2B5EF4-FFF2-40B4-BE49-F238E27FC236}">
                  <a16:creationId xmlns:a16="http://schemas.microsoft.com/office/drawing/2014/main" id="{9FDBA6AC-0F0A-D25D-85EF-ACB5A4B87F4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4" y="2031"/>
              <a:ext cx="253" cy="357"/>
            </a:xfrm>
            <a:custGeom>
              <a:avLst/>
              <a:gdLst>
                <a:gd name="T0" fmla="*/ 272 w 506"/>
                <a:gd name="T1" fmla="*/ 0 h 715"/>
                <a:gd name="T2" fmla="*/ 460 w 506"/>
                <a:gd name="T3" fmla="*/ 0 h 715"/>
                <a:gd name="T4" fmla="*/ 506 w 506"/>
                <a:gd name="T5" fmla="*/ 57 h 715"/>
                <a:gd name="T6" fmla="*/ 495 w 506"/>
                <a:gd name="T7" fmla="*/ 618 h 715"/>
                <a:gd name="T8" fmla="*/ 453 w 506"/>
                <a:gd name="T9" fmla="*/ 692 h 715"/>
                <a:gd name="T10" fmla="*/ 310 w 506"/>
                <a:gd name="T11" fmla="*/ 703 h 715"/>
                <a:gd name="T12" fmla="*/ 55 w 506"/>
                <a:gd name="T13" fmla="*/ 715 h 715"/>
                <a:gd name="T14" fmla="*/ 4 w 506"/>
                <a:gd name="T15" fmla="*/ 661 h 715"/>
                <a:gd name="T16" fmla="*/ 8 w 506"/>
                <a:gd name="T17" fmla="*/ 424 h 715"/>
                <a:gd name="T18" fmla="*/ 0 w 506"/>
                <a:gd name="T19" fmla="*/ 84 h 715"/>
                <a:gd name="T20" fmla="*/ 34 w 506"/>
                <a:gd name="T21" fmla="*/ 13 h 715"/>
                <a:gd name="T22" fmla="*/ 69 w 506"/>
                <a:gd name="T23" fmla="*/ 0 h 715"/>
                <a:gd name="T24" fmla="*/ 272 w 506"/>
                <a:gd name="T25" fmla="*/ 0 h 715"/>
                <a:gd name="T26" fmla="*/ 272 w 506"/>
                <a:gd name="T27" fmla="*/ 0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6" h="715">
                  <a:moveTo>
                    <a:pt x="272" y="0"/>
                  </a:moveTo>
                  <a:lnTo>
                    <a:pt x="460" y="0"/>
                  </a:lnTo>
                  <a:lnTo>
                    <a:pt x="506" y="57"/>
                  </a:lnTo>
                  <a:lnTo>
                    <a:pt x="495" y="618"/>
                  </a:lnTo>
                  <a:lnTo>
                    <a:pt x="453" y="692"/>
                  </a:lnTo>
                  <a:lnTo>
                    <a:pt x="310" y="703"/>
                  </a:lnTo>
                  <a:lnTo>
                    <a:pt x="55" y="715"/>
                  </a:lnTo>
                  <a:lnTo>
                    <a:pt x="4" y="661"/>
                  </a:lnTo>
                  <a:lnTo>
                    <a:pt x="8" y="424"/>
                  </a:lnTo>
                  <a:lnTo>
                    <a:pt x="0" y="84"/>
                  </a:lnTo>
                  <a:lnTo>
                    <a:pt x="34" y="13"/>
                  </a:lnTo>
                  <a:lnTo>
                    <a:pt x="69" y="0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3" name="Freeform 243">
              <a:extLst>
                <a:ext uri="{FF2B5EF4-FFF2-40B4-BE49-F238E27FC236}">
                  <a16:creationId xmlns:a16="http://schemas.microsoft.com/office/drawing/2014/main" id="{99E28964-8F3E-4469-2384-25263ED3F19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7" y="2136"/>
              <a:ext cx="103" cy="158"/>
            </a:xfrm>
            <a:custGeom>
              <a:avLst/>
              <a:gdLst>
                <a:gd name="T0" fmla="*/ 100 w 205"/>
                <a:gd name="T1" fmla="*/ 0 h 315"/>
                <a:gd name="T2" fmla="*/ 32 w 205"/>
                <a:gd name="T3" fmla="*/ 74 h 315"/>
                <a:gd name="T4" fmla="*/ 0 w 205"/>
                <a:gd name="T5" fmla="*/ 144 h 315"/>
                <a:gd name="T6" fmla="*/ 5 w 205"/>
                <a:gd name="T7" fmla="*/ 211 h 315"/>
                <a:gd name="T8" fmla="*/ 45 w 205"/>
                <a:gd name="T9" fmla="*/ 228 h 315"/>
                <a:gd name="T10" fmla="*/ 81 w 205"/>
                <a:gd name="T11" fmla="*/ 209 h 315"/>
                <a:gd name="T12" fmla="*/ 59 w 205"/>
                <a:gd name="T13" fmla="*/ 315 h 315"/>
                <a:gd name="T14" fmla="*/ 121 w 205"/>
                <a:gd name="T15" fmla="*/ 308 h 315"/>
                <a:gd name="T16" fmla="*/ 121 w 205"/>
                <a:gd name="T17" fmla="*/ 207 h 315"/>
                <a:gd name="T18" fmla="*/ 158 w 205"/>
                <a:gd name="T19" fmla="*/ 234 h 315"/>
                <a:gd name="T20" fmla="*/ 205 w 205"/>
                <a:gd name="T21" fmla="*/ 215 h 315"/>
                <a:gd name="T22" fmla="*/ 205 w 205"/>
                <a:gd name="T23" fmla="*/ 148 h 315"/>
                <a:gd name="T24" fmla="*/ 158 w 205"/>
                <a:gd name="T25" fmla="*/ 59 h 315"/>
                <a:gd name="T26" fmla="*/ 100 w 205"/>
                <a:gd name="T27" fmla="*/ 0 h 315"/>
                <a:gd name="T28" fmla="*/ 100 w 205"/>
                <a:gd name="T29" fmla="*/ 0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5" h="315">
                  <a:moveTo>
                    <a:pt x="100" y="0"/>
                  </a:moveTo>
                  <a:lnTo>
                    <a:pt x="32" y="74"/>
                  </a:lnTo>
                  <a:lnTo>
                    <a:pt x="0" y="144"/>
                  </a:lnTo>
                  <a:lnTo>
                    <a:pt x="5" y="211"/>
                  </a:lnTo>
                  <a:lnTo>
                    <a:pt x="45" y="228"/>
                  </a:lnTo>
                  <a:lnTo>
                    <a:pt x="81" y="209"/>
                  </a:lnTo>
                  <a:lnTo>
                    <a:pt x="59" y="315"/>
                  </a:lnTo>
                  <a:lnTo>
                    <a:pt x="121" y="308"/>
                  </a:lnTo>
                  <a:lnTo>
                    <a:pt x="121" y="207"/>
                  </a:lnTo>
                  <a:lnTo>
                    <a:pt x="158" y="234"/>
                  </a:lnTo>
                  <a:lnTo>
                    <a:pt x="205" y="215"/>
                  </a:lnTo>
                  <a:lnTo>
                    <a:pt x="205" y="148"/>
                  </a:lnTo>
                  <a:lnTo>
                    <a:pt x="158" y="59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4" name="Freeform 244">
              <a:extLst>
                <a:ext uri="{FF2B5EF4-FFF2-40B4-BE49-F238E27FC236}">
                  <a16:creationId xmlns:a16="http://schemas.microsoft.com/office/drawing/2014/main" id="{5D2BA57D-F0CB-CC54-5498-6F8977DB15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0" y="2039"/>
              <a:ext cx="56" cy="74"/>
            </a:xfrm>
            <a:custGeom>
              <a:avLst/>
              <a:gdLst>
                <a:gd name="T0" fmla="*/ 0 w 110"/>
                <a:gd name="T1" fmla="*/ 131 h 148"/>
                <a:gd name="T2" fmla="*/ 74 w 110"/>
                <a:gd name="T3" fmla="*/ 0 h 148"/>
                <a:gd name="T4" fmla="*/ 91 w 110"/>
                <a:gd name="T5" fmla="*/ 4 h 148"/>
                <a:gd name="T6" fmla="*/ 110 w 110"/>
                <a:gd name="T7" fmla="*/ 145 h 148"/>
                <a:gd name="T8" fmla="*/ 87 w 110"/>
                <a:gd name="T9" fmla="*/ 148 h 148"/>
                <a:gd name="T10" fmla="*/ 74 w 110"/>
                <a:gd name="T11" fmla="*/ 48 h 148"/>
                <a:gd name="T12" fmla="*/ 27 w 110"/>
                <a:gd name="T13" fmla="*/ 135 h 148"/>
                <a:gd name="T14" fmla="*/ 0 w 110"/>
                <a:gd name="T15" fmla="*/ 131 h 148"/>
                <a:gd name="T16" fmla="*/ 0 w 110"/>
                <a:gd name="T17" fmla="*/ 13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48">
                  <a:moveTo>
                    <a:pt x="0" y="131"/>
                  </a:moveTo>
                  <a:lnTo>
                    <a:pt x="74" y="0"/>
                  </a:lnTo>
                  <a:lnTo>
                    <a:pt x="91" y="4"/>
                  </a:lnTo>
                  <a:lnTo>
                    <a:pt x="110" y="145"/>
                  </a:lnTo>
                  <a:lnTo>
                    <a:pt x="87" y="148"/>
                  </a:lnTo>
                  <a:lnTo>
                    <a:pt x="74" y="48"/>
                  </a:lnTo>
                  <a:lnTo>
                    <a:pt x="27" y="135"/>
                  </a:lnTo>
                  <a:lnTo>
                    <a:pt x="0" y="131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5" name="Freeform 245">
              <a:extLst>
                <a:ext uri="{FF2B5EF4-FFF2-40B4-BE49-F238E27FC236}">
                  <a16:creationId xmlns:a16="http://schemas.microsoft.com/office/drawing/2014/main" id="{5BB98E6D-EE83-3AF3-DA5A-5C9C9CB34F2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12" y="2075"/>
              <a:ext cx="56" cy="11"/>
            </a:xfrm>
            <a:custGeom>
              <a:avLst/>
              <a:gdLst>
                <a:gd name="T0" fmla="*/ 5 w 112"/>
                <a:gd name="T1" fmla="*/ 2 h 21"/>
                <a:gd name="T2" fmla="*/ 112 w 112"/>
                <a:gd name="T3" fmla="*/ 0 h 21"/>
                <a:gd name="T4" fmla="*/ 112 w 112"/>
                <a:gd name="T5" fmla="*/ 17 h 21"/>
                <a:gd name="T6" fmla="*/ 0 w 112"/>
                <a:gd name="T7" fmla="*/ 21 h 21"/>
                <a:gd name="T8" fmla="*/ 5 w 112"/>
                <a:gd name="T9" fmla="*/ 2 h 21"/>
                <a:gd name="T10" fmla="*/ 5 w 112"/>
                <a:gd name="T11" fmla="*/ 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2" h="21">
                  <a:moveTo>
                    <a:pt x="5" y="2"/>
                  </a:moveTo>
                  <a:lnTo>
                    <a:pt x="112" y="0"/>
                  </a:lnTo>
                  <a:lnTo>
                    <a:pt x="112" y="17"/>
                  </a:lnTo>
                  <a:lnTo>
                    <a:pt x="0" y="21"/>
                  </a:lnTo>
                  <a:lnTo>
                    <a:pt x="5" y="2"/>
                  </a:lnTo>
                  <a:lnTo>
                    <a:pt x="5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6" name="Freeform 246">
              <a:extLst>
                <a:ext uri="{FF2B5EF4-FFF2-40B4-BE49-F238E27FC236}">
                  <a16:creationId xmlns:a16="http://schemas.microsoft.com/office/drawing/2014/main" id="{0A7C68D0-76AE-3FE7-196F-55F9876B39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2326"/>
              <a:ext cx="60" cy="12"/>
            </a:xfrm>
            <a:custGeom>
              <a:avLst/>
              <a:gdLst>
                <a:gd name="T0" fmla="*/ 0 w 119"/>
                <a:gd name="T1" fmla="*/ 0 h 25"/>
                <a:gd name="T2" fmla="*/ 119 w 119"/>
                <a:gd name="T3" fmla="*/ 4 h 25"/>
                <a:gd name="T4" fmla="*/ 114 w 119"/>
                <a:gd name="T5" fmla="*/ 25 h 25"/>
                <a:gd name="T6" fmla="*/ 0 w 119"/>
                <a:gd name="T7" fmla="*/ 15 h 25"/>
                <a:gd name="T8" fmla="*/ 0 w 119"/>
                <a:gd name="T9" fmla="*/ 0 h 25"/>
                <a:gd name="T10" fmla="*/ 0 w 1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9" h="25">
                  <a:moveTo>
                    <a:pt x="0" y="0"/>
                  </a:moveTo>
                  <a:lnTo>
                    <a:pt x="119" y="4"/>
                  </a:lnTo>
                  <a:lnTo>
                    <a:pt x="114" y="2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7" name="Freeform 247">
              <a:extLst>
                <a:ext uri="{FF2B5EF4-FFF2-40B4-BE49-F238E27FC236}">
                  <a16:creationId xmlns:a16="http://schemas.microsoft.com/office/drawing/2014/main" id="{442CB0B1-937E-026E-9ED4-F8243C3E79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2" y="2012"/>
              <a:ext cx="271" cy="376"/>
            </a:xfrm>
            <a:custGeom>
              <a:avLst/>
              <a:gdLst>
                <a:gd name="T0" fmla="*/ 82 w 542"/>
                <a:gd name="T1" fmla="*/ 49 h 751"/>
                <a:gd name="T2" fmla="*/ 67 w 542"/>
                <a:gd name="T3" fmla="*/ 55 h 751"/>
                <a:gd name="T4" fmla="*/ 52 w 542"/>
                <a:gd name="T5" fmla="*/ 76 h 751"/>
                <a:gd name="T6" fmla="*/ 46 w 542"/>
                <a:gd name="T7" fmla="*/ 93 h 751"/>
                <a:gd name="T8" fmla="*/ 42 w 542"/>
                <a:gd name="T9" fmla="*/ 118 h 751"/>
                <a:gd name="T10" fmla="*/ 42 w 542"/>
                <a:gd name="T11" fmla="*/ 142 h 751"/>
                <a:gd name="T12" fmla="*/ 42 w 542"/>
                <a:gd name="T13" fmla="*/ 160 h 751"/>
                <a:gd name="T14" fmla="*/ 46 w 542"/>
                <a:gd name="T15" fmla="*/ 180 h 751"/>
                <a:gd name="T16" fmla="*/ 35 w 542"/>
                <a:gd name="T17" fmla="*/ 623 h 751"/>
                <a:gd name="T18" fmla="*/ 33 w 542"/>
                <a:gd name="T19" fmla="*/ 637 h 751"/>
                <a:gd name="T20" fmla="*/ 37 w 542"/>
                <a:gd name="T21" fmla="*/ 661 h 751"/>
                <a:gd name="T22" fmla="*/ 46 w 542"/>
                <a:gd name="T23" fmla="*/ 688 h 751"/>
                <a:gd name="T24" fmla="*/ 63 w 542"/>
                <a:gd name="T25" fmla="*/ 703 h 751"/>
                <a:gd name="T26" fmla="*/ 80 w 542"/>
                <a:gd name="T27" fmla="*/ 713 h 751"/>
                <a:gd name="T28" fmla="*/ 103 w 542"/>
                <a:gd name="T29" fmla="*/ 716 h 751"/>
                <a:gd name="T30" fmla="*/ 423 w 542"/>
                <a:gd name="T31" fmla="*/ 707 h 751"/>
                <a:gd name="T32" fmla="*/ 442 w 542"/>
                <a:gd name="T33" fmla="*/ 705 h 751"/>
                <a:gd name="T34" fmla="*/ 459 w 542"/>
                <a:gd name="T35" fmla="*/ 697 h 751"/>
                <a:gd name="T36" fmla="*/ 478 w 542"/>
                <a:gd name="T37" fmla="*/ 682 h 751"/>
                <a:gd name="T38" fmla="*/ 487 w 542"/>
                <a:gd name="T39" fmla="*/ 661 h 751"/>
                <a:gd name="T40" fmla="*/ 491 w 542"/>
                <a:gd name="T41" fmla="*/ 646 h 751"/>
                <a:gd name="T42" fmla="*/ 504 w 542"/>
                <a:gd name="T43" fmla="*/ 91 h 751"/>
                <a:gd name="T44" fmla="*/ 497 w 542"/>
                <a:gd name="T45" fmla="*/ 65 h 751"/>
                <a:gd name="T46" fmla="*/ 487 w 542"/>
                <a:gd name="T47" fmla="*/ 49 h 751"/>
                <a:gd name="T48" fmla="*/ 468 w 542"/>
                <a:gd name="T49" fmla="*/ 36 h 751"/>
                <a:gd name="T50" fmla="*/ 303 w 542"/>
                <a:gd name="T51" fmla="*/ 0 h 751"/>
                <a:gd name="T52" fmla="*/ 478 w 542"/>
                <a:gd name="T53" fmla="*/ 6 h 751"/>
                <a:gd name="T54" fmla="*/ 497 w 542"/>
                <a:gd name="T55" fmla="*/ 13 h 751"/>
                <a:gd name="T56" fmla="*/ 519 w 542"/>
                <a:gd name="T57" fmla="*/ 32 h 751"/>
                <a:gd name="T58" fmla="*/ 533 w 542"/>
                <a:gd name="T59" fmla="*/ 53 h 751"/>
                <a:gd name="T60" fmla="*/ 540 w 542"/>
                <a:gd name="T61" fmla="*/ 72 h 751"/>
                <a:gd name="T62" fmla="*/ 540 w 542"/>
                <a:gd name="T63" fmla="*/ 91 h 751"/>
                <a:gd name="T64" fmla="*/ 531 w 542"/>
                <a:gd name="T65" fmla="*/ 637 h 751"/>
                <a:gd name="T66" fmla="*/ 529 w 542"/>
                <a:gd name="T67" fmla="*/ 656 h 751"/>
                <a:gd name="T68" fmla="*/ 525 w 542"/>
                <a:gd name="T69" fmla="*/ 682 h 751"/>
                <a:gd name="T70" fmla="*/ 504 w 542"/>
                <a:gd name="T71" fmla="*/ 709 h 751"/>
                <a:gd name="T72" fmla="*/ 481 w 542"/>
                <a:gd name="T73" fmla="*/ 722 h 751"/>
                <a:gd name="T74" fmla="*/ 457 w 542"/>
                <a:gd name="T75" fmla="*/ 732 h 751"/>
                <a:gd name="T76" fmla="*/ 426 w 542"/>
                <a:gd name="T77" fmla="*/ 735 h 751"/>
                <a:gd name="T78" fmla="*/ 111 w 542"/>
                <a:gd name="T79" fmla="*/ 751 h 751"/>
                <a:gd name="T80" fmla="*/ 88 w 542"/>
                <a:gd name="T81" fmla="*/ 749 h 751"/>
                <a:gd name="T82" fmla="*/ 56 w 542"/>
                <a:gd name="T83" fmla="*/ 741 h 751"/>
                <a:gd name="T84" fmla="*/ 29 w 542"/>
                <a:gd name="T85" fmla="*/ 722 h 751"/>
                <a:gd name="T86" fmla="*/ 16 w 542"/>
                <a:gd name="T87" fmla="*/ 709 h 751"/>
                <a:gd name="T88" fmla="*/ 6 w 542"/>
                <a:gd name="T89" fmla="*/ 686 h 751"/>
                <a:gd name="T90" fmla="*/ 0 w 542"/>
                <a:gd name="T91" fmla="*/ 659 h 751"/>
                <a:gd name="T92" fmla="*/ 12 w 542"/>
                <a:gd name="T93" fmla="*/ 317 h 751"/>
                <a:gd name="T94" fmla="*/ 12 w 542"/>
                <a:gd name="T95" fmla="*/ 160 h 751"/>
                <a:gd name="T96" fmla="*/ 6 w 542"/>
                <a:gd name="T97" fmla="*/ 148 h 751"/>
                <a:gd name="T98" fmla="*/ 4 w 542"/>
                <a:gd name="T99" fmla="*/ 120 h 751"/>
                <a:gd name="T100" fmla="*/ 4 w 542"/>
                <a:gd name="T101" fmla="*/ 101 h 751"/>
                <a:gd name="T102" fmla="*/ 8 w 542"/>
                <a:gd name="T103" fmla="*/ 82 h 751"/>
                <a:gd name="T104" fmla="*/ 16 w 542"/>
                <a:gd name="T105" fmla="*/ 63 h 751"/>
                <a:gd name="T106" fmla="*/ 31 w 542"/>
                <a:gd name="T107" fmla="*/ 47 h 751"/>
                <a:gd name="T108" fmla="*/ 50 w 542"/>
                <a:gd name="T109" fmla="*/ 32 h 751"/>
                <a:gd name="T110" fmla="*/ 76 w 542"/>
                <a:gd name="T111" fmla="*/ 23 h 751"/>
                <a:gd name="T112" fmla="*/ 94 w 542"/>
                <a:gd name="T113" fmla="*/ 19 h 751"/>
                <a:gd name="T114" fmla="*/ 92 w 542"/>
                <a:gd name="T115" fmla="*/ 49 h 7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2" h="751">
                  <a:moveTo>
                    <a:pt x="92" y="49"/>
                  </a:moveTo>
                  <a:lnTo>
                    <a:pt x="90" y="49"/>
                  </a:lnTo>
                  <a:lnTo>
                    <a:pt x="82" y="49"/>
                  </a:lnTo>
                  <a:lnTo>
                    <a:pt x="76" y="49"/>
                  </a:lnTo>
                  <a:lnTo>
                    <a:pt x="73" y="51"/>
                  </a:lnTo>
                  <a:lnTo>
                    <a:pt x="67" y="55"/>
                  </a:lnTo>
                  <a:lnTo>
                    <a:pt x="61" y="61"/>
                  </a:lnTo>
                  <a:lnTo>
                    <a:pt x="56" y="66"/>
                  </a:lnTo>
                  <a:lnTo>
                    <a:pt x="52" y="76"/>
                  </a:lnTo>
                  <a:lnTo>
                    <a:pt x="48" y="82"/>
                  </a:lnTo>
                  <a:lnTo>
                    <a:pt x="48" y="87"/>
                  </a:lnTo>
                  <a:lnTo>
                    <a:pt x="46" y="93"/>
                  </a:lnTo>
                  <a:lnTo>
                    <a:pt x="46" y="101"/>
                  </a:lnTo>
                  <a:lnTo>
                    <a:pt x="42" y="108"/>
                  </a:lnTo>
                  <a:lnTo>
                    <a:pt x="42" y="118"/>
                  </a:lnTo>
                  <a:lnTo>
                    <a:pt x="42" y="125"/>
                  </a:lnTo>
                  <a:lnTo>
                    <a:pt x="42" y="137"/>
                  </a:lnTo>
                  <a:lnTo>
                    <a:pt x="42" y="142"/>
                  </a:lnTo>
                  <a:lnTo>
                    <a:pt x="42" y="148"/>
                  </a:lnTo>
                  <a:lnTo>
                    <a:pt x="42" y="154"/>
                  </a:lnTo>
                  <a:lnTo>
                    <a:pt x="42" y="160"/>
                  </a:lnTo>
                  <a:lnTo>
                    <a:pt x="42" y="165"/>
                  </a:lnTo>
                  <a:lnTo>
                    <a:pt x="44" y="173"/>
                  </a:lnTo>
                  <a:lnTo>
                    <a:pt x="46" y="180"/>
                  </a:lnTo>
                  <a:lnTo>
                    <a:pt x="48" y="188"/>
                  </a:lnTo>
                  <a:lnTo>
                    <a:pt x="37" y="623"/>
                  </a:lnTo>
                  <a:lnTo>
                    <a:pt x="35" y="623"/>
                  </a:lnTo>
                  <a:lnTo>
                    <a:pt x="35" y="627"/>
                  </a:lnTo>
                  <a:lnTo>
                    <a:pt x="33" y="631"/>
                  </a:lnTo>
                  <a:lnTo>
                    <a:pt x="33" y="637"/>
                  </a:lnTo>
                  <a:lnTo>
                    <a:pt x="33" y="644"/>
                  </a:lnTo>
                  <a:lnTo>
                    <a:pt x="35" y="652"/>
                  </a:lnTo>
                  <a:lnTo>
                    <a:pt x="37" y="661"/>
                  </a:lnTo>
                  <a:lnTo>
                    <a:pt x="38" y="671"/>
                  </a:lnTo>
                  <a:lnTo>
                    <a:pt x="40" y="678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5" y="709"/>
                  </a:lnTo>
                  <a:lnTo>
                    <a:pt x="80" y="713"/>
                  </a:lnTo>
                  <a:lnTo>
                    <a:pt x="88" y="713"/>
                  </a:lnTo>
                  <a:lnTo>
                    <a:pt x="94" y="715"/>
                  </a:lnTo>
                  <a:lnTo>
                    <a:pt x="103" y="716"/>
                  </a:lnTo>
                  <a:lnTo>
                    <a:pt x="113" y="716"/>
                  </a:lnTo>
                  <a:lnTo>
                    <a:pt x="421" y="707"/>
                  </a:lnTo>
                  <a:lnTo>
                    <a:pt x="423" y="707"/>
                  </a:lnTo>
                  <a:lnTo>
                    <a:pt x="430" y="707"/>
                  </a:lnTo>
                  <a:lnTo>
                    <a:pt x="434" y="705"/>
                  </a:lnTo>
                  <a:lnTo>
                    <a:pt x="442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9" y="697"/>
                  </a:lnTo>
                  <a:lnTo>
                    <a:pt x="466" y="694"/>
                  </a:lnTo>
                  <a:lnTo>
                    <a:pt x="470" y="688"/>
                  </a:lnTo>
                  <a:lnTo>
                    <a:pt x="478" y="682"/>
                  </a:lnTo>
                  <a:lnTo>
                    <a:pt x="481" y="675"/>
                  </a:lnTo>
                  <a:lnTo>
                    <a:pt x="485" y="667"/>
                  </a:lnTo>
                  <a:lnTo>
                    <a:pt x="487" y="661"/>
                  </a:lnTo>
                  <a:lnTo>
                    <a:pt x="489" y="656"/>
                  </a:lnTo>
                  <a:lnTo>
                    <a:pt x="489" y="652"/>
                  </a:lnTo>
                  <a:lnTo>
                    <a:pt x="491" y="646"/>
                  </a:lnTo>
                  <a:lnTo>
                    <a:pt x="504" y="101"/>
                  </a:lnTo>
                  <a:lnTo>
                    <a:pt x="504" y="97"/>
                  </a:lnTo>
                  <a:lnTo>
                    <a:pt x="504" y="91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7" y="65"/>
                  </a:lnTo>
                  <a:lnTo>
                    <a:pt x="495" y="59"/>
                  </a:lnTo>
                  <a:lnTo>
                    <a:pt x="491" y="53"/>
                  </a:lnTo>
                  <a:lnTo>
                    <a:pt x="487" y="49"/>
                  </a:lnTo>
                  <a:lnTo>
                    <a:pt x="481" y="44"/>
                  </a:lnTo>
                  <a:lnTo>
                    <a:pt x="476" y="40"/>
                  </a:lnTo>
                  <a:lnTo>
                    <a:pt x="468" y="36"/>
                  </a:lnTo>
                  <a:lnTo>
                    <a:pt x="459" y="36"/>
                  </a:lnTo>
                  <a:lnTo>
                    <a:pt x="278" y="30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8" y="6"/>
                  </a:lnTo>
                  <a:lnTo>
                    <a:pt x="483" y="6"/>
                  </a:lnTo>
                  <a:lnTo>
                    <a:pt x="491" y="9"/>
                  </a:lnTo>
                  <a:lnTo>
                    <a:pt x="497" y="13"/>
                  </a:lnTo>
                  <a:lnTo>
                    <a:pt x="506" y="19"/>
                  </a:lnTo>
                  <a:lnTo>
                    <a:pt x="514" y="25"/>
                  </a:lnTo>
                  <a:lnTo>
                    <a:pt x="519" y="32"/>
                  </a:lnTo>
                  <a:lnTo>
                    <a:pt x="527" y="38"/>
                  </a:lnTo>
                  <a:lnTo>
                    <a:pt x="533" y="49"/>
                  </a:lnTo>
                  <a:lnTo>
                    <a:pt x="533" y="53"/>
                  </a:lnTo>
                  <a:lnTo>
                    <a:pt x="535" y="59"/>
                  </a:lnTo>
                  <a:lnTo>
                    <a:pt x="538" y="65"/>
                  </a:lnTo>
                  <a:lnTo>
                    <a:pt x="540" y="72"/>
                  </a:lnTo>
                  <a:lnTo>
                    <a:pt x="540" y="78"/>
                  </a:lnTo>
                  <a:lnTo>
                    <a:pt x="540" y="84"/>
                  </a:lnTo>
                  <a:lnTo>
                    <a:pt x="540" y="91"/>
                  </a:lnTo>
                  <a:lnTo>
                    <a:pt x="542" y="101"/>
                  </a:lnTo>
                  <a:lnTo>
                    <a:pt x="531" y="635"/>
                  </a:lnTo>
                  <a:lnTo>
                    <a:pt x="531" y="637"/>
                  </a:lnTo>
                  <a:lnTo>
                    <a:pt x="531" y="642"/>
                  </a:lnTo>
                  <a:lnTo>
                    <a:pt x="531" y="648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3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1"/>
                  </a:lnTo>
                  <a:lnTo>
                    <a:pt x="504" y="709"/>
                  </a:lnTo>
                  <a:lnTo>
                    <a:pt x="495" y="716"/>
                  </a:lnTo>
                  <a:lnTo>
                    <a:pt x="487" y="720"/>
                  </a:lnTo>
                  <a:lnTo>
                    <a:pt x="481" y="722"/>
                  </a:lnTo>
                  <a:lnTo>
                    <a:pt x="472" y="726"/>
                  </a:lnTo>
                  <a:lnTo>
                    <a:pt x="466" y="730"/>
                  </a:lnTo>
                  <a:lnTo>
                    <a:pt x="457" y="732"/>
                  </a:lnTo>
                  <a:lnTo>
                    <a:pt x="447" y="734"/>
                  </a:lnTo>
                  <a:lnTo>
                    <a:pt x="438" y="734"/>
                  </a:lnTo>
                  <a:lnTo>
                    <a:pt x="426" y="735"/>
                  </a:lnTo>
                  <a:lnTo>
                    <a:pt x="116" y="751"/>
                  </a:lnTo>
                  <a:lnTo>
                    <a:pt x="115" y="751"/>
                  </a:lnTo>
                  <a:lnTo>
                    <a:pt x="111" y="751"/>
                  </a:lnTo>
                  <a:lnTo>
                    <a:pt x="105" y="751"/>
                  </a:lnTo>
                  <a:lnTo>
                    <a:pt x="97" y="751"/>
                  </a:lnTo>
                  <a:lnTo>
                    <a:pt x="88" y="749"/>
                  </a:lnTo>
                  <a:lnTo>
                    <a:pt x="78" y="747"/>
                  </a:lnTo>
                  <a:lnTo>
                    <a:pt x="67" y="745"/>
                  </a:lnTo>
                  <a:lnTo>
                    <a:pt x="56" y="741"/>
                  </a:lnTo>
                  <a:lnTo>
                    <a:pt x="46" y="735"/>
                  </a:lnTo>
                  <a:lnTo>
                    <a:pt x="35" y="728"/>
                  </a:lnTo>
                  <a:lnTo>
                    <a:pt x="29" y="722"/>
                  </a:lnTo>
                  <a:lnTo>
                    <a:pt x="25" y="718"/>
                  </a:lnTo>
                  <a:lnTo>
                    <a:pt x="19" y="715"/>
                  </a:lnTo>
                  <a:lnTo>
                    <a:pt x="16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8"/>
                  </a:lnTo>
                  <a:lnTo>
                    <a:pt x="2" y="669"/>
                  </a:lnTo>
                  <a:lnTo>
                    <a:pt x="0" y="659"/>
                  </a:lnTo>
                  <a:lnTo>
                    <a:pt x="0" y="648"/>
                  </a:lnTo>
                  <a:lnTo>
                    <a:pt x="2" y="637"/>
                  </a:lnTo>
                  <a:lnTo>
                    <a:pt x="12" y="317"/>
                  </a:lnTo>
                  <a:lnTo>
                    <a:pt x="38" y="277"/>
                  </a:lnTo>
                  <a:lnTo>
                    <a:pt x="37" y="201"/>
                  </a:lnTo>
                  <a:lnTo>
                    <a:pt x="12" y="160"/>
                  </a:lnTo>
                  <a:lnTo>
                    <a:pt x="10" y="158"/>
                  </a:lnTo>
                  <a:lnTo>
                    <a:pt x="10" y="154"/>
                  </a:lnTo>
                  <a:lnTo>
                    <a:pt x="6" y="148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20"/>
                  </a:lnTo>
                  <a:lnTo>
                    <a:pt x="4" y="112"/>
                  </a:lnTo>
                  <a:lnTo>
                    <a:pt x="4" y="106"/>
                  </a:lnTo>
                  <a:lnTo>
                    <a:pt x="4" y="101"/>
                  </a:lnTo>
                  <a:lnTo>
                    <a:pt x="6" y="95"/>
                  </a:lnTo>
                  <a:lnTo>
                    <a:pt x="6" y="87"/>
                  </a:lnTo>
                  <a:lnTo>
                    <a:pt x="8" y="82"/>
                  </a:lnTo>
                  <a:lnTo>
                    <a:pt x="10" y="76"/>
                  </a:lnTo>
                  <a:lnTo>
                    <a:pt x="14" y="70"/>
                  </a:lnTo>
                  <a:lnTo>
                    <a:pt x="16" y="63"/>
                  </a:lnTo>
                  <a:lnTo>
                    <a:pt x="21" y="59"/>
                  </a:lnTo>
                  <a:lnTo>
                    <a:pt x="25" y="51"/>
                  </a:lnTo>
                  <a:lnTo>
                    <a:pt x="31" y="47"/>
                  </a:lnTo>
                  <a:lnTo>
                    <a:pt x="37" y="42"/>
                  </a:lnTo>
                  <a:lnTo>
                    <a:pt x="42" y="38"/>
                  </a:lnTo>
                  <a:lnTo>
                    <a:pt x="50" y="32"/>
                  </a:lnTo>
                  <a:lnTo>
                    <a:pt x="59" y="28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4" y="19"/>
                  </a:lnTo>
                  <a:lnTo>
                    <a:pt x="101" y="19"/>
                  </a:lnTo>
                  <a:lnTo>
                    <a:pt x="92" y="49"/>
                  </a:lnTo>
                  <a:lnTo>
                    <a:pt x="92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8" name="Freeform 248">
              <a:extLst>
                <a:ext uri="{FF2B5EF4-FFF2-40B4-BE49-F238E27FC236}">
                  <a16:creationId xmlns:a16="http://schemas.microsoft.com/office/drawing/2014/main" id="{1771A0B3-CFA1-F48E-DCCC-7E717A763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4" y="2126"/>
              <a:ext cx="118" cy="128"/>
            </a:xfrm>
            <a:custGeom>
              <a:avLst/>
              <a:gdLst>
                <a:gd name="T0" fmla="*/ 120 w 236"/>
                <a:gd name="T1" fmla="*/ 6 h 255"/>
                <a:gd name="T2" fmla="*/ 103 w 236"/>
                <a:gd name="T3" fmla="*/ 19 h 255"/>
                <a:gd name="T4" fmla="*/ 84 w 236"/>
                <a:gd name="T5" fmla="*/ 38 h 255"/>
                <a:gd name="T6" fmla="*/ 63 w 236"/>
                <a:gd name="T7" fmla="*/ 61 h 255"/>
                <a:gd name="T8" fmla="*/ 44 w 236"/>
                <a:gd name="T9" fmla="*/ 91 h 255"/>
                <a:gd name="T10" fmla="*/ 23 w 236"/>
                <a:gd name="T11" fmla="*/ 120 h 255"/>
                <a:gd name="T12" fmla="*/ 10 w 236"/>
                <a:gd name="T13" fmla="*/ 150 h 255"/>
                <a:gd name="T14" fmla="*/ 0 w 236"/>
                <a:gd name="T15" fmla="*/ 181 h 255"/>
                <a:gd name="T16" fmla="*/ 2 w 236"/>
                <a:gd name="T17" fmla="*/ 209 h 255"/>
                <a:gd name="T18" fmla="*/ 17 w 236"/>
                <a:gd name="T19" fmla="*/ 234 h 255"/>
                <a:gd name="T20" fmla="*/ 34 w 236"/>
                <a:gd name="T21" fmla="*/ 249 h 255"/>
                <a:gd name="T22" fmla="*/ 49 w 236"/>
                <a:gd name="T23" fmla="*/ 253 h 255"/>
                <a:gd name="T24" fmla="*/ 70 w 236"/>
                <a:gd name="T25" fmla="*/ 253 h 255"/>
                <a:gd name="T26" fmla="*/ 95 w 236"/>
                <a:gd name="T27" fmla="*/ 236 h 255"/>
                <a:gd name="T28" fmla="*/ 110 w 236"/>
                <a:gd name="T29" fmla="*/ 217 h 255"/>
                <a:gd name="T30" fmla="*/ 120 w 236"/>
                <a:gd name="T31" fmla="*/ 205 h 255"/>
                <a:gd name="T32" fmla="*/ 133 w 236"/>
                <a:gd name="T33" fmla="*/ 224 h 255"/>
                <a:gd name="T34" fmla="*/ 148 w 236"/>
                <a:gd name="T35" fmla="*/ 243 h 255"/>
                <a:gd name="T36" fmla="*/ 173 w 236"/>
                <a:gd name="T37" fmla="*/ 255 h 255"/>
                <a:gd name="T38" fmla="*/ 198 w 236"/>
                <a:gd name="T39" fmla="*/ 253 h 255"/>
                <a:gd name="T40" fmla="*/ 215 w 236"/>
                <a:gd name="T41" fmla="*/ 247 h 255"/>
                <a:gd name="T42" fmla="*/ 232 w 236"/>
                <a:gd name="T43" fmla="*/ 220 h 255"/>
                <a:gd name="T44" fmla="*/ 236 w 236"/>
                <a:gd name="T45" fmla="*/ 201 h 255"/>
                <a:gd name="T46" fmla="*/ 234 w 236"/>
                <a:gd name="T47" fmla="*/ 179 h 255"/>
                <a:gd name="T48" fmla="*/ 226 w 236"/>
                <a:gd name="T49" fmla="*/ 154 h 255"/>
                <a:gd name="T50" fmla="*/ 217 w 236"/>
                <a:gd name="T51" fmla="*/ 129 h 255"/>
                <a:gd name="T52" fmla="*/ 205 w 236"/>
                <a:gd name="T53" fmla="*/ 103 h 255"/>
                <a:gd name="T54" fmla="*/ 188 w 236"/>
                <a:gd name="T55" fmla="*/ 78 h 255"/>
                <a:gd name="T56" fmla="*/ 173 w 236"/>
                <a:gd name="T57" fmla="*/ 53 h 255"/>
                <a:gd name="T58" fmla="*/ 156 w 236"/>
                <a:gd name="T59" fmla="*/ 32 h 255"/>
                <a:gd name="T60" fmla="*/ 141 w 236"/>
                <a:gd name="T61" fmla="*/ 15 h 255"/>
                <a:gd name="T62" fmla="*/ 127 w 236"/>
                <a:gd name="T63" fmla="*/ 36 h 255"/>
                <a:gd name="T64" fmla="*/ 144 w 236"/>
                <a:gd name="T65" fmla="*/ 59 h 255"/>
                <a:gd name="T66" fmla="*/ 160 w 236"/>
                <a:gd name="T67" fmla="*/ 78 h 255"/>
                <a:gd name="T68" fmla="*/ 175 w 236"/>
                <a:gd name="T69" fmla="*/ 99 h 255"/>
                <a:gd name="T70" fmla="*/ 188 w 236"/>
                <a:gd name="T71" fmla="*/ 125 h 255"/>
                <a:gd name="T72" fmla="*/ 202 w 236"/>
                <a:gd name="T73" fmla="*/ 148 h 255"/>
                <a:gd name="T74" fmla="*/ 211 w 236"/>
                <a:gd name="T75" fmla="*/ 173 h 255"/>
                <a:gd name="T76" fmla="*/ 213 w 236"/>
                <a:gd name="T77" fmla="*/ 196 h 255"/>
                <a:gd name="T78" fmla="*/ 209 w 236"/>
                <a:gd name="T79" fmla="*/ 215 h 255"/>
                <a:gd name="T80" fmla="*/ 200 w 236"/>
                <a:gd name="T81" fmla="*/ 228 h 255"/>
                <a:gd name="T82" fmla="*/ 173 w 236"/>
                <a:gd name="T83" fmla="*/ 232 h 255"/>
                <a:gd name="T84" fmla="*/ 152 w 236"/>
                <a:gd name="T85" fmla="*/ 220 h 255"/>
                <a:gd name="T86" fmla="*/ 139 w 236"/>
                <a:gd name="T87" fmla="*/ 205 h 255"/>
                <a:gd name="T88" fmla="*/ 131 w 236"/>
                <a:gd name="T89" fmla="*/ 186 h 255"/>
                <a:gd name="T90" fmla="*/ 122 w 236"/>
                <a:gd name="T91" fmla="*/ 165 h 255"/>
                <a:gd name="T92" fmla="*/ 108 w 236"/>
                <a:gd name="T93" fmla="*/ 182 h 255"/>
                <a:gd name="T94" fmla="*/ 95 w 236"/>
                <a:gd name="T95" fmla="*/ 205 h 255"/>
                <a:gd name="T96" fmla="*/ 76 w 236"/>
                <a:gd name="T97" fmla="*/ 222 h 255"/>
                <a:gd name="T98" fmla="*/ 55 w 236"/>
                <a:gd name="T99" fmla="*/ 230 h 255"/>
                <a:gd name="T100" fmla="*/ 36 w 236"/>
                <a:gd name="T101" fmla="*/ 220 h 255"/>
                <a:gd name="T102" fmla="*/ 27 w 236"/>
                <a:gd name="T103" fmla="*/ 198 h 255"/>
                <a:gd name="T104" fmla="*/ 27 w 236"/>
                <a:gd name="T105" fmla="*/ 182 h 255"/>
                <a:gd name="T106" fmla="*/ 30 w 236"/>
                <a:gd name="T107" fmla="*/ 165 h 255"/>
                <a:gd name="T108" fmla="*/ 38 w 236"/>
                <a:gd name="T109" fmla="*/ 141 h 255"/>
                <a:gd name="T110" fmla="*/ 55 w 236"/>
                <a:gd name="T111" fmla="*/ 114 h 255"/>
                <a:gd name="T112" fmla="*/ 70 w 236"/>
                <a:gd name="T113" fmla="*/ 86 h 255"/>
                <a:gd name="T114" fmla="*/ 86 w 236"/>
                <a:gd name="T115" fmla="*/ 68 h 255"/>
                <a:gd name="T116" fmla="*/ 101 w 236"/>
                <a:gd name="T117" fmla="*/ 49 h 255"/>
                <a:gd name="T118" fmla="*/ 122 w 236"/>
                <a:gd name="T119" fmla="*/ 28 h 255"/>
                <a:gd name="T120" fmla="*/ 127 w 236"/>
                <a:gd name="T121" fmla="*/ 0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6" h="255">
                  <a:moveTo>
                    <a:pt x="127" y="0"/>
                  </a:moveTo>
                  <a:lnTo>
                    <a:pt x="124" y="0"/>
                  </a:lnTo>
                  <a:lnTo>
                    <a:pt x="120" y="6"/>
                  </a:lnTo>
                  <a:lnTo>
                    <a:pt x="114" y="9"/>
                  </a:lnTo>
                  <a:lnTo>
                    <a:pt x="110" y="15"/>
                  </a:lnTo>
                  <a:lnTo>
                    <a:pt x="103" y="19"/>
                  </a:lnTo>
                  <a:lnTo>
                    <a:pt x="99" y="25"/>
                  </a:lnTo>
                  <a:lnTo>
                    <a:pt x="91" y="32"/>
                  </a:lnTo>
                  <a:lnTo>
                    <a:pt x="84" y="38"/>
                  </a:lnTo>
                  <a:lnTo>
                    <a:pt x="76" y="46"/>
                  </a:lnTo>
                  <a:lnTo>
                    <a:pt x="70" y="55"/>
                  </a:lnTo>
                  <a:lnTo>
                    <a:pt x="63" y="61"/>
                  </a:lnTo>
                  <a:lnTo>
                    <a:pt x="57" y="70"/>
                  </a:lnTo>
                  <a:lnTo>
                    <a:pt x="49" y="80"/>
                  </a:lnTo>
                  <a:lnTo>
                    <a:pt x="44" y="91"/>
                  </a:lnTo>
                  <a:lnTo>
                    <a:pt x="36" y="99"/>
                  </a:lnTo>
                  <a:lnTo>
                    <a:pt x="29" y="108"/>
                  </a:lnTo>
                  <a:lnTo>
                    <a:pt x="23" y="120"/>
                  </a:lnTo>
                  <a:lnTo>
                    <a:pt x="19" y="129"/>
                  </a:lnTo>
                  <a:lnTo>
                    <a:pt x="11" y="139"/>
                  </a:lnTo>
                  <a:lnTo>
                    <a:pt x="10" y="150"/>
                  </a:lnTo>
                  <a:lnTo>
                    <a:pt x="6" y="160"/>
                  </a:lnTo>
                  <a:lnTo>
                    <a:pt x="2" y="171"/>
                  </a:lnTo>
                  <a:lnTo>
                    <a:pt x="0" y="181"/>
                  </a:lnTo>
                  <a:lnTo>
                    <a:pt x="0" y="190"/>
                  </a:lnTo>
                  <a:lnTo>
                    <a:pt x="0" y="198"/>
                  </a:lnTo>
                  <a:lnTo>
                    <a:pt x="2" y="209"/>
                  </a:lnTo>
                  <a:lnTo>
                    <a:pt x="6" y="217"/>
                  </a:lnTo>
                  <a:lnTo>
                    <a:pt x="11" y="226"/>
                  </a:lnTo>
                  <a:lnTo>
                    <a:pt x="17" y="234"/>
                  </a:lnTo>
                  <a:lnTo>
                    <a:pt x="25" y="243"/>
                  </a:lnTo>
                  <a:lnTo>
                    <a:pt x="27" y="245"/>
                  </a:lnTo>
                  <a:lnTo>
                    <a:pt x="34" y="249"/>
                  </a:lnTo>
                  <a:lnTo>
                    <a:pt x="38" y="251"/>
                  </a:lnTo>
                  <a:lnTo>
                    <a:pt x="44" y="253"/>
                  </a:lnTo>
                  <a:lnTo>
                    <a:pt x="49" y="253"/>
                  </a:lnTo>
                  <a:lnTo>
                    <a:pt x="57" y="255"/>
                  </a:lnTo>
                  <a:lnTo>
                    <a:pt x="63" y="255"/>
                  </a:lnTo>
                  <a:lnTo>
                    <a:pt x="70" y="253"/>
                  </a:lnTo>
                  <a:lnTo>
                    <a:pt x="78" y="247"/>
                  </a:lnTo>
                  <a:lnTo>
                    <a:pt x="86" y="243"/>
                  </a:lnTo>
                  <a:lnTo>
                    <a:pt x="95" y="236"/>
                  </a:lnTo>
                  <a:lnTo>
                    <a:pt x="103" y="228"/>
                  </a:lnTo>
                  <a:lnTo>
                    <a:pt x="106" y="220"/>
                  </a:lnTo>
                  <a:lnTo>
                    <a:pt x="110" y="217"/>
                  </a:lnTo>
                  <a:lnTo>
                    <a:pt x="114" y="209"/>
                  </a:lnTo>
                  <a:lnTo>
                    <a:pt x="120" y="201"/>
                  </a:lnTo>
                  <a:lnTo>
                    <a:pt x="120" y="205"/>
                  </a:lnTo>
                  <a:lnTo>
                    <a:pt x="125" y="213"/>
                  </a:lnTo>
                  <a:lnTo>
                    <a:pt x="127" y="219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8"/>
                  </a:lnTo>
                  <a:lnTo>
                    <a:pt x="148" y="243"/>
                  </a:lnTo>
                  <a:lnTo>
                    <a:pt x="156" y="247"/>
                  </a:lnTo>
                  <a:lnTo>
                    <a:pt x="164" y="251"/>
                  </a:lnTo>
                  <a:lnTo>
                    <a:pt x="173" y="255"/>
                  </a:lnTo>
                  <a:lnTo>
                    <a:pt x="183" y="255"/>
                  </a:lnTo>
                  <a:lnTo>
                    <a:pt x="192" y="255"/>
                  </a:lnTo>
                  <a:lnTo>
                    <a:pt x="198" y="253"/>
                  </a:lnTo>
                  <a:lnTo>
                    <a:pt x="202" y="253"/>
                  </a:lnTo>
                  <a:lnTo>
                    <a:pt x="209" y="249"/>
                  </a:lnTo>
                  <a:lnTo>
                    <a:pt x="215" y="247"/>
                  </a:lnTo>
                  <a:lnTo>
                    <a:pt x="224" y="238"/>
                  </a:lnTo>
                  <a:lnTo>
                    <a:pt x="230" y="228"/>
                  </a:lnTo>
                  <a:lnTo>
                    <a:pt x="232" y="220"/>
                  </a:lnTo>
                  <a:lnTo>
                    <a:pt x="234" y="215"/>
                  </a:lnTo>
                  <a:lnTo>
                    <a:pt x="234" y="207"/>
                  </a:lnTo>
                  <a:lnTo>
                    <a:pt x="236" y="201"/>
                  </a:lnTo>
                  <a:lnTo>
                    <a:pt x="236" y="194"/>
                  </a:lnTo>
                  <a:lnTo>
                    <a:pt x="234" y="186"/>
                  </a:lnTo>
                  <a:lnTo>
                    <a:pt x="234" y="179"/>
                  </a:lnTo>
                  <a:lnTo>
                    <a:pt x="232" y="171"/>
                  </a:lnTo>
                  <a:lnTo>
                    <a:pt x="230" y="162"/>
                  </a:lnTo>
                  <a:lnTo>
                    <a:pt x="226" y="154"/>
                  </a:lnTo>
                  <a:lnTo>
                    <a:pt x="224" y="144"/>
                  </a:lnTo>
                  <a:lnTo>
                    <a:pt x="222" y="139"/>
                  </a:lnTo>
                  <a:lnTo>
                    <a:pt x="217" y="129"/>
                  </a:lnTo>
                  <a:lnTo>
                    <a:pt x="213" y="120"/>
                  </a:lnTo>
                  <a:lnTo>
                    <a:pt x="209" y="110"/>
                  </a:lnTo>
                  <a:lnTo>
                    <a:pt x="205" y="103"/>
                  </a:lnTo>
                  <a:lnTo>
                    <a:pt x="198" y="93"/>
                  </a:lnTo>
                  <a:lnTo>
                    <a:pt x="194" y="86"/>
                  </a:lnTo>
                  <a:lnTo>
                    <a:pt x="188" y="78"/>
                  </a:lnTo>
                  <a:lnTo>
                    <a:pt x="184" y="70"/>
                  </a:lnTo>
                  <a:lnTo>
                    <a:pt x="177" y="61"/>
                  </a:lnTo>
                  <a:lnTo>
                    <a:pt x="173" y="53"/>
                  </a:lnTo>
                  <a:lnTo>
                    <a:pt x="167" y="46"/>
                  </a:lnTo>
                  <a:lnTo>
                    <a:pt x="162" y="40"/>
                  </a:lnTo>
                  <a:lnTo>
                    <a:pt x="156" y="32"/>
                  </a:lnTo>
                  <a:lnTo>
                    <a:pt x="150" y="27"/>
                  </a:lnTo>
                  <a:lnTo>
                    <a:pt x="146" y="21"/>
                  </a:lnTo>
                  <a:lnTo>
                    <a:pt x="141" y="15"/>
                  </a:lnTo>
                  <a:lnTo>
                    <a:pt x="122" y="30"/>
                  </a:lnTo>
                  <a:lnTo>
                    <a:pt x="124" y="32"/>
                  </a:lnTo>
                  <a:lnTo>
                    <a:pt x="127" y="36"/>
                  </a:lnTo>
                  <a:lnTo>
                    <a:pt x="133" y="44"/>
                  </a:lnTo>
                  <a:lnTo>
                    <a:pt x="141" y="53"/>
                  </a:lnTo>
                  <a:lnTo>
                    <a:pt x="144" y="59"/>
                  </a:lnTo>
                  <a:lnTo>
                    <a:pt x="150" y="65"/>
                  </a:lnTo>
                  <a:lnTo>
                    <a:pt x="154" y="70"/>
                  </a:lnTo>
                  <a:lnTo>
                    <a:pt x="160" y="78"/>
                  </a:lnTo>
                  <a:lnTo>
                    <a:pt x="164" y="84"/>
                  </a:lnTo>
                  <a:lnTo>
                    <a:pt x="169" y="93"/>
                  </a:lnTo>
                  <a:lnTo>
                    <a:pt x="175" y="99"/>
                  </a:lnTo>
                  <a:lnTo>
                    <a:pt x="181" y="108"/>
                  </a:lnTo>
                  <a:lnTo>
                    <a:pt x="184" y="116"/>
                  </a:lnTo>
                  <a:lnTo>
                    <a:pt x="188" y="125"/>
                  </a:lnTo>
                  <a:lnTo>
                    <a:pt x="194" y="133"/>
                  </a:lnTo>
                  <a:lnTo>
                    <a:pt x="198" y="141"/>
                  </a:lnTo>
                  <a:lnTo>
                    <a:pt x="202" y="148"/>
                  </a:lnTo>
                  <a:lnTo>
                    <a:pt x="205" y="158"/>
                  </a:lnTo>
                  <a:lnTo>
                    <a:pt x="207" y="165"/>
                  </a:lnTo>
                  <a:lnTo>
                    <a:pt x="211" y="173"/>
                  </a:lnTo>
                  <a:lnTo>
                    <a:pt x="211" y="181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7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2" y="226"/>
                  </a:lnTo>
                  <a:lnTo>
                    <a:pt x="200" y="228"/>
                  </a:lnTo>
                  <a:lnTo>
                    <a:pt x="194" y="230"/>
                  </a:lnTo>
                  <a:lnTo>
                    <a:pt x="184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60" y="226"/>
                  </a:lnTo>
                  <a:lnTo>
                    <a:pt x="152" y="220"/>
                  </a:lnTo>
                  <a:lnTo>
                    <a:pt x="146" y="215"/>
                  </a:lnTo>
                  <a:lnTo>
                    <a:pt x="143" y="209"/>
                  </a:lnTo>
                  <a:lnTo>
                    <a:pt x="139" y="205"/>
                  </a:lnTo>
                  <a:lnTo>
                    <a:pt x="137" y="198"/>
                  </a:lnTo>
                  <a:lnTo>
                    <a:pt x="133" y="194"/>
                  </a:lnTo>
                  <a:lnTo>
                    <a:pt x="131" y="186"/>
                  </a:lnTo>
                  <a:lnTo>
                    <a:pt x="127" y="181"/>
                  </a:lnTo>
                  <a:lnTo>
                    <a:pt x="124" y="171"/>
                  </a:lnTo>
                  <a:lnTo>
                    <a:pt x="122" y="165"/>
                  </a:lnTo>
                  <a:lnTo>
                    <a:pt x="120" y="167"/>
                  </a:lnTo>
                  <a:lnTo>
                    <a:pt x="114" y="177"/>
                  </a:lnTo>
                  <a:lnTo>
                    <a:pt x="108" y="182"/>
                  </a:lnTo>
                  <a:lnTo>
                    <a:pt x="105" y="190"/>
                  </a:lnTo>
                  <a:lnTo>
                    <a:pt x="99" y="196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2" y="217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1" y="228"/>
                  </a:lnTo>
                  <a:lnTo>
                    <a:pt x="55" y="230"/>
                  </a:lnTo>
                  <a:lnTo>
                    <a:pt x="48" y="228"/>
                  </a:lnTo>
                  <a:lnTo>
                    <a:pt x="40" y="224"/>
                  </a:lnTo>
                  <a:lnTo>
                    <a:pt x="36" y="220"/>
                  </a:lnTo>
                  <a:lnTo>
                    <a:pt x="32" y="213"/>
                  </a:lnTo>
                  <a:lnTo>
                    <a:pt x="30" y="205"/>
                  </a:lnTo>
                  <a:lnTo>
                    <a:pt x="27" y="198"/>
                  </a:lnTo>
                  <a:lnTo>
                    <a:pt x="27" y="194"/>
                  </a:lnTo>
                  <a:lnTo>
                    <a:pt x="27" y="188"/>
                  </a:lnTo>
                  <a:lnTo>
                    <a:pt x="27" y="182"/>
                  </a:lnTo>
                  <a:lnTo>
                    <a:pt x="29" y="179"/>
                  </a:lnTo>
                  <a:lnTo>
                    <a:pt x="29" y="171"/>
                  </a:lnTo>
                  <a:lnTo>
                    <a:pt x="30" y="165"/>
                  </a:lnTo>
                  <a:lnTo>
                    <a:pt x="32" y="156"/>
                  </a:lnTo>
                  <a:lnTo>
                    <a:pt x="36" y="148"/>
                  </a:lnTo>
                  <a:lnTo>
                    <a:pt x="38" y="141"/>
                  </a:lnTo>
                  <a:lnTo>
                    <a:pt x="44" y="133"/>
                  </a:lnTo>
                  <a:lnTo>
                    <a:pt x="48" y="124"/>
                  </a:lnTo>
                  <a:lnTo>
                    <a:pt x="55" y="114"/>
                  </a:lnTo>
                  <a:lnTo>
                    <a:pt x="61" y="103"/>
                  </a:lnTo>
                  <a:lnTo>
                    <a:pt x="68" y="93"/>
                  </a:lnTo>
                  <a:lnTo>
                    <a:pt x="70" y="86"/>
                  </a:lnTo>
                  <a:lnTo>
                    <a:pt x="76" y="80"/>
                  </a:lnTo>
                  <a:lnTo>
                    <a:pt x="80" y="74"/>
                  </a:lnTo>
                  <a:lnTo>
                    <a:pt x="86" y="68"/>
                  </a:lnTo>
                  <a:lnTo>
                    <a:pt x="89" y="61"/>
                  </a:lnTo>
                  <a:lnTo>
                    <a:pt x="95" y="55"/>
                  </a:lnTo>
                  <a:lnTo>
                    <a:pt x="101" y="49"/>
                  </a:lnTo>
                  <a:lnTo>
                    <a:pt x="108" y="44"/>
                  </a:lnTo>
                  <a:lnTo>
                    <a:pt x="114" y="36"/>
                  </a:lnTo>
                  <a:lnTo>
                    <a:pt x="122" y="28"/>
                  </a:lnTo>
                  <a:lnTo>
                    <a:pt x="127" y="21"/>
                  </a:lnTo>
                  <a:lnTo>
                    <a:pt x="137" y="15"/>
                  </a:lnTo>
                  <a:lnTo>
                    <a:pt x="127" y="0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89" name="Freeform 249">
              <a:extLst>
                <a:ext uri="{FF2B5EF4-FFF2-40B4-BE49-F238E27FC236}">
                  <a16:creationId xmlns:a16="http://schemas.microsoft.com/office/drawing/2014/main" id="{0F0CA200-E99F-3EBE-D639-26980D111CF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5" y="2226"/>
              <a:ext cx="43" cy="79"/>
            </a:xfrm>
            <a:custGeom>
              <a:avLst/>
              <a:gdLst>
                <a:gd name="T0" fmla="*/ 24 w 85"/>
                <a:gd name="T1" fmla="*/ 30 h 157"/>
                <a:gd name="T2" fmla="*/ 0 w 85"/>
                <a:gd name="T3" fmla="*/ 157 h 157"/>
                <a:gd name="T4" fmla="*/ 85 w 85"/>
                <a:gd name="T5" fmla="*/ 146 h 157"/>
                <a:gd name="T6" fmla="*/ 85 w 85"/>
                <a:gd name="T7" fmla="*/ 144 h 157"/>
                <a:gd name="T8" fmla="*/ 85 w 85"/>
                <a:gd name="T9" fmla="*/ 140 h 157"/>
                <a:gd name="T10" fmla="*/ 83 w 85"/>
                <a:gd name="T11" fmla="*/ 134 h 157"/>
                <a:gd name="T12" fmla="*/ 83 w 85"/>
                <a:gd name="T13" fmla="*/ 127 h 157"/>
                <a:gd name="T14" fmla="*/ 83 w 85"/>
                <a:gd name="T15" fmla="*/ 117 h 157"/>
                <a:gd name="T16" fmla="*/ 83 w 85"/>
                <a:gd name="T17" fmla="*/ 108 h 157"/>
                <a:gd name="T18" fmla="*/ 81 w 85"/>
                <a:gd name="T19" fmla="*/ 98 h 157"/>
                <a:gd name="T20" fmla="*/ 81 w 85"/>
                <a:gd name="T21" fmla="*/ 89 h 157"/>
                <a:gd name="T22" fmla="*/ 80 w 85"/>
                <a:gd name="T23" fmla="*/ 77 h 157"/>
                <a:gd name="T24" fmla="*/ 80 w 85"/>
                <a:gd name="T25" fmla="*/ 68 h 157"/>
                <a:gd name="T26" fmla="*/ 78 w 85"/>
                <a:gd name="T27" fmla="*/ 58 h 157"/>
                <a:gd name="T28" fmla="*/ 78 w 85"/>
                <a:gd name="T29" fmla="*/ 51 h 157"/>
                <a:gd name="T30" fmla="*/ 76 w 85"/>
                <a:gd name="T31" fmla="*/ 41 h 157"/>
                <a:gd name="T32" fmla="*/ 76 w 85"/>
                <a:gd name="T33" fmla="*/ 36 h 157"/>
                <a:gd name="T34" fmla="*/ 74 w 85"/>
                <a:gd name="T35" fmla="*/ 32 h 157"/>
                <a:gd name="T36" fmla="*/ 68 w 85"/>
                <a:gd name="T37" fmla="*/ 28 h 157"/>
                <a:gd name="T38" fmla="*/ 61 w 85"/>
                <a:gd name="T39" fmla="*/ 20 h 157"/>
                <a:gd name="T40" fmla="*/ 57 w 85"/>
                <a:gd name="T41" fmla="*/ 13 h 157"/>
                <a:gd name="T42" fmla="*/ 55 w 85"/>
                <a:gd name="T43" fmla="*/ 9 h 157"/>
                <a:gd name="T44" fmla="*/ 61 w 85"/>
                <a:gd name="T45" fmla="*/ 125 h 157"/>
                <a:gd name="T46" fmla="*/ 30 w 85"/>
                <a:gd name="T47" fmla="*/ 129 h 157"/>
                <a:gd name="T48" fmla="*/ 49 w 85"/>
                <a:gd name="T49" fmla="*/ 0 h 157"/>
                <a:gd name="T50" fmla="*/ 24 w 85"/>
                <a:gd name="T51" fmla="*/ 30 h 157"/>
                <a:gd name="T52" fmla="*/ 24 w 85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5" h="157">
                  <a:moveTo>
                    <a:pt x="24" y="30"/>
                  </a:moveTo>
                  <a:lnTo>
                    <a:pt x="0" y="157"/>
                  </a:lnTo>
                  <a:lnTo>
                    <a:pt x="85" y="146"/>
                  </a:lnTo>
                  <a:lnTo>
                    <a:pt x="85" y="144"/>
                  </a:lnTo>
                  <a:lnTo>
                    <a:pt x="85" y="140"/>
                  </a:lnTo>
                  <a:lnTo>
                    <a:pt x="83" y="134"/>
                  </a:lnTo>
                  <a:lnTo>
                    <a:pt x="83" y="127"/>
                  </a:lnTo>
                  <a:lnTo>
                    <a:pt x="83" y="117"/>
                  </a:lnTo>
                  <a:lnTo>
                    <a:pt x="83" y="108"/>
                  </a:lnTo>
                  <a:lnTo>
                    <a:pt x="81" y="98"/>
                  </a:lnTo>
                  <a:lnTo>
                    <a:pt x="81" y="89"/>
                  </a:lnTo>
                  <a:lnTo>
                    <a:pt x="80" y="77"/>
                  </a:lnTo>
                  <a:lnTo>
                    <a:pt x="80" y="68"/>
                  </a:lnTo>
                  <a:lnTo>
                    <a:pt x="78" y="58"/>
                  </a:lnTo>
                  <a:lnTo>
                    <a:pt x="78" y="51"/>
                  </a:lnTo>
                  <a:lnTo>
                    <a:pt x="76" y="41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8" y="28"/>
                  </a:lnTo>
                  <a:lnTo>
                    <a:pt x="61" y="20"/>
                  </a:lnTo>
                  <a:lnTo>
                    <a:pt x="57" y="13"/>
                  </a:lnTo>
                  <a:lnTo>
                    <a:pt x="55" y="9"/>
                  </a:lnTo>
                  <a:lnTo>
                    <a:pt x="61" y="125"/>
                  </a:lnTo>
                  <a:lnTo>
                    <a:pt x="30" y="129"/>
                  </a:lnTo>
                  <a:lnTo>
                    <a:pt x="49" y="0"/>
                  </a:lnTo>
                  <a:lnTo>
                    <a:pt x="24" y="30"/>
                  </a:lnTo>
                  <a:lnTo>
                    <a:pt x="24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0" name="Freeform 250">
              <a:extLst>
                <a:ext uri="{FF2B5EF4-FFF2-40B4-BE49-F238E27FC236}">
                  <a16:creationId xmlns:a16="http://schemas.microsoft.com/office/drawing/2014/main" id="{F86923E2-BC3D-78FC-7262-0C2438981C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5" y="2020"/>
              <a:ext cx="270" cy="374"/>
            </a:xfrm>
            <a:custGeom>
              <a:avLst/>
              <a:gdLst>
                <a:gd name="T0" fmla="*/ 82 w 540"/>
                <a:gd name="T1" fmla="*/ 48 h 749"/>
                <a:gd name="T2" fmla="*/ 65 w 540"/>
                <a:gd name="T3" fmla="*/ 55 h 749"/>
                <a:gd name="T4" fmla="*/ 52 w 540"/>
                <a:gd name="T5" fmla="*/ 74 h 749"/>
                <a:gd name="T6" fmla="*/ 44 w 540"/>
                <a:gd name="T7" fmla="*/ 93 h 749"/>
                <a:gd name="T8" fmla="*/ 40 w 540"/>
                <a:gd name="T9" fmla="*/ 118 h 749"/>
                <a:gd name="T10" fmla="*/ 42 w 540"/>
                <a:gd name="T11" fmla="*/ 143 h 749"/>
                <a:gd name="T12" fmla="*/ 44 w 540"/>
                <a:gd name="T13" fmla="*/ 160 h 749"/>
                <a:gd name="T14" fmla="*/ 46 w 540"/>
                <a:gd name="T15" fmla="*/ 179 h 749"/>
                <a:gd name="T16" fmla="*/ 34 w 540"/>
                <a:gd name="T17" fmla="*/ 625 h 749"/>
                <a:gd name="T18" fmla="*/ 34 w 540"/>
                <a:gd name="T19" fmla="*/ 639 h 749"/>
                <a:gd name="T20" fmla="*/ 36 w 540"/>
                <a:gd name="T21" fmla="*/ 662 h 749"/>
                <a:gd name="T22" fmla="*/ 46 w 540"/>
                <a:gd name="T23" fmla="*/ 688 h 749"/>
                <a:gd name="T24" fmla="*/ 63 w 540"/>
                <a:gd name="T25" fmla="*/ 703 h 749"/>
                <a:gd name="T26" fmla="*/ 82 w 540"/>
                <a:gd name="T27" fmla="*/ 713 h 749"/>
                <a:gd name="T28" fmla="*/ 103 w 540"/>
                <a:gd name="T29" fmla="*/ 717 h 749"/>
                <a:gd name="T30" fmla="*/ 422 w 540"/>
                <a:gd name="T31" fmla="*/ 707 h 749"/>
                <a:gd name="T32" fmla="*/ 441 w 540"/>
                <a:gd name="T33" fmla="*/ 705 h 749"/>
                <a:gd name="T34" fmla="*/ 458 w 540"/>
                <a:gd name="T35" fmla="*/ 698 h 749"/>
                <a:gd name="T36" fmla="*/ 477 w 540"/>
                <a:gd name="T37" fmla="*/ 682 h 749"/>
                <a:gd name="T38" fmla="*/ 485 w 540"/>
                <a:gd name="T39" fmla="*/ 662 h 749"/>
                <a:gd name="T40" fmla="*/ 489 w 540"/>
                <a:gd name="T41" fmla="*/ 644 h 749"/>
                <a:gd name="T42" fmla="*/ 504 w 540"/>
                <a:gd name="T43" fmla="*/ 89 h 749"/>
                <a:gd name="T44" fmla="*/ 496 w 540"/>
                <a:gd name="T45" fmla="*/ 65 h 749"/>
                <a:gd name="T46" fmla="*/ 487 w 540"/>
                <a:gd name="T47" fmla="*/ 50 h 749"/>
                <a:gd name="T48" fmla="*/ 466 w 540"/>
                <a:gd name="T49" fmla="*/ 36 h 749"/>
                <a:gd name="T50" fmla="*/ 303 w 540"/>
                <a:gd name="T51" fmla="*/ 0 h 749"/>
                <a:gd name="T52" fmla="*/ 477 w 540"/>
                <a:gd name="T53" fmla="*/ 6 h 749"/>
                <a:gd name="T54" fmla="*/ 496 w 540"/>
                <a:gd name="T55" fmla="*/ 12 h 749"/>
                <a:gd name="T56" fmla="*/ 517 w 540"/>
                <a:gd name="T57" fmla="*/ 31 h 749"/>
                <a:gd name="T58" fmla="*/ 533 w 540"/>
                <a:gd name="T59" fmla="*/ 51 h 749"/>
                <a:gd name="T60" fmla="*/ 538 w 540"/>
                <a:gd name="T61" fmla="*/ 70 h 749"/>
                <a:gd name="T62" fmla="*/ 540 w 540"/>
                <a:gd name="T63" fmla="*/ 89 h 749"/>
                <a:gd name="T64" fmla="*/ 531 w 540"/>
                <a:gd name="T65" fmla="*/ 639 h 749"/>
                <a:gd name="T66" fmla="*/ 529 w 540"/>
                <a:gd name="T67" fmla="*/ 656 h 749"/>
                <a:gd name="T68" fmla="*/ 525 w 540"/>
                <a:gd name="T69" fmla="*/ 682 h 749"/>
                <a:gd name="T70" fmla="*/ 504 w 540"/>
                <a:gd name="T71" fmla="*/ 707 h 749"/>
                <a:gd name="T72" fmla="*/ 481 w 540"/>
                <a:gd name="T73" fmla="*/ 722 h 749"/>
                <a:gd name="T74" fmla="*/ 457 w 540"/>
                <a:gd name="T75" fmla="*/ 730 h 749"/>
                <a:gd name="T76" fmla="*/ 426 w 540"/>
                <a:gd name="T77" fmla="*/ 736 h 749"/>
                <a:gd name="T78" fmla="*/ 109 w 540"/>
                <a:gd name="T79" fmla="*/ 749 h 749"/>
                <a:gd name="T80" fmla="*/ 86 w 540"/>
                <a:gd name="T81" fmla="*/ 749 h 749"/>
                <a:gd name="T82" fmla="*/ 55 w 540"/>
                <a:gd name="T83" fmla="*/ 741 h 749"/>
                <a:gd name="T84" fmla="*/ 29 w 540"/>
                <a:gd name="T85" fmla="*/ 724 h 749"/>
                <a:gd name="T86" fmla="*/ 15 w 540"/>
                <a:gd name="T87" fmla="*/ 709 h 749"/>
                <a:gd name="T88" fmla="*/ 6 w 540"/>
                <a:gd name="T89" fmla="*/ 686 h 749"/>
                <a:gd name="T90" fmla="*/ 0 w 540"/>
                <a:gd name="T91" fmla="*/ 658 h 749"/>
                <a:gd name="T92" fmla="*/ 10 w 540"/>
                <a:gd name="T93" fmla="*/ 318 h 749"/>
                <a:gd name="T94" fmla="*/ 10 w 540"/>
                <a:gd name="T95" fmla="*/ 160 h 749"/>
                <a:gd name="T96" fmla="*/ 6 w 540"/>
                <a:gd name="T97" fmla="*/ 146 h 749"/>
                <a:gd name="T98" fmla="*/ 4 w 540"/>
                <a:gd name="T99" fmla="*/ 118 h 749"/>
                <a:gd name="T100" fmla="*/ 4 w 540"/>
                <a:gd name="T101" fmla="*/ 99 h 749"/>
                <a:gd name="T102" fmla="*/ 8 w 540"/>
                <a:gd name="T103" fmla="*/ 82 h 749"/>
                <a:gd name="T104" fmla="*/ 15 w 540"/>
                <a:gd name="T105" fmla="*/ 63 h 749"/>
                <a:gd name="T106" fmla="*/ 31 w 540"/>
                <a:gd name="T107" fmla="*/ 48 h 749"/>
                <a:gd name="T108" fmla="*/ 50 w 540"/>
                <a:gd name="T109" fmla="*/ 32 h 749"/>
                <a:gd name="T110" fmla="*/ 76 w 540"/>
                <a:gd name="T111" fmla="*/ 23 h 749"/>
                <a:gd name="T112" fmla="*/ 95 w 540"/>
                <a:gd name="T113" fmla="*/ 21 h 749"/>
                <a:gd name="T114" fmla="*/ 93 w 540"/>
                <a:gd name="T115" fmla="*/ 50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0" h="749">
                  <a:moveTo>
                    <a:pt x="93" y="50"/>
                  </a:moveTo>
                  <a:lnTo>
                    <a:pt x="88" y="48"/>
                  </a:lnTo>
                  <a:lnTo>
                    <a:pt x="82" y="48"/>
                  </a:lnTo>
                  <a:lnTo>
                    <a:pt x="76" y="48"/>
                  </a:lnTo>
                  <a:lnTo>
                    <a:pt x="71" y="51"/>
                  </a:lnTo>
                  <a:lnTo>
                    <a:pt x="65" y="55"/>
                  </a:lnTo>
                  <a:lnTo>
                    <a:pt x="61" y="61"/>
                  </a:lnTo>
                  <a:lnTo>
                    <a:pt x="55" y="67"/>
                  </a:lnTo>
                  <a:lnTo>
                    <a:pt x="52" y="74"/>
                  </a:lnTo>
                  <a:lnTo>
                    <a:pt x="48" y="80"/>
                  </a:lnTo>
                  <a:lnTo>
                    <a:pt x="46" y="86"/>
                  </a:lnTo>
                  <a:lnTo>
                    <a:pt x="44" y="93"/>
                  </a:lnTo>
                  <a:lnTo>
                    <a:pt x="44" y="101"/>
                  </a:lnTo>
                  <a:lnTo>
                    <a:pt x="42" y="108"/>
                  </a:lnTo>
                  <a:lnTo>
                    <a:pt x="40" y="118"/>
                  </a:lnTo>
                  <a:lnTo>
                    <a:pt x="40" y="126"/>
                  </a:lnTo>
                  <a:lnTo>
                    <a:pt x="42" y="137"/>
                  </a:lnTo>
                  <a:lnTo>
                    <a:pt x="42" y="143"/>
                  </a:lnTo>
                  <a:lnTo>
                    <a:pt x="42" y="146"/>
                  </a:lnTo>
                  <a:lnTo>
                    <a:pt x="42" y="154"/>
                  </a:lnTo>
                  <a:lnTo>
                    <a:pt x="44" y="160"/>
                  </a:lnTo>
                  <a:lnTo>
                    <a:pt x="44" y="165"/>
                  </a:lnTo>
                  <a:lnTo>
                    <a:pt x="44" y="171"/>
                  </a:lnTo>
                  <a:lnTo>
                    <a:pt x="46" y="179"/>
                  </a:lnTo>
                  <a:lnTo>
                    <a:pt x="48" y="186"/>
                  </a:lnTo>
                  <a:lnTo>
                    <a:pt x="36" y="625"/>
                  </a:lnTo>
                  <a:lnTo>
                    <a:pt x="34" y="625"/>
                  </a:lnTo>
                  <a:lnTo>
                    <a:pt x="34" y="627"/>
                  </a:lnTo>
                  <a:lnTo>
                    <a:pt x="34" y="631"/>
                  </a:lnTo>
                  <a:lnTo>
                    <a:pt x="34" y="639"/>
                  </a:lnTo>
                  <a:lnTo>
                    <a:pt x="34" y="644"/>
                  </a:lnTo>
                  <a:lnTo>
                    <a:pt x="34" y="652"/>
                  </a:lnTo>
                  <a:lnTo>
                    <a:pt x="36" y="662"/>
                  </a:lnTo>
                  <a:lnTo>
                    <a:pt x="38" y="671"/>
                  </a:lnTo>
                  <a:lnTo>
                    <a:pt x="40" y="679"/>
                  </a:lnTo>
                  <a:lnTo>
                    <a:pt x="46" y="688"/>
                  </a:lnTo>
                  <a:lnTo>
                    <a:pt x="52" y="694"/>
                  </a:lnTo>
                  <a:lnTo>
                    <a:pt x="61" y="701"/>
                  </a:lnTo>
                  <a:lnTo>
                    <a:pt x="63" y="703"/>
                  </a:lnTo>
                  <a:lnTo>
                    <a:pt x="69" y="707"/>
                  </a:lnTo>
                  <a:lnTo>
                    <a:pt x="74" y="709"/>
                  </a:lnTo>
                  <a:lnTo>
                    <a:pt x="82" y="713"/>
                  </a:lnTo>
                  <a:lnTo>
                    <a:pt x="88" y="713"/>
                  </a:lnTo>
                  <a:lnTo>
                    <a:pt x="95" y="715"/>
                  </a:lnTo>
                  <a:lnTo>
                    <a:pt x="103" y="717"/>
                  </a:lnTo>
                  <a:lnTo>
                    <a:pt x="112" y="717"/>
                  </a:lnTo>
                  <a:lnTo>
                    <a:pt x="420" y="709"/>
                  </a:lnTo>
                  <a:lnTo>
                    <a:pt x="422" y="707"/>
                  </a:lnTo>
                  <a:lnTo>
                    <a:pt x="430" y="707"/>
                  </a:lnTo>
                  <a:lnTo>
                    <a:pt x="436" y="705"/>
                  </a:lnTo>
                  <a:lnTo>
                    <a:pt x="441" y="705"/>
                  </a:lnTo>
                  <a:lnTo>
                    <a:pt x="447" y="703"/>
                  </a:lnTo>
                  <a:lnTo>
                    <a:pt x="453" y="701"/>
                  </a:lnTo>
                  <a:lnTo>
                    <a:pt x="458" y="698"/>
                  </a:lnTo>
                  <a:lnTo>
                    <a:pt x="464" y="694"/>
                  </a:lnTo>
                  <a:lnTo>
                    <a:pt x="472" y="688"/>
                  </a:lnTo>
                  <a:lnTo>
                    <a:pt x="477" y="682"/>
                  </a:lnTo>
                  <a:lnTo>
                    <a:pt x="479" y="675"/>
                  </a:lnTo>
                  <a:lnTo>
                    <a:pt x="485" y="667"/>
                  </a:lnTo>
                  <a:lnTo>
                    <a:pt x="485" y="662"/>
                  </a:lnTo>
                  <a:lnTo>
                    <a:pt x="487" y="656"/>
                  </a:lnTo>
                  <a:lnTo>
                    <a:pt x="487" y="650"/>
                  </a:lnTo>
                  <a:lnTo>
                    <a:pt x="489" y="644"/>
                  </a:lnTo>
                  <a:lnTo>
                    <a:pt x="504" y="99"/>
                  </a:lnTo>
                  <a:lnTo>
                    <a:pt x="504" y="97"/>
                  </a:lnTo>
                  <a:lnTo>
                    <a:pt x="504" y="89"/>
                  </a:lnTo>
                  <a:lnTo>
                    <a:pt x="502" y="82"/>
                  </a:lnTo>
                  <a:lnTo>
                    <a:pt x="500" y="70"/>
                  </a:lnTo>
                  <a:lnTo>
                    <a:pt x="496" y="65"/>
                  </a:lnTo>
                  <a:lnTo>
                    <a:pt x="493" y="59"/>
                  </a:lnTo>
                  <a:lnTo>
                    <a:pt x="489" y="53"/>
                  </a:lnTo>
                  <a:lnTo>
                    <a:pt x="487" y="50"/>
                  </a:lnTo>
                  <a:lnTo>
                    <a:pt x="479" y="44"/>
                  </a:lnTo>
                  <a:lnTo>
                    <a:pt x="474" y="40"/>
                  </a:lnTo>
                  <a:lnTo>
                    <a:pt x="466" y="36"/>
                  </a:lnTo>
                  <a:lnTo>
                    <a:pt x="460" y="34"/>
                  </a:lnTo>
                  <a:lnTo>
                    <a:pt x="278" y="31"/>
                  </a:lnTo>
                  <a:lnTo>
                    <a:pt x="303" y="0"/>
                  </a:lnTo>
                  <a:lnTo>
                    <a:pt x="466" y="2"/>
                  </a:lnTo>
                  <a:lnTo>
                    <a:pt x="468" y="2"/>
                  </a:lnTo>
                  <a:lnTo>
                    <a:pt x="477" y="6"/>
                  </a:lnTo>
                  <a:lnTo>
                    <a:pt x="483" y="6"/>
                  </a:lnTo>
                  <a:lnTo>
                    <a:pt x="489" y="10"/>
                  </a:lnTo>
                  <a:lnTo>
                    <a:pt x="496" y="12"/>
                  </a:lnTo>
                  <a:lnTo>
                    <a:pt x="504" y="19"/>
                  </a:lnTo>
                  <a:lnTo>
                    <a:pt x="512" y="23"/>
                  </a:lnTo>
                  <a:lnTo>
                    <a:pt x="517" y="31"/>
                  </a:lnTo>
                  <a:lnTo>
                    <a:pt x="525" y="38"/>
                  </a:lnTo>
                  <a:lnTo>
                    <a:pt x="531" y="48"/>
                  </a:lnTo>
                  <a:lnTo>
                    <a:pt x="533" y="51"/>
                  </a:lnTo>
                  <a:lnTo>
                    <a:pt x="534" y="57"/>
                  </a:lnTo>
                  <a:lnTo>
                    <a:pt x="536" y="63"/>
                  </a:lnTo>
                  <a:lnTo>
                    <a:pt x="538" y="70"/>
                  </a:lnTo>
                  <a:lnTo>
                    <a:pt x="538" y="76"/>
                  </a:lnTo>
                  <a:lnTo>
                    <a:pt x="540" y="84"/>
                  </a:lnTo>
                  <a:lnTo>
                    <a:pt x="540" y="89"/>
                  </a:lnTo>
                  <a:lnTo>
                    <a:pt x="540" y="99"/>
                  </a:lnTo>
                  <a:lnTo>
                    <a:pt x="531" y="637"/>
                  </a:lnTo>
                  <a:lnTo>
                    <a:pt x="531" y="639"/>
                  </a:lnTo>
                  <a:lnTo>
                    <a:pt x="531" y="643"/>
                  </a:lnTo>
                  <a:lnTo>
                    <a:pt x="531" y="650"/>
                  </a:lnTo>
                  <a:lnTo>
                    <a:pt x="529" y="656"/>
                  </a:lnTo>
                  <a:lnTo>
                    <a:pt x="529" y="665"/>
                  </a:lnTo>
                  <a:lnTo>
                    <a:pt x="527" y="675"/>
                  </a:lnTo>
                  <a:lnTo>
                    <a:pt x="525" y="682"/>
                  </a:lnTo>
                  <a:lnTo>
                    <a:pt x="519" y="692"/>
                  </a:lnTo>
                  <a:lnTo>
                    <a:pt x="514" y="700"/>
                  </a:lnTo>
                  <a:lnTo>
                    <a:pt x="504" y="707"/>
                  </a:lnTo>
                  <a:lnTo>
                    <a:pt x="495" y="717"/>
                  </a:lnTo>
                  <a:lnTo>
                    <a:pt x="487" y="719"/>
                  </a:lnTo>
                  <a:lnTo>
                    <a:pt x="481" y="722"/>
                  </a:lnTo>
                  <a:lnTo>
                    <a:pt x="474" y="726"/>
                  </a:lnTo>
                  <a:lnTo>
                    <a:pt x="466" y="728"/>
                  </a:lnTo>
                  <a:lnTo>
                    <a:pt x="457" y="730"/>
                  </a:lnTo>
                  <a:lnTo>
                    <a:pt x="447" y="732"/>
                  </a:lnTo>
                  <a:lnTo>
                    <a:pt x="438" y="734"/>
                  </a:lnTo>
                  <a:lnTo>
                    <a:pt x="426" y="736"/>
                  </a:lnTo>
                  <a:lnTo>
                    <a:pt x="114" y="749"/>
                  </a:lnTo>
                  <a:lnTo>
                    <a:pt x="112" y="749"/>
                  </a:lnTo>
                  <a:lnTo>
                    <a:pt x="109" y="749"/>
                  </a:lnTo>
                  <a:lnTo>
                    <a:pt x="103" y="749"/>
                  </a:lnTo>
                  <a:lnTo>
                    <a:pt x="95" y="749"/>
                  </a:lnTo>
                  <a:lnTo>
                    <a:pt x="86" y="749"/>
                  </a:lnTo>
                  <a:lnTo>
                    <a:pt x="76" y="747"/>
                  </a:lnTo>
                  <a:lnTo>
                    <a:pt x="65" y="743"/>
                  </a:lnTo>
                  <a:lnTo>
                    <a:pt x="55" y="741"/>
                  </a:lnTo>
                  <a:lnTo>
                    <a:pt x="44" y="736"/>
                  </a:lnTo>
                  <a:lnTo>
                    <a:pt x="34" y="728"/>
                  </a:lnTo>
                  <a:lnTo>
                    <a:pt x="29" y="724"/>
                  </a:lnTo>
                  <a:lnTo>
                    <a:pt x="25" y="719"/>
                  </a:lnTo>
                  <a:lnTo>
                    <a:pt x="19" y="715"/>
                  </a:lnTo>
                  <a:lnTo>
                    <a:pt x="15" y="709"/>
                  </a:lnTo>
                  <a:lnTo>
                    <a:pt x="12" y="701"/>
                  </a:lnTo>
                  <a:lnTo>
                    <a:pt x="10" y="694"/>
                  </a:lnTo>
                  <a:lnTo>
                    <a:pt x="6" y="686"/>
                  </a:lnTo>
                  <a:lnTo>
                    <a:pt x="4" y="679"/>
                  </a:lnTo>
                  <a:lnTo>
                    <a:pt x="2" y="667"/>
                  </a:lnTo>
                  <a:lnTo>
                    <a:pt x="0" y="658"/>
                  </a:lnTo>
                  <a:lnTo>
                    <a:pt x="0" y="646"/>
                  </a:lnTo>
                  <a:lnTo>
                    <a:pt x="2" y="637"/>
                  </a:lnTo>
                  <a:lnTo>
                    <a:pt x="10" y="318"/>
                  </a:lnTo>
                  <a:lnTo>
                    <a:pt x="38" y="278"/>
                  </a:lnTo>
                  <a:lnTo>
                    <a:pt x="36" y="203"/>
                  </a:lnTo>
                  <a:lnTo>
                    <a:pt x="10" y="160"/>
                  </a:lnTo>
                  <a:lnTo>
                    <a:pt x="10" y="158"/>
                  </a:lnTo>
                  <a:lnTo>
                    <a:pt x="8" y="154"/>
                  </a:lnTo>
                  <a:lnTo>
                    <a:pt x="6" y="146"/>
                  </a:lnTo>
                  <a:lnTo>
                    <a:pt x="6" y="139"/>
                  </a:lnTo>
                  <a:lnTo>
                    <a:pt x="4" y="129"/>
                  </a:lnTo>
                  <a:lnTo>
                    <a:pt x="4" y="118"/>
                  </a:lnTo>
                  <a:lnTo>
                    <a:pt x="4" y="112"/>
                  </a:lnTo>
                  <a:lnTo>
                    <a:pt x="4" y="107"/>
                  </a:lnTo>
                  <a:lnTo>
                    <a:pt x="4" y="99"/>
                  </a:lnTo>
                  <a:lnTo>
                    <a:pt x="6" y="95"/>
                  </a:lnTo>
                  <a:lnTo>
                    <a:pt x="6" y="88"/>
                  </a:lnTo>
                  <a:lnTo>
                    <a:pt x="8" y="82"/>
                  </a:lnTo>
                  <a:lnTo>
                    <a:pt x="10" y="74"/>
                  </a:lnTo>
                  <a:lnTo>
                    <a:pt x="14" y="69"/>
                  </a:lnTo>
                  <a:lnTo>
                    <a:pt x="15" y="63"/>
                  </a:lnTo>
                  <a:lnTo>
                    <a:pt x="21" y="57"/>
                  </a:lnTo>
                  <a:lnTo>
                    <a:pt x="25" y="51"/>
                  </a:lnTo>
                  <a:lnTo>
                    <a:pt x="31" y="48"/>
                  </a:lnTo>
                  <a:lnTo>
                    <a:pt x="36" y="42"/>
                  </a:lnTo>
                  <a:lnTo>
                    <a:pt x="44" y="36"/>
                  </a:lnTo>
                  <a:lnTo>
                    <a:pt x="50" y="32"/>
                  </a:lnTo>
                  <a:lnTo>
                    <a:pt x="59" y="31"/>
                  </a:lnTo>
                  <a:lnTo>
                    <a:pt x="67" y="25"/>
                  </a:lnTo>
                  <a:lnTo>
                    <a:pt x="76" y="23"/>
                  </a:lnTo>
                  <a:lnTo>
                    <a:pt x="82" y="21"/>
                  </a:lnTo>
                  <a:lnTo>
                    <a:pt x="88" y="21"/>
                  </a:lnTo>
                  <a:lnTo>
                    <a:pt x="95" y="21"/>
                  </a:lnTo>
                  <a:lnTo>
                    <a:pt x="101" y="21"/>
                  </a:lnTo>
                  <a:lnTo>
                    <a:pt x="93" y="50"/>
                  </a:lnTo>
                  <a:lnTo>
                    <a:pt x="93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1" name="Freeform 251">
              <a:extLst>
                <a:ext uri="{FF2B5EF4-FFF2-40B4-BE49-F238E27FC236}">
                  <a16:creationId xmlns:a16="http://schemas.microsoft.com/office/drawing/2014/main" id="{4CD14F9D-A06C-3C10-E90F-A824758C8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7" y="2128"/>
              <a:ext cx="118" cy="128"/>
            </a:xfrm>
            <a:custGeom>
              <a:avLst/>
              <a:gdLst>
                <a:gd name="T0" fmla="*/ 118 w 235"/>
                <a:gd name="T1" fmla="*/ 5 h 254"/>
                <a:gd name="T2" fmla="*/ 102 w 235"/>
                <a:gd name="T3" fmla="*/ 19 h 254"/>
                <a:gd name="T4" fmla="*/ 83 w 235"/>
                <a:gd name="T5" fmla="*/ 38 h 254"/>
                <a:gd name="T6" fmla="*/ 61 w 235"/>
                <a:gd name="T7" fmla="*/ 63 h 254"/>
                <a:gd name="T8" fmla="*/ 42 w 235"/>
                <a:gd name="T9" fmla="*/ 91 h 254"/>
                <a:gd name="T10" fmla="*/ 21 w 235"/>
                <a:gd name="T11" fmla="*/ 120 h 254"/>
                <a:gd name="T12" fmla="*/ 7 w 235"/>
                <a:gd name="T13" fmla="*/ 150 h 254"/>
                <a:gd name="T14" fmla="*/ 0 w 235"/>
                <a:gd name="T15" fmla="*/ 180 h 254"/>
                <a:gd name="T16" fmla="*/ 2 w 235"/>
                <a:gd name="T17" fmla="*/ 211 h 254"/>
                <a:gd name="T18" fmla="*/ 17 w 235"/>
                <a:gd name="T19" fmla="*/ 235 h 254"/>
                <a:gd name="T20" fmla="*/ 34 w 235"/>
                <a:gd name="T21" fmla="*/ 251 h 254"/>
                <a:gd name="T22" fmla="*/ 49 w 235"/>
                <a:gd name="T23" fmla="*/ 254 h 254"/>
                <a:gd name="T24" fmla="*/ 70 w 235"/>
                <a:gd name="T25" fmla="*/ 253 h 254"/>
                <a:gd name="T26" fmla="*/ 95 w 235"/>
                <a:gd name="T27" fmla="*/ 235 h 254"/>
                <a:gd name="T28" fmla="*/ 110 w 235"/>
                <a:gd name="T29" fmla="*/ 215 h 254"/>
                <a:gd name="T30" fmla="*/ 121 w 235"/>
                <a:gd name="T31" fmla="*/ 203 h 254"/>
                <a:gd name="T32" fmla="*/ 133 w 235"/>
                <a:gd name="T33" fmla="*/ 224 h 254"/>
                <a:gd name="T34" fmla="*/ 150 w 235"/>
                <a:gd name="T35" fmla="*/ 243 h 254"/>
                <a:gd name="T36" fmla="*/ 173 w 235"/>
                <a:gd name="T37" fmla="*/ 254 h 254"/>
                <a:gd name="T38" fmla="*/ 196 w 235"/>
                <a:gd name="T39" fmla="*/ 253 h 254"/>
                <a:gd name="T40" fmla="*/ 213 w 235"/>
                <a:gd name="T41" fmla="*/ 247 h 254"/>
                <a:gd name="T42" fmla="*/ 230 w 235"/>
                <a:gd name="T43" fmla="*/ 222 h 254"/>
                <a:gd name="T44" fmla="*/ 235 w 235"/>
                <a:gd name="T45" fmla="*/ 201 h 254"/>
                <a:gd name="T46" fmla="*/ 230 w 235"/>
                <a:gd name="T47" fmla="*/ 178 h 254"/>
                <a:gd name="T48" fmla="*/ 224 w 235"/>
                <a:gd name="T49" fmla="*/ 154 h 254"/>
                <a:gd name="T50" fmla="*/ 215 w 235"/>
                <a:gd name="T51" fmla="*/ 129 h 254"/>
                <a:gd name="T52" fmla="*/ 201 w 235"/>
                <a:gd name="T53" fmla="*/ 102 h 254"/>
                <a:gd name="T54" fmla="*/ 186 w 235"/>
                <a:gd name="T55" fmla="*/ 78 h 254"/>
                <a:gd name="T56" fmla="*/ 171 w 235"/>
                <a:gd name="T57" fmla="*/ 53 h 254"/>
                <a:gd name="T58" fmla="*/ 154 w 235"/>
                <a:gd name="T59" fmla="*/ 32 h 254"/>
                <a:gd name="T60" fmla="*/ 138 w 235"/>
                <a:gd name="T61" fmla="*/ 15 h 254"/>
                <a:gd name="T62" fmla="*/ 127 w 235"/>
                <a:gd name="T63" fmla="*/ 38 h 254"/>
                <a:gd name="T64" fmla="*/ 144 w 235"/>
                <a:gd name="T65" fmla="*/ 61 h 254"/>
                <a:gd name="T66" fmla="*/ 159 w 235"/>
                <a:gd name="T67" fmla="*/ 80 h 254"/>
                <a:gd name="T68" fmla="*/ 175 w 235"/>
                <a:gd name="T69" fmla="*/ 101 h 254"/>
                <a:gd name="T70" fmla="*/ 188 w 235"/>
                <a:gd name="T71" fmla="*/ 125 h 254"/>
                <a:gd name="T72" fmla="*/ 201 w 235"/>
                <a:gd name="T73" fmla="*/ 150 h 254"/>
                <a:gd name="T74" fmla="*/ 211 w 235"/>
                <a:gd name="T75" fmla="*/ 175 h 254"/>
                <a:gd name="T76" fmla="*/ 213 w 235"/>
                <a:gd name="T77" fmla="*/ 196 h 254"/>
                <a:gd name="T78" fmla="*/ 209 w 235"/>
                <a:gd name="T79" fmla="*/ 215 h 254"/>
                <a:gd name="T80" fmla="*/ 197 w 235"/>
                <a:gd name="T81" fmla="*/ 228 h 254"/>
                <a:gd name="T82" fmla="*/ 173 w 235"/>
                <a:gd name="T83" fmla="*/ 232 h 254"/>
                <a:gd name="T84" fmla="*/ 152 w 235"/>
                <a:gd name="T85" fmla="*/ 218 h 254"/>
                <a:gd name="T86" fmla="*/ 138 w 235"/>
                <a:gd name="T87" fmla="*/ 203 h 254"/>
                <a:gd name="T88" fmla="*/ 131 w 235"/>
                <a:gd name="T89" fmla="*/ 186 h 254"/>
                <a:gd name="T90" fmla="*/ 121 w 235"/>
                <a:gd name="T91" fmla="*/ 163 h 254"/>
                <a:gd name="T92" fmla="*/ 108 w 235"/>
                <a:gd name="T93" fmla="*/ 182 h 254"/>
                <a:gd name="T94" fmla="*/ 95 w 235"/>
                <a:gd name="T95" fmla="*/ 205 h 254"/>
                <a:gd name="T96" fmla="*/ 76 w 235"/>
                <a:gd name="T97" fmla="*/ 222 h 254"/>
                <a:gd name="T98" fmla="*/ 55 w 235"/>
                <a:gd name="T99" fmla="*/ 230 h 254"/>
                <a:gd name="T100" fmla="*/ 40 w 235"/>
                <a:gd name="T101" fmla="*/ 224 h 254"/>
                <a:gd name="T102" fmla="*/ 32 w 235"/>
                <a:gd name="T103" fmla="*/ 213 h 254"/>
                <a:gd name="T104" fmla="*/ 26 w 235"/>
                <a:gd name="T105" fmla="*/ 190 h 254"/>
                <a:gd name="T106" fmla="*/ 30 w 235"/>
                <a:gd name="T107" fmla="*/ 165 h 254"/>
                <a:gd name="T108" fmla="*/ 38 w 235"/>
                <a:gd name="T109" fmla="*/ 140 h 254"/>
                <a:gd name="T110" fmla="*/ 53 w 235"/>
                <a:gd name="T111" fmla="*/ 114 h 254"/>
                <a:gd name="T112" fmla="*/ 70 w 235"/>
                <a:gd name="T113" fmla="*/ 87 h 254"/>
                <a:gd name="T114" fmla="*/ 85 w 235"/>
                <a:gd name="T115" fmla="*/ 68 h 254"/>
                <a:gd name="T116" fmla="*/ 100 w 235"/>
                <a:gd name="T117" fmla="*/ 49 h 254"/>
                <a:gd name="T118" fmla="*/ 119 w 235"/>
                <a:gd name="T119" fmla="*/ 28 h 254"/>
                <a:gd name="T120" fmla="*/ 125 w 235"/>
                <a:gd name="T121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35" h="254">
                  <a:moveTo>
                    <a:pt x="125" y="0"/>
                  </a:moveTo>
                  <a:lnTo>
                    <a:pt x="123" y="0"/>
                  </a:lnTo>
                  <a:lnTo>
                    <a:pt x="118" y="5"/>
                  </a:lnTo>
                  <a:lnTo>
                    <a:pt x="112" y="9"/>
                  </a:lnTo>
                  <a:lnTo>
                    <a:pt x="108" y="15"/>
                  </a:lnTo>
                  <a:lnTo>
                    <a:pt x="102" y="19"/>
                  </a:lnTo>
                  <a:lnTo>
                    <a:pt x="97" y="26"/>
                  </a:lnTo>
                  <a:lnTo>
                    <a:pt x="89" y="32"/>
                  </a:lnTo>
                  <a:lnTo>
                    <a:pt x="83" y="38"/>
                  </a:lnTo>
                  <a:lnTo>
                    <a:pt x="76" y="45"/>
                  </a:lnTo>
                  <a:lnTo>
                    <a:pt x="70" y="55"/>
                  </a:lnTo>
                  <a:lnTo>
                    <a:pt x="61" y="63"/>
                  </a:lnTo>
                  <a:lnTo>
                    <a:pt x="55" y="70"/>
                  </a:lnTo>
                  <a:lnTo>
                    <a:pt x="47" y="80"/>
                  </a:lnTo>
                  <a:lnTo>
                    <a:pt x="42" y="91"/>
                  </a:lnTo>
                  <a:lnTo>
                    <a:pt x="34" y="101"/>
                  </a:lnTo>
                  <a:lnTo>
                    <a:pt x="26" y="108"/>
                  </a:lnTo>
                  <a:lnTo>
                    <a:pt x="21" y="120"/>
                  </a:lnTo>
                  <a:lnTo>
                    <a:pt x="17" y="129"/>
                  </a:lnTo>
                  <a:lnTo>
                    <a:pt x="11" y="139"/>
                  </a:lnTo>
                  <a:lnTo>
                    <a:pt x="7" y="150"/>
                  </a:lnTo>
                  <a:lnTo>
                    <a:pt x="3" y="159"/>
                  </a:lnTo>
                  <a:lnTo>
                    <a:pt x="2" y="171"/>
                  </a:lnTo>
                  <a:lnTo>
                    <a:pt x="0" y="180"/>
                  </a:lnTo>
                  <a:lnTo>
                    <a:pt x="0" y="190"/>
                  </a:lnTo>
                  <a:lnTo>
                    <a:pt x="0" y="199"/>
                  </a:lnTo>
                  <a:lnTo>
                    <a:pt x="2" y="211"/>
                  </a:lnTo>
                  <a:lnTo>
                    <a:pt x="5" y="218"/>
                  </a:lnTo>
                  <a:lnTo>
                    <a:pt x="11" y="228"/>
                  </a:lnTo>
                  <a:lnTo>
                    <a:pt x="17" y="235"/>
                  </a:lnTo>
                  <a:lnTo>
                    <a:pt x="24" y="245"/>
                  </a:lnTo>
                  <a:lnTo>
                    <a:pt x="26" y="247"/>
                  </a:lnTo>
                  <a:lnTo>
                    <a:pt x="34" y="251"/>
                  </a:lnTo>
                  <a:lnTo>
                    <a:pt x="36" y="251"/>
                  </a:lnTo>
                  <a:lnTo>
                    <a:pt x="43" y="253"/>
                  </a:lnTo>
                  <a:lnTo>
                    <a:pt x="49" y="254"/>
                  </a:lnTo>
                  <a:lnTo>
                    <a:pt x="57" y="254"/>
                  </a:lnTo>
                  <a:lnTo>
                    <a:pt x="62" y="254"/>
                  </a:lnTo>
                  <a:lnTo>
                    <a:pt x="70" y="253"/>
                  </a:lnTo>
                  <a:lnTo>
                    <a:pt x="78" y="249"/>
                  </a:lnTo>
                  <a:lnTo>
                    <a:pt x="85" y="243"/>
                  </a:lnTo>
                  <a:lnTo>
                    <a:pt x="95" y="235"/>
                  </a:lnTo>
                  <a:lnTo>
                    <a:pt x="102" y="226"/>
                  </a:lnTo>
                  <a:lnTo>
                    <a:pt x="106" y="220"/>
                  </a:lnTo>
                  <a:lnTo>
                    <a:pt x="110" y="215"/>
                  </a:lnTo>
                  <a:lnTo>
                    <a:pt x="114" y="209"/>
                  </a:lnTo>
                  <a:lnTo>
                    <a:pt x="119" y="201"/>
                  </a:lnTo>
                  <a:lnTo>
                    <a:pt x="121" y="203"/>
                  </a:lnTo>
                  <a:lnTo>
                    <a:pt x="125" y="213"/>
                  </a:lnTo>
                  <a:lnTo>
                    <a:pt x="127" y="218"/>
                  </a:lnTo>
                  <a:lnTo>
                    <a:pt x="133" y="224"/>
                  </a:lnTo>
                  <a:lnTo>
                    <a:pt x="137" y="230"/>
                  </a:lnTo>
                  <a:lnTo>
                    <a:pt x="144" y="237"/>
                  </a:lnTo>
                  <a:lnTo>
                    <a:pt x="150" y="243"/>
                  </a:lnTo>
                  <a:lnTo>
                    <a:pt x="157" y="249"/>
                  </a:lnTo>
                  <a:lnTo>
                    <a:pt x="163" y="251"/>
                  </a:lnTo>
                  <a:lnTo>
                    <a:pt x="173" y="254"/>
                  </a:lnTo>
                  <a:lnTo>
                    <a:pt x="182" y="254"/>
                  </a:lnTo>
                  <a:lnTo>
                    <a:pt x="192" y="254"/>
                  </a:lnTo>
                  <a:lnTo>
                    <a:pt x="196" y="253"/>
                  </a:lnTo>
                  <a:lnTo>
                    <a:pt x="201" y="251"/>
                  </a:lnTo>
                  <a:lnTo>
                    <a:pt x="207" y="249"/>
                  </a:lnTo>
                  <a:lnTo>
                    <a:pt x="213" y="247"/>
                  </a:lnTo>
                  <a:lnTo>
                    <a:pt x="222" y="237"/>
                  </a:lnTo>
                  <a:lnTo>
                    <a:pt x="228" y="228"/>
                  </a:lnTo>
                  <a:lnTo>
                    <a:pt x="230" y="222"/>
                  </a:lnTo>
                  <a:lnTo>
                    <a:pt x="232" y="215"/>
                  </a:lnTo>
                  <a:lnTo>
                    <a:pt x="234" y="209"/>
                  </a:lnTo>
                  <a:lnTo>
                    <a:pt x="235" y="201"/>
                  </a:lnTo>
                  <a:lnTo>
                    <a:pt x="234" y="194"/>
                  </a:lnTo>
                  <a:lnTo>
                    <a:pt x="234" y="186"/>
                  </a:lnTo>
                  <a:lnTo>
                    <a:pt x="230" y="178"/>
                  </a:lnTo>
                  <a:lnTo>
                    <a:pt x="230" y="171"/>
                  </a:lnTo>
                  <a:lnTo>
                    <a:pt x="226" y="163"/>
                  </a:lnTo>
                  <a:lnTo>
                    <a:pt x="224" y="154"/>
                  </a:lnTo>
                  <a:lnTo>
                    <a:pt x="222" y="146"/>
                  </a:lnTo>
                  <a:lnTo>
                    <a:pt x="220" y="139"/>
                  </a:lnTo>
                  <a:lnTo>
                    <a:pt x="215" y="129"/>
                  </a:lnTo>
                  <a:lnTo>
                    <a:pt x="211" y="121"/>
                  </a:lnTo>
                  <a:lnTo>
                    <a:pt x="207" y="112"/>
                  </a:lnTo>
                  <a:lnTo>
                    <a:pt x="201" y="102"/>
                  </a:lnTo>
                  <a:lnTo>
                    <a:pt x="197" y="93"/>
                  </a:lnTo>
                  <a:lnTo>
                    <a:pt x="192" y="85"/>
                  </a:lnTo>
                  <a:lnTo>
                    <a:pt x="186" y="78"/>
                  </a:lnTo>
                  <a:lnTo>
                    <a:pt x="182" y="70"/>
                  </a:lnTo>
                  <a:lnTo>
                    <a:pt x="177" y="61"/>
                  </a:lnTo>
                  <a:lnTo>
                    <a:pt x="171" y="53"/>
                  </a:lnTo>
                  <a:lnTo>
                    <a:pt x="165" y="45"/>
                  </a:lnTo>
                  <a:lnTo>
                    <a:pt x="159" y="40"/>
                  </a:lnTo>
                  <a:lnTo>
                    <a:pt x="154" y="32"/>
                  </a:lnTo>
                  <a:lnTo>
                    <a:pt x="148" y="26"/>
                  </a:lnTo>
                  <a:lnTo>
                    <a:pt x="144" y="21"/>
                  </a:lnTo>
                  <a:lnTo>
                    <a:pt x="138" y="15"/>
                  </a:lnTo>
                  <a:lnTo>
                    <a:pt x="123" y="32"/>
                  </a:lnTo>
                  <a:lnTo>
                    <a:pt x="123" y="32"/>
                  </a:lnTo>
                  <a:lnTo>
                    <a:pt x="127" y="38"/>
                  </a:lnTo>
                  <a:lnTo>
                    <a:pt x="133" y="43"/>
                  </a:lnTo>
                  <a:lnTo>
                    <a:pt x="140" y="55"/>
                  </a:lnTo>
                  <a:lnTo>
                    <a:pt x="144" y="61"/>
                  </a:lnTo>
                  <a:lnTo>
                    <a:pt x="150" y="66"/>
                  </a:lnTo>
                  <a:lnTo>
                    <a:pt x="154" y="72"/>
                  </a:lnTo>
                  <a:lnTo>
                    <a:pt x="159" y="80"/>
                  </a:lnTo>
                  <a:lnTo>
                    <a:pt x="163" y="85"/>
                  </a:lnTo>
                  <a:lnTo>
                    <a:pt x="169" y="93"/>
                  </a:lnTo>
                  <a:lnTo>
                    <a:pt x="175" y="101"/>
                  </a:lnTo>
                  <a:lnTo>
                    <a:pt x="180" y="110"/>
                  </a:lnTo>
                  <a:lnTo>
                    <a:pt x="184" y="118"/>
                  </a:lnTo>
                  <a:lnTo>
                    <a:pt x="188" y="125"/>
                  </a:lnTo>
                  <a:lnTo>
                    <a:pt x="192" y="133"/>
                  </a:lnTo>
                  <a:lnTo>
                    <a:pt x="197" y="142"/>
                  </a:lnTo>
                  <a:lnTo>
                    <a:pt x="201" y="150"/>
                  </a:lnTo>
                  <a:lnTo>
                    <a:pt x="203" y="158"/>
                  </a:lnTo>
                  <a:lnTo>
                    <a:pt x="207" y="165"/>
                  </a:lnTo>
                  <a:lnTo>
                    <a:pt x="211" y="175"/>
                  </a:lnTo>
                  <a:lnTo>
                    <a:pt x="211" y="180"/>
                  </a:lnTo>
                  <a:lnTo>
                    <a:pt x="213" y="188"/>
                  </a:lnTo>
                  <a:lnTo>
                    <a:pt x="213" y="196"/>
                  </a:lnTo>
                  <a:lnTo>
                    <a:pt x="213" y="203"/>
                  </a:lnTo>
                  <a:lnTo>
                    <a:pt x="211" y="209"/>
                  </a:lnTo>
                  <a:lnTo>
                    <a:pt x="209" y="215"/>
                  </a:lnTo>
                  <a:lnTo>
                    <a:pt x="205" y="220"/>
                  </a:lnTo>
                  <a:lnTo>
                    <a:pt x="201" y="226"/>
                  </a:lnTo>
                  <a:lnTo>
                    <a:pt x="197" y="228"/>
                  </a:lnTo>
                  <a:lnTo>
                    <a:pt x="192" y="230"/>
                  </a:lnTo>
                  <a:lnTo>
                    <a:pt x="182" y="232"/>
                  </a:lnTo>
                  <a:lnTo>
                    <a:pt x="173" y="232"/>
                  </a:lnTo>
                  <a:lnTo>
                    <a:pt x="165" y="228"/>
                  </a:lnTo>
                  <a:lnTo>
                    <a:pt x="159" y="226"/>
                  </a:lnTo>
                  <a:lnTo>
                    <a:pt x="152" y="218"/>
                  </a:lnTo>
                  <a:lnTo>
                    <a:pt x="146" y="213"/>
                  </a:lnTo>
                  <a:lnTo>
                    <a:pt x="142" y="209"/>
                  </a:lnTo>
                  <a:lnTo>
                    <a:pt x="138" y="203"/>
                  </a:lnTo>
                  <a:lnTo>
                    <a:pt x="137" y="197"/>
                  </a:lnTo>
                  <a:lnTo>
                    <a:pt x="133" y="192"/>
                  </a:lnTo>
                  <a:lnTo>
                    <a:pt x="131" y="186"/>
                  </a:lnTo>
                  <a:lnTo>
                    <a:pt x="127" y="178"/>
                  </a:lnTo>
                  <a:lnTo>
                    <a:pt x="123" y="171"/>
                  </a:lnTo>
                  <a:lnTo>
                    <a:pt x="121" y="163"/>
                  </a:lnTo>
                  <a:lnTo>
                    <a:pt x="118" y="167"/>
                  </a:lnTo>
                  <a:lnTo>
                    <a:pt x="112" y="177"/>
                  </a:lnTo>
                  <a:lnTo>
                    <a:pt x="108" y="182"/>
                  </a:lnTo>
                  <a:lnTo>
                    <a:pt x="104" y="190"/>
                  </a:lnTo>
                  <a:lnTo>
                    <a:pt x="99" y="197"/>
                  </a:lnTo>
                  <a:lnTo>
                    <a:pt x="95" y="205"/>
                  </a:lnTo>
                  <a:lnTo>
                    <a:pt x="87" y="211"/>
                  </a:lnTo>
                  <a:lnTo>
                    <a:pt x="81" y="216"/>
                  </a:lnTo>
                  <a:lnTo>
                    <a:pt x="76" y="222"/>
                  </a:lnTo>
                  <a:lnTo>
                    <a:pt x="70" y="226"/>
                  </a:lnTo>
                  <a:lnTo>
                    <a:pt x="62" y="228"/>
                  </a:lnTo>
                  <a:lnTo>
                    <a:pt x="55" y="230"/>
                  </a:lnTo>
                  <a:lnTo>
                    <a:pt x="47" y="228"/>
                  </a:lnTo>
                  <a:lnTo>
                    <a:pt x="42" y="226"/>
                  </a:lnTo>
                  <a:lnTo>
                    <a:pt x="40" y="224"/>
                  </a:lnTo>
                  <a:lnTo>
                    <a:pt x="38" y="222"/>
                  </a:lnTo>
                  <a:lnTo>
                    <a:pt x="34" y="216"/>
                  </a:lnTo>
                  <a:lnTo>
                    <a:pt x="32" y="213"/>
                  </a:lnTo>
                  <a:lnTo>
                    <a:pt x="28" y="205"/>
                  </a:lnTo>
                  <a:lnTo>
                    <a:pt x="26" y="199"/>
                  </a:lnTo>
                  <a:lnTo>
                    <a:pt x="26" y="190"/>
                  </a:lnTo>
                  <a:lnTo>
                    <a:pt x="26" y="178"/>
                  </a:lnTo>
                  <a:lnTo>
                    <a:pt x="26" y="173"/>
                  </a:lnTo>
                  <a:lnTo>
                    <a:pt x="30" y="165"/>
                  </a:lnTo>
                  <a:lnTo>
                    <a:pt x="32" y="158"/>
                  </a:lnTo>
                  <a:lnTo>
                    <a:pt x="34" y="150"/>
                  </a:lnTo>
                  <a:lnTo>
                    <a:pt x="38" y="140"/>
                  </a:lnTo>
                  <a:lnTo>
                    <a:pt x="42" y="133"/>
                  </a:lnTo>
                  <a:lnTo>
                    <a:pt x="47" y="123"/>
                  </a:lnTo>
                  <a:lnTo>
                    <a:pt x="53" y="114"/>
                  </a:lnTo>
                  <a:lnTo>
                    <a:pt x="59" y="102"/>
                  </a:lnTo>
                  <a:lnTo>
                    <a:pt x="66" y="93"/>
                  </a:lnTo>
                  <a:lnTo>
                    <a:pt x="70" y="87"/>
                  </a:lnTo>
                  <a:lnTo>
                    <a:pt x="74" y="80"/>
                  </a:lnTo>
                  <a:lnTo>
                    <a:pt x="78" y="74"/>
                  </a:lnTo>
                  <a:lnTo>
                    <a:pt x="85" y="68"/>
                  </a:lnTo>
                  <a:lnTo>
                    <a:pt x="89" y="63"/>
                  </a:lnTo>
                  <a:lnTo>
                    <a:pt x="95" y="55"/>
                  </a:lnTo>
                  <a:lnTo>
                    <a:pt x="100" y="49"/>
                  </a:lnTo>
                  <a:lnTo>
                    <a:pt x="106" y="43"/>
                  </a:lnTo>
                  <a:lnTo>
                    <a:pt x="112" y="36"/>
                  </a:lnTo>
                  <a:lnTo>
                    <a:pt x="119" y="28"/>
                  </a:lnTo>
                  <a:lnTo>
                    <a:pt x="127" y="21"/>
                  </a:lnTo>
                  <a:lnTo>
                    <a:pt x="135" y="15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2" name="Freeform 252">
              <a:extLst>
                <a:ext uri="{FF2B5EF4-FFF2-40B4-BE49-F238E27FC236}">
                  <a16:creationId xmlns:a16="http://schemas.microsoft.com/office/drawing/2014/main" id="{8F298643-7321-1294-D094-605F53D861C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2" y="2224"/>
              <a:ext cx="42" cy="79"/>
            </a:xfrm>
            <a:custGeom>
              <a:avLst/>
              <a:gdLst>
                <a:gd name="T0" fmla="*/ 23 w 86"/>
                <a:gd name="T1" fmla="*/ 30 h 157"/>
                <a:gd name="T2" fmla="*/ 0 w 86"/>
                <a:gd name="T3" fmla="*/ 157 h 157"/>
                <a:gd name="T4" fmla="*/ 86 w 86"/>
                <a:gd name="T5" fmla="*/ 146 h 157"/>
                <a:gd name="T6" fmla="*/ 84 w 86"/>
                <a:gd name="T7" fmla="*/ 144 h 157"/>
                <a:gd name="T8" fmla="*/ 84 w 86"/>
                <a:gd name="T9" fmla="*/ 140 h 157"/>
                <a:gd name="T10" fmla="*/ 84 w 86"/>
                <a:gd name="T11" fmla="*/ 135 h 157"/>
                <a:gd name="T12" fmla="*/ 84 w 86"/>
                <a:gd name="T13" fmla="*/ 127 h 157"/>
                <a:gd name="T14" fmla="*/ 84 w 86"/>
                <a:gd name="T15" fmla="*/ 118 h 157"/>
                <a:gd name="T16" fmla="*/ 84 w 86"/>
                <a:gd name="T17" fmla="*/ 108 h 157"/>
                <a:gd name="T18" fmla="*/ 82 w 86"/>
                <a:gd name="T19" fmla="*/ 99 h 157"/>
                <a:gd name="T20" fmla="*/ 82 w 86"/>
                <a:gd name="T21" fmla="*/ 87 h 157"/>
                <a:gd name="T22" fmla="*/ 80 w 86"/>
                <a:gd name="T23" fmla="*/ 76 h 157"/>
                <a:gd name="T24" fmla="*/ 80 w 86"/>
                <a:gd name="T25" fmla="*/ 66 h 157"/>
                <a:gd name="T26" fmla="*/ 78 w 86"/>
                <a:gd name="T27" fmla="*/ 57 h 157"/>
                <a:gd name="T28" fmla="*/ 78 w 86"/>
                <a:gd name="T29" fmla="*/ 49 h 157"/>
                <a:gd name="T30" fmla="*/ 76 w 86"/>
                <a:gd name="T31" fmla="*/ 40 h 157"/>
                <a:gd name="T32" fmla="*/ 76 w 86"/>
                <a:gd name="T33" fmla="*/ 36 h 157"/>
                <a:gd name="T34" fmla="*/ 74 w 86"/>
                <a:gd name="T35" fmla="*/ 32 h 157"/>
                <a:gd name="T36" fmla="*/ 67 w 86"/>
                <a:gd name="T37" fmla="*/ 26 h 157"/>
                <a:gd name="T38" fmla="*/ 61 w 86"/>
                <a:gd name="T39" fmla="*/ 21 h 157"/>
                <a:gd name="T40" fmla="*/ 55 w 86"/>
                <a:gd name="T41" fmla="*/ 13 h 157"/>
                <a:gd name="T42" fmla="*/ 55 w 86"/>
                <a:gd name="T43" fmla="*/ 11 h 157"/>
                <a:gd name="T44" fmla="*/ 63 w 86"/>
                <a:gd name="T45" fmla="*/ 123 h 157"/>
                <a:gd name="T46" fmla="*/ 32 w 86"/>
                <a:gd name="T47" fmla="*/ 127 h 157"/>
                <a:gd name="T48" fmla="*/ 51 w 86"/>
                <a:gd name="T49" fmla="*/ 0 h 157"/>
                <a:gd name="T50" fmla="*/ 23 w 86"/>
                <a:gd name="T51" fmla="*/ 30 h 157"/>
                <a:gd name="T52" fmla="*/ 23 w 86"/>
                <a:gd name="T53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157">
                  <a:moveTo>
                    <a:pt x="23" y="30"/>
                  </a:moveTo>
                  <a:lnTo>
                    <a:pt x="0" y="157"/>
                  </a:lnTo>
                  <a:lnTo>
                    <a:pt x="86" y="146"/>
                  </a:lnTo>
                  <a:lnTo>
                    <a:pt x="84" y="144"/>
                  </a:lnTo>
                  <a:lnTo>
                    <a:pt x="84" y="140"/>
                  </a:lnTo>
                  <a:lnTo>
                    <a:pt x="84" y="135"/>
                  </a:lnTo>
                  <a:lnTo>
                    <a:pt x="84" y="127"/>
                  </a:lnTo>
                  <a:lnTo>
                    <a:pt x="84" y="118"/>
                  </a:lnTo>
                  <a:lnTo>
                    <a:pt x="84" y="108"/>
                  </a:lnTo>
                  <a:lnTo>
                    <a:pt x="82" y="99"/>
                  </a:lnTo>
                  <a:lnTo>
                    <a:pt x="82" y="87"/>
                  </a:lnTo>
                  <a:lnTo>
                    <a:pt x="80" y="76"/>
                  </a:lnTo>
                  <a:lnTo>
                    <a:pt x="80" y="66"/>
                  </a:lnTo>
                  <a:lnTo>
                    <a:pt x="78" y="57"/>
                  </a:lnTo>
                  <a:lnTo>
                    <a:pt x="78" y="49"/>
                  </a:lnTo>
                  <a:lnTo>
                    <a:pt x="76" y="40"/>
                  </a:lnTo>
                  <a:lnTo>
                    <a:pt x="76" y="36"/>
                  </a:lnTo>
                  <a:lnTo>
                    <a:pt x="74" y="32"/>
                  </a:lnTo>
                  <a:lnTo>
                    <a:pt x="67" y="26"/>
                  </a:lnTo>
                  <a:lnTo>
                    <a:pt x="61" y="21"/>
                  </a:lnTo>
                  <a:lnTo>
                    <a:pt x="55" y="13"/>
                  </a:lnTo>
                  <a:lnTo>
                    <a:pt x="55" y="11"/>
                  </a:lnTo>
                  <a:lnTo>
                    <a:pt x="63" y="123"/>
                  </a:lnTo>
                  <a:lnTo>
                    <a:pt x="32" y="127"/>
                  </a:lnTo>
                  <a:lnTo>
                    <a:pt x="51" y="0"/>
                  </a:lnTo>
                  <a:lnTo>
                    <a:pt x="23" y="30"/>
                  </a:lnTo>
                  <a:lnTo>
                    <a:pt x="23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3" name="Freeform 253">
              <a:extLst>
                <a:ext uri="{FF2B5EF4-FFF2-40B4-BE49-F238E27FC236}">
                  <a16:creationId xmlns:a16="http://schemas.microsoft.com/office/drawing/2014/main" id="{B9A91044-94A9-3642-0D8F-82E3D947E73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0" y="2298"/>
              <a:ext cx="63" cy="76"/>
            </a:xfrm>
            <a:custGeom>
              <a:avLst/>
              <a:gdLst>
                <a:gd name="T0" fmla="*/ 0 w 125"/>
                <a:gd name="T1" fmla="*/ 9 h 150"/>
                <a:gd name="T2" fmla="*/ 49 w 125"/>
                <a:gd name="T3" fmla="*/ 150 h 150"/>
                <a:gd name="T4" fmla="*/ 51 w 125"/>
                <a:gd name="T5" fmla="*/ 150 h 150"/>
                <a:gd name="T6" fmla="*/ 57 w 125"/>
                <a:gd name="T7" fmla="*/ 150 h 150"/>
                <a:gd name="T8" fmla="*/ 64 w 125"/>
                <a:gd name="T9" fmla="*/ 150 h 150"/>
                <a:gd name="T10" fmla="*/ 68 w 125"/>
                <a:gd name="T11" fmla="*/ 148 h 150"/>
                <a:gd name="T12" fmla="*/ 68 w 125"/>
                <a:gd name="T13" fmla="*/ 146 h 150"/>
                <a:gd name="T14" fmla="*/ 70 w 125"/>
                <a:gd name="T15" fmla="*/ 141 h 150"/>
                <a:gd name="T16" fmla="*/ 74 w 125"/>
                <a:gd name="T17" fmla="*/ 131 h 150"/>
                <a:gd name="T18" fmla="*/ 77 w 125"/>
                <a:gd name="T19" fmla="*/ 124 h 150"/>
                <a:gd name="T20" fmla="*/ 79 w 125"/>
                <a:gd name="T21" fmla="*/ 118 h 150"/>
                <a:gd name="T22" fmla="*/ 81 w 125"/>
                <a:gd name="T23" fmla="*/ 112 h 150"/>
                <a:gd name="T24" fmla="*/ 83 w 125"/>
                <a:gd name="T25" fmla="*/ 106 h 150"/>
                <a:gd name="T26" fmla="*/ 85 w 125"/>
                <a:gd name="T27" fmla="*/ 101 h 150"/>
                <a:gd name="T28" fmla="*/ 87 w 125"/>
                <a:gd name="T29" fmla="*/ 93 h 150"/>
                <a:gd name="T30" fmla="*/ 91 w 125"/>
                <a:gd name="T31" fmla="*/ 87 h 150"/>
                <a:gd name="T32" fmla="*/ 95 w 125"/>
                <a:gd name="T33" fmla="*/ 82 h 150"/>
                <a:gd name="T34" fmla="*/ 97 w 125"/>
                <a:gd name="T35" fmla="*/ 74 h 150"/>
                <a:gd name="T36" fmla="*/ 98 w 125"/>
                <a:gd name="T37" fmla="*/ 68 h 150"/>
                <a:gd name="T38" fmla="*/ 100 w 125"/>
                <a:gd name="T39" fmla="*/ 61 h 150"/>
                <a:gd name="T40" fmla="*/ 104 w 125"/>
                <a:gd name="T41" fmla="*/ 55 h 150"/>
                <a:gd name="T42" fmla="*/ 106 w 125"/>
                <a:gd name="T43" fmla="*/ 49 h 150"/>
                <a:gd name="T44" fmla="*/ 108 w 125"/>
                <a:gd name="T45" fmla="*/ 44 h 150"/>
                <a:gd name="T46" fmla="*/ 110 w 125"/>
                <a:gd name="T47" fmla="*/ 36 h 150"/>
                <a:gd name="T48" fmla="*/ 112 w 125"/>
                <a:gd name="T49" fmla="*/ 32 h 150"/>
                <a:gd name="T50" fmla="*/ 116 w 125"/>
                <a:gd name="T51" fmla="*/ 27 h 150"/>
                <a:gd name="T52" fmla="*/ 119 w 125"/>
                <a:gd name="T53" fmla="*/ 19 h 150"/>
                <a:gd name="T54" fmla="*/ 121 w 125"/>
                <a:gd name="T55" fmla="*/ 11 h 150"/>
                <a:gd name="T56" fmla="*/ 123 w 125"/>
                <a:gd name="T57" fmla="*/ 8 h 150"/>
                <a:gd name="T58" fmla="*/ 125 w 125"/>
                <a:gd name="T59" fmla="*/ 8 h 150"/>
                <a:gd name="T60" fmla="*/ 102 w 125"/>
                <a:gd name="T61" fmla="*/ 0 h 150"/>
                <a:gd name="T62" fmla="*/ 60 w 125"/>
                <a:gd name="T63" fmla="*/ 110 h 150"/>
                <a:gd name="T64" fmla="*/ 20 w 125"/>
                <a:gd name="T65" fmla="*/ 9 h 150"/>
                <a:gd name="T66" fmla="*/ 0 w 125"/>
                <a:gd name="T67" fmla="*/ 9 h 150"/>
                <a:gd name="T68" fmla="*/ 0 w 125"/>
                <a:gd name="T69" fmla="*/ 9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5" h="150">
                  <a:moveTo>
                    <a:pt x="0" y="9"/>
                  </a:moveTo>
                  <a:lnTo>
                    <a:pt x="49" y="150"/>
                  </a:lnTo>
                  <a:lnTo>
                    <a:pt x="51" y="150"/>
                  </a:lnTo>
                  <a:lnTo>
                    <a:pt x="57" y="150"/>
                  </a:lnTo>
                  <a:lnTo>
                    <a:pt x="64" y="150"/>
                  </a:lnTo>
                  <a:lnTo>
                    <a:pt x="68" y="148"/>
                  </a:lnTo>
                  <a:lnTo>
                    <a:pt x="68" y="146"/>
                  </a:lnTo>
                  <a:lnTo>
                    <a:pt x="70" y="141"/>
                  </a:lnTo>
                  <a:lnTo>
                    <a:pt x="74" y="131"/>
                  </a:lnTo>
                  <a:lnTo>
                    <a:pt x="77" y="124"/>
                  </a:lnTo>
                  <a:lnTo>
                    <a:pt x="79" y="118"/>
                  </a:lnTo>
                  <a:lnTo>
                    <a:pt x="81" y="112"/>
                  </a:lnTo>
                  <a:lnTo>
                    <a:pt x="83" y="106"/>
                  </a:lnTo>
                  <a:lnTo>
                    <a:pt x="85" y="101"/>
                  </a:lnTo>
                  <a:lnTo>
                    <a:pt x="87" y="93"/>
                  </a:lnTo>
                  <a:lnTo>
                    <a:pt x="91" y="87"/>
                  </a:lnTo>
                  <a:lnTo>
                    <a:pt x="95" y="82"/>
                  </a:lnTo>
                  <a:lnTo>
                    <a:pt x="97" y="74"/>
                  </a:lnTo>
                  <a:lnTo>
                    <a:pt x="98" y="68"/>
                  </a:lnTo>
                  <a:lnTo>
                    <a:pt x="100" y="61"/>
                  </a:lnTo>
                  <a:lnTo>
                    <a:pt x="104" y="55"/>
                  </a:lnTo>
                  <a:lnTo>
                    <a:pt x="106" y="49"/>
                  </a:lnTo>
                  <a:lnTo>
                    <a:pt x="108" y="44"/>
                  </a:lnTo>
                  <a:lnTo>
                    <a:pt x="110" y="36"/>
                  </a:lnTo>
                  <a:lnTo>
                    <a:pt x="112" y="32"/>
                  </a:lnTo>
                  <a:lnTo>
                    <a:pt x="116" y="27"/>
                  </a:lnTo>
                  <a:lnTo>
                    <a:pt x="119" y="19"/>
                  </a:lnTo>
                  <a:lnTo>
                    <a:pt x="121" y="11"/>
                  </a:lnTo>
                  <a:lnTo>
                    <a:pt x="123" y="8"/>
                  </a:lnTo>
                  <a:lnTo>
                    <a:pt x="125" y="8"/>
                  </a:lnTo>
                  <a:lnTo>
                    <a:pt x="102" y="0"/>
                  </a:lnTo>
                  <a:lnTo>
                    <a:pt x="60" y="110"/>
                  </a:lnTo>
                  <a:lnTo>
                    <a:pt x="20" y="9"/>
                  </a:lnTo>
                  <a:lnTo>
                    <a:pt x="0" y="9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4" name="Freeform 254">
              <a:extLst>
                <a:ext uri="{FF2B5EF4-FFF2-40B4-BE49-F238E27FC236}">
                  <a16:creationId xmlns:a16="http://schemas.microsoft.com/office/drawing/2014/main" id="{61B6A6D8-AD6A-0B53-FA83-C8A988D87C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96" y="2024"/>
              <a:ext cx="59" cy="65"/>
            </a:xfrm>
            <a:custGeom>
              <a:avLst/>
              <a:gdLst>
                <a:gd name="T0" fmla="*/ 21 w 118"/>
                <a:gd name="T1" fmla="*/ 131 h 131"/>
                <a:gd name="T2" fmla="*/ 21 w 118"/>
                <a:gd name="T3" fmla="*/ 127 h 131"/>
                <a:gd name="T4" fmla="*/ 21 w 118"/>
                <a:gd name="T5" fmla="*/ 119 h 131"/>
                <a:gd name="T6" fmla="*/ 21 w 118"/>
                <a:gd name="T7" fmla="*/ 112 h 131"/>
                <a:gd name="T8" fmla="*/ 21 w 118"/>
                <a:gd name="T9" fmla="*/ 106 h 131"/>
                <a:gd name="T10" fmla="*/ 23 w 118"/>
                <a:gd name="T11" fmla="*/ 99 h 131"/>
                <a:gd name="T12" fmla="*/ 25 w 118"/>
                <a:gd name="T13" fmla="*/ 91 h 131"/>
                <a:gd name="T14" fmla="*/ 25 w 118"/>
                <a:gd name="T15" fmla="*/ 81 h 131"/>
                <a:gd name="T16" fmla="*/ 26 w 118"/>
                <a:gd name="T17" fmla="*/ 74 h 131"/>
                <a:gd name="T18" fmla="*/ 30 w 118"/>
                <a:gd name="T19" fmla="*/ 66 h 131"/>
                <a:gd name="T20" fmla="*/ 34 w 118"/>
                <a:gd name="T21" fmla="*/ 59 h 131"/>
                <a:gd name="T22" fmla="*/ 36 w 118"/>
                <a:gd name="T23" fmla="*/ 51 h 131"/>
                <a:gd name="T24" fmla="*/ 42 w 118"/>
                <a:gd name="T25" fmla="*/ 43 h 131"/>
                <a:gd name="T26" fmla="*/ 47 w 118"/>
                <a:gd name="T27" fmla="*/ 38 h 131"/>
                <a:gd name="T28" fmla="*/ 53 w 118"/>
                <a:gd name="T29" fmla="*/ 34 h 131"/>
                <a:gd name="T30" fmla="*/ 102 w 118"/>
                <a:gd name="T31" fmla="*/ 61 h 131"/>
                <a:gd name="T32" fmla="*/ 118 w 118"/>
                <a:gd name="T33" fmla="*/ 47 h 131"/>
                <a:gd name="T34" fmla="*/ 36 w 118"/>
                <a:gd name="T35" fmla="*/ 0 h 131"/>
                <a:gd name="T36" fmla="*/ 34 w 118"/>
                <a:gd name="T37" fmla="*/ 2 h 131"/>
                <a:gd name="T38" fmla="*/ 28 w 118"/>
                <a:gd name="T39" fmla="*/ 9 h 131"/>
                <a:gd name="T40" fmla="*/ 25 w 118"/>
                <a:gd name="T41" fmla="*/ 13 h 131"/>
                <a:gd name="T42" fmla="*/ 23 w 118"/>
                <a:gd name="T43" fmla="*/ 19 h 131"/>
                <a:gd name="T44" fmla="*/ 17 w 118"/>
                <a:gd name="T45" fmla="*/ 26 h 131"/>
                <a:gd name="T46" fmla="*/ 15 w 118"/>
                <a:gd name="T47" fmla="*/ 36 h 131"/>
                <a:gd name="T48" fmla="*/ 11 w 118"/>
                <a:gd name="T49" fmla="*/ 42 h 131"/>
                <a:gd name="T50" fmla="*/ 7 w 118"/>
                <a:gd name="T51" fmla="*/ 51 h 131"/>
                <a:gd name="T52" fmla="*/ 4 w 118"/>
                <a:gd name="T53" fmla="*/ 61 h 131"/>
                <a:gd name="T54" fmla="*/ 2 w 118"/>
                <a:gd name="T55" fmla="*/ 72 h 131"/>
                <a:gd name="T56" fmla="*/ 0 w 118"/>
                <a:gd name="T57" fmla="*/ 80 h 131"/>
                <a:gd name="T58" fmla="*/ 0 w 118"/>
                <a:gd name="T59" fmla="*/ 91 h 131"/>
                <a:gd name="T60" fmla="*/ 0 w 118"/>
                <a:gd name="T61" fmla="*/ 100 h 131"/>
                <a:gd name="T62" fmla="*/ 2 w 118"/>
                <a:gd name="T63" fmla="*/ 112 h 131"/>
                <a:gd name="T64" fmla="*/ 21 w 118"/>
                <a:gd name="T65" fmla="*/ 131 h 131"/>
                <a:gd name="T66" fmla="*/ 21 w 118"/>
                <a:gd name="T67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8" h="131">
                  <a:moveTo>
                    <a:pt x="21" y="131"/>
                  </a:moveTo>
                  <a:lnTo>
                    <a:pt x="21" y="127"/>
                  </a:lnTo>
                  <a:lnTo>
                    <a:pt x="21" y="119"/>
                  </a:lnTo>
                  <a:lnTo>
                    <a:pt x="21" y="112"/>
                  </a:lnTo>
                  <a:lnTo>
                    <a:pt x="21" y="106"/>
                  </a:lnTo>
                  <a:lnTo>
                    <a:pt x="23" y="99"/>
                  </a:lnTo>
                  <a:lnTo>
                    <a:pt x="25" y="91"/>
                  </a:lnTo>
                  <a:lnTo>
                    <a:pt x="25" y="81"/>
                  </a:lnTo>
                  <a:lnTo>
                    <a:pt x="26" y="74"/>
                  </a:lnTo>
                  <a:lnTo>
                    <a:pt x="30" y="66"/>
                  </a:lnTo>
                  <a:lnTo>
                    <a:pt x="34" y="59"/>
                  </a:lnTo>
                  <a:lnTo>
                    <a:pt x="36" y="51"/>
                  </a:lnTo>
                  <a:lnTo>
                    <a:pt x="42" y="43"/>
                  </a:lnTo>
                  <a:lnTo>
                    <a:pt x="47" y="38"/>
                  </a:lnTo>
                  <a:lnTo>
                    <a:pt x="53" y="34"/>
                  </a:lnTo>
                  <a:lnTo>
                    <a:pt x="102" y="61"/>
                  </a:lnTo>
                  <a:lnTo>
                    <a:pt x="118" y="47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28" y="9"/>
                  </a:lnTo>
                  <a:lnTo>
                    <a:pt x="25" y="13"/>
                  </a:lnTo>
                  <a:lnTo>
                    <a:pt x="23" y="19"/>
                  </a:lnTo>
                  <a:lnTo>
                    <a:pt x="17" y="26"/>
                  </a:lnTo>
                  <a:lnTo>
                    <a:pt x="15" y="36"/>
                  </a:lnTo>
                  <a:lnTo>
                    <a:pt x="11" y="42"/>
                  </a:lnTo>
                  <a:lnTo>
                    <a:pt x="7" y="51"/>
                  </a:lnTo>
                  <a:lnTo>
                    <a:pt x="4" y="61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1"/>
                  </a:lnTo>
                  <a:lnTo>
                    <a:pt x="0" y="100"/>
                  </a:lnTo>
                  <a:lnTo>
                    <a:pt x="2" y="112"/>
                  </a:lnTo>
                  <a:lnTo>
                    <a:pt x="21" y="131"/>
                  </a:lnTo>
                  <a:lnTo>
                    <a:pt x="21" y="1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5" name="Freeform 255">
              <a:extLst>
                <a:ext uri="{FF2B5EF4-FFF2-40B4-BE49-F238E27FC236}">
                  <a16:creationId xmlns:a16="http://schemas.microsoft.com/office/drawing/2014/main" id="{17576D7F-3093-8A72-AF24-C13C9C33A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9" y="2115"/>
              <a:ext cx="61" cy="53"/>
            </a:xfrm>
            <a:custGeom>
              <a:avLst/>
              <a:gdLst>
                <a:gd name="T0" fmla="*/ 17 w 122"/>
                <a:gd name="T1" fmla="*/ 53 h 107"/>
                <a:gd name="T2" fmla="*/ 53 w 122"/>
                <a:gd name="T3" fmla="*/ 32 h 107"/>
                <a:gd name="T4" fmla="*/ 55 w 122"/>
                <a:gd name="T5" fmla="*/ 32 h 107"/>
                <a:gd name="T6" fmla="*/ 61 w 122"/>
                <a:gd name="T7" fmla="*/ 36 h 107"/>
                <a:gd name="T8" fmla="*/ 68 w 122"/>
                <a:gd name="T9" fmla="*/ 42 h 107"/>
                <a:gd name="T10" fmla="*/ 78 w 122"/>
                <a:gd name="T11" fmla="*/ 50 h 107"/>
                <a:gd name="T12" fmla="*/ 82 w 122"/>
                <a:gd name="T13" fmla="*/ 53 h 107"/>
                <a:gd name="T14" fmla="*/ 86 w 122"/>
                <a:gd name="T15" fmla="*/ 59 h 107"/>
                <a:gd name="T16" fmla="*/ 89 w 122"/>
                <a:gd name="T17" fmla="*/ 65 h 107"/>
                <a:gd name="T18" fmla="*/ 93 w 122"/>
                <a:gd name="T19" fmla="*/ 70 h 107"/>
                <a:gd name="T20" fmla="*/ 95 w 122"/>
                <a:gd name="T21" fmla="*/ 78 h 107"/>
                <a:gd name="T22" fmla="*/ 97 w 122"/>
                <a:gd name="T23" fmla="*/ 88 h 107"/>
                <a:gd name="T24" fmla="*/ 99 w 122"/>
                <a:gd name="T25" fmla="*/ 95 h 107"/>
                <a:gd name="T26" fmla="*/ 99 w 122"/>
                <a:gd name="T27" fmla="*/ 107 h 107"/>
                <a:gd name="T28" fmla="*/ 120 w 122"/>
                <a:gd name="T29" fmla="*/ 107 h 107"/>
                <a:gd name="T30" fmla="*/ 120 w 122"/>
                <a:gd name="T31" fmla="*/ 103 h 107"/>
                <a:gd name="T32" fmla="*/ 122 w 122"/>
                <a:gd name="T33" fmla="*/ 97 h 107"/>
                <a:gd name="T34" fmla="*/ 120 w 122"/>
                <a:gd name="T35" fmla="*/ 93 h 107"/>
                <a:gd name="T36" fmla="*/ 120 w 122"/>
                <a:gd name="T37" fmla="*/ 88 h 107"/>
                <a:gd name="T38" fmla="*/ 120 w 122"/>
                <a:gd name="T39" fmla="*/ 82 h 107"/>
                <a:gd name="T40" fmla="*/ 120 w 122"/>
                <a:gd name="T41" fmla="*/ 76 h 107"/>
                <a:gd name="T42" fmla="*/ 116 w 122"/>
                <a:gd name="T43" fmla="*/ 67 h 107"/>
                <a:gd name="T44" fmla="*/ 112 w 122"/>
                <a:gd name="T45" fmla="*/ 59 h 107"/>
                <a:gd name="T46" fmla="*/ 106 w 122"/>
                <a:gd name="T47" fmla="*/ 51 h 107"/>
                <a:gd name="T48" fmla="*/ 101 w 122"/>
                <a:gd name="T49" fmla="*/ 42 h 107"/>
                <a:gd name="T50" fmla="*/ 95 w 122"/>
                <a:gd name="T51" fmla="*/ 36 h 107"/>
                <a:gd name="T52" fmla="*/ 91 w 122"/>
                <a:gd name="T53" fmla="*/ 31 h 107"/>
                <a:gd name="T54" fmla="*/ 86 w 122"/>
                <a:gd name="T55" fmla="*/ 27 h 107"/>
                <a:gd name="T56" fmla="*/ 80 w 122"/>
                <a:gd name="T57" fmla="*/ 21 h 107"/>
                <a:gd name="T58" fmla="*/ 74 w 122"/>
                <a:gd name="T59" fmla="*/ 15 h 107"/>
                <a:gd name="T60" fmla="*/ 68 w 122"/>
                <a:gd name="T61" fmla="*/ 10 h 107"/>
                <a:gd name="T62" fmla="*/ 61 w 122"/>
                <a:gd name="T63" fmla="*/ 6 h 107"/>
                <a:gd name="T64" fmla="*/ 55 w 122"/>
                <a:gd name="T65" fmla="*/ 0 h 107"/>
                <a:gd name="T66" fmla="*/ 0 w 122"/>
                <a:gd name="T67" fmla="*/ 32 h 107"/>
                <a:gd name="T68" fmla="*/ 17 w 122"/>
                <a:gd name="T69" fmla="*/ 53 h 107"/>
                <a:gd name="T70" fmla="*/ 17 w 122"/>
                <a:gd name="T71" fmla="*/ 53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2" h="107">
                  <a:moveTo>
                    <a:pt x="17" y="53"/>
                  </a:moveTo>
                  <a:lnTo>
                    <a:pt x="53" y="32"/>
                  </a:lnTo>
                  <a:lnTo>
                    <a:pt x="55" y="32"/>
                  </a:lnTo>
                  <a:lnTo>
                    <a:pt x="61" y="36"/>
                  </a:lnTo>
                  <a:lnTo>
                    <a:pt x="68" y="42"/>
                  </a:lnTo>
                  <a:lnTo>
                    <a:pt x="78" y="50"/>
                  </a:lnTo>
                  <a:lnTo>
                    <a:pt x="82" y="53"/>
                  </a:lnTo>
                  <a:lnTo>
                    <a:pt x="86" y="59"/>
                  </a:lnTo>
                  <a:lnTo>
                    <a:pt x="89" y="65"/>
                  </a:lnTo>
                  <a:lnTo>
                    <a:pt x="93" y="70"/>
                  </a:lnTo>
                  <a:lnTo>
                    <a:pt x="95" y="78"/>
                  </a:lnTo>
                  <a:lnTo>
                    <a:pt x="97" y="88"/>
                  </a:lnTo>
                  <a:lnTo>
                    <a:pt x="99" y="95"/>
                  </a:lnTo>
                  <a:lnTo>
                    <a:pt x="99" y="107"/>
                  </a:lnTo>
                  <a:lnTo>
                    <a:pt x="120" y="107"/>
                  </a:lnTo>
                  <a:lnTo>
                    <a:pt x="120" y="103"/>
                  </a:lnTo>
                  <a:lnTo>
                    <a:pt x="122" y="97"/>
                  </a:lnTo>
                  <a:lnTo>
                    <a:pt x="120" y="93"/>
                  </a:lnTo>
                  <a:lnTo>
                    <a:pt x="120" y="88"/>
                  </a:lnTo>
                  <a:lnTo>
                    <a:pt x="120" y="82"/>
                  </a:lnTo>
                  <a:lnTo>
                    <a:pt x="120" y="76"/>
                  </a:lnTo>
                  <a:lnTo>
                    <a:pt x="116" y="67"/>
                  </a:lnTo>
                  <a:lnTo>
                    <a:pt x="112" y="59"/>
                  </a:lnTo>
                  <a:lnTo>
                    <a:pt x="106" y="51"/>
                  </a:lnTo>
                  <a:lnTo>
                    <a:pt x="101" y="42"/>
                  </a:lnTo>
                  <a:lnTo>
                    <a:pt x="95" y="36"/>
                  </a:lnTo>
                  <a:lnTo>
                    <a:pt x="91" y="31"/>
                  </a:lnTo>
                  <a:lnTo>
                    <a:pt x="86" y="27"/>
                  </a:lnTo>
                  <a:lnTo>
                    <a:pt x="80" y="21"/>
                  </a:lnTo>
                  <a:lnTo>
                    <a:pt x="74" y="15"/>
                  </a:lnTo>
                  <a:lnTo>
                    <a:pt x="68" y="10"/>
                  </a:lnTo>
                  <a:lnTo>
                    <a:pt x="61" y="6"/>
                  </a:lnTo>
                  <a:lnTo>
                    <a:pt x="55" y="0"/>
                  </a:lnTo>
                  <a:lnTo>
                    <a:pt x="0" y="32"/>
                  </a:lnTo>
                  <a:lnTo>
                    <a:pt x="17" y="53"/>
                  </a:lnTo>
                  <a:lnTo>
                    <a:pt x="17" y="5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50496" name="Freeform 256">
              <a:extLst>
                <a:ext uri="{FF2B5EF4-FFF2-40B4-BE49-F238E27FC236}">
                  <a16:creationId xmlns:a16="http://schemas.microsoft.com/office/drawing/2014/main" id="{54F98C53-FD2D-1A6A-AA40-A6928DEBFD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" y="2128"/>
              <a:ext cx="14" cy="17"/>
            </a:xfrm>
            <a:custGeom>
              <a:avLst/>
              <a:gdLst>
                <a:gd name="T0" fmla="*/ 15 w 26"/>
                <a:gd name="T1" fmla="*/ 0 h 32"/>
                <a:gd name="T2" fmla="*/ 26 w 26"/>
                <a:gd name="T3" fmla="*/ 15 h 32"/>
                <a:gd name="T4" fmla="*/ 25 w 26"/>
                <a:gd name="T5" fmla="*/ 30 h 32"/>
                <a:gd name="T6" fmla="*/ 11 w 26"/>
                <a:gd name="T7" fmla="*/ 32 h 32"/>
                <a:gd name="T8" fmla="*/ 0 w 26"/>
                <a:gd name="T9" fmla="*/ 23 h 32"/>
                <a:gd name="T10" fmla="*/ 15 w 26"/>
                <a:gd name="T11" fmla="*/ 0 h 32"/>
                <a:gd name="T12" fmla="*/ 15 w 26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2">
                  <a:moveTo>
                    <a:pt x="15" y="0"/>
                  </a:moveTo>
                  <a:lnTo>
                    <a:pt x="26" y="15"/>
                  </a:lnTo>
                  <a:lnTo>
                    <a:pt x="25" y="30"/>
                  </a:lnTo>
                  <a:lnTo>
                    <a:pt x="11" y="32"/>
                  </a:lnTo>
                  <a:lnTo>
                    <a:pt x="0" y="23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50497" name="Oval 257">
            <a:extLst>
              <a:ext uri="{FF2B5EF4-FFF2-40B4-BE49-F238E27FC236}">
                <a16:creationId xmlns:a16="http://schemas.microsoft.com/office/drawing/2014/main" id="{DD63E79A-9993-F295-C0CF-B8A58799E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5410200"/>
            <a:ext cx="228600" cy="762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794" name="Rectangle 2">
            <a:extLst>
              <a:ext uri="{FF2B5EF4-FFF2-40B4-BE49-F238E27FC236}">
                <a16:creationId xmlns:a16="http://schemas.microsoft.com/office/drawing/2014/main" id="{317C52A5-D6F2-C089-9C40-6D26B90BB4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DMAIC Example</a:t>
            </a:r>
          </a:p>
        </p:txBody>
      </p:sp>
      <p:sp>
        <p:nvSpPr>
          <p:cNvPr id="673795" name="Rectangle 3">
            <a:extLst>
              <a:ext uri="{FF2B5EF4-FFF2-40B4-BE49-F238E27FC236}">
                <a16:creationId xmlns:a16="http://schemas.microsoft.com/office/drawing/2014/main" id="{AF6F61C3-C892-CAE9-F8DC-34738E23D9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1st Round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Hold cards at shoulder length and drop them on a target on the floor.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Measure the distance of the closest part of the card to the center of the target. 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Plot the data on a control chart and determine control limits.</a:t>
            </a:r>
          </a:p>
          <a:p>
            <a:endParaRPr lang="en-US" altLang="en-US"/>
          </a:p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2nd Round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Drop cards in various ways in order to determine the effect on the distance to the center of the target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Develop a theory about how to improve the process</a:t>
            </a:r>
          </a:p>
          <a:p>
            <a:endParaRPr lang="en-US" altLang="en-US"/>
          </a:p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3rd Round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Experiment with your theory to determine its actual effect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/>
              <a:t>Plot the data on a control chart to verify your theory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Rectangle 2">
            <a:extLst>
              <a:ext uri="{FF2B5EF4-FFF2-40B4-BE49-F238E27FC236}">
                <a16:creationId xmlns:a16="http://schemas.microsoft.com/office/drawing/2014/main" id="{272ACD8C-394F-59CA-9AE9-650A6ECB83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7772400" cy="838200"/>
          </a:xfrm>
        </p:spPr>
        <p:txBody>
          <a:bodyPr/>
          <a:lstStyle/>
          <a:p>
            <a:r>
              <a:rPr lang="en-US" altLang="en-US" i="0"/>
              <a:t>How is Six Sigma effectively implemented?</a:t>
            </a:r>
            <a:endParaRPr lang="en-US" altLang="en-US"/>
          </a:p>
        </p:txBody>
      </p:sp>
      <p:sp>
        <p:nvSpPr>
          <p:cNvPr id="585731" name="Rectangle 3">
            <a:extLst>
              <a:ext uri="{FF2B5EF4-FFF2-40B4-BE49-F238E27FC236}">
                <a16:creationId xmlns:a16="http://schemas.microsoft.com/office/drawing/2014/main" id="{68B2BACB-763D-AB17-84AB-2C08709749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" y="2667000"/>
            <a:ext cx="8839200" cy="3124200"/>
          </a:xfrm>
        </p:spPr>
        <p:txBody>
          <a:bodyPr/>
          <a:lstStyle/>
          <a:p>
            <a:pPr>
              <a:spcAft>
                <a:spcPct val="2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What are Your Current Problems, Company Objectives, Strategy?</a:t>
            </a:r>
          </a:p>
          <a:p>
            <a:pPr>
              <a:spcAft>
                <a:spcPct val="2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How do These Link to Business Processes, Management Systems?</a:t>
            </a:r>
          </a:p>
          <a:p>
            <a:pPr>
              <a:spcAft>
                <a:spcPct val="2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What are the Current Gaps?</a:t>
            </a:r>
          </a:p>
          <a:p>
            <a:pPr>
              <a:spcAft>
                <a:spcPct val="2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How Can You Best Demonstrate Six Sigma Results &amp; Potential?</a:t>
            </a:r>
            <a:endParaRPr lang="en-US" altLang="en-US"/>
          </a:p>
        </p:txBody>
      </p:sp>
      <p:grpSp>
        <p:nvGrpSpPr>
          <p:cNvPr id="585743" name="Group 15">
            <a:extLst>
              <a:ext uri="{FF2B5EF4-FFF2-40B4-BE49-F238E27FC236}">
                <a16:creationId xmlns:a16="http://schemas.microsoft.com/office/drawing/2014/main" id="{D1309452-0F42-8108-8EFD-9AF1C34369C2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600200"/>
            <a:ext cx="8534400" cy="685800"/>
            <a:chOff x="144" y="1008"/>
            <a:chExt cx="5376" cy="432"/>
          </a:xfrm>
        </p:grpSpPr>
        <p:sp>
          <p:nvSpPr>
            <p:cNvPr id="585738" name="AutoShape 10">
              <a:extLst>
                <a:ext uri="{FF2B5EF4-FFF2-40B4-BE49-F238E27FC236}">
                  <a16:creationId xmlns:a16="http://schemas.microsoft.com/office/drawing/2014/main" id="{D7A8670E-6ED4-43E6-5C7C-11D845970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008"/>
              <a:ext cx="1453" cy="432"/>
            </a:xfrm>
            <a:prstGeom prst="chevron">
              <a:avLst>
                <a:gd name="adj" fmla="val 59981"/>
              </a:avLst>
            </a:prstGeom>
            <a:solidFill>
              <a:srgbClr val="FF0000"/>
            </a:soli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000">
                  <a:solidFill>
                    <a:srgbClr val="FFFF00"/>
                  </a:solidFill>
                  <a:latin typeface="Arial" panose="020B0604020202020204" pitchFamily="34" charset="0"/>
                </a:rPr>
                <a:t>DIAGNOSE</a:t>
              </a:r>
              <a:endParaRPr lang="en-US" altLang="en-US" sz="240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85739" name="AutoShape 11">
              <a:extLst>
                <a:ext uri="{FF2B5EF4-FFF2-40B4-BE49-F238E27FC236}">
                  <a16:creationId xmlns:a16="http://schemas.microsoft.com/office/drawing/2014/main" id="{60F48E34-D5A6-14A6-0FD7-FB1AC50CE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1008"/>
              <a:ext cx="1660" cy="431"/>
            </a:xfrm>
            <a:prstGeom prst="chevron">
              <a:avLst>
                <a:gd name="adj" fmla="val 52994"/>
              </a:avLst>
            </a:prstGeom>
            <a:solidFill>
              <a:schemeClr val="accent1"/>
            </a:soli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r" eaLnBrk="0" hangingPunct="0"/>
              <a:r>
                <a:rPr lang="en-US" altLang="en-US" sz="2000">
                  <a:solidFill>
                    <a:srgbClr val="FFFF00"/>
                  </a:solidFill>
                  <a:latin typeface="Arial" panose="020B0604020202020204" pitchFamily="34" charset="0"/>
                </a:rPr>
                <a:t>DEMONSTRATE</a:t>
              </a:r>
              <a:endParaRPr lang="en-US" altLang="en-US" sz="240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85740" name="AutoShape 12">
              <a:extLst>
                <a:ext uri="{FF2B5EF4-FFF2-40B4-BE49-F238E27FC236}">
                  <a16:creationId xmlns:a16="http://schemas.microsoft.com/office/drawing/2014/main" id="{51B174FD-AD21-A4ED-B2A3-7F213981D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7" y="1008"/>
              <a:ext cx="1411" cy="432"/>
            </a:xfrm>
            <a:prstGeom prst="chevron">
              <a:avLst>
                <a:gd name="adj" fmla="val 37849"/>
              </a:avLst>
            </a:prstGeom>
            <a:solidFill>
              <a:schemeClr val="accent1"/>
            </a:soli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000">
                  <a:solidFill>
                    <a:srgbClr val="FFFF00"/>
                  </a:solidFill>
                  <a:latin typeface="Arial" panose="020B0604020202020204" pitchFamily="34" charset="0"/>
                </a:rPr>
                <a:t>IMPLEMENT</a:t>
              </a:r>
              <a:endParaRPr lang="en-US" altLang="en-US" sz="240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585741" name="AutoShape 13">
              <a:extLst>
                <a:ext uri="{FF2B5EF4-FFF2-40B4-BE49-F238E27FC236}">
                  <a16:creationId xmlns:a16="http://schemas.microsoft.com/office/drawing/2014/main" id="{7CF2623C-B768-8319-30F1-C4A1703C5F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" y="1008"/>
              <a:ext cx="1266" cy="432"/>
            </a:xfrm>
            <a:prstGeom prst="chevron">
              <a:avLst>
                <a:gd name="adj" fmla="val 50661"/>
              </a:avLst>
            </a:prstGeom>
            <a:solidFill>
              <a:schemeClr val="accent1"/>
            </a:solidFill>
            <a:ln w="12700">
              <a:solidFill>
                <a:schemeClr val="bg2"/>
              </a:solidFill>
              <a:miter lim="800000"/>
              <a:headEnd type="none" w="sm" len="sm"/>
              <a:tailEnd type="none" w="sm" len="sm"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 algn="ctr" eaLnBrk="0" hangingPunct="0"/>
              <a:r>
                <a:rPr lang="en-US" altLang="en-US" sz="2000">
                  <a:solidFill>
                    <a:srgbClr val="FFFF00"/>
                  </a:solidFill>
                  <a:latin typeface="Arial" panose="020B0604020202020204" pitchFamily="34" charset="0"/>
                </a:rPr>
                <a:t>IMPROVE</a:t>
              </a:r>
              <a:endParaRPr lang="en-US" altLang="en-US" sz="2400">
                <a:solidFill>
                  <a:srgbClr val="FFFF00"/>
                </a:solidFill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050">
            <a:extLst>
              <a:ext uri="{FF2B5EF4-FFF2-40B4-BE49-F238E27FC236}">
                <a16:creationId xmlns:a16="http://schemas.microsoft.com/office/drawing/2014/main" id="{8698D6C4-608E-16E7-2285-2246A9E370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What are your questions?</a:t>
            </a:r>
          </a:p>
        </p:txBody>
      </p:sp>
      <p:sp>
        <p:nvSpPr>
          <p:cNvPr id="617475" name="Rectangle 2051">
            <a:extLst>
              <a:ext uri="{FF2B5EF4-FFF2-40B4-BE49-F238E27FC236}">
                <a16:creationId xmlns:a16="http://schemas.microsoft.com/office/drawing/2014/main" id="{9355ED83-26C2-B924-2B4A-6DA762E6BA7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1066800"/>
            <a:ext cx="8451850" cy="5181600"/>
          </a:xfrm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Introduce yourself to the group :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Your name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Your company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Your experience</a:t>
            </a:r>
          </a:p>
          <a:p>
            <a:pPr lvl="1">
              <a:buFont typeface="Symbol" panose="05050102010706020507" pitchFamily="18" charset="2"/>
              <a:buChar char="s"/>
            </a:pPr>
            <a:r>
              <a:rPr lang="en-US" altLang="en-US" sz="2400"/>
              <a:t>Questions you would like addressed today?</a:t>
            </a:r>
          </a:p>
        </p:txBody>
      </p:sp>
      <p:pic>
        <p:nvPicPr>
          <p:cNvPr id="617477" name="Picture 2053">
            <a:extLst>
              <a:ext uri="{FF2B5EF4-FFF2-40B4-BE49-F238E27FC236}">
                <a16:creationId xmlns:a16="http://schemas.microsoft.com/office/drawing/2014/main" id="{DA98B7A1-DFA7-1726-0F6F-60689BBA2F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352800"/>
            <a:ext cx="2868613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Rectangle 2">
            <a:extLst>
              <a:ext uri="{FF2B5EF4-FFF2-40B4-BE49-F238E27FC236}">
                <a16:creationId xmlns:a16="http://schemas.microsoft.com/office/drawing/2014/main" id="{24E8A37D-BF6C-F8B9-2AAD-3DF032D4F5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7772400" cy="685800"/>
          </a:xfrm>
        </p:spPr>
        <p:txBody>
          <a:bodyPr/>
          <a:lstStyle/>
          <a:p>
            <a:r>
              <a:rPr lang="en-US" altLang="en-US" i="0"/>
              <a:t>How is Six Sigma effectively implemented?</a:t>
            </a:r>
            <a:endParaRPr lang="en-US" altLang="en-US"/>
          </a:p>
        </p:txBody>
      </p:sp>
      <p:sp>
        <p:nvSpPr>
          <p:cNvPr id="587779" name="Rectangle 3">
            <a:extLst>
              <a:ext uri="{FF2B5EF4-FFF2-40B4-BE49-F238E27FC236}">
                <a16:creationId xmlns:a16="http://schemas.microsoft.com/office/drawing/2014/main" id="{D4D06AE2-734A-3A92-EDCC-69FB10E8AF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9213" y="2667000"/>
            <a:ext cx="8942387" cy="3733800"/>
          </a:xfrm>
        </p:spPr>
        <p:txBody>
          <a:bodyPr/>
          <a:lstStyle/>
          <a:p>
            <a:pPr>
              <a:spcAft>
                <a:spcPct val="3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Build the Core of </a:t>
            </a:r>
            <a:r>
              <a:rPr lang="en-US" altLang="en-US" sz="2400" i="1"/>
              <a:t>“Lean, Mean, Quality Machines” </a:t>
            </a:r>
            <a:r>
              <a:rPr lang="en-US" altLang="en-US" sz="2400"/>
              <a:t> - the Black Belts</a:t>
            </a:r>
          </a:p>
          <a:p>
            <a:pPr>
              <a:spcAft>
                <a:spcPct val="3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Educate Leadership to Their Role in the Six Sigma Business system – Champions/Sponsors</a:t>
            </a:r>
          </a:p>
          <a:p>
            <a:pPr>
              <a:spcAft>
                <a:spcPct val="3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Demonstrate Six Sigma Methods and Tools</a:t>
            </a:r>
          </a:p>
          <a:p>
            <a:pPr>
              <a:spcAft>
                <a:spcPct val="3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Provide Early Wins and Quality/Financial Benefits</a:t>
            </a:r>
          </a:p>
          <a:p>
            <a:pPr>
              <a:spcAft>
                <a:spcPct val="30000"/>
              </a:spcAft>
              <a:buFont typeface="Symbol" panose="05050102010706020507" pitchFamily="18" charset="2"/>
              <a:buChar char="s"/>
            </a:pPr>
            <a:r>
              <a:rPr lang="en-US" altLang="en-US" sz="2400"/>
              <a:t>Begin Internalizing Six Sigma “Technology”</a:t>
            </a:r>
            <a:endParaRPr lang="en-US" altLang="en-US"/>
          </a:p>
          <a:p>
            <a:endParaRPr lang="en-US" altLang="en-US"/>
          </a:p>
        </p:txBody>
      </p:sp>
      <p:sp>
        <p:nvSpPr>
          <p:cNvPr id="587785" name="AutoShape 9">
            <a:extLst>
              <a:ext uri="{FF2B5EF4-FFF2-40B4-BE49-F238E27FC236}">
                <a16:creationId xmlns:a16="http://schemas.microsoft.com/office/drawing/2014/main" id="{FB8EE069-E24F-B616-5E36-B96B80619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0200"/>
            <a:ext cx="2306638" cy="685800"/>
          </a:xfrm>
          <a:prstGeom prst="chevron">
            <a:avLst>
              <a:gd name="adj" fmla="val 5998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DIAGNOSE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7786" name="AutoShape 10">
            <a:extLst>
              <a:ext uri="{FF2B5EF4-FFF2-40B4-BE49-F238E27FC236}">
                <a16:creationId xmlns:a16="http://schemas.microsoft.com/office/drawing/2014/main" id="{A0C33089-8EA2-3C41-FC20-7F4D636D60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3" y="1600200"/>
            <a:ext cx="2635250" cy="684213"/>
          </a:xfrm>
          <a:prstGeom prst="chevron">
            <a:avLst>
              <a:gd name="adj" fmla="val 52994"/>
            </a:avLst>
          </a:prstGeom>
          <a:solidFill>
            <a:srgbClr val="FF00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DEMONSTRATE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7787" name="AutoShape 11">
            <a:extLst>
              <a:ext uri="{FF2B5EF4-FFF2-40B4-BE49-F238E27FC236}">
                <a16:creationId xmlns:a16="http://schemas.microsoft.com/office/drawing/2014/main" id="{73E5B718-3DCE-784F-2B5F-B6F9178B2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113" y="1600200"/>
            <a:ext cx="2239962" cy="685800"/>
          </a:xfrm>
          <a:prstGeom prst="chevron">
            <a:avLst>
              <a:gd name="adj" fmla="val 37849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IMPLEMENT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7788" name="AutoShape 12">
            <a:extLst>
              <a:ext uri="{FF2B5EF4-FFF2-40B4-BE49-F238E27FC236}">
                <a16:creationId xmlns:a16="http://schemas.microsoft.com/office/drawing/2014/main" id="{1CAE9715-AF76-637C-569E-2B95B08076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1600200"/>
            <a:ext cx="2009775" cy="685800"/>
          </a:xfrm>
          <a:prstGeom prst="chevron">
            <a:avLst>
              <a:gd name="adj" fmla="val 5066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IMPROVE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2">
            <a:extLst>
              <a:ext uri="{FF2B5EF4-FFF2-40B4-BE49-F238E27FC236}">
                <a16:creationId xmlns:a16="http://schemas.microsoft.com/office/drawing/2014/main" id="{657CE3D5-ADDB-A3F6-D15E-2337EF14B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152400"/>
            <a:ext cx="71628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How is Six Sigma effectively implemented?</a:t>
            </a:r>
            <a:endParaRPr lang="en-US" altLang="en-US"/>
          </a:p>
        </p:txBody>
      </p:sp>
      <p:sp>
        <p:nvSpPr>
          <p:cNvPr id="589830" name="Rectangle 6">
            <a:extLst>
              <a:ext uri="{FF2B5EF4-FFF2-40B4-BE49-F238E27FC236}">
                <a16:creationId xmlns:a16="http://schemas.microsoft.com/office/drawing/2014/main" id="{1B417390-5D72-5974-6F4C-7215223F5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" y="2590800"/>
            <a:ext cx="9058275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>
                <a:latin typeface="Arial" panose="020B0604020202020204" pitchFamily="34" charset="0"/>
              </a:rPr>
              <a:t>Demonstration Projects  &amp; Concurrent Diagnosis Will Uncover Gaps in Business System Elements: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Customer “Listening”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Metrics &amp; Measurement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Strategic Alignment &amp; Linkage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Process-Focused Management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Statistical Thinking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Leadership &amp; Supervision Practices</a:t>
            </a:r>
          </a:p>
          <a:p>
            <a:pPr lvl="1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Rewards &amp; Recognitions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9832" name="AutoShape 8">
            <a:extLst>
              <a:ext uri="{FF2B5EF4-FFF2-40B4-BE49-F238E27FC236}">
                <a16:creationId xmlns:a16="http://schemas.microsoft.com/office/drawing/2014/main" id="{717737EB-9D33-BD17-55DE-08642F681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600200"/>
            <a:ext cx="2306638" cy="685800"/>
          </a:xfrm>
          <a:prstGeom prst="chevron">
            <a:avLst>
              <a:gd name="adj" fmla="val 5998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DIAGNOSE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9833" name="AutoShape 9">
            <a:extLst>
              <a:ext uri="{FF2B5EF4-FFF2-40B4-BE49-F238E27FC236}">
                <a16:creationId xmlns:a16="http://schemas.microsoft.com/office/drawing/2014/main" id="{479685F4-2BED-A3A7-365A-B73424D62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3" y="1600200"/>
            <a:ext cx="2635250" cy="684213"/>
          </a:xfrm>
          <a:prstGeom prst="chevron">
            <a:avLst>
              <a:gd name="adj" fmla="val 52994"/>
            </a:avLst>
          </a:prstGeom>
          <a:solidFill>
            <a:srgbClr val="FF00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DEMONSTRATE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9834" name="AutoShape 10">
            <a:extLst>
              <a:ext uri="{FF2B5EF4-FFF2-40B4-BE49-F238E27FC236}">
                <a16:creationId xmlns:a16="http://schemas.microsoft.com/office/drawing/2014/main" id="{6B8E36DC-F88C-166D-8A70-2CE9D50D5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113" y="1600200"/>
            <a:ext cx="2239962" cy="685800"/>
          </a:xfrm>
          <a:prstGeom prst="chevron">
            <a:avLst>
              <a:gd name="adj" fmla="val 37849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IMPLEMENT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89835" name="AutoShape 11">
            <a:extLst>
              <a:ext uri="{FF2B5EF4-FFF2-40B4-BE49-F238E27FC236}">
                <a16:creationId xmlns:a16="http://schemas.microsoft.com/office/drawing/2014/main" id="{097C4838-8BA9-B228-D20B-02B4BB837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1600200"/>
            <a:ext cx="2009775" cy="685800"/>
          </a:xfrm>
          <a:prstGeom prst="chevron">
            <a:avLst>
              <a:gd name="adj" fmla="val 5066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IMPROVE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2">
            <a:extLst>
              <a:ext uri="{FF2B5EF4-FFF2-40B4-BE49-F238E27FC236}">
                <a16:creationId xmlns:a16="http://schemas.microsoft.com/office/drawing/2014/main" id="{25E61E8B-0BF4-5CE1-3996-050E4ED6CA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0"/>
            <a:ext cx="7772400" cy="685800"/>
          </a:xfrm>
        </p:spPr>
        <p:txBody>
          <a:bodyPr/>
          <a:lstStyle/>
          <a:p>
            <a:r>
              <a:rPr lang="en-US" altLang="en-US" i="0"/>
              <a:t>How is Six Sigma effectively implemented?</a:t>
            </a:r>
            <a:endParaRPr lang="en-US" altLang="en-US"/>
          </a:p>
        </p:txBody>
      </p:sp>
      <p:sp>
        <p:nvSpPr>
          <p:cNvPr id="593923" name="Rectangle 3">
            <a:extLst>
              <a:ext uri="{FF2B5EF4-FFF2-40B4-BE49-F238E27FC236}">
                <a16:creationId xmlns:a16="http://schemas.microsoft.com/office/drawing/2014/main" id="{62FF46C6-A499-882A-3867-FBD3530689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2057400"/>
            <a:ext cx="7772400" cy="2209800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1800" b="1" i="1"/>
              <a:t>Key Improvement Processes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Strategic (Hoshin) Planning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Voice of Customer Processes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Process Improvement Methods (DMAIEC)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Product/Service Design (DMEDVI)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Process Management (PDCA)</a:t>
            </a:r>
          </a:p>
          <a:p>
            <a:pPr>
              <a:buFont typeface="Symbol" panose="05050102010706020507" pitchFamily="18" charset="2"/>
              <a:buChar char="s"/>
            </a:pPr>
            <a:r>
              <a:rPr lang="en-US" altLang="en-US" sz="1800" b="1"/>
              <a:t>Organization to Drive Improvement (Belts and Champions)</a:t>
            </a:r>
          </a:p>
        </p:txBody>
      </p:sp>
      <p:sp>
        <p:nvSpPr>
          <p:cNvPr id="593926" name="Rectangle 6">
            <a:extLst>
              <a:ext uri="{FF2B5EF4-FFF2-40B4-BE49-F238E27FC236}">
                <a16:creationId xmlns:a16="http://schemas.microsoft.com/office/drawing/2014/main" id="{BF97A150-68C1-494C-6FD4-9984C861E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724400"/>
            <a:ext cx="4953000" cy="151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84163" indent="-284163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Key Enabling Processes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Sigma Metrics &amp; Measurement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Information Collection &amp; Dissemination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Training &amp; Education</a:t>
            </a:r>
          </a:p>
          <a:p>
            <a:pPr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Rewards and Recognition</a:t>
            </a:r>
            <a:endParaRPr lang="en-US" altLang="en-US" sz="1800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93927" name="AutoShape 7">
            <a:extLst>
              <a:ext uri="{FF2B5EF4-FFF2-40B4-BE49-F238E27FC236}">
                <a16:creationId xmlns:a16="http://schemas.microsoft.com/office/drawing/2014/main" id="{A990297F-524B-B175-28C6-12C7D748EE70}"/>
              </a:ext>
            </a:extLst>
          </p:cNvPr>
          <p:cNvSpPr>
            <a:spLocks noChangeArrowheads="1"/>
          </p:cNvSpPr>
          <p:nvPr/>
        </p:nvSpPr>
        <p:spPr bwMode="auto">
          <a:xfrm rot="8441047">
            <a:off x="2362200" y="4648200"/>
            <a:ext cx="990600" cy="1600200"/>
          </a:xfrm>
          <a:prstGeom prst="curvedLeftArrow">
            <a:avLst>
              <a:gd name="adj1" fmla="val 32308"/>
              <a:gd name="adj2" fmla="val 64615"/>
              <a:gd name="adj3" fmla="val 33333"/>
            </a:avLst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3929" name="AutoShape 9">
            <a:extLst>
              <a:ext uri="{FF2B5EF4-FFF2-40B4-BE49-F238E27FC236}">
                <a16:creationId xmlns:a16="http://schemas.microsoft.com/office/drawing/2014/main" id="{43BDEC02-2117-C63C-C6A3-3EAE41FBE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143000"/>
            <a:ext cx="2306638" cy="685800"/>
          </a:xfrm>
          <a:prstGeom prst="chevron">
            <a:avLst>
              <a:gd name="adj" fmla="val 5998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DIAGNOSE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3930" name="AutoShape 10">
            <a:extLst>
              <a:ext uri="{FF2B5EF4-FFF2-40B4-BE49-F238E27FC236}">
                <a16:creationId xmlns:a16="http://schemas.microsoft.com/office/drawing/2014/main" id="{37DF12BA-D37F-D773-C3EB-E464128C5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3" y="1143000"/>
            <a:ext cx="2635250" cy="684213"/>
          </a:xfrm>
          <a:prstGeom prst="chevron">
            <a:avLst>
              <a:gd name="adj" fmla="val 52994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DEMONSTRATE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3931" name="AutoShape 11">
            <a:extLst>
              <a:ext uri="{FF2B5EF4-FFF2-40B4-BE49-F238E27FC236}">
                <a16:creationId xmlns:a16="http://schemas.microsoft.com/office/drawing/2014/main" id="{6FCF5A54-CDB6-E2AD-A8EC-7DEFC7EA51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113" y="1143000"/>
            <a:ext cx="2239962" cy="685800"/>
          </a:xfrm>
          <a:prstGeom prst="chevron">
            <a:avLst>
              <a:gd name="adj" fmla="val 37849"/>
            </a:avLst>
          </a:prstGeom>
          <a:solidFill>
            <a:srgbClr val="FF00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IMPLEMENT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3932" name="AutoShape 12">
            <a:extLst>
              <a:ext uri="{FF2B5EF4-FFF2-40B4-BE49-F238E27FC236}">
                <a16:creationId xmlns:a16="http://schemas.microsoft.com/office/drawing/2014/main" id="{5DF8A2A3-4B3D-28E2-3462-96B2CDE447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1143000"/>
            <a:ext cx="2009775" cy="685800"/>
          </a:xfrm>
          <a:prstGeom prst="chevron">
            <a:avLst>
              <a:gd name="adj" fmla="val 5066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IMPROVE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2">
            <a:extLst>
              <a:ext uri="{FF2B5EF4-FFF2-40B4-BE49-F238E27FC236}">
                <a16:creationId xmlns:a16="http://schemas.microsoft.com/office/drawing/2014/main" id="{AD43312A-FA12-226A-5F33-FAC9AF368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" y="0"/>
            <a:ext cx="6477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accent2"/>
                </a:solidFill>
                <a:latin typeface="Arial" panose="020B0604020202020204" pitchFamily="34" charset="0"/>
              </a:rPr>
              <a:t>How is Six Sigma effectively implemented?</a:t>
            </a:r>
            <a:endParaRPr lang="en-US" altLang="en-US"/>
          </a:p>
        </p:txBody>
      </p:sp>
      <p:sp>
        <p:nvSpPr>
          <p:cNvPr id="598019" name="Rectangle 3">
            <a:extLst>
              <a:ext uri="{FF2B5EF4-FFF2-40B4-BE49-F238E27FC236}">
                <a16:creationId xmlns:a16="http://schemas.microsoft.com/office/drawing/2014/main" id="{E4576C63-78E0-36C0-C501-52D7D6B24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2286000"/>
            <a:ext cx="8763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Transition to Internal Six Sigma Owners</a:t>
            </a:r>
          </a:p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Acceleration of Six Sigma Activities (see Allied Signal comment from Annual Report)</a:t>
            </a:r>
          </a:p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Integration of Business System Activities</a:t>
            </a:r>
          </a:p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Renewing and Reenergizing the Company</a:t>
            </a:r>
          </a:p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Weaning from Dependence on External Help</a:t>
            </a:r>
          </a:p>
          <a:p>
            <a:pPr>
              <a:spcBef>
                <a:spcPct val="20000"/>
              </a:spcBef>
              <a:spcAft>
                <a:spcPct val="35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By the third year of Six Sigma implementation, GE Capital had internalized all critical quality functions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8027" name="AutoShape 11">
            <a:extLst>
              <a:ext uri="{FF2B5EF4-FFF2-40B4-BE49-F238E27FC236}">
                <a16:creationId xmlns:a16="http://schemas.microsoft.com/office/drawing/2014/main" id="{C684D8D2-8A87-D55B-B429-39C893BF2B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295400"/>
            <a:ext cx="2306638" cy="685800"/>
          </a:xfrm>
          <a:prstGeom prst="chevron">
            <a:avLst>
              <a:gd name="adj" fmla="val 59981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DIAGNOSE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8028" name="AutoShape 12">
            <a:extLst>
              <a:ext uri="{FF2B5EF4-FFF2-40B4-BE49-F238E27FC236}">
                <a16:creationId xmlns:a16="http://schemas.microsoft.com/office/drawing/2014/main" id="{B474E8F2-EAAB-0C7F-3FCA-4D17B0A89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1713" y="1295400"/>
            <a:ext cx="2635250" cy="684213"/>
          </a:xfrm>
          <a:prstGeom prst="chevron">
            <a:avLst>
              <a:gd name="adj" fmla="val 52994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DEMONSTRATE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8029" name="AutoShape 13">
            <a:extLst>
              <a:ext uri="{FF2B5EF4-FFF2-40B4-BE49-F238E27FC236}">
                <a16:creationId xmlns:a16="http://schemas.microsoft.com/office/drawing/2014/main" id="{F4AB3675-CA4F-7F1F-D24B-AB0948A170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0113" y="1295400"/>
            <a:ext cx="2239962" cy="685800"/>
          </a:xfrm>
          <a:prstGeom prst="chevron">
            <a:avLst>
              <a:gd name="adj" fmla="val 37849"/>
            </a:avLst>
          </a:prstGeom>
          <a:solidFill>
            <a:schemeClr val="accent1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IMPLEMENT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98030" name="AutoShape 14">
            <a:extLst>
              <a:ext uri="{FF2B5EF4-FFF2-40B4-BE49-F238E27FC236}">
                <a16:creationId xmlns:a16="http://schemas.microsoft.com/office/drawing/2014/main" id="{7DD43D36-2065-A067-F5CF-D3F4F14C2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1295400"/>
            <a:ext cx="2009775" cy="685800"/>
          </a:xfrm>
          <a:prstGeom prst="chevron">
            <a:avLst>
              <a:gd name="adj" fmla="val 50661"/>
            </a:avLst>
          </a:prstGeom>
          <a:solidFill>
            <a:srgbClr val="FF0000"/>
          </a:solidFill>
          <a:ln w="12700">
            <a:solidFill>
              <a:schemeClr val="bg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eaLnBrk="0" hangingPunct="0"/>
            <a:r>
              <a:rPr lang="en-US" altLang="en-US" sz="2000">
                <a:solidFill>
                  <a:srgbClr val="FFFF00"/>
                </a:solidFill>
                <a:latin typeface="Arial" panose="020B0604020202020204" pitchFamily="34" charset="0"/>
              </a:rPr>
              <a:t>IMPROVE</a:t>
            </a:r>
            <a:endParaRPr lang="en-US" altLang="en-US" sz="24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0" name="Rectangle 2">
            <a:extLst>
              <a:ext uri="{FF2B5EF4-FFF2-40B4-BE49-F238E27FC236}">
                <a16:creationId xmlns:a16="http://schemas.microsoft.com/office/drawing/2014/main" id="{683ACD94-869A-0605-1951-632E5F705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6781800" cy="381000"/>
          </a:xfrm>
        </p:spPr>
        <p:txBody>
          <a:bodyPr/>
          <a:lstStyle/>
          <a:p>
            <a:r>
              <a:rPr lang="en-US" altLang="en-US" i="0"/>
              <a:t>How is Six Sigma effectively implemented?</a:t>
            </a:r>
          </a:p>
        </p:txBody>
      </p:sp>
      <p:sp>
        <p:nvSpPr>
          <p:cNvPr id="606211" name="Text Box 3">
            <a:extLst>
              <a:ext uri="{FF2B5EF4-FFF2-40B4-BE49-F238E27FC236}">
                <a16:creationId xmlns:a16="http://schemas.microsoft.com/office/drawing/2014/main" id="{8C43B239-BEE4-D58E-62E0-E07FCCA3CD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914400"/>
            <a:ext cx="8610600" cy="5484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27013" indent="-227013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Aft>
                <a:spcPct val="30000"/>
              </a:spcAft>
              <a:buClr>
                <a:srgbClr val="FF0000"/>
              </a:buClr>
              <a:buFont typeface="Symbol" panose="05050102010706020507" pitchFamily="18" charset="2"/>
              <a:buNone/>
            </a:pPr>
            <a:r>
              <a:rPr lang="en-US" altLang="en-US" b="1">
                <a:latin typeface="Arial" panose="020B0604020202020204" pitchFamily="34" charset="0"/>
              </a:rPr>
              <a:t>How not to get Six Sigma</a:t>
            </a:r>
            <a:endParaRPr lang="en-US" altLang="en-US" sz="1800" b="1">
              <a:latin typeface="Arial" panose="020B0604020202020204" pitchFamily="34" charset="0"/>
            </a:endParaRP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Think of Six Sigma as just projects 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Select projects without considering your strategy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Assign low value projects to Black Belts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Assign projects and forget about them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Hire a large, permanent quality staff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Just hire Black Belts from GE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Ask “Who can we spare to be the Black Belt?”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Sheep-dip everyone in “Awareness Training”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Train without support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Don’t measure (corollary: only measure financials)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Focus on average performance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Use it </a:t>
            </a:r>
            <a:r>
              <a:rPr lang="en-US" altLang="en-US" sz="1800" b="1" i="1">
                <a:latin typeface="Arial" panose="020B0604020202020204" pitchFamily="34" charset="0"/>
              </a:rPr>
              <a:t>just </a:t>
            </a:r>
            <a:r>
              <a:rPr lang="en-US" altLang="en-US" sz="1800" b="1">
                <a:latin typeface="Arial" panose="020B0604020202020204" pitchFamily="34" charset="0"/>
              </a:rPr>
              <a:t>to implement cost reduction projects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Don’t change rewards and recognition</a:t>
            </a:r>
          </a:p>
          <a:p>
            <a:pPr>
              <a:spcAft>
                <a:spcPct val="3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sz="1800" b="1">
                <a:latin typeface="Arial" panose="020B0604020202020204" pitchFamily="34" charset="0"/>
              </a:rPr>
              <a:t>Be patient – expect results in ten years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9" name="Rectangle 1027">
            <a:extLst>
              <a:ext uri="{FF2B5EF4-FFF2-40B4-BE49-F238E27FC236}">
                <a16:creationId xmlns:a16="http://schemas.microsoft.com/office/drawing/2014/main" id="{224A90E9-71D8-2AB9-39F4-2D7E435464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14400"/>
            <a:ext cx="8686800" cy="4621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54025" indent="-339725"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15988"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lvl="1">
              <a:spcAft>
                <a:spcPct val="20000"/>
              </a:spcAft>
              <a:buClr>
                <a:srgbClr val="FF0000"/>
              </a:buClr>
              <a:buFont typeface="Symbol" panose="05050102010706020507" pitchFamily="18" charset="2"/>
              <a:buNone/>
            </a:pPr>
            <a:r>
              <a:rPr lang="en-US" altLang="en-US" sz="2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Six Sigma - Driving Principles</a:t>
            </a:r>
            <a:r>
              <a:rPr lang="en-US" altLang="en-US" b="1">
                <a:latin typeface="Arial" panose="020B0604020202020204" pitchFamily="34" charset="0"/>
              </a:rPr>
              <a:t> </a:t>
            </a: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Six Sigma is a strategic imperative.</a:t>
            </a: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Goals should be anchored in client satisfaction -- </a:t>
            </a:r>
            <a:r>
              <a:rPr lang="en-US" altLang="en-US" b="1" i="1">
                <a:latin typeface="Arial" panose="020B0604020202020204" pitchFamily="34" charset="0"/>
              </a:rPr>
              <a:t>Completely Satisfy Customer Needs Profitably.</a:t>
            </a:r>
            <a:endParaRPr lang="en-US" altLang="en-US" b="1" i="1" u="sng">
              <a:latin typeface="Arial" panose="020B0604020202020204" pitchFamily="34" charset="0"/>
            </a:endParaRP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Relentless leadership commitment and intensive communication are necessities.</a:t>
            </a: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Measurement is not an option -- it must be pervasive and it must have teeth.</a:t>
            </a: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The best talent has to be put on the case.</a:t>
            </a:r>
          </a:p>
          <a:p>
            <a:pPr lvl="1">
              <a:spcAft>
                <a:spcPct val="20000"/>
              </a:spcAft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 b="1">
                <a:latin typeface="Arial" panose="020B0604020202020204" pitchFamily="34" charset="0"/>
              </a:rPr>
              <a:t>Incentives must be explicitly linked to training, project leadership, and results.</a:t>
            </a:r>
            <a:endParaRPr lang="en-US" altLang="en-US" b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608261" name="Text Box 1029">
            <a:extLst>
              <a:ext uri="{FF2B5EF4-FFF2-40B4-BE49-F238E27FC236}">
                <a16:creationId xmlns:a16="http://schemas.microsoft.com/office/drawing/2014/main" id="{7B0553ED-B4C4-3A5E-58CB-28BEEF3A9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28600"/>
            <a:ext cx="64309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b="1">
                <a:solidFill>
                  <a:schemeClr val="accent2"/>
                </a:solidFill>
                <a:latin typeface="Arial" panose="020B0604020202020204" pitchFamily="34" charset="0"/>
              </a:rPr>
              <a:t>How is Six Sigma effectively implemented?</a:t>
            </a:r>
            <a:endParaRPr lang="en-US" altLang="en-US" sz="24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4" name="Rectangle 1026">
            <a:extLst>
              <a:ext uri="{FF2B5EF4-FFF2-40B4-BE49-F238E27FC236}">
                <a16:creationId xmlns:a16="http://schemas.microsoft.com/office/drawing/2014/main" id="{3F760F1C-EA6B-31EE-99B2-9AEE2E5E2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777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6038" rIns="90488" bIns="46038" anchor="ctr"/>
          <a:lstStyle>
            <a:lvl1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r>
              <a:rPr lang="en-US" altLang="en-US" i="0"/>
              <a:t>How is Six Sigma effectively implemented?</a:t>
            </a:r>
            <a:endParaRPr lang="en-US" altLang="en-US" b="0"/>
          </a:p>
        </p:txBody>
      </p:sp>
      <p:sp>
        <p:nvSpPr>
          <p:cNvPr id="612355" name="Rectangle 1027">
            <a:extLst>
              <a:ext uri="{FF2B5EF4-FFF2-40B4-BE49-F238E27FC236}">
                <a16:creationId xmlns:a16="http://schemas.microsoft.com/office/drawing/2014/main" id="{E2CDB185-5EAA-16BD-33DA-63559C0F70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90600"/>
            <a:ext cx="8686800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>
            <a:lvl1pPr marL="341313" indent="-341313"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95338" indent="-339725"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7763" indent="-231775"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6350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Clr>
                <a:schemeClr val="accent2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Companies that pursue a quality-based approach can be expected to out-perform the “typical:”</a:t>
            </a:r>
            <a:r>
              <a:rPr lang="en-US" altLang="en-US" sz="2600">
                <a:solidFill>
                  <a:srgbClr val="FFFF00"/>
                </a:solidFill>
                <a:latin typeface="Arial" panose="020B0604020202020204" pitchFamily="34" charset="0"/>
              </a:rPr>
              <a:t> </a:t>
            </a:r>
          </a:p>
        </p:txBody>
      </p:sp>
      <p:graphicFrame>
        <p:nvGraphicFramePr>
          <p:cNvPr id="612357" name="Object 1029">
            <a:extLst>
              <a:ext uri="{FF2B5EF4-FFF2-40B4-BE49-F238E27FC236}">
                <a16:creationId xmlns:a16="http://schemas.microsoft.com/office/drawing/2014/main" id="{91300275-3B7B-F5A2-BCC3-8471451DFB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2200275"/>
          <a:ext cx="6661150" cy="404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4686785" imgH="2848243" progId="Excel.Chart.8">
                  <p:embed/>
                </p:oleObj>
              </mc:Choice>
              <mc:Fallback>
                <p:oleObj name="Chart" r:id="rId3" imgW="4686785" imgH="2848243" progId="Excel.Chart.8">
                  <p:embed/>
                  <p:pic>
                    <p:nvPicPr>
                      <p:cNvPr id="0" name="Object 10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200275"/>
                        <a:ext cx="6661150" cy="4048125"/>
                      </a:xfrm>
                      <a:prstGeom prst="rect">
                        <a:avLst/>
                      </a:prstGeom>
                      <a:noFill/>
                      <a:ln w="38100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125724" dir="2700000" algn="ctr" rotWithShape="0">
                                <a:srgbClr val="FF000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1026">
            <a:extLst>
              <a:ext uri="{FF2B5EF4-FFF2-40B4-BE49-F238E27FC236}">
                <a16:creationId xmlns:a16="http://schemas.microsoft.com/office/drawing/2014/main" id="{5491B229-D1ED-A3E6-1F69-A1BFB430D6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7772400" cy="533400"/>
          </a:xfrm>
        </p:spPr>
        <p:txBody>
          <a:bodyPr/>
          <a:lstStyle/>
          <a:p>
            <a:r>
              <a:rPr lang="en-US" altLang="en-US" i="0"/>
              <a:t>Next Steps</a:t>
            </a:r>
            <a:endParaRPr lang="en-US" altLang="en-US" sz="2000"/>
          </a:p>
        </p:txBody>
      </p:sp>
      <p:sp>
        <p:nvSpPr>
          <p:cNvPr id="614405" name="Text Box 1029">
            <a:extLst>
              <a:ext uri="{FF2B5EF4-FFF2-40B4-BE49-F238E27FC236}">
                <a16:creationId xmlns:a16="http://schemas.microsoft.com/office/drawing/2014/main" id="{9327B4DE-DF59-3DFF-EF4B-A2B54EA8A6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066800"/>
            <a:ext cx="7772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en-US" sz="3200" b="1">
                <a:latin typeface="Arial" panose="020B0604020202020204" pitchFamily="34" charset="0"/>
              </a:rPr>
              <a:t>What further questions do you have?</a:t>
            </a:r>
            <a:endParaRPr lang="en-US" altLang="en-US" sz="1900"/>
          </a:p>
        </p:txBody>
      </p:sp>
      <p:graphicFrame>
        <p:nvGraphicFramePr>
          <p:cNvPr id="614406" name="Object 1030">
            <a:extLst>
              <a:ext uri="{FF2B5EF4-FFF2-40B4-BE49-F238E27FC236}">
                <a16:creationId xmlns:a16="http://schemas.microsoft.com/office/drawing/2014/main" id="{B1C5F0C1-A45C-3BB2-907D-4B5DF09281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38400" y="2284413"/>
          <a:ext cx="4170363" cy="343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4170600" imgH="3429720" progId="MS_ClipArt_Gallery.5">
                  <p:embed/>
                </p:oleObj>
              </mc:Choice>
              <mc:Fallback>
                <p:oleObj name="Clip" r:id="rId3" imgW="4170600" imgH="3429720" progId="MS_ClipArt_Gallery.5">
                  <p:embed/>
                  <p:pic>
                    <p:nvPicPr>
                      <p:cNvPr id="0" name="Object 10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2284413"/>
                        <a:ext cx="4170363" cy="343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4679D7EE-C785-9776-CFB1-728106DAE5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7772400" cy="762000"/>
          </a:xfrm>
        </p:spPr>
        <p:txBody>
          <a:bodyPr/>
          <a:lstStyle/>
          <a:p>
            <a:r>
              <a:rPr lang="en-US" altLang="en-US" i="0"/>
              <a:t>What is Six Sigma?</a:t>
            </a:r>
            <a:endParaRPr lang="en-US" altLang="en-US"/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E3C9DC33-2E27-07CE-A9AD-03CDB3C15E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7772400" cy="4114800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400"/>
              <a:t>Metric, Benchmark, Philosophy, Methods, Structure . .</a:t>
            </a:r>
            <a:r>
              <a:rPr lang="en-US" altLang="en-US"/>
              <a:t> </a:t>
            </a:r>
          </a:p>
        </p:txBody>
      </p:sp>
      <p:sp>
        <p:nvSpPr>
          <p:cNvPr id="522244" name="Line 4">
            <a:extLst>
              <a:ext uri="{FF2B5EF4-FFF2-40B4-BE49-F238E27FC236}">
                <a16:creationId xmlns:a16="http://schemas.microsoft.com/office/drawing/2014/main" id="{95709068-3AEA-82E7-AD91-9DED7064EA43}"/>
              </a:ext>
            </a:extLst>
          </p:cNvPr>
          <p:cNvSpPr>
            <a:spLocks noChangeShapeType="1"/>
          </p:cNvSpPr>
          <p:nvPr/>
        </p:nvSpPr>
        <p:spPr bwMode="auto">
          <a:xfrm>
            <a:off x="5049838" y="5222875"/>
            <a:ext cx="3775075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5" name="Freeform 5">
            <a:extLst>
              <a:ext uri="{FF2B5EF4-FFF2-40B4-BE49-F238E27FC236}">
                <a16:creationId xmlns:a16="http://schemas.microsoft.com/office/drawing/2014/main" id="{04AC2EEE-9E7C-3252-C492-A9FBCAA02914}"/>
              </a:ext>
            </a:extLst>
          </p:cNvPr>
          <p:cNvSpPr>
            <a:spLocks/>
          </p:cNvSpPr>
          <p:nvPr/>
        </p:nvSpPr>
        <p:spPr bwMode="auto">
          <a:xfrm>
            <a:off x="6018213" y="2705100"/>
            <a:ext cx="1843087" cy="2495550"/>
          </a:xfrm>
          <a:custGeom>
            <a:avLst/>
            <a:gdLst>
              <a:gd name="T0" fmla="*/ 0 w 2612"/>
              <a:gd name="T1" fmla="*/ 1444 h 1444"/>
              <a:gd name="T2" fmla="*/ 42 w 2612"/>
              <a:gd name="T3" fmla="*/ 1440 h 1444"/>
              <a:gd name="T4" fmla="*/ 84 w 2612"/>
              <a:gd name="T5" fmla="*/ 1435 h 1444"/>
              <a:gd name="T6" fmla="*/ 126 w 2612"/>
              <a:gd name="T7" fmla="*/ 1427 h 1444"/>
              <a:gd name="T8" fmla="*/ 168 w 2612"/>
              <a:gd name="T9" fmla="*/ 1418 h 1444"/>
              <a:gd name="T10" fmla="*/ 210 w 2612"/>
              <a:gd name="T11" fmla="*/ 1407 h 1444"/>
              <a:gd name="T12" fmla="*/ 252 w 2612"/>
              <a:gd name="T13" fmla="*/ 1393 h 1444"/>
              <a:gd name="T14" fmla="*/ 294 w 2612"/>
              <a:gd name="T15" fmla="*/ 1374 h 1444"/>
              <a:gd name="T16" fmla="*/ 338 w 2612"/>
              <a:gd name="T17" fmla="*/ 1352 h 1444"/>
              <a:gd name="T18" fmla="*/ 378 w 2612"/>
              <a:gd name="T19" fmla="*/ 1327 h 1444"/>
              <a:gd name="T20" fmla="*/ 422 w 2612"/>
              <a:gd name="T21" fmla="*/ 1295 h 1444"/>
              <a:gd name="T22" fmla="*/ 462 w 2612"/>
              <a:gd name="T23" fmla="*/ 1259 h 1444"/>
              <a:gd name="T24" fmla="*/ 506 w 2612"/>
              <a:gd name="T25" fmla="*/ 1217 h 1444"/>
              <a:gd name="T26" fmla="*/ 547 w 2612"/>
              <a:gd name="T27" fmla="*/ 1167 h 1444"/>
              <a:gd name="T28" fmla="*/ 590 w 2612"/>
              <a:gd name="T29" fmla="*/ 1114 h 1444"/>
              <a:gd name="T30" fmla="*/ 631 w 2612"/>
              <a:gd name="T31" fmla="*/ 1052 h 1444"/>
              <a:gd name="T32" fmla="*/ 675 w 2612"/>
              <a:gd name="T33" fmla="*/ 984 h 1444"/>
              <a:gd name="T34" fmla="*/ 717 w 2612"/>
              <a:gd name="T35" fmla="*/ 911 h 1444"/>
              <a:gd name="T36" fmla="*/ 759 w 2612"/>
              <a:gd name="T37" fmla="*/ 830 h 1444"/>
              <a:gd name="T38" fmla="*/ 801 w 2612"/>
              <a:gd name="T39" fmla="*/ 748 h 1444"/>
              <a:gd name="T40" fmla="*/ 843 w 2612"/>
              <a:gd name="T41" fmla="*/ 662 h 1444"/>
              <a:gd name="T42" fmla="*/ 885 w 2612"/>
              <a:gd name="T43" fmla="*/ 574 h 1444"/>
              <a:gd name="T44" fmla="*/ 927 w 2612"/>
              <a:gd name="T45" fmla="*/ 486 h 1444"/>
              <a:gd name="T46" fmla="*/ 969 w 2612"/>
              <a:gd name="T47" fmla="*/ 400 h 1444"/>
              <a:gd name="T48" fmla="*/ 1011 w 2612"/>
              <a:gd name="T49" fmla="*/ 317 h 1444"/>
              <a:gd name="T50" fmla="*/ 1053 w 2612"/>
              <a:gd name="T51" fmla="*/ 240 h 1444"/>
              <a:gd name="T52" fmla="*/ 1095 w 2612"/>
              <a:gd name="T53" fmla="*/ 171 h 1444"/>
              <a:gd name="T54" fmla="*/ 1137 w 2612"/>
              <a:gd name="T55" fmla="*/ 112 h 1444"/>
              <a:gd name="T56" fmla="*/ 1179 w 2612"/>
              <a:gd name="T57" fmla="*/ 64 h 1444"/>
              <a:gd name="T58" fmla="*/ 1221 w 2612"/>
              <a:gd name="T59" fmla="*/ 29 h 1444"/>
              <a:gd name="T60" fmla="*/ 1264 w 2612"/>
              <a:gd name="T61" fmla="*/ 7 h 1444"/>
              <a:gd name="T62" fmla="*/ 1306 w 2612"/>
              <a:gd name="T63" fmla="*/ 0 h 1444"/>
              <a:gd name="T64" fmla="*/ 1348 w 2612"/>
              <a:gd name="T65" fmla="*/ 7 h 1444"/>
              <a:gd name="T66" fmla="*/ 1390 w 2612"/>
              <a:gd name="T67" fmla="*/ 29 h 1444"/>
              <a:gd name="T68" fmla="*/ 1432 w 2612"/>
              <a:gd name="T69" fmla="*/ 64 h 1444"/>
              <a:gd name="T70" fmla="*/ 1474 w 2612"/>
              <a:gd name="T71" fmla="*/ 112 h 1444"/>
              <a:gd name="T72" fmla="*/ 1516 w 2612"/>
              <a:gd name="T73" fmla="*/ 171 h 1444"/>
              <a:gd name="T74" fmla="*/ 1558 w 2612"/>
              <a:gd name="T75" fmla="*/ 240 h 1444"/>
              <a:gd name="T76" fmla="*/ 1600 w 2612"/>
              <a:gd name="T77" fmla="*/ 317 h 1444"/>
              <a:gd name="T78" fmla="*/ 1642 w 2612"/>
              <a:gd name="T79" fmla="*/ 400 h 1444"/>
              <a:gd name="T80" fmla="*/ 1684 w 2612"/>
              <a:gd name="T81" fmla="*/ 486 h 1444"/>
              <a:gd name="T82" fmla="*/ 1726 w 2612"/>
              <a:gd name="T83" fmla="*/ 574 h 1444"/>
              <a:gd name="T84" fmla="*/ 1768 w 2612"/>
              <a:gd name="T85" fmla="*/ 662 h 1444"/>
              <a:gd name="T86" fmla="*/ 1810 w 2612"/>
              <a:gd name="T87" fmla="*/ 748 h 1444"/>
              <a:gd name="T88" fmla="*/ 1853 w 2612"/>
              <a:gd name="T89" fmla="*/ 830 h 1444"/>
              <a:gd name="T90" fmla="*/ 1895 w 2612"/>
              <a:gd name="T91" fmla="*/ 911 h 1444"/>
              <a:gd name="T92" fmla="*/ 1937 w 2612"/>
              <a:gd name="T93" fmla="*/ 984 h 1444"/>
              <a:gd name="T94" fmla="*/ 1981 w 2612"/>
              <a:gd name="T95" fmla="*/ 1052 h 1444"/>
              <a:gd name="T96" fmla="*/ 2021 w 2612"/>
              <a:gd name="T97" fmla="*/ 1114 h 1444"/>
              <a:gd name="T98" fmla="*/ 2065 w 2612"/>
              <a:gd name="T99" fmla="*/ 1167 h 1444"/>
              <a:gd name="T100" fmla="*/ 2105 w 2612"/>
              <a:gd name="T101" fmla="*/ 1217 h 1444"/>
              <a:gd name="T102" fmla="*/ 2149 w 2612"/>
              <a:gd name="T103" fmla="*/ 1259 h 1444"/>
              <a:gd name="T104" fmla="*/ 2189 w 2612"/>
              <a:gd name="T105" fmla="*/ 1295 h 1444"/>
              <a:gd name="T106" fmla="*/ 2233 w 2612"/>
              <a:gd name="T107" fmla="*/ 1327 h 1444"/>
              <a:gd name="T108" fmla="*/ 2273 w 2612"/>
              <a:gd name="T109" fmla="*/ 1352 h 1444"/>
              <a:gd name="T110" fmla="*/ 2317 w 2612"/>
              <a:gd name="T111" fmla="*/ 1374 h 1444"/>
              <a:gd name="T112" fmla="*/ 2359 w 2612"/>
              <a:gd name="T113" fmla="*/ 1393 h 1444"/>
              <a:gd name="T114" fmla="*/ 2401 w 2612"/>
              <a:gd name="T115" fmla="*/ 1407 h 1444"/>
              <a:gd name="T116" fmla="*/ 2443 w 2612"/>
              <a:gd name="T117" fmla="*/ 1418 h 1444"/>
              <a:gd name="T118" fmla="*/ 2485 w 2612"/>
              <a:gd name="T119" fmla="*/ 1427 h 1444"/>
              <a:gd name="T120" fmla="*/ 2528 w 2612"/>
              <a:gd name="T121" fmla="*/ 1435 h 1444"/>
              <a:gd name="T122" fmla="*/ 2570 w 2612"/>
              <a:gd name="T123" fmla="*/ 1440 h 1444"/>
              <a:gd name="T124" fmla="*/ 2612 w 2612"/>
              <a:gd name="T125" fmla="*/ 1444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2" h="1444">
                <a:moveTo>
                  <a:pt x="0" y="1444"/>
                </a:moveTo>
                <a:lnTo>
                  <a:pt x="42" y="1440"/>
                </a:lnTo>
                <a:lnTo>
                  <a:pt x="84" y="1435"/>
                </a:lnTo>
                <a:lnTo>
                  <a:pt x="126" y="1427"/>
                </a:lnTo>
                <a:lnTo>
                  <a:pt x="168" y="1418"/>
                </a:lnTo>
                <a:lnTo>
                  <a:pt x="210" y="1407"/>
                </a:lnTo>
                <a:lnTo>
                  <a:pt x="252" y="1393"/>
                </a:lnTo>
                <a:lnTo>
                  <a:pt x="294" y="1374"/>
                </a:lnTo>
                <a:lnTo>
                  <a:pt x="338" y="1352"/>
                </a:lnTo>
                <a:lnTo>
                  <a:pt x="378" y="1327"/>
                </a:lnTo>
                <a:lnTo>
                  <a:pt x="422" y="1295"/>
                </a:lnTo>
                <a:lnTo>
                  <a:pt x="462" y="1259"/>
                </a:lnTo>
                <a:lnTo>
                  <a:pt x="506" y="1217"/>
                </a:lnTo>
                <a:lnTo>
                  <a:pt x="547" y="1167"/>
                </a:lnTo>
                <a:lnTo>
                  <a:pt x="590" y="1114"/>
                </a:lnTo>
                <a:lnTo>
                  <a:pt x="631" y="1052"/>
                </a:lnTo>
                <a:lnTo>
                  <a:pt x="675" y="984"/>
                </a:lnTo>
                <a:lnTo>
                  <a:pt x="717" y="911"/>
                </a:lnTo>
                <a:lnTo>
                  <a:pt x="759" y="830"/>
                </a:lnTo>
                <a:lnTo>
                  <a:pt x="801" y="748"/>
                </a:lnTo>
                <a:lnTo>
                  <a:pt x="843" y="662"/>
                </a:lnTo>
                <a:lnTo>
                  <a:pt x="885" y="574"/>
                </a:lnTo>
                <a:lnTo>
                  <a:pt x="927" y="486"/>
                </a:lnTo>
                <a:lnTo>
                  <a:pt x="969" y="400"/>
                </a:lnTo>
                <a:lnTo>
                  <a:pt x="1011" y="317"/>
                </a:lnTo>
                <a:lnTo>
                  <a:pt x="1053" y="240"/>
                </a:lnTo>
                <a:lnTo>
                  <a:pt x="1095" y="171"/>
                </a:lnTo>
                <a:lnTo>
                  <a:pt x="1137" y="112"/>
                </a:lnTo>
                <a:lnTo>
                  <a:pt x="1179" y="64"/>
                </a:lnTo>
                <a:lnTo>
                  <a:pt x="1221" y="29"/>
                </a:lnTo>
                <a:lnTo>
                  <a:pt x="1264" y="7"/>
                </a:lnTo>
                <a:lnTo>
                  <a:pt x="1306" y="0"/>
                </a:lnTo>
                <a:lnTo>
                  <a:pt x="1348" y="7"/>
                </a:lnTo>
                <a:lnTo>
                  <a:pt x="1390" y="29"/>
                </a:lnTo>
                <a:lnTo>
                  <a:pt x="1432" y="64"/>
                </a:lnTo>
                <a:lnTo>
                  <a:pt x="1474" y="112"/>
                </a:lnTo>
                <a:lnTo>
                  <a:pt x="1516" y="171"/>
                </a:lnTo>
                <a:lnTo>
                  <a:pt x="1558" y="240"/>
                </a:lnTo>
                <a:lnTo>
                  <a:pt x="1600" y="317"/>
                </a:lnTo>
                <a:lnTo>
                  <a:pt x="1642" y="400"/>
                </a:lnTo>
                <a:lnTo>
                  <a:pt x="1684" y="486"/>
                </a:lnTo>
                <a:lnTo>
                  <a:pt x="1726" y="574"/>
                </a:lnTo>
                <a:lnTo>
                  <a:pt x="1768" y="662"/>
                </a:lnTo>
                <a:lnTo>
                  <a:pt x="1810" y="748"/>
                </a:lnTo>
                <a:lnTo>
                  <a:pt x="1853" y="830"/>
                </a:lnTo>
                <a:lnTo>
                  <a:pt x="1895" y="911"/>
                </a:lnTo>
                <a:lnTo>
                  <a:pt x="1937" y="984"/>
                </a:lnTo>
                <a:lnTo>
                  <a:pt x="1981" y="1052"/>
                </a:lnTo>
                <a:lnTo>
                  <a:pt x="2021" y="1114"/>
                </a:lnTo>
                <a:lnTo>
                  <a:pt x="2065" y="1167"/>
                </a:lnTo>
                <a:lnTo>
                  <a:pt x="2105" y="1217"/>
                </a:lnTo>
                <a:lnTo>
                  <a:pt x="2149" y="1259"/>
                </a:lnTo>
                <a:lnTo>
                  <a:pt x="2189" y="1295"/>
                </a:lnTo>
                <a:lnTo>
                  <a:pt x="2233" y="1327"/>
                </a:lnTo>
                <a:lnTo>
                  <a:pt x="2273" y="1352"/>
                </a:lnTo>
                <a:lnTo>
                  <a:pt x="2317" y="1374"/>
                </a:lnTo>
                <a:lnTo>
                  <a:pt x="2359" y="1393"/>
                </a:lnTo>
                <a:lnTo>
                  <a:pt x="2401" y="1407"/>
                </a:lnTo>
                <a:lnTo>
                  <a:pt x="2443" y="1418"/>
                </a:lnTo>
                <a:lnTo>
                  <a:pt x="2485" y="1427"/>
                </a:lnTo>
                <a:lnTo>
                  <a:pt x="2528" y="1435"/>
                </a:lnTo>
                <a:lnTo>
                  <a:pt x="2570" y="1440"/>
                </a:lnTo>
                <a:lnTo>
                  <a:pt x="2612" y="1444"/>
                </a:lnTo>
              </a:path>
            </a:pathLst>
          </a:custGeom>
          <a:noFill/>
          <a:ln w="57150" cmpd="sng">
            <a:solidFill>
              <a:srgbClr val="FF33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6" name="Line 6">
            <a:extLst>
              <a:ext uri="{FF2B5EF4-FFF2-40B4-BE49-F238E27FC236}">
                <a16:creationId xmlns:a16="http://schemas.microsoft.com/office/drawing/2014/main" id="{9FB08987-4C07-FAE1-3ED1-EDD29184B20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34200" y="2628900"/>
            <a:ext cx="0" cy="2620963"/>
          </a:xfrm>
          <a:prstGeom prst="line">
            <a:avLst/>
          </a:prstGeom>
          <a:noFill/>
          <a:ln w="2857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7" name="Line 7">
            <a:extLst>
              <a:ext uri="{FF2B5EF4-FFF2-40B4-BE49-F238E27FC236}">
                <a16:creationId xmlns:a16="http://schemas.microsoft.com/office/drawing/2014/main" id="{8941AD82-4D07-0129-9482-5BDD75E00B0E}"/>
              </a:ext>
            </a:extLst>
          </p:cNvPr>
          <p:cNvSpPr>
            <a:spLocks noChangeShapeType="1"/>
          </p:cNvSpPr>
          <p:nvPr/>
        </p:nvSpPr>
        <p:spPr bwMode="auto">
          <a:xfrm>
            <a:off x="8710613" y="2676525"/>
            <a:ext cx="1587" cy="26209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8" name="Line 8">
            <a:extLst>
              <a:ext uri="{FF2B5EF4-FFF2-40B4-BE49-F238E27FC236}">
                <a16:creationId xmlns:a16="http://schemas.microsoft.com/office/drawing/2014/main" id="{A815BFC8-7A87-9BDB-A28F-9D7710A0E159}"/>
              </a:ext>
            </a:extLst>
          </p:cNvPr>
          <p:cNvSpPr>
            <a:spLocks noChangeShapeType="1"/>
          </p:cNvSpPr>
          <p:nvPr/>
        </p:nvSpPr>
        <p:spPr bwMode="auto">
          <a:xfrm>
            <a:off x="5160963" y="2649538"/>
            <a:ext cx="0" cy="2620962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9" name="Text Box 9">
            <a:extLst>
              <a:ext uri="{FF2B5EF4-FFF2-40B4-BE49-F238E27FC236}">
                <a16:creationId xmlns:a16="http://schemas.microsoft.com/office/drawing/2014/main" id="{C916B854-714F-B6C5-5381-F8F0D512DB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2638" y="2381250"/>
            <a:ext cx="588962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b="1">
                <a:latin typeface="Arial" panose="020B0604020202020204" pitchFamily="34" charset="0"/>
              </a:rPr>
              <a:t>USL</a:t>
            </a:r>
          </a:p>
        </p:txBody>
      </p:sp>
      <p:sp>
        <p:nvSpPr>
          <p:cNvPr id="522250" name="Text Box 10">
            <a:extLst>
              <a:ext uri="{FF2B5EF4-FFF2-40B4-BE49-F238E27FC236}">
                <a16:creationId xmlns:a16="http://schemas.microsoft.com/office/drawing/2014/main" id="{E41F51BB-0E98-D951-B3AF-9BA27150D2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7600" y="2382838"/>
            <a:ext cx="566738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b="1">
                <a:latin typeface="Arial" panose="020B0604020202020204" pitchFamily="34" charset="0"/>
              </a:rPr>
              <a:t>LSL</a:t>
            </a:r>
          </a:p>
        </p:txBody>
      </p:sp>
      <p:sp>
        <p:nvSpPr>
          <p:cNvPr id="522251" name="Rectangle 11">
            <a:extLst>
              <a:ext uri="{FF2B5EF4-FFF2-40B4-BE49-F238E27FC236}">
                <a16:creationId xmlns:a16="http://schemas.microsoft.com/office/drawing/2014/main" id="{AF32B83A-7276-C14B-C1BC-CC4FBEBD4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676400"/>
            <a:ext cx="4505325" cy="315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234950" indent="-2349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Companies that operate at Six Sigma can expect less than 3.4 DPMO*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rgbClr val="0000FF"/>
              </a:buClr>
              <a:buFont typeface="Symbol" panose="05050102010706020507" pitchFamily="18" charset="2"/>
              <a:buChar char="s"/>
            </a:pP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rgbClr val="0000FF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Typical companies’ performance equates to  about 3 - 4 Sigma (~70,000 DPMO)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22252" name="Text Box 12">
            <a:extLst>
              <a:ext uri="{FF2B5EF4-FFF2-40B4-BE49-F238E27FC236}">
                <a16:creationId xmlns:a16="http://schemas.microsoft.com/office/drawing/2014/main" id="{79A12113-C763-B194-6C5B-46CC701EB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562600"/>
            <a:ext cx="38020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en-US" sz="1800">
                <a:latin typeface="Arial" panose="020B0604020202020204" pitchFamily="34" charset="0"/>
              </a:rPr>
              <a:t>* DPMO = Defects per Million Opportunities</a:t>
            </a:r>
            <a:endParaRPr lang="en-US" altLang="en-US" sz="180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22253" name="AutoShape 13">
            <a:extLst>
              <a:ext uri="{FF2B5EF4-FFF2-40B4-BE49-F238E27FC236}">
                <a16:creationId xmlns:a16="http://schemas.microsoft.com/office/drawing/2014/main" id="{766532A1-8F89-C1A7-BF2D-B0EE80FD8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1975" y="5792788"/>
            <a:ext cx="2660650" cy="411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Voice of the Customer</a:t>
            </a:r>
          </a:p>
        </p:txBody>
      </p:sp>
      <p:sp>
        <p:nvSpPr>
          <p:cNvPr id="522254" name="AutoShape 14">
            <a:extLst>
              <a:ext uri="{FF2B5EF4-FFF2-40B4-BE49-F238E27FC236}">
                <a16:creationId xmlns:a16="http://schemas.microsoft.com/office/drawing/2014/main" id="{90CE5FE9-DC76-FEC4-E69D-618290E35C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8650" y="2024063"/>
            <a:ext cx="2482850" cy="411162"/>
          </a:xfrm>
          <a:prstGeom prst="roundRect">
            <a:avLst>
              <a:gd name="adj" fmla="val 16667"/>
            </a:avLst>
          </a:prstGeom>
          <a:solidFill>
            <a:srgbClr val="C0C0C0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800" b="1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Voice of the Process</a:t>
            </a:r>
          </a:p>
        </p:txBody>
      </p:sp>
      <p:sp>
        <p:nvSpPr>
          <p:cNvPr id="522255" name="AutoShape 15">
            <a:extLst>
              <a:ext uri="{FF2B5EF4-FFF2-40B4-BE49-F238E27FC236}">
                <a16:creationId xmlns:a16="http://schemas.microsoft.com/office/drawing/2014/main" id="{BD7DE384-4A02-00F3-89A8-A0E6C4615650}"/>
              </a:ext>
            </a:extLst>
          </p:cNvPr>
          <p:cNvSpPr>
            <a:spLocks noChangeArrowheads="1"/>
          </p:cNvSpPr>
          <p:nvPr/>
        </p:nvSpPr>
        <p:spPr bwMode="auto">
          <a:xfrm rot="8059962">
            <a:off x="8093869" y="5331619"/>
            <a:ext cx="665162" cy="279400"/>
          </a:xfrm>
          <a:prstGeom prst="leftArrow">
            <a:avLst>
              <a:gd name="adj1" fmla="val 50000"/>
              <a:gd name="adj2" fmla="val 59517"/>
            </a:avLst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56" name="AutoShape 16">
            <a:extLst>
              <a:ext uri="{FF2B5EF4-FFF2-40B4-BE49-F238E27FC236}">
                <a16:creationId xmlns:a16="http://schemas.microsoft.com/office/drawing/2014/main" id="{73FB8028-12E7-E827-C37D-9B6D440E4398}"/>
              </a:ext>
            </a:extLst>
          </p:cNvPr>
          <p:cNvSpPr>
            <a:spLocks noChangeArrowheads="1"/>
          </p:cNvSpPr>
          <p:nvPr/>
        </p:nvSpPr>
        <p:spPr bwMode="auto">
          <a:xfrm rot="13540038" flipH="1">
            <a:off x="5101431" y="5282407"/>
            <a:ext cx="665163" cy="279400"/>
          </a:xfrm>
          <a:prstGeom prst="leftArrow">
            <a:avLst>
              <a:gd name="adj1" fmla="val 50000"/>
              <a:gd name="adj2" fmla="val 59517"/>
            </a:avLst>
          </a:prstGeom>
          <a:solidFill>
            <a:srgbClr val="C0C0C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57" name="AutoShape 17">
            <a:extLst>
              <a:ext uri="{FF2B5EF4-FFF2-40B4-BE49-F238E27FC236}">
                <a16:creationId xmlns:a16="http://schemas.microsoft.com/office/drawing/2014/main" id="{2C2B33D1-BDB0-C5A0-2BBE-AAAA87216214}"/>
              </a:ext>
            </a:extLst>
          </p:cNvPr>
          <p:cNvSpPr>
            <a:spLocks noChangeArrowheads="1"/>
          </p:cNvSpPr>
          <p:nvPr/>
        </p:nvSpPr>
        <p:spPr bwMode="auto">
          <a:xfrm rot="-2003825">
            <a:off x="6094413" y="2479675"/>
            <a:ext cx="355600" cy="914400"/>
          </a:xfrm>
          <a:prstGeom prst="curvedRightArrow">
            <a:avLst>
              <a:gd name="adj1" fmla="val 51429"/>
              <a:gd name="adj2" fmla="val 102857"/>
              <a:gd name="adj3" fmla="val 33333"/>
            </a:avLst>
          </a:prstGeom>
          <a:solidFill>
            <a:srgbClr val="DDDDDD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E6FEE69C-533B-A6DB-2276-04291B66B4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4876800" cy="609600"/>
          </a:xfrm>
        </p:spPr>
        <p:txBody>
          <a:bodyPr/>
          <a:lstStyle/>
          <a:p>
            <a:r>
              <a:rPr lang="en-US" altLang="en-US" i="0"/>
              <a:t>Why Six Sigma?</a:t>
            </a:r>
            <a:endParaRPr lang="en-US" altLang="en-US" sz="2000"/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73361E35-D75A-93FA-95C6-2B1E235A86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04800" y="990600"/>
            <a:ext cx="8610600" cy="5105400"/>
          </a:xfrm>
          <a:noFill/>
          <a:ln/>
        </p:spPr>
        <p:txBody>
          <a:bodyPr/>
          <a:lstStyle/>
          <a:p>
            <a:pPr>
              <a:buFont typeface="Symbol" panose="05050102010706020507" pitchFamily="18" charset="2"/>
              <a:buChar char="s"/>
            </a:pPr>
            <a:r>
              <a:rPr lang="en-US" altLang="en-US" sz="2400"/>
              <a:t>3.4 DPMO - A stretch goal for a company trying to improve quality of product or service</a:t>
            </a:r>
          </a:p>
          <a:p>
            <a:pPr>
              <a:spcBef>
                <a:spcPct val="50000"/>
              </a:spcBef>
              <a:buFont typeface="Symbol" panose="05050102010706020507" pitchFamily="18" charset="2"/>
              <a:buChar char="s"/>
            </a:pPr>
            <a:r>
              <a:rPr lang="en-US" altLang="en-US" sz="2400"/>
              <a:t>Six Sigma motivates improvement beyond the “99% good” mentality:</a:t>
            </a:r>
          </a:p>
          <a:p>
            <a:endParaRPr lang="en-US" altLang="en-US" sz="2400"/>
          </a:p>
        </p:txBody>
      </p:sp>
      <p:graphicFrame>
        <p:nvGraphicFramePr>
          <p:cNvPr id="524292" name="Object 4">
            <a:extLst>
              <a:ext uri="{FF2B5EF4-FFF2-40B4-BE49-F238E27FC236}">
                <a16:creationId xmlns:a16="http://schemas.microsoft.com/office/drawing/2014/main" id="{9E0C575C-0CC4-3ECD-95E3-B7FA00AD03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2819400"/>
          <a:ext cx="5629275" cy="3582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hart" r:id="rId3" imgW="5486942" imgH="3486432" progId="Excel.Chart.8">
                  <p:embed/>
                </p:oleObj>
              </mc:Choice>
              <mc:Fallback>
                <p:oleObj name="Chart" r:id="rId3" imgW="5486942" imgH="3486432" progId="Excel.Chart.8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819400"/>
                        <a:ext cx="5629275" cy="3582988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>
                        <a:outerShdw dist="107763" dir="2700000" algn="ctr" rotWithShape="0">
                          <a:schemeClr val="bg2"/>
                        </a:outerShdw>
                      </a:effectLst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11F8CA9A-ACF3-A3A1-3BB6-52A3351BC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6200"/>
            <a:ext cx="45720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Why Six Sigma?</a:t>
            </a:r>
            <a:endParaRPr lang="en-US" altLang="en-US" b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41C77561-23F8-8139-8B31-40FCA548D4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990600"/>
            <a:ext cx="8610600" cy="510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20000"/>
              </a:spcBef>
              <a:buClr>
                <a:srgbClr val="FF0000"/>
              </a:buClr>
              <a:buFont typeface="Symbol" panose="05050102010706020507" pitchFamily="18" charset="2"/>
              <a:buChar char="s"/>
            </a:pPr>
            <a:r>
              <a:rPr lang="en-US" altLang="en-US">
                <a:latin typeface="Arial" panose="020B0604020202020204" pitchFamily="34" charset="0"/>
              </a:rPr>
              <a:t>For product/process design, Six Sigma breaks through the “3 Sigma” capability mindset – drives design towards world-class:</a:t>
            </a: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  <a:p>
            <a:pPr>
              <a:spcBef>
                <a:spcPct val="20000"/>
              </a:spcBef>
              <a:buClr>
                <a:srgbClr val="FF0000"/>
              </a:buClr>
              <a:buFont typeface="Symbol" panose="05050102010706020507" pitchFamily="18" charset="2"/>
              <a:buChar char="s"/>
            </a:pPr>
            <a:endParaRPr lang="en-US" altLang="en-US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534532" name="Line 4">
            <a:extLst>
              <a:ext uri="{FF2B5EF4-FFF2-40B4-BE49-F238E27FC236}">
                <a16:creationId xmlns:a16="http://schemas.microsoft.com/office/drawing/2014/main" id="{55EE2CEB-A725-750E-CA12-717A2260E52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51025" y="2941638"/>
            <a:ext cx="0" cy="2620962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4533" name="Text Box 5">
            <a:extLst>
              <a:ext uri="{FF2B5EF4-FFF2-40B4-BE49-F238E27FC236}">
                <a16:creationId xmlns:a16="http://schemas.microsoft.com/office/drawing/2014/main" id="{0CC6E3A9-97B7-F9F3-388F-C6CF6AAEF5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2700" y="2673350"/>
            <a:ext cx="5889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b="1">
                <a:latin typeface="Arial" panose="020B0604020202020204" pitchFamily="34" charset="0"/>
              </a:rPr>
              <a:t>USL</a:t>
            </a:r>
          </a:p>
        </p:txBody>
      </p:sp>
      <p:sp>
        <p:nvSpPr>
          <p:cNvPr id="534534" name="Text Box 6">
            <a:extLst>
              <a:ext uri="{FF2B5EF4-FFF2-40B4-BE49-F238E27FC236}">
                <a16:creationId xmlns:a16="http://schemas.microsoft.com/office/drawing/2014/main" id="{25440561-6D4D-E69E-4817-8858444AB4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7663" y="2674938"/>
            <a:ext cx="566737" cy="334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en-US" sz="1600" b="1">
                <a:latin typeface="Arial" panose="020B0604020202020204" pitchFamily="34" charset="0"/>
              </a:rPr>
              <a:t>LSL</a:t>
            </a:r>
          </a:p>
        </p:txBody>
      </p:sp>
      <p:sp>
        <p:nvSpPr>
          <p:cNvPr id="534535" name="AutoShape 7">
            <a:extLst>
              <a:ext uri="{FF2B5EF4-FFF2-40B4-BE49-F238E27FC236}">
                <a16:creationId xmlns:a16="http://schemas.microsoft.com/office/drawing/2014/main" id="{4684C973-6C70-159B-AF56-CB7822886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650" y="3268663"/>
            <a:ext cx="1693863" cy="91440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600" b="1">
                <a:latin typeface="Arial" panose="020B0604020202020204" pitchFamily="34" charset="0"/>
              </a:rPr>
              <a:t>Three Sigma – “Traditional” Design</a:t>
            </a:r>
          </a:p>
        </p:txBody>
      </p:sp>
      <p:sp>
        <p:nvSpPr>
          <p:cNvPr id="534536" name="AutoShape 8">
            <a:extLst>
              <a:ext uri="{FF2B5EF4-FFF2-40B4-BE49-F238E27FC236}">
                <a16:creationId xmlns:a16="http://schemas.microsoft.com/office/drawing/2014/main" id="{F6120850-2FDF-F4A5-F1C5-9122B4167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6150" y="4035425"/>
            <a:ext cx="2052638" cy="1187450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600" b="1">
                <a:latin typeface="Arial" panose="020B0604020202020204" pitchFamily="34" charset="0"/>
              </a:rPr>
              <a:t>For Three Sigma Process, Small Shifts Result in Defect Production</a:t>
            </a:r>
          </a:p>
        </p:txBody>
      </p:sp>
      <p:sp>
        <p:nvSpPr>
          <p:cNvPr id="534537" name="AutoShape 9">
            <a:extLst>
              <a:ext uri="{FF2B5EF4-FFF2-40B4-BE49-F238E27FC236}">
                <a16:creationId xmlns:a16="http://schemas.microsoft.com/office/drawing/2014/main" id="{ABE6D41F-36AD-4284-D149-9CFFF53D6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0075" y="2438400"/>
            <a:ext cx="2854325" cy="1220788"/>
          </a:xfrm>
          <a:prstGeom prst="roundRect">
            <a:avLst>
              <a:gd name="adj" fmla="val 16667"/>
            </a:avLst>
          </a:prstGeom>
          <a:solidFill>
            <a:srgbClr val="DDDDDD"/>
          </a:solidFill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rgbClr val="FF0000"/>
              </a:buClr>
              <a:buSzPct val="75000"/>
              <a:buFont typeface="Symbol" panose="05050102010706020507" pitchFamily="18" charset="2"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SIX SIGMA</a:t>
            </a:r>
            <a:r>
              <a:rPr lang="en-US" altLang="en-US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 b="1">
                <a:latin typeface="Arial" panose="020B0604020202020204" pitchFamily="34" charset="0"/>
              </a:rPr>
              <a:t>– Produces</a:t>
            </a:r>
            <a:r>
              <a:rPr lang="en-US" altLang="en-US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 b="1" i="1">
                <a:solidFill>
                  <a:srgbClr val="FF0000"/>
                </a:solidFill>
                <a:latin typeface="Arial" panose="020B0604020202020204" pitchFamily="34" charset="0"/>
              </a:rPr>
              <a:t>Much Lower</a:t>
            </a:r>
            <a:r>
              <a:rPr lang="en-US" altLang="en-US" sz="1600" b="1">
                <a:solidFill>
                  <a:schemeClr val="bg2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600" b="1">
                <a:latin typeface="Arial" panose="020B0604020202020204" pitchFamily="34" charset="0"/>
              </a:rPr>
              <a:t>Defect Rate, Can Easily Withstand Process Shifts and Drifts</a:t>
            </a:r>
          </a:p>
        </p:txBody>
      </p:sp>
      <p:sp>
        <p:nvSpPr>
          <p:cNvPr id="534538" name="Freeform 10">
            <a:extLst>
              <a:ext uri="{FF2B5EF4-FFF2-40B4-BE49-F238E27FC236}">
                <a16:creationId xmlns:a16="http://schemas.microsoft.com/office/drawing/2014/main" id="{D669E0B9-FC25-04E4-E2C3-9D4C5AA29A09}"/>
              </a:ext>
            </a:extLst>
          </p:cNvPr>
          <p:cNvSpPr>
            <a:spLocks/>
          </p:cNvSpPr>
          <p:nvPr/>
        </p:nvSpPr>
        <p:spPr bwMode="auto">
          <a:xfrm>
            <a:off x="2708275" y="2890838"/>
            <a:ext cx="1843088" cy="2601912"/>
          </a:xfrm>
          <a:custGeom>
            <a:avLst/>
            <a:gdLst>
              <a:gd name="T0" fmla="*/ 0 w 2612"/>
              <a:gd name="T1" fmla="*/ 1444 h 1444"/>
              <a:gd name="T2" fmla="*/ 42 w 2612"/>
              <a:gd name="T3" fmla="*/ 1440 h 1444"/>
              <a:gd name="T4" fmla="*/ 84 w 2612"/>
              <a:gd name="T5" fmla="*/ 1435 h 1444"/>
              <a:gd name="T6" fmla="*/ 126 w 2612"/>
              <a:gd name="T7" fmla="*/ 1427 h 1444"/>
              <a:gd name="T8" fmla="*/ 168 w 2612"/>
              <a:gd name="T9" fmla="*/ 1418 h 1444"/>
              <a:gd name="T10" fmla="*/ 210 w 2612"/>
              <a:gd name="T11" fmla="*/ 1407 h 1444"/>
              <a:gd name="T12" fmla="*/ 252 w 2612"/>
              <a:gd name="T13" fmla="*/ 1393 h 1444"/>
              <a:gd name="T14" fmla="*/ 294 w 2612"/>
              <a:gd name="T15" fmla="*/ 1374 h 1444"/>
              <a:gd name="T16" fmla="*/ 338 w 2612"/>
              <a:gd name="T17" fmla="*/ 1352 h 1444"/>
              <a:gd name="T18" fmla="*/ 378 w 2612"/>
              <a:gd name="T19" fmla="*/ 1327 h 1444"/>
              <a:gd name="T20" fmla="*/ 422 w 2612"/>
              <a:gd name="T21" fmla="*/ 1295 h 1444"/>
              <a:gd name="T22" fmla="*/ 462 w 2612"/>
              <a:gd name="T23" fmla="*/ 1259 h 1444"/>
              <a:gd name="T24" fmla="*/ 506 w 2612"/>
              <a:gd name="T25" fmla="*/ 1217 h 1444"/>
              <a:gd name="T26" fmla="*/ 547 w 2612"/>
              <a:gd name="T27" fmla="*/ 1167 h 1444"/>
              <a:gd name="T28" fmla="*/ 590 w 2612"/>
              <a:gd name="T29" fmla="*/ 1114 h 1444"/>
              <a:gd name="T30" fmla="*/ 631 w 2612"/>
              <a:gd name="T31" fmla="*/ 1052 h 1444"/>
              <a:gd name="T32" fmla="*/ 675 w 2612"/>
              <a:gd name="T33" fmla="*/ 984 h 1444"/>
              <a:gd name="T34" fmla="*/ 717 w 2612"/>
              <a:gd name="T35" fmla="*/ 911 h 1444"/>
              <a:gd name="T36" fmla="*/ 759 w 2612"/>
              <a:gd name="T37" fmla="*/ 830 h 1444"/>
              <a:gd name="T38" fmla="*/ 801 w 2612"/>
              <a:gd name="T39" fmla="*/ 748 h 1444"/>
              <a:gd name="T40" fmla="*/ 843 w 2612"/>
              <a:gd name="T41" fmla="*/ 662 h 1444"/>
              <a:gd name="T42" fmla="*/ 885 w 2612"/>
              <a:gd name="T43" fmla="*/ 574 h 1444"/>
              <a:gd name="T44" fmla="*/ 927 w 2612"/>
              <a:gd name="T45" fmla="*/ 486 h 1444"/>
              <a:gd name="T46" fmla="*/ 969 w 2612"/>
              <a:gd name="T47" fmla="*/ 400 h 1444"/>
              <a:gd name="T48" fmla="*/ 1011 w 2612"/>
              <a:gd name="T49" fmla="*/ 317 h 1444"/>
              <a:gd name="T50" fmla="*/ 1053 w 2612"/>
              <a:gd name="T51" fmla="*/ 240 h 1444"/>
              <a:gd name="T52" fmla="*/ 1095 w 2612"/>
              <a:gd name="T53" fmla="*/ 171 h 1444"/>
              <a:gd name="T54" fmla="*/ 1137 w 2612"/>
              <a:gd name="T55" fmla="*/ 112 h 1444"/>
              <a:gd name="T56" fmla="*/ 1179 w 2612"/>
              <a:gd name="T57" fmla="*/ 64 h 1444"/>
              <a:gd name="T58" fmla="*/ 1221 w 2612"/>
              <a:gd name="T59" fmla="*/ 29 h 1444"/>
              <a:gd name="T60" fmla="*/ 1264 w 2612"/>
              <a:gd name="T61" fmla="*/ 7 h 1444"/>
              <a:gd name="T62" fmla="*/ 1306 w 2612"/>
              <a:gd name="T63" fmla="*/ 0 h 1444"/>
              <a:gd name="T64" fmla="*/ 1348 w 2612"/>
              <a:gd name="T65" fmla="*/ 7 h 1444"/>
              <a:gd name="T66" fmla="*/ 1390 w 2612"/>
              <a:gd name="T67" fmla="*/ 29 h 1444"/>
              <a:gd name="T68" fmla="*/ 1432 w 2612"/>
              <a:gd name="T69" fmla="*/ 64 h 1444"/>
              <a:gd name="T70" fmla="*/ 1474 w 2612"/>
              <a:gd name="T71" fmla="*/ 112 h 1444"/>
              <a:gd name="T72" fmla="*/ 1516 w 2612"/>
              <a:gd name="T73" fmla="*/ 171 h 1444"/>
              <a:gd name="T74" fmla="*/ 1558 w 2612"/>
              <a:gd name="T75" fmla="*/ 240 h 1444"/>
              <a:gd name="T76" fmla="*/ 1600 w 2612"/>
              <a:gd name="T77" fmla="*/ 317 h 1444"/>
              <a:gd name="T78" fmla="*/ 1642 w 2612"/>
              <a:gd name="T79" fmla="*/ 400 h 1444"/>
              <a:gd name="T80" fmla="*/ 1684 w 2612"/>
              <a:gd name="T81" fmla="*/ 486 h 1444"/>
              <a:gd name="T82" fmla="*/ 1726 w 2612"/>
              <a:gd name="T83" fmla="*/ 574 h 1444"/>
              <a:gd name="T84" fmla="*/ 1768 w 2612"/>
              <a:gd name="T85" fmla="*/ 662 h 1444"/>
              <a:gd name="T86" fmla="*/ 1810 w 2612"/>
              <a:gd name="T87" fmla="*/ 748 h 1444"/>
              <a:gd name="T88" fmla="*/ 1853 w 2612"/>
              <a:gd name="T89" fmla="*/ 830 h 1444"/>
              <a:gd name="T90" fmla="*/ 1895 w 2612"/>
              <a:gd name="T91" fmla="*/ 911 h 1444"/>
              <a:gd name="T92" fmla="*/ 1937 w 2612"/>
              <a:gd name="T93" fmla="*/ 984 h 1444"/>
              <a:gd name="T94" fmla="*/ 1981 w 2612"/>
              <a:gd name="T95" fmla="*/ 1052 h 1444"/>
              <a:gd name="T96" fmla="*/ 2021 w 2612"/>
              <a:gd name="T97" fmla="*/ 1114 h 1444"/>
              <a:gd name="T98" fmla="*/ 2065 w 2612"/>
              <a:gd name="T99" fmla="*/ 1167 h 1444"/>
              <a:gd name="T100" fmla="*/ 2105 w 2612"/>
              <a:gd name="T101" fmla="*/ 1217 h 1444"/>
              <a:gd name="T102" fmla="*/ 2149 w 2612"/>
              <a:gd name="T103" fmla="*/ 1259 h 1444"/>
              <a:gd name="T104" fmla="*/ 2189 w 2612"/>
              <a:gd name="T105" fmla="*/ 1295 h 1444"/>
              <a:gd name="T106" fmla="*/ 2233 w 2612"/>
              <a:gd name="T107" fmla="*/ 1327 h 1444"/>
              <a:gd name="T108" fmla="*/ 2273 w 2612"/>
              <a:gd name="T109" fmla="*/ 1352 h 1444"/>
              <a:gd name="T110" fmla="*/ 2317 w 2612"/>
              <a:gd name="T111" fmla="*/ 1374 h 1444"/>
              <a:gd name="T112" fmla="*/ 2359 w 2612"/>
              <a:gd name="T113" fmla="*/ 1393 h 1444"/>
              <a:gd name="T114" fmla="*/ 2401 w 2612"/>
              <a:gd name="T115" fmla="*/ 1407 h 1444"/>
              <a:gd name="T116" fmla="*/ 2443 w 2612"/>
              <a:gd name="T117" fmla="*/ 1418 h 1444"/>
              <a:gd name="T118" fmla="*/ 2485 w 2612"/>
              <a:gd name="T119" fmla="*/ 1427 h 1444"/>
              <a:gd name="T120" fmla="*/ 2528 w 2612"/>
              <a:gd name="T121" fmla="*/ 1435 h 1444"/>
              <a:gd name="T122" fmla="*/ 2570 w 2612"/>
              <a:gd name="T123" fmla="*/ 1440 h 1444"/>
              <a:gd name="T124" fmla="*/ 2612 w 2612"/>
              <a:gd name="T125" fmla="*/ 1444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2" h="1444">
                <a:moveTo>
                  <a:pt x="0" y="1444"/>
                </a:moveTo>
                <a:lnTo>
                  <a:pt x="42" y="1440"/>
                </a:lnTo>
                <a:lnTo>
                  <a:pt x="84" y="1435"/>
                </a:lnTo>
                <a:lnTo>
                  <a:pt x="126" y="1427"/>
                </a:lnTo>
                <a:lnTo>
                  <a:pt x="168" y="1418"/>
                </a:lnTo>
                <a:lnTo>
                  <a:pt x="210" y="1407"/>
                </a:lnTo>
                <a:lnTo>
                  <a:pt x="252" y="1393"/>
                </a:lnTo>
                <a:lnTo>
                  <a:pt x="294" y="1374"/>
                </a:lnTo>
                <a:lnTo>
                  <a:pt x="338" y="1352"/>
                </a:lnTo>
                <a:lnTo>
                  <a:pt x="378" y="1327"/>
                </a:lnTo>
                <a:lnTo>
                  <a:pt x="422" y="1295"/>
                </a:lnTo>
                <a:lnTo>
                  <a:pt x="462" y="1259"/>
                </a:lnTo>
                <a:lnTo>
                  <a:pt x="506" y="1217"/>
                </a:lnTo>
                <a:lnTo>
                  <a:pt x="547" y="1167"/>
                </a:lnTo>
                <a:lnTo>
                  <a:pt x="590" y="1114"/>
                </a:lnTo>
                <a:lnTo>
                  <a:pt x="631" y="1052"/>
                </a:lnTo>
                <a:lnTo>
                  <a:pt x="675" y="984"/>
                </a:lnTo>
                <a:lnTo>
                  <a:pt x="717" y="911"/>
                </a:lnTo>
                <a:lnTo>
                  <a:pt x="759" y="830"/>
                </a:lnTo>
                <a:lnTo>
                  <a:pt x="801" y="748"/>
                </a:lnTo>
                <a:lnTo>
                  <a:pt x="843" y="662"/>
                </a:lnTo>
                <a:lnTo>
                  <a:pt x="885" y="574"/>
                </a:lnTo>
                <a:lnTo>
                  <a:pt x="927" y="486"/>
                </a:lnTo>
                <a:lnTo>
                  <a:pt x="969" y="400"/>
                </a:lnTo>
                <a:lnTo>
                  <a:pt x="1011" y="317"/>
                </a:lnTo>
                <a:lnTo>
                  <a:pt x="1053" y="240"/>
                </a:lnTo>
                <a:lnTo>
                  <a:pt x="1095" y="171"/>
                </a:lnTo>
                <a:lnTo>
                  <a:pt x="1137" y="112"/>
                </a:lnTo>
                <a:lnTo>
                  <a:pt x="1179" y="64"/>
                </a:lnTo>
                <a:lnTo>
                  <a:pt x="1221" y="29"/>
                </a:lnTo>
                <a:lnTo>
                  <a:pt x="1264" y="7"/>
                </a:lnTo>
                <a:lnTo>
                  <a:pt x="1306" y="0"/>
                </a:lnTo>
                <a:lnTo>
                  <a:pt x="1348" y="7"/>
                </a:lnTo>
                <a:lnTo>
                  <a:pt x="1390" y="29"/>
                </a:lnTo>
                <a:lnTo>
                  <a:pt x="1432" y="64"/>
                </a:lnTo>
                <a:lnTo>
                  <a:pt x="1474" y="112"/>
                </a:lnTo>
                <a:lnTo>
                  <a:pt x="1516" y="171"/>
                </a:lnTo>
                <a:lnTo>
                  <a:pt x="1558" y="240"/>
                </a:lnTo>
                <a:lnTo>
                  <a:pt x="1600" y="317"/>
                </a:lnTo>
                <a:lnTo>
                  <a:pt x="1642" y="400"/>
                </a:lnTo>
                <a:lnTo>
                  <a:pt x="1684" y="486"/>
                </a:lnTo>
                <a:lnTo>
                  <a:pt x="1726" y="574"/>
                </a:lnTo>
                <a:lnTo>
                  <a:pt x="1768" y="662"/>
                </a:lnTo>
                <a:lnTo>
                  <a:pt x="1810" y="748"/>
                </a:lnTo>
                <a:lnTo>
                  <a:pt x="1853" y="830"/>
                </a:lnTo>
                <a:lnTo>
                  <a:pt x="1895" y="911"/>
                </a:lnTo>
                <a:lnTo>
                  <a:pt x="1937" y="984"/>
                </a:lnTo>
                <a:lnTo>
                  <a:pt x="1981" y="1052"/>
                </a:lnTo>
                <a:lnTo>
                  <a:pt x="2021" y="1114"/>
                </a:lnTo>
                <a:lnTo>
                  <a:pt x="2065" y="1167"/>
                </a:lnTo>
                <a:lnTo>
                  <a:pt x="2105" y="1217"/>
                </a:lnTo>
                <a:lnTo>
                  <a:pt x="2149" y="1259"/>
                </a:lnTo>
                <a:lnTo>
                  <a:pt x="2189" y="1295"/>
                </a:lnTo>
                <a:lnTo>
                  <a:pt x="2233" y="1327"/>
                </a:lnTo>
                <a:lnTo>
                  <a:pt x="2273" y="1352"/>
                </a:lnTo>
                <a:lnTo>
                  <a:pt x="2317" y="1374"/>
                </a:lnTo>
                <a:lnTo>
                  <a:pt x="2359" y="1393"/>
                </a:lnTo>
                <a:lnTo>
                  <a:pt x="2401" y="1407"/>
                </a:lnTo>
                <a:lnTo>
                  <a:pt x="2443" y="1418"/>
                </a:lnTo>
                <a:lnTo>
                  <a:pt x="2485" y="1427"/>
                </a:lnTo>
                <a:lnTo>
                  <a:pt x="2528" y="1435"/>
                </a:lnTo>
                <a:lnTo>
                  <a:pt x="2570" y="1440"/>
                </a:lnTo>
                <a:lnTo>
                  <a:pt x="2612" y="1444"/>
                </a:lnTo>
              </a:path>
            </a:pathLst>
          </a:custGeom>
          <a:solidFill>
            <a:srgbClr val="FFFF00"/>
          </a:solidFill>
          <a:ln w="57150" cmpd="sng">
            <a:solidFill>
              <a:srgbClr val="3333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4539" name="Line 11">
            <a:extLst>
              <a:ext uri="{FF2B5EF4-FFF2-40B4-BE49-F238E27FC236}">
                <a16:creationId xmlns:a16="http://schemas.microsoft.com/office/drawing/2014/main" id="{B88F08BC-7319-96D4-843E-9D8DA905861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59000" y="4064000"/>
            <a:ext cx="782638" cy="47625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34540" name="Line 12">
            <a:extLst>
              <a:ext uri="{FF2B5EF4-FFF2-40B4-BE49-F238E27FC236}">
                <a16:creationId xmlns:a16="http://schemas.microsoft.com/office/drawing/2014/main" id="{A02CFEE5-AE1B-1145-ACBB-8063525141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59438" y="4872038"/>
            <a:ext cx="436562" cy="436562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34541" name="Line 13">
            <a:extLst>
              <a:ext uri="{FF2B5EF4-FFF2-40B4-BE49-F238E27FC236}">
                <a16:creationId xmlns:a16="http://schemas.microsoft.com/office/drawing/2014/main" id="{C1242A8A-9F8F-C231-358A-B47B728722C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22713" y="3108325"/>
            <a:ext cx="1722437" cy="346075"/>
          </a:xfrm>
          <a:prstGeom prst="line">
            <a:avLst/>
          </a:prstGeom>
          <a:noFill/>
          <a:ln w="38100">
            <a:solidFill>
              <a:srgbClr val="FFFF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34542" name="Freeform 14">
            <a:extLst>
              <a:ext uri="{FF2B5EF4-FFF2-40B4-BE49-F238E27FC236}">
                <a16:creationId xmlns:a16="http://schemas.microsoft.com/office/drawing/2014/main" id="{005192BD-B237-7CC5-6369-6C8968AC028A}"/>
              </a:ext>
            </a:extLst>
          </p:cNvPr>
          <p:cNvSpPr>
            <a:spLocks/>
          </p:cNvSpPr>
          <p:nvPr/>
        </p:nvSpPr>
        <p:spPr bwMode="auto">
          <a:xfrm>
            <a:off x="5392738" y="5140325"/>
            <a:ext cx="539750" cy="371475"/>
          </a:xfrm>
          <a:custGeom>
            <a:avLst/>
            <a:gdLst>
              <a:gd name="T0" fmla="*/ 19 w 340"/>
              <a:gd name="T1" fmla="*/ 220 h 234"/>
              <a:gd name="T2" fmla="*/ 154 w 340"/>
              <a:gd name="T3" fmla="*/ 217 h 234"/>
              <a:gd name="T4" fmla="*/ 295 w 340"/>
              <a:gd name="T5" fmla="*/ 226 h 234"/>
              <a:gd name="T6" fmla="*/ 337 w 340"/>
              <a:gd name="T7" fmla="*/ 223 h 234"/>
              <a:gd name="T8" fmla="*/ 334 w 340"/>
              <a:gd name="T9" fmla="*/ 214 h 234"/>
              <a:gd name="T10" fmla="*/ 298 w 340"/>
              <a:gd name="T11" fmla="*/ 199 h 234"/>
              <a:gd name="T12" fmla="*/ 220 w 340"/>
              <a:gd name="T13" fmla="*/ 175 h 234"/>
              <a:gd name="T14" fmla="*/ 205 w 340"/>
              <a:gd name="T15" fmla="*/ 163 h 234"/>
              <a:gd name="T16" fmla="*/ 139 w 340"/>
              <a:gd name="T17" fmla="*/ 106 h 234"/>
              <a:gd name="T18" fmla="*/ 103 w 340"/>
              <a:gd name="T19" fmla="*/ 91 h 234"/>
              <a:gd name="T20" fmla="*/ 85 w 340"/>
              <a:gd name="T21" fmla="*/ 85 h 234"/>
              <a:gd name="T22" fmla="*/ 58 w 340"/>
              <a:gd name="T23" fmla="*/ 40 h 234"/>
              <a:gd name="T24" fmla="*/ 31 w 340"/>
              <a:gd name="T25" fmla="*/ 31 h 234"/>
              <a:gd name="T26" fmla="*/ 7 w 340"/>
              <a:gd name="T27" fmla="*/ 25 h 234"/>
              <a:gd name="T28" fmla="*/ 10 w 340"/>
              <a:gd name="T29" fmla="*/ 73 h 234"/>
              <a:gd name="T30" fmla="*/ 19 w 340"/>
              <a:gd name="T31" fmla="*/ 220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0" h="234">
                <a:moveTo>
                  <a:pt x="19" y="220"/>
                </a:moveTo>
                <a:cubicBezTo>
                  <a:pt x="62" y="234"/>
                  <a:pt x="154" y="217"/>
                  <a:pt x="154" y="217"/>
                </a:cubicBezTo>
                <a:cubicBezTo>
                  <a:pt x="203" y="229"/>
                  <a:pt x="233" y="224"/>
                  <a:pt x="295" y="226"/>
                </a:cubicBezTo>
                <a:cubicBezTo>
                  <a:pt x="309" y="225"/>
                  <a:pt x="324" y="227"/>
                  <a:pt x="337" y="223"/>
                </a:cubicBezTo>
                <a:cubicBezTo>
                  <a:pt x="340" y="222"/>
                  <a:pt x="337" y="216"/>
                  <a:pt x="334" y="214"/>
                </a:cubicBezTo>
                <a:cubicBezTo>
                  <a:pt x="328" y="209"/>
                  <a:pt x="306" y="202"/>
                  <a:pt x="298" y="199"/>
                </a:cubicBezTo>
                <a:cubicBezTo>
                  <a:pt x="273" y="188"/>
                  <a:pt x="246" y="184"/>
                  <a:pt x="220" y="175"/>
                </a:cubicBezTo>
                <a:cubicBezTo>
                  <a:pt x="203" y="149"/>
                  <a:pt x="226" y="180"/>
                  <a:pt x="205" y="163"/>
                </a:cubicBezTo>
                <a:cubicBezTo>
                  <a:pt x="176" y="140"/>
                  <a:pt x="178" y="119"/>
                  <a:pt x="139" y="106"/>
                </a:cubicBezTo>
                <a:cubicBezTo>
                  <a:pt x="126" y="102"/>
                  <a:pt x="115" y="96"/>
                  <a:pt x="103" y="91"/>
                </a:cubicBezTo>
                <a:cubicBezTo>
                  <a:pt x="97" y="88"/>
                  <a:pt x="85" y="85"/>
                  <a:pt x="85" y="85"/>
                </a:cubicBezTo>
                <a:cubicBezTo>
                  <a:pt x="79" y="68"/>
                  <a:pt x="68" y="55"/>
                  <a:pt x="58" y="40"/>
                </a:cubicBezTo>
                <a:cubicBezTo>
                  <a:pt x="53" y="32"/>
                  <a:pt x="31" y="31"/>
                  <a:pt x="31" y="31"/>
                </a:cubicBezTo>
                <a:cubicBezTo>
                  <a:pt x="30" y="30"/>
                  <a:pt x="14" y="0"/>
                  <a:pt x="7" y="25"/>
                </a:cubicBezTo>
                <a:cubicBezTo>
                  <a:pt x="2" y="40"/>
                  <a:pt x="9" y="57"/>
                  <a:pt x="10" y="73"/>
                </a:cubicBezTo>
                <a:cubicBezTo>
                  <a:pt x="6" y="184"/>
                  <a:pt x="0" y="136"/>
                  <a:pt x="19" y="220"/>
                </a:cubicBezTo>
                <a:close/>
              </a:path>
            </a:pathLst>
          </a:custGeom>
          <a:solidFill>
            <a:srgbClr val="FF0000"/>
          </a:solidFill>
          <a:ln w="9525">
            <a:solidFill>
              <a:srgbClr val="B2B2B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34543" name="Line 15">
            <a:extLst>
              <a:ext uri="{FF2B5EF4-FFF2-40B4-BE49-F238E27FC236}">
                <a16:creationId xmlns:a16="http://schemas.microsoft.com/office/drawing/2014/main" id="{E0A2ED6B-22ED-8FA1-0044-44EB47D34A0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01713" y="5514975"/>
            <a:ext cx="5497512" cy="1588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4544" name="Line 16">
            <a:extLst>
              <a:ext uri="{FF2B5EF4-FFF2-40B4-BE49-F238E27FC236}">
                <a16:creationId xmlns:a16="http://schemas.microsoft.com/office/drawing/2014/main" id="{B6E2AA04-729E-7CD2-23E8-729107E5449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00675" y="2968625"/>
            <a:ext cx="1588" cy="2620963"/>
          </a:xfrm>
          <a:prstGeom prst="line">
            <a:avLst/>
          </a:prstGeom>
          <a:noFill/>
          <a:ln w="57150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4545" name="Freeform 17">
            <a:extLst>
              <a:ext uri="{FF2B5EF4-FFF2-40B4-BE49-F238E27FC236}">
                <a16:creationId xmlns:a16="http://schemas.microsoft.com/office/drawing/2014/main" id="{B308E3D4-B006-6C17-3E8B-59BD7C3E1F74}"/>
              </a:ext>
            </a:extLst>
          </p:cNvPr>
          <p:cNvSpPr>
            <a:spLocks/>
          </p:cNvSpPr>
          <p:nvPr/>
        </p:nvSpPr>
        <p:spPr bwMode="auto">
          <a:xfrm>
            <a:off x="2613025" y="3667125"/>
            <a:ext cx="3581400" cy="1819275"/>
          </a:xfrm>
          <a:custGeom>
            <a:avLst/>
            <a:gdLst>
              <a:gd name="T0" fmla="*/ 0 w 2612"/>
              <a:gd name="T1" fmla="*/ 1444 h 1444"/>
              <a:gd name="T2" fmla="*/ 42 w 2612"/>
              <a:gd name="T3" fmla="*/ 1440 h 1444"/>
              <a:gd name="T4" fmla="*/ 84 w 2612"/>
              <a:gd name="T5" fmla="*/ 1435 h 1444"/>
              <a:gd name="T6" fmla="*/ 126 w 2612"/>
              <a:gd name="T7" fmla="*/ 1427 h 1444"/>
              <a:gd name="T8" fmla="*/ 168 w 2612"/>
              <a:gd name="T9" fmla="*/ 1418 h 1444"/>
              <a:gd name="T10" fmla="*/ 210 w 2612"/>
              <a:gd name="T11" fmla="*/ 1407 h 1444"/>
              <a:gd name="T12" fmla="*/ 252 w 2612"/>
              <a:gd name="T13" fmla="*/ 1393 h 1444"/>
              <a:gd name="T14" fmla="*/ 294 w 2612"/>
              <a:gd name="T15" fmla="*/ 1374 h 1444"/>
              <a:gd name="T16" fmla="*/ 338 w 2612"/>
              <a:gd name="T17" fmla="*/ 1352 h 1444"/>
              <a:gd name="T18" fmla="*/ 378 w 2612"/>
              <a:gd name="T19" fmla="*/ 1327 h 1444"/>
              <a:gd name="T20" fmla="*/ 422 w 2612"/>
              <a:gd name="T21" fmla="*/ 1295 h 1444"/>
              <a:gd name="T22" fmla="*/ 462 w 2612"/>
              <a:gd name="T23" fmla="*/ 1259 h 1444"/>
              <a:gd name="T24" fmla="*/ 506 w 2612"/>
              <a:gd name="T25" fmla="*/ 1217 h 1444"/>
              <a:gd name="T26" fmla="*/ 547 w 2612"/>
              <a:gd name="T27" fmla="*/ 1167 h 1444"/>
              <a:gd name="T28" fmla="*/ 590 w 2612"/>
              <a:gd name="T29" fmla="*/ 1114 h 1444"/>
              <a:gd name="T30" fmla="*/ 631 w 2612"/>
              <a:gd name="T31" fmla="*/ 1052 h 1444"/>
              <a:gd name="T32" fmla="*/ 675 w 2612"/>
              <a:gd name="T33" fmla="*/ 984 h 1444"/>
              <a:gd name="T34" fmla="*/ 717 w 2612"/>
              <a:gd name="T35" fmla="*/ 911 h 1444"/>
              <a:gd name="T36" fmla="*/ 759 w 2612"/>
              <a:gd name="T37" fmla="*/ 830 h 1444"/>
              <a:gd name="T38" fmla="*/ 801 w 2612"/>
              <a:gd name="T39" fmla="*/ 748 h 1444"/>
              <a:gd name="T40" fmla="*/ 843 w 2612"/>
              <a:gd name="T41" fmla="*/ 662 h 1444"/>
              <a:gd name="T42" fmla="*/ 885 w 2612"/>
              <a:gd name="T43" fmla="*/ 574 h 1444"/>
              <a:gd name="T44" fmla="*/ 927 w 2612"/>
              <a:gd name="T45" fmla="*/ 486 h 1444"/>
              <a:gd name="T46" fmla="*/ 969 w 2612"/>
              <a:gd name="T47" fmla="*/ 400 h 1444"/>
              <a:gd name="T48" fmla="*/ 1011 w 2612"/>
              <a:gd name="T49" fmla="*/ 317 h 1444"/>
              <a:gd name="T50" fmla="*/ 1053 w 2612"/>
              <a:gd name="T51" fmla="*/ 240 h 1444"/>
              <a:gd name="T52" fmla="*/ 1095 w 2612"/>
              <a:gd name="T53" fmla="*/ 171 h 1444"/>
              <a:gd name="T54" fmla="*/ 1137 w 2612"/>
              <a:gd name="T55" fmla="*/ 112 h 1444"/>
              <a:gd name="T56" fmla="*/ 1179 w 2612"/>
              <a:gd name="T57" fmla="*/ 64 h 1444"/>
              <a:gd name="T58" fmla="*/ 1221 w 2612"/>
              <a:gd name="T59" fmla="*/ 29 h 1444"/>
              <a:gd name="T60" fmla="*/ 1264 w 2612"/>
              <a:gd name="T61" fmla="*/ 7 h 1444"/>
              <a:gd name="T62" fmla="*/ 1306 w 2612"/>
              <a:gd name="T63" fmla="*/ 0 h 1444"/>
              <a:gd name="T64" fmla="*/ 1348 w 2612"/>
              <a:gd name="T65" fmla="*/ 7 h 1444"/>
              <a:gd name="T66" fmla="*/ 1390 w 2612"/>
              <a:gd name="T67" fmla="*/ 29 h 1444"/>
              <a:gd name="T68" fmla="*/ 1432 w 2612"/>
              <a:gd name="T69" fmla="*/ 64 h 1444"/>
              <a:gd name="T70" fmla="*/ 1474 w 2612"/>
              <a:gd name="T71" fmla="*/ 112 h 1444"/>
              <a:gd name="T72" fmla="*/ 1516 w 2612"/>
              <a:gd name="T73" fmla="*/ 171 h 1444"/>
              <a:gd name="T74" fmla="*/ 1558 w 2612"/>
              <a:gd name="T75" fmla="*/ 240 h 1444"/>
              <a:gd name="T76" fmla="*/ 1600 w 2612"/>
              <a:gd name="T77" fmla="*/ 317 h 1444"/>
              <a:gd name="T78" fmla="*/ 1642 w 2612"/>
              <a:gd name="T79" fmla="*/ 400 h 1444"/>
              <a:gd name="T80" fmla="*/ 1684 w 2612"/>
              <a:gd name="T81" fmla="*/ 486 h 1444"/>
              <a:gd name="T82" fmla="*/ 1726 w 2612"/>
              <a:gd name="T83" fmla="*/ 574 h 1444"/>
              <a:gd name="T84" fmla="*/ 1768 w 2612"/>
              <a:gd name="T85" fmla="*/ 662 h 1444"/>
              <a:gd name="T86" fmla="*/ 1810 w 2612"/>
              <a:gd name="T87" fmla="*/ 748 h 1444"/>
              <a:gd name="T88" fmla="*/ 1853 w 2612"/>
              <a:gd name="T89" fmla="*/ 830 h 1444"/>
              <a:gd name="T90" fmla="*/ 1895 w 2612"/>
              <a:gd name="T91" fmla="*/ 911 h 1444"/>
              <a:gd name="T92" fmla="*/ 1937 w 2612"/>
              <a:gd name="T93" fmla="*/ 984 h 1444"/>
              <a:gd name="T94" fmla="*/ 1981 w 2612"/>
              <a:gd name="T95" fmla="*/ 1052 h 1444"/>
              <a:gd name="T96" fmla="*/ 2021 w 2612"/>
              <a:gd name="T97" fmla="*/ 1114 h 1444"/>
              <a:gd name="T98" fmla="*/ 2065 w 2612"/>
              <a:gd name="T99" fmla="*/ 1167 h 1444"/>
              <a:gd name="T100" fmla="*/ 2105 w 2612"/>
              <a:gd name="T101" fmla="*/ 1217 h 1444"/>
              <a:gd name="T102" fmla="*/ 2149 w 2612"/>
              <a:gd name="T103" fmla="*/ 1259 h 1444"/>
              <a:gd name="T104" fmla="*/ 2189 w 2612"/>
              <a:gd name="T105" fmla="*/ 1295 h 1444"/>
              <a:gd name="T106" fmla="*/ 2233 w 2612"/>
              <a:gd name="T107" fmla="*/ 1327 h 1444"/>
              <a:gd name="T108" fmla="*/ 2273 w 2612"/>
              <a:gd name="T109" fmla="*/ 1352 h 1444"/>
              <a:gd name="T110" fmla="*/ 2317 w 2612"/>
              <a:gd name="T111" fmla="*/ 1374 h 1444"/>
              <a:gd name="T112" fmla="*/ 2359 w 2612"/>
              <a:gd name="T113" fmla="*/ 1393 h 1444"/>
              <a:gd name="T114" fmla="*/ 2401 w 2612"/>
              <a:gd name="T115" fmla="*/ 1407 h 1444"/>
              <a:gd name="T116" fmla="*/ 2443 w 2612"/>
              <a:gd name="T117" fmla="*/ 1418 h 1444"/>
              <a:gd name="T118" fmla="*/ 2485 w 2612"/>
              <a:gd name="T119" fmla="*/ 1427 h 1444"/>
              <a:gd name="T120" fmla="*/ 2528 w 2612"/>
              <a:gd name="T121" fmla="*/ 1435 h 1444"/>
              <a:gd name="T122" fmla="*/ 2570 w 2612"/>
              <a:gd name="T123" fmla="*/ 1440 h 1444"/>
              <a:gd name="T124" fmla="*/ 2612 w 2612"/>
              <a:gd name="T125" fmla="*/ 1444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2" h="1444">
                <a:moveTo>
                  <a:pt x="0" y="1444"/>
                </a:moveTo>
                <a:lnTo>
                  <a:pt x="42" y="1440"/>
                </a:lnTo>
                <a:lnTo>
                  <a:pt x="84" y="1435"/>
                </a:lnTo>
                <a:lnTo>
                  <a:pt x="126" y="1427"/>
                </a:lnTo>
                <a:lnTo>
                  <a:pt x="168" y="1418"/>
                </a:lnTo>
                <a:lnTo>
                  <a:pt x="210" y="1407"/>
                </a:lnTo>
                <a:lnTo>
                  <a:pt x="252" y="1393"/>
                </a:lnTo>
                <a:lnTo>
                  <a:pt x="294" y="1374"/>
                </a:lnTo>
                <a:lnTo>
                  <a:pt x="338" y="1352"/>
                </a:lnTo>
                <a:lnTo>
                  <a:pt x="378" y="1327"/>
                </a:lnTo>
                <a:lnTo>
                  <a:pt x="422" y="1295"/>
                </a:lnTo>
                <a:lnTo>
                  <a:pt x="462" y="1259"/>
                </a:lnTo>
                <a:lnTo>
                  <a:pt x="506" y="1217"/>
                </a:lnTo>
                <a:lnTo>
                  <a:pt x="547" y="1167"/>
                </a:lnTo>
                <a:lnTo>
                  <a:pt x="590" y="1114"/>
                </a:lnTo>
                <a:lnTo>
                  <a:pt x="631" y="1052"/>
                </a:lnTo>
                <a:lnTo>
                  <a:pt x="675" y="984"/>
                </a:lnTo>
                <a:lnTo>
                  <a:pt x="717" y="911"/>
                </a:lnTo>
                <a:lnTo>
                  <a:pt x="759" y="830"/>
                </a:lnTo>
                <a:lnTo>
                  <a:pt x="801" y="748"/>
                </a:lnTo>
                <a:lnTo>
                  <a:pt x="843" y="662"/>
                </a:lnTo>
                <a:lnTo>
                  <a:pt x="885" y="574"/>
                </a:lnTo>
                <a:lnTo>
                  <a:pt x="927" y="486"/>
                </a:lnTo>
                <a:lnTo>
                  <a:pt x="969" y="400"/>
                </a:lnTo>
                <a:lnTo>
                  <a:pt x="1011" y="317"/>
                </a:lnTo>
                <a:lnTo>
                  <a:pt x="1053" y="240"/>
                </a:lnTo>
                <a:lnTo>
                  <a:pt x="1095" y="171"/>
                </a:lnTo>
                <a:lnTo>
                  <a:pt x="1137" y="112"/>
                </a:lnTo>
                <a:lnTo>
                  <a:pt x="1179" y="64"/>
                </a:lnTo>
                <a:lnTo>
                  <a:pt x="1221" y="29"/>
                </a:lnTo>
                <a:lnTo>
                  <a:pt x="1264" y="7"/>
                </a:lnTo>
                <a:lnTo>
                  <a:pt x="1306" y="0"/>
                </a:lnTo>
                <a:lnTo>
                  <a:pt x="1348" y="7"/>
                </a:lnTo>
                <a:lnTo>
                  <a:pt x="1390" y="29"/>
                </a:lnTo>
                <a:lnTo>
                  <a:pt x="1432" y="64"/>
                </a:lnTo>
                <a:lnTo>
                  <a:pt x="1474" y="112"/>
                </a:lnTo>
                <a:lnTo>
                  <a:pt x="1516" y="171"/>
                </a:lnTo>
                <a:lnTo>
                  <a:pt x="1558" y="240"/>
                </a:lnTo>
                <a:lnTo>
                  <a:pt x="1600" y="317"/>
                </a:lnTo>
                <a:lnTo>
                  <a:pt x="1642" y="400"/>
                </a:lnTo>
                <a:lnTo>
                  <a:pt x="1684" y="486"/>
                </a:lnTo>
                <a:lnTo>
                  <a:pt x="1726" y="574"/>
                </a:lnTo>
                <a:lnTo>
                  <a:pt x="1768" y="662"/>
                </a:lnTo>
                <a:lnTo>
                  <a:pt x="1810" y="748"/>
                </a:lnTo>
                <a:lnTo>
                  <a:pt x="1853" y="830"/>
                </a:lnTo>
                <a:lnTo>
                  <a:pt x="1895" y="911"/>
                </a:lnTo>
                <a:lnTo>
                  <a:pt x="1937" y="984"/>
                </a:lnTo>
                <a:lnTo>
                  <a:pt x="1981" y="1052"/>
                </a:lnTo>
                <a:lnTo>
                  <a:pt x="2021" y="1114"/>
                </a:lnTo>
                <a:lnTo>
                  <a:pt x="2065" y="1167"/>
                </a:lnTo>
                <a:lnTo>
                  <a:pt x="2105" y="1217"/>
                </a:lnTo>
                <a:lnTo>
                  <a:pt x="2149" y="1259"/>
                </a:lnTo>
                <a:lnTo>
                  <a:pt x="2189" y="1295"/>
                </a:lnTo>
                <a:lnTo>
                  <a:pt x="2233" y="1327"/>
                </a:lnTo>
                <a:lnTo>
                  <a:pt x="2273" y="1352"/>
                </a:lnTo>
                <a:lnTo>
                  <a:pt x="2317" y="1374"/>
                </a:lnTo>
                <a:lnTo>
                  <a:pt x="2359" y="1393"/>
                </a:lnTo>
                <a:lnTo>
                  <a:pt x="2401" y="1407"/>
                </a:lnTo>
                <a:lnTo>
                  <a:pt x="2443" y="1418"/>
                </a:lnTo>
                <a:lnTo>
                  <a:pt x="2485" y="1427"/>
                </a:lnTo>
                <a:lnTo>
                  <a:pt x="2528" y="1435"/>
                </a:lnTo>
                <a:lnTo>
                  <a:pt x="2570" y="1440"/>
                </a:lnTo>
                <a:lnTo>
                  <a:pt x="2612" y="1444"/>
                </a:lnTo>
              </a:path>
            </a:pathLst>
          </a:custGeom>
          <a:noFill/>
          <a:ln w="57150" cmpd="sng">
            <a:solidFill>
              <a:srgbClr val="C0C0C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4546" name="Freeform 18">
            <a:extLst>
              <a:ext uri="{FF2B5EF4-FFF2-40B4-BE49-F238E27FC236}">
                <a16:creationId xmlns:a16="http://schemas.microsoft.com/office/drawing/2014/main" id="{A5BD53C4-3CE9-9365-458D-6AB3B3BEE860}"/>
              </a:ext>
            </a:extLst>
          </p:cNvPr>
          <p:cNvSpPr>
            <a:spLocks/>
          </p:cNvSpPr>
          <p:nvPr/>
        </p:nvSpPr>
        <p:spPr bwMode="auto">
          <a:xfrm>
            <a:off x="1851025" y="3659188"/>
            <a:ext cx="3581400" cy="1846262"/>
          </a:xfrm>
          <a:custGeom>
            <a:avLst/>
            <a:gdLst>
              <a:gd name="T0" fmla="*/ 0 w 2612"/>
              <a:gd name="T1" fmla="*/ 1444 h 1444"/>
              <a:gd name="T2" fmla="*/ 42 w 2612"/>
              <a:gd name="T3" fmla="*/ 1440 h 1444"/>
              <a:gd name="T4" fmla="*/ 84 w 2612"/>
              <a:gd name="T5" fmla="*/ 1435 h 1444"/>
              <a:gd name="T6" fmla="*/ 126 w 2612"/>
              <a:gd name="T7" fmla="*/ 1427 h 1444"/>
              <a:gd name="T8" fmla="*/ 168 w 2612"/>
              <a:gd name="T9" fmla="*/ 1418 h 1444"/>
              <a:gd name="T10" fmla="*/ 210 w 2612"/>
              <a:gd name="T11" fmla="*/ 1407 h 1444"/>
              <a:gd name="T12" fmla="*/ 252 w 2612"/>
              <a:gd name="T13" fmla="*/ 1393 h 1444"/>
              <a:gd name="T14" fmla="*/ 294 w 2612"/>
              <a:gd name="T15" fmla="*/ 1374 h 1444"/>
              <a:gd name="T16" fmla="*/ 338 w 2612"/>
              <a:gd name="T17" fmla="*/ 1352 h 1444"/>
              <a:gd name="T18" fmla="*/ 378 w 2612"/>
              <a:gd name="T19" fmla="*/ 1327 h 1444"/>
              <a:gd name="T20" fmla="*/ 422 w 2612"/>
              <a:gd name="T21" fmla="*/ 1295 h 1444"/>
              <a:gd name="T22" fmla="*/ 462 w 2612"/>
              <a:gd name="T23" fmla="*/ 1259 h 1444"/>
              <a:gd name="T24" fmla="*/ 506 w 2612"/>
              <a:gd name="T25" fmla="*/ 1217 h 1444"/>
              <a:gd name="T26" fmla="*/ 547 w 2612"/>
              <a:gd name="T27" fmla="*/ 1167 h 1444"/>
              <a:gd name="T28" fmla="*/ 590 w 2612"/>
              <a:gd name="T29" fmla="*/ 1114 h 1444"/>
              <a:gd name="T30" fmla="*/ 631 w 2612"/>
              <a:gd name="T31" fmla="*/ 1052 h 1444"/>
              <a:gd name="T32" fmla="*/ 675 w 2612"/>
              <a:gd name="T33" fmla="*/ 984 h 1444"/>
              <a:gd name="T34" fmla="*/ 717 w 2612"/>
              <a:gd name="T35" fmla="*/ 911 h 1444"/>
              <a:gd name="T36" fmla="*/ 759 w 2612"/>
              <a:gd name="T37" fmla="*/ 830 h 1444"/>
              <a:gd name="T38" fmla="*/ 801 w 2612"/>
              <a:gd name="T39" fmla="*/ 748 h 1444"/>
              <a:gd name="T40" fmla="*/ 843 w 2612"/>
              <a:gd name="T41" fmla="*/ 662 h 1444"/>
              <a:gd name="T42" fmla="*/ 885 w 2612"/>
              <a:gd name="T43" fmla="*/ 574 h 1444"/>
              <a:gd name="T44" fmla="*/ 927 w 2612"/>
              <a:gd name="T45" fmla="*/ 486 h 1444"/>
              <a:gd name="T46" fmla="*/ 969 w 2612"/>
              <a:gd name="T47" fmla="*/ 400 h 1444"/>
              <a:gd name="T48" fmla="*/ 1011 w 2612"/>
              <a:gd name="T49" fmla="*/ 317 h 1444"/>
              <a:gd name="T50" fmla="*/ 1053 w 2612"/>
              <a:gd name="T51" fmla="*/ 240 h 1444"/>
              <a:gd name="T52" fmla="*/ 1095 w 2612"/>
              <a:gd name="T53" fmla="*/ 171 h 1444"/>
              <a:gd name="T54" fmla="*/ 1137 w 2612"/>
              <a:gd name="T55" fmla="*/ 112 h 1444"/>
              <a:gd name="T56" fmla="*/ 1179 w 2612"/>
              <a:gd name="T57" fmla="*/ 64 h 1444"/>
              <a:gd name="T58" fmla="*/ 1221 w 2612"/>
              <a:gd name="T59" fmla="*/ 29 h 1444"/>
              <a:gd name="T60" fmla="*/ 1264 w 2612"/>
              <a:gd name="T61" fmla="*/ 7 h 1444"/>
              <a:gd name="T62" fmla="*/ 1306 w 2612"/>
              <a:gd name="T63" fmla="*/ 0 h 1444"/>
              <a:gd name="T64" fmla="*/ 1348 w 2612"/>
              <a:gd name="T65" fmla="*/ 7 h 1444"/>
              <a:gd name="T66" fmla="*/ 1390 w 2612"/>
              <a:gd name="T67" fmla="*/ 29 h 1444"/>
              <a:gd name="T68" fmla="*/ 1432 w 2612"/>
              <a:gd name="T69" fmla="*/ 64 h 1444"/>
              <a:gd name="T70" fmla="*/ 1474 w 2612"/>
              <a:gd name="T71" fmla="*/ 112 h 1444"/>
              <a:gd name="T72" fmla="*/ 1516 w 2612"/>
              <a:gd name="T73" fmla="*/ 171 h 1444"/>
              <a:gd name="T74" fmla="*/ 1558 w 2612"/>
              <a:gd name="T75" fmla="*/ 240 h 1444"/>
              <a:gd name="T76" fmla="*/ 1600 w 2612"/>
              <a:gd name="T77" fmla="*/ 317 h 1444"/>
              <a:gd name="T78" fmla="*/ 1642 w 2612"/>
              <a:gd name="T79" fmla="*/ 400 h 1444"/>
              <a:gd name="T80" fmla="*/ 1684 w 2612"/>
              <a:gd name="T81" fmla="*/ 486 h 1444"/>
              <a:gd name="T82" fmla="*/ 1726 w 2612"/>
              <a:gd name="T83" fmla="*/ 574 h 1444"/>
              <a:gd name="T84" fmla="*/ 1768 w 2612"/>
              <a:gd name="T85" fmla="*/ 662 h 1444"/>
              <a:gd name="T86" fmla="*/ 1810 w 2612"/>
              <a:gd name="T87" fmla="*/ 748 h 1444"/>
              <a:gd name="T88" fmla="*/ 1853 w 2612"/>
              <a:gd name="T89" fmla="*/ 830 h 1444"/>
              <a:gd name="T90" fmla="*/ 1895 w 2612"/>
              <a:gd name="T91" fmla="*/ 911 h 1444"/>
              <a:gd name="T92" fmla="*/ 1937 w 2612"/>
              <a:gd name="T93" fmla="*/ 984 h 1444"/>
              <a:gd name="T94" fmla="*/ 1981 w 2612"/>
              <a:gd name="T95" fmla="*/ 1052 h 1444"/>
              <a:gd name="T96" fmla="*/ 2021 w 2612"/>
              <a:gd name="T97" fmla="*/ 1114 h 1444"/>
              <a:gd name="T98" fmla="*/ 2065 w 2612"/>
              <a:gd name="T99" fmla="*/ 1167 h 1444"/>
              <a:gd name="T100" fmla="*/ 2105 w 2612"/>
              <a:gd name="T101" fmla="*/ 1217 h 1444"/>
              <a:gd name="T102" fmla="*/ 2149 w 2612"/>
              <a:gd name="T103" fmla="*/ 1259 h 1444"/>
              <a:gd name="T104" fmla="*/ 2189 w 2612"/>
              <a:gd name="T105" fmla="*/ 1295 h 1444"/>
              <a:gd name="T106" fmla="*/ 2233 w 2612"/>
              <a:gd name="T107" fmla="*/ 1327 h 1444"/>
              <a:gd name="T108" fmla="*/ 2273 w 2612"/>
              <a:gd name="T109" fmla="*/ 1352 h 1444"/>
              <a:gd name="T110" fmla="*/ 2317 w 2612"/>
              <a:gd name="T111" fmla="*/ 1374 h 1444"/>
              <a:gd name="T112" fmla="*/ 2359 w 2612"/>
              <a:gd name="T113" fmla="*/ 1393 h 1444"/>
              <a:gd name="T114" fmla="*/ 2401 w 2612"/>
              <a:gd name="T115" fmla="*/ 1407 h 1444"/>
              <a:gd name="T116" fmla="*/ 2443 w 2612"/>
              <a:gd name="T117" fmla="*/ 1418 h 1444"/>
              <a:gd name="T118" fmla="*/ 2485 w 2612"/>
              <a:gd name="T119" fmla="*/ 1427 h 1444"/>
              <a:gd name="T120" fmla="*/ 2528 w 2612"/>
              <a:gd name="T121" fmla="*/ 1435 h 1444"/>
              <a:gd name="T122" fmla="*/ 2570 w 2612"/>
              <a:gd name="T123" fmla="*/ 1440 h 1444"/>
              <a:gd name="T124" fmla="*/ 2612 w 2612"/>
              <a:gd name="T125" fmla="*/ 1444 h 1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612" h="1444">
                <a:moveTo>
                  <a:pt x="0" y="1444"/>
                </a:moveTo>
                <a:lnTo>
                  <a:pt x="42" y="1440"/>
                </a:lnTo>
                <a:lnTo>
                  <a:pt x="84" y="1435"/>
                </a:lnTo>
                <a:lnTo>
                  <a:pt x="126" y="1427"/>
                </a:lnTo>
                <a:lnTo>
                  <a:pt x="168" y="1418"/>
                </a:lnTo>
                <a:lnTo>
                  <a:pt x="210" y="1407"/>
                </a:lnTo>
                <a:lnTo>
                  <a:pt x="252" y="1393"/>
                </a:lnTo>
                <a:lnTo>
                  <a:pt x="294" y="1374"/>
                </a:lnTo>
                <a:lnTo>
                  <a:pt x="338" y="1352"/>
                </a:lnTo>
                <a:lnTo>
                  <a:pt x="378" y="1327"/>
                </a:lnTo>
                <a:lnTo>
                  <a:pt x="422" y="1295"/>
                </a:lnTo>
                <a:lnTo>
                  <a:pt x="462" y="1259"/>
                </a:lnTo>
                <a:lnTo>
                  <a:pt x="506" y="1217"/>
                </a:lnTo>
                <a:lnTo>
                  <a:pt x="547" y="1167"/>
                </a:lnTo>
                <a:lnTo>
                  <a:pt x="590" y="1114"/>
                </a:lnTo>
                <a:lnTo>
                  <a:pt x="631" y="1052"/>
                </a:lnTo>
                <a:lnTo>
                  <a:pt x="675" y="984"/>
                </a:lnTo>
                <a:lnTo>
                  <a:pt x="717" y="911"/>
                </a:lnTo>
                <a:lnTo>
                  <a:pt x="759" y="830"/>
                </a:lnTo>
                <a:lnTo>
                  <a:pt x="801" y="748"/>
                </a:lnTo>
                <a:lnTo>
                  <a:pt x="843" y="662"/>
                </a:lnTo>
                <a:lnTo>
                  <a:pt x="885" y="574"/>
                </a:lnTo>
                <a:lnTo>
                  <a:pt x="927" y="486"/>
                </a:lnTo>
                <a:lnTo>
                  <a:pt x="969" y="400"/>
                </a:lnTo>
                <a:lnTo>
                  <a:pt x="1011" y="317"/>
                </a:lnTo>
                <a:lnTo>
                  <a:pt x="1053" y="240"/>
                </a:lnTo>
                <a:lnTo>
                  <a:pt x="1095" y="171"/>
                </a:lnTo>
                <a:lnTo>
                  <a:pt x="1137" y="112"/>
                </a:lnTo>
                <a:lnTo>
                  <a:pt x="1179" y="64"/>
                </a:lnTo>
                <a:lnTo>
                  <a:pt x="1221" y="29"/>
                </a:lnTo>
                <a:lnTo>
                  <a:pt x="1264" y="7"/>
                </a:lnTo>
                <a:lnTo>
                  <a:pt x="1306" y="0"/>
                </a:lnTo>
                <a:lnTo>
                  <a:pt x="1348" y="7"/>
                </a:lnTo>
                <a:lnTo>
                  <a:pt x="1390" y="29"/>
                </a:lnTo>
                <a:lnTo>
                  <a:pt x="1432" y="64"/>
                </a:lnTo>
                <a:lnTo>
                  <a:pt x="1474" y="112"/>
                </a:lnTo>
                <a:lnTo>
                  <a:pt x="1516" y="171"/>
                </a:lnTo>
                <a:lnTo>
                  <a:pt x="1558" y="240"/>
                </a:lnTo>
                <a:lnTo>
                  <a:pt x="1600" y="317"/>
                </a:lnTo>
                <a:lnTo>
                  <a:pt x="1642" y="400"/>
                </a:lnTo>
                <a:lnTo>
                  <a:pt x="1684" y="486"/>
                </a:lnTo>
                <a:lnTo>
                  <a:pt x="1726" y="574"/>
                </a:lnTo>
                <a:lnTo>
                  <a:pt x="1768" y="662"/>
                </a:lnTo>
                <a:lnTo>
                  <a:pt x="1810" y="748"/>
                </a:lnTo>
                <a:lnTo>
                  <a:pt x="1853" y="830"/>
                </a:lnTo>
                <a:lnTo>
                  <a:pt x="1895" y="911"/>
                </a:lnTo>
                <a:lnTo>
                  <a:pt x="1937" y="984"/>
                </a:lnTo>
                <a:lnTo>
                  <a:pt x="1981" y="1052"/>
                </a:lnTo>
                <a:lnTo>
                  <a:pt x="2021" y="1114"/>
                </a:lnTo>
                <a:lnTo>
                  <a:pt x="2065" y="1167"/>
                </a:lnTo>
                <a:lnTo>
                  <a:pt x="2105" y="1217"/>
                </a:lnTo>
                <a:lnTo>
                  <a:pt x="2149" y="1259"/>
                </a:lnTo>
                <a:lnTo>
                  <a:pt x="2189" y="1295"/>
                </a:lnTo>
                <a:lnTo>
                  <a:pt x="2233" y="1327"/>
                </a:lnTo>
                <a:lnTo>
                  <a:pt x="2273" y="1352"/>
                </a:lnTo>
                <a:lnTo>
                  <a:pt x="2317" y="1374"/>
                </a:lnTo>
                <a:lnTo>
                  <a:pt x="2359" y="1393"/>
                </a:lnTo>
                <a:lnTo>
                  <a:pt x="2401" y="1407"/>
                </a:lnTo>
                <a:lnTo>
                  <a:pt x="2443" y="1418"/>
                </a:lnTo>
                <a:lnTo>
                  <a:pt x="2485" y="1427"/>
                </a:lnTo>
                <a:lnTo>
                  <a:pt x="2528" y="1435"/>
                </a:lnTo>
                <a:lnTo>
                  <a:pt x="2570" y="1440"/>
                </a:lnTo>
                <a:lnTo>
                  <a:pt x="2612" y="1444"/>
                </a:lnTo>
              </a:path>
            </a:pathLst>
          </a:custGeom>
          <a:noFill/>
          <a:ln w="57150" cmpd="sng">
            <a:solidFill>
              <a:srgbClr val="C0C0C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4547" name="Line 19">
            <a:extLst>
              <a:ext uri="{FF2B5EF4-FFF2-40B4-BE49-F238E27FC236}">
                <a16:creationId xmlns:a16="http://schemas.microsoft.com/office/drawing/2014/main" id="{5B8AA5E3-F3F1-835E-B7EE-9934C8914C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22675" y="2778125"/>
            <a:ext cx="0" cy="2874963"/>
          </a:xfrm>
          <a:prstGeom prst="line">
            <a:avLst/>
          </a:prstGeom>
          <a:noFill/>
          <a:ln w="38100">
            <a:solidFill>
              <a:srgbClr val="3333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914" name="Rectangle 2">
            <a:extLst>
              <a:ext uri="{FF2B5EF4-FFF2-40B4-BE49-F238E27FC236}">
                <a16:creationId xmlns:a16="http://schemas.microsoft.com/office/drawing/2014/main" id="{4FBEA432-9A8C-5B4C-53F6-2D2229B575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19375"/>
            <a:ext cx="1724025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8425" tIns="49212" rIns="98425" bIns="49212">
            <a:spAutoFit/>
          </a:bodyPr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889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790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668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738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145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717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289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861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>
                <a:latin typeface="Arial" panose="020B0604020202020204" pitchFamily="34" charset="0"/>
              </a:rPr>
              <a:t>Resources Required</a:t>
            </a:r>
          </a:p>
        </p:txBody>
      </p:sp>
      <p:sp>
        <p:nvSpPr>
          <p:cNvPr id="678915" name="Line 3">
            <a:extLst>
              <a:ext uri="{FF2B5EF4-FFF2-40B4-BE49-F238E27FC236}">
                <a16:creationId xmlns:a16="http://schemas.microsoft.com/office/drawing/2014/main" id="{852BB716-1DFE-9B1D-9C34-32D7149ADC1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92263" y="1374775"/>
            <a:ext cx="0" cy="33782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triangle" w="med" len="med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8916" name="Rectangle 4">
            <a:extLst>
              <a:ext uri="{FF2B5EF4-FFF2-40B4-BE49-F238E27FC236}">
                <a16:creationId xmlns:a16="http://schemas.microsoft.com/office/drawing/2014/main" id="{0044BB48-B237-8B7F-8761-774402897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9000" y="4854575"/>
            <a:ext cx="931863" cy="40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8425" tIns="49212" rIns="98425" bIns="49212">
            <a:spAutoFit/>
          </a:bodyPr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889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97790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466850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957388" defTabSz="9779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4145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8717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3289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786188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000" b="1">
                <a:latin typeface="Arial" panose="020B0604020202020204" pitchFamily="34" charset="0"/>
              </a:rPr>
              <a:t>Time</a:t>
            </a:r>
          </a:p>
        </p:txBody>
      </p:sp>
      <p:grpSp>
        <p:nvGrpSpPr>
          <p:cNvPr id="678917" name="Group 5">
            <a:extLst>
              <a:ext uri="{FF2B5EF4-FFF2-40B4-BE49-F238E27FC236}">
                <a16:creationId xmlns:a16="http://schemas.microsoft.com/office/drawing/2014/main" id="{FAD81E99-7ACC-DECC-161A-58536FDC4BA4}"/>
              </a:ext>
            </a:extLst>
          </p:cNvPr>
          <p:cNvGrpSpPr>
            <a:grpSpLocks/>
          </p:cNvGrpSpPr>
          <p:nvPr/>
        </p:nvGrpSpPr>
        <p:grpSpPr bwMode="auto">
          <a:xfrm>
            <a:off x="4572000" y="1371600"/>
            <a:ext cx="849313" cy="3749675"/>
            <a:chOff x="2880" y="1056"/>
            <a:chExt cx="535" cy="2362"/>
          </a:xfrm>
        </p:grpSpPr>
        <p:sp>
          <p:nvSpPr>
            <p:cNvPr id="678918" name="Rectangle 6">
              <a:extLst>
                <a:ext uri="{FF2B5EF4-FFF2-40B4-BE49-F238E27FC236}">
                  <a16:creationId xmlns:a16="http://schemas.microsoft.com/office/drawing/2014/main" id="{48385BBC-A439-2A0F-C365-AF65B5637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1056"/>
              <a:ext cx="43" cy="2136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8919" name="Rectangle 7">
              <a:extLst>
                <a:ext uri="{FF2B5EF4-FFF2-40B4-BE49-F238E27FC236}">
                  <a16:creationId xmlns:a16="http://schemas.microsoft.com/office/drawing/2014/main" id="{5CC8AC13-863F-F468-A0BF-9F8565574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264"/>
              <a:ext cx="53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8895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97790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466850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957388" defTabSz="977900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414588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871788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328988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786188" defTabSz="9779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/>
              <a:r>
                <a:rPr lang="en-US" altLang="en-US" sz="1600" b="1">
                  <a:solidFill>
                    <a:srgbClr val="FF0000"/>
                  </a:solidFill>
                  <a:latin typeface="Arial" panose="020B0604020202020204" pitchFamily="34" charset="0"/>
                </a:rPr>
                <a:t>Launch</a:t>
              </a:r>
            </a:p>
          </p:txBody>
        </p:sp>
      </p:grpSp>
      <p:sp>
        <p:nvSpPr>
          <p:cNvPr id="678920" name="Freeform 8">
            <a:extLst>
              <a:ext uri="{FF2B5EF4-FFF2-40B4-BE49-F238E27FC236}">
                <a16:creationId xmlns:a16="http://schemas.microsoft.com/office/drawing/2014/main" id="{BA3E4AF8-6A86-333A-272E-9E9AC3E946F9}"/>
              </a:ext>
            </a:extLst>
          </p:cNvPr>
          <p:cNvSpPr>
            <a:spLocks/>
          </p:cNvSpPr>
          <p:nvPr/>
        </p:nvSpPr>
        <p:spPr bwMode="auto">
          <a:xfrm>
            <a:off x="1614488" y="1450975"/>
            <a:ext cx="5487987" cy="3214688"/>
          </a:xfrm>
          <a:custGeom>
            <a:avLst/>
            <a:gdLst>
              <a:gd name="T0" fmla="*/ 0 w 3889"/>
              <a:gd name="T1" fmla="*/ 2024 h 2025"/>
              <a:gd name="T2" fmla="*/ 272 w 3889"/>
              <a:gd name="T3" fmla="*/ 2008 h 2025"/>
              <a:gd name="T4" fmla="*/ 544 w 3889"/>
              <a:gd name="T5" fmla="*/ 1944 h 2025"/>
              <a:gd name="T6" fmla="*/ 832 w 3889"/>
              <a:gd name="T7" fmla="*/ 1840 h 2025"/>
              <a:gd name="T8" fmla="*/ 1144 w 3889"/>
              <a:gd name="T9" fmla="*/ 1680 h 2025"/>
              <a:gd name="T10" fmla="*/ 1312 w 3889"/>
              <a:gd name="T11" fmla="*/ 1552 h 2025"/>
              <a:gd name="T12" fmla="*/ 1496 w 3889"/>
              <a:gd name="T13" fmla="*/ 1352 h 2025"/>
              <a:gd name="T14" fmla="*/ 1672 w 3889"/>
              <a:gd name="T15" fmla="*/ 1160 h 2025"/>
              <a:gd name="T16" fmla="*/ 1832 w 3889"/>
              <a:gd name="T17" fmla="*/ 920 h 2025"/>
              <a:gd name="T18" fmla="*/ 2048 w 3889"/>
              <a:gd name="T19" fmla="*/ 520 h 2025"/>
              <a:gd name="T20" fmla="*/ 2256 w 3889"/>
              <a:gd name="T21" fmla="*/ 216 h 2025"/>
              <a:gd name="T22" fmla="*/ 2312 w 3889"/>
              <a:gd name="T23" fmla="*/ 144 h 2025"/>
              <a:gd name="T24" fmla="*/ 2360 w 3889"/>
              <a:gd name="T25" fmla="*/ 184 h 2025"/>
              <a:gd name="T26" fmla="*/ 2400 w 3889"/>
              <a:gd name="T27" fmla="*/ 224 h 2025"/>
              <a:gd name="T28" fmla="*/ 2424 w 3889"/>
              <a:gd name="T29" fmla="*/ 224 h 2025"/>
              <a:gd name="T30" fmla="*/ 2464 w 3889"/>
              <a:gd name="T31" fmla="*/ 224 h 2025"/>
              <a:gd name="T32" fmla="*/ 2512 w 3889"/>
              <a:gd name="T33" fmla="*/ 200 h 2025"/>
              <a:gd name="T34" fmla="*/ 2544 w 3889"/>
              <a:gd name="T35" fmla="*/ 152 h 2025"/>
              <a:gd name="T36" fmla="*/ 2632 w 3889"/>
              <a:gd name="T37" fmla="*/ 24 h 2025"/>
              <a:gd name="T38" fmla="*/ 2680 w 3889"/>
              <a:gd name="T39" fmla="*/ 0 h 2025"/>
              <a:gd name="T40" fmla="*/ 2720 w 3889"/>
              <a:gd name="T41" fmla="*/ 8 h 2025"/>
              <a:gd name="T42" fmla="*/ 2760 w 3889"/>
              <a:gd name="T43" fmla="*/ 16 h 2025"/>
              <a:gd name="T44" fmla="*/ 2808 w 3889"/>
              <a:gd name="T45" fmla="*/ 48 h 2025"/>
              <a:gd name="T46" fmla="*/ 2888 w 3889"/>
              <a:gd name="T47" fmla="*/ 152 h 2025"/>
              <a:gd name="T48" fmla="*/ 3632 w 3889"/>
              <a:gd name="T49" fmla="*/ 1800 h 2025"/>
              <a:gd name="T50" fmla="*/ 3712 w 3889"/>
              <a:gd name="T51" fmla="*/ 1872 h 2025"/>
              <a:gd name="T52" fmla="*/ 3784 w 3889"/>
              <a:gd name="T53" fmla="*/ 1928 h 2025"/>
              <a:gd name="T54" fmla="*/ 3888 w 3889"/>
              <a:gd name="T55" fmla="*/ 1976 h 2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889" h="2025">
                <a:moveTo>
                  <a:pt x="0" y="2024"/>
                </a:moveTo>
                <a:lnTo>
                  <a:pt x="272" y="2008"/>
                </a:lnTo>
                <a:lnTo>
                  <a:pt x="544" y="1944"/>
                </a:lnTo>
                <a:lnTo>
                  <a:pt x="832" y="1840"/>
                </a:lnTo>
                <a:lnTo>
                  <a:pt x="1144" y="1680"/>
                </a:lnTo>
                <a:lnTo>
                  <a:pt x="1312" y="1552"/>
                </a:lnTo>
                <a:lnTo>
                  <a:pt x="1496" y="1352"/>
                </a:lnTo>
                <a:lnTo>
                  <a:pt x="1672" y="1160"/>
                </a:lnTo>
                <a:lnTo>
                  <a:pt x="1832" y="920"/>
                </a:lnTo>
                <a:lnTo>
                  <a:pt x="2048" y="520"/>
                </a:lnTo>
                <a:lnTo>
                  <a:pt x="2256" y="216"/>
                </a:lnTo>
                <a:lnTo>
                  <a:pt x="2312" y="144"/>
                </a:lnTo>
                <a:lnTo>
                  <a:pt x="2360" y="184"/>
                </a:lnTo>
                <a:lnTo>
                  <a:pt x="2400" y="224"/>
                </a:lnTo>
                <a:lnTo>
                  <a:pt x="2424" y="224"/>
                </a:lnTo>
                <a:lnTo>
                  <a:pt x="2464" y="224"/>
                </a:lnTo>
                <a:lnTo>
                  <a:pt x="2512" y="200"/>
                </a:lnTo>
                <a:lnTo>
                  <a:pt x="2544" y="152"/>
                </a:lnTo>
                <a:lnTo>
                  <a:pt x="2632" y="24"/>
                </a:lnTo>
                <a:lnTo>
                  <a:pt x="2680" y="0"/>
                </a:lnTo>
                <a:lnTo>
                  <a:pt x="2720" y="8"/>
                </a:lnTo>
                <a:lnTo>
                  <a:pt x="2760" y="16"/>
                </a:lnTo>
                <a:lnTo>
                  <a:pt x="2808" y="48"/>
                </a:lnTo>
                <a:lnTo>
                  <a:pt x="2888" y="152"/>
                </a:lnTo>
                <a:lnTo>
                  <a:pt x="3632" y="1800"/>
                </a:lnTo>
                <a:lnTo>
                  <a:pt x="3712" y="1872"/>
                </a:lnTo>
                <a:lnTo>
                  <a:pt x="3784" y="1928"/>
                </a:lnTo>
                <a:lnTo>
                  <a:pt x="3888" y="1976"/>
                </a:lnTo>
              </a:path>
            </a:pathLst>
          </a:custGeom>
          <a:noFill/>
          <a:ln w="50800" cap="rnd" cmpd="sng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8921" name="Freeform 9">
            <a:extLst>
              <a:ext uri="{FF2B5EF4-FFF2-40B4-BE49-F238E27FC236}">
                <a16:creationId xmlns:a16="http://schemas.microsoft.com/office/drawing/2014/main" id="{BBEAAB65-EF56-250E-6890-5607CE6C5975}"/>
              </a:ext>
            </a:extLst>
          </p:cNvPr>
          <p:cNvSpPr>
            <a:spLocks/>
          </p:cNvSpPr>
          <p:nvPr/>
        </p:nvSpPr>
        <p:spPr bwMode="auto">
          <a:xfrm>
            <a:off x="1625600" y="2873375"/>
            <a:ext cx="4121150" cy="1849438"/>
          </a:xfrm>
          <a:custGeom>
            <a:avLst/>
            <a:gdLst>
              <a:gd name="T0" fmla="*/ 0 w 3313"/>
              <a:gd name="T1" fmla="*/ 796 h 861"/>
              <a:gd name="T2" fmla="*/ 128 w 3313"/>
              <a:gd name="T3" fmla="*/ 759 h 861"/>
              <a:gd name="T4" fmla="*/ 240 w 3313"/>
              <a:gd name="T5" fmla="*/ 708 h 861"/>
              <a:gd name="T6" fmla="*/ 336 w 3313"/>
              <a:gd name="T7" fmla="*/ 639 h 861"/>
              <a:gd name="T8" fmla="*/ 416 w 3313"/>
              <a:gd name="T9" fmla="*/ 551 h 861"/>
              <a:gd name="T10" fmla="*/ 472 w 3313"/>
              <a:gd name="T11" fmla="*/ 486 h 861"/>
              <a:gd name="T12" fmla="*/ 520 w 3313"/>
              <a:gd name="T13" fmla="*/ 398 h 861"/>
              <a:gd name="T14" fmla="*/ 568 w 3313"/>
              <a:gd name="T15" fmla="*/ 310 h 861"/>
              <a:gd name="T16" fmla="*/ 616 w 3313"/>
              <a:gd name="T17" fmla="*/ 236 h 861"/>
              <a:gd name="T18" fmla="*/ 681 w 3313"/>
              <a:gd name="T19" fmla="*/ 152 h 861"/>
              <a:gd name="T20" fmla="*/ 750 w 3313"/>
              <a:gd name="T21" fmla="*/ 87 h 861"/>
              <a:gd name="T22" fmla="*/ 813 w 3313"/>
              <a:gd name="T23" fmla="*/ 51 h 861"/>
              <a:gd name="T24" fmla="*/ 876 w 3313"/>
              <a:gd name="T25" fmla="*/ 23 h 861"/>
              <a:gd name="T26" fmla="*/ 936 w 3313"/>
              <a:gd name="T27" fmla="*/ 5 h 861"/>
              <a:gd name="T28" fmla="*/ 992 w 3313"/>
              <a:gd name="T29" fmla="*/ 0 h 861"/>
              <a:gd name="T30" fmla="*/ 1080 w 3313"/>
              <a:gd name="T31" fmla="*/ 0 h 861"/>
              <a:gd name="T32" fmla="*/ 1168 w 3313"/>
              <a:gd name="T33" fmla="*/ 18 h 861"/>
              <a:gd name="T34" fmla="*/ 1268 w 3313"/>
              <a:gd name="T35" fmla="*/ 48 h 861"/>
              <a:gd name="T36" fmla="*/ 1372 w 3313"/>
              <a:gd name="T37" fmla="*/ 108 h 861"/>
              <a:gd name="T38" fmla="*/ 1500 w 3313"/>
              <a:gd name="T39" fmla="*/ 268 h 861"/>
              <a:gd name="T40" fmla="*/ 1648 w 3313"/>
              <a:gd name="T41" fmla="*/ 528 h 861"/>
              <a:gd name="T42" fmla="*/ 1740 w 3313"/>
              <a:gd name="T43" fmla="*/ 600 h 861"/>
              <a:gd name="T44" fmla="*/ 1829 w 3313"/>
              <a:gd name="T45" fmla="*/ 636 h 861"/>
              <a:gd name="T46" fmla="*/ 1928 w 3313"/>
              <a:gd name="T47" fmla="*/ 668 h 861"/>
              <a:gd name="T48" fmla="*/ 2028 w 3313"/>
              <a:gd name="T49" fmla="*/ 688 h 861"/>
              <a:gd name="T50" fmla="*/ 2124 w 3313"/>
              <a:gd name="T51" fmla="*/ 696 h 861"/>
              <a:gd name="T52" fmla="*/ 2340 w 3313"/>
              <a:gd name="T53" fmla="*/ 696 h 861"/>
              <a:gd name="T54" fmla="*/ 2553 w 3313"/>
              <a:gd name="T55" fmla="*/ 692 h 861"/>
              <a:gd name="T56" fmla="*/ 2708 w 3313"/>
              <a:gd name="T57" fmla="*/ 696 h 861"/>
              <a:gd name="T58" fmla="*/ 2897 w 3313"/>
              <a:gd name="T59" fmla="*/ 720 h 861"/>
              <a:gd name="T60" fmla="*/ 3037 w 3313"/>
              <a:gd name="T61" fmla="*/ 756 h 861"/>
              <a:gd name="T62" fmla="*/ 3181 w 3313"/>
              <a:gd name="T63" fmla="*/ 800 h 861"/>
              <a:gd name="T64" fmla="*/ 3312 w 3313"/>
              <a:gd name="T65" fmla="*/ 860 h 8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3313" h="861">
                <a:moveTo>
                  <a:pt x="0" y="796"/>
                </a:moveTo>
                <a:lnTo>
                  <a:pt x="128" y="759"/>
                </a:lnTo>
                <a:lnTo>
                  <a:pt x="240" y="708"/>
                </a:lnTo>
                <a:lnTo>
                  <a:pt x="336" y="639"/>
                </a:lnTo>
                <a:lnTo>
                  <a:pt x="416" y="551"/>
                </a:lnTo>
                <a:lnTo>
                  <a:pt x="472" y="486"/>
                </a:lnTo>
                <a:lnTo>
                  <a:pt x="520" y="398"/>
                </a:lnTo>
                <a:lnTo>
                  <a:pt x="568" y="310"/>
                </a:lnTo>
                <a:lnTo>
                  <a:pt x="616" y="236"/>
                </a:lnTo>
                <a:lnTo>
                  <a:pt x="681" y="152"/>
                </a:lnTo>
                <a:lnTo>
                  <a:pt x="750" y="87"/>
                </a:lnTo>
                <a:lnTo>
                  <a:pt x="813" y="51"/>
                </a:lnTo>
                <a:lnTo>
                  <a:pt x="876" y="23"/>
                </a:lnTo>
                <a:lnTo>
                  <a:pt x="936" y="5"/>
                </a:lnTo>
                <a:lnTo>
                  <a:pt x="992" y="0"/>
                </a:lnTo>
                <a:lnTo>
                  <a:pt x="1080" y="0"/>
                </a:lnTo>
                <a:lnTo>
                  <a:pt x="1168" y="18"/>
                </a:lnTo>
                <a:lnTo>
                  <a:pt x="1268" y="48"/>
                </a:lnTo>
                <a:lnTo>
                  <a:pt x="1372" y="108"/>
                </a:lnTo>
                <a:lnTo>
                  <a:pt x="1500" y="268"/>
                </a:lnTo>
                <a:lnTo>
                  <a:pt x="1648" y="528"/>
                </a:lnTo>
                <a:lnTo>
                  <a:pt x="1740" y="600"/>
                </a:lnTo>
                <a:lnTo>
                  <a:pt x="1829" y="636"/>
                </a:lnTo>
                <a:lnTo>
                  <a:pt x="1928" y="668"/>
                </a:lnTo>
                <a:lnTo>
                  <a:pt x="2028" y="688"/>
                </a:lnTo>
                <a:lnTo>
                  <a:pt x="2124" y="696"/>
                </a:lnTo>
                <a:lnTo>
                  <a:pt x="2340" y="696"/>
                </a:lnTo>
                <a:lnTo>
                  <a:pt x="2553" y="692"/>
                </a:lnTo>
                <a:lnTo>
                  <a:pt x="2708" y="696"/>
                </a:lnTo>
                <a:lnTo>
                  <a:pt x="2897" y="720"/>
                </a:lnTo>
                <a:lnTo>
                  <a:pt x="3037" y="756"/>
                </a:lnTo>
                <a:lnTo>
                  <a:pt x="3181" y="800"/>
                </a:lnTo>
                <a:lnTo>
                  <a:pt x="3312" y="860"/>
                </a:lnTo>
              </a:path>
            </a:pathLst>
          </a:custGeom>
          <a:noFill/>
          <a:ln w="50800" cap="rnd" cmpd="sng">
            <a:solidFill>
              <a:srgbClr val="3366FF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678922" name="Group 10">
            <a:extLst>
              <a:ext uri="{FF2B5EF4-FFF2-40B4-BE49-F238E27FC236}">
                <a16:creationId xmlns:a16="http://schemas.microsoft.com/office/drawing/2014/main" id="{1E091CED-7C1A-8C2C-E32A-F2E975946E99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5410200"/>
            <a:ext cx="8686800" cy="838200"/>
            <a:chOff x="441" y="3896"/>
            <a:chExt cx="5264" cy="416"/>
          </a:xfrm>
        </p:grpSpPr>
        <p:sp>
          <p:nvSpPr>
            <p:cNvPr id="678923" name="Rectangle 11">
              <a:extLst>
                <a:ext uri="{FF2B5EF4-FFF2-40B4-BE49-F238E27FC236}">
                  <a16:creationId xmlns:a16="http://schemas.microsoft.com/office/drawing/2014/main" id="{C0DACF6D-C91D-4241-084D-C3F193357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" y="3896"/>
              <a:ext cx="5264" cy="4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3366FF"/>
                      </a:gs>
                      <a:gs pos="100000">
                        <a:srgbClr val="3366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78924" name="Rectangle 12">
              <a:extLst>
                <a:ext uri="{FF2B5EF4-FFF2-40B4-BE49-F238E27FC236}">
                  <a16:creationId xmlns:a16="http://schemas.microsoft.com/office/drawing/2014/main" id="{1B649F59-0049-AA9B-8483-1E5017A1D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6" y="3928"/>
              <a:ext cx="5154" cy="3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0">
                    <a:gsLst>
                      <a:gs pos="0">
                        <a:srgbClr val="3366FF"/>
                      </a:gs>
                      <a:gs pos="100000">
                        <a:srgbClr val="3366FF">
                          <a:gamma/>
                          <a:shade val="46275"/>
                          <a:invGamma/>
                        </a:srgb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 anchor="ctr"/>
            <a:lstStyle/>
            <a:p>
              <a:pPr algn="ctr" eaLnBrk="0" hangingPunct="0">
                <a:lnSpc>
                  <a:spcPts val="2800"/>
                </a:lnSpc>
                <a:spcAft>
                  <a:spcPts val="1000"/>
                </a:spcAft>
              </a:pPr>
              <a:r>
                <a:rPr lang="en-US" altLang="en-US" sz="2600" b="1" i="1">
                  <a:latin typeface="Arial" panose="020B0604020202020204" pitchFamily="34" charset="0"/>
                </a:rPr>
                <a:t>Six Sigma Philosophy - Upfront Investment Is </a:t>
              </a:r>
            </a:p>
            <a:p>
              <a:pPr algn="ctr" eaLnBrk="0" hangingPunct="0">
                <a:lnSpc>
                  <a:spcPts val="2800"/>
                </a:lnSpc>
                <a:spcAft>
                  <a:spcPts val="1000"/>
                </a:spcAft>
              </a:pPr>
              <a:r>
                <a:rPr lang="en-US" altLang="en-US" sz="2600" b="1" i="1">
                  <a:latin typeface="Arial" panose="020B0604020202020204" pitchFamily="34" charset="0"/>
                </a:rPr>
                <a:t>Most Effective And Efficient</a:t>
              </a:r>
            </a:p>
          </p:txBody>
        </p:sp>
      </p:grpSp>
      <p:grpSp>
        <p:nvGrpSpPr>
          <p:cNvPr id="678925" name="Group 13">
            <a:extLst>
              <a:ext uri="{FF2B5EF4-FFF2-40B4-BE49-F238E27FC236}">
                <a16:creationId xmlns:a16="http://schemas.microsoft.com/office/drawing/2014/main" id="{FFE82D0B-A2F8-94A3-D1DB-B59F55094343}"/>
              </a:ext>
            </a:extLst>
          </p:cNvPr>
          <p:cNvGrpSpPr>
            <a:grpSpLocks/>
          </p:cNvGrpSpPr>
          <p:nvPr/>
        </p:nvGrpSpPr>
        <p:grpSpPr bwMode="auto">
          <a:xfrm>
            <a:off x="3722688" y="1371600"/>
            <a:ext cx="1222375" cy="3749675"/>
            <a:chOff x="2345" y="1056"/>
            <a:chExt cx="770" cy="2362"/>
          </a:xfrm>
        </p:grpSpPr>
        <p:grpSp>
          <p:nvGrpSpPr>
            <p:cNvPr id="678926" name="Group 14">
              <a:extLst>
                <a:ext uri="{FF2B5EF4-FFF2-40B4-BE49-F238E27FC236}">
                  <a16:creationId xmlns:a16="http://schemas.microsoft.com/office/drawing/2014/main" id="{1C89A280-0AEE-BC9A-83CA-C058ABB258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45" y="1056"/>
              <a:ext cx="535" cy="2362"/>
              <a:chOff x="2345" y="1056"/>
              <a:chExt cx="535" cy="2362"/>
            </a:xfrm>
          </p:grpSpPr>
          <p:sp>
            <p:nvSpPr>
              <p:cNvPr id="678927" name="Rectangle 15">
                <a:extLst>
                  <a:ext uri="{FF2B5EF4-FFF2-40B4-BE49-F238E27FC236}">
                    <a16:creationId xmlns:a16="http://schemas.microsoft.com/office/drawing/2014/main" id="{F1D3C091-7FC1-CCA3-8626-22158C16E8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3" y="1056"/>
                <a:ext cx="42" cy="2122"/>
              </a:xfrm>
              <a:prstGeom prst="rect">
                <a:avLst/>
              </a:prstGeom>
              <a:solidFill>
                <a:srgbClr val="0066FF"/>
              </a:solidFill>
              <a:ln w="9525">
                <a:solidFill>
                  <a:srgbClr val="0066FF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678928" name="Rectangle 16">
                <a:extLst>
                  <a:ext uri="{FF2B5EF4-FFF2-40B4-BE49-F238E27FC236}">
                    <a16:creationId xmlns:a16="http://schemas.microsoft.com/office/drawing/2014/main" id="{14020F42-7E9D-CD66-47C8-E168558E0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5" y="3264"/>
                <a:ext cx="535" cy="15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9779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88950" defTabSz="9779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977900" defTabSz="9779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466850" defTabSz="9779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957388" defTabSz="977900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414588" defTabSz="977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871788" defTabSz="977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328988" defTabSz="977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786188" defTabSz="9779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/>
                <a:r>
                  <a:rPr lang="en-US" altLang="en-US" sz="1600" b="1">
                    <a:solidFill>
                      <a:srgbClr val="0000FF"/>
                    </a:solidFill>
                    <a:latin typeface="Arial" panose="020B0604020202020204" pitchFamily="34" charset="0"/>
                  </a:rPr>
                  <a:t>Launch</a:t>
                </a:r>
              </a:p>
            </p:txBody>
          </p:sp>
        </p:grpSp>
        <p:sp>
          <p:nvSpPr>
            <p:cNvPr id="678929" name="AutoShape 17">
              <a:extLst>
                <a:ext uri="{FF2B5EF4-FFF2-40B4-BE49-F238E27FC236}">
                  <a16:creationId xmlns:a16="http://schemas.microsoft.com/office/drawing/2014/main" id="{E9B26A7C-0AE8-1C30-F8CB-E15D3AFC4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5" y="2434"/>
              <a:ext cx="470" cy="288"/>
            </a:xfrm>
            <a:prstGeom prst="leftArrow">
              <a:avLst>
                <a:gd name="adj1" fmla="val 50000"/>
                <a:gd name="adj2" fmla="val 40799"/>
              </a:avLst>
            </a:prstGeom>
            <a:solidFill>
              <a:schemeClr val="tx2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78930" name="Line 18">
            <a:extLst>
              <a:ext uri="{FF2B5EF4-FFF2-40B4-BE49-F238E27FC236}">
                <a16:creationId xmlns:a16="http://schemas.microsoft.com/office/drawing/2014/main" id="{8EC348AB-E04C-FEB1-94FA-1A30A48925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57338" y="4724400"/>
            <a:ext cx="62992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8931" name="Rectangle 19">
            <a:extLst>
              <a:ext uri="{FF2B5EF4-FFF2-40B4-BE49-F238E27FC236}">
                <a16:creationId xmlns:a16="http://schemas.microsoft.com/office/drawing/2014/main" id="{B3AD1D70-7ED1-AB03-5648-4173C60D2A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6200" y="84138"/>
            <a:ext cx="5492750" cy="601662"/>
          </a:xfrm>
        </p:spPr>
        <p:txBody>
          <a:bodyPr/>
          <a:lstStyle/>
          <a:p>
            <a:r>
              <a:rPr lang="en-US" altLang="en-US" i="0"/>
              <a:t>Why Six Sigma ?</a:t>
            </a:r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7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8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8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1026">
            <a:extLst>
              <a:ext uri="{FF2B5EF4-FFF2-40B4-BE49-F238E27FC236}">
                <a16:creationId xmlns:a16="http://schemas.microsoft.com/office/drawing/2014/main" id="{D5CD3919-0E9A-D09A-5E59-8A0D00CDDF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14400"/>
            <a:ext cx="8458200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We’ve taken the difficult but basic Six Sigma skill of reducing defects and applied it to every business process, from inventing and commercializing a new product all the way to billing and collections after the product is delivered. 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Just as we think we’ve generated the last dollar of profit out of a business, we uncover new ways to harvest cash as we reduce cycle times, lower inventories, increase output and reduce scrap. </a:t>
            </a:r>
          </a:p>
          <a:p>
            <a:pPr algn="just" eaLnBrk="0" hangingPunct="0">
              <a:spcBef>
                <a:spcPct val="50000"/>
              </a:spcBef>
            </a:pPr>
            <a:r>
              <a:rPr lang="en-US" altLang="en-US" sz="2400" b="1">
                <a:latin typeface="Arial" panose="020B0604020202020204" pitchFamily="34" charset="0"/>
              </a:rPr>
              <a:t>The results are better and more competitively priced products, more satisfied customers who give us more business—and improved cash flow.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altLang="en-US" sz="2400" b="1" i="1">
                <a:latin typeface="Arial" panose="020B0604020202020204" pitchFamily="34" charset="0"/>
              </a:rPr>
              <a:t>Allied Signal 1998 Annual Report</a:t>
            </a:r>
            <a:endParaRPr lang="en-US" altLang="en-US" sz="2400" b="1" i="1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sp>
        <p:nvSpPr>
          <p:cNvPr id="536579" name="Rectangle 1027">
            <a:extLst>
              <a:ext uri="{FF2B5EF4-FFF2-40B4-BE49-F238E27FC236}">
                <a16:creationId xmlns:a16="http://schemas.microsoft.com/office/drawing/2014/main" id="{7F19AB6E-E266-10EA-B128-F258E29742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76200"/>
            <a:ext cx="39624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Why Six Sigma ?</a:t>
            </a:r>
            <a:endParaRPr lang="en-US" altLang="en-US" sz="3600" b="1" i="1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047FAB5A-1213-963F-08D2-6F8BC25A88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Where Are Businesses Today?</a:t>
            </a:r>
          </a:p>
        </p:txBody>
      </p:sp>
      <p:sp>
        <p:nvSpPr>
          <p:cNvPr id="526339" name="Rectangle 3">
            <a:extLst>
              <a:ext uri="{FF2B5EF4-FFF2-40B4-BE49-F238E27FC236}">
                <a16:creationId xmlns:a16="http://schemas.microsoft.com/office/drawing/2014/main" id="{D26D1906-0888-72E3-3CA4-32C6E5608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850" y="2489200"/>
            <a:ext cx="49530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DPMO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40" name="Line 4">
            <a:extLst>
              <a:ext uri="{FF2B5EF4-FFF2-40B4-BE49-F238E27FC236}">
                <a16:creationId xmlns:a16="http://schemas.microsoft.com/office/drawing/2014/main" id="{F7254EC3-EB38-FD32-83DC-DC6F8E3474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2806700"/>
            <a:ext cx="1588" cy="2762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41" name="Line 5">
            <a:extLst>
              <a:ext uri="{FF2B5EF4-FFF2-40B4-BE49-F238E27FC236}">
                <a16:creationId xmlns:a16="http://schemas.microsoft.com/office/drawing/2014/main" id="{C4A8826E-8C6C-DD51-6ABC-BD6CE1594C5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5568950"/>
            <a:ext cx="59340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42" name="Line 6">
            <a:extLst>
              <a:ext uri="{FF2B5EF4-FFF2-40B4-BE49-F238E27FC236}">
                <a16:creationId xmlns:a16="http://schemas.microsoft.com/office/drawing/2014/main" id="{1E3AFDE1-2805-76EC-DFF9-9AA645D53C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411288" y="5568950"/>
            <a:ext cx="100012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6343" name="Group 7">
            <a:extLst>
              <a:ext uri="{FF2B5EF4-FFF2-40B4-BE49-F238E27FC236}">
                <a16:creationId xmlns:a16="http://schemas.microsoft.com/office/drawing/2014/main" id="{F3D5C67F-5003-297E-98E6-D515CF48368C}"/>
              </a:ext>
            </a:extLst>
          </p:cNvPr>
          <p:cNvGrpSpPr>
            <a:grpSpLocks/>
          </p:cNvGrpSpPr>
          <p:nvPr/>
        </p:nvGrpSpPr>
        <p:grpSpPr bwMode="auto">
          <a:xfrm>
            <a:off x="1411288" y="2806700"/>
            <a:ext cx="219075" cy="2363788"/>
            <a:chOff x="1058" y="1943"/>
            <a:chExt cx="138" cy="1489"/>
          </a:xfrm>
        </p:grpSpPr>
        <p:sp>
          <p:nvSpPr>
            <p:cNvPr id="526344" name="Line 8">
              <a:extLst>
                <a:ext uri="{FF2B5EF4-FFF2-40B4-BE49-F238E27FC236}">
                  <a16:creationId xmlns:a16="http://schemas.microsoft.com/office/drawing/2014/main" id="{C3EB237A-AEBE-6B62-55EE-648A7C6001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3431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45" name="Line 9">
              <a:extLst>
                <a:ext uri="{FF2B5EF4-FFF2-40B4-BE49-F238E27FC236}">
                  <a16:creationId xmlns:a16="http://schemas.microsoft.com/office/drawing/2014/main" id="{DF44FE24-3FA8-2329-7445-F259281F6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3178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46" name="Line 10">
              <a:extLst>
                <a:ext uri="{FF2B5EF4-FFF2-40B4-BE49-F238E27FC236}">
                  <a16:creationId xmlns:a16="http://schemas.microsoft.com/office/drawing/2014/main" id="{F11F058E-1DE9-26EB-F897-83E4FE52CA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2935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47" name="Line 11">
              <a:extLst>
                <a:ext uri="{FF2B5EF4-FFF2-40B4-BE49-F238E27FC236}">
                  <a16:creationId xmlns:a16="http://schemas.microsoft.com/office/drawing/2014/main" id="{CCA5E9E1-4595-FB34-BA92-D9C0E77A9E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2682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48" name="Line 12">
              <a:extLst>
                <a:ext uri="{FF2B5EF4-FFF2-40B4-BE49-F238E27FC236}">
                  <a16:creationId xmlns:a16="http://schemas.microsoft.com/office/drawing/2014/main" id="{8FC66F54-8711-E518-B8B7-0EFB7C2204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2439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49" name="Line 13">
              <a:extLst>
                <a:ext uri="{FF2B5EF4-FFF2-40B4-BE49-F238E27FC236}">
                  <a16:creationId xmlns:a16="http://schemas.microsoft.com/office/drawing/2014/main" id="{16F1950B-9A30-F128-A806-98F6B3D52C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2186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0" name="Line 14">
              <a:extLst>
                <a:ext uri="{FF2B5EF4-FFF2-40B4-BE49-F238E27FC236}">
                  <a16:creationId xmlns:a16="http://schemas.microsoft.com/office/drawing/2014/main" id="{8E9CF8AF-EFCB-E903-5C3D-75A2FD5C18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8" y="1943"/>
              <a:ext cx="138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6351" name="Line 15">
            <a:extLst>
              <a:ext uri="{FF2B5EF4-FFF2-40B4-BE49-F238E27FC236}">
                <a16:creationId xmlns:a16="http://schemas.microsoft.com/office/drawing/2014/main" id="{A355822C-A333-7A4D-B843-5A85E188F9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30350" y="2806700"/>
            <a:ext cx="1588" cy="27622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52" name="Line 16">
            <a:extLst>
              <a:ext uri="{FF2B5EF4-FFF2-40B4-BE49-F238E27FC236}">
                <a16:creationId xmlns:a16="http://schemas.microsoft.com/office/drawing/2014/main" id="{B0A9220C-D98C-C6DA-B4C2-6366740FE12E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5583238"/>
            <a:ext cx="1588" cy="53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6353" name="Group 17">
            <a:extLst>
              <a:ext uri="{FF2B5EF4-FFF2-40B4-BE49-F238E27FC236}">
                <a16:creationId xmlns:a16="http://schemas.microsoft.com/office/drawing/2014/main" id="{3470CED4-96CB-57A5-2F4B-80993F2A60ED}"/>
              </a:ext>
            </a:extLst>
          </p:cNvPr>
          <p:cNvGrpSpPr>
            <a:grpSpLocks/>
          </p:cNvGrpSpPr>
          <p:nvPr/>
        </p:nvGrpSpPr>
        <p:grpSpPr bwMode="auto">
          <a:xfrm>
            <a:off x="2384425" y="5568950"/>
            <a:ext cx="5081588" cy="68263"/>
            <a:chOff x="1671" y="3683"/>
            <a:chExt cx="3201" cy="43"/>
          </a:xfrm>
        </p:grpSpPr>
        <p:sp>
          <p:nvSpPr>
            <p:cNvPr id="526354" name="Line 18">
              <a:extLst>
                <a:ext uri="{FF2B5EF4-FFF2-40B4-BE49-F238E27FC236}">
                  <a16:creationId xmlns:a16="http://schemas.microsoft.com/office/drawing/2014/main" id="{AB947ED8-4529-EC84-01DE-8317705B0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5" name="Line 19">
              <a:extLst>
                <a:ext uri="{FF2B5EF4-FFF2-40B4-BE49-F238E27FC236}">
                  <a16:creationId xmlns:a16="http://schemas.microsoft.com/office/drawing/2014/main" id="{AA62EE89-E5E1-C471-AE21-72A991F55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6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6" name="Line 20">
              <a:extLst>
                <a:ext uri="{FF2B5EF4-FFF2-40B4-BE49-F238E27FC236}">
                  <a16:creationId xmlns:a16="http://schemas.microsoft.com/office/drawing/2014/main" id="{02EF4846-C0D6-7586-5CA7-9B7ECDB79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3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7" name="Line 21">
              <a:extLst>
                <a:ext uri="{FF2B5EF4-FFF2-40B4-BE49-F238E27FC236}">
                  <a16:creationId xmlns:a16="http://schemas.microsoft.com/office/drawing/2014/main" id="{396163E8-8C16-6E43-1F90-20D816870A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8" name="Line 22">
              <a:extLst>
                <a:ext uri="{FF2B5EF4-FFF2-40B4-BE49-F238E27FC236}">
                  <a16:creationId xmlns:a16="http://schemas.microsoft.com/office/drawing/2014/main" id="{25EEE63C-3855-DF87-3CD5-31E942C19B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08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59" name="Line 23">
              <a:extLst>
                <a:ext uri="{FF2B5EF4-FFF2-40B4-BE49-F238E27FC236}">
                  <a16:creationId xmlns:a16="http://schemas.microsoft.com/office/drawing/2014/main" id="{F4ACA0F8-1A85-FEA1-AC1A-5C9035D7CF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3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360" name="Line 24">
              <a:extLst>
                <a:ext uri="{FF2B5EF4-FFF2-40B4-BE49-F238E27FC236}">
                  <a16:creationId xmlns:a16="http://schemas.microsoft.com/office/drawing/2014/main" id="{06E85939-3B13-91EF-1705-C97D1725D7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71" y="3683"/>
              <a:ext cx="1" cy="4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6361" name="Line 25">
            <a:extLst>
              <a:ext uri="{FF2B5EF4-FFF2-40B4-BE49-F238E27FC236}">
                <a16:creationId xmlns:a16="http://schemas.microsoft.com/office/drawing/2014/main" id="{01D12588-E713-4D43-75DA-4AA071FD1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5568950"/>
            <a:ext cx="593407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62" name="Rectangle 26">
            <a:extLst>
              <a:ext uri="{FF2B5EF4-FFF2-40B4-BE49-F238E27FC236}">
                <a16:creationId xmlns:a16="http://schemas.microsoft.com/office/drawing/2014/main" id="{44079B42-6B5A-2702-ABC9-7FDA94370F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5" y="5486400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3" name="Rectangle 27">
            <a:extLst>
              <a:ext uri="{FF2B5EF4-FFF2-40B4-BE49-F238E27FC236}">
                <a16:creationId xmlns:a16="http://schemas.microsoft.com/office/drawing/2014/main" id="{AF1CF8FB-C3E4-9DB7-C648-B0514A9C84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2538" y="5084763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4" name="Rectangle 28">
            <a:extLst>
              <a:ext uri="{FF2B5EF4-FFF2-40B4-BE49-F238E27FC236}">
                <a16:creationId xmlns:a16="http://schemas.microsoft.com/office/drawing/2014/main" id="{19D94D3F-56D6-3B95-FF73-8C015116F9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3800" y="4684713"/>
            <a:ext cx="155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5" name="Rectangle 29">
            <a:extLst>
              <a:ext uri="{FF2B5EF4-FFF2-40B4-BE49-F238E27FC236}">
                <a16:creationId xmlns:a16="http://schemas.microsoft.com/office/drawing/2014/main" id="{D39F3A1E-91C9-79A0-319B-72B5A38781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5050" y="4297363"/>
            <a:ext cx="23336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6" name="Rectangle 30">
            <a:extLst>
              <a:ext uri="{FF2B5EF4-FFF2-40B4-BE49-F238E27FC236}">
                <a16:creationId xmlns:a16="http://schemas.microsoft.com/office/drawing/2014/main" id="{CA23FCA3-CEDE-EF71-93C6-45DA9C8EC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5675" y="3897313"/>
            <a:ext cx="3111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7" name="Rectangle 31">
            <a:extLst>
              <a:ext uri="{FF2B5EF4-FFF2-40B4-BE49-F238E27FC236}">
                <a16:creationId xmlns:a16="http://schemas.microsoft.com/office/drawing/2014/main" id="{1F8762A5-8FA5-A9FA-A09D-D6703E77E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613" y="3509963"/>
            <a:ext cx="3889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10000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8" name="Rectangle 32">
            <a:extLst>
              <a:ext uri="{FF2B5EF4-FFF2-40B4-BE49-F238E27FC236}">
                <a16:creationId xmlns:a16="http://schemas.microsoft.com/office/drawing/2014/main" id="{C8B2C275-AF43-CA64-7D0B-3AC924F77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238" y="3109913"/>
            <a:ext cx="4667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100000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69" name="Rectangle 33">
            <a:extLst>
              <a:ext uri="{FF2B5EF4-FFF2-40B4-BE49-F238E27FC236}">
                <a16:creationId xmlns:a16="http://schemas.microsoft.com/office/drawing/2014/main" id="{D92107F3-1A01-B9D2-41F3-083503D124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7538" y="2724150"/>
            <a:ext cx="5445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1000000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0" name="Rectangle 34">
            <a:extLst>
              <a:ext uri="{FF2B5EF4-FFF2-40B4-BE49-F238E27FC236}">
                <a16:creationId xmlns:a16="http://schemas.microsoft.com/office/drawing/2014/main" id="{793BD1A8-6AB8-33FF-3CFB-AA38683298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1613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1" name="Rectangle 35">
            <a:extLst>
              <a:ext uri="{FF2B5EF4-FFF2-40B4-BE49-F238E27FC236}">
                <a16:creationId xmlns:a16="http://schemas.microsoft.com/office/drawing/2014/main" id="{05EA5B80-E34B-0735-66AA-DE8866BE13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1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2" name="Rectangle 36">
            <a:extLst>
              <a:ext uri="{FF2B5EF4-FFF2-40B4-BE49-F238E27FC236}">
                <a16:creationId xmlns:a16="http://schemas.microsoft.com/office/drawing/2014/main" id="{F34FD79E-40DC-5549-AB19-D1E958511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7538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2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3" name="Rectangle 37">
            <a:extLst>
              <a:ext uri="{FF2B5EF4-FFF2-40B4-BE49-F238E27FC236}">
                <a16:creationId xmlns:a16="http://schemas.microsoft.com/office/drawing/2014/main" id="{A6906D59-DEFC-4B69-6A5D-7AF14BB8A3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0975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3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4" name="Rectangle 38">
            <a:extLst>
              <a:ext uri="{FF2B5EF4-FFF2-40B4-BE49-F238E27FC236}">
                <a16:creationId xmlns:a16="http://schemas.microsoft.com/office/drawing/2014/main" id="{69445BE4-6D5C-FC18-B071-862230439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6410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4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5" name="Rectangle 39">
            <a:extLst>
              <a:ext uri="{FF2B5EF4-FFF2-40B4-BE49-F238E27FC236}">
                <a16:creationId xmlns:a16="http://schemas.microsoft.com/office/drawing/2014/main" id="{6959F0EB-F818-1FA2-6944-AE1888A087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538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6" name="Rectangle 40">
            <a:extLst>
              <a:ext uri="{FF2B5EF4-FFF2-40B4-BE49-F238E27FC236}">
                <a16:creationId xmlns:a16="http://schemas.microsoft.com/office/drawing/2014/main" id="{A49E073E-D64C-183A-9A5A-A079D579D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1613" y="5665788"/>
            <a:ext cx="777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6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7" name="Rectangle 41">
            <a:extLst>
              <a:ext uri="{FF2B5EF4-FFF2-40B4-BE49-F238E27FC236}">
                <a16:creationId xmlns:a16="http://schemas.microsoft.com/office/drawing/2014/main" id="{C317612F-C1C2-398F-503E-A7283DCCC3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5050" y="5665788"/>
            <a:ext cx="77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sz="1100">
                <a:solidFill>
                  <a:srgbClr val="000000"/>
                </a:solidFill>
                <a:latin typeface="Arial" panose="020B0604020202020204" pitchFamily="34" charset="0"/>
              </a:rPr>
              <a:t>7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8" name="Rectangle 42">
            <a:extLst>
              <a:ext uri="{FF2B5EF4-FFF2-40B4-BE49-F238E27FC236}">
                <a16:creationId xmlns:a16="http://schemas.microsoft.com/office/drawing/2014/main" id="{40E0BC0E-93A6-EECA-1CC0-72498F4BFA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4425" y="5873750"/>
            <a:ext cx="118427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altLang="en-US" b="1">
                <a:solidFill>
                  <a:srgbClr val="000000"/>
                </a:solidFill>
                <a:latin typeface="Arial" panose="020B0604020202020204" pitchFamily="34" charset="0"/>
              </a:rPr>
              <a:t>Process Sigma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79" name="Freeform 43">
            <a:extLst>
              <a:ext uri="{FF2B5EF4-FFF2-40B4-BE49-F238E27FC236}">
                <a16:creationId xmlns:a16="http://schemas.microsoft.com/office/drawing/2014/main" id="{614B4D7A-DCDC-C887-96D9-2242B4B067D9}"/>
              </a:ext>
            </a:extLst>
          </p:cNvPr>
          <p:cNvSpPr>
            <a:spLocks/>
          </p:cNvSpPr>
          <p:nvPr/>
        </p:nvSpPr>
        <p:spPr bwMode="auto">
          <a:xfrm>
            <a:off x="1728788" y="2819400"/>
            <a:ext cx="5060950" cy="2667000"/>
          </a:xfrm>
          <a:custGeom>
            <a:avLst/>
            <a:gdLst>
              <a:gd name="T0" fmla="*/ 0 w 3188"/>
              <a:gd name="T1" fmla="*/ 0 h 1680"/>
              <a:gd name="T2" fmla="*/ 88 w 3188"/>
              <a:gd name="T3" fmla="*/ 0 h 1680"/>
              <a:gd name="T4" fmla="*/ 175 w 3188"/>
              <a:gd name="T5" fmla="*/ 0 h 1680"/>
              <a:gd name="T6" fmla="*/ 263 w 3188"/>
              <a:gd name="T7" fmla="*/ 0 h 1680"/>
              <a:gd name="T8" fmla="*/ 350 w 3188"/>
              <a:gd name="T9" fmla="*/ 18 h 1680"/>
              <a:gd name="T10" fmla="*/ 513 w 3188"/>
              <a:gd name="T11" fmla="*/ 27 h 1680"/>
              <a:gd name="T12" fmla="*/ 675 w 3188"/>
              <a:gd name="T13" fmla="*/ 53 h 1680"/>
              <a:gd name="T14" fmla="*/ 875 w 3188"/>
              <a:gd name="T15" fmla="*/ 87 h 1680"/>
              <a:gd name="T16" fmla="*/ 1075 w 3188"/>
              <a:gd name="T17" fmla="*/ 140 h 1680"/>
              <a:gd name="T18" fmla="*/ 1288 w 3188"/>
              <a:gd name="T19" fmla="*/ 201 h 1680"/>
              <a:gd name="T20" fmla="*/ 1375 w 3188"/>
              <a:gd name="T21" fmla="*/ 235 h 1680"/>
              <a:gd name="T22" fmla="*/ 1488 w 3188"/>
              <a:gd name="T23" fmla="*/ 279 h 1680"/>
              <a:gd name="T24" fmla="*/ 1638 w 3188"/>
              <a:gd name="T25" fmla="*/ 340 h 1680"/>
              <a:gd name="T26" fmla="*/ 1775 w 3188"/>
              <a:gd name="T27" fmla="*/ 392 h 1680"/>
              <a:gd name="T28" fmla="*/ 1900 w 3188"/>
              <a:gd name="T29" fmla="*/ 453 h 1680"/>
              <a:gd name="T30" fmla="*/ 2038 w 3188"/>
              <a:gd name="T31" fmla="*/ 540 h 1680"/>
              <a:gd name="T32" fmla="*/ 2225 w 3188"/>
              <a:gd name="T33" fmla="*/ 662 h 1680"/>
              <a:gd name="T34" fmla="*/ 2313 w 3188"/>
              <a:gd name="T35" fmla="*/ 723 h 1680"/>
              <a:gd name="T36" fmla="*/ 2413 w 3188"/>
              <a:gd name="T37" fmla="*/ 792 h 1680"/>
              <a:gd name="T38" fmla="*/ 2550 w 3188"/>
              <a:gd name="T39" fmla="*/ 888 h 1680"/>
              <a:gd name="T40" fmla="*/ 2688 w 3188"/>
              <a:gd name="T41" fmla="*/ 992 h 1680"/>
              <a:gd name="T42" fmla="*/ 2813 w 3188"/>
              <a:gd name="T43" fmla="*/ 1097 h 1680"/>
              <a:gd name="T44" fmla="*/ 2863 w 3188"/>
              <a:gd name="T45" fmla="*/ 1140 h 1680"/>
              <a:gd name="T46" fmla="*/ 2925 w 3188"/>
              <a:gd name="T47" fmla="*/ 1201 h 1680"/>
              <a:gd name="T48" fmla="*/ 2988 w 3188"/>
              <a:gd name="T49" fmla="*/ 1271 h 1680"/>
              <a:gd name="T50" fmla="*/ 3050 w 3188"/>
              <a:gd name="T51" fmla="*/ 1340 h 1680"/>
              <a:gd name="T52" fmla="*/ 3100 w 3188"/>
              <a:gd name="T53" fmla="*/ 1436 h 1680"/>
              <a:gd name="T54" fmla="*/ 3138 w 3188"/>
              <a:gd name="T55" fmla="*/ 1541 h 1680"/>
              <a:gd name="T56" fmla="*/ 3150 w 3188"/>
              <a:gd name="T57" fmla="*/ 1601 h 1680"/>
              <a:gd name="T58" fmla="*/ 3163 w 3188"/>
              <a:gd name="T59" fmla="*/ 1628 h 1680"/>
              <a:gd name="T60" fmla="*/ 3188 w 3188"/>
              <a:gd name="T61" fmla="*/ 1680 h 16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188" h="1680">
                <a:moveTo>
                  <a:pt x="0" y="0"/>
                </a:moveTo>
                <a:lnTo>
                  <a:pt x="88" y="0"/>
                </a:lnTo>
                <a:lnTo>
                  <a:pt x="175" y="0"/>
                </a:lnTo>
                <a:lnTo>
                  <a:pt x="263" y="0"/>
                </a:lnTo>
                <a:lnTo>
                  <a:pt x="350" y="18"/>
                </a:lnTo>
                <a:lnTo>
                  <a:pt x="513" y="27"/>
                </a:lnTo>
                <a:lnTo>
                  <a:pt x="675" y="53"/>
                </a:lnTo>
                <a:lnTo>
                  <a:pt x="875" y="87"/>
                </a:lnTo>
                <a:lnTo>
                  <a:pt x="1075" y="140"/>
                </a:lnTo>
                <a:lnTo>
                  <a:pt x="1288" y="201"/>
                </a:lnTo>
                <a:lnTo>
                  <a:pt x="1375" y="235"/>
                </a:lnTo>
                <a:lnTo>
                  <a:pt x="1488" y="279"/>
                </a:lnTo>
                <a:lnTo>
                  <a:pt x="1638" y="340"/>
                </a:lnTo>
                <a:lnTo>
                  <a:pt x="1775" y="392"/>
                </a:lnTo>
                <a:lnTo>
                  <a:pt x="1900" y="453"/>
                </a:lnTo>
                <a:lnTo>
                  <a:pt x="2038" y="540"/>
                </a:lnTo>
                <a:lnTo>
                  <a:pt x="2225" y="662"/>
                </a:lnTo>
                <a:lnTo>
                  <a:pt x="2313" y="723"/>
                </a:lnTo>
                <a:lnTo>
                  <a:pt x="2413" y="792"/>
                </a:lnTo>
                <a:lnTo>
                  <a:pt x="2550" y="888"/>
                </a:lnTo>
                <a:lnTo>
                  <a:pt x="2688" y="992"/>
                </a:lnTo>
                <a:lnTo>
                  <a:pt x="2813" y="1097"/>
                </a:lnTo>
                <a:lnTo>
                  <a:pt x="2863" y="1140"/>
                </a:lnTo>
                <a:lnTo>
                  <a:pt x="2925" y="1201"/>
                </a:lnTo>
                <a:lnTo>
                  <a:pt x="2988" y="1271"/>
                </a:lnTo>
                <a:lnTo>
                  <a:pt x="3050" y="1340"/>
                </a:lnTo>
                <a:lnTo>
                  <a:pt x="3100" y="1436"/>
                </a:lnTo>
                <a:lnTo>
                  <a:pt x="3138" y="1541"/>
                </a:lnTo>
                <a:lnTo>
                  <a:pt x="3150" y="1601"/>
                </a:lnTo>
                <a:lnTo>
                  <a:pt x="3163" y="1628"/>
                </a:lnTo>
                <a:lnTo>
                  <a:pt x="3188" y="1680"/>
                </a:lnTo>
              </a:path>
            </a:pathLst>
          </a:custGeom>
          <a:noFill/>
          <a:ln w="1905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80" name="Line 44">
            <a:extLst>
              <a:ext uri="{FF2B5EF4-FFF2-40B4-BE49-F238E27FC236}">
                <a16:creationId xmlns:a16="http://schemas.microsoft.com/office/drawing/2014/main" id="{A4EEA688-DCFA-EFDD-C6C0-B01114C8E91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89738" y="5486400"/>
            <a:ext cx="1587" cy="127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6381" name="Oval 45">
            <a:extLst>
              <a:ext uri="{FF2B5EF4-FFF2-40B4-BE49-F238E27FC236}">
                <a16:creationId xmlns:a16="http://schemas.microsoft.com/office/drawing/2014/main" id="{9D558175-D508-F208-D3F9-7BC5FFDBD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6138" y="2801938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82" name="Rectangle 46">
            <a:extLst>
              <a:ext uri="{FF2B5EF4-FFF2-40B4-BE49-F238E27FC236}">
                <a16:creationId xmlns:a16="http://schemas.microsoft.com/office/drawing/2014/main" id="{5EA9859A-481D-50AD-3C52-6490A36BD207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1984375" y="1905000"/>
            <a:ext cx="223043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IRS answers 21% of calls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83" name="Oval 47">
            <a:extLst>
              <a:ext uri="{FF2B5EF4-FFF2-40B4-BE49-F238E27FC236}">
                <a16:creationId xmlns:a16="http://schemas.microsoft.com/office/drawing/2014/main" id="{65850633-BC74-D445-3F05-45102B7E2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25813" y="2995613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84" name="Rectangle 48">
            <a:extLst>
              <a:ext uri="{FF2B5EF4-FFF2-40B4-BE49-F238E27FC236}">
                <a16:creationId xmlns:a16="http://schemas.microsoft.com/office/drawing/2014/main" id="{EDD421B2-9B76-CD75-81A8-01925D5C3707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3111500" y="1966913"/>
            <a:ext cx="264318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1228B"/>
                </a:solidFill>
                <a:latin typeface="Arial" panose="020B0604020202020204" pitchFamily="34" charset="0"/>
              </a:rPr>
              <a:t>On-time flight arrivals (all carriers)</a:t>
            </a:r>
            <a:endParaRPr lang="en-US" altLang="en-US" sz="2400" b="1">
              <a:solidFill>
                <a:srgbClr val="01228B"/>
              </a:solidFill>
              <a:latin typeface="Arial" panose="020B0604020202020204" pitchFamily="34" charset="0"/>
            </a:endParaRPr>
          </a:p>
        </p:txBody>
      </p:sp>
      <p:sp>
        <p:nvSpPr>
          <p:cNvPr id="526385" name="Oval 49">
            <a:extLst>
              <a:ext uri="{FF2B5EF4-FFF2-40B4-BE49-F238E27FC236}">
                <a16:creationId xmlns:a16="http://schemas.microsoft.com/office/drawing/2014/main" id="{D6B8B0BB-7F6F-C1CA-0360-CD05DE7DA1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3938" y="3603625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86" name="Rectangle 50">
            <a:extLst>
              <a:ext uri="{FF2B5EF4-FFF2-40B4-BE49-F238E27FC236}">
                <a16:creationId xmlns:a16="http://schemas.microsoft.com/office/drawing/2014/main" id="{586A4BB1-6BFA-664D-F84A-7DF5B60E3417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4522788" y="2338388"/>
            <a:ext cx="33115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 b="1">
                <a:solidFill>
                  <a:srgbClr val="01228B"/>
                </a:solidFill>
                <a:latin typeface="Arial" panose="020B0604020202020204" pitchFamily="34" charset="0"/>
              </a:rPr>
              <a:t>Mishandled baggage (all carriers)</a:t>
            </a:r>
            <a:endParaRPr lang="en-US" altLang="en-US" sz="2400" b="1">
              <a:solidFill>
                <a:srgbClr val="01228B"/>
              </a:solidFill>
              <a:latin typeface="Arial" panose="020B0604020202020204" pitchFamily="34" charset="0"/>
            </a:endParaRPr>
          </a:p>
        </p:txBody>
      </p:sp>
      <p:sp>
        <p:nvSpPr>
          <p:cNvPr id="526387" name="Oval 51">
            <a:extLst>
              <a:ext uri="{FF2B5EF4-FFF2-40B4-BE49-F238E27FC236}">
                <a16:creationId xmlns:a16="http://schemas.microsoft.com/office/drawing/2014/main" id="{3C113CF4-5CEF-DE0A-DB88-AE864F661A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6538" y="3240088"/>
            <a:ext cx="139700" cy="10636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88" name="Rectangle 52">
            <a:extLst>
              <a:ext uri="{FF2B5EF4-FFF2-40B4-BE49-F238E27FC236}">
                <a16:creationId xmlns:a16="http://schemas.microsoft.com/office/drawing/2014/main" id="{6F59B6CB-8DC2-52CB-573A-A7060E83E1B3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3692525" y="2009775"/>
            <a:ext cx="32289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Overnight delivery of 1st Class Mail</a:t>
            </a:r>
          </a:p>
        </p:txBody>
      </p:sp>
      <p:sp>
        <p:nvSpPr>
          <p:cNvPr id="526389" name="Oval 53">
            <a:extLst>
              <a:ext uri="{FF2B5EF4-FFF2-40B4-BE49-F238E27FC236}">
                <a16:creationId xmlns:a16="http://schemas.microsoft.com/office/drawing/2014/main" id="{BE7EBD38-3BA9-2851-069D-ABF07E026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1750" y="3148013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90" name="Rectangle 54">
            <a:extLst>
              <a:ext uri="{FF2B5EF4-FFF2-40B4-BE49-F238E27FC236}">
                <a16:creationId xmlns:a16="http://schemas.microsoft.com/office/drawing/2014/main" id="{E860AA75-989A-2A24-2C80-8DFC12C972FB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3562350" y="1979613"/>
            <a:ext cx="29654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Correct legal advice from IRS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91" name="Oval 55">
            <a:extLst>
              <a:ext uri="{FF2B5EF4-FFF2-40B4-BE49-F238E27FC236}">
                <a16:creationId xmlns:a16="http://schemas.microsoft.com/office/drawing/2014/main" id="{9918C8B9-533B-8FF2-8622-C060624AE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1438" y="3768725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92" name="Rectangle 56">
            <a:extLst>
              <a:ext uri="{FF2B5EF4-FFF2-40B4-BE49-F238E27FC236}">
                <a16:creationId xmlns:a16="http://schemas.microsoft.com/office/drawing/2014/main" id="{2F0A3609-CD3B-6BB1-49A7-6DC930CB918C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5062538" y="3063875"/>
            <a:ext cx="166528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Wire transfers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93" name="Oval 57">
            <a:extLst>
              <a:ext uri="{FF2B5EF4-FFF2-40B4-BE49-F238E27FC236}">
                <a16:creationId xmlns:a16="http://schemas.microsoft.com/office/drawing/2014/main" id="{EF20E978-3D4C-F97C-60CB-38D2B64CB4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5325" y="3411538"/>
            <a:ext cx="139700" cy="10636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94" name="Rectangle 58">
            <a:extLst>
              <a:ext uri="{FF2B5EF4-FFF2-40B4-BE49-F238E27FC236}">
                <a16:creationId xmlns:a16="http://schemas.microsoft.com/office/drawing/2014/main" id="{9C683D2A-A8C5-8D8C-BC89-F7FE3A53E367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4402138" y="2671763"/>
            <a:ext cx="18002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Restaurant bills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95" name="Oval 59">
            <a:extLst>
              <a:ext uri="{FF2B5EF4-FFF2-40B4-BE49-F238E27FC236}">
                <a16:creationId xmlns:a16="http://schemas.microsoft.com/office/drawing/2014/main" id="{283F5809-0EFA-9868-8564-22CC34895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6775" y="3508375"/>
            <a:ext cx="139700" cy="10477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96" name="Rectangle 60">
            <a:extLst>
              <a:ext uri="{FF2B5EF4-FFF2-40B4-BE49-F238E27FC236}">
                <a16:creationId xmlns:a16="http://schemas.microsoft.com/office/drawing/2014/main" id="{3C708BD7-5174-B3E2-1B3F-EE3F65E4309B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4518025" y="2635250"/>
            <a:ext cx="2160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eaLnBrk="0" hangingPunct="0"/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</a:rPr>
              <a:t>Payroll processing</a:t>
            </a:r>
            <a:endParaRPr lang="en-US" altLang="en-US" sz="2400" b="1">
              <a:latin typeface="Arial" panose="020B0604020202020204" pitchFamily="34" charset="0"/>
            </a:endParaRPr>
          </a:p>
        </p:txBody>
      </p:sp>
      <p:sp>
        <p:nvSpPr>
          <p:cNvPr id="526397" name="Oval 61">
            <a:extLst>
              <a:ext uri="{FF2B5EF4-FFF2-40B4-BE49-F238E27FC236}">
                <a16:creationId xmlns:a16="http://schemas.microsoft.com/office/drawing/2014/main" id="{8AA4EC49-F6ED-4A58-1E6A-F58625BBCA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5399088"/>
            <a:ext cx="139700" cy="104775"/>
          </a:xfrm>
          <a:prstGeom prst="ellipse">
            <a:avLst/>
          </a:prstGeom>
          <a:solidFill>
            <a:srgbClr val="01228B"/>
          </a:solidFill>
          <a:ln w="19050">
            <a:solidFill>
              <a:srgbClr val="B3B3B3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6398" name="Rectangle 62">
            <a:extLst>
              <a:ext uri="{FF2B5EF4-FFF2-40B4-BE49-F238E27FC236}">
                <a16:creationId xmlns:a16="http://schemas.microsoft.com/office/drawing/2014/main" id="{C5BCD31B-850A-571F-022C-3D7FC596550A}"/>
              </a:ext>
            </a:extLst>
          </p:cNvPr>
          <p:cNvSpPr>
            <a:spLocks noChangeArrowheads="1"/>
          </p:cNvSpPr>
          <p:nvPr/>
        </p:nvSpPr>
        <p:spPr bwMode="auto">
          <a:xfrm rot="18900000">
            <a:off x="6656388" y="4514850"/>
            <a:ext cx="2030412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marL="2286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>
                <a:solidFill>
                  <a:srgbClr val="01228B"/>
                </a:solidFill>
                <a:latin typeface="Arial" panose="020B0604020202020204" pitchFamily="34" charset="0"/>
              </a:rPr>
              <a:t>Domestic airline fatality rate</a:t>
            </a:r>
            <a:br>
              <a:rPr lang="en-US" altLang="en-US" sz="1200" b="1">
                <a:solidFill>
                  <a:srgbClr val="01228B"/>
                </a:solidFill>
                <a:latin typeface="Arial" panose="020B0604020202020204" pitchFamily="34" charset="0"/>
              </a:rPr>
            </a:br>
            <a:r>
              <a:rPr lang="en-US" altLang="en-US" sz="1200" b="1">
                <a:solidFill>
                  <a:srgbClr val="01228B"/>
                </a:solidFill>
                <a:latin typeface="Arial" panose="020B0604020202020204" pitchFamily="34" charset="0"/>
              </a:rPr>
              <a:t>(0.43ppm)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11349</TotalTime>
  <Words>2899</Words>
  <Application>Microsoft Office PowerPoint</Application>
  <PresentationFormat>On-screen Show (4:3)</PresentationFormat>
  <Paragraphs>475</Paragraphs>
  <Slides>37</Slides>
  <Notes>24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4</vt:i4>
      </vt:variant>
      <vt:variant>
        <vt:lpstr>Slide Titles</vt:lpstr>
      </vt:variant>
      <vt:variant>
        <vt:i4>37</vt:i4>
      </vt:variant>
    </vt:vector>
  </HeadingPairs>
  <TitlesOfParts>
    <vt:vector size="45" baseType="lpstr">
      <vt:lpstr>Times New Roman</vt:lpstr>
      <vt:lpstr>Arial</vt:lpstr>
      <vt:lpstr>Symbol</vt:lpstr>
      <vt:lpstr>JPMorgan</vt:lpstr>
      <vt:lpstr>Microsoft Excel Chart</vt:lpstr>
      <vt:lpstr>Microsoft Equation 3.0</vt:lpstr>
      <vt:lpstr>Microsoft Office Excel Worksheet</vt:lpstr>
      <vt:lpstr>Microsoft Clip Gallery</vt:lpstr>
      <vt:lpstr>Six Sigma Overview</vt:lpstr>
      <vt:lpstr>Six Sigma Overview - Outline</vt:lpstr>
      <vt:lpstr>What are your questions?</vt:lpstr>
      <vt:lpstr>What is Six Sigma?</vt:lpstr>
      <vt:lpstr>Why Six Sigma?</vt:lpstr>
      <vt:lpstr>PowerPoint Presentation</vt:lpstr>
      <vt:lpstr>Why Six Sigma ?</vt:lpstr>
      <vt:lpstr>PowerPoint Presentation</vt:lpstr>
      <vt:lpstr>Where Are Businesses Today?</vt:lpstr>
      <vt:lpstr>How Do You Calculate Sigma-Level?</vt:lpstr>
      <vt:lpstr>How Do You Calculate Sigma-Level?</vt:lpstr>
      <vt:lpstr>How Do You Calculate Sigma-Level?</vt:lpstr>
      <vt:lpstr>How Do You Calculate Sigma-Level?</vt:lpstr>
      <vt:lpstr>How Do You Calculate Sigma-Level?</vt:lpstr>
      <vt:lpstr>Exercise: What is your Process Sigma?</vt:lpstr>
      <vt:lpstr>What are “Belts” – Black and Green?</vt:lpstr>
      <vt:lpstr>What are “Belts” – Black and Green?</vt:lpstr>
      <vt:lpstr>What are “Belts” – Black and Green?</vt:lpstr>
      <vt:lpstr>What are “Belts” – Black and Green?</vt:lpstr>
      <vt:lpstr>What are “Belts” – Black and Green?</vt:lpstr>
      <vt:lpstr>What are “Belts” – Black and Green?</vt:lpstr>
      <vt:lpstr>What is Management’s Role?</vt:lpstr>
      <vt:lpstr>PowerPoint Presentation</vt:lpstr>
      <vt:lpstr>What training is given?</vt:lpstr>
      <vt:lpstr>PowerPoint Presentation</vt:lpstr>
      <vt:lpstr>What are Improvement Methods?</vt:lpstr>
      <vt:lpstr>What are Improvement Methods?</vt:lpstr>
      <vt:lpstr>DMAIC Example</vt:lpstr>
      <vt:lpstr>How is Six Sigma effectively implemented?</vt:lpstr>
      <vt:lpstr>How is Six Sigma effectively implemented?</vt:lpstr>
      <vt:lpstr>PowerPoint Presentation</vt:lpstr>
      <vt:lpstr>How is Six Sigma effectively implemented?</vt:lpstr>
      <vt:lpstr>PowerPoint Presentation</vt:lpstr>
      <vt:lpstr>How is Six Sigma effectively implemented?</vt:lpstr>
      <vt:lpstr>PowerPoint Presentation</vt:lpstr>
      <vt:lpstr>PowerPoint Presentation</vt:lpstr>
      <vt:lpstr>Next Steps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230</cp:revision>
  <cp:lastPrinted>2004-10-06T20:58:10Z</cp:lastPrinted>
  <dcterms:created xsi:type="dcterms:W3CDTF">1998-10-26T20:45:45Z</dcterms:created>
  <dcterms:modified xsi:type="dcterms:W3CDTF">2026-07-24T18:07:11Z</dcterms:modified>
</cp:coreProperties>
</file>