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7" r:id="rId13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00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BEC49C1-D49E-C5F1-C7FC-3C12D1F6FCF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002C2594-99AB-BAF1-5DFE-41E21FF96A5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E4DC608-88BF-2984-ECC3-4BF06EC59F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A1D2ECE-68F1-CDBA-226C-02C02E5AC0C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A7C2B4DC-EFC0-4296-B60F-DFF7564F46A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BEAFE0DE-A346-5113-CFB0-219A255E273E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A4F3BCE-F66C-AEFD-5B39-F6B65C19199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5C9E21BC-F415-70C4-EF31-6B7BB7C2CE8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0871F4A0-C43F-90BB-27D0-F138A5E8D89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DBF99A38-5C82-991C-30C8-4E3BBBAD6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EE787068-D540-4E98-950B-CFBF2D08B16D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19D5518-9940-C155-5850-CA9E77CDBD4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A82B5DE0-D243-F4B7-C040-8251E52E98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0367EFE6-DD34-40FE-3167-2752AA2A3D4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AEC7EDE0-464C-8573-E425-6EE404026D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DCDE8-7573-E462-05B9-B6969864EF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8DC8EE-FAF0-CBE0-3911-ADC8FBFF4B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62960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EB258-8607-0DBF-D104-CFB5119B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ABB83E-1554-6443-B60B-B10997436D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1266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2D79D26-786C-083A-E891-D1A27689E5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543EE5-1E22-09F8-E650-75AE71F54F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0109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E7F03-7431-1F98-B2D2-C717AC8D7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2F204E-2BB3-04F4-DAAC-B914D0761B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9888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8AC435-B5CA-51F6-D4F9-A975F815D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6B4CE6-0BB1-CCC3-88C0-24AF34F05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6767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F9CD8-A568-0A0A-F814-E8B77F0B5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9F0B6-3DF1-B69B-B91C-741787D0D4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565A85-30B6-AD0E-8204-52C6760C4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6964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883BD-D8E3-DACA-9B26-84F569DAD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B68048-0EF8-2456-E40A-60B230598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379F4B-80CA-9E1A-6932-7699FA9036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5300C-B628-A879-2D76-D9B8C31931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652793-D9A5-3370-0DAD-9B2D933BDA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1486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C17C1-9842-ED72-A22B-D15BDB3A2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7864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6120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1E9F8-2B85-1BE3-6682-9DA5F93FC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5DE908-371B-AC39-AEE3-771A084349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82DE82-B043-2439-077D-7DC002C36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1452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BEC1E-A2B2-CDED-B0AC-A0EA0EBCA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B66C69-F9D8-BECE-39CA-D714719872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F33024-55D9-936D-C7AC-22E3EE8AD8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7341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10C5502-EEB8-6AF1-52C2-5B6D915DC35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431C1809-6C65-DD50-A294-6A11955CF9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5A637C3F-2382-C488-9297-BE4A415D386E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FDD882B-26A1-C288-4A42-B7EEE2424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E7CF6CA0-0631-3854-FE1A-86EBDD7030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BA62C8F-482A-44A1-A2B9-3D9407A55C74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ED2B2F95-970B-1849-D07B-E38B932E28BD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94843FBD-BEE1-A5D7-674D-B05F6223BF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56F429B0-E48C-418D-F221-541085657A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79B8E41D-D069-E5A4-84BA-A79EB66B4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2577463B-9F8C-AF5A-949D-2101649F5D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1B05B4F1-50C0-B357-9494-D451B412E1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597F2813-D7AB-C3E8-04C8-F12168756C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DC3D722A-F46D-B786-1494-3B20D14069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B6BFAF75-8D51-95AC-8BC8-8E60FCB547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374A333B-82CC-7D3C-5C73-C907904D36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9C2391E8-A144-040E-5AEC-3CB3B86C15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E46A065F-CE9B-B72F-EA6B-61761E8449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E9AFDA68-8AFD-2EDE-15D9-56423E3E46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E3FDFD4F-A0A2-CF77-9FB6-7A034E4372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81768C85-D100-5D07-4013-0EAA537481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3C8BF7D4-2DA4-7830-CEE6-90E91A7BD3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79CC52D7-7424-9CF1-D013-DD8C965CDC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6E469A5C-7DA9-91FB-A88B-B53D23E02F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7C221C47-ECBD-C827-C0B6-247C2C0555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346BFC16-545B-107B-5BA0-9FFCDEEC0A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E89D3816-53F1-F7F1-E579-EC48D0DC5E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34C0F9EA-5353-C90F-DEEE-798778937B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E944AB53-1654-DD77-5CC8-229FE4CA39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75511959-0D51-7D72-44CA-8E85155D59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16A3AB15-17C8-BF66-2E19-954CDC11C5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BFEEBFF1-0E3B-CEDD-77B5-CABEFBD99D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B6AEFFAC-0762-F86E-9583-918B8C59E0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82C184F0-8AB8-F6BC-EA68-7DFEAD737E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76967023-0BA8-D778-48A5-7D7905338E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58EADC77-2D92-7F8A-C73E-D8F0B30BB1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8DB6EC52-8AA4-8F30-94E1-8AA87ADCFE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544D264A-1149-E819-C699-6FDA2F386E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A88EB9D4-B36E-1490-3516-2A2698E16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3760165B-2E43-0482-1A41-E7983A63E1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3BBD4862-6F83-FD44-F1B8-3464CB8A1F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BA7C9AB3-40FD-9246-B513-7A159E400D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1C61D042-B4CF-0A05-5E7A-117640D4F6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181C7045-E139-4409-2E29-3796472CB7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A1E6B5C9-45C6-25F0-9EFB-AECD95E976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9E474730-483D-0458-BAD4-AB81B8FA2A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AFD0FC4F-28FD-8448-4C6F-BEFF1D4065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4FEBD10D-BD3B-46CF-1A92-3A197AC371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033F43DC-1989-937D-A5A4-F81D7C2397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B585E5D8-A427-5292-B893-DDFFA7E167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A1C28E82-899B-5CD3-BA4C-CFE7987549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B691A46F-DB3C-13CD-A037-0C063B3AD5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E5F042F7-007D-F90E-054B-F5A4411450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4FEEF86C-487B-267C-F748-ECF804DC93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2B9C4614-BBCF-95E8-739F-1399C44344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72FCB248-B2C8-4119-90F3-2B34331AB1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5B505781-25DA-2D77-8B45-D027EF614A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9DF0B9CC-1379-CD30-84DE-21E5C3E65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411831E7-3D0B-46AB-4E8A-1477A7A1D1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69691AC3-839C-5D4F-0AD7-A1F1A713CD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F5154775-FE88-A416-3C35-A518E105E5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92C94DDA-F703-2852-0638-7BD49417B8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3682AB85-4467-29AC-4347-9D68A19F7E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14CEF2B3-C896-63A6-CF34-655F3F48D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F6A714CD-B107-9755-3169-561AD18AAD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A53222ED-D26A-4B39-7D9A-3782452D1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21955496-2919-7930-6C2A-E35A8E728E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D132D189-DEAD-9020-2884-856EFFB2F8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658D3AD2-9779-D731-6B2A-88E7553E92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969295EF-21C7-2DB7-59EB-247B139E87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E2BA9481-1402-B793-D01B-D9ACB4EDA8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122411D4-233B-3D48-E2CD-8C8411F827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345329F6-F35A-DC87-3D09-5D0BBDA07A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A26F0CD5-E3A8-536D-0B93-DAE1383C26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1CE05303-1FB3-999A-1BA1-AB3AE76515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811A7092-2535-4832-6E19-3A273F705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D8AC09F3-EC55-EC0A-3173-D2CC39280F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F4802E93-F24E-C517-B546-0A28FBEE0D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2E7E1AF5-316C-5381-B961-FDC579FD3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010BAD1E-FE1A-F218-F4E6-AD4372CA1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C6063B17-B0F4-D078-8DAD-40482C3A16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ABC32619-4A3B-FFF9-0F0E-8CB8160B86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07AAB241-74DC-024F-CC57-E71AFC164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F8D0F62C-AB1E-1AB3-7D9F-F6395DF7E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2409CEC4-DB23-0B96-840E-324D885FBE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4CC110B2-BC9E-3A17-99C7-D4C413B78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96A262E7-8962-8610-C9FA-26F0F9480D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21EA010A-D5E5-1568-F010-916DD9AEC0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0D488A7F-FC0F-D703-0C99-FE9DCFC6AC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F01EF7D3-DA6F-FDAB-B64E-121B87923B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2CBEF82E-CF1C-9AD0-FCE0-BE7F34B304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C663CFE2-14F5-AAD3-F674-A75670C8B1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3354EAC9-DADB-A855-EE57-D97A5BC0A5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D0F5DAE6-7023-C594-F1A8-B5AD3DAEF2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3E197018-EF32-2D51-56DA-45690C6193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1B1D3CDF-0141-DB48-F873-F2A375D4E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AD7A7AAE-BECC-A6C3-E993-457EF9FBB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2BA6FC4E-C72E-3BBA-2E83-E232D7F108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4D665CEF-31ED-F742-E9F0-CC80FD5860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84A7D56E-2EBC-344E-023C-2748E7131D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0C58AD44-9604-EE30-597F-F80EFE7EBD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626E8EE1-6F18-6E7A-29FA-3D257A7CF4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0D3A8F47-A400-E429-012E-89A87C3A08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8905CCBD-9270-EA62-BCCB-B2278AC246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603D29B1-0ABD-CA10-6905-BC209D471D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67E4612F-A8E6-0D8D-F6AF-FAF38335F3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80B4800D-EA5A-1CD9-C52C-9694CABB95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FDCEEB6A-28BA-E81A-3EC5-C0D4FBFF3E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80DA41A8-4DEC-0C3C-F95F-08DCA6555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5E032184-2C0C-9489-5124-E63383974E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486BF9C2-B8F1-8BD4-0EEA-F72FE16951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3D6A0855-DAC5-E409-804C-CA63099F29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2E7CD3C4-2AF7-D94F-7596-DBEBCB75B8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71193A90-6979-AA97-AF32-4971554E08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73D9A962-E75D-A170-33EA-A38A5968B3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324E26BA-1A4B-7267-2352-7D71AF73F0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B88E961A-5959-A824-3516-54B1C1766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FE084FEB-4596-86CE-0EE7-129ABD0A2F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7E477046-CAE5-CE7A-1203-04CC1AECD7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C0D08758-5DBE-5C7A-BBF0-9FFD15BC69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6BAA450D-897A-97DB-6CB8-D38BE37C5B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26199DE9-7232-9137-8804-4DE0E28A6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C286DBD6-580A-8413-72B7-905CEE74A2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A91C1DFE-E698-B9DE-ABC1-5F621D3BE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7382B02C-8AEC-090B-59BD-084495DE13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905ABA6F-B07D-B3DC-CC40-1C1C0C10C4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729249FA-F28A-F2B9-D4F8-765A29ACF9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E0E986F9-D6C9-34C7-91B2-724CE68C12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CE4A6388-DBF4-818A-87B0-9C3213B071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8EFA8C10-4E9B-AE2A-0DE6-F9D087CAEF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A66A6585-F9EC-3505-36A3-082A70FED9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EEAB3177-2529-AE3B-C135-A62BC296B7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A855AF8A-FE7B-5A5C-0ABD-D4D93FCA4F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7FF8E9F4-70DB-028B-82A2-96AB739AC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C71F1129-4817-815A-FB42-398F20DC51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9E5FECED-FD27-1F62-311F-3719AA55FF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1A6660EB-89F2-4B92-C1F8-604EB468CC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3D853BF2-8F80-C14F-7D4B-9762491B67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9CA8AF26-7258-5C6A-C978-3207DBD34C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4E66EFAA-619A-411B-C008-B3CEB969A4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4937E9D9-4DF0-63F4-746A-7E0CC5CB0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5BEA8E67-D326-4E05-800E-F6EBCE3BFD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F09A1D8D-5F2B-FF7F-E032-0BD91E964F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34D44FA3-5AA1-A86D-FD00-85A186A0DA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CFF42D0D-983C-07D4-C6A2-741D867F7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B03E2710-9BDB-E759-3D82-864865050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E38DABDF-9DDA-9809-625B-7D97832939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89AB0FF2-FFD7-52DB-92F7-5102CB26CC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A94972C2-F41B-50A0-CB30-40E091944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E456D288-E860-8A81-D3AE-EE0ED638E7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C4D23EB1-C2DE-9580-CE5E-35BDC037E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F0558C2D-341A-D234-0E9F-FC3660764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A7D7EE98-4FC6-51AF-EA1F-E40FAEFDEF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BA7B3D09-A283-9A28-A63F-738CD62637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99069B28-2C5E-2C75-6F99-BF0A2AE7C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8BC47C76-B560-5EEE-5921-B666244474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6A907EF7-2976-EFC3-C967-81A80EFD8C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9D1A7AB0-34C1-6BF8-AF22-9D22344B8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29E80F44-3658-619B-0133-FC4135E12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04701072-F4C9-3319-730A-E050027C2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494CD539-135A-521B-11FC-C2FEDC52EE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A77D4176-8C3D-1175-72F7-49820CB11E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5557974E-033A-623E-4D17-23EE05CEFF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3AF817F6-0433-E75E-9AA8-792718AD8C7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0E373C2D-80E6-1F21-2D73-7F8AFC030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61801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5.3 Process Management Methods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033342CE-BFCA-8B4B-EBFB-7F479728F791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35303895-BFC9-E089-6234-0A5C97969F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66B3497D-8AF3-1959-D681-BC5CF534C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EF3A1507-22D5-C5E1-B797-6D7B3448FA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90" name="Rectangle 6">
            <a:extLst>
              <a:ext uri="{FF2B5EF4-FFF2-40B4-BE49-F238E27FC236}">
                <a16:creationId xmlns:a16="http://schemas.microsoft.com/office/drawing/2014/main" id="{B4A9F881-FCBB-8B3D-E2BD-9109D6DF38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Process Management Chart</a:t>
            </a:r>
          </a:p>
        </p:txBody>
      </p:sp>
      <p:graphicFrame>
        <p:nvGraphicFramePr>
          <p:cNvPr id="528389" name="Object 5">
            <a:extLst>
              <a:ext uri="{FF2B5EF4-FFF2-40B4-BE49-F238E27FC236}">
                <a16:creationId xmlns:a16="http://schemas.microsoft.com/office/drawing/2014/main" id="{D0B4A2B9-640A-2F1D-DA58-CACBC2391984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46075" y="1268413"/>
          <a:ext cx="8450263" cy="512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50591" imgH="5128113" progId="Word.Document.8">
                  <p:embed/>
                </p:oleObj>
              </mc:Choice>
              <mc:Fallback>
                <p:oleObj name="Document" r:id="rId2" imgW="8450591" imgH="5128113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" y="1268413"/>
                        <a:ext cx="8450263" cy="5127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8392" name="Text Box 8">
            <a:extLst>
              <a:ext uri="{FF2B5EF4-FFF2-40B4-BE49-F238E27FC236}">
                <a16:creationId xmlns:a16="http://schemas.microsoft.com/office/drawing/2014/main" id="{323030C6-4152-E69F-1EF3-FC2FBF6458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5.3-21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62" name="Rectangle 6">
            <a:extLst>
              <a:ext uri="{FF2B5EF4-FFF2-40B4-BE49-F238E27FC236}">
                <a16:creationId xmlns:a16="http://schemas.microsoft.com/office/drawing/2014/main" id="{BE517716-0DBD-6256-EFD2-2FE7D82126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Our Friend Bruce - - </a:t>
            </a:r>
          </a:p>
        </p:txBody>
      </p:sp>
      <p:sp>
        <p:nvSpPr>
          <p:cNvPr id="531464" name="Text Box 8">
            <a:extLst>
              <a:ext uri="{FF2B5EF4-FFF2-40B4-BE49-F238E27FC236}">
                <a16:creationId xmlns:a16="http://schemas.microsoft.com/office/drawing/2014/main" id="{E5C4AA8D-6822-F592-F06F-F50100028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5.3-23</a:t>
            </a:r>
          </a:p>
        </p:txBody>
      </p:sp>
      <p:sp>
        <p:nvSpPr>
          <p:cNvPr id="531465" name="AutoShape 9">
            <a:extLst>
              <a:ext uri="{FF2B5EF4-FFF2-40B4-BE49-F238E27FC236}">
                <a16:creationId xmlns:a16="http://schemas.microsoft.com/office/drawing/2014/main" id="{C61C2AD6-F366-467D-CD55-2B906159954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85800" y="1030288"/>
            <a:ext cx="7848600" cy="5218112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468" name="Line 12">
            <a:extLst>
              <a:ext uri="{FF2B5EF4-FFF2-40B4-BE49-F238E27FC236}">
                <a16:creationId xmlns:a16="http://schemas.microsoft.com/office/drawing/2014/main" id="{8D7D5514-8CF6-3C0C-ADD1-5B1EF6F36E7C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0775" y="2589213"/>
            <a:ext cx="1588" cy="57626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69" name="Line 13">
            <a:extLst>
              <a:ext uri="{FF2B5EF4-FFF2-40B4-BE49-F238E27FC236}">
                <a16:creationId xmlns:a16="http://schemas.microsoft.com/office/drawing/2014/main" id="{D303D69F-53CE-1384-22B4-3A657296041B}"/>
              </a:ext>
            </a:extLst>
          </p:cNvPr>
          <p:cNvSpPr>
            <a:spLocks noChangeShapeType="1"/>
          </p:cNvSpPr>
          <p:nvPr/>
        </p:nvSpPr>
        <p:spPr bwMode="auto">
          <a:xfrm>
            <a:off x="4017963" y="1074738"/>
            <a:ext cx="1587" cy="512921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70" name="Line 14">
            <a:extLst>
              <a:ext uri="{FF2B5EF4-FFF2-40B4-BE49-F238E27FC236}">
                <a16:creationId xmlns:a16="http://schemas.microsoft.com/office/drawing/2014/main" id="{E95AEA78-A975-562D-98BB-2673A09BC4C4}"/>
              </a:ext>
            </a:extLst>
          </p:cNvPr>
          <p:cNvSpPr>
            <a:spLocks noChangeShapeType="1"/>
          </p:cNvSpPr>
          <p:nvPr/>
        </p:nvSpPr>
        <p:spPr bwMode="auto">
          <a:xfrm>
            <a:off x="6386513" y="1074738"/>
            <a:ext cx="1587" cy="512921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71" name="Line 15">
            <a:extLst>
              <a:ext uri="{FF2B5EF4-FFF2-40B4-BE49-F238E27FC236}">
                <a16:creationId xmlns:a16="http://schemas.microsoft.com/office/drawing/2014/main" id="{8AE06590-DB14-4B45-1E5E-0F1E941F6E9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0250" y="1336675"/>
            <a:ext cx="7759700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72" name="Line 16">
            <a:extLst>
              <a:ext uri="{FF2B5EF4-FFF2-40B4-BE49-F238E27FC236}">
                <a16:creationId xmlns:a16="http://schemas.microsoft.com/office/drawing/2014/main" id="{F7CCC831-EE3B-55F1-D944-C29EEC36ED90}"/>
              </a:ext>
            </a:extLst>
          </p:cNvPr>
          <p:cNvSpPr>
            <a:spLocks noChangeShapeType="1"/>
          </p:cNvSpPr>
          <p:nvPr/>
        </p:nvSpPr>
        <p:spPr bwMode="auto">
          <a:xfrm>
            <a:off x="730250" y="1600200"/>
            <a:ext cx="5656263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73" name="Line 17">
            <a:extLst>
              <a:ext uri="{FF2B5EF4-FFF2-40B4-BE49-F238E27FC236}">
                <a16:creationId xmlns:a16="http://schemas.microsoft.com/office/drawing/2014/main" id="{0254FD32-97DF-419B-D8F9-AAE2A2F44145}"/>
              </a:ext>
            </a:extLst>
          </p:cNvPr>
          <p:cNvSpPr>
            <a:spLocks noChangeShapeType="1"/>
          </p:cNvSpPr>
          <p:nvPr/>
        </p:nvSpPr>
        <p:spPr bwMode="auto">
          <a:xfrm>
            <a:off x="1387475" y="1336675"/>
            <a:ext cx="1588" cy="4867275"/>
          </a:xfrm>
          <a:prstGeom prst="line">
            <a:avLst/>
          </a:prstGeom>
          <a:noFill/>
          <a:ln w="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74" name="Line 18">
            <a:extLst>
              <a:ext uri="{FF2B5EF4-FFF2-40B4-BE49-F238E27FC236}">
                <a16:creationId xmlns:a16="http://schemas.microsoft.com/office/drawing/2014/main" id="{61A03F40-17BA-0BA8-20F2-5BB2602263EF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4700" y="1336675"/>
            <a:ext cx="1588" cy="4867275"/>
          </a:xfrm>
          <a:prstGeom prst="line">
            <a:avLst/>
          </a:prstGeom>
          <a:noFill/>
          <a:ln w="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75" name="Line 19">
            <a:extLst>
              <a:ext uri="{FF2B5EF4-FFF2-40B4-BE49-F238E27FC236}">
                <a16:creationId xmlns:a16="http://schemas.microsoft.com/office/drawing/2014/main" id="{FCF5AF1B-AC87-949C-6DAC-FFEC0739B8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3513" y="1336675"/>
            <a:ext cx="1587" cy="4867275"/>
          </a:xfrm>
          <a:prstGeom prst="line">
            <a:avLst/>
          </a:prstGeom>
          <a:noFill/>
          <a:ln w="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76" name="Line 20">
            <a:extLst>
              <a:ext uri="{FF2B5EF4-FFF2-40B4-BE49-F238E27FC236}">
                <a16:creationId xmlns:a16="http://schemas.microsoft.com/office/drawing/2014/main" id="{053AFB6E-6B45-2AF3-C4D7-458CFA6064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60738" y="1336675"/>
            <a:ext cx="1587" cy="4867275"/>
          </a:xfrm>
          <a:prstGeom prst="line">
            <a:avLst/>
          </a:prstGeom>
          <a:noFill/>
          <a:ln w="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77" name="Line 21">
            <a:extLst>
              <a:ext uri="{FF2B5EF4-FFF2-40B4-BE49-F238E27FC236}">
                <a16:creationId xmlns:a16="http://schemas.microsoft.com/office/drawing/2014/main" id="{1809B733-31D5-EB7A-D5D0-085BE0DF26AD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6950" y="1336675"/>
            <a:ext cx="1588" cy="486727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78" name="Line 22">
            <a:extLst>
              <a:ext uri="{FF2B5EF4-FFF2-40B4-BE49-F238E27FC236}">
                <a16:creationId xmlns:a16="http://schemas.microsoft.com/office/drawing/2014/main" id="{0AB652D2-CE70-3D7D-7EAF-77336A58B521}"/>
              </a:ext>
            </a:extLst>
          </p:cNvPr>
          <p:cNvSpPr>
            <a:spLocks noChangeShapeType="1"/>
          </p:cNvSpPr>
          <p:nvPr/>
        </p:nvSpPr>
        <p:spPr bwMode="auto">
          <a:xfrm>
            <a:off x="5595938" y="1336675"/>
            <a:ext cx="1587" cy="486727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79" name="Rectangle 23">
            <a:extLst>
              <a:ext uri="{FF2B5EF4-FFF2-40B4-BE49-F238E27FC236}">
                <a16:creationId xmlns:a16="http://schemas.microsoft.com/office/drawing/2014/main" id="{AB4796E6-64EC-1FFB-A84B-FE77E3ED3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8275" y="1600200"/>
            <a:ext cx="1839913" cy="1316038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480" name="Rectangle 24">
            <a:extLst>
              <a:ext uri="{FF2B5EF4-FFF2-40B4-BE49-F238E27FC236}">
                <a16:creationId xmlns:a16="http://schemas.microsoft.com/office/drawing/2014/main" id="{620F7F71-2B40-F80F-3A8A-427F43255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8275" y="3179763"/>
            <a:ext cx="1839913" cy="1314450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481" name="Line 25">
            <a:extLst>
              <a:ext uri="{FF2B5EF4-FFF2-40B4-BE49-F238E27FC236}">
                <a16:creationId xmlns:a16="http://schemas.microsoft.com/office/drawing/2014/main" id="{FC6E7B77-ED75-13E7-6A6E-BA9B45CC12C4}"/>
              </a:ext>
            </a:extLst>
          </p:cNvPr>
          <p:cNvSpPr>
            <a:spLocks noChangeShapeType="1"/>
          </p:cNvSpPr>
          <p:nvPr/>
        </p:nvSpPr>
        <p:spPr bwMode="auto">
          <a:xfrm>
            <a:off x="6386513" y="4757738"/>
            <a:ext cx="2103437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82" name="Rectangle 26">
            <a:extLst>
              <a:ext uri="{FF2B5EF4-FFF2-40B4-BE49-F238E27FC236}">
                <a16:creationId xmlns:a16="http://schemas.microsoft.com/office/drawing/2014/main" id="{971B7C93-0C6D-2DF8-E68A-EB900D7F2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488" y="1060450"/>
            <a:ext cx="277177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Helv" charset="0"/>
              </a:rPr>
              <a:t>Process:________________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483" name="Rectangle 27">
            <a:extLst>
              <a:ext uri="{FF2B5EF4-FFF2-40B4-BE49-F238E27FC236}">
                <a16:creationId xmlns:a16="http://schemas.microsoft.com/office/drawing/2014/main" id="{44CC5F82-91DF-4C61-ED00-7CBBF1DC8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376363"/>
            <a:ext cx="5492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Helv" charset="0"/>
              </a:rPr>
              <a:t>Customer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484" name="Rectangle 28">
            <a:extLst>
              <a:ext uri="{FF2B5EF4-FFF2-40B4-BE49-F238E27FC236}">
                <a16:creationId xmlns:a16="http://schemas.microsoft.com/office/drawing/2014/main" id="{016F7368-1033-B618-0721-AAB5C4F9D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1775" y="1392238"/>
            <a:ext cx="3159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Helv" charset="0"/>
              </a:rPr>
              <a:t>Sales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485" name="Rectangle 29">
            <a:extLst>
              <a:ext uri="{FF2B5EF4-FFF2-40B4-BE49-F238E27FC236}">
                <a16:creationId xmlns:a16="http://schemas.microsoft.com/office/drawing/2014/main" id="{0171D44A-895F-6189-4A29-3D9241E21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2638" y="1392238"/>
            <a:ext cx="6032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Helv" charset="0"/>
              </a:rPr>
              <a:t>Production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486" name="Rectangle 30">
            <a:extLst>
              <a:ext uri="{FF2B5EF4-FFF2-40B4-BE49-F238E27FC236}">
                <a16:creationId xmlns:a16="http://schemas.microsoft.com/office/drawing/2014/main" id="{EA34421C-9E5D-BE28-FBB7-9CCA32A343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1392238"/>
            <a:ext cx="4905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Helv" charset="0"/>
              </a:rPr>
              <a:t>Shipping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487" name="Rectangle 31">
            <a:extLst>
              <a:ext uri="{FF2B5EF4-FFF2-40B4-BE49-F238E27FC236}">
                <a16:creationId xmlns:a16="http://schemas.microsoft.com/office/drawing/2014/main" id="{D706967A-F439-4E2B-0424-C4185D5BD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2013" y="1392238"/>
            <a:ext cx="4064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Helv" charset="0"/>
              </a:rPr>
              <a:t>Vendor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488" name="Oval 32">
            <a:extLst>
              <a:ext uri="{FF2B5EF4-FFF2-40B4-BE49-F238E27FC236}">
                <a16:creationId xmlns:a16="http://schemas.microsoft.com/office/drawing/2014/main" id="{D4ECC62D-A76D-F3E1-66D3-C426772A0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275" y="1747838"/>
            <a:ext cx="501650" cy="271462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489" name="Rectangle 33">
            <a:extLst>
              <a:ext uri="{FF2B5EF4-FFF2-40B4-BE49-F238E27FC236}">
                <a16:creationId xmlns:a16="http://schemas.microsoft.com/office/drawing/2014/main" id="{E6C586D3-6518-B515-89BF-6109B43382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750" y="2192338"/>
            <a:ext cx="574675" cy="287337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490" name="Rectangle 34">
            <a:extLst>
              <a:ext uri="{FF2B5EF4-FFF2-40B4-BE49-F238E27FC236}">
                <a16:creationId xmlns:a16="http://schemas.microsoft.com/office/drawing/2014/main" id="{62FBAA05-D080-9792-7BCF-FB368D1AC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1375" y="2709863"/>
            <a:ext cx="550863" cy="320675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491" name="Oval 35">
            <a:extLst>
              <a:ext uri="{FF2B5EF4-FFF2-40B4-BE49-F238E27FC236}">
                <a16:creationId xmlns:a16="http://schemas.microsoft.com/office/drawing/2014/main" id="{E368949A-887F-E2C4-1A56-6958F3DFB4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338" y="5448300"/>
            <a:ext cx="542925" cy="369888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492" name="Line 36">
            <a:extLst>
              <a:ext uri="{FF2B5EF4-FFF2-40B4-BE49-F238E27FC236}">
                <a16:creationId xmlns:a16="http://schemas.microsoft.com/office/drawing/2014/main" id="{44083A75-AD22-8A31-E7F2-A023703768EE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8863" y="2014538"/>
            <a:ext cx="1587" cy="825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93" name="Line 37">
            <a:extLst>
              <a:ext uri="{FF2B5EF4-FFF2-40B4-BE49-F238E27FC236}">
                <a16:creationId xmlns:a16="http://schemas.microsoft.com/office/drawing/2014/main" id="{66101FE0-E7B1-6812-9BF8-A41C54DD7B5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8863" y="2097088"/>
            <a:ext cx="673100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94" name="Line 38">
            <a:extLst>
              <a:ext uri="{FF2B5EF4-FFF2-40B4-BE49-F238E27FC236}">
                <a16:creationId xmlns:a16="http://schemas.microsoft.com/office/drawing/2014/main" id="{57FDF052-97DE-1DE8-E9F3-77447DFBB5F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1963" y="2097088"/>
            <a:ext cx="1587" cy="80962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95" name="Line 39">
            <a:extLst>
              <a:ext uri="{FF2B5EF4-FFF2-40B4-BE49-F238E27FC236}">
                <a16:creationId xmlns:a16="http://schemas.microsoft.com/office/drawing/2014/main" id="{5B6E8AF7-0341-0146-BE39-CD553E78AE80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1963" y="2474913"/>
            <a:ext cx="1587" cy="984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96" name="Line 40">
            <a:extLst>
              <a:ext uri="{FF2B5EF4-FFF2-40B4-BE49-F238E27FC236}">
                <a16:creationId xmlns:a16="http://schemas.microsoft.com/office/drawing/2014/main" id="{1B3A60DA-4765-705D-222E-73C979160FA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1963" y="2573338"/>
            <a:ext cx="658812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97" name="Line 41">
            <a:extLst>
              <a:ext uri="{FF2B5EF4-FFF2-40B4-BE49-F238E27FC236}">
                <a16:creationId xmlns:a16="http://schemas.microsoft.com/office/drawing/2014/main" id="{24343FE9-6E68-9889-7DF5-56CC700AF9B6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0775" y="3165475"/>
            <a:ext cx="1282700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98" name="Line 42">
            <a:extLst>
              <a:ext uri="{FF2B5EF4-FFF2-40B4-BE49-F238E27FC236}">
                <a16:creationId xmlns:a16="http://schemas.microsoft.com/office/drawing/2014/main" id="{25ED4516-99BB-E13B-A4CB-2CA6B1CB4904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3475" y="3165475"/>
            <a:ext cx="1588" cy="52546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499" name="Line 43">
            <a:extLst>
              <a:ext uri="{FF2B5EF4-FFF2-40B4-BE49-F238E27FC236}">
                <a16:creationId xmlns:a16="http://schemas.microsoft.com/office/drawing/2014/main" id="{D61E5E2D-69B3-A7A1-BEC6-5A8E5D8FB3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73313" y="3689350"/>
            <a:ext cx="1274762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00" name="Line 44">
            <a:extLst>
              <a:ext uri="{FF2B5EF4-FFF2-40B4-BE49-F238E27FC236}">
                <a16:creationId xmlns:a16="http://schemas.microsoft.com/office/drawing/2014/main" id="{FA2223D2-D485-A016-487D-818DE466932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3313" y="3689350"/>
            <a:ext cx="1587" cy="105410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01" name="Line 45">
            <a:extLst>
              <a:ext uri="{FF2B5EF4-FFF2-40B4-BE49-F238E27FC236}">
                <a16:creationId xmlns:a16="http://schemas.microsoft.com/office/drawing/2014/main" id="{3E49494F-74FA-14E4-BEF9-90A1FCBF511E}"/>
              </a:ext>
            </a:extLst>
          </p:cNvPr>
          <p:cNvSpPr>
            <a:spLocks noChangeShapeType="1"/>
          </p:cNvSpPr>
          <p:nvPr/>
        </p:nvSpPr>
        <p:spPr bwMode="auto">
          <a:xfrm>
            <a:off x="2373313" y="4743450"/>
            <a:ext cx="690562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02" name="Line 46">
            <a:extLst>
              <a:ext uri="{FF2B5EF4-FFF2-40B4-BE49-F238E27FC236}">
                <a16:creationId xmlns:a16="http://schemas.microsoft.com/office/drawing/2014/main" id="{CA4A0B8E-F13B-604E-5F2B-A6B20ECDE97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3875" y="4743450"/>
            <a:ext cx="1588" cy="608013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03" name="Line 47">
            <a:extLst>
              <a:ext uri="{FF2B5EF4-FFF2-40B4-BE49-F238E27FC236}">
                <a16:creationId xmlns:a16="http://schemas.microsoft.com/office/drawing/2014/main" id="{6A0679F7-2E45-6F3F-0145-A28A6BC6C069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5349875"/>
            <a:ext cx="1981200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04" name="Line 48">
            <a:extLst>
              <a:ext uri="{FF2B5EF4-FFF2-40B4-BE49-F238E27FC236}">
                <a16:creationId xmlns:a16="http://schemas.microsoft.com/office/drawing/2014/main" id="{1F9D3BEB-460E-5BEC-C3F8-9869FDBCBE2D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8863" y="5351463"/>
            <a:ext cx="1587" cy="825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05" name="Rectangle 49">
            <a:extLst>
              <a:ext uri="{FF2B5EF4-FFF2-40B4-BE49-F238E27FC236}">
                <a16:creationId xmlns:a16="http://schemas.microsoft.com/office/drawing/2014/main" id="{21CA311B-6D8C-6E17-5293-31A8D932B2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2013" y="3286125"/>
            <a:ext cx="574675" cy="320675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06" name="Rectangle 50">
            <a:extLst>
              <a:ext uri="{FF2B5EF4-FFF2-40B4-BE49-F238E27FC236}">
                <a16:creationId xmlns:a16="http://schemas.microsoft.com/office/drawing/2014/main" id="{62DA04C7-ABD4-6279-9503-67789D10F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3795713"/>
            <a:ext cx="574675" cy="336550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07" name="Rectangle 51">
            <a:extLst>
              <a:ext uri="{FF2B5EF4-FFF2-40B4-BE49-F238E27FC236}">
                <a16:creationId xmlns:a16="http://schemas.microsoft.com/office/drawing/2014/main" id="{A10D1109-5317-D6B4-2591-184F47F8E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913" y="4230688"/>
            <a:ext cx="592137" cy="379412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08" name="Rectangle 52">
            <a:extLst>
              <a:ext uri="{FF2B5EF4-FFF2-40B4-BE49-F238E27FC236}">
                <a16:creationId xmlns:a16="http://schemas.microsoft.com/office/drawing/2014/main" id="{FD8ABBC6-83CC-17D2-2102-F565CBEA6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0663" y="4832350"/>
            <a:ext cx="558800" cy="409575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09" name="Rectangle 53">
            <a:extLst>
              <a:ext uri="{FF2B5EF4-FFF2-40B4-BE49-F238E27FC236}">
                <a16:creationId xmlns:a16="http://schemas.microsoft.com/office/drawing/2014/main" id="{553A2F91-088E-BA27-4E1F-BDAB4C9B8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4525" y="1076325"/>
            <a:ext cx="123825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Helv" charset="0"/>
              </a:rPr>
              <a:t>Performance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10" name="Rectangle 54">
            <a:extLst>
              <a:ext uri="{FF2B5EF4-FFF2-40B4-BE49-F238E27FC236}">
                <a16:creationId xmlns:a16="http://schemas.microsoft.com/office/drawing/2014/main" id="{6E4FA7BA-A558-BBAC-013E-B141626C51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450" y="1085850"/>
            <a:ext cx="137001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Helv" charset="0"/>
              </a:rPr>
              <a:t>Improvements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11" name="Rectangle 55">
            <a:extLst>
              <a:ext uri="{FF2B5EF4-FFF2-40B4-BE49-F238E27FC236}">
                <a16:creationId xmlns:a16="http://schemas.microsoft.com/office/drawing/2014/main" id="{187F80CB-55D9-BA0A-D5E9-2AC0355F6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0513" y="1666875"/>
            <a:ext cx="9334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Helv" charset="0"/>
              </a:rPr>
              <a:t>Team A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12" name="Rectangle 56">
            <a:extLst>
              <a:ext uri="{FF2B5EF4-FFF2-40B4-BE49-F238E27FC236}">
                <a16:creationId xmlns:a16="http://schemas.microsoft.com/office/drawing/2014/main" id="{957723E8-7779-D16E-E547-DEE0835A3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6700" y="3236913"/>
            <a:ext cx="9334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Helv" charset="0"/>
              </a:rPr>
              <a:t>Team B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13" name="Rectangle 57">
            <a:extLst>
              <a:ext uri="{FF2B5EF4-FFF2-40B4-BE49-F238E27FC236}">
                <a16:creationId xmlns:a16="http://schemas.microsoft.com/office/drawing/2014/main" id="{9D45B58D-DA67-F96E-0D99-DCF43A83A1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4783138"/>
            <a:ext cx="14636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Helv" charset="0"/>
              </a:rPr>
              <a:t>Suggestions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14" name="Rectangle 58">
            <a:extLst>
              <a:ext uri="{FF2B5EF4-FFF2-40B4-BE49-F238E27FC236}">
                <a16:creationId xmlns:a16="http://schemas.microsoft.com/office/drawing/2014/main" id="{C15D9D67-9754-2886-E9D5-00B4969E9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4325" y="1392238"/>
            <a:ext cx="48418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Helv" charset="0"/>
              </a:rPr>
              <a:t>Indicator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15" name="Rectangle 59">
            <a:extLst>
              <a:ext uri="{FF2B5EF4-FFF2-40B4-BE49-F238E27FC236}">
                <a16:creationId xmlns:a16="http://schemas.microsoft.com/office/drawing/2014/main" id="{06C421C8-01A6-7BB0-AA44-23B1DAAC3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838" y="1400175"/>
            <a:ext cx="3651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Helv" charset="0"/>
              </a:rPr>
              <a:t>Target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16" name="Rectangle 60">
            <a:extLst>
              <a:ext uri="{FF2B5EF4-FFF2-40B4-BE49-F238E27FC236}">
                <a16:creationId xmlns:a16="http://schemas.microsoft.com/office/drawing/2014/main" id="{2B6EBD18-9AAE-A0E1-0579-BF28D154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6425" y="1392238"/>
            <a:ext cx="2381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Helv" charset="0"/>
              </a:rPr>
              <a:t>Gap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17" name="Oval 61">
            <a:extLst>
              <a:ext uri="{FF2B5EF4-FFF2-40B4-BE49-F238E27FC236}">
                <a16:creationId xmlns:a16="http://schemas.microsoft.com/office/drawing/2014/main" id="{EEDB1BBC-A5D6-F7DA-B551-5FA02E895C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2963" y="2241550"/>
            <a:ext cx="188912" cy="1651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18" name="Rectangle 62">
            <a:extLst>
              <a:ext uri="{FF2B5EF4-FFF2-40B4-BE49-F238E27FC236}">
                <a16:creationId xmlns:a16="http://schemas.microsoft.com/office/drawing/2014/main" id="{2073642F-9A63-3BB5-E9AC-95533ADC2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6300" y="2278063"/>
            <a:ext cx="1079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700">
                <a:solidFill>
                  <a:srgbClr val="000000"/>
                </a:solidFill>
                <a:latin typeface="Helv" charset="0"/>
              </a:rPr>
              <a:t>P1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19" name="Line 63">
            <a:extLst>
              <a:ext uri="{FF2B5EF4-FFF2-40B4-BE49-F238E27FC236}">
                <a16:creationId xmlns:a16="http://schemas.microsoft.com/office/drawing/2014/main" id="{EF9F7A88-E3FB-A4E4-E614-F07EFB054B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06600" y="2316163"/>
            <a:ext cx="98425" cy="793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20" name="Oval 64">
            <a:extLst>
              <a:ext uri="{FF2B5EF4-FFF2-40B4-BE49-F238E27FC236}">
                <a16:creationId xmlns:a16="http://schemas.microsoft.com/office/drawing/2014/main" id="{87A6DD78-ED03-9EB7-27C5-0607EB43C4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2768600"/>
            <a:ext cx="188913" cy="163513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1" name="Rectangle 65">
            <a:extLst>
              <a:ext uri="{FF2B5EF4-FFF2-40B4-BE49-F238E27FC236}">
                <a16:creationId xmlns:a16="http://schemas.microsoft.com/office/drawing/2014/main" id="{F3BACB95-F0DF-859B-C190-30729AB276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3525" y="2803525"/>
            <a:ext cx="1079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700">
                <a:solidFill>
                  <a:srgbClr val="000000"/>
                </a:solidFill>
                <a:latin typeface="Helv" charset="0"/>
              </a:rPr>
              <a:t>P2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22" name="Line 66">
            <a:extLst>
              <a:ext uri="{FF2B5EF4-FFF2-40B4-BE49-F238E27FC236}">
                <a16:creationId xmlns:a16="http://schemas.microsoft.com/office/drawing/2014/main" id="{51464559-F657-6066-2E4C-33DC631EDD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3825" y="2841625"/>
            <a:ext cx="100013" cy="793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23" name="Oval 67">
            <a:extLst>
              <a:ext uri="{FF2B5EF4-FFF2-40B4-BE49-F238E27FC236}">
                <a16:creationId xmlns:a16="http://schemas.microsoft.com/office/drawing/2014/main" id="{E9A76ECF-4874-6A24-404D-333B24BEE3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6263" y="3343275"/>
            <a:ext cx="188912" cy="1651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4" name="Rectangle 68">
            <a:extLst>
              <a:ext uri="{FF2B5EF4-FFF2-40B4-BE49-F238E27FC236}">
                <a16:creationId xmlns:a16="http://schemas.microsoft.com/office/drawing/2014/main" id="{8CFBCA7B-5439-A1CE-2C50-7DF9C2225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9600" y="3379788"/>
            <a:ext cx="1079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700">
                <a:solidFill>
                  <a:srgbClr val="000000"/>
                </a:solidFill>
                <a:latin typeface="Helv" charset="0"/>
              </a:rPr>
              <a:t>P3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25" name="Line 69">
            <a:extLst>
              <a:ext uri="{FF2B5EF4-FFF2-40B4-BE49-F238E27FC236}">
                <a16:creationId xmlns:a16="http://schemas.microsoft.com/office/drawing/2014/main" id="{139FE141-F8DF-9507-D2AE-26C1B3FC7BC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97238" y="3417888"/>
            <a:ext cx="98425" cy="793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26" name="Oval 70">
            <a:extLst>
              <a:ext uri="{FF2B5EF4-FFF2-40B4-BE49-F238E27FC236}">
                <a16:creationId xmlns:a16="http://schemas.microsoft.com/office/drawing/2014/main" id="{30C9581A-1134-AB63-B887-EB2B96045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5588" y="4354513"/>
            <a:ext cx="188912" cy="1651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7" name="Rectangle 71">
            <a:extLst>
              <a:ext uri="{FF2B5EF4-FFF2-40B4-BE49-F238E27FC236}">
                <a16:creationId xmlns:a16="http://schemas.microsoft.com/office/drawing/2014/main" id="{F18915AD-41FE-6793-155A-4E44585E7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8925" y="4391025"/>
            <a:ext cx="1079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700">
                <a:solidFill>
                  <a:srgbClr val="000000"/>
                </a:solidFill>
                <a:latin typeface="Helv" charset="0"/>
              </a:rPr>
              <a:t>P5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28" name="Line 72">
            <a:extLst>
              <a:ext uri="{FF2B5EF4-FFF2-40B4-BE49-F238E27FC236}">
                <a16:creationId xmlns:a16="http://schemas.microsoft.com/office/drawing/2014/main" id="{551E1FF6-5402-AA14-FE1E-B055A77334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89225" y="4429125"/>
            <a:ext cx="98425" cy="793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29" name="Oval 73">
            <a:extLst>
              <a:ext uri="{FF2B5EF4-FFF2-40B4-BE49-F238E27FC236}">
                <a16:creationId xmlns:a16="http://schemas.microsoft.com/office/drawing/2014/main" id="{842E7995-EC6B-D05B-0524-E8322AF8FB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9713" y="3894138"/>
            <a:ext cx="188912" cy="1651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30" name="Rectangle 74">
            <a:extLst>
              <a:ext uri="{FF2B5EF4-FFF2-40B4-BE49-F238E27FC236}">
                <a16:creationId xmlns:a16="http://schemas.microsoft.com/office/drawing/2014/main" id="{32615AEB-E06B-DE61-ABB8-F8A5826BF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3050" y="3930650"/>
            <a:ext cx="1079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700">
                <a:solidFill>
                  <a:srgbClr val="000000"/>
                </a:solidFill>
                <a:latin typeface="Helv" charset="0"/>
              </a:rPr>
              <a:t>P4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31" name="Line 75">
            <a:extLst>
              <a:ext uri="{FF2B5EF4-FFF2-40B4-BE49-F238E27FC236}">
                <a16:creationId xmlns:a16="http://schemas.microsoft.com/office/drawing/2014/main" id="{0A771C66-9C9B-95A0-22F9-EAD4F19F44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73350" y="3968750"/>
            <a:ext cx="98425" cy="793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2" name="Oval 76">
            <a:extLst>
              <a:ext uri="{FF2B5EF4-FFF2-40B4-BE49-F238E27FC236}">
                <a16:creationId xmlns:a16="http://schemas.microsoft.com/office/drawing/2014/main" id="{A143D820-5FCF-211E-2831-C4E20B562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938" y="4962525"/>
            <a:ext cx="188912" cy="165100"/>
          </a:xfrm>
          <a:prstGeom prst="ellipse">
            <a:avLst/>
          </a:prstGeom>
          <a:solidFill>
            <a:srgbClr val="FFFFFF"/>
          </a:solidFill>
          <a:ln w="222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33" name="Rectangle 77">
            <a:extLst>
              <a:ext uri="{FF2B5EF4-FFF2-40B4-BE49-F238E27FC236}">
                <a16:creationId xmlns:a16="http://schemas.microsoft.com/office/drawing/2014/main" id="{4FE6A0FE-92F0-6129-370C-E827F4D22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0275" y="4999038"/>
            <a:ext cx="107950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700">
                <a:solidFill>
                  <a:srgbClr val="000000"/>
                </a:solidFill>
                <a:latin typeface="Helv" charset="0"/>
              </a:rPr>
              <a:t>P6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34" name="Line 78">
            <a:extLst>
              <a:ext uri="{FF2B5EF4-FFF2-40B4-BE49-F238E27FC236}">
                <a16:creationId xmlns:a16="http://schemas.microsoft.com/office/drawing/2014/main" id="{4EEF133C-8BE7-F32F-ED5C-7142D1F90D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30575" y="5037138"/>
            <a:ext cx="98425" cy="793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5" name="Rectangle 79">
            <a:extLst>
              <a:ext uri="{FF2B5EF4-FFF2-40B4-BE49-F238E27FC236}">
                <a16:creationId xmlns:a16="http://schemas.microsoft.com/office/drawing/2014/main" id="{914FE954-5BEC-B7AA-B44B-80AE36EE95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2275" y="1800225"/>
            <a:ext cx="26511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Helv" charset="0"/>
              </a:rPr>
              <a:t>P1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36" name="Rectangle 80">
            <a:extLst>
              <a:ext uri="{FF2B5EF4-FFF2-40B4-BE49-F238E27FC236}">
                <a16:creationId xmlns:a16="http://schemas.microsoft.com/office/drawing/2014/main" id="{F27B9A07-B465-A250-6CE3-60643B795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8938" y="2376488"/>
            <a:ext cx="265112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Helv" charset="0"/>
              </a:rPr>
              <a:t>P2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37" name="Rectangle 81">
            <a:extLst>
              <a:ext uri="{FF2B5EF4-FFF2-40B4-BE49-F238E27FC236}">
                <a16:creationId xmlns:a16="http://schemas.microsoft.com/office/drawing/2014/main" id="{89FE3F7A-A73D-482E-CE0B-522256460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5600" y="3000375"/>
            <a:ext cx="265113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Helv" charset="0"/>
              </a:rPr>
              <a:t>P3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38" name="Rectangle 82">
            <a:extLst>
              <a:ext uri="{FF2B5EF4-FFF2-40B4-BE49-F238E27FC236}">
                <a16:creationId xmlns:a16="http://schemas.microsoft.com/office/drawing/2014/main" id="{4C24ADF7-4BF0-5FD3-BE52-8F378E0F3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063" y="4727575"/>
            <a:ext cx="265112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Helv" charset="0"/>
              </a:rPr>
              <a:t>P6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39" name="Rectangle 83">
            <a:extLst>
              <a:ext uri="{FF2B5EF4-FFF2-40B4-BE49-F238E27FC236}">
                <a16:creationId xmlns:a16="http://schemas.microsoft.com/office/drawing/2014/main" id="{0252330F-288F-DC05-5751-9CE2C38694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9388" y="2143125"/>
            <a:ext cx="346075" cy="246063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40" name="Line 84">
            <a:extLst>
              <a:ext uri="{FF2B5EF4-FFF2-40B4-BE49-F238E27FC236}">
                <a16:creationId xmlns:a16="http://schemas.microsoft.com/office/drawing/2014/main" id="{0DA84B18-1ED3-F91D-F30F-1AF1C263F0FC}"/>
              </a:ext>
            </a:extLst>
          </p:cNvPr>
          <p:cNvSpPr>
            <a:spLocks noChangeShapeType="1"/>
          </p:cNvSpPr>
          <p:nvPr/>
        </p:nvSpPr>
        <p:spPr bwMode="auto">
          <a:xfrm>
            <a:off x="6746875" y="2257425"/>
            <a:ext cx="1052513" cy="158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1" name="Line 85">
            <a:extLst>
              <a:ext uri="{FF2B5EF4-FFF2-40B4-BE49-F238E27FC236}">
                <a16:creationId xmlns:a16="http://schemas.microsoft.com/office/drawing/2014/main" id="{0EC968BF-4209-2E4A-52DF-0ABA8F00CDA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3550" y="1995488"/>
            <a:ext cx="312738" cy="26193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2" name="Line 86">
            <a:extLst>
              <a:ext uri="{FF2B5EF4-FFF2-40B4-BE49-F238E27FC236}">
                <a16:creationId xmlns:a16="http://schemas.microsoft.com/office/drawing/2014/main" id="{29685812-8A91-5A92-CC74-0FBB1D2BE158}"/>
              </a:ext>
            </a:extLst>
          </p:cNvPr>
          <p:cNvSpPr>
            <a:spLocks noChangeShapeType="1"/>
          </p:cNvSpPr>
          <p:nvPr/>
        </p:nvSpPr>
        <p:spPr bwMode="auto">
          <a:xfrm>
            <a:off x="7289800" y="1995488"/>
            <a:ext cx="263525" cy="26193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3" name="Line 87">
            <a:extLst>
              <a:ext uri="{FF2B5EF4-FFF2-40B4-BE49-F238E27FC236}">
                <a16:creationId xmlns:a16="http://schemas.microsoft.com/office/drawing/2014/main" id="{46E5D019-19B0-A57C-B6FE-66954A1C783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45313" y="2257425"/>
            <a:ext cx="295275" cy="31273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4" name="Line 88">
            <a:extLst>
              <a:ext uri="{FF2B5EF4-FFF2-40B4-BE49-F238E27FC236}">
                <a16:creationId xmlns:a16="http://schemas.microsoft.com/office/drawing/2014/main" id="{778FC3B6-2D16-29B4-BE80-D2DA476C100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64413" y="2274888"/>
            <a:ext cx="320675" cy="33337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5" name="Rectangle 89">
            <a:extLst>
              <a:ext uri="{FF2B5EF4-FFF2-40B4-BE49-F238E27FC236}">
                <a16:creationId xmlns:a16="http://schemas.microsoft.com/office/drawing/2014/main" id="{31B2F927-B744-8004-7EF4-B01DF3569E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0663" y="2165350"/>
            <a:ext cx="21748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Helv" charset="0"/>
              </a:rPr>
              <a:t>P1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46" name="Line 90">
            <a:extLst>
              <a:ext uri="{FF2B5EF4-FFF2-40B4-BE49-F238E27FC236}">
                <a16:creationId xmlns:a16="http://schemas.microsoft.com/office/drawing/2014/main" id="{E7232618-8DF5-2E8F-51D0-AE55CA3C563B}"/>
              </a:ext>
            </a:extLst>
          </p:cNvPr>
          <p:cNvSpPr>
            <a:spLocks noChangeShapeType="1"/>
          </p:cNvSpPr>
          <p:nvPr/>
        </p:nvSpPr>
        <p:spPr bwMode="auto">
          <a:xfrm>
            <a:off x="6904038" y="3603625"/>
            <a:ext cx="1587" cy="73183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7" name="Line 91">
            <a:extLst>
              <a:ext uri="{FF2B5EF4-FFF2-40B4-BE49-F238E27FC236}">
                <a16:creationId xmlns:a16="http://schemas.microsoft.com/office/drawing/2014/main" id="{6C9AFE71-634C-17B2-CF78-96B1D731BBB8}"/>
              </a:ext>
            </a:extLst>
          </p:cNvPr>
          <p:cNvSpPr>
            <a:spLocks noChangeShapeType="1"/>
          </p:cNvSpPr>
          <p:nvPr/>
        </p:nvSpPr>
        <p:spPr bwMode="auto">
          <a:xfrm>
            <a:off x="6919913" y="4335463"/>
            <a:ext cx="838200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8" name="Rectangle 92">
            <a:extLst>
              <a:ext uri="{FF2B5EF4-FFF2-40B4-BE49-F238E27FC236}">
                <a16:creationId xmlns:a16="http://schemas.microsoft.com/office/drawing/2014/main" id="{010A32E4-D45A-A30F-D81F-B70A8D9D1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4038" y="3957638"/>
            <a:ext cx="163512" cy="377825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49" name="Rectangle 93">
            <a:extLst>
              <a:ext uri="{FF2B5EF4-FFF2-40B4-BE49-F238E27FC236}">
                <a16:creationId xmlns:a16="http://schemas.microsoft.com/office/drawing/2014/main" id="{38E441AE-6F6A-12F4-62E3-3E8E1A9D7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9613" y="4097338"/>
            <a:ext cx="157162" cy="238125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0" name="Rectangle 94">
            <a:extLst>
              <a:ext uri="{FF2B5EF4-FFF2-40B4-BE49-F238E27FC236}">
                <a16:creationId xmlns:a16="http://schemas.microsoft.com/office/drawing/2014/main" id="{1B4D07A6-D180-D2C1-D721-7E1393E4CB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8838" y="4171950"/>
            <a:ext cx="138112" cy="163513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1" name="Rectangle 95">
            <a:extLst>
              <a:ext uri="{FF2B5EF4-FFF2-40B4-BE49-F238E27FC236}">
                <a16:creationId xmlns:a16="http://schemas.microsoft.com/office/drawing/2014/main" id="{9DC11C4D-BA90-186B-DEC2-1A52FD374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8538" y="4221163"/>
            <a:ext cx="138112" cy="114300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2" name="Rectangle 96">
            <a:extLst>
              <a:ext uri="{FF2B5EF4-FFF2-40B4-BE49-F238E27FC236}">
                <a16:creationId xmlns:a16="http://schemas.microsoft.com/office/drawing/2014/main" id="{B8AA711D-0CBA-27E4-5535-77429C320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8713" y="4229100"/>
            <a:ext cx="149225" cy="98425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3" name="Rectangle 97">
            <a:extLst>
              <a:ext uri="{FF2B5EF4-FFF2-40B4-BE49-F238E27FC236}">
                <a16:creationId xmlns:a16="http://schemas.microsoft.com/office/drawing/2014/main" id="{8C1CD3EE-9409-F670-144C-17BB5A9A4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7938" y="4105275"/>
            <a:ext cx="130175" cy="230188"/>
          </a:xfrm>
          <a:prstGeom prst="rect">
            <a:avLst/>
          </a:prstGeom>
          <a:solidFill>
            <a:srgbClr val="FFFFFF"/>
          </a:solidFill>
          <a:ln w="222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4" name="Line 98">
            <a:extLst>
              <a:ext uri="{FF2B5EF4-FFF2-40B4-BE49-F238E27FC236}">
                <a16:creationId xmlns:a16="http://schemas.microsoft.com/office/drawing/2014/main" id="{7CADE10B-36D8-0E86-17AC-A343FF3F043B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7638" y="3595688"/>
            <a:ext cx="1587" cy="73183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55" name="Line 99">
            <a:extLst>
              <a:ext uri="{FF2B5EF4-FFF2-40B4-BE49-F238E27FC236}">
                <a16:creationId xmlns:a16="http://schemas.microsoft.com/office/drawing/2014/main" id="{7C540141-61C0-25F5-040E-6C1C6C1DCF06}"/>
              </a:ext>
            </a:extLst>
          </p:cNvPr>
          <p:cNvSpPr>
            <a:spLocks noChangeShapeType="1"/>
          </p:cNvSpPr>
          <p:nvPr/>
        </p:nvSpPr>
        <p:spPr bwMode="auto">
          <a:xfrm>
            <a:off x="6911975" y="3595688"/>
            <a:ext cx="838200" cy="158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56" name="Line 100">
            <a:extLst>
              <a:ext uri="{FF2B5EF4-FFF2-40B4-BE49-F238E27FC236}">
                <a16:creationId xmlns:a16="http://schemas.microsoft.com/office/drawing/2014/main" id="{B781FBCE-F576-3088-299A-7AD3BF3EE2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04038" y="3957638"/>
            <a:ext cx="155575" cy="3619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57" name="Line 101">
            <a:extLst>
              <a:ext uri="{FF2B5EF4-FFF2-40B4-BE49-F238E27FC236}">
                <a16:creationId xmlns:a16="http://schemas.microsoft.com/office/drawing/2014/main" id="{976FB988-C3B7-290E-1EDD-C3DAD81F922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59613" y="3810000"/>
            <a:ext cx="139700" cy="147638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58" name="Line 102">
            <a:extLst>
              <a:ext uri="{FF2B5EF4-FFF2-40B4-BE49-F238E27FC236}">
                <a16:creationId xmlns:a16="http://schemas.microsoft.com/office/drawing/2014/main" id="{A1F6EFCC-E11C-7882-53C5-AF945C791C1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99313" y="3751263"/>
            <a:ext cx="139700" cy="58737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59" name="Line 103">
            <a:extLst>
              <a:ext uri="{FF2B5EF4-FFF2-40B4-BE49-F238E27FC236}">
                <a16:creationId xmlns:a16="http://schemas.microsoft.com/office/drawing/2014/main" id="{1A921D72-A964-E129-E1FD-A8232637A4C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39013" y="3694113"/>
            <a:ext cx="288925" cy="5715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60" name="Line 104">
            <a:extLst>
              <a:ext uri="{FF2B5EF4-FFF2-40B4-BE49-F238E27FC236}">
                <a16:creationId xmlns:a16="http://schemas.microsoft.com/office/drawing/2014/main" id="{54F2E140-8B89-B149-CD04-EE8E31BB71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27938" y="3595688"/>
            <a:ext cx="139700" cy="98425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61" name="Rectangle 105">
            <a:extLst>
              <a:ext uri="{FF2B5EF4-FFF2-40B4-BE49-F238E27FC236}">
                <a16:creationId xmlns:a16="http://schemas.microsoft.com/office/drawing/2014/main" id="{FEEC5006-5FCF-7468-1B9D-F0EE6A6728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5263" y="3686175"/>
            <a:ext cx="21748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Helv" charset="0"/>
              </a:rPr>
              <a:t>P2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99EB6517-6F23-5563-C25F-2BAB92AF71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35555" name="Rectangle 3">
            <a:extLst>
              <a:ext uri="{FF2B5EF4-FFF2-40B4-BE49-F238E27FC236}">
                <a16:creationId xmlns:a16="http://schemas.microsoft.com/office/drawing/2014/main" id="{A7F04910-93EB-66A2-95DA-F7B3AB0907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Develop a Process Management Chart for Your Process.  Consider:</a:t>
            </a:r>
          </a:p>
          <a:p>
            <a:pPr lvl="1"/>
            <a:r>
              <a:rPr lang="en-US" altLang="en-US"/>
              <a:t>Process Management Team</a:t>
            </a:r>
          </a:p>
          <a:p>
            <a:pPr lvl="1"/>
            <a:r>
              <a:rPr lang="en-US" altLang="en-US"/>
              <a:t>Process Flows/Instructions</a:t>
            </a:r>
          </a:p>
          <a:p>
            <a:pPr lvl="1"/>
            <a:r>
              <a:rPr lang="en-US" altLang="en-US"/>
              <a:t>Metrics (Output &amp; Inputs)</a:t>
            </a:r>
          </a:p>
          <a:p>
            <a:pPr lvl="1"/>
            <a:r>
              <a:rPr lang="en-US" altLang="en-US"/>
              <a:t>Data Collection &amp; Analysis Plans</a:t>
            </a:r>
          </a:p>
          <a:p>
            <a:pPr lvl="1"/>
            <a:r>
              <a:rPr lang="en-US" altLang="en-US"/>
              <a:t>Response Plans (Immediate-Remedy &amp; Recurrence Prevention)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4C0E53EA-1456-CEF2-E0A2-8494558C99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5FCA2B8B-CE75-2791-F383-B197AD87E4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develop and implement a process management system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90502B68-F861-C12F-20B0-1E5DC292E2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Typical Organization “View”</a:t>
            </a:r>
          </a:p>
        </p:txBody>
      </p:sp>
      <p:sp>
        <p:nvSpPr>
          <p:cNvPr id="441406" name="Rectangle 62">
            <a:extLst>
              <a:ext uri="{FF2B5EF4-FFF2-40B4-BE49-F238E27FC236}">
                <a16:creationId xmlns:a16="http://schemas.microsoft.com/office/drawing/2014/main" id="{592A6DA4-785C-4D54-19D9-E525E2A5D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000" y="2293938"/>
            <a:ext cx="255428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grpSp>
        <p:nvGrpSpPr>
          <p:cNvPr id="441361" name="Group 17">
            <a:extLst>
              <a:ext uri="{FF2B5EF4-FFF2-40B4-BE49-F238E27FC236}">
                <a16:creationId xmlns:a16="http://schemas.microsoft.com/office/drawing/2014/main" id="{4F3640AD-D762-52F4-4D7E-01513992C679}"/>
              </a:ext>
            </a:extLst>
          </p:cNvPr>
          <p:cNvGrpSpPr>
            <a:grpSpLocks/>
          </p:cNvGrpSpPr>
          <p:nvPr/>
        </p:nvGrpSpPr>
        <p:grpSpPr bwMode="auto">
          <a:xfrm>
            <a:off x="1228725" y="1120775"/>
            <a:ext cx="6213475" cy="3897313"/>
            <a:chOff x="2701" y="2646"/>
            <a:chExt cx="5185" cy="3253"/>
          </a:xfrm>
        </p:grpSpPr>
        <p:sp>
          <p:nvSpPr>
            <p:cNvPr id="441405" name="Rectangle 61">
              <a:extLst>
                <a:ext uri="{FF2B5EF4-FFF2-40B4-BE49-F238E27FC236}">
                  <a16:creationId xmlns:a16="http://schemas.microsoft.com/office/drawing/2014/main" id="{295A60FE-BD75-4A43-C67E-9AD0B12A8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7" y="2646"/>
              <a:ext cx="1441" cy="36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President/CEO</a:t>
              </a:r>
              <a:endParaRPr lang="en-US" altLang="en-US" sz="3600" b="1"/>
            </a:p>
          </p:txBody>
        </p:sp>
        <p:sp>
          <p:nvSpPr>
            <p:cNvPr id="441404" name="Rectangle 60">
              <a:extLst>
                <a:ext uri="{FF2B5EF4-FFF2-40B4-BE49-F238E27FC236}">
                  <a16:creationId xmlns:a16="http://schemas.microsoft.com/office/drawing/2014/main" id="{670624AC-DD0C-232B-51D8-CA2DE386AE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7" y="3306"/>
              <a:ext cx="721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VP</a:t>
              </a:r>
              <a:endParaRPr lang="en-US" altLang="en-US" sz="3600" b="1"/>
            </a:p>
          </p:txBody>
        </p:sp>
        <p:sp>
          <p:nvSpPr>
            <p:cNvPr id="441403" name="Rectangle 59">
              <a:extLst>
                <a:ext uri="{FF2B5EF4-FFF2-40B4-BE49-F238E27FC236}">
                  <a16:creationId xmlns:a16="http://schemas.microsoft.com/office/drawing/2014/main" id="{07E8458F-D74F-DBD7-F3CA-8D3FE63975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3" y="3306"/>
              <a:ext cx="721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VP</a:t>
              </a:r>
              <a:endParaRPr lang="en-US" altLang="en-US" sz="3600" b="1"/>
            </a:p>
          </p:txBody>
        </p:sp>
        <p:sp>
          <p:nvSpPr>
            <p:cNvPr id="441402" name="Rectangle 58">
              <a:extLst>
                <a:ext uri="{FF2B5EF4-FFF2-40B4-BE49-F238E27FC236}">
                  <a16:creationId xmlns:a16="http://schemas.microsoft.com/office/drawing/2014/main" id="{9B5E3800-152E-B0F4-7CDA-73B7690C8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9" y="3306"/>
              <a:ext cx="721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VP</a:t>
              </a:r>
              <a:endParaRPr lang="en-US" altLang="en-US" sz="3600" b="1"/>
            </a:p>
          </p:txBody>
        </p:sp>
        <p:sp>
          <p:nvSpPr>
            <p:cNvPr id="441401" name="Rectangle 57">
              <a:extLst>
                <a:ext uri="{FF2B5EF4-FFF2-40B4-BE49-F238E27FC236}">
                  <a16:creationId xmlns:a16="http://schemas.microsoft.com/office/drawing/2014/main" id="{7A64A581-EBFA-9FF6-7010-191968037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5" y="3306"/>
              <a:ext cx="721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VP</a:t>
              </a:r>
              <a:endParaRPr lang="en-US" altLang="en-US" sz="3600" b="1"/>
            </a:p>
          </p:txBody>
        </p:sp>
        <p:sp>
          <p:nvSpPr>
            <p:cNvPr id="441400" name="Rectangle 56">
              <a:extLst>
                <a:ext uri="{FF2B5EF4-FFF2-40B4-BE49-F238E27FC236}">
                  <a16:creationId xmlns:a16="http://schemas.microsoft.com/office/drawing/2014/main" id="{E936C5C6-FA89-1149-F2D8-26148CE7E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1" y="3882"/>
              <a:ext cx="865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Director</a:t>
              </a:r>
              <a:endParaRPr lang="en-US" altLang="en-US" sz="3600" b="1"/>
            </a:p>
          </p:txBody>
        </p:sp>
        <p:sp>
          <p:nvSpPr>
            <p:cNvPr id="441399" name="Rectangle 55">
              <a:extLst>
                <a:ext uri="{FF2B5EF4-FFF2-40B4-BE49-F238E27FC236}">
                  <a16:creationId xmlns:a16="http://schemas.microsoft.com/office/drawing/2014/main" id="{207F78E0-D07D-A76C-F4F6-13F8C51EF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3" y="3882"/>
              <a:ext cx="865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Director</a:t>
              </a:r>
              <a:endParaRPr lang="en-US" altLang="en-US" sz="3600" b="1"/>
            </a:p>
          </p:txBody>
        </p:sp>
        <p:sp>
          <p:nvSpPr>
            <p:cNvPr id="441398" name="Rectangle 54">
              <a:extLst>
                <a:ext uri="{FF2B5EF4-FFF2-40B4-BE49-F238E27FC236}">
                  <a16:creationId xmlns:a16="http://schemas.microsoft.com/office/drawing/2014/main" id="{4A4368C5-7DC2-2C32-290C-0D384AF684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3" y="4458"/>
              <a:ext cx="1009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Manager</a:t>
              </a:r>
              <a:endParaRPr lang="en-US" altLang="en-US" sz="3600" b="1"/>
            </a:p>
          </p:txBody>
        </p:sp>
        <p:sp>
          <p:nvSpPr>
            <p:cNvPr id="441397" name="Rectangle 53">
              <a:extLst>
                <a:ext uri="{FF2B5EF4-FFF2-40B4-BE49-F238E27FC236}">
                  <a16:creationId xmlns:a16="http://schemas.microsoft.com/office/drawing/2014/main" id="{4E29C43C-2EE7-B02F-16EF-1152270FB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9" y="4458"/>
              <a:ext cx="1009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Manager</a:t>
              </a:r>
              <a:endParaRPr lang="en-US" altLang="en-US" sz="3600" b="1"/>
            </a:p>
          </p:txBody>
        </p:sp>
        <p:sp>
          <p:nvSpPr>
            <p:cNvPr id="441396" name="Rectangle 52">
              <a:extLst>
                <a:ext uri="{FF2B5EF4-FFF2-40B4-BE49-F238E27FC236}">
                  <a16:creationId xmlns:a16="http://schemas.microsoft.com/office/drawing/2014/main" id="{1ED4DE51-0AE2-2A77-0C17-617D3707E2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1" y="5034"/>
              <a:ext cx="1153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Supervisor</a:t>
              </a:r>
              <a:endParaRPr lang="en-US" altLang="en-US" sz="3600" b="1"/>
            </a:p>
          </p:txBody>
        </p:sp>
        <p:sp>
          <p:nvSpPr>
            <p:cNvPr id="441395" name="Rectangle 51">
              <a:extLst>
                <a:ext uri="{FF2B5EF4-FFF2-40B4-BE49-F238E27FC236}">
                  <a16:creationId xmlns:a16="http://schemas.microsoft.com/office/drawing/2014/main" id="{F196B468-48F0-5306-C129-6EA7EC8489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1" y="5034"/>
              <a:ext cx="1153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Supervisor</a:t>
              </a:r>
              <a:endParaRPr lang="en-US" altLang="en-US" sz="3600" b="1"/>
            </a:p>
          </p:txBody>
        </p:sp>
        <p:sp>
          <p:nvSpPr>
            <p:cNvPr id="441394" name="Rectangle 50">
              <a:extLst>
                <a:ext uri="{FF2B5EF4-FFF2-40B4-BE49-F238E27FC236}">
                  <a16:creationId xmlns:a16="http://schemas.microsoft.com/office/drawing/2014/main" id="{701E1DF4-066F-7FF1-56D1-B24E60002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3" y="5610"/>
              <a:ext cx="865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Worker</a:t>
              </a:r>
              <a:endParaRPr lang="en-US" altLang="en-US" sz="3600" b="1"/>
            </a:p>
          </p:txBody>
        </p:sp>
        <p:sp>
          <p:nvSpPr>
            <p:cNvPr id="441393" name="Rectangle 49">
              <a:extLst>
                <a:ext uri="{FF2B5EF4-FFF2-40B4-BE49-F238E27FC236}">
                  <a16:creationId xmlns:a16="http://schemas.microsoft.com/office/drawing/2014/main" id="{C1BCD1A2-CD68-00E5-E827-27079DFC5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5" y="5610"/>
              <a:ext cx="865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Worker</a:t>
              </a:r>
              <a:endParaRPr lang="en-US" altLang="en-US" sz="3600" b="1"/>
            </a:p>
          </p:txBody>
        </p:sp>
        <p:sp>
          <p:nvSpPr>
            <p:cNvPr id="441392" name="Rectangle 48">
              <a:extLst>
                <a:ext uri="{FF2B5EF4-FFF2-40B4-BE49-F238E27FC236}">
                  <a16:creationId xmlns:a16="http://schemas.microsoft.com/office/drawing/2014/main" id="{1610CDAA-2D66-4B2C-E583-1D7C860F7F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37" y="5610"/>
              <a:ext cx="1009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Worker</a:t>
              </a:r>
              <a:endParaRPr lang="en-US" altLang="en-US" sz="3600" b="1"/>
            </a:p>
          </p:txBody>
        </p:sp>
        <p:sp>
          <p:nvSpPr>
            <p:cNvPr id="441391" name="Rectangle 47">
              <a:extLst>
                <a:ext uri="{FF2B5EF4-FFF2-40B4-BE49-F238E27FC236}">
                  <a16:creationId xmlns:a16="http://schemas.microsoft.com/office/drawing/2014/main" id="{485BFA57-E9AB-BCD1-ED14-039006B7F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3" y="5610"/>
              <a:ext cx="1009" cy="289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2700" tIns="12700" rIns="12700" bIns="12700"/>
            <a:lstStyle/>
            <a:p>
              <a:pPr algn="ctr" eaLnBrk="0" hangingPunct="0"/>
              <a:r>
                <a:rPr lang="en-US" altLang="en-US" sz="1600" b="1">
                  <a:solidFill>
                    <a:srgbClr val="000000"/>
                  </a:solidFill>
                  <a:cs typeface="Times New Roman" panose="02020603050405020304" pitchFamily="18" charset="0"/>
                </a:rPr>
                <a:t>Worker</a:t>
              </a:r>
              <a:endParaRPr lang="en-US" altLang="en-US" sz="3600" b="1"/>
            </a:p>
          </p:txBody>
        </p:sp>
        <p:sp>
          <p:nvSpPr>
            <p:cNvPr id="441390" name="Line 46">
              <a:extLst>
                <a:ext uri="{FF2B5EF4-FFF2-40B4-BE49-F238E27FC236}">
                  <a16:creationId xmlns:a16="http://schemas.microsoft.com/office/drawing/2014/main" id="{CC471EE2-EAA9-96C3-02A6-61F8B2BFFE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5" y="3162"/>
              <a:ext cx="388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89" name="Line 45">
              <a:extLst>
                <a:ext uri="{FF2B5EF4-FFF2-40B4-BE49-F238E27FC236}">
                  <a16:creationId xmlns:a16="http://schemas.microsoft.com/office/drawing/2014/main" id="{6AF2FCAC-5F09-EDD5-4957-A17234D4FF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5" y="3162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88" name="Line 44">
              <a:extLst>
                <a:ext uri="{FF2B5EF4-FFF2-40B4-BE49-F238E27FC236}">
                  <a16:creationId xmlns:a16="http://schemas.microsoft.com/office/drawing/2014/main" id="{74D3F215-56BB-A01B-7EE5-AB33DC15AD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1" y="3162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87" name="Line 43">
              <a:extLst>
                <a:ext uri="{FF2B5EF4-FFF2-40B4-BE49-F238E27FC236}">
                  <a16:creationId xmlns:a16="http://schemas.microsoft.com/office/drawing/2014/main" id="{7EE953A1-F977-3A4A-77EC-7D55EB5626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37" y="3018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86" name="Line 42">
              <a:extLst>
                <a:ext uri="{FF2B5EF4-FFF2-40B4-BE49-F238E27FC236}">
                  <a16:creationId xmlns:a16="http://schemas.microsoft.com/office/drawing/2014/main" id="{64DA2C77-04BF-365E-23F2-DCEBBF1AC8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57" y="3162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85" name="Line 41">
              <a:extLst>
                <a:ext uri="{FF2B5EF4-FFF2-40B4-BE49-F238E27FC236}">
                  <a16:creationId xmlns:a16="http://schemas.microsoft.com/office/drawing/2014/main" id="{2B283B7F-2C34-F574-AB43-A16EE87F8F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53" y="3162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84" name="Line 40">
              <a:extLst>
                <a:ext uri="{FF2B5EF4-FFF2-40B4-BE49-F238E27FC236}">
                  <a16:creationId xmlns:a16="http://schemas.microsoft.com/office/drawing/2014/main" id="{B214C18A-11A2-7904-0B37-26415B98C4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3" y="3738"/>
              <a:ext cx="1153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83" name="Line 39">
              <a:extLst>
                <a:ext uri="{FF2B5EF4-FFF2-40B4-BE49-F238E27FC236}">
                  <a16:creationId xmlns:a16="http://schemas.microsoft.com/office/drawing/2014/main" id="{9B23946C-5B0E-D923-EE80-2B00356A91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3" y="3738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82" name="Line 38">
              <a:extLst>
                <a:ext uri="{FF2B5EF4-FFF2-40B4-BE49-F238E27FC236}">
                  <a16:creationId xmlns:a16="http://schemas.microsoft.com/office/drawing/2014/main" id="{F9936E08-3074-81B2-28F3-15E87FFE0C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5" y="3594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81" name="Line 37">
              <a:extLst>
                <a:ext uri="{FF2B5EF4-FFF2-40B4-BE49-F238E27FC236}">
                  <a16:creationId xmlns:a16="http://schemas.microsoft.com/office/drawing/2014/main" id="{42B86AD6-F45D-74EA-6C04-F4C1FB919C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5" y="3738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80" name="Line 36">
              <a:extLst>
                <a:ext uri="{FF2B5EF4-FFF2-40B4-BE49-F238E27FC236}">
                  <a16:creationId xmlns:a16="http://schemas.microsoft.com/office/drawing/2014/main" id="{288D0178-A13E-147C-3E6F-7675688489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5" y="4314"/>
              <a:ext cx="14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79" name="Line 35">
              <a:extLst>
                <a:ext uri="{FF2B5EF4-FFF2-40B4-BE49-F238E27FC236}">
                  <a16:creationId xmlns:a16="http://schemas.microsoft.com/office/drawing/2014/main" id="{AE47A71B-E459-8581-0A6E-643595C06D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5" y="4170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78" name="Line 34">
              <a:extLst>
                <a:ext uri="{FF2B5EF4-FFF2-40B4-BE49-F238E27FC236}">
                  <a16:creationId xmlns:a16="http://schemas.microsoft.com/office/drawing/2014/main" id="{71CD9175-0D7A-18FC-12EF-A05A7BA154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5" y="4314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77" name="Line 33">
              <a:extLst>
                <a:ext uri="{FF2B5EF4-FFF2-40B4-BE49-F238E27FC236}">
                  <a16:creationId xmlns:a16="http://schemas.microsoft.com/office/drawing/2014/main" id="{47174963-A850-7E43-F92C-2D5052D9AD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05" y="4314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76" name="Line 32">
              <a:extLst>
                <a:ext uri="{FF2B5EF4-FFF2-40B4-BE49-F238E27FC236}">
                  <a16:creationId xmlns:a16="http://schemas.microsoft.com/office/drawing/2014/main" id="{A026CF76-DCFD-8B1B-8E98-FCE63ECD5A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7" y="4890"/>
              <a:ext cx="144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75" name="Line 31">
              <a:extLst>
                <a:ext uri="{FF2B5EF4-FFF2-40B4-BE49-F238E27FC236}">
                  <a16:creationId xmlns:a16="http://schemas.microsoft.com/office/drawing/2014/main" id="{276AF4C9-39F1-B0F4-1955-F7B47FF894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05" y="4746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74" name="Line 30">
              <a:extLst>
                <a:ext uri="{FF2B5EF4-FFF2-40B4-BE49-F238E27FC236}">
                  <a16:creationId xmlns:a16="http://schemas.microsoft.com/office/drawing/2014/main" id="{B3C71588-0EEE-C03A-EA57-1C6303203F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7" y="4890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73" name="Line 29">
              <a:extLst>
                <a:ext uri="{FF2B5EF4-FFF2-40B4-BE49-F238E27FC236}">
                  <a16:creationId xmlns:a16="http://schemas.microsoft.com/office/drawing/2014/main" id="{C0E8B19A-0D17-75A7-5425-5DAE0C69DF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37" y="4890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72" name="Line 28">
              <a:extLst>
                <a:ext uri="{FF2B5EF4-FFF2-40B4-BE49-F238E27FC236}">
                  <a16:creationId xmlns:a16="http://schemas.microsoft.com/office/drawing/2014/main" id="{2B14606D-3506-FA65-4009-C7170B29E0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5" y="5466"/>
              <a:ext cx="3745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71" name="Line 27">
              <a:extLst>
                <a:ext uri="{FF2B5EF4-FFF2-40B4-BE49-F238E27FC236}">
                  <a16:creationId xmlns:a16="http://schemas.microsoft.com/office/drawing/2014/main" id="{E0203555-CADF-EF56-840E-86C24D3663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5" y="5466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70" name="Line 26">
              <a:extLst>
                <a:ext uri="{FF2B5EF4-FFF2-40B4-BE49-F238E27FC236}">
                  <a16:creationId xmlns:a16="http://schemas.microsoft.com/office/drawing/2014/main" id="{CFE4FAE9-A103-B154-C64C-478CE376B9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7" y="5466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69" name="Line 25">
              <a:extLst>
                <a:ext uri="{FF2B5EF4-FFF2-40B4-BE49-F238E27FC236}">
                  <a16:creationId xmlns:a16="http://schemas.microsoft.com/office/drawing/2014/main" id="{5ECE0603-A2F2-2BF8-FAFC-7D9E50705A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9" y="5466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68" name="Line 24">
              <a:extLst>
                <a:ext uri="{FF2B5EF4-FFF2-40B4-BE49-F238E27FC236}">
                  <a16:creationId xmlns:a16="http://schemas.microsoft.com/office/drawing/2014/main" id="{7448D111-F03F-7E7F-CAF8-239E602E02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09" y="5466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67" name="Line 23">
              <a:extLst>
                <a:ext uri="{FF2B5EF4-FFF2-40B4-BE49-F238E27FC236}">
                  <a16:creationId xmlns:a16="http://schemas.microsoft.com/office/drawing/2014/main" id="{66FB124B-E109-56D8-E73C-3652A14000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37" y="5322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66" name="Line 22">
              <a:extLst>
                <a:ext uri="{FF2B5EF4-FFF2-40B4-BE49-F238E27FC236}">
                  <a16:creationId xmlns:a16="http://schemas.microsoft.com/office/drawing/2014/main" id="{35208B18-8266-A566-F2D1-EACD77349D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1" y="3594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65" name="Line 21">
              <a:extLst>
                <a:ext uri="{FF2B5EF4-FFF2-40B4-BE49-F238E27FC236}">
                  <a16:creationId xmlns:a16="http://schemas.microsoft.com/office/drawing/2014/main" id="{04DFE75A-77C5-42DA-8472-B963EA7EF4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57" y="3594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64" name="Line 20">
              <a:extLst>
                <a:ext uri="{FF2B5EF4-FFF2-40B4-BE49-F238E27FC236}">
                  <a16:creationId xmlns:a16="http://schemas.microsoft.com/office/drawing/2014/main" id="{B54B24BD-F7EC-EAD1-A33D-1767C6F9CA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53" y="3594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63" name="Line 19">
              <a:extLst>
                <a:ext uri="{FF2B5EF4-FFF2-40B4-BE49-F238E27FC236}">
                  <a16:creationId xmlns:a16="http://schemas.microsoft.com/office/drawing/2014/main" id="{2D5CB188-9D0D-470E-58E1-67166E6A26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3" y="4170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1362" name="Line 18">
              <a:extLst>
                <a:ext uri="{FF2B5EF4-FFF2-40B4-BE49-F238E27FC236}">
                  <a16:creationId xmlns:a16="http://schemas.microsoft.com/office/drawing/2014/main" id="{A3F7C4F0-991B-804D-7756-9E26ED62B6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5" y="4746"/>
              <a:ext cx="1" cy="1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1431" name="Text Box 87">
            <a:extLst>
              <a:ext uri="{FF2B5EF4-FFF2-40B4-BE49-F238E27FC236}">
                <a16:creationId xmlns:a16="http://schemas.microsoft.com/office/drawing/2014/main" id="{C5335D90-EF70-1FE6-F59C-1F580B875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5.3-2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6" name="Rectangle 6">
            <a:extLst>
              <a:ext uri="{FF2B5EF4-FFF2-40B4-BE49-F238E27FC236}">
                <a16:creationId xmlns:a16="http://schemas.microsoft.com/office/drawing/2014/main" id="{2F2AD7B8-D99D-0652-4A41-170D71F0C6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Deming’s View of a System</a:t>
            </a:r>
          </a:p>
        </p:txBody>
      </p:sp>
      <p:sp>
        <p:nvSpPr>
          <p:cNvPr id="512008" name="Rectangle 8">
            <a:extLst>
              <a:ext uri="{FF2B5EF4-FFF2-40B4-BE49-F238E27FC236}">
                <a16:creationId xmlns:a16="http://schemas.microsoft.com/office/drawing/2014/main" id="{AE03FE1D-18FD-B1D3-70A3-406A9E040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768850"/>
            <a:ext cx="8277225" cy="15557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09" name="AutoShape 9">
            <a:extLst>
              <a:ext uri="{FF2B5EF4-FFF2-40B4-BE49-F238E27FC236}">
                <a16:creationId xmlns:a16="http://schemas.microsoft.com/office/drawing/2014/main" id="{AB1F1819-D8C4-46A0-E229-24D067582D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75" y="4572000"/>
            <a:ext cx="2498725" cy="28892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2700" tIns="12700" rIns="12700" bIns="1270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Your System of Production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12010" name="Text Box 10">
            <a:extLst>
              <a:ext uri="{FF2B5EF4-FFF2-40B4-BE49-F238E27FC236}">
                <a16:creationId xmlns:a16="http://schemas.microsoft.com/office/drawing/2014/main" id="{66BD4C8E-213A-EE60-C788-E183740FB4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11900"/>
            <a:ext cx="1595438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5.3 3-4</a:t>
            </a:r>
          </a:p>
        </p:txBody>
      </p:sp>
      <p:pic>
        <p:nvPicPr>
          <p:cNvPr id="512012" name="Picture 12">
            <a:extLst>
              <a:ext uri="{FF2B5EF4-FFF2-40B4-BE49-F238E27FC236}">
                <a16:creationId xmlns:a16="http://schemas.microsoft.com/office/drawing/2014/main" id="{9EF4B30F-4CF1-4CC5-710D-9E8C409B07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54075"/>
            <a:ext cx="7467600" cy="356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80" name="Rectangle 8">
            <a:extLst>
              <a:ext uri="{FF2B5EF4-FFF2-40B4-BE49-F238E27FC236}">
                <a16:creationId xmlns:a16="http://schemas.microsoft.com/office/drawing/2014/main" id="{29E2D882-1E3E-6C36-DF7E-C00A522B39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Basic “Engine”</a:t>
            </a:r>
          </a:p>
        </p:txBody>
      </p:sp>
      <p:sp>
        <p:nvSpPr>
          <p:cNvPr id="515078" name="Rectangle 6">
            <a:extLst>
              <a:ext uri="{FF2B5EF4-FFF2-40B4-BE49-F238E27FC236}">
                <a16:creationId xmlns:a16="http://schemas.microsoft.com/office/drawing/2014/main" id="{E9337E1B-80EB-38B9-8277-2511D5F686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09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5077" name="Object 5">
            <a:extLst>
              <a:ext uri="{FF2B5EF4-FFF2-40B4-BE49-F238E27FC236}">
                <a16:creationId xmlns:a16="http://schemas.microsoft.com/office/drawing/2014/main" id="{5EE1F5CA-7934-2FBC-68C8-F82C957DE3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54313" y="1371600"/>
          <a:ext cx="4103687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1824228" imgH="1909572" progId="Word.Picture.8">
                  <p:embed/>
                </p:oleObj>
              </mc:Choice>
              <mc:Fallback>
                <p:oleObj name="Picture" r:id="rId2" imgW="1824228" imgH="1909572" progId="Word.Picture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4313" y="1371600"/>
                        <a:ext cx="4103687" cy="426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083" name="Text Box 11">
            <a:extLst>
              <a:ext uri="{FF2B5EF4-FFF2-40B4-BE49-F238E27FC236}">
                <a16:creationId xmlns:a16="http://schemas.microsoft.com/office/drawing/2014/main" id="{D40C4BD3-0E8F-8C11-8473-E70627E498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5.3-6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50" name="Rectangle 6">
            <a:extLst>
              <a:ext uri="{FF2B5EF4-FFF2-40B4-BE49-F238E27FC236}">
                <a16:creationId xmlns:a16="http://schemas.microsoft.com/office/drawing/2014/main" id="{96FA3F2A-7D48-CA44-D31B-77D2914933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CAP-DO for Improvement - DMAIEC</a:t>
            </a:r>
          </a:p>
        </p:txBody>
      </p:sp>
      <p:graphicFrame>
        <p:nvGraphicFramePr>
          <p:cNvPr id="518149" name="Object 5">
            <a:extLst>
              <a:ext uri="{FF2B5EF4-FFF2-40B4-BE49-F238E27FC236}">
                <a16:creationId xmlns:a16="http://schemas.microsoft.com/office/drawing/2014/main" id="{DA66F75B-EE79-2AF5-BFE6-6E9E2A84E418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81000" y="898525"/>
          <a:ext cx="6781800" cy="565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4357080" imgH="3633120" progId="Word.Picture.8">
                  <p:embed/>
                </p:oleObj>
              </mc:Choice>
              <mc:Fallback>
                <p:oleObj name="Picture" r:id="rId2" imgW="4357080" imgH="3633120" progId="Word.Picture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898525"/>
                        <a:ext cx="6781800" cy="565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8152" name="AutoShape 8">
            <a:extLst>
              <a:ext uri="{FF2B5EF4-FFF2-40B4-BE49-F238E27FC236}">
                <a16:creationId xmlns:a16="http://schemas.microsoft.com/office/drawing/2014/main" id="{A7881731-29C9-CA36-019A-61F71FB97FA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72400" y="1143000"/>
            <a:ext cx="990600" cy="838200"/>
          </a:xfrm>
          <a:prstGeom prst="homePlate">
            <a:avLst>
              <a:gd name="adj" fmla="val 29545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518153" name="AutoShape 9">
            <a:extLst>
              <a:ext uri="{FF2B5EF4-FFF2-40B4-BE49-F238E27FC236}">
                <a16:creationId xmlns:a16="http://schemas.microsoft.com/office/drawing/2014/main" id="{1631FB6F-DFEC-4603-3AED-65FDEBFE92F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34300" y="1943100"/>
            <a:ext cx="1066800" cy="838200"/>
          </a:xfrm>
          <a:prstGeom prst="chevron">
            <a:avLst>
              <a:gd name="adj" fmla="val 31818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518154" name="AutoShape 10">
            <a:extLst>
              <a:ext uri="{FF2B5EF4-FFF2-40B4-BE49-F238E27FC236}">
                <a16:creationId xmlns:a16="http://schemas.microsoft.com/office/drawing/2014/main" id="{446EBF2D-7240-ABB6-6400-842A8710F15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34300" y="2781300"/>
            <a:ext cx="1066800" cy="838200"/>
          </a:xfrm>
          <a:prstGeom prst="chevron">
            <a:avLst>
              <a:gd name="adj" fmla="val 31818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Analyze</a:t>
            </a:r>
          </a:p>
        </p:txBody>
      </p:sp>
      <p:sp>
        <p:nvSpPr>
          <p:cNvPr id="518155" name="AutoShape 11">
            <a:extLst>
              <a:ext uri="{FF2B5EF4-FFF2-40B4-BE49-F238E27FC236}">
                <a16:creationId xmlns:a16="http://schemas.microsoft.com/office/drawing/2014/main" id="{0D723C1D-C308-0CDD-FE6B-1E22101182B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34300" y="3619500"/>
            <a:ext cx="1066800" cy="838200"/>
          </a:xfrm>
          <a:prstGeom prst="chevron">
            <a:avLst>
              <a:gd name="adj" fmla="val 31818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Identify</a:t>
            </a:r>
          </a:p>
        </p:txBody>
      </p:sp>
      <p:sp>
        <p:nvSpPr>
          <p:cNvPr id="518156" name="AutoShape 12">
            <a:extLst>
              <a:ext uri="{FF2B5EF4-FFF2-40B4-BE49-F238E27FC236}">
                <a16:creationId xmlns:a16="http://schemas.microsoft.com/office/drawing/2014/main" id="{E9C3A2B6-4E58-1BEE-0361-346FEC212065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34300" y="4457700"/>
            <a:ext cx="1066800" cy="838200"/>
          </a:xfrm>
          <a:prstGeom prst="chevron">
            <a:avLst>
              <a:gd name="adj" fmla="val 31818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Execute</a:t>
            </a:r>
          </a:p>
        </p:txBody>
      </p:sp>
      <p:sp>
        <p:nvSpPr>
          <p:cNvPr id="518157" name="AutoShape 13">
            <a:extLst>
              <a:ext uri="{FF2B5EF4-FFF2-40B4-BE49-F238E27FC236}">
                <a16:creationId xmlns:a16="http://schemas.microsoft.com/office/drawing/2014/main" id="{77EDB3C4-24B2-CDF5-2727-A68EC1219A7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34300" y="5295900"/>
            <a:ext cx="1066800" cy="838200"/>
          </a:xfrm>
          <a:prstGeom prst="chevron">
            <a:avLst>
              <a:gd name="adj" fmla="val 31818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Control</a:t>
            </a:r>
          </a:p>
        </p:txBody>
      </p:sp>
      <p:sp>
        <p:nvSpPr>
          <p:cNvPr id="518158" name="Text Box 14">
            <a:extLst>
              <a:ext uri="{FF2B5EF4-FFF2-40B4-BE49-F238E27FC236}">
                <a16:creationId xmlns:a16="http://schemas.microsoft.com/office/drawing/2014/main" id="{25F20956-FADB-E5EA-451D-872E51B890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5.3-7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8" name="Rectangle 6">
            <a:extLst>
              <a:ext uri="{FF2B5EF4-FFF2-40B4-BE49-F238E27FC236}">
                <a16:creationId xmlns:a16="http://schemas.microsoft.com/office/drawing/2014/main" id="{E28FC8D6-E8FB-C307-B26E-C2C846BE46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000"/>
              <a:t>PDCA for New Products/Services - DMEDVI</a:t>
            </a:r>
          </a:p>
        </p:txBody>
      </p:sp>
      <p:graphicFrame>
        <p:nvGraphicFramePr>
          <p:cNvPr id="520197" name="Object 5">
            <a:extLst>
              <a:ext uri="{FF2B5EF4-FFF2-40B4-BE49-F238E27FC236}">
                <a16:creationId xmlns:a16="http://schemas.microsoft.com/office/drawing/2014/main" id="{364CF478-F942-AE82-1F92-9E62A1547C20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81000" y="1158875"/>
          <a:ext cx="6477000" cy="508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4629960" imgH="3639240" progId="Word.Picture.8">
                  <p:embed/>
                </p:oleObj>
              </mc:Choice>
              <mc:Fallback>
                <p:oleObj name="Picture" r:id="rId2" imgW="4629960" imgH="3639240" progId="Word.Picture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158875"/>
                        <a:ext cx="6477000" cy="508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0200" name="AutoShape 8">
            <a:extLst>
              <a:ext uri="{FF2B5EF4-FFF2-40B4-BE49-F238E27FC236}">
                <a16:creationId xmlns:a16="http://schemas.microsoft.com/office/drawing/2014/main" id="{948240F7-8207-674C-7008-5FE93EE1219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72400" y="1143000"/>
            <a:ext cx="990600" cy="838200"/>
          </a:xfrm>
          <a:prstGeom prst="homePlate">
            <a:avLst>
              <a:gd name="adj" fmla="val 29545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520201" name="AutoShape 9">
            <a:extLst>
              <a:ext uri="{FF2B5EF4-FFF2-40B4-BE49-F238E27FC236}">
                <a16:creationId xmlns:a16="http://schemas.microsoft.com/office/drawing/2014/main" id="{8CC328D4-3B6E-EF36-F9AA-2C5809930121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34300" y="1943100"/>
            <a:ext cx="1066800" cy="838200"/>
          </a:xfrm>
          <a:prstGeom prst="chevron">
            <a:avLst>
              <a:gd name="adj" fmla="val 31818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520202" name="AutoShape 10">
            <a:extLst>
              <a:ext uri="{FF2B5EF4-FFF2-40B4-BE49-F238E27FC236}">
                <a16:creationId xmlns:a16="http://schemas.microsoft.com/office/drawing/2014/main" id="{C0C23730-E1A1-2EC4-8067-BE5A91B7DE6B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34300" y="2781300"/>
            <a:ext cx="1066800" cy="838200"/>
          </a:xfrm>
          <a:prstGeom prst="chevron">
            <a:avLst>
              <a:gd name="adj" fmla="val 31818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Explore</a:t>
            </a:r>
          </a:p>
        </p:txBody>
      </p:sp>
      <p:sp>
        <p:nvSpPr>
          <p:cNvPr id="520203" name="AutoShape 11">
            <a:extLst>
              <a:ext uri="{FF2B5EF4-FFF2-40B4-BE49-F238E27FC236}">
                <a16:creationId xmlns:a16="http://schemas.microsoft.com/office/drawing/2014/main" id="{96041A6E-C8D9-1DF6-4836-15150DC93427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34300" y="3619500"/>
            <a:ext cx="1066800" cy="838200"/>
          </a:xfrm>
          <a:prstGeom prst="chevron">
            <a:avLst>
              <a:gd name="adj" fmla="val 31818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Design</a:t>
            </a:r>
          </a:p>
        </p:txBody>
      </p:sp>
      <p:sp>
        <p:nvSpPr>
          <p:cNvPr id="520204" name="AutoShape 12">
            <a:extLst>
              <a:ext uri="{FF2B5EF4-FFF2-40B4-BE49-F238E27FC236}">
                <a16:creationId xmlns:a16="http://schemas.microsoft.com/office/drawing/2014/main" id="{5BB9FD9B-7CD1-A297-877C-DBF9EF88A56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34300" y="4457700"/>
            <a:ext cx="1066800" cy="838200"/>
          </a:xfrm>
          <a:prstGeom prst="chevron">
            <a:avLst>
              <a:gd name="adj" fmla="val 31818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Verify</a:t>
            </a:r>
          </a:p>
        </p:txBody>
      </p:sp>
      <p:sp>
        <p:nvSpPr>
          <p:cNvPr id="520205" name="AutoShape 13">
            <a:extLst>
              <a:ext uri="{FF2B5EF4-FFF2-40B4-BE49-F238E27FC236}">
                <a16:creationId xmlns:a16="http://schemas.microsoft.com/office/drawing/2014/main" id="{B901617E-A107-4341-BA33-B04185EBDFF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734300" y="5295900"/>
            <a:ext cx="1066800" cy="838200"/>
          </a:xfrm>
          <a:prstGeom prst="chevron">
            <a:avLst>
              <a:gd name="adj" fmla="val 31818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300" b="1">
                <a:solidFill>
                  <a:schemeClr val="bg1"/>
                </a:solidFill>
                <a:latin typeface="Arial" panose="020B0604020202020204" pitchFamily="34" charset="0"/>
              </a:rPr>
              <a:t>Implement</a:t>
            </a:r>
          </a:p>
        </p:txBody>
      </p:sp>
      <p:sp>
        <p:nvSpPr>
          <p:cNvPr id="520206" name="Text Box 14">
            <a:extLst>
              <a:ext uri="{FF2B5EF4-FFF2-40B4-BE49-F238E27FC236}">
                <a16:creationId xmlns:a16="http://schemas.microsoft.com/office/drawing/2014/main" id="{3AA4A5F0-2A3F-6040-C0F6-ABAC523C2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5.3-8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37127303-9E14-E1E0-F453-ABF760E08C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PDCA Detailed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22DD13C7-B957-E58D-6BF1-EA8FF3AA32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200"/>
              <a:t>Plan</a:t>
            </a:r>
          </a:p>
          <a:p>
            <a:endParaRPr lang="en-US" altLang="en-US" sz="3200"/>
          </a:p>
          <a:p>
            <a:r>
              <a:rPr lang="en-US" altLang="en-US" sz="3200"/>
              <a:t>Do</a:t>
            </a:r>
          </a:p>
          <a:p>
            <a:endParaRPr lang="en-US" altLang="en-US" sz="3200"/>
          </a:p>
          <a:p>
            <a:r>
              <a:rPr lang="en-US" altLang="en-US" sz="3200"/>
              <a:t>Check</a:t>
            </a:r>
          </a:p>
          <a:p>
            <a:endParaRPr lang="en-US" altLang="en-US" sz="3200"/>
          </a:p>
          <a:p>
            <a:r>
              <a:rPr lang="en-US" altLang="en-US" sz="3200"/>
              <a:t>Act</a:t>
            </a:r>
          </a:p>
        </p:txBody>
      </p:sp>
      <p:sp>
        <p:nvSpPr>
          <p:cNvPr id="527364" name="Text Box 4">
            <a:extLst>
              <a:ext uri="{FF2B5EF4-FFF2-40B4-BE49-F238E27FC236}">
                <a16:creationId xmlns:a16="http://schemas.microsoft.com/office/drawing/2014/main" id="{E64BE885-5DD8-BC1E-BDD2-58B2A2D4D0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324600"/>
            <a:ext cx="186531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5.3 10-13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4" name="Rectangle 6">
            <a:extLst>
              <a:ext uri="{FF2B5EF4-FFF2-40B4-BE49-F238E27FC236}">
                <a16:creationId xmlns:a16="http://schemas.microsoft.com/office/drawing/2014/main" id="{23B6973F-E5C9-B7A3-D4DC-CF70E37C78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Quality Planning</a:t>
            </a:r>
          </a:p>
        </p:txBody>
      </p:sp>
      <p:graphicFrame>
        <p:nvGraphicFramePr>
          <p:cNvPr id="524293" name="Object 5">
            <a:extLst>
              <a:ext uri="{FF2B5EF4-FFF2-40B4-BE49-F238E27FC236}">
                <a16:creationId xmlns:a16="http://schemas.microsoft.com/office/drawing/2014/main" id="{ED7FD325-2BE0-AFEF-7930-9867DDD6DCF5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76200" y="1395413"/>
          <a:ext cx="8991600" cy="348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3258327" progId="Word.Document.8">
                  <p:embed/>
                </p:oleObj>
              </mc:Choice>
              <mc:Fallback>
                <p:oleObj name="Document" r:id="rId2" imgW="8414467" imgH="3258327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1395413"/>
                        <a:ext cx="8991600" cy="3481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4296" name="Text Box 8">
            <a:extLst>
              <a:ext uri="{FF2B5EF4-FFF2-40B4-BE49-F238E27FC236}">
                <a16:creationId xmlns:a16="http://schemas.microsoft.com/office/drawing/2014/main" id="{E178BAD1-52C5-3393-941A-261743F7C3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5.3-11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7414</TotalTime>
  <Words>192</Words>
  <Application>Microsoft Office PowerPoint</Application>
  <PresentationFormat>On-screen Show (4:3)</PresentationFormat>
  <Paragraphs>97</Paragraphs>
  <Slides>12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Times New Roman</vt:lpstr>
      <vt:lpstr>Arial</vt:lpstr>
      <vt:lpstr>Symbol</vt:lpstr>
      <vt:lpstr>Copperplate Gothic Bold</vt:lpstr>
      <vt:lpstr>Batang</vt:lpstr>
      <vt:lpstr>Helv</vt:lpstr>
      <vt:lpstr>JPMorgan</vt:lpstr>
      <vt:lpstr>Microsoft Word Picture</vt:lpstr>
      <vt:lpstr>Microsoft Word Document</vt:lpstr>
      <vt:lpstr>PowerPoint Presentation</vt:lpstr>
      <vt:lpstr>Objectives</vt:lpstr>
      <vt:lpstr>Typical Organization “View”</vt:lpstr>
      <vt:lpstr>Deming’s View of a System</vt:lpstr>
      <vt:lpstr>The Basic “Engine”</vt:lpstr>
      <vt:lpstr>CAP-DO for Improvement - DMAIEC</vt:lpstr>
      <vt:lpstr>PDCA for New Products/Services - DMEDVI</vt:lpstr>
      <vt:lpstr>PDCA Detailed</vt:lpstr>
      <vt:lpstr>Quality Planning</vt:lpstr>
      <vt:lpstr>Process Management Chart</vt:lpstr>
      <vt:lpstr>Our Friend Bruce - - 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162</cp:revision>
  <cp:lastPrinted>1998-11-12T16:48:12Z</cp:lastPrinted>
  <dcterms:created xsi:type="dcterms:W3CDTF">1998-10-26T20:45:45Z</dcterms:created>
  <dcterms:modified xsi:type="dcterms:W3CDTF">2026-07-24T18:50:37Z</dcterms:modified>
</cp:coreProperties>
</file>