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8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5" r:id="rId21"/>
    <p:sldId id="273" r:id="rId22"/>
    <p:sldId id="276" r:id="rId23"/>
    <p:sldId id="277" r:id="rId24"/>
    <p:sldId id="278" r:id="rId25"/>
    <p:sldId id="279" r:id="rId26"/>
    <p:sldId id="280" r:id="rId27"/>
    <p:sldId id="281" r:id="rId28"/>
    <p:sldId id="283" r:id="rId29"/>
    <p:sldId id="282" r:id="rId30"/>
    <p:sldId id="285" r:id="rId31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FF99"/>
    <a:srgbClr val="FFFF66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44C1EA0-E0DB-53BA-17A1-2D9D6901B6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BFCF0B9-970C-86E0-FDF4-45CE64BF758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A6FE12B-27DA-6AE4-9140-38EB53CB5C2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5A9984E9-7DE0-92FC-5373-601953410F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00643743-C4F3-4D68-A48C-C630642C7D2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65DBB40-409D-A0C0-473A-1B16DEC1407A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486DF6A-115E-08A8-7556-C5470113318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1C783772-5BD8-663D-44AA-98CD0711E06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EB165854-2592-A83E-B780-8358AD99E59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2114A166-D197-D715-B0BA-E7A3AAC753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62A1CF47-49C9-446A-88CF-BFA84ED04DF1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18BF82F-9120-99A9-DA93-3B852E173B6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DBCE5F6-E65E-884D-686D-4CF89DD817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98A514AC-4C8E-BF29-9C81-12D63D43D58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86280975-0B7D-264C-253A-5A46BAFDEB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6" name="Rectangle 2">
            <a:extLst>
              <a:ext uri="{FF2B5EF4-FFF2-40B4-BE49-F238E27FC236}">
                <a16:creationId xmlns:a16="http://schemas.microsoft.com/office/drawing/2014/main" id="{1F6857A6-88AB-4800-8ADD-753A1991B6C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89000" y="346075"/>
            <a:ext cx="5080000" cy="3810000"/>
          </a:xfrm>
        </p:spPr>
      </p:sp>
      <p:sp>
        <p:nvSpPr>
          <p:cNvPr id="543747" name="Rectangle 3">
            <a:extLst>
              <a:ext uri="{FF2B5EF4-FFF2-40B4-BE49-F238E27FC236}">
                <a16:creationId xmlns:a16="http://schemas.microsoft.com/office/drawing/2014/main" id="{7BD95E55-E74E-6F84-7F75-6A8F93B943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</p:spPr>
        <p:txBody>
          <a:bodyPr/>
          <a:lstStyle/>
          <a:p>
            <a:r>
              <a:rPr lang="en-US" altLang="en-US" b="1"/>
              <a:t>Characteristics</a:t>
            </a:r>
            <a:endParaRPr lang="en-US" altLang="en-US"/>
          </a:p>
          <a:p>
            <a:pPr lvl="1"/>
            <a:r>
              <a:rPr lang="en-US" altLang="en-US"/>
              <a:t>Curve theoretically does not reach zero; thus the sum of all finite areas totals less than 100%</a:t>
            </a:r>
          </a:p>
          <a:p>
            <a:pPr lvl="1"/>
            <a:r>
              <a:rPr lang="en-US" altLang="en-US"/>
              <a:t>Curve is symmetric on either side of the most frequently occurring value</a:t>
            </a:r>
          </a:p>
          <a:p>
            <a:pPr lvl="1"/>
            <a:r>
              <a:rPr lang="en-US" altLang="en-US"/>
              <a:t>The peak of the curve represents the center, or average, of the process</a:t>
            </a:r>
          </a:p>
          <a:p>
            <a:pPr lvl="1"/>
            <a:r>
              <a:rPr lang="en-US" altLang="en-US"/>
              <a:t>For all practical purposes, the area under the curve represents virtually 100% of the product the process is capable of producing</a:t>
            </a:r>
          </a:p>
          <a:p>
            <a:endParaRPr lang="en-US" altLang="en-US"/>
          </a:p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>
            <a:extLst>
              <a:ext uri="{FF2B5EF4-FFF2-40B4-BE49-F238E27FC236}">
                <a16:creationId xmlns:a16="http://schemas.microsoft.com/office/drawing/2014/main" id="{A03FC76C-47A3-7B91-27E4-B91439010AA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89000" y="346075"/>
            <a:ext cx="5080000" cy="3810000"/>
          </a:xfrm>
        </p:spPr>
      </p:sp>
      <p:sp>
        <p:nvSpPr>
          <p:cNvPr id="545795" name="Rectangle 3">
            <a:extLst>
              <a:ext uri="{FF2B5EF4-FFF2-40B4-BE49-F238E27FC236}">
                <a16:creationId xmlns:a16="http://schemas.microsoft.com/office/drawing/2014/main" id="{E071EAB2-1598-A97E-420F-46BA691C44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87850"/>
            <a:ext cx="5486400" cy="4156075"/>
          </a:xfrm>
        </p:spPr>
        <p:txBody>
          <a:bodyPr/>
          <a:lstStyle/>
          <a:p>
            <a:endParaRPr lang="en-US" altLang="en-US"/>
          </a:p>
          <a:p>
            <a:r>
              <a:rPr lang="en-US" altLang="en-US"/>
              <a:t>As you can see, the curve is divided into a series of equal increments, each representing one standard deviation from the mean. </a:t>
            </a:r>
          </a:p>
          <a:p>
            <a:r>
              <a:rPr lang="en-US" altLang="en-US"/>
              <a:t>The area under the curve represented by the first standard deviation out from the center in either direction represents approximately 34% of the total area. Together, the area represented within one standard deviation of the center is about 68% of the total area. In other words, given a data set that is normally distributed, approximately 68% of the data values should fall within one standard deviation of the center.</a:t>
            </a:r>
          </a:p>
          <a:p>
            <a:r>
              <a:rPr lang="en-US" altLang="en-US"/>
              <a:t>Going out plus or minus two standard deviations represents approximately 95% of the total area; go out 3 standard deviations in either direction and you’ve accounted for more than 99% of the area.</a:t>
            </a:r>
          </a:p>
          <a:p>
            <a:r>
              <a:rPr lang="en-US" altLang="en-US"/>
              <a:t>Tables have been developed that contain these listed areas, plus many more.</a:t>
            </a:r>
          </a:p>
          <a:p>
            <a:r>
              <a:rPr lang="en-US" altLang="en-US"/>
              <a:t>Thus by knowing a normal curve’s mean and standard deviation, we can figure out the yields within specified “zones.” </a:t>
            </a:r>
          </a:p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6632BE-AF0D-F08A-C5F8-D6974813B6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5479FF-C48C-59C3-BCA5-F0081B42F8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13915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AF490-12B2-E302-395D-AFD918313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7E9048-55AE-6D18-CA1C-2FB88934F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272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A567FD-244D-E891-E47D-DAC28A1D89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DD8B18-890C-C580-F74A-912232077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0819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8D2B7-9801-FBFC-375A-36C4D669E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FBCF3C-B907-086C-4903-7C82D07D8FA2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A3D065-96FA-FDFE-89CE-343337F0A52F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65BE061-D5E0-559D-48C6-7CF2044C0839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0355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F262F-11BD-6813-4D8E-5AD305D70F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8B9D9-A243-4E7A-B1AC-0989588A81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7376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AE6FA-1C73-EFF4-27E9-BDDB83157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2E5025-54F8-2C95-91C6-5C8D88532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7440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0DD5F0-702B-9981-1CA7-2B18A6A81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DAAF69-9758-9D18-46E4-C40029B77A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182D71D-DA76-A843-ABA9-FA5B26C7FF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7806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DC8BE-63C0-60B4-7E18-3AE6F0DB3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B050AB-14FB-F3D5-EE9B-B8293A53A6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93D20B-4F32-9700-5E07-791112EDE0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18886-281D-F791-74CE-CE0A1AE6201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2F2796-9E7B-33B8-A515-7BCE80CC5B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41405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534FBB-5108-BA6C-034F-7D235CC02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7927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146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D2C49-03D7-4E00-A560-074018628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6FE96B-F6A9-695F-61C5-F82BCCA8D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13CA61-0E10-A904-A528-83A149CCFD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5609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B47D3D-5A10-C99C-3216-8A65F3EFBA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45088A-0C98-EF2C-7AA3-75B1F6788BD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F50A28-42F1-EB93-F57E-E910D3A03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87856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62786F1-4ADD-89CA-2B53-3D9B43920A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A5015A0-68CE-3B0F-DD1C-DDD0436881C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45CE3D5B-3D6D-9BAE-7CB7-6232958C1E25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DDBF12D-F7CE-B2E1-BEDA-3CF5BF5688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3AD86271-276E-BA7E-E3F6-6795000CCDB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CF65DBB-40E7-45FE-97C3-C91985C3BCCA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6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8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0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4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7" Type="http://schemas.openxmlformats.org/officeDocument/2006/relationships/image" Target="../media/image21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6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wm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oleObject" Target="../embeddings/oleObject19.bin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oleObject" Target="../embeddings/oleObject20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1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23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oleObject" Target="../embeddings/oleObject24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5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wmf"/><Relationship Id="rId4" Type="http://schemas.openxmlformats.org/officeDocument/2006/relationships/oleObject" Target="../embeddings/oleObject28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wmf"/><Relationship Id="rId2" Type="http://schemas.openxmlformats.org/officeDocument/2006/relationships/oleObject" Target="../embeddings/oleObject29.bin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oleObject" Target="../embeddings/oleObject30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wmf"/><Relationship Id="rId4" Type="http://schemas.openxmlformats.org/officeDocument/2006/relationships/oleObject" Target="../embeddings/oleObject3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2C7C8F2A-DF23-C313-E0D8-20749FA466BE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93633C95-A369-403D-72FC-6ADEFA146B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AA133ED3-4974-01B0-88FD-0E428FC61D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5DB06E21-2B98-AD6F-0A43-BB9D1B695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C4D0F442-D6FE-8E20-2CA6-492853555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B058CFB5-7800-B602-FE1C-AB91396A93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D205BD80-D71A-7C3C-D9B2-E1B20F37AD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1501A53B-C7E8-F668-D5CC-CC36160E32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E3BF462D-77B1-1C9A-47B3-0C6CFBDE07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0F3A1B90-C4A9-F5DE-F8DA-D0BC5AE3DE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00AC4D8A-46F5-E62C-FD51-AC518D70D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9AC246D8-A34F-661D-4FCC-EF79F5AC07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ECA496F5-7E49-D3C1-1435-9DE8B81578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71832BBC-DF40-DF24-2047-60285B409C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255F5DEF-9020-7EBD-3786-84FED837F5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3F35CB0F-D2CE-D53F-4A6B-119173E0A0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8E4F8B46-0473-210E-E908-71D7C40E32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3A0EF5CD-EC19-C7BF-4FC2-A5D38B70AE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A4CCC751-74C9-1436-6A77-83E4F5D57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74A397A2-618C-3BBC-08EB-829333BB6E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5145EEB3-279F-C704-131F-6073550244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18EDC01D-F914-52FA-9CA8-99856CEDDC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D33FB345-7EF4-D0AB-DD6F-593C0EF012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2DFD24B1-176F-3E42-1215-901F761333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B0FF3B4D-FB7E-2877-4DCD-170E59E343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358FC041-EAEC-D6CE-9374-A670D5FE70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FB9D8239-AA48-7576-0511-CBE8B93486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83FA070B-B2E7-63C5-43D1-25C7CBF44A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6A220227-EC85-3BFD-DEB7-4B20C1FDC1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9C7E9C07-A564-5364-F4DB-35E1D63F6A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B93277AA-FB13-749E-4E5D-40B0E7014D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EE575C60-49E0-E96F-E6D0-0B6B227D94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977951BB-D2C2-4A67-3D4F-E1A3692CD0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75201DBE-EAD8-D9A3-36E5-F7A047D4F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51121955-DB93-FD83-D970-DD0C5C53F3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F6466E79-DE1A-D852-508B-9BD6AF6F48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6542B82B-964A-7656-F4C0-D8D62C6AC6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204B7BA7-2B9A-5F89-7C1A-BCF3D1BBEC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96EF0EC6-12F7-A773-C2D0-E83AEDD631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CDC962EF-C35D-04B6-552A-1E215CAC4B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604D92D7-25A4-EA0D-0C1E-CA168451E0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0E75DEB0-76F1-040B-1EC2-70B2AE78C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C87C420B-A764-78B4-A6B8-9851EA2F6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1762ADAD-6F6F-F4D1-9AE0-9BF7333F17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B9EDE18A-3FF5-FFAE-AD3F-9EE654BB5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3DEF57FF-831F-7DCD-5588-84858BD454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5EE31B33-9301-9A01-1AC7-E365209C5F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D17F5E81-F2BD-46D4-7C94-C5F3AF6C4E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92EA17BD-0C30-6CEE-8A49-3F99EF6587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055BE831-633D-AF4D-10BF-F30DB696AD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A65FC58A-3225-882E-3798-A01E0AEDBC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27C9D0A9-41A0-109D-CDF8-DEE3823FCF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6C858317-DBA8-E873-5270-52DEFF39D0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1DF90903-A4B3-BD94-EF38-D570225557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7399DE5F-59F7-F437-6E58-C77D09E3B2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43F69A9C-3133-1C34-AFAF-3ADEC4748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335A9CB0-3205-7A0F-74D9-3F3C3F026C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99074BDD-5589-6695-D04F-4D3C65C6F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72B61B6F-D421-F096-BA4C-3F4C6C8FD6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9559B4C1-1E7D-3C15-F537-8E8F77C3C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5FEF93BE-A816-4A45-0604-0C6CC7643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73924C86-E854-DE44-8744-EF8882CCB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F97A11C7-6769-FE7E-4BFC-97A1C9B51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2FEF13D9-FECC-CFC1-C10E-1E9517CD52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AB39368C-3ADA-2493-597D-FF32192A89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F8973B86-634E-5737-D4E9-19E85DCC22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F273CDFE-56F8-59AF-202B-C6B262945A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5813817D-5FF9-5DF7-16BB-4406556A92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47BB81EF-DF34-B2F9-ADFA-8D603C81DF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7209CF81-3C95-DF57-2F6C-A19ADCBEE0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4511AA11-BC45-667E-0A50-436C2C9634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84A80E6B-FCB2-99AE-A5B1-C482836AD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9302ABFD-2ABA-8F12-7D31-0A078D14E3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5336E560-CB70-916B-94E5-8D8C7B047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B7F8DFC9-4D42-3746-1CB6-69855ED56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C6EA2600-F56D-951C-11A1-8FE80AD1BE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44BDE1C1-C6C5-CFDE-88B3-81574D0328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F4849932-F26C-9AC3-EE00-917F8630A0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FB3019FB-D286-59B6-EAFC-064F74713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15393457-E4C6-8AEB-C909-F0A25AB744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9AB360D4-8C43-F07D-79CF-6AD5C33CE4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E0E4C385-26FE-54CC-5A94-E9D58681AE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662F861B-3CD0-201A-EDCB-1B5C1D6720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3DAB9A06-E29C-0E90-4264-4246B3A225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A121F93B-D4AA-C4BF-1D0A-749657C91F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6CAE3FB4-81E5-85B2-5A0C-DCECAEF2FE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9B88A017-968C-BC03-8DAE-62ED933771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AEBE8EC8-9A49-6EFD-1FF7-7B6A500E00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41AD659B-AC99-8E71-FD4E-640F8A4628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D6B2D879-8588-97E0-A8B0-2E2296B247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7FC6FB90-A610-05E7-554F-1FAE568075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73009D2F-E152-8615-7250-908E5CEA45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D2AB4037-EF7E-3147-DC7F-28929D10E7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B4DDB55A-EEA7-DF26-8623-654E51EF38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C77205EF-BAF1-23D8-A398-7A20C6E998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AE792E8A-4F5B-46A9-F28F-81B943DBFE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6AEF132D-EC8A-369F-91C0-D90CD4F929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2A6DA90D-2663-59C7-7FCC-104A6E49B9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AA081838-40E2-B07B-121C-82EBEC2624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81A4DEEF-D228-3E31-35BA-6A9147423F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D86E3D86-7362-106C-4E0B-E1CADB5E4F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FB471259-80E6-3D4D-8BCF-5EB97C62EA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332E1231-D6EF-9A40-4454-9D729ACEA0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CFEF61F8-D6B9-490C-DA20-C8E87BD0BE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53439E07-E53E-AF0E-6A6D-AF509A64E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35FB3B85-D365-12C1-BEB2-26E69A004D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B4F5C091-81C1-0790-8A4E-40ED2CE147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99C2E45A-4CB1-BC52-7963-81745D7187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504DB1D7-8DD5-BB54-C21D-F8BD0EB1F6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88576D14-ED46-C90E-67AA-097F6AA0E2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F4737557-F3E7-39E9-3B5E-102BE216F9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F9C69305-007E-4508-F5A3-799F29CA78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9E6DE79B-F742-C759-96AA-F57DABBE22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6199E597-4093-8AE1-E87E-0882891581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16DAA97C-11EF-5371-E90C-1EA267645A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C04CA476-198B-ECC8-A4B8-6F8B0F8A3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65D709D2-4D40-62B7-185C-FF0150C1F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AF78B23F-4AD5-0863-5BA9-D71325E9AE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9002BF95-3B73-E255-9E02-79FEAA6224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7FA119AF-0CD4-1FDC-FFB3-9D3416FBE1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27B5554B-02AD-6504-4B11-D961AE07D9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CF2DDA02-F282-2F0A-5E6F-0B135F3335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FD6A1812-CC62-7514-CFFF-28194BEBFA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CAAEB301-ECA4-BE3D-C276-8A7C06B43B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AA47028A-AF49-D838-9C30-D7F76D48CA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1C4AA4A0-AC9D-E2D0-A6BD-79DD467AAB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197ED0F2-AF07-2B98-89E8-F9C1A4DF7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FD64E15B-1117-015A-7F4B-FADEA145F9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625A4459-6B76-D6D0-5F53-2E4CCDC15F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B027AC06-ACDF-958E-0605-D420F528C5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F1A4A968-1359-3828-7EE8-49C74AC02A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57605FAC-AE7A-3375-02EE-277EDE20C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C87BFC86-3916-CACF-AF99-EADD6231C3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6CD78027-337A-DCC9-9612-F4BF6A704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F57EF691-CE15-362B-262B-9F18C05506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4258DEE0-5408-BBB1-1F54-937D5AF093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BA48A6E8-59AB-AC45-7374-0E01E6DE98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F0AFC97D-37BF-0DDC-A6D2-D413ABB169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1ADFD78F-D34E-7950-23CF-43759726BC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CADB5D6A-66A1-F2C7-4761-179A2C03B4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A2543ED3-2C9A-176E-996D-D08F03925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91F66308-5A8D-2881-F54C-D78E2ED29E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6FF75139-7522-51A6-C0BE-CA8A40FD02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E855831A-27C4-0DD6-9C6A-1C3DB2C20F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9EC8A9C8-F228-22DE-35B9-C89998FF2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C04D2B59-9106-69C0-693D-05C12CFC82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E767A21C-AEB2-9330-8161-E50538078B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D4DD5796-964F-2868-DE18-E9BE04A134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CAF0332D-5A1F-6C09-492D-639D01F23B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7FC98D23-D0AD-5F30-E790-37FAE544DA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F62EC878-2F9D-CF7B-78BF-3D3056FEE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5BEDF127-006C-C77E-343F-0CF47BD1C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C42F1ABC-E5EE-646B-118D-5F57B4DC00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6BB7FE91-4B61-A3B7-A20A-34987B33CDC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F60310A5-5820-B7F1-062C-7D322E3F8A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63C37919-0567-41C7-4D25-48929F90ED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714D156F-7707-C005-279A-00CB3E3D37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CE03F3A2-9C0E-F43B-844A-3BB98FA5701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D9B7E4A9-EB19-FAB2-D923-B997FAD0B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75469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9.1 Foundations of Probability &amp; Statistics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DA67BDDA-7C88-831C-1A6B-FF253474A17B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C7C509DB-0004-4333-CE47-CD5DC418FF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35F4BE1D-15F8-3BE3-262D-1E5344CF4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1688985B-F867-EC93-0594-9669767430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1376B56A-F6B8-F9C6-1D96-8DD97192E9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Measures of Dispersion/Variation</a:t>
            </a:r>
          </a:p>
        </p:txBody>
      </p:sp>
      <p:graphicFrame>
        <p:nvGraphicFramePr>
          <p:cNvPr id="524292" name="Object 4">
            <a:extLst>
              <a:ext uri="{FF2B5EF4-FFF2-40B4-BE49-F238E27FC236}">
                <a16:creationId xmlns:a16="http://schemas.microsoft.com/office/drawing/2014/main" id="{466E514C-FDF1-6BD4-D941-9793D5276C90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158750" y="1423988"/>
          <a:ext cx="8939213" cy="388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3660206" progId="Word.Document.8">
                  <p:embed/>
                </p:oleObj>
              </mc:Choice>
              <mc:Fallback>
                <p:oleObj name="Document" r:id="rId2" imgW="8414467" imgH="3660206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50" y="1423988"/>
                        <a:ext cx="8939213" cy="388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4294" name="Text Box 6">
            <a:extLst>
              <a:ext uri="{FF2B5EF4-FFF2-40B4-BE49-F238E27FC236}">
                <a16:creationId xmlns:a16="http://schemas.microsoft.com/office/drawing/2014/main" id="{95923B64-E32C-3A74-80F6-1D30C05BC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9.1-16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520164CA-0860-0F7B-875D-7075F288E4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How Much “Within?”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1E233839-3E15-8809-C519-06D7253BF3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Chebychev (not Chevy Chase!):</a:t>
            </a:r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r>
              <a:rPr lang="en-US" altLang="en-US"/>
              <a:t>Camp-Meidell:</a:t>
            </a:r>
          </a:p>
        </p:txBody>
      </p:sp>
      <p:sp>
        <p:nvSpPr>
          <p:cNvPr id="527365" name="Rectangle 5">
            <a:extLst>
              <a:ext uri="{FF2B5EF4-FFF2-40B4-BE49-F238E27FC236}">
                <a16:creationId xmlns:a16="http://schemas.microsoft.com/office/drawing/2014/main" id="{1F1BCEA4-012A-E825-9820-B114AA24F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7364" name="Object 4">
            <a:extLst>
              <a:ext uri="{FF2B5EF4-FFF2-40B4-BE49-F238E27FC236}">
                <a16:creationId xmlns:a16="http://schemas.microsoft.com/office/drawing/2014/main" id="{A3D9777B-796D-BE1C-B089-6188DF6532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79675" y="1603375"/>
          <a:ext cx="3830638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71600" imgH="393700" progId="Equation.3">
                  <p:embed/>
                </p:oleObj>
              </mc:Choice>
              <mc:Fallback>
                <p:oleObj name="Equation" r:id="rId2" imgW="1371600" imgH="393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9675" y="1603375"/>
                        <a:ext cx="3830638" cy="10906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952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7367" name="Rectangle 7">
            <a:extLst>
              <a:ext uri="{FF2B5EF4-FFF2-40B4-BE49-F238E27FC236}">
                <a16:creationId xmlns:a16="http://schemas.microsoft.com/office/drawing/2014/main" id="{4C13E9AB-DC55-2605-1A2E-1D9D4E9699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7366" name="Object 6">
            <a:extLst>
              <a:ext uri="{FF2B5EF4-FFF2-40B4-BE49-F238E27FC236}">
                <a16:creationId xmlns:a16="http://schemas.microsoft.com/office/drawing/2014/main" id="{A50E0E71-7B98-BF4E-09EC-9834D36718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2413" y="4102100"/>
          <a:ext cx="5745162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57400" imgH="393700" progId="Equation.3">
                  <p:embed/>
                </p:oleObj>
              </mc:Choice>
              <mc:Fallback>
                <p:oleObj name="Equation" r:id="rId4" imgW="2057400" imgH="3937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2413" y="4102100"/>
                        <a:ext cx="5745162" cy="10906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952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7368" name="Text Box 8">
            <a:extLst>
              <a:ext uri="{FF2B5EF4-FFF2-40B4-BE49-F238E27FC236}">
                <a16:creationId xmlns:a16="http://schemas.microsoft.com/office/drawing/2014/main" id="{8A504F83-0A81-E390-92E0-71E398986F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9.1-17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D23F43D4-59DE-CB7D-2D72-C7338CEFEF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Probability Distribution – Mass Function</a:t>
            </a:r>
          </a:p>
        </p:txBody>
      </p:sp>
      <p:sp>
        <p:nvSpPr>
          <p:cNvPr id="528389" name="Rectangle 5">
            <a:extLst>
              <a:ext uri="{FF2B5EF4-FFF2-40B4-BE49-F238E27FC236}">
                <a16:creationId xmlns:a16="http://schemas.microsoft.com/office/drawing/2014/main" id="{043C6460-8B6D-47C3-C742-AED864ED9F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8388" name="Object 4">
            <a:extLst>
              <a:ext uri="{FF2B5EF4-FFF2-40B4-BE49-F238E27FC236}">
                <a16:creationId xmlns:a16="http://schemas.microsoft.com/office/drawing/2014/main" id="{29467AEB-48CA-1DDD-32F1-C912FE1CF5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0513" y="957263"/>
          <a:ext cx="3314700" cy="2335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57300" imgH="889000" progId="Equation.3">
                  <p:embed/>
                </p:oleObj>
              </mc:Choice>
              <mc:Fallback>
                <p:oleObj name="Equation" r:id="rId2" imgW="1257300" imgH="889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0513" y="957263"/>
                        <a:ext cx="3314700" cy="233521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28393" name="Group 9">
            <a:extLst>
              <a:ext uri="{FF2B5EF4-FFF2-40B4-BE49-F238E27FC236}">
                <a16:creationId xmlns:a16="http://schemas.microsoft.com/office/drawing/2014/main" id="{7679B68A-EA74-D312-FF4C-FD16C1870D8A}"/>
              </a:ext>
            </a:extLst>
          </p:cNvPr>
          <p:cNvGrpSpPr>
            <a:grpSpLocks/>
          </p:cNvGrpSpPr>
          <p:nvPr/>
        </p:nvGrpSpPr>
        <p:grpSpPr bwMode="auto">
          <a:xfrm>
            <a:off x="835025" y="3627438"/>
            <a:ext cx="6569075" cy="2879725"/>
            <a:chOff x="758" y="2285"/>
            <a:chExt cx="4138" cy="1814"/>
          </a:xfrm>
        </p:grpSpPr>
        <p:sp>
          <p:nvSpPr>
            <p:cNvPr id="528392" name="AutoShape 8">
              <a:extLst>
                <a:ext uri="{FF2B5EF4-FFF2-40B4-BE49-F238E27FC236}">
                  <a16:creationId xmlns:a16="http://schemas.microsoft.com/office/drawing/2014/main" id="{AED0ADB2-9452-C350-F683-A2293C4910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" y="2285"/>
              <a:ext cx="4138" cy="1814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528390" name="Object 6">
              <a:extLst>
                <a:ext uri="{FF2B5EF4-FFF2-40B4-BE49-F238E27FC236}">
                  <a16:creationId xmlns:a16="http://schemas.microsoft.com/office/drawing/2014/main" id="{D4411C0B-0364-2ECB-442F-FEB1D6EB1B1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02" y="2366"/>
            <a:ext cx="3916" cy="1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Microsoft Drawing" r:id="rId4" imgW="3790950" imgH="1474788" progId="MSDraw">
                    <p:embed/>
                  </p:oleObj>
                </mc:Choice>
                <mc:Fallback>
                  <p:oleObj name="Microsoft Drawing" r:id="rId4" imgW="3790950" imgH="1474788" progId="MSDraw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2" y="2366"/>
                          <a:ext cx="3916" cy="152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28394" name="Text Box 10">
            <a:extLst>
              <a:ext uri="{FF2B5EF4-FFF2-40B4-BE49-F238E27FC236}">
                <a16:creationId xmlns:a16="http://schemas.microsoft.com/office/drawing/2014/main" id="{18FD75FB-AC1A-561B-4EE9-196F07323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888" y="1092200"/>
            <a:ext cx="2319337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>
                <a:latin typeface="Arial" panose="020B0604020202020204" pitchFamily="34" charset="0"/>
              </a:rPr>
              <a:t>Discrete Data:</a:t>
            </a:r>
          </a:p>
        </p:txBody>
      </p:sp>
      <p:sp>
        <p:nvSpPr>
          <p:cNvPr id="528395" name="Text Box 11">
            <a:extLst>
              <a:ext uri="{FF2B5EF4-FFF2-40B4-BE49-F238E27FC236}">
                <a16:creationId xmlns:a16="http://schemas.microsoft.com/office/drawing/2014/main" id="{8E60567E-E21D-2BB4-A2F3-EA33DDA2D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7450" y="586105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9.1-18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9C048914-4B4B-599F-A6E1-B89F4DFD40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Probability Distribution – Mass Function</a:t>
            </a:r>
          </a:p>
        </p:txBody>
      </p:sp>
      <p:graphicFrame>
        <p:nvGraphicFramePr>
          <p:cNvPr id="530436" name="Object 4">
            <a:extLst>
              <a:ext uri="{FF2B5EF4-FFF2-40B4-BE49-F238E27FC236}">
                <a16:creationId xmlns:a16="http://schemas.microsoft.com/office/drawing/2014/main" id="{58B91E13-63F4-3E3E-315B-F5B9B92A95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6675" y="1022350"/>
          <a:ext cx="6751638" cy="1477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22500" imgH="482600" progId="Equation.3">
                  <p:embed/>
                </p:oleObj>
              </mc:Choice>
              <mc:Fallback>
                <p:oleObj name="Equation" r:id="rId2" imgW="2222500" imgH="482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6675" y="1022350"/>
                        <a:ext cx="6751638" cy="14779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0441" name="Group 9">
            <a:extLst>
              <a:ext uri="{FF2B5EF4-FFF2-40B4-BE49-F238E27FC236}">
                <a16:creationId xmlns:a16="http://schemas.microsoft.com/office/drawing/2014/main" id="{9EF35752-8F03-C494-94D7-49CB759505FF}"/>
              </a:ext>
            </a:extLst>
          </p:cNvPr>
          <p:cNvGrpSpPr>
            <a:grpSpLocks/>
          </p:cNvGrpSpPr>
          <p:nvPr/>
        </p:nvGrpSpPr>
        <p:grpSpPr bwMode="auto">
          <a:xfrm>
            <a:off x="2320925" y="2667000"/>
            <a:ext cx="4784725" cy="3565525"/>
            <a:chOff x="1546" y="1680"/>
            <a:chExt cx="3014" cy="2246"/>
          </a:xfrm>
        </p:grpSpPr>
        <p:sp>
          <p:nvSpPr>
            <p:cNvPr id="530440" name="AutoShape 8">
              <a:extLst>
                <a:ext uri="{FF2B5EF4-FFF2-40B4-BE49-F238E27FC236}">
                  <a16:creationId xmlns:a16="http://schemas.microsoft.com/office/drawing/2014/main" id="{49217FE8-11A5-FC76-DADF-568D47F81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" y="1680"/>
              <a:ext cx="3014" cy="224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530438" name="Object 6">
              <a:extLst>
                <a:ext uri="{FF2B5EF4-FFF2-40B4-BE49-F238E27FC236}">
                  <a16:creationId xmlns:a16="http://schemas.microsoft.com/office/drawing/2014/main" id="{BC9617A3-D3D8-D24C-8D41-F408884CA21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681" y="1743"/>
            <a:ext cx="2743" cy="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2752725" imgH="2114550" progId="MSDraw">
                    <p:embed/>
                  </p:oleObj>
                </mc:Choice>
                <mc:Fallback>
                  <p:oleObj r:id="rId4" imgW="2752725" imgH="2114550" progId="MSDraw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1" y="1743"/>
                          <a:ext cx="2743" cy="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30442" name="Text Box 10">
            <a:extLst>
              <a:ext uri="{FF2B5EF4-FFF2-40B4-BE49-F238E27FC236}">
                <a16:creationId xmlns:a16="http://schemas.microsoft.com/office/drawing/2014/main" id="{D5CA30DC-C059-1BFD-8952-1BD631CF683E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-711200" y="2635250"/>
            <a:ext cx="28289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>
                <a:latin typeface="Arial" panose="020B0604020202020204" pitchFamily="34" charset="0"/>
              </a:rPr>
              <a:t>Continuous Data:</a:t>
            </a:r>
          </a:p>
        </p:txBody>
      </p:sp>
      <p:sp>
        <p:nvSpPr>
          <p:cNvPr id="530443" name="Text Box 11">
            <a:extLst>
              <a:ext uri="{FF2B5EF4-FFF2-40B4-BE49-F238E27FC236}">
                <a16:creationId xmlns:a16="http://schemas.microsoft.com/office/drawing/2014/main" id="{C60070EA-A7D4-8241-A03E-85A73769A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4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9.1-19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997E878F-554D-BA84-A4CA-BE2291F3E4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Cumulative Distributions</a:t>
            </a:r>
          </a:p>
        </p:txBody>
      </p:sp>
      <p:pic>
        <p:nvPicPr>
          <p:cNvPr id="532484" name="Picture 4">
            <a:extLst>
              <a:ext uri="{FF2B5EF4-FFF2-40B4-BE49-F238E27FC236}">
                <a16:creationId xmlns:a16="http://schemas.microsoft.com/office/drawing/2014/main" id="{779F7E6F-00C4-B378-0952-11D09E088C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13" y="1563688"/>
            <a:ext cx="7156450" cy="12414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486" name="Rectangle 6">
            <a:extLst>
              <a:ext uri="{FF2B5EF4-FFF2-40B4-BE49-F238E27FC236}">
                <a16:creationId xmlns:a16="http://schemas.microsoft.com/office/drawing/2014/main" id="{EC5022D3-148C-938F-AB8A-C9F302791A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2485" name="Object 5">
            <a:extLst>
              <a:ext uri="{FF2B5EF4-FFF2-40B4-BE49-F238E27FC236}">
                <a16:creationId xmlns:a16="http://schemas.microsoft.com/office/drawing/2014/main" id="{355A9F78-D1F0-1B5F-1596-F96D38175D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58850" y="4043363"/>
          <a:ext cx="7294563" cy="194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816100" imgH="482600" progId="Equation.3">
                  <p:embed/>
                </p:oleObj>
              </mc:Choice>
              <mc:Fallback>
                <p:oleObj name="Equation" r:id="rId3" imgW="1816100" imgH="482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850" y="4043363"/>
                        <a:ext cx="7294563" cy="194786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487" name="Text Box 7">
            <a:extLst>
              <a:ext uri="{FF2B5EF4-FFF2-40B4-BE49-F238E27FC236}">
                <a16:creationId xmlns:a16="http://schemas.microsoft.com/office/drawing/2014/main" id="{2EFDA6D1-416C-6835-CE78-900452A01F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38" y="3535363"/>
            <a:ext cx="282892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>
                <a:latin typeface="Arial" panose="020B0604020202020204" pitchFamily="34" charset="0"/>
              </a:rPr>
              <a:t>Continuous Data:</a:t>
            </a:r>
          </a:p>
        </p:txBody>
      </p:sp>
      <p:sp>
        <p:nvSpPr>
          <p:cNvPr id="532488" name="Text Box 8">
            <a:extLst>
              <a:ext uri="{FF2B5EF4-FFF2-40B4-BE49-F238E27FC236}">
                <a16:creationId xmlns:a16="http://schemas.microsoft.com/office/drawing/2014/main" id="{8C1B60D6-3B09-8A20-5E9E-819FC6335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8138" y="1044575"/>
            <a:ext cx="2319337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>
                <a:latin typeface="Arial" panose="020B0604020202020204" pitchFamily="34" charset="0"/>
              </a:rPr>
              <a:t>Discrete Data:</a:t>
            </a:r>
          </a:p>
        </p:txBody>
      </p:sp>
      <p:sp>
        <p:nvSpPr>
          <p:cNvPr id="532489" name="Text Box 9">
            <a:extLst>
              <a:ext uri="{FF2B5EF4-FFF2-40B4-BE49-F238E27FC236}">
                <a16:creationId xmlns:a16="http://schemas.microsoft.com/office/drawing/2014/main" id="{64A47A4E-79FF-B891-A040-5B6107E98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9.1-20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A89643C6-644D-B7AA-1582-AD029959A2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Expected Values</a:t>
            </a:r>
          </a:p>
        </p:txBody>
      </p:sp>
      <p:sp>
        <p:nvSpPr>
          <p:cNvPr id="534533" name="Rectangle 5">
            <a:extLst>
              <a:ext uri="{FF2B5EF4-FFF2-40B4-BE49-F238E27FC236}">
                <a16:creationId xmlns:a16="http://schemas.microsoft.com/office/drawing/2014/main" id="{68B94F1A-3183-CCEC-5CBB-EE638264A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4532" name="Object 4">
            <a:extLst>
              <a:ext uri="{FF2B5EF4-FFF2-40B4-BE49-F238E27FC236}">
                <a16:creationId xmlns:a16="http://schemas.microsoft.com/office/drawing/2014/main" id="{25DE86A9-4A36-4803-C035-D7BDAF8195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9250" y="1143000"/>
          <a:ext cx="8439150" cy="3795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74900" imgH="1066800" progId="Equation.3">
                  <p:embed/>
                </p:oleObj>
              </mc:Choice>
              <mc:Fallback>
                <p:oleObj name="Equation" r:id="rId2" imgW="2374900" imgH="1066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" y="1143000"/>
                        <a:ext cx="8439150" cy="37957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4534" name="Text Box 6">
            <a:extLst>
              <a:ext uri="{FF2B5EF4-FFF2-40B4-BE49-F238E27FC236}">
                <a16:creationId xmlns:a16="http://schemas.microsoft.com/office/drawing/2014/main" id="{657CA5CF-7D0D-365F-753C-753EDC279F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9.1-21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4A0E2D88-5784-DC24-F16B-6D7A91CF7D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Some Common Distributions - Binomial</a:t>
            </a:r>
          </a:p>
        </p:txBody>
      </p:sp>
      <p:graphicFrame>
        <p:nvGraphicFramePr>
          <p:cNvPr id="536580" name="Object 4">
            <a:extLst>
              <a:ext uri="{FF2B5EF4-FFF2-40B4-BE49-F238E27FC236}">
                <a16:creationId xmlns:a16="http://schemas.microsoft.com/office/drawing/2014/main" id="{61C804EE-71A6-53AC-53A7-B20AA5EFACEB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2166938" y="900113"/>
          <a:ext cx="4549775" cy="1449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34960" imgH="457200" progId="Equation.3">
                  <p:embed/>
                </p:oleObj>
              </mc:Choice>
              <mc:Fallback>
                <p:oleObj name="Equation" r:id="rId2" imgW="1434960" imgH="4572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66938" y="900113"/>
                        <a:ext cx="4549775" cy="14493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6583" name="Rectangle 7">
            <a:extLst>
              <a:ext uri="{FF2B5EF4-FFF2-40B4-BE49-F238E27FC236}">
                <a16:creationId xmlns:a16="http://schemas.microsoft.com/office/drawing/2014/main" id="{E3C930BE-27E1-186B-9895-A8E219848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86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6582" name="Object 6">
            <a:extLst>
              <a:ext uri="{FF2B5EF4-FFF2-40B4-BE49-F238E27FC236}">
                <a16:creationId xmlns:a16="http://schemas.microsoft.com/office/drawing/2014/main" id="{BEEA0CF7-2DC0-BB77-A441-583C8CE4C4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19288" y="2601913"/>
          <a:ext cx="5048250" cy="788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94200" imgH="685800" progId="Equation.3">
                  <p:embed/>
                </p:oleObj>
              </mc:Choice>
              <mc:Fallback>
                <p:oleObj name="Equation" r:id="rId4" imgW="4394200" imgH="685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9288" y="2601913"/>
                        <a:ext cx="5048250" cy="788987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6724" name="Group 148">
            <a:extLst>
              <a:ext uri="{FF2B5EF4-FFF2-40B4-BE49-F238E27FC236}">
                <a16:creationId xmlns:a16="http://schemas.microsoft.com/office/drawing/2014/main" id="{26F80C75-738F-8D8B-67D7-155B4D6F3BA7}"/>
              </a:ext>
            </a:extLst>
          </p:cNvPr>
          <p:cNvGrpSpPr>
            <a:grpSpLocks/>
          </p:cNvGrpSpPr>
          <p:nvPr/>
        </p:nvGrpSpPr>
        <p:grpSpPr bwMode="auto">
          <a:xfrm>
            <a:off x="906463" y="3644900"/>
            <a:ext cx="6413500" cy="3038475"/>
            <a:chOff x="779" y="2296"/>
            <a:chExt cx="4040" cy="1914"/>
          </a:xfrm>
        </p:grpSpPr>
        <p:sp>
          <p:nvSpPr>
            <p:cNvPr id="536723" name="AutoShape 147">
              <a:extLst>
                <a:ext uri="{FF2B5EF4-FFF2-40B4-BE49-F238E27FC236}">
                  <a16:creationId xmlns:a16="http://schemas.microsoft.com/office/drawing/2014/main" id="{218F84A0-2DE6-09B8-E7F8-7CDC5B69C3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9" y="2296"/>
              <a:ext cx="4040" cy="1914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36722" name="Group 146">
              <a:extLst>
                <a:ext uri="{FF2B5EF4-FFF2-40B4-BE49-F238E27FC236}">
                  <a16:creationId xmlns:a16="http://schemas.microsoft.com/office/drawing/2014/main" id="{62C75526-1FE8-A679-DA81-087B8ED092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8" y="2339"/>
              <a:ext cx="3822" cy="1858"/>
              <a:chOff x="1016" y="2371"/>
              <a:chExt cx="3822" cy="1858"/>
            </a:xfrm>
          </p:grpSpPr>
          <p:sp>
            <p:nvSpPr>
              <p:cNvPr id="536585" name="Line 9">
                <a:extLst>
                  <a:ext uri="{FF2B5EF4-FFF2-40B4-BE49-F238E27FC236}">
                    <a16:creationId xmlns:a16="http://schemas.microsoft.com/office/drawing/2014/main" id="{CA4E3FC4-CAAE-D427-26F9-531F3449D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74" y="2494"/>
                <a:ext cx="1" cy="136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86" name="Line 10">
                <a:extLst>
                  <a:ext uri="{FF2B5EF4-FFF2-40B4-BE49-F238E27FC236}">
                    <a16:creationId xmlns:a16="http://schemas.microsoft.com/office/drawing/2014/main" id="{A928AA51-B1D1-054F-3DE6-DD21A3CA23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" y="3859"/>
                <a:ext cx="4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87" name="Line 11">
                <a:extLst>
                  <a:ext uri="{FF2B5EF4-FFF2-40B4-BE49-F238E27FC236}">
                    <a16:creationId xmlns:a16="http://schemas.microsoft.com/office/drawing/2014/main" id="{4448CC2D-FC67-CE15-D422-268A415476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" y="3634"/>
                <a:ext cx="4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88" name="Line 12">
                <a:extLst>
                  <a:ext uri="{FF2B5EF4-FFF2-40B4-BE49-F238E27FC236}">
                    <a16:creationId xmlns:a16="http://schemas.microsoft.com/office/drawing/2014/main" id="{F5A411EB-9738-E3D9-F1BB-A4C8BB3CEF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" y="3408"/>
                <a:ext cx="4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89" name="Line 13">
                <a:extLst>
                  <a:ext uri="{FF2B5EF4-FFF2-40B4-BE49-F238E27FC236}">
                    <a16:creationId xmlns:a16="http://schemas.microsoft.com/office/drawing/2014/main" id="{7CD32E6C-1146-10DC-2845-3051A8596C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" y="3181"/>
                <a:ext cx="4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0" name="Line 14">
                <a:extLst>
                  <a:ext uri="{FF2B5EF4-FFF2-40B4-BE49-F238E27FC236}">
                    <a16:creationId xmlns:a16="http://schemas.microsoft.com/office/drawing/2014/main" id="{5AE05CBF-4AF4-6032-A6ED-305D2D16C5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" y="2956"/>
                <a:ext cx="4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1" name="Line 15">
                <a:extLst>
                  <a:ext uri="{FF2B5EF4-FFF2-40B4-BE49-F238E27FC236}">
                    <a16:creationId xmlns:a16="http://schemas.microsoft.com/office/drawing/2014/main" id="{A4ABF44B-B7C2-1086-9F79-AE2AB202FE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" y="2730"/>
                <a:ext cx="4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2" name="Line 16">
                <a:extLst>
                  <a:ext uri="{FF2B5EF4-FFF2-40B4-BE49-F238E27FC236}">
                    <a16:creationId xmlns:a16="http://schemas.microsoft.com/office/drawing/2014/main" id="{43DE5B80-BE2B-4FB5-25FE-BA0102D644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" y="2494"/>
                <a:ext cx="43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3" name="Line 17">
                <a:extLst>
                  <a:ext uri="{FF2B5EF4-FFF2-40B4-BE49-F238E27FC236}">
                    <a16:creationId xmlns:a16="http://schemas.microsoft.com/office/drawing/2014/main" id="{32F6688D-D261-327C-7FBD-6150E5F681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4" y="3859"/>
                <a:ext cx="266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4" name="Line 18">
                <a:extLst>
                  <a:ext uri="{FF2B5EF4-FFF2-40B4-BE49-F238E27FC236}">
                    <a16:creationId xmlns:a16="http://schemas.microsoft.com/office/drawing/2014/main" id="{A6CC385E-9461-B439-40B9-1D379EAEC8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74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5" name="Line 19">
                <a:extLst>
                  <a:ext uri="{FF2B5EF4-FFF2-40B4-BE49-F238E27FC236}">
                    <a16:creationId xmlns:a16="http://schemas.microsoft.com/office/drawing/2014/main" id="{836CEB9B-7A4D-BEF8-8908-E542CFA02E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26" y="3839"/>
                <a:ext cx="10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6" name="Line 20">
                <a:extLst>
                  <a:ext uri="{FF2B5EF4-FFF2-40B4-BE49-F238E27FC236}">
                    <a16:creationId xmlns:a16="http://schemas.microsoft.com/office/drawing/2014/main" id="{15BEC9DD-211A-21D9-3C5C-06E2306336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88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7" name="Line 21">
                <a:extLst>
                  <a:ext uri="{FF2B5EF4-FFF2-40B4-BE49-F238E27FC236}">
                    <a16:creationId xmlns:a16="http://schemas.microsoft.com/office/drawing/2014/main" id="{D3D0BD94-3310-EB6F-0C5F-F72D0F42C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51" y="3839"/>
                <a:ext cx="0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8" name="Line 22">
                <a:extLst>
                  <a:ext uri="{FF2B5EF4-FFF2-40B4-BE49-F238E27FC236}">
                    <a16:creationId xmlns:a16="http://schemas.microsoft.com/office/drawing/2014/main" id="{98BB33DF-6AB6-8B20-3B60-B4637B8CB6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02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599" name="Line 23">
                <a:extLst>
                  <a:ext uri="{FF2B5EF4-FFF2-40B4-BE49-F238E27FC236}">
                    <a16:creationId xmlns:a16="http://schemas.microsoft.com/office/drawing/2014/main" id="{2D30EAE2-4074-719A-36E6-0BB63CAC3A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54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0" name="Line 24">
                <a:extLst>
                  <a:ext uri="{FF2B5EF4-FFF2-40B4-BE49-F238E27FC236}">
                    <a16:creationId xmlns:a16="http://schemas.microsoft.com/office/drawing/2014/main" id="{FAC537EF-66F9-74AB-4C28-8E031F10E3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17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1" name="Line 25">
                <a:extLst>
                  <a:ext uri="{FF2B5EF4-FFF2-40B4-BE49-F238E27FC236}">
                    <a16:creationId xmlns:a16="http://schemas.microsoft.com/office/drawing/2014/main" id="{4B5D142A-5EA3-0003-8CD8-7DA5D9D47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69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2" name="Line 26">
                <a:extLst>
                  <a:ext uri="{FF2B5EF4-FFF2-40B4-BE49-F238E27FC236}">
                    <a16:creationId xmlns:a16="http://schemas.microsoft.com/office/drawing/2014/main" id="{C55079BE-2A67-34BD-8B78-4A873FE301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32" y="3839"/>
                <a:ext cx="0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3" name="Line 27">
                <a:extLst>
                  <a:ext uri="{FF2B5EF4-FFF2-40B4-BE49-F238E27FC236}">
                    <a16:creationId xmlns:a16="http://schemas.microsoft.com/office/drawing/2014/main" id="{2C6D6F8B-3083-3B6E-A96A-1526CFBCC6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983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4" name="Line 28">
                <a:extLst>
                  <a:ext uri="{FF2B5EF4-FFF2-40B4-BE49-F238E27FC236}">
                    <a16:creationId xmlns:a16="http://schemas.microsoft.com/office/drawing/2014/main" id="{C15ECAEA-406D-1035-318F-1292F89497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146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5" name="Line 29">
                <a:extLst>
                  <a:ext uri="{FF2B5EF4-FFF2-40B4-BE49-F238E27FC236}">
                    <a16:creationId xmlns:a16="http://schemas.microsoft.com/office/drawing/2014/main" id="{0CC4084B-9B62-3D4E-DBD8-2CFF6AA68A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98" y="3839"/>
                <a:ext cx="0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6" name="Line 30">
                <a:extLst>
                  <a:ext uri="{FF2B5EF4-FFF2-40B4-BE49-F238E27FC236}">
                    <a16:creationId xmlns:a16="http://schemas.microsoft.com/office/drawing/2014/main" id="{B831C57D-B005-2900-5958-68F8008D9A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49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7" name="Line 31">
                <a:extLst>
                  <a:ext uri="{FF2B5EF4-FFF2-40B4-BE49-F238E27FC236}">
                    <a16:creationId xmlns:a16="http://schemas.microsoft.com/office/drawing/2014/main" id="{4A8A623E-3A95-308C-F595-6E0D90E167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12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8" name="Line 32">
                <a:extLst>
                  <a:ext uri="{FF2B5EF4-FFF2-40B4-BE49-F238E27FC236}">
                    <a16:creationId xmlns:a16="http://schemas.microsoft.com/office/drawing/2014/main" id="{9721E794-358D-CA95-FABC-B764D7C20A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64" y="3839"/>
                <a:ext cx="0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09" name="Line 33">
                <a:extLst>
                  <a:ext uri="{FF2B5EF4-FFF2-40B4-BE49-F238E27FC236}">
                    <a16:creationId xmlns:a16="http://schemas.microsoft.com/office/drawing/2014/main" id="{3017372F-0503-BD08-FD22-E5FC9F75FA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927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0" name="Line 34">
                <a:extLst>
                  <a:ext uri="{FF2B5EF4-FFF2-40B4-BE49-F238E27FC236}">
                    <a16:creationId xmlns:a16="http://schemas.microsoft.com/office/drawing/2014/main" id="{01CCA1A0-761B-01F3-27D9-1CAB22D3D9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79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1" name="Line 35">
                <a:extLst>
                  <a:ext uri="{FF2B5EF4-FFF2-40B4-BE49-F238E27FC236}">
                    <a16:creationId xmlns:a16="http://schemas.microsoft.com/office/drawing/2014/main" id="{6979A752-31A6-3868-D2C4-EF65418B4F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241" y="3839"/>
                <a:ext cx="1" cy="4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2" name="Freeform 36">
                <a:extLst>
                  <a:ext uri="{FF2B5EF4-FFF2-40B4-BE49-F238E27FC236}">
                    <a16:creationId xmlns:a16="http://schemas.microsoft.com/office/drawing/2014/main" id="{66202892-B94C-2AD0-4347-04BF6FB91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2" y="3264"/>
                <a:ext cx="98" cy="103"/>
              </a:xfrm>
              <a:custGeom>
                <a:avLst/>
                <a:gdLst>
                  <a:gd name="T0" fmla="*/ 60 w 135"/>
                  <a:gd name="T1" fmla="*/ 151 h 151"/>
                  <a:gd name="T2" fmla="*/ 135 w 135"/>
                  <a:gd name="T3" fmla="*/ 75 h 151"/>
                  <a:gd name="T4" fmla="*/ 60 w 135"/>
                  <a:gd name="T5" fmla="*/ 0 h 151"/>
                  <a:gd name="T6" fmla="*/ 0 w 135"/>
                  <a:gd name="T7" fmla="*/ 75 h 151"/>
                  <a:gd name="T8" fmla="*/ 60 w 135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51">
                    <a:moveTo>
                      <a:pt x="60" y="151"/>
                    </a:moveTo>
                    <a:lnTo>
                      <a:pt x="135" y="75"/>
                    </a:lnTo>
                    <a:lnTo>
                      <a:pt x="60" y="0"/>
                    </a:lnTo>
                    <a:lnTo>
                      <a:pt x="0" y="75"/>
                    </a:lnTo>
                    <a:lnTo>
                      <a:pt x="60" y="151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3" name="Freeform 37">
                <a:extLst>
                  <a:ext uri="{FF2B5EF4-FFF2-40B4-BE49-F238E27FC236}">
                    <a16:creationId xmlns:a16="http://schemas.microsoft.com/office/drawing/2014/main" id="{12BA118D-0B8A-7CD5-9792-7CD831F83B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4" y="2586"/>
                <a:ext cx="108" cy="93"/>
              </a:xfrm>
              <a:custGeom>
                <a:avLst/>
                <a:gdLst>
                  <a:gd name="T0" fmla="*/ 75 w 150"/>
                  <a:gd name="T1" fmla="*/ 136 h 136"/>
                  <a:gd name="T2" fmla="*/ 150 w 150"/>
                  <a:gd name="T3" fmla="*/ 60 h 136"/>
                  <a:gd name="T4" fmla="*/ 75 w 150"/>
                  <a:gd name="T5" fmla="*/ 0 h 136"/>
                  <a:gd name="T6" fmla="*/ 0 w 150"/>
                  <a:gd name="T7" fmla="*/ 60 h 136"/>
                  <a:gd name="T8" fmla="*/ 75 w 150"/>
                  <a:gd name="T9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36">
                    <a:moveTo>
                      <a:pt x="75" y="136"/>
                    </a:moveTo>
                    <a:lnTo>
                      <a:pt x="150" y="60"/>
                    </a:lnTo>
                    <a:lnTo>
                      <a:pt x="75" y="0"/>
                    </a:lnTo>
                    <a:lnTo>
                      <a:pt x="0" y="60"/>
                    </a:lnTo>
                    <a:lnTo>
                      <a:pt x="75" y="136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4" name="Freeform 38">
                <a:extLst>
                  <a:ext uri="{FF2B5EF4-FFF2-40B4-BE49-F238E27FC236}">
                    <a16:creationId xmlns:a16="http://schemas.microsoft.com/office/drawing/2014/main" id="{CFD8A5E1-64E8-0B50-B579-F4CA45BBE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6" y="2535"/>
                <a:ext cx="108" cy="102"/>
              </a:xfrm>
              <a:custGeom>
                <a:avLst/>
                <a:gdLst>
                  <a:gd name="T0" fmla="*/ 75 w 150"/>
                  <a:gd name="T1" fmla="*/ 150 h 150"/>
                  <a:gd name="T2" fmla="*/ 150 w 150"/>
                  <a:gd name="T3" fmla="*/ 75 h 150"/>
                  <a:gd name="T4" fmla="*/ 75 w 150"/>
                  <a:gd name="T5" fmla="*/ 0 h 150"/>
                  <a:gd name="T6" fmla="*/ 0 w 150"/>
                  <a:gd name="T7" fmla="*/ 75 h 150"/>
                  <a:gd name="T8" fmla="*/ 75 w 15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50">
                    <a:moveTo>
                      <a:pt x="75" y="150"/>
                    </a:moveTo>
                    <a:lnTo>
                      <a:pt x="150" y="75"/>
                    </a:lnTo>
                    <a:lnTo>
                      <a:pt x="75" y="0"/>
                    </a:lnTo>
                    <a:lnTo>
                      <a:pt x="0" y="75"/>
                    </a:lnTo>
                    <a:lnTo>
                      <a:pt x="75" y="150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5" name="Freeform 39">
                <a:extLst>
                  <a:ext uri="{FF2B5EF4-FFF2-40B4-BE49-F238E27FC236}">
                    <a16:creationId xmlns:a16="http://schemas.microsoft.com/office/drawing/2014/main" id="{40A73AD9-E672-290D-DE5D-675AEF6B6D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48" y="2997"/>
                <a:ext cx="98" cy="93"/>
              </a:xfrm>
              <a:custGeom>
                <a:avLst/>
                <a:gdLst>
                  <a:gd name="T0" fmla="*/ 75 w 135"/>
                  <a:gd name="T1" fmla="*/ 136 h 136"/>
                  <a:gd name="T2" fmla="*/ 135 w 135"/>
                  <a:gd name="T3" fmla="*/ 75 h 136"/>
                  <a:gd name="T4" fmla="*/ 75 w 135"/>
                  <a:gd name="T5" fmla="*/ 0 h 136"/>
                  <a:gd name="T6" fmla="*/ 0 w 135"/>
                  <a:gd name="T7" fmla="*/ 75 h 136"/>
                  <a:gd name="T8" fmla="*/ 75 w 135"/>
                  <a:gd name="T9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36">
                    <a:moveTo>
                      <a:pt x="75" y="136"/>
                    </a:moveTo>
                    <a:lnTo>
                      <a:pt x="135" y="75"/>
                    </a:lnTo>
                    <a:lnTo>
                      <a:pt x="75" y="0"/>
                    </a:lnTo>
                    <a:lnTo>
                      <a:pt x="0" y="75"/>
                    </a:lnTo>
                    <a:lnTo>
                      <a:pt x="75" y="136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6" name="Freeform 40">
                <a:extLst>
                  <a:ext uri="{FF2B5EF4-FFF2-40B4-BE49-F238E27FC236}">
                    <a16:creationId xmlns:a16="http://schemas.microsoft.com/office/drawing/2014/main" id="{AD5F64B7-FA95-7C34-C476-B8B911E7A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0" y="3397"/>
                <a:ext cx="108" cy="103"/>
              </a:xfrm>
              <a:custGeom>
                <a:avLst/>
                <a:gdLst>
                  <a:gd name="T0" fmla="*/ 75 w 150"/>
                  <a:gd name="T1" fmla="*/ 151 h 151"/>
                  <a:gd name="T2" fmla="*/ 150 w 150"/>
                  <a:gd name="T3" fmla="*/ 75 h 151"/>
                  <a:gd name="T4" fmla="*/ 75 w 150"/>
                  <a:gd name="T5" fmla="*/ 0 h 151"/>
                  <a:gd name="T6" fmla="*/ 0 w 150"/>
                  <a:gd name="T7" fmla="*/ 75 h 151"/>
                  <a:gd name="T8" fmla="*/ 75 w 150"/>
                  <a:gd name="T9" fmla="*/ 151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51">
                    <a:moveTo>
                      <a:pt x="75" y="151"/>
                    </a:moveTo>
                    <a:lnTo>
                      <a:pt x="150" y="75"/>
                    </a:lnTo>
                    <a:lnTo>
                      <a:pt x="75" y="0"/>
                    </a:lnTo>
                    <a:lnTo>
                      <a:pt x="0" y="75"/>
                    </a:lnTo>
                    <a:lnTo>
                      <a:pt x="75" y="151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7" name="Freeform 41">
                <a:extLst>
                  <a:ext uri="{FF2B5EF4-FFF2-40B4-BE49-F238E27FC236}">
                    <a16:creationId xmlns:a16="http://schemas.microsoft.com/office/drawing/2014/main" id="{4DA833F2-2B89-B19C-C144-FC0E5FF616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2" y="3675"/>
                <a:ext cx="99" cy="92"/>
              </a:xfrm>
              <a:custGeom>
                <a:avLst/>
                <a:gdLst>
                  <a:gd name="T0" fmla="*/ 60 w 136"/>
                  <a:gd name="T1" fmla="*/ 136 h 136"/>
                  <a:gd name="T2" fmla="*/ 136 w 136"/>
                  <a:gd name="T3" fmla="*/ 75 h 136"/>
                  <a:gd name="T4" fmla="*/ 60 w 136"/>
                  <a:gd name="T5" fmla="*/ 0 h 136"/>
                  <a:gd name="T6" fmla="*/ 0 w 136"/>
                  <a:gd name="T7" fmla="*/ 75 h 136"/>
                  <a:gd name="T8" fmla="*/ 60 w 136"/>
                  <a:gd name="T9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136">
                    <a:moveTo>
                      <a:pt x="60" y="136"/>
                    </a:moveTo>
                    <a:lnTo>
                      <a:pt x="136" y="75"/>
                    </a:lnTo>
                    <a:lnTo>
                      <a:pt x="60" y="0"/>
                    </a:lnTo>
                    <a:lnTo>
                      <a:pt x="0" y="75"/>
                    </a:lnTo>
                    <a:lnTo>
                      <a:pt x="60" y="136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8" name="Freeform 42">
                <a:extLst>
                  <a:ext uri="{FF2B5EF4-FFF2-40B4-BE49-F238E27FC236}">
                    <a16:creationId xmlns:a16="http://schemas.microsoft.com/office/drawing/2014/main" id="{9B074F93-72D8-296D-9310-72A95E50E6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26" y="3767"/>
                <a:ext cx="97" cy="92"/>
              </a:xfrm>
              <a:custGeom>
                <a:avLst/>
                <a:gdLst>
                  <a:gd name="T0" fmla="*/ 60 w 135"/>
                  <a:gd name="T1" fmla="*/ 135 h 135"/>
                  <a:gd name="T2" fmla="*/ 135 w 135"/>
                  <a:gd name="T3" fmla="*/ 75 h 135"/>
                  <a:gd name="T4" fmla="*/ 60 w 135"/>
                  <a:gd name="T5" fmla="*/ 0 h 135"/>
                  <a:gd name="T6" fmla="*/ 0 w 135"/>
                  <a:gd name="T7" fmla="*/ 75 h 135"/>
                  <a:gd name="T8" fmla="*/ 60 w 135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" h="135">
                    <a:moveTo>
                      <a:pt x="60" y="135"/>
                    </a:moveTo>
                    <a:lnTo>
                      <a:pt x="135" y="75"/>
                    </a:lnTo>
                    <a:lnTo>
                      <a:pt x="60" y="0"/>
                    </a:lnTo>
                    <a:lnTo>
                      <a:pt x="0" y="75"/>
                    </a:lnTo>
                    <a:lnTo>
                      <a:pt x="60" y="135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19" name="Freeform 43">
                <a:extLst>
                  <a:ext uri="{FF2B5EF4-FFF2-40B4-BE49-F238E27FC236}">
                    <a16:creationId xmlns:a16="http://schemas.microsoft.com/office/drawing/2014/main" id="{A8EE852A-A98E-D031-4095-1BC7B34E1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78" y="3767"/>
                <a:ext cx="108" cy="92"/>
              </a:xfrm>
              <a:custGeom>
                <a:avLst/>
                <a:gdLst>
                  <a:gd name="T0" fmla="*/ 75 w 150"/>
                  <a:gd name="T1" fmla="*/ 135 h 135"/>
                  <a:gd name="T2" fmla="*/ 150 w 150"/>
                  <a:gd name="T3" fmla="*/ 75 h 135"/>
                  <a:gd name="T4" fmla="*/ 75 w 150"/>
                  <a:gd name="T5" fmla="*/ 0 h 135"/>
                  <a:gd name="T6" fmla="*/ 0 w 150"/>
                  <a:gd name="T7" fmla="*/ 75 h 135"/>
                  <a:gd name="T8" fmla="*/ 75 w 150"/>
                  <a:gd name="T9" fmla="*/ 13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135">
                    <a:moveTo>
                      <a:pt x="75" y="135"/>
                    </a:moveTo>
                    <a:lnTo>
                      <a:pt x="150" y="75"/>
                    </a:lnTo>
                    <a:lnTo>
                      <a:pt x="75" y="0"/>
                    </a:lnTo>
                    <a:lnTo>
                      <a:pt x="0" y="75"/>
                    </a:lnTo>
                    <a:lnTo>
                      <a:pt x="75" y="135"/>
                    </a:lnTo>
                    <a:close/>
                  </a:path>
                </a:pathLst>
              </a:custGeom>
              <a:solidFill>
                <a:srgbClr val="800000"/>
              </a:solidFill>
              <a:ln w="952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20" name="Rectangle 44">
                <a:extLst>
                  <a:ext uri="{FF2B5EF4-FFF2-40B4-BE49-F238E27FC236}">
                    <a16:creationId xmlns:a16="http://schemas.microsoft.com/office/drawing/2014/main" id="{E92BD4B2-A90C-181C-2E64-CDB5C2BE50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3808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21" name="Rectangle 45">
                <a:extLst>
                  <a:ext uri="{FF2B5EF4-FFF2-40B4-BE49-F238E27FC236}">
                    <a16:creationId xmlns:a16="http://schemas.microsoft.com/office/drawing/2014/main" id="{CF01A81D-C343-2680-162A-F7299FF8F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6" y="3808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22" name="Rectangle 46">
                <a:extLst>
                  <a:ext uri="{FF2B5EF4-FFF2-40B4-BE49-F238E27FC236}">
                    <a16:creationId xmlns:a16="http://schemas.microsoft.com/office/drawing/2014/main" id="{12EED7E5-E574-3558-28FC-6C07CCCC81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0" y="3737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23" name="Rectangle 47">
                <a:extLst>
                  <a:ext uri="{FF2B5EF4-FFF2-40B4-BE49-F238E27FC236}">
                    <a16:creationId xmlns:a16="http://schemas.microsoft.com/office/drawing/2014/main" id="{D357D409-BC4E-43DE-30AF-BA96B8D50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3572"/>
                <a:ext cx="119" cy="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24" name="Rectangle 48">
                <a:extLst>
                  <a:ext uri="{FF2B5EF4-FFF2-40B4-BE49-F238E27FC236}">
                    <a16:creationId xmlns:a16="http://schemas.microsoft.com/office/drawing/2014/main" id="{A53A5A04-1616-2934-1444-C81A25EB2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6" y="357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25" name="Rectangle 49">
                <a:extLst>
                  <a:ext uri="{FF2B5EF4-FFF2-40B4-BE49-F238E27FC236}">
                    <a16:creationId xmlns:a16="http://schemas.microsoft.com/office/drawing/2014/main" id="{5B8528C2-FEAC-E178-5E65-EF608B1CAF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0" y="350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26" name="Rectangle 50">
                <a:extLst>
                  <a:ext uri="{FF2B5EF4-FFF2-40B4-BE49-F238E27FC236}">
                    <a16:creationId xmlns:a16="http://schemas.microsoft.com/office/drawing/2014/main" id="{3F3E53D8-1B9A-4C04-55BE-2B809E51B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8" y="3346"/>
                <a:ext cx="173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27" name="Rectangle 51">
                <a:extLst>
                  <a:ext uri="{FF2B5EF4-FFF2-40B4-BE49-F238E27FC236}">
                    <a16:creationId xmlns:a16="http://schemas.microsoft.com/office/drawing/2014/main" id="{855CB6E1-2F61-2A31-6840-B4C525A73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0" y="3346"/>
                <a:ext cx="72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28" name="Rectangle 52">
                <a:extLst>
                  <a:ext uri="{FF2B5EF4-FFF2-40B4-BE49-F238E27FC236}">
                    <a16:creationId xmlns:a16="http://schemas.microsoft.com/office/drawing/2014/main" id="{7255ED55-4FCC-6D05-BF11-14CBFC453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8" y="3273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29" name="Rectangle 53">
                <a:extLst>
                  <a:ext uri="{FF2B5EF4-FFF2-40B4-BE49-F238E27FC236}">
                    <a16:creationId xmlns:a16="http://schemas.microsoft.com/office/drawing/2014/main" id="{59FD28BE-CCA2-826E-16CD-41B965B90F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8" y="3120"/>
                <a:ext cx="173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30" name="Rectangle 54">
                <a:extLst>
                  <a:ext uri="{FF2B5EF4-FFF2-40B4-BE49-F238E27FC236}">
                    <a16:creationId xmlns:a16="http://schemas.microsoft.com/office/drawing/2014/main" id="{5CD2394B-BAA4-8141-03E2-4A31BC3287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0" y="3120"/>
                <a:ext cx="72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15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31" name="Rectangle 55">
                <a:extLst>
                  <a:ext uri="{FF2B5EF4-FFF2-40B4-BE49-F238E27FC236}">
                    <a16:creationId xmlns:a16="http://schemas.microsoft.com/office/drawing/2014/main" id="{A58A7588-5CD9-999F-D61A-C9321A4BE8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8" y="3049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32" name="Rectangle 56">
                <a:extLst>
                  <a:ext uri="{FF2B5EF4-FFF2-40B4-BE49-F238E27FC236}">
                    <a16:creationId xmlns:a16="http://schemas.microsoft.com/office/drawing/2014/main" id="{29F8CB06-372B-C6CC-1CE5-26E91EB253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8" y="2894"/>
                <a:ext cx="173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33" name="Rectangle 57">
                <a:extLst>
                  <a:ext uri="{FF2B5EF4-FFF2-40B4-BE49-F238E27FC236}">
                    <a16:creationId xmlns:a16="http://schemas.microsoft.com/office/drawing/2014/main" id="{CA0E56DB-9C37-86D0-9F7A-352D27D9CE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0" y="2894"/>
                <a:ext cx="72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20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34" name="Rectangle 58">
                <a:extLst>
                  <a:ext uri="{FF2B5EF4-FFF2-40B4-BE49-F238E27FC236}">
                    <a16:creationId xmlns:a16="http://schemas.microsoft.com/office/drawing/2014/main" id="{6169366D-4D5F-F437-EE3E-14126AFB3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8" y="2823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35" name="Rectangle 59">
                <a:extLst>
                  <a:ext uri="{FF2B5EF4-FFF2-40B4-BE49-F238E27FC236}">
                    <a16:creationId xmlns:a16="http://schemas.microsoft.com/office/drawing/2014/main" id="{4BAA38E9-594D-CF21-9B0D-5974F18F09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8" y="2669"/>
                <a:ext cx="173" cy="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36" name="Rectangle 60">
                <a:extLst>
                  <a:ext uri="{FF2B5EF4-FFF2-40B4-BE49-F238E27FC236}">
                    <a16:creationId xmlns:a16="http://schemas.microsoft.com/office/drawing/2014/main" id="{4F06A895-15D4-CCC3-AB6D-F14E86044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0" y="2668"/>
                <a:ext cx="72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25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37" name="Rectangle 61">
                <a:extLst>
                  <a:ext uri="{FF2B5EF4-FFF2-40B4-BE49-F238E27FC236}">
                    <a16:creationId xmlns:a16="http://schemas.microsoft.com/office/drawing/2014/main" id="{407A83E8-19B3-8FD5-915A-EBDB1F8F25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8" y="2596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38" name="Rectangle 62">
                <a:extLst>
                  <a:ext uri="{FF2B5EF4-FFF2-40B4-BE49-F238E27FC236}">
                    <a16:creationId xmlns:a16="http://schemas.microsoft.com/office/drawing/2014/main" id="{76BD55EE-1C84-0FE9-9659-6BAB8E834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8" y="2443"/>
                <a:ext cx="173" cy="1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39" name="Rectangle 63">
                <a:extLst>
                  <a:ext uri="{FF2B5EF4-FFF2-40B4-BE49-F238E27FC236}">
                    <a16:creationId xmlns:a16="http://schemas.microsoft.com/office/drawing/2014/main" id="{51B52416-B893-3FFD-391F-F449230907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0" y="2443"/>
                <a:ext cx="72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40" name="Rectangle 64">
                <a:extLst>
                  <a:ext uri="{FF2B5EF4-FFF2-40B4-BE49-F238E27FC236}">
                    <a16:creationId xmlns:a16="http://schemas.microsoft.com/office/drawing/2014/main" id="{919E1EDF-B68C-ADB1-F879-3880067C14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8" y="2371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41" name="Rectangle 65">
                <a:extLst>
                  <a:ext uri="{FF2B5EF4-FFF2-40B4-BE49-F238E27FC236}">
                    <a16:creationId xmlns:a16="http://schemas.microsoft.com/office/drawing/2014/main" id="{9323F0C0-7498-EA3E-9D79-4F95D6C765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04" y="3952"/>
                <a:ext cx="108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42" name="Rectangle 66">
                <a:extLst>
                  <a:ext uri="{FF2B5EF4-FFF2-40B4-BE49-F238E27FC236}">
                    <a16:creationId xmlns:a16="http://schemas.microsoft.com/office/drawing/2014/main" id="{91412FCD-7C4E-88CE-9ACB-A47C5367E8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7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43" name="Rectangle 67">
                <a:extLst>
                  <a:ext uri="{FF2B5EF4-FFF2-40B4-BE49-F238E27FC236}">
                    <a16:creationId xmlns:a16="http://schemas.microsoft.com/office/drawing/2014/main" id="{22A336F4-905C-522E-62E2-612A68BA8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44" name="Rectangle 68">
                <a:extLst>
                  <a:ext uri="{FF2B5EF4-FFF2-40B4-BE49-F238E27FC236}">
                    <a16:creationId xmlns:a16="http://schemas.microsoft.com/office/drawing/2014/main" id="{B3A07BD5-D589-C17A-3BD5-E3DBC25AB1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6" y="3952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45" name="Rectangle 69">
                <a:extLst>
                  <a:ext uri="{FF2B5EF4-FFF2-40B4-BE49-F238E27FC236}">
                    <a16:creationId xmlns:a16="http://schemas.microsoft.com/office/drawing/2014/main" id="{EEBB89AA-58FA-E523-4E8E-449A9ADE18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9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46" name="Rectangle 70">
                <a:extLst>
                  <a:ext uri="{FF2B5EF4-FFF2-40B4-BE49-F238E27FC236}">
                    <a16:creationId xmlns:a16="http://schemas.microsoft.com/office/drawing/2014/main" id="{E66014BB-DD42-AF5C-736C-A0924D26A7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2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47" name="Rectangle 71">
                <a:extLst>
                  <a:ext uri="{FF2B5EF4-FFF2-40B4-BE49-F238E27FC236}">
                    <a16:creationId xmlns:a16="http://schemas.microsoft.com/office/drawing/2014/main" id="{38EFAE86-85A3-33A4-5363-6C93501D41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7" y="3952"/>
                <a:ext cx="120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48" name="Rectangle 72">
                <a:extLst>
                  <a:ext uri="{FF2B5EF4-FFF2-40B4-BE49-F238E27FC236}">
                    <a16:creationId xmlns:a16="http://schemas.microsoft.com/office/drawing/2014/main" id="{98216F25-4CB4-C6A0-9B34-540047931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49" name="Rectangle 73">
                <a:extLst>
                  <a:ext uri="{FF2B5EF4-FFF2-40B4-BE49-F238E27FC236}">
                    <a16:creationId xmlns:a16="http://schemas.microsoft.com/office/drawing/2014/main" id="{A6D848B4-7B60-1DC3-8E1D-4DC6DF826A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4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50" name="Rectangle 74">
                <a:extLst>
                  <a:ext uri="{FF2B5EF4-FFF2-40B4-BE49-F238E27FC236}">
                    <a16:creationId xmlns:a16="http://schemas.microsoft.com/office/drawing/2014/main" id="{BAB0C108-5C94-4741-0911-3C4AAE6CC4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0" y="3952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51" name="Rectangle 75">
                <a:extLst>
                  <a:ext uri="{FF2B5EF4-FFF2-40B4-BE49-F238E27FC236}">
                    <a16:creationId xmlns:a16="http://schemas.microsoft.com/office/drawing/2014/main" id="{7675D060-B4D0-4379-5F79-4116F61FB2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13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52" name="Rectangle 76">
                <a:extLst>
                  <a:ext uri="{FF2B5EF4-FFF2-40B4-BE49-F238E27FC236}">
                    <a16:creationId xmlns:a16="http://schemas.microsoft.com/office/drawing/2014/main" id="{C35256E2-F30F-06FD-1D47-7A5398505E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6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53" name="Rectangle 77">
                <a:extLst>
                  <a:ext uri="{FF2B5EF4-FFF2-40B4-BE49-F238E27FC236}">
                    <a16:creationId xmlns:a16="http://schemas.microsoft.com/office/drawing/2014/main" id="{03358DF4-5671-C4EF-FC9A-3474E73974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2" y="3952"/>
                <a:ext cx="10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54" name="Rectangle 78">
                <a:extLst>
                  <a:ext uri="{FF2B5EF4-FFF2-40B4-BE49-F238E27FC236}">
                    <a16:creationId xmlns:a16="http://schemas.microsoft.com/office/drawing/2014/main" id="{4F3DBD3C-E365-78A0-2B5B-719EB62004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6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55" name="Rectangle 79">
                <a:extLst>
                  <a:ext uri="{FF2B5EF4-FFF2-40B4-BE49-F238E27FC236}">
                    <a16:creationId xmlns:a16="http://schemas.microsoft.com/office/drawing/2014/main" id="{CC3E4D4B-437D-0168-D448-62B632944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9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56" name="Rectangle 80">
                <a:extLst>
                  <a:ext uri="{FF2B5EF4-FFF2-40B4-BE49-F238E27FC236}">
                    <a16:creationId xmlns:a16="http://schemas.microsoft.com/office/drawing/2014/main" id="{BBD5BE21-AB15-8810-2393-B1A3A32DA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4" y="3952"/>
                <a:ext cx="120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57" name="Rectangle 81">
                <a:extLst>
                  <a:ext uri="{FF2B5EF4-FFF2-40B4-BE49-F238E27FC236}">
                    <a16:creationId xmlns:a16="http://schemas.microsoft.com/office/drawing/2014/main" id="{71135FF1-8336-0E41-91BB-542DB151FF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58" name="Rectangle 82">
                <a:extLst>
                  <a:ext uri="{FF2B5EF4-FFF2-40B4-BE49-F238E27FC236}">
                    <a16:creationId xmlns:a16="http://schemas.microsoft.com/office/drawing/2014/main" id="{D57DE324-50FE-A5D2-9D14-B7F4202739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1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59" name="Rectangle 83">
                <a:extLst>
                  <a:ext uri="{FF2B5EF4-FFF2-40B4-BE49-F238E27FC236}">
                    <a16:creationId xmlns:a16="http://schemas.microsoft.com/office/drawing/2014/main" id="{FA784472-0701-64E9-8C7A-19C3461A24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7" y="3952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60" name="Rectangle 84">
                <a:extLst>
                  <a:ext uri="{FF2B5EF4-FFF2-40B4-BE49-F238E27FC236}">
                    <a16:creationId xmlns:a16="http://schemas.microsoft.com/office/drawing/2014/main" id="{6FB78930-20BF-4950-4D0A-091A6C0E02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80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61" name="Rectangle 85">
                <a:extLst>
                  <a:ext uri="{FF2B5EF4-FFF2-40B4-BE49-F238E27FC236}">
                    <a16:creationId xmlns:a16="http://schemas.microsoft.com/office/drawing/2014/main" id="{0AD3A962-D0A2-9863-AA35-00F000D0B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3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62" name="Rectangle 86">
                <a:extLst>
                  <a:ext uri="{FF2B5EF4-FFF2-40B4-BE49-F238E27FC236}">
                    <a16:creationId xmlns:a16="http://schemas.microsoft.com/office/drawing/2014/main" id="{9FF4ECE4-2701-6F6D-D53E-3DAB3EEE61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9" y="3952"/>
                <a:ext cx="10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63" name="Rectangle 87">
                <a:extLst>
                  <a:ext uri="{FF2B5EF4-FFF2-40B4-BE49-F238E27FC236}">
                    <a16:creationId xmlns:a16="http://schemas.microsoft.com/office/drawing/2014/main" id="{AC47576C-699B-C4DB-7D00-CAA8EAE1A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7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64" name="Rectangle 88">
                <a:extLst>
                  <a:ext uri="{FF2B5EF4-FFF2-40B4-BE49-F238E27FC236}">
                    <a16:creationId xmlns:a16="http://schemas.microsoft.com/office/drawing/2014/main" id="{8A12E03C-ED85-ABA4-05D1-05ADFCCCF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6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65" name="Rectangle 89">
                <a:extLst>
                  <a:ext uri="{FF2B5EF4-FFF2-40B4-BE49-F238E27FC236}">
                    <a16:creationId xmlns:a16="http://schemas.microsoft.com/office/drawing/2014/main" id="{D95C898F-D2C1-72C1-2BFB-705FD4F770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1" y="3952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66" name="Rectangle 90">
                <a:extLst>
                  <a:ext uri="{FF2B5EF4-FFF2-40B4-BE49-F238E27FC236}">
                    <a16:creationId xmlns:a16="http://schemas.microsoft.com/office/drawing/2014/main" id="{346B647E-7C8F-40BC-4AB8-EC0302164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4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8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67" name="Rectangle 91">
                <a:extLst>
                  <a:ext uri="{FF2B5EF4-FFF2-40B4-BE49-F238E27FC236}">
                    <a16:creationId xmlns:a16="http://schemas.microsoft.com/office/drawing/2014/main" id="{52FBC421-5F06-3A12-C0D1-4D2FBE2227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8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68" name="Rectangle 92">
                <a:extLst>
                  <a:ext uri="{FF2B5EF4-FFF2-40B4-BE49-F238E27FC236}">
                    <a16:creationId xmlns:a16="http://schemas.microsoft.com/office/drawing/2014/main" id="{1628DCAC-8CC2-C388-1950-8EAB1F1AF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13" y="3952"/>
                <a:ext cx="10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69" name="Rectangle 93">
                <a:extLst>
                  <a:ext uri="{FF2B5EF4-FFF2-40B4-BE49-F238E27FC236}">
                    <a16:creationId xmlns:a16="http://schemas.microsoft.com/office/drawing/2014/main" id="{AB8A6E1A-3700-A4DE-6174-F9703AEFE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7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70" name="Rectangle 94">
                <a:extLst>
                  <a:ext uri="{FF2B5EF4-FFF2-40B4-BE49-F238E27FC236}">
                    <a16:creationId xmlns:a16="http://schemas.microsoft.com/office/drawing/2014/main" id="{60700845-76C7-F41E-D155-A8D6B179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99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71" name="Rectangle 95">
                <a:extLst>
                  <a:ext uri="{FF2B5EF4-FFF2-40B4-BE49-F238E27FC236}">
                    <a16:creationId xmlns:a16="http://schemas.microsoft.com/office/drawing/2014/main" id="{61A5EEBD-449F-594F-C050-8D4BCFAA4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3952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72" name="Rectangle 96">
                <a:extLst>
                  <a:ext uri="{FF2B5EF4-FFF2-40B4-BE49-F238E27FC236}">
                    <a16:creationId xmlns:a16="http://schemas.microsoft.com/office/drawing/2014/main" id="{EB9519D6-E3B0-E2A0-A598-EC4EDC7752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9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73" name="Rectangle 97">
                <a:extLst>
                  <a:ext uri="{FF2B5EF4-FFF2-40B4-BE49-F238E27FC236}">
                    <a16:creationId xmlns:a16="http://schemas.microsoft.com/office/drawing/2014/main" id="{74FD3488-37F4-9D03-B817-4B9ADBE66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3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74" name="Rectangle 98">
                <a:extLst>
                  <a:ext uri="{FF2B5EF4-FFF2-40B4-BE49-F238E27FC236}">
                    <a16:creationId xmlns:a16="http://schemas.microsoft.com/office/drawing/2014/main" id="{7FE46398-975D-283B-38F6-FC20E9924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4085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75" name="Rectangle 99">
                <a:extLst>
                  <a:ext uri="{FF2B5EF4-FFF2-40B4-BE49-F238E27FC236}">
                    <a16:creationId xmlns:a16="http://schemas.microsoft.com/office/drawing/2014/main" id="{123F5390-D6A5-27AE-56F5-4015F4AE9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9" y="4085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76" name="Rectangle 100">
                <a:extLst>
                  <a:ext uri="{FF2B5EF4-FFF2-40B4-BE49-F238E27FC236}">
                    <a16:creationId xmlns:a16="http://schemas.microsoft.com/office/drawing/2014/main" id="{5D0BBE9A-C20E-E79A-324D-878F17CEB3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3" y="4013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77" name="Rectangle 101">
                <a:extLst>
                  <a:ext uri="{FF2B5EF4-FFF2-40B4-BE49-F238E27FC236}">
                    <a16:creationId xmlns:a16="http://schemas.microsoft.com/office/drawing/2014/main" id="{C462F5C0-B607-9CBB-DA2A-454D00220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8" y="3952"/>
                <a:ext cx="108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78" name="Rectangle 102">
                <a:extLst>
                  <a:ext uri="{FF2B5EF4-FFF2-40B4-BE49-F238E27FC236}">
                    <a16:creationId xmlns:a16="http://schemas.microsoft.com/office/drawing/2014/main" id="{FB27F074-D73F-537B-8055-52E5BBE30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1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79" name="Rectangle 103">
                <a:extLst>
                  <a:ext uri="{FF2B5EF4-FFF2-40B4-BE49-F238E27FC236}">
                    <a16:creationId xmlns:a16="http://schemas.microsoft.com/office/drawing/2014/main" id="{86C21DA6-5C46-8828-6744-0F2CD4A639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14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80" name="Rectangle 104">
                <a:extLst>
                  <a:ext uri="{FF2B5EF4-FFF2-40B4-BE49-F238E27FC236}">
                    <a16:creationId xmlns:a16="http://schemas.microsoft.com/office/drawing/2014/main" id="{A704B8E0-699C-20F4-48B3-B359C69FC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8" y="4085"/>
                <a:ext cx="108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81" name="Rectangle 105">
                <a:extLst>
                  <a:ext uri="{FF2B5EF4-FFF2-40B4-BE49-F238E27FC236}">
                    <a16:creationId xmlns:a16="http://schemas.microsoft.com/office/drawing/2014/main" id="{93A93B9E-190B-BAE1-4756-150186F50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1" y="4085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82" name="Rectangle 106">
                <a:extLst>
                  <a:ext uri="{FF2B5EF4-FFF2-40B4-BE49-F238E27FC236}">
                    <a16:creationId xmlns:a16="http://schemas.microsoft.com/office/drawing/2014/main" id="{3EDE86D9-7A67-BF79-D53C-F29B5CE2C3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14" y="4013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83" name="Rectangle 107">
                <a:extLst>
                  <a:ext uri="{FF2B5EF4-FFF2-40B4-BE49-F238E27FC236}">
                    <a16:creationId xmlns:a16="http://schemas.microsoft.com/office/drawing/2014/main" id="{F7939FE9-D07D-D04D-E5EB-55F22CF41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0" y="3952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84" name="Rectangle 108">
                <a:extLst>
                  <a:ext uri="{FF2B5EF4-FFF2-40B4-BE49-F238E27FC236}">
                    <a16:creationId xmlns:a16="http://schemas.microsoft.com/office/drawing/2014/main" id="{3199AC6C-1663-A994-9BF2-654EA0DD9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3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85" name="Rectangle 109">
                <a:extLst>
                  <a:ext uri="{FF2B5EF4-FFF2-40B4-BE49-F238E27FC236}">
                    <a16:creationId xmlns:a16="http://schemas.microsoft.com/office/drawing/2014/main" id="{2352A853-2955-8D89-42EE-DCA482963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6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86" name="Rectangle 110">
                <a:extLst>
                  <a:ext uri="{FF2B5EF4-FFF2-40B4-BE49-F238E27FC236}">
                    <a16:creationId xmlns:a16="http://schemas.microsoft.com/office/drawing/2014/main" id="{9FAF2FF2-E763-B20B-A7EC-A9C6A1C588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80" y="4085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87" name="Rectangle 111">
                <a:extLst>
                  <a:ext uri="{FF2B5EF4-FFF2-40B4-BE49-F238E27FC236}">
                    <a16:creationId xmlns:a16="http://schemas.microsoft.com/office/drawing/2014/main" id="{8243D612-D917-906F-6948-8EC922C3F4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3" y="4085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88" name="Rectangle 112">
                <a:extLst>
                  <a:ext uri="{FF2B5EF4-FFF2-40B4-BE49-F238E27FC236}">
                    <a16:creationId xmlns:a16="http://schemas.microsoft.com/office/drawing/2014/main" id="{ABF79832-4AEF-101B-2475-D39E2D6863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6" y="4013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89" name="Rectangle 113">
                <a:extLst>
                  <a:ext uri="{FF2B5EF4-FFF2-40B4-BE49-F238E27FC236}">
                    <a16:creationId xmlns:a16="http://schemas.microsoft.com/office/drawing/2014/main" id="{702ADA0D-B7B8-998F-509D-A0836C6489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1" y="3952"/>
                <a:ext cx="120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90" name="Rectangle 114">
                <a:extLst>
                  <a:ext uri="{FF2B5EF4-FFF2-40B4-BE49-F238E27FC236}">
                    <a16:creationId xmlns:a16="http://schemas.microsoft.com/office/drawing/2014/main" id="{5DE94A94-4E83-D152-9AF6-EAC4C06BAF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5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91" name="Rectangle 115">
                <a:extLst>
                  <a:ext uri="{FF2B5EF4-FFF2-40B4-BE49-F238E27FC236}">
                    <a16:creationId xmlns:a16="http://schemas.microsoft.com/office/drawing/2014/main" id="{12B39B70-7C7C-A748-AE0C-9C3333F42C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9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92" name="Rectangle 116">
                <a:extLst>
                  <a:ext uri="{FF2B5EF4-FFF2-40B4-BE49-F238E27FC236}">
                    <a16:creationId xmlns:a16="http://schemas.microsoft.com/office/drawing/2014/main" id="{C95D6137-9CF2-0CBE-2EA2-212E23584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31" y="4085"/>
                <a:ext cx="120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93" name="Rectangle 117">
                <a:extLst>
                  <a:ext uri="{FF2B5EF4-FFF2-40B4-BE49-F238E27FC236}">
                    <a16:creationId xmlns:a16="http://schemas.microsoft.com/office/drawing/2014/main" id="{617ECD97-A67E-098B-D840-ABB6A5D418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5" y="4085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94" name="Rectangle 118">
                <a:extLst>
                  <a:ext uri="{FF2B5EF4-FFF2-40B4-BE49-F238E27FC236}">
                    <a16:creationId xmlns:a16="http://schemas.microsoft.com/office/drawing/2014/main" id="{B1BEFD43-E2F4-D193-10FD-7B4B561E4B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9" y="4013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95" name="Rectangle 119">
                <a:extLst>
                  <a:ext uri="{FF2B5EF4-FFF2-40B4-BE49-F238E27FC236}">
                    <a16:creationId xmlns:a16="http://schemas.microsoft.com/office/drawing/2014/main" id="{029CDAA3-DB24-CEC4-C428-1293BD719B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5" y="3952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96" name="Rectangle 120">
                <a:extLst>
                  <a:ext uri="{FF2B5EF4-FFF2-40B4-BE49-F238E27FC236}">
                    <a16:creationId xmlns:a16="http://schemas.microsoft.com/office/drawing/2014/main" id="{AA9E7498-706F-B76A-FAF6-C1ECA0785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8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97" name="Rectangle 121">
                <a:extLst>
                  <a:ext uri="{FF2B5EF4-FFF2-40B4-BE49-F238E27FC236}">
                    <a16:creationId xmlns:a16="http://schemas.microsoft.com/office/drawing/2014/main" id="{FA2C71DF-AD16-7529-CF45-6FC09AAAB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1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698" name="Rectangle 122">
                <a:extLst>
                  <a:ext uri="{FF2B5EF4-FFF2-40B4-BE49-F238E27FC236}">
                    <a16:creationId xmlns:a16="http://schemas.microsoft.com/office/drawing/2014/main" id="{6E5769C3-C7A8-C8B4-50FF-9EB50BB499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5" y="4085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699" name="Rectangle 123">
                <a:extLst>
                  <a:ext uri="{FF2B5EF4-FFF2-40B4-BE49-F238E27FC236}">
                    <a16:creationId xmlns:a16="http://schemas.microsoft.com/office/drawing/2014/main" id="{3E98B563-83A4-BD90-28F6-CDBBBF6A73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8" y="4085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00" name="Rectangle 124">
                <a:extLst>
                  <a:ext uri="{FF2B5EF4-FFF2-40B4-BE49-F238E27FC236}">
                    <a16:creationId xmlns:a16="http://schemas.microsoft.com/office/drawing/2014/main" id="{146A029B-F482-3CD2-54CC-DBA8DCE96B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1" y="4013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01" name="Rectangle 125">
                <a:extLst>
                  <a:ext uri="{FF2B5EF4-FFF2-40B4-BE49-F238E27FC236}">
                    <a16:creationId xmlns:a16="http://schemas.microsoft.com/office/drawing/2014/main" id="{909A8A4D-8E57-4999-7089-534A0C548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6" y="3952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02" name="Rectangle 126">
                <a:extLst>
                  <a:ext uri="{FF2B5EF4-FFF2-40B4-BE49-F238E27FC236}">
                    <a16:creationId xmlns:a16="http://schemas.microsoft.com/office/drawing/2014/main" id="{7502C8B9-4BBE-CABB-3397-17F225EF05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90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03" name="Rectangle 127">
                <a:extLst>
                  <a:ext uri="{FF2B5EF4-FFF2-40B4-BE49-F238E27FC236}">
                    <a16:creationId xmlns:a16="http://schemas.microsoft.com/office/drawing/2014/main" id="{5B292D05-C3BF-ABFB-DF83-3A1DB9A42E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3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04" name="Rectangle 128">
                <a:extLst>
                  <a:ext uri="{FF2B5EF4-FFF2-40B4-BE49-F238E27FC236}">
                    <a16:creationId xmlns:a16="http://schemas.microsoft.com/office/drawing/2014/main" id="{B79CB872-C52D-2597-69ED-E23FF355A6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46" y="4085"/>
                <a:ext cx="119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05" name="Rectangle 129">
                <a:extLst>
                  <a:ext uri="{FF2B5EF4-FFF2-40B4-BE49-F238E27FC236}">
                    <a16:creationId xmlns:a16="http://schemas.microsoft.com/office/drawing/2014/main" id="{FFA53834-1710-B134-6D40-0C96D1497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90" y="4085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06" name="Rectangle 130">
                <a:extLst>
                  <a:ext uri="{FF2B5EF4-FFF2-40B4-BE49-F238E27FC236}">
                    <a16:creationId xmlns:a16="http://schemas.microsoft.com/office/drawing/2014/main" id="{A9A64995-A4A6-77D0-CA65-3B82513BB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3" y="4013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07" name="Rectangle 131">
                <a:extLst>
                  <a:ext uri="{FF2B5EF4-FFF2-40B4-BE49-F238E27FC236}">
                    <a16:creationId xmlns:a16="http://schemas.microsoft.com/office/drawing/2014/main" id="{25D2A675-2F21-69E4-D6E7-59AA0594B5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9" y="3952"/>
                <a:ext cx="108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08" name="Rectangle 132">
                <a:extLst>
                  <a:ext uri="{FF2B5EF4-FFF2-40B4-BE49-F238E27FC236}">
                    <a16:creationId xmlns:a16="http://schemas.microsoft.com/office/drawing/2014/main" id="{605AACFE-2E14-3D42-19EE-8320DCFEFD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2" y="3952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09" name="Rectangle 133">
                <a:extLst>
                  <a:ext uri="{FF2B5EF4-FFF2-40B4-BE49-F238E27FC236}">
                    <a16:creationId xmlns:a16="http://schemas.microsoft.com/office/drawing/2014/main" id="{AA9E0333-5436-C2B2-1C9C-44D9F706E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3880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10" name="Rectangle 134">
                <a:extLst>
                  <a:ext uri="{FF2B5EF4-FFF2-40B4-BE49-F238E27FC236}">
                    <a16:creationId xmlns:a16="http://schemas.microsoft.com/office/drawing/2014/main" id="{8225F25E-9291-2EA2-1C18-2B2971506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09" y="4085"/>
                <a:ext cx="108" cy="1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11" name="Rectangle 135">
                <a:extLst>
                  <a:ext uri="{FF2B5EF4-FFF2-40B4-BE49-F238E27FC236}">
                    <a16:creationId xmlns:a16="http://schemas.microsoft.com/office/drawing/2014/main" id="{A09CB9D1-13EB-5A42-67B6-80A8F1FFA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1" y="4085"/>
                <a:ext cx="36" cy="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12" name="Rectangle 136">
                <a:extLst>
                  <a:ext uri="{FF2B5EF4-FFF2-40B4-BE49-F238E27FC236}">
                    <a16:creationId xmlns:a16="http://schemas.microsoft.com/office/drawing/2014/main" id="{32783869-BC81-33D0-FF57-A6AE8389AF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4013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13" name="Line 137">
                <a:extLst>
                  <a:ext uri="{FF2B5EF4-FFF2-40B4-BE49-F238E27FC236}">
                    <a16:creationId xmlns:a16="http://schemas.microsoft.com/office/drawing/2014/main" id="{BD1BFEA7-ACFF-2F7D-75B4-B5D7C21F3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36" y="3295"/>
                <a:ext cx="1" cy="57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14" name="Line 138">
                <a:extLst>
                  <a:ext uri="{FF2B5EF4-FFF2-40B4-BE49-F238E27FC236}">
                    <a16:creationId xmlns:a16="http://schemas.microsoft.com/office/drawing/2014/main" id="{E3C1B80A-DA14-1AD9-04B2-A9E2CB9014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88" y="2637"/>
                <a:ext cx="1" cy="123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15" name="Line 139">
                <a:extLst>
                  <a:ext uri="{FF2B5EF4-FFF2-40B4-BE49-F238E27FC236}">
                    <a16:creationId xmlns:a16="http://schemas.microsoft.com/office/drawing/2014/main" id="{DF802E09-539D-2AC6-72F8-F244ABE9E2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40" y="2586"/>
                <a:ext cx="1" cy="12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16" name="Line 140">
                <a:extLst>
                  <a:ext uri="{FF2B5EF4-FFF2-40B4-BE49-F238E27FC236}">
                    <a16:creationId xmlns:a16="http://schemas.microsoft.com/office/drawing/2014/main" id="{BCC000C5-8CD2-8214-CAEF-606AA32560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02" y="3028"/>
                <a:ext cx="1" cy="82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17" name="Line 141">
                <a:extLst>
                  <a:ext uri="{FF2B5EF4-FFF2-40B4-BE49-F238E27FC236}">
                    <a16:creationId xmlns:a16="http://schemas.microsoft.com/office/drawing/2014/main" id="{FC49ABBA-A046-9510-901C-7E05C971E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5" y="3459"/>
                <a:ext cx="1" cy="39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18" name="Line 142">
                <a:extLst>
                  <a:ext uri="{FF2B5EF4-FFF2-40B4-BE49-F238E27FC236}">
                    <a16:creationId xmlns:a16="http://schemas.microsoft.com/office/drawing/2014/main" id="{B4644D7C-0671-B260-3744-79829887AA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06" y="3726"/>
                <a:ext cx="1" cy="12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6719" name="Rectangle 143">
                <a:extLst>
                  <a:ext uri="{FF2B5EF4-FFF2-40B4-BE49-F238E27FC236}">
                    <a16:creationId xmlns:a16="http://schemas.microsoft.com/office/drawing/2014/main" id="{14C4EB8E-F953-4612-2331-ACAFB1896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6" y="3829"/>
                <a:ext cx="482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News Gothic MT" panose="020B0504020203020204" pitchFamily="34" charset="0"/>
                  </a:rPr>
                  <a:t># Failing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20" name="Rectangle 144">
                <a:extLst>
                  <a:ext uri="{FF2B5EF4-FFF2-40B4-BE49-F238E27FC236}">
                    <a16:creationId xmlns:a16="http://schemas.microsoft.com/office/drawing/2014/main" id="{E5D125FB-3ED9-3BEF-C150-1EA7CE12F9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791" y="2697"/>
                <a:ext cx="604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News Gothic MT" panose="020B0504020203020204" pitchFamily="34" charset="0"/>
                  </a:rPr>
                  <a:t>Frequency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36721" name="Rectangle 145">
                <a:extLst>
                  <a:ext uri="{FF2B5EF4-FFF2-40B4-BE49-F238E27FC236}">
                    <a16:creationId xmlns:a16="http://schemas.microsoft.com/office/drawing/2014/main" id="{2BBF262A-D70E-BB9E-C2C5-51C7179135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6" y="2566"/>
                <a:ext cx="36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6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536725" name="Text Box 149">
            <a:extLst>
              <a:ext uri="{FF2B5EF4-FFF2-40B4-BE49-F238E27FC236}">
                <a16:creationId xmlns:a16="http://schemas.microsoft.com/office/drawing/2014/main" id="{DD7C8210-8673-6AF0-18E4-87CD189A3D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0" y="5732463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9.1-22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31" name="Rectangle 7">
            <a:extLst>
              <a:ext uri="{FF2B5EF4-FFF2-40B4-BE49-F238E27FC236}">
                <a16:creationId xmlns:a16="http://schemas.microsoft.com/office/drawing/2014/main" id="{095747D8-0F63-CAED-40D8-0D36BD239F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Some Common Distributions - Poisson</a:t>
            </a:r>
          </a:p>
        </p:txBody>
      </p:sp>
      <p:pic>
        <p:nvPicPr>
          <p:cNvPr id="538628" name="Picture 4">
            <a:extLst>
              <a:ext uri="{FF2B5EF4-FFF2-40B4-BE49-F238E27FC236}">
                <a16:creationId xmlns:a16="http://schemas.microsoft.com/office/drawing/2014/main" id="{46272825-0BA0-33C2-B9DA-8A2F74BB35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" y="1408113"/>
            <a:ext cx="2997200" cy="1157287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8629" name="Picture 5">
            <a:extLst>
              <a:ext uri="{FF2B5EF4-FFF2-40B4-BE49-F238E27FC236}">
                <a16:creationId xmlns:a16="http://schemas.microsoft.com/office/drawing/2014/main" id="{86A3DB78-B563-D8B9-8421-5DD058857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3788" y="1385888"/>
            <a:ext cx="3554412" cy="1198562"/>
          </a:xfrm>
          <a:prstGeom prst="rect">
            <a:avLst/>
          </a:prstGeom>
          <a:solidFill>
            <a:srgbClr val="99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8731" name="Group 107">
            <a:extLst>
              <a:ext uri="{FF2B5EF4-FFF2-40B4-BE49-F238E27FC236}">
                <a16:creationId xmlns:a16="http://schemas.microsoft.com/office/drawing/2014/main" id="{542D15CE-EFB5-F88D-8745-A57ACE6CBA77}"/>
              </a:ext>
            </a:extLst>
          </p:cNvPr>
          <p:cNvGrpSpPr>
            <a:grpSpLocks/>
          </p:cNvGrpSpPr>
          <p:nvPr/>
        </p:nvGrpSpPr>
        <p:grpSpPr bwMode="auto">
          <a:xfrm>
            <a:off x="1144588" y="3030538"/>
            <a:ext cx="6161087" cy="3311525"/>
            <a:chOff x="961" y="2125"/>
            <a:chExt cx="3881" cy="2086"/>
          </a:xfrm>
        </p:grpSpPr>
        <p:sp>
          <p:nvSpPr>
            <p:cNvPr id="538633" name="AutoShape 9">
              <a:extLst>
                <a:ext uri="{FF2B5EF4-FFF2-40B4-BE49-F238E27FC236}">
                  <a16:creationId xmlns:a16="http://schemas.microsoft.com/office/drawing/2014/main" id="{C490925A-5D84-B9E4-3C96-ED10E23391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2125"/>
              <a:ext cx="3837" cy="2086"/>
            </a:xfrm>
            <a:prstGeom prst="roundRect">
              <a:avLst>
                <a:gd name="adj" fmla="val 16667"/>
              </a:avLst>
            </a:prstGeom>
            <a:solidFill>
              <a:srgbClr val="99CCFF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38635" name="Group 11">
              <a:extLst>
                <a:ext uri="{FF2B5EF4-FFF2-40B4-BE49-F238E27FC236}">
                  <a16:creationId xmlns:a16="http://schemas.microsoft.com/office/drawing/2014/main" id="{08CB3CA1-B3C9-984D-22D3-C5996830126C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119" y="2218"/>
              <a:ext cx="3723" cy="1966"/>
              <a:chOff x="1306" y="2218"/>
              <a:chExt cx="3723" cy="1966"/>
            </a:xfrm>
          </p:grpSpPr>
          <p:sp>
            <p:nvSpPr>
              <p:cNvPr id="538634" name="AutoShape 10">
                <a:extLst>
                  <a:ext uri="{FF2B5EF4-FFF2-40B4-BE49-F238E27FC236}">
                    <a16:creationId xmlns:a16="http://schemas.microsoft.com/office/drawing/2014/main" id="{21BFD65D-AEDC-9F4A-FF13-B58994D88984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306" y="2227"/>
                <a:ext cx="3521" cy="18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36" name="Line 12">
                <a:extLst>
                  <a:ext uri="{FF2B5EF4-FFF2-40B4-BE49-F238E27FC236}">
                    <a16:creationId xmlns:a16="http://schemas.microsoft.com/office/drawing/2014/main" id="{F2D420E9-1735-1D08-8137-EE4E06DA9E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21" y="2486"/>
                <a:ext cx="1" cy="1305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37" name="Line 13">
                <a:extLst>
                  <a:ext uri="{FF2B5EF4-FFF2-40B4-BE49-F238E27FC236}">
                    <a16:creationId xmlns:a16="http://schemas.microsoft.com/office/drawing/2014/main" id="{FECC75C0-94C4-C0BC-B890-192489AED2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" y="3791"/>
                <a:ext cx="4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38" name="Line 14">
                <a:extLst>
                  <a:ext uri="{FF2B5EF4-FFF2-40B4-BE49-F238E27FC236}">
                    <a16:creationId xmlns:a16="http://schemas.microsoft.com/office/drawing/2014/main" id="{1A33FFD2-DB75-24C1-81D8-9577DA15B8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" y="3577"/>
                <a:ext cx="4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39" name="Line 15">
                <a:extLst>
                  <a:ext uri="{FF2B5EF4-FFF2-40B4-BE49-F238E27FC236}">
                    <a16:creationId xmlns:a16="http://schemas.microsoft.com/office/drawing/2014/main" id="{622F5459-5200-002E-43BA-106615AC63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" y="3362"/>
                <a:ext cx="4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0" name="Line 16">
                <a:extLst>
                  <a:ext uri="{FF2B5EF4-FFF2-40B4-BE49-F238E27FC236}">
                    <a16:creationId xmlns:a16="http://schemas.microsoft.com/office/drawing/2014/main" id="{1DA8C1E9-5F09-39DE-8D03-EC21318184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" y="3139"/>
                <a:ext cx="4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1" name="Line 17">
                <a:extLst>
                  <a:ext uri="{FF2B5EF4-FFF2-40B4-BE49-F238E27FC236}">
                    <a16:creationId xmlns:a16="http://schemas.microsoft.com/office/drawing/2014/main" id="{10ECA919-9872-6E61-E129-8ABCDA67B9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" y="2924"/>
                <a:ext cx="4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2" name="Line 18">
                <a:extLst>
                  <a:ext uri="{FF2B5EF4-FFF2-40B4-BE49-F238E27FC236}">
                    <a16:creationId xmlns:a16="http://schemas.microsoft.com/office/drawing/2014/main" id="{4296EBC7-0A52-B554-2A96-8EF0A2E55F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" y="2701"/>
                <a:ext cx="4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3" name="Line 19">
                <a:extLst>
                  <a:ext uri="{FF2B5EF4-FFF2-40B4-BE49-F238E27FC236}">
                    <a16:creationId xmlns:a16="http://schemas.microsoft.com/office/drawing/2014/main" id="{7445F4D5-E65A-71A2-B954-0F930D123D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1" y="2486"/>
                <a:ext cx="40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4" name="Line 20">
                <a:extLst>
                  <a:ext uri="{FF2B5EF4-FFF2-40B4-BE49-F238E27FC236}">
                    <a16:creationId xmlns:a16="http://schemas.microsoft.com/office/drawing/2014/main" id="{5FFA2F05-1F3D-F066-0DE9-E33264424B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1" y="3791"/>
                <a:ext cx="2398" cy="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5" name="Line 21">
                <a:extLst>
                  <a:ext uri="{FF2B5EF4-FFF2-40B4-BE49-F238E27FC236}">
                    <a16:creationId xmlns:a16="http://schemas.microsoft.com/office/drawing/2014/main" id="{6ADC7D61-F98C-1505-6185-DBB6ECD2B0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21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6" name="Line 22">
                <a:extLst>
                  <a:ext uri="{FF2B5EF4-FFF2-40B4-BE49-F238E27FC236}">
                    <a16:creationId xmlns:a16="http://schemas.microsoft.com/office/drawing/2014/main" id="{1E7FA8C9-5509-BE32-680F-D84DE5EDB8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33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7" name="Line 23">
                <a:extLst>
                  <a:ext uri="{FF2B5EF4-FFF2-40B4-BE49-F238E27FC236}">
                    <a16:creationId xmlns:a16="http://schemas.microsoft.com/office/drawing/2014/main" id="{72EBFF79-8FEF-07A6-AA90-775986BAE7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56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8" name="Line 24">
                <a:extLst>
                  <a:ext uri="{FF2B5EF4-FFF2-40B4-BE49-F238E27FC236}">
                    <a16:creationId xmlns:a16="http://schemas.microsoft.com/office/drawing/2014/main" id="{200CA754-4A65-B0D7-9C8F-E7B724550A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8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49" name="Line 25">
                <a:extLst>
                  <a:ext uri="{FF2B5EF4-FFF2-40B4-BE49-F238E27FC236}">
                    <a16:creationId xmlns:a16="http://schemas.microsoft.com/office/drawing/2014/main" id="{505F4137-DF41-8CC6-54FC-6D959E8E66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91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0" name="Line 26">
                <a:extLst>
                  <a:ext uri="{FF2B5EF4-FFF2-40B4-BE49-F238E27FC236}">
                    <a16:creationId xmlns:a16="http://schemas.microsoft.com/office/drawing/2014/main" id="{69B10269-159F-DA04-F0C4-65C399A1B6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03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1" name="Line 27">
                <a:extLst>
                  <a:ext uri="{FF2B5EF4-FFF2-40B4-BE49-F238E27FC236}">
                    <a16:creationId xmlns:a16="http://schemas.microsoft.com/office/drawing/2014/main" id="{A5F5B167-511F-9D46-48F3-1A007EC6A2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26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2" name="Line 28">
                <a:extLst>
                  <a:ext uri="{FF2B5EF4-FFF2-40B4-BE49-F238E27FC236}">
                    <a16:creationId xmlns:a16="http://schemas.microsoft.com/office/drawing/2014/main" id="{F7B25537-2CD4-FF43-7BC3-5043C8A189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239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3" name="Line 29">
                <a:extLst>
                  <a:ext uri="{FF2B5EF4-FFF2-40B4-BE49-F238E27FC236}">
                    <a16:creationId xmlns:a16="http://schemas.microsoft.com/office/drawing/2014/main" id="{52370CF6-1C6F-C931-DF38-045C029BDA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61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4" name="Line 30">
                <a:extLst>
                  <a:ext uri="{FF2B5EF4-FFF2-40B4-BE49-F238E27FC236}">
                    <a16:creationId xmlns:a16="http://schemas.microsoft.com/office/drawing/2014/main" id="{0E2E4685-ED00-AC1B-797C-E74D7CD4E6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84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5" name="Line 31">
                <a:extLst>
                  <a:ext uri="{FF2B5EF4-FFF2-40B4-BE49-F238E27FC236}">
                    <a16:creationId xmlns:a16="http://schemas.microsoft.com/office/drawing/2014/main" id="{B5DF88A6-CDA8-378A-021B-6907CEE32C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896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6" name="Line 32">
                <a:extLst>
                  <a:ext uri="{FF2B5EF4-FFF2-40B4-BE49-F238E27FC236}">
                    <a16:creationId xmlns:a16="http://schemas.microsoft.com/office/drawing/2014/main" id="{58BD5544-125A-0832-57AA-3CF3924A7B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19" y="3773"/>
                <a:ext cx="1" cy="36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7" name="Freeform 33">
                <a:extLst>
                  <a:ext uri="{FF2B5EF4-FFF2-40B4-BE49-F238E27FC236}">
                    <a16:creationId xmlns:a16="http://schemas.microsoft.com/office/drawing/2014/main" id="{23F699EF-F2D4-7ACE-3C9B-2115AF23F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83" y="3139"/>
                <a:ext cx="101" cy="89"/>
              </a:xfrm>
              <a:custGeom>
                <a:avLst/>
                <a:gdLst>
                  <a:gd name="T0" fmla="*/ 50 w 101"/>
                  <a:gd name="T1" fmla="*/ 89 h 89"/>
                  <a:gd name="T2" fmla="*/ 101 w 101"/>
                  <a:gd name="T3" fmla="*/ 44 h 89"/>
                  <a:gd name="T4" fmla="*/ 50 w 101"/>
                  <a:gd name="T5" fmla="*/ 0 h 89"/>
                  <a:gd name="T6" fmla="*/ 0 w 101"/>
                  <a:gd name="T7" fmla="*/ 44 h 89"/>
                  <a:gd name="T8" fmla="*/ 50 w 101"/>
                  <a:gd name="T9" fmla="*/ 8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89">
                    <a:moveTo>
                      <a:pt x="50" y="89"/>
                    </a:moveTo>
                    <a:lnTo>
                      <a:pt x="101" y="44"/>
                    </a:lnTo>
                    <a:lnTo>
                      <a:pt x="50" y="0"/>
                    </a:lnTo>
                    <a:lnTo>
                      <a:pt x="0" y="44"/>
                    </a:lnTo>
                    <a:lnTo>
                      <a:pt x="50" y="89"/>
                    </a:lnTo>
                    <a:close/>
                  </a:path>
                </a:pathLst>
              </a:custGeom>
              <a:solidFill>
                <a:srgbClr val="800000"/>
              </a:solidFill>
              <a:ln w="1587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8" name="Freeform 34">
                <a:extLst>
                  <a:ext uri="{FF2B5EF4-FFF2-40B4-BE49-F238E27FC236}">
                    <a16:creationId xmlns:a16="http://schemas.microsoft.com/office/drawing/2014/main" id="{E9E99BFB-F3FD-9558-0A32-D57D267A1D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5" y="2576"/>
                <a:ext cx="101" cy="80"/>
              </a:xfrm>
              <a:custGeom>
                <a:avLst/>
                <a:gdLst>
                  <a:gd name="T0" fmla="*/ 51 w 101"/>
                  <a:gd name="T1" fmla="*/ 80 h 80"/>
                  <a:gd name="T2" fmla="*/ 101 w 101"/>
                  <a:gd name="T3" fmla="*/ 35 h 80"/>
                  <a:gd name="T4" fmla="*/ 51 w 101"/>
                  <a:gd name="T5" fmla="*/ 0 h 80"/>
                  <a:gd name="T6" fmla="*/ 0 w 101"/>
                  <a:gd name="T7" fmla="*/ 35 h 80"/>
                  <a:gd name="T8" fmla="*/ 51 w 101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80">
                    <a:moveTo>
                      <a:pt x="51" y="80"/>
                    </a:moveTo>
                    <a:lnTo>
                      <a:pt x="101" y="35"/>
                    </a:lnTo>
                    <a:lnTo>
                      <a:pt x="51" y="0"/>
                    </a:lnTo>
                    <a:lnTo>
                      <a:pt x="0" y="35"/>
                    </a:lnTo>
                    <a:lnTo>
                      <a:pt x="51" y="80"/>
                    </a:lnTo>
                    <a:close/>
                  </a:path>
                </a:pathLst>
              </a:custGeom>
              <a:solidFill>
                <a:srgbClr val="800000"/>
              </a:solidFill>
              <a:ln w="1587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59" name="Freeform 35">
                <a:extLst>
                  <a:ext uri="{FF2B5EF4-FFF2-40B4-BE49-F238E27FC236}">
                    <a16:creationId xmlns:a16="http://schemas.microsoft.com/office/drawing/2014/main" id="{28AF1F39-E57A-E890-62AE-5093113BF1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8" y="2576"/>
                <a:ext cx="91" cy="80"/>
              </a:xfrm>
              <a:custGeom>
                <a:avLst/>
                <a:gdLst>
                  <a:gd name="T0" fmla="*/ 40 w 91"/>
                  <a:gd name="T1" fmla="*/ 80 h 80"/>
                  <a:gd name="T2" fmla="*/ 91 w 91"/>
                  <a:gd name="T3" fmla="*/ 35 h 80"/>
                  <a:gd name="T4" fmla="*/ 40 w 91"/>
                  <a:gd name="T5" fmla="*/ 0 h 80"/>
                  <a:gd name="T6" fmla="*/ 0 w 91"/>
                  <a:gd name="T7" fmla="*/ 35 h 80"/>
                  <a:gd name="T8" fmla="*/ 40 w 91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0">
                    <a:moveTo>
                      <a:pt x="40" y="80"/>
                    </a:moveTo>
                    <a:lnTo>
                      <a:pt x="91" y="35"/>
                    </a:lnTo>
                    <a:lnTo>
                      <a:pt x="40" y="0"/>
                    </a:lnTo>
                    <a:lnTo>
                      <a:pt x="0" y="35"/>
                    </a:lnTo>
                    <a:lnTo>
                      <a:pt x="40" y="80"/>
                    </a:lnTo>
                    <a:close/>
                  </a:path>
                </a:pathLst>
              </a:custGeom>
              <a:solidFill>
                <a:srgbClr val="800000"/>
              </a:solidFill>
              <a:ln w="1587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60" name="Freeform 36">
                <a:extLst>
                  <a:ext uri="{FF2B5EF4-FFF2-40B4-BE49-F238E27FC236}">
                    <a16:creationId xmlns:a16="http://schemas.microsoft.com/office/drawing/2014/main" id="{7B76822A-6DE0-CF08-CE50-913BDF1B6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40" y="2969"/>
                <a:ext cx="102" cy="80"/>
              </a:xfrm>
              <a:custGeom>
                <a:avLst/>
                <a:gdLst>
                  <a:gd name="T0" fmla="*/ 51 w 102"/>
                  <a:gd name="T1" fmla="*/ 80 h 80"/>
                  <a:gd name="T2" fmla="*/ 102 w 102"/>
                  <a:gd name="T3" fmla="*/ 36 h 80"/>
                  <a:gd name="T4" fmla="*/ 51 w 102"/>
                  <a:gd name="T5" fmla="*/ 0 h 80"/>
                  <a:gd name="T6" fmla="*/ 0 w 102"/>
                  <a:gd name="T7" fmla="*/ 36 h 80"/>
                  <a:gd name="T8" fmla="*/ 51 w 102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80">
                    <a:moveTo>
                      <a:pt x="51" y="80"/>
                    </a:moveTo>
                    <a:lnTo>
                      <a:pt x="102" y="36"/>
                    </a:lnTo>
                    <a:lnTo>
                      <a:pt x="51" y="0"/>
                    </a:lnTo>
                    <a:lnTo>
                      <a:pt x="0" y="36"/>
                    </a:lnTo>
                    <a:lnTo>
                      <a:pt x="51" y="80"/>
                    </a:lnTo>
                    <a:close/>
                  </a:path>
                </a:pathLst>
              </a:custGeom>
              <a:solidFill>
                <a:srgbClr val="800000"/>
              </a:solidFill>
              <a:ln w="1587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61" name="Freeform 37">
                <a:extLst>
                  <a:ext uri="{FF2B5EF4-FFF2-40B4-BE49-F238E27FC236}">
                    <a16:creationId xmlns:a16="http://schemas.microsoft.com/office/drawing/2014/main" id="{4784538A-40A3-5AC4-F6C5-ADFC799FE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63" y="3362"/>
                <a:ext cx="91" cy="81"/>
              </a:xfrm>
              <a:custGeom>
                <a:avLst/>
                <a:gdLst>
                  <a:gd name="T0" fmla="*/ 40 w 91"/>
                  <a:gd name="T1" fmla="*/ 81 h 81"/>
                  <a:gd name="T2" fmla="*/ 91 w 91"/>
                  <a:gd name="T3" fmla="*/ 36 h 81"/>
                  <a:gd name="T4" fmla="*/ 40 w 91"/>
                  <a:gd name="T5" fmla="*/ 0 h 81"/>
                  <a:gd name="T6" fmla="*/ 0 w 91"/>
                  <a:gd name="T7" fmla="*/ 36 h 81"/>
                  <a:gd name="T8" fmla="*/ 40 w 91"/>
                  <a:gd name="T9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1">
                    <a:moveTo>
                      <a:pt x="40" y="81"/>
                    </a:moveTo>
                    <a:lnTo>
                      <a:pt x="91" y="36"/>
                    </a:lnTo>
                    <a:lnTo>
                      <a:pt x="40" y="0"/>
                    </a:lnTo>
                    <a:lnTo>
                      <a:pt x="0" y="36"/>
                    </a:lnTo>
                    <a:lnTo>
                      <a:pt x="40" y="81"/>
                    </a:lnTo>
                    <a:close/>
                  </a:path>
                </a:pathLst>
              </a:custGeom>
              <a:solidFill>
                <a:srgbClr val="800000"/>
              </a:solidFill>
              <a:ln w="1587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62" name="Freeform 38">
                <a:extLst>
                  <a:ext uri="{FF2B5EF4-FFF2-40B4-BE49-F238E27FC236}">
                    <a16:creationId xmlns:a16="http://schemas.microsoft.com/office/drawing/2014/main" id="{2CC344AC-3348-67C7-FE92-159DD01205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5" y="3577"/>
                <a:ext cx="102" cy="80"/>
              </a:xfrm>
              <a:custGeom>
                <a:avLst/>
                <a:gdLst>
                  <a:gd name="T0" fmla="*/ 51 w 102"/>
                  <a:gd name="T1" fmla="*/ 80 h 80"/>
                  <a:gd name="T2" fmla="*/ 102 w 102"/>
                  <a:gd name="T3" fmla="*/ 44 h 80"/>
                  <a:gd name="T4" fmla="*/ 51 w 102"/>
                  <a:gd name="T5" fmla="*/ 0 h 80"/>
                  <a:gd name="T6" fmla="*/ 0 w 102"/>
                  <a:gd name="T7" fmla="*/ 44 h 80"/>
                  <a:gd name="T8" fmla="*/ 51 w 102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2" h="80">
                    <a:moveTo>
                      <a:pt x="51" y="80"/>
                    </a:moveTo>
                    <a:lnTo>
                      <a:pt x="102" y="44"/>
                    </a:lnTo>
                    <a:lnTo>
                      <a:pt x="51" y="0"/>
                    </a:lnTo>
                    <a:lnTo>
                      <a:pt x="0" y="44"/>
                    </a:lnTo>
                    <a:lnTo>
                      <a:pt x="51" y="80"/>
                    </a:lnTo>
                    <a:close/>
                  </a:path>
                </a:pathLst>
              </a:custGeom>
              <a:solidFill>
                <a:srgbClr val="800000"/>
              </a:solidFill>
              <a:ln w="1587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63" name="Freeform 39">
                <a:extLst>
                  <a:ext uri="{FF2B5EF4-FFF2-40B4-BE49-F238E27FC236}">
                    <a16:creationId xmlns:a16="http://schemas.microsoft.com/office/drawing/2014/main" id="{F85501C7-1698-5688-2ADF-992B24E2D8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8" y="3711"/>
                <a:ext cx="91" cy="80"/>
              </a:xfrm>
              <a:custGeom>
                <a:avLst/>
                <a:gdLst>
                  <a:gd name="T0" fmla="*/ 41 w 91"/>
                  <a:gd name="T1" fmla="*/ 80 h 80"/>
                  <a:gd name="T2" fmla="*/ 91 w 91"/>
                  <a:gd name="T3" fmla="*/ 35 h 80"/>
                  <a:gd name="T4" fmla="*/ 41 w 91"/>
                  <a:gd name="T5" fmla="*/ 0 h 80"/>
                  <a:gd name="T6" fmla="*/ 0 w 91"/>
                  <a:gd name="T7" fmla="*/ 35 h 80"/>
                  <a:gd name="T8" fmla="*/ 41 w 91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80">
                    <a:moveTo>
                      <a:pt x="41" y="80"/>
                    </a:moveTo>
                    <a:lnTo>
                      <a:pt x="91" y="35"/>
                    </a:lnTo>
                    <a:lnTo>
                      <a:pt x="41" y="0"/>
                    </a:lnTo>
                    <a:lnTo>
                      <a:pt x="0" y="35"/>
                    </a:lnTo>
                    <a:lnTo>
                      <a:pt x="41" y="80"/>
                    </a:lnTo>
                    <a:close/>
                  </a:path>
                </a:pathLst>
              </a:custGeom>
              <a:solidFill>
                <a:srgbClr val="800000"/>
              </a:solidFill>
              <a:ln w="1587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64" name="Freeform 40">
                <a:extLst>
                  <a:ext uri="{FF2B5EF4-FFF2-40B4-BE49-F238E27FC236}">
                    <a16:creationId xmlns:a16="http://schemas.microsoft.com/office/drawing/2014/main" id="{F2DED0CB-550C-2675-7B95-AA466BDF13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1" y="3738"/>
                <a:ext cx="101" cy="80"/>
              </a:xfrm>
              <a:custGeom>
                <a:avLst/>
                <a:gdLst>
                  <a:gd name="T0" fmla="*/ 50 w 101"/>
                  <a:gd name="T1" fmla="*/ 80 h 80"/>
                  <a:gd name="T2" fmla="*/ 101 w 101"/>
                  <a:gd name="T3" fmla="*/ 44 h 80"/>
                  <a:gd name="T4" fmla="*/ 50 w 101"/>
                  <a:gd name="T5" fmla="*/ 0 h 80"/>
                  <a:gd name="T6" fmla="*/ 0 w 101"/>
                  <a:gd name="T7" fmla="*/ 44 h 80"/>
                  <a:gd name="T8" fmla="*/ 50 w 101"/>
                  <a:gd name="T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1" h="80">
                    <a:moveTo>
                      <a:pt x="50" y="80"/>
                    </a:moveTo>
                    <a:lnTo>
                      <a:pt x="101" y="44"/>
                    </a:lnTo>
                    <a:lnTo>
                      <a:pt x="50" y="0"/>
                    </a:lnTo>
                    <a:lnTo>
                      <a:pt x="0" y="44"/>
                    </a:lnTo>
                    <a:lnTo>
                      <a:pt x="50" y="80"/>
                    </a:lnTo>
                    <a:close/>
                  </a:path>
                </a:pathLst>
              </a:custGeom>
              <a:solidFill>
                <a:srgbClr val="800000"/>
              </a:solidFill>
              <a:ln w="15875">
                <a:solidFill>
                  <a:srgbClr val="8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65" name="Rectangle 41">
                <a:extLst>
                  <a:ext uri="{FF2B5EF4-FFF2-40B4-BE49-F238E27FC236}">
                    <a16:creationId xmlns:a16="http://schemas.microsoft.com/office/drawing/2014/main" id="{C31805B1-CBB3-FCBE-94A7-A753C89560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9" y="3746"/>
                <a:ext cx="101" cy="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66" name="Rectangle 42">
                <a:extLst>
                  <a:ext uri="{FF2B5EF4-FFF2-40B4-BE49-F238E27FC236}">
                    <a16:creationId xmlns:a16="http://schemas.microsoft.com/office/drawing/2014/main" id="{4471B00A-6358-D0B4-6DD1-A347D6B407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30" y="3746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67" name="Rectangle 43">
                <a:extLst>
                  <a:ext uri="{FF2B5EF4-FFF2-40B4-BE49-F238E27FC236}">
                    <a16:creationId xmlns:a16="http://schemas.microsoft.com/office/drawing/2014/main" id="{CB164335-29F7-1C66-E41E-7ED78CB18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3684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68" name="Rectangle 44">
                <a:extLst>
                  <a:ext uri="{FF2B5EF4-FFF2-40B4-BE49-F238E27FC236}">
                    <a16:creationId xmlns:a16="http://schemas.microsoft.com/office/drawing/2014/main" id="{5704F276-D756-AE73-4107-481E36D59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8" y="3523"/>
                <a:ext cx="24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69" name="Rectangle 45">
                <a:extLst>
                  <a:ext uri="{FF2B5EF4-FFF2-40B4-BE49-F238E27FC236}">
                    <a16:creationId xmlns:a16="http://schemas.microsoft.com/office/drawing/2014/main" id="{7440BF0D-F15E-1A41-0049-8ECF1349CF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8" y="3523"/>
                <a:ext cx="1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0.05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70" name="Rectangle 46">
                <a:extLst>
                  <a:ext uri="{FF2B5EF4-FFF2-40B4-BE49-F238E27FC236}">
                    <a16:creationId xmlns:a16="http://schemas.microsoft.com/office/drawing/2014/main" id="{B13CA078-309C-ECE6-258B-9344D15EEF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0" y="3461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71" name="Rectangle 47">
                <a:extLst>
                  <a:ext uri="{FF2B5EF4-FFF2-40B4-BE49-F238E27FC236}">
                    <a16:creationId xmlns:a16="http://schemas.microsoft.com/office/drawing/2014/main" id="{830CD782-6C6A-DD26-616D-985A834138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8" y="3309"/>
                <a:ext cx="19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72" name="Rectangle 48">
                <a:extLst>
                  <a:ext uri="{FF2B5EF4-FFF2-40B4-BE49-F238E27FC236}">
                    <a16:creationId xmlns:a16="http://schemas.microsoft.com/office/drawing/2014/main" id="{C6519A71-5B80-1903-2539-7AE5FB74B3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9" y="3308"/>
                <a:ext cx="10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0.1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73" name="Rectangle 49">
                <a:extLst>
                  <a:ext uri="{FF2B5EF4-FFF2-40B4-BE49-F238E27FC236}">
                    <a16:creationId xmlns:a16="http://schemas.microsoft.com/office/drawing/2014/main" id="{A3C00D76-FA42-4497-9913-EC5B479438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0" y="3246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74" name="Rectangle 50">
                <a:extLst>
                  <a:ext uri="{FF2B5EF4-FFF2-40B4-BE49-F238E27FC236}">
                    <a16:creationId xmlns:a16="http://schemas.microsoft.com/office/drawing/2014/main" id="{BED4F147-C67B-F2E1-D658-908E922200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8" y="3094"/>
                <a:ext cx="24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75" name="Rectangle 51">
                <a:extLst>
                  <a:ext uri="{FF2B5EF4-FFF2-40B4-BE49-F238E27FC236}">
                    <a16:creationId xmlns:a16="http://schemas.microsoft.com/office/drawing/2014/main" id="{D6E7C30C-FF60-5351-63CB-FE79E92D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8" y="3094"/>
                <a:ext cx="1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0.15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76" name="Rectangle 52">
                <a:extLst>
                  <a:ext uri="{FF2B5EF4-FFF2-40B4-BE49-F238E27FC236}">
                    <a16:creationId xmlns:a16="http://schemas.microsoft.com/office/drawing/2014/main" id="{E6ED3D23-4D29-B06D-B6E7-157B7A4143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0" y="3032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77" name="Rectangle 53">
                <a:extLst>
                  <a:ext uri="{FF2B5EF4-FFF2-40B4-BE49-F238E27FC236}">
                    <a16:creationId xmlns:a16="http://schemas.microsoft.com/office/drawing/2014/main" id="{DF1FA7AE-72BD-6443-2E69-0D8715B4DE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8" y="2871"/>
                <a:ext cx="19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78" name="Rectangle 54">
                <a:extLst>
                  <a:ext uri="{FF2B5EF4-FFF2-40B4-BE49-F238E27FC236}">
                    <a16:creationId xmlns:a16="http://schemas.microsoft.com/office/drawing/2014/main" id="{E8C9CBBA-2C61-DDA3-6F40-C0024BD3CC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9" y="2870"/>
                <a:ext cx="10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0.2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79" name="Rectangle 55">
                <a:extLst>
                  <a:ext uri="{FF2B5EF4-FFF2-40B4-BE49-F238E27FC236}">
                    <a16:creationId xmlns:a16="http://schemas.microsoft.com/office/drawing/2014/main" id="{E610047A-938A-D1BE-5BBB-DEEB710023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0" y="2808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80" name="Rectangle 56">
                <a:extLst>
                  <a:ext uri="{FF2B5EF4-FFF2-40B4-BE49-F238E27FC236}">
                    <a16:creationId xmlns:a16="http://schemas.microsoft.com/office/drawing/2014/main" id="{109F997B-5188-A2AD-8835-42D07E4038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8" y="2656"/>
                <a:ext cx="24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81" name="Rectangle 57">
                <a:extLst>
                  <a:ext uri="{FF2B5EF4-FFF2-40B4-BE49-F238E27FC236}">
                    <a16:creationId xmlns:a16="http://schemas.microsoft.com/office/drawing/2014/main" id="{C5108EB0-360C-9E11-6D40-27ECAA0696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8" y="2656"/>
                <a:ext cx="1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0.25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82" name="Rectangle 58">
                <a:extLst>
                  <a:ext uri="{FF2B5EF4-FFF2-40B4-BE49-F238E27FC236}">
                    <a16:creationId xmlns:a16="http://schemas.microsoft.com/office/drawing/2014/main" id="{E14F0A6C-A253-251C-F13C-ABAEC01064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0" y="2594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83" name="Rectangle 59">
                <a:extLst>
                  <a:ext uri="{FF2B5EF4-FFF2-40B4-BE49-F238E27FC236}">
                    <a16:creationId xmlns:a16="http://schemas.microsoft.com/office/drawing/2014/main" id="{848F640D-25A6-01D3-17A9-9506958755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8" y="2433"/>
                <a:ext cx="19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84" name="Rectangle 60">
                <a:extLst>
                  <a:ext uri="{FF2B5EF4-FFF2-40B4-BE49-F238E27FC236}">
                    <a16:creationId xmlns:a16="http://schemas.microsoft.com/office/drawing/2014/main" id="{7EB176A9-033B-66AB-22CC-82E695C44B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9" y="2432"/>
                <a:ext cx="10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0.3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85" name="Rectangle 61">
                <a:extLst>
                  <a:ext uri="{FF2B5EF4-FFF2-40B4-BE49-F238E27FC236}">
                    <a16:creationId xmlns:a16="http://schemas.microsoft.com/office/drawing/2014/main" id="{76D1E347-9871-AB40-8273-3A2245BC9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0" y="2370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86" name="Rectangle 62">
                <a:extLst>
                  <a:ext uri="{FF2B5EF4-FFF2-40B4-BE49-F238E27FC236}">
                    <a16:creationId xmlns:a16="http://schemas.microsoft.com/office/drawing/2014/main" id="{C67D00CE-8D8A-9C7A-089E-6FB1C76EB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3" y="3872"/>
                <a:ext cx="11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87" name="Rectangle 63">
                <a:extLst>
                  <a:ext uri="{FF2B5EF4-FFF2-40B4-BE49-F238E27FC236}">
                    <a16:creationId xmlns:a16="http://schemas.microsoft.com/office/drawing/2014/main" id="{BCCAB269-E7E0-9DBB-8879-428BB542B8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3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88" name="Rectangle 64">
                <a:extLst>
                  <a:ext uri="{FF2B5EF4-FFF2-40B4-BE49-F238E27FC236}">
                    <a16:creationId xmlns:a16="http://schemas.microsoft.com/office/drawing/2014/main" id="{71DA0CB3-E145-1573-0776-C168FD10A7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4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89" name="Rectangle 65">
                <a:extLst>
                  <a:ext uri="{FF2B5EF4-FFF2-40B4-BE49-F238E27FC236}">
                    <a16:creationId xmlns:a16="http://schemas.microsoft.com/office/drawing/2014/main" id="{C228E204-F830-537B-B7EB-F715F4C078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6" y="3872"/>
                <a:ext cx="11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90" name="Rectangle 66">
                <a:extLst>
                  <a:ext uri="{FF2B5EF4-FFF2-40B4-BE49-F238E27FC236}">
                    <a16:creationId xmlns:a16="http://schemas.microsoft.com/office/drawing/2014/main" id="{A59D897F-FD62-BE87-F8EE-98F219624A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66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91" name="Rectangle 67">
                <a:extLst>
                  <a:ext uri="{FF2B5EF4-FFF2-40B4-BE49-F238E27FC236}">
                    <a16:creationId xmlns:a16="http://schemas.microsoft.com/office/drawing/2014/main" id="{55757622-4BC5-78BA-0C25-9FF9DCE2A8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6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92" name="Rectangle 68">
                <a:extLst>
                  <a:ext uri="{FF2B5EF4-FFF2-40B4-BE49-F238E27FC236}">
                    <a16:creationId xmlns:a16="http://schemas.microsoft.com/office/drawing/2014/main" id="{A1FE3C5F-6417-4E21-B4D7-3C607F885D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8" y="3872"/>
                <a:ext cx="10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93" name="Rectangle 69">
                <a:extLst>
                  <a:ext uri="{FF2B5EF4-FFF2-40B4-BE49-F238E27FC236}">
                    <a16:creationId xmlns:a16="http://schemas.microsoft.com/office/drawing/2014/main" id="{4D239C75-DF2E-5056-6F4A-D1AA6A6D5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9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94" name="Rectangle 70">
                <a:extLst>
                  <a:ext uri="{FF2B5EF4-FFF2-40B4-BE49-F238E27FC236}">
                    <a16:creationId xmlns:a16="http://schemas.microsoft.com/office/drawing/2014/main" id="{A53BCF80-4E6D-2D2F-BC99-32CCCDA9C0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9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95" name="Rectangle 71">
                <a:extLst>
                  <a:ext uri="{FF2B5EF4-FFF2-40B4-BE49-F238E27FC236}">
                    <a16:creationId xmlns:a16="http://schemas.microsoft.com/office/drawing/2014/main" id="{65193593-5EE4-DC52-F175-D275015326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1" y="3872"/>
                <a:ext cx="11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96" name="Rectangle 72">
                <a:extLst>
                  <a:ext uri="{FF2B5EF4-FFF2-40B4-BE49-F238E27FC236}">
                    <a16:creationId xmlns:a16="http://schemas.microsoft.com/office/drawing/2014/main" id="{70822670-601C-7197-E42E-BE7C142204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1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97" name="Rectangle 73">
                <a:extLst>
                  <a:ext uri="{FF2B5EF4-FFF2-40B4-BE49-F238E27FC236}">
                    <a16:creationId xmlns:a16="http://schemas.microsoft.com/office/drawing/2014/main" id="{E21E35FE-7D31-442F-B46B-580195560E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698" name="Rectangle 74">
                <a:extLst>
                  <a:ext uri="{FF2B5EF4-FFF2-40B4-BE49-F238E27FC236}">
                    <a16:creationId xmlns:a16="http://schemas.microsoft.com/office/drawing/2014/main" id="{BE99D71E-057F-66AB-5C48-074533207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3" y="3872"/>
                <a:ext cx="10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699" name="Rectangle 75">
                <a:extLst>
                  <a:ext uri="{FF2B5EF4-FFF2-40B4-BE49-F238E27FC236}">
                    <a16:creationId xmlns:a16="http://schemas.microsoft.com/office/drawing/2014/main" id="{3A7F1DDF-A471-557E-72F0-BB4AF48678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4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00" name="Rectangle 76">
                <a:extLst>
                  <a:ext uri="{FF2B5EF4-FFF2-40B4-BE49-F238E27FC236}">
                    <a16:creationId xmlns:a16="http://schemas.microsoft.com/office/drawing/2014/main" id="{08880566-E2C0-09EF-8403-3CF6095FD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4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01" name="Rectangle 77">
                <a:extLst>
                  <a:ext uri="{FF2B5EF4-FFF2-40B4-BE49-F238E27FC236}">
                    <a16:creationId xmlns:a16="http://schemas.microsoft.com/office/drawing/2014/main" id="{22524CC4-F239-F63A-73B6-E9C3031BD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96" y="3872"/>
                <a:ext cx="11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02" name="Rectangle 78">
                <a:extLst>
                  <a:ext uri="{FF2B5EF4-FFF2-40B4-BE49-F238E27FC236}">
                    <a16:creationId xmlns:a16="http://schemas.microsoft.com/office/drawing/2014/main" id="{912C4D88-053F-6CAA-043E-F7CCAD830B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36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03" name="Rectangle 79">
                <a:extLst>
                  <a:ext uri="{FF2B5EF4-FFF2-40B4-BE49-F238E27FC236}">
                    <a16:creationId xmlns:a16="http://schemas.microsoft.com/office/drawing/2014/main" id="{FC7AFEC8-9E56-F424-DF8C-96FA28559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7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04" name="Rectangle 80">
                <a:extLst>
                  <a:ext uri="{FF2B5EF4-FFF2-40B4-BE49-F238E27FC236}">
                    <a16:creationId xmlns:a16="http://schemas.microsoft.com/office/drawing/2014/main" id="{E669B97F-0250-5732-398B-7DFCDDDE1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8" y="3872"/>
                <a:ext cx="10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05" name="Rectangle 81">
                <a:extLst>
                  <a:ext uri="{FF2B5EF4-FFF2-40B4-BE49-F238E27FC236}">
                    <a16:creationId xmlns:a16="http://schemas.microsoft.com/office/drawing/2014/main" id="{EE608A27-0ABD-B764-EE27-C666DC910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06" name="Rectangle 82">
                <a:extLst>
                  <a:ext uri="{FF2B5EF4-FFF2-40B4-BE49-F238E27FC236}">
                    <a16:creationId xmlns:a16="http://schemas.microsoft.com/office/drawing/2014/main" id="{5E178DAC-9F3B-16EC-A808-1D9EE9E898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99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07" name="Rectangle 83">
                <a:extLst>
                  <a:ext uri="{FF2B5EF4-FFF2-40B4-BE49-F238E27FC236}">
                    <a16:creationId xmlns:a16="http://schemas.microsoft.com/office/drawing/2014/main" id="{3658BFC1-34E9-F90D-E41E-73413B3CF9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1" y="3872"/>
                <a:ext cx="11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08" name="Rectangle 84">
                <a:extLst>
                  <a:ext uri="{FF2B5EF4-FFF2-40B4-BE49-F238E27FC236}">
                    <a16:creationId xmlns:a16="http://schemas.microsoft.com/office/drawing/2014/main" id="{48D79E12-27C9-D7BF-391A-4FB23D313C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71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7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09" name="Rectangle 85">
                <a:extLst>
                  <a:ext uri="{FF2B5EF4-FFF2-40B4-BE49-F238E27FC236}">
                    <a16:creationId xmlns:a16="http://schemas.microsoft.com/office/drawing/2014/main" id="{84468D11-BF8F-7907-9D5C-1469B0F9C4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12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10" name="Rectangle 86">
                <a:extLst>
                  <a:ext uri="{FF2B5EF4-FFF2-40B4-BE49-F238E27FC236}">
                    <a16:creationId xmlns:a16="http://schemas.microsoft.com/office/drawing/2014/main" id="{11A86AED-0A1A-865B-13B0-586C8DF0A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3" y="3872"/>
                <a:ext cx="11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11" name="Rectangle 87">
                <a:extLst>
                  <a:ext uri="{FF2B5EF4-FFF2-40B4-BE49-F238E27FC236}">
                    <a16:creationId xmlns:a16="http://schemas.microsoft.com/office/drawing/2014/main" id="{CEC7D955-A7DD-F002-8770-50BB8219DA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84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8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12" name="Rectangle 88">
                <a:extLst>
                  <a:ext uri="{FF2B5EF4-FFF2-40B4-BE49-F238E27FC236}">
                    <a16:creationId xmlns:a16="http://schemas.microsoft.com/office/drawing/2014/main" id="{0A3BD000-6010-86B0-D907-5D82858E8E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4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13" name="Rectangle 89">
                <a:extLst>
                  <a:ext uri="{FF2B5EF4-FFF2-40B4-BE49-F238E27FC236}">
                    <a16:creationId xmlns:a16="http://schemas.microsoft.com/office/drawing/2014/main" id="{BC5BF820-5937-1CD9-A36B-DF87425B7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6" y="3872"/>
                <a:ext cx="111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14" name="Rectangle 90">
                <a:extLst>
                  <a:ext uri="{FF2B5EF4-FFF2-40B4-BE49-F238E27FC236}">
                    <a16:creationId xmlns:a16="http://schemas.microsoft.com/office/drawing/2014/main" id="{90662ADF-30EA-AFAD-E830-2A36A5155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6" y="387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15" name="Rectangle 91">
                <a:extLst>
                  <a:ext uri="{FF2B5EF4-FFF2-40B4-BE49-F238E27FC236}">
                    <a16:creationId xmlns:a16="http://schemas.microsoft.com/office/drawing/2014/main" id="{7492E1B2-7DA6-144D-C001-A58F12A889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47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16" name="Rectangle 92">
                <a:extLst>
                  <a:ext uri="{FF2B5EF4-FFF2-40B4-BE49-F238E27FC236}">
                    <a16:creationId xmlns:a16="http://schemas.microsoft.com/office/drawing/2014/main" id="{B845C87F-270D-63EB-02E2-441A202972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58" y="3872"/>
                <a:ext cx="162" cy="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17" name="Rectangle 93">
                <a:extLst>
                  <a:ext uri="{FF2B5EF4-FFF2-40B4-BE49-F238E27FC236}">
                    <a16:creationId xmlns:a16="http://schemas.microsoft.com/office/drawing/2014/main" id="{6FB5D704-ABC0-C350-251A-24469B71D7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8" y="3871"/>
                <a:ext cx="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10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18" name="Rectangle 94">
                <a:extLst>
                  <a:ext uri="{FF2B5EF4-FFF2-40B4-BE49-F238E27FC236}">
                    <a16:creationId xmlns:a16="http://schemas.microsoft.com/office/drawing/2014/main" id="{DAC282C3-4149-7AFF-03E3-662DC2E2E9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9" y="3809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19" name="Line 95">
                <a:extLst>
                  <a:ext uri="{FF2B5EF4-FFF2-40B4-BE49-F238E27FC236}">
                    <a16:creationId xmlns:a16="http://schemas.microsoft.com/office/drawing/2014/main" id="{DE45AB2C-3734-8840-4D71-90AF03AC7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23" y="3219"/>
                <a:ext cx="10" cy="572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20" name="Line 96">
                <a:extLst>
                  <a:ext uri="{FF2B5EF4-FFF2-40B4-BE49-F238E27FC236}">
                    <a16:creationId xmlns:a16="http://schemas.microsoft.com/office/drawing/2014/main" id="{260F6FEF-7418-FE63-2EEA-B15C57A1A4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46" y="2629"/>
                <a:ext cx="10" cy="1153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21" name="Line 97">
                <a:extLst>
                  <a:ext uri="{FF2B5EF4-FFF2-40B4-BE49-F238E27FC236}">
                    <a16:creationId xmlns:a16="http://schemas.microsoft.com/office/drawing/2014/main" id="{BD041500-B5F7-A343-5D32-70D2414568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368" y="2620"/>
                <a:ext cx="1" cy="117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22" name="Line 98">
                <a:extLst>
                  <a:ext uri="{FF2B5EF4-FFF2-40B4-BE49-F238E27FC236}">
                    <a16:creationId xmlns:a16="http://schemas.microsoft.com/office/drawing/2014/main" id="{951B76F3-F875-BC53-8720-4D013CB48C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91" y="3031"/>
                <a:ext cx="1" cy="760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23" name="Line 99">
                <a:extLst>
                  <a:ext uri="{FF2B5EF4-FFF2-40B4-BE49-F238E27FC236}">
                    <a16:creationId xmlns:a16="http://schemas.microsoft.com/office/drawing/2014/main" id="{9CFBB564-D75D-B4C6-35D6-06DB6DD46F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03" y="3398"/>
                <a:ext cx="11" cy="393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24" name="Line 100">
                <a:extLst>
                  <a:ext uri="{FF2B5EF4-FFF2-40B4-BE49-F238E27FC236}">
                    <a16:creationId xmlns:a16="http://schemas.microsoft.com/office/drawing/2014/main" id="{17DC1CA6-99AE-B2C0-E30B-0175386124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26" y="3630"/>
                <a:ext cx="1" cy="161"/>
              </a:xfrm>
              <a:prstGeom prst="line">
                <a:avLst/>
              </a:prstGeom>
              <a:noFill/>
              <a:ln w="1587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25" name="Rectangle 101">
                <a:extLst>
                  <a:ext uri="{FF2B5EF4-FFF2-40B4-BE49-F238E27FC236}">
                    <a16:creationId xmlns:a16="http://schemas.microsoft.com/office/drawing/2014/main" id="{60BA2FC3-B599-8D6D-1050-8D11FF08E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6" y="3961"/>
                <a:ext cx="1143" cy="2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26" name="Rectangle 102">
                <a:extLst>
                  <a:ext uri="{FF2B5EF4-FFF2-40B4-BE49-F238E27FC236}">
                    <a16:creationId xmlns:a16="http://schemas.microsoft.com/office/drawing/2014/main" id="{5E57A679-4B2B-30E7-CA2B-288AB70AB0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86" y="3970"/>
                <a:ext cx="976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# Failures/Year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27" name="Rectangle 103">
                <a:extLst>
                  <a:ext uri="{FF2B5EF4-FFF2-40B4-BE49-F238E27FC236}">
                    <a16:creationId xmlns:a16="http://schemas.microsoft.com/office/drawing/2014/main" id="{2861EA36-721A-1975-ADDA-F7C5DFEB4E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9" y="3970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28" name="Rectangle 104">
                <a:extLst>
                  <a:ext uri="{FF2B5EF4-FFF2-40B4-BE49-F238E27FC236}">
                    <a16:creationId xmlns:a16="http://schemas.microsoft.com/office/drawing/2014/main" id="{3B4C69F8-BF10-53E5-F7A5-30E9BE2656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6" y="2218"/>
                <a:ext cx="304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8729" name="Rectangle 105">
                <a:extLst>
                  <a:ext uri="{FF2B5EF4-FFF2-40B4-BE49-F238E27FC236}">
                    <a16:creationId xmlns:a16="http://schemas.microsoft.com/office/drawing/2014/main" id="{98DF7CC9-884C-71F4-E9BA-BD1D3E038C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6" y="2227"/>
                <a:ext cx="208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f(x)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38730" name="Rectangle 106">
                <a:extLst>
                  <a:ext uri="{FF2B5EF4-FFF2-40B4-BE49-F238E27FC236}">
                    <a16:creationId xmlns:a16="http://schemas.microsoft.com/office/drawing/2014/main" id="{6B182503-1B79-6478-E2BD-D0927EE41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9" y="2227"/>
                <a:ext cx="40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538732" name="Text Box 108">
            <a:extLst>
              <a:ext uri="{FF2B5EF4-FFF2-40B4-BE49-F238E27FC236}">
                <a16:creationId xmlns:a16="http://schemas.microsoft.com/office/drawing/2014/main" id="{116C9781-D1C7-0A05-E311-85E34254F2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6325" y="5997575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9.1-25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8B1E7CBA-0E9F-35C4-C451-CBE303EC56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Some Common Distributions - Uniform</a:t>
            </a:r>
          </a:p>
        </p:txBody>
      </p:sp>
      <p:sp>
        <p:nvSpPr>
          <p:cNvPr id="540677" name="Rectangle 5">
            <a:extLst>
              <a:ext uri="{FF2B5EF4-FFF2-40B4-BE49-F238E27FC236}">
                <a16:creationId xmlns:a16="http://schemas.microsoft.com/office/drawing/2014/main" id="{FE764D06-E764-1AE2-C491-7EE75A7629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40676" name="Object 4">
            <a:extLst>
              <a:ext uri="{FF2B5EF4-FFF2-40B4-BE49-F238E27FC236}">
                <a16:creationId xmlns:a16="http://schemas.microsoft.com/office/drawing/2014/main" id="{61B4FABE-4148-0DAE-7EFD-E45D1C2E9C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8013" y="1049338"/>
          <a:ext cx="3405187" cy="136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066800" imgH="431800" progId="Equation.3">
                  <p:embed/>
                </p:oleObj>
              </mc:Choice>
              <mc:Fallback>
                <p:oleObj name="Equation" r:id="rId2" imgW="1066800" imgH="431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013" y="1049338"/>
                        <a:ext cx="3405187" cy="13684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0679" name="Rectangle 7">
            <a:extLst>
              <a:ext uri="{FF2B5EF4-FFF2-40B4-BE49-F238E27FC236}">
                <a16:creationId xmlns:a16="http://schemas.microsoft.com/office/drawing/2014/main" id="{3A1CA57A-840B-08DA-4C16-EAF1B593F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907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540680" name="Group 8">
            <a:extLst>
              <a:ext uri="{FF2B5EF4-FFF2-40B4-BE49-F238E27FC236}">
                <a16:creationId xmlns:a16="http://schemas.microsoft.com/office/drawing/2014/main" id="{8CE93B69-D499-C003-8AB4-23A4B21B00DE}"/>
              </a:ext>
            </a:extLst>
          </p:cNvPr>
          <p:cNvGrpSpPr>
            <a:grpSpLocks/>
          </p:cNvGrpSpPr>
          <p:nvPr/>
        </p:nvGrpSpPr>
        <p:grpSpPr bwMode="auto">
          <a:xfrm>
            <a:off x="2066925" y="2921000"/>
            <a:ext cx="4784725" cy="3565525"/>
            <a:chOff x="1546" y="1680"/>
            <a:chExt cx="3014" cy="2246"/>
          </a:xfrm>
        </p:grpSpPr>
        <p:sp>
          <p:nvSpPr>
            <p:cNvPr id="540681" name="AutoShape 9">
              <a:extLst>
                <a:ext uri="{FF2B5EF4-FFF2-40B4-BE49-F238E27FC236}">
                  <a16:creationId xmlns:a16="http://schemas.microsoft.com/office/drawing/2014/main" id="{377302CF-5654-5A0C-35DC-4103A4523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6" y="1680"/>
              <a:ext cx="3014" cy="2246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aphicFrame>
          <p:nvGraphicFramePr>
            <p:cNvPr id="540682" name="Object 10">
              <a:extLst>
                <a:ext uri="{FF2B5EF4-FFF2-40B4-BE49-F238E27FC236}">
                  <a16:creationId xmlns:a16="http://schemas.microsoft.com/office/drawing/2014/main" id="{02EA15C1-7FFD-E959-A990-3404E94A349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681" y="1743"/>
            <a:ext cx="2743" cy="2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2752725" imgH="2114550" progId="MSDraw">
                    <p:embed/>
                  </p:oleObj>
                </mc:Choice>
                <mc:Fallback>
                  <p:oleObj r:id="rId4" imgW="2752725" imgH="2114550" progId="MSDraw">
                    <p:embed/>
                    <p:pic>
                      <p:nvPicPr>
                        <p:cNvPr id="0" name="Object 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81" y="1743"/>
                          <a:ext cx="2743" cy="21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40684" name="Rectangle 12">
            <a:extLst>
              <a:ext uri="{FF2B5EF4-FFF2-40B4-BE49-F238E27FC236}">
                <a16:creationId xmlns:a16="http://schemas.microsoft.com/office/drawing/2014/main" id="{225B70DD-50F4-5514-D897-7520054AF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40683" name="Object 11">
            <a:extLst>
              <a:ext uri="{FF2B5EF4-FFF2-40B4-BE49-F238E27FC236}">
                <a16:creationId xmlns:a16="http://schemas.microsoft.com/office/drawing/2014/main" id="{A3BB2E9D-974F-C92C-9CDE-E6BAEB5F15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48250" y="1087438"/>
          <a:ext cx="3008313" cy="1255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92200" imgH="457200" progId="Equation.3">
                  <p:embed/>
                </p:oleObj>
              </mc:Choice>
              <mc:Fallback>
                <p:oleObj name="Equation" r:id="rId6" imgW="1092200" imgH="4572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0" y="1087438"/>
                        <a:ext cx="3008313" cy="125571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0685" name="Text Box 13">
            <a:extLst>
              <a:ext uri="{FF2B5EF4-FFF2-40B4-BE49-F238E27FC236}">
                <a16:creationId xmlns:a16="http://schemas.microsoft.com/office/drawing/2014/main" id="{30E08985-8012-86BF-8F90-8934A96E89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59690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9.1-26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F2A66F40-E200-FBCF-EE28-2F0120478C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More Common Distributions - Normal</a:t>
            </a:r>
          </a:p>
        </p:txBody>
      </p:sp>
      <p:grpSp>
        <p:nvGrpSpPr>
          <p:cNvPr id="542727" name="Group 7">
            <a:extLst>
              <a:ext uri="{FF2B5EF4-FFF2-40B4-BE49-F238E27FC236}">
                <a16:creationId xmlns:a16="http://schemas.microsoft.com/office/drawing/2014/main" id="{B2100BD4-D293-3E73-0B11-AC416931A541}"/>
              </a:ext>
            </a:extLst>
          </p:cNvPr>
          <p:cNvGrpSpPr>
            <a:grpSpLocks/>
          </p:cNvGrpSpPr>
          <p:nvPr/>
        </p:nvGrpSpPr>
        <p:grpSpPr bwMode="auto">
          <a:xfrm>
            <a:off x="307975" y="912813"/>
            <a:ext cx="8345488" cy="5291137"/>
            <a:chOff x="672" y="1394"/>
            <a:chExt cx="4464" cy="2830"/>
          </a:xfrm>
        </p:grpSpPr>
        <p:pic>
          <p:nvPicPr>
            <p:cNvPr id="542724" name="Picture 4">
              <a:extLst>
                <a:ext uri="{FF2B5EF4-FFF2-40B4-BE49-F238E27FC236}">
                  <a16:creationId xmlns:a16="http://schemas.microsoft.com/office/drawing/2014/main" id="{D9BF66E7-1B1E-D338-231A-CEEC7B6EC7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884"/>
            <a:stretch>
              <a:fillRect/>
            </a:stretch>
          </p:blipFill>
          <p:spPr bwMode="auto">
            <a:xfrm>
              <a:off x="672" y="1394"/>
              <a:ext cx="4464" cy="28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42725" name="AutoShape 5">
              <a:extLst>
                <a:ext uri="{FF2B5EF4-FFF2-40B4-BE49-F238E27FC236}">
                  <a16:creationId xmlns:a16="http://schemas.microsoft.com/office/drawing/2014/main" id="{5D95C876-4B60-F1DD-4817-998B1AFA2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2304"/>
              <a:ext cx="1392" cy="1008"/>
            </a:xfrm>
            <a:prstGeom prst="roundRect">
              <a:avLst>
                <a:gd name="adj" fmla="val 16667"/>
              </a:avLst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>
            <a:extLst>
              <a:ext uri="{FF2B5EF4-FFF2-40B4-BE49-F238E27FC236}">
                <a16:creationId xmlns:a16="http://schemas.microsoft.com/office/drawing/2014/main" id="{DFB1A8E6-E225-04F2-BF07-84D3F229624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59107" name="Rectangle 3">
            <a:extLst>
              <a:ext uri="{FF2B5EF4-FFF2-40B4-BE49-F238E27FC236}">
                <a16:creationId xmlns:a16="http://schemas.microsoft.com/office/drawing/2014/main" id="{1278A689-2F3A-9344-CC31-492FF20607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define set, element, experiment, sample space, probability</a:t>
            </a:r>
          </a:p>
          <a:p>
            <a:r>
              <a:rPr lang="en-US" altLang="en-US"/>
              <a:t>Understand how events combine in </a:t>
            </a:r>
            <a:r>
              <a:rPr lang="en-US" altLang="en-US" i="1"/>
              <a:t>union</a:t>
            </a:r>
            <a:r>
              <a:rPr lang="en-US" altLang="en-US"/>
              <a:t> &amp; </a:t>
            </a:r>
            <a:r>
              <a:rPr lang="en-US" altLang="en-US" i="1"/>
              <a:t>intersection</a:t>
            </a:r>
            <a:endParaRPr lang="en-US" altLang="en-US"/>
          </a:p>
          <a:p>
            <a:r>
              <a:rPr lang="en-US" altLang="en-US"/>
              <a:t>Recognize mutually exclusive and independent/dependent events</a:t>
            </a:r>
          </a:p>
          <a:p>
            <a:r>
              <a:rPr lang="en-US" altLang="en-US"/>
              <a:t>Describe the difference between a sample and population</a:t>
            </a:r>
          </a:p>
          <a:p>
            <a:r>
              <a:rPr lang="en-US" altLang="en-US"/>
              <a:t>Be able to describe the Basic Statistical Method – sample estimates vs. population statistics, statistical inference</a:t>
            </a:r>
          </a:p>
          <a:p>
            <a:r>
              <a:rPr lang="en-US" altLang="en-US"/>
              <a:t>Be able to create a data model – including central tendency, variation measures, probability distribution fitting and confidence intervals for population parameters</a:t>
            </a:r>
          </a:p>
          <a:p>
            <a:r>
              <a:rPr lang="en-US" altLang="en-US"/>
              <a:t>Given a specific probability distribution, be able to estimate the proportion of events falling between two values </a:t>
            </a:r>
          </a:p>
          <a:p>
            <a:r>
              <a:rPr lang="en-US" altLang="en-US"/>
              <a:t>Understand the difference between a population probability distribution and a sampling distribution</a:t>
            </a:r>
          </a:p>
          <a:p>
            <a:endParaRPr lang="en-US" altLang="en-US"/>
          </a:p>
          <a:p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2">
            <a:extLst>
              <a:ext uri="{FF2B5EF4-FFF2-40B4-BE49-F238E27FC236}">
                <a16:creationId xmlns:a16="http://schemas.microsoft.com/office/drawing/2014/main" id="{D6B5604C-848E-AA7C-8088-12373B3314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Normal Distribution</a:t>
            </a:r>
          </a:p>
        </p:txBody>
      </p:sp>
      <p:sp>
        <p:nvSpPr>
          <p:cNvPr id="544771" name="Line 3">
            <a:extLst>
              <a:ext uri="{FF2B5EF4-FFF2-40B4-BE49-F238E27FC236}">
                <a16:creationId xmlns:a16="http://schemas.microsoft.com/office/drawing/2014/main" id="{85040A4F-E6B2-499C-3AF9-E69CCF6A12EB}"/>
              </a:ext>
            </a:extLst>
          </p:cNvPr>
          <p:cNvSpPr>
            <a:spLocks noChangeShapeType="1"/>
          </p:cNvSpPr>
          <p:nvPr/>
        </p:nvSpPr>
        <p:spPr bwMode="auto">
          <a:xfrm>
            <a:off x="1228725" y="4295775"/>
            <a:ext cx="7026275" cy="1588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772" name="Rectangle 4">
            <a:extLst>
              <a:ext uri="{FF2B5EF4-FFF2-40B4-BE49-F238E27FC236}">
                <a16:creationId xmlns:a16="http://schemas.microsoft.com/office/drawing/2014/main" id="{B84A1CC1-AB4D-4FE6-993A-2A9E3AAF5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1550" y="4586288"/>
            <a:ext cx="4699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300">
                <a:solidFill>
                  <a:srgbClr val="000000"/>
                </a:solidFill>
              </a:rPr>
              <a:t>–3</a:t>
            </a:r>
            <a:r>
              <a:rPr lang="en-US" altLang="en-US" sz="23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  <a:endParaRPr lang="en-US" altLang="en-US" sz="2300">
              <a:solidFill>
                <a:srgbClr val="000000"/>
              </a:solidFill>
            </a:endParaRPr>
          </a:p>
        </p:txBody>
      </p:sp>
      <p:sp>
        <p:nvSpPr>
          <p:cNvPr id="544773" name="Rectangle 5">
            <a:extLst>
              <a:ext uri="{FF2B5EF4-FFF2-40B4-BE49-F238E27FC236}">
                <a16:creationId xmlns:a16="http://schemas.microsoft.com/office/drawing/2014/main" id="{53C27467-3C36-007F-44FE-45F1572160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6013" y="4586288"/>
            <a:ext cx="161925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300">
                <a:solidFill>
                  <a:srgbClr val="000000"/>
                </a:solidFill>
              </a:rPr>
              <a:t>0</a:t>
            </a:r>
            <a:endParaRPr lang="en-US" altLang="en-US" sz="2400" i="1">
              <a:latin typeface="Times New Roman" panose="02020603050405020304" pitchFamily="18" charset="0"/>
            </a:endParaRPr>
          </a:p>
        </p:txBody>
      </p:sp>
      <p:sp>
        <p:nvSpPr>
          <p:cNvPr id="544774" name="Rectangle 6">
            <a:extLst>
              <a:ext uri="{FF2B5EF4-FFF2-40B4-BE49-F238E27FC236}">
                <a16:creationId xmlns:a16="http://schemas.microsoft.com/office/drawing/2014/main" id="{A010A435-9100-FBCE-12D8-9CEC49B2F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8388" y="4586288"/>
            <a:ext cx="4778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300">
                <a:solidFill>
                  <a:srgbClr val="000000"/>
                </a:solidFill>
              </a:rPr>
              <a:t>+3</a:t>
            </a:r>
            <a:r>
              <a:rPr lang="en-US" altLang="en-US" sz="23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</a:p>
        </p:txBody>
      </p:sp>
      <p:sp>
        <p:nvSpPr>
          <p:cNvPr id="544775" name="Rectangle 7">
            <a:extLst>
              <a:ext uri="{FF2B5EF4-FFF2-40B4-BE49-F238E27FC236}">
                <a16:creationId xmlns:a16="http://schemas.microsoft.com/office/drawing/2014/main" id="{C3047479-8261-86AB-1188-CFD45621EE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8275" y="4586288"/>
            <a:ext cx="477838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300">
                <a:solidFill>
                  <a:srgbClr val="000000"/>
                </a:solidFill>
              </a:rPr>
              <a:t>+2</a:t>
            </a:r>
            <a:r>
              <a:rPr lang="en-US" altLang="en-US" sz="23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</a:p>
        </p:txBody>
      </p:sp>
      <p:sp>
        <p:nvSpPr>
          <p:cNvPr id="544776" name="Rectangle 8">
            <a:extLst>
              <a:ext uri="{FF2B5EF4-FFF2-40B4-BE49-F238E27FC236}">
                <a16:creationId xmlns:a16="http://schemas.microsoft.com/office/drawing/2014/main" id="{5D044136-1C60-9018-DEDF-6A32D5407C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2288" y="4586288"/>
            <a:ext cx="4778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300">
                <a:solidFill>
                  <a:srgbClr val="000000"/>
                </a:solidFill>
              </a:rPr>
              <a:t>+1</a:t>
            </a:r>
            <a:r>
              <a:rPr lang="en-US" altLang="en-US" sz="23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</a:p>
        </p:txBody>
      </p:sp>
      <p:sp>
        <p:nvSpPr>
          <p:cNvPr id="544777" name="Rectangle 9">
            <a:extLst>
              <a:ext uri="{FF2B5EF4-FFF2-40B4-BE49-F238E27FC236}">
                <a16:creationId xmlns:a16="http://schemas.microsoft.com/office/drawing/2014/main" id="{DA297A66-6DD4-C668-8A7A-326660B3CA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0875" y="4586288"/>
            <a:ext cx="4699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300">
                <a:solidFill>
                  <a:srgbClr val="000000"/>
                </a:solidFill>
              </a:rPr>
              <a:t>–2</a:t>
            </a:r>
            <a:r>
              <a:rPr lang="en-US" altLang="en-US" sz="23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</a:p>
        </p:txBody>
      </p:sp>
      <p:sp>
        <p:nvSpPr>
          <p:cNvPr id="544778" name="Rectangle 10">
            <a:extLst>
              <a:ext uri="{FF2B5EF4-FFF2-40B4-BE49-F238E27FC236}">
                <a16:creationId xmlns:a16="http://schemas.microsoft.com/office/drawing/2014/main" id="{DA5EA3CD-BF6D-DD10-3CD0-3116912E28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7650" y="4586288"/>
            <a:ext cx="469900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2300">
                <a:solidFill>
                  <a:srgbClr val="000000"/>
                </a:solidFill>
              </a:rPr>
              <a:t>–1</a:t>
            </a:r>
            <a:r>
              <a:rPr lang="en-US" altLang="en-US" sz="2300">
                <a:solidFill>
                  <a:srgbClr val="000000"/>
                </a:solidFill>
                <a:sym typeface="Symbol" panose="05050102010706020507" pitchFamily="18" charset="2"/>
              </a:rPr>
              <a:t>s</a:t>
            </a:r>
          </a:p>
        </p:txBody>
      </p:sp>
      <p:sp>
        <p:nvSpPr>
          <p:cNvPr id="544779" name="Rectangle 11">
            <a:extLst>
              <a:ext uri="{FF2B5EF4-FFF2-40B4-BE49-F238E27FC236}">
                <a16:creationId xmlns:a16="http://schemas.microsoft.com/office/drawing/2014/main" id="{0F8599E1-3376-E740-8C6A-70D69DCFC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6413" y="2559050"/>
            <a:ext cx="6477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</a:rPr>
              <a:t>34.13%</a:t>
            </a:r>
            <a:endParaRPr lang="en-US" altLang="en-US" sz="2400" i="1">
              <a:latin typeface="Times New Roman" panose="02020603050405020304" pitchFamily="18" charset="0"/>
            </a:endParaRPr>
          </a:p>
        </p:txBody>
      </p:sp>
      <p:sp>
        <p:nvSpPr>
          <p:cNvPr id="544780" name="Line 12">
            <a:extLst>
              <a:ext uri="{FF2B5EF4-FFF2-40B4-BE49-F238E27FC236}">
                <a16:creationId xmlns:a16="http://schemas.microsoft.com/office/drawing/2014/main" id="{0AA24CB7-7D26-C952-05B5-2524D927F2BC}"/>
              </a:ext>
            </a:extLst>
          </p:cNvPr>
          <p:cNvSpPr>
            <a:spLocks noChangeShapeType="1"/>
          </p:cNvSpPr>
          <p:nvPr/>
        </p:nvSpPr>
        <p:spPr bwMode="auto">
          <a:xfrm>
            <a:off x="5013325" y="1711325"/>
            <a:ext cx="1588" cy="2863850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781" name="Rectangle 13">
            <a:extLst>
              <a:ext uri="{FF2B5EF4-FFF2-40B4-BE49-F238E27FC236}">
                <a16:creationId xmlns:a16="http://schemas.microsoft.com/office/drawing/2014/main" id="{F9AF7EC1-FE43-924F-A504-702C83407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3813" y="2559050"/>
            <a:ext cx="6477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</a:rPr>
              <a:t>34.13%</a:t>
            </a:r>
            <a:endParaRPr lang="en-US" altLang="en-US" sz="2400" i="1">
              <a:latin typeface="Times New Roman" panose="02020603050405020304" pitchFamily="18" charset="0"/>
            </a:endParaRPr>
          </a:p>
        </p:txBody>
      </p:sp>
      <p:sp>
        <p:nvSpPr>
          <p:cNvPr id="544782" name="Rectangle 14">
            <a:extLst>
              <a:ext uri="{FF2B5EF4-FFF2-40B4-BE49-F238E27FC236}">
                <a16:creationId xmlns:a16="http://schemas.microsoft.com/office/drawing/2014/main" id="{880E5FF0-5C26-F9E6-7B67-F75121EE0C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5675" y="3636963"/>
            <a:ext cx="6477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</a:rPr>
              <a:t>13.60%</a:t>
            </a:r>
            <a:endParaRPr lang="en-US" altLang="en-US" sz="2400" i="1">
              <a:latin typeface="Times New Roman" panose="02020603050405020304" pitchFamily="18" charset="0"/>
            </a:endParaRPr>
          </a:p>
        </p:txBody>
      </p:sp>
      <p:sp>
        <p:nvSpPr>
          <p:cNvPr id="544783" name="Rectangle 15">
            <a:extLst>
              <a:ext uri="{FF2B5EF4-FFF2-40B4-BE49-F238E27FC236}">
                <a16:creationId xmlns:a16="http://schemas.microsoft.com/office/drawing/2014/main" id="{4EF16077-919F-E071-C596-FD30FEF58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7088" y="3636963"/>
            <a:ext cx="6477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</a:rPr>
              <a:t>13.60%</a:t>
            </a:r>
            <a:endParaRPr lang="en-US" altLang="en-US" sz="2400" i="1">
              <a:latin typeface="Times New Roman" panose="02020603050405020304" pitchFamily="18" charset="0"/>
            </a:endParaRPr>
          </a:p>
        </p:txBody>
      </p:sp>
      <p:sp>
        <p:nvSpPr>
          <p:cNvPr id="544784" name="Rectangle 16">
            <a:extLst>
              <a:ext uri="{FF2B5EF4-FFF2-40B4-BE49-F238E27FC236}">
                <a16:creationId xmlns:a16="http://schemas.microsoft.com/office/drawing/2014/main" id="{EA49717C-49DF-D2DE-B241-C00ADC6C5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1100" y="3829050"/>
            <a:ext cx="54133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</a:rPr>
              <a:t>2.14%</a:t>
            </a:r>
            <a:endParaRPr lang="en-US" altLang="en-US" sz="2400" i="1">
              <a:latin typeface="Times New Roman" panose="02020603050405020304" pitchFamily="18" charset="0"/>
            </a:endParaRPr>
          </a:p>
        </p:txBody>
      </p:sp>
      <p:sp>
        <p:nvSpPr>
          <p:cNvPr id="544785" name="Rectangle 17">
            <a:extLst>
              <a:ext uri="{FF2B5EF4-FFF2-40B4-BE49-F238E27FC236}">
                <a16:creationId xmlns:a16="http://schemas.microsoft.com/office/drawing/2014/main" id="{4460B18B-53B4-E4C5-5264-5579A4AEF3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9125" y="3829050"/>
            <a:ext cx="54133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</a:rPr>
              <a:t>2.14%</a:t>
            </a:r>
            <a:endParaRPr lang="en-US" altLang="en-US" sz="2400" i="1">
              <a:latin typeface="Times New Roman" panose="02020603050405020304" pitchFamily="18" charset="0"/>
            </a:endParaRPr>
          </a:p>
        </p:txBody>
      </p:sp>
      <p:sp>
        <p:nvSpPr>
          <p:cNvPr id="544786" name="Rectangle 18">
            <a:extLst>
              <a:ext uri="{FF2B5EF4-FFF2-40B4-BE49-F238E27FC236}">
                <a16:creationId xmlns:a16="http://schemas.microsoft.com/office/drawing/2014/main" id="{D7738472-D2A7-9DC4-41DB-9A8A85001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325" y="3894138"/>
            <a:ext cx="54133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</a:rPr>
              <a:t>0.13%</a:t>
            </a:r>
            <a:endParaRPr lang="en-US" altLang="en-US" sz="2400" i="1">
              <a:latin typeface="Times New Roman" panose="02020603050405020304" pitchFamily="18" charset="0"/>
            </a:endParaRPr>
          </a:p>
        </p:txBody>
      </p:sp>
      <p:sp>
        <p:nvSpPr>
          <p:cNvPr id="544787" name="Rectangle 19">
            <a:extLst>
              <a:ext uri="{FF2B5EF4-FFF2-40B4-BE49-F238E27FC236}">
                <a16:creationId xmlns:a16="http://schemas.microsoft.com/office/drawing/2014/main" id="{F5A68FF2-8F4B-D444-F366-AC4E92648A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8275" y="3894138"/>
            <a:ext cx="541338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500" b="1">
                <a:solidFill>
                  <a:srgbClr val="000000"/>
                </a:solidFill>
              </a:rPr>
              <a:t>0.13%</a:t>
            </a:r>
            <a:endParaRPr lang="en-US" altLang="en-US" sz="2400" i="1">
              <a:latin typeface="Times New Roman" panose="02020603050405020304" pitchFamily="18" charset="0"/>
            </a:endParaRPr>
          </a:p>
        </p:txBody>
      </p:sp>
      <p:sp>
        <p:nvSpPr>
          <p:cNvPr id="544788" name="Rectangle 20">
            <a:extLst>
              <a:ext uri="{FF2B5EF4-FFF2-40B4-BE49-F238E27FC236}">
                <a16:creationId xmlns:a16="http://schemas.microsoft.com/office/drawing/2014/main" id="{7255075E-7592-FB55-77BB-2F2A2A3A9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5338" y="5084763"/>
            <a:ext cx="674687" cy="225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789" name="Rectangle 21">
            <a:extLst>
              <a:ext uri="{FF2B5EF4-FFF2-40B4-BE49-F238E27FC236}">
                <a16:creationId xmlns:a16="http://schemas.microsoft.com/office/drawing/2014/main" id="{86AA85EA-65F3-3C4C-BE26-43E4DA6AF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1213" y="5470525"/>
            <a:ext cx="658812" cy="2254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790" name="Rectangle 22">
            <a:extLst>
              <a:ext uri="{FF2B5EF4-FFF2-40B4-BE49-F238E27FC236}">
                <a16:creationId xmlns:a16="http://schemas.microsoft.com/office/drawing/2014/main" id="{2DAAA1CF-9AD2-D0B1-C071-BDD74F67A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5338" y="5921375"/>
            <a:ext cx="674687" cy="2238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791" name="Line 23">
            <a:extLst>
              <a:ext uri="{FF2B5EF4-FFF2-40B4-BE49-F238E27FC236}">
                <a16:creationId xmlns:a16="http://schemas.microsoft.com/office/drawing/2014/main" id="{994A694E-60EC-5676-CC97-411EFA108783}"/>
              </a:ext>
            </a:extLst>
          </p:cNvPr>
          <p:cNvSpPr>
            <a:spLocks noChangeShapeType="1"/>
          </p:cNvSpPr>
          <p:nvPr/>
        </p:nvSpPr>
        <p:spPr bwMode="auto">
          <a:xfrm>
            <a:off x="4291013" y="5181600"/>
            <a:ext cx="1382712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stealth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792" name="Rectangle 24">
            <a:extLst>
              <a:ext uri="{FF2B5EF4-FFF2-40B4-BE49-F238E27FC236}">
                <a16:creationId xmlns:a16="http://schemas.microsoft.com/office/drawing/2014/main" id="{72519AB4-FD20-4B6E-3481-346EA3CD2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3738" y="5067300"/>
            <a:ext cx="958850" cy="2746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/>
          <a:p>
            <a:pPr algn="ctr" eaLnBrk="0" hangingPunct="0"/>
            <a:r>
              <a:rPr lang="en-US" altLang="en-US" sz="1800" b="1">
                <a:solidFill>
                  <a:srgbClr val="000000"/>
                </a:solidFill>
              </a:rPr>
              <a:t>68.26%</a:t>
            </a:r>
            <a:endParaRPr lang="en-US" altLang="en-US" sz="1800" b="1" i="1">
              <a:latin typeface="Times New Roman" panose="02020603050405020304" pitchFamily="18" charset="0"/>
            </a:endParaRPr>
          </a:p>
        </p:txBody>
      </p:sp>
      <p:sp>
        <p:nvSpPr>
          <p:cNvPr id="544793" name="Line 25">
            <a:extLst>
              <a:ext uri="{FF2B5EF4-FFF2-40B4-BE49-F238E27FC236}">
                <a16:creationId xmlns:a16="http://schemas.microsoft.com/office/drawing/2014/main" id="{B62AF321-A03B-B008-9B28-B618583BF21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68700" y="5567363"/>
            <a:ext cx="2828925" cy="15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stealth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794" name="Rectangle 26">
            <a:extLst>
              <a:ext uri="{FF2B5EF4-FFF2-40B4-BE49-F238E27FC236}">
                <a16:creationId xmlns:a16="http://schemas.microsoft.com/office/drawing/2014/main" id="{C08A86B4-50D4-D9C8-EF59-C6E288B71A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3738" y="5453063"/>
            <a:ext cx="958850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/>
          <a:p>
            <a:pPr algn="ctr" eaLnBrk="0" hangingPunct="0"/>
            <a:r>
              <a:rPr lang="en-US" altLang="en-US" sz="1800" b="1">
                <a:solidFill>
                  <a:srgbClr val="000000"/>
                </a:solidFill>
              </a:rPr>
              <a:t>95.46%</a:t>
            </a:r>
            <a:endParaRPr lang="en-US" altLang="en-US" sz="1800" b="1" i="1">
              <a:latin typeface="Times New Roman" panose="02020603050405020304" pitchFamily="18" charset="0"/>
            </a:endParaRPr>
          </a:p>
        </p:txBody>
      </p:sp>
      <p:sp>
        <p:nvSpPr>
          <p:cNvPr id="544795" name="Line 27">
            <a:extLst>
              <a:ext uri="{FF2B5EF4-FFF2-40B4-BE49-F238E27FC236}">
                <a16:creationId xmlns:a16="http://schemas.microsoft.com/office/drawing/2014/main" id="{C6DD4E1A-B53A-F2BF-96EB-761AB666B056}"/>
              </a:ext>
            </a:extLst>
          </p:cNvPr>
          <p:cNvSpPr>
            <a:spLocks noChangeShapeType="1"/>
          </p:cNvSpPr>
          <p:nvPr/>
        </p:nvSpPr>
        <p:spPr bwMode="auto">
          <a:xfrm>
            <a:off x="2611438" y="6032500"/>
            <a:ext cx="4743450" cy="15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stealth" w="lg" len="lg"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796" name="Rectangle 28">
            <a:extLst>
              <a:ext uri="{FF2B5EF4-FFF2-40B4-BE49-F238E27FC236}">
                <a16:creationId xmlns:a16="http://schemas.microsoft.com/office/drawing/2014/main" id="{788014E4-4621-A75F-1A9D-94D3C18C57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3738" y="5903913"/>
            <a:ext cx="958850" cy="2746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tIns="0" bIns="0">
            <a:spAutoFit/>
          </a:bodyPr>
          <a:lstStyle/>
          <a:p>
            <a:pPr algn="ctr" eaLnBrk="0" hangingPunct="0"/>
            <a:r>
              <a:rPr lang="en-US" altLang="en-US" sz="1800" b="1">
                <a:solidFill>
                  <a:srgbClr val="000000"/>
                </a:solidFill>
              </a:rPr>
              <a:t>99.73%</a:t>
            </a:r>
            <a:endParaRPr lang="en-US" altLang="en-US" sz="1800" b="1" i="1">
              <a:latin typeface="Times New Roman" panose="02020603050405020304" pitchFamily="18" charset="0"/>
            </a:endParaRPr>
          </a:p>
        </p:txBody>
      </p:sp>
      <p:grpSp>
        <p:nvGrpSpPr>
          <p:cNvPr id="544797" name="Group 29">
            <a:extLst>
              <a:ext uri="{FF2B5EF4-FFF2-40B4-BE49-F238E27FC236}">
                <a16:creationId xmlns:a16="http://schemas.microsoft.com/office/drawing/2014/main" id="{48D9C3D7-11D2-3236-E0E8-9C56B676EF3A}"/>
              </a:ext>
            </a:extLst>
          </p:cNvPr>
          <p:cNvGrpSpPr>
            <a:grpSpLocks/>
          </p:cNvGrpSpPr>
          <p:nvPr/>
        </p:nvGrpSpPr>
        <p:grpSpPr bwMode="auto">
          <a:xfrm>
            <a:off x="4154488" y="2640013"/>
            <a:ext cx="1706562" cy="1897062"/>
            <a:chOff x="2515" y="1550"/>
            <a:chExt cx="1075" cy="1195"/>
          </a:xfrm>
        </p:grpSpPr>
        <p:sp>
          <p:nvSpPr>
            <p:cNvPr id="544798" name="Line 30">
              <a:extLst>
                <a:ext uri="{FF2B5EF4-FFF2-40B4-BE49-F238E27FC236}">
                  <a16:creationId xmlns:a16="http://schemas.microsoft.com/office/drawing/2014/main" id="{81156A9A-7C50-1DB5-C172-BE0BF0B667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15" y="1560"/>
              <a:ext cx="1" cy="118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799" name="Line 31">
              <a:extLst>
                <a:ext uri="{FF2B5EF4-FFF2-40B4-BE49-F238E27FC236}">
                  <a16:creationId xmlns:a16="http://schemas.microsoft.com/office/drawing/2014/main" id="{43E6610B-C4D1-1667-5DFC-26E29F881B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89" y="1550"/>
              <a:ext cx="1" cy="119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44800" name="Group 32">
            <a:extLst>
              <a:ext uri="{FF2B5EF4-FFF2-40B4-BE49-F238E27FC236}">
                <a16:creationId xmlns:a16="http://schemas.microsoft.com/office/drawing/2014/main" id="{A4446BFE-037B-7C99-5553-56501C4F101C}"/>
              </a:ext>
            </a:extLst>
          </p:cNvPr>
          <p:cNvGrpSpPr>
            <a:grpSpLocks/>
          </p:cNvGrpSpPr>
          <p:nvPr/>
        </p:nvGrpSpPr>
        <p:grpSpPr bwMode="auto">
          <a:xfrm>
            <a:off x="3270250" y="3862388"/>
            <a:ext cx="3425825" cy="674687"/>
            <a:chOff x="1958" y="2320"/>
            <a:chExt cx="2158" cy="425"/>
          </a:xfrm>
        </p:grpSpPr>
        <p:sp>
          <p:nvSpPr>
            <p:cNvPr id="544801" name="Line 33">
              <a:extLst>
                <a:ext uri="{FF2B5EF4-FFF2-40B4-BE49-F238E27FC236}">
                  <a16:creationId xmlns:a16="http://schemas.microsoft.com/office/drawing/2014/main" id="{AA9A8A5A-5A68-A2DC-495F-390C99527D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15" y="2350"/>
              <a:ext cx="1" cy="39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802" name="Line 34">
              <a:extLst>
                <a:ext uri="{FF2B5EF4-FFF2-40B4-BE49-F238E27FC236}">
                  <a16:creationId xmlns:a16="http://schemas.microsoft.com/office/drawing/2014/main" id="{E2F71712-82B4-5007-0F0F-906B9C024C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58" y="2320"/>
              <a:ext cx="1" cy="42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4803" name="Line 35">
            <a:extLst>
              <a:ext uri="{FF2B5EF4-FFF2-40B4-BE49-F238E27FC236}">
                <a16:creationId xmlns:a16="http://schemas.microsoft.com/office/drawing/2014/main" id="{A35B7DB5-0E92-5B2B-D6D5-B9A9B5DF48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01888" y="4167188"/>
            <a:ext cx="1587" cy="3698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804" name="Freeform 36">
            <a:extLst>
              <a:ext uri="{FF2B5EF4-FFF2-40B4-BE49-F238E27FC236}">
                <a16:creationId xmlns:a16="http://schemas.microsoft.com/office/drawing/2014/main" id="{7338391D-C19E-106B-EA46-8A8A4FD82F50}"/>
              </a:ext>
            </a:extLst>
          </p:cNvPr>
          <p:cNvSpPr>
            <a:spLocks/>
          </p:cNvSpPr>
          <p:nvPr/>
        </p:nvSpPr>
        <p:spPr bwMode="auto">
          <a:xfrm>
            <a:off x="2032000" y="1692275"/>
            <a:ext cx="5884863" cy="2587625"/>
          </a:xfrm>
          <a:custGeom>
            <a:avLst/>
            <a:gdLst>
              <a:gd name="T0" fmla="*/ 0 w 3707"/>
              <a:gd name="T1" fmla="*/ 1630 h 1630"/>
              <a:gd name="T2" fmla="*/ 11 w 3707"/>
              <a:gd name="T3" fmla="*/ 1630 h 1630"/>
              <a:gd name="T4" fmla="*/ 51 w 3707"/>
              <a:gd name="T5" fmla="*/ 1630 h 1630"/>
              <a:gd name="T6" fmla="*/ 152 w 3707"/>
              <a:gd name="T7" fmla="*/ 1620 h 1630"/>
              <a:gd name="T8" fmla="*/ 243 w 3707"/>
              <a:gd name="T9" fmla="*/ 1610 h 1630"/>
              <a:gd name="T10" fmla="*/ 304 w 3707"/>
              <a:gd name="T11" fmla="*/ 1610 h 1630"/>
              <a:gd name="T12" fmla="*/ 608 w 3707"/>
              <a:gd name="T13" fmla="*/ 1489 h 1630"/>
              <a:gd name="T14" fmla="*/ 719 w 3707"/>
              <a:gd name="T15" fmla="*/ 1418 h 1630"/>
              <a:gd name="T16" fmla="*/ 821 w 3707"/>
              <a:gd name="T17" fmla="*/ 1337 h 1630"/>
              <a:gd name="T18" fmla="*/ 993 w 3707"/>
              <a:gd name="T19" fmla="*/ 1124 h 1630"/>
              <a:gd name="T20" fmla="*/ 1195 w 3707"/>
              <a:gd name="T21" fmla="*/ 830 h 1630"/>
              <a:gd name="T22" fmla="*/ 1378 w 3707"/>
              <a:gd name="T23" fmla="*/ 526 h 1630"/>
              <a:gd name="T24" fmla="*/ 1509 w 3707"/>
              <a:gd name="T25" fmla="*/ 314 h 1630"/>
              <a:gd name="T26" fmla="*/ 1621 w 3707"/>
              <a:gd name="T27" fmla="*/ 151 h 1630"/>
              <a:gd name="T28" fmla="*/ 1742 w 3707"/>
              <a:gd name="T29" fmla="*/ 40 h 1630"/>
              <a:gd name="T30" fmla="*/ 1874 w 3707"/>
              <a:gd name="T31" fmla="*/ 0 h 1630"/>
              <a:gd name="T32" fmla="*/ 1945 w 3707"/>
              <a:gd name="T33" fmla="*/ 20 h 1630"/>
              <a:gd name="T34" fmla="*/ 2026 w 3707"/>
              <a:gd name="T35" fmla="*/ 60 h 1630"/>
              <a:gd name="T36" fmla="*/ 2107 w 3707"/>
              <a:gd name="T37" fmla="*/ 141 h 1630"/>
              <a:gd name="T38" fmla="*/ 2208 w 3707"/>
              <a:gd name="T39" fmla="*/ 273 h 1630"/>
              <a:gd name="T40" fmla="*/ 2330 w 3707"/>
              <a:gd name="T41" fmla="*/ 455 h 1630"/>
              <a:gd name="T42" fmla="*/ 2461 w 3707"/>
              <a:gd name="T43" fmla="*/ 688 h 1630"/>
              <a:gd name="T44" fmla="*/ 2583 w 3707"/>
              <a:gd name="T45" fmla="*/ 911 h 1630"/>
              <a:gd name="T46" fmla="*/ 2694 w 3707"/>
              <a:gd name="T47" fmla="*/ 1093 h 1630"/>
              <a:gd name="T48" fmla="*/ 2735 w 3707"/>
              <a:gd name="T49" fmla="*/ 1164 h 1630"/>
              <a:gd name="T50" fmla="*/ 2786 w 3707"/>
              <a:gd name="T51" fmla="*/ 1225 h 1630"/>
              <a:gd name="T52" fmla="*/ 2867 w 3707"/>
              <a:gd name="T53" fmla="*/ 1316 h 1630"/>
              <a:gd name="T54" fmla="*/ 2998 w 3707"/>
              <a:gd name="T55" fmla="*/ 1428 h 1630"/>
              <a:gd name="T56" fmla="*/ 3140 w 3707"/>
              <a:gd name="T57" fmla="*/ 1509 h 1630"/>
              <a:gd name="T58" fmla="*/ 3201 w 3707"/>
              <a:gd name="T59" fmla="*/ 1539 h 1630"/>
              <a:gd name="T60" fmla="*/ 3272 w 3707"/>
              <a:gd name="T61" fmla="*/ 1570 h 1630"/>
              <a:gd name="T62" fmla="*/ 3413 w 3707"/>
              <a:gd name="T63" fmla="*/ 1600 h 1630"/>
              <a:gd name="T64" fmla="*/ 3626 w 3707"/>
              <a:gd name="T65" fmla="*/ 1620 h 1630"/>
              <a:gd name="T66" fmla="*/ 3707 w 3707"/>
              <a:gd name="T67" fmla="*/ 1620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707" h="1630">
                <a:moveTo>
                  <a:pt x="0" y="1630"/>
                </a:moveTo>
                <a:lnTo>
                  <a:pt x="11" y="1630"/>
                </a:lnTo>
                <a:lnTo>
                  <a:pt x="51" y="1630"/>
                </a:lnTo>
                <a:lnTo>
                  <a:pt x="152" y="1620"/>
                </a:lnTo>
                <a:lnTo>
                  <a:pt x="243" y="1610"/>
                </a:lnTo>
                <a:lnTo>
                  <a:pt x="304" y="1610"/>
                </a:lnTo>
                <a:lnTo>
                  <a:pt x="608" y="1489"/>
                </a:lnTo>
                <a:lnTo>
                  <a:pt x="719" y="1418"/>
                </a:lnTo>
                <a:lnTo>
                  <a:pt x="821" y="1337"/>
                </a:lnTo>
                <a:lnTo>
                  <a:pt x="993" y="1124"/>
                </a:lnTo>
                <a:lnTo>
                  <a:pt x="1195" y="830"/>
                </a:lnTo>
                <a:lnTo>
                  <a:pt x="1378" y="526"/>
                </a:lnTo>
                <a:lnTo>
                  <a:pt x="1509" y="314"/>
                </a:lnTo>
                <a:lnTo>
                  <a:pt x="1621" y="151"/>
                </a:lnTo>
                <a:lnTo>
                  <a:pt x="1742" y="40"/>
                </a:lnTo>
                <a:lnTo>
                  <a:pt x="1874" y="0"/>
                </a:lnTo>
                <a:lnTo>
                  <a:pt x="1945" y="20"/>
                </a:lnTo>
                <a:lnTo>
                  <a:pt x="2026" y="60"/>
                </a:lnTo>
                <a:lnTo>
                  <a:pt x="2107" y="141"/>
                </a:lnTo>
                <a:lnTo>
                  <a:pt x="2208" y="273"/>
                </a:lnTo>
                <a:lnTo>
                  <a:pt x="2330" y="455"/>
                </a:lnTo>
                <a:lnTo>
                  <a:pt x="2461" y="688"/>
                </a:lnTo>
                <a:lnTo>
                  <a:pt x="2583" y="911"/>
                </a:lnTo>
                <a:lnTo>
                  <a:pt x="2694" y="1093"/>
                </a:lnTo>
                <a:lnTo>
                  <a:pt x="2735" y="1164"/>
                </a:lnTo>
                <a:lnTo>
                  <a:pt x="2786" y="1225"/>
                </a:lnTo>
                <a:lnTo>
                  <a:pt x="2867" y="1316"/>
                </a:lnTo>
                <a:lnTo>
                  <a:pt x="2998" y="1428"/>
                </a:lnTo>
                <a:lnTo>
                  <a:pt x="3140" y="1509"/>
                </a:lnTo>
                <a:lnTo>
                  <a:pt x="3201" y="1539"/>
                </a:lnTo>
                <a:lnTo>
                  <a:pt x="3272" y="1570"/>
                </a:lnTo>
                <a:lnTo>
                  <a:pt x="3413" y="1600"/>
                </a:lnTo>
                <a:lnTo>
                  <a:pt x="3626" y="1620"/>
                </a:lnTo>
                <a:lnTo>
                  <a:pt x="3707" y="1620"/>
                </a:lnTo>
              </a:path>
            </a:pathLst>
          </a:custGeom>
          <a:noFill/>
          <a:ln w="317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805" name="Line 37">
            <a:extLst>
              <a:ext uri="{FF2B5EF4-FFF2-40B4-BE49-F238E27FC236}">
                <a16:creationId xmlns:a16="http://schemas.microsoft.com/office/drawing/2014/main" id="{04FE23CF-E3F6-3C11-F03A-B8132A0DC47C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916863" y="4264025"/>
            <a:ext cx="15875" cy="15875"/>
          </a:xfrm>
          <a:prstGeom prst="line">
            <a:avLst/>
          </a:prstGeom>
          <a:noFill/>
          <a:ln w="317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806" name="Line 38">
            <a:extLst>
              <a:ext uri="{FF2B5EF4-FFF2-40B4-BE49-F238E27FC236}">
                <a16:creationId xmlns:a16="http://schemas.microsoft.com/office/drawing/2014/main" id="{496DFF33-6C0F-93D0-5759-B9165EAF805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62850" y="4167188"/>
            <a:ext cx="1588" cy="3698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807" name="Line 39">
            <a:extLst>
              <a:ext uri="{FF2B5EF4-FFF2-40B4-BE49-F238E27FC236}">
                <a16:creationId xmlns:a16="http://schemas.microsoft.com/office/drawing/2014/main" id="{7740DDDB-BC41-E18D-AE67-6042972122A2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5113" y="4056063"/>
            <a:ext cx="128587" cy="128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808" name="Line 40">
            <a:extLst>
              <a:ext uri="{FF2B5EF4-FFF2-40B4-BE49-F238E27FC236}">
                <a16:creationId xmlns:a16="http://schemas.microsoft.com/office/drawing/2014/main" id="{24199956-3F5F-2F69-B3D9-188CABCFDC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48500" y="4071938"/>
            <a:ext cx="177800" cy="1127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809" name="Line 41">
            <a:extLst>
              <a:ext uri="{FF2B5EF4-FFF2-40B4-BE49-F238E27FC236}">
                <a16:creationId xmlns:a16="http://schemas.microsoft.com/office/drawing/2014/main" id="{F997B271-FEC5-3038-88D7-64C09D769DC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27938" y="4167188"/>
            <a:ext cx="257175" cy="112712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810" name="Line 42">
            <a:extLst>
              <a:ext uri="{FF2B5EF4-FFF2-40B4-BE49-F238E27FC236}">
                <a16:creationId xmlns:a16="http://schemas.microsoft.com/office/drawing/2014/main" id="{4109F2CC-591E-51FD-4B3B-C34CC56D132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97088" y="4151313"/>
            <a:ext cx="257175" cy="128587"/>
          </a:xfrm>
          <a:prstGeom prst="line">
            <a:avLst/>
          </a:prstGeom>
          <a:noFill/>
          <a:ln w="158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4811" name="Line 43">
            <a:extLst>
              <a:ext uri="{FF2B5EF4-FFF2-40B4-BE49-F238E27FC236}">
                <a16:creationId xmlns:a16="http://schemas.microsoft.com/office/drawing/2014/main" id="{676542D8-F237-7C46-42EF-08FBA0C1E39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43600" y="2260600"/>
            <a:ext cx="952500" cy="457200"/>
          </a:xfrm>
          <a:prstGeom prst="line">
            <a:avLst/>
          </a:prstGeom>
          <a:noFill/>
          <a:ln w="9525">
            <a:solidFill>
              <a:srgbClr val="0000FF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4812" name="Text Box 44">
            <a:extLst>
              <a:ext uri="{FF2B5EF4-FFF2-40B4-BE49-F238E27FC236}">
                <a16:creationId xmlns:a16="http://schemas.microsoft.com/office/drawing/2014/main" id="{8826334C-B494-736A-C093-58F7845252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0513" y="1909763"/>
            <a:ext cx="1285875" cy="73025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en-GB" altLang="en-US" sz="2000">
                <a:solidFill>
                  <a:schemeClr val="accent2"/>
                </a:solidFill>
              </a:rPr>
              <a:t>Point of</a:t>
            </a:r>
          </a:p>
          <a:p>
            <a:pPr algn="ctr" eaLnBrk="0" hangingPunct="0"/>
            <a:r>
              <a:rPr lang="en-GB" altLang="en-US" sz="2000">
                <a:solidFill>
                  <a:schemeClr val="accent2"/>
                </a:solidFill>
              </a:rPr>
              <a:t> inflection</a:t>
            </a:r>
            <a:endParaRPr lang="en-GB" altLang="en-US" sz="2800"/>
          </a:p>
        </p:txBody>
      </p:sp>
      <p:graphicFrame>
        <p:nvGraphicFramePr>
          <p:cNvPr id="544813" name="Object 45">
            <a:extLst>
              <a:ext uri="{FF2B5EF4-FFF2-40B4-BE49-F238E27FC236}">
                <a16:creationId xmlns:a16="http://schemas.microsoft.com/office/drawing/2014/main" id="{155D4345-2C20-9C1E-3546-157E808A5E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675" y="1136650"/>
          <a:ext cx="3911600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34880" imgH="533160" progId="Equation.3">
                  <p:embed/>
                </p:oleObj>
              </mc:Choice>
              <mc:Fallback>
                <p:oleObj name="Equation" r:id="rId3" imgW="2234880" imgH="533160" progId="Equation.3">
                  <p:embed/>
                  <p:pic>
                    <p:nvPicPr>
                      <p:cNvPr id="0" name="Object 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675" y="1136650"/>
                        <a:ext cx="3911600" cy="100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4814" name="Text Box 46">
            <a:extLst>
              <a:ext uri="{FF2B5EF4-FFF2-40B4-BE49-F238E27FC236}">
                <a16:creationId xmlns:a16="http://schemas.microsoft.com/office/drawing/2014/main" id="{826D7DEB-2750-7890-134E-3F9AE893A6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12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9.1-27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0C42B325-2A31-7691-4FF0-5B3E578B26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Other Fun Distributions</a:t>
            </a:r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EB1D7277-BBF5-5F01-605E-ED0DB28CDC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 b="1"/>
              <a:t>Log-Normal</a:t>
            </a:r>
          </a:p>
          <a:p>
            <a:endParaRPr lang="en-US" altLang="en-US" sz="2800" b="1"/>
          </a:p>
          <a:p>
            <a:r>
              <a:rPr lang="en-US" altLang="en-US" sz="2800" b="1"/>
              <a:t>Exponential</a:t>
            </a:r>
          </a:p>
          <a:p>
            <a:endParaRPr lang="en-US" altLang="en-US" sz="2800" b="1"/>
          </a:p>
          <a:p>
            <a:r>
              <a:rPr lang="en-US" altLang="en-US" sz="2800" b="1"/>
              <a:t>Weibull</a:t>
            </a:r>
          </a:p>
          <a:p>
            <a:endParaRPr lang="en-US" altLang="en-US" sz="2800" b="1"/>
          </a:p>
          <a:p>
            <a:r>
              <a:rPr lang="en-US" altLang="en-US" sz="2800" b="1"/>
              <a:t>What’s the Best? </a:t>
            </a:r>
          </a:p>
          <a:p>
            <a:pPr lvl="1">
              <a:buFontTx/>
              <a:buNone/>
            </a:pPr>
            <a:r>
              <a:rPr lang="en-US" altLang="en-US" sz="2800" b="1"/>
              <a:t>– Fitting Data to a Distribution in Minitab</a:t>
            </a:r>
          </a:p>
        </p:txBody>
      </p:sp>
      <p:sp>
        <p:nvSpPr>
          <p:cNvPr id="541700" name="Text Box 4">
            <a:extLst>
              <a:ext uri="{FF2B5EF4-FFF2-40B4-BE49-F238E27FC236}">
                <a16:creationId xmlns:a16="http://schemas.microsoft.com/office/drawing/2014/main" id="{5ABB8741-0CA0-E9A7-C0CF-81F15F1F4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6324600"/>
            <a:ext cx="186531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 28-33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8" name="Rectangle 2">
            <a:extLst>
              <a:ext uri="{FF2B5EF4-FFF2-40B4-BE49-F238E27FC236}">
                <a16:creationId xmlns:a16="http://schemas.microsoft.com/office/drawing/2014/main" id="{A21250AB-271F-2D91-7718-C4AC9F1A44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Sampling Distributions</a:t>
            </a:r>
          </a:p>
        </p:txBody>
      </p:sp>
      <p:sp>
        <p:nvSpPr>
          <p:cNvPr id="546821" name="Rectangle 5">
            <a:extLst>
              <a:ext uri="{FF2B5EF4-FFF2-40B4-BE49-F238E27FC236}">
                <a16:creationId xmlns:a16="http://schemas.microsoft.com/office/drawing/2014/main" id="{D4EA666E-0ACF-4DEF-8033-A2B9EB1DCE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62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46820" name="Object 4">
            <a:extLst>
              <a:ext uri="{FF2B5EF4-FFF2-40B4-BE49-F238E27FC236}">
                <a16:creationId xmlns:a16="http://schemas.microsoft.com/office/drawing/2014/main" id="{7A665D0D-BFA5-D9D1-7AF2-1E0784347A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1025" y="1244600"/>
          <a:ext cx="7866063" cy="2435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4953000" imgH="1536700" progId="Equation.3">
                  <p:embed/>
                </p:oleObj>
              </mc:Choice>
              <mc:Fallback>
                <p:oleObj name="Equation" r:id="rId2" imgW="4953000" imgH="1536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5" y="1244600"/>
                        <a:ext cx="7866063" cy="24352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6822" name="Text Box 6">
            <a:extLst>
              <a:ext uri="{FF2B5EF4-FFF2-40B4-BE49-F238E27FC236}">
                <a16:creationId xmlns:a16="http://schemas.microsoft.com/office/drawing/2014/main" id="{D0B1B173-05A1-0AE9-03A8-461B2D36F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271963"/>
            <a:ext cx="8405812" cy="141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>
                <a:latin typeface="Arial" panose="020B0604020202020204" pitchFamily="34" charset="0"/>
              </a:rPr>
              <a:t>But What If We Took Another Sample . . . ?</a:t>
            </a:r>
          </a:p>
          <a:p>
            <a:pPr eaLnBrk="1" hangingPunct="1"/>
            <a:endParaRPr lang="en-US" altLang="en-US" sz="2900" b="1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z="2900" b="1">
                <a:latin typeface="Arial" panose="020B0604020202020204" pitchFamily="34" charset="0"/>
              </a:rPr>
              <a:t>Population Questions vs. Parameter Questions</a:t>
            </a:r>
          </a:p>
        </p:txBody>
      </p:sp>
      <p:sp>
        <p:nvSpPr>
          <p:cNvPr id="546823" name="Text Box 7">
            <a:extLst>
              <a:ext uri="{FF2B5EF4-FFF2-40B4-BE49-F238E27FC236}">
                <a16:creationId xmlns:a16="http://schemas.microsoft.com/office/drawing/2014/main" id="{8DC251C3-2738-E064-AF8C-8EDEDAE7A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9.1-34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2" name="Rectangle 2">
            <a:extLst>
              <a:ext uri="{FF2B5EF4-FFF2-40B4-BE49-F238E27FC236}">
                <a16:creationId xmlns:a16="http://schemas.microsoft.com/office/drawing/2014/main" id="{655C1EDF-25B4-CA0C-67DC-ED515D81CF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Sampling Means – Normal Distribution</a:t>
            </a:r>
          </a:p>
        </p:txBody>
      </p:sp>
      <p:sp>
        <p:nvSpPr>
          <p:cNvPr id="547846" name="Rectangle 6">
            <a:extLst>
              <a:ext uri="{FF2B5EF4-FFF2-40B4-BE49-F238E27FC236}">
                <a16:creationId xmlns:a16="http://schemas.microsoft.com/office/drawing/2014/main" id="{B4F4190D-75C0-465A-C431-3191F9AFBF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956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47845" name="Object 5">
            <a:extLst>
              <a:ext uri="{FF2B5EF4-FFF2-40B4-BE49-F238E27FC236}">
                <a16:creationId xmlns:a16="http://schemas.microsoft.com/office/drawing/2014/main" id="{1C2C4FDD-9752-91B3-BAB5-F1781FA0ED0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2138" y="4010025"/>
          <a:ext cx="7920037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695700" imgH="863600" progId="Equation.3">
                  <p:embed/>
                </p:oleObj>
              </mc:Choice>
              <mc:Fallback>
                <p:oleObj name="Equation" r:id="rId2" imgW="3695700" imgH="863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2138" y="4010025"/>
                        <a:ext cx="7920037" cy="18573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7847" name="Object 7">
            <a:extLst>
              <a:ext uri="{FF2B5EF4-FFF2-40B4-BE49-F238E27FC236}">
                <a16:creationId xmlns:a16="http://schemas.microsoft.com/office/drawing/2014/main" id="{0E23D64D-096D-52ED-60DE-C1C920EA37C4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2270125" y="973138"/>
          <a:ext cx="4562475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638000" imgH="711000" progId="Equation.3">
                  <p:embed/>
                </p:oleObj>
              </mc:Choice>
              <mc:Fallback>
                <p:oleObj name="Equation" r:id="rId4" imgW="1638000" imgH="711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0125" y="973138"/>
                        <a:ext cx="4562475" cy="19812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7849" name="Text Box 9">
            <a:extLst>
              <a:ext uri="{FF2B5EF4-FFF2-40B4-BE49-F238E27FC236}">
                <a16:creationId xmlns:a16="http://schemas.microsoft.com/office/drawing/2014/main" id="{D8071F9B-0656-C1A9-ED2D-5155EEAD6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3298825"/>
            <a:ext cx="5287963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 i="1">
                <a:latin typeface="Arial" panose="020B0604020202020204" pitchFamily="34" charset="0"/>
              </a:rPr>
              <a:t>Let’s Try to Demo This in Minitab!</a:t>
            </a:r>
          </a:p>
        </p:txBody>
      </p:sp>
      <p:sp>
        <p:nvSpPr>
          <p:cNvPr id="547850" name="Rectangle 10">
            <a:extLst>
              <a:ext uri="{FF2B5EF4-FFF2-40B4-BE49-F238E27FC236}">
                <a16:creationId xmlns:a16="http://schemas.microsoft.com/office/drawing/2014/main" id="{26BAB800-F8C3-3171-B7F0-1AA920A17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075" y="6335713"/>
            <a:ext cx="3717925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en-US" altLang="en-US" b="1" i="1"/>
              <a:t>Table A.1 - The Standard Normal Distribution</a:t>
            </a:r>
          </a:p>
        </p:txBody>
      </p:sp>
      <p:sp>
        <p:nvSpPr>
          <p:cNvPr id="547852" name="Text Box 12">
            <a:extLst>
              <a:ext uri="{FF2B5EF4-FFF2-40B4-BE49-F238E27FC236}">
                <a16:creationId xmlns:a16="http://schemas.microsoft.com/office/drawing/2014/main" id="{283B808D-2A4E-2AC0-73A5-6585D0A9F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9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9.1-36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734E7777-2472-201B-12D2-29FEA4BBF8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Sampling Means – t-Distribution</a:t>
            </a:r>
          </a:p>
        </p:txBody>
      </p:sp>
      <p:sp>
        <p:nvSpPr>
          <p:cNvPr id="548869" name="Rectangle 5">
            <a:extLst>
              <a:ext uri="{FF2B5EF4-FFF2-40B4-BE49-F238E27FC236}">
                <a16:creationId xmlns:a16="http://schemas.microsoft.com/office/drawing/2014/main" id="{C68109F0-C122-FDE3-D637-1B441535D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48868" name="Object 4">
            <a:extLst>
              <a:ext uri="{FF2B5EF4-FFF2-40B4-BE49-F238E27FC236}">
                <a16:creationId xmlns:a16="http://schemas.microsoft.com/office/drawing/2014/main" id="{B6319C00-D28B-50C0-748D-EC7828EC6D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5500" y="1216025"/>
          <a:ext cx="70993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25700" imgH="495300" progId="Equation.3">
                  <p:embed/>
                </p:oleObj>
              </mc:Choice>
              <mc:Fallback>
                <p:oleObj name="Equation" r:id="rId2" imgW="2425700" imgH="495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1216025"/>
                        <a:ext cx="7099300" cy="1447800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8873" name="Object 9">
            <a:extLst>
              <a:ext uri="{FF2B5EF4-FFF2-40B4-BE49-F238E27FC236}">
                <a16:creationId xmlns:a16="http://schemas.microsoft.com/office/drawing/2014/main" id="{376F6F42-AF9E-25A7-AA17-6B18C1C89D0C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2735263" y="3249613"/>
          <a:ext cx="3279775" cy="1439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041120" imgH="457200" progId="Equation.3">
                  <p:embed/>
                </p:oleObj>
              </mc:Choice>
              <mc:Fallback>
                <p:oleObj name="Equation" r:id="rId4" imgW="1041120" imgH="4572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263" y="3249613"/>
                        <a:ext cx="3279775" cy="1439862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8875" name="Rectangle 11">
            <a:extLst>
              <a:ext uri="{FF2B5EF4-FFF2-40B4-BE49-F238E27FC236}">
                <a16:creationId xmlns:a16="http://schemas.microsoft.com/office/drawing/2014/main" id="{5A625C7C-07C9-9A81-CC55-FA846D4170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6311900"/>
            <a:ext cx="3243263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en-US" altLang="en-US" b="1" i="1"/>
              <a:t>Table A.2 - The Student’s t Distribution</a:t>
            </a:r>
          </a:p>
        </p:txBody>
      </p:sp>
      <p:sp>
        <p:nvSpPr>
          <p:cNvPr id="548876" name="Text Box 12">
            <a:extLst>
              <a:ext uri="{FF2B5EF4-FFF2-40B4-BE49-F238E27FC236}">
                <a16:creationId xmlns:a16="http://schemas.microsoft.com/office/drawing/2014/main" id="{A843B8C9-E049-213D-67BC-B1FEBD75E7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77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9.1-37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>
            <a:extLst>
              <a:ext uri="{FF2B5EF4-FFF2-40B4-BE49-F238E27FC236}">
                <a16:creationId xmlns:a16="http://schemas.microsoft.com/office/drawing/2014/main" id="{4C9EF2AD-70C5-851A-3FA3-69588C873E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Sampling Standard Deviation – Chi-Square</a:t>
            </a:r>
          </a:p>
        </p:txBody>
      </p:sp>
      <p:sp>
        <p:nvSpPr>
          <p:cNvPr id="549893" name="Rectangle 5">
            <a:extLst>
              <a:ext uri="{FF2B5EF4-FFF2-40B4-BE49-F238E27FC236}">
                <a16:creationId xmlns:a16="http://schemas.microsoft.com/office/drawing/2014/main" id="{046CE5AD-6E9F-0CF5-7198-B7378CC81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861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49892" name="Object 4">
            <a:extLst>
              <a:ext uri="{FF2B5EF4-FFF2-40B4-BE49-F238E27FC236}">
                <a16:creationId xmlns:a16="http://schemas.microsoft.com/office/drawing/2014/main" id="{E55415FD-34AD-C491-63C8-7D01FBAF169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050" y="1541463"/>
          <a:ext cx="8096250" cy="163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13000" imgH="482600" progId="Equation.3">
                  <p:embed/>
                </p:oleObj>
              </mc:Choice>
              <mc:Fallback>
                <p:oleObj name="Equation" r:id="rId2" imgW="2413000" imgH="482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050" y="1541463"/>
                        <a:ext cx="8096250" cy="16319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9894" name="Object 6">
            <a:extLst>
              <a:ext uri="{FF2B5EF4-FFF2-40B4-BE49-F238E27FC236}">
                <a16:creationId xmlns:a16="http://schemas.microsoft.com/office/drawing/2014/main" id="{FCF6CDDB-4AA8-FD9A-E983-BD575BAA450A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1400175" y="3817938"/>
          <a:ext cx="6096000" cy="1025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58640" imgH="228600" progId="Equation.3">
                  <p:embed/>
                </p:oleObj>
              </mc:Choice>
              <mc:Fallback>
                <p:oleObj name="Equation" r:id="rId4" imgW="1358640" imgH="228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0175" y="3817938"/>
                        <a:ext cx="6096000" cy="10255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9896" name="Rectangle 8">
            <a:extLst>
              <a:ext uri="{FF2B5EF4-FFF2-40B4-BE49-F238E27FC236}">
                <a16:creationId xmlns:a16="http://schemas.microsoft.com/office/drawing/2014/main" id="{9F7E1C80-C269-96D9-E86B-492398442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7175" y="6310313"/>
            <a:ext cx="3268663" cy="29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en-US" altLang="en-US" b="1" i="1"/>
              <a:t>Table A.3 - The Chi-Square Distribution</a:t>
            </a:r>
          </a:p>
        </p:txBody>
      </p:sp>
      <p:sp>
        <p:nvSpPr>
          <p:cNvPr id="549897" name="Text Box 9">
            <a:extLst>
              <a:ext uri="{FF2B5EF4-FFF2-40B4-BE49-F238E27FC236}">
                <a16:creationId xmlns:a16="http://schemas.microsoft.com/office/drawing/2014/main" id="{0D8BA058-3DFB-B856-698A-149C5FADD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9.1-38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>
            <a:extLst>
              <a:ext uri="{FF2B5EF4-FFF2-40B4-BE49-F238E27FC236}">
                <a16:creationId xmlns:a16="http://schemas.microsoft.com/office/drawing/2014/main" id="{4AB85EEF-A0C0-B0B1-17F7-6732A2B131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Ratios of Standard Deviations – the “F”</a:t>
            </a:r>
          </a:p>
        </p:txBody>
      </p:sp>
      <p:sp>
        <p:nvSpPr>
          <p:cNvPr id="550919" name="Rectangle 7">
            <a:extLst>
              <a:ext uri="{FF2B5EF4-FFF2-40B4-BE49-F238E27FC236}">
                <a16:creationId xmlns:a16="http://schemas.microsoft.com/office/drawing/2014/main" id="{33347A85-2079-D9CE-F6D0-122F67874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146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50918" name="Object 6">
            <a:extLst>
              <a:ext uri="{FF2B5EF4-FFF2-40B4-BE49-F238E27FC236}">
                <a16:creationId xmlns:a16="http://schemas.microsoft.com/office/drawing/2014/main" id="{A7DA244C-C09C-FECA-B6CC-1ED1443356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92350" y="1679575"/>
          <a:ext cx="3976688" cy="2386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10891" imgH="431613" progId="Equation.3">
                  <p:embed/>
                </p:oleObj>
              </mc:Choice>
              <mc:Fallback>
                <p:oleObj name="Equation" r:id="rId2" imgW="710891" imgH="43161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92350" y="1679575"/>
                        <a:ext cx="3976688" cy="2386013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0920" name="Text Box 8">
            <a:extLst>
              <a:ext uri="{FF2B5EF4-FFF2-40B4-BE49-F238E27FC236}">
                <a16:creationId xmlns:a16="http://schemas.microsoft.com/office/drawing/2014/main" id="{5DEFCA82-D4CF-3744-8769-FF266B026E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4910138"/>
            <a:ext cx="7820025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Stay tuned for ANOVA Chapter – More on the F-Distribution!</a:t>
            </a:r>
          </a:p>
        </p:txBody>
      </p:sp>
      <p:sp>
        <p:nvSpPr>
          <p:cNvPr id="550921" name="Rectangle 9">
            <a:extLst>
              <a:ext uri="{FF2B5EF4-FFF2-40B4-BE49-F238E27FC236}">
                <a16:creationId xmlns:a16="http://schemas.microsoft.com/office/drawing/2014/main" id="{11FB23DF-55B1-B350-D7D0-AFAD15DF2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250" y="6350000"/>
            <a:ext cx="2497138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just" eaLnBrk="0" hangingPunct="0"/>
            <a:r>
              <a:rPr lang="en-US" altLang="en-US" b="1" i="1"/>
              <a:t>Table A.4 - The F-Distribution</a:t>
            </a:r>
          </a:p>
        </p:txBody>
      </p:sp>
      <p:sp>
        <p:nvSpPr>
          <p:cNvPr id="550922" name="Text Box 10">
            <a:extLst>
              <a:ext uri="{FF2B5EF4-FFF2-40B4-BE49-F238E27FC236}">
                <a16:creationId xmlns:a16="http://schemas.microsoft.com/office/drawing/2014/main" id="{FB82FF20-E4B6-587A-50A9-D343F10D7E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9.1-39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>
            <a:extLst>
              <a:ext uri="{FF2B5EF4-FFF2-40B4-BE49-F238E27FC236}">
                <a16:creationId xmlns:a16="http://schemas.microsoft.com/office/drawing/2014/main" id="{B2D7E9DE-E7BB-F74D-B200-BB9AC45C44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Point Estimates vs. Confidence Intervals</a:t>
            </a:r>
          </a:p>
        </p:txBody>
      </p:sp>
      <p:sp>
        <p:nvSpPr>
          <p:cNvPr id="551941" name="Rectangle 5">
            <a:extLst>
              <a:ext uri="{FF2B5EF4-FFF2-40B4-BE49-F238E27FC236}">
                <a16:creationId xmlns:a16="http://schemas.microsoft.com/office/drawing/2014/main" id="{2E946DA9-EB0A-C760-A1BA-760845A2D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9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51940" name="Object 4">
            <a:extLst>
              <a:ext uri="{FF2B5EF4-FFF2-40B4-BE49-F238E27FC236}">
                <a16:creationId xmlns:a16="http://schemas.microsoft.com/office/drawing/2014/main" id="{7D96CFE8-0AFD-DBE4-7639-765DBA6B01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7813" y="1728788"/>
          <a:ext cx="5554662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11400" imgH="901700" progId="Equation.3">
                  <p:embed/>
                </p:oleObj>
              </mc:Choice>
              <mc:Fallback>
                <p:oleObj name="Equation" r:id="rId2" imgW="2311400" imgH="9017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813" y="1728788"/>
                        <a:ext cx="5554662" cy="21717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1943" name="Rectangle 7">
            <a:extLst>
              <a:ext uri="{FF2B5EF4-FFF2-40B4-BE49-F238E27FC236}">
                <a16:creationId xmlns:a16="http://schemas.microsoft.com/office/drawing/2014/main" id="{F9E4E397-C7E5-3864-2D25-C4BD86DBDD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5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51942" name="Object 6">
            <a:extLst>
              <a:ext uri="{FF2B5EF4-FFF2-40B4-BE49-F238E27FC236}">
                <a16:creationId xmlns:a16="http://schemas.microsoft.com/office/drawing/2014/main" id="{A3A7FDEA-7816-CC95-8B9D-3442A70957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14625" y="4176713"/>
          <a:ext cx="5924550" cy="2195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63800" imgH="914400" progId="Equation.3">
                  <p:embed/>
                </p:oleObj>
              </mc:Choice>
              <mc:Fallback>
                <p:oleObj name="Equation" r:id="rId4" imgW="2463800" imgH="914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14625" y="4176713"/>
                        <a:ext cx="5924550" cy="2195512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1945" name="Rectangle 9">
            <a:extLst>
              <a:ext uri="{FF2B5EF4-FFF2-40B4-BE49-F238E27FC236}">
                <a16:creationId xmlns:a16="http://schemas.microsoft.com/office/drawing/2014/main" id="{18205F87-6CC3-6C24-8180-5BAAB252D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3956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51946" name="Text Box 10">
            <a:extLst>
              <a:ext uri="{FF2B5EF4-FFF2-40B4-BE49-F238E27FC236}">
                <a16:creationId xmlns:a16="http://schemas.microsoft.com/office/drawing/2014/main" id="{608440E7-7E6C-0C77-0C46-FDB955642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100" y="1136650"/>
            <a:ext cx="3395663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 i="1">
                <a:latin typeface="Arial" panose="020B0604020202020204" pitchFamily="34" charset="0"/>
              </a:rPr>
              <a:t>For Sampling Means:</a:t>
            </a:r>
          </a:p>
        </p:txBody>
      </p:sp>
      <p:sp>
        <p:nvSpPr>
          <p:cNvPr id="551947" name="Text Box 11">
            <a:extLst>
              <a:ext uri="{FF2B5EF4-FFF2-40B4-BE49-F238E27FC236}">
                <a16:creationId xmlns:a16="http://schemas.microsoft.com/office/drawing/2014/main" id="{672F8049-B577-EABD-B386-1C86453B6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1538" y="3259138"/>
            <a:ext cx="1528762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9.1-41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61" name="Rectangle 5">
            <a:extLst>
              <a:ext uri="{FF2B5EF4-FFF2-40B4-BE49-F238E27FC236}">
                <a16:creationId xmlns:a16="http://schemas.microsoft.com/office/drawing/2014/main" id="{6A8177AA-FC0B-95D1-0A53-11D9607CB7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Point Estimates vs. Confidence Intervals</a:t>
            </a:r>
          </a:p>
        </p:txBody>
      </p:sp>
      <p:graphicFrame>
        <p:nvGraphicFramePr>
          <p:cNvPr id="557060" name="Object 4">
            <a:extLst>
              <a:ext uri="{FF2B5EF4-FFF2-40B4-BE49-F238E27FC236}">
                <a16:creationId xmlns:a16="http://schemas.microsoft.com/office/drawing/2014/main" id="{A5988519-2869-BA45-08D8-35BC27C239AB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1341438" y="1903413"/>
          <a:ext cx="6224587" cy="371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892300" imgH="1130300" progId="Equation.3">
                  <p:embed/>
                </p:oleObj>
              </mc:Choice>
              <mc:Fallback>
                <p:oleObj name="Equation" r:id="rId2" imgW="1892300" imgH="11303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1438" y="1903413"/>
                        <a:ext cx="6224587" cy="3717925"/>
                      </a:xfrm>
                      <a:prstGeom prst="rect">
                        <a:avLst/>
                      </a:prstGeom>
                      <a:solidFill>
                        <a:srgbClr val="99CCFF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7063" name="Text Box 7">
            <a:extLst>
              <a:ext uri="{FF2B5EF4-FFF2-40B4-BE49-F238E27FC236}">
                <a16:creationId xmlns:a16="http://schemas.microsoft.com/office/drawing/2014/main" id="{58145196-6728-307D-FE86-93638D8925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100" y="1136650"/>
            <a:ext cx="547687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 i="1">
                <a:latin typeface="Arial" panose="020B0604020202020204" pitchFamily="34" charset="0"/>
              </a:rPr>
              <a:t>For Sampling Standard Deviations:</a:t>
            </a:r>
          </a:p>
        </p:txBody>
      </p:sp>
      <p:sp>
        <p:nvSpPr>
          <p:cNvPr id="557064" name="Text Box 8">
            <a:extLst>
              <a:ext uri="{FF2B5EF4-FFF2-40B4-BE49-F238E27FC236}">
                <a16:creationId xmlns:a16="http://schemas.microsoft.com/office/drawing/2014/main" id="{F22D9589-56CB-BE4C-2FDD-2D1A76B77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9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9.1-41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>
            <a:extLst>
              <a:ext uri="{FF2B5EF4-FFF2-40B4-BE49-F238E27FC236}">
                <a16:creationId xmlns:a16="http://schemas.microsoft.com/office/drawing/2014/main" id="{3A5BCFEC-F3A4-49DC-01D0-2E9683BAD0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Point Estimates vs. Confidence Intervals</a:t>
            </a:r>
          </a:p>
        </p:txBody>
      </p:sp>
      <p:sp>
        <p:nvSpPr>
          <p:cNvPr id="556037" name="Rectangle 5">
            <a:extLst>
              <a:ext uri="{FF2B5EF4-FFF2-40B4-BE49-F238E27FC236}">
                <a16:creationId xmlns:a16="http://schemas.microsoft.com/office/drawing/2014/main" id="{73EA2C13-1D19-65D4-EC32-78F7BFC94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52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56036" name="Object 4">
            <a:extLst>
              <a:ext uri="{FF2B5EF4-FFF2-40B4-BE49-F238E27FC236}">
                <a16:creationId xmlns:a16="http://schemas.microsoft.com/office/drawing/2014/main" id="{51F0FE3B-FC30-05EE-03DA-5D5B00C031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1963" y="1743075"/>
          <a:ext cx="6546850" cy="2014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98800" imgH="952500" progId="Equation.3">
                  <p:embed/>
                </p:oleObj>
              </mc:Choice>
              <mc:Fallback>
                <p:oleObj name="Equation" r:id="rId2" imgW="3098800" imgH="9525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963" y="1743075"/>
                        <a:ext cx="6546850" cy="20145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56038" name="Object 6">
            <a:extLst>
              <a:ext uri="{FF2B5EF4-FFF2-40B4-BE49-F238E27FC236}">
                <a16:creationId xmlns:a16="http://schemas.microsoft.com/office/drawing/2014/main" id="{99E37FD1-491A-9144-36F3-750965C60BE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03613" y="3998913"/>
          <a:ext cx="4832350" cy="2174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286000" imgH="1028700" progId="Equation.3">
                  <p:embed/>
                </p:oleObj>
              </mc:Choice>
              <mc:Fallback>
                <p:oleObj name="Equation" r:id="rId4" imgW="2286000" imgH="10287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3613" y="3998913"/>
                        <a:ext cx="4832350" cy="21748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6040" name="Text Box 8">
            <a:extLst>
              <a:ext uri="{FF2B5EF4-FFF2-40B4-BE49-F238E27FC236}">
                <a16:creationId xmlns:a16="http://schemas.microsoft.com/office/drawing/2014/main" id="{6F7B0453-76B7-178F-2B4C-C33C119CB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100" y="1136650"/>
            <a:ext cx="5476875" cy="47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 i="1">
                <a:latin typeface="Arial" panose="020B0604020202020204" pitchFamily="34" charset="0"/>
              </a:rPr>
              <a:t>For Sampling Proportions &amp; Rates:</a:t>
            </a:r>
          </a:p>
        </p:txBody>
      </p:sp>
      <p:sp>
        <p:nvSpPr>
          <p:cNvPr id="556041" name="Text Box 9">
            <a:extLst>
              <a:ext uri="{FF2B5EF4-FFF2-40B4-BE49-F238E27FC236}">
                <a16:creationId xmlns:a16="http://schemas.microsoft.com/office/drawing/2014/main" id="{F4FA61F7-C166-C3E0-2ACE-B7EC89732A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9.1-42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D3618BF0-0C6B-4E5B-D125-E0F17B101E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Probability Concepts &amp; Terms</a:t>
            </a:r>
          </a:p>
        </p:txBody>
      </p:sp>
      <p:sp>
        <p:nvSpPr>
          <p:cNvPr id="441361" name="Rectangle 17">
            <a:extLst>
              <a:ext uri="{FF2B5EF4-FFF2-40B4-BE49-F238E27FC236}">
                <a16:creationId xmlns:a16="http://schemas.microsoft.com/office/drawing/2014/main" id="{5521512A-FE1B-0323-B1A1-2A40FDA146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/>
            <a:r>
              <a:rPr lang="en-US" altLang="en-US" sz="2400"/>
              <a:t>Sets &amp; Elements</a:t>
            </a:r>
          </a:p>
          <a:p>
            <a:pPr marL="381000" indent="-381000"/>
            <a:r>
              <a:rPr lang="en-US" altLang="en-US" sz="2400"/>
              <a:t>Experiment</a:t>
            </a:r>
          </a:p>
          <a:p>
            <a:pPr marL="381000" indent="-381000"/>
            <a:r>
              <a:rPr lang="en-US" altLang="en-US" sz="2400"/>
              <a:t>Random Experiment</a:t>
            </a:r>
          </a:p>
          <a:p>
            <a:pPr marL="838200" lvl="1" indent="-381000"/>
            <a:r>
              <a:rPr lang="en-US" altLang="en-US"/>
              <a:t>The </a:t>
            </a:r>
            <a:r>
              <a:rPr lang="en-US" altLang="en-US" i="1"/>
              <a:t>time to failure </a:t>
            </a:r>
            <a:r>
              <a:rPr lang="en-US" altLang="en-US"/>
              <a:t>of a gas compressor,</a:t>
            </a:r>
          </a:p>
          <a:p>
            <a:pPr marL="838200" lvl="1" indent="-381000"/>
            <a:r>
              <a:rPr lang="en-US" altLang="en-US"/>
              <a:t>The </a:t>
            </a:r>
            <a:r>
              <a:rPr lang="en-US" altLang="en-US" i="1"/>
              <a:t>power consumption </a:t>
            </a:r>
            <a:r>
              <a:rPr lang="en-US" altLang="en-US"/>
              <a:t>of an air conditioner,</a:t>
            </a:r>
          </a:p>
          <a:p>
            <a:pPr marL="838200" lvl="1" indent="-381000"/>
            <a:r>
              <a:rPr lang="en-US" altLang="en-US"/>
              <a:t>The </a:t>
            </a:r>
            <a:r>
              <a:rPr lang="en-US" altLang="en-US" i="1"/>
              <a:t>number</a:t>
            </a:r>
            <a:r>
              <a:rPr lang="en-US" altLang="en-US"/>
              <a:t> that appears on the top face of a rolled die,</a:t>
            </a:r>
          </a:p>
          <a:p>
            <a:pPr marL="838200" lvl="1" indent="-381000"/>
            <a:r>
              <a:rPr lang="en-US" altLang="en-US"/>
              <a:t>The number of </a:t>
            </a:r>
            <a:r>
              <a:rPr lang="en-US" altLang="en-US" i="1"/>
              <a:t>errors</a:t>
            </a:r>
            <a:r>
              <a:rPr lang="en-US" altLang="en-US"/>
              <a:t> on an executive’s expense account.</a:t>
            </a:r>
          </a:p>
          <a:p>
            <a:pPr marL="381000" indent="-381000"/>
            <a:r>
              <a:rPr lang="en-US" altLang="en-US" sz="2400"/>
              <a:t>Sample Space</a:t>
            </a:r>
          </a:p>
          <a:p>
            <a:pPr marL="381000" indent="-381000"/>
            <a:r>
              <a:rPr lang="en-US" altLang="en-US" sz="2400"/>
              <a:t>Random Variable</a:t>
            </a:r>
          </a:p>
          <a:p>
            <a:pPr marL="381000" indent="-381000"/>
            <a:r>
              <a:rPr lang="en-US" altLang="en-US" sz="2400"/>
              <a:t>Event </a:t>
            </a:r>
            <a:r>
              <a:rPr lang="en-US" altLang="en-US" sz="2800">
                <a:solidFill>
                  <a:schemeClr val="accent2"/>
                </a:solidFill>
              </a:rPr>
              <a:t>- </a:t>
            </a:r>
            <a:r>
              <a:rPr lang="en-US" altLang="en-US" sz="2400" b="1">
                <a:solidFill>
                  <a:schemeClr val="accent2"/>
                </a:solidFill>
              </a:rPr>
              <a:t>Y = f(X1, X2, X3, X4, . . . Xn)</a:t>
            </a:r>
            <a:r>
              <a:rPr lang="en-US" altLang="en-US" sz="240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441362" name="Text Box 18">
            <a:extLst>
              <a:ext uri="{FF2B5EF4-FFF2-40B4-BE49-F238E27FC236}">
                <a16:creationId xmlns:a16="http://schemas.microsoft.com/office/drawing/2014/main" id="{0D1A3311-88F7-0B71-CFDF-BCC65B3A9E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9.1-3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>
            <a:extLst>
              <a:ext uri="{FF2B5EF4-FFF2-40B4-BE49-F238E27FC236}">
                <a16:creationId xmlns:a16="http://schemas.microsoft.com/office/drawing/2014/main" id="{91663622-0346-5BA6-4E12-69DA38A3D2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60131" name="Rectangle 3">
            <a:extLst>
              <a:ext uri="{FF2B5EF4-FFF2-40B4-BE49-F238E27FC236}">
                <a16:creationId xmlns:a16="http://schemas.microsoft.com/office/drawing/2014/main" id="{10775D0D-33AF-2A28-E761-F9C5CDE606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Probability Concept Exercises (9.4-2 to 6)</a:t>
            </a:r>
          </a:p>
          <a:p>
            <a:endParaRPr lang="en-US" altLang="en-US"/>
          </a:p>
          <a:p>
            <a:r>
              <a:rPr lang="en-US" altLang="en-US"/>
              <a:t>Distribution Concepts &amp; Application (Exercises 9.4-7 to 21)</a:t>
            </a:r>
          </a:p>
          <a:p>
            <a:endParaRPr lang="en-US" altLang="en-US"/>
          </a:p>
          <a:p>
            <a:r>
              <a:rPr lang="en-US" altLang="en-US"/>
              <a:t>Minitab “Play-Time” – Create Random Data for several different distributions (normal, exponential, log-normal, binomial, Poisson)</a:t>
            </a:r>
          </a:p>
          <a:p>
            <a:pPr lvl="1"/>
            <a:r>
              <a:rPr lang="en-US" altLang="en-US"/>
              <a:t>Investigate the shape of the data</a:t>
            </a:r>
          </a:p>
          <a:p>
            <a:pPr lvl="1"/>
            <a:r>
              <a:rPr lang="en-US" altLang="en-US"/>
              <a:t>See what happens when the parameters are changed</a:t>
            </a:r>
          </a:p>
          <a:p>
            <a:pPr lvl="1"/>
            <a:r>
              <a:rPr lang="en-US" altLang="en-US"/>
              <a:t>Investigate the distribution of the averages (create 4 or more columns of data from a given distribution, calculate the row averages)</a:t>
            </a:r>
          </a:p>
          <a:p>
            <a:pPr lvl="1"/>
            <a:r>
              <a:rPr lang="en-US" altLang="en-US"/>
              <a:t>Investigate the distribution of the standard deviation (create 10 or more columns of data from a given distribution, calculate the row standard deviations)</a:t>
            </a:r>
          </a:p>
          <a:p>
            <a:endParaRPr lang="en-US" altLang="en-US"/>
          </a:p>
          <a:p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796FE4EB-CC17-1FE8-422B-13659F1CCB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Probability Operations</a:t>
            </a:r>
          </a:p>
        </p:txBody>
      </p:sp>
      <p:grpSp>
        <p:nvGrpSpPr>
          <p:cNvPr id="513052" name="Group 28">
            <a:extLst>
              <a:ext uri="{FF2B5EF4-FFF2-40B4-BE49-F238E27FC236}">
                <a16:creationId xmlns:a16="http://schemas.microsoft.com/office/drawing/2014/main" id="{04CF52C7-5AFB-2E37-FD89-09C4BFE9DE9D}"/>
              </a:ext>
            </a:extLst>
          </p:cNvPr>
          <p:cNvGrpSpPr>
            <a:grpSpLocks/>
          </p:cNvGrpSpPr>
          <p:nvPr/>
        </p:nvGrpSpPr>
        <p:grpSpPr bwMode="auto">
          <a:xfrm>
            <a:off x="1409700" y="969963"/>
            <a:ext cx="6324600" cy="3914775"/>
            <a:chOff x="864" y="911"/>
            <a:chExt cx="3984" cy="2466"/>
          </a:xfrm>
        </p:grpSpPr>
        <p:sp>
          <p:nvSpPr>
            <p:cNvPr id="513030" name="AutoShape 6">
              <a:extLst>
                <a:ext uri="{FF2B5EF4-FFF2-40B4-BE49-F238E27FC236}">
                  <a16:creationId xmlns:a16="http://schemas.microsoft.com/office/drawing/2014/main" id="{1C3143C8-AB31-BFC4-8B6E-75C29A740C4F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864" y="911"/>
              <a:ext cx="3984" cy="2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2" name="Rectangle 8">
              <a:extLst>
                <a:ext uri="{FF2B5EF4-FFF2-40B4-BE49-F238E27FC236}">
                  <a16:creationId xmlns:a16="http://schemas.microsoft.com/office/drawing/2014/main" id="{C143FF5A-6D79-F58F-7E85-B2166B628C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" y="929"/>
              <a:ext cx="3948" cy="2090"/>
            </a:xfrm>
            <a:prstGeom prst="rect">
              <a:avLst/>
            </a:prstGeom>
            <a:solidFill>
              <a:srgbClr val="FFFF66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33" name="Oval 9">
              <a:extLst>
                <a:ext uri="{FF2B5EF4-FFF2-40B4-BE49-F238E27FC236}">
                  <a16:creationId xmlns:a16="http://schemas.microsoft.com/office/drawing/2014/main" id="{8E21A06F-F2FD-43B1-F185-3019CB2DB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9" y="1369"/>
              <a:ext cx="1207" cy="1210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34" name="Oval 10">
              <a:extLst>
                <a:ext uri="{FF2B5EF4-FFF2-40B4-BE49-F238E27FC236}">
                  <a16:creationId xmlns:a16="http://schemas.microsoft.com/office/drawing/2014/main" id="{DBAA1805-F367-F594-1DEF-F2F66F3F8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7" y="1369"/>
              <a:ext cx="1206" cy="121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035" name="Rectangle 11">
              <a:extLst>
                <a:ext uri="{FF2B5EF4-FFF2-40B4-BE49-F238E27FC236}">
                  <a16:creationId xmlns:a16="http://schemas.microsoft.com/office/drawing/2014/main" id="{83027915-117F-4EF3-1824-8FA4F11EE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" y="1060"/>
              <a:ext cx="149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800">
                  <a:solidFill>
                    <a:srgbClr val="000000"/>
                  </a:solidFill>
                  <a:latin typeface="Helv" charset="0"/>
                </a:rPr>
                <a:t>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036" name="Rectangle 12">
              <a:extLst>
                <a:ext uri="{FF2B5EF4-FFF2-40B4-BE49-F238E27FC236}">
                  <a16:creationId xmlns:a16="http://schemas.microsoft.com/office/drawing/2014/main" id="{5113B281-A1A6-8EB2-8A38-C3089D699B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9" y="1830"/>
              <a:ext cx="149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800">
                  <a:solidFill>
                    <a:srgbClr val="000000"/>
                  </a:solidFill>
                  <a:latin typeface="Helv" charset="0"/>
                </a:rPr>
                <a:t>A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037" name="Rectangle 13">
              <a:extLst>
                <a:ext uri="{FF2B5EF4-FFF2-40B4-BE49-F238E27FC236}">
                  <a16:creationId xmlns:a16="http://schemas.microsoft.com/office/drawing/2014/main" id="{D7C0F5D2-5ED5-92B0-071D-DCB078924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5" y="1830"/>
              <a:ext cx="149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800">
                  <a:solidFill>
                    <a:srgbClr val="000000"/>
                  </a:solidFill>
                  <a:latin typeface="Helv" charset="0"/>
                </a:rPr>
                <a:t>B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038" name="Line 14">
              <a:extLst>
                <a:ext uri="{FF2B5EF4-FFF2-40B4-BE49-F238E27FC236}">
                  <a16:creationId xmlns:a16="http://schemas.microsoft.com/office/drawing/2014/main" id="{5EAC2A15-93E8-5301-9E0A-E187C470E5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7" y="1917"/>
              <a:ext cx="439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9" name="Line 15">
              <a:extLst>
                <a:ext uri="{FF2B5EF4-FFF2-40B4-BE49-F238E27FC236}">
                  <a16:creationId xmlns:a16="http://schemas.microsoft.com/office/drawing/2014/main" id="{0FC6BDA3-83B4-A599-D735-93A0089D7D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5" y="2020"/>
              <a:ext cx="434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0" name="Line 16">
              <a:extLst>
                <a:ext uri="{FF2B5EF4-FFF2-40B4-BE49-F238E27FC236}">
                  <a16:creationId xmlns:a16="http://schemas.microsoft.com/office/drawing/2014/main" id="{E94248E6-EA01-F496-38EE-3C390C5DA0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2" y="2125"/>
              <a:ext cx="393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1" name="Line 17">
              <a:extLst>
                <a:ext uri="{FF2B5EF4-FFF2-40B4-BE49-F238E27FC236}">
                  <a16:creationId xmlns:a16="http://schemas.microsoft.com/office/drawing/2014/main" id="{7E74CEA5-18D2-DBAB-6736-B54008E7CB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0" y="2215"/>
              <a:ext cx="33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2" name="Line 18">
              <a:extLst>
                <a:ext uri="{FF2B5EF4-FFF2-40B4-BE49-F238E27FC236}">
                  <a16:creationId xmlns:a16="http://schemas.microsoft.com/office/drawing/2014/main" id="{9DCAFA22-BA7F-800E-8882-7EE81A77E2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4" y="2308"/>
              <a:ext cx="22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3" name="Line 19">
              <a:extLst>
                <a:ext uri="{FF2B5EF4-FFF2-40B4-BE49-F238E27FC236}">
                  <a16:creationId xmlns:a16="http://schemas.microsoft.com/office/drawing/2014/main" id="{A8401FDB-53A1-2B11-C32D-4115650D19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9" y="2384"/>
              <a:ext cx="11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4" name="Line 20">
              <a:extLst>
                <a:ext uri="{FF2B5EF4-FFF2-40B4-BE49-F238E27FC236}">
                  <a16:creationId xmlns:a16="http://schemas.microsoft.com/office/drawing/2014/main" id="{E9C13A36-405D-1F31-FBC1-26F6209DA2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1" y="1820"/>
              <a:ext cx="402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5" name="Line 21">
              <a:extLst>
                <a:ext uri="{FF2B5EF4-FFF2-40B4-BE49-F238E27FC236}">
                  <a16:creationId xmlns:a16="http://schemas.microsoft.com/office/drawing/2014/main" id="{DA37C42B-7DBF-0ACA-E64C-8B653C0DD9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86" y="1713"/>
              <a:ext cx="311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6" name="Line 22">
              <a:extLst>
                <a:ext uri="{FF2B5EF4-FFF2-40B4-BE49-F238E27FC236}">
                  <a16:creationId xmlns:a16="http://schemas.microsoft.com/office/drawing/2014/main" id="{412E2023-2D55-A701-035C-BD25E24EB8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34" y="1635"/>
              <a:ext cx="215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7" name="Line 23">
              <a:extLst>
                <a:ext uri="{FF2B5EF4-FFF2-40B4-BE49-F238E27FC236}">
                  <a16:creationId xmlns:a16="http://schemas.microsoft.com/office/drawing/2014/main" id="{E2E9EC76-1D77-4CC4-AD37-F8FBEBACB0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5" y="1566"/>
              <a:ext cx="123" cy="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8" name="Rectangle 24">
              <a:extLst>
                <a:ext uri="{FF2B5EF4-FFF2-40B4-BE49-F238E27FC236}">
                  <a16:creationId xmlns:a16="http://schemas.microsoft.com/office/drawing/2014/main" id="{BE93C919-D6A4-0E88-07E7-E52CE0AA57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" y="3108"/>
              <a:ext cx="1507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800" b="1">
                  <a:solidFill>
                    <a:srgbClr val="000000"/>
                  </a:solidFill>
                  <a:latin typeface="Helv" charset="0"/>
                </a:rPr>
                <a:t>Venn Diagram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3051" name="Freeform 27">
              <a:extLst>
                <a:ext uri="{FF2B5EF4-FFF2-40B4-BE49-F238E27FC236}">
                  <a16:creationId xmlns:a16="http://schemas.microsoft.com/office/drawing/2014/main" id="{CD4C0104-F501-6F47-C625-13D12CE2B6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2" y="1506"/>
              <a:ext cx="224" cy="936"/>
            </a:xfrm>
            <a:custGeom>
              <a:avLst/>
              <a:gdLst>
                <a:gd name="T0" fmla="*/ 0 w 224"/>
                <a:gd name="T1" fmla="*/ 0 h 936"/>
                <a:gd name="T2" fmla="*/ 66 w 224"/>
                <a:gd name="T3" fmla="*/ 60 h 936"/>
                <a:gd name="T4" fmla="*/ 105 w 224"/>
                <a:gd name="T5" fmla="*/ 123 h 936"/>
                <a:gd name="T6" fmla="*/ 153 w 224"/>
                <a:gd name="T7" fmla="*/ 204 h 936"/>
                <a:gd name="T8" fmla="*/ 201 w 224"/>
                <a:gd name="T9" fmla="*/ 315 h 936"/>
                <a:gd name="T10" fmla="*/ 222 w 224"/>
                <a:gd name="T11" fmla="*/ 411 h 936"/>
                <a:gd name="T12" fmla="*/ 216 w 224"/>
                <a:gd name="T13" fmla="*/ 513 h 936"/>
                <a:gd name="T14" fmla="*/ 201 w 224"/>
                <a:gd name="T15" fmla="*/ 621 h 936"/>
                <a:gd name="T16" fmla="*/ 174 w 224"/>
                <a:gd name="T17" fmla="*/ 708 h 936"/>
                <a:gd name="T18" fmla="*/ 111 w 224"/>
                <a:gd name="T19" fmla="*/ 798 h 936"/>
                <a:gd name="T20" fmla="*/ 54 w 224"/>
                <a:gd name="T21" fmla="*/ 876 h 936"/>
                <a:gd name="T22" fmla="*/ 0 w 224"/>
                <a:gd name="T23" fmla="*/ 936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4" h="936">
                  <a:moveTo>
                    <a:pt x="0" y="0"/>
                  </a:moveTo>
                  <a:cubicBezTo>
                    <a:pt x="24" y="20"/>
                    <a:pt x="49" y="40"/>
                    <a:pt x="66" y="60"/>
                  </a:cubicBezTo>
                  <a:cubicBezTo>
                    <a:pt x="83" y="80"/>
                    <a:pt x="90" y="99"/>
                    <a:pt x="105" y="123"/>
                  </a:cubicBezTo>
                  <a:cubicBezTo>
                    <a:pt x="120" y="147"/>
                    <a:pt x="137" y="172"/>
                    <a:pt x="153" y="204"/>
                  </a:cubicBezTo>
                  <a:cubicBezTo>
                    <a:pt x="169" y="236"/>
                    <a:pt x="190" y="281"/>
                    <a:pt x="201" y="315"/>
                  </a:cubicBezTo>
                  <a:cubicBezTo>
                    <a:pt x="212" y="349"/>
                    <a:pt x="220" y="378"/>
                    <a:pt x="222" y="411"/>
                  </a:cubicBezTo>
                  <a:cubicBezTo>
                    <a:pt x="224" y="444"/>
                    <a:pt x="219" y="478"/>
                    <a:pt x="216" y="513"/>
                  </a:cubicBezTo>
                  <a:cubicBezTo>
                    <a:pt x="213" y="548"/>
                    <a:pt x="208" y="589"/>
                    <a:pt x="201" y="621"/>
                  </a:cubicBezTo>
                  <a:cubicBezTo>
                    <a:pt x="194" y="653"/>
                    <a:pt x="189" y="679"/>
                    <a:pt x="174" y="708"/>
                  </a:cubicBezTo>
                  <a:cubicBezTo>
                    <a:pt x="159" y="737"/>
                    <a:pt x="131" y="770"/>
                    <a:pt x="111" y="798"/>
                  </a:cubicBezTo>
                  <a:cubicBezTo>
                    <a:pt x="91" y="826"/>
                    <a:pt x="73" y="853"/>
                    <a:pt x="54" y="876"/>
                  </a:cubicBezTo>
                  <a:cubicBezTo>
                    <a:pt x="35" y="899"/>
                    <a:pt x="9" y="926"/>
                    <a:pt x="0" y="936"/>
                  </a:cubicBezTo>
                </a:path>
              </a:pathLst>
            </a:custGeom>
            <a:noFill/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053" name="Text Box 29">
            <a:extLst>
              <a:ext uri="{FF2B5EF4-FFF2-40B4-BE49-F238E27FC236}">
                <a16:creationId xmlns:a16="http://schemas.microsoft.com/office/drawing/2014/main" id="{5602ABF3-0FB8-0B1F-46EA-1896F9436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5222875"/>
            <a:ext cx="7748588" cy="1444625"/>
          </a:xfrm>
          <a:prstGeom prst="rect">
            <a:avLst/>
          </a:prstGeom>
          <a:solidFill>
            <a:srgbClr val="FFFF66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>
            <a:lvl1pPr marL="288925" indent="-28892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sz="2900">
                <a:latin typeface="Arial" panose="020B0604020202020204" pitchFamily="34" charset="0"/>
              </a:rPr>
              <a:t>Union vs. Intersection</a:t>
            </a:r>
          </a:p>
          <a:p>
            <a:pPr eaLnBrk="1" hangingPunct="1">
              <a:buFontTx/>
              <a:buChar char="•"/>
            </a:pPr>
            <a:r>
              <a:rPr lang="en-US" altLang="en-US" sz="2900">
                <a:latin typeface="Arial" panose="020B0604020202020204" pitchFamily="34" charset="0"/>
              </a:rPr>
              <a:t>Mutual Exclusivity &amp; Collectively Exhaustive </a:t>
            </a:r>
          </a:p>
          <a:p>
            <a:pPr eaLnBrk="1" hangingPunct="1">
              <a:buFontTx/>
              <a:buChar char="•"/>
            </a:pPr>
            <a:r>
              <a:rPr lang="en-US" altLang="en-US" sz="2900">
                <a:latin typeface="Arial" panose="020B0604020202020204" pitchFamily="34" charset="0"/>
              </a:rPr>
              <a:t>Independence &amp; Dependence</a:t>
            </a:r>
          </a:p>
        </p:txBody>
      </p:sp>
      <p:sp>
        <p:nvSpPr>
          <p:cNvPr id="513054" name="Text Box 30">
            <a:extLst>
              <a:ext uri="{FF2B5EF4-FFF2-40B4-BE49-F238E27FC236}">
                <a16:creationId xmlns:a16="http://schemas.microsoft.com/office/drawing/2014/main" id="{4BA73601-15A1-CBAB-8CDB-F3EC7B4D3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0938" y="4522788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8FB9E75A-8E61-7FCD-8009-B34A4737C23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Probability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B2DB89E1-9425-8CDA-45FA-3EE673CDFE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 i="1"/>
              <a:t>Probability is the likelihood of the occurrence of an event.</a:t>
            </a:r>
            <a:r>
              <a:rPr lang="en-US" altLang="en-US" sz="2400"/>
              <a:t> </a:t>
            </a:r>
          </a:p>
          <a:p>
            <a:pPr algn="ctr">
              <a:buFont typeface="Symbol" panose="05050102010706020507" pitchFamily="18" charset="2"/>
              <a:buNone/>
            </a:pPr>
            <a:endParaRPr lang="en-US" altLang="en-US" sz="2400"/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2400"/>
              <a:t>0 </a:t>
            </a:r>
            <a:r>
              <a:rPr lang="en-US" altLang="en-US" sz="2400" u="sng"/>
              <a:t>&lt;</a:t>
            </a:r>
            <a:r>
              <a:rPr lang="en-US" altLang="en-US" sz="2400"/>
              <a:t> P(A) </a:t>
            </a:r>
            <a:r>
              <a:rPr lang="en-US" altLang="en-US" sz="2400" u="sng"/>
              <a:t>&lt;</a:t>
            </a:r>
            <a:r>
              <a:rPr lang="en-US" altLang="en-US" sz="2400"/>
              <a:t> 1</a:t>
            </a:r>
          </a:p>
          <a:p>
            <a:endParaRPr lang="en-US" altLang="en-US" sz="2400"/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2400"/>
              <a:t>P(S) = 1</a:t>
            </a:r>
          </a:p>
          <a:p>
            <a:pPr algn="ctr">
              <a:buFont typeface="Symbol" panose="05050102010706020507" pitchFamily="18" charset="2"/>
              <a:buNone/>
            </a:pPr>
            <a:endParaRPr lang="en-US" altLang="en-US" sz="2400" i="1"/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sz="2400" i="1"/>
              <a:t>fA = nA/n</a:t>
            </a:r>
          </a:p>
          <a:p>
            <a:endParaRPr lang="en-US" altLang="en-US" sz="2400" i="1"/>
          </a:p>
          <a:p>
            <a:endParaRPr lang="en-US" altLang="en-US" sz="2400" i="1"/>
          </a:p>
          <a:p>
            <a:r>
              <a:rPr lang="en-US" altLang="en-US" sz="2400" i="1"/>
              <a:t>Statistical vs. Arithmetic Limits</a:t>
            </a:r>
          </a:p>
          <a:p>
            <a:pPr>
              <a:buFont typeface="Symbol" panose="05050102010706020507" pitchFamily="18" charset="2"/>
              <a:buNone/>
            </a:pPr>
            <a:endParaRPr lang="en-US" altLang="en-US" sz="2400" i="1"/>
          </a:p>
        </p:txBody>
      </p:sp>
      <p:sp>
        <p:nvSpPr>
          <p:cNvPr id="515076" name="Text Box 4">
            <a:extLst>
              <a:ext uri="{FF2B5EF4-FFF2-40B4-BE49-F238E27FC236}">
                <a16:creationId xmlns:a16="http://schemas.microsoft.com/office/drawing/2014/main" id="{C052C5BA-1FEF-D4FE-6C7D-838412CAC9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9.1-6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26EEF0BD-EAE0-73A4-63C8-FD3D672100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Joint Probability</a:t>
            </a:r>
          </a:p>
        </p:txBody>
      </p:sp>
      <p:sp>
        <p:nvSpPr>
          <p:cNvPr id="516099" name="Rectangle 3">
            <a:extLst>
              <a:ext uri="{FF2B5EF4-FFF2-40B4-BE49-F238E27FC236}">
                <a16:creationId xmlns:a16="http://schemas.microsoft.com/office/drawing/2014/main" id="{2A0579D9-C72F-A21A-DE37-26FE99F29F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i="1"/>
              <a:t>Combining Probabilities if Mutually Exclusive 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i="1"/>
              <a:t>P(A + B) = P(A) + P(B)</a:t>
            </a:r>
          </a:p>
          <a:p>
            <a:endParaRPr lang="en-US" altLang="en-US" i="1"/>
          </a:p>
          <a:p>
            <a:endParaRPr lang="en-US" altLang="en-US" i="1"/>
          </a:p>
          <a:p>
            <a:endParaRPr lang="en-US" altLang="en-US" i="1"/>
          </a:p>
          <a:p>
            <a:endParaRPr lang="en-US" altLang="en-US" i="1"/>
          </a:p>
          <a:p>
            <a:endParaRPr lang="en-US" altLang="en-US" i="1"/>
          </a:p>
          <a:p>
            <a:endParaRPr lang="en-US" altLang="en-US" i="1"/>
          </a:p>
          <a:p>
            <a:r>
              <a:rPr lang="en-US" altLang="en-US" i="1"/>
              <a:t>Combining Probabilities if Not Mutually Exclusive</a:t>
            </a:r>
          </a:p>
          <a:p>
            <a:pPr algn="ctr">
              <a:buFont typeface="Symbol" panose="05050102010706020507" pitchFamily="18" charset="2"/>
              <a:buNone/>
            </a:pPr>
            <a:r>
              <a:rPr lang="en-US" altLang="en-US" i="1"/>
              <a:t>P(A + B) = P(A) + P(B) – P(A x B)</a:t>
            </a:r>
          </a:p>
          <a:p>
            <a:pPr algn="ctr">
              <a:buFont typeface="Symbol" panose="05050102010706020507" pitchFamily="18" charset="2"/>
              <a:buNone/>
            </a:pPr>
            <a:endParaRPr lang="en-US" altLang="en-US" i="1"/>
          </a:p>
          <a:p>
            <a:endParaRPr lang="en-US" altLang="en-US"/>
          </a:p>
        </p:txBody>
      </p:sp>
      <p:grpSp>
        <p:nvGrpSpPr>
          <p:cNvPr id="516136" name="Group 40">
            <a:extLst>
              <a:ext uri="{FF2B5EF4-FFF2-40B4-BE49-F238E27FC236}">
                <a16:creationId xmlns:a16="http://schemas.microsoft.com/office/drawing/2014/main" id="{A5F46D86-1A53-C9EC-E355-A4CA6EFF0FC2}"/>
              </a:ext>
            </a:extLst>
          </p:cNvPr>
          <p:cNvGrpSpPr>
            <a:grpSpLocks/>
          </p:cNvGrpSpPr>
          <p:nvPr/>
        </p:nvGrpSpPr>
        <p:grpSpPr bwMode="auto">
          <a:xfrm>
            <a:off x="3173413" y="2049463"/>
            <a:ext cx="2797175" cy="1660525"/>
            <a:chOff x="2007" y="1291"/>
            <a:chExt cx="1536" cy="912"/>
          </a:xfrm>
        </p:grpSpPr>
        <p:sp>
          <p:nvSpPr>
            <p:cNvPr id="516108" name="AutoShape 12">
              <a:extLst>
                <a:ext uri="{FF2B5EF4-FFF2-40B4-BE49-F238E27FC236}">
                  <a16:creationId xmlns:a16="http://schemas.microsoft.com/office/drawing/2014/main" id="{D7D0535A-D17C-7EBB-8751-202FE46246D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007" y="1291"/>
              <a:ext cx="1536" cy="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0" name="Rectangle 14">
              <a:extLst>
                <a:ext uri="{FF2B5EF4-FFF2-40B4-BE49-F238E27FC236}">
                  <a16:creationId xmlns:a16="http://schemas.microsoft.com/office/drawing/2014/main" id="{3530BD16-7A35-8F50-33AB-CF5FE37FB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2" y="1297"/>
              <a:ext cx="1445" cy="762"/>
            </a:xfrm>
            <a:prstGeom prst="rect">
              <a:avLst/>
            </a:prstGeom>
            <a:solidFill>
              <a:srgbClr val="FFFF66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11" name="Oval 15">
              <a:extLst>
                <a:ext uri="{FF2B5EF4-FFF2-40B4-BE49-F238E27FC236}">
                  <a16:creationId xmlns:a16="http://schemas.microsoft.com/office/drawing/2014/main" id="{EFD073DD-0287-7157-7F1B-33DEEE1D7E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8" y="1468"/>
              <a:ext cx="442" cy="441"/>
            </a:xfrm>
            <a:prstGeom prst="ellipse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12" name="Oval 16">
              <a:extLst>
                <a:ext uri="{FF2B5EF4-FFF2-40B4-BE49-F238E27FC236}">
                  <a16:creationId xmlns:a16="http://schemas.microsoft.com/office/drawing/2014/main" id="{6AB21BB5-37A8-61C9-B589-F4F3BE08B3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4" y="1468"/>
              <a:ext cx="443" cy="441"/>
            </a:xfrm>
            <a:prstGeom prst="ellipse">
              <a:avLst/>
            </a:prstGeom>
            <a:solidFill>
              <a:schemeClr val="bg1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13" name="Rectangle 17">
              <a:extLst>
                <a:ext uri="{FF2B5EF4-FFF2-40B4-BE49-F238E27FC236}">
                  <a16:creationId xmlns:a16="http://schemas.microsoft.com/office/drawing/2014/main" id="{9B5C6F2B-99FD-7EFA-CB0E-7916E7896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7" y="1370"/>
              <a:ext cx="4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Helv" charset="0"/>
                </a:rPr>
                <a:t>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6114" name="Rectangle 18">
              <a:extLst>
                <a:ext uri="{FF2B5EF4-FFF2-40B4-BE49-F238E27FC236}">
                  <a16:creationId xmlns:a16="http://schemas.microsoft.com/office/drawing/2014/main" id="{523DE7AF-6058-6E5E-DB34-40FB9811D4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3" y="1630"/>
              <a:ext cx="4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Helv" charset="0"/>
                </a:rPr>
                <a:t>A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6115" name="Rectangle 19">
              <a:extLst>
                <a:ext uri="{FF2B5EF4-FFF2-40B4-BE49-F238E27FC236}">
                  <a16:creationId xmlns:a16="http://schemas.microsoft.com/office/drawing/2014/main" id="{4038937B-3A98-FFBB-C2FB-2E32C627B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5" y="1630"/>
              <a:ext cx="4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Helv" charset="0"/>
                </a:rPr>
                <a:t>B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6116" name="Rectangle 20">
              <a:extLst>
                <a:ext uri="{FF2B5EF4-FFF2-40B4-BE49-F238E27FC236}">
                  <a16:creationId xmlns:a16="http://schemas.microsoft.com/office/drawing/2014/main" id="{9F5B714B-1857-C6AA-AF7A-5F36FF81A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7" y="2111"/>
              <a:ext cx="1289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  <a:latin typeface="Helv" charset="0"/>
                </a:rPr>
                <a:t>Venn Diagram- Mutually Exclusive Events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</p:grpSp>
      <p:grpSp>
        <p:nvGrpSpPr>
          <p:cNvPr id="516137" name="Group 41">
            <a:extLst>
              <a:ext uri="{FF2B5EF4-FFF2-40B4-BE49-F238E27FC236}">
                <a16:creationId xmlns:a16="http://schemas.microsoft.com/office/drawing/2014/main" id="{BEBAF2B9-68F2-F32E-5669-A3EF3E3F8A3C}"/>
              </a:ext>
            </a:extLst>
          </p:cNvPr>
          <p:cNvGrpSpPr>
            <a:grpSpLocks/>
          </p:cNvGrpSpPr>
          <p:nvPr/>
        </p:nvGrpSpPr>
        <p:grpSpPr bwMode="auto">
          <a:xfrm>
            <a:off x="3157538" y="4900613"/>
            <a:ext cx="2808287" cy="1727200"/>
            <a:chOff x="1997" y="3087"/>
            <a:chExt cx="1542" cy="948"/>
          </a:xfrm>
        </p:grpSpPr>
        <p:sp>
          <p:nvSpPr>
            <p:cNvPr id="516117" name="AutoShape 21">
              <a:extLst>
                <a:ext uri="{FF2B5EF4-FFF2-40B4-BE49-F238E27FC236}">
                  <a16:creationId xmlns:a16="http://schemas.microsoft.com/office/drawing/2014/main" id="{72D26EAC-D236-D860-F4F0-60AEB4D4560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997" y="3087"/>
              <a:ext cx="1542" cy="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9" name="Rectangle 23">
              <a:extLst>
                <a:ext uri="{FF2B5EF4-FFF2-40B4-BE49-F238E27FC236}">
                  <a16:creationId xmlns:a16="http://schemas.microsoft.com/office/drawing/2014/main" id="{EC8B535B-958D-FF1A-C1B8-F768691879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4" y="3094"/>
              <a:ext cx="1528" cy="809"/>
            </a:xfrm>
            <a:prstGeom prst="rect">
              <a:avLst/>
            </a:prstGeom>
            <a:solidFill>
              <a:srgbClr val="FFFF66"/>
            </a:solidFill>
            <a:ln w="11113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20" name="Oval 24">
              <a:extLst>
                <a:ext uri="{FF2B5EF4-FFF2-40B4-BE49-F238E27FC236}">
                  <a16:creationId xmlns:a16="http://schemas.microsoft.com/office/drawing/2014/main" id="{5ECD805E-4C1C-2E76-40EB-C2819DD48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3" y="3264"/>
              <a:ext cx="468" cy="469"/>
            </a:xfrm>
            <a:prstGeom prst="ellipse">
              <a:avLst/>
            </a:prstGeom>
            <a:solidFill>
              <a:srgbClr val="FFFFFF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21" name="Oval 25">
              <a:extLst>
                <a:ext uri="{FF2B5EF4-FFF2-40B4-BE49-F238E27FC236}">
                  <a16:creationId xmlns:a16="http://schemas.microsoft.com/office/drawing/2014/main" id="{9C6BCCAD-F4E8-F0B5-8211-C6F6B131DC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3264"/>
              <a:ext cx="468" cy="469"/>
            </a:xfrm>
            <a:prstGeom prst="ellipse">
              <a:avLst/>
            </a:prstGeom>
            <a:solidFill>
              <a:schemeClr val="bg1"/>
            </a:solidFill>
            <a:ln w="1111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22" name="Rectangle 26">
              <a:extLst>
                <a:ext uri="{FF2B5EF4-FFF2-40B4-BE49-F238E27FC236}">
                  <a16:creationId xmlns:a16="http://schemas.microsoft.com/office/drawing/2014/main" id="{6E72A871-BB7F-603D-3155-7964742149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9" y="3145"/>
              <a:ext cx="5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Helv" charset="0"/>
                </a:rPr>
                <a:t>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6123" name="Rectangle 27">
              <a:extLst>
                <a:ext uri="{FF2B5EF4-FFF2-40B4-BE49-F238E27FC236}">
                  <a16:creationId xmlns:a16="http://schemas.microsoft.com/office/drawing/2014/main" id="{D4DDA3E5-07CF-EE60-690C-20FC422D1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6" y="3443"/>
              <a:ext cx="5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Helv" charset="0"/>
                </a:rPr>
                <a:t>A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6124" name="Rectangle 28">
              <a:extLst>
                <a:ext uri="{FF2B5EF4-FFF2-40B4-BE49-F238E27FC236}">
                  <a16:creationId xmlns:a16="http://schemas.microsoft.com/office/drawing/2014/main" id="{29F592F0-F671-8EEF-352E-D7D01D5C7E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8" y="3443"/>
              <a:ext cx="5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Helv" charset="0"/>
                </a:rPr>
                <a:t>B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6125" name="Line 29">
              <a:extLst>
                <a:ext uri="{FF2B5EF4-FFF2-40B4-BE49-F238E27FC236}">
                  <a16:creationId xmlns:a16="http://schemas.microsoft.com/office/drawing/2014/main" id="{47DF8558-2BEE-483E-0B02-4764DF2CE9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1" y="3476"/>
              <a:ext cx="169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6" name="Line 30">
              <a:extLst>
                <a:ext uri="{FF2B5EF4-FFF2-40B4-BE49-F238E27FC236}">
                  <a16:creationId xmlns:a16="http://schemas.microsoft.com/office/drawing/2014/main" id="{1EC94185-A1F6-BE83-D935-FCBE3722F4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0" y="3516"/>
              <a:ext cx="168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7" name="Line 31">
              <a:extLst>
                <a:ext uri="{FF2B5EF4-FFF2-40B4-BE49-F238E27FC236}">
                  <a16:creationId xmlns:a16="http://schemas.microsoft.com/office/drawing/2014/main" id="{6B15EE47-3673-A5E0-1A93-DCA3AE258D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50" y="3557"/>
              <a:ext cx="152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8" name="Line 32">
              <a:extLst>
                <a:ext uri="{FF2B5EF4-FFF2-40B4-BE49-F238E27FC236}">
                  <a16:creationId xmlns:a16="http://schemas.microsoft.com/office/drawing/2014/main" id="{C2F2230E-5E92-6817-AE7C-C39570F289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1" y="3592"/>
              <a:ext cx="13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9" name="Line 33">
              <a:extLst>
                <a:ext uri="{FF2B5EF4-FFF2-40B4-BE49-F238E27FC236}">
                  <a16:creationId xmlns:a16="http://schemas.microsoft.com/office/drawing/2014/main" id="{692D833B-3FAF-4E51-F4B3-8B57BA8E0F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2" y="3628"/>
              <a:ext cx="86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30" name="Line 34">
              <a:extLst>
                <a:ext uri="{FF2B5EF4-FFF2-40B4-BE49-F238E27FC236}">
                  <a16:creationId xmlns:a16="http://schemas.microsoft.com/office/drawing/2014/main" id="{755E0967-135F-4F45-DD44-8E7733A467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3" y="3657"/>
              <a:ext cx="44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31" name="Line 35">
              <a:extLst>
                <a:ext uri="{FF2B5EF4-FFF2-40B4-BE49-F238E27FC236}">
                  <a16:creationId xmlns:a16="http://schemas.microsoft.com/office/drawing/2014/main" id="{83C7402F-361D-6537-8754-05FCDE9742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6" y="3439"/>
              <a:ext cx="156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32" name="Line 36">
              <a:extLst>
                <a:ext uri="{FF2B5EF4-FFF2-40B4-BE49-F238E27FC236}">
                  <a16:creationId xmlns:a16="http://schemas.microsoft.com/office/drawing/2014/main" id="{A7366883-3AC9-094F-955F-A1FD753381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64" y="3397"/>
              <a:ext cx="120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33" name="Line 37">
              <a:extLst>
                <a:ext uri="{FF2B5EF4-FFF2-40B4-BE49-F238E27FC236}">
                  <a16:creationId xmlns:a16="http://schemas.microsoft.com/office/drawing/2014/main" id="{6B4B8C32-4560-2458-D58C-58701B2254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82" y="3367"/>
              <a:ext cx="83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34" name="Line 38">
              <a:extLst>
                <a:ext uri="{FF2B5EF4-FFF2-40B4-BE49-F238E27FC236}">
                  <a16:creationId xmlns:a16="http://schemas.microsoft.com/office/drawing/2014/main" id="{AC394F15-EDE3-A4FC-CF14-6589942426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2" y="3341"/>
              <a:ext cx="47" cy="1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35" name="Rectangle 39">
              <a:extLst>
                <a:ext uri="{FF2B5EF4-FFF2-40B4-BE49-F238E27FC236}">
                  <a16:creationId xmlns:a16="http://schemas.microsoft.com/office/drawing/2014/main" id="{97FAA374-986A-2BDF-0D8E-44A6FE5D04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4" y="3938"/>
              <a:ext cx="1209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  <a:latin typeface="Helv" charset="0"/>
                </a:rPr>
                <a:t>Venn Diagram - Intersecting Events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</p:grpSp>
      <p:sp>
        <p:nvSpPr>
          <p:cNvPr id="516138" name="Text Box 42">
            <a:extLst>
              <a:ext uri="{FF2B5EF4-FFF2-40B4-BE49-F238E27FC236}">
                <a16:creationId xmlns:a16="http://schemas.microsoft.com/office/drawing/2014/main" id="{E9C00084-D5BD-F908-1BF8-97344DF46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0700" y="6324600"/>
            <a:ext cx="1647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 7, 8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47D145CF-A364-C4BC-AA30-BFE5C49CDC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Conditional Probability</a:t>
            </a:r>
          </a:p>
        </p:txBody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2EF2CD48-7B11-7665-FB8D-90DF7EBA985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en-US" sz="2400"/>
              <a:t>For A dependent on B:</a:t>
            </a:r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For A independent of B:</a:t>
            </a:r>
          </a:p>
        </p:txBody>
      </p:sp>
      <p:graphicFrame>
        <p:nvGraphicFramePr>
          <p:cNvPr id="517166" name="Object 46">
            <a:extLst>
              <a:ext uri="{FF2B5EF4-FFF2-40B4-BE49-F238E27FC236}">
                <a16:creationId xmlns:a16="http://schemas.microsoft.com/office/drawing/2014/main" id="{44C6A22D-BAC3-E785-C30A-83DACA09C17B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2249488" y="1708150"/>
          <a:ext cx="4735512" cy="198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574640" imgH="660240" progId="Equation.3">
                  <p:embed/>
                </p:oleObj>
              </mc:Choice>
              <mc:Fallback>
                <p:oleObj name="Equation" r:id="rId2" imgW="1574640" imgH="660240" progId="Equation.3">
                  <p:embed/>
                  <p:pic>
                    <p:nvPicPr>
                      <p:cNvPr id="0" name="Object 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488" y="1708150"/>
                        <a:ext cx="4735512" cy="1985963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  <a:ln w="952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7168" name="Object 48">
            <a:extLst>
              <a:ext uri="{FF2B5EF4-FFF2-40B4-BE49-F238E27FC236}">
                <a16:creationId xmlns:a16="http://schemas.microsoft.com/office/drawing/2014/main" id="{5E71E7C9-297E-082D-93C7-A3D32A52DF4F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2262188" y="4802188"/>
          <a:ext cx="462597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358640" imgH="203040" progId="Equation.3">
                  <p:embed/>
                </p:oleObj>
              </mc:Choice>
              <mc:Fallback>
                <p:oleObj name="Equation" r:id="rId4" imgW="1358640" imgH="203040" progId="Equation.3">
                  <p:embed/>
                  <p:pic>
                    <p:nvPicPr>
                      <p:cNvPr id="0" name="Object 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2188" y="4802188"/>
                        <a:ext cx="4625975" cy="692150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  <a:ln w="952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170" name="Text Box 50">
            <a:extLst>
              <a:ext uri="{FF2B5EF4-FFF2-40B4-BE49-F238E27FC236}">
                <a16:creationId xmlns:a16="http://schemas.microsoft.com/office/drawing/2014/main" id="{A3FB653A-AAEB-2A34-50EA-9D751BEEFF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97150" y="5846763"/>
            <a:ext cx="3987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latin typeface="Arial" panose="020B0604020202020204" pitchFamily="34" charset="0"/>
              </a:rPr>
              <a:t>See Impellor Example</a:t>
            </a:r>
          </a:p>
        </p:txBody>
      </p:sp>
      <p:sp>
        <p:nvSpPr>
          <p:cNvPr id="517171" name="Text Box 51">
            <a:extLst>
              <a:ext uri="{FF2B5EF4-FFF2-40B4-BE49-F238E27FC236}">
                <a16:creationId xmlns:a16="http://schemas.microsoft.com/office/drawing/2014/main" id="{304968AD-430C-6FBE-5075-9289EA34B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6300" y="5930900"/>
            <a:ext cx="1647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 8, 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22B178D5-B873-DD40-D147-5B9CDCAC786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Basic Statistical Method</a:t>
            </a:r>
          </a:p>
        </p:txBody>
      </p:sp>
      <p:sp>
        <p:nvSpPr>
          <p:cNvPr id="520195" name="Rectangle 3">
            <a:extLst>
              <a:ext uri="{FF2B5EF4-FFF2-40B4-BE49-F238E27FC236}">
                <a16:creationId xmlns:a16="http://schemas.microsoft.com/office/drawing/2014/main" id="{DFC7E4A6-4B6A-FBA4-954C-9CC7810B34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4214813"/>
            <a:ext cx="8451850" cy="2374900"/>
          </a:xfrm>
        </p:spPr>
        <p:txBody>
          <a:bodyPr/>
          <a:lstStyle/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/>
              <a:t>Understand where the central tendency of the data lies,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/>
              <a:t>Determine how the data varies or is dispersed,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/>
              <a:t>Develop a "picture" of the data (i.e. control chart, histogram, probability chart),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/>
              <a:t>Fit the best probability model or distribution to the data, and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/>
              <a:t> Develop uncertainty estimates for the population parameters.</a:t>
            </a:r>
          </a:p>
        </p:txBody>
      </p:sp>
      <p:sp>
        <p:nvSpPr>
          <p:cNvPr id="520197" name="Rectangle 5">
            <a:extLst>
              <a:ext uri="{FF2B5EF4-FFF2-40B4-BE49-F238E27FC236}">
                <a16:creationId xmlns:a16="http://schemas.microsoft.com/office/drawing/2014/main" id="{57D1512E-0354-366C-6B93-A32C19063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520213" name="Group 21">
            <a:extLst>
              <a:ext uri="{FF2B5EF4-FFF2-40B4-BE49-F238E27FC236}">
                <a16:creationId xmlns:a16="http://schemas.microsoft.com/office/drawing/2014/main" id="{879CDCFB-1544-35DB-6714-DC5DC085DC2E}"/>
              </a:ext>
            </a:extLst>
          </p:cNvPr>
          <p:cNvGrpSpPr>
            <a:grpSpLocks/>
          </p:cNvGrpSpPr>
          <p:nvPr/>
        </p:nvGrpSpPr>
        <p:grpSpPr bwMode="auto">
          <a:xfrm>
            <a:off x="1816100" y="881063"/>
            <a:ext cx="5659438" cy="2919412"/>
            <a:chOff x="1144" y="555"/>
            <a:chExt cx="3169" cy="1635"/>
          </a:xfrm>
        </p:grpSpPr>
        <p:sp>
          <p:nvSpPr>
            <p:cNvPr id="520198" name="AutoShape 6">
              <a:extLst>
                <a:ext uri="{FF2B5EF4-FFF2-40B4-BE49-F238E27FC236}">
                  <a16:creationId xmlns:a16="http://schemas.microsoft.com/office/drawing/2014/main" id="{4099E542-EBC1-E343-3933-A39B791E150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144" y="555"/>
              <a:ext cx="3169" cy="1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00" name="Freeform 8">
              <a:extLst>
                <a:ext uri="{FF2B5EF4-FFF2-40B4-BE49-F238E27FC236}">
                  <a16:creationId xmlns:a16="http://schemas.microsoft.com/office/drawing/2014/main" id="{6990A5E7-6F20-564B-B00F-0413A75BC8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4" y="576"/>
              <a:ext cx="1998" cy="1391"/>
            </a:xfrm>
            <a:custGeom>
              <a:avLst/>
              <a:gdLst>
                <a:gd name="T0" fmla="*/ 927 w 1998"/>
                <a:gd name="T1" fmla="*/ 128 h 1391"/>
                <a:gd name="T2" fmla="*/ 1039 w 1998"/>
                <a:gd name="T3" fmla="*/ 104 h 1391"/>
                <a:gd name="T4" fmla="*/ 1167 w 1998"/>
                <a:gd name="T5" fmla="*/ 104 h 1391"/>
                <a:gd name="T6" fmla="*/ 1279 w 1998"/>
                <a:gd name="T7" fmla="*/ 96 h 1391"/>
                <a:gd name="T8" fmla="*/ 1375 w 1998"/>
                <a:gd name="T9" fmla="*/ 96 h 1391"/>
                <a:gd name="T10" fmla="*/ 1486 w 1998"/>
                <a:gd name="T11" fmla="*/ 96 h 1391"/>
                <a:gd name="T12" fmla="*/ 1582 w 1998"/>
                <a:gd name="T13" fmla="*/ 144 h 1391"/>
                <a:gd name="T14" fmla="*/ 1678 w 1998"/>
                <a:gd name="T15" fmla="*/ 200 h 1391"/>
                <a:gd name="T16" fmla="*/ 1726 w 1998"/>
                <a:gd name="T17" fmla="*/ 272 h 1391"/>
                <a:gd name="T18" fmla="*/ 1726 w 1998"/>
                <a:gd name="T19" fmla="*/ 344 h 1391"/>
                <a:gd name="T20" fmla="*/ 1798 w 1998"/>
                <a:gd name="T21" fmla="*/ 384 h 1391"/>
                <a:gd name="T22" fmla="*/ 1950 w 1998"/>
                <a:gd name="T23" fmla="*/ 432 h 1391"/>
                <a:gd name="T24" fmla="*/ 1998 w 1998"/>
                <a:gd name="T25" fmla="*/ 504 h 1391"/>
                <a:gd name="T26" fmla="*/ 1990 w 1998"/>
                <a:gd name="T27" fmla="*/ 592 h 1391"/>
                <a:gd name="T28" fmla="*/ 1974 w 1998"/>
                <a:gd name="T29" fmla="*/ 664 h 1391"/>
                <a:gd name="T30" fmla="*/ 1910 w 1998"/>
                <a:gd name="T31" fmla="*/ 744 h 1391"/>
                <a:gd name="T32" fmla="*/ 1838 w 1998"/>
                <a:gd name="T33" fmla="*/ 824 h 1391"/>
                <a:gd name="T34" fmla="*/ 1870 w 1998"/>
                <a:gd name="T35" fmla="*/ 896 h 1391"/>
                <a:gd name="T36" fmla="*/ 1846 w 1998"/>
                <a:gd name="T37" fmla="*/ 984 h 1391"/>
                <a:gd name="T38" fmla="*/ 1838 w 1998"/>
                <a:gd name="T39" fmla="*/ 1079 h 1391"/>
                <a:gd name="T40" fmla="*/ 1806 w 1998"/>
                <a:gd name="T41" fmla="*/ 1167 h 1391"/>
                <a:gd name="T42" fmla="*/ 1686 w 1998"/>
                <a:gd name="T43" fmla="*/ 1223 h 1391"/>
                <a:gd name="T44" fmla="*/ 1534 w 1998"/>
                <a:gd name="T45" fmla="*/ 1231 h 1391"/>
                <a:gd name="T46" fmla="*/ 1454 w 1998"/>
                <a:gd name="T47" fmla="*/ 1247 h 1391"/>
                <a:gd name="T48" fmla="*/ 1430 w 1998"/>
                <a:gd name="T49" fmla="*/ 1335 h 1391"/>
                <a:gd name="T50" fmla="*/ 1343 w 1998"/>
                <a:gd name="T51" fmla="*/ 1359 h 1391"/>
                <a:gd name="T52" fmla="*/ 1311 w 1998"/>
                <a:gd name="T53" fmla="*/ 1351 h 1391"/>
                <a:gd name="T54" fmla="*/ 831 w 1998"/>
                <a:gd name="T55" fmla="*/ 1391 h 1391"/>
                <a:gd name="T56" fmla="*/ 648 w 1998"/>
                <a:gd name="T57" fmla="*/ 1311 h 1391"/>
                <a:gd name="T58" fmla="*/ 608 w 1998"/>
                <a:gd name="T59" fmla="*/ 1231 h 1391"/>
                <a:gd name="T60" fmla="*/ 384 w 1998"/>
                <a:gd name="T61" fmla="*/ 1247 h 1391"/>
                <a:gd name="T62" fmla="*/ 216 w 1998"/>
                <a:gd name="T63" fmla="*/ 1215 h 1391"/>
                <a:gd name="T64" fmla="*/ 80 w 1998"/>
                <a:gd name="T65" fmla="*/ 1159 h 1391"/>
                <a:gd name="T66" fmla="*/ 72 w 1998"/>
                <a:gd name="T67" fmla="*/ 1055 h 1391"/>
                <a:gd name="T68" fmla="*/ 56 w 1998"/>
                <a:gd name="T69" fmla="*/ 944 h 1391"/>
                <a:gd name="T70" fmla="*/ 8 w 1998"/>
                <a:gd name="T71" fmla="*/ 800 h 1391"/>
                <a:gd name="T72" fmla="*/ 0 w 1998"/>
                <a:gd name="T73" fmla="*/ 648 h 1391"/>
                <a:gd name="T74" fmla="*/ 0 w 1998"/>
                <a:gd name="T75" fmla="*/ 544 h 1391"/>
                <a:gd name="T76" fmla="*/ 16 w 1998"/>
                <a:gd name="T77" fmla="*/ 464 h 1391"/>
                <a:gd name="T78" fmla="*/ 48 w 1998"/>
                <a:gd name="T79" fmla="*/ 376 h 1391"/>
                <a:gd name="T80" fmla="*/ 128 w 1998"/>
                <a:gd name="T81" fmla="*/ 328 h 1391"/>
                <a:gd name="T82" fmla="*/ 152 w 1998"/>
                <a:gd name="T83" fmla="*/ 232 h 1391"/>
                <a:gd name="T84" fmla="*/ 216 w 1998"/>
                <a:gd name="T85" fmla="*/ 152 h 1391"/>
                <a:gd name="T86" fmla="*/ 296 w 1998"/>
                <a:gd name="T87" fmla="*/ 80 h 1391"/>
                <a:gd name="T88" fmla="*/ 408 w 1998"/>
                <a:gd name="T89" fmla="*/ 24 h 1391"/>
                <a:gd name="T90" fmla="*/ 536 w 1998"/>
                <a:gd name="T91" fmla="*/ 40 h 1391"/>
                <a:gd name="T92" fmla="*/ 584 w 1998"/>
                <a:gd name="T93" fmla="*/ 48 h 1391"/>
                <a:gd name="T94" fmla="*/ 695 w 1998"/>
                <a:gd name="T95" fmla="*/ 16 h 1391"/>
                <a:gd name="T96" fmla="*/ 791 w 1998"/>
                <a:gd name="T97" fmla="*/ 16 h 1391"/>
                <a:gd name="T98" fmla="*/ 839 w 1998"/>
                <a:gd name="T99" fmla="*/ 80 h 1391"/>
                <a:gd name="T100" fmla="*/ 839 w 1998"/>
                <a:gd name="T101" fmla="*/ 160 h 1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98" h="1391">
                  <a:moveTo>
                    <a:pt x="831" y="152"/>
                  </a:moveTo>
                  <a:lnTo>
                    <a:pt x="855" y="152"/>
                  </a:lnTo>
                  <a:lnTo>
                    <a:pt x="903" y="152"/>
                  </a:lnTo>
                  <a:lnTo>
                    <a:pt x="911" y="136"/>
                  </a:lnTo>
                  <a:lnTo>
                    <a:pt x="927" y="128"/>
                  </a:lnTo>
                  <a:lnTo>
                    <a:pt x="943" y="120"/>
                  </a:lnTo>
                  <a:lnTo>
                    <a:pt x="967" y="104"/>
                  </a:lnTo>
                  <a:lnTo>
                    <a:pt x="983" y="104"/>
                  </a:lnTo>
                  <a:lnTo>
                    <a:pt x="1007" y="104"/>
                  </a:lnTo>
                  <a:lnTo>
                    <a:pt x="1039" y="104"/>
                  </a:lnTo>
                  <a:lnTo>
                    <a:pt x="1063" y="104"/>
                  </a:lnTo>
                  <a:lnTo>
                    <a:pt x="1079" y="104"/>
                  </a:lnTo>
                  <a:lnTo>
                    <a:pt x="1119" y="104"/>
                  </a:lnTo>
                  <a:lnTo>
                    <a:pt x="1151" y="104"/>
                  </a:lnTo>
                  <a:lnTo>
                    <a:pt x="1167" y="104"/>
                  </a:lnTo>
                  <a:lnTo>
                    <a:pt x="1183" y="104"/>
                  </a:lnTo>
                  <a:lnTo>
                    <a:pt x="1199" y="104"/>
                  </a:lnTo>
                  <a:lnTo>
                    <a:pt x="1215" y="104"/>
                  </a:lnTo>
                  <a:lnTo>
                    <a:pt x="1263" y="96"/>
                  </a:lnTo>
                  <a:lnTo>
                    <a:pt x="1279" y="96"/>
                  </a:lnTo>
                  <a:lnTo>
                    <a:pt x="1295" y="96"/>
                  </a:lnTo>
                  <a:lnTo>
                    <a:pt x="1311" y="96"/>
                  </a:lnTo>
                  <a:lnTo>
                    <a:pt x="1327" y="96"/>
                  </a:lnTo>
                  <a:lnTo>
                    <a:pt x="1351" y="96"/>
                  </a:lnTo>
                  <a:lnTo>
                    <a:pt x="1375" y="96"/>
                  </a:lnTo>
                  <a:lnTo>
                    <a:pt x="1391" y="96"/>
                  </a:lnTo>
                  <a:lnTo>
                    <a:pt x="1422" y="96"/>
                  </a:lnTo>
                  <a:lnTo>
                    <a:pt x="1454" y="96"/>
                  </a:lnTo>
                  <a:lnTo>
                    <a:pt x="1470" y="96"/>
                  </a:lnTo>
                  <a:lnTo>
                    <a:pt x="1486" y="96"/>
                  </a:lnTo>
                  <a:lnTo>
                    <a:pt x="1502" y="104"/>
                  </a:lnTo>
                  <a:lnTo>
                    <a:pt x="1518" y="112"/>
                  </a:lnTo>
                  <a:lnTo>
                    <a:pt x="1542" y="120"/>
                  </a:lnTo>
                  <a:lnTo>
                    <a:pt x="1558" y="136"/>
                  </a:lnTo>
                  <a:lnTo>
                    <a:pt x="1582" y="144"/>
                  </a:lnTo>
                  <a:lnTo>
                    <a:pt x="1606" y="160"/>
                  </a:lnTo>
                  <a:lnTo>
                    <a:pt x="1630" y="176"/>
                  </a:lnTo>
                  <a:lnTo>
                    <a:pt x="1654" y="176"/>
                  </a:lnTo>
                  <a:lnTo>
                    <a:pt x="1662" y="192"/>
                  </a:lnTo>
                  <a:lnTo>
                    <a:pt x="1678" y="200"/>
                  </a:lnTo>
                  <a:lnTo>
                    <a:pt x="1686" y="224"/>
                  </a:lnTo>
                  <a:lnTo>
                    <a:pt x="1694" y="240"/>
                  </a:lnTo>
                  <a:lnTo>
                    <a:pt x="1710" y="240"/>
                  </a:lnTo>
                  <a:lnTo>
                    <a:pt x="1718" y="256"/>
                  </a:lnTo>
                  <a:lnTo>
                    <a:pt x="1726" y="272"/>
                  </a:lnTo>
                  <a:lnTo>
                    <a:pt x="1726" y="288"/>
                  </a:lnTo>
                  <a:lnTo>
                    <a:pt x="1726" y="304"/>
                  </a:lnTo>
                  <a:lnTo>
                    <a:pt x="1710" y="312"/>
                  </a:lnTo>
                  <a:lnTo>
                    <a:pt x="1718" y="328"/>
                  </a:lnTo>
                  <a:lnTo>
                    <a:pt x="1726" y="344"/>
                  </a:lnTo>
                  <a:lnTo>
                    <a:pt x="1734" y="360"/>
                  </a:lnTo>
                  <a:lnTo>
                    <a:pt x="1750" y="368"/>
                  </a:lnTo>
                  <a:lnTo>
                    <a:pt x="1766" y="376"/>
                  </a:lnTo>
                  <a:lnTo>
                    <a:pt x="1782" y="384"/>
                  </a:lnTo>
                  <a:lnTo>
                    <a:pt x="1798" y="384"/>
                  </a:lnTo>
                  <a:lnTo>
                    <a:pt x="1814" y="392"/>
                  </a:lnTo>
                  <a:lnTo>
                    <a:pt x="1862" y="408"/>
                  </a:lnTo>
                  <a:lnTo>
                    <a:pt x="1902" y="408"/>
                  </a:lnTo>
                  <a:lnTo>
                    <a:pt x="1918" y="416"/>
                  </a:lnTo>
                  <a:lnTo>
                    <a:pt x="1950" y="432"/>
                  </a:lnTo>
                  <a:lnTo>
                    <a:pt x="1966" y="440"/>
                  </a:lnTo>
                  <a:lnTo>
                    <a:pt x="1974" y="456"/>
                  </a:lnTo>
                  <a:lnTo>
                    <a:pt x="1982" y="472"/>
                  </a:lnTo>
                  <a:lnTo>
                    <a:pt x="1990" y="488"/>
                  </a:lnTo>
                  <a:lnTo>
                    <a:pt x="1998" y="504"/>
                  </a:lnTo>
                  <a:lnTo>
                    <a:pt x="1998" y="520"/>
                  </a:lnTo>
                  <a:lnTo>
                    <a:pt x="1998" y="544"/>
                  </a:lnTo>
                  <a:lnTo>
                    <a:pt x="1990" y="560"/>
                  </a:lnTo>
                  <a:lnTo>
                    <a:pt x="1990" y="576"/>
                  </a:lnTo>
                  <a:lnTo>
                    <a:pt x="1990" y="592"/>
                  </a:lnTo>
                  <a:lnTo>
                    <a:pt x="1998" y="608"/>
                  </a:lnTo>
                  <a:lnTo>
                    <a:pt x="1998" y="624"/>
                  </a:lnTo>
                  <a:lnTo>
                    <a:pt x="1990" y="640"/>
                  </a:lnTo>
                  <a:lnTo>
                    <a:pt x="1990" y="656"/>
                  </a:lnTo>
                  <a:lnTo>
                    <a:pt x="1974" y="664"/>
                  </a:lnTo>
                  <a:lnTo>
                    <a:pt x="1974" y="680"/>
                  </a:lnTo>
                  <a:lnTo>
                    <a:pt x="1950" y="704"/>
                  </a:lnTo>
                  <a:lnTo>
                    <a:pt x="1934" y="720"/>
                  </a:lnTo>
                  <a:lnTo>
                    <a:pt x="1918" y="728"/>
                  </a:lnTo>
                  <a:lnTo>
                    <a:pt x="1910" y="744"/>
                  </a:lnTo>
                  <a:lnTo>
                    <a:pt x="1878" y="768"/>
                  </a:lnTo>
                  <a:lnTo>
                    <a:pt x="1862" y="776"/>
                  </a:lnTo>
                  <a:lnTo>
                    <a:pt x="1854" y="792"/>
                  </a:lnTo>
                  <a:lnTo>
                    <a:pt x="1838" y="808"/>
                  </a:lnTo>
                  <a:lnTo>
                    <a:pt x="1838" y="824"/>
                  </a:lnTo>
                  <a:lnTo>
                    <a:pt x="1854" y="832"/>
                  </a:lnTo>
                  <a:lnTo>
                    <a:pt x="1862" y="848"/>
                  </a:lnTo>
                  <a:lnTo>
                    <a:pt x="1870" y="864"/>
                  </a:lnTo>
                  <a:lnTo>
                    <a:pt x="1870" y="880"/>
                  </a:lnTo>
                  <a:lnTo>
                    <a:pt x="1870" y="896"/>
                  </a:lnTo>
                  <a:lnTo>
                    <a:pt x="1870" y="912"/>
                  </a:lnTo>
                  <a:lnTo>
                    <a:pt x="1862" y="936"/>
                  </a:lnTo>
                  <a:lnTo>
                    <a:pt x="1854" y="952"/>
                  </a:lnTo>
                  <a:lnTo>
                    <a:pt x="1846" y="968"/>
                  </a:lnTo>
                  <a:lnTo>
                    <a:pt x="1846" y="984"/>
                  </a:lnTo>
                  <a:lnTo>
                    <a:pt x="1838" y="999"/>
                  </a:lnTo>
                  <a:lnTo>
                    <a:pt x="1838" y="1015"/>
                  </a:lnTo>
                  <a:lnTo>
                    <a:pt x="1838" y="1031"/>
                  </a:lnTo>
                  <a:lnTo>
                    <a:pt x="1838" y="1063"/>
                  </a:lnTo>
                  <a:lnTo>
                    <a:pt x="1838" y="1079"/>
                  </a:lnTo>
                  <a:lnTo>
                    <a:pt x="1830" y="1095"/>
                  </a:lnTo>
                  <a:lnTo>
                    <a:pt x="1830" y="1119"/>
                  </a:lnTo>
                  <a:lnTo>
                    <a:pt x="1830" y="1135"/>
                  </a:lnTo>
                  <a:lnTo>
                    <a:pt x="1822" y="1151"/>
                  </a:lnTo>
                  <a:lnTo>
                    <a:pt x="1806" y="1167"/>
                  </a:lnTo>
                  <a:lnTo>
                    <a:pt x="1790" y="1183"/>
                  </a:lnTo>
                  <a:lnTo>
                    <a:pt x="1758" y="1199"/>
                  </a:lnTo>
                  <a:lnTo>
                    <a:pt x="1734" y="1207"/>
                  </a:lnTo>
                  <a:lnTo>
                    <a:pt x="1718" y="1207"/>
                  </a:lnTo>
                  <a:lnTo>
                    <a:pt x="1686" y="1223"/>
                  </a:lnTo>
                  <a:lnTo>
                    <a:pt x="1638" y="1223"/>
                  </a:lnTo>
                  <a:lnTo>
                    <a:pt x="1622" y="1231"/>
                  </a:lnTo>
                  <a:lnTo>
                    <a:pt x="1582" y="1231"/>
                  </a:lnTo>
                  <a:lnTo>
                    <a:pt x="1558" y="1231"/>
                  </a:lnTo>
                  <a:lnTo>
                    <a:pt x="1534" y="1231"/>
                  </a:lnTo>
                  <a:lnTo>
                    <a:pt x="1494" y="1231"/>
                  </a:lnTo>
                  <a:lnTo>
                    <a:pt x="1478" y="1231"/>
                  </a:lnTo>
                  <a:lnTo>
                    <a:pt x="1462" y="1215"/>
                  </a:lnTo>
                  <a:lnTo>
                    <a:pt x="1454" y="1231"/>
                  </a:lnTo>
                  <a:lnTo>
                    <a:pt x="1454" y="1247"/>
                  </a:lnTo>
                  <a:lnTo>
                    <a:pt x="1454" y="1263"/>
                  </a:lnTo>
                  <a:lnTo>
                    <a:pt x="1438" y="1287"/>
                  </a:lnTo>
                  <a:lnTo>
                    <a:pt x="1438" y="1303"/>
                  </a:lnTo>
                  <a:lnTo>
                    <a:pt x="1430" y="1319"/>
                  </a:lnTo>
                  <a:lnTo>
                    <a:pt x="1430" y="1335"/>
                  </a:lnTo>
                  <a:lnTo>
                    <a:pt x="1407" y="1351"/>
                  </a:lnTo>
                  <a:lnTo>
                    <a:pt x="1391" y="1351"/>
                  </a:lnTo>
                  <a:lnTo>
                    <a:pt x="1375" y="1351"/>
                  </a:lnTo>
                  <a:lnTo>
                    <a:pt x="1359" y="1351"/>
                  </a:lnTo>
                  <a:lnTo>
                    <a:pt x="1343" y="1359"/>
                  </a:lnTo>
                  <a:lnTo>
                    <a:pt x="1359" y="1367"/>
                  </a:lnTo>
                  <a:lnTo>
                    <a:pt x="1343" y="1367"/>
                  </a:lnTo>
                  <a:lnTo>
                    <a:pt x="1327" y="1367"/>
                  </a:lnTo>
                  <a:lnTo>
                    <a:pt x="1311" y="1367"/>
                  </a:lnTo>
                  <a:lnTo>
                    <a:pt x="1311" y="1351"/>
                  </a:lnTo>
                  <a:lnTo>
                    <a:pt x="1319" y="1375"/>
                  </a:lnTo>
                  <a:lnTo>
                    <a:pt x="1287" y="1383"/>
                  </a:lnTo>
                  <a:lnTo>
                    <a:pt x="1167" y="1391"/>
                  </a:lnTo>
                  <a:lnTo>
                    <a:pt x="1007" y="1391"/>
                  </a:lnTo>
                  <a:lnTo>
                    <a:pt x="831" y="1391"/>
                  </a:lnTo>
                  <a:lnTo>
                    <a:pt x="624" y="1383"/>
                  </a:lnTo>
                  <a:lnTo>
                    <a:pt x="608" y="1383"/>
                  </a:lnTo>
                  <a:lnTo>
                    <a:pt x="608" y="1367"/>
                  </a:lnTo>
                  <a:lnTo>
                    <a:pt x="640" y="1343"/>
                  </a:lnTo>
                  <a:lnTo>
                    <a:pt x="648" y="1311"/>
                  </a:lnTo>
                  <a:lnTo>
                    <a:pt x="648" y="1287"/>
                  </a:lnTo>
                  <a:lnTo>
                    <a:pt x="632" y="1271"/>
                  </a:lnTo>
                  <a:lnTo>
                    <a:pt x="624" y="1255"/>
                  </a:lnTo>
                  <a:lnTo>
                    <a:pt x="608" y="1247"/>
                  </a:lnTo>
                  <a:lnTo>
                    <a:pt x="608" y="1231"/>
                  </a:lnTo>
                  <a:lnTo>
                    <a:pt x="592" y="1223"/>
                  </a:lnTo>
                  <a:lnTo>
                    <a:pt x="600" y="1239"/>
                  </a:lnTo>
                  <a:lnTo>
                    <a:pt x="576" y="1247"/>
                  </a:lnTo>
                  <a:lnTo>
                    <a:pt x="512" y="1247"/>
                  </a:lnTo>
                  <a:lnTo>
                    <a:pt x="384" y="1247"/>
                  </a:lnTo>
                  <a:lnTo>
                    <a:pt x="328" y="1239"/>
                  </a:lnTo>
                  <a:lnTo>
                    <a:pt x="296" y="1231"/>
                  </a:lnTo>
                  <a:lnTo>
                    <a:pt x="272" y="1223"/>
                  </a:lnTo>
                  <a:lnTo>
                    <a:pt x="248" y="1223"/>
                  </a:lnTo>
                  <a:lnTo>
                    <a:pt x="216" y="1215"/>
                  </a:lnTo>
                  <a:lnTo>
                    <a:pt x="192" y="1207"/>
                  </a:lnTo>
                  <a:lnTo>
                    <a:pt x="168" y="1199"/>
                  </a:lnTo>
                  <a:lnTo>
                    <a:pt x="128" y="1175"/>
                  </a:lnTo>
                  <a:lnTo>
                    <a:pt x="96" y="1167"/>
                  </a:lnTo>
                  <a:lnTo>
                    <a:pt x="80" y="1159"/>
                  </a:lnTo>
                  <a:lnTo>
                    <a:pt x="72" y="1135"/>
                  </a:lnTo>
                  <a:lnTo>
                    <a:pt x="72" y="1111"/>
                  </a:lnTo>
                  <a:lnTo>
                    <a:pt x="72" y="1095"/>
                  </a:lnTo>
                  <a:lnTo>
                    <a:pt x="72" y="1079"/>
                  </a:lnTo>
                  <a:lnTo>
                    <a:pt x="72" y="1055"/>
                  </a:lnTo>
                  <a:lnTo>
                    <a:pt x="72" y="1039"/>
                  </a:lnTo>
                  <a:lnTo>
                    <a:pt x="64" y="1015"/>
                  </a:lnTo>
                  <a:lnTo>
                    <a:pt x="64" y="984"/>
                  </a:lnTo>
                  <a:lnTo>
                    <a:pt x="64" y="968"/>
                  </a:lnTo>
                  <a:lnTo>
                    <a:pt x="56" y="944"/>
                  </a:lnTo>
                  <a:lnTo>
                    <a:pt x="56" y="904"/>
                  </a:lnTo>
                  <a:lnTo>
                    <a:pt x="48" y="872"/>
                  </a:lnTo>
                  <a:lnTo>
                    <a:pt x="40" y="848"/>
                  </a:lnTo>
                  <a:lnTo>
                    <a:pt x="24" y="816"/>
                  </a:lnTo>
                  <a:lnTo>
                    <a:pt x="8" y="800"/>
                  </a:lnTo>
                  <a:lnTo>
                    <a:pt x="0" y="776"/>
                  </a:lnTo>
                  <a:lnTo>
                    <a:pt x="0" y="752"/>
                  </a:lnTo>
                  <a:lnTo>
                    <a:pt x="0" y="712"/>
                  </a:lnTo>
                  <a:lnTo>
                    <a:pt x="0" y="680"/>
                  </a:lnTo>
                  <a:lnTo>
                    <a:pt x="0" y="648"/>
                  </a:lnTo>
                  <a:lnTo>
                    <a:pt x="0" y="624"/>
                  </a:lnTo>
                  <a:lnTo>
                    <a:pt x="0" y="600"/>
                  </a:lnTo>
                  <a:lnTo>
                    <a:pt x="0" y="576"/>
                  </a:lnTo>
                  <a:lnTo>
                    <a:pt x="0" y="560"/>
                  </a:lnTo>
                  <a:lnTo>
                    <a:pt x="0" y="544"/>
                  </a:lnTo>
                  <a:lnTo>
                    <a:pt x="0" y="528"/>
                  </a:lnTo>
                  <a:lnTo>
                    <a:pt x="8" y="512"/>
                  </a:lnTo>
                  <a:lnTo>
                    <a:pt x="16" y="496"/>
                  </a:lnTo>
                  <a:lnTo>
                    <a:pt x="16" y="480"/>
                  </a:lnTo>
                  <a:lnTo>
                    <a:pt x="16" y="464"/>
                  </a:lnTo>
                  <a:lnTo>
                    <a:pt x="16" y="440"/>
                  </a:lnTo>
                  <a:lnTo>
                    <a:pt x="24" y="424"/>
                  </a:lnTo>
                  <a:lnTo>
                    <a:pt x="24" y="408"/>
                  </a:lnTo>
                  <a:lnTo>
                    <a:pt x="32" y="392"/>
                  </a:lnTo>
                  <a:lnTo>
                    <a:pt x="48" y="376"/>
                  </a:lnTo>
                  <a:lnTo>
                    <a:pt x="88" y="368"/>
                  </a:lnTo>
                  <a:lnTo>
                    <a:pt x="104" y="368"/>
                  </a:lnTo>
                  <a:lnTo>
                    <a:pt x="112" y="352"/>
                  </a:lnTo>
                  <a:lnTo>
                    <a:pt x="112" y="336"/>
                  </a:lnTo>
                  <a:lnTo>
                    <a:pt x="128" y="328"/>
                  </a:lnTo>
                  <a:lnTo>
                    <a:pt x="144" y="312"/>
                  </a:lnTo>
                  <a:lnTo>
                    <a:pt x="144" y="296"/>
                  </a:lnTo>
                  <a:lnTo>
                    <a:pt x="152" y="272"/>
                  </a:lnTo>
                  <a:lnTo>
                    <a:pt x="152" y="248"/>
                  </a:lnTo>
                  <a:lnTo>
                    <a:pt x="152" y="232"/>
                  </a:lnTo>
                  <a:lnTo>
                    <a:pt x="160" y="216"/>
                  </a:lnTo>
                  <a:lnTo>
                    <a:pt x="176" y="200"/>
                  </a:lnTo>
                  <a:lnTo>
                    <a:pt x="192" y="184"/>
                  </a:lnTo>
                  <a:lnTo>
                    <a:pt x="208" y="168"/>
                  </a:lnTo>
                  <a:lnTo>
                    <a:pt x="216" y="152"/>
                  </a:lnTo>
                  <a:lnTo>
                    <a:pt x="224" y="136"/>
                  </a:lnTo>
                  <a:lnTo>
                    <a:pt x="248" y="120"/>
                  </a:lnTo>
                  <a:lnTo>
                    <a:pt x="256" y="104"/>
                  </a:lnTo>
                  <a:lnTo>
                    <a:pt x="280" y="96"/>
                  </a:lnTo>
                  <a:lnTo>
                    <a:pt x="296" y="80"/>
                  </a:lnTo>
                  <a:lnTo>
                    <a:pt x="296" y="64"/>
                  </a:lnTo>
                  <a:lnTo>
                    <a:pt x="296" y="48"/>
                  </a:lnTo>
                  <a:lnTo>
                    <a:pt x="320" y="40"/>
                  </a:lnTo>
                  <a:lnTo>
                    <a:pt x="360" y="24"/>
                  </a:lnTo>
                  <a:lnTo>
                    <a:pt x="408" y="24"/>
                  </a:lnTo>
                  <a:lnTo>
                    <a:pt x="424" y="16"/>
                  </a:lnTo>
                  <a:lnTo>
                    <a:pt x="440" y="16"/>
                  </a:lnTo>
                  <a:lnTo>
                    <a:pt x="448" y="32"/>
                  </a:lnTo>
                  <a:lnTo>
                    <a:pt x="480" y="32"/>
                  </a:lnTo>
                  <a:lnTo>
                    <a:pt x="536" y="40"/>
                  </a:lnTo>
                  <a:lnTo>
                    <a:pt x="552" y="40"/>
                  </a:lnTo>
                  <a:lnTo>
                    <a:pt x="568" y="48"/>
                  </a:lnTo>
                  <a:lnTo>
                    <a:pt x="576" y="64"/>
                  </a:lnTo>
                  <a:lnTo>
                    <a:pt x="592" y="64"/>
                  </a:lnTo>
                  <a:lnTo>
                    <a:pt x="584" y="48"/>
                  </a:lnTo>
                  <a:lnTo>
                    <a:pt x="600" y="40"/>
                  </a:lnTo>
                  <a:lnTo>
                    <a:pt x="616" y="32"/>
                  </a:lnTo>
                  <a:lnTo>
                    <a:pt x="664" y="32"/>
                  </a:lnTo>
                  <a:lnTo>
                    <a:pt x="672" y="16"/>
                  </a:lnTo>
                  <a:lnTo>
                    <a:pt x="695" y="16"/>
                  </a:lnTo>
                  <a:lnTo>
                    <a:pt x="711" y="8"/>
                  </a:lnTo>
                  <a:lnTo>
                    <a:pt x="727" y="0"/>
                  </a:lnTo>
                  <a:lnTo>
                    <a:pt x="743" y="0"/>
                  </a:lnTo>
                  <a:lnTo>
                    <a:pt x="759" y="8"/>
                  </a:lnTo>
                  <a:lnTo>
                    <a:pt x="791" y="16"/>
                  </a:lnTo>
                  <a:lnTo>
                    <a:pt x="807" y="24"/>
                  </a:lnTo>
                  <a:lnTo>
                    <a:pt x="815" y="40"/>
                  </a:lnTo>
                  <a:lnTo>
                    <a:pt x="831" y="48"/>
                  </a:lnTo>
                  <a:lnTo>
                    <a:pt x="831" y="64"/>
                  </a:lnTo>
                  <a:lnTo>
                    <a:pt x="839" y="80"/>
                  </a:lnTo>
                  <a:lnTo>
                    <a:pt x="847" y="96"/>
                  </a:lnTo>
                  <a:lnTo>
                    <a:pt x="839" y="112"/>
                  </a:lnTo>
                  <a:lnTo>
                    <a:pt x="847" y="128"/>
                  </a:lnTo>
                  <a:lnTo>
                    <a:pt x="839" y="144"/>
                  </a:lnTo>
                  <a:lnTo>
                    <a:pt x="839" y="160"/>
                  </a:lnTo>
                  <a:lnTo>
                    <a:pt x="831" y="152"/>
                  </a:lnTo>
                  <a:close/>
                </a:path>
              </a:pathLst>
            </a:custGeom>
            <a:solidFill>
              <a:srgbClr val="FFFF66"/>
            </a:solidFill>
            <a:ln w="333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201" name="Freeform 9">
              <a:extLst>
                <a:ext uri="{FF2B5EF4-FFF2-40B4-BE49-F238E27FC236}">
                  <a16:creationId xmlns:a16="http://schemas.microsoft.com/office/drawing/2014/main" id="{20995E54-E519-1A2D-9DD5-428508306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" y="1583"/>
              <a:ext cx="542" cy="359"/>
            </a:xfrm>
            <a:custGeom>
              <a:avLst/>
              <a:gdLst>
                <a:gd name="T0" fmla="*/ 150 w 542"/>
                <a:gd name="T1" fmla="*/ 64 h 359"/>
                <a:gd name="T2" fmla="*/ 182 w 542"/>
                <a:gd name="T3" fmla="*/ 47 h 359"/>
                <a:gd name="T4" fmla="*/ 204 w 542"/>
                <a:gd name="T5" fmla="*/ 40 h 359"/>
                <a:gd name="T6" fmla="*/ 252 w 542"/>
                <a:gd name="T7" fmla="*/ 30 h 359"/>
                <a:gd name="T8" fmla="*/ 274 w 542"/>
                <a:gd name="T9" fmla="*/ 18 h 359"/>
                <a:gd name="T10" fmla="*/ 306 w 542"/>
                <a:gd name="T11" fmla="*/ 11 h 359"/>
                <a:gd name="T12" fmla="*/ 328 w 542"/>
                <a:gd name="T13" fmla="*/ 0 h 359"/>
                <a:gd name="T14" fmla="*/ 375 w 542"/>
                <a:gd name="T15" fmla="*/ 6 h 359"/>
                <a:gd name="T16" fmla="*/ 402 w 542"/>
                <a:gd name="T17" fmla="*/ 18 h 359"/>
                <a:gd name="T18" fmla="*/ 425 w 542"/>
                <a:gd name="T19" fmla="*/ 23 h 359"/>
                <a:gd name="T20" fmla="*/ 451 w 542"/>
                <a:gd name="T21" fmla="*/ 47 h 359"/>
                <a:gd name="T22" fmla="*/ 478 w 542"/>
                <a:gd name="T23" fmla="*/ 71 h 359"/>
                <a:gd name="T24" fmla="*/ 494 w 542"/>
                <a:gd name="T25" fmla="*/ 100 h 359"/>
                <a:gd name="T26" fmla="*/ 515 w 542"/>
                <a:gd name="T27" fmla="*/ 118 h 359"/>
                <a:gd name="T28" fmla="*/ 526 w 542"/>
                <a:gd name="T29" fmla="*/ 142 h 359"/>
                <a:gd name="T30" fmla="*/ 537 w 542"/>
                <a:gd name="T31" fmla="*/ 164 h 359"/>
                <a:gd name="T32" fmla="*/ 542 w 542"/>
                <a:gd name="T33" fmla="*/ 188 h 359"/>
                <a:gd name="T34" fmla="*/ 537 w 542"/>
                <a:gd name="T35" fmla="*/ 212 h 359"/>
                <a:gd name="T36" fmla="*/ 515 w 542"/>
                <a:gd name="T37" fmla="*/ 236 h 359"/>
                <a:gd name="T38" fmla="*/ 478 w 542"/>
                <a:gd name="T39" fmla="*/ 259 h 359"/>
                <a:gd name="T40" fmla="*/ 457 w 542"/>
                <a:gd name="T41" fmla="*/ 266 h 359"/>
                <a:gd name="T42" fmla="*/ 419 w 542"/>
                <a:gd name="T43" fmla="*/ 271 h 359"/>
                <a:gd name="T44" fmla="*/ 419 w 542"/>
                <a:gd name="T45" fmla="*/ 278 h 359"/>
                <a:gd name="T46" fmla="*/ 397 w 542"/>
                <a:gd name="T47" fmla="*/ 278 h 359"/>
                <a:gd name="T48" fmla="*/ 397 w 542"/>
                <a:gd name="T49" fmla="*/ 300 h 359"/>
                <a:gd name="T50" fmla="*/ 386 w 542"/>
                <a:gd name="T51" fmla="*/ 324 h 359"/>
                <a:gd name="T52" fmla="*/ 375 w 542"/>
                <a:gd name="T53" fmla="*/ 348 h 359"/>
                <a:gd name="T54" fmla="*/ 359 w 542"/>
                <a:gd name="T55" fmla="*/ 359 h 359"/>
                <a:gd name="T56" fmla="*/ 354 w 542"/>
                <a:gd name="T57" fmla="*/ 336 h 359"/>
                <a:gd name="T58" fmla="*/ 354 w 542"/>
                <a:gd name="T59" fmla="*/ 336 h 359"/>
                <a:gd name="T60" fmla="*/ 333 w 542"/>
                <a:gd name="T61" fmla="*/ 324 h 359"/>
                <a:gd name="T62" fmla="*/ 328 w 542"/>
                <a:gd name="T63" fmla="*/ 336 h 359"/>
                <a:gd name="T64" fmla="*/ 317 w 542"/>
                <a:gd name="T65" fmla="*/ 324 h 359"/>
                <a:gd name="T66" fmla="*/ 290 w 542"/>
                <a:gd name="T67" fmla="*/ 330 h 359"/>
                <a:gd name="T68" fmla="*/ 220 w 542"/>
                <a:gd name="T69" fmla="*/ 319 h 359"/>
                <a:gd name="T70" fmla="*/ 90 w 542"/>
                <a:gd name="T71" fmla="*/ 307 h 359"/>
                <a:gd name="T72" fmla="*/ 64 w 542"/>
                <a:gd name="T73" fmla="*/ 288 h 359"/>
                <a:gd name="T74" fmla="*/ 43 w 542"/>
                <a:gd name="T75" fmla="*/ 271 h 359"/>
                <a:gd name="T76" fmla="*/ 27 w 542"/>
                <a:gd name="T77" fmla="*/ 242 h 359"/>
                <a:gd name="T78" fmla="*/ 11 w 542"/>
                <a:gd name="T79" fmla="*/ 212 h 359"/>
                <a:gd name="T80" fmla="*/ 0 w 542"/>
                <a:gd name="T81" fmla="*/ 183 h 359"/>
                <a:gd name="T82" fmla="*/ 11 w 542"/>
                <a:gd name="T83" fmla="*/ 164 h 359"/>
                <a:gd name="T84" fmla="*/ 32 w 542"/>
                <a:gd name="T85" fmla="*/ 159 h 359"/>
                <a:gd name="T86" fmla="*/ 53 w 542"/>
                <a:gd name="T87" fmla="*/ 154 h 359"/>
                <a:gd name="T88" fmla="*/ 69 w 542"/>
                <a:gd name="T89" fmla="*/ 142 h 359"/>
                <a:gd name="T90" fmla="*/ 80 w 542"/>
                <a:gd name="T91" fmla="*/ 130 h 359"/>
                <a:gd name="T92" fmla="*/ 101 w 542"/>
                <a:gd name="T93" fmla="*/ 112 h 359"/>
                <a:gd name="T94" fmla="*/ 112 w 542"/>
                <a:gd name="T95" fmla="*/ 94 h 359"/>
                <a:gd name="T96" fmla="*/ 133 w 542"/>
                <a:gd name="T97" fmla="*/ 82 h 359"/>
                <a:gd name="T98" fmla="*/ 166 w 542"/>
                <a:gd name="T99" fmla="*/ 71 h 359"/>
                <a:gd name="T100" fmla="*/ 145 w 542"/>
                <a:gd name="T101" fmla="*/ 71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2" h="359">
                  <a:moveTo>
                    <a:pt x="150" y="76"/>
                  </a:moveTo>
                  <a:lnTo>
                    <a:pt x="150" y="64"/>
                  </a:lnTo>
                  <a:lnTo>
                    <a:pt x="161" y="59"/>
                  </a:lnTo>
                  <a:lnTo>
                    <a:pt x="182" y="47"/>
                  </a:lnTo>
                  <a:lnTo>
                    <a:pt x="193" y="40"/>
                  </a:lnTo>
                  <a:lnTo>
                    <a:pt x="204" y="40"/>
                  </a:lnTo>
                  <a:lnTo>
                    <a:pt x="225" y="40"/>
                  </a:lnTo>
                  <a:lnTo>
                    <a:pt x="252" y="30"/>
                  </a:lnTo>
                  <a:lnTo>
                    <a:pt x="262" y="23"/>
                  </a:lnTo>
                  <a:lnTo>
                    <a:pt x="274" y="18"/>
                  </a:lnTo>
                  <a:lnTo>
                    <a:pt x="285" y="18"/>
                  </a:lnTo>
                  <a:lnTo>
                    <a:pt x="306" y="11"/>
                  </a:lnTo>
                  <a:lnTo>
                    <a:pt x="322" y="11"/>
                  </a:lnTo>
                  <a:lnTo>
                    <a:pt x="328" y="0"/>
                  </a:lnTo>
                  <a:lnTo>
                    <a:pt x="354" y="6"/>
                  </a:lnTo>
                  <a:lnTo>
                    <a:pt x="375" y="6"/>
                  </a:lnTo>
                  <a:lnTo>
                    <a:pt x="386" y="6"/>
                  </a:lnTo>
                  <a:lnTo>
                    <a:pt x="402" y="18"/>
                  </a:lnTo>
                  <a:lnTo>
                    <a:pt x="414" y="18"/>
                  </a:lnTo>
                  <a:lnTo>
                    <a:pt x="425" y="23"/>
                  </a:lnTo>
                  <a:lnTo>
                    <a:pt x="435" y="35"/>
                  </a:lnTo>
                  <a:lnTo>
                    <a:pt x="451" y="47"/>
                  </a:lnTo>
                  <a:lnTo>
                    <a:pt x="462" y="59"/>
                  </a:lnTo>
                  <a:lnTo>
                    <a:pt x="478" y="71"/>
                  </a:lnTo>
                  <a:lnTo>
                    <a:pt x="489" y="88"/>
                  </a:lnTo>
                  <a:lnTo>
                    <a:pt x="494" y="100"/>
                  </a:lnTo>
                  <a:lnTo>
                    <a:pt x="505" y="112"/>
                  </a:lnTo>
                  <a:lnTo>
                    <a:pt x="515" y="118"/>
                  </a:lnTo>
                  <a:lnTo>
                    <a:pt x="521" y="130"/>
                  </a:lnTo>
                  <a:lnTo>
                    <a:pt x="526" y="142"/>
                  </a:lnTo>
                  <a:lnTo>
                    <a:pt x="537" y="154"/>
                  </a:lnTo>
                  <a:lnTo>
                    <a:pt x="537" y="164"/>
                  </a:lnTo>
                  <a:lnTo>
                    <a:pt x="542" y="176"/>
                  </a:lnTo>
                  <a:lnTo>
                    <a:pt x="542" y="188"/>
                  </a:lnTo>
                  <a:lnTo>
                    <a:pt x="542" y="200"/>
                  </a:lnTo>
                  <a:lnTo>
                    <a:pt x="537" y="212"/>
                  </a:lnTo>
                  <a:lnTo>
                    <a:pt x="526" y="230"/>
                  </a:lnTo>
                  <a:lnTo>
                    <a:pt x="515" y="236"/>
                  </a:lnTo>
                  <a:lnTo>
                    <a:pt x="494" y="254"/>
                  </a:lnTo>
                  <a:lnTo>
                    <a:pt x="478" y="259"/>
                  </a:lnTo>
                  <a:lnTo>
                    <a:pt x="467" y="266"/>
                  </a:lnTo>
                  <a:lnTo>
                    <a:pt x="457" y="266"/>
                  </a:lnTo>
                  <a:lnTo>
                    <a:pt x="446" y="266"/>
                  </a:lnTo>
                  <a:lnTo>
                    <a:pt x="419" y="271"/>
                  </a:lnTo>
                  <a:lnTo>
                    <a:pt x="409" y="266"/>
                  </a:lnTo>
                  <a:lnTo>
                    <a:pt x="419" y="278"/>
                  </a:lnTo>
                  <a:lnTo>
                    <a:pt x="409" y="271"/>
                  </a:lnTo>
                  <a:lnTo>
                    <a:pt x="397" y="278"/>
                  </a:lnTo>
                  <a:lnTo>
                    <a:pt x="397" y="288"/>
                  </a:lnTo>
                  <a:lnTo>
                    <a:pt x="397" y="300"/>
                  </a:lnTo>
                  <a:lnTo>
                    <a:pt x="386" y="312"/>
                  </a:lnTo>
                  <a:lnTo>
                    <a:pt x="386" y="324"/>
                  </a:lnTo>
                  <a:lnTo>
                    <a:pt x="381" y="336"/>
                  </a:lnTo>
                  <a:lnTo>
                    <a:pt x="375" y="348"/>
                  </a:lnTo>
                  <a:lnTo>
                    <a:pt x="375" y="359"/>
                  </a:lnTo>
                  <a:lnTo>
                    <a:pt x="359" y="359"/>
                  </a:lnTo>
                  <a:lnTo>
                    <a:pt x="359" y="348"/>
                  </a:lnTo>
                  <a:lnTo>
                    <a:pt x="354" y="336"/>
                  </a:lnTo>
                  <a:lnTo>
                    <a:pt x="354" y="324"/>
                  </a:lnTo>
                  <a:lnTo>
                    <a:pt x="354" y="336"/>
                  </a:lnTo>
                  <a:lnTo>
                    <a:pt x="338" y="336"/>
                  </a:lnTo>
                  <a:lnTo>
                    <a:pt x="333" y="324"/>
                  </a:lnTo>
                  <a:lnTo>
                    <a:pt x="338" y="336"/>
                  </a:lnTo>
                  <a:lnTo>
                    <a:pt x="328" y="336"/>
                  </a:lnTo>
                  <a:lnTo>
                    <a:pt x="317" y="336"/>
                  </a:lnTo>
                  <a:lnTo>
                    <a:pt x="317" y="324"/>
                  </a:lnTo>
                  <a:lnTo>
                    <a:pt x="317" y="336"/>
                  </a:lnTo>
                  <a:lnTo>
                    <a:pt x="290" y="330"/>
                  </a:lnTo>
                  <a:lnTo>
                    <a:pt x="257" y="330"/>
                  </a:lnTo>
                  <a:lnTo>
                    <a:pt x="220" y="319"/>
                  </a:lnTo>
                  <a:lnTo>
                    <a:pt x="101" y="312"/>
                  </a:lnTo>
                  <a:lnTo>
                    <a:pt x="90" y="307"/>
                  </a:lnTo>
                  <a:lnTo>
                    <a:pt x="80" y="300"/>
                  </a:lnTo>
                  <a:lnTo>
                    <a:pt x="64" y="288"/>
                  </a:lnTo>
                  <a:lnTo>
                    <a:pt x="53" y="278"/>
                  </a:lnTo>
                  <a:lnTo>
                    <a:pt x="43" y="271"/>
                  </a:lnTo>
                  <a:lnTo>
                    <a:pt x="32" y="259"/>
                  </a:lnTo>
                  <a:lnTo>
                    <a:pt x="27" y="242"/>
                  </a:lnTo>
                  <a:lnTo>
                    <a:pt x="27" y="230"/>
                  </a:lnTo>
                  <a:lnTo>
                    <a:pt x="11" y="212"/>
                  </a:lnTo>
                  <a:lnTo>
                    <a:pt x="0" y="195"/>
                  </a:lnTo>
                  <a:lnTo>
                    <a:pt x="0" y="183"/>
                  </a:lnTo>
                  <a:lnTo>
                    <a:pt x="0" y="171"/>
                  </a:lnTo>
                  <a:lnTo>
                    <a:pt x="11" y="164"/>
                  </a:lnTo>
                  <a:lnTo>
                    <a:pt x="21" y="164"/>
                  </a:lnTo>
                  <a:lnTo>
                    <a:pt x="32" y="159"/>
                  </a:lnTo>
                  <a:lnTo>
                    <a:pt x="43" y="154"/>
                  </a:lnTo>
                  <a:lnTo>
                    <a:pt x="53" y="154"/>
                  </a:lnTo>
                  <a:lnTo>
                    <a:pt x="59" y="142"/>
                  </a:lnTo>
                  <a:lnTo>
                    <a:pt x="69" y="142"/>
                  </a:lnTo>
                  <a:lnTo>
                    <a:pt x="80" y="142"/>
                  </a:lnTo>
                  <a:lnTo>
                    <a:pt x="80" y="130"/>
                  </a:lnTo>
                  <a:lnTo>
                    <a:pt x="80" y="118"/>
                  </a:lnTo>
                  <a:lnTo>
                    <a:pt x="101" y="112"/>
                  </a:lnTo>
                  <a:lnTo>
                    <a:pt x="101" y="100"/>
                  </a:lnTo>
                  <a:lnTo>
                    <a:pt x="112" y="94"/>
                  </a:lnTo>
                  <a:lnTo>
                    <a:pt x="122" y="88"/>
                  </a:lnTo>
                  <a:lnTo>
                    <a:pt x="133" y="82"/>
                  </a:lnTo>
                  <a:lnTo>
                    <a:pt x="145" y="76"/>
                  </a:lnTo>
                  <a:lnTo>
                    <a:pt x="166" y="71"/>
                  </a:lnTo>
                  <a:lnTo>
                    <a:pt x="156" y="71"/>
                  </a:lnTo>
                  <a:lnTo>
                    <a:pt x="145" y="71"/>
                  </a:lnTo>
                  <a:lnTo>
                    <a:pt x="150" y="76"/>
                  </a:lnTo>
                  <a:close/>
                </a:path>
              </a:pathLst>
            </a:custGeom>
            <a:solidFill>
              <a:srgbClr val="FF0000"/>
            </a:solidFill>
            <a:ln w="333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202" name="Freeform 10">
              <a:extLst>
                <a:ext uri="{FF2B5EF4-FFF2-40B4-BE49-F238E27FC236}">
                  <a16:creationId xmlns:a16="http://schemas.microsoft.com/office/drawing/2014/main" id="{34E7BD59-CDE0-F57C-B4C1-369242817D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" y="1200"/>
              <a:ext cx="542" cy="358"/>
            </a:xfrm>
            <a:custGeom>
              <a:avLst/>
              <a:gdLst>
                <a:gd name="T0" fmla="*/ 151 w 542"/>
                <a:gd name="T1" fmla="*/ 64 h 358"/>
                <a:gd name="T2" fmla="*/ 183 w 542"/>
                <a:gd name="T3" fmla="*/ 46 h 358"/>
                <a:gd name="T4" fmla="*/ 204 w 542"/>
                <a:gd name="T5" fmla="*/ 40 h 358"/>
                <a:gd name="T6" fmla="*/ 252 w 542"/>
                <a:gd name="T7" fmla="*/ 29 h 358"/>
                <a:gd name="T8" fmla="*/ 274 w 542"/>
                <a:gd name="T9" fmla="*/ 17 h 358"/>
                <a:gd name="T10" fmla="*/ 306 w 542"/>
                <a:gd name="T11" fmla="*/ 10 h 358"/>
                <a:gd name="T12" fmla="*/ 328 w 542"/>
                <a:gd name="T13" fmla="*/ 0 h 358"/>
                <a:gd name="T14" fmla="*/ 376 w 542"/>
                <a:gd name="T15" fmla="*/ 5 h 358"/>
                <a:gd name="T16" fmla="*/ 402 w 542"/>
                <a:gd name="T17" fmla="*/ 17 h 358"/>
                <a:gd name="T18" fmla="*/ 425 w 542"/>
                <a:gd name="T19" fmla="*/ 22 h 358"/>
                <a:gd name="T20" fmla="*/ 452 w 542"/>
                <a:gd name="T21" fmla="*/ 46 h 358"/>
                <a:gd name="T22" fmla="*/ 478 w 542"/>
                <a:gd name="T23" fmla="*/ 70 h 358"/>
                <a:gd name="T24" fmla="*/ 494 w 542"/>
                <a:gd name="T25" fmla="*/ 100 h 358"/>
                <a:gd name="T26" fmla="*/ 515 w 542"/>
                <a:gd name="T27" fmla="*/ 117 h 358"/>
                <a:gd name="T28" fmla="*/ 526 w 542"/>
                <a:gd name="T29" fmla="*/ 141 h 358"/>
                <a:gd name="T30" fmla="*/ 537 w 542"/>
                <a:gd name="T31" fmla="*/ 164 h 358"/>
                <a:gd name="T32" fmla="*/ 542 w 542"/>
                <a:gd name="T33" fmla="*/ 188 h 358"/>
                <a:gd name="T34" fmla="*/ 537 w 542"/>
                <a:gd name="T35" fmla="*/ 212 h 358"/>
                <a:gd name="T36" fmla="*/ 515 w 542"/>
                <a:gd name="T37" fmla="*/ 236 h 358"/>
                <a:gd name="T38" fmla="*/ 478 w 542"/>
                <a:gd name="T39" fmla="*/ 258 h 358"/>
                <a:gd name="T40" fmla="*/ 457 w 542"/>
                <a:gd name="T41" fmla="*/ 265 h 358"/>
                <a:gd name="T42" fmla="*/ 420 w 542"/>
                <a:gd name="T43" fmla="*/ 270 h 358"/>
                <a:gd name="T44" fmla="*/ 420 w 542"/>
                <a:gd name="T45" fmla="*/ 277 h 358"/>
                <a:gd name="T46" fmla="*/ 397 w 542"/>
                <a:gd name="T47" fmla="*/ 277 h 358"/>
                <a:gd name="T48" fmla="*/ 397 w 542"/>
                <a:gd name="T49" fmla="*/ 300 h 358"/>
                <a:gd name="T50" fmla="*/ 386 w 542"/>
                <a:gd name="T51" fmla="*/ 324 h 358"/>
                <a:gd name="T52" fmla="*/ 376 w 542"/>
                <a:gd name="T53" fmla="*/ 348 h 358"/>
                <a:gd name="T54" fmla="*/ 360 w 542"/>
                <a:gd name="T55" fmla="*/ 358 h 358"/>
                <a:gd name="T56" fmla="*/ 354 w 542"/>
                <a:gd name="T57" fmla="*/ 336 h 358"/>
                <a:gd name="T58" fmla="*/ 354 w 542"/>
                <a:gd name="T59" fmla="*/ 336 h 358"/>
                <a:gd name="T60" fmla="*/ 333 w 542"/>
                <a:gd name="T61" fmla="*/ 324 h 358"/>
                <a:gd name="T62" fmla="*/ 328 w 542"/>
                <a:gd name="T63" fmla="*/ 336 h 358"/>
                <a:gd name="T64" fmla="*/ 317 w 542"/>
                <a:gd name="T65" fmla="*/ 324 h 358"/>
                <a:gd name="T66" fmla="*/ 290 w 542"/>
                <a:gd name="T67" fmla="*/ 329 h 358"/>
                <a:gd name="T68" fmla="*/ 220 w 542"/>
                <a:gd name="T69" fmla="*/ 318 h 358"/>
                <a:gd name="T70" fmla="*/ 91 w 542"/>
                <a:gd name="T71" fmla="*/ 306 h 358"/>
                <a:gd name="T72" fmla="*/ 64 w 542"/>
                <a:gd name="T73" fmla="*/ 288 h 358"/>
                <a:gd name="T74" fmla="*/ 43 w 542"/>
                <a:gd name="T75" fmla="*/ 270 h 358"/>
                <a:gd name="T76" fmla="*/ 27 w 542"/>
                <a:gd name="T77" fmla="*/ 241 h 358"/>
                <a:gd name="T78" fmla="*/ 11 w 542"/>
                <a:gd name="T79" fmla="*/ 212 h 358"/>
                <a:gd name="T80" fmla="*/ 0 w 542"/>
                <a:gd name="T81" fmla="*/ 182 h 358"/>
                <a:gd name="T82" fmla="*/ 11 w 542"/>
                <a:gd name="T83" fmla="*/ 164 h 358"/>
                <a:gd name="T84" fmla="*/ 32 w 542"/>
                <a:gd name="T85" fmla="*/ 158 h 358"/>
                <a:gd name="T86" fmla="*/ 53 w 542"/>
                <a:gd name="T87" fmla="*/ 153 h 358"/>
                <a:gd name="T88" fmla="*/ 69 w 542"/>
                <a:gd name="T89" fmla="*/ 141 h 358"/>
                <a:gd name="T90" fmla="*/ 80 w 542"/>
                <a:gd name="T91" fmla="*/ 129 h 358"/>
                <a:gd name="T92" fmla="*/ 101 w 542"/>
                <a:gd name="T93" fmla="*/ 112 h 358"/>
                <a:gd name="T94" fmla="*/ 112 w 542"/>
                <a:gd name="T95" fmla="*/ 93 h 358"/>
                <a:gd name="T96" fmla="*/ 133 w 542"/>
                <a:gd name="T97" fmla="*/ 81 h 358"/>
                <a:gd name="T98" fmla="*/ 167 w 542"/>
                <a:gd name="T99" fmla="*/ 70 h 358"/>
                <a:gd name="T100" fmla="*/ 145 w 542"/>
                <a:gd name="T101" fmla="*/ 70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42" h="358">
                  <a:moveTo>
                    <a:pt x="151" y="76"/>
                  </a:moveTo>
                  <a:lnTo>
                    <a:pt x="151" y="64"/>
                  </a:lnTo>
                  <a:lnTo>
                    <a:pt x="161" y="58"/>
                  </a:lnTo>
                  <a:lnTo>
                    <a:pt x="183" y="46"/>
                  </a:lnTo>
                  <a:lnTo>
                    <a:pt x="193" y="40"/>
                  </a:lnTo>
                  <a:lnTo>
                    <a:pt x="204" y="40"/>
                  </a:lnTo>
                  <a:lnTo>
                    <a:pt x="225" y="40"/>
                  </a:lnTo>
                  <a:lnTo>
                    <a:pt x="252" y="29"/>
                  </a:lnTo>
                  <a:lnTo>
                    <a:pt x="262" y="22"/>
                  </a:lnTo>
                  <a:lnTo>
                    <a:pt x="274" y="17"/>
                  </a:lnTo>
                  <a:lnTo>
                    <a:pt x="285" y="17"/>
                  </a:lnTo>
                  <a:lnTo>
                    <a:pt x="306" y="10"/>
                  </a:lnTo>
                  <a:lnTo>
                    <a:pt x="322" y="10"/>
                  </a:lnTo>
                  <a:lnTo>
                    <a:pt x="328" y="0"/>
                  </a:lnTo>
                  <a:lnTo>
                    <a:pt x="354" y="5"/>
                  </a:lnTo>
                  <a:lnTo>
                    <a:pt x="376" y="5"/>
                  </a:lnTo>
                  <a:lnTo>
                    <a:pt x="386" y="5"/>
                  </a:lnTo>
                  <a:lnTo>
                    <a:pt x="402" y="17"/>
                  </a:lnTo>
                  <a:lnTo>
                    <a:pt x="414" y="17"/>
                  </a:lnTo>
                  <a:lnTo>
                    <a:pt x="425" y="22"/>
                  </a:lnTo>
                  <a:lnTo>
                    <a:pt x="436" y="34"/>
                  </a:lnTo>
                  <a:lnTo>
                    <a:pt x="452" y="46"/>
                  </a:lnTo>
                  <a:lnTo>
                    <a:pt x="462" y="58"/>
                  </a:lnTo>
                  <a:lnTo>
                    <a:pt x="478" y="70"/>
                  </a:lnTo>
                  <a:lnTo>
                    <a:pt x="489" y="88"/>
                  </a:lnTo>
                  <a:lnTo>
                    <a:pt x="494" y="100"/>
                  </a:lnTo>
                  <a:lnTo>
                    <a:pt x="505" y="112"/>
                  </a:lnTo>
                  <a:lnTo>
                    <a:pt x="515" y="117"/>
                  </a:lnTo>
                  <a:lnTo>
                    <a:pt x="521" y="129"/>
                  </a:lnTo>
                  <a:lnTo>
                    <a:pt x="526" y="141"/>
                  </a:lnTo>
                  <a:lnTo>
                    <a:pt x="537" y="153"/>
                  </a:lnTo>
                  <a:lnTo>
                    <a:pt x="537" y="164"/>
                  </a:lnTo>
                  <a:lnTo>
                    <a:pt x="542" y="176"/>
                  </a:lnTo>
                  <a:lnTo>
                    <a:pt x="542" y="188"/>
                  </a:lnTo>
                  <a:lnTo>
                    <a:pt x="542" y="200"/>
                  </a:lnTo>
                  <a:lnTo>
                    <a:pt x="537" y="212"/>
                  </a:lnTo>
                  <a:lnTo>
                    <a:pt x="526" y="229"/>
                  </a:lnTo>
                  <a:lnTo>
                    <a:pt x="515" y="236"/>
                  </a:lnTo>
                  <a:lnTo>
                    <a:pt x="494" y="253"/>
                  </a:lnTo>
                  <a:lnTo>
                    <a:pt x="478" y="258"/>
                  </a:lnTo>
                  <a:lnTo>
                    <a:pt x="467" y="265"/>
                  </a:lnTo>
                  <a:lnTo>
                    <a:pt x="457" y="265"/>
                  </a:lnTo>
                  <a:lnTo>
                    <a:pt x="446" y="265"/>
                  </a:lnTo>
                  <a:lnTo>
                    <a:pt x="420" y="270"/>
                  </a:lnTo>
                  <a:lnTo>
                    <a:pt x="409" y="265"/>
                  </a:lnTo>
                  <a:lnTo>
                    <a:pt x="420" y="277"/>
                  </a:lnTo>
                  <a:lnTo>
                    <a:pt x="409" y="270"/>
                  </a:lnTo>
                  <a:lnTo>
                    <a:pt x="397" y="277"/>
                  </a:lnTo>
                  <a:lnTo>
                    <a:pt x="397" y="288"/>
                  </a:lnTo>
                  <a:lnTo>
                    <a:pt x="397" y="300"/>
                  </a:lnTo>
                  <a:lnTo>
                    <a:pt x="386" y="312"/>
                  </a:lnTo>
                  <a:lnTo>
                    <a:pt x="386" y="324"/>
                  </a:lnTo>
                  <a:lnTo>
                    <a:pt x="381" y="336"/>
                  </a:lnTo>
                  <a:lnTo>
                    <a:pt x="376" y="348"/>
                  </a:lnTo>
                  <a:lnTo>
                    <a:pt x="376" y="358"/>
                  </a:lnTo>
                  <a:lnTo>
                    <a:pt x="360" y="358"/>
                  </a:lnTo>
                  <a:lnTo>
                    <a:pt x="360" y="348"/>
                  </a:lnTo>
                  <a:lnTo>
                    <a:pt x="354" y="336"/>
                  </a:lnTo>
                  <a:lnTo>
                    <a:pt x="354" y="324"/>
                  </a:lnTo>
                  <a:lnTo>
                    <a:pt x="354" y="336"/>
                  </a:lnTo>
                  <a:lnTo>
                    <a:pt x="338" y="336"/>
                  </a:lnTo>
                  <a:lnTo>
                    <a:pt x="333" y="324"/>
                  </a:lnTo>
                  <a:lnTo>
                    <a:pt x="338" y="336"/>
                  </a:lnTo>
                  <a:lnTo>
                    <a:pt x="328" y="336"/>
                  </a:lnTo>
                  <a:lnTo>
                    <a:pt x="317" y="336"/>
                  </a:lnTo>
                  <a:lnTo>
                    <a:pt x="317" y="324"/>
                  </a:lnTo>
                  <a:lnTo>
                    <a:pt x="317" y="336"/>
                  </a:lnTo>
                  <a:lnTo>
                    <a:pt x="290" y="329"/>
                  </a:lnTo>
                  <a:lnTo>
                    <a:pt x="257" y="329"/>
                  </a:lnTo>
                  <a:lnTo>
                    <a:pt x="220" y="318"/>
                  </a:lnTo>
                  <a:lnTo>
                    <a:pt x="101" y="312"/>
                  </a:lnTo>
                  <a:lnTo>
                    <a:pt x="91" y="306"/>
                  </a:lnTo>
                  <a:lnTo>
                    <a:pt x="80" y="300"/>
                  </a:lnTo>
                  <a:lnTo>
                    <a:pt x="64" y="288"/>
                  </a:lnTo>
                  <a:lnTo>
                    <a:pt x="53" y="277"/>
                  </a:lnTo>
                  <a:lnTo>
                    <a:pt x="43" y="270"/>
                  </a:lnTo>
                  <a:lnTo>
                    <a:pt x="32" y="258"/>
                  </a:lnTo>
                  <a:lnTo>
                    <a:pt x="27" y="241"/>
                  </a:lnTo>
                  <a:lnTo>
                    <a:pt x="27" y="229"/>
                  </a:lnTo>
                  <a:lnTo>
                    <a:pt x="11" y="212"/>
                  </a:lnTo>
                  <a:lnTo>
                    <a:pt x="0" y="194"/>
                  </a:lnTo>
                  <a:lnTo>
                    <a:pt x="0" y="182"/>
                  </a:lnTo>
                  <a:lnTo>
                    <a:pt x="0" y="170"/>
                  </a:lnTo>
                  <a:lnTo>
                    <a:pt x="11" y="164"/>
                  </a:lnTo>
                  <a:lnTo>
                    <a:pt x="21" y="164"/>
                  </a:lnTo>
                  <a:lnTo>
                    <a:pt x="32" y="158"/>
                  </a:lnTo>
                  <a:lnTo>
                    <a:pt x="43" y="153"/>
                  </a:lnTo>
                  <a:lnTo>
                    <a:pt x="53" y="153"/>
                  </a:lnTo>
                  <a:lnTo>
                    <a:pt x="59" y="141"/>
                  </a:lnTo>
                  <a:lnTo>
                    <a:pt x="69" y="141"/>
                  </a:lnTo>
                  <a:lnTo>
                    <a:pt x="80" y="141"/>
                  </a:lnTo>
                  <a:lnTo>
                    <a:pt x="80" y="129"/>
                  </a:lnTo>
                  <a:lnTo>
                    <a:pt x="80" y="117"/>
                  </a:lnTo>
                  <a:lnTo>
                    <a:pt x="101" y="112"/>
                  </a:lnTo>
                  <a:lnTo>
                    <a:pt x="101" y="100"/>
                  </a:lnTo>
                  <a:lnTo>
                    <a:pt x="112" y="93"/>
                  </a:lnTo>
                  <a:lnTo>
                    <a:pt x="123" y="88"/>
                  </a:lnTo>
                  <a:lnTo>
                    <a:pt x="133" y="81"/>
                  </a:lnTo>
                  <a:lnTo>
                    <a:pt x="145" y="76"/>
                  </a:lnTo>
                  <a:lnTo>
                    <a:pt x="167" y="70"/>
                  </a:lnTo>
                  <a:lnTo>
                    <a:pt x="156" y="70"/>
                  </a:lnTo>
                  <a:lnTo>
                    <a:pt x="145" y="70"/>
                  </a:lnTo>
                  <a:lnTo>
                    <a:pt x="151" y="76"/>
                  </a:lnTo>
                  <a:close/>
                </a:path>
              </a:pathLst>
            </a:custGeom>
            <a:solidFill>
              <a:srgbClr val="FF0000"/>
            </a:solidFill>
            <a:ln w="33338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203" name="Arc 11">
              <a:extLst>
                <a:ext uri="{FF2B5EF4-FFF2-40B4-BE49-F238E27FC236}">
                  <a16:creationId xmlns:a16="http://schemas.microsoft.com/office/drawing/2014/main" id="{9ACF874D-A84A-1B20-3A5F-209B98491BA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5" y="1431"/>
              <a:ext cx="831" cy="1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0 w 21600"/>
                <a:gd name="T1" fmla="*/ 21488 h 21600"/>
                <a:gd name="T2" fmla="*/ 21600 w 21600"/>
                <a:gd name="T3" fmla="*/ 0 h 21600"/>
                <a:gd name="T4" fmla="*/ 2160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21488"/>
                  </a:moveTo>
                  <a:cubicBezTo>
                    <a:pt x="61" y="9602"/>
                    <a:pt x="9714" y="0"/>
                    <a:pt x="21600" y="0"/>
                  </a:cubicBezTo>
                </a:path>
                <a:path w="21600" h="21600" stroke="0" extrusionOk="0">
                  <a:moveTo>
                    <a:pt x="0" y="21488"/>
                  </a:moveTo>
                  <a:cubicBezTo>
                    <a:pt x="61" y="9602"/>
                    <a:pt x="9714" y="0"/>
                    <a:pt x="21600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04" name="Line 12">
              <a:extLst>
                <a:ext uri="{FF2B5EF4-FFF2-40B4-BE49-F238E27FC236}">
                  <a16:creationId xmlns:a16="http://schemas.microsoft.com/office/drawing/2014/main" id="{8675199E-9D64-798F-E449-A5F4D88E24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55" y="1496"/>
              <a:ext cx="1" cy="127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05" name="Line 13">
              <a:extLst>
                <a:ext uri="{FF2B5EF4-FFF2-40B4-BE49-F238E27FC236}">
                  <a16:creationId xmlns:a16="http://schemas.microsoft.com/office/drawing/2014/main" id="{924AA9E0-EA51-F8B7-FAF9-9818339955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5" y="1623"/>
              <a:ext cx="128" cy="1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06" name="Rectangle 14">
              <a:extLst>
                <a:ext uri="{FF2B5EF4-FFF2-40B4-BE49-F238E27FC236}">
                  <a16:creationId xmlns:a16="http://schemas.microsoft.com/office/drawing/2014/main" id="{E5E48D39-73F7-3EB0-25DB-DA6C1ACDA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6" y="868"/>
              <a:ext cx="93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Helv" charset="0"/>
                </a:rPr>
                <a:t>POPULATION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20207" name="Rectangle 15">
              <a:extLst>
                <a:ext uri="{FF2B5EF4-FFF2-40B4-BE49-F238E27FC236}">
                  <a16:creationId xmlns:a16="http://schemas.microsoft.com/office/drawing/2014/main" id="{4A66FC9C-7DD0-1537-E651-B70AA149BE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" y="2019"/>
              <a:ext cx="594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Helv" charset="0"/>
                </a:rPr>
                <a:t>SAMPLE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20208" name="Arc 16">
              <a:extLst>
                <a:ext uri="{FF2B5EF4-FFF2-40B4-BE49-F238E27FC236}">
                  <a16:creationId xmlns:a16="http://schemas.microsoft.com/office/drawing/2014/main" id="{EF3BE99B-B981-4AF1-1FF9-418C9D52F61A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5" y="1815"/>
              <a:ext cx="1087" cy="129"/>
            </a:xfrm>
            <a:custGeom>
              <a:avLst/>
              <a:gdLst>
                <a:gd name="G0" fmla="+- 0 0 0"/>
                <a:gd name="G1" fmla="+- 168 0 0"/>
                <a:gd name="G2" fmla="+- 21600 0 0"/>
                <a:gd name="T0" fmla="*/ 21599 w 21600"/>
                <a:gd name="T1" fmla="*/ 0 h 21768"/>
                <a:gd name="T2" fmla="*/ 0 w 21600"/>
                <a:gd name="T3" fmla="*/ 21768 h 21768"/>
                <a:gd name="T4" fmla="*/ 0 w 21600"/>
                <a:gd name="T5" fmla="*/ 168 h 21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768" fill="none" extrusionOk="0">
                  <a:moveTo>
                    <a:pt x="21599" y="-1"/>
                  </a:moveTo>
                  <a:cubicBezTo>
                    <a:pt x="21599" y="55"/>
                    <a:pt x="21600" y="111"/>
                    <a:pt x="21600" y="168"/>
                  </a:cubicBezTo>
                  <a:cubicBezTo>
                    <a:pt x="21600" y="12097"/>
                    <a:pt x="11929" y="21768"/>
                    <a:pt x="-1" y="21768"/>
                  </a:cubicBezTo>
                </a:path>
                <a:path w="21600" h="21768" stroke="0" extrusionOk="0">
                  <a:moveTo>
                    <a:pt x="21599" y="-1"/>
                  </a:moveTo>
                  <a:cubicBezTo>
                    <a:pt x="21599" y="55"/>
                    <a:pt x="21600" y="111"/>
                    <a:pt x="21600" y="168"/>
                  </a:cubicBezTo>
                  <a:cubicBezTo>
                    <a:pt x="21600" y="12097"/>
                    <a:pt x="11929" y="21768"/>
                    <a:pt x="-1" y="21768"/>
                  </a:cubicBezTo>
                  <a:lnTo>
                    <a:pt x="0" y="168"/>
                  </a:lnTo>
                  <a:close/>
                </a:path>
              </a:pathLst>
            </a:cu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09" name="Line 17">
              <a:extLst>
                <a:ext uri="{FF2B5EF4-FFF2-40B4-BE49-F238E27FC236}">
                  <a16:creationId xmlns:a16="http://schemas.microsoft.com/office/drawing/2014/main" id="{22DD550C-DE78-077C-55B1-AE525F89FA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526" y="1847"/>
              <a:ext cx="184" cy="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10" name="Line 18">
              <a:extLst>
                <a:ext uri="{FF2B5EF4-FFF2-40B4-BE49-F238E27FC236}">
                  <a16:creationId xmlns:a16="http://schemas.microsoft.com/office/drawing/2014/main" id="{F08698FC-66A1-1FBE-6476-485B54C57A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90" y="1855"/>
              <a:ext cx="112" cy="96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11" name="Rectangle 19">
              <a:extLst>
                <a:ext uri="{FF2B5EF4-FFF2-40B4-BE49-F238E27FC236}">
                  <a16:creationId xmlns:a16="http://schemas.microsoft.com/office/drawing/2014/main" id="{6383FDF9-B7B4-31AE-605C-82D2596E0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1" y="1979"/>
              <a:ext cx="632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Helv" charset="0"/>
                </a:rPr>
                <a:t>Inference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20212" name="Rectangle 20">
              <a:extLst>
                <a:ext uri="{FF2B5EF4-FFF2-40B4-BE49-F238E27FC236}">
                  <a16:creationId xmlns:a16="http://schemas.microsoft.com/office/drawing/2014/main" id="{4045A236-4DBD-2CCB-1BC6-893576DB7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7" y="1252"/>
              <a:ext cx="640" cy="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Helv" charset="0"/>
                </a:rPr>
                <a:t>Sampling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</p:grpSp>
      <p:sp>
        <p:nvSpPr>
          <p:cNvPr id="520214" name="Text Box 22">
            <a:extLst>
              <a:ext uri="{FF2B5EF4-FFF2-40B4-BE49-F238E27FC236}">
                <a16:creationId xmlns:a16="http://schemas.microsoft.com/office/drawing/2014/main" id="{7B54F6B5-30B6-A004-696F-783AB5CB2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4900" y="3760788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9.1-14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67" name="Rectangle 51">
            <a:extLst>
              <a:ext uri="{FF2B5EF4-FFF2-40B4-BE49-F238E27FC236}">
                <a16:creationId xmlns:a16="http://schemas.microsoft.com/office/drawing/2014/main" id="{0275418C-A743-3A20-BE27-3C5008E2387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Measures of Central Tendency</a:t>
            </a:r>
          </a:p>
        </p:txBody>
      </p:sp>
      <p:graphicFrame>
        <p:nvGraphicFramePr>
          <p:cNvPr id="521270" name="Object 54">
            <a:extLst>
              <a:ext uri="{FF2B5EF4-FFF2-40B4-BE49-F238E27FC236}">
                <a16:creationId xmlns:a16="http://schemas.microsoft.com/office/drawing/2014/main" id="{8F6752BA-FB8B-832C-DA98-776E708FD188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120650" y="1062038"/>
          <a:ext cx="9017000" cy="297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2772752" progId="Word.Document.8">
                  <p:embed/>
                </p:oleObj>
              </mc:Choice>
              <mc:Fallback>
                <p:oleObj name="Document" r:id="rId2" imgW="8414467" imgH="2772752" progId="Word.Document.8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650" y="1062038"/>
                        <a:ext cx="9017000" cy="297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1272" name="Text Box 56">
            <a:extLst>
              <a:ext uri="{FF2B5EF4-FFF2-40B4-BE49-F238E27FC236}">
                <a16:creationId xmlns:a16="http://schemas.microsoft.com/office/drawing/2014/main" id="{88536533-4BA7-71F6-2EA8-15A42FE924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9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9.1-15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8019</TotalTime>
  <Words>1188</Words>
  <Application>Microsoft Office PowerPoint</Application>
  <PresentationFormat>On-screen Show (4:3)</PresentationFormat>
  <Paragraphs>312</Paragraphs>
  <Slides>30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30</vt:i4>
      </vt:variant>
    </vt:vector>
  </HeadingPairs>
  <TitlesOfParts>
    <vt:vector size="42" baseType="lpstr">
      <vt:lpstr>Times New Roman</vt:lpstr>
      <vt:lpstr>Arial</vt:lpstr>
      <vt:lpstr>Symbol</vt:lpstr>
      <vt:lpstr>Copperplate Gothic Bold</vt:lpstr>
      <vt:lpstr>Batang</vt:lpstr>
      <vt:lpstr>Helv</vt:lpstr>
      <vt:lpstr>News Gothic MT</vt:lpstr>
      <vt:lpstr>JPMorgan</vt:lpstr>
      <vt:lpstr>Microsoft Equation 3.0</vt:lpstr>
      <vt:lpstr>Microsoft Word Document</vt:lpstr>
      <vt:lpstr>Microsoft Drawing</vt:lpstr>
      <vt:lpstr>MSDraw</vt:lpstr>
      <vt:lpstr>PowerPoint Presentation</vt:lpstr>
      <vt:lpstr>Objectives</vt:lpstr>
      <vt:lpstr>Probability Concepts &amp; Terms</vt:lpstr>
      <vt:lpstr>Probability Operations</vt:lpstr>
      <vt:lpstr>Probability</vt:lpstr>
      <vt:lpstr>Joint Probability</vt:lpstr>
      <vt:lpstr>Conditional Probability</vt:lpstr>
      <vt:lpstr>Basic Statistical Method</vt:lpstr>
      <vt:lpstr>Measures of Central Tendency</vt:lpstr>
      <vt:lpstr>Measures of Dispersion/Variation</vt:lpstr>
      <vt:lpstr>How Much “Within?”</vt:lpstr>
      <vt:lpstr>Probability Distribution – Mass Function</vt:lpstr>
      <vt:lpstr>Probability Distribution – Mass Function</vt:lpstr>
      <vt:lpstr>Cumulative Distributions</vt:lpstr>
      <vt:lpstr>Expected Values</vt:lpstr>
      <vt:lpstr>Some Common Distributions - Binomial</vt:lpstr>
      <vt:lpstr>Some Common Distributions - Poisson</vt:lpstr>
      <vt:lpstr>Some Common Distributions - Uniform</vt:lpstr>
      <vt:lpstr>More Common Distributions - Normal</vt:lpstr>
      <vt:lpstr>Normal Distribution</vt:lpstr>
      <vt:lpstr>Other Fun Distributions</vt:lpstr>
      <vt:lpstr>Sampling Distributions</vt:lpstr>
      <vt:lpstr>Sampling Means – Normal Distribution</vt:lpstr>
      <vt:lpstr>Sampling Means – t-Distribution</vt:lpstr>
      <vt:lpstr>Sampling Standard Deviation – Chi-Square</vt:lpstr>
      <vt:lpstr>Ratios of Standard Deviations – the “F”</vt:lpstr>
      <vt:lpstr>Point Estimates vs. Confidence Intervals</vt:lpstr>
      <vt:lpstr>Point Estimates vs. Confidence Intervals</vt:lpstr>
      <vt:lpstr>Point Estimates vs. Confidence Intervals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170</cp:revision>
  <cp:lastPrinted>1998-11-12T16:48:12Z</cp:lastPrinted>
  <dcterms:created xsi:type="dcterms:W3CDTF">1998-10-26T20:45:45Z</dcterms:created>
  <dcterms:modified xsi:type="dcterms:W3CDTF">2026-07-24T19:01:45Z</dcterms:modified>
</cp:coreProperties>
</file>