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271" r:id="rId3"/>
    <p:sldId id="281" r:id="rId4"/>
    <p:sldId id="270" r:id="rId5"/>
    <p:sldId id="323" r:id="rId6"/>
    <p:sldId id="330" r:id="rId7"/>
    <p:sldId id="273" r:id="rId8"/>
    <p:sldId id="274" r:id="rId9"/>
    <p:sldId id="295" r:id="rId10"/>
    <p:sldId id="283" r:id="rId11"/>
    <p:sldId id="326" r:id="rId12"/>
    <p:sldId id="327" r:id="rId13"/>
    <p:sldId id="328" r:id="rId14"/>
    <p:sldId id="284" r:id="rId15"/>
    <p:sldId id="289" r:id="rId16"/>
    <p:sldId id="296" r:id="rId17"/>
    <p:sldId id="290" r:id="rId18"/>
    <p:sldId id="291" r:id="rId19"/>
    <p:sldId id="297" r:id="rId20"/>
    <p:sldId id="298" r:id="rId21"/>
    <p:sldId id="300" r:id="rId22"/>
    <p:sldId id="331" r:id="rId23"/>
    <p:sldId id="302" r:id="rId24"/>
    <p:sldId id="301" r:id="rId25"/>
    <p:sldId id="339" r:id="rId26"/>
    <p:sldId id="304" r:id="rId27"/>
    <p:sldId id="305" r:id="rId28"/>
    <p:sldId id="313" r:id="rId29"/>
    <p:sldId id="308" r:id="rId30"/>
    <p:sldId id="329" r:id="rId31"/>
    <p:sldId id="314" r:id="rId32"/>
    <p:sldId id="315" r:id="rId33"/>
    <p:sldId id="336" r:id="rId34"/>
    <p:sldId id="317" r:id="rId35"/>
    <p:sldId id="318" r:id="rId36"/>
    <p:sldId id="319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 varScale="1">
        <p:scale>
          <a:sx n="107" d="100"/>
          <a:sy n="107" d="100"/>
        </p:scale>
        <p:origin x="165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1.xml"/><Relationship Id="rId3" Type="http://schemas.openxmlformats.org/officeDocument/2006/relationships/slide" Target="slides/slide8.xml"/><Relationship Id="rId7" Type="http://schemas.openxmlformats.org/officeDocument/2006/relationships/slide" Target="slides/slide20.xml"/><Relationship Id="rId12" Type="http://schemas.openxmlformats.org/officeDocument/2006/relationships/slide" Target="slides/slide32.xml"/><Relationship Id="rId2" Type="http://schemas.openxmlformats.org/officeDocument/2006/relationships/slide" Target="slides/slide7.xml"/><Relationship Id="rId1" Type="http://schemas.openxmlformats.org/officeDocument/2006/relationships/slide" Target="slides/slide2.xml"/><Relationship Id="rId6" Type="http://schemas.openxmlformats.org/officeDocument/2006/relationships/slide" Target="slides/slide18.xml"/><Relationship Id="rId11" Type="http://schemas.openxmlformats.org/officeDocument/2006/relationships/slide" Target="slides/slide31.xml"/><Relationship Id="rId5" Type="http://schemas.openxmlformats.org/officeDocument/2006/relationships/slide" Target="slides/slide17.xml"/><Relationship Id="rId10" Type="http://schemas.openxmlformats.org/officeDocument/2006/relationships/slide" Target="slides/slide26.xml"/><Relationship Id="rId4" Type="http://schemas.openxmlformats.org/officeDocument/2006/relationships/slide" Target="slides/slide14.xml"/><Relationship Id="rId9" Type="http://schemas.openxmlformats.org/officeDocument/2006/relationships/slide" Target="slides/slide2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5EFA88-7500-40A2-9B3B-1FDB8407B83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4AEFA502-79DD-4853-97AA-D5D7CC8AB97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Lynn Guini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Project Sponsor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gm:t>
    </dgm:pt>
    <dgm:pt modelId="{0709DB34-411E-4285-BB58-246174FF12A3}" type="parTrans" cxnId="{31C08E73-19A5-401E-9B91-6D3FAB0330F1}">
      <dgm:prSet/>
      <dgm:spPr/>
    </dgm:pt>
    <dgm:pt modelId="{7D473182-BD7A-4E94-8CA2-A23C10C7D321}" type="sibTrans" cxnId="{31C08E73-19A5-401E-9B91-6D3FAB0330F1}">
      <dgm:prSet/>
      <dgm:spPr/>
    </dgm:pt>
    <dgm:pt modelId="{7C045569-B3A4-4FA2-B38D-B7E2A8CDD44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Angie O'Plasty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Black Belt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gm:t>
    </dgm:pt>
    <dgm:pt modelId="{0B8ADC99-5415-49AE-BBA4-5C15C4310E35}" type="parTrans" cxnId="{984118A0-2AB7-45D1-A13B-2AAF824EB7D0}">
      <dgm:prSet/>
      <dgm:spPr/>
    </dgm:pt>
    <dgm:pt modelId="{9843459A-C233-444A-ABA2-27ADA9034EE5}" type="sibTrans" cxnId="{984118A0-2AB7-45D1-A13B-2AAF824EB7D0}">
      <dgm:prSet/>
      <dgm:spPr/>
    </dgm:pt>
    <dgm:pt modelId="{BAB7564D-7787-4398-94B6-7EAD2C07D98B}" type="asst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Bud Jett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Finance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gm:t>
    </dgm:pt>
    <dgm:pt modelId="{A8A77E6D-285F-4F12-A3B4-14FFF0AAF449}" type="parTrans" cxnId="{1B2016C3-45FD-4E2B-909F-22E28AFE774D}">
      <dgm:prSet/>
      <dgm:spPr/>
    </dgm:pt>
    <dgm:pt modelId="{3292A4D7-BDD7-471A-A3E4-E0D39979EECB}" type="sibTrans" cxnId="{1B2016C3-45FD-4E2B-909F-22E28AFE774D}">
      <dgm:prSet/>
      <dgm:spPr/>
    </dgm:pt>
    <dgm:pt modelId="{24734BE9-2F4C-4FEC-9DA5-B033C64644B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Corra Lation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Green Belt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gm:t>
    </dgm:pt>
    <dgm:pt modelId="{964438F5-27A8-46A5-BCE5-A20B0C718A0E}" type="parTrans" cxnId="{679A9EC2-8B91-43BE-9C9B-666DAD371869}">
      <dgm:prSet/>
      <dgm:spPr/>
    </dgm:pt>
    <dgm:pt modelId="{B70E997B-377B-430F-BCA7-9D625811F9E6}" type="sibTrans" cxnId="{679A9EC2-8B91-43BE-9C9B-666DAD371869}">
      <dgm:prSet/>
      <dgm:spPr/>
    </dgm:pt>
    <dgm:pt modelId="{204AEAD1-4221-40D2-9EA8-E31B958BEB4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Mike Rosoft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Green Belt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gm:t>
    </dgm:pt>
    <dgm:pt modelId="{631CC67D-2A6D-48B9-890D-781949B7AA0F}" type="parTrans" cxnId="{8F2D2119-14E8-40C2-9476-DF99674C58BB}">
      <dgm:prSet/>
      <dgm:spPr/>
    </dgm:pt>
    <dgm:pt modelId="{7F2AA4A5-39F2-4EC4-89F3-2981D0699775}" type="sibTrans" cxnId="{8F2D2119-14E8-40C2-9476-DF99674C58BB}">
      <dgm:prSet/>
      <dgm:spPr/>
    </dgm:pt>
    <dgm:pt modelId="{91735617-CF3E-42C0-B762-EB77F159FD8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Rip Tide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Green Belt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gm:t>
    </dgm:pt>
    <dgm:pt modelId="{7818EF4A-10BE-4807-BA1B-0D91659008A3}" type="parTrans" cxnId="{69F921BA-A6DA-4CAA-A421-89973C26DC93}">
      <dgm:prSet/>
      <dgm:spPr/>
    </dgm:pt>
    <dgm:pt modelId="{C4AC2AAB-A695-431E-81B9-9046E9A5D8BD}" type="sibTrans" cxnId="{69F921BA-A6DA-4CAA-A421-89973C26DC93}">
      <dgm:prSet/>
      <dgm:spPr/>
    </dgm:pt>
    <dgm:pt modelId="{83C7F7A4-B2FC-477B-8DB7-374C92E7AAD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Sarah Bellum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Green Belt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gm:t>
    </dgm:pt>
    <dgm:pt modelId="{7B229C6B-DDAD-47A4-9BDB-0CB6CF8C153B}" type="parTrans" cxnId="{7F5F3A9E-345E-4BB6-A0B4-F2AD4369CDDB}">
      <dgm:prSet/>
      <dgm:spPr/>
    </dgm:pt>
    <dgm:pt modelId="{E6B227BE-F0B8-4ABB-B755-10AA56E6687D}" type="sibTrans" cxnId="{7F5F3A9E-345E-4BB6-A0B4-F2AD4369CDDB}">
      <dgm:prSet/>
      <dgm:spPr/>
    </dgm:pt>
    <dgm:pt modelId="{9544F362-81FD-4FA4-9CC7-BB83B5B2FAD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Joe D'Maic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Master Black Belt</a:t>
          </a:r>
          <a:endParaRPr kumimoji="0" lang="en-US" altLang="en-US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gm:t>
    </dgm:pt>
    <dgm:pt modelId="{C7C4B49F-075B-4054-A57D-FA0AAA3C1A1D}" type="parTrans" cxnId="{08146E10-02EC-4E4D-83DA-9CEBF4703274}">
      <dgm:prSet/>
      <dgm:spPr/>
    </dgm:pt>
    <dgm:pt modelId="{E279E1B8-9078-4246-BADA-4F9EE863B296}" type="sibTrans" cxnId="{08146E10-02EC-4E4D-83DA-9CEBF4703274}">
      <dgm:prSet/>
      <dgm:spPr/>
    </dgm:pt>
    <dgm:pt modelId="{67CE3B82-7CE6-4D7F-A1F4-43246595DCA3}" type="pres">
      <dgm:prSet presAssocID="{635EFA88-7500-40A2-9B3B-1FDB8407B83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F6E8DFB-178C-4C89-BFCB-9347BDAB68F4}" type="pres">
      <dgm:prSet presAssocID="{4AEFA502-79DD-4853-97AA-D5D7CC8AB974}" presName="hierRoot1" presStyleCnt="0">
        <dgm:presLayoutVars>
          <dgm:hierBranch/>
        </dgm:presLayoutVars>
      </dgm:prSet>
      <dgm:spPr/>
    </dgm:pt>
    <dgm:pt modelId="{3381B247-147C-44D0-8715-551C5BC85DD5}" type="pres">
      <dgm:prSet presAssocID="{4AEFA502-79DD-4853-97AA-D5D7CC8AB974}" presName="rootComposite1" presStyleCnt="0"/>
      <dgm:spPr/>
    </dgm:pt>
    <dgm:pt modelId="{3F0C0D4B-C390-4E86-992A-E71B619042A0}" type="pres">
      <dgm:prSet presAssocID="{4AEFA502-79DD-4853-97AA-D5D7CC8AB974}" presName="rootText1" presStyleLbl="node0" presStyleIdx="0" presStyleCnt="1">
        <dgm:presLayoutVars>
          <dgm:chPref val="3"/>
        </dgm:presLayoutVars>
      </dgm:prSet>
      <dgm:spPr/>
    </dgm:pt>
    <dgm:pt modelId="{ABBEE43F-F532-4D2E-BFC2-A7BDA0D09167}" type="pres">
      <dgm:prSet presAssocID="{4AEFA502-79DD-4853-97AA-D5D7CC8AB974}" presName="rootConnector1" presStyleLbl="node1" presStyleIdx="0" presStyleCnt="0"/>
      <dgm:spPr/>
    </dgm:pt>
    <dgm:pt modelId="{C67A395D-58B6-475E-883F-C1ED27472EC3}" type="pres">
      <dgm:prSet presAssocID="{4AEFA502-79DD-4853-97AA-D5D7CC8AB974}" presName="hierChild2" presStyleCnt="0"/>
      <dgm:spPr/>
    </dgm:pt>
    <dgm:pt modelId="{CF6BD13F-9F49-4F4E-AD69-7679EBE2EE82}" type="pres">
      <dgm:prSet presAssocID="{0B8ADC99-5415-49AE-BBA4-5C15C4310E35}" presName="Name35" presStyleLbl="parChTrans1D2" presStyleIdx="0" presStyleCnt="2"/>
      <dgm:spPr/>
    </dgm:pt>
    <dgm:pt modelId="{E97CA623-C64E-4357-B18B-B96760E9B3CF}" type="pres">
      <dgm:prSet presAssocID="{7C045569-B3A4-4FA2-B38D-B7E2A8CDD445}" presName="hierRoot2" presStyleCnt="0">
        <dgm:presLayoutVars>
          <dgm:hierBranch/>
        </dgm:presLayoutVars>
      </dgm:prSet>
      <dgm:spPr/>
    </dgm:pt>
    <dgm:pt modelId="{58E512D8-171E-4C4C-89C1-EB5F9E708F0D}" type="pres">
      <dgm:prSet presAssocID="{7C045569-B3A4-4FA2-B38D-B7E2A8CDD445}" presName="rootComposite" presStyleCnt="0"/>
      <dgm:spPr/>
    </dgm:pt>
    <dgm:pt modelId="{F32154F4-E272-4AE9-8E07-89E7C885DACC}" type="pres">
      <dgm:prSet presAssocID="{7C045569-B3A4-4FA2-B38D-B7E2A8CDD445}" presName="rootText" presStyleLbl="node2" presStyleIdx="0" presStyleCnt="2">
        <dgm:presLayoutVars>
          <dgm:chPref val="3"/>
        </dgm:presLayoutVars>
      </dgm:prSet>
      <dgm:spPr/>
    </dgm:pt>
    <dgm:pt modelId="{D6053A39-17CF-4DF9-B5D8-686534D69ABA}" type="pres">
      <dgm:prSet presAssocID="{7C045569-B3A4-4FA2-B38D-B7E2A8CDD445}" presName="rootConnector" presStyleLbl="node2" presStyleIdx="0" presStyleCnt="2"/>
      <dgm:spPr/>
    </dgm:pt>
    <dgm:pt modelId="{B05BF6F8-9E3A-4AAA-95C6-6A28F529FAF6}" type="pres">
      <dgm:prSet presAssocID="{7C045569-B3A4-4FA2-B38D-B7E2A8CDD445}" presName="hierChild4" presStyleCnt="0"/>
      <dgm:spPr/>
    </dgm:pt>
    <dgm:pt modelId="{AC331719-96C7-4C78-BA55-8669B960170C}" type="pres">
      <dgm:prSet presAssocID="{964438F5-27A8-46A5-BCE5-A20B0C718A0E}" presName="Name35" presStyleLbl="parChTrans1D3" presStyleIdx="0" presStyleCnt="5"/>
      <dgm:spPr/>
    </dgm:pt>
    <dgm:pt modelId="{E0F623D6-E9A0-4D99-A1DA-71891CCBC42D}" type="pres">
      <dgm:prSet presAssocID="{24734BE9-2F4C-4FEC-9DA5-B033C64644BB}" presName="hierRoot2" presStyleCnt="0">
        <dgm:presLayoutVars>
          <dgm:hierBranch val="r"/>
        </dgm:presLayoutVars>
      </dgm:prSet>
      <dgm:spPr/>
    </dgm:pt>
    <dgm:pt modelId="{76C752A7-602C-43B4-88D1-2313BABAE5E9}" type="pres">
      <dgm:prSet presAssocID="{24734BE9-2F4C-4FEC-9DA5-B033C64644BB}" presName="rootComposite" presStyleCnt="0"/>
      <dgm:spPr/>
    </dgm:pt>
    <dgm:pt modelId="{E793583D-C69D-499A-9C40-C1BFC8819327}" type="pres">
      <dgm:prSet presAssocID="{24734BE9-2F4C-4FEC-9DA5-B033C64644BB}" presName="rootText" presStyleLbl="node3" presStyleIdx="0" presStyleCnt="4">
        <dgm:presLayoutVars>
          <dgm:chPref val="3"/>
        </dgm:presLayoutVars>
      </dgm:prSet>
      <dgm:spPr/>
    </dgm:pt>
    <dgm:pt modelId="{E19039A8-0A8E-49F5-AF4E-A7FC798748B2}" type="pres">
      <dgm:prSet presAssocID="{24734BE9-2F4C-4FEC-9DA5-B033C64644BB}" presName="rootConnector" presStyleLbl="node3" presStyleIdx="0" presStyleCnt="4"/>
      <dgm:spPr/>
    </dgm:pt>
    <dgm:pt modelId="{102E7A4C-01ED-4C79-B468-A9620EC19382}" type="pres">
      <dgm:prSet presAssocID="{24734BE9-2F4C-4FEC-9DA5-B033C64644BB}" presName="hierChild4" presStyleCnt="0"/>
      <dgm:spPr/>
    </dgm:pt>
    <dgm:pt modelId="{69BCA5F3-EEC5-4645-B31E-B3CC8552F1C2}" type="pres">
      <dgm:prSet presAssocID="{24734BE9-2F4C-4FEC-9DA5-B033C64644BB}" presName="hierChild5" presStyleCnt="0"/>
      <dgm:spPr/>
    </dgm:pt>
    <dgm:pt modelId="{55C42406-6ADB-4EF2-A671-95D1CDCC2018}" type="pres">
      <dgm:prSet presAssocID="{631CC67D-2A6D-48B9-890D-781949B7AA0F}" presName="Name35" presStyleLbl="parChTrans1D3" presStyleIdx="1" presStyleCnt="5"/>
      <dgm:spPr/>
    </dgm:pt>
    <dgm:pt modelId="{8F5F5158-47D1-42F4-8583-3DA913768187}" type="pres">
      <dgm:prSet presAssocID="{204AEAD1-4221-40D2-9EA8-E31B958BEB48}" presName="hierRoot2" presStyleCnt="0">
        <dgm:presLayoutVars>
          <dgm:hierBranch val="r"/>
        </dgm:presLayoutVars>
      </dgm:prSet>
      <dgm:spPr/>
    </dgm:pt>
    <dgm:pt modelId="{A59A6A9B-BB32-4733-8957-33B99EC13FD9}" type="pres">
      <dgm:prSet presAssocID="{204AEAD1-4221-40D2-9EA8-E31B958BEB48}" presName="rootComposite" presStyleCnt="0"/>
      <dgm:spPr/>
    </dgm:pt>
    <dgm:pt modelId="{389BC82D-CA7D-4ABD-95B6-7011ED56D16A}" type="pres">
      <dgm:prSet presAssocID="{204AEAD1-4221-40D2-9EA8-E31B958BEB48}" presName="rootText" presStyleLbl="node3" presStyleIdx="1" presStyleCnt="4">
        <dgm:presLayoutVars>
          <dgm:chPref val="3"/>
        </dgm:presLayoutVars>
      </dgm:prSet>
      <dgm:spPr/>
    </dgm:pt>
    <dgm:pt modelId="{6CCEFA01-FBC6-4EB8-97B3-7F79A0815322}" type="pres">
      <dgm:prSet presAssocID="{204AEAD1-4221-40D2-9EA8-E31B958BEB48}" presName="rootConnector" presStyleLbl="node3" presStyleIdx="1" presStyleCnt="4"/>
      <dgm:spPr/>
    </dgm:pt>
    <dgm:pt modelId="{F3411D8F-D88C-464C-BFD6-9F1248272141}" type="pres">
      <dgm:prSet presAssocID="{204AEAD1-4221-40D2-9EA8-E31B958BEB48}" presName="hierChild4" presStyleCnt="0"/>
      <dgm:spPr/>
    </dgm:pt>
    <dgm:pt modelId="{01B77E52-1DBF-4F0C-92F6-66D9A8AEA568}" type="pres">
      <dgm:prSet presAssocID="{204AEAD1-4221-40D2-9EA8-E31B958BEB48}" presName="hierChild5" presStyleCnt="0"/>
      <dgm:spPr/>
    </dgm:pt>
    <dgm:pt modelId="{948AFF31-1542-49A1-8422-BBF78B947655}" type="pres">
      <dgm:prSet presAssocID="{7818EF4A-10BE-4807-BA1B-0D91659008A3}" presName="Name35" presStyleLbl="parChTrans1D3" presStyleIdx="2" presStyleCnt="5"/>
      <dgm:spPr/>
    </dgm:pt>
    <dgm:pt modelId="{2B97E2A7-0420-48E3-914E-39C489396855}" type="pres">
      <dgm:prSet presAssocID="{91735617-CF3E-42C0-B762-EB77F159FD8E}" presName="hierRoot2" presStyleCnt="0">
        <dgm:presLayoutVars>
          <dgm:hierBranch val="r"/>
        </dgm:presLayoutVars>
      </dgm:prSet>
      <dgm:spPr/>
    </dgm:pt>
    <dgm:pt modelId="{066F7A56-09AC-4A73-BEE8-1B2F25890C59}" type="pres">
      <dgm:prSet presAssocID="{91735617-CF3E-42C0-B762-EB77F159FD8E}" presName="rootComposite" presStyleCnt="0"/>
      <dgm:spPr/>
    </dgm:pt>
    <dgm:pt modelId="{ACDA882D-BBEE-4B05-9E55-67DE43BCFBDD}" type="pres">
      <dgm:prSet presAssocID="{91735617-CF3E-42C0-B762-EB77F159FD8E}" presName="rootText" presStyleLbl="node3" presStyleIdx="2" presStyleCnt="4">
        <dgm:presLayoutVars>
          <dgm:chPref val="3"/>
        </dgm:presLayoutVars>
      </dgm:prSet>
      <dgm:spPr/>
    </dgm:pt>
    <dgm:pt modelId="{1A52C0B8-C85F-44DB-A67A-6909FC0A442E}" type="pres">
      <dgm:prSet presAssocID="{91735617-CF3E-42C0-B762-EB77F159FD8E}" presName="rootConnector" presStyleLbl="node3" presStyleIdx="2" presStyleCnt="4"/>
      <dgm:spPr/>
    </dgm:pt>
    <dgm:pt modelId="{F0856B17-9050-4991-84A5-7F5A9CD243E3}" type="pres">
      <dgm:prSet presAssocID="{91735617-CF3E-42C0-B762-EB77F159FD8E}" presName="hierChild4" presStyleCnt="0"/>
      <dgm:spPr/>
    </dgm:pt>
    <dgm:pt modelId="{0AAB56E1-A5E0-461E-A521-E5E9ABA30FE4}" type="pres">
      <dgm:prSet presAssocID="{91735617-CF3E-42C0-B762-EB77F159FD8E}" presName="hierChild5" presStyleCnt="0"/>
      <dgm:spPr/>
    </dgm:pt>
    <dgm:pt modelId="{7EB84E16-C829-4636-8680-66A0EA171FBC}" type="pres">
      <dgm:prSet presAssocID="{7B229C6B-DDAD-47A4-9BDB-0CB6CF8C153B}" presName="Name35" presStyleLbl="parChTrans1D3" presStyleIdx="3" presStyleCnt="5"/>
      <dgm:spPr/>
    </dgm:pt>
    <dgm:pt modelId="{A4E7AD9A-D409-4D08-9D57-9AC4EA3E12C0}" type="pres">
      <dgm:prSet presAssocID="{83C7F7A4-B2FC-477B-8DB7-374C92E7AADE}" presName="hierRoot2" presStyleCnt="0">
        <dgm:presLayoutVars>
          <dgm:hierBranch val="r"/>
        </dgm:presLayoutVars>
      </dgm:prSet>
      <dgm:spPr/>
    </dgm:pt>
    <dgm:pt modelId="{37B43EB2-768A-44FC-8B67-F3F5EC75F7DF}" type="pres">
      <dgm:prSet presAssocID="{83C7F7A4-B2FC-477B-8DB7-374C92E7AADE}" presName="rootComposite" presStyleCnt="0"/>
      <dgm:spPr/>
    </dgm:pt>
    <dgm:pt modelId="{3D0E0A77-7AC1-4DF5-A8DD-AF1597FF53BC}" type="pres">
      <dgm:prSet presAssocID="{83C7F7A4-B2FC-477B-8DB7-374C92E7AADE}" presName="rootText" presStyleLbl="node3" presStyleIdx="3" presStyleCnt="4">
        <dgm:presLayoutVars>
          <dgm:chPref val="3"/>
        </dgm:presLayoutVars>
      </dgm:prSet>
      <dgm:spPr/>
    </dgm:pt>
    <dgm:pt modelId="{321C4A3D-C548-43A2-9FDD-2DB17A3AF45E}" type="pres">
      <dgm:prSet presAssocID="{83C7F7A4-B2FC-477B-8DB7-374C92E7AADE}" presName="rootConnector" presStyleLbl="node3" presStyleIdx="3" presStyleCnt="4"/>
      <dgm:spPr/>
    </dgm:pt>
    <dgm:pt modelId="{C05156FD-D1F4-4B96-A055-5F3A53942B35}" type="pres">
      <dgm:prSet presAssocID="{83C7F7A4-B2FC-477B-8DB7-374C92E7AADE}" presName="hierChild4" presStyleCnt="0"/>
      <dgm:spPr/>
    </dgm:pt>
    <dgm:pt modelId="{89CB42F3-148E-4433-9962-EC250362EFF0}" type="pres">
      <dgm:prSet presAssocID="{83C7F7A4-B2FC-477B-8DB7-374C92E7AADE}" presName="hierChild5" presStyleCnt="0"/>
      <dgm:spPr/>
    </dgm:pt>
    <dgm:pt modelId="{11038EF9-9EB8-44C4-B54B-1E7E96F7A572}" type="pres">
      <dgm:prSet presAssocID="{7C045569-B3A4-4FA2-B38D-B7E2A8CDD445}" presName="hierChild5" presStyleCnt="0"/>
      <dgm:spPr/>
    </dgm:pt>
    <dgm:pt modelId="{059B55B0-728C-4827-9571-32C0427230FE}" type="pres">
      <dgm:prSet presAssocID="{A8A77E6D-285F-4F12-A3B4-14FFF0AAF449}" presName="Name111" presStyleLbl="parChTrans1D3" presStyleIdx="4" presStyleCnt="5"/>
      <dgm:spPr/>
    </dgm:pt>
    <dgm:pt modelId="{B297B9AE-3CD2-4533-91D5-70D66B800FF3}" type="pres">
      <dgm:prSet presAssocID="{BAB7564D-7787-4398-94B6-7EAD2C07D98B}" presName="hierRoot3" presStyleCnt="0">
        <dgm:presLayoutVars>
          <dgm:hierBranch/>
        </dgm:presLayoutVars>
      </dgm:prSet>
      <dgm:spPr/>
    </dgm:pt>
    <dgm:pt modelId="{C295C835-964E-4639-9516-14BB504DFDEE}" type="pres">
      <dgm:prSet presAssocID="{BAB7564D-7787-4398-94B6-7EAD2C07D98B}" presName="rootComposite3" presStyleCnt="0"/>
      <dgm:spPr/>
    </dgm:pt>
    <dgm:pt modelId="{455EC2E2-707A-4C07-A879-5547FCFBF379}" type="pres">
      <dgm:prSet presAssocID="{BAB7564D-7787-4398-94B6-7EAD2C07D98B}" presName="rootText3" presStyleLbl="asst2" presStyleIdx="0" presStyleCnt="1">
        <dgm:presLayoutVars>
          <dgm:chPref val="3"/>
        </dgm:presLayoutVars>
      </dgm:prSet>
      <dgm:spPr/>
    </dgm:pt>
    <dgm:pt modelId="{26F3753A-2D77-4173-A94E-04BBE587C111}" type="pres">
      <dgm:prSet presAssocID="{BAB7564D-7787-4398-94B6-7EAD2C07D98B}" presName="rootConnector3" presStyleLbl="asst2" presStyleIdx="0" presStyleCnt="1"/>
      <dgm:spPr/>
    </dgm:pt>
    <dgm:pt modelId="{3728651B-921B-45FD-84A2-48933A2C6A96}" type="pres">
      <dgm:prSet presAssocID="{BAB7564D-7787-4398-94B6-7EAD2C07D98B}" presName="hierChild6" presStyleCnt="0"/>
      <dgm:spPr/>
    </dgm:pt>
    <dgm:pt modelId="{D207050B-9A48-428A-A3F0-2F563389B79C}" type="pres">
      <dgm:prSet presAssocID="{BAB7564D-7787-4398-94B6-7EAD2C07D98B}" presName="hierChild7" presStyleCnt="0"/>
      <dgm:spPr/>
    </dgm:pt>
    <dgm:pt modelId="{C54F113D-E34B-43CC-9245-838697EACA6E}" type="pres">
      <dgm:prSet presAssocID="{C7C4B49F-075B-4054-A57D-FA0AAA3C1A1D}" presName="Name35" presStyleLbl="parChTrans1D2" presStyleIdx="1" presStyleCnt="2"/>
      <dgm:spPr/>
    </dgm:pt>
    <dgm:pt modelId="{CEB435D0-3262-4942-AD59-DD00087FCFAB}" type="pres">
      <dgm:prSet presAssocID="{9544F362-81FD-4FA4-9CC7-BB83B5B2FAD6}" presName="hierRoot2" presStyleCnt="0">
        <dgm:presLayoutVars>
          <dgm:hierBranch/>
        </dgm:presLayoutVars>
      </dgm:prSet>
      <dgm:spPr/>
    </dgm:pt>
    <dgm:pt modelId="{F8627A05-9AB0-4D5F-B44F-5294302614B3}" type="pres">
      <dgm:prSet presAssocID="{9544F362-81FD-4FA4-9CC7-BB83B5B2FAD6}" presName="rootComposite" presStyleCnt="0"/>
      <dgm:spPr/>
    </dgm:pt>
    <dgm:pt modelId="{D45BE9D7-A35B-42A0-9118-DED627DFBF64}" type="pres">
      <dgm:prSet presAssocID="{9544F362-81FD-4FA4-9CC7-BB83B5B2FAD6}" presName="rootText" presStyleLbl="node2" presStyleIdx="1" presStyleCnt="2">
        <dgm:presLayoutVars>
          <dgm:chPref val="3"/>
        </dgm:presLayoutVars>
      </dgm:prSet>
      <dgm:spPr/>
    </dgm:pt>
    <dgm:pt modelId="{57943E79-CEDD-4B91-BD3F-0B4B70C1BA8C}" type="pres">
      <dgm:prSet presAssocID="{9544F362-81FD-4FA4-9CC7-BB83B5B2FAD6}" presName="rootConnector" presStyleLbl="node2" presStyleIdx="1" presStyleCnt="2"/>
      <dgm:spPr/>
    </dgm:pt>
    <dgm:pt modelId="{313DA991-E4D2-4784-817C-E3832FCC115A}" type="pres">
      <dgm:prSet presAssocID="{9544F362-81FD-4FA4-9CC7-BB83B5B2FAD6}" presName="hierChild4" presStyleCnt="0"/>
      <dgm:spPr/>
    </dgm:pt>
    <dgm:pt modelId="{641C1192-8037-4C78-90BE-BE312AFBAD33}" type="pres">
      <dgm:prSet presAssocID="{9544F362-81FD-4FA4-9CC7-BB83B5B2FAD6}" presName="hierChild5" presStyleCnt="0"/>
      <dgm:spPr/>
    </dgm:pt>
    <dgm:pt modelId="{6A3262CC-D686-4A04-AB33-6AE3D7848693}" type="pres">
      <dgm:prSet presAssocID="{4AEFA502-79DD-4853-97AA-D5D7CC8AB974}" presName="hierChild3" presStyleCnt="0"/>
      <dgm:spPr/>
    </dgm:pt>
  </dgm:ptLst>
  <dgm:cxnLst>
    <dgm:cxn modelId="{6BCC1A03-605F-4D8A-BE94-94622EEFE725}" type="presOf" srcId="{635EFA88-7500-40A2-9B3B-1FDB8407B83F}" destId="{67CE3B82-7CE6-4D7F-A1F4-43246595DCA3}" srcOrd="0" destOrd="0" presId="urn:microsoft.com/office/officeart/2005/8/layout/orgChart1"/>
    <dgm:cxn modelId="{875C9209-3817-4C04-94B1-1F13D6DACA26}" type="presOf" srcId="{7B229C6B-DDAD-47A4-9BDB-0CB6CF8C153B}" destId="{7EB84E16-C829-4636-8680-66A0EA171FBC}" srcOrd="0" destOrd="0" presId="urn:microsoft.com/office/officeart/2005/8/layout/orgChart1"/>
    <dgm:cxn modelId="{095C550B-32B9-4641-A488-BEDC36DEE8C9}" type="presOf" srcId="{4AEFA502-79DD-4853-97AA-D5D7CC8AB974}" destId="{3F0C0D4B-C390-4E86-992A-E71B619042A0}" srcOrd="0" destOrd="0" presId="urn:microsoft.com/office/officeart/2005/8/layout/orgChart1"/>
    <dgm:cxn modelId="{7CCC590E-0048-4A65-9FB8-EB051BD953F6}" type="presOf" srcId="{204AEAD1-4221-40D2-9EA8-E31B958BEB48}" destId="{6CCEFA01-FBC6-4EB8-97B3-7F79A0815322}" srcOrd="1" destOrd="0" presId="urn:microsoft.com/office/officeart/2005/8/layout/orgChart1"/>
    <dgm:cxn modelId="{08146E10-02EC-4E4D-83DA-9CEBF4703274}" srcId="{4AEFA502-79DD-4853-97AA-D5D7CC8AB974}" destId="{9544F362-81FD-4FA4-9CC7-BB83B5B2FAD6}" srcOrd="1" destOrd="0" parTransId="{C7C4B49F-075B-4054-A57D-FA0AAA3C1A1D}" sibTransId="{E279E1B8-9078-4246-BADA-4F9EE863B296}"/>
    <dgm:cxn modelId="{8F2D2119-14E8-40C2-9476-DF99674C58BB}" srcId="{7C045569-B3A4-4FA2-B38D-B7E2A8CDD445}" destId="{204AEAD1-4221-40D2-9EA8-E31B958BEB48}" srcOrd="2" destOrd="0" parTransId="{631CC67D-2A6D-48B9-890D-781949B7AA0F}" sibTransId="{7F2AA4A5-39F2-4EC4-89F3-2981D0699775}"/>
    <dgm:cxn modelId="{FEF77630-DC74-4C88-9B2F-4DCBCBE97F1B}" type="presOf" srcId="{204AEAD1-4221-40D2-9EA8-E31B958BEB48}" destId="{389BC82D-CA7D-4ABD-95B6-7011ED56D16A}" srcOrd="0" destOrd="0" presId="urn:microsoft.com/office/officeart/2005/8/layout/orgChart1"/>
    <dgm:cxn modelId="{D811DC51-8359-46E8-AD50-5274147ECD03}" type="presOf" srcId="{0B8ADC99-5415-49AE-BBA4-5C15C4310E35}" destId="{CF6BD13F-9F49-4F4E-AD69-7679EBE2EE82}" srcOrd="0" destOrd="0" presId="urn:microsoft.com/office/officeart/2005/8/layout/orgChart1"/>
    <dgm:cxn modelId="{31C08E73-19A5-401E-9B91-6D3FAB0330F1}" srcId="{635EFA88-7500-40A2-9B3B-1FDB8407B83F}" destId="{4AEFA502-79DD-4853-97AA-D5D7CC8AB974}" srcOrd="0" destOrd="0" parTransId="{0709DB34-411E-4285-BB58-246174FF12A3}" sibTransId="{7D473182-BD7A-4E94-8CA2-A23C10C7D321}"/>
    <dgm:cxn modelId="{E9FA925A-ED92-4A32-8C0A-DB8036053E78}" type="presOf" srcId="{83C7F7A4-B2FC-477B-8DB7-374C92E7AADE}" destId="{321C4A3D-C548-43A2-9FDD-2DB17A3AF45E}" srcOrd="1" destOrd="0" presId="urn:microsoft.com/office/officeart/2005/8/layout/orgChart1"/>
    <dgm:cxn modelId="{B2E2E88E-012B-4D3E-84C0-2218C63758D8}" type="presOf" srcId="{631CC67D-2A6D-48B9-890D-781949B7AA0F}" destId="{55C42406-6ADB-4EF2-A671-95D1CDCC2018}" srcOrd="0" destOrd="0" presId="urn:microsoft.com/office/officeart/2005/8/layout/orgChart1"/>
    <dgm:cxn modelId="{708C5D8F-C5B8-4CFE-BB61-FECE80BC2F09}" type="presOf" srcId="{91735617-CF3E-42C0-B762-EB77F159FD8E}" destId="{ACDA882D-BBEE-4B05-9E55-67DE43BCFBDD}" srcOrd="0" destOrd="0" presId="urn:microsoft.com/office/officeart/2005/8/layout/orgChart1"/>
    <dgm:cxn modelId="{94808593-58EC-4265-B401-4B9559517B3B}" type="presOf" srcId="{7C045569-B3A4-4FA2-B38D-B7E2A8CDD445}" destId="{F32154F4-E272-4AE9-8E07-89E7C885DACC}" srcOrd="0" destOrd="0" presId="urn:microsoft.com/office/officeart/2005/8/layout/orgChart1"/>
    <dgm:cxn modelId="{D4D0D99C-50A0-47C6-AD0E-98404C398AAC}" type="presOf" srcId="{9544F362-81FD-4FA4-9CC7-BB83B5B2FAD6}" destId="{57943E79-CEDD-4B91-BD3F-0B4B70C1BA8C}" srcOrd="1" destOrd="0" presId="urn:microsoft.com/office/officeart/2005/8/layout/orgChart1"/>
    <dgm:cxn modelId="{7F5F3A9E-345E-4BB6-A0B4-F2AD4369CDDB}" srcId="{7C045569-B3A4-4FA2-B38D-B7E2A8CDD445}" destId="{83C7F7A4-B2FC-477B-8DB7-374C92E7AADE}" srcOrd="4" destOrd="0" parTransId="{7B229C6B-DDAD-47A4-9BDB-0CB6CF8C153B}" sibTransId="{E6B227BE-F0B8-4ABB-B755-10AA56E6687D}"/>
    <dgm:cxn modelId="{984118A0-2AB7-45D1-A13B-2AAF824EB7D0}" srcId="{4AEFA502-79DD-4853-97AA-D5D7CC8AB974}" destId="{7C045569-B3A4-4FA2-B38D-B7E2A8CDD445}" srcOrd="0" destOrd="0" parTransId="{0B8ADC99-5415-49AE-BBA4-5C15C4310E35}" sibTransId="{9843459A-C233-444A-ABA2-27ADA9034EE5}"/>
    <dgm:cxn modelId="{EDB43FA9-C9A5-4F75-9C22-DE74E01A1090}" type="presOf" srcId="{9544F362-81FD-4FA4-9CC7-BB83B5B2FAD6}" destId="{D45BE9D7-A35B-42A0-9118-DED627DFBF64}" srcOrd="0" destOrd="0" presId="urn:microsoft.com/office/officeart/2005/8/layout/orgChart1"/>
    <dgm:cxn modelId="{5744B4A9-AD76-4242-A23A-B00D06C6E738}" type="presOf" srcId="{7818EF4A-10BE-4807-BA1B-0D91659008A3}" destId="{948AFF31-1542-49A1-8422-BBF78B947655}" srcOrd="0" destOrd="0" presId="urn:microsoft.com/office/officeart/2005/8/layout/orgChart1"/>
    <dgm:cxn modelId="{B92CC2B1-4ABC-4F86-93E4-33CCC8BE37E7}" type="presOf" srcId="{7C045569-B3A4-4FA2-B38D-B7E2A8CDD445}" destId="{D6053A39-17CF-4DF9-B5D8-686534D69ABA}" srcOrd="1" destOrd="0" presId="urn:microsoft.com/office/officeart/2005/8/layout/orgChart1"/>
    <dgm:cxn modelId="{358007B2-4004-4E41-8852-7D0053017AAA}" type="presOf" srcId="{4AEFA502-79DD-4853-97AA-D5D7CC8AB974}" destId="{ABBEE43F-F532-4D2E-BFC2-A7BDA0D09167}" srcOrd="1" destOrd="0" presId="urn:microsoft.com/office/officeart/2005/8/layout/orgChart1"/>
    <dgm:cxn modelId="{044A4CB6-EE19-4741-AC58-1ECD15310D1D}" type="presOf" srcId="{C7C4B49F-075B-4054-A57D-FA0AAA3C1A1D}" destId="{C54F113D-E34B-43CC-9245-838697EACA6E}" srcOrd="0" destOrd="0" presId="urn:microsoft.com/office/officeart/2005/8/layout/orgChart1"/>
    <dgm:cxn modelId="{495703B9-560E-4AA5-9251-D3B662A20968}" type="presOf" srcId="{A8A77E6D-285F-4F12-A3B4-14FFF0AAF449}" destId="{059B55B0-728C-4827-9571-32C0427230FE}" srcOrd="0" destOrd="0" presId="urn:microsoft.com/office/officeart/2005/8/layout/orgChart1"/>
    <dgm:cxn modelId="{69F921BA-A6DA-4CAA-A421-89973C26DC93}" srcId="{7C045569-B3A4-4FA2-B38D-B7E2A8CDD445}" destId="{91735617-CF3E-42C0-B762-EB77F159FD8E}" srcOrd="3" destOrd="0" parTransId="{7818EF4A-10BE-4807-BA1B-0D91659008A3}" sibTransId="{C4AC2AAB-A695-431E-81B9-9046E9A5D8BD}"/>
    <dgm:cxn modelId="{261728C2-AB39-4C9C-A3FB-21C28B57A94B}" type="presOf" srcId="{BAB7564D-7787-4398-94B6-7EAD2C07D98B}" destId="{26F3753A-2D77-4173-A94E-04BBE587C111}" srcOrd="1" destOrd="0" presId="urn:microsoft.com/office/officeart/2005/8/layout/orgChart1"/>
    <dgm:cxn modelId="{679A9EC2-8B91-43BE-9C9B-666DAD371869}" srcId="{7C045569-B3A4-4FA2-B38D-B7E2A8CDD445}" destId="{24734BE9-2F4C-4FEC-9DA5-B033C64644BB}" srcOrd="1" destOrd="0" parTransId="{964438F5-27A8-46A5-BCE5-A20B0C718A0E}" sibTransId="{B70E997B-377B-430F-BCA7-9D625811F9E6}"/>
    <dgm:cxn modelId="{1B2016C3-45FD-4E2B-909F-22E28AFE774D}" srcId="{7C045569-B3A4-4FA2-B38D-B7E2A8CDD445}" destId="{BAB7564D-7787-4398-94B6-7EAD2C07D98B}" srcOrd="0" destOrd="0" parTransId="{A8A77E6D-285F-4F12-A3B4-14FFF0AAF449}" sibTransId="{3292A4D7-BDD7-471A-A3E4-E0D39979EECB}"/>
    <dgm:cxn modelId="{7C54C9DC-470E-4F81-B086-7D56EB894AF8}" type="presOf" srcId="{BAB7564D-7787-4398-94B6-7EAD2C07D98B}" destId="{455EC2E2-707A-4C07-A879-5547FCFBF379}" srcOrd="0" destOrd="0" presId="urn:microsoft.com/office/officeart/2005/8/layout/orgChart1"/>
    <dgm:cxn modelId="{6F32F3E0-20E3-440B-8141-17BE2A80B561}" type="presOf" srcId="{24734BE9-2F4C-4FEC-9DA5-B033C64644BB}" destId="{E793583D-C69D-499A-9C40-C1BFC8819327}" srcOrd="0" destOrd="0" presId="urn:microsoft.com/office/officeart/2005/8/layout/orgChart1"/>
    <dgm:cxn modelId="{E742BCE8-BC53-4BF6-BEE2-2DC6EB0A8D7B}" type="presOf" srcId="{24734BE9-2F4C-4FEC-9DA5-B033C64644BB}" destId="{E19039A8-0A8E-49F5-AF4E-A7FC798748B2}" srcOrd="1" destOrd="0" presId="urn:microsoft.com/office/officeart/2005/8/layout/orgChart1"/>
    <dgm:cxn modelId="{4FC8F2F2-827B-4C49-AADC-EA482B2E21DE}" type="presOf" srcId="{964438F5-27A8-46A5-BCE5-A20B0C718A0E}" destId="{AC331719-96C7-4C78-BA55-8669B960170C}" srcOrd="0" destOrd="0" presId="urn:microsoft.com/office/officeart/2005/8/layout/orgChart1"/>
    <dgm:cxn modelId="{414035FB-EFCA-46BF-8DDF-26E3B0D3ECC5}" type="presOf" srcId="{83C7F7A4-B2FC-477B-8DB7-374C92E7AADE}" destId="{3D0E0A77-7AC1-4DF5-A8DD-AF1597FF53BC}" srcOrd="0" destOrd="0" presId="urn:microsoft.com/office/officeart/2005/8/layout/orgChart1"/>
    <dgm:cxn modelId="{86FC3BFE-7C5D-4434-B6D6-07554283AC07}" type="presOf" srcId="{91735617-CF3E-42C0-B762-EB77F159FD8E}" destId="{1A52C0B8-C85F-44DB-A67A-6909FC0A442E}" srcOrd="1" destOrd="0" presId="urn:microsoft.com/office/officeart/2005/8/layout/orgChart1"/>
    <dgm:cxn modelId="{A252E466-7845-4FFC-9085-C3B7033139D9}" type="presParOf" srcId="{67CE3B82-7CE6-4D7F-A1F4-43246595DCA3}" destId="{2F6E8DFB-178C-4C89-BFCB-9347BDAB68F4}" srcOrd="0" destOrd="0" presId="urn:microsoft.com/office/officeart/2005/8/layout/orgChart1"/>
    <dgm:cxn modelId="{996A3796-5BC7-45E2-927D-972B688B678C}" type="presParOf" srcId="{2F6E8DFB-178C-4C89-BFCB-9347BDAB68F4}" destId="{3381B247-147C-44D0-8715-551C5BC85DD5}" srcOrd="0" destOrd="0" presId="urn:microsoft.com/office/officeart/2005/8/layout/orgChart1"/>
    <dgm:cxn modelId="{9940D6DC-1347-40FA-B24A-CC976B85416E}" type="presParOf" srcId="{3381B247-147C-44D0-8715-551C5BC85DD5}" destId="{3F0C0D4B-C390-4E86-992A-E71B619042A0}" srcOrd="0" destOrd="0" presId="urn:microsoft.com/office/officeart/2005/8/layout/orgChart1"/>
    <dgm:cxn modelId="{3A30464E-EAE8-4356-95CC-4E1068CB4805}" type="presParOf" srcId="{3381B247-147C-44D0-8715-551C5BC85DD5}" destId="{ABBEE43F-F532-4D2E-BFC2-A7BDA0D09167}" srcOrd="1" destOrd="0" presId="urn:microsoft.com/office/officeart/2005/8/layout/orgChart1"/>
    <dgm:cxn modelId="{A461C260-0F95-41C8-B3F0-93B7623C257F}" type="presParOf" srcId="{2F6E8DFB-178C-4C89-BFCB-9347BDAB68F4}" destId="{C67A395D-58B6-475E-883F-C1ED27472EC3}" srcOrd="1" destOrd="0" presId="urn:microsoft.com/office/officeart/2005/8/layout/orgChart1"/>
    <dgm:cxn modelId="{C29ED34D-72ED-4732-944A-9618F7FD7BF6}" type="presParOf" srcId="{C67A395D-58B6-475E-883F-C1ED27472EC3}" destId="{CF6BD13F-9F49-4F4E-AD69-7679EBE2EE82}" srcOrd="0" destOrd="0" presId="urn:microsoft.com/office/officeart/2005/8/layout/orgChart1"/>
    <dgm:cxn modelId="{C5B63D6F-B8EF-4AEB-8114-41CDF5A72BE3}" type="presParOf" srcId="{C67A395D-58B6-475E-883F-C1ED27472EC3}" destId="{E97CA623-C64E-4357-B18B-B96760E9B3CF}" srcOrd="1" destOrd="0" presId="urn:microsoft.com/office/officeart/2005/8/layout/orgChart1"/>
    <dgm:cxn modelId="{2D0CC55C-505D-4865-BB3D-5AE212C70A1D}" type="presParOf" srcId="{E97CA623-C64E-4357-B18B-B96760E9B3CF}" destId="{58E512D8-171E-4C4C-89C1-EB5F9E708F0D}" srcOrd="0" destOrd="0" presId="urn:microsoft.com/office/officeart/2005/8/layout/orgChart1"/>
    <dgm:cxn modelId="{6BC345E0-AEE3-437F-853F-685496F32E3A}" type="presParOf" srcId="{58E512D8-171E-4C4C-89C1-EB5F9E708F0D}" destId="{F32154F4-E272-4AE9-8E07-89E7C885DACC}" srcOrd="0" destOrd="0" presId="urn:microsoft.com/office/officeart/2005/8/layout/orgChart1"/>
    <dgm:cxn modelId="{B4C67CE7-46BB-4E88-A54F-C025372E1A3D}" type="presParOf" srcId="{58E512D8-171E-4C4C-89C1-EB5F9E708F0D}" destId="{D6053A39-17CF-4DF9-B5D8-686534D69ABA}" srcOrd="1" destOrd="0" presId="urn:microsoft.com/office/officeart/2005/8/layout/orgChart1"/>
    <dgm:cxn modelId="{731AB51F-8A76-4C2D-8447-472245F34EBC}" type="presParOf" srcId="{E97CA623-C64E-4357-B18B-B96760E9B3CF}" destId="{B05BF6F8-9E3A-4AAA-95C6-6A28F529FAF6}" srcOrd="1" destOrd="0" presId="urn:microsoft.com/office/officeart/2005/8/layout/orgChart1"/>
    <dgm:cxn modelId="{B34D10E8-DDFE-4F95-9AF3-DDEB82E8C515}" type="presParOf" srcId="{B05BF6F8-9E3A-4AAA-95C6-6A28F529FAF6}" destId="{AC331719-96C7-4C78-BA55-8669B960170C}" srcOrd="0" destOrd="0" presId="urn:microsoft.com/office/officeart/2005/8/layout/orgChart1"/>
    <dgm:cxn modelId="{BC19EA17-931A-49A0-B82C-AFFFF6530741}" type="presParOf" srcId="{B05BF6F8-9E3A-4AAA-95C6-6A28F529FAF6}" destId="{E0F623D6-E9A0-4D99-A1DA-71891CCBC42D}" srcOrd="1" destOrd="0" presId="urn:microsoft.com/office/officeart/2005/8/layout/orgChart1"/>
    <dgm:cxn modelId="{3AE90B58-037E-4A40-95B9-AB29FAB60396}" type="presParOf" srcId="{E0F623D6-E9A0-4D99-A1DA-71891CCBC42D}" destId="{76C752A7-602C-43B4-88D1-2313BABAE5E9}" srcOrd="0" destOrd="0" presId="urn:microsoft.com/office/officeart/2005/8/layout/orgChart1"/>
    <dgm:cxn modelId="{71B14861-A919-464D-8214-2239C365E6E9}" type="presParOf" srcId="{76C752A7-602C-43B4-88D1-2313BABAE5E9}" destId="{E793583D-C69D-499A-9C40-C1BFC8819327}" srcOrd="0" destOrd="0" presId="urn:microsoft.com/office/officeart/2005/8/layout/orgChart1"/>
    <dgm:cxn modelId="{E014A3DC-1E17-42A7-AEF3-1860DD287BED}" type="presParOf" srcId="{76C752A7-602C-43B4-88D1-2313BABAE5E9}" destId="{E19039A8-0A8E-49F5-AF4E-A7FC798748B2}" srcOrd="1" destOrd="0" presId="urn:microsoft.com/office/officeart/2005/8/layout/orgChart1"/>
    <dgm:cxn modelId="{0FC70E1A-BB9C-4FE6-A947-35E2DA214362}" type="presParOf" srcId="{E0F623D6-E9A0-4D99-A1DA-71891CCBC42D}" destId="{102E7A4C-01ED-4C79-B468-A9620EC19382}" srcOrd="1" destOrd="0" presId="urn:microsoft.com/office/officeart/2005/8/layout/orgChart1"/>
    <dgm:cxn modelId="{74284F3F-E41C-4F99-834F-83651E554ED7}" type="presParOf" srcId="{E0F623D6-E9A0-4D99-A1DA-71891CCBC42D}" destId="{69BCA5F3-EEC5-4645-B31E-B3CC8552F1C2}" srcOrd="2" destOrd="0" presId="urn:microsoft.com/office/officeart/2005/8/layout/orgChart1"/>
    <dgm:cxn modelId="{4B6B5F60-85A7-40A3-976C-72087431FACE}" type="presParOf" srcId="{B05BF6F8-9E3A-4AAA-95C6-6A28F529FAF6}" destId="{55C42406-6ADB-4EF2-A671-95D1CDCC2018}" srcOrd="2" destOrd="0" presId="urn:microsoft.com/office/officeart/2005/8/layout/orgChart1"/>
    <dgm:cxn modelId="{2C49170B-D6B8-44AC-BCB5-E7711AD96272}" type="presParOf" srcId="{B05BF6F8-9E3A-4AAA-95C6-6A28F529FAF6}" destId="{8F5F5158-47D1-42F4-8583-3DA913768187}" srcOrd="3" destOrd="0" presId="urn:microsoft.com/office/officeart/2005/8/layout/orgChart1"/>
    <dgm:cxn modelId="{5C244E46-F0B3-408B-A83F-7E4B17B1FBB0}" type="presParOf" srcId="{8F5F5158-47D1-42F4-8583-3DA913768187}" destId="{A59A6A9B-BB32-4733-8957-33B99EC13FD9}" srcOrd="0" destOrd="0" presId="urn:microsoft.com/office/officeart/2005/8/layout/orgChart1"/>
    <dgm:cxn modelId="{3169A4DF-D047-4144-820D-A50C13868009}" type="presParOf" srcId="{A59A6A9B-BB32-4733-8957-33B99EC13FD9}" destId="{389BC82D-CA7D-4ABD-95B6-7011ED56D16A}" srcOrd="0" destOrd="0" presId="urn:microsoft.com/office/officeart/2005/8/layout/orgChart1"/>
    <dgm:cxn modelId="{03817093-A504-4FF8-BB49-D3A4DAD8C393}" type="presParOf" srcId="{A59A6A9B-BB32-4733-8957-33B99EC13FD9}" destId="{6CCEFA01-FBC6-4EB8-97B3-7F79A0815322}" srcOrd="1" destOrd="0" presId="urn:microsoft.com/office/officeart/2005/8/layout/orgChart1"/>
    <dgm:cxn modelId="{3177F8F1-88A0-4FE8-85DC-2107EDC71171}" type="presParOf" srcId="{8F5F5158-47D1-42F4-8583-3DA913768187}" destId="{F3411D8F-D88C-464C-BFD6-9F1248272141}" srcOrd="1" destOrd="0" presId="urn:microsoft.com/office/officeart/2005/8/layout/orgChart1"/>
    <dgm:cxn modelId="{CB42F053-11B0-424D-8523-554498E50F37}" type="presParOf" srcId="{8F5F5158-47D1-42F4-8583-3DA913768187}" destId="{01B77E52-1DBF-4F0C-92F6-66D9A8AEA568}" srcOrd="2" destOrd="0" presId="urn:microsoft.com/office/officeart/2005/8/layout/orgChart1"/>
    <dgm:cxn modelId="{AD19C37D-7165-47B4-81CD-F267062DC011}" type="presParOf" srcId="{B05BF6F8-9E3A-4AAA-95C6-6A28F529FAF6}" destId="{948AFF31-1542-49A1-8422-BBF78B947655}" srcOrd="4" destOrd="0" presId="urn:microsoft.com/office/officeart/2005/8/layout/orgChart1"/>
    <dgm:cxn modelId="{93F49550-E06E-4152-9B9C-232053B15551}" type="presParOf" srcId="{B05BF6F8-9E3A-4AAA-95C6-6A28F529FAF6}" destId="{2B97E2A7-0420-48E3-914E-39C489396855}" srcOrd="5" destOrd="0" presId="urn:microsoft.com/office/officeart/2005/8/layout/orgChart1"/>
    <dgm:cxn modelId="{D63B0E80-6A96-48DE-985D-B1F7125F8854}" type="presParOf" srcId="{2B97E2A7-0420-48E3-914E-39C489396855}" destId="{066F7A56-09AC-4A73-BEE8-1B2F25890C59}" srcOrd="0" destOrd="0" presId="urn:microsoft.com/office/officeart/2005/8/layout/orgChart1"/>
    <dgm:cxn modelId="{E852518C-3325-4FC9-AD4B-CD26033333BE}" type="presParOf" srcId="{066F7A56-09AC-4A73-BEE8-1B2F25890C59}" destId="{ACDA882D-BBEE-4B05-9E55-67DE43BCFBDD}" srcOrd="0" destOrd="0" presId="urn:microsoft.com/office/officeart/2005/8/layout/orgChart1"/>
    <dgm:cxn modelId="{6A16DFDE-B163-4106-8A9A-444B98AC584C}" type="presParOf" srcId="{066F7A56-09AC-4A73-BEE8-1B2F25890C59}" destId="{1A52C0B8-C85F-44DB-A67A-6909FC0A442E}" srcOrd="1" destOrd="0" presId="urn:microsoft.com/office/officeart/2005/8/layout/orgChart1"/>
    <dgm:cxn modelId="{09D736EC-FBCA-4D4E-A77F-E5C646E44D13}" type="presParOf" srcId="{2B97E2A7-0420-48E3-914E-39C489396855}" destId="{F0856B17-9050-4991-84A5-7F5A9CD243E3}" srcOrd="1" destOrd="0" presId="urn:microsoft.com/office/officeart/2005/8/layout/orgChart1"/>
    <dgm:cxn modelId="{0E5EFC78-B37D-49E7-BE06-70EAA5092CAD}" type="presParOf" srcId="{2B97E2A7-0420-48E3-914E-39C489396855}" destId="{0AAB56E1-A5E0-461E-A521-E5E9ABA30FE4}" srcOrd="2" destOrd="0" presId="urn:microsoft.com/office/officeart/2005/8/layout/orgChart1"/>
    <dgm:cxn modelId="{049912CC-A785-4A77-8CDC-A5FF5A40F119}" type="presParOf" srcId="{B05BF6F8-9E3A-4AAA-95C6-6A28F529FAF6}" destId="{7EB84E16-C829-4636-8680-66A0EA171FBC}" srcOrd="6" destOrd="0" presId="urn:microsoft.com/office/officeart/2005/8/layout/orgChart1"/>
    <dgm:cxn modelId="{2EFB38F4-F093-4CAF-8505-8F5B6FFB174D}" type="presParOf" srcId="{B05BF6F8-9E3A-4AAA-95C6-6A28F529FAF6}" destId="{A4E7AD9A-D409-4D08-9D57-9AC4EA3E12C0}" srcOrd="7" destOrd="0" presId="urn:microsoft.com/office/officeart/2005/8/layout/orgChart1"/>
    <dgm:cxn modelId="{90648EFD-1C81-44D9-8313-817DCC9276CC}" type="presParOf" srcId="{A4E7AD9A-D409-4D08-9D57-9AC4EA3E12C0}" destId="{37B43EB2-768A-44FC-8B67-F3F5EC75F7DF}" srcOrd="0" destOrd="0" presId="urn:microsoft.com/office/officeart/2005/8/layout/orgChart1"/>
    <dgm:cxn modelId="{9E1234FA-D4D7-4171-A14F-AE75B5FB70A2}" type="presParOf" srcId="{37B43EB2-768A-44FC-8B67-F3F5EC75F7DF}" destId="{3D0E0A77-7AC1-4DF5-A8DD-AF1597FF53BC}" srcOrd="0" destOrd="0" presId="urn:microsoft.com/office/officeart/2005/8/layout/orgChart1"/>
    <dgm:cxn modelId="{A9B17A30-C4BA-49B0-955F-8699555C6AD6}" type="presParOf" srcId="{37B43EB2-768A-44FC-8B67-F3F5EC75F7DF}" destId="{321C4A3D-C548-43A2-9FDD-2DB17A3AF45E}" srcOrd="1" destOrd="0" presId="urn:microsoft.com/office/officeart/2005/8/layout/orgChart1"/>
    <dgm:cxn modelId="{0CDB3E33-5884-4616-BAAB-6DAC9607B37B}" type="presParOf" srcId="{A4E7AD9A-D409-4D08-9D57-9AC4EA3E12C0}" destId="{C05156FD-D1F4-4B96-A055-5F3A53942B35}" srcOrd="1" destOrd="0" presId="urn:microsoft.com/office/officeart/2005/8/layout/orgChart1"/>
    <dgm:cxn modelId="{EFB90928-B321-4DC7-BEDF-AFF1A74EC7CF}" type="presParOf" srcId="{A4E7AD9A-D409-4D08-9D57-9AC4EA3E12C0}" destId="{89CB42F3-148E-4433-9962-EC250362EFF0}" srcOrd="2" destOrd="0" presId="urn:microsoft.com/office/officeart/2005/8/layout/orgChart1"/>
    <dgm:cxn modelId="{5CEA3952-44F1-4F54-8C6B-2F96B53C3A77}" type="presParOf" srcId="{E97CA623-C64E-4357-B18B-B96760E9B3CF}" destId="{11038EF9-9EB8-44C4-B54B-1E7E96F7A572}" srcOrd="2" destOrd="0" presId="urn:microsoft.com/office/officeart/2005/8/layout/orgChart1"/>
    <dgm:cxn modelId="{AC3FA87C-9BBB-418D-B273-655E2D42B138}" type="presParOf" srcId="{11038EF9-9EB8-44C4-B54B-1E7E96F7A572}" destId="{059B55B0-728C-4827-9571-32C0427230FE}" srcOrd="0" destOrd="0" presId="urn:microsoft.com/office/officeart/2005/8/layout/orgChart1"/>
    <dgm:cxn modelId="{0CB168D5-67E7-4FD1-8AF7-89003A2FBFC5}" type="presParOf" srcId="{11038EF9-9EB8-44C4-B54B-1E7E96F7A572}" destId="{B297B9AE-3CD2-4533-91D5-70D66B800FF3}" srcOrd="1" destOrd="0" presId="urn:microsoft.com/office/officeart/2005/8/layout/orgChart1"/>
    <dgm:cxn modelId="{F4B94C9A-BF65-4880-BEE7-5C6203A1E74A}" type="presParOf" srcId="{B297B9AE-3CD2-4533-91D5-70D66B800FF3}" destId="{C295C835-964E-4639-9516-14BB504DFDEE}" srcOrd="0" destOrd="0" presId="urn:microsoft.com/office/officeart/2005/8/layout/orgChart1"/>
    <dgm:cxn modelId="{85FE1259-1618-4649-8286-CD0BE7E8B53D}" type="presParOf" srcId="{C295C835-964E-4639-9516-14BB504DFDEE}" destId="{455EC2E2-707A-4C07-A879-5547FCFBF379}" srcOrd="0" destOrd="0" presId="urn:microsoft.com/office/officeart/2005/8/layout/orgChart1"/>
    <dgm:cxn modelId="{3D7C750E-3B48-481E-B854-5D40C431BF38}" type="presParOf" srcId="{C295C835-964E-4639-9516-14BB504DFDEE}" destId="{26F3753A-2D77-4173-A94E-04BBE587C111}" srcOrd="1" destOrd="0" presId="urn:microsoft.com/office/officeart/2005/8/layout/orgChart1"/>
    <dgm:cxn modelId="{4D818E2D-00B6-4EEC-8FA3-6C22A9F923F6}" type="presParOf" srcId="{B297B9AE-3CD2-4533-91D5-70D66B800FF3}" destId="{3728651B-921B-45FD-84A2-48933A2C6A96}" srcOrd="1" destOrd="0" presId="urn:microsoft.com/office/officeart/2005/8/layout/orgChart1"/>
    <dgm:cxn modelId="{28EA95C9-43D4-433E-BCAA-63816335B83A}" type="presParOf" srcId="{B297B9AE-3CD2-4533-91D5-70D66B800FF3}" destId="{D207050B-9A48-428A-A3F0-2F563389B79C}" srcOrd="2" destOrd="0" presId="urn:microsoft.com/office/officeart/2005/8/layout/orgChart1"/>
    <dgm:cxn modelId="{8B201E44-9416-4B5C-A2D9-94417ECA1D5B}" type="presParOf" srcId="{C67A395D-58B6-475E-883F-C1ED27472EC3}" destId="{C54F113D-E34B-43CC-9245-838697EACA6E}" srcOrd="2" destOrd="0" presId="urn:microsoft.com/office/officeart/2005/8/layout/orgChart1"/>
    <dgm:cxn modelId="{667EDAFE-5F1F-4895-87E7-F77FF43A1B08}" type="presParOf" srcId="{C67A395D-58B6-475E-883F-C1ED27472EC3}" destId="{CEB435D0-3262-4942-AD59-DD00087FCFAB}" srcOrd="3" destOrd="0" presId="urn:microsoft.com/office/officeart/2005/8/layout/orgChart1"/>
    <dgm:cxn modelId="{06E2BB2C-99E2-49AD-82BD-B7AB6C92B63B}" type="presParOf" srcId="{CEB435D0-3262-4942-AD59-DD00087FCFAB}" destId="{F8627A05-9AB0-4D5F-B44F-5294302614B3}" srcOrd="0" destOrd="0" presId="urn:microsoft.com/office/officeart/2005/8/layout/orgChart1"/>
    <dgm:cxn modelId="{97DEA9FA-9F86-4088-94F8-0BE14AA8554B}" type="presParOf" srcId="{F8627A05-9AB0-4D5F-B44F-5294302614B3}" destId="{D45BE9D7-A35B-42A0-9118-DED627DFBF64}" srcOrd="0" destOrd="0" presId="urn:microsoft.com/office/officeart/2005/8/layout/orgChart1"/>
    <dgm:cxn modelId="{C467B195-8E7C-4B1C-B263-35FF1330F1E8}" type="presParOf" srcId="{F8627A05-9AB0-4D5F-B44F-5294302614B3}" destId="{57943E79-CEDD-4B91-BD3F-0B4B70C1BA8C}" srcOrd="1" destOrd="0" presId="urn:microsoft.com/office/officeart/2005/8/layout/orgChart1"/>
    <dgm:cxn modelId="{7E7FE2D6-332D-49EF-A283-BA984F215C88}" type="presParOf" srcId="{CEB435D0-3262-4942-AD59-DD00087FCFAB}" destId="{313DA991-E4D2-4784-817C-E3832FCC115A}" srcOrd="1" destOrd="0" presId="urn:microsoft.com/office/officeart/2005/8/layout/orgChart1"/>
    <dgm:cxn modelId="{97CE1247-533A-4EFA-AD77-6DFA2985EA4E}" type="presParOf" srcId="{CEB435D0-3262-4942-AD59-DD00087FCFAB}" destId="{641C1192-8037-4C78-90BE-BE312AFBAD33}" srcOrd="2" destOrd="0" presId="urn:microsoft.com/office/officeart/2005/8/layout/orgChart1"/>
    <dgm:cxn modelId="{3350C417-E8FE-4006-9FEC-E759D037319F}" type="presParOf" srcId="{2F6E8DFB-178C-4C89-BFCB-9347BDAB68F4}" destId="{6A3262CC-D686-4A04-AB33-6AE3D784869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4F113D-E34B-43CC-9245-838697EACA6E}">
      <dsp:nvSpPr>
        <dsp:cNvPr id="0" name=""/>
        <dsp:cNvSpPr/>
      </dsp:nvSpPr>
      <dsp:spPr>
        <a:xfrm>
          <a:off x="4634506" y="1429294"/>
          <a:ext cx="959443" cy="3330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515"/>
              </a:lnTo>
              <a:lnTo>
                <a:pt x="959443" y="166515"/>
              </a:lnTo>
              <a:lnTo>
                <a:pt x="959443" y="33303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B55B0-728C-4827-9571-32C0427230FE}">
      <dsp:nvSpPr>
        <dsp:cNvPr id="0" name=""/>
        <dsp:cNvSpPr/>
      </dsp:nvSpPr>
      <dsp:spPr>
        <a:xfrm>
          <a:off x="3508547" y="2555253"/>
          <a:ext cx="166515" cy="729494"/>
        </a:xfrm>
        <a:custGeom>
          <a:avLst/>
          <a:gdLst/>
          <a:ahLst/>
          <a:cxnLst/>
          <a:rect l="0" t="0" r="0" b="0"/>
          <a:pathLst>
            <a:path>
              <a:moveTo>
                <a:pt x="166515" y="0"/>
              </a:moveTo>
              <a:lnTo>
                <a:pt x="166515" y="729494"/>
              </a:lnTo>
              <a:lnTo>
                <a:pt x="0" y="729494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B84E16-C829-4636-8680-66A0EA171FBC}">
      <dsp:nvSpPr>
        <dsp:cNvPr id="0" name=""/>
        <dsp:cNvSpPr/>
      </dsp:nvSpPr>
      <dsp:spPr>
        <a:xfrm>
          <a:off x="3675062" y="2555253"/>
          <a:ext cx="2878331" cy="14589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2473"/>
              </a:lnTo>
              <a:lnTo>
                <a:pt x="2878331" y="1292473"/>
              </a:lnTo>
              <a:lnTo>
                <a:pt x="2878331" y="1458989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8AFF31-1542-49A1-8422-BBF78B947655}">
      <dsp:nvSpPr>
        <dsp:cNvPr id="0" name=""/>
        <dsp:cNvSpPr/>
      </dsp:nvSpPr>
      <dsp:spPr>
        <a:xfrm>
          <a:off x="3675062" y="2555253"/>
          <a:ext cx="959443" cy="14589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2473"/>
              </a:lnTo>
              <a:lnTo>
                <a:pt x="959443" y="1292473"/>
              </a:lnTo>
              <a:lnTo>
                <a:pt x="959443" y="1458989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C42406-6ADB-4EF2-A671-95D1CDCC2018}">
      <dsp:nvSpPr>
        <dsp:cNvPr id="0" name=""/>
        <dsp:cNvSpPr/>
      </dsp:nvSpPr>
      <dsp:spPr>
        <a:xfrm>
          <a:off x="2715618" y="2555253"/>
          <a:ext cx="959443" cy="1458989"/>
        </a:xfrm>
        <a:custGeom>
          <a:avLst/>
          <a:gdLst/>
          <a:ahLst/>
          <a:cxnLst/>
          <a:rect l="0" t="0" r="0" b="0"/>
          <a:pathLst>
            <a:path>
              <a:moveTo>
                <a:pt x="959443" y="0"/>
              </a:moveTo>
              <a:lnTo>
                <a:pt x="959443" y="1292473"/>
              </a:lnTo>
              <a:lnTo>
                <a:pt x="0" y="1292473"/>
              </a:lnTo>
              <a:lnTo>
                <a:pt x="0" y="1458989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331719-96C7-4C78-BA55-8669B960170C}">
      <dsp:nvSpPr>
        <dsp:cNvPr id="0" name=""/>
        <dsp:cNvSpPr/>
      </dsp:nvSpPr>
      <dsp:spPr>
        <a:xfrm>
          <a:off x="796730" y="2555253"/>
          <a:ext cx="2878331" cy="1458989"/>
        </a:xfrm>
        <a:custGeom>
          <a:avLst/>
          <a:gdLst/>
          <a:ahLst/>
          <a:cxnLst/>
          <a:rect l="0" t="0" r="0" b="0"/>
          <a:pathLst>
            <a:path>
              <a:moveTo>
                <a:pt x="2878331" y="0"/>
              </a:moveTo>
              <a:lnTo>
                <a:pt x="2878331" y="1292473"/>
              </a:lnTo>
              <a:lnTo>
                <a:pt x="0" y="1292473"/>
              </a:lnTo>
              <a:lnTo>
                <a:pt x="0" y="1458989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6BD13F-9F49-4F4E-AD69-7679EBE2EE82}">
      <dsp:nvSpPr>
        <dsp:cNvPr id="0" name=""/>
        <dsp:cNvSpPr/>
      </dsp:nvSpPr>
      <dsp:spPr>
        <a:xfrm>
          <a:off x="3675062" y="1429294"/>
          <a:ext cx="959443" cy="333030"/>
        </a:xfrm>
        <a:custGeom>
          <a:avLst/>
          <a:gdLst/>
          <a:ahLst/>
          <a:cxnLst/>
          <a:rect l="0" t="0" r="0" b="0"/>
          <a:pathLst>
            <a:path>
              <a:moveTo>
                <a:pt x="959443" y="0"/>
              </a:moveTo>
              <a:lnTo>
                <a:pt x="959443" y="166515"/>
              </a:lnTo>
              <a:lnTo>
                <a:pt x="0" y="166515"/>
              </a:lnTo>
              <a:lnTo>
                <a:pt x="0" y="333030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0C0D4B-C390-4E86-992A-E71B619042A0}">
      <dsp:nvSpPr>
        <dsp:cNvPr id="0" name=""/>
        <dsp:cNvSpPr/>
      </dsp:nvSpPr>
      <dsp:spPr>
        <a:xfrm>
          <a:off x="3841577" y="636365"/>
          <a:ext cx="1585857" cy="7929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Lynn Guini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Project Sponsor</a:t>
          </a: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sp:txBody>
      <dsp:txXfrm>
        <a:off x="3841577" y="636365"/>
        <a:ext cx="1585857" cy="792928"/>
      </dsp:txXfrm>
    </dsp:sp>
    <dsp:sp modelId="{F32154F4-E272-4AE9-8E07-89E7C885DACC}">
      <dsp:nvSpPr>
        <dsp:cNvPr id="0" name=""/>
        <dsp:cNvSpPr/>
      </dsp:nvSpPr>
      <dsp:spPr>
        <a:xfrm>
          <a:off x="2882133" y="1762324"/>
          <a:ext cx="1585857" cy="7929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Angie O'Plasty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Black Belt</a:t>
          </a: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sp:txBody>
      <dsp:txXfrm>
        <a:off x="2882133" y="1762324"/>
        <a:ext cx="1585857" cy="792928"/>
      </dsp:txXfrm>
    </dsp:sp>
    <dsp:sp modelId="{E793583D-C69D-499A-9C40-C1BFC8819327}">
      <dsp:nvSpPr>
        <dsp:cNvPr id="0" name=""/>
        <dsp:cNvSpPr/>
      </dsp:nvSpPr>
      <dsp:spPr>
        <a:xfrm>
          <a:off x="3802" y="4014242"/>
          <a:ext cx="1585857" cy="7929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Corra Lation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Green Belt</a:t>
          </a: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sp:txBody>
      <dsp:txXfrm>
        <a:off x="3802" y="4014242"/>
        <a:ext cx="1585857" cy="792928"/>
      </dsp:txXfrm>
    </dsp:sp>
    <dsp:sp modelId="{389BC82D-CA7D-4ABD-95B6-7011ED56D16A}">
      <dsp:nvSpPr>
        <dsp:cNvPr id="0" name=""/>
        <dsp:cNvSpPr/>
      </dsp:nvSpPr>
      <dsp:spPr>
        <a:xfrm>
          <a:off x="1922689" y="4014242"/>
          <a:ext cx="1585857" cy="7929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Mike Rosoft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Green Belt</a:t>
          </a: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sp:txBody>
      <dsp:txXfrm>
        <a:off x="1922689" y="4014242"/>
        <a:ext cx="1585857" cy="792928"/>
      </dsp:txXfrm>
    </dsp:sp>
    <dsp:sp modelId="{ACDA882D-BBEE-4B05-9E55-67DE43BCFBDD}">
      <dsp:nvSpPr>
        <dsp:cNvPr id="0" name=""/>
        <dsp:cNvSpPr/>
      </dsp:nvSpPr>
      <dsp:spPr>
        <a:xfrm>
          <a:off x="3841577" y="4014242"/>
          <a:ext cx="1585857" cy="7929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Rip Tide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Green Belt</a:t>
          </a: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sp:txBody>
      <dsp:txXfrm>
        <a:off x="3841577" y="4014242"/>
        <a:ext cx="1585857" cy="792928"/>
      </dsp:txXfrm>
    </dsp:sp>
    <dsp:sp modelId="{3D0E0A77-7AC1-4DF5-A8DD-AF1597FF53BC}">
      <dsp:nvSpPr>
        <dsp:cNvPr id="0" name=""/>
        <dsp:cNvSpPr/>
      </dsp:nvSpPr>
      <dsp:spPr>
        <a:xfrm>
          <a:off x="5760465" y="4014242"/>
          <a:ext cx="1585857" cy="7929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Sarah Bellum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Green Belt</a:t>
          </a: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sp:txBody>
      <dsp:txXfrm>
        <a:off x="5760465" y="4014242"/>
        <a:ext cx="1585857" cy="792928"/>
      </dsp:txXfrm>
    </dsp:sp>
    <dsp:sp modelId="{455EC2E2-707A-4C07-A879-5547FCFBF379}">
      <dsp:nvSpPr>
        <dsp:cNvPr id="0" name=""/>
        <dsp:cNvSpPr/>
      </dsp:nvSpPr>
      <dsp:spPr>
        <a:xfrm>
          <a:off x="1922689" y="2888283"/>
          <a:ext cx="1585857" cy="7929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Bud Jett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Finance</a:t>
          </a: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sp:txBody>
      <dsp:txXfrm>
        <a:off x="1922689" y="2888283"/>
        <a:ext cx="1585857" cy="792928"/>
      </dsp:txXfrm>
    </dsp:sp>
    <dsp:sp modelId="{D45BE9D7-A35B-42A0-9118-DED627DFBF64}">
      <dsp:nvSpPr>
        <dsp:cNvPr id="0" name=""/>
        <dsp:cNvSpPr/>
      </dsp:nvSpPr>
      <dsp:spPr>
        <a:xfrm>
          <a:off x="4801021" y="1762324"/>
          <a:ext cx="1585857" cy="7929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Joe D'Maic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altLang="en-US" sz="1700" b="0" i="0" u="none" strike="noStrike" kern="1200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Master Black Belt</a:t>
          </a:r>
          <a:endParaRPr kumimoji="0" lang="en-US" altLang="en-US" sz="1700" b="0" i="0" u="none" strike="noStrike" kern="1200" cap="none" normalizeH="0" baseline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endParaRPr>
        </a:p>
      </dsp:txBody>
      <dsp:txXfrm>
        <a:off x="4801021" y="1762324"/>
        <a:ext cx="1585857" cy="7929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49E3003F-653A-09EC-C564-F43E825B94D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570E56D3-A465-ECB0-A8E5-1E1249036D6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25604" name="Rectangle 4">
            <a:extLst>
              <a:ext uri="{FF2B5EF4-FFF2-40B4-BE49-F238E27FC236}">
                <a16:creationId xmlns:a16="http://schemas.microsoft.com/office/drawing/2014/main" id="{DB360556-D098-B35F-1D45-EA501D04012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id="{CFA56CB4-2EF1-1331-A9A0-0322EC74E93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2115C5C-865C-4E84-ACAC-D50F481CB29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0902BDD-3D3C-6AF6-D410-47BAB9A7A9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CED52EAA-F251-0BB3-D552-8D4D4E692C4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DDA28C41-7C92-9889-D0E0-B873E70F6131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913B089-695C-5BE3-D746-844F39B2503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FFC3512-273D-1634-B2E1-F340E031E17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BB8DB62C-5742-BD84-097C-A9F7DEE051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7BEC8B-662F-42D5-A27E-2DA582C6320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BADF9-E964-B9CA-E291-4C7E61D47A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AC631A-5F05-233A-B8FD-FF2AC863A7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6795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6CF18-0B9C-5CC3-FF31-5DF86B819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601B19-3D1C-0659-C987-EC23180413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9082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32439D-4A5D-2793-4D1B-57C167B14D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05600" y="315913"/>
            <a:ext cx="2209800" cy="62372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8556C2-D5F2-2997-0203-718D9630C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" y="315913"/>
            <a:ext cx="6477000" cy="62372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14906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BB3A4-BE5B-B374-F2FA-EDAFFA2B7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315913"/>
            <a:ext cx="8839200" cy="5778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>
            <a:extLst>
              <a:ext uri="{FF2B5EF4-FFF2-40B4-BE49-F238E27FC236}">
                <a16:creationId xmlns:a16="http://schemas.microsoft.com/office/drawing/2014/main" id="{F2BAD8AF-14F0-1E05-CCA0-3EC40A05E27E}"/>
              </a:ext>
            </a:extLst>
          </p:cNvPr>
          <p:cNvSpPr>
            <a:spLocks noGrp="1"/>
          </p:cNvSpPr>
          <p:nvPr>
            <p:ph type="dgm" idx="1"/>
          </p:nvPr>
        </p:nvSpPr>
        <p:spPr>
          <a:xfrm>
            <a:off x="304800" y="1109663"/>
            <a:ext cx="8610600" cy="544353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870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E17C0-A10F-67E9-F962-D424A1D69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9547B-D73D-FD7D-A2A2-297EC232E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053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5DFAA-B27B-1ABF-5497-D2FC73E5D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FA0706-C6BF-5A35-C859-B2B814F7E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0852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3BD46-1D9F-C56E-FC34-11488DC773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BC1F5-3045-88B5-567C-51A63A2999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1109663"/>
            <a:ext cx="4229100" cy="54435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F4B1ED-F5B4-54FE-8E0A-4E72F2818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86300" y="1109663"/>
            <a:ext cx="4229100" cy="54435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0621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4BFF1-D57F-B72C-AA22-FBEC65074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86A622-6783-2BA4-9475-3B6DEA192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AC0B84-ACD2-A9FA-FB20-2C2ABD8DC2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76D15D-FA20-6C02-4700-11128CC8F4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ED18B1-7524-CD12-4C4E-A40C1D28C6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74121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EC217-52B6-BE3E-D593-0CB010853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1296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1738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5FE82-2936-B64C-F245-A8634934A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F76E0C-0403-4F68-C3B1-E24E7BF24C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DDEDC3-AEA8-20B4-A3DC-F23EAEB7A0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2900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DAD5C-2DC9-9C2E-5200-5BC82803A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34A31F-5D57-0D7A-07F6-2A6CEEF126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481632-981A-6B9C-C413-AFFC08B50B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1257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>
            <a:extLst>
              <a:ext uri="{FF2B5EF4-FFF2-40B4-BE49-F238E27FC236}">
                <a16:creationId xmlns:a16="http://schemas.microsoft.com/office/drawing/2014/main" id="{6BBAFAB1-9D3C-B8A6-E952-2BF2302926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109663"/>
            <a:ext cx="8610600" cy="544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2" name="Text Box 8">
            <a:extLst>
              <a:ext uri="{FF2B5EF4-FFF2-40B4-BE49-F238E27FC236}">
                <a16:creationId xmlns:a16="http://schemas.microsoft.com/office/drawing/2014/main" id="{1DC05397-3184-D3E1-835D-6F8ECCB204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37575" y="6270625"/>
            <a:ext cx="450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fld id="{B113C262-50A5-42A5-B074-B4C51B7BD04E}" type="slidenum">
              <a:rPr lang="en-US" altLang="en-US" sz="1800" b="1"/>
              <a:pPr/>
              <a:t>‹#›</a:t>
            </a:fld>
            <a:endParaRPr lang="en-US" altLang="en-US" sz="1800" b="1"/>
          </a:p>
        </p:txBody>
      </p:sp>
      <p:sp>
        <p:nvSpPr>
          <p:cNvPr id="1033" name="Line 9">
            <a:extLst>
              <a:ext uri="{FF2B5EF4-FFF2-40B4-BE49-F238E27FC236}">
                <a16:creationId xmlns:a16="http://schemas.microsoft.com/office/drawing/2014/main" id="{EDAE8E7D-D0DC-648A-CD10-9C84EE047A7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912813"/>
            <a:ext cx="9164638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10">
            <a:extLst>
              <a:ext uri="{FF2B5EF4-FFF2-40B4-BE49-F238E27FC236}">
                <a16:creationId xmlns:a16="http://schemas.microsoft.com/office/drawing/2014/main" id="{472C2618-9099-D085-9B50-4F263BACD2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" y="315913"/>
            <a:ext cx="88392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r" rtl="0" fontAlgn="base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8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4B89259-24DA-2F71-9D02-5CB843E6C6A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sz="3200" i="1"/>
              <a:t>DMAIEC Project Review Template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BAD5F9F-54CB-D9D3-53C6-D1E093FA2BF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65263" y="4154488"/>
            <a:ext cx="5538787" cy="1898650"/>
          </a:xfrm>
        </p:spPr>
        <p:txBody>
          <a:bodyPr/>
          <a:lstStyle/>
          <a:p>
            <a:pPr algn="l"/>
            <a:r>
              <a:rPr lang="en-US" altLang="en-US" sz="2000" b="1"/>
              <a:t>Project Name:</a:t>
            </a:r>
          </a:p>
          <a:p>
            <a:pPr algn="l"/>
            <a:r>
              <a:rPr lang="en-US" altLang="en-US" sz="2000" b="1"/>
              <a:t>Black Belt:</a:t>
            </a:r>
            <a:r>
              <a:rPr lang="en-US" altLang="en-US" sz="2000"/>
              <a:t> </a:t>
            </a:r>
            <a:endParaRPr lang="en-US" altLang="en-US" sz="2000" b="1"/>
          </a:p>
          <a:p>
            <a:pPr algn="l"/>
            <a:r>
              <a:rPr lang="en-US" altLang="en-US" sz="2000" b="1"/>
              <a:t>Project Sponsor:</a:t>
            </a:r>
            <a:r>
              <a:rPr lang="en-US" altLang="en-US" sz="2000"/>
              <a:t> </a:t>
            </a:r>
          </a:p>
          <a:p>
            <a:pPr algn="l"/>
            <a:r>
              <a:rPr lang="en-US" altLang="en-US" sz="2000" b="1"/>
              <a:t>Champion:</a:t>
            </a:r>
            <a:r>
              <a:rPr lang="en-US" altLang="en-US" sz="2000"/>
              <a:t> </a:t>
            </a:r>
          </a:p>
          <a:p>
            <a:pPr algn="l"/>
            <a:r>
              <a:rPr lang="en-US" altLang="en-US" sz="2000" b="1"/>
              <a:t>Date:</a:t>
            </a:r>
            <a:r>
              <a:rPr lang="en-US" altLang="en-US" sz="2000"/>
              <a:t> </a:t>
            </a:r>
            <a:endParaRPr lang="en-US" altLang="en-US" sz="2000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2A3AC867-7776-76E9-E124-514EFF591E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CTQs Measured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7D46DEE4-14F2-9BB0-F12B-B6B60A2BE2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Measurement System</a:t>
            </a:r>
          </a:p>
          <a:p>
            <a:r>
              <a:rPr lang="en-US" altLang="en-US"/>
              <a:t>Stability (Control Charts, Identification &amp; Elimination of Assignable Causes) </a:t>
            </a:r>
          </a:p>
          <a:p>
            <a:r>
              <a:rPr lang="en-US" altLang="en-US"/>
              <a:t>Process Capability and Baseline Sigma</a:t>
            </a:r>
          </a:p>
          <a:p>
            <a:r>
              <a:rPr lang="en-US" altLang="en-US"/>
              <a:t>Stratification and Focused Problem Statement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>
            <a:extLst>
              <a:ext uri="{FF2B5EF4-FFF2-40B4-BE49-F238E27FC236}">
                <a16:creationId xmlns:a16="http://schemas.microsoft.com/office/drawing/2014/main" id="{CCCB6640-9447-4B96-897C-29D94DCA51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Measurement System</a:t>
            </a:r>
          </a:p>
        </p:txBody>
      </p:sp>
      <p:graphicFrame>
        <p:nvGraphicFramePr>
          <p:cNvPr id="125955" name="Object 3">
            <a:extLst>
              <a:ext uri="{FF2B5EF4-FFF2-40B4-BE49-F238E27FC236}">
                <a16:creationId xmlns:a16="http://schemas.microsoft.com/office/drawing/2014/main" id="{C8C2A66D-93FF-9CFC-F712-6167E22520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1600200"/>
          <a:ext cx="7315200" cy="486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tb Graph" r:id="rId2" imgW="5029200" imgH="3341880" progId="MinitabGraph.Document">
                  <p:embed/>
                </p:oleObj>
              </mc:Choice>
              <mc:Fallback>
                <p:oleObj name="Mtb Graph" r:id="rId2" imgW="5029200" imgH="3341880" progId="MinitabGraph.Document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600200"/>
                        <a:ext cx="7315200" cy="48609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>
            <a:extLst>
              <a:ext uri="{FF2B5EF4-FFF2-40B4-BE49-F238E27FC236}">
                <a16:creationId xmlns:a16="http://schemas.microsoft.com/office/drawing/2014/main" id="{6041C67C-7360-452E-FBB0-C33EB3C22B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Process Stability</a:t>
            </a:r>
          </a:p>
        </p:txBody>
      </p:sp>
      <p:graphicFrame>
        <p:nvGraphicFramePr>
          <p:cNvPr id="126979" name="Object 3">
            <a:extLst>
              <a:ext uri="{FF2B5EF4-FFF2-40B4-BE49-F238E27FC236}">
                <a16:creationId xmlns:a16="http://schemas.microsoft.com/office/drawing/2014/main" id="{4F4DA2D5-4475-34BE-7D5D-D0A37487E7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800" y="1617663"/>
          <a:ext cx="7543800" cy="5011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tb Graph" r:id="rId2" imgW="5029200" imgH="3341880" progId="MinitabGraph.Document">
                  <p:embed/>
                </p:oleObj>
              </mc:Choice>
              <mc:Fallback>
                <p:oleObj name="Mtb Graph" r:id="rId2" imgW="5029200" imgH="3341880" progId="MinitabGraph.Document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1617663"/>
                        <a:ext cx="7543800" cy="501173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6980" name="Oval 4">
            <a:extLst>
              <a:ext uri="{FF2B5EF4-FFF2-40B4-BE49-F238E27FC236}">
                <a16:creationId xmlns:a16="http://schemas.microsoft.com/office/drawing/2014/main" id="{8FCB483F-26F6-C35D-FCD8-6221FB19C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2133600"/>
            <a:ext cx="533400" cy="533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6981" name="Text Box 5">
            <a:extLst>
              <a:ext uri="{FF2B5EF4-FFF2-40B4-BE49-F238E27FC236}">
                <a16:creationId xmlns:a16="http://schemas.microsoft.com/office/drawing/2014/main" id="{5FCEB2E9-33A4-07F3-5691-E62D08CF8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325" y="1949450"/>
            <a:ext cx="177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i="1">
                <a:latin typeface="Arial Black" panose="020B0A04020102020204" pitchFamily="34" charset="0"/>
              </a:rPr>
              <a:t>Server Down</a:t>
            </a:r>
          </a:p>
        </p:txBody>
      </p:sp>
      <p:sp>
        <p:nvSpPr>
          <p:cNvPr id="126982" name="Line 6">
            <a:extLst>
              <a:ext uri="{FF2B5EF4-FFF2-40B4-BE49-F238E27FC236}">
                <a16:creationId xmlns:a16="http://schemas.microsoft.com/office/drawing/2014/main" id="{D637CD98-D76E-2BC9-2696-3159B97CBC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81400" y="2209800"/>
            <a:ext cx="381000" cy="76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9" name="Object 9">
            <a:extLst>
              <a:ext uri="{FF2B5EF4-FFF2-40B4-BE49-F238E27FC236}">
                <a16:creationId xmlns:a16="http://schemas.microsoft.com/office/drawing/2014/main" id="{2FCE1AC2-3CE8-6534-A94E-25711E83E99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9563" y="1543050"/>
          <a:ext cx="8639175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639638" imgH="5258058" progId="Excel.Sheet.8">
                  <p:embed/>
                </p:oleObj>
              </mc:Choice>
              <mc:Fallback>
                <p:oleObj name="Worksheet" r:id="rId2" imgW="8639638" imgH="5258058" progId="Excel.Sheet.8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563" y="1543050"/>
                        <a:ext cx="8639175" cy="525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8002" name="Rectangle 2">
            <a:extLst>
              <a:ext uri="{FF2B5EF4-FFF2-40B4-BE49-F238E27FC236}">
                <a16:creationId xmlns:a16="http://schemas.microsoft.com/office/drawing/2014/main" id="{A43D0DB4-870A-E066-CCD8-79B08E1D15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 sz="1800"/>
              <a:t>Process Capability &amp; Baseline Sigma</a:t>
            </a:r>
          </a:p>
        </p:txBody>
      </p:sp>
      <p:sp>
        <p:nvSpPr>
          <p:cNvPr id="128005" name="Oval 5">
            <a:extLst>
              <a:ext uri="{FF2B5EF4-FFF2-40B4-BE49-F238E27FC236}">
                <a16:creationId xmlns:a16="http://schemas.microsoft.com/office/drawing/2014/main" id="{713C8F44-9241-A3EC-3ED0-34A8F46F5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5888" y="5456238"/>
            <a:ext cx="1143000" cy="9144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8006" name="Text Box 6">
            <a:extLst>
              <a:ext uri="{FF2B5EF4-FFF2-40B4-BE49-F238E27FC236}">
                <a16:creationId xmlns:a16="http://schemas.microsoft.com/office/drawing/2014/main" id="{59BB1CE9-0AC9-EC10-34C9-D4D832C0A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5" y="6269038"/>
            <a:ext cx="25288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800" i="1">
                <a:latin typeface="Arial Black" panose="020B0A04020102020204" pitchFamily="34" charset="0"/>
              </a:rPr>
              <a:t>Current Capability</a:t>
            </a:r>
          </a:p>
        </p:txBody>
      </p:sp>
      <p:sp>
        <p:nvSpPr>
          <p:cNvPr id="128007" name="Line 7">
            <a:extLst>
              <a:ext uri="{FF2B5EF4-FFF2-40B4-BE49-F238E27FC236}">
                <a16:creationId xmlns:a16="http://schemas.microsoft.com/office/drawing/2014/main" id="{20D7C06A-12A7-6572-F8BC-60962DCF8BE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05400" y="5870575"/>
            <a:ext cx="1343025" cy="4889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id="{2DF3B739-DF7D-598D-84E4-2F5DD9F20A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Defect Stratification</a:t>
            </a:r>
          </a:p>
        </p:txBody>
      </p:sp>
      <p:sp>
        <p:nvSpPr>
          <p:cNvPr id="49156" name="Line 4">
            <a:extLst>
              <a:ext uri="{FF2B5EF4-FFF2-40B4-BE49-F238E27FC236}">
                <a16:creationId xmlns:a16="http://schemas.microsoft.com/office/drawing/2014/main" id="{6E9A2AE6-428C-C2A7-2E01-78BEB671A83B}"/>
              </a:ext>
            </a:extLst>
          </p:cNvPr>
          <p:cNvSpPr>
            <a:spLocks noChangeShapeType="1"/>
          </p:cNvSpPr>
          <p:nvPr/>
        </p:nvSpPr>
        <p:spPr bwMode="auto">
          <a:xfrm>
            <a:off x="903288" y="2206625"/>
            <a:ext cx="1587" cy="30908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57" name="Line 5">
            <a:extLst>
              <a:ext uri="{FF2B5EF4-FFF2-40B4-BE49-F238E27FC236}">
                <a16:creationId xmlns:a16="http://schemas.microsoft.com/office/drawing/2014/main" id="{D49AC32F-7255-BFA9-984E-48B7F11199F9}"/>
              </a:ext>
            </a:extLst>
          </p:cNvPr>
          <p:cNvSpPr>
            <a:spLocks noChangeShapeType="1"/>
          </p:cNvSpPr>
          <p:nvPr/>
        </p:nvSpPr>
        <p:spPr bwMode="auto">
          <a:xfrm>
            <a:off x="903288" y="5297488"/>
            <a:ext cx="3084512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58" name="Line 6">
            <a:extLst>
              <a:ext uri="{FF2B5EF4-FFF2-40B4-BE49-F238E27FC236}">
                <a16:creationId xmlns:a16="http://schemas.microsoft.com/office/drawing/2014/main" id="{85ECCD70-A245-2A9C-F406-21DDA3FBAA77}"/>
              </a:ext>
            </a:extLst>
          </p:cNvPr>
          <p:cNvSpPr>
            <a:spLocks noChangeShapeType="1"/>
          </p:cNvSpPr>
          <p:nvPr/>
        </p:nvSpPr>
        <p:spPr bwMode="auto">
          <a:xfrm>
            <a:off x="828675" y="5297488"/>
            <a:ext cx="603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59" name="Line 7">
            <a:extLst>
              <a:ext uri="{FF2B5EF4-FFF2-40B4-BE49-F238E27FC236}">
                <a16:creationId xmlns:a16="http://schemas.microsoft.com/office/drawing/2014/main" id="{DC2E3303-6A85-B698-C013-42544F7E9D66}"/>
              </a:ext>
            </a:extLst>
          </p:cNvPr>
          <p:cNvSpPr>
            <a:spLocks noChangeShapeType="1"/>
          </p:cNvSpPr>
          <p:nvPr/>
        </p:nvSpPr>
        <p:spPr bwMode="auto">
          <a:xfrm>
            <a:off x="828675" y="4554538"/>
            <a:ext cx="603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0" name="Line 8">
            <a:extLst>
              <a:ext uri="{FF2B5EF4-FFF2-40B4-BE49-F238E27FC236}">
                <a16:creationId xmlns:a16="http://schemas.microsoft.com/office/drawing/2014/main" id="{89B71BB9-7D0C-03D3-8192-E74B2B8A3E84}"/>
              </a:ext>
            </a:extLst>
          </p:cNvPr>
          <p:cNvSpPr>
            <a:spLocks noChangeShapeType="1"/>
          </p:cNvSpPr>
          <p:nvPr/>
        </p:nvSpPr>
        <p:spPr bwMode="auto">
          <a:xfrm>
            <a:off x="828675" y="3811588"/>
            <a:ext cx="60325" cy="317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1" name="Line 9">
            <a:extLst>
              <a:ext uri="{FF2B5EF4-FFF2-40B4-BE49-F238E27FC236}">
                <a16:creationId xmlns:a16="http://schemas.microsoft.com/office/drawing/2014/main" id="{C4B6FED2-1696-A8AD-7850-1568D17A2415}"/>
              </a:ext>
            </a:extLst>
          </p:cNvPr>
          <p:cNvSpPr>
            <a:spLocks noChangeShapeType="1"/>
          </p:cNvSpPr>
          <p:nvPr/>
        </p:nvSpPr>
        <p:spPr bwMode="auto">
          <a:xfrm>
            <a:off x="828675" y="3086100"/>
            <a:ext cx="6032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2" name="Line 10">
            <a:extLst>
              <a:ext uri="{FF2B5EF4-FFF2-40B4-BE49-F238E27FC236}">
                <a16:creationId xmlns:a16="http://schemas.microsoft.com/office/drawing/2014/main" id="{1E86468E-EE21-DFDF-C241-C465146044EC}"/>
              </a:ext>
            </a:extLst>
          </p:cNvPr>
          <p:cNvSpPr>
            <a:spLocks noChangeShapeType="1"/>
          </p:cNvSpPr>
          <p:nvPr/>
        </p:nvSpPr>
        <p:spPr bwMode="auto">
          <a:xfrm>
            <a:off x="828675" y="2344738"/>
            <a:ext cx="60325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3" name="Line 11">
            <a:extLst>
              <a:ext uri="{FF2B5EF4-FFF2-40B4-BE49-F238E27FC236}">
                <a16:creationId xmlns:a16="http://schemas.microsoft.com/office/drawing/2014/main" id="{A2858C95-12A2-D925-BAD1-38200688FE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3288" y="2206625"/>
            <a:ext cx="1587" cy="309086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4" name="Line 12">
            <a:extLst>
              <a:ext uri="{FF2B5EF4-FFF2-40B4-BE49-F238E27FC236}">
                <a16:creationId xmlns:a16="http://schemas.microsoft.com/office/drawing/2014/main" id="{F7323708-E396-7D95-011C-3CEF1D58214C}"/>
              </a:ext>
            </a:extLst>
          </p:cNvPr>
          <p:cNvSpPr>
            <a:spLocks noChangeShapeType="1"/>
          </p:cNvSpPr>
          <p:nvPr/>
        </p:nvSpPr>
        <p:spPr bwMode="auto">
          <a:xfrm>
            <a:off x="1168400" y="5311775"/>
            <a:ext cx="1588" cy="619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5" name="Line 13">
            <a:extLst>
              <a:ext uri="{FF2B5EF4-FFF2-40B4-BE49-F238E27FC236}">
                <a16:creationId xmlns:a16="http://schemas.microsoft.com/office/drawing/2014/main" id="{B926B5FF-61C6-DC83-A6A2-97F76CE21C0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4813" y="5311775"/>
            <a:ext cx="1587" cy="619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6" name="Line 14">
            <a:extLst>
              <a:ext uri="{FF2B5EF4-FFF2-40B4-BE49-F238E27FC236}">
                <a16:creationId xmlns:a16="http://schemas.microsoft.com/office/drawing/2014/main" id="{55EE1318-DDB6-D5FB-B52B-6069498EDB9A}"/>
              </a:ext>
            </a:extLst>
          </p:cNvPr>
          <p:cNvSpPr>
            <a:spLocks noChangeShapeType="1"/>
          </p:cNvSpPr>
          <p:nvPr/>
        </p:nvSpPr>
        <p:spPr bwMode="auto">
          <a:xfrm>
            <a:off x="2184400" y="5311775"/>
            <a:ext cx="1588" cy="619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7" name="Line 15">
            <a:extLst>
              <a:ext uri="{FF2B5EF4-FFF2-40B4-BE49-F238E27FC236}">
                <a16:creationId xmlns:a16="http://schemas.microsoft.com/office/drawing/2014/main" id="{0C213CF8-89B1-73F7-D5C8-89A409E1BC3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8275" y="5311775"/>
            <a:ext cx="1588" cy="619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8" name="Line 16">
            <a:extLst>
              <a:ext uri="{FF2B5EF4-FFF2-40B4-BE49-F238E27FC236}">
                <a16:creationId xmlns:a16="http://schemas.microsoft.com/office/drawing/2014/main" id="{4893B5B1-C77A-669E-CE05-0A52D69EC0D1}"/>
              </a:ext>
            </a:extLst>
          </p:cNvPr>
          <p:cNvSpPr>
            <a:spLocks noChangeShapeType="1"/>
          </p:cNvSpPr>
          <p:nvPr/>
        </p:nvSpPr>
        <p:spPr bwMode="auto">
          <a:xfrm>
            <a:off x="3217863" y="5311775"/>
            <a:ext cx="1587" cy="619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69" name="Line 17">
            <a:extLst>
              <a:ext uri="{FF2B5EF4-FFF2-40B4-BE49-F238E27FC236}">
                <a16:creationId xmlns:a16="http://schemas.microsoft.com/office/drawing/2014/main" id="{18EE6FE5-101B-2959-AAB4-883C65711ECA}"/>
              </a:ext>
            </a:extLst>
          </p:cNvPr>
          <p:cNvSpPr>
            <a:spLocks noChangeShapeType="1"/>
          </p:cNvSpPr>
          <p:nvPr/>
        </p:nvSpPr>
        <p:spPr bwMode="auto">
          <a:xfrm>
            <a:off x="3725863" y="5311775"/>
            <a:ext cx="1587" cy="619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70" name="Line 18">
            <a:extLst>
              <a:ext uri="{FF2B5EF4-FFF2-40B4-BE49-F238E27FC236}">
                <a16:creationId xmlns:a16="http://schemas.microsoft.com/office/drawing/2014/main" id="{DBB6D7A7-1F92-C0AD-CE44-16CC4F2AE6F4}"/>
              </a:ext>
            </a:extLst>
          </p:cNvPr>
          <p:cNvSpPr>
            <a:spLocks noChangeShapeType="1"/>
          </p:cNvSpPr>
          <p:nvPr/>
        </p:nvSpPr>
        <p:spPr bwMode="auto">
          <a:xfrm>
            <a:off x="903288" y="5297488"/>
            <a:ext cx="3084512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71" name="Line 19">
            <a:extLst>
              <a:ext uri="{FF2B5EF4-FFF2-40B4-BE49-F238E27FC236}">
                <a16:creationId xmlns:a16="http://schemas.microsoft.com/office/drawing/2014/main" id="{02D597DC-5A5A-E97A-F44C-EEEAAFA08F62}"/>
              </a:ext>
            </a:extLst>
          </p:cNvPr>
          <p:cNvSpPr>
            <a:spLocks noChangeShapeType="1"/>
          </p:cNvSpPr>
          <p:nvPr/>
        </p:nvSpPr>
        <p:spPr bwMode="auto">
          <a:xfrm>
            <a:off x="903288" y="5297488"/>
            <a:ext cx="3084512" cy="1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72" name="Rectangle 20">
            <a:extLst>
              <a:ext uri="{FF2B5EF4-FFF2-40B4-BE49-F238E27FC236}">
                <a16:creationId xmlns:a16="http://schemas.microsoft.com/office/drawing/2014/main" id="{4C236A98-29CC-C2D4-66B0-560BBFC1E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288" y="3751263"/>
            <a:ext cx="511175" cy="15462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01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3" name="Rectangle 21">
            <a:extLst>
              <a:ext uri="{FF2B5EF4-FFF2-40B4-BE49-F238E27FC236}">
                <a16:creationId xmlns:a16="http://schemas.microsoft.com/office/drawing/2014/main" id="{4A66AF1B-2370-6BB0-72C1-F3492178D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875" y="4368800"/>
            <a:ext cx="525463" cy="928688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01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4" name="Rectangle 22">
            <a:extLst>
              <a:ext uri="{FF2B5EF4-FFF2-40B4-BE49-F238E27FC236}">
                <a16:creationId xmlns:a16="http://schemas.microsoft.com/office/drawing/2014/main" id="{5500538A-1F96-8D09-F20A-FC97447C2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6750" y="4986338"/>
            <a:ext cx="509588" cy="3111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01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5" name="Rectangle 23">
            <a:extLst>
              <a:ext uri="{FF2B5EF4-FFF2-40B4-BE49-F238E27FC236}">
                <a16:creationId xmlns:a16="http://schemas.microsoft.com/office/drawing/2014/main" id="{CFD8FD39-4D4F-7D40-E023-9E6E289E3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750" y="5186363"/>
            <a:ext cx="511175" cy="11112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01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6" name="Rectangle 24">
            <a:extLst>
              <a:ext uri="{FF2B5EF4-FFF2-40B4-BE49-F238E27FC236}">
                <a16:creationId xmlns:a16="http://schemas.microsoft.com/office/drawing/2014/main" id="{7FE8EECB-535E-2070-0E2F-CFD1E296E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4338" y="5248275"/>
            <a:ext cx="525462" cy="49213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01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7" name="Rectangle 25">
            <a:extLst>
              <a:ext uri="{FF2B5EF4-FFF2-40B4-BE49-F238E27FC236}">
                <a16:creationId xmlns:a16="http://schemas.microsoft.com/office/drawing/2014/main" id="{76FF2D28-CDBE-7AAD-BBA5-4CF5F9C9F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8213" y="5126038"/>
            <a:ext cx="511175" cy="17145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01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8" name="Rectangle 26">
            <a:extLst>
              <a:ext uri="{FF2B5EF4-FFF2-40B4-BE49-F238E27FC236}">
                <a16:creationId xmlns:a16="http://schemas.microsoft.com/office/drawing/2014/main" id="{7C2FF23B-B574-E422-B0DC-5FF3E237FB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975" y="5186363"/>
            <a:ext cx="841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79" name="Rectangle 27">
            <a:extLst>
              <a:ext uri="{FF2B5EF4-FFF2-40B4-BE49-F238E27FC236}">
                <a16:creationId xmlns:a16="http://schemas.microsoft.com/office/drawing/2014/main" id="{FE131683-F1F9-D5DA-E308-0819342C9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900" y="4446588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0" name="Rectangle 28">
            <a:extLst>
              <a:ext uri="{FF2B5EF4-FFF2-40B4-BE49-F238E27FC236}">
                <a16:creationId xmlns:a16="http://schemas.microsoft.com/office/drawing/2014/main" id="{2AD67DE7-8801-CF84-B344-0923BB106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3719513"/>
            <a:ext cx="25241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1" name="Rectangle 29">
            <a:extLst>
              <a:ext uri="{FF2B5EF4-FFF2-40B4-BE49-F238E27FC236}">
                <a16:creationId xmlns:a16="http://schemas.microsoft.com/office/drawing/2014/main" id="{0680AF57-8E24-FE99-FD42-26B26E324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2978150"/>
            <a:ext cx="2524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150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2" name="Rectangle 30">
            <a:extLst>
              <a:ext uri="{FF2B5EF4-FFF2-40B4-BE49-F238E27FC236}">
                <a16:creationId xmlns:a16="http://schemas.microsoft.com/office/drawing/2014/main" id="{03DC05F0-05B4-34E1-6007-C61196FA8D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2251075"/>
            <a:ext cx="252413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200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3" name="Rectangle 31">
            <a:extLst>
              <a:ext uri="{FF2B5EF4-FFF2-40B4-BE49-F238E27FC236}">
                <a16:creationId xmlns:a16="http://schemas.microsoft.com/office/drawing/2014/main" id="{6485E108-F1D2-AEC3-BC47-E2E7C386139D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84162" y="3676650"/>
            <a:ext cx="973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Contract Size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4" name="Rectangle 32">
            <a:extLst>
              <a:ext uri="{FF2B5EF4-FFF2-40B4-BE49-F238E27FC236}">
                <a16:creationId xmlns:a16="http://schemas.microsoft.com/office/drawing/2014/main" id="{CBACAE38-526F-D7A1-6A91-8D066FA0997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80976" y="3170237"/>
            <a:ext cx="428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5" name="Rectangle 33">
            <a:extLst>
              <a:ext uri="{FF2B5EF4-FFF2-40B4-BE49-F238E27FC236}">
                <a16:creationId xmlns:a16="http://schemas.microsoft.com/office/drawing/2014/main" id="{6EC95D03-102C-6B92-BEB8-917F4E81507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11125" y="3670301"/>
            <a:ext cx="52228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($000s)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6" name="Rectangle 34">
            <a:extLst>
              <a:ext uri="{FF2B5EF4-FFF2-40B4-BE49-F238E27FC236}">
                <a16:creationId xmlns:a16="http://schemas.microsoft.com/office/drawing/2014/main" id="{55846FE7-0B70-DF0B-761C-1310DC96920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16744" y="5952332"/>
            <a:ext cx="11239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Lack of Capacity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7" name="Rectangle 35">
            <a:extLst>
              <a:ext uri="{FF2B5EF4-FFF2-40B4-BE49-F238E27FC236}">
                <a16:creationId xmlns:a16="http://schemas.microsoft.com/office/drawing/2014/main" id="{E5E8BAF5-A110-1EF8-4639-C81EC196910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085851" y="6005512"/>
            <a:ext cx="119856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Lack of Capability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8" name="Rectangle 36">
            <a:extLst>
              <a:ext uri="{FF2B5EF4-FFF2-40B4-BE49-F238E27FC236}">
                <a16:creationId xmlns:a16="http://schemas.microsoft.com/office/drawing/2014/main" id="{9A80D9B8-C144-D1FC-89E0-0AC86FA5CC8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039144" y="5504656"/>
            <a:ext cx="3460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Price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89" name="Rectangle 37">
            <a:extLst>
              <a:ext uri="{FF2B5EF4-FFF2-40B4-BE49-F238E27FC236}">
                <a16:creationId xmlns:a16="http://schemas.microsoft.com/office/drawing/2014/main" id="{8460DCFE-06BB-E0AC-520B-A9B328CBA45D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505869" y="5553869"/>
            <a:ext cx="43180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Terms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90" name="Rectangle 38">
            <a:extLst>
              <a:ext uri="{FF2B5EF4-FFF2-40B4-BE49-F238E27FC236}">
                <a16:creationId xmlns:a16="http://schemas.microsoft.com/office/drawing/2014/main" id="{AFE64249-1C23-B8DA-0A5C-F522C8FA916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870200" y="5735638"/>
            <a:ext cx="75088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Personality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91" name="Rectangle 39">
            <a:extLst>
              <a:ext uri="{FF2B5EF4-FFF2-40B4-BE49-F238E27FC236}">
                <a16:creationId xmlns:a16="http://schemas.microsoft.com/office/drawing/2014/main" id="{4DF6539A-AD51-0F64-E8BD-9FC60D7CCBC2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545682" y="5550693"/>
            <a:ext cx="3810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Other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92" name="Rectangle 40">
            <a:extLst>
              <a:ext uri="{FF2B5EF4-FFF2-40B4-BE49-F238E27FC236}">
                <a16:creationId xmlns:a16="http://schemas.microsoft.com/office/drawing/2014/main" id="{E92E4D34-083A-A388-E571-703CC515C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8525" y="6113463"/>
            <a:ext cx="549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Reason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93" name="Rectangle 41">
            <a:extLst>
              <a:ext uri="{FF2B5EF4-FFF2-40B4-BE49-F238E27FC236}">
                <a16:creationId xmlns:a16="http://schemas.microsoft.com/office/drawing/2014/main" id="{479F396C-F8E2-A101-380A-0E14409D8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2463" y="1619250"/>
            <a:ext cx="16335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Lost Contract Bids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94" name="Rectangle 42">
            <a:extLst>
              <a:ext uri="{FF2B5EF4-FFF2-40B4-BE49-F238E27FC236}">
                <a16:creationId xmlns:a16="http://schemas.microsoft.com/office/drawing/2014/main" id="{0871AAF6-A469-E981-E4BD-F4432D87C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675" y="1835150"/>
            <a:ext cx="17351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January – December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195" name="Line 43">
            <a:extLst>
              <a:ext uri="{FF2B5EF4-FFF2-40B4-BE49-F238E27FC236}">
                <a16:creationId xmlns:a16="http://schemas.microsoft.com/office/drawing/2014/main" id="{E474044F-49E4-8DD1-F504-106C27DF2234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6700" y="2343150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6" name="Line 44">
            <a:extLst>
              <a:ext uri="{FF2B5EF4-FFF2-40B4-BE49-F238E27FC236}">
                <a16:creationId xmlns:a16="http://schemas.microsoft.com/office/drawing/2014/main" id="{A359091B-E1D8-4DC4-8571-35E99E4F5595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6700" y="5299075"/>
            <a:ext cx="29622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7" name="Line 45">
            <a:extLst>
              <a:ext uri="{FF2B5EF4-FFF2-40B4-BE49-F238E27FC236}">
                <a16:creationId xmlns:a16="http://schemas.microsoft.com/office/drawing/2014/main" id="{0D831F21-E7E2-2975-BD6A-DFF2E5CB77D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2088" y="5299075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8" name="Line 46">
            <a:extLst>
              <a:ext uri="{FF2B5EF4-FFF2-40B4-BE49-F238E27FC236}">
                <a16:creationId xmlns:a16="http://schemas.microsoft.com/office/drawing/2014/main" id="{60A2018E-41E2-B399-4B24-220F5518F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2088" y="4899025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99" name="Line 47">
            <a:extLst>
              <a:ext uri="{FF2B5EF4-FFF2-40B4-BE49-F238E27FC236}">
                <a16:creationId xmlns:a16="http://schemas.microsoft.com/office/drawing/2014/main" id="{6FCE6289-7B10-0B96-6A48-707350C5CC16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2088" y="4500563"/>
            <a:ext cx="60325" cy="31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0" name="Line 48">
            <a:extLst>
              <a:ext uri="{FF2B5EF4-FFF2-40B4-BE49-F238E27FC236}">
                <a16:creationId xmlns:a16="http://schemas.microsoft.com/office/drawing/2014/main" id="{8DBC5A65-C1EF-9E30-8F32-F6871446FCEA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2088" y="411638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1" name="Line 49">
            <a:extLst>
              <a:ext uri="{FF2B5EF4-FFF2-40B4-BE49-F238E27FC236}">
                <a16:creationId xmlns:a16="http://schemas.microsoft.com/office/drawing/2014/main" id="{5F0BBC5B-8217-A858-B660-EE19B7167680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2088" y="371633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2" name="Line 50">
            <a:extLst>
              <a:ext uri="{FF2B5EF4-FFF2-40B4-BE49-F238E27FC236}">
                <a16:creationId xmlns:a16="http://schemas.microsoft.com/office/drawing/2014/main" id="{0669EC20-C873-3470-071A-06298ECAEC33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2088" y="3319463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3" name="Line 51">
            <a:extLst>
              <a:ext uri="{FF2B5EF4-FFF2-40B4-BE49-F238E27FC236}">
                <a16:creationId xmlns:a16="http://schemas.microsoft.com/office/drawing/2014/main" id="{B5AB82DC-8BF8-8450-0C88-4071496D7F6E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2088" y="2933700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4" name="Line 52">
            <a:extLst>
              <a:ext uri="{FF2B5EF4-FFF2-40B4-BE49-F238E27FC236}">
                <a16:creationId xmlns:a16="http://schemas.microsoft.com/office/drawing/2014/main" id="{F86082A9-F793-B588-B2E4-19062A2FCDED}"/>
              </a:ext>
            </a:extLst>
          </p:cNvPr>
          <p:cNvSpPr>
            <a:spLocks noChangeShapeType="1"/>
          </p:cNvSpPr>
          <p:nvPr/>
        </p:nvSpPr>
        <p:spPr bwMode="auto">
          <a:xfrm>
            <a:off x="5272088" y="253523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5" name="Line 53">
            <a:extLst>
              <a:ext uri="{FF2B5EF4-FFF2-40B4-BE49-F238E27FC236}">
                <a16:creationId xmlns:a16="http://schemas.microsoft.com/office/drawing/2014/main" id="{3D1B0541-0315-2E57-523E-3658BBFF86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46700" y="2343150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6" name="Line 54">
            <a:extLst>
              <a:ext uri="{FF2B5EF4-FFF2-40B4-BE49-F238E27FC236}">
                <a16:creationId xmlns:a16="http://schemas.microsoft.com/office/drawing/2014/main" id="{98AF73E8-4BCE-0741-862D-368B47773AD0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1650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7" name="Line 55">
            <a:extLst>
              <a:ext uri="{FF2B5EF4-FFF2-40B4-BE49-F238E27FC236}">
                <a16:creationId xmlns:a16="http://schemas.microsoft.com/office/drawing/2014/main" id="{EEC58E62-02F9-6B7C-C802-DD599019B8A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6475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8" name="Line 56">
            <a:extLst>
              <a:ext uri="{FF2B5EF4-FFF2-40B4-BE49-F238E27FC236}">
                <a16:creationId xmlns:a16="http://schemas.microsoft.com/office/drawing/2014/main" id="{7C78584B-BB5B-1150-93D0-347D5E06EF58}"/>
              </a:ext>
            </a:extLst>
          </p:cNvPr>
          <p:cNvSpPr>
            <a:spLocks noChangeShapeType="1"/>
          </p:cNvSpPr>
          <p:nvPr/>
        </p:nvSpPr>
        <p:spPr bwMode="auto">
          <a:xfrm>
            <a:off x="6575425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09" name="Line 57">
            <a:extLst>
              <a:ext uri="{FF2B5EF4-FFF2-40B4-BE49-F238E27FC236}">
                <a16:creationId xmlns:a16="http://schemas.microsoft.com/office/drawing/2014/main" id="{DC10ABF4-4116-2530-E709-07F98606FC18}"/>
              </a:ext>
            </a:extLst>
          </p:cNvPr>
          <p:cNvSpPr>
            <a:spLocks noChangeShapeType="1"/>
          </p:cNvSpPr>
          <p:nvPr/>
        </p:nvSpPr>
        <p:spPr bwMode="auto">
          <a:xfrm>
            <a:off x="7064375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10" name="Line 58">
            <a:extLst>
              <a:ext uri="{FF2B5EF4-FFF2-40B4-BE49-F238E27FC236}">
                <a16:creationId xmlns:a16="http://schemas.microsoft.com/office/drawing/2014/main" id="{EF48C4EF-503D-C01D-447C-952B941DD16A}"/>
              </a:ext>
            </a:extLst>
          </p:cNvPr>
          <p:cNvSpPr>
            <a:spLocks noChangeShapeType="1"/>
          </p:cNvSpPr>
          <p:nvPr/>
        </p:nvSpPr>
        <p:spPr bwMode="auto">
          <a:xfrm>
            <a:off x="7569200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11" name="Line 59">
            <a:extLst>
              <a:ext uri="{FF2B5EF4-FFF2-40B4-BE49-F238E27FC236}">
                <a16:creationId xmlns:a16="http://schemas.microsoft.com/office/drawing/2014/main" id="{A330B42B-596F-5C29-E7DD-F05E92D207C7}"/>
              </a:ext>
            </a:extLst>
          </p:cNvPr>
          <p:cNvSpPr>
            <a:spLocks noChangeShapeType="1"/>
          </p:cNvSpPr>
          <p:nvPr/>
        </p:nvSpPr>
        <p:spPr bwMode="auto">
          <a:xfrm>
            <a:off x="8056563" y="5313363"/>
            <a:ext cx="1587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12" name="Line 60">
            <a:extLst>
              <a:ext uri="{FF2B5EF4-FFF2-40B4-BE49-F238E27FC236}">
                <a16:creationId xmlns:a16="http://schemas.microsoft.com/office/drawing/2014/main" id="{DB60E424-50EE-E967-B10E-7D9011030819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6700" y="5299075"/>
            <a:ext cx="29622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13" name="Line 61">
            <a:extLst>
              <a:ext uri="{FF2B5EF4-FFF2-40B4-BE49-F238E27FC236}">
                <a16:creationId xmlns:a16="http://schemas.microsoft.com/office/drawing/2014/main" id="{FACBB6EB-5077-EE05-22A7-C714A508D52B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6700" y="5299075"/>
            <a:ext cx="29622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14" name="Rectangle 62">
            <a:extLst>
              <a:ext uri="{FF2B5EF4-FFF2-40B4-BE49-F238E27FC236}">
                <a16:creationId xmlns:a16="http://schemas.microsoft.com/office/drawing/2014/main" id="{264419A5-529C-6744-C30D-B46035568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6700" y="3644900"/>
            <a:ext cx="503238" cy="16541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5" name="Rectangle 63">
            <a:extLst>
              <a:ext uri="{FF2B5EF4-FFF2-40B4-BE49-F238E27FC236}">
                <a16:creationId xmlns:a16="http://schemas.microsoft.com/office/drawing/2014/main" id="{3AFDCA8F-B9D2-62ED-4DED-BBBCCD6D6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4063" y="4470400"/>
            <a:ext cx="504825" cy="8286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6" name="Rectangle 64">
            <a:extLst>
              <a:ext uri="{FF2B5EF4-FFF2-40B4-BE49-F238E27FC236}">
                <a16:creationId xmlns:a16="http://schemas.microsoft.com/office/drawing/2014/main" id="{D3C1BCCF-206B-5542-CD5B-D1AA0E1AB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013" y="5180013"/>
            <a:ext cx="519112" cy="119062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7" name="Rectangle 65">
            <a:extLst>
              <a:ext uri="{FF2B5EF4-FFF2-40B4-BE49-F238E27FC236}">
                <a16:creationId xmlns:a16="http://schemas.microsoft.com/office/drawing/2014/main" id="{23DEE49A-9D65-6DCC-46EA-5CEE6615F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7838" y="5210175"/>
            <a:ext cx="503237" cy="889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8" name="Rectangle 66">
            <a:extLst>
              <a:ext uri="{FF2B5EF4-FFF2-40B4-BE49-F238E27FC236}">
                <a16:creationId xmlns:a16="http://schemas.microsoft.com/office/drawing/2014/main" id="{EDFAA1CD-61A0-C907-3987-D30E1AF0D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6788" y="5268913"/>
            <a:ext cx="503237" cy="30162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19" name="Rectangle 67">
            <a:extLst>
              <a:ext uri="{FF2B5EF4-FFF2-40B4-BE49-F238E27FC236}">
                <a16:creationId xmlns:a16="http://schemas.microsoft.com/office/drawing/2014/main" id="{0EC61BE9-8858-F58D-B322-1689CFCFB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4150" y="5210175"/>
            <a:ext cx="519113" cy="889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20" name="Rectangle 68">
            <a:extLst>
              <a:ext uri="{FF2B5EF4-FFF2-40B4-BE49-F238E27FC236}">
                <a16:creationId xmlns:a16="http://schemas.microsoft.com/office/drawing/2014/main" id="{2AE9288B-181E-F90B-B0F7-D9D93B8EE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3025" y="51958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21" name="Rectangle 69">
            <a:extLst>
              <a:ext uri="{FF2B5EF4-FFF2-40B4-BE49-F238E27FC236}">
                <a16:creationId xmlns:a16="http://schemas.microsoft.com/office/drawing/2014/main" id="{C2266EE8-F607-4D02-D9C9-873AAB5B7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48117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22" name="Rectangle 70">
            <a:extLst>
              <a:ext uri="{FF2B5EF4-FFF2-40B4-BE49-F238E27FC236}">
                <a16:creationId xmlns:a16="http://schemas.microsoft.com/office/drawing/2014/main" id="{9BB82C67-B2E9-7099-4048-35E926393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44116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23" name="Rectangle 71">
            <a:extLst>
              <a:ext uri="{FF2B5EF4-FFF2-40B4-BE49-F238E27FC236}">
                <a16:creationId xmlns:a16="http://schemas.microsoft.com/office/drawing/2014/main" id="{4B5D1520-2F8F-7478-A871-9DC59949D9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40132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24" name="Rectangle 72">
            <a:extLst>
              <a:ext uri="{FF2B5EF4-FFF2-40B4-BE49-F238E27FC236}">
                <a16:creationId xmlns:a16="http://schemas.microsoft.com/office/drawing/2014/main" id="{DE43D828-5506-A74A-EB55-50D41358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36290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25" name="Rectangle 73">
            <a:extLst>
              <a:ext uri="{FF2B5EF4-FFF2-40B4-BE49-F238E27FC236}">
                <a16:creationId xmlns:a16="http://schemas.microsoft.com/office/drawing/2014/main" id="{E3B1DE88-4303-EF5E-45EC-4F6C8D935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32305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26" name="Rectangle 74">
            <a:extLst>
              <a:ext uri="{FF2B5EF4-FFF2-40B4-BE49-F238E27FC236}">
                <a16:creationId xmlns:a16="http://schemas.microsoft.com/office/drawing/2014/main" id="{2130F8AA-9E04-0E6F-54CA-A353CBFC7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28321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60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27" name="Rectangle 75">
            <a:extLst>
              <a:ext uri="{FF2B5EF4-FFF2-40B4-BE49-F238E27FC236}">
                <a16:creationId xmlns:a16="http://schemas.microsoft.com/office/drawing/2014/main" id="{294D1548-A168-2A38-3A4D-B45C6389D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4125" y="24479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70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28" name="Rectangle 76">
            <a:extLst>
              <a:ext uri="{FF2B5EF4-FFF2-40B4-BE49-F238E27FC236}">
                <a16:creationId xmlns:a16="http://schemas.microsoft.com/office/drawing/2014/main" id="{C82ACF37-A9AE-2DC9-6454-BD897B540DB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651376" y="3687762"/>
            <a:ext cx="527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Minutes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29" name="Rectangle 77">
            <a:extLst>
              <a:ext uri="{FF2B5EF4-FFF2-40B4-BE49-F238E27FC236}">
                <a16:creationId xmlns:a16="http://schemas.microsoft.com/office/drawing/2014/main" id="{AD8DDB5A-8876-6132-1CD0-C7F94ECEF7FA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157788" y="5824537"/>
            <a:ext cx="863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Power Supply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30" name="Rectangle 78">
            <a:extLst>
              <a:ext uri="{FF2B5EF4-FFF2-40B4-BE49-F238E27FC236}">
                <a16:creationId xmlns:a16="http://schemas.microsoft.com/office/drawing/2014/main" id="{B567A734-7B41-80E4-92A3-A0A37CA90B1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541963" y="5957887"/>
            <a:ext cx="1073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Hardware Failure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31" name="Rectangle 79">
            <a:extLst>
              <a:ext uri="{FF2B5EF4-FFF2-40B4-BE49-F238E27FC236}">
                <a16:creationId xmlns:a16="http://schemas.microsoft.com/office/drawing/2014/main" id="{928DB2F9-BC54-043B-D150-C00AD62A692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294438" y="5689600"/>
            <a:ext cx="6064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Upgrades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32" name="Rectangle 80">
            <a:extLst>
              <a:ext uri="{FF2B5EF4-FFF2-40B4-BE49-F238E27FC236}">
                <a16:creationId xmlns:a16="http://schemas.microsoft.com/office/drawing/2014/main" id="{9945C44F-73B1-6853-771A-01590579C33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618288" y="5892800"/>
            <a:ext cx="908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Software Bugs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33" name="Rectangle 81">
            <a:extLst>
              <a:ext uri="{FF2B5EF4-FFF2-40B4-BE49-F238E27FC236}">
                <a16:creationId xmlns:a16="http://schemas.microsoft.com/office/drawing/2014/main" id="{1FAC42B4-A50C-739A-AF78-C585D11D68F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078663" y="5926138"/>
            <a:ext cx="9620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Power Outages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34" name="Rectangle 82">
            <a:extLst>
              <a:ext uri="{FF2B5EF4-FFF2-40B4-BE49-F238E27FC236}">
                <a16:creationId xmlns:a16="http://schemas.microsoft.com/office/drawing/2014/main" id="{80D5A8B4-455D-D732-AA53-83CA45BE911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660482" y="5809456"/>
            <a:ext cx="7794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Unexplained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35" name="Rectangle 83">
            <a:extLst>
              <a:ext uri="{FF2B5EF4-FFF2-40B4-BE49-F238E27FC236}">
                <a16:creationId xmlns:a16="http://schemas.microsoft.com/office/drawing/2014/main" id="{B3FC42E4-C89C-F1CA-8F74-BFFF16063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0038" y="66135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Reason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36" name="Rectangle 84">
            <a:extLst>
              <a:ext uri="{FF2B5EF4-FFF2-40B4-BE49-F238E27FC236}">
                <a16:creationId xmlns:a16="http://schemas.microsoft.com/office/drawing/2014/main" id="{A21643F9-4607-BA2D-1411-CCB4A4E49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3125" y="1619250"/>
            <a:ext cx="17843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Computer Downtime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37" name="Rectangle 85">
            <a:extLst>
              <a:ext uri="{FF2B5EF4-FFF2-40B4-BE49-F238E27FC236}">
                <a16:creationId xmlns:a16="http://schemas.microsoft.com/office/drawing/2014/main" id="{E761D6BE-7D90-E58F-2B9D-6DF62DBB7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4438" y="1825625"/>
            <a:ext cx="10525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August 1–31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38" name="Line 86">
            <a:extLst>
              <a:ext uri="{FF2B5EF4-FFF2-40B4-BE49-F238E27FC236}">
                <a16:creationId xmlns:a16="http://schemas.microsoft.com/office/drawing/2014/main" id="{D77C4E7F-D279-E529-0EA7-669AE77AB4B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308975" y="2328863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39" name="Rectangle 87">
            <a:extLst>
              <a:ext uri="{FF2B5EF4-FFF2-40B4-BE49-F238E27FC236}">
                <a16:creationId xmlns:a16="http://schemas.microsoft.com/office/drawing/2014/main" id="{887CF66F-62B3-C719-BA73-81104F4E5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5122863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0" name="Rectangle 88">
            <a:extLst>
              <a:ext uri="{FF2B5EF4-FFF2-40B4-BE49-F238E27FC236}">
                <a16:creationId xmlns:a16="http://schemas.microsoft.com/office/drawing/2014/main" id="{77105E4E-A8A9-26E4-9CED-014EDDC552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4840288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1" name="Rectangle 89">
            <a:extLst>
              <a:ext uri="{FF2B5EF4-FFF2-40B4-BE49-F238E27FC236}">
                <a16:creationId xmlns:a16="http://schemas.microsoft.com/office/drawing/2014/main" id="{A8423221-D191-0E32-A748-64910A7F6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45450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2" name="Rectangle 90">
            <a:extLst>
              <a:ext uri="{FF2B5EF4-FFF2-40B4-BE49-F238E27FC236}">
                <a16:creationId xmlns:a16="http://schemas.microsoft.com/office/drawing/2014/main" id="{2385D78D-B05C-3D3F-531F-2596402B3A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42656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3" name="Rectangle 91">
            <a:extLst>
              <a:ext uri="{FF2B5EF4-FFF2-40B4-BE49-F238E27FC236}">
                <a16:creationId xmlns:a16="http://schemas.microsoft.com/office/drawing/2014/main" id="{A1C35586-3C78-6FB8-2945-DD3D8FC72F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396875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4" name="Rectangle 92">
            <a:extLst>
              <a:ext uri="{FF2B5EF4-FFF2-40B4-BE49-F238E27FC236}">
                <a16:creationId xmlns:a16="http://schemas.microsoft.com/office/drawing/2014/main" id="{3E35BCD9-C082-48BC-E906-558F6031F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36877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5" name="Rectangle 93">
            <a:extLst>
              <a:ext uri="{FF2B5EF4-FFF2-40B4-BE49-F238E27FC236}">
                <a16:creationId xmlns:a16="http://schemas.microsoft.com/office/drawing/2014/main" id="{3CDE972E-B875-1B11-8449-79A694D573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339407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60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6" name="Rectangle 94">
            <a:extLst>
              <a:ext uri="{FF2B5EF4-FFF2-40B4-BE49-F238E27FC236}">
                <a16:creationId xmlns:a16="http://schemas.microsoft.com/office/drawing/2014/main" id="{EDA70F56-C4B3-5314-9A4E-2A6FEE1D1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31115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70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7" name="Rectangle 95">
            <a:extLst>
              <a:ext uri="{FF2B5EF4-FFF2-40B4-BE49-F238E27FC236}">
                <a16:creationId xmlns:a16="http://schemas.microsoft.com/office/drawing/2014/main" id="{6C4C9957-B633-6D33-DFCF-68ABEB0D8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281622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8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8" name="Rectangle 96">
            <a:extLst>
              <a:ext uri="{FF2B5EF4-FFF2-40B4-BE49-F238E27FC236}">
                <a16:creationId xmlns:a16="http://schemas.microsoft.com/office/drawing/2014/main" id="{527AF37E-51FE-828F-E7C3-208D054F5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6938" y="281622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49" name="Rectangle 97">
            <a:extLst>
              <a:ext uri="{FF2B5EF4-FFF2-40B4-BE49-F238E27FC236}">
                <a16:creationId xmlns:a16="http://schemas.microsoft.com/office/drawing/2014/main" id="{D0A79F4C-17CA-6EAC-8056-553BB97E3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25368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90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50" name="Rectangle 98">
            <a:extLst>
              <a:ext uri="{FF2B5EF4-FFF2-40B4-BE49-F238E27FC236}">
                <a16:creationId xmlns:a16="http://schemas.microsoft.com/office/drawing/2014/main" id="{90E44CB2-7B32-9A5D-1A39-916D26E14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8038" y="2239963"/>
            <a:ext cx="2333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51" name="Rectangle 99">
            <a:extLst>
              <a:ext uri="{FF2B5EF4-FFF2-40B4-BE49-F238E27FC236}">
                <a16:creationId xmlns:a16="http://schemas.microsoft.com/office/drawing/2014/main" id="{20A2245B-C716-F002-887F-995CD9424E8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247857" y="3577431"/>
            <a:ext cx="1014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Percent of total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52" name="Oval 100">
            <a:extLst>
              <a:ext uri="{FF2B5EF4-FFF2-40B4-BE49-F238E27FC236}">
                <a16:creationId xmlns:a16="http://schemas.microsoft.com/office/drawing/2014/main" id="{656C6166-1BA6-B3F5-ADCB-7063C7FDB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3263" y="3576638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53" name="Oval 101">
            <a:extLst>
              <a:ext uri="{FF2B5EF4-FFF2-40B4-BE49-F238E27FC236}">
                <a16:creationId xmlns:a16="http://schemas.microsoft.com/office/drawing/2014/main" id="{52EF95EA-6DEE-A03E-5D62-BE72EF0FD2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0625" y="2571750"/>
            <a:ext cx="106363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54" name="Oval 102">
            <a:extLst>
              <a:ext uri="{FF2B5EF4-FFF2-40B4-BE49-F238E27FC236}">
                <a16:creationId xmlns:a16="http://schemas.microsoft.com/office/drawing/2014/main" id="{1A0A0D0D-B31D-2623-0E1B-379B04240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8150" y="2439988"/>
            <a:ext cx="107950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55" name="Oval 103">
            <a:extLst>
              <a:ext uri="{FF2B5EF4-FFF2-40B4-BE49-F238E27FC236}">
                <a16:creationId xmlns:a16="http://schemas.microsoft.com/office/drawing/2014/main" id="{F75C2448-398A-0235-9B53-D5D85BB84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2813" y="2365375"/>
            <a:ext cx="106362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56" name="Oval 104">
            <a:extLst>
              <a:ext uri="{FF2B5EF4-FFF2-40B4-BE49-F238E27FC236}">
                <a16:creationId xmlns:a16="http://schemas.microsoft.com/office/drawing/2014/main" id="{BB5ED4C1-35A8-15F5-8F76-901B10671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3350" y="2349500"/>
            <a:ext cx="104775" cy="106363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57" name="Oval 105">
            <a:extLst>
              <a:ext uri="{FF2B5EF4-FFF2-40B4-BE49-F238E27FC236}">
                <a16:creationId xmlns:a16="http://schemas.microsoft.com/office/drawing/2014/main" id="{2893628F-0A97-238F-D8AA-A7EF4BF62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75" y="2290763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58" name="Freeform 106">
            <a:extLst>
              <a:ext uri="{FF2B5EF4-FFF2-40B4-BE49-F238E27FC236}">
                <a16:creationId xmlns:a16="http://schemas.microsoft.com/office/drawing/2014/main" id="{516558D3-E89C-07F4-54F1-4BA34B9BE67B}"/>
              </a:ext>
            </a:extLst>
          </p:cNvPr>
          <p:cNvSpPr>
            <a:spLocks/>
          </p:cNvSpPr>
          <p:nvPr/>
        </p:nvSpPr>
        <p:spPr bwMode="auto">
          <a:xfrm>
            <a:off x="5819775" y="2343150"/>
            <a:ext cx="2489200" cy="1285875"/>
          </a:xfrm>
          <a:custGeom>
            <a:avLst/>
            <a:gdLst>
              <a:gd name="T0" fmla="*/ 0 w 1539"/>
              <a:gd name="T1" fmla="*/ 795 h 795"/>
              <a:gd name="T2" fmla="*/ 302 w 1539"/>
              <a:gd name="T3" fmla="*/ 173 h 795"/>
              <a:gd name="T4" fmla="*/ 623 w 1539"/>
              <a:gd name="T5" fmla="*/ 91 h 795"/>
              <a:gd name="T6" fmla="*/ 916 w 1539"/>
              <a:gd name="T7" fmla="*/ 36 h 795"/>
              <a:gd name="T8" fmla="*/ 1227 w 1539"/>
              <a:gd name="T9" fmla="*/ 27 h 795"/>
              <a:gd name="T10" fmla="*/ 1539 w 1539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9" h="795">
                <a:moveTo>
                  <a:pt x="0" y="795"/>
                </a:moveTo>
                <a:lnTo>
                  <a:pt x="302" y="173"/>
                </a:lnTo>
                <a:lnTo>
                  <a:pt x="623" y="91"/>
                </a:lnTo>
                <a:lnTo>
                  <a:pt x="916" y="36"/>
                </a:lnTo>
                <a:lnTo>
                  <a:pt x="1227" y="27"/>
                </a:lnTo>
                <a:lnTo>
                  <a:pt x="1539" y="0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59" name="Freeform 107">
            <a:extLst>
              <a:ext uri="{FF2B5EF4-FFF2-40B4-BE49-F238E27FC236}">
                <a16:creationId xmlns:a16="http://schemas.microsoft.com/office/drawing/2014/main" id="{47E3CAA8-1C08-570A-B282-610E096AAFF4}"/>
              </a:ext>
            </a:extLst>
          </p:cNvPr>
          <p:cNvSpPr>
            <a:spLocks/>
          </p:cNvSpPr>
          <p:nvPr/>
        </p:nvSpPr>
        <p:spPr bwMode="auto">
          <a:xfrm>
            <a:off x="5834063" y="2359025"/>
            <a:ext cx="2489200" cy="1285875"/>
          </a:xfrm>
          <a:custGeom>
            <a:avLst/>
            <a:gdLst>
              <a:gd name="T0" fmla="*/ 0 w 1539"/>
              <a:gd name="T1" fmla="*/ 795 h 795"/>
              <a:gd name="T2" fmla="*/ 302 w 1539"/>
              <a:gd name="T3" fmla="*/ 173 h 795"/>
              <a:gd name="T4" fmla="*/ 623 w 1539"/>
              <a:gd name="T5" fmla="*/ 91 h 795"/>
              <a:gd name="T6" fmla="*/ 916 w 1539"/>
              <a:gd name="T7" fmla="*/ 36 h 795"/>
              <a:gd name="T8" fmla="*/ 1218 w 1539"/>
              <a:gd name="T9" fmla="*/ 27 h 795"/>
              <a:gd name="T10" fmla="*/ 1539 w 1539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9" h="795">
                <a:moveTo>
                  <a:pt x="0" y="795"/>
                </a:moveTo>
                <a:lnTo>
                  <a:pt x="302" y="173"/>
                </a:lnTo>
                <a:lnTo>
                  <a:pt x="623" y="91"/>
                </a:lnTo>
                <a:lnTo>
                  <a:pt x="916" y="36"/>
                </a:lnTo>
                <a:lnTo>
                  <a:pt x="1218" y="27"/>
                </a:lnTo>
                <a:lnTo>
                  <a:pt x="1539" y="0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60" name="Oval 108">
            <a:extLst>
              <a:ext uri="{FF2B5EF4-FFF2-40B4-BE49-F238E27FC236}">
                <a16:creationId xmlns:a16="http://schemas.microsoft.com/office/drawing/2014/main" id="{433A1A28-85BB-6569-F972-20BB52D89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2550" y="3724275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61" name="Oval 109">
            <a:extLst>
              <a:ext uri="{FF2B5EF4-FFF2-40B4-BE49-F238E27FC236}">
                <a16:creationId xmlns:a16="http://schemas.microsoft.com/office/drawing/2014/main" id="{E675C727-3E21-FB37-0550-349FF01DC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913" y="2719388"/>
            <a:ext cx="106362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62" name="Oval 110">
            <a:extLst>
              <a:ext uri="{FF2B5EF4-FFF2-40B4-BE49-F238E27FC236}">
                <a16:creationId xmlns:a16="http://schemas.microsoft.com/office/drawing/2014/main" id="{A5173BF7-E7B4-55AB-A56E-D07056CBF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7438" y="2587625"/>
            <a:ext cx="107950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63" name="Oval 111">
            <a:extLst>
              <a:ext uri="{FF2B5EF4-FFF2-40B4-BE49-F238E27FC236}">
                <a16:creationId xmlns:a16="http://schemas.microsoft.com/office/drawing/2014/main" id="{C94AEAE2-958D-E985-047B-35718977E4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2100" y="2513013"/>
            <a:ext cx="106363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64" name="Oval 112">
            <a:extLst>
              <a:ext uri="{FF2B5EF4-FFF2-40B4-BE49-F238E27FC236}">
                <a16:creationId xmlns:a16="http://schemas.microsoft.com/office/drawing/2014/main" id="{BA440BCD-F744-E7EE-E808-27F0832CD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2638" y="2497138"/>
            <a:ext cx="104775" cy="10636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65" name="Oval 113">
            <a:extLst>
              <a:ext uri="{FF2B5EF4-FFF2-40B4-BE49-F238E27FC236}">
                <a16:creationId xmlns:a16="http://schemas.microsoft.com/office/drawing/2014/main" id="{C65CF1EC-5D90-F26E-BF0A-B4DF94EB51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0163" y="2438400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266" name="Freeform 114">
            <a:extLst>
              <a:ext uri="{FF2B5EF4-FFF2-40B4-BE49-F238E27FC236}">
                <a16:creationId xmlns:a16="http://schemas.microsoft.com/office/drawing/2014/main" id="{5762BCFB-81FB-45CD-6128-1F7840054559}"/>
              </a:ext>
            </a:extLst>
          </p:cNvPr>
          <p:cNvSpPr>
            <a:spLocks/>
          </p:cNvSpPr>
          <p:nvPr/>
        </p:nvSpPr>
        <p:spPr bwMode="auto">
          <a:xfrm>
            <a:off x="1389063" y="2490788"/>
            <a:ext cx="2489200" cy="1285875"/>
          </a:xfrm>
          <a:custGeom>
            <a:avLst/>
            <a:gdLst>
              <a:gd name="T0" fmla="*/ 0 w 1539"/>
              <a:gd name="T1" fmla="*/ 795 h 795"/>
              <a:gd name="T2" fmla="*/ 302 w 1539"/>
              <a:gd name="T3" fmla="*/ 173 h 795"/>
              <a:gd name="T4" fmla="*/ 623 w 1539"/>
              <a:gd name="T5" fmla="*/ 91 h 795"/>
              <a:gd name="T6" fmla="*/ 916 w 1539"/>
              <a:gd name="T7" fmla="*/ 36 h 795"/>
              <a:gd name="T8" fmla="*/ 1227 w 1539"/>
              <a:gd name="T9" fmla="*/ 27 h 795"/>
              <a:gd name="T10" fmla="*/ 1539 w 1539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9" h="795">
                <a:moveTo>
                  <a:pt x="0" y="795"/>
                </a:moveTo>
                <a:lnTo>
                  <a:pt x="302" y="173"/>
                </a:lnTo>
                <a:lnTo>
                  <a:pt x="623" y="91"/>
                </a:lnTo>
                <a:lnTo>
                  <a:pt x="916" y="36"/>
                </a:lnTo>
                <a:lnTo>
                  <a:pt x="1227" y="27"/>
                </a:lnTo>
                <a:lnTo>
                  <a:pt x="1539" y="0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67" name="Freeform 115">
            <a:extLst>
              <a:ext uri="{FF2B5EF4-FFF2-40B4-BE49-F238E27FC236}">
                <a16:creationId xmlns:a16="http://schemas.microsoft.com/office/drawing/2014/main" id="{9D5AD02E-A207-89C0-C585-53542E5AC637}"/>
              </a:ext>
            </a:extLst>
          </p:cNvPr>
          <p:cNvSpPr>
            <a:spLocks/>
          </p:cNvSpPr>
          <p:nvPr/>
        </p:nvSpPr>
        <p:spPr bwMode="auto">
          <a:xfrm>
            <a:off x="1403350" y="2506663"/>
            <a:ext cx="2489200" cy="1285875"/>
          </a:xfrm>
          <a:custGeom>
            <a:avLst/>
            <a:gdLst>
              <a:gd name="T0" fmla="*/ 0 w 1539"/>
              <a:gd name="T1" fmla="*/ 795 h 795"/>
              <a:gd name="T2" fmla="*/ 302 w 1539"/>
              <a:gd name="T3" fmla="*/ 173 h 795"/>
              <a:gd name="T4" fmla="*/ 623 w 1539"/>
              <a:gd name="T5" fmla="*/ 91 h 795"/>
              <a:gd name="T6" fmla="*/ 916 w 1539"/>
              <a:gd name="T7" fmla="*/ 36 h 795"/>
              <a:gd name="T8" fmla="*/ 1218 w 1539"/>
              <a:gd name="T9" fmla="*/ 27 h 795"/>
              <a:gd name="T10" fmla="*/ 1539 w 1539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9" h="795">
                <a:moveTo>
                  <a:pt x="0" y="795"/>
                </a:moveTo>
                <a:lnTo>
                  <a:pt x="302" y="173"/>
                </a:lnTo>
                <a:lnTo>
                  <a:pt x="623" y="91"/>
                </a:lnTo>
                <a:lnTo>
                  <a:pt x="916" y="36"/>
                </a:lnTo>
                <a:lnTo>
                  <a:pt x="1218" y="27"/>
                </a:lnTo>
                <a:lnTo>
                  <a:pt x="1539" y="0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68" name="Line 116">
            <a:extLst>
              <a:ext uri="{FF2B5EF4-FFF2-40B4-BE49-F238E27FC236}">
                <a16:creationId xmlns:a16="http://schemas.microsoft.com/office/drawing/2014/main" id="{DDC27233-3A16-A483-7938-2DA05DDB274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81450" y="2343150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269" name="Rectangle 117">
            <a:extLst>
              <a:ext uri="{FF2B5EF4-FFF2-40B4-BE49-F238E27FC236}">
                <a16:creationId xmlns:a16="http://schemas.microsoft.com/office/drawing/2014/main" id="{C4820148-382A-2DE9-8A55-77F0E8485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5137150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0" name="Rectangle 118">
            <a:extLst>
              <a:ext uri="{FF2B5EF4-FFF2-40B4-BE49-F238E27FC236}">
                <a16:creationId xmlns:a16="http://schemas.microsoft.com/office/drawing/2014/main" id="{E2DA680D-56C1-4CD7-491F-F7CB419F2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485457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1" name="Rectangle 119">
            <a:extLst>
              <a:ext uri="{FF2B5EF4-FFF2-40B4-BE49-F238E27FC236}">
                <a16:creationId xmlns:a16="http://schemas.microsoft.com/office/drawing/2014/main" id="{44362724-252B-3DAB-44A8-A1A4955F4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45593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2" name="Rectangle 120">
            <a:extLst>
              <a:ext uri="{FF2B5EF4-FFF2-40B4-BE49-F238E27FC236}">
                <a16:creationId xmlns:a16="http://schemas.microsoft.com/office/drawing/2014/main" id="{5A34FCBC-C6FF-6E6F-A615-647612D70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42799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3" name="Rectangle 121">
            <a:extLst>
              <a:ext uri="{FF2B5EF4-FFF2-40B4-BE49-F238E27FC236}">
                <a16:creationId xmlns:a16="http://schemas.microsoft.com/office/drawing/2014/main" id="{364E4C83-161E-CD12-756E-B918CF82EB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3983038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4" name="Rectangle 122">
            <a:extLst>
              <a:ext uri="{FF2B5EF4-FFF2-40B4-BE49-F238E27FC236}">
                <a16:creationId xmlns:a16="http://schemas.microsoft.com/office/drawing/2014/main" id="{E9C7CABB-52AD-343E-6A54-60BA1D47C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370205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5" name="Rectangle 123">
            <a:extLst>
              <a:ext uri="{FF2B5EF4-FFF2-40B4-BE49-F238E27FC236}">
                <a16:creationId xmlns:a16="http://schemas.microsoft.com/office/drawing/2014/main" id="{088B7487-83CA-ACD9-F329-6F946BA73F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34083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60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6" name="Rectangle 124">
            <a:extLst>
              <a:ext uri="{FF2B5EF4-FFF2-40B4-BE49-F238E27FC236}">
                <a16:creationId xmlns:a16="http://schemas.microsoft.com/office/drawing/2014/main" id="{F676B081-61D9-1CFA-4FD0-4CE4B89AE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3125788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70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7" name="Rectangle 125">
            <a:extLst>
              <a:ext uri="{FF2B5EF4-FFF2-40B4-BE49-F238E27FC236}">
                <a16:creationId xmlns:a16="http://schemas.microsoft.com/office/drawing/2014/main" id="{D8A2E11B-23C6-39EA-49BD-18FFECBF77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2830513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8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8" name="Rectangle 126">
            <a:extLst>
              <a:ext uri="{FF2B5EF4-FFF2-40B4-BE49-F238E27FC236}">
                <a16:creationId xmlns:a16="http://schemas.microsoft.com/office/drawing/2014/main" id="{CB796F6D-4F3A-F20F-BB25-E81FD8F11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9413" y="2830513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79" name="Rectangle 127">
            <a:extLst>
              <a:ext uri="{FF2B5EF4-FFF2-40B4-BE49-F238E27FC236}">
                <a16:creationId xmlns:a16="http://schemas.microsoft.com/office/drawing/2014/main" id="{9FD060A1-2EEC-3775-0280-647CB9108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25511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90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80" name="Rectangle 128">
            <a:extLst>
              <a:ext uri="{FF2B5EF4-FFF2-40B4-BE49-F238E27FC236}">
                <a16:creationId xmlns:a16="http://schemas.microsoft.com/office/drawing/2014/main" id="{34E6886C-C1A9-9B4E-AD68-84D706634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0513" y="2254250"/>
            <a:ext cx="2333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81" name="Rectangle 129">
            <a:extLst>
              <a:ext uri="{FF2B5EF4-FFF2-40B4-BE49-F238E27FC236}">
                <a16:creationId xmlns:a16="http://schemas.microsoft.com/office/drawing/2014/main" id="{08449FB1-E554-95D5-7FDA-95D0D2156306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06044" y="3591719"/>
            <a:ext cx="1014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Percent of total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49282" name="Oval 130">
            <a:extLst>
              <a:ext uri="{FF2B5EF4-FFF2-40B4-BE49-F238E27FC236}">
                <a16:creationId xmlns:a16="http://schemas.microsoft.com/office/drawing/2014/main" id="{0300C2B3-65D4-AD6F-A6E0-25182B7C5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350" y="2305050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>
            <a:extLst>
              <a:ext uri="{FF2B5EF4-FFF2-40B4-BE49-F238E27FC236}">
                <a16:creationId xmlns:a16="http://schemas.microsoft.com/office/drawing/2014/main" id="{6CFC0DF6-EE1D-BECB-1648-4F8C5CE530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Focused Problem Statement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5C04B973-1DDA-2EA0-5E18-C4C864360D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94225" y="1109663"/>
            <a:ext cx="4321175" cy="54435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1600" b="1"/>
              <a:t>Stratification Results: </a:t>
            </a:r>
            <a:r>
              <a:rPr lang="en-US" altLang="en-US" sz="1600"/>
              <a:t>During the month of August, over 40 minutes (55%) of Computer Downtime was attributable to Power Supply Failures</a:t>
            </a:r>
          </a:p>
          <a:p>
            <a:pPr>
              <a:lnSpc>
                <a:spcPct val="90000"/>
              </a:lnSpc>
            </a:pPr>
            <a:endParaRPr lang="en-US" altLang="en-US" sz="1600"/>
          </a:p>
          <a:p>
            <a:pPr>
              <a:lnSpc>
                <a:spcPct val="90000"/>
              </a:lnSpc>
            </a:pPr>
            <a:r>
              <a:rPr lang="en-US" altLang="en-US" sz="1600" b="1"/>
              <a:t>Updated Business Case</a:t>
            </a:r>
            <a:r>
              <a:rPr lang="en-US" altLang="en-US" sz="1600"/>
              <a:t>: If the defects can be reduced by 75%, additional computing capacity worth $30K/Mo. can be realized </a:t>
            </a:r>
            <a:r>
              <a:rPr lang="en-US" altLang="en-US" sz="1600">
                <a:solidFill>
                  <a:srgbClr val="FF0000"/>
                </a:solidFill>
              </a:rPr>
              <a:t>(</a:t>
            </a:r>
            <a:r>
              <a:rPr lang="en-US" altLang="en-US" sz="1600" i="1">
                <a:solidFill>
                  <a:srgbClr val="FF0000"/>
                </a:solidFill>
              </a:rPr>
              <a:t>Refine the initial </a:t>
            </a:r>
            <a:r>
              <a:rPr lang="en-US" altLang="en-US" sz="1600" b="1" i="1">
                <a:solidFill>
                  <a:srgbClr val="FF0000"/>
                </a:solidFill>
              </a:rPr>
              <a:t>Potential Benefit</a:t>
            </a:r>
            <a:r>
              <a:rPr lang="en-US" altLang="en-US" sz="1600" i="1">
                <a:solidFill>
                  <a:srgbClr val="FF0000"/>
                </a:solidFill>
              </a:rPr>
              <a:t> developed in Define Step</a:t>
            </a:r>
            <a:endParaRPr lang="en-US" altLang="en-US" sz="160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en-US" sz="160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en-US" altLang="en-US" sz="160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altLang="en-US" sz="1600" b="1"/>
              <a:t>Remaining Potential Benefit: </a:t>
            </a:r>
            <a:r>
              <a:rPr lang="en-US" altLang="en-US" sz="1600"/>
              <a:t>If focusing the problem results in significant “money on the table,” create additional charters to initiate future Six Sigma projects.  For example, a charter should be developed for the </a:t>
            </a:r>
            <a:r>
              <a:rPr lang="en-US" altLang="en-US" sz="1600" b="1" i="1"/>
              <a:t>Hardware Failure</a:t>
            </a:r>
            <a:r>
              <a:rPr lang="en-US" altLang="en-US" sz="1600" i="1"/>
              <a:t> </a:t>
            </a:r>
            <a:r>
              <a:rPr lang="en-US" altLang="en-US" sz="1600"/>
              <a:t>category on the Computer Downtime Pareto. </a:t>
            </a:r>
            <a:endParaRPr lang="en-US" altLang="en-US" sz="1600">
              <a:solidFill>
                <a:srgbClr val="FF0000"/>
              </a:solidFill>
            </a:endParaRPr>
          </a:p>
        </p:txBody>
      </p:sp>
      <p:sp>
        <p:nvSpPr>
          <p:cNvPr id="55300" name="Line 4">
            <a:extLst>
              <a:ext uri="{FF2B5EF4-FFF2-40B4-BE49-F238E27FC236}">
                <a16:creationId xmlns:a16="http://schemas.microsoft.com/office/drawing/2014/main" id="{C3940B54-01FC-83C0-4DEA-58D92601EE04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125" y="2343150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1" name="Line 5">
            <a:extLst>
              <a:ext uri="{FF2B5EF4-FFF2-40B4-BE49-F238E27FC236}">
                <a16:creationId xmlns:a16="http://schemas.microsoft.com/office/drawing/2014/main" id="{8C367D4C-3E10-B83E-4243-9DAB13DFB171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125" y="5299075"/>
            <a:ext cx="29622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2" name="Line 6">
            <a:extLst>
              <a:ext uri="{FF2B5EF4-FFF2-40B4-BE49-F238E27FC236}">
                <a16:creationId xmlns:a16="http://schemas.microsoft.com/office/drawing/2014/main" id="{4A5B346D-E2E6-5311-5116-2B39C5D0BCFC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513" y="5299075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3" name="Line 7">
            <a:extLst>
              <a:ext uri="{FF2B5EF4-FFF2-40B4-BE49-F238E27FC236}">
                <a16:creationId xmlns:a16="http://schemas.microsoft.com/office/drawing/2014/main" id="{E6ECA2B5-4CCD-195B-4B02-067908D6F35E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513" y="4899025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4" name="Line 8">
            <a:extLst>
              <a:ext uri="{FF2B5EF4-FFF2-40B4-BE49-F238E27FC236}">
                <a16:creationId xmlns:a16="http://schemas.microsoft.com/office/drawing/2014/main" id="{7C52FDDF-FB1C-D3F4-F038-E314E0FD2634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513" y="4500563"/>
            <a:ext cx="60325" cy="31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5" name="Line 9">
            <a:extLst>
              <a:ext uri="{FF2B5EF4-FFF2-40B4-BE49-F238E27FC236}">
                <a16:creationId xmlns:a16="http://schemas.microsoft.com/office/drawing/2014/main" id="{5F6442EC-2B52-A1E8-1D83-87A54718657C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513" y="411638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6" name="Line 10">
            <a:extLst>
              <a:ext uri="{FF2B5EF4-FFF2-40B4-BE49-F238E27FC236}">
                <a16:creationId xmlns:a16="http://schemas.microsoft.com/office/drawing/2014/main" id="{73B01A8D-1130-AEC4-F62C-9FFD85500384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513" y="371633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7" name="Line 11">
            <a:extLst>
              <a:ext uri="{FF2B5EF4-FFF2-40B4-BE49-F238E27FC236}">
                <a16:creationId xmlns:a16="http://schemas.microsoft.com/office/drawing/2014/main" id="{3F9277B2-AF85-12B5-0BB9-1016140C2DE5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513" y="3319463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8" name="Line 12">
            <a:extLst>
              <a:ext uri="{FF2B5EF4-FFF2-40B4-BE49-F238E27FC236}">
                <a16:creationId xmlns:a16="http://schemas.microsoft.com/office/drawing/2014/main" id="{94F19067-1EFB-DCB7-67E3-7226AB72E586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513" y="2933700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9" name="Line 13">
            <a:extLst>
              <a:ext uri="{FF2B5EF4-FFF2-40B4-BE49-F238E27FC236}">
                <a16:creationId xmlns:a16="http://schemas.microsoft.com/office/drawing/2014/main" id="{AF17F400-E49B-084B-E254-0B93F61329D4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513" y="253523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0" name="Line 14">
            <a:extLst>
              <a:ext uri="{FF2B5EF4-FFF2-40B4-BE49-F238E27FC236}">
                <a16:creationId xmlns:a16="http://schemas.microsoft.com/office/drawing/2014/main" id="{CAC4FD83-BC65-1335-D610-B1F4D56E56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6125" y="2343150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1" name="Line 15">
            <a:extLst>
              <a:ext uri="{FF2B5EF4-FFF2-40B4-BE49-F238E27FC236}">
                <a16:creationId xmlns:a16="http://schemas.microsoft.com/office/drawing/2014/main" id="{E3EF1C7C-8879-E460-07FA-6015B5FE1A53}"/>
              </a:ext>
            </a:extLst>
          </p:cNvPr>
          <p:cNvSpPr>
            <a:spLocks noChangeShapeType="1"/>
          </p:cNvSpPr>
          <p:nvPr/>
        </p:nvSpPr>
        <p:spPr bwMode="auto">
          <a:xfrm>
            <a:off x="981075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2" name="Line 16">
            <a:extLst>
              <a:ext uri="{FF2B5EF4-FFF2-40B4-BE49-F238E27FC236}">
                <a16:creationId xmlns:a16="http://schemas.microsoft.com/office/drawing/2014/main" id="{5070F942-E97E-D703-CAFE-AA25B38C2799}"/>
              </a:ext>
            </a:extLst>
          </p:cNvPr>
          <p:cNvSpPr>
            <a:spLocks noChangeShapeType="1"/>
          </p:cNvSpPr>
          <p:nvPr/>
        </p:nvSpPr>
        <p:spPr bwMode="auto">
          <a:xfrm>
            <a:off x="1485900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3" name="Line 17">
            <a:extLst>
              <a:ext uri="{FF2B5EF4-FFF2-40B4-BE49-F238E27FC236}">
                <a16:creationId xmlns:a16="http://schemas.microsoft.com/office/drawing/2014/main" id="{2F8A6FA7-3867-A7C6-BFBA-3A1E23B3DA12}"/>
              </a:ext>
            </a:extLst>
          </p:cNvPr>
          <p:cNvSpPr>
            <a:spLocks noChangeShapeType="1"/>
          </p:cNvSpPr>
          <p:nvPr/>
        </p:nvSpPr>
        <p:spPr bwMode="auto">
          <a:xfrm>
            <a:off x="1974850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4" name="Line 18">
            <a:extLst>
              <a:ext uri="{FF2B5EF4-FFF2-40B4-BE49-F238E27FC236}">
                <a16:creationId xmlns:a16="http://schemas.microsoft.com/office/drawing/2014/main" id="{9DC22974-B5E8-6B9F-E5AF-FB82398D5DE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63800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5" name="Line 19">
            <a:extLst>
              <a:ext uri="{FF2B5EF4-FFF2-40B4-BE49-F238E27FC236}">
                <a16:creationId xmlns:a16="http://schemas.microsoft.com/office/drawing/2014/main" id="{0445DDC2-48C1-98AB-136F-03392B35E236}"/>
              </a:ext>
            </a:extLst>
          </p:cNvPr>
          <p:cNvSpPr>
            <a:spLocks noChangeShapeType="1"/>
          </p:cNvSpPr>
          <p:nvPr/>
        </p:nvSpPr>
        <p:spPr bwMode="auto">
          <a:xfrm>
            <a:off x="2968625" y="5313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6" name="Line 20">
            <a:extLst>
              <a:ext uri="{FF2B5EF4-FFF2-40B4-BE49-F238E27FC236}">
                <a16:creationId xmlns:a16="http://schemas.microsoft.com/office/drawing/2014/main" id="{9897B1E9-58BE-63EB-5113-AF9C01EC948E}"/>
              </a:ext>
            </a:extLst>
          </p:cNvPr>
          <p:cNvSpPr>
            <a:spLocks noChangeShapeType="1"/>
          </p:cNvSpPr>
          <p:nvPr/>
        </p:nvSpPr>
        <p:spPr bwMode="auto">
          <a:xfrm>
            <a:off x="3455988" y="5313363"/>
            <a:ext cx="1587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7" name="Line 21">
            <a:extLst>
              <a:ext uri="{FF2B5EF4-FFF2-40B4-BE49-F238E27FC236}">
                <a16:creationId xmlns:a16="http://schemas.microsoft.com/office/drawing/2014/main" id="{683A9B41-7A68-2703-536E-3E85F968B01B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125" y="5299075"/>
            <a:ext cx="29622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8" name="Line 22">
            <a:extLst>
              <a:ext uri="{FF2B5EF4-FFF2-40B4-BE49-F238E27FC236}">
                <a16:creationId xmlns:a16="http://schemas.microsoft.com/office/drawing/2014/main" id="{61697911-260E-70B8-B991-3AB7EF16B757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125" y="5299075"/>
            <a:ext cx="29622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9" name="Rectangle 23">
            <a:extLst>
              <a:ext uri="{FF2B5EF4-FFF2-40B4-BE49-F238E27FC236}">
                <a16:creationId xmlns:a16="http://schemas.microsoft.com/office/drawing/2014/main" id="{8537DE4F-4456-CE31-3D8A-519BD78BA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5" y="3644900"/>
            <a:ext cx="503238" cy="16541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20" name="Rectangle 24">
            <a:extLst>
              <a:ext uri="{FF2B5EF4-FFF2-40B4-BE49-F238E27FC236}">
                <a16:creationId xmlns:a16="http://schemas.microsoft.com/office/drawing/2014/main" id="{1B542C84-1CD9-4525-97DC-52D4991C0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488" y="4470400"/>
            <a:ext cx="504825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21" name="Rectangle 25">
            <a:extLst>
              <a:ext uri="{FF2B5EF4-FFF2-40B4-BE49-F238E27FC236}">
                <a16:creationId xmlns:a16="http://schemas.microsoft.com/office/drawing/2014/main" id="{B568D8AE-BD8F-1505-47F8-6547B65A1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438" y="5180013"/>
            <a:ext cx="519112" cy="11906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22" name="Rectangle 26">
            <a:extLst>
              <a:ext uri="{FF2B5EF4-FFF2-40B4-BE49-F238E27FC236}">
                <a16:creationId xmlns:a16="http://schemas.microsoft.com/office/drawing/2014/main" id="{BF36FB93-7302-EDF4-2A93-4BED16ABC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7263" y="5210175"/>
            <a:ext cx="503237" cy="889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23" name="Rectangle 27">
            <a:extLst>
              <a:ext uri="{FF2B5EF4-FFF2-40B4-BE49-F238E27FC236}">
                <a16:creationId xmlns:a16="http://schemas.microsoft.com/office/drawing/2014/main" id="{3EC17007-1C42-59F6-CC97-4E9BA3EB31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6213" y="5268913"/>
            <a:ext cx="503237" cy="30162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24" name="Rectangle 28">
            <a:extLst>
              <a:ext uri="{FF2B5EF4-FFF2-40B4-BE49-F238E27FC236}">
                <a16:creationId xmlns:a16="http://schemas.microsoft.com/office/drawing/2014/main" id="{058807A5-62B1-38B9-D82B-410AEEF13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3575" y="5210175"/>
            <a:ext cx="519113" cy="889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25" name="Rectangle 29">
            <a:extLst>
              <a:ext uri="{FF2B5EF4-FFF2-40B4-BE49-F238E27FC236}">
                <a16:creationId xmlns:a16="http://schemas.microsoft.com/office/drawing/2014/main" id="{D8FE8C1C-93A5-9496-7BA2-0BEEA4AEB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450" y="51958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26" name="Rectangle 30">
            <a:extLst>
              <a:ext uri="{FF2B5EF4-FFF2-40B4-BE49-F238E27FC236}">
                <a16:creationId xmlns:a16="http://schemas.microsoft.com/office/drawing/2014/main" id="{1A6A070C-865B-36C5-E882-D18BCFD73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48117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27" name="Rectangle 31">
            <a:extLst>
              <a:ext uri="{FF2B5EF4-FFF2-40B4-BE49-F238E27FC236}">
                <a16:creationId xmlns:a16="http://schemas.microsoft.com/office/drawing/2014/main" id="{C391D330-3E72-0699-F1B4-AFE9E4281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44116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28" name="Rectangle 32">
            <a:extLst>
              <a:ext uri="{FF2B5EF4-FFF2-40B4-BE49-F238E27FC236}">
                <a16:creationId xmlns:a16="http://schemas.microsoft.com/office/drawing/2014/main" id="{07B00E83-82A0-48AF-0A7A-6519698015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40132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29" name="Rectangle 33">
            <a:extLst>
              <a:ext uri="{FF2B5EF4-FFF2-40B4-BE49-F238E27FC236}">
                <a16:creationId xmlns:a16="http://schemas.microsoft.com/office/drawing/2014/main" id="{5147F8A3-236B-C5BC-2F5F-733424CDB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36290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0" name="Rectangle 34">
            <a:extLst>
              <a:ext uri="{FF2B5EF4-FFF2-40B4-BE49-F238E27FC236}">
                <a16:creationId xmlns:a16="http://schemas.microsoft.com/office/drawing/2014/main" id="{17A3F04C-E270-10B9-3496-A766D50E3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32305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1" name="Rectangle 35">
            <a:extLst>
              <a:ext uri="{FF2B5EF4-FFF2-40B4-BE49-F238E27FC236}">
                <a16:creationId xmlns:a16="http://schemas.microsoft.com/office/drawing/2014/main" id="{31C8A15F-B575-6A92-C816-39EA93AF3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28321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60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2" name="Rectangle 36">
            <a:extLst>
              <a:ext uri="{FF2B5EF4-FFF2-40B4-BE49-F238E27FC236}">
                <a16:creationId xmlns:a16="http://schemas.microsoft.com/office/drawing/2014/main" id="{9BBD3654-0A3D-7FCF-29FB-26B1DA3ADD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24479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70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3" name="Rectangle 37">
            <a:extLst>
              <a:ext uri="{FF2B5EF4-FFF2-40B4-BE49-F238E27FC236}">
                <a16:creationId xmlns:a16="http://schemas.microsoft.com/office/drawing/2014/main" id="{3AAF6CC6-6548-70C9-5E83-6CDB4673FD1F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0801" y="3687762"/>
            <a:ext cx="527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Minutes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4" name="Rectangle 38">
            <a:extLst>
              <a:ext uri="{FF2B5EF4-FFF2-40B4-BE49-F238E27FC236}">
                <a16:creationId xmlns:a16="http://schemas.microsoft.com/office/drawing/2014/main" id="{13E36AA9-DCBE-5541-D579-485CE7181288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57213" y="5824537"/>
            <a:ext cx="863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Power Supply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5" name="Rectangle 39">
            <a:extLst>
              <a:ext uri="{FF2B5EF4-FFF2-40B4-BE49-F238E27FC236}">
                <a16:creationId xmlns:a16="http://schemas.microsoft.com/office/drawing/2014/main" id="{189043B9-E466-FF19-BE17-92FAD4C3310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941388" y="5957887"/>
            <a:ext cx="1073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Hardware Failure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6" name="Rectangle 40">
            <a:extLst>
              <a:ext uri="{FF2B5EF4-FFF2-40B4-BE49-F238E27FC236}">
                <a16:creationId xmlns:a16="http://schemas.microsoft.com/office/drawing/2014/main" id="{46A59142-6405-AB7C-9FE6-32A7B032829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693863" y="5689600"/>
            <a:ext cx="6064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Upgrades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7" name="Rectangle 41">
            <a:extLst>
              <a:ext uri="{FF2B5EF4-FFF2-40B4-BE49-F238E27FC236}">
                <a16:creationId xmlns:a16="http://schemas.microsoft.com/office/drawing/2014/main" id="{3D3E4540-1C59-2F15-7DF1-7278990F6AC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017713" y="5892800"/>
            <a:ext cx="908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Software Bugs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8" name="Rectangle 42">
            <a:extLst>
              <a:ext uri="{FF2B5EF4-FFF2-40B4-BE49-F238E27FC236}">
                <a16:creationId xmlns:a16="http://schemas.microsoft.com/office/drawing/2014/main" id="{B52E8C67-10FF-C5F4-6625-6807586F5A8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478088" y="5926138"/>
            <a:ext cx="9620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Power Outages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39" name="Rectangle 43">
            <a:extLst>
              <a:ext uri="{FF2B5EF4-FFF2-40B4-BE49-F238E27FC236}">
                <a16:creationId xmlns:a16="http://schemas.microsoft.com/office/drawing/2014/main" id="{517BDD31-2216-DC7B-897B-24839A39C20D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059907" y="5809456"/>
            <a:ext cx="7794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Unexplained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40" name="Rectangle 44">
            <a:extLst>
              <a:ext uri="{FF2B5EF4-FFF2-40B4-BE49-F238E27FC236}">
                <a16:creationId xmlns:a16="http://schemas.microsoft.com/office/drawing/2014/main" id="{9B7EF30F-14CC-C728-08C8-FF56C224F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9463" y="66135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Reason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41" name="Rectangle 45">
            <a:extLst>
              <a:ext uri="{FF2B5EF4-FFF2-40B4-BE49-F238E27FC236}">
                <a16:creationId xmlns:a16="http://schemas.microsoft.com/office/drawing/2014/main" id="{61ADC2BB-48D6-6654-282B-CC4BF3D50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2550" y="1619250"/>
            <a:ext cx="17843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Computer Downtime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42" name="Rectangle 46">
            <a:extLst>
              <a:ext uri="{FF2B5EF4-FFF2-40B4-BE49-F238E27FC236}">
                <a16:creationId xmlns:a16="http://schemas.microsoft.com/office/drawing/2014/main" id="{6EEEDF0C-A9F2-AFCA-22EB-F8032B737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863" y="1825625"/>
            <a:ext cx="10525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August 1–31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43" name="Line 47">
            <a:extLst>
              <a:ext uri="{FF2B5EF4-FFF2-40B4-BE49-F238E27FC236}">
                <a16:creationId xmlns:a16="http://schemas.microsoft.com/office/drawing/2014/main" id="{99D7F1F2-9F69-A2D2-8761-FA73006CF5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08400" y="2328863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44" name="Rectangle 48">
            <a:extLst>
              <a:ext uri="{FF2B5EF4-FFF2-40B4-BE49-F238E27FC236}">
                <a16:creationId xmlns:a16="http://schemas.microsoft.com/office/drawing/2014/main" id="{16D51F16-4DF6-870F-DB0B-949456FA5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5122863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45" name="Rectangle 49">
            <a:extLst>
              <a:ext uri="{FF2B5EF4-FFF2-40B4-BE49-F238E27FC236}">
                <a16:creationId xmlns:a16="http://schemas.microsoft.com/office/drawing/2014/main" id="{BBAA78DD-F8F1-3CB8-4BCC-E27B7F214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4840288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46" name="Rectangle 50">
            <a:extLst>
              <a:ext uri="{FF2B5EF4-FFF2-40B4-BE49-F238E27FC236}">
                <a16:creationId xmlns:a16="http://schemas.microsoft.com/office/drawing/2014/main" id="{A875007F-F057-2F19-AA6A-3CFC415111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45450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47" name="Rectangle 51">
            <a:extLst>
              <a:ext uri="{FF2B5EF4-FFF2-40B4-BE49-F238E27FC236}">
                <a16:creationId xmlns:a16="http://schemas.microsoft.com/office/drawing/2014/main" id="{65744B5C-572A-2377-3432-296E6D8D15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42656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48" name="Rectangle 52">
            <a:extLst>
              <a:ext uri="{FF2B5EF4-FFF2-40B4-BE49-F238E27FC236}">
                <a16:creationId xmlns:a16="http://schemas.microsoft.com/office/drawing/2014/main" id="{E058C50F-0A8C-35D5-55E3-7BDC0E66A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396875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49" name="Rectangle 53">
            <a:extLst>
              <a:ext uri="{FF2B5EF4-FFF2-40B4-BE49-F238E27FC236}">
                <a16:creationId xmlns:a16="http://schemas.microsoft.com/office/drawing/2014/main" id="{00D615AE-00B6-68A8-6178-9A0639874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36877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50" name="Rectangle 54">
            <a:extLst>
              <a:ext uri="{FF2B5EF4-FFF2-40B4-BE49-F238E27FC236}">
                <a16:creationId xmlns:a16="http://schemas.microsoft.com/office/drawing/2014/main" id="{8A3E539D-1160-05A4-5198-DB9B954D0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339407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60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51" name="Rectangle 55">
            <a:extLst>
              <a:ext uri="{FF2B5EF4-FFF2-40B4-BE49-F238E27FC236}">
                <a16:creationId xmlns:a16="http://schemas.microsoft.com/office/drawing/2014/main" id="{A4E4384A-6D8E-02B1-219E-03B5476564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31115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70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52" name="Rectangle 56">
            <a:extLst>
              <a:ext uri="{FF2B5EF4-FFF2-40B4-BE49-F238E27FC236}">
                <a16:creationId xmlns:a16="http://schemas.microsoft.com/office/drawing/2014/main" id="{4367111A-1A48-320B-F454-9DC278EAD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281622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8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53" name="Rectangle 57">
            <a:extLst>
              <a:ext uri="{FF2B5EF4-FFF2-40B4-BE49-F238E27FC236}">
                <a16:creationId xmlns:a16="http://schemas.microsoft.com/office/drawing/2014/main" id="{3EA2E020-BA00-297A-8082-06A7852432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6363" y="281622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54" name="Rectangle 58">
            <a:extLst>
              <a:ext uri="{FF2B5EF4-FFF2-40B4-BE49-F238E27FC236}">
                <a16:creationId xmlns:a16="http://schemas.microsoft.com/office/drawing/2014/main" id="{27898E03-5850-9398-6114-E62F31989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25368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90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55" name="Rectangle 59">
            <a:extLst>
              <a:ext uri="{FF2B5EF4-FFF2-40B4-BE49-F238E27FC236}">
                <a16:creationId xmlns:a16="http://schemas.microsoft.com/office/drawing/2014/main" id="{2E18E81A-9552-CDEF-56F4-28A503A91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2239963"/>
            <a:ext cx="2333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56" name="Rectangle 60">
            <a:extLst>
              <a:ext uri="{FF2B5EF4-FFF2-40B4-BE49-F238E27FC236}">
                <a16:creationId xmlns:a16="http://schemas.microsoft.com/office/drawing/2014/main" id="{F1159BAB-8E2E-F1DE-A270-581F73DE9A4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647282" y="3577431"/>
            <a:ext cx="1014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Percent of total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55357" name="Oval 61">
            <a:extLst>
              <a:ext uri="{FF2B5EF4-FFF2-40B4-BE49-F238E27FC236}">
                <a16:creationId xmlns:a16="http://schemas.microsoft.com/office/drawing/2014/main" id="{BF4C02BB-957A-C8A8-D9D9-AB4810A64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2688" y="3576638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58" name="Oval 62">
            <a:extLst>
              <a:ext uri="{FF2B5EF4-FFF2-40B4-BE49-F238E27FC236}">
                <a16:creationId xmlns:a16="http://schemas.microsoft.com/office/drawing/2014/main" id="{DE16D98A-90EA-3E02-D28F-F6988B1E0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050" y="2571750"/>
            <a:ext cx="106363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59" name="Oval 63">
            <a:extLst>
              <a:ext uri="{FF2B5EF4-FFF2-40B4-BE49-F238E27FC236}">
                <a16:creationId xmlns:a16="http://schemas.microsoft.com/office/drawing/2014/main" id="{24D2D3C7-657D-8559-3426-F378F9437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2439988"/>
            <a:ext cx="107950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60" name="Oval 64">
            <a:extLst>
              <a:ext uri="{FF2B5EF4-FFF2-40B4-BE49-F238E27FC236}">
                <a16:creationId xmlns:a16="http://schemas.microsoft.com/office/drawing/2014/main" id="{559574DB-2659-8913-D3F5-2F50EF474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2238" y="2365375"/>
            <a:ext cx="106362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61" name="Oval 65">
            <a:extLst>
              <a:ext uri="{FF2B5EF4-FFF2-40B4-BE49-F238E27FC236}">
                <a16:creationId xmlns:a16="http://schemas.microsoft.com/office/drawing/2014/main" id="{4601343D-B39A-052F-6ABD-EA5D325D1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2775" y="2349500"/>
            <a:ext cx="104775" cy="106363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62" name="Oval 66">
            <a:extLst>
              <a:ext uri="{FF2B5EF4-FFF2-40B4-BE49-F238E27FC236}">
                <a16:creationId xmlns:a16="http://schemas.microsoft.com/office/drawing/2014/main" id="{2DA12C5F-CA91-4014-57DC-D1B4955A4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0300" y="2290763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63" name="Freeform 67">
            <a:extLst>
              <a:ext uri="{FF2B5EF4-FFF2-40B4-BE49-F238E27FC236}">
                <a16:creationId xmlns:a16="http://schemas.microsoft.com/office/drawing/2014/main" id="{5083594C-8873-BC93-07D8-82EBE80D12CD}"/>
              </a:ext>
            </a:extLst>
          </p:cNvPr>
          <p:cNvSpPr>
            <a:spLocks/>
          </p:cNvSpPr>
          <p:nvPr/>
        </p:nvSpPr>
        <p:spPr bwMode="auto">
          <a:xfrm>
            <a:off x="1219200" y="2343150"/>
            <a:ext cx="2489200" cy="1285875"/>
          </a:xfrm>
          <a:custGeom>
            <a:avLst/>
            <a:gdLst>
              <a:gd name="T0" fmla="*/ 0 w 1539"/>
              <a:gd name="T1" fmla="*/ 795 h 795"/>
              <a:gd name="T2" fmla="*/ 302 w 1539"/>
              <a:gd name="T3" fmla="*/ 173 h 795"/>
              <a:gd name="T4" fmla="*/ 623 w 1539"/>
              <a:gd name="T5" fmla="*/ 91 h 795"/>
              <a:gd name="T6" fmla="*/ 916 w 1539"/>
              <a:gd name="T7" fmla="*/ 36 h 795"/>
              <a:gd name="T8" fmla="*/ 1227 w 1539"/>
              <a:gd name="T9" fmla="*/ 27 h 795"/>
              <a:gd name="T10" fmla="*/ 1539 w 1539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9" h="795">
                <a:moveTo>
                  <a:pt x="0" y="795"/>
                </a:moveTo>
                <a:lnTo>
                  <a:pt x="302" y="173"/>
                </a:lnTo>
                <a:lnTo>
                  <a:pt x="623" y="91"/>
                </a:lnTo>
                <a:lnTo>
                  <a:pt x="916" y="36"/>
                </a:lnTo>
                <a:lnTo>
                  <a:pt x="1227" y="27"/>
                </a:lnTo>
                <a:lnTo>
                  <a:pt x="1539" y="0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64" name="Freeform 68">
            <a:extLst>
              <a:ext uri="{FF2B5EF4-FFF2-40B4-BE49-F238E27FC236}">
                <a16:creationId xmlns:a16="http://schemas.microsoft.com/office/drawing/2014/main" id="{6EFF21FF-964E-77D6-3665-4981D7E19204}"/>
              </a:ext>
            </a:extLst>
          </p:cNvPr>
          <p:cNvSpPr>
            <a:spLocks/>
          </p:cNvSpPr>
          <p:nvPr/>
        </p:nvSpPr>
        <p:spPr bwMode="auto">
          <a:xfrm>
            <a:off x="1233488" y="2359025"/>
            <a:ext cx="2489200" cy="1285875"/>
          </a:xfrm>
          <a:custGeom>
            <a:avLst/>
            <a:gdLst>
              <a:gd name="T0" fmla="*/ 0 w 1539"/>
              <a:gd name="T1" fmla="*/ 795 h 795"/>
              <a:gd name="T2" fmla="*/ 302 w 1539"/>
              <a:gd name="T3" fmla="*/ 173 h 795"/>
              <a:gd name="T4" fmla="*/ 623 w 1539"/>
              <a:gd name="T5" fmla="*/ 91 h 795"/>
              <a:gd name="T6" fmla="*/ 916 w 1539"/>
              <a:gd name="T7" fmla="*/ 36 h 795"/>
              <a:gd name="T8" fmla="*/ 1218 w 1539"/>
              <a:gd name="T9" fmla="*/ 27 h 795"/>
              <a:gd name="T10" fmla="*/ 1539 w 1539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9" h="795">
                <a:moveTo>
                  <a:pt x="0" y="795"/>
                </a:moveTo>
                <a:lnTo>
                  <a:pt x="302" y="173"/>
                </a:lnTo>
                <a:lnTo>
                  <a:pt x="623" y="91"/>
                </a:lnTo>
                <a:lnTo>
                  <a:pt x="916" y="36"/>
                </a:lnTo>
                <a:lnTo>
                  <a:pt x="1218" y="27"/>
                </a:lnTo>
                <a:lnTo>
                  <a:pt x="1539" y="0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65" name="Oval 69">
            <a:extLst>
              <a:ext uri="{FF2B5EF4-FFF2-40B4-BE49-F238E27FC236}">
                <a16:creationId xmlns:a16="http://schemas.microsoft.com/office/drawing/2014/main" id="{3348C2A6-B9A0-962D-43F8-1E44AD8D9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688" y="5281613"/>
            <a:ext cx="377825" cy="12922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68" name="Line 72">
            <a:extLst>
              <a:ext uri="{FF2B5EF4-FFF2-40B4-BE49-F238E27FC236}">
                <a16:creationId xmlns:a16="http://schemas.microsoft.com/office/drawing/2014/main" id="{B00C5156-8879-AE0F-93B0-1BDB97F4BD4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22388" y="3413125"/>
            <a:ext cx="406400" cy="4254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69" name="Text Box 73">
            <a:extLst>
              <a:ext uri="{FF2B5EF4-FFF2-40B4-BE49-F238E27FC236}">
                <a16:creationId xmlns:a16="http://schemas.microsoft.com/office/drawing/2014/main" id="{D3BCE646-D3F9-56A0-09D2-779C6E9E7E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750" y="3119438"/>
            <a:ext cx="1879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>
                <a:solidFill>
                  <a:srgbClr val="FF0000"/>
                </a:solidFill>
              </a:rPr>
              <a:t>Focused Problem</a:t>
            </a:r>
          </a:p>
        </p:txBody>
      </p:sp>
      <p:sp>
        <p:nvSpPr>
          <p:cNvPr id="55370" name="Text Box 74">
            <a:extLst>
              <a:ext uri="{FF2B5EF4-FFF2-40B4-BE49-F238E27FC236}">
                <a16:creationId xmlns:a16="http://schemas.microsoft.com/office/drawing/2014/main" id="{33D0CEE5-3764-D0B3-5250-C1E10ED9EE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3709988"/>
            <a:ext cx="1460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>
                <a:solidFill>
                  <a:srgbClr val="FF0000"/>
                </a:solidFill>
              </a:rPr>
              <a:t>New Charter</a:t>
            </a:r>
          </a:p>
        </p:txBody>
      </p:sp>
      <p:sp>
        <p:nvSpPr>
          <p:cNvPr id="55371" name="Line 75">
            <a:extLst>
              <a:ext uri="{FF2B5EF4-FFF2-40B4-BE49-F238E27FC236}">
                <a16:creationId xmlns:a16="http://schemas.microsoft.com/office/drawing/2014/main" id="{65D909A1-71D9-A55F-EBA0-7D09AEB67D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92250" y="3990975"/>
            <a:ext cx="406400" cy="4254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72" name="Rectangle 76">
            <a:extLst>
              <a:ext uri="{FF2B5EF4-FFF2-40B4-BE49-F238E27FC236}">
                <a16:creationId xmlns:a16="http://schemas.microsoft.com/office/drawing/2014/main" id="{DB810B7A-CAF3-F918-225C-79A381B5E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6175" y="2322513"/>
            <a:ext cx="3870325" cy="1417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55373" name="Rectangle 77">
            <a:extLst>
              <a:ext uri="{FF2B5EF4-FFF2-40B4-BE49-F238E27FC236}">
                <a16:creationId xmlns:a16="http://schemas.microsoft.com/office/drawing/2014/main" id="{F69BF568-1A95-C0EC-40B8-30728D624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6175" y="3981450"/>
            <a:ext cx="3870325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026">
            <a:extLst>
              <a:ext uri="{FF2B5EF4-FFF2-40B4-BE49-F238E27FC236}">
                <a16:creationId xmlns:a16="http://schemas.microsoft.com/office/drawing/2014/main" id="{558015FB-05A3-51E0-ECB3-3DF8279897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ANALYZE Step</a:t>
            </a:r>
          </a:p>
        </p:txBody>
      </p:sp>
      <p:sp>
        <p:nvSpPr>
          <p:cNvPr id="66563" name="Rectangle 1027">
            <a:extLst>
              <a:ext uri="{FF2B5EF4-FFF2-40B4-BE49-F238E27FC236}">
                <a16:creationId xmlns:a16="http://schemas.microsoft.com/office/drawing/2014/main" id="{A33CCFA1-E650-FC2D-52B6-C853B5241B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Complete this when you think you are done with Analyze Step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120FC462-8F7E-95AF-2D09-29AF8CCF94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Identify Root Causes</a:t>
            </a:r>
          </a:p>
        </p:txBody>
      </p:sp>
      <p:sp>
        <p:nvSpPr>
          <p:cNvPr id="56324" name="Rectangle 4">
            <a:extLst>
              <a:ext uri="{FF2B5EF4-FFF2-40B4-BE49-F238E27FC236}">
                <a16:creationId xmlns:a16="http://schemas.microsoft.com/office/drawing/2014/main" id="{20E5C39D-F3A5-325A-7AC6-55EA2BEF5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6563" y="4818063"/>
            <a:ext cx="11938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Accuracy checks not done</a:t>
            </a:r>
            <a:endParaRPr lang="en-US" altLang="en-US" i="1"/>
          </a:p>
        </p:txBody>
      </p:sp>
      <p:sp>
        <p:nvSpPr>
          <p:cNvPr id="56325" name="Rectangle 5">
            <a:extLst>
              <a:ext uri="{FF2B5EF4-FFF2-40B4-BE49-F238E27FC236}">
                <a16:creationId xmlns:a16="http://schemas.microsoft.com/office/drawing/2014/main" id="{10E3F076-CA8A-698E-CEA2-7BBA6536B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9275" y="481806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26" name="Rectangle 6">
            <a:extLst>
              <a:ext uri="{FF2B5EF4-FFF2-40B4-BE49-F238E27FC236}">
                <a16:creationId xmlns:a16="http://schemas.microsoft.com/office/drawing/2014/main" id="{2DDB03C9-3649-6264-4274-D29B9A24E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8863" y="3779838"/>
            <a:ext cx="16002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Results of accuracy checks unclear</a:t>
            </a:r>
            <a:endParaRPr lang="en-US" altLang="en-US" i="1"/>
          </a:p>
        </p:txBody>
      </p:sp>
      <p:sp>
        <p:nvSpPr>
          <p:cNvPr id="56327" name="Rectangle 7">
            <a:extLst>
              <a:ext uri="{FF2B5EF4-FFF2-40B4-BE49-F238E27FC236}">
                <a16:creationId xmlns:a16="http://schemas.microsoft.com/office/drawing/2014/main" id="{5191D8CD-1DEF-E579-418F-F0DD878B2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6238" y="37798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28" name="Rectangle 8">
            <a:extLst>
              <a:ext uri="{FF2B5EF4-FFF2-40B4-BE49-F238E27FC236}">
                <a16:creationId xmlns:a16="http://schemas.microsoft.com/office/drawing/2014/main" id="{8B7CA272-E50C-26BD-B159-2A67CC4F0F25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2491581" y="5403057"/>
            <a:ext cx="70802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In-line editors not </a:t>
            </a:r>
            <a:endParaRPr lang="en-US" altLang="en-US" i="1"/>
          </a:p>
        </p:txBody>
      </p:sp>
      <p:sp>
        <p:nvSpPr>
          <p:cNvPr id="56329" name="Rectangle 9">
            <a:extLst>
              <a:ext uri="{FF2B5EF4-FFF2-40B4-BE49-F238E27FC236}">
                <a16:creationId xmlns:a16="http://schemas.microsoft.com/office/drawing/2014/main" id="{EB4ABFF2-7D3B-0869-C81B-6CD23A673475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045619" y="5023644"/>
            <a:ext cx="2540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30" name="Rectangle 10">
            <a:extLst>
              <a:ext uri="{FF2B5EF4-FFF2-40B4-BE49-F238E27FC236}">
                <a16:creationId xmlns:a16="http://schemas.microsoft.com/office/drawing/2014/main" id="{637BBD97-1EFC-132A-BA22-8C327101C041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2639219" y="5539581"/>
            <a:ext cx="51752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doing checks</a:t>
            </a:r>
            <a:endParaRPr lang="en-US" altLang="en-US" i="1"/>
          </a:p>
        </p:txBody>
      </p:sp>
      <p:sp>
        <p:nvSpPr>
          <p:cNvPr id="56331" name="Rectangle 11">
            <a:extLst>
              <a:ext uri="{FF2B5EF4-FFF2-40B4-BE49-F238E27FC236}">
                <a16:creationId xmlns:a16="http://schemas.microsoft.com/office/drawing/2014/main" id="{767FE057-5A02-45FD-2CAB-E6F47FEF5D54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036094" y="5247482"/>
            <a:ext cx="2540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32" name="Rectangle 12">
            <a:extLst>
              <a:ext uri="{FF2B5EF4-FFF2-40B4-BE49-F238E27FC236}">
                <a16:creationId xmlns:a16="http://schemas.microsoft.com/office/drawing/2014/main" id="{A82CB97C-6E6B-820E-5637-73EE4F8EF887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048794" y="5261769"/>
            <a:ext cx="5651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Reporters not </a:t>
            </a:r>
            <a:endParaRPr lang="en-US" altLang="en-US" i="1"/>
          </a:p>
        </p:txBody>
      </p:sp>
      <p:sp>
        <p:nvSpPr>
          <p:cNvPr id="56333" name="Rectangle 13">
            <a:extLst>
              <a:ext uri="{FF2B5EF4-FFF2-40B4-BE49-F238E27FC236}">
                <a16:creationId xmlns:a16="http://schemas.microsoft.com/office/drawing/2014/main" id="{24E04103-683A-DD4D-945E-25A17488E069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493294" y="4956969"/>
            <a:ext cx="2540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34" name="Rectangle 14">
            <a:extLst>
              <a:ext uri="{FF2B5EF4-FFF2-40B4-BE49-F238E27FC236}">
                <a16:creationId xmlns:a16="http://schemas.microsoft.com/office/drawing/2014/main" id="{24AB1852-F3C6-CC87-5827-9DCC0DD770AE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151187" y="5311776"/>
            <a:ext cx="563563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checking facts</a:t>
            </a:r>
            <a:endParaRPr lang="en-US" altLang="en-US" i="1"/>
          </a:p>
        </p:txBody>
      </p:sp>
      <p:sp>
        <p:nvSpPr>
          <p:cNvPr id="56335" name="Rectangle 15">
            <a:extLst>
              <a:ext uri="{FF2B5EF4-FFF2-40B4-BE49-F238E27FC236}">
                <a16:creationId xmlns:a16="http://schemas.microsoft.com/office/drawing/2014/main" id="{38AFD49F-996A-B9A1-2B0D-31E6E9C9EBB8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593307" y="5006181"/>
            <a:ext cx="254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36" name="Rectangle 16">
            <a:extLst>
              <a:ext uri="{FF2B5EF4-FFF2-40B4-BE49-F238E27FC236}">
                <a16:creationId xmlns:a16="http://schemas.microsoft.com/office/drawing/2014/main" id="{5EA0C42B-6D49-900E-BACE-A42840B86EF0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100387" y="4289426"/>
            <a:ext cx="684213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Lack of standard </a:t>
            </a:r>
            <a:endParaRPr lang="en-US" altLang="en-US" i="1"/>
          </a:p>
        </p:txBody>
      </p:sp>
      <p:sp>
        <p:nvSpPr>
          <p:cNvPr id="56337" name="Rectangle 17">
            <a:extLst>
              <a:ext uri="{FF2B5EF4-FFF2-40B4-BE49-F238E27FC236}">
                <a16:creationId xmlns:a16="http://schemas.microsoft.com/office/drawing/2014/main" id="{45FA7683-FAE0-C14F-C4D1-39AC734B91BF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639344" y="3918744"/>
            <a:ext cx="2540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38" name="Rectangle 18">
            <a:extLst>
              <a:ext uri="{FF2B5EF4-FFF2-40B4-BE49-F238E27FC236}">
                <a16:creationId xmlns:a16="http://schemas.microsoft.com/office/drawing/2014/main" id="{142A1B10-0D76-B4BB-1C4C-8539392B4E67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295651" y="4500562"/>
            <a:ext cx="315912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notation</a:t>
            </a:r>
            <a:endParaRPr lang="en-US" altLang="en-US" i="1"/>
          </a:p>
        </p:txBody>
      </p:sp>
      <p:sp>
        <p:nvSpPr>
          <p:cNvPr id="56339" name="Rectangle 19">
            <a:extLst>
              <a:ext uri="{FF2B5EF4-FFF2-40B4-BE49-F238E27FC236}">
                <a16:creationId xmlns:a16="http://schemas.microsoft.com/office/drawing/2014/main" id="{7483DA6A-3BC1-5405-6A61-715A8CAAA7D1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3542507" y="4314031"/>
            <a:ext cx="254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40" name="Rectangle 20">
            <a:extLst>
              <a:ext uri="{FF2B5EF4-FFF2-40B4-BE49-F238E27FC236}">
                <a16:creationId xmlns:a16="http://schemas.microsoft.com/office/drawing/2014/main" id="{469D5047-28D5-08C4-CC6E-A5CB7FF06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2375" y="2554288"/>
            <a:ext cx="10112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Reporters unaware of </a:t>
            </a:r>
            <a:endParaRPr lang="en-US" altLang="en-US" i="1"/>
          </a:p>
        </p:txBody>
      </p:sp>
      <p:sp>
        <p:nvSpPr>
          <p:cNvPr id="56341" name="Rectangle 21">
            <a:extLst>
              <a:ext uri="{FF2B5EF4-FFF2-40B4-BE49-F238E27FC236}">
                <a16:creationId xmlns:a16="http://schemas.microsoft.com/office/drawing/2014/main" id="{532548DF-905F-1200-EB68-B686A092A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125" y="25542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42" name="Rectangle 22">
            <a:extLst>
              <a:ext uri="{FF2B5EF4-FFF2-40B4-BE49-F238E27FC236}">
                <a16:creationId xmlns:a16="http://schemas.microsoft.com/office/drawing/2014/main" id="{2D47EE54-ABD8-ECD7-F4B6-326DB9D3F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2375" y="2692400"/>
            <a:ext cx="7461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correct grammar</a:t>
            </a:r>
            <a:endParaRPr lang="en-US" altLang="en-US" i="1"/>
          </a:p>
        </p:txBody>
      </p:sp>
      <p:sp>
        <p:nvSpPr>
          <p:cNvPr id="56343" name="Rectangle 23">
            <a:extLst>
              <a:ext uri="{FF2B5EF4-FFF2-40B4-BE49-F238E27FC236}">
                <a16:creationId xmlns:a16="http://schemas.microsoft.com/office/drawing/2014/main" id="{18807E23-9194-D15A-1F41-F024CDE498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26924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44" name="Rectangle 24">
            <a:extLst>
              <a:ext uri="{FF2B5EF4-FFF2-40B4-BE49-F238E27FC236}">
                <a16:creationId xmlns:a16="http://schemas.microsoft.com/office/drawing/2014/main" id="{FDB6D635-A730-B222-C454-386FCA167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75" y="2149475"/>
            <a:ext cx="10509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Reporters &amp; editors do </a:t>
            </a:r>
            <a:endParaRPr lang="en-US" altLang="en-US" i="1"/>
          </a:p>
        </p:txBody>
      </p:sp>
      <p:sp>
        <p:nvSpPr>
          <p:cNvPr id="56345" name="Rectangle 25">
            <a:extLst>
              <a:ext uri="{FF2B5EF4-FFF2-40B4-BE49-F238E27FC236}">
                <a16:creationId xmlns:a16="http://schemas.microsoft.com/office/drawing/2014/main" id="{007DFC95-33D6-E684-140E-811063FFB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713" y="21494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46" name="Rectangle 26">
            <a:extLst>
              <a:ext uri="{FF2B5EF4-FFF2-40B4-BE49-F238E27FC236}">
                <a16:creationId xmlns:a16="http://schemas.microsoft.com/office/drawing/2014/main" id="{0F154EF6-D64C-6F31-4879-D48D1C52A3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75" y="2287588"/>
            <a:ext cx="90011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not review grammar</a:t>
            </a:r>
            <a:endParaRPr lang="en-US" altLang="en-US" i="1"/>
          </a:p>
        </p:txBody>
      </p:sp>
      <p:sp>
        <p:nvSpPr>
          <p:cNvPr id="56347" name="Rectangle 27">
            <a:extLst>
              <a:ext uri="{FF2B5EF4-FFF2-40B4-BE49-F238E27FC236}">
                <a16:creationId xmlns:a16="http://schemas.microsoft.com/office/drawing/2014/main" id="{942423A3-E09F-F927-61E8-1024B839E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9438" y="22875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48" name="Rectangle 28">
            <a:extLst>
              <a:ext uri="{FF2B5EF4-FFF2-40B4-BE49-F238E27FC236}">
                <a16:creationId xmlns:a16="http://schemas.microsoft.com/office/drawing/2014/main" id="{37929238-1E78-85CD-F635-ACD2D7432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7975" y="2119313"/>
            <a:ext cx="8461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Copy editors busy </a:t>
            </a:r>
            <a:endParaRPr lang="en-US" altLang="en-US" i="1"/>
          </a:p>
        </p:txBody>
      </p:sp>
      <p:sp>
        <p:nvSpPr>
          <p:cNvPr id="56349" name="Rectangle 29">
            <a:extLst>
              <a:ext uri="{FF2B5EF4-FFF2-40B4-BE49-F238E27FC236}">
                <a16:creationId xmlns:a16="http://schemas.microsoft.com/office/drawing/2014/main" id="{A99246D2-8BFE-CAE7-B8AA-7E4E8EFE89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5875" y="21193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50" name="Rectangle 30">
            <a:extLst>
              <a:ext uri="{FF2B5EF4-FFF2-40B4-BE49-F238E27FC236}">
                <a16:creationId xmlns:a16="http://schemas.microsoft.com/office/drawing/2014/main" id="{A4619DE7-D9A0-B74F-41FC-CF47FF98D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7975" y="2259013"/>
            <a:ext cx="87471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tracking down facts</a:t>
            </a:r>
            <a:endParaRPr lang="en-US" altLang="en-US" i="1"/>
          </a:p>
        </p:txBody>
      </p:sp>
      <p:sp>
        <p:nvSpPr>
          <p:cNvPr id="56351" name="Rectangle 31">
            <a:extLst>
              <a:ext uri="{FF2B5EF4-FFF2-40B4-BE49-F238E27FC236}">
                <a16:creationId xmlns:a16="http://schemas.microsoft.com/office/drawing/2014/main" id="{50108E13-322B-F070-4C07-268EA787FC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563" y="22590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52" name="Rectangle 32">
            <a:extLst>
              <a:ext uri="{FF2B5EF4-FFF2-40B4-BE49-F238E27FC236}">
                <a16:creationId xmlns:a16="http://schemas.microsoft.com/office/drawing/2014/main" id="{86337D50-E0FF-D504-6F48-DB81DD149C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3900" y="3189288"/>
            <a:ext cx="104616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High number of</a:t>
            </a:r>
          </a:p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“major errors”</a:t>
            </a:r>
          </a:p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being caught </a:t>
            </a:r>
          </a:p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in final editing </a:t>
            </a:r>
          </a:p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stage</a:t>
            </a:r>
            <a:endParaRPr lang="en-US" altLang="en-US" sz="1000" b="1" i="1">
              <a:latin typeface="Arial" panose="020B0604020202020204" pitchFamily="34" charset="0"/>
            </a:endParaRPr>
          </a:p>
          <a:p>
            <a:pPr eaLnBrk="0" hangingPunct="0"/>
            <a:endParaRPr lang="en-US" altLang="en-US" i="1"/>
          </a:p>
        </p:txBody>
      </p:sp>
      <p:sp>
        <p:nvSpPr>
          <p:cNvPr id="56353" name="Rectangle 33">
            <a:extLst>
              <a:ext uri="{FF2B5EF4-FFF2-40B4-BE49-F238E27FC236}">
                <a16:creationId xmlns:a16="http://schemas.microsoft.com/office/drawing/2014/main" id="{2F2CEADA-A2E8-C395-57DE-F11157CBD8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00" y="33448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54" name="Rectangle 34">
            <a:extLst>
              <a:ext uri="{FF2B5EF4-FFF2-40B4-BE49-F238E27FC236}">
                <a16:creationId xmlns:a16="http://schemas.microsoft.com/office/drawing/2014/main" id="{A603BF4D-2B0A-2E03-B10A-82DFF75B4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1300" y="3502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355" name="Rectangle 35">
            <a:extLst>
              <a:ext uri="{FF2B5EF4-FFF2-40B4-BE49-F238E27FC236}">
                <a16:creationId xmlns:a16="http://schemas.microsoft.com/office/drawing/2014/main" id="{536D61A5-2DDD-F122-0AFD-D9125B323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1188" y="3057525"/>
            <a:ext cx="1271587" cy="1120775"/>
          </a:xfrm>
          <a:prstGeom prst="rect">
            <a:avLst/>
          </a:prstGeom>
          <a:noFill/>
          <a:ln w="174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56" name="Freeform 36">
            <a:extLst>
              <a:ext uri="{FF2B5EF4-FFF2-40B4-BE49-F238E27FC236}">
                <a16:creationId xmlns:a16="http://schemas.microsoft.com/office/drawing/2014/main" id="{8D18D190-3DCE-5295-5A40-AAD96EF2513A}"/>
              </a:ext>
            </a:extLst>
          </p:cNvPr>
          <p:cNvSpPr>
            <a:spLocks/>
          </p:cNvSpPr>
          <p:nvPr/>
        </p:nvSpPr>
        <p:spPr bwMode="auto">
          <a:xfrm>
            <a:off x="5400675" y="3482975"/>
            <a:ext cx="246063" cy="179388"/>
          </a:xfrm>
          <a:custGeom>
            <a:avLst/>
            <a:gdLst>
              <a:gd name="T0" fmla="*/ 139 w 139"/>
              <a:gd name="T1" fmla="*/ 51 h 101"/>
              <a:gd name="T2" fmla="*/ 0 w 139"/>
              <a:gd name="T3" fmla="*/ 101 h 101"/>
              <a:gd name="T4" fmla="*/ 0 w 139"/>
              <a:gd name="T5" fmla="*/ 51 h 101"/>
              <a:gd name="T6" fmla="*/ 0 w 139"/>
              <a:gd name="T7" fmla="*/ 0 h 101"/>
              <a:gd name="T8" fmla="*/ 139 w 139"/>
              <a:gd name="T9" fmla="*/ 5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101">
                <a:moveTo>
                  <a:pt x="139" y="51"/>
                </a:moveTo>
                <a:lnTo>
                  <a:pt x="0" y="101"/>
                </a:lnTo>
                <a:lnTo>
                  <a:pt x="0" y="51"/>
                </a:lnTo>
                <a:lnTo>
                  <a:pt x="0" y="0"/>
                </a:lnTo>
                <a:lnTo>
                  <a:pt x="139" y="51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57" name="Line 37">
            <a:extLst>
              <a:ext uri="{FF2B5EF4-FFF2-40B4-BE49-F238E27FC236}">
                <a16:creationId xmlns:a16="http://schemas.microsoft.com/office/drawing/2014/main" id="{D68AC5F3-8744-9BE8-8673-BA4F776E37E4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000" y="3573463"/>
            <a:ext cx="4724400" cy="1587"/>
          </a:xfrm>
          <a:prstGeom prst="line">
            <a:avLst/>
          </a:prstGeom>
          <a:noFill/>
          <a:ln w="539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58" name="Freeform 38">
            <a:extLst>
              <a:ext uri="{FF2B5EF4-FFF2-40B4-BE49-F238E27FC236}">
                <a16:creationId xmlns:a16="http://schemas.microsoft.com/office/drawing/2014/main" id="{971E4114-A663-BAAE-695A-3C4BF5972431}"/>
              </a:ext>
            </a:extLst>
          </p:cNvPr>
          <p:cNvSpPr>
            <a:spLocks/>
          </p:cNvSpPr>
          <p:nvPr/>
        </p:nvSpPr>
        <p:spPr bwMode="auto">
          <a:xfrm>
            <a:off x="4606925" y="3344863"/>
            <a:ext cx="176213" cy="160337"/>
          </a:xfrm>
          <a:custGeom>
            <a:avLst/>
            <a:gdLst>
              <a:gd name="T0" fmla="*/ 83 w 100"/>
              <a:gd name="T1" fmla="*/ 90 h 90"/>
              <a:gd name="T2" fmla="*/ 0 w 100"/>
              <a:gd name="T3" fmla="*/ 50 h 90"/>
              <a:gd name="T4" fmla="*/ 50 w 100"/>
              <a:gd name="T5" fmla="*/ 28 h 90"/>
              <a:gd name="T6" fmla="*/ 100 w 100"/>
              <a:gd name="T7" fmla="*/ 0 h 90"/>
              <a:gd name="T8" fmla="*/ 83 w 100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90">
                <a:moveTo>
                  <a:pt x="83" y="90"/>
                </a:moveTo>
                <a:lnTo>
                  <a:pt x="0" y="50"/>
                </a:lnTo>
                <a:lnTo>
                  <a:pt x="50" y="28"/>
                </a:lnTo>
                <a:lnTo>
                  <a:pt x="100" y="0"/>
                </a:lnTo>
                <a:lnTo>
                  <a:pt x="83" y="9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59" name="Line 39">
            <a:extLst>
              <a:ext uri="{FF2B5EF4-FFF2-40B4-BE49-F238E27FC236}">
                <a16:creationId xmlns:a16="http://schemas.microsoft.com/office/drawing/2014/main" id="{E2B4E46C-A3DF-078C-02AF-87D307A1AD8C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5400" y="1784350"/>
            <a:ext cx="860425" cy="16097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60" name="Freeform 40">
            <a:extLst>
              <a:ext uri="{FF2B5EF4-FFF2-40B4-BE49-F238E27FC236}">
                <a16:creationId xmlns:a16="http://schemas.microsoft.com/office/drawing/2014/main" id="{09B025C8-7D18-0B73-6718-89E185AF8E45}"/>
              </a:ext>
            </a:extLst>
          </p:cNvPr>
          <p:cNvSpPr>
            <a:spLocks/>
          </p:cNvSpPr>
          <p:nvPr/>
        </p:nvSpPr>
        <p:spPr bwMode="auto">
          <a:xfrm>
            <a:off x="2590800" y="3314700"/>
            <a:ext cx="176213" cy="160338"/>
          </a:xfrm>
          <a:custGeom>
            <a:avLst/>
            <a:gdLst>
              <a:gd name="T0" fmla="*/ 84 w 100"/>
              <a:gd name="T1" fmla="*/ 90 h 90"/>
              <a:gd name="T2" fmla="*/ 0 w 100"/>
              <a:gd name="T3" fmla="*/ 51 h 90"/>
              <a:gd name="T4" fmla="*/ 50 w 100"/>
              <a:gd name="T5" fmla="*/ 23 h 90"/>
              <a:gd name="T6" fmla="*/ 100 w 100"/>
              <a:gd name="T7" fmla="*/ 0 h 90"/>
              <a:gd name="T8" fmla="*/ 84 w 100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90">
                <a:moveTo>
                  <a:pt x="84" y="90"/>
                </a:moveTo>
                <a:lnTo>
                  <a:pt x="0" y="51"/>
                </a:lnTo>
                <a:lnTo>
                  <a:pt x="50" y="23"/>
                </a:lnTo>
                <a:lnTo>
                  <a:pt x="100" y="0"/>
                </a:lnTo>
                <a:lnTo>
                  <a:pt x="84" y="9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61" name="Line 41">
            <a:extLst>
              <a:ext uri="{FF2B5EF4-FFF2-40B4-BE49-F238E27FC236}">
                <a16:creationId xmlns:a16="http://schemas.microsoft.com/office/drawing/2014/main" id="{B3B6C38D-568E-0084-6DC0-0BAA293E459A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1814513"/>
            <a:ext cx="771525" cy="1541462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62" name="Freeform 42">
            <a:extLst>
              <a:ext uri="{FF2B5EF4-FFF2-40B4-BE49-F238E27FC236}">
                <a16:creationId xmlns:a16="http://schemas.microsoft.com/office/drawing/2014/main" id="{B1269162-4889-C63F-A0D4-45B74F43AF1B}"/>
              </a:ext>
            </a:extLst>
          </p:cNvPr>
          <p:cNvSpPr>
            <a:spLocks/>
          </p:cNvSpPr>
          <p:nvPr/>
        </p:nvSpPr>
        <p:spPr bwMode="auto">
          <a:xfrm>
            <a:off x="3362325" y="3641725"/>
            <a:ext cx="176213" cy="158750"/>
          </a:xfrm>
          <a:custGeom>
            <a:avLst/>
            <a:gdLst>
              <a:gd name="T0" fmla="*/ 83 w 100"/>
              <a:gd name="T1" fmla="*/ 0 h 89"/>
              <a:gd name="T2" fmla="*/ 100 w 100"/>
              <a:gd name="T3" fmla="*/ 89 h 89"/>
              <a:gd name="T4" fmla="*/ 50 w 100"/>
              <a:gd name="T5" fmla="*/ 67 h 89"/>
              <a:gd name="T6" fmla="*/ 0 w 100"/>
              <a:gd name="T7" fmla="*/ 39 h 89"/>
              <a:gd name="T8" fmla="*/ 83 w 100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89">
                <a:moveTo>
                  <a:pt x="83" y="0"/>
                </a:moveTo>
                <a:lnTo>
                  <a:pt x="100" y="89"/>
                </a:lnTo>
                <a:lnTo>
                  <a:pt x="50" y="67"/>
                </a:lnTo>
                <a:lnTo>
                  <a:pt x="0" y="39"/>
                </a:lnTo>
                <a:lnTo>
                  <a:pt x="83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63" name="Line 43">
            <a:extLst>
              <a:ext uri="{FF2B5EF4-FFF2-40B4-BE49-F238E27FC236}">
                <a16:creationId xmlns:a16="http://schemas.microsoft.com/office/drawing/2014/main" id="{AE3C8268-298F-D672-4617-47C85E71E4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54263" y="3760788"/>
            <a:ext cx="1095375" cy="2105025"/>
          </a:xfrm>
          <a:prstGeom prst="line">
            <a:avLst/>
          </a:prstGeom>
          <a:noFill/>
          <a:ln w="349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64" name="Freeform 44">
            <a:extLst>
              <a:ext uri="{FF2B5EF4-FFF2-40B4-BE49-F238E27FC236}">
                <a16:creationId xmlns:a16="http://schemas.microsoft.com/office/drawing/2014/main" id="{E5F1D44B-F913-A7EE-FA29-184F3778D7CB}"/>
              </a:ext>
            </a:extLst>
          </p:cNvPr>
          <p:cNvSpPr>
            <a:spLocks/>
          </p:cNvSpPr>
          <p:nvPr/>
        </p:nvSpPr>
        <p:spPr bwMode="auto">
          <a:xfrm>
            <a:off x="3381375" y="3917950"/>
            <a:ext cx="77788" cy="60325"/>
          </a:xfrm>
          <a:custGeom>
            <a:avLst/>
            <a:gdLst>
              <a:gd name="T0" fmla="*/ 0 w 44"/>
              <a:gd name="T1" fmla="*/ 17 h 34"/>
              <a:gd name="T2" fmla="*/ 44 w 44"/>
              <a:gd name="T3" fmla="*/ 0 h 34"/>
              <a:gd name="T4" fmla="*/ 44 w 44"/>
              <a:gd name="T5" fmla="*/ 17 h 34"/>
              <a:gd name="T6" fmla="*/ 44 w 44"/>
              <a:gd name="T7" fmla="*/ 34 h 34"/>
              <a:gd name="T8" fmla="*/ 0 w 44"/>
              <a:gd name="T9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34">
                <a:moveTo>
                  <a:pt x="0" y="17"/>
                </a:moveTo>
                <a:lnTo>
                  <a:pt x="44" y="0"/>
                </a:lnTo>
                <a:lnTo>
                  <a:pt x="44" y="17"/>
                </a:lnTo>
                <a:lnTo>
                  <a:pt x="44" y="34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65" name="Line 45">
            <a:extLst>
              <a:ext uri="{FF2B5EF4-FFF2-40B4-BE49-F238E27FC236}">
                <a16:creationId xmlns:a16="http://schemas.microsoft.com/office/drawing/2014/main" id="{B0ECD3D5-985E-4265-6517-B60E56CD1D39}"/>
              </a:ext>
            </a:extLst>
          </p:cNvPr>
          <p:cNvSpPr>
            <a:spLocks noChangeShapeType="1"/>
          </p:cNvSpPr>
          <p:nvPr/>
        </p:nvSpPr>
        <p:spPr bwMode="auto">
          <a:xfrm>
            <a:off x="3459163" y="3948113"/>
            <a:ext cx="20066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66" name="Freeform 46">
            <a:extLst>
              <a:ext uri="{FF2B5EF4-FFF2-40B4-BE49-F238E27FC236}">
                <a16:creationId xmlns:a16="http://schemas.microsoft.com/office/drawing/2014/main" id="{217D4F95-7F09-4928-2B75-02514C2F43FC}"/>
              </a:ext>
            </a:extLst>
          </p:cNvPr>
          <p:cNvSpPr>
            <a:spLocks/>
          </p:cNvSpPr>
          <p:nvPr/>
        </p:nvSpPr>
        <p:spPr bwMode="auto">
          <a:xfrm>
            <a:off x="2817813" y="4965700"/>
            <a:ext cx="79375" cy="58738"/>
          </a:xfrm>
          <a:custGeom>
            <a:avLst/>
            <a:gdLst>
              <a:gd name="T0" fmla="*/ 0 w 45"/>
              <a:gd name="T1" fmla="*/ 17 h 34"/>
              <a:gd name="T2" fmla="*/ 45 w 45"/>
              <a:gd name="T3" fmla="*/ 0 h 34"/>
              <a:gd name="T4" fmla="*/ 45 w 45"/>
              <a:gd name="T5" fmla="*/ 17 h 34"/>
              <a:gd name="T6" fmla="*/ 45 w 45"/>
              <a:gd name="T7" fmla="*/ 34 h 34"/>
              <a:gd name="T8" fmla="*/ 0 w 45"/>
              <a:gd name="T9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4">
                <a:moveTo>
                  <a:pt x="0" y="17"/>
                </a:moveTo>
                <a:lnTo>
                  <a:pt x="45" y="0"/>
                </a:lnTo>
                <a:lnTo>
                  <a:pt x="45" y="17"/>
                </a:lnTo>
                <a:lnTo>
                  <a:pt x="45" y="34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67" name="Line 47">
            <a:extLst>
              <a:ext uri="{FF2B5EF4-FFF2-40B4-BE49-F238E27FC236}">
                <a16:creationId xmlns:a16="http://schemas.microsoft.com/office/drawing/2014/main" id="{1607367B-711A-166E-66FD-ED3D8DE1CAA0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7188" y="4995863"/>
            <a:ext cx="1462087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68" name="Freeform 48">
            <a:extLst>
              <a:ext uri="{FF2B5EF4-FFF2-40B4-BE49-F238E27FC236}">
                <a16:creationId xmlns:a16="http://schemas.microsoft.com/office/drawing/2014/main" id="{DDF63735-D0D9-144D-F137-73935D7DD91A}"/>
              </a:ext>
            </a:extLst>
          </p:cNvPr>
          <p:cNvSpPr>
            <a:spLocks/>
          </p:cNvSpPr>
          <p:nvPr/>
        </p:nvSpPr>
        <p:spPr bwMode="auto">
          <a:xfrm>
            <a:off x="2136775" y="2427288"/>
            <a:ext cx="79375" cy="58737"/>
          </a:xfrm>
          <a:custGeom>
            <a:avLst/>
            <a:gdLst>
              <a:gd name="T0" fmla="*/ 45 w 45"/>
              <a:gd name="T1" fmla="*/ 16 h 33"/>
              <a:gd name="T2" fmla="*/ 0 w 45"/>
              <a:gd name="T3" fmla="*/ 33 h 33"/>
              <a:gd name="T4" fmla="*/ 0 w 45"/>
              <a:gd name="T5" fmla="*/ 16 h 33"/>
              <a:gd name="T6" fmla="*/ 0 w 45"/>
              <a:gd name="T7" fmla="*/ 0 h 33"/>
              <a:gd name="T8" fmla="*/ 45 w 45"/>
              <a:gd name="T9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3">
                <a:moveTo>
                  <a:pt x="45" y="16"/>
                </a:moveTo>
                <a:lnTo>
                  <a:pt x="0" y="33"/>
                </a:lnTo>
                <a:lnTo>
                  <a:pt x="0" y="16"/>
                </a:lnTo>
                <a:lnTo>
                  <a:pt x="0" y="0"/>
                </a:lnTo>
                <a:lnTo>
                  <a:pt x="45" y="16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69" name="Line 49">
            <a:extLst>
              <a:ext uri="{FF2B5EF4-FFF2-40B4-BE49-F238E27FC236}">
                <a16:creationId xmlns:a16="http://schemas.microsoft.com/office/drawing/2014/main" id="{552F29EF-3BCF-CA40-C1F5-483D6151E2F3}"/>
              </a:ext>
            </a:extLst>
          </p:cNvPr>
          <p:cNvSpPr>
            <a:spLocks noChangeShapeType="1"/>
          </p:cNvSpPr>
          <p:nvPr/>
        </p:nvSpPr>
        <p:spPr bwMode="auto">
          <a:xfrm>
            <a:off x="811213" y="2455863"/>
            <a:ext cx="1325562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70" name="Freeform 50">
            <a:extLst>
              <a:ext uri="{FF2B5EF4-FFF2-40B4-BE49-F238E27FC236}">
                <a16:creationId xmlns:a16="http://schemas.microsoft.com/office/drawing/2014/main" id="{1B79BDF8-EA04-0F37-DFFB-109EE906DE62}"/>
              </a:ext>
            </a:extLst>
          </p:cNvPr>
          <p:cNvSpPr>
            <a:spLocks/>
          </p:cNvSpPr>
          <p:nvPr/>
        </p:nvSpPr>
        <p:spPr bwMode="auto">
          <a:xfrm>
            <a:off x="2471738" y="2852738"/>
            <a:ext cx="77787" cy="57150"/>
          </a:xfrm>
          <a:custGeom>
            <a:avLst/>
            <a:gdLst>
              <a:gd name="T0" fmla="*/ 0 w 44"/>
              <a:gd name="T1" fmla="*/ 17 h 33"/>
              <a:gd name="T2" fmla="*/ 44 w 44"/>
              <a:gd name="T3" fmla="*/ 0 h 33"/>
              <a:gd name="T4" fmla="*/ 44 w 44"/>
              <a:gd name="T5" fmla="*/ 17 h 33"/>
              <a:gd name="T6" fmla="*/ 44 w 44"/>
              <a:gd name="T7" fmla="*/ 33 h 33"/>
              <a:gd name="T8" fmla="*/ 0 w 44"/>
              <a:gd name="T9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33">
                <a:moveTo>
                  <a:pt x="0" y="17"/>
                </a:moveTo>
                <a:lnTo>
                  <a:pt x="44" y="0"/>
                </a:lnTo>
                <a:lnTo>
                  <a:pt x="44" y="17"/>
                </a:lnTo>
                <a:lnTo>
                  <a:pt x="44" y="33"/>
                </a:lnTo>
                <a:lnTo>
                  <a:pt x="0" y="17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71" name="Line 51">
            <a:extLst>
              <a:ext uri="{FF2B5EF4-FFF2-40B4-BE49-F238E27FC236}">
                <a16:creationId xmlns:a16="http://schemas.microsoft.com/office/drawing/2014/main" id="{EEE1C71D-7EE7-F95A-42B3-CF1C19B6D8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549525" y="2881313"/>
            <a:ext cx="920750" cy="31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72" name="Freeform 52">
            <a:extLst>
              <a:ext uri="{FF2B5EF4-FFF2-40B4-BE49-F238E27FC236}">
                <a16:creationId xmlns:a16="http://schemas.microsoft.com/office/drawing/2014/main" id="{75E0343A-C1CB-3AC9-47DC-4247C25679CC}"/>
              </a:ext>
            </a:extLst>
          </p:cNvPr>
          <p:cNvSpPr>
            <a:spLocks/>
          </p:cNvSpPr>
          <p:nvPr/>
        </p:nvSpPr>
        <p:spPr bwMode="auto">
          <a:xfrm>
            <a:off x="4073525" y="2397125"/>
            <a:ext cx="79375" cy="58738"/>
          </a:xfrm>
          <a:custGeom>
            <a:avLst/>
            <a:gdLst>
              <a:gd name="T0" fmla="*/ 45 w 45"/>
              <a:gd name="T1" fmla="*/ 17 h 33"/>
              <a:gd name="T2" fmla="*/ 0 w 45"/>
              <a:gd name="T3" fmla="*/ 33 h 33"/>
              <a:gd name="T4" fmla="*/ 0 w 45"/>
              <a:gd name="T5" fmla="*/ 17 h 33"/>
              <a:gd name="T6" fmla="*/ 0 w 45"/>
              <a:gd name="T7" fmla="*/ 0 h 33"/>
              <a:gd name="T8" fmla="*/ 45 w 45"/>
              <a:gd name="T9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3">
                <a:moveTo>
                  <a:pt x="45" y="17"/>
                </a:moveTo>
                <a:lnTo>
                  <a:pt x="0" y="33"/>
                </a:lnTo>
                <a:lnTo>
                  <a:pt x="0" y="17"/>
                </a:lnTo>
                <a:lnTo>
                  <a:pt x="0" y="0"/>
                </a:lnTo>
                <a:lnTo>
                  <a:pt x="45" y="17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73" name="Line 53">
            <a:extLst>
              <a:ext uri="{FF2B5EF4-FFF2-40B4-BE49-F238E27FC236}">
                <a16:creationId xmlns:a16="http://schemas.microsoft.com/office/drawing/2014/main" id="{B3ED6CFC-72D3-295A-5C91-CEF6BB24ABA6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6863" y="2427288"/>
            <a:ext cx="1236662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74" name="Rectangle 54">
            <a:extLst>
              <a:ext uri="{FF2B5EF4-FFF2-40B4-BE49-F238E27FC236}">
                <a16:creationId xmlns:a16="http://schemas.microsoft.com/office/drawing/2014/main" id="{C100A4B7-EA13-AB6F-894C-75146EB6E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375" y="2981325"/>
            <a:ext cx="7270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Reporters have </a:t>
            </a:r>
            <a:endParaRPr lang="en-US" altLang="en-US" i="1"/>
          </a:p>
        </p:txBody>
      </p:sp>
      <p:sp>
        <p:nvSpPr>
          <p:cNvPr id="56375" name="Rectangle 55">
            <a:extLst>
              <a:ext uri="{FF2B5EF4-FFF2-40B4-BE49-F238E27FC236}">
                <a16:creationId xmlns:a16="http://schemas.microsoft.com/office/drawing/2014/main" id="{EA4289B0-ABD5-21CB-273C-34644C6D2D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375" y="3119438"/>
            <a:ext cx="7540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poor typing skills</a:t>
            </a:r>
            <a:endParaRPr lang="en-US" altLang="en-US" i="1"/>
          </a:p>
        </p:txBody>
      </p:sp>
      <p:sp>
        <p:nvSpPr>
          <p:cNvPr id="56376" name="Freeform 56">
            <a:extLst>
              <a:ext uri="{FF2B5EF4-FFF2-40B4-BE49-F238E27FC236}">
                <a16:creationId xmlns:a16="http://schemas.microsoft.com/office/drawing/2014/main" id="{B8A37CE2-0822-E14A-4B1F-8DC206593674}"/>
              </a:ext>
            </a:extLst>
          </p:cNvPr>
          <p:cNvSpPr>
            <a:spLocks/>
          </p:cNvSpPr>
          <p:nvPr/>
        </p:nvSpPr>
        <p:spPr bwMode="auto">
          <a:xfrm>
            <a:off x="4546600" y="3265488"/>
            <a:ext cx="79375" cy="60325"/>
          </a:xfrm>
          <a:custGeom>
            <a:avLst/>
            <a:gdLst>
              <a:gd name="T0" fmla="*/ 45 w 45"/>
              <a:gd name="T1" fmla="*/ 17 h 34"/>
              <a:gd name="T2" fmla="*/ 0 w 45"/>
              <a:gd name="T3" fmla="*/ 34 h 34"/>
              <a:gd name="T4" fmla="*/ 0 w 45"/>
              <a:gd name="T5" fmla="*/ 17 h 34"/>
              <a:gd name="T6" fmla="*/ 0 w 45"/>
              <a:gd name="T7" fmla="*/ 0 h 34"/>
              <a:gd name="T8" fmla="*/ 45 w 45"/>
              <a:gd name="T9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4">
                <a:moveTo>
                  <a:pt x="45" y="17"/>
                </a:moveTo>
                <a:lnTo>
                  <a:pt x="0" y="34"/>
                </a:lnTo>
                <a:lnTo>
                  <a:pt x="0" y="17"/>
                </a:lnTo>
                <a:lnTo>
                  <a:pt x="0" y="0"/>
                </a:lnTo>
                <a:lnTo>
                  <a:pt x="45" y="17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77" name="Line 57">
            <a:extLst>
              <a:ext uri="{FF2B5EF4-FFF2-40B4-BE49-F238E27FC236}">
                <a16:creationId xmlns:a16="http://schemas.microsoft.com/office/drawing/2014/main" id="{CAED8F88-E6D9-0A7B-9BE5-071A5EB13EB8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0438" y="3295650"/>
            <a:ext cx="1046162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78" name="Rectangle 58">
            <a:extLst>
              <a:ext uri="{FF2B5EF4-FFF2-40B4-BE49-F238E27FC236}">
                <a16:creationId xmlns:a16="http://schemas.microsoft.com/office/drawing/2014/main" id="{F966CFFB-EF13-0D83-7E5A-01A43D808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8" y="1804988"/>
            <a:ext cx="12223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Reporters &amp; editors do not </a:t>
            </a:r>
            <a:endParaRPr lang="en-US" altLang="en-US" i="1"/>
          </a:p>
        </p:txBody>
      </p:sp>
      <p:sp>
        <p:nvSpPr>
          <p:cNvPr id="56379" name="Rectangle 59">
            <a:extLst>
              <a:ext uri="{FF2B5EF4-FFF2-40B4-BE49-F238E27FC236}">
                <a16:creationId xmlns:a16="http://schemas.microsoft.com/office/drawing/2014/main" id="{E738AE5C-E50D-E621-DC9B-E183D4D81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738" y="1943100"/>
            <a:ext cx="7604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use spellchecker</a:t>
            </a:r>
            <a:endParaRPr lang="en-US" altLang="en-US" i="1"/>
          </a:p>
        </p:txBody>
      </p:sp>
      <p:sp>
        <p:nvSpPr>
          <p:cNvPr id="56380" name="Rectangle 60">
            <a:extLst>
              <a:ext uri="{FF2B5EF4-FFF2-40B4-BE49-F238E27FC236}">
                <a16:creationId xmlns:a16="http://schemas.microsoft.com/office/drawing/2014/main" id="{CC41DB25-FB5F-D40B-4A10-DAB0855D749C}"/>
              </a:ext>
            </a:extLst>
          </p:cNvPr>
          <p:cNvSpPr>
            <a:spLocks noChangeArrowheads="1"/>
          </p:cNvSpPr>
          <p:nvPr/>
        </p:nvSpPr>
        <p:spPr bwMode="auto">
          <a:xfrm rot="3660000">
            <a:off x="4704557" y="2482056"/>
            <a:ext cx="8445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Think its copy desk’s </a:t>
            </a:r>
            <a:endParaRPr lang="en-US" altLang="en-US" i="1"/>
          </a:p>
        </p:txBody>
      </p:sp>
      <p:sp>
        <p:nvSpPr>
          <p:cNvPr id="56381" name="Rectangle 61">
            <a:extLst>
              <a:ext uri="{FF2B5EF4-FFF2-40B4-BE49-F238E27FC236}">
                <a16:creationId xmlns:a16="http://schemas.microsoft.com/office/drawing/2014/main" id="{A082ABFB-A557-2E89-27D7-12C4FBEC579C}"/>
              </a:ext>
            </a:extLst>
          </p:cNvPr>
          <p:cNvSpPr>
            <a:spLocks noChangeArrowheads="1"/>
          </p:cNvSpPr>
          <p:nvPr/>
        </p:nvSpPr>
        <p:spPr bwMode="auto">
          <a:xfrm rot="3660000">
            <a:off x="4634706" y="2464595"/>
            <a:ext cx="71437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job to catch errors</a:t>
            </a:r>
            <a:endParaRPr lang="en-US" altLang="en-US" i="1"/>
          </a:p>
        </p:txBody>
      </p:sp>
      <p:sp>
        <p:nvSpPr>
          <p:cNvPr id="56382" name="Freeform 62">
            <a:extLst>
              <a:ext uri="{FF2B5EF4-FFF2-40B4-BE49-F238E27FC236}">
                <a16:creationId xmlns:a16="http://schemas.microsoft.com/office/drawing/2014/main" id="{97AC1D4B-D7BB-3714-6681-FDB5EA76E78C}"/>
              </a:ext>
            </a:extLst>
          </p:cNvPr>
          <p:cNvSpPr>
            <a:spLocks/>
          </p:cNvSpPr>
          <p:nvPr/>
        </p:nvSpPr>
        <p:spPr bwMode="auto">
          <a:xfrm>
            <a:off x="4062413" y="2092325"/>
            <a:ext cx="79375" cy="57150"/>
          </a:xfrm>
          <a:custGeom>
            <a:avLst/>
            <a:gdLst>
              <a:gd name="T0" fmla="*/ 0 w 45"/>
              <a:gd name="T1" fmla="*/ 16 h 33"/>
              <a:gd name="T2" fmla="*/ 45 w 45"/>
              <a:gd name="T3" fmla="*/ 0 h 33"/>
              <a:gd name="T4" fmla="*/ 45 w 45"/>
              <a:gd name="T5" fmla="*/ 16 h 33"/>
              <a:gd name="T6" fmla="*/ 45 w 45"/>
              <a:gd name="T7" fmla="*/ 33 h 33"/>
              <a:gd name="T8" fmla="*/ 0 w 45"/>
              <a:gd name="T9" fmla="*/ 16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3">
                <a:moveTo>
                  <a:pt x="0" y="16"/>
                </a:moveTo>
                <a:lnTo>
                  <a:pt x="45" y="0"/>
                </a:lnTo>
                <a:lnTo>
                  <a:pt x="45" y="16"/>
                </a:lnTo>
                <a:lnTo>
                  <a:pt x="45" y="33"/>
                </a:lnTo>
                <a:lnTo>
                  <a:pt x="0" y="16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383" name="Line 63">
            <a:extLst>
              <a:ext uri="{FF2B5EF4-FFF2-40B4-BE49-F238E27FC236}">
                <a16:creationId xmlns:a16="http://schemas.microsoft.com/office/drawing/2014/main" id="{3A6EEE7A-7AC8-7E72-0DE5-CFEA49DE8D13}"/>
              </a:ext>
            </a:extLst>
          </p:cNvPr>
          <p:cNvSpPr>
            <a:spLocks noChangeShapeType="1"/>
          </p:cNvSpPr>
          <p:nvPr/>
        </p:nvSpPr>
        <p:spPr bwMode="auto">
          <a:xfrm>
            <a:off x="4141788" y="2119313"/>
            <a:ext cx="1630362" cy="31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84" name="Rectangle 64">
            <a:extLst>
              <a:ext uri="{FF2B5EF4-FFF2-40B4-BE49-F238E27FC236}">
                <a16:creationId xmlns:a16="http://schemas.microsoft.com/office/drawing/2014/main" id="{841B3591-F72D-90DC-0BB4-A041376DBBBA}"/>
              </a:ext>
            </a:extLst>
          </p:cNvPr>
          <p:cNvSpPr>
            <a:spLocks noChangeArrowheads="1"/>
          </p:cNvSpPr>
          <p:nvPr/>
        </p:nvSpPr>
        <p:spPr bwMode="auto">
          <a:xfrm rot="3780000">
            <a:off x="5173663" y="2476500"/>
            <a:ext cx="681037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Spellchecker not </a:t>
            </a:r>
            <a:endParaRPr lang="en-US" altLang="en-US" i="1"/>
          </a:p>
        </p:txBody>
      </p:sp>
      <p:sp>
        <p:nvSpPr>
          <p:cNvPr id="56385" name="Rectangle 65">
            <a:extLst>
              <a:ext uri="{FF2B5EF4-FFF2-40B4-BE49-F238E27FC236}">
                <a16:creationId xmlns:a16="http://schemas.microsoft.com/office/drawing/2014/main" id="{95FC9D07-CECA-9FFA-7386-A1CC0F7EFE23}"/>
              </a:ext>
            </a:extLst>
          </p:cNvPr>
          <p:cNvSpPr>
            <a:spLocks noChangeArrowheads="1"/>
          </p:cNvSpPr>
          <p:nvPr/>
        </p:nvSpPr>
        <p:spPr bwMode="auto">
          <a:xfrm rot="3780000">
            <a:off x="5137150" y="2441576"/>
            <a:ext cx="484187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user friendly</a:t>
            </a:r>
            <a:endParaRPr lang="en-US" altLang="en-US" i="1"/>
          </a:p>
        </p:txBody>
      </p:sp>
      <p:sp>
        <p:nvSpPr>
          <p:cNvPr id="56386" name="Line 66">
            <a:extLst>
              <a:ext uri="{FF2B5EF4-FFF2-40B4-BE49-F238E27FC236}">
                <a16:creationId xmlns:a16="http://schemas.microsoft.com/office/drawing/2014/main" id="{E3DE2408-1FA8-1038-7539-76A090C9EC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070475" y="2119313"/>
            <a:ext cx="484188" cy="9509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87" name="Line 67">
            <a:extLst>
              <a:ext uri="{FF2B5EF4-FFF2-40B4-BE49-F238E27FC236}">
                <a16:creationId xmlns:a16="http://schemas.microsoft.com/office/drawing/2014/main" id="{3D42717C-5A5A-9678-9AF1-E0438B6876F5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6450" y="2119313"/>
            <a:ext cx="514350" cy="939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88" name="Rectangle 68">
            <a:extLst>
              <a:ext uri="{FF2B5EF4-FFF2-40B4-BE49-F238E27FC236}">
                <a16:creationId xmlns:a16="http://schemas.microsoft.com/office/drawing/2014/main" id="{867E1A30-8058-E7F8-552E-82E02089D4F6}"/>
              </a:ext>
            </a:extLst>
          </p:cNvPr>
          <p:cNvSpPr>
            <a:spLocks noChangeArrowheads="1"/>
          </p:cNvSpPr>
          <p:nvPr/>
        </p:nvSpPr>
        <p:spPr bwMode="auto">
          <a:xfrm rot="3600000">
            <a:off x="4222751" y="2563812"/>
            <a:ext cx="1008062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Reporters &amp; editors don't </a:t>
            </a:r>
            <a:endParaRPr lang="en-US" altLang="en-US" i="1"/>
          </a:p>
        </p:txBody>
      </p:sp>
      <p:sp>
        <p:nvSpPr>
          <p:cNvPr id="56389" name="Rectangle 69">
            <a:extLst>
              <a:ext uri="{FF2B5EF4-FFF2-40B4-BE49-F238E27FC236}">
                <a16:creationId xmlns:a16="http://schemas.microsoft.com/office/drawing/2014/main" id="{495BF1CC-E96F-8AFD-10A0-AA465D06D068}"/>
              </a:ext>
            </a:extLst>
          </p:cNvPr>
          <p:cNvSpPr>
            <a:spLocks noChangeArrowheads="1"/>
          </p:cNvSpPr>
          <p:nvPr/>
        </p:nvSpPr>
        <p:spPr bwMode="auto">
          <a:xfrm rot="3600000">
            <a:off x="4131469" y="2607469"/>
            <a:ext cx="9715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know about spellchecker</a:t>
            </a:r>
            <a:endParaRPr lang="en-US" altLang="en-US" i="1"/>
          </a:p>
        </p:txBody>
      </p:sp>
      <p:sp>
        <p:nvSpPr>
          <p:cNvPr id="56390" name="Line 70">
            <a:extLst>
              <a:ext uri="{FF2B5EF4-FFF2-40B4-BE49-F238E27FC236}">
                <a16:creationId xmlns:a16="http://schemas.microsoft.com/office/drawing/2014/main" id="{F382A230-8837-A535-2163-40E6FE782211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0525" y="2119313"/>
            <a:ext cx="642938" cy="1168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91" name="Rectangle 71">
            <a:extLst>
              <a:ext uri="{FF2B5EF4-FFF2-40B4-BE49-F238E27FC236}">
                <a16:creationId xmlns:a16="http://schemas.microsoft.com/office/drawing/2014/main" id="{A9CB64BB-193F-68B1-2FEE-30311D4BB1A7}"/>
              </a:ext>
            </a:extLst>
          </p:cNvPr>
          <p:cNvSpPr>
            <a:spLocks noChangeArrowheads="1"/>
          </p:cNvSpPr>
          <p:nvPr/>
        </p:nvSpPr>
        <p:spPr bwMode="auto">
          <a:xfrm rot="3660000">
            <a:off x="1720057" y="2874168"/>
            <a:ext cx="8445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Think its copy desk’s </a:t>
            </a:r>
            <a:endParaRPr lang="en-US" altLang="en-US" i="1"/>
          </a:p>
        </p:txBody>
      </p:sp>
      <p:sp>
        <p:nvSpPr>
          <p:cNvPr id="56392" name="Rectangle 72">
            <a:extLst>
              <a:ext uri="{FF2B5EF4-FFF2-40B4-BE49-F238E27FC236}">
                <a16:creationId xmlns:a16="http://schemas.microsoft.com/office/drawing/2014/main" id="{034A0E49-FE75-846A-8BBF-DCF29F78240B}"/>
              </a:ext>
            </a:extLst>
          </p:cNvPr>
          <p:cNvSpPr>
            <a:spLocks noChangeArrowheads="1"/>
          </p:cNvSpPr>
          <p:nvPr/>
        </p:nvSpPr>
        <p:spPr bwMode="auto">
          <a:xfrm rot="3660000">
            <a:off x="1651794" y="2864644"/>
            <a:ext cx="71437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job to catch errors</a:t>
            </a:r>
            <a:endParaRPr lang="en-US" altLang="en-US" i="1"/>
          </a:p>
        </p:txBody>
      </p:sp>
      <p:sp>
        <p:nvSpPr>
          <p:cNvPr id="56393" name="Line 73">
            <a:extLst>
              <a:ext uri="{FF2B5EF4-FFF2-40B4-BE49-F238E27FC236}">
                <a16:creationId xmlns:a16="http://schemas.microsoft.com/office/drawing/2014/main" id="{3EEA3673-F097-391F-F3A1-363E20A8FFAF}"/>
              </a:ext>
            </a:extLst>
          </p:cNvPr>
          <p:cNvSpPr>
            <a:spLocks noChangeShapeType="1"/>
          </p:cNvSpPr>
          <p:nvPr/>
        </p:nvSpPr>
        <p:spPr bwMode="auto">
          <a:xfrm>
            <a:off x="1571625" y="2466975"/>
            <a:ext cx="514350" cy="938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94" name="Line 74">
            <a:extLst>
              <a:ext uri="{FF2B5EF4-FFF2-40B4-BE49-F238E27FC236}">
                <a16:creationId xmlns:a16="http://schemas.microsoft.com/office/drawing/2014/main" id="{181F68DC-83ED-2F99-EA21-FBD4422D2A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57588" y="3967163"/>
            <a:ext cx="427037" cy="790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95" name="Line 75">
            <a:extLst>
              <a:ext uri="{FF2B5EF4-FFF2-40B4-BE49-F238E27FC236}">
                <a16:creationId xmlns:a16="http://schemas.microsoft.com/office/drawing/2014/main" id="{4A828DA0-EADB-A6F2-A8E3-8031F47E95D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46400" y="5005388"/>
            <a:ext cx="423863" cy="790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96" name="Line 76">
            <a:extLst>
              <a:ext uri="{FF2B5EF4-FFF2-40B4-BE49-F238E27FC236}">
                <a16:creationId xmlns:a16="http://schemas.microsoft.com/office/drawing/2014/main" id="{97379A33-E273-A945-D320-5273DEE97A4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11538" y="5005388"/>
            <a:ext cx="423862" cy="790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397" name="Rectangle 77">
            <a:extLst>
              <a:ext uri="{FF2B5EF4-FFF2-40B4-BE49-F238E27FC236}">
                <a16:creationId xmlns:a16="http://schemas.microsoft.com/office/drawing/2014/main" id="{ECEBE24C-B0B9-4C90-A34B-DBCA751BECED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1566069" y="4682332"/>
            <a:ext cx="6667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Sources provide </a:t>
            </a:r>
            <a:endParaRPr lang="en-US" altLang="en-US" i="1"/>
          </a:p>
        </p:txBody>
      </p:sp>
      <p:sp>
        <p:nvSpPr>
          <p:cNvPr id="56398" name="Rectangle 78">
            <a:extLst>
              <a:ext uri="{FF2B5EF4-FFF2-40B4-BE49-F238E27FC236}">
                <a16:creationId xmlns:a16="http://schemas.microsoft.com/office/drawing/2014/main" id="{720A130A-6864-0B0D-8978-2C32F9F2C707}"/>
              </a:ext>
            </a:extLst>
          </p:cNvPr>
          <p:cNvSpPr>
            <a:spLocks noChangeArrowheads="1"/>
          </p:cNvSpPr>
          <p:nvPr/>
        </p:nvSpPr>
        <p:spPr bwMode="auto">
          <a:xfrm rot="17880000">
            <a:off x="1624807" y="4671218"/>
            <a:ext cx="8064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incorrect information</a:t>
            </a:r>
            <a:endParaRPr lang="en-US" altLang="en-US" i="1"/>
          </a:p>
        </p:txBody>
      </p:sp>
      <p:sp>
        <p:nvSpPr>
          <p:cNvPr id="56399" name="Rectangle 79">
            <a:extLst>
              <a:ext uri="{FF2B5EF4-FFF2-40B4-BE49-F238E27FC236}">
                <a16:creationId xmlns:a16="http://schemas.microsoft.com/office/drawing/2014/main" id="{B1D00FE6-A89C-08BC-41A3-D1EB821BDC79}"/>
              </a:ext>
            </a:extLst>
          </p:cNvPr>
          <p:cNvSpPr>
            <a:spLocks noChangeArrowheads="1"/>
          </p:cNvSpPr>
          <p:nvPr/>
        </p:nvSpPr>
        <p:spPr bwMode="auto">
          <a:xfrm rot="17940000">
            <a:off x="2040732" y="4768056"/>
            <a:ext cx="5905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Reporters  not </a:t>
            </a:r>
            <a:endParaRPr lang="en-US" altLang="en-US" i="1"/>
          </a:p>
        </p:txBody>
      </p:sp>
      <p:sp>
        <p:nvSpPr>
          <p:cNvPr id="56400" name="Rectangle 80">
            <a:extLst>
              <a:ext uri="{FF2B5EF4-FFF2-40B4-BE49-F238E27FC236}">
                <a16:creationId xmlns:a16="http://schemas.microsoft.com/office/drawing/2014/main" id="{B0DAF5EA-8744-977A-9815-99B5AEF5E1A1}"/>
              </a:ext>
            </a:extLst>
          </p:cNvPr>
          <p:cNvSpPr>
            <a:spLocks noChangeArrowheads="1"/>
          </p:cNvSpPr>
          <p:nvPr/>
        </p:nvSpPr>
        <p:spPr bwMode="auto">
          <a:xfrm rot="17940000">
            <a:off x="2067719" y="4693444"/>
            <a:ext cx="87312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documenting specifics</a:t>
            </a:r>
            <a:endParaRPr lang="en-US" altLang="en-US" i="1"/>
          </a:p>
        </p:txBody>
      </p:sp>
      <p:sp>
        <p:nvSpPr>
          <p:cNvPr id="56401" name="Rectangle 81">
            <a:extLst>
              <a:ext uri="{FF2B5EF4-FFF2-40B4-BE49-F238E27FC236}">
                <a16:creationId xmlns:a16="http://schemas.microsoft.com/office/drawing/2014/main" id="{17E3A117-0F26-6404-25A5-5DB484CAEE25}"/>
              </a:ext>
            </a:extLst>
          </p:cNvPr>
          <p:cNvSpPr>
            <a:spLocks noChangeArrowheads="1"/>
          </p:cNvSpPr>
          <p:nvPr/>
        </p:nvSpPr>
        <p:spPr bwMode="auto">
          <a:xfrm rot="17940000">
            <a:off x="1177132" y="4614068"/>
            <a:ext cx="6096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Reporters use  </a:t>
            </a:r>
            <a:endParaRPr lang="en-US" altLang="en-US" i="1"/>
          </a:p>
        </p:txBody>
      </p:sp>
      <p:sp>
        <p:nvSpPr>
          <p:cNvPr id="56402" name="Rectangle 82">
            <a:extLst>
              <a:ext uri="{FF2B5EF4-FFF2-40B4-BE49-F238E27FC236}">
                <a16:creationId xmlns:a16="http://schemas.microsoft.com/office/drawing/2014/main" id="{D66F2CC0-6CEF-8D65-4760-4C0CA3A11709}"/>
              </a:ext>
            </a:extLst>
          </p:cNvPr>
          <p:cNvSpPr>
            <a:spLocks noChangeArrowheads="1"/>
          </p:cNvSpPr>
          <p:nvPr/>
        </p:nvSpPr>
        <p:spPr bwMode="auto">
          <a:xfrm rot="17940000">
            <a:off x="1287463" y="4684712"/>
            <a:ext cx="554038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700">
                <a:solidFill>
                  <a:srgbClr val="000000"/>
                </a:solidFill>
                <a:latin typeface="Arial" panose="020B0604020202020204" pitchFamily="34" charset="0"/>
              </a:rPr>
              <a:t>many sources</a:t>
            </a:r>
            <a:endParaRPr lang="en-US" altLang="en-US" i="1"/>
          </a:p>
        </p:txBody>
      </p:sp>
      <p:sp>
        <p:nvSpPr>
          <p:cNvPr id="56403" name="Rectangle 83">
            <a:extLst>
              <a:ext uri="{FF2B5EF4-FFF2-40B4-BE49-F238E27FC236}">
                <a16:creationId xmlns:a16="http://schemas.microsoft.com/office/drawing/2014/main" id="{734063B6-E620-6FA4-B32B-9B22862FB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1963" y="3978275"/>
            <a:ext cx="9366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Hard to detect errors</a:t>
            </a:r>
            <a:endParaRPr lang="en-US" altLang="en-US" i="1"/>
          </a:p>
        </p:txBody>
      </p:sp>
      <p:sp>
        <p:nvSpPr>
          <p:cNvPr id="56404" name="Freeform 84">
            <a:extLst>
              <a:ext uri="{FF2B5EF4-FFF2-40B4-BE49-F238E27FC236}">
                <a16:creationId xmlns:a16="http://schemas.microsoft.com/office/drawing/2014/main" id="{EE508637-7FFD-F8A9-B5EA-5C19FA50D224}"/>
              </a:ext>
            </a:extLst>
          </p:cNvPr>
          <p:cNvSpPr>
            <a:spLocks/>
          </p:cNvSpPr>
          <p:nvPr/>
        </p:nvSpPr>
        <p:spPr bwMode="auto">
          <a:xfrm>
            <a:off x="3163888" y="4116388"/>
            <a:ext cx="79375" cy="58737"/>
          </a:xfrm>
          <a:custGeom>
            <a:avLst/>
            <a:gdLst>
              <a:gd name="T0" fmla="*/ 45 w 45"/>
              <a:gd name="T1" fmla="*/ 17 h 33"/>
              <a:gd name="T2" fmla="*/ 0 w 45"/>
              <a:gd name="T3" fmla="*/ 33 h 33"/>
              <a:gd name="T4" fmla="*/ 0 w 45"/>
              <a:gd name="T5" fmla="*/ 17 h 33"/>
              <a:gd name="T6" fmla="*/ 0 w 45"/>
              <a:gd name="T7" fmla="*/ 0 h 33"/>
              <a:gd name="T8" fmla="*/ 45 w 45"/>
              <a:gd name="T9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33">
                <a:moveTo>
                  <a:pt x="45" y="17"/>
                </a:moveTo>
                <a:lnTo>
                  <a:pt x="0" y="33"/>
                </a:lnTo>
                <a:lnTo>
                  <a:pt x="0" y="17"/>
                </a:lnTo>
                <a:lnTo>
                  <a:pt x="0" y="0"/>
                </a:lnTo>
                <a:lnTo>
                  <a:pt x="45" y="17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405" name="Line 85">
            <a:extLst>
              <a:ext uri="{FF2B5EF4-FFF2-40B4-BE49-F238E27FC236}">
                <a16:creationId xmlns:a16="http://schemas.microsoft.com/office/drawing/2014/main" id="{28EC6FA3-0521-ED0F-9CA4-B01516CC6D13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1963" y="4146550"/>
            <a:ext cx="143192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406" name="Line 86">
            <a:extLst>
              <a:ext uri="{FF2B5EF4-FFF2-40B4-BE49-F238E27FC236}">
                <a16:creationId xmlns:a16="http://schemas.microsoft.com/office/drawing/2014/main" id="{7A8312E6-D3A7-5672-22AA-8F490D35D5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71738" y="4154488"/>
            <a:ext cx="593725" cy="11080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407" name="Line 87">
            <a:extLst>
              <a:ext uri="{FF2B5EF4-FFF2-40B4-BE49-F238E27FC236}">
                <a16:creationId xmlns:a16="http://schemas.microsoft.com/office/drawing/2014/main" id="{BFC2BAE0-5EAA-9FA1-0CD8-F93B6837B9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76438" y="4135438"/>
            <a:ext cx="573087" cy="10779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408" name="Line 88">
            <a:extLst>
              <a:ext uri="{FF2B5EF4-FFF2-40B4-BE49-F238E27FC236}">
                <a16:creationId xmlns:a16="http://schemas.microsoft.com/office/drawing/2014/main" id="{7285BC65-0EC6-DE4D-672D-2D43A2013F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52575" y="4154488"/>
            <a:ext cx="514350" cy="9588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409" name="Rectangle 89">
            <a:extLst>
              <a:ext uri="{FF2B5EF4-FFF2-40B4-BE49-F238E27FC236}">
                <a16:creationId xmlns:a16="http://schemas.microsoft.com/office/drawing/2014/main" id="{B1F92664-CB57-FC76-4B3D-AE227FEDE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4788" y="5932488"/>
            <a:ext cx="14287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High # of wrong names,</a:t>
            </a:r>
            <a:endParaRPr lang="en-US" altLang="en-US" i="1"/>
          </a:p>
        </p:txBody>
      </p:sp>
      <p:sp>
        <p:nvSpPr>
          <p:cNvPr id="56410" name="Rectangle 90">
            <a:extLst>
              <a:ext uri="{FF2B5EF4-FFF2-40B4-BE49-F238E27FC236}">
                <a16:creationId xmlns:a16="http://schemas.microsoft.com/office/drawing/2014/main" id="{8BE53F4F-1F24-8F4E-F7C9-D8096F4C6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5300" y="59324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411" name="Rectangle 91">
            <a:extLst>
              <a:ext uri="{FF2B5EF4-FFF2-40B4-BE49-F238E27FC236}">
                <a16:creationId xmlns:a16="http://schemas.microsoft.com/office/drawing/2014/main" id="{C1F53AFC-7635-0B69-3821-D86B2C0B2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838" y="6091238"/>
            <a:ext cx="11604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numbers, and facts</a:t>
            </a:r>
            <a:endParaRPr lang="en-US" altLang="en-US" i="1"/>
          </a:p>
        </p:txBody>
      </p:sp>
      <p:sp>
        <p:nvSpPr>
          <p:cNvPr id="56412" name="Rectangle 92">
            <a:extLst>
              <a:ext uri="{FF2B5EF4-FFF2-40B4-BE49-F238E27FC236}">
                <a16:creationId xmlns:a16="http://schemas.microsoft.com/office/drawing/2014/main" id="{632EEDA5-9663-5E73-A3F7-8E1C6934C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4300" y="5892800"/>
            <a:ext cx="1701800" cy="398463"/>
          </a:xfrm>
          <a:prstGeom prst="rect">
            <a:avLst/>
          </a:prstGeom>
          <a:noFill/>
          <a:ln w="174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413" name="Rectangle 93">
            <a:extLst>
              <a:ext uri="{FF2B5EF4-FFF2-40B4-BE49-F238E27FC236}">
                <a16:creationId xmlns:a16="http://schemas.microsoft.com/office/drawing/2014/main" id="{167C968D-7196-340D-024B-874EBACA0C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5575" y="1417638"/>
            <a:ext cx="542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High # of</a:t>
            </a:r>
            <a:endParaRPr lang="en-US" altLang="en-US" i="1"/>
          </a:p>
        </p:txBody>
      </p:sp>
      <p:sp>
        <p:nvSpPr>
          <p:cNvPr id="56414" name="Rectangle 94">
            <a:extLst>
              <a:ext uri="{FF2B5EF4-FFF2-40B4-BE49-F238E27FC236}">
                <a16:creationId xmlns:a16="http://schemas.microsoft.com/office/drawing/2014/main" id="{79963207-6CBB-A17B-7B04-DD187F315C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713" y="1417638"/>
            <a:ext cx="698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  <a:endParaRPr lang="en-US" altLang="en-US" i="1"/>
          </a:p>
        </p:txBody>
      </p:sp>
      <p:sp>
        <p:nvSpPr>
          <p:cNvPr id="56415" name="Rectangle 95">
            <a:extLst>
              <a:ext uri="{FF2B5EF4-FFF2-40B4-BE49-F238E27FC236}">
                <a16:creationId xmlns:a16="http://schemas.microsoft.com/office/drawing/2014/main" id="{604DF183-6F00-D744-FA7D-25519B9C81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8088" y="1576388"/>
            <a:ext cx="9413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grammar errors</a:t>
            </a:r>
            <a:endParaRPr lang="en-US" altLang="en-US" i="1"/>
          </a:p>
        </p:txBody>
      </p:sp>
      <p:sp>
        <p:nvSpPr>
          <p:cNvPr id="56416" name="Rectangle 96">
            <a:extLst>
              <a:ext uri="{FF2B5EF4-FFF2-40B4-BE49-F238E27FC236}">
                <a16:creationId xmlns:a16="http://schemas.microsoft.com/office/drawing/2014/main" id="{11DDFA15-C059-CCCF-A3B5-27F3B402A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6813" y="1379538"/>
            <a:ext cx="1109662" cy="387350"/>
          </a:xfrm>
          <a:prstGeom prst="rect">
            <a:avLst/>
          </a:prstGeom>
          <a:noFill/>
          <a:ln w="174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417" name="Rectangle 97">
            <a:extLst>
              <a:ext uri="{FF2B5EF4-FFF2-40B4-BE49-F238E27FC236}">
                <a16:creationId xmlns:a16="http://schemas.microsoft.com/office/drawing/2014/main" id="{9C9872F3-1A3A-C5E8-FA0C-8C349F0E5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2325" y="1409700"/>
            <a:ext cx="542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High # of</a:t>
            </a:r>
            <a:endParaRPr lang="en-US" altLang="en-US" i="1"/>
          </a:p>
        </p:txBody>
      </p:sp>
      <p:sp>
        <p:nvSpPr>
          <p:cNvPr id="56418" name="Rectangle 98">
            <a:extLst>
              <a:ext uri="{FF2B5EF4-FFF2-40B4-BE49-F238E27FC236}">
                <a16:creationId xmlns:a16="http://schemas.microsoft.com/office/drawing/2014/main" id="{17A03481-CAA8-457C-F0C0-8D1BE0AC4D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4463" y="14097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/>
          </a:p>
        </p:txBody>
      </p:sp>
      <p:sp>
        <p:nvSpPr>
          <p:cNvPr id="56419" name="Rectangle 99">
            <a:extLst>
              <a:ext uri="{FF2B5EF4-FFF2-40B4-BE49-F238E27FC236}">
                <a16:creationId xmlns:a16="http://schemas.microsoft.com/office/drawing/2014/main" id="{7B49647C-FE80-ECA5-ECA3-487CE5B6A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4988" y="1566863"/>
            <a:ext cx="1060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misspelled words</a:t>
            </a:r>
            <a:endParaRPr lang="en-US" altLang="en-US" i="1"/>
          </a:p>
        </p:txBody>
      </p:sp>
      <p:sp>
        <p:nvSpPr>
          <p:cNvPr id="56420" name="Rectangle 100">
            <a:extLst>
              <a:ext uri="{FF2B5EF4-FFF2-40B4-BE49-F238E27FC236}">
                <a16:creationId xmlns:a16="http://schemas.microsoft.com/office/drawing/2014/main" id="{90AD9FB7-014C-956D-84C0-81D867F40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5138" y="1368425"/>
            <a:ext cx="1306512" cy="387350"/>
          </a:xfrm>
          <a:prstGeom prst="rect">
            <a:avLst/>
          </a:prstGeom>
          <a:noFill/>
          <a:ln w="174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421" name="Text Box 101">
            <a:extLst>
              <a:ext uri="{FF2B5EF4-FFF2-40B4-BE49-F238E27FC236}">
                <a16:creationId xmlns:a16="http://schemas.microsoft.com/office/drawing/2014/main" id="{6FF59FB9-E503-DAAD-F411-BE3C757E98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5103813"/>
            <a:ext cx="41148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i="1"/>
              <a:t>Tree Diagrams, or Other Means of Organizing Potential Causes May be Used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FB5734E2-9CA4-C2A7-EA5E-112FFADC2D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Quantify &amp; Verify Root Causes</a:t>
            </a:r>
          </a:p>
        </p:txBody>
      </p:sp>
      <p:grpSp>
        <p:nvGrpSpPr>
          <p:cNvPr id="58372" name="Group 4">
            <a:extLst>
              <a:ext uri="{FF2B5EF4-FFF2-40B4-BE49-F238E27FC236}">
                <a16:creationId xmlns:a16="http://schemas.microsoft.com/office/drawing/2014/main" id="{5CF55AA2-4B2E-2D26-AFA5-1FB60D855234}"/>
              </a:ext>
            </a:extLst>
          </p:cNvPr>
          <p:cNvGrpSpPr>
            <a:grpSpLocks/>
          </p:cNvGrpSpPr>
          <p:nvPr/>
        </p:nvGrpSpPr>
        <p:grpSpPr bwMode="auto">
          <a:xfrm>
            <a:off x="4721225" y="2667000"/>
            <a:ext cx="1258888" cy="1809750"/>
            <a:chOff x="3975" y="748"/>
            <a:chExt cx="484" cy="683"/>
          </a:xfrm>
        </p:grpSpPr>
        <p:sp>
          <p:nvSpPr>
            <p:cNvPr id="58373" name="Rectangle 5">
              <a:extLst>
                <a:ext uri="{FF2B5EF4-FFF2-40B4-BE49-F238E27FC236}">
                  <a16:creationId xmlns:a16="http://schemas.microsoft.com/office/drawing/2014/main" id="{D3625FBA-0F12-DCBA-CB4E-4E05A7547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4" y="748"/>
              <a:ext cx="465" cy="68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4" name="Oval 6">
              <a:extLst>
                <a:ext uri="{FF2B5EF4-FFF2-40B4-BE49-F238E27FC236}">
                  <a16:creationId xmlns:a16="http://schemas.microsoft.com/office/drawing/2014/main" id="{D5148BF5-F56D-0523-516F-94F83060B6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5" y="1077"/>
              <a:ext cx="34" cy="3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5" name="Rectangle 7">
              <a:extLst>
                <a:ext uri="{FF2B5EF4-FFF2-40B4-BE49-F238E27FC236}">
                  <a16:creationId xmlns:a16="http://schemas.microsoft.com/office/drawing/2014/main" id="{1AC69B1C-5D60-3C24-6763-1AF0EC166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7" y="1053"/>
              <a:ext cx="48" cy="1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6" name="Oval 8">
              <a:extLst>
                <a:ext uri="{FF2B5EF4-FFF2-40B4-BE49-F238E27FC236}">
                  <a16:creationId xmlns:a16="http://schemas.microsoft.com/office/drawing/2014/main" id="{9E0E89BD-FDB2-4692-A798-B2AB5BD70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9" y="813"/>
              <a:ext cx="8" cy="2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7" name="Oval 9">
              <a:extLst>
                <a:ext uri="{FF2B5EF4-FFF2-40B4-BE49-F238E27FC236}">
                  <a16:creationId xmlns:a16="http://schemas.microsoft.com/office/drawing/2014/main" id="{94ACF763-4C37-AFAB-E9CA-628CEDE52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9" y="883"/>
              <a:ext cx="8" cy="2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8" name="Rectangle 10">
              <a:extLst>
                <a:ext uri="{FF2B5EF4-FFF2-40B4-BE49-F238E27FC236}">
                  <a16:creationId xmlns:a16="http://schemas.microsoft.com/office/drawing/2014/main" id="{B2C56095-7E36-FC86-0DE0-9DC598AAF8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7" y="813"/>
              <a:ext cx="12" cy="9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79" name="Oval 11">
              <a:extLst>
                <a:ext uri="{FF2B5EF4-FFF2-40B4-BE49-F238E27FC236}">
                  <a16:creationId xmlns:a16="http://schemas.microsoft.com/office/drawing/2014/main" id="{C6774A12-4B59-3644-1424-50D278A79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7" y="1265"/>
              <a:ext cx="8" cy="2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0" name="Oval 12">
              <a:extLst>
                <a:ext uri="{FF2B5EF4-FFF2-40B4-BE49-F238E27FC236}">
                  <a16:creationId xmlns:a16="http://schemas.microsoft.com/office/drawing/2014/main" id="{B5C3731D-78F3-DA33-D532-00FCC2E3E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7" y="1335"/>
              <a:ext cx="8" cy="2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1" name="Rectangle 13">
              <a:extLst>
                <a:ext uri="{FF2B5EF4-FFF2-40B4-BE49-F238E27FC236}">
                  <a16:creationId xmlns:a16="http://schemas.microsoft.com/office/drawing/2014/main" id="{B59ABA70-75CB-69EA-BD64-8FD7EAF5A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5" y="1265"/>
              <a:ext cx="12" cy="9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82" name="Rectangle 14">
              <a:extLst>
                <a:ext uri="{FF2B5EF4-FFF2-40B4-BE49-F238E27FC236}">
                  <a16:creationId xmlns:a16="http://schemas.microsoft.com/office/drawing/2014/main" id="{6A7CE982-3F04-9315-DC38-DBDB90AE49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7" y="748"/>
              <a:ext cx="468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Process Door</a:t>
              </a:r>
            </a:p>
          </p:txBody>
        </p:sp>
        <p:grpSp>
          <p:nvGrpSpPr>
            <p:cNvPr id="58383" name="Group 15">
              <a:extLst>
                <a:ext uri="{FF2B5EF4-FFF2-40B4-BE49-F238E27FC236}">
                  <a16:creationId xmlns:a16="http://schemas.microsoft.com/office/drawing/2014/main" id="{869EDF23-9AFC-EF4E-F94B-56DDEE6C4E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85" y="991"/>
              <a:ext cx="254" cy="391"/>
              <a:chOff x="4085" y="991"/>
              <a:chExt cx="254" cy="391"/>
            </a:xfrm>
          </p:grpSpPr>
          <p:sp>
            <p:nvSpPr>
              <p:cNvPr id="58384" name="Line 16">
                <a:extLst>
                  <a:ext uri="{FF2B5EF4-FFF2-40B4-BE49-F238E27FC236}">
                    <a16:creationId xmlns:a16="http://schemas.microsoft.com/office/drawing/2014/main" id="{F6514913-9A05-56B7-0469-EFBCF587B2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7" y="991"/>
                <a:ext cx="2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385" name="Line 17">
                <a:extLst>
                  <a:ext uri="{FF2B5EF4-FFF2-40B4-BE49-F238E27FC236}">
                    <a16:creationId xmlns:a16="http://schemas.microsoft.com/office/drawing/2014/main" id="{6711B299-5912-97CB-7BB4-2B86E9E26B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7" y="1027"/>
                <a:ext cx="0" cy="35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386" name="Line 18">
                <a:extLst>
                  <a:ext uri="{FF2B5EF4-FFF2-40B4-BE49-F238E27FC236}">
                    <a16:creationId xmlns:a16="http://schemas.microsoft.com/office/drawing/2014/main" id="{92C21B87-5D7B-AED6-7365-7E1EA01278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3" y="1023"/>
                <a:ext cx="0" cy="1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387" name="Line 19">
                <a:extLst>
                  <a:ext uri="{FF2B5EF4-FFF2-40B4-BE49-F238E27FC236}">
                    <a16:creationId xmlns:a16="http://schemas.microsoft.com/office/drawing/2014/main" id="{E9B96563-5C1A-2DE3-4AD1-4E9A77B1E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17" y="1319"/>
                <a:ext cx="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8388" name="Line 20">
                <a:extLst>
                  <a:ext uri="{FF2B5EF4-FFF2-40B4-BE49-F238E27FC236}">
                    <a16:creationId xmlns:a16="http://schemas.microsoft.com/office/drawing/2014/main" id="{B898C2C0-F433-12C6-74C8-C6913CEA31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5" y="1154"/>
                <a:ext cx="12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8389" name="Rectangle 21">
              <a:extLst>
                <a:ext uri="{FF2B5EF4-FFF2-40B4-BE49-F238E27FC236}">
                  <a16:creationId xmlns:a16="http://schemas.microsoft.com/office/drawing/2014/main" id="{FD5573C2-4B13-95A1-3F7F-492980899F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3" y="1285"/>
              <a:ext cx="60" cy="68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0" name="Rectangle 22">
              <a:extLst>
                <a:ext uri="{FF2B5EF4-FFF2-40B4-BE49-F238E27FC236}">
                  <a16:creationId xmlns:a16="http://schemas.microsoft.com/office/drawing/2014/main" id="{4CADF1A1-16C8-D2DC-B90F-F06F949746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7" y="1063"/>
              <a:ext cx="60" cy="68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1" name="Rectangle 23">
              <a:extLst>
                <a:ext uri="{FF2B5EF4-FFF2-40B4-BE49-F238E27FC236}">
                  <a16:creationId xmlns:a16="http://schemas.microsoft.com/office/drawing/2014/main" id="{6D9017D9-4C0B-8568-144E-43F455F6DF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1" y="1063"/>
              <a:ext cx="60" cy="68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2" name="Rectangle 24">
              <a:extLst>
                <a:ext uri="{FF2B5EF4-FFF2-40B4-BE49-F238E27FC236}">
                  <a16:creationId xmlns:a16="http://schemas.microsoft.com/office/drawing/2014/main" id="{8AE82CAC-65C5-5B74-B6DD-33E278353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7" y="1177"/>
              <a:ext cx="60" cy="68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3" name="AutoShape 25">
              <a:extLst>
                <a:ext uri="{FF2B5EF4-FFF2-40B4-BE49-F238E27FC236}">
                  <a16:creationId xmlns:a16="http://schemas.microsoft.com/office/drawing/2014/main" id="{EAFFC9D2-46E1-43AB-0CC2-ADAD41238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7" y="1285"/>
              <a:ext cx="60" cy="68"/>
            </a:xfrm>
            <a:prstGeom prst="diamond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4" name="AutoShape 26">
              <a:extLst>
                <a:ext uri="{FF2B5EF4-FFF2-40B4-BE49-F238E27FC236}">
                  <a16:creationId xmlns:a16="http://schemas.microsoft.com/office/drawing/2014/main" id="{310C9C36-B0C6-3F9F-5F99-A29944EF4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5" y="959"/>
              <a:ext cx="60" cy="68"/>
            </a:xfrm>
            <a:prstGeom prst="diamond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5" name="AutoShape 27">
              <a:extLst>
                <a:ext uri="{FF2B5EF4-FFF2-40B4-BE49-F238E27FC236}">
                  <a16:creationId xmlns:a16="http://schemas.microsoft.com/office/drawing/2014/main" id="{B735C75D-1E42-A14C-CC7E-B9B2650634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1" y="957"/>
              <a:ext cx="60" cy="68"/>
            </a:xfrm>
            <a:prstGeom prst="diamond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6" name="Rectangle 28">
              <a:extLst>
                <a:ext uri="{FF2B5EF4-FFF2-40B4-BE49-F238E27FC236}">
                  <a16:creationId xmlns:a16="http://schemas.microsoft.com/office/drawing/2014/main" id="{A486CB13-F40D-604F-EF11-B61C01005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9" y="957"/>
              <a:ext cx="60" cy="68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8397" name="Group 29">
            <a:extLst>
              <a:ext uri="{FF2B5EF4-FFF2-40B4-BE49-F238E27FC236}">
                <a16:creationId xmlns:a16="http://schemas.microsoft.com/office/drawing/2014/main" id="{0379B028-F8A1-AF3C-D6E5-A8FE123558B5}"/>
              </a:ext>
            </a:extLst>
          </p:cNvPr>
          <p:cNvGrpSpPr>
            <a:grpSpLocks/>
          </p:cNvGrpSpPr>
          <p:nvPr/>
        </p:nvGrpSpPr>
        <p:grpSpPr bwMode="auto">
          <a:xfrm>
            <a:off x="314325" y="2667000"/>
            <a:ext cx="1284288" cy="1811338"/>
            <a:chOff x="2009" y="748"/>
            <a:chExt cx="484" cy="683"/>
          </a:xfrm>
        </p:grpSpPr>
        <p:sp>
          <p:nvSpPr>
            <p:cNvPr id="58398" name="Rectangle 30">
              <a:extLst>
                <a:ext uri="{FF2B5EF4-FFF2-40B4-BE49-F238E27FC236}">
                  <a16:creationId xmlns:a16="http://schemas.microsoft.com/office/drawing/2014/main" id="{5F8429B5-397E-46E7-B330-06A39EB47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8" y="748"/>
              <a:ext cx="465" cy="68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399" name="Oval 31">
              <a:extLst>
                <a:ext uri="{FF2B5EF4-FFF2-40B4-BE49-F238E27FC236}">
                  <a16:creationId xmlns:a16="http://schemas.microsoft.com/office/drawing/2014/main" id="{15495771-BA0F-D430-A25A-DCCD08DB9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9" y="1077"/>
              <a:ext cx="34" cy="3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0" name="Rectangle 32">
              <a:extLst>
                <a:ext uri="{FF2B5EF4-FFF2-40B4-BE49-F238E27FC236}">
                  <a16:creationId xmlns:a16="http://schemas.microsoft.com/office/drawing/2014/main" id="{76F2B835-987B-3C8D-66DD-22BA6013A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" y="1053"/>
              <a:ext cx="48" cy="1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1" name="Oval 33">
              <a:extLst>
                <a:ext uri="{FF2B5EF4-FFF2-40B4-BE49-F238E27FC236}">
                  <a16:creationId xmlns:a16="http://schemas.microsoft.com/office/drawing/2014/main" id="{7DC8923E-6147-9158-01C0-2CC4DDFFC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3" y="813"/>
              <a:ext cx="8" cy="2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2" name="Oval 34">
              <a:extLst>
                <a:ext uri="{FF2B5EF4-FFF2-40B4-BE49-F238E27FC236}">
                  <a16:creationId xmlns:a16="http://schemas.microsoft.com/office/drawing/2014/main" id="{C09AA67E-F2BF-4500-425E-970A22F07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3" y="883"/>
              <a:ext cx="8" cy="2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3" name="Rectangle 35">
              <a:extLst>
                <a:ext uri="{FF2B5EF4-FFF2-40B4-BE49-F238E27FC236}">
                  <a16:creationId xmlns:a16="http://schemas.microsoft.com/office/drawing/2014/main" id="{A0697101-FC7D-8427-3924-1D56906EC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1" y="813"/>
              <a:ext cx="12" cy="9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4" name="Oval 36">
              <a:extLst>
                <a:ext uri="{FF2B5EF4-FFF2-40B4-BE49-F238E27FC236}">
                  <a16:creationId xmlns:a16="http://schemas.microsoft.com/office/drawing/2014/main" id="{ABCCBC8C-C8C7-7B2A-BFAF-598AA04068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1" y="1265"/>
              <a:ext cx="8" cy="2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5" name="Oval 37">
              <a:extLst>
                <a:ext uri="{FF2B5EF4-FFF2-40B4-BE49-F238E27FC236}">
                  <a16:creationId xmlns:a16="http://schemas.microsoft.com/office/drawing/2014/main" id="{02187E5D-4CF4-934D-7A70-230A0E445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1" y="1335"/>
              <a:ext cx="8" cy="2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6" name="Rectangle 38">
              <a:extLst>
                <a:ext uri="{FF2B5EF4-FFF2-40B4-BE49-F238E27FC236}">
                  <a16:creationId xmlns:a16="http://schemas.microsoft.com/office/drawing/2014/main" id="{36CAD763-6941-0A28-A7A2-66EE7DE3A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9" y="1265"/>
              <a:ext cx="12" cy="9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7" name="Rectangle 39">
              <a:extLst>
                <a:ext uri="{FF2B5EF4-FFF2-40B4-BE49-F238E27FC236}">
                  <a16:creationId xmlns:a16="http://schemas.microsoft.com/office/drawing/2014/main" id="{DDC4095B-869A-C965-732F-357A98167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5" y="752"/>
              <a:ext cx="468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Data Door</a:t>
              </a:r>
            </a:p>
          </p:txBody>
        </p:sp>
        <p:sp>
          <p:nvSpPr>
            <p:cNvPr id="58408" name="Line 40">
              <a:extLst>
                <a:ext uri="{FF2B5EF4-FFF2-40B4-BE49-F238E27FC236}">
                  <a16:creationId xmlns:a16="http://schemas.microsoft.com/office/drawing/2014/main" id="{20591500-2601-1D03-24AC-783F5B9F79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7" y="999"/>
              <a:ext cx="3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09" name="Rectangle 41">
              <a:extLst>
                <a:ext uri="{FF2B5EF4-FFF2-40B4-BE49-F238E27FC236}">
                  <a16:creationId xmlns:a16="http://schemas.microsoft.com/office/drawing/2014/main" id="{0D420AB0-D1E7-D679-E880-F391CDD30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" y="967"/>
              <a:ext cx="26" cy="28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0" name="Rectangle 42">
              <a:extLst>
                <a:ext uri="{FF2B5EF4-FFF2-40B4-BE49-F238E27FC236}">
                  <a16:creationId xmlns:a16="http://schemas.microsoft.com/office/drawing/2014/main" id="{A309BEC0-442A-B2D9-D696-507DB878D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8" y="957"/>
              <a:ext cx="20" cy="38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1" name="Rectangle 43">
              <a:extLst>
                <a:ext uri="{FF2B5EF4-FFF2-40B4-BE49-F238E27FC236}">
                  <a16:creationId xmlns:a16="http://schemas.microsoft.com/office/drawing/2014/main" id="{8C20C239-8382-5284-DAC3-03541DE52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" y="927"/>
              <a:ext cx="24" cy="68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2" name="Rectangle 44">
              <a:extLst>
                <a:ext uri="{FF2B5EF4-FFF2-40B4-BE49-F238E27FC236}">
                  <a16:creationId xmlns:a16="http://schemas.microsoft.com/office/drawing/2014/main" id="{B15C16DE-404B-1B60-4E30-EE0A1C0F4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6" y="899"/>
              <a:ext cx="24" cy="96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3" name="Rectangle 45">
              <a:extLst>
                <a:ext uri="{FF2B5EF4-FFF2-40B4-BE49-F238E27FC236}">
                  <a16:creationId xmlns:a16="http://schemas.microsoft.com/office/drawing/2014/main" id="{CED4E2CF-50DB-C3F1-5864-DE7FC648A0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0" y="925"/>
              <a:ext cx="24" cy="70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4" name="Rectangle 46">
              <a:extLst>
                <a:ext uri="{FF2B5EF4-FFF2-40B4-BE49-F238E27FC236}">
                  <a16:creationId xmlns:a16="http://schemas.microsoft.com/office/drawing/2014/main" id="{E201FDAE-8416-7600-2221-1164A3B4E4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6" y="959"/>
              <a:ext cx="22" cy="36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5" name="Rectangle 47">
              <a:extLst>
                <a:ext uri="{FF2B5EF4-FFF2-40B4-BE49-F238E27FC236}">
                  <a16:creationId xmlns:a16="http://schemas.microsoft.com/office/drawing/2014/main" id="{CC50AAC7-FB72-7C32-B834-70328ADC7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2" y="925"/>
              <a:ext cx="22" cy="70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6" name="Rectangle 48">
              <a:extLst>
                <a:ext uri="{FF2B5EF4-FFF2-40B4-BE49-F238E27FC236}">
                  <a16:creationId xmlns:a16="http://schemas.microsoft.com/office/drawing/2014/main" id="{6AD05A5B-B65E-8988-3C0F-771CB5AAA0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6" y="899"/>
              <a:ext cx="24" cy="96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7" name="Rectangle 49">
              <a:extLst>
                <a:ext uri="{FF2B5EF4-FFF2-40B4-BE49-F238E27FC236}">
                  <a16:creationId xmlns:a16="http://schemas.microsoft.com/office/drawing/2014/main" id="{B0502E24-159D-C550-4757-BA85938DE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2" y="875"/>
              <a:ext cx="22" cy="120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8" name="Rectangle 50">
              <a:extLst>
                <a:ext uri="{FF2B5EF4-FFF2-40B4-BE49-F238E27FC236}">
                  <a16:creationId xmlns:a16="http://schemas.microsoft.com/office/drawing/2014/main" id="{98408911-2DCA-0F7C-49F0-50517A186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8" y="899"/>
              <a:ext cx="24" cy="96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19" name="Rectangle 51">
              <a:extLst>
                <a:ext uri="{FF2B5EF4-FFF2-40B4-BE49-F238E27FC236}">
                  <a16:creationId xmlns:a16="http://schemas.microsoft.com/office/drawing/2014/main" id="{B3798581-6409-D111-070D-5F766B8926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2" y="919"/>
              <a:ext cx="24" cy="76"/>
            </a:xfrm>
            <a:prstGeom prst="rect">
              <a:avLst/>
            </a:prstGeom>
            <a:solidFill>
              <a:srgbClr val="DADAD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8422" name="Text Box 54">
            <a:extLst>
              <a:ext uri="{FF2B5EF4-FFF2-40B4-BE49-F238E27FC236}">
                <a16:creationId xmlns:a16="http://schemas.microsoft.com/office/drawing/2014/main" id="{6504304D-899B-49A0-B04E-AE7688D6E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6263" y="2667000"/>
            <a:ext cx="2573337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Stratification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Hypothesis Testing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Scatter Diagrams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Correlation/Regression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Design of Experiments (DOE)</a:t>
            </a:r>
          </a:p>
        </p:txBody>
      </p:sp>
      <p:sp>
        <p:nvSpPr>
          <p:cNvPr id="58423" name="Text Box 55">
            <a:extLst>
              <a:ext uri="{FF2B5EF4-FFF2-40B4-BE49-F238E27FC236}">
                <a16:creationId xmlns:a16="http://schemas.microsoft.com/office/drawing/2014/main" id="{68194FA1-1213-CD34-89AF-2A426C7DDD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5863" y="2667000"/>
            <a:ext cx="2493962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Detailed Process Map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Value Added Analysis</a:t>
            </a:r>
          </a:p>
          <a:p>
            <a:pPr eaLnBrk="0" hangingPunct="0"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Cycle Time Analysis</a:t>
            </a:r>
          </a:p>
        </p:txBody>
      </p:sp>
      <p:sp>
        <p:nvSpPr>
          <p:cNvPr id="58424" name="Text Box 56">
            <a:extLst>
              <a:ext uri="{FF2B5EF4-FFF2-40B4-BE49-F238E27FC236}">
                <a16:creationId xmlns:a16="http://schemas.microsoft.com/office/drawing/2014/main" id="{146C80A4-6E18-E2EE-C0B9-CBED3E231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" y="1598613"/>
            <a:ext cx="80168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>
                <a:latin typeface="Arial" panose="020B0604020202020204" pitchFamily="34" charset="0"/>
              </a:rPr>
              <a:t>Various Methods may be employed, depending on the Y’s and X’s; whether the data or process “door” was followed: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>
            <a:extLst>
              <a:ext uri="{FF2B5EF4-FFF2-40B4-BE49-F238E27FC236}">
                <a16:creationId xmlns:a16="http://schemas.microsoft.com/office/drawing/2014/main" id="{CF3B992D-DEC8-DEEE-D295-21EE445ACE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IDENTIFY Step</a:t>
            </a:r>
          </a:p>
        </p:txBody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DF0A54D4-297A-F072-1C9A-EFBB1AE21F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Complete this section when you are done with the Identify Step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>
            <a:extLst>
              <a:ext uri="{FF2B5EF4-FFF2-40B4-BE49-F238E27FC236}">
                <a16:creationId xmlns:a16="http://schemas.microsoft.com/office/drawing/2014/main" id="{9B4A5D93-E4AA-00A1-863C-1991E63750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305800" cy="473075"/>
          </a:xfrm>
        </p:spPr>
        <p:txBody>
          <a:bodyPr/>
          <a:lstStyle/>
          <a:p>
            <a:r>
              <a:rPr lang="en-US" altLang="en-US"/>
              <a:t>DMAIEC Project Flow &amp; </a:t>
            </a:r>
            <a:r>
              <a:rPr lang="en-US" altLang="en-US" sz="2000"/>
              <a:t>Reviews</a:t>
            </a:r>
          </a:p>
        </p:txBody>
      </p:sp>
      <p:sp>
        <p:nvSpPr>
          <p:cNvPr id="31788" name="AutoShape 44">
            <a:extLst>
              <a:ext uri="{FF2B5EF4-FFF2-40B4-BE49-F238E27FC236}">
                <a16:creationId xmlns:a16="http://schemas.microsoft.com/office/drawing/2014/main" id="{74801BB2-FCEE-82E8-13D0-7A41403CFE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5881688"/>
            <a:ext cx="2438400" cy="304800"/>
          </a:xfrm>
          <a:prstGeom prst="flowChart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114300" indent="-1143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hangingPunct="0">
              <a:spcBef>
                <a:spcPct val="15000"/>
              </a:spcBef>
            </a:pPr>
            <a:endParaRPr lang="en-US" altLang="en-US" sz="800">
              <a:latin typeface="Arial" panose="020B0604020202020204" pitchFamily="34" charset="0"/>
            </a:endParaRPr>
          </a:p>
          <a:p>
            <a:pPr eaLnBrk="0" hangingPunct="0">
              <a:spcBef>
                <a:spcPct val="15000"/>
              </a:spcBef>
            </a:pPr>
            <a:r>
              <a:rPr lang="en-US" altLang="en-US" sz="800">
                <a:latin typeface="Arial" panose="020B0604020202020204" pitchFamily="34" charset="0"/>
              </a:rPr>
              <a:t>- Reviews Arranged and Scheduled by Black Belt</a:t>
            </a:r>
          </a:p>
          <a:p>
            <a:pPr eaLnBrk="0" hangingPunct="0">
              <a:spcBef>
                <a:spcPct val="15000"/>
              </a:spcBef>
            </a:pPr>
            <a:r>
              <a:rPr lang="en-US" altLang="en-US" sz="800">
                <a:latin typeface="Arial" panose="020B0604020202020204" pitchFamily="34" charset="0"/>
              </a:rPr>
              <a:t>	Separate Reviews are not recommended</a:t>
            </a:r>
          </a:p>
          <a:p>
            <a:pPr eaLnBrk="0" hangingPunct="0">
              <a:spcBef>
                <a:spcPct val="15000"/>
              </a:spcBef>
              <a:buFontTx/>
              <a:buChar char="-"/>
            </a:pPr>
            <a:endParaRPr lang="en-US" altLang="en-US" sz="800">
              <a:latin typeface="Arial" panose="020B0604020202020204" pitchFamily="34" charset="0"/>
            </a:endParaRPr>
          </a:p>
          <a:p>
            <a:pPr eaLnBrk="0" hangingPunct="0">
              <a:spcBef>
                <a:spcPct val="15000"/>
              </a:spcBef>
              <a:buFontTx/>
              <a:buChar char="-"/>
            </a:pPr>
            <a:r>
              <a:rPr lang="en-US" altLang="en-US" sz="800">
                <a:latin typeface="Arial" panose="020B0604020202020204" pitchFamily="34" charset="0"/>
              </a:rPr>
              <a:t>Completed Activity</a:t>
            </a:r>
          </a:p>
        </p:txBody>
      </p:sp>
      <p:sp>
        <p:nvSpPr>
          <p:cNvPr id="31811" name="Text Box 67">
            <a:extLst>
              <a:ext uri="{FF2B5EF4-FFF2-40B4-BE49-F238E27FC236}">
                <a16:creationId xmlns:a16="http://schemas.microsoft.com/office/drawing/2014/main" id="{28BD5E69-824A-9532-2C8D-8625FF115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7725" y="6270625"/>
            <a:ext cx="92075" cy="10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lIns="18288" tIns="9144" rIns="9144" bIns="9144">
            <a:spAutoFit/>
          </a:bodyPr>
          <a:lstStyle/>
          <a:p>
            <a:r>
              <a:rPr lang="en-US" altLang="en-US" sz="500" b="1"/>
              <a:t>X</a:t>
            </a:r>
          </a:p>
        </p:txBody>
      </p:sp>
      <p:grpSp>
        <p:nvGrpSpPr>
          <p:cNvPr id="31836" name="Group 92">
            <a:extLst>
              <a:ext uri="{FF2B5EF4-FFF2-40B4-BE49-F238E27FC236}">
                <a16:creationId xmlns:a16="http://schemas.microsoft.com/office/drawing/2014/main" id="{7751F900-C345-CE8A-D677-60B98A7A7F4E}"/>
              </a:ext>
            </a:extLst>
          </p:cNvPr>
          <p:cNvGrpSpPr>
            <a:grpSpLocks/>
          </p:cNvGrpSpPr>
          <p:nvPr/>
        </p:nvGrpSpPr>
        <p:grpSpPr bwMode="auto">
          <a:xfrm>
            <a:off x="150813" y="1349375"/>
            <a:ext cx="8993187" cy="4437063"/>
            <a:chOff x="95" y="1075"/>
            <a:chExt cx="5665" cy="2795"/>
          </a:xfrm>
        </p:grpSpPr>
        <p:sp>
          <p:nvSpPr>
            <p:cNvPr id="31750" name="Rectangle 6">
              <a:extLst>
                <a:ext uri="{FF2B5EF4-FFF2-40B4-BE49-F238E27FC236}">
                  <a16:creationId xmlns:a16="http://schemas.microsoft.com/office/drawing/2014/main" id="{029A91A6-5F93-A091-4E3E-70A73ED808E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53" y="2915"/>
              <a:ext cx="52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Champion/ Sponsor</a:t>
              </a:r>
            </a:p>
          </p:txBody>
        </p:sp>
        <p:sp>
          <p:nvSpPr>
            <p:cNvPr id="31751" name="Rectangle 7">
              <a:extLst>
                <a:ext uri="{FF2B5EF4-FFF2-40B4-BE49-F238E27FC236}">
                  <a16:creationId xmlns:a16="http://schemas.microsoft.com/office/drawing/2014/main" id="{79030E20-F236-CF38-23D3-F21234D01E1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78" y="2412"/>
              <a:ext cx="492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Finance</a:t>
              </a:r>
            </a:p>
          </p:txBody>
        </p:sp>
        <p:sp>
          <p:nvSpPr>
            <p:cNvPr id="31752" name="Text Box 8">
              <a:extLst>
                <a:ext uri="{FF2B5EF4-FFF2-40B4-BE49-F238E27FC236}">
                  <a16:creationId xmlns:a16="http://schemas.microsoft.com/office/drawing/2014/main" id="{0A2AF39E-80ED-D4D6-6FA7-CCA6952D26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-60" y="1730"/>
              <a:ext cx="542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000" b="1">
                  <a:solidFill>
                    <a:schemeClr val="accent2"/>
                  </a:solidFill>
                  <a:latin typeface="Arial" panose="020B0604020202020204" pitchFamily="34" charset="0"/>
                </a:rPr>
                <a:t>BB-GB</a:t>
              </a:r>
            </a:p>
          </p:txBody>
        </p:sp>
        <p:sp>
          <p:nvSpPr>
            <p:cNvPr id="31754" name="Line 10">
              <a:extLst>
                <a:ext uri="{FF2B5EF4-FFF2-40B4-BE49-F238E27FC236}">
                  <a16:creationId xmlns:a16="http://schemas.microsoft.com/office/drawing/2014/main" id="{0E1C37B2-4228-6A0C-2CC8-E6C9D301C2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" y="1446"/>
              <a:ext cx="5232" cy="1"/>
            </a:xfrm>
            <a:prstGeom prst="line">
              <a:avLst/>
            </a:prstGeom>
            <a:noFill/>
            <a:ln w="28575">
              <a:solidFill>
                <a:srgbClr val="C2C7BD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55" name="Line 11">
              <a:extLst>
                <a:ext uri="{FF2B5EF4-FFF2-40B4-BE49-F238E27FC236}">
                  <a16:creationId xmlns:a16="http://schemas.microsoft.com/office/drawing/2014/main" id="{54DD3EFD-EA47-3942-28C8-4282C2BE86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" y="2670"/>
              <a:ext cx="5232" cy="0"/>
            </a:xfrm>
            <a:prstGeom prst="line">
              <a:avLst/>
            </a:prstGeom>
            <a:noFill/>
            <a:ln w="28575">
              <a:solidFill>
                <a:srgbClr val="C2C7BD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56" name="Line 12">
              <a:extLst>
                <a:ext uri="{FF2B5EF4-FFF2-40B4-BE49-F238E27FC236}">
                  <a16:creationId xmlns:a16="http://schemas.microsoft.com/office/drawing/2014/main" id="{6814B9FE-03DA-9FCE-78FA-516239AE1F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" y="3294"/>
              <a:ext cx="5232" cy="0"/>
            </a:xfrm>
            <a:prstGeom prst="line">
              <a:avLst/>
            </a:prstGeom>
            <a:noFill/>
            <a:ln w="28575">
              <a:solidFill>
                <a:srgbClr val="C2C7BD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57" name="Rectangle 13">
              <a:extLst>
                <a:ext uri="{FF2B5EF4-FFF2-40B4-BE49-F238E27FC236}">
                  <a16:creationId xmlns:a16="http://schemas.microsoft.com/office/drawing/2014/main" id="{FBC41929-491E-ACD1-B0DC-52100498981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97" y="3534"/>
              <a:ext cx="528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MBB</a:t>
              </a:r>
            </a:p>
          </p:txBody>
        </p:sp>
        <p:sp>
          <p:nvSpPr>
            <p:cNvPr id="31765" name="AutoShape 21">
              <a:extLst>
                <a:ext uri="{FF2B5EF4-FFF2-40B4-BE49-F238E27FC236}">
                  <a16:creationId xmlns:a16="http://schemas.microsoft.com/office/drawing/2014/main" id="{A0366431-9580-1270-A882-ADF5AF347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" y="1513"/>
              <a:ext cx="912" cy="569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Team Charter (including Business Case)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Map Process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VOC Data Collection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Specify CTQs</a:t>
              </a:r>
            </a:p>
          </p:txBody>
        </p:sp>
        <p:sp>
          <p:nvSpPr>
            <p:cNvPr id="31766" name="AutoShape 22">
              <a:extLst>
                <a:ext uri="{FF2B5EF4-FFF2-40B4-BE49-F238E27FC236}">
                  <a16:creationId xmlns:a16="http://schemas.microsoft.com/office/drawing/2014/main" id="{484ACFA0-5DBF-EF99-9F42-8BC8D46123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" y="2766"/>
              <a:ext cx="912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Approve Initial Charter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and Approve Outputs of Define Step</a:t>
              </a:r>
            </a:p>
          </p:txBody>
        </p:sp>
        <p:sp>
          <p:nvSpPr>
            <p:cNvPr id="31767" name="AutoShape 23">
              <a:extLst>
                <a:ext uri="{FF2B5EF4-FFF2-40B4-BE49-F238E27FC236}">
                  <a16:creationId xmlns:a16="http://schemas.microsoft.com/office/drawing/2014/main" id="{FE73DB94-E80C-5975-9895-0DF061234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" y="3342"/>
              <a:ext cx="912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and Approve Outputs of Define Step</a:t>
              </a:r>
            </a:p>
          </p:txBody>
        </p:sp>
        <p:sp>
          <p:nvSpPr>
            <p:cNvPr id="31768" name="Line 24">
              <a:extLst>
                <a:ext uri="{FF2B5EF4-FFF2-40B4-BE49-F238E27FC236}">
                  <a16:creationId xmlns:a16="http://schemas.microsoft.com/office/drawing/2014/main" id="{6B4E6016-216C-2812-D9FD-59041FDF9F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" y="2142"/>
              <a:ext cx="5232" cy="0"/>
            </a:xfrm>
            <a:prstGeom prst="line">
              <a:avLst/>
            </a:prstGeom>
            <a:noFill/>
            <a:ln w="28575">
              <a:solidFill>
                <a:srgbClr val="C2C7BD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69" name="AutoShape 25">
              <a:extLst>
                <a:ext uri="{FF2B5EF4-FFF2-40B4-BE49-F238E27FC236}">
                  <a16:creationId xmlns:a16="http://schemas.microsoft.com/office/drawing/2014/main" id="{07FB56F7-5649-59B3-53AC-8B29547CF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6" y="1536"/>
              <a:ext cx="912" cy="599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CTQs Measured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Process Stability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Process Capability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Baseline Sigma Calc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Focused Problem Statement</a:t>
              </a:r>
            </a:p>
          </p:txBody>
        </p:sp>
        <p:sp>
          <p:nvSpPr>
            <p:cNvPr id="31770" name="AutoShape 26">
              <a:extLst>
                <a:ext uri="{FF2B5EF4-FFF2-40B4-BE49-F238E27FC236}">
                  <a16:creationId xmlns:a16="http://schemas.microsoft.com/office/drawing/2014/main" id="{604BAFCB-166A-1242-474A-5929810B2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6" y="2766"/>
              <a:ext cx="912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and Approve Outputs of Measure Step</a:t>
              </a:r>
            </a:p>
          </p:txBody>
        </p:sp>
        <p:sp>
          <p:nvSpPr>
            <p:cNvPr id="31771" name="AutoShape 27">
              <a:extLst>
                <a:ext uri="{FF2B5EF4-FFF2-40B4-BE49-F238E27FC236}">
                  <a16:creationId xmlns:a16="http://schemas.microsoft.com/office/drawing/2014/main" id="{634EC139-45F9-2A43-1422-B9C5751738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6" y="3342"/>
              <a:ext cx="912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and Approve Outputs of Measure Step</a:t>
              </a:r>
            </a:p>
          </p:txBody>
        </p:sp>
        <p:sp>
          <p:nvSpPr>
            <p:cNvPr id="31772" name="AutoShape 28">
              <a:extLst>
                <a:ext uri="{FF2B5EF4-FFF2-40B4-BE49-F238E27FC236}">
                  <a16:creationId xmlns:a16="http://schemas.microsoft.com/office/drawing/2014/main" id="{5BD388E9-D61A-9710-8A98-291FA2AE6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0" y="1513"/>
              <a:ext cx="1040" cy="343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69863" indent="-16986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Identify Root Causes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Quantify Root Causes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Verify Root Causes</a:t>
              </a:r>
            </a:p>
          </p:txBody>
        </p:sp>
        <p:sp>
          <p:nvSpPr>
            <p:cNvPr id="31773" name="AutoShape 29">
              <a:extLst>
                <a:ext uri="{FF2B5EF4-FFF2-40B4-BE49-F238E27FC236}">
                  <a16:creationId xmlns:a16="http://schemas.microsoft.com/office/drawing/2014/main" id="{4084E32A-236C-7773-D366-A779EF47A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6" y="2184"/>
              <a:ext cx="926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and Approve Focused Problem Statement &amp; Updated Business Case</a:t>
              </a:r>
            </a:p>
          </p:txBody>
        </p:sp>
        <p:sp>
          <p:nvSpPr>
            <p:cNvPr id="31774" name="AutoShape 30">
              <a:extLst>
                <a:ext uri="{FF2B5EF4-FFF2-40B4-BE49-F238E27FC236}">
                  <a16:creationId xmlns:a16="http://schemas.microsoft.com/office/drawing/2014/main" id="{8CB873CA-D08B-7310-257B-238F20F62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0" y="2718"/>
              <a:ext cx="957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endParaRPr lang="en-US" altLang="en-US" sz="800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and Approve Outputs of Analyze Step</a:t>
              </a:r>
            </a:p>
          </p:txBody>
        </p:sp>
        <p:sp>
          <p:nvSpPr>
            <p:cNvPr id="31775" name="AutoShape 31">
              <a:extLst>
                <a:ext uri="{FF2B5EF4-FFF2-40B4-BE49-F238E27FC236}">
                  <a16:creationId xmlns:a16="http://schemas.microsoft.com/office/drawing/2014/main" id="{B753B9D3-CA27-F396-92C7-EE5DAA25DE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0" y="3294"/>
              <a:ext cx="957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endParaRPr lang="en-US" altLang="en-US" sz="800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and Approve Outputs of Analyze Step</a:t>
              </a:r>
            </a:p>
          </p:txBody>
        </p:sp>
        <p:sp>
          <p:nvSpPr>
            <p:cNvPr id="31776" name="AutoShape 32">
              <a:extLst>
                <a:ext uri="{FF2B5EF4-FFF2-40B4-BE49-F238E27FC236}">
                  <a16:creationId xmlns:a16="http://schemas.microsoft.com/office/drawing/2014/main" id="{E7BD5A88-3AFA-495F-3AC5-A9DB3F106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2" y="1513"/>
              <a:ext cx="1045" cy="569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Select Solution (Including Trade Studies, Cost/Benefit Analysis)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Design Solution 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Pilot Solution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Implement Solution</a:t>
              </a:r>
            </a:p>
          </p:txBody>
        </p:sp>
        <p:sp>
          <p:nvSpPr>
            <p:cNvPr id="31777" name="AutoShape 33">
              <a:extLst>
                <a:ext uri="{FF2B5EF4-FFF2-40B4-BE49-F238E27FC236}">
                  <a16:creationId xmlns:a16="http://schemas.microsoft.com/office/drawing/2014/main" id="{95910A94-9A27-C01E-D0A5-49866767B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2" y="2718"/>
              <a:ext cx="1045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endParaRPr lang="en-US" altLang="en-US" sz="800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&amp; Approve Selected Solution(s)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Implementation Progress</a:t>
              </a:r>
            </a:p>
          </p:txBody>
        </p:sp>
        <p:sp>
          <p:nvSpPr>
            <p:cNvPr id="31778" name="AutoShape 34">
              <a:extLst>
                <a:ext uri="{FF2B5EF4-FFF2-40B4-BE49-F238E27FC236}">
                  <a16:creationId xmlns:a16="http://schemas.microsoft.com/office/drawing/2014/main" id="{8F230543-AC25-6799-A556-40820E5E89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2" y="2142"/>
              <a:ext cx="1045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69863" indent="-16986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endParaRPr lang="en-US" altLang="en-US" sz="800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Support Trade Study, Cost/Benefit Analysis</a:t>
              </a:r>
            </a:p>
          </p:txBody>
        </p:sp>
        <p:sp>
          <p:nvSpPr>
            <p:cNvPr id="31779" name="AutoShape 35">
              <a:extLst>
                <a:ext uri="{FF2B5EF4-FFF2-40B4-BE49-F238E27FC236}">
                  <a16:creationId xmlns:a16="http://schemas.microsoft.com/office/drawing/2014/main" id="{7052198F-FBB4-BF7A-6FF2-E75F279A2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2" y="3342"/>
              <a:ext cx="1045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endParaRPr lang="en-US" altLang="en-US" sz="800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Recommended Solutions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Implementation Progress</a:t>
              </a:r>
            </a:p>
          </p:txBody>
        </p:sp>
        <p:sp>
          <p:nvSpPr>
            <p:cNvPr id="31780" name="AutoShape 36">
              <a:extLst>
                <a:ext uri="{FF2B5EF4-FFF2-40B4-BE49-F238E27FC236}">
                  <a16:creationId xmlns:a16="http://schemas.microsoft.com/office/drawing/2014/main" id="{0F542A96-7B46-3B8A-9559-2103187FA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1483"/>
              <a:ext cx="1104" cy="617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Institutionalize Improvement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Ongoing Control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Quantify Financial Results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Present Final Project Results, Lessons Learned</a:t>
              </a:r>
            </a:p>
            <a:p>
              <a:pPr eaLnBrk="0" hangingPunct="0">
                <a:spcBef>
                  <a:spcPct val="15000"/>
                </a:spcBef>
                <a:spcAft>
                  <a:spcPct val="10000"/>
                </a:spcAft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Project Closure</a:t>
              </a:r>
            </a:p>
          </p:txBody>
        </p:sp>
        <p:sp>
          <p:nvSpPr>
            <p:cNvPr id="31781" name="AutoShape 37">
              <a:extLst>
                <a:ext uri="{FF2B5EF4-FFF2-40B4-BE49-F238E27FC236}">
                  <a16:creationId xmlns:a16="http://schemas.microsoft.com/office/drawing/2014/main" id="{EADD9A8B-3ED5-A248-356C-4866EE9F4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2142"/>
              <a:ext cx="1104" cy="402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69863" indent="-16986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endParaRPr lang="en-US" altLang="en-US" sz="800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Validate Financial Results</a:t>
              </a:r>
            </a:p>
          </p:txBody>
        </p:sp>
        <p:sp>
          <p:nvSpPr>
            <p:cNvPr id="31782" name="AutoShape 38">
              <a:extLst>
                <a:ext uri="{FF2B5EF4-FFF2-40B4-BE49-F238E27FC236}">
                  <a16:creationId xmlns:a16="http://schemas.microsoft.com/office/drawing/2014/main" id="{4EF341EF-4E1E-3A8E-D53B-752E82D42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2718"/>
              <a:ext cx="1104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endParaRPr lang="en-US" altLang="en-US" sz="800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Financial Results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Final Project Results, Lessons Learned</a:t>
              </a:r>
            </a:p>
          </p:txBody>
        </p:sp>
        <p:sp>
          <p:nvSpPr>
            <p:cNvPr id="31783" name="AutoShape 39">
              <a:extLst>
                <a:ext uri="{FF2B5EF4-FFF2-40B4-BE49-F238E27FC236}">
                  <a16:creationId xmlns:a16="http://schemas.microsoft.com/office/drawing/2014/main" id="{E49D0BAE-E802-428B-D124-339CC0750B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3294"/>
              <a:ext cx="1104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endParaRPr lang="en-US" altLang="en-US" sz="800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Financial Results</a:t>
              </a: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Final Project Results, Lessons Learned</a:t>
              </a:r>
            </a:p>
          </p:txBody>
        </p:sp>
        <p:sp>
          <p:nvSpPr>
            <p:cNvPr id="31753" name="AutoShape 9">
              <a:extLst>
                <a:ext uri="{FF2B5EF4-FFF2-40B4-BE49-F238E27FC236}">
                  <a16:creationId xmlns:a16="http://schemas.microsoft.com/office/drawing/2014/main" id="{62ABFFE3-6D39-E07A-49B4-DB825F2030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" y="1077"/>
              <a:ext cx="908" cy="271"/>
            </a:xfrm>
            <a:prstGeom prst="flowChartProcess">
              <a:avLst/>
            </a:prstGeom>
            <a:no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69863" indent="-16986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Define</a:t>
              </a:r>
            </a:p>
          </p:txBody>
        </p:sp>
        <p:cxnSp>
          <p:nvCxnSpPr>
            <p:cNvPr id="31760" name="AutoShape 16">
              <a:extLst>
                <a:ext uri="{FF2B5EF4-FFF2-40B4-BE49-F238E27FC236}">
                  <a16:creationId xmlns:a16="http://schemas.microsoft.com/office/drawing/2014/main" id="{E6345DA8-F40E-A21E-EF76-A411AD03D5F5}"/>
                </a:ext>
              </a:extLst>
            </p:cNvPr>
            <p:cNvCxnSpPr>
              <a:cxnSpLocks noChangeShapeType="1"/>
              <a:stCxn id="31762" idx="1"/>
              <a:endCxn id="31753" idx="3"/>
            </p:cNvCxnSpPr>
            <p:nvPr/>
          </p:nvCxnSpPr>
          <p:spPr bwMode="auto">
            <a:xfrm flipH="1">
              <a:off x="1332" y="1211"/>
              <a:ext cx="179" cy="2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1761" name="AutoShape 17">
              <a:extLst>
                <a:ext uri="{FF2B5EF4-FFF2-40B4-BE49-F238E27FC236}">
                  <a16:creationId xmlns:a16="http://schemas.microsoft.com/office/drawing/2014/main" id="{C9931BD7-11CF-39E7-A83D-D62240C92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2" y="1075"/>
              <a:ext cx="818" cy="271"/>
            </a:xfrm>
            <a:prstGeom prst="flowChartProcess">
              <a:avLst/>
            </a:prstGeom>
            <a:no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Ins="0" anchor="ctr"/>
            <a:lstStyle>
              <a:lvl1pPr marL="169863" indent="-16986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Analyze</a:t>
              </a:r>
            </a:p>
          </p:txBody>
        </p:sp>
        <p:sp>
          <p:nvSpPr>
            <p:cNvPr id="31762" name="AutoShape 18">
              <a:extLst>
                <a:ext uri="{FF2B5EF4-FFF2-40B4-BE49-F238E27FC236}">
                  <a16:creationId xmlns:a16="http://schemas.microsoft.com/office/drawing/2014/main" id="{E547F017-FAE7-7442-2FEA-47BA15FB36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1075"/>
              <a:ext cx="699" cy="271"/>
            </a:xfrm>
            <a:prstGeom prst="flowChartProcess">
              <a:avLst/>
            </a:prstGeom>
            <a:no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Ins="0" anchor="ctr"/>
            <a:lstStyle>
              <a:lvl1pPr marL="169863" indent="-16986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Measure</a:t>
              </a:r>
            </a:p>
          </p:txBody>
        </p:sp>
        <p:sp>
          <p:nvSpPr>
            <p:cNvPr id="31763" name="AutoShape 19">
              <a:extLst>
                <a:ext uri="{FF2B5EF4-FFF2-40B4-BE49-F238E27FC236}">
                  <a16:creationId xmlns:a16="http://schemas.microsoft.com/office/drawing/2014/main" id="{ED80726B-284B-38FF-34E7-E2172580B4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5" y="1075"/>
              <a:ext cx="895" cy="271"/>
            </a:xfrm>
            <a:prstGeom prst="flowChartProcess">
              <a:avLst/>
            </a:prstGeom>
            <a:no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Ins="0" anchor="ctr"/>
            <a:lstStyle>
              <a:lvl1pPr marL="169863" indent="-16986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Identify &amp; Execute</a:t>
              </a:r>
            </a:p>
          </p:txBody>
        </p:sp>
        <p:sp>
          <p:nvSpPr>
            <p:cNvPr id="31764" name="AutoShape 20">
              <a:extLst>
                <a:ext uri="{FF2B5EF4-FFF2-40B4-BE49-F238E27FC236}">
                  <a16:creationId xmlns:a16="http://schemas.microsoft.com/office/drawing/2014/main" id="{39E200D0-9718-756E-51E8-3F3EF11E7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5" y="1075"/>
              <a:ext cx="913" cy="271"/>
            </a:xfrm>
            <a:prstGeom prst="flowChartProcess">
              <a:avLst/>
            </a:prstGeom>
            <a:noFill/>
            <a:ln w="2857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Ins="0" anchor="ctr"/>
            <a:lstStyle>
              <a:lvl1pPr marL="169863" indent="-16986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1400">
                  <a:solidFill>
                    <a:schemeClr val="accent2"/>
                  </a:solidFill>
                  <a:latin typeface="Arial" panose="020B0604020202020204" pitchFamily="34" charset="0"/>
                </a:rPr>
                <a:t>Control</a:t>
              </a:r>
            </a:p>
          </p:txBody>
        </p:sp>
        <p:cxnSp>
          <p:nvCxnSpPr>
            <p:cNvPr id="31784" name="AutoShape 40">
              <a:extLst>
                <a:ext uri="{FF2B5EF4-FFF2-40B4-BE49-F238E27FC236}">
                  <a16:creationId xmlns:a16="http://schemas.microsoft.com/office/drawing/2014/main" id="{78CB81ED-3BAC-E71B-833F-A3FC5C4EAAEF}"/>
                </a:ext>
              </a:extLst>
            </p:cNvPr>
            <p:cNvCxnSpPr>
              <a:cxnSpLocks noChangeShapeType="1"/>
              <a:stCxn id="31761" idx="1"/>
              <a:endCxn id="31762" idx="3"/>
            </p:cNvCxnSpPr>
            <p:nvPr/>
          </p:nvCxnSpPr>
          <p:spPr bwMode="auto">
            <a:xfrm flipH="1">
              <a:off x="2228" y="1211"/>
              <a:ext cx="245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785" name="AutoShape 41">
              <a:extLst>
                <a:ext uri="{FF2B5EF4-FFF2-40B4-BE49-F238E27FC236}">
                  <a16:creationId xmlns:a16="http://schemas.microsoft.com/office/drawing/2014/main" id="{019E88CD-3B40-EDC2-7B55-EF310EB0F0BA}"/>
                </a:ext>
              </a:extLst>
            </p:cNvPr>
            <p:cNvCxnSpPr>
              <a:cxnSpLocks noChangeShapeType="1"/>
              <a:endCxn id="31761" idx="3"/>
            </p:cNvCxnSpPr>
            <p:nvPr/>
          </p:nvCxnSpPr>
          <p:spPr bwMode="auto">
            <a:xfrm flipH="1">
              <a:off x="3309" y="1211"/>
              <a:ext cx="178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786" name="AutoShape 42">
              <a:extLst>
                <a:ext uri="{FF2B5EF4-FFF2-40B4-BE49-F238E27FC236}">
                  <a16:creationId xmlns:a16="http://schemas.microsoft.com/office/drawing/2014/main" id="{75DDE75F-E199-A4E6-9180-F532BF61687E}"/>
                </a:ext>
              </a:extLst>
            </p:cNvPr>
            <p:cNvCxnSpPr>
              <a:cxnSpLocks noChangeShapeType="1"/>
              <a:stCxn id="31764" idx="1"/>
              <a:endCxn id="31763" idx="3"/>
            </p:cNvCxnSpPr>
            <p:nvPr/>
          </p:nvCxnSpPr>
          <p:spPr bwMode="auto">
            <a:xfrm flipH="1">
              <a:off x="4419" y="1211"/>
              <a:ext cx="237" cy="0"/>
            </a:xfrm>
            <a:prstGeom prst="straightConnector1">
              <a:avLst/>
            </a:prstGeom>
            <a:noFill/>
            <a:ln w="9525">
              <a:solidFill>
                <a:schemeClr val="accent2"/>
              </a:solidFill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1787" name="AutoShape 43">
              <a:extLst>
                <a:ext uri="{FF2B5EF4-FFF2-40B4-BE49-F238E27FC236}">
                  <a16:creationId xmlns:a16="http://schemas.microsoft.com/office/drawing/2014/main" id="{15E62750-FAE1-FD1D-FE21-3D27ABCF1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" y="2142"/>
              <a:ext cx="1104" cy="480"/>
            </a:xfrm>
            <a:prstGeom prst="flowChartProcess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 marL="112713" indent="-1127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>
                <a:spcBef>
                  <a:spcPct val="15000"/>
                </a:spcBef>
              </a:pPr>
              <a:endParaRPr lang="en-US" altLang="en-US" sz="800">
                <a:latin typeface="Arial" panose="020B0604020202020204" pitchFamily="34" charset="0"/>
              </a:endParaRPr>
            </a:p>
            <a:p>
              <a:pPr eaLnBrk="0" hangingPunct="0">
                <a:spcBef>
                  <a:spcPct val="15000"/>
                </a:spcBef>
                <a:buSzPct val="155000"/>
                <a:buFont typeface="Wingdings" panose="05000000000000000000" pitchFamily="2" charset="2"/>
                <a:buNone/>
              </a:pPr>
              <a:r>
                <a:rPr lang="en-US" altLang="en-US" sz="800">
                  <a:latin typeface="Arial" panose="020B0604020202020204" pitchFamily="34" charset="0"/>
                </a:rPr>
                <a:t>Review and Approve Initial  Business Case</a:t>
              </a:r>
            </a:p>
          </p:txBody>
        </p:sp>
        <p:sp>
          <p:nvSpPr>
            <p:cNvPr id="31790" name="AutoShape 46">
              <a:extLst>
                <a:ext uri="{FF2B5EF4-FFF2-40B4-BE49-F238E27FC236}">
                  <a16:creationId xmlns:a16="http://schemas.microsoft.com/office/drawing/2014/main" id="{94984455-2380-4CBD-902E-AB1C7FDC2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304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1" name="AutoShape 47">
              <a:extLst>
                <a:ext uri="{FF2B5EF4-FFF2-40B4-BE49-F238E27FC236}">
                  <a16:creationId xmlns:a16="http://schemas.microsoft.com/office/drawing/2014/main" id="{03ED3CAB-F346-5578-BD98-D8461FA742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" y="2862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2" name="AutoShape 48">
              <a:extLst>
                <a:ext uri="{FF2B5EF4-FFF2-40B4-BE49-F238E27FC236}">
                  <a16:creationId xmlns:a16="http://schemas.microsoft.com/office/drawing/2014/main" id="{2500B23D-4A1D-D76F-E78E-540BCF04A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" y="3474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3" name="AutoShape 49">
              <a:extLst>
                <a:ext uri="{FF2B5EF4-FFF2-40B4-BE49-F238E27FC236}">
                  <a16:creationId xmlns:a16="http://schemas.microsoft.com/office/drawing/2014/main" id="{B0802837-3DD0-B023-4391-02EC4A847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1" y="2863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4" name="AutoShape 50">
              <a:extLst>
                <a:ext uri="{FF2B5EF4-FFF2-40B4-BE49-F238E27FC236}">
                  <a16:creationId xmlns:a16="http://schemas.microsoft.com/office/drawing/2014/main" id="{B539FBE3-03AC-4938-8A08-F16CB286EA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1" y="3439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5" name="AutoShape 51">
              <a:extLst>
                <a:ext uri="{FF2B5EF4-FFF2-40B4-BE49-F238E27FC236}">
                  <a16:creationId xmlns:a16="http://schemas.microsoft.com/office/drawing/2014/main" id="{FD99A01B-C63E-DED9-8D71-6204F5E3C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1" y="2256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8" name="AutoShape 54">
              <a:extLst>
                <a:ext uri="{FF2B5EF4-FFF2-40B4-BE49-F238E27FC236}">
                  <a16:creationId xmlns:a16="http://schemas.microsoft.com/office/drawing/2014/main" id="{1FE4DEE3-34FB-BDFE-FFE9-2A7506B9E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2" y="2886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799" name="AutoShape 55">
              <a:extLst>
                <a:ext uri="{FF2B5EF4-FFF2-40B4-BE49-F238E27FC236}">
                  <a16:creationId xmlns:a16="http://schemas.microsoft.com/office/drawing/2014/main" id="{FC191037-3D7A-4338-AE5B-C0FAF9B36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6" y="3468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0" name="AutoShape 56">
              <a:extLst>
                <a:ext uri="{FF2B5EF4-FFF2-40B4-BE49-F238E27FC236}">
                  <a16:creationId xmlns:a16="http://schemas.microsoft.com/office/drawing/2014/main" id="{0A990AE0-9F1D-B1A4-229B-061FE5793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0" y="2820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1" name="AutoShape 57">
              <a:extLst>
                <a:ext uri="{FF2B5EF4-FFF2-40B4-BE49-F238E27FC236}">
                  <a16:creationId xmlns:a16="http://schemas.microsoft.com/office/drawing/2014/main" id="{5B4CC909-91A6-C34A-B187-53D85C74D2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4" y="2964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2" name="AutoShape 58">
              <a:extLst>
                <a:ext uri="{FF2B5EF4-FFF2-40B4-BE49-F238E27FC236}">
                  <a16:creationId xmlns:a16="http://schemas.microsoft.com/office/drawing/2014/main" id="{BA25079B-1A50-67C1-DD23-3EB242D59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4" y="3438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3" name="AutoShape 59">
              <a:extLst>
                <a:ext uri="{FF2B5EF4-FFF2-40B4-BE49-F238E27FC236}">
                  <a16:creationId xmlns:a16="http://schemas.microsoft.com/office/drawing/2014/main" id="{7D956091-31C3-8FBD-2975-5CC662566F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4" y="3594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4" name="AutoShape 60">
              <a:extLst>
                <a:ext uri="{FF2B5EF4-FFF2-40B4-BE49-F238E27FC236}">
                  <a16:creationId xmlns:a16="http://schemas.microsoft.com/office/drawing/2014/main" id="{45765631-8F77-4F77-55F8-9416336F1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6" y="3420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5" name="AutoShape 61">
              <a:extLst>
                <a:ext uri="{FF2B5EF4-FFF2-40B4-BE49-F238E27FC236}">
                  <a16:creationId xmlns:a16="http://schemas.microsoft.com/office/drawing/2014/main" id="{37D63FC8-266B-0CA4-0A5C-4FAEDA92F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6" y="3516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6" name="AutoShape 62">
              <a:extLst>
                <a:ext uri="{FF2B5EF4-FFF2-40B4-BE49-F238E27FC236}">
                  <a16:creationId xmlns:a16="http://schemas.microsoft.com/office/drawing/2014/main" id="{D5BE87FC-3533-2A96-10BA-B736FA390B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6" y="2844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7" name="AutoShape 63">
              <a:extLst>
                <a:ext uri="{FF2B5EF4-FFF2-40B4-BE49-F238E27FC236}">
                  <a16:creationId xmlns:a16="http://schemas.microsoft.com/office/drawing/2014/main" id="{D3C86592-6201-03D2-86F4-F8C4C50FB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6" y="2940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09" name="AutoShape 65">
              <a:extLst>
                <a:ext uri="{FF2B5EF4-FFF2-40B4-BE49-F238E27FC236}">
                  <a16:creationId xmlns:a16="http://schemas.microsoft.com/office/drawing/2014/main" id="{28C95FE1-4D0B-4D08-F9D0-02B0180B92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" y="2964"/>
              <a:ext cx="96" cy="96"/>
            </a:xfrm>
            <a:prstGeom prst="star5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812" name="Text Box 68">
              <a:extLst>
                <a:ext uri="{FF2B5EF4-FFF2-40B4-BE49-F238E27FC236}">
                  <a16:creationId xmlns:a16="http://schemas.microsoft.com/office/drawing/2014/main" id="{DA199F2F-2295-AC4A-AFB1-F858FECEFE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" y="1593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13" name="Text Box 69">
              <a:extLst>
                <a:ext uri="{FF2B5EF4-FFF2-40B4-BE49-F238E27FC236}">
                  <a16:creationId xmlns:a16="http://schemas.microsoft.com/office/drawing/2014/main" id="{BF780FC0-7C4C-0ED0-690D-897725BA71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" y="1758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14" name="Text Box 70">
              <a:extLst>
                <a:ext uri="{FF2B5EF4-FFF2-40B4-BE49-F238E27FC236}">
                  <a16:creationId xmlns:a16="http://schemas.microsoft.com/office/drawing/2014/main" id="{9A0E6B30-EFBC-A65A-56AD-F1FD1AFC00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2" y="1854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16" name="Text Box 72">
              <a:extLst>
                <a:ext uri="{FF2B5EF4-FFF2-40B4-BE49-F238E27FC236}">
                  <a16:creationId xmlns:a16="http://schemas.microsoft.com/office/drawing/2014/main" id="{95C66988-8784-E5CE-4B8B-65286A5AAC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" y="1566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17" name="Text Box 73">
              <a:extLst>
                <a:ext uri="{FF2B5EF4-FFF2-40B4-BE49-F238E27FC236}">
                  <a16:creationId xmlns:a16="http://schemas.microsoft.com/office/drawing/2014/main" id="{2333C686-A24F-F868-5A0D-2AFB4274A0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" y="1662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18" name="Text Box 74">
              <a:extLst>
                <a:ext uri="{FF2B5EF4-FFF2-40B4-BE49-F238E27FC236}">
                  <a16:creationId xmlns:a16="http://schemas.microsoft.com/office/drawing/2014/main" id="{AEA66902-4F77-57BC-3C1F-3CD8A43EF9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" y="1758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19" name="Text Box 75">
              <a:extLst>
                <a:ext uri="{FF2B5EF4-FFF2-40B4-BE49-F238E27FC236}">
                  <a16:creationId xmlns:a16="http://schemas.microsoft.com/office/drawing/2014/main" id="{3697E90D-9386-B1EE-7501-AF21398E5C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" y="1854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0" name="Text Box 76">
              <a:extLst>
                <a:ext uri="{FF2B5EF4-FFF2-40B4-BE49-F238E27FC236}">
                  <a16:creationId xmlns:a16="http://schemas.microsoft.com/office/drawing/2014/main" id="{17BD57D2-AE70-6BEF-B950-85CEE21949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58" y="1950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1" name="Text Box 77">
              <a:extLst>
                <a:ext uri="{FF2B5EF4-FFF2-40B4-BE49-F238E27FC236}">
                  <a16:creationId xmlns:a16="http://schemas.microsoft.com/office/drawing/2014/main" id="{33D1B4E4-D2DE-D73D-71F6-2B52AEB6F2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6" y="1566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2" name="Text Box 78">
              <a:extLst>
                <a:ext uri="{FF2B5EF4-FFF2-40B4-BE49-F238E27FC236}">
                  <a16:creationId xmlns:a16="http://schemas.microsoft.com/office/drawing/2014/main" id="{05DFDB42-A791-F12C-7A8A-D005BBF01F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6" y="1662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3" name="Text Box 79">
              <a:extLst>
                <a:ext uri="{FF2B5EF4-FFF2-40B4-BE49-F238E27FC236}">
                  <a16:creationId xmlns:a16="http://schemas.microsoft.com/office/drawing/2014/main" id="{5F1A0D77-334D-43DE-5DDE-EDA1B17258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6" y="1758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4" name="Text Box 80">
              <a:extLst>
                <a:ext uri="{FF2B5EF4-FFF2-40B4-BE49-F238E27FC236}">
                  <a16:creationId xmlns:a16="http://schemas.microsoft.com/office/drawing/2014/main" id="{66E26183-CA8D-6CB1-61E7-6D34988963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4" y="1536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5" name="Text Box 81">
              <a:extLst>
                <a:ext uri="{FF2B5EF4-FFF2-40B4-BE49-F238E27FC236}">
                  <a16:creationId xmlns:a16="http://schemas.microsoft.com/office/drawing/2014/main" id="{CF9B505C-9725-EC9D-16FA-7260EBC4BA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4" y="1776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6" name="Text Box 82">
              <a:extLst>
                <a:ext uri="{FF2B5EF4-FFF2-40B4-BE49-F238E27FC236}">
                  <a16:creationId xmlns:a16="http://schemas.microsoft.com/office/drawing/2014/main" id="{049CAD9D-1009-92D6-3B44-2C4B7D8E44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4" y="1872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7" name="Text Box 83">
              <a:extLst>
                <a:ext uri="{FF2B5EF4-FFF2-40B4-BE49-F238E27FC236}">
                  <a16:creationId xmlns:a16="http://schemas.microsoft.com/office/drawing/2014/main" id="{648792AF-0B9A-B4AD-4260-B81CAF1D37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4" y="1968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8" name="Text Box 84">
              <a:extLst>
                <a:ext uri="{FF2B5EF4-FFF2-40B4-BE49-F238E27FC236}">
                  <a16:creationId xmlns:a16="http://schemas.microsoft.com/office/drawing/2014/main" id="{D26229A4-7E31-FB41-EDE8-AE28EDABDB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6" y="1518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29" name="Text Box 85">
              <a:extLst>
                <a:ext uri="{FF2B5EF4-FFF2-40B4-BE49-F238E27FC236}">
                  <a16:creationId xmlns:a16="http://schemas.microsoft.com/office/drawing/2014/main" id="{18B02928-4ACE-FD47-F81F-917D2A5844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6" y="1710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30" name="Text Box 86">
              <a:extLst>
                <a:ext uri="{FF2B5EF4-FFF2-40B4-BE49-F238E27FC236}">
                  <a16:creationId xmlns:a16="http://schemas.microsoft.com/office/drawing/2014/main" id="{4E94952F-84C1-86B1-6903-B2A5A2E6D7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6" y="1614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31" name="Text Box 87">
              <a:extLst>
                <a:ext uri="{FF2B5EF4-FFF2-40B4-BE49-F238E27FC236}">
                  <a16:creationId xmlns:a16="http://schemas.microsoft.com/office/drawing/2014/main" id="{249526B1-656E-3EA2-50D8-40AECA94AD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6" y="1998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  <p:sp>
          <p:nvSpPr>
            <p:cNvPr id="31832" name="Text Box 88">
              <a:extLst>
                <a:ext uri="{FF2B5EF4-FFF2-40B4-BE49-F238E27FC236}">
                  <a16:creationId xmlns:a16="http://schemas.microsoft.com/office/drawing/2014/main" id="{0D4665CB-3F57-A093-7B64-5F3781F626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6" y="1824"/>
              <a:ext cx="58" cy="6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7961" dir="2700000" algn="ctr" rotWithShape="0">
                <a:schemeClr val="bg2"/>
              </a:outerShdw>
            </a:effectLst>
          </p:spPr>
          <p:txBody>
            <a:bodyPr lIns="18288" tIns="9144" rIns="9144" bIns="9144">
              <a:spAutoFit/>
            </a:bodyPr>
            <a:lstStyle/>
            <a:p>
              <a:endParaRPr lang="en-US" altLang="en-US" sz="500" b="1"/>
            </a:p>
          </p:txBody>
        </p:sp>
      </p:grpSp>
      <p:sp>
        <p:nvSpPr>
          <p:cNvPr id="31835" name="AutoShape 91">
            <a:extLst>
              <a:ext uri="{FF2B5EF4-FFF2-40B4-BE49-F238E27FC236}">
                <a16:creationId xmlns:a16="http://schemas.microsoft.com/office/drawing/2014/main" id="{7B76C1A5-F7B3-E24B-1A2D-8D0838C56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5815013"/>
            <a:ext cx="152400" cy="152400"/>
          </a:xfrm>
          <a:prstGeom prst="star5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A335E903-24C8-FCB6-5A25-CCAF576A2E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Select Solutions</a:t>
            </a:r>
          </a:p>
        </p:txBody>
      </p:sp>
      <p:sp>
        <p:nvSpPr>
          <p:cNvPr id="71684" name="Text Box 4">
            <a:extLst>
              <a:ext uri="{FF2B5EF4-FFF2-40B4-BE49-F238E27FC236}">
                <a16:creationId xmlns:a16="http://schemas.microsoft.com/office/drawing/2014/main" id="{66BBC209-9277-1B70-98EB-83C980351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600200"/>
            <a:ext cx="8131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Problem 	Verified Root Cause(s)	Candidate Solutions</a:t>
            </a:r>
          </a:p>
        </p:txBody>
      </p:sp>
      <p:sp>
        <p:nvSpPr>
          <p:cNvPr id="71686" name="Rectangle 6">
            <a:extLst>
              <a:ext uri="{FF2B5EF4-FFF2-40B4-BE49-F238E27FC236}">
                <a16:creationId xmlns:a16="http://schemas.microsoft.com/office/drawing/2014/main" id="{BBDD1119-1E90-C6FF-6098-BBACA844A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3038475"/>
            <a:ext cx="2100263" cy="10668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Invoice Errors</a:t>
            </a:r>
          </a:p>
          <a:p>
            <a:pPr algn="ctr"/>
            <a:r>
              <a:rPr lang="en-US" altLang="en-US" sz="1600"/>
              <a:t>Due to Incorrect</a:t>
            </a:r>
          </a:p>
          <a:p>
            <a:pPr algn="ctr"/>
            <a:r>
              <a:rPr lang="en-US" altLang="en-US" sz="1600"/>
              <a:t>Charge Descriptions</a:t>
            </a:r>
          </a:p>
        </p:txBody>
      </p:sp>
      <p:sp>
        <p:nvSpPr>
          <p:cNvPr id="71687" name="Rectangle 7">
            <a:extLst>
              <a:ext uri="{FF2B5EF4-FFF2-40B4-BE49-F238E27FC236}">
                <a16:creationId xmlns:a16="http://schemas.microsoft.com/office/drawing/2014/main" id="{9CD56600-5A20-698C-63ED-9E9B538939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288" y="2495550"/>
            <a:ext cx="1676400" cy="64293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Limited Menu of</a:t>
            </a:r>
          </a:p>
          <a:p>
            <a:pPr algn="ctr"/>
            <a:r>
              <a:rPr lang="en-US" altLang="en-US" sz="1600"/>
              <a:t>Charge Options</a:t>
            </a:r>
          </a:p>
        </p:txBody>
      </p:sp>
      <p:sp>
        <p:nvSpPr>
          <p:cNvPr id="71688" name="Rectangle 8">
            <a:extLst>
              <a:ext uri="{FF2B5EF4-FFF2-40B4-BE49-F238E27FC236}">
                <a16:creationId xmlns:a16="http://schemas.microsoft.com/office/drawing/2014/main" id="{87CAA52A-23CE-AF4F-E6CF-BA8128B40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288" y="3692525"/>
            <a:ext cx="1676400" cy="8794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Illegible Charge</a:t>
            </a:r>
          </a:p>
          <a:p>
            <a:pPr algn="ctr"/>
            <a:r>
              <a:rPr lang="en-US" altLang="en-US" sz="1600"/>
              <a:t>Description on</a:t>
            </a:r>
          </a:p>
          <a:p>
            <a:pPr algn="ctr"/>
            <a:r>
              <a:rPr lang="en-US" altLang="en-US" sz="1600"/>
              <a:t>Receipts</a:t>
            </a:r>
          </a:p>
        </p:txBody>
      </p:sp>
      <p:sp>
        <p:nvSpPr>
          <p:cNvPr id="71689" name="Rectangle 9">
            <a:extLst>
              <a:ext uri="{FF2B5EF4-FFF2-40B4-BE49-F238E27FC236}">
                <a16:creationId xmlns:a16="http://schemas.microsoft.com/office/drawing/2014/main" id="{118D3216-880C-2876-029F-3926E3952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288" y="5232400"/>
            <a:ext cx="1676400" cy="8318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Too Long (elapsed</a:t>
            </a:r>
          </a:p>
          <a:p>
            <a:pPr algn="ctr"/>
            <a:r>
              <a:rPr lang="en-US" altLang="en-US" sz="1600"/>
              <a:t>time) from charge</a:t>
            </a:r>
          </a:p>
          <a:p>
            <a:pPr algn="ctr"/>
            <a:r>
              <a:rPr lang="en-US" altLang="en-US" sz="1600"/>
              <a:t>to recording</a:t>
            </a:r>
          </a:p>
        </p:txBody>
      </p:sp>
      <p:sp>
        <p:nvSpPr>
          <p:cNvPr id="71690" name="Line 10">
            <a:extLst>
              <a:ext uri="{FF2B5EF4-FFF2-40B4-BE49-F238E27FC236}">
                <a16:creationId xmlns:a16="http://schemas.microsoft.com/office/drawing/2014/main" id="{6C4CFB46-3F21-AE31-0B94-FCC63C788F82}"/>
              </a:ext>
            </a:extLst>
          </p:cNvPr>
          <p:cNvSpPr>
            <a:spLocks noChangeShapeType="1"/>
          </p:cNvSpPr>
          <p:nvPr/>
        </p:nvSpPr>
        <p:spPr bwMode="auto">
          <a:xfrm>
            <a:off x="1828800" y="1809750"/>
            <a:ext cx="536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91" name="Line 11">
            <a:extLst>
              <a:ext uri="{FF2B5EF4-FFF2-40B4-BE49-F238E27FC236}">
                <a16:creationId xmlns:a16="http://schemas.microsoft.com/office/drawing/2014/main" id="{7F8002CA-C138-E5A5-F755-921F0EC02AC6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8938" y="1811338"/>
            <a:ext cx="5365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92" name="Line 12">
            <a:extLst>
              <a:ext uri="{FF2B5EF4-FFF2-40B4-BE49-F238E27FC236}">
                <a16:creationId xmlns:a16="http://schemas.microsoft.com/office/drawing/2014/main" id="{E8C04AA9-B3F5-C752-E8F0-3F9EFA66E340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0288" y="350678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93" name="Line 13">
            <a:extLst>
              <a:ext uri="{FF2B5EF4-FFF2-40B4-BE49-F238E27FC236}">
                <a16:creationId xmlns:a16="http://schemas.microsoft.com/office/drawing/2014/main" id="{AD65996D-5091-26BD-A2AD-14C559FC66C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5238" y="2800350"/>
            <a:ext cx="0" cy="2949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94" name="Line 14">
            <a:extLst>
              <a:ext uri="{FF2B5EF4-FFF2-40B4-BE49-F238E27FC236}">
                <a16:creationId xmlns:a16="http://schemas.microsoft.com/office/drawing/2014/main" id="{81B68B8C-6A95-1394-8328-C4F7BBD6F321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5238" y="5721350"/>
            <a:ext cx="37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95" name="Line 15">
            <a:extLst>
              <a:ext uri="{FF2B5EF4-FFF2-40B4-BE49-F238E27FC236}">
                <a16:creationId xmlns:a16="http://schemas.microsoft.com/office/drawing/2014/main" id="{EDD5BC31-6FB9-1F6B-BCBD-295181A0E38B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5238" y="4167188"/>
            <a:ext cx="40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696" name="Line 16">
            <a:extLst>
              <a:ext uri="{FF2B5EF4-FFF2-40B4-BE49-F238E27FC236}">
                <a16:creationId xmlns:a16="http://schemas.microsoft.com/office/drawing/2014/main" id="{0D3A1E3A-B761-2368-B9C5-66610278779C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5238" y="2800350"/>
            <a:ext cx="40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01" name="Rectangle 21">
            <a:extLst>
              <a:ext uri="{FF2B5EF4-FFF2-40B4-BE49-F238E27FC236}">
                <a16:creationId xmlns:a16="http://schemas.microsoft.com/office/drawing/2014/main" id="{A82F7481-9723-3017-11E1-A802F9794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2524125"/>
            <a:ext cx="2976563" cy="4349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Expand Standard Charge Menu</a:t>
            </a:r>
          </a:p>
        </p:txBody>
      </p:sp>
      <p:sp>
        <p:nvSpPr>
          <p:cNvPr id="71702" name="Rectangle 22">
            <a:extLst>
              <a:ext uri="{FF2B5EF4-FFF2-40B4-BE49-F238E27FC236}">
                <a16:creationId xmlns:a16="http://schemas.microsoft.com/office/drawing/2014/main" id="{13E6263A-D437-059F-9FA7-A5CA38891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527425"/>
            <a:ext cx="2976563" cy="4349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Implement Item Bar Coding</a:t>
            </a:r>
          </a:p>
        </p:txBody>
      </p:sp>
      <p:sp>
        <p:nvSpPr>
          <p:cNvPr id="71703" name="Rectangle 23">
            <a:extLst>
              <a:ext uri="{FF2B5EF4-FFF2-40B4-BE49-F238E27FC236}">
                <a16:creationId xmlns:a16="http://schemas.microsoft.com/office/drawing/2014/main" id="{BC71529D-FF99-BDEE-EFE9-8FD9FBD910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5029200"/>
            <a:ext cx="3352800" cy="4349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Policy – Immediate Charge Recording</a:t>
            </a:r>
          </a:p>
        </p:txBody>
      </p:sp>
      <p:sp>
        <p:nvSpPr>
          <p:cNvPr id="71704" name="Rectangle 24">
            <a:extLst>
              <a:ext uri="{FF2B5EF4-FFF2-40B4-BE49-F238E27FC236}">
                <a16:creationId xmlns:a16="http://schemas.microsoft.com/office/drawing/2014/main" id="{06AC896F-94C9-A63C-D92F-51F8F2B3C9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5737225"/>
            <a:ext cx="3352800" cy="4349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Create PDA Recording Application</a:t>
            </a:r>
          </a:p>
        </p:txBody>
      </p:sp>
      <p:sp>
        <p:nvSpPr>
          <p:cNvPr id="71705" name="Rectangle 25">
            <a:extLst>
              <a:ext uri="{FF2B5EF4-FFF2-40B4-BE49-F238E27FC236}">
                <a16:creationId xmlns:a16="http://schemas.microsoft.com/office/drawing/2014/main" id="{19CB51E4-2E96-B185-579A-B524C25B7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4213225"/>
            <a:ext cx="3124200" cy="43497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/>
              <a:t>Return Illegible Receipts to Vendor</a:t>
            </a:r>
          </a:p>
        </p:txBody>
      </p:sp>
      <p:sp>
        <p:nvSpPr>
          <p:cNvPr id="71706" name="Line 26">
            <a:extLst>
              <a:ext uri="{FF2B5EF4-FFF2-40B4-BE49-F238E27FC236}">
                <a16:creationId xmlns:a16="http://schemas.microsoft.com/office/drawing/2014/main" id="{F42DF7F0-9766-A542-C068-351E2A1E6D27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7432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07" name="Line 27">
            <a:extLst>
              <a:ext uri="{FF2B5EF4-FFF2-40B4-BE49-F238E27FC236}">
                <a16:creationId xmlns:a16="http://schemas.microsoft.com/office/drawing/2014/main" id="{77CA3B2A-70BB-BD9E-94E2-DED6C612080A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4038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08" name="Line 28">
            <a:extLst>
              <a:ext uri="{FF2B5EF4-FFF2-40B4-BE49-F238E27FC236}">
                <a16:creationId xmlns:a16="http://schemas.microsoft.com/office/drawing/2014/main" id="{0811FD31-A270-F657-4D6B-E2515D7F65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37338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09" name="Line 29">
            <a:extLst>
              <a:ext uri="{FF2B5EF4-FFF2-40B4-BE49-F238E27FC236}">
                <a16:creationId xmlns:a16="http://schemas.microsoft.com/office/drawing/2014/main" id="{5D91564D-25D1-73E5-CF80-E2FF52D6C103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3733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0" name="Line 30">
            <a:extLst>
              <a:ext uri="{FF2B5EF4-FFF2-40B4-BE49-F238E27FC236}">
                <a16:creationId xmlns:a16="http://schemas.microsoft.com/office/drawing/2014/main" id="{7F868D9E-E9BF-54B4-25CD-0CBF2B207D08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4419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1" name="Line 31">
            <a:extLst>
              <a:ext uri="{FF2B5EF4-FFF2-40B4-BE49-F238E27FC236}">
                <a16:creationId xmlns:a16="http://schemas.microsoft.com/office/drawing/2014/main" id="{D697EB72-8484-CEBB-FB0A-1D29756C6B96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571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2" name="Line 32">
            <a:extLst>
              <a:ext uri="{FF2B5EF4-FFF2-40B4-BE49-F238E27FC236}">
                <a16:creationId xmlns:a16="http://schemas.microsoft.com/office/drawing/2014/main" id="{5AF06E1B-7ECA-1A70-F08B-C52D3FB16AFB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52578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3" name="Line 33">
            <a:extLst>
              <a:ext uri="{FF2B5EF4-FFF2-40B4-BE49-F238E27FC236}">
                <a16:creationId xmlns:a16="http://schemas.microsoft.com/office/drawing/2014/main" id="{9B12E37C-F185-3541-D94C-4BEEA5813F75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5943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5" name="Line 35">
            <a:extLst>
              <a:ext uri="{FF2B5EF4-FFF2-40B4-BE49-F238E27FC236}">
                <a16:creationId xmlns:a16="http://schemas.microsoft.com/office/drawing/2014/main" id="{226EA6F9-1128-BD21-106A-A58A368DEDF9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0" y="52578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>
            <a:extLst>
              <a:ext uri="{FF2B5EF4-FFF2-40B4-BE49-F238E27FC236}">
                <a16:creationId xmlns:a16="http://schemas.microsoft.com/office/drawing/2014/main" id="{5D63C1BB-3860-3256-DB77-C223DF0831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Select Solution - Trade Studies</a:t>
            </a:r>
          </a:p>
        </p:txBody>
      </p:sp>
      <p:sp>
        <p:nvSpPr>
          <p:cNvPr id="79877" name="Oval 5">
            <a:extLst>
              <a:ext uri="{FF2B5EF4-FFF2-40B4-BE49-F238E27FC236}">
                <a16:creationId xmlns:a16="http://schemas.microsoft.com/office/drawing/2014/main" id="{E9EBCDD2-EB81-8649-3B9C-C39C40288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5413" y="3487738"/>
            <a:ext cx="941387" cy="603250"/>
          </a:xfrm>
          <a:prstGeom prst="ellipse">
            <a:avLst/>
          </a:prstGeom>
          <a:noFill/>
          <a:ln w="539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878" name="Rectangle 6">
            <a:extLst>
              <a:ext uri="{FF2B5EF4-FFF2-40B4-BE49-F238E27FC236}">
                <a16:creationId xmlns:a16="http://schemas.microsoft.com/office/drawing/2014/main" id="{9D3BC4EC-BF29-F576-F1C1-0233AE45B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1654175"/>
            <a:ext cx="1320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600" b="1">
                <a:solidFill>
                  <a:srgbClr val="000000"/>
                </a:solidFill>
                <a:latin typeface="Arial" panose="020B0604020202020204" pitchFamily="34" charset="0"/>
              </a:rPr>
              <a:t>Solution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79" name="Rectangle 7">
            <a:extLst>
              <a:ext uri="{FF2B5EF4-FFF2-40B4-BE49-F238E27FC236}">
                <a16:creationId xmlns:a16="http://schemas.microsoft.com/office/drawing/2014/main" id="{FF92B7C2-6644-1BD7-E47A-C0B165746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313" y="3149600"/>
            <a:ext cx="4445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EDI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80" name="Rectangle 8">
            <a:extLst>
              <a:ext uri="{FF2B5EF4-FFF2-40B4-BE49-F238E27FC236}">
                <a16:creationId xmlns:a16="http://schemas.microsoft.com/office/drawing/2014/main" id="{6CF7BF2D-3BA5-9DC7-3C73-3578ABC4C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013" y="3652838"/>
            <a:ext cx="9032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Internet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81" name="Rectangle 9">
            <a:extLst>
              <a:ext uri="{FF2B5EF4-FFF2-40B4-BE49-F238E27FC236}">
                <a16:creationId xmlns:a16="http://schemas.microsoft.com/office/drawing/2014/main" id="{51115CED-70CA-4D30-E013-B1E77CEAB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213" y="4116388"/>
            <a:ext cx="87153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Manual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82" name="Rectangle 10">
            <a:extLst>
              <a:ext uri="{FF2B5EF4-FFF2-40B4-BE49-F238E27FC236}">
                <a16:creationId xmlns:a16="http://schemas.microsoft.com/office/drawing/2014/main" id="{B6B6E00C-2AB4-F95A-62AB-243D4A221C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788" y="1373188"/>
            <a:ext cx="8199437" cy="31972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883" name="Line 11">
            <a:extLst>
              <a:ext uri="{FF2B5EF4-FFF2-40B4-BE49-F238E27FC236}">
                <a16:creationId xmlns:a16="http://schemas.microsoft.com/office/drawing/2014/main" id="{92B3B82C-6B81-D88F-E17B-66CC078959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" y="2611438"/>
            <a:ext cx="8201025" cy="1587"/>
          </a:xfrm>
          <a:prstGeom prst="line">
            <a:avLst/>
          </a:prstGeom>
          <a:noFill/>
          <a:ln w="365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884" name="Line 12">
            <a:extLst>
              <a:ext uri="{FF2B5EF4-FFF2-40B4-BE49-F238E27FC236}">
                <a16:creationId xmlns:a16="http://schemas.microsoft.com/office/drawing/2014/main" id="{D8C906CB-799C-C82B-404F-7326D9638061}"/>
              </a:ext>
            </a:extLst>
          </p:cNvPr>
          <p:cNvSpPr>
            <a:spLocks noChangeShapeType="1"/>
          </p:cNvSpPr>
          <p:nvPr/>
        </p:nvSpPr>
        <p:spPr bwMode="auto">
          <a:xfrm>
            <a:off x="466725" y="3076575"/>
            <a:ext cx="820102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885" name="Line 13">
            <a:extLst>
              <a:ext uri="{FF2B5EF4-FFF2-40B4-BE49-F238E27FC236}">
                <a16:creationId xmlns:a16="http://schemas.microsoft.com/office/drawing/2014/main" id="{F672C762-7B46-8266-076F-1B0530E02D91}"/>
              </a:ext>
            </a:extLst>
          </p:cNvPr>
          <p:cNvSpPr>
            <a:spLocks noChangeShapeType="1"/>
          </p:cNvSpPr>
          <p:nvPr/>
        </p:nvSpPr>
        <p:spPr bwMode="auto">
          <a:xfrm>
            <a:off x="466725" y="3559175"/>
            <a:ext cx="820102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886" name="Line 14">
            <a:extLst>
              <a:ext uri="{FF2B5EF4-FFF2-40B4-BE49-F238E27FC236}">
                <a16:creationId xmlns:a16="http://schemas.microsoft.com/office/drawing/2014/main" id="{D7C1AD1C-4714-4940-B45C-32BC0C4E6170}"/>
              </a:ext>
            </a:extLst>
          </p:cNvPr>
          <p:cNvSpPr>
            <a:spLocks noChangeShapeType="1"/>
          </p:cNvSpPr>
          <p:nvPr/>
        </p:nvSpPr>
        <p:spPr bwMode="auto">
          <a:xfrm>
            <a:off x="466725" y="4062413"/>
            <a:ext cx="8201025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79887" name="Group 15">
            <a:extLst>
              <a:ext uri="{FF2B5EF4-FFF2-40B4-BE49-F238E27FC236}">
                <a16:creationId xmlns:a16="http://schemas.microsoft.com/office/drawing/2014/main" id="{E23FFB1D-C2FC-7BE8-2DD5-5BFE025B1F50}"/>
              </a:ext>
            </a:extLst>
          </p:cNvPr>
          <p:cNvGrpSpPr>
            <a:grpSpLocks/>
          </p:cNvGrpSpPr>
          <p:nvPr/>
        </p:nvGrpSpPr>
        <p:grpSpPr bwMode="auto">
          <a:xfrm>
            <a:off x="2028825" y="1365250"/>
            <a:ext cx="5692775" cy="3205163"/>
            <a:chOff x="1391" y="1485"/>
            <a:chExt cx="3586" cy="1798"/>
          </a:xfrm>
        </p:grpSpPr>
        <p:sp>
          <p:nvSpPr>
            <p:cNvPr id="79888" name="Line 16">
              <a:extLst>
                <a:ext uri="{FF2B5EF4-FFF2-40B4-BE49-F238E27FC236}">
                  <a16:creationId xmlns:a16="http://schemas.microsoft.com/office/drawing/2014/main" id="{B7215906-7F76-8AC4-1900-01C2C7F899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91" y="1492"/>
              <a:ext cx="1" cy="179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889" name="Line 17">
              <a:extLst>
                <a:ext uri="{FF2B5EF4-FFF2-40B4-BE49-F238E27FC236}">
                  <a16:creationId xmlns:a16="http://schemas.microsoft.com/office/drawing/2014/main" id="{DFCB88A3-B9D3-6FE6-D3CF-ED26C0C31A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82" y="1492"/>
              <a:ext cx="1" cy="179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890" name="Line 18">
              <a:extLst>
                <a:ext uri="{FF2B5EF4-FFF2-40B4-BE49-F238E27FC236}">
                  <a16:creationId xmlns:a16="http://schemas.microsoft.com/office/drawing/2014/main" id="{E2AF0E68-1D0B-3874-FE93-896DCE2247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88" y="1492"/>
              <a:ext cx="1" cy="179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891" name="Line 19">
              <a:extLst>
                <a:ext uri="{FF2B5EF4-FFF2-40B4-BE49-F238E27FC236}">
                  <a16:creationId xmlns:a16="http://schemas.microsoft.com/office/drawing/2014/main" id="{52EECD90-72A8-9A5D-9D52-194ED4B81A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74" y="1492"/>
              <a:ext cx="1" cy="179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892" name="Line 20">
              <a:extLst>
                <a:ext uri="{FF2B5EF4-FFF2-40B4-BE49-F238E27FC236}">
                  <a16:creationId xmlns:a16="http://schemas.microsoft.com/office/drawing/2014/main" id="{DAB58350-4C1C-7953-3D75-E0C45CC312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03" y="1492"/>
              <a:ext cx="1" cy="179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893" name="Line 21">
              <a:extLst>
                <a:ext uri="{FF2B5EF4-FFF2-40B4-BE49-F238E27FC236}">
                  <a16:creationId xmlns:a16="http://schemas.microsoft.com/office/drawing/2014/main" id="{14891439-131D-2C20-368E-024657F9C5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76" y="1485"/>
              <a:ext cx="1" cy="179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894" name="Rectangle 22">
            <a:extLst>
              <a:ext uri="{FF2B5EF4-FFF2-40B4-BE49-F238E27FC236}">
                <a16:creationId xmlns:a16="http://schemas.microsoft.com/office/drawing/2014/main" id="{182B680F-7324-9D59-9CBF-111D6330B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8825" y="2165350"/>
            <a:ext cx="5691188" cy="74613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895" name="Rectangle 23">
            <a:extLst>
              <a:ext uri="{FF2B5EF4-FFF2-40B4-BE49-F238E27FC236}">
                <a16:creationId xmlns:a16="http://schemas.microsoft.com/office/drawing/2014/main" id="{BD08E25B-150F-1C37-82C6-F227C7D7D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9175" y="1430338"/>
            <a:ext cx="533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Easy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96" name="Rectangle 24">
            <a:extLst>
              <a:ext uri="{FF2B5EF4-FFF2-40B4-BE49-F238E27FC236}">
                <a16:creationId xmlns:a16="http://schemas.microsoft.com/office/drawing/2014/main" id="{549BB574-982D-AFAE-4E41-0FBC3D57F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6450" y="1430338"/>
            <a:ext cx="635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Quick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97" name="Rectangle 25">
            <a:extLst>
              <a:ext uri="{FF2B5EF4-FFF2-40B4-BE49-F238E27FC236}">
                <a16:creationId xmlns:a16="http://schemas.microsoft.com/office/drawing/2014/main" id="{39AECF35-0594-DC8A-418F-10C2CD064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2150" y="1430338"/>
            <a:ext cx="533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Tech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98" name="Rectangle 26">
            <a:extLst>
              <a:ext uri="{FF2B5EF4-FFF2-40B4-BE49-F238E27FC236}">
                <a16:creationId xmlns:a16="http://schemas.microsoft.com/office/drawing/2014/main" id="{485875DA-1B35-B89D-A715-366BA55DE9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138" y="1430338"/>
            <a:ext cx="10287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Hi Impact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899" name="Rectangle 27">
            <a:extLst>
              <a:ext uri="{FF2B5EF4-FFF2-40B4-BE49-F238E27FC236}">
                <a16:creationId xmlns:a16="http://schemas.microsoft.com/office/drawing/2014/main" id="{BC78D153-0472-8955-B8BC-87A830357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9863" y="1430338"/>
            <a:ext cx="11938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Customers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00" name="Rectangle 28">
            <a:extLst>
              <a:ext uri="{FF2B5EF4-FFF2-40B4-BE49-F238E27FC236}">
                <a16:creationId xmlns:a16="http://schemas.microsoft.com/office/drawing/2014/main" id="{5DD151F6-5D9A-AF8F-286B-5B6ECAA29E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7813" y="1636713"/>
            <a:ext cx="59213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SUM</a:t>
            </a:r>
            <a:endParaRPr lang="en-US" altLang="en-US">
              <a:latin typeface="Arial" panose="020B0604020202020204" pitchFamily="34" charset="0"/>
            </a:endParaRPr>
          </a:p>
        </p:txBody>
      </p:sp>
      <p:grpSp>
        <p:nvGrpSpPr>
          <p:cNvPr id="79901" name="Group 29">
            <a:extLst>
              <a:ext uri="{FF2B5EF4-FFF2-40B4-BE49-F238E27FC236}">
                <a16:creationId xmlns:a16="http://schemas.microsoft.com/office/drawing/2014/main" id="{F9A693E2-AF8D-C46F-B27A-82DA6B7F526B}"/>
              </a:ext>
            </a:extLst>
          </p:cNvPr>
          <p:cNvGrpSpPr>
            <a:grpSpLocks/>
          </p:cNvGrpSpPr>
          <p:nvPr/>
        </p:nvGrpSpPr>
        <p:grpSpPr bwMode="auto">
          <a:xfrm>
            <a:off x="2182813" y="2208213"/>
            <a:ext cx="762000" cy="2362200"/>
            <a:chOff x="1488" y="1776"/>
            <a:chExt cx="480" cy="1488"/>
          </a:xfrm>
        </p:grpSpPr>
        <p:sp>
          <p:nvSpPr>
            <p:cNvPr id="79902" name="Rectangle 30">
              <a:extLst>
                <a:ext uri="{FF2B5EF4-FFF2-40B4-BE49-F238E27FC236}">
                  <a16:creationId xmlns:a16="http://schemas.microsoft.com/office/drawing/2014/main" id="{3A712B86-354A-F841-FF15-06E5E6AC6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814"/>
              <a:ext cx="12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U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03" name="Rectangle 31">
              <a:extLst>
                <a:ext uri="{FF2B5EF4-FFF2-40B4-BE49-F238E27FC236}">
                  <a16:creationId xmlns:a16="http://schemas.microsoft.com/office/drawing/2014/main" id="{C96CC467-9A3A-D2E9-599E-B34248413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9" y="1814"/>
              <a:ext cx="159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W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04" name="Line 32">
              <a:extLst>
                <a:ext uri="{FF2B5EF4-FFF2-40B4-BE49-F238E27FC236}">
                  <a16:creationId xmlns:a16="http://schemas.microsoft.com/office/drawing/2014/main" id="{152797DF-2686-092D-76C0-B0C29DADFE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776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9905" name="Group 33">
            <a:extLst>
              <a:ext uri="{FF2B5EF4-FFF2-40B4-BE49-F238E27FC236}">
                <a16:creationId xmlns:a16="http://schemas.microsoft.com/office/drawing/2014/main" id="{C3AC0CFE-E29E-851D-63C2-239286C8CC62}"/>
              </a:ext>
            </a:extLst>
          </p:cNvPr>
          <p:cNvGrpSpPr>
            <a:grpSpLocks/>
          </p:cNvGrpSpPr>
          <p:nvPr/>
        </p:nvGrpSpPr>
        <p:grpSpPr bwMode="auto">
          <a:xfrm>
            <a:off x="3325813" y="2208213"/>
            <a:ext cx="762000" cy="2362200"/>
            <a:chOff x="1488" y="1776"/>
            <a:chExt cx="480" cy="1488"/>
          </a:xfrm>
        </p:grpSpPr>
        <p:sp>
          <p:nvSpPr>
            <p:cNvPr id="79906" name="Rectangle 34">
              <a:extLst>
                <a:ext uri="{FF2B5EF4-FFF2-40B4-BE49-F238E27FC236}">
                  <a16:creationId xmlns:a16="http://schemas.microsoft.com/office/drawing/2014/main" id="{188D6572-C006-5CC4-F681-A08F0DCE95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814"/>
              <a:ext cx="12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U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07" name="Rectangle 35">
              <a:extLst>
                <a:ext uri="{FF2B5EF4-FFF2-40B4-BE49-F238E27FC236}">
                  <a16:creationId xmlns:a16="http://schemas.microsoft.com/office/drawing/2014/main" id="{5EAAC0FA-7DF0-A56C-66A8-635AAAE00B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9" y="1814"/>
              <a:ext cx="159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W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08" name="Line 36">
              <a:extLst>
                <a:ext uri="{FF2B5EF4-FFF2-40B4-BE49-F238E27FC236}">
                  <a16:creationId xmlns:a16="http://schemas.microsoft.com/office/drawing/2014/main" id="{21408E67-EA81-4CB3-6CD4-6F75CE4BB5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776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9909" name="Group 37">
            <a:extLst>
              <a:ext uri="{FF2B5EF4-FFF2-40B4-BE49-F238E27FC236}">
                <a16:creationId xmlns:a16="http://schemas.microsoft.com/office/drawing/2014/main" id="{224BF87B-BCF0-934E-361C-C1A611DD2A03}"/>
              </a:ext>
            </a:extLst>
          </p:cNvPr>
          <p:cNvGrpSpPr>
            <a:grpSpLocks/>
          </p:cNvGrpSpPr>
          <p:nvPr/>
        </p:nvGrpSpPr>
        <p:grpSpPr bwMode="auto">
          <a:xfrm>
            <a:off x="4392613" y="2208213"/>
            <a:ext cx="762000" cy="2362200"/>
            <a:chOff x="1488" y="1776"/>
            <a:chExt cx="480" cy="1488"/>
          </a:xfrm>
        </p:grpSpPr>
        <p:sp>
          <p:nvSpPr>
            <p:cNvPr id="79910" name="Rectangle 38">
              <a:extLst>
                <a:ext uri="{FF2B5EF4-FFF2-40B4-BE49-F238E27FC236}">
                  <a16:creationId xmlns:a16="http://schemas.microsoft.com/office/drawing/2014/main" id="{8C7BAFF8-4B46-39B3-1E0C-A575848CFC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814"/>
              <a:ext cx="12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U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11" name="Rectangle 39">
              <a:extLst>
                <a:ext uri="{FF2B5EF4-FFF2-40B4-BE49-F238E27FC236}">
                  <a16:creationId xmlns:a16="http://schemas.microsoft.com/office/drawing/2014/main" id="{2B51570D-E616-1F71-F2C0-2876C4C1D2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9" y="1814"/>
              <a:ext cx="159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W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12" name="Line 40">
              <a:extLst>
                <a:ext uri="{FF2B5EF4-FFF2-40B4-BE49-F238E27FC236}">
                  <a16:creationId xmlns:a16="http://schemas.microsoft.com/office/drawing/2014/main" id="{DA3FAECB-55E4-8250-AAF8-2B43D11C85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776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9913" name="Group 41">
            <a:extLst>
              <a:ext uri="{FF2B5EF4-FFF2-40B4-BE49-F238E27FC236}">
                <a16:creationId xmlns:a16="http://schemas.microsoft.com/office/drawing/2014/main" id="{5FBB1E5B-777A-D449-8725-04B49274E840}"/>
              </a:ext>
            </a:extLst>
          </p:cNvPr>
          <p:cNvGrpSpPr>
            <a:grpSpLocks/>
          </p:cNvGrpSpPr>
          <p:nvPr/>
        </p:nvGrpSpPr>
        <p:grpSpPr bwMode="auto">
          <a:xfrm>
            <a:off x="5535613" y="2208213"/>
            <a:ext cx="762000" cy="2362200"/>
            <a:chOff x="1488" y="1776"/>
            <a:chExt cx="480" cy="1488"/>
          </a:xfrm>
        </p:grpSpPr>
        <p:sp>
          <p:nvSpPr>
            <p:cNvPr id="79914" name="Rectangle 42">
              <a:extLst>
                <a:ext uri="{FF2B5EF4-FFF2-40B4-BE49-F238E27FC236}">
                  <a16:creationId xmlns:a16="http://schemas.microsoft.com/office/drawing/2014/main" id="{4DBD529E-822F-1CB6-D7C2-3C82BA982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814"/>
              <a:ext cx="12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U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15" name="Rectangle 43">
              <a:extLst>
                <a:ext uri="{FF2B5EF4-FFF2-40B4-BE49-F238E27FC236}">
                  <a16:creationId xmlns:a16="http://schemas.microsoft.com/office/drawing/2014/main" id="{E4D9B0B4-18EC-6E86-630E-FA5FAE4DD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9" y="1814"/>
              <a:ext cx="159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W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16" name="Line 44">
              <a:extLst>
                <a:ext uri="{FF2B5EF4-FFF2-40B4-BE49-F238E27FC236}">
                  <a16:creationId xmlns:a16="http://schemas.microsoft.com/office/drawing/2014/main" id="{477CFBB8-5B58-2E70-1A42-DB38430DC9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776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9917" name="Group 45">
            <a:extLst>
              <a:ext uri="{FF2B5EF4-FFF2-40B4-BE49-F238E27FC236}">
                <a16:creationId xmlns:a16="http://schemas.microsoft.com/office/drawing/2014/main" id="{82719AC0-165C-77C2-0110-E1A8E28D2A2B}"/>
              </a:ext>
            </a:extLst>
          </p:cNvPr>
          <p:cNvGrpSpPr>
            <a:grpSpLocks/>
          </p:cNvGrpSpPr>
          <p:nvPr/>
        </p:nvGrpSpPr>
        <p:grpSpPr bwMode="auto">
          <a:xfrm>
            <a:off x="6678613" y="2208213"/>
            <a:ext cx="762000" cy="2362200"/>
            <a:chOff x="1488" y="1776"/>
            <a:chExt cx="480" cy="1488"/>
          </a:xfrm>
        </p:grpSpPr>
        <p:sp>
          <p:nvSpPr>
            <p:cNvPr id="79918" name="Rectangle 46">
              <a:extLst>
                <a:ext uri="{FF2B5EF4-FFF2-40B4-BE49-F238E27FC236}">
                  <a16:creationId xmlns:a16="http://schemas.microsoft.com/office/drawing/2014/main" id="{D3DEEF9E-1503-E41F-D7F8-0EDA127AE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814"/>
              <a:ext cx="121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U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19" name="Rectangle 47">
              <a:extLst>
                <a:ext uri="{FF2B5EF4-FFF2-40B4-BE49-F238E27FC236}">
                  <a16:creationId xmlns:a16="http://schemas.microsoft.com/office/drawing/2014/main" id="{999400EB-161F-AD4C-D78F-7857DB6E1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9" y="1814"/>
              <a:ext cx="159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2100">
                  <a:solidFill>
                    <a:srgbClr val="000000"/>
                  </a:solidFill>
                  <a:latin typeface="Arial" panose="020B0604020202020204" pitchFamily="34" charset="0"/>
                </a:rPr>
                <a:t>W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79920" name="Line 48">
              <a:extLst>
                <a:ext uri="{FF2B5EF4-FFF2-40B4-BE49-F238E27FC236}">
                  <a16:creationId xmlns:a16="http://schemas.microsoft.com/office/drawing/2014/main" id="{BFF2B9AD-7EBB-C182-32CD-619D54B651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776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9921" name="Line 49">
            <a:extLst>
              <a:ext uri="{FF2B5EF4-FFF2-40B4-BE49-F238E27FC236}">
                <a16:creationId xmlns:a16="http://schemas.microsoft.com/office/drawing/2014/main" id="{404067A8-6F69-CC16-E2C0-0172AA71FDD6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0413" y="1751013"/>
            <a:ext cx="571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922" name="Rectangle 50">
            <a:extLst>
              <a:ext uri="{FF2B5EF4-FFF2-40B4-BE49-F238E27FC236}">
                <a16:creationId xmlns:a16="http://schemas.microsoft.com/office/drawing/2014/main" id="{27518F4E-B54A-0C97-ED90-75328A2B6D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2813" y="1827213"/>
            <a:ext cx="84613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Wt: 0.5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23" name="Rectangle 51">
            <a:extLst>
              <a:ext uri="{FF2B5EF4-FFF2-40B4-BE49-F238E27FC236}">
                <a16:creationId xmlns:a16="http://schemas.microsoft.com/office/drawing/2014/main" id="{F916AE98-ADCC-6FFA-177E-F99F72845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1675" y="1827213"/>
            <a:ext cx="84613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Wt: 0.7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24" name="Rectangle 52">
            <a:extLst>
              <a:ext uri="{FF2B5EF4-FFF2-40B4-BE49-F238E27FC236}">
                <a16:creationId xmlns:a16="http://schemas.microsoft.com/office/drawing/2014/main" id="{B3E908BA-8E06-C5D8-C0A5-289D2B424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4675" y="1827213"/>
            <a:ext cx="84613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Wt: 1.5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25" name="Rectangle 53">
            <a:extLst>
              <a:ext uri="{FF2B5EF4-FFF2-40B4-BE49-F238E27FC236}">
                <a16:creationId xmlns:a16="http://schemas.microsoft.com/office/drawing/2014/main" id="{E1CE0B19-C90D-568B-48B9-381E36225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675" y="1827213"/>
            <a:ext cx="84613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Wt: 2.0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26" name="Rectangle 54">
            <a:extLst>
              <a:ext uri="{FF2B5EF4-FFF2-40B4-BE49-F238E27FC236}">
                <a16:creationId xmlns:a16="http://schemas.microsoft.com/office/drawing/2014/main" id="{C33BD89A-CCB6-690B-2634-CC56449B0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0675" y="1827213"/>
            <a:ext cx="84613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Wt: 2.5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27" name="Rectangle 55">
            <a:extLst>
              <a:ext uri="{FF2B5EF4-FFF2-40B4-BE49-F238E27FC236}">
                <a16:creationId xmlns:a16="http://schemas.microsoft.com/office/drawing/2014/main" id="{8793F009-8EE4-6FA1-2DDA-4A7EFDB01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6613" y="26336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0.4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28" name="Rectangle 56">
            <a:extLst>
              <a:ext uri="{FF2B5EF4-FFF2-40B4-BE49-F238E27FC236}">
                <a16:creationId xmlns:a16="http://schemas.microsoft.com/office/drawing/2014/main" id="{255DEACD-D353-E0C1-258A-788AA1235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25" y="263366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0.2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29" name="Rectangle 57">
            <a:extLst>
              <a:ext uri="{FF2B5EF4-FFF2-40B4-BE49-F238E27FC236}">
                <a16:creationId xmlns:a16="http://schemas.microsoft.com/office/drawing/2014/main" id="{9F89F60A-780F-5EE3-6D82-C448AC69B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613" y="2649538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0.6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30" name="Rectangle 58">
            <a:extLst>
              <a:ext uri="{FF2B5EF4-FFF2-40B4-BE49-F238E27FC236}">
                <a16:creationId xmlns:a16="http://schemas.microsoft.com/office/drawing/2014/main" id="{BD2F1988-7877-9F60-3323-B99D6F7E6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125" y="2649538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.42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31" name="Rectangle 59">
            <a:extLst>
              <a:ext uri="{FF2B5EF4-FFF2-40B4-BE49-F238E27FC236}">
                <a16:creationId xmlns:a16="http://schemas.microsoft.com/office/drawing/2014/main" id="{2E4058C2-DF37-C13C-3CC8-597DC74B02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2649538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0.8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32" name="Rectangle 60">
            <a:extLst>
              <a:ext uri="{FF2B5EF4-FFF2-40B4-BE49-F238E27FC236}">
                <a16:creationId xmlns:a16="http://schemas.microsoft.com/office/drawing/2014/main" id="{522BB964-56F4-7998-F8E4-0E15A501C0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925" y="2649538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1.2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33" name="Rectangle 61">
            <a:extLst>
              <a:ext uri="{FF2B5EF4-FFF2-40B4-BE49-F238E27FC236}">
                <a16:creationId xmlns:a16="http://schemas.microsoft.com/office/drawing/2014/main" id="{8D2581F0-3673-99BF-FD81-BD06B0179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9413" y="2649538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0.6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34" name="Rectangle 62">
            <a:extLst>
              <a:ext uri="{FF2B5EF4-FFF2-40B4-BE49-F238E27FC236}">
                <a16:creationId xmlns:a16="http://schemas.microsoft.com/office/drawing/2014/main" id="{9B138398-1815-2C03-C140-37EB681C0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3925" y="2649538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1.2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35" name="Rectangle 63">
            <a:extLst>
              <a:ext uri="{FF2B5EF4-FFF2-40B4-BE49-F238E27FC236}">
                <a16:creationId xmlns:a16="http://schemas.microsoft.com/office/drawing/2014/main" id="{B6AAE485-FE6B-B05D-ADB8-F9C2D2EA4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2413" y="2649538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0.4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36" name="Rectangle 64">
            <a:extLst>
              <a:ext uri="{FF2B5EF4-FFF2-40B4-BE49-F238E27FC236}">
                <a16:creationId xmlns:a16="http://schemas.microsoft.com/office/drawing/2014/main" id="{EE4205A3-5586-19F0-6B26-2A5291101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6925" y="2649538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1.0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37" name="Rectangle 65">
            <a:extLst>
              <a:ext uri="{FF2B5EF4-FFF2-40B4-BE49-F238E27FC236}">
                <a16:creationId xmlns:a16="http://schemas.microsoft.com/office/drawing/2014/main" id="{213DE3AF-BB51-4167-8FED-9003F4A1D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3688" y="2649538"/>
            <a:ext cx="5175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2.82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38" name="Rectangle 66">
            <a:extLst>
              <a:ext uri="{FF2B5EF4-FFF2-40B4-BE49-F238E27FC236}">
                <a16:creationId xmlns:a16="http://schemas.microsoft.com/office/drawing/2014/main" id="{9531A3F7-ED29-825C-797A-3B5C80511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6613" y="3151188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0.6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39" name="Rectangle 67">
            <a:extLst>
              <a:ext uri="{FF2B5EF4-FFF2-40B4-BE49-F238E27FC236}">
                <a16:creationId xmlns:a16="http://schemas.microsoft.com/office/drawing/2014/main" id="{D18947D3-803D-835D-BCEB-C03313C3CE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25" y="3151188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0.3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40" name="Rectangle 68">
            <a:extLst>
              <a:ext uri="{FF2B5EF4-FFF2-40B4-BE49-F238E27FC236}">
                <a16:creationId xmlns:a16="http://schemas.microsoft.com/office/drawing/2014/main" id="{56F6595B-AF26-CF51-7BA9-D66A609233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613" y="31670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1.0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41" name="Rectangle 69">
            <a:extLst>
              <a:ext uri="{FF2B5EF4-FFF2-40B4-BE49-F238E27FC236}">
                <a16:creationId xmlns:a16="http://schemas.microsoft.com/office/drawing/2014/main" id="{C3C16214-89E0-52B5-5028-4FCADEED4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125" y="316706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0.7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42" name="Rectangle 70">
            <a:extLst>
              <a:ext uri="{FF2B5EF4-FFF2-40B4-BE49-F238E27FC236}">
                <a16:creationId xmlns:a16="http://schemas.microsoft.com/office/drawing/2014/main" id="{F1B45AA9-E1A2-165F-30AB-78A5DFE502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31670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0.5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43" name="Rectangle 71">
            <a:extLst>
              <a:ext uri="{FF2B5EF4-FFF2-40B4-BE49-F238E27FC236}">
                <a16:creationId xmlns:a16="http://schemas.microsoft.com/office/drawing/2014/main" id="{B884CE5B-F289-F8F5-FC35-0037628EA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925" y="316706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.75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44" name="Rectangle 72">
            <a:extLst>
              <a:ext uri="{FF2B5EF4-FFF2-40B4-BE49-F238E27FC236}">
                <a16:creationId xmlns:a16="http://schemas.microsoft.com/office/drawing/2014/main" id="{D75397CB-2E37-EED1-C468-190296F96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9413" y="31670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0.5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45" name="Rectangle 73">
            <a:extLst>
              <a:ext uri="{FF2B5EF4-FFF2-40B4-BE49-F238E27FC236}">
                <a16:creationId xmlns:a16="http://schemas.microsoft.com/office/drawing/2014/main" id="{6C875D8C-0326-4824-BEBB-069512E29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3925" y="316706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1.0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46" name="Rectangle 74">
            <a:extLst>
              <a:ext uri="{FF2B5EF4-FFF2-40B4-BE49-F238E27FC236}">
                <a16:creationId xmlns:a16="http://schemas.microsoft.com/office/drawing/2014/main" id="{05D211C1-E740-8289-B8FF-662616CA2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2413" y="31670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0.4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47" name="Rectangle 75">
            <a:extLst>
              <a:ext uri="{FF2B5EF4-FFF2-40B4-BE49-F238E27FC236}">
                <a16:creationId xmlns:a16="http://schemas.microsoft.com/office/drawing/2014/main" id="{AA55753F-2646-448F-42BC-83ABA2DB2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6925" y="316706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1.0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48" name="Rectangle 76">
            <a:extLst>
              <a:ext uri="{FF2B5EF4-FFF2-40B4-BE49-F238E27FC236}">
                <a16:creationId xmlns:a16="http://schemas.microsoft.com/office/drawing/2014/main" id="{1812D41E-3B3E-9313-1B01-D557DA910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3688" y="3167063"/>
            <a:ext cx="5175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3.75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49" name="Rectangle 77">
            <a:extLst>
              <a:ext uri="{FF2B5EF4-FFF2-40B4-BE49-F238E27FC236}">
                <a16:creationId xmlns:a16="http://schemas.microsoft.com/office/drawing/2014/main" id="{EBC44FFB-DCA2-574F-F108-4683C21C3C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6613" y="3640138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0.8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50" name="Rectangle 78">
            <a:extLst>
              <a:ext uri="{FF2B5EF4-FFF2-40B4-BE49-F238E27FC236}">
                <a16:creationId xmlns:a16="http://schemas.microsoft.com/office/drawing/2014/main" id="{7E36B381-4059-6693-2B13-2D74246EF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25" y="3640138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0.4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51" name="Rectangle 79">
            <a:extLst>
              <a:ext uri="{FF2B5EF4-FFF2-40B4-BE49-F238E27FC236}">
                <a16:creationId xmlns:a16="http://schemas.microsoft.com/office/drawing/2014/main" id="{9BEAD62C-5073-6F97-8CD4-82F68CED9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613" y="365601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0.8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52" name="Rectangle 80">
            <a:extLst>
              <a:ext uri="{FF2B5EF4-FFF2-40B4-BE49-F238E27FC236}">
                <a16:creationId xmlns:a16="http://schemas.microsoft.com/office/drawing/2014/main" id="{B0F256D8-3F01-A7EC-BE9C-DB11AC5BB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125" y="365601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.56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53" name="Rectangle 81">
            <a:extLst>
              <a:ext uri="{FF2B5EF4-FFF2-40B4-BE49-F238E27FC236}">
                <a16:creationId xmlns:a16="http://schemas.microsoft.com/office/drawing/2014/main" id="{BED87EBB-2E17-08FA-26B8-02FBF9E1F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365601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0.9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54" name="Rectangle 82">
            <a:extLst>
              <a:ext uri="{FF2B5EF4-FFF2-40B4-BE49-F238E27FC236}">
                <a16:creationId xmlns:a16="http://schemas.microsoft.com/office/drawing/2014/main" id="{AC73BB9A-0948-1FCA-0548-D5E55CCCA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9488" y="3656013"/>
            <a:ext cx="5175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1.35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55" name="Rectangle 83">
            <a:extLst>
              <a:ext uri="{FF2B5EF4-FFF2-40B4-BE49-F238E27FC236}">
                <a16:creationId xmlns:a16="http://schemas.microsoft.com/office/drawing/2014/main" id="{9263CD5F-09F0-EA9F-1E8A-EE06DE2F0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9413" y="365601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0.8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56" name="Rectangle 84">
            <a:extLst>
              <a:ext uri="{FF2B5EF4-FFF2-40B4-BE49-F238E27FC236}">
                <a16:creationId xmlns:a16="http://schemas.microsoft.com/office/drawing/2014/main" id="{1E0E24C6-2B06-1823-E549-41847CAA3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3925" y="365601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1.6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57" name="Rectangle 85">
            <a:extLst>
              <a:ext uri="{FF2B5EF4-FFF2-40B4-BE49-F238E27FC236}">
                <a16:creationId xmlns:a16="http://schemas.microsoft.com/office/drawing/2014/main" id="{815522B6-3391-BAD3-1C40-3AB72FC84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2413" y="365601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0.7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58" name="Rectangle 86">
            <a:extLst>
              <a:ext uri="{FF2B5EF4-FFF2-40B4-BE49-F238E27FC236}">
                <a16:creationId xmlns:a16="http://schemas.microsoft.com/office/drawing/2014/main" id="{944ACD81-C4F3-375C-D664-B46199964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6925" y="3656013"/>
            <a:ext cx="5175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1.75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59" name="Rectangle 87">
            <a:extLst>
              <a:ext uri="{FF2B5EF4-FFF2-40B4-BE49-F238E27FC236}">
                <a16:creationId xmlns:a16="http://schemas.microsoft.com/office/drawing/2014/main" id="{66C8A04B-1673-ACF2-5965-C49D3E2D7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3688" y="3656013"/>
            <a:ext cx="5175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5.66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60" name="Rectangle 88">
            <a:extLst>
              <a:ext uri="{FF2B5EF4-FFF2-40B4-BE49-F238E27FC236}">
                <a16:creationId xmlns:a16="http://schemas.microsoft.com/office/drawing/2014/main" id="{14CCE365-845B-6833-9337-EB1095A8E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6613" y="4141788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0.2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61" name="Rectangle 89">
            <a:extLst>
              <a:ext uri="{FF2B5EF4-FFF2-40B4-BE49-F238E27FC236}">
                <a16:creationId xmlns:a16="http://schemas.microsoft.com/office/drawing/2014/main" id="{60996E18-11A8-764B-C4DA-1D47C81B3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25" y="4141788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0.1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62" name="Rectangle 90">
            <a:extLst>
              <a:ext uri="{FF2B5EF4-FFF2-40B4-BE49-F238E27FC236}">
                <a16:creationId xmlns:a16="http://schemas.microsoft.com/office/drawing/2014/main" id="{049A7A43-DB0C-4488-29E0-2BB3D222B9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613" y="41576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0.4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63" name="Rectangle 91">
            <a:extLst>
              <a:ext uri="{FF2B5EF4-FFF2-40B4-BE49-F238E27FC236}">
                <a16:creationId xmlns:a16="http://schemas.microsoft.com/office/drawing/2014/main" id="{2BA19DD0-D9A5-25C0-FD27-4EA8174BD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4125" y="415766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.28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64" name="Rectangle 92">
            <a:extLst>
              <a:ext uri="{FF2B5EF4-FFF2-40B4-BE49-F238E27FC236}">
                <a16:creationId xmlns:a16="http://schemas.microsoft.com/office/drawing/2014/main" id="{3B4CBBF6-93C1-A588-759E-75FF37077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41576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0.5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65" name="Rectangle 93">
            <a:extLst>
              <a:ext uri="{FF2B5EF4-FFF2-40B4-BE49-F238E27FC236}">
                <a16:creationId xmlns:a16="http://schemas.microsoft.com/office/drawing/2014/main" id="{211D69CA-2E74-0D59-B946-976ACEDDF8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0925" y="415766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.75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66" name="Rectangle 94">
            <a:extLst>
              <a:ext uri="{FF2B5EF4-FFF2-40B4-BE49-F238E27FC236}">
                <a16:creationId xmlns:a16="http://schemas.microsoft.com/office/drawing/2014/main" id="{374026CB-47F7-98D6-F7C2-BC1FD31E5A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9413" y="41576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0.3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67" name="Rectangle 95">
            <a:extLst>
              <a:ext uri="{FF2B5EF4-FFF2-40B4-BE49-F238E27FC236}">
                <a16:creationId xmlns:a16="http://schemas.microsoft.com/office/drawing/2014/main" id="{2E26D2C5-15F5-CFAC-3BD8-905A01E15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3925" y="415766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0.6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68" name="Rectangle 96">
            <a:extLst>
              <a:ext uri="{FF2B5EF4-FFF2-40B4-BE49-F238E27FC236}">
                <a16:creationId xmlns:a16="http://schemas.microsoft.com/office/drawing/2014/main" id="{02A8934A-B5C9-555A-D59D-38045FC08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2413" y="4157663"/>
            <a:ext cx="3698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0.4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69" name="Rectangle 97">
            <a:extLst>
              <a:ext uri="{FF2B5EF4-FFF2-40B4-BE49-F238E27FC236}">
                <a16:creationId xmlns:a16="http://schemas.microsoft.com/office/drawing/2014/main" id="{336D5754-5B00-6DAB-E1C3-626CE0528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6925" y="4157663"/>
            <a:ext cx="36988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1.0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70" name="Rectangle 98">
            <a:extLst>
              <a:ext uri="{FF2B5EF4-FFF2-40B4-BE49-F238E27FC236}">
                <a16:creationId xmlns:a16="http://schemas.microsoft.com/office/drawing/2014/main" id="{53D78A1D-6131-DDFB-578A-29C453AD03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3688" y="4157663"/>
            <a:ext cx="5175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 b="1">
                <a:solidFill>
                  <a:srgbClr val="000000"/>
                </a:solidFill>
                <a:latin typeface="Arial" panose="020B0604020202020204" pitchFamily="34" charset="0"/>
              </a:rPr>
              <a:t>2.73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79971" name="Rectangle 99">
            <a:extLst>
              <a:ext uri="{FF2B5EF4-FFF2-40B4-BE49-F238E27FC236}">
                <a16:creationId xmlns:a16="http://schemas.microsoft.com/office/drawing/2014/main" id="{30DF0575-1536-E08E-940F-F8E469C22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13" y="2649538"/>
            <a:ext cx="12287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Outsource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72" name="Rectangle 100">
            <a:extLst>
              <a:ext uri="{FF2B5EF4-FFF2-40B4-BE49-F238E27FC236}">
                <a16:creationId xmlns:a16="http://schemas.microsoft.com/office/drawing/2014/main" id="{CA54E949-779C-2BA6-BCFF-A53594378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802188"/>
            <a:ext cx="2366963" cy="606425"/>
          </a:xfrm>
          <a:prstGeom prst="rect">
            <a:avLst/>
          </a:prstGeom>
          <a:solidFill>
            <a:srgbClr val="000000"/>
          </a:solidFill>
          <a:ln w="1063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9973" name="Rectangle 101">
            <a:extLst>
              <a:ext uri="{FF2B5EF4-FFF2-40B4-BE49-F238E27FC236}">
                <a16:creationId xmlns:a16="http://schemas.microsoft.com/office/drawing/2014/main" id="{E1059655-98C9-E040-6E9F-487C06402F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4400" y="4840288"/>
            <a:ext cx="17367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700" b="1">
                <a:solidFill>
                  <a:srgbClr val="F3F3F3"/>
                </a:solidFill>
                <a:latin typeface="Arial" panose="020B0604020202020204" pitchFamily="34" charset="0"/>
              </a:rPr>
              <a:t>Highest score = 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74" name="Rectangle 102">
            <a:extLst>
              <a:ext uri="{FF2B5EF4-FFF2-40B4-BE49-F238E27FC236}">
                <a16:creationId xmlns:a16="http://schemas.microsoft.com/office/drawing/2014/main" id="{9A47C5AE-DB4D-B909-9312-5DF3DC776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0575" y="5089525"/>
            <a:ext cx="192246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700" b="1">
                <a:solidFill>
                  <a:srgbClr val="F3F3F3"/>
                </a:solidFill>
                <a:latin typeface="Arial" panose="020B0604020202020204" pitchFamily="34" charset="0"/>
              </a:rPr>
              <a:t>best option overall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79975" name="Line 103">
            <a:extLst>
              <a:ext uri="{FF2B5EF4-FFF2-40B4-BE49-F238E27FC236}">
                <a16:creationId xmlns:a16="http://schemas.microsoft.com/office/drawing/2014/main" id="{1A67508E-099A-21E5-C986-3E249225395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96200" y="4113213"/>
            <a:ext cx="22860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9976" name="Text Box 104">
            <a:extLst>
              <a:ext uri="{FF2B5EF4-FFF2-40B4-BE49-F238E27FC236}">
                <a16:creationId xmlns:a16="http://schemas.microsoft.com/office/drawing/2014/main" id="{41D6636B-0271-D48B-FD4B-ACF5A8EBA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9188" y="5732463"/>
            <a:ext cx="675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i="1"/>
              <a:t>A Cost-Benefit Analysis may also be appropriate here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>
            <a:extLst>
              <a:ext uri="{FF2B5EF4-FFF2-40B4-BE49-F238E27FC236}">
                <a16:creationId xmlns:a16="http://schemas.microsoft.com/office/drawing/2014/main" id="{870AD891-F4DB-A82D-7EA4-6648FE7458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Design Solution</a:t>
            </a:r>
          </a:p>
        </p:txBody>
      </p:sp>
      <p:sp>
        <p:nvSpPr>
          <p:cNvPr id="131075" name="Line 3">
            <a:extLst>
              <a:ext uri="{FF2B5EF4-FFF2-40B4-BE49-F238E27FC236}">
                <a16:creationId xmlns:a16="http://schemas.microsoft.com/office/drawing/2014/main" id="{0FEB4180-5E33-C97A-C392-2445AD4EFC51}"/>
              </a:ext>
            </a:extLst>
          </p:cNvPr>
          <p:cNvSpPr>
            <a:spLocks noChangeShapeType="1"/>
          </p:cNvSpPr>
          <p:nvPr/>
        </p:nvSpPr>
        <p:spPr bwMode="auto">
          <a:xfrm>
            <a:off x="7015163" y="3033713"/>
            <a:ext cx="200025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76" name="Rectangle 4">
            <a:extLst>
              <a:ext uri="{FF2B5EF4-FFF2-40B4-BE49-F238E27FC236}">
                <a16:creationId xmlns:a16="http://schemas.microsoft.com/office/drawing/2014/main" id="{65C5DF02-F544-A1A4-DAAE-DE6147702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9163" y="2767013"/>
            <a:ext cx="36830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Take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77" name="Rectangle 5">
            <a:extLst>
              <a:ext uri="{FF2B5EF4-FFF2-40B4-BE49-F238E27FC236}">
                <a16:creationId xmlns:a16="http://schemas.microsoft.com/office/drawing/2014/main" id="{5D89EB6A-83D3-2A2F-E833-D3CD03151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9525" y="2767013"/>
            <a:ext cx="4603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78" name="Rectangle 6">
            <a:extLst>
              <a:ext uri="{FF2B5EF4-FFF2-40B4-BE49-F238E27FC236}">
                <a16:creationId xmlns:a16="http://schemas.microsoft.com/office/drawing/2014/main" id="{4997747E-F1D0-505E-305B-9A1DA20D7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1838" y="2940050"/>
            <a:ext cx="7540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Original to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79" name="Rectangle 7">
            <a:extLst>
              <a:ext uri="{FF2B5EF4-FFF2-40B4-BE49-F238E27FC236}">
                <a16:creationId xmlns:a16="http://schemas.microsoft.com/office/drawing/2014/main" id="{0272F651-9C4E-3590-7B2A-3C01EFD52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5263" y="2940050"/>
            <a:ext cx="4603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80" name="Rectangle 8">
            <a:extLst>
              <a:ext uri="{FF2B5EF4-FFF2-40B4-BE49-F238E27FC236}">
                <a16:creationId xmlns:a16="http://schemas.microsoft.com/office/drawing/2014/main" id="{88204019-2895-3CFF-8380-AD5A3A285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5188" y="3113088"/>
            <a:ext cx="487362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Copier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81" name="Rectangle 9">
            <a:extLst>
              <a:ext uri="{FF2B5EF4-FFF2-40B4-BE49-F238E27FC236}">
                <a16:creationId xmlns:a16="http://schemas.microsoft.com/office/drawing/2014/main" id="{9695B271-2BD7-2FAE-64D0-FF208335D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4838" y="2759075"/>
            <a:ext cx="974725" cy="6016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2" name="Rectangle 10">
            <a:extLst>
              <a:ext uri="{FF2B5EF4-FFF2-40B4-BE49-F238E27FC236}">
                <a16:creationId xmlns:a16="http://schemas.microsoft.com/office/drawing/2014/main" id="{35BFF029-384C-B77E-0EBE-E0533BB9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8063" y="2767013"/>
            <a:ext cx="4127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Place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83" name="Rectangle 11">
            <a:extLst>
              <a:ext uri="{FF2B5EF4-FFF2-40B4-BE49-F238E27FC236}">
                <a16:creationId xmlns:a16="http://schemas.microsoft.com/office/drawing/2014/main" id="{72396D90-4F23-F948-D427-163E5E66C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113" y="2767013"/>
            <a:ext cx="4603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84" name="Rectangle 12">
            <a:extLst>
              <a:ext uri="{FF2B5EF4-FFF2-40B4-BE49-F238E27FC236}">
                <a16:creationId xmlns:a16="http://schemas.microsoft.com/office/drawing/2014/main" id="{C9D4BE98-7301-075D-8272-4C22E9E63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688" y="2940050"/>
            <a:ext cx="56991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Original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85" name="Rectangle 13">
            <a:extLst>
              <a:ext uri="{FF2B5EF4-FFF2-40B4-BE49-F238E27FC236}">
                <a16:creationId xmlns:a16="http://schemas.microsoft.com/office/drawing/2014/main" id="{78AF6CB7-0B3C-2F92-ABB9-94DEB0654E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4788" y="2940050"/>
            <a:ext cx="4603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86" name="Rectangle 14">
            <a:extLst>
              <a:ext uri="{FF2B5EF4-FFF2-40B4-BE49-F238E27FC236}">
                <a16:creationId xmlns:a16="http://schemas.microsoft.com/office/drawing/2014/main" id="{7795BEF3-8C94-728C-28B1-184891CA5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2013" y="3113088"/>
            <a:ext cx="7175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on Copier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87" name="Rectangle 15">
            <a:extLst>
              <a:ext uri="{FF2B5EF4-FFF2-40B4-BE49-F238E27FC236}">
                <a16:creationId xmlns:a16="http://schemas.microsoft.com/office/drawing/2014/main" id="{F22FE7DE-B487-CD99-1C2C-85F3AB06A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2313" y="2759075"/>
            <a:ext cx="960437" cy="6016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88" name="Rectangle 16">
            <a:extLst>
              <a:ext uri="{FF2B5EF4-FFF2-40B4-BE49-F238E27FC236}">
                <a16:creationId xmlns:a16="http://schemas.microsoft.com/office/drawing/2014/main" id="{BC5EB71B-C5B0-73B0-263A-72D75EA82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5538" y="2846388"/>
            <a:ext cx="5048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Select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89" name="Rectangle 17">
            <a:extLst>
              <a:ext uri="{FF2B5EF4-FFF2-40B4-BE49-F238E27FC236}">
                <a16:creationId xmlns:a16="http://schemas.microsoft.com/office/drawing/2014/main" id="{2D024528-9451-2DFD-81B3-3F00265B6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2213" y="3019425"/>
            <a:ext cx="3206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Size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90" name="Rectangle 18">
            <a:extLst>
              <a:ext uri="{FF2B5EF4-FFF2-40B4-BE49-F238E27FC236}">
                <a16:creationId xmlns:a16="http://schemas.microsoft.com/office/drawing/2014/main" id="{4B497022-91E3-9F26-1ACA-B625427BA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2488" y="2759075"/>
            <a:ext cx="973137" cy="6016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91" name="Rectangle 19">
            <a:extLst>
              <a:ext uri="{FF2B5EF4-FFF2-40B4-BE49-F238E27FC236}">
                <a16:creationId xmlns:a16="http://schemas.microsoft.com/office/drawing/2014/main" id="{CD2CA121-DA2F-E719-53C6-5345C14F4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9475" y="3846513"/>
            <a:ext cx="45878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Select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92" name="Rectangle 20">
            <a:extLst>
              <a:ext uri="{FF2B5EF4-FFF2-40B4-BE49-F238E27FC236}">
                <a16:creationId xmlns:a16="http://schemas.microsoft.com/office/drawing/2014/main" id="{AA1E7FA2-CD8F-6DBA-49A4-ADE484D10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213" y="3846513"/>
            <a:ext cx="4603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93" name="Rectangle 21">
            <a:extLst>
              <a:ext uri="{FF2B5EF4-FFF2-40B4-BE49-F238E27FC236}">
                <a16:creationId xmlns:a16="http://schemas.microsoft.com/office/drawing/2014/main" id="{E2C6BDCF-9A6A-FEEC-7521-2C2AF679F2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0" y="4019550"/>
            <a:ext cx="5889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Number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94" name="Rectangle 22">
            <a:extLst>
              <a:ext uri="{FF2B5EF4-FFF2-40B4-BE49-F238E27FC236}">
                <a16:creationId xmlns:a16="http://schemas.microsoft.com/office/drawing/2014/main" id="{D2AA864A-89A2-E7A6-D8B5-D1EAC0210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8588" y="4019550"/>
            <a:ext cx="4603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95" name="Rectangle 23">
            <a:extLst>
              <a:ext uri="{FF2B5EF4-FFF2-40B4-BE49-F238E27FC236}">
                <a16:creationId xmlns:a16="http://schemas.microsoft.com/office/drawing/2014/main" id="{1A9183D9-925B-6071-6135-2A14D2108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525" y="4192588"/>
            <a:ext cx="69850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of Copies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96" name="Rectangle 24">
            <a:extLst>
              <a:ext uri="{FF2B5EF4-FFF2-40B4-BE49-F238E27FC236}">
                <a16:creationId xmlns:a16="http://schemas.microsoft.com/office/drawing/2014/main" id="{827732C9-A9AF-3D40-3445-31202E9C72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4838" y="3825875"/>
            <a:ext cx="974725" cy="6000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097" name="Rectangle 25">
            <a:extLst>
              <a:ext uri="{FF2B5EF4-FFF2-40B4-BE49-F238E27FC236}">
                <a16:creationId xmlns:a16="http://schemas.microsoft.com/office/drawing/2014/main" id="{218BD1BA-64AF-21B6-8F4E-D71F5D7F4C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5050" y="3925888"/>
            <a:ext cx="39528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Start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98" name="Rectangle 26">
            <a:extLst>
              <a:ext uri="{FF2B5EF4-FFF2-40B4-BE49-F238E27FC236}">
                <a16:creationId xmlns:a16="http://schemas.microsoft.com/office/drawing/2014/main" id="{769BFA0B-4A9D-3BE0-A7A2-B0007A2780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375" y="4098925"/>
            <a:ext cx="4873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Copier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099" name="Rectangle 27">
            <a:extLst>
              <a:ext uri="{FF2B5EF4-FFF2-40B4-BE49-F238E27FC236}">
                <a16:creationId xmlns:a16="http://schemas.microsoft.com/office/drawing/2014/main" id="{F9E6AAA3-CC33-E069-60F4-6A4BC9E4DE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2313" y="3825875"/>
            <a:ext cx="960437" cy="6000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00" name="Rectangle 28">
            <a:extLst>
              <a:ext uri="{FF2B5EF4-FFF2-40B4-BE49-F238E27FC236}">
                <a16:creationId xmlns:a16="http://schemas.microsoft.com/office/drawing/2014/main" id="{1131A10D-3028-04E6-5F6B-6DF05AF2C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550" y="3925888"/>
            <a:ext cx="53340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Copier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101" name="Rectangle 29">
            <a:extLst>
              <a:ext uri="{FF2B5EF4-FFF2-40B4-BE49-F238E27FC236}">
                <a16:creationId xmlns:a16="http://schemas.microsoft.com/office/drawing/2014/main" id="{5042F0DE-45A5-8942-9A5B-F27796D0B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2525" y="4098925"/>
            <a:ext cx="3857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Runs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102" name="Rectangle 30">
            <a:extLst>
              <a:ext uri="{FF2B5EF4-FFF2-40B4-BE49-F238E27FC236}">
                <a16:creationId xmlns:a16="http://schemas.microsoft.com/office/drawing/2014/main" id="{40A64753-0F7C-AD8B-5DC7-7708624C61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2488" y="3825875"/>
            <a:ext cx="973137" cy="6000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03" name="Rectangle 31">
            <a:extLst>
              <a:ext uri="{FF2B5EF4-FFF2-40B4-BE49-F238E27FC236}">
                <a16:creationId xmlns:a16="http://schemas.microsoft.com/office/drawing/2014/main" id="{462DECAD-DECE-506B-B27C-EB983AC09B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038" y="3952875"/>
            <a:ext cx="6254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Another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104" name="Rectangle 32">
            <a:extLst>
              <a:ext uri="{FF2B5EF4-FFF2-40B4-BE49-F238E27FC236}">
                <a16:creationId xmlns:a16="http://schemas.microsoft.com/office/drawing/2014/main" id="{CA1D299F-AD13-0EED-5659-362BEEBDC8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1425" y="4125913"/>
            <a:ext cx="47783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Page?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105" name="Freeform 33">
            <a:extLst>
              <a:ext uri="{FF2B5EF4-FFF2-40B4-BE49-F238E27FC236}">
                <a16:creationId xmlns:a16="http://schemas.microsoft.com/office/drawing/2014/main" id="{4F74E4A5-ECB9-80E0-8F46-C3C8107B0C75}"/>
              </a:ext>
            </a:extLst>
          </p:cNvPr>
          <p:cNvSpPr>
            <a:spLocks/>
          </p:cNvSpPr>
          <p:nvPr/>
        </p:nvSpPr>
        <p:spPr bwMode="auto">
          <a:xfrm>
            <a:off x="6122988" y="3713163"/>
            <a:ext cx="812800" cy="812800"/>
          </a:xfrm>
          <a:custGeom>
            <a:avLst/>
            <a:gdLst>
              <a:gd name="T0" fmla="*/ 260 w 512"/>
              <a:gd name="T1" fmla="*/ 0 h 512"/>
              <a:gd name="T2" fmla="*/ 512 w 512"/>
              <a:gd name="T3" fmla="*/ 260 h 512"/>
              <a:gd name="T4" fmla="*/ 260 w 512"/>
              <a:gd name="T5" fmla="*/ 512 h 512"/>
              <a:gd name="T6" fmla="*/ 0 w 512"/>
              <a:gd name="T7" fmla="*/ 260 h 512"/>
              <a:gd name="T8" fmla="*/ 260 w 512"/>
              <a:gd name="T9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2" h="512">
                <a:moveTo>
                  <a:pt x="260" y="0"/>
                </a:moveTo>
                <a:lnTo>
                  <a:pt x="512" y="260"/>
                </a:lnTo>
                <a:lnTo>
                  <a:pt x="260" y="512"/>
                </a:lnTo>
                <a:lnTo>
                  <a:pt x="0" y="260"/>
                </a:lnTo>
                <a:lnTo>
                  <a:pt x="260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06" name="Freeform 34">
            <a:extLst>
              <a:ext uri="{FF2B5EF4-FFF2-40B4-BE49-F238E27FC236}">
                <a16:creationId xmlns:a16="http://schemas.microsoft.com/office/drawing/2014/main" id="{0E4EAB50-624D-C539-6271-6A3A342E61E8}"/>
              </a:ext>
            </a:extLst>
          </p:cNvPr>
          <p:cNvSpPr>
            <a:spLocks/>
          </p:cNvSpPr>
          <p:nvPr/>
        </p:nvSpPr>
        <p:spPr bwMode="auto">
          <a:xfrm>
            <a:off x="6135688" y="3725863"/>
            <a:ext cx="812800" cy="814387"/>
          </a:xfrm>
          <a:custGeom>
            <a:avLst/>
            <a:gdLst>
              <a:gd name="T0" fmla="*/ 260 w 512"/>
              <a:gd name="T1" fmla="*/ 0 h 513"/>
              <a:gd name="T2" fmla="*/ 512 w 512"/>
              <a:gd name="T3" fmla="*/ 261 h 513"/>
              <a:gd name="T4" fmla="*/ 260 w 512"/>
              <a:gd name="T5" fmla="*/ 513 h 513"/>
              <a:gd name="T6" fmla="*/ 0 w 512"/>
              <a:gd name="T7" fmla="*/ 261 h 513"/>
              <a:gd name="T8" fmla="*/ 260 w 512"/>
              <a:gd name="T9" fmla="*/ 0 h 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2" h="513">
                <a:moveTo>
                  <a:pt x="260" y="0"/>
                </a:moveTo>
                <a:lnTo>
                  <a:pt x="512" y="261"/>
                </a:lnTo>
                <a:lnTo>
                  <a:pt x="260" y="513"/>
                </a:lnTo>
                <a:lnTo>
                  <a:pt x="0" y="261"/>
                </a:lnTo>
                <a:lnTo>
                  <a:pt x="260" y="0"/>
                </a:lnTo>
                <a:close/>
              </a:path>
            </a:pathLst>
          </a:cu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1107" name="Group 35">
            <a:extLst>
              <a:ext uri="{FF2B5EF4-FFF2-40B4-BE49-F238E27FC236}">
                <a16:creationId xmlns:a16="http://schemas.microsoft.com/office/drawing/2014/main" id="{22988D02-1BF8-54A6-3DC9-17112C7696C0}"/>
              </a:ext>
            </a:extLst>
          </p:cNvPr>
          <p:cNvGrpSpPr>
            <a:grpSpLocks/>
          </p:cNvGrpSpPr>
          <p:nvPr/>
        </p:nvGrpSpPr>
        <p:grpSpPr bwMode="auto">
          <a:xfrm>
            <a:off x="1862138" y="4945063"/>
            <a:ext cx="827087" cy="601662"/>
            <a:chOff x="1323" y="3525"/>
            <a:chExt cx="521" cy="379"/>
          </a:xfrm>
        </p:grpSpPr>
        <p:sp>
          <p:nvSpPr>
            <p:cNvPr id="131108" name="Rectangle 36">
              <a:extLst>
                <a:ext uri="{FF2B5EF4-FFF2-40B4-BE49-F238E27FC236}">
                  <a16:creationId xmlns:a16="http://schemas.microsoft.com/office/drawing/2014/main" id="{1C0A8A62-50E6-9463-EF3A-ECA838670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4" y="3588"/>
              <a:ext cx="417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Remove 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131109" name="Rectangle 37">
              <a:extLst>
                <a:ext uri="{FF2B5EF4-FFF2-40B4-BE49-F238E27FC236}">
                  <a16:creationId xmlns:a16="http://schemas.microsoft.com/office/drawing/2014/main" id="{A8D36F16-05D4-54D1-C955-F03C958A9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" y="3698"/>
              <a:ext cx="359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Original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131110" name="Rectangle 38">
              <a:extLst>
                <a:ext uri="{FF2B5EF4-FFF2-40B4-BE49-F238E27FC236}">
                  <a16:creationId xmlns:a16="http://schemas.microsoft.com/office/drawing/2014/main" id="{B92D8DC7-ED58-8060-6466-D49F4CC6CB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3" y="3525"/>
              <a:ext cx="521" cy="379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11" name="Group 39">
            <a:extLst>
              <a:ext uri="{FF2B5EF4-FFF2-40B4-BE49-F238E27FC236}">
                <a16:creationId xmlns:a16="http://schemas.microsoft.com/office/drawing/2014/main" id="{8BBE9F0D-6B0D-E545-9D19-F1CC1ABE8D07}"/>
              </a:ext>
            </a:extLst>
          </p:cNvPr>
          <p:cNvGrpSpPr>
            <a:grpSpLocks/>
          </p:cNvGrpSpPr>
          <p:nvPr/>
        </p:nvGrpSpPr>
        <p:grpSpPr bwMode="auto">
          <a:xfrm>
            <a:off x="3114675" y="4945063"/>
            <a:ext cx="827088" cy="601662"/>
            <a:chOff x="2112" y="3525"/>
            <a:chExt cx="521" cy="379"/>
          </a:xfrm>
        </p:grpSpPr>
        <p:sp>
          <p:nvSpPr>
            <p:cNvPr id="131112" name="Rectangle 40">
              <a:extLst>
                <a:ext uri="{FF2B5EF4-FFF2-40B4-BE49-F238E27FC236}">
                  <a16:creationId xmlns:a16="http://schemas.microsoft.com/office/drawing/2014/main" id="{5BF32C77-C982-2113-944E-0E396A90E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6" y="3588"/>
              <a:ext cx="347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Collect 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131113" name="Rectangle 41">
              <a:extLst>
                <a:ext uri="{FF2B5EF4-FFF2-40B4-BE49-F238E27FC236}">
                  <a16:creationId xmlns:a16="http://schemas.microsoft.com/office/drawing/2014/main" id="{6773B59A-4F2D-5033-B0EA-B00D3AA21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7" y="3698"/>
              <a:ext cx="324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Copies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131114" name="Rectangle 42">
              <a:extLst>
                <a:ext uri="{FF2B5EF4-FFF2-40B4-BE49-F238E27FC236}">
                  <a16:creationId xmlns:a16="http://schemas.microsoft.com/office/drawing/2014/main" id="{9023C21A-71A9-C5F6-3921-B3F6F8D0BA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3525"/>
              <a:ext cx="521" cy="379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15" name="Group 43">
            <a:extLst>
              <a:ext uri="{FF2B5EF4-FFF2-40B4-BE49-F238E27FC236}">
                <a16:creationId xmlns:a16="http://schemas.microsoft.com/office/drawing/2014/main" id="{D16E0369-6DB2-D02B-F015-C40473C98E07}"/>
              </a:ext>
            </a:extLst>
          </p:cNvPr>
          <p:cNvGrpSpPr>
            <a:grpSpLocks/>
          </p:cNvGrpSpPr>
          <p:nvPr/>
        </p:nvGrpSpPr>
        <p:grpSpPr bwMode="auto">
          <a:xfrm>
            <a:off x="4381500" y="4945063"/>
            <a:ext cx="827088" cy="601662"/>
            <a:chOff x="2910" y="3525"/>
            <a:chExt cx="521" cy="379"/>
          </a:xfrm>
        </p:grpSpPr>
        <p:sp>
          <p:nvSpPr>
            <p:cNvPr id="131116" name="Rectangle 44">
              <a:extLst>
                <a:ext uri="{FF2B5EF4-FFF2-40B4-BE49-F238E27FC236}">
                  <a16:creationId xmlns:a16="http://schemas.microsoft.com/office/drawing/2014/main" id="{1740374D-BD8F-5F75-AA30-B5A9D8DFF8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2" y="3647"/>
              <a:ext cx="295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Staple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131117" name="Rectangle 45">
              <a:extLst>
                <a:ext uri="{FF2B5EF4-FFF2-40B4-BE49-F238E27FC236}">
                  <a16:creationId xmlns:a16="http://schemas.microsoft.com/office/drawing/2014/main" id="{C5E03EDF-2E41-1B16-44D2-8B2974B1B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0" y="3525"/>
              <a:ext cx="521" cy="379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18" name="Group 46">
            <a:extLst>
              <a:ext uri="{FF2B5EF4-FFF2-40B4-BE49-F238E27FC236}">
                <a16:creationId xmlns:a16="http://schemas.microsoft.com/office/drawing/2014/main" id="{4718D0DC-ACBC-7D86-1633-58B1BEA9B45F}"/>
              </a:ext>
            </a:extLst>
          </p:cNvPr>
          <p:cNvGrpSpPr>
            <a:grpSpLocks/>
          </p:cNvGrpSpPr>
          <p:nvPr/>
        </p:nvGrpSpPr>
        <p:grpSpPr bwMode="auto">
          <a:xfrm>
            <a:off x="2841625" y="2994025"/>
            <a:ext cx="400050" cy="106363"/>
            <a:chOff x="1940" y="2296"/>
            <a:chExt cx="252" cy="67"/>
          </a:xfrm>
        </p:grpSpPr>
        <p:sp>
          <p:nvSpPr>
            <p:cNvPr id="131119" name="Freeform 47">
              <a:extLst>
                <a:ext uri="{FF2B5EF4-FFF2-40B4-BE49-F238E27FC236}">
                  <a16:creationId xmlns:a16="http://schemas.microsoft.com/office/drawing/2014/main" id="{EC8F4C8B-3B15-147E-5096-9DED55D6D6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296"/>
              <a:ext cx="117" cy="67"/>
            </a:xfrm>
            <a:custGeom>
              <a:avLst/>
              <a:gdLst>
                <a:gd name="T0" fmla="*/ 117 w 117"/>
                <a:gd name="T1" fmla="*/ 33 h 67"/>
                <a:gd name="T2" fmla="*/ 0 w 117"/>
                <a:gd name="T3" fmla="*/ 67 h 67"/>
                <a:gd name="T4" fmla="*/ 0 w 117"/>
                <a:gd name="T5" fmla="*/ 33 h 67"/>
                <a:gd name="T6" fmla="*/ 0 w 117"/>
                <a:gd name="T7" fmla="*/ 0 h 67"/>
                <a:gd name="T8" fmla="*/ 117 w 117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3"/>
                  </a:moveTo>
                  <a:lnTo>
                    <a:pt x="0" y="67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17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20" name="Line 48">
              <a:extLst>
                <a:ext uri="{FF2B5EF4-FFF2-40B4-BE49-F238E27FC236}">
                  <a16:creationId xmlns:a16="http://schemas.microsoft.com/office/drawing/2014/main" id="{2D847B90-6C60-AE3F-E14C-05A0DEA732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0" y="2329"/>
              <a:ext cx="13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21" name="Group 49">
            <a:extLst>
              <a:ext uri="{FF2B5EF4-FFF2-40B4-BE49-F238E27FC236}">
                <a16:creationId xmlns:a16="http://schemas.microsoft.com/office/drawing/2014/main" id="{DAE6D65E-AAC8-58A7-6289-2ED29200D4DD}"/>
              </a:ext>
            </a:extLst>
          </p:cNvPr>
          <p:cNvGrpSpPr>
            <a:grpSpLocks/>
          </p:cNvGrpSpPr>
          <p:nvPr/>
        </p:nvGrpSpPr>
        <p:grpSpPr bwMode="auto">
          <a:xfrm>
            <a:off x="4214813" y="2994025"/>
            <a:ext cx="427037" cy="106363"/>
            <a:chOff x="2805" y="2296"/>
            <a:chExt cx="269" cy="67"/>
          </a:xfrm>
        </p:grpSpPr>
        <p:sp>
          <p:nvSpPr>
            <p:cNvPr id="131122" name="Freeform 50">
              <a:extLst>
                <a:ext uri="{FF2B5EF4-FFF2-40B4-BE49-F238E27FC236}">
                  <a16:creationId xmlns:a16="http://schemas.microsoft.com/office/drawing/2014/main" id="{C0387A3E-6C13-9E15-E068-C76C825DF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" y="2296"/>
              <a:ext cx="117" cy="67"/>
            </a:xfrm>
            <a:custGeom>
              <a:avLst/>
              <a:gdLst>
                <a:gd name="T0" fmla="*/ 117 w 117"/>
                <a:gd name="T1" fmla="*/ 33 h 67"/>
                <a:gd name="T2" fmla="*/ 0 w 117"/>
                <a:gd name="T3" fmla="*/ 67 h 67"/>
                <a:gd name="T4" fmla="*/ 0 w 117"/>
                <a:gd name="T5" fmla="*/ 33 h 67"/>
                <a:gd name="T6" fmla="*/ 0 w 117"/>
                <a:gd name="T7" fmla="*/ 0 h 67"/>
                <a:gd name="T8" fmla="*/ 117 w 117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3"/>
                  </a:moveTo>
                  <a:lnTo>
                    <a:pt x="0" y="67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17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23" name="Line 51">
              <a:extLst>
                <a:ext uri="{FF2B5EF4-FFF2-40B4-BE49-F238E27FC236}">
                  <a16:creationId xmlns:a16="http://schemas.microsoft.com/office/drawing/2014/main" id="{C69A9D54-7DCD-75F2-79E3-730ADDDD6E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5" y="2329"/>
              <a:ext cx="15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24" name="Group 52">
            <a:extLst>
              <a:ext uri="{FF2B5EF4-FFF2-40B4-BE49-F238E27FC236}">
                <a16:creationId xmlns:a16="http://schemas.microsoft.com/office/drawing/2014/main" id="{95D6F6F9-639A-DE48-DA2A-10E9055AE6AD}"/>
              </a:ext>
            </a:extLst>
          </p:cNvPr>
          <p:cNvGrpSpPr>
            <a:grpSpLocks/>
          </p:cNvGrpSpPr>
          <p:nvPr/>
        </p:nvGrpSpPr>
        <p:grpSpPr bwMode="auto">
          <a:xfrm>
            <a:off x="2841625" y="4073525"/>
            <a:ext cx="400050" cy="106363"/>
            <a:chOff x="1940" y="2976"/>
            <a:chExt cx="252" cy="67"/>
          </a:xfrm>
        </p:grpSpPr>
        <p:sp>
          <p:nvSpPr>
            <p:cNvPr id="131125" name="Freeform 53">
              <a:extLst>
                <a:ext uri="{FF2B5EF4-FFF2-40B4-BE49-F238E27FC236}">
                  <a16:creationId xmlns:a16="http://schemas.microsoft.com/office/drawing/2014/main" id="{33D962A6-0595-8390-98A2-907B3798D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5" y="2976"/>
              <a:ext cx="117" cy="67"/>
            </a:xfrm>
            <a:custGeom>
              <a:avLst/>
              <a:gdLst>
                <a:gd name="T0" fmla="*/ 117 w 117"/>
                <a:gd name="T1" fmla="*/ 33 h 67"/>
                <a:gd name="T2" fmla="*/ 0 w 117"/>
                <a:gd name="T3" fmla="*/ 67 h 67"/>
                <a:gd name="T4" fmla="*/ 0 w 117"/>
                <a:gd name="T5" fmla="*/ 33 h 67"/>
                <a:gd name="T6" fmla="*/ 0 w 117"/>
                <a:gd name="T7" fmla="*/ 0 h 67"/>
                <a:gd name="T8" fmla="*/ 117 w 117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3"/>
                  </a:moveTo>
                  <a:lnTo>
                    <a:pt x="0" y="67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17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26" name="Line 54">
              <a:extLst>
                <a:ext uri="{FF2B5EF4-FFF2-40B4-BE49-F238E27FC236}">
                  <a16:creationId xmlns:a16="http://schemas.microsoft.com/office/drawing/2014/main" id="{C8793690-E938-B8EB-3432-AC1D1DAA78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0" y="3009"/>
              <a:ext cx="13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27" name="Group 55">
            <a:extLst>
              <a:ext uri="{FF2B5EF4-FFF2-40B4-BE49-F238E27FC236}">
                <a16:creationId xmlns:a16="http://schemas.microsoft.com/office/drawing/2014/main" id="{FB50D492-80A5-6BB6-AB2A-889E95353542}"/>
              </a:ext>
            </a:extLst>
          </p:cNvPr>
          <p:cNvGrpSpPr>
            <a:grpSpLocks/>
          </p:cNvGrpSpPr>
          <p:nvPr/>
        </p:nvGrpSpPr>
        <p:grpSpPr bwMode="auto">
          <a:xfrm>
            <a:off x="4229100" y="4073525"/>
            <a:ext cx="412750" cy="106363"/>
            <a:chOff x="2814" y="2976"/>
            <a:chExt cx="260" cy="67"/>
          </a:xfrm>
        </p:grpSpPr>
        <p:sp>
          <p:nvSpPr>
            <p:cNvPr id="131128" name="Freeform 56">
              <a:extLst>
                <a:ext uri="{FF2B5EF4-FFF2-40B4-BE49-F238E27FC236}">
                  <a16:creationId xmlns:a16="http://schemas.microsoft.com/office/drawing/2014/main" id="{604BC34D-1A02-982D-A2EC-E326BD645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" y="2976"/>
              <a:ext cx="117" cy="67"/>
            </a:xfrm>
            <a:custGeom>
              <a:avLst/>
              <a:gdLst>
                <a:gd name="T0" fmla="*/ 117 w 117"/>
                <a:gd name="T1" fmla="*/ 33 h 67"/>
                <a:gd name="T2" fmla="*/ 0 w 117"/>
                <a:gd name="T3" fmla="*/ 67 h 67"/>
                <a:gd name="T4" fmla="*/ 0 w 117"/>
                <a:gd name="T5" fmla="*/ 33 h 67"/>
                <a:gd name="T6" fmla="*/ 0 w 117"/>
                <a:gd name="T7" fmla="*/ 0 h 67"/>
                <a:gd name="T8" fmla="*/ 117 w 117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3"/>
                  </a:moveTo>
                  <a:lnTo>
                    <a:pt x="0" y="67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17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29" name="Line 57">
              <a:extLst>
                <a:ext uri="{FF2B5EF4-FFF2-40B4-BE49-F238E27FC236}">
                  <a16:creationId xmlns:a16="http://schemas.microsoft.com/office/drawing/2014/main" id="{D7E3138B-F29C-4348-443C-037F31F4F8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4" y="3009"/>
              <a:ext cx="14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30" name="Group 58">
            <a:extLst>
              <a:ext uri="{FF2B5EF4-FFF2-40B4-BE49-F238E27FC236}">
                <a16:creationId xmlns:a16="http://schemas.microsoft.com/office/drawing/2014/main" id="{8E6F9EB1-24B2-EBCC-D002-26B0F5C5A3A2}"/>
              </a:ext>
            </a:extLst>
          </p:cNvPr>
          <p:cNvGrpSpPr>
            <a:grpSpLocks/>
          </p:cNvGrpSpPr>
          <p:nvPr/>
        </p:nvGrpSpPr>
        <p:grpSpPr bwMode="auto">
          <a:xfrm>
            <a:off x="5629275" y="2994025"/>
            <a:ext cx="385763" cy="106363"/>
            <a:chOff x="3696" y="2296"/>
            <a:chExt cx="243" cy="67"/>
          </a:xfrm>
        </p:grpSpPr>
        <p:sp>
          <p:nvSpPr>
            <p:cNvPr id="131131" name="Freeform 59">
              <a:extLst>
                <a:ext uri="{FF2B5EF4-FFF2-40B4-BE49-F238E27FC236}">
                  <a16:creationId xmlns:a16="http://schemas.microsoft.com/office/drawing/2014/main" id="{AA2C6D13-DEC3-92E1-CCD4-669709983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2" y="2296"/>
              <a:ext cx="117" cy="67"/>
            </a:xfrm>
            <a:custGeom>
              <a:avLst/>
              <a:gdLst>
                <a:gd name="T0" fmla="*/ 117 w 117"/>
                <a:gd name="T1" fmla="*/ 33 h 67"/>
                <a:gd name="T2" fmla="*/ 0 w 117"/>
                <a:gd name="T3" fmla="*/ 67 h 67"/>
                <a:gd name="T4" fmla="*/ 0 w 117"/>
                <a:gd name="T5" fmla="*/ 33 h 67"/>
                <a:gd name="T6" fmla="*/ 0 w 117"/>
                <a:gd name="T7" fmla="*/ 0 h 67"/>
                <a:gd name="T8" fmla="*/ 117 w 117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3"/>
                  </a:moveTo>
                  <a:lnTo>
                    <a:pt x="0" y="67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17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32" name="Line 60">
              <a:extLst>
                <a:ext uri="{FF2B5EF4-FFF2-40B4-BE49-F238E27FC236}">
                  <a16:creationId xmlns:a16="http://schemas.microsoft.com/office/drawing/2014/main" id="{C8B78D3F-DE3E-48CB-5DE3-7E536C3F83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2329"/>
              <a:ext cx="12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33" name="Group 61">
            <a:extLst>
              <a:ext uri="{FF2B5EF4-FFF2-40B4-BE49-F238E27FC236}">
                <a16:creationId xmlns:a16="http://schemas.microsoft.com/office/drawing/2014/main" id="{EBFBD1C2-515D-A247-E0D1-AD69F40112FC}"/>
              </a:ext>
            </a:extLst>
          </p:cNvPr>
          <p:cNvGrpSpPr>
            <a:grpSpLocks/>
          </p:cNvGrpSpPr>
          <p:nvPr/>
        </p:nvGrpSpPr>
        <p:grpSpPr bwMode="auto">
          <a:xfrm>
            <a:off x="5629275" y="4073525"/>
            <a:ext cx="452438" cy="106363"/>
            <a:chOff x="3696" y="2976"/>
            <a:chExt cx="285" cy="67"/>
          </a:xfrm>
        </p:grpSpPr>
        <p:sp>
          <p:nvSpPr>
            <p:cNvPr id="131134" name="Freeform 62">
              <a:extLst>
                <a:ext uri="{FF2B5EF4-FFF2-40B4-BE49-F238E27FC236}">
                  <a16:creationId xmlns:a16="http://schemas.microsoft.com/office/drawing/2014/main" id="{7407846D-8969-1D42-4838-53A0E853D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4" y="2976"/>
              <a:ext cx="117" cy="67"/>
            </a:xfrm>
            <a:custGeom>
              <a:avLst/>
              <a:gdLst>
                <a:gd name="T0" fmla="*/ 117 w 117"/>
                <a:gd name="T1" fmla="*/ 33 h 67"/>
                <a:gd name="T2" fmla="*/ 0 w 117"/>
                <a:gd name="T3" fmla="*/ 67 h 67"/>
                <a:gd name="T4" fmla="*/ 0 w 117"/>
                <a:gd name="T5" fmla="*/ 33 h 67"/>
                <a:gd name="T6" fmla="*/ 0 w 117"/>
                <a:gd name="T7" fmla="*/ 0 h 67"/>
                <a:gd name="T8" fmla="*/ 117 w 117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3"/>
                  </a:moveTo>
                  <a:lnTo>
                    <a:pt x="0" y="67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17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35" name="Line 63">
              <a:extLst>
                <a:ext uri="{FF2B5EF4-FFF2-40B4-BE49-F238E27FC236}">
                  <a16:creationId xmlns:a16="http://schemas.microsoft.com/office/drawing/2014/main" id="{A599150D-3EDB-8E98-E4B7-6589506552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6" y="3009"/>
              <a:ext cx="16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36" name="Group 64">
            <a:extLst>
              <a:ext uri="{FF2B5EF4-FFF2-40B4-BE49-F238E27FC236}">
                <a16:creationId xmlns:a16="http://schemas.microsoft.com/office/drawing/2014/main" id="{1CA68A16-AC95-B00F-D4AA-29B10E39FCB3}"/>
              </a:ext>
            </a:extLst>
          </p:cNvPr>
          <p:cNvGrpSpPr>
            <a:grpSpLocks/>
          </p:cNvGrpSpPr>
          <p:nvPr/>
        </p:nvGrpSpPr>
        <p:grpSpPr bwMode="auto">
          <a:xfrm>
            <a:off x="2695575" y="5192713"/>
            <a:ext cx="385763" cy="106362"/>
            <a:chOff x="1848" y="3681"/>
            <a:chExt cx="243" cy="67"/>
          </a:xfrm>
        </p:grpSpPr>
        <p:sp>
          <p:nvSpPr>
            <p:cNvPr id="131137" name="Freeform 65">
              <a:extLst>
                <a:ext uri="{FF2B5EF4-FFF2-40B4-BE49-F238E27FC236}">
                  <a16:creationId xmlns:a16="http://schemas.microsoft.com/office/drawing/2014/main" id="{E49DFA99-56F5-B638-6AD1-5C0D06042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4" y="3681"/>
              <a:ext cx="117" cy="67"/>
            </a:xfrm>
            <a:custGeom>
              <a:avLst/>
              <a:gdLst>
                <a:gd name="T0" fmla="*/ 117 w 117"/>
                <a:gd name="T1" fmla="*/ 34 h 67"/>
                <a:gd name="T2" fmla="*/ 0 w 117"/>
                <a:gd name="T3" fmla="*/ 67 h 67"/>
                <a:gd name="T4" fmla="*/ 0 w 117"/>
                <a:gd name="T5" fmla="*/ 34 h 67"/>
                <a:gd name="T6" fmla="*/ 0 w 117"/>
                <a:gd name="T7" fmla="*/ 0 h 67"/>
                <a:gd name="T8" fmla="*/ 117 w 117"/>
                <a:gd name="T9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4"/>
                  </a:moveTo>
                  <a:lnTo>
                    <a:pt x="0" y="67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17" y="3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38" name="Line 66">
              <a:extLst>
                <a:ext uri="{FF2B5EF4-FFF2-40B4-BE49-F238E27FC236}">
                  <a16:creationId xmlns:a16="http://schemas.microsoft.com/office/drawing/2014/main" id="{73C60EC1-3ADB-4F4B-6003-D8216AF1D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8" y="3715"/>
              <a:ext cx="12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39" name="Group 67">
            <a:extLst>
              <a:ext uri="{FF2B5EF4-FFF2-40B4-BE49-F238E27FC236}">
                <a16:creationId xmlns:a16="http://schemas.microsoft.com/office/drawing/2014/main" id="{88B9DB42-1C60-E2D6-E0C7-946C96CF838B}"/>
              </a:ext>
            </a:extLst>
          </p:cNvPr>
          <p:cNvGrpSpPr>
            <a:grpSpLocks/>
          </p:cNvGrpSpPr>
          <p:nvPr/>
        </p:nvGrpSpPr>
        <p:grpSpPr bwMode="auto">
          <a:xfrm>
            <a:off x="3948113" y="5192713"/>
            <a:ext cx="414337" cy="106362"/>
            <a:chOff x="2637" y="3681"/>
            <a:chExt cx="261" cy="67"/>
          </a:xfrm>
        </p:grpSpPr>
        <p:sp>
          <p:nvSpPr>
            <p:cNvPr id="131140" name="Freeform 68">
              <a:extLst>
                <a:ext uri="{FF2B5EF4-FFF2-40B4-BE49-F238E27FC236}">
                  <a16:creationId xmlns:a16="http://schemas.microsoft.com/office/drawing/2014/main" id="{27CBDD86-241C-916A-AA68-FCEBB553B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0" y="3681"/>
              <a:ext cx="118" cy="67"/>
            </a:xfrm>
            <a:custGeom>
              <a:avLst/>
              <a:gdLst>
                <a:gd name="T0" fmla="*/ 118 w 118"/>
                <a:gd name="T1" fmla="*/ 34 h 67"/>
                <a:gd name="T2" fmla="*/ 0 w 118"/>
                <a:gd name="T3" fmla="*/ 67 h 67"/>
                <a:gd name="T4" fmla="*/ 0 w 118"/>
                <a:gd name="T5" fmla="*/ 34 h 67"/>
                <a:gd name="T6" fmla="*/ 0 w 118"/>
                <a:gd name="T7" fmla="*/ 0 h 67"/>
                <a:gd name="T8" fmla="*/ 118 w 118"/>
                <a:gd name="T9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67">
                  <a:moveTo>
                    <a:pt x="118" y="34"/>
                  </a:moveTo>
                  <a:lnTo>
                    <a:pt x="0" y="67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41" name="Line 69">
              <a:extLst>
                <a:ext uri="{FF2B5EF4-FFF2-40B4-BE49-F238E27FC236}">
                  <a16:creationId xmlns:a16="http://schemas.microsoft.com/office/drawing/2014/main" id="{C0C74F5E-84B8-2A97-F28A-E262F59730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7" y="3715"/>
              <a:ext cx="14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1142" name="Line 70">
            <a:extLst>
              <a:ext uri="{FF2B5EF4-FFF2-40B4-BE49-F238E27FC236}">
                <a16:creationId xmlns:a16="http://schemas.microsoft.com/office/drawing/2014/main" id="{84E75586-42F3-F555-87B8-91AD4883227E}"/>
              </a:ext>
            </a:extLst>
          </p:cNvPr>
          <p:cNvSpPr>
            <a:spLocks noChangeShapeType="1"/>
          </p:cNvSpPr>
          <p:nvPr/>
        </p:nvSpPr>
        <p:spPr bwMode="auto">
          <a:xfrm>
            <a:off x="1562100" y="3619500"/>
            <a:ext cx="5653088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43" name="Line 71">
            <a:extLst>
              <a:ext uri="{FF2B5EF4-FFF2-40B4-BE49-F238E27FC236}">
                <a16:creationId xmlns:a16="http://schemas.microsoft.com/office/drawing/2014/main" id="{0B7A7B8B-8147-112B-3CA5-1997E8EA1E6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49400" y="3619500"/>
            <a:ext cx="1588" cy="4937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1144" name="Group 72">
            <a:extLst>
              <a:ext uri="{FF2B5EF4-FFF2-40B4-BE49-F238E27FC236}">
                <a16:creationId xmlns:a16="http://schemas.microsoft.com/office/drawing/2014/main" id="{18925A62-7E64-707A-FF61-2CBC49E6566E}"/>
              </a:ext>
            </a:extLst>
          </p:cNvPr>
          <p:cNvGrpSpPr>
            <a:grpSpLocks/>
          </p:cNvGrpSpPr>
          <p:nvPr/>
        </p:nvGrpSpPr>
        <p:grpSpPr bwMode="auto">
          <a:xfrm>
            <a:off x="1549400" y="4048125"/>
            <a:ext cx="279400" cy="106363"/>
            <a:chOff x="1134" y="2976"/>
            <a:chExt cx="176" cy="67"/>
          </a:xfrm>
        </p:grpSpPr>
        <p:sp>
          <p:nvSpPr>
            <p:cNvPr id="131145" name="Freeform 73">
              <a:extLst>
                <a:ext uri="{FF2B5EF4-FFF2-40B4-BE49-F238E27FC236}">
                  <a16:creationId xmlns:a16="http://schemas.microsoft.com/office/drawing/2014/main" id="{5448FB25-89E3-7591-0E85-62FDC1FBCF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" y="2976"/>
              <a:ext cx="117" cy="67"/>
            </a:xfrm>
            <a:custGeom>
              <a:avLst/>
              <a:gdLst>
                <a:gd name="T0" fmla="*/ 117 w 117"/>
                <a:gd name="T1" fmla="*/ 33 h 67"/>
                <a:gd name="T2" fmla="*/ 0 w 117"/>
                <a:gd name="T3" fmla="*/ 67 h 67"/>
                <a:gd name="T4" fmla="*/ 0 w 117"/>
                <a:gd name="T5" fmla="*/ 33 h 67"/>
                <a:gd name="T6" fmla="*/ 0 w 117"/>
                <a:gd name="T7" fmla="*/ 0 h 67"/>
                <a:gd name="T8" fmla="*/ 117 w 117"/>
                <a:gd name="T9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3"/>
                  </a:moveTo>
                  <a:lnTo>
                    <a:pt x="0" y="67"/>
                  </a:lnTo>
                  <a:lnTo>
                    <a:pt x="0" y="33"/>
                  </a:lnTo>
                  <a:lnTo>
                    <a:pt x="0" y="0"/>
                  </a:lnTo>
                  <a:lnTo>
                    <a:pt x="117" y="33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46" name="Line 74">
              <a:extLst>
                <a:ext uri="{FF2B5EF4-FFF2-40B4-BE49-F238E27FC236}">
                  <a16:creationId xmlns:a16="http://schemas.microsoft.com/office/drawing/2014/main" id="{8007EB5D-9A7E-BEA7-2756-BF2A4C4D43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34" y="3009"/>
              <a:ext cx="5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1147" name="Line 75">
            <a:extLst>
              <a:ext uri="{FF2B5EF4-FFF2-40B4-BE49-F238E27FC236}">
                <a16:creationId xmlns:a16="http://schemas.microsoft.com/office/drawing/2014/main" id="{3A25C7F0-268F-496A-3CDB-747A59734B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35738" y="3673475"/>
            <a:ext cx="1587" cy="396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48" name="Line 76">
            <a:extLst>
              <a:ext uri="{FF2B5EF4-FFF2-40B4-BE49-F238E27FC236}">
                <a16:creationId xmlns:a16="http://schemas.microsoft.com/office/drawing/2014/main" id="{092F1A6E-6B8F-95B1-B725-8CA47C80B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3735388" y="3540125"/>
            <a:ext cx="280035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49" name="Line 77">
            <a:extLst>
              <a:ext uri="{FF2B5EF4-FFF2-40B4-BE49-F238E27FC236}">
                <a16:creationId xmlns:a16="http://schemas.microsoft.com/office/drawing/2014/main" id="{2EA17D57-B9A8-39F3-3029-BC8829E6DE8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35738" y="3540125"/>
            <a:ext cx="1587" cy="269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50" name="Line 78">
            <a:extLst>
              <a:ext uri="{FF2B5EF4-FFF2-40B4-BE49-F238E27FC236}">
                <a16:creationId xmlns:a16="http://schemas.microsoft.com/office/drawing/2014/main" id="{0B9DC241-05F0-2930-2DC1-AFD3198DE1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15188" y="3046413"/>
            <a:ext cx="1587" cy="5730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51" name="Line 79">
            <a:extLst>
              <a:ext uri="{FF2B5EF4-FFF2-40B4-BE49-F238E27FC236}">
                <a16:creationId xmlns:a16="http://schemas.microsoft.com/office/drawing/2014/main" id="{09F2B921-A6AD-4A23-A077-969B0601C32D}"/>
              </a:ext>
            </a:extLst>
          </p:cNvPr>
          <p:cNvSpPr>
            <a:spLocks noChangeShapeType="1"/>
          </p:cNvSpPr>
          <p:nvPr/>
        </p:nvSpPr>
        <p:spPr bwMode="auto">
          <a:xfrm>
            <a:off x="6948488" y="4125913"/>
            <a:ext cx="2667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52" name="Line 80">
            <a:extLst>
              <a:ext uri="{FF2B5EF4-FFF2-40B4-BE49-F238E27FC236}">
                <a16:creationId xmlns:a16="http://schemas.microsoft.com/office/drawing/2014/main" id="{631645C7-6B9B-60AC-0FE5-DABB888587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15188" y="4125913"/>
            <a:ext cx="1587" cy="6270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53" name="Line 81">
            <a:extLst>
              <a:ext uri="{FF2B5EF4-FFF2-40B4-BE49-F238E27FC236}">
                <a16:creationId xmlns:a16="http://schemas.microsoft.com/office/drawing/2014/main" id="{2C4BE905-93F1-9675-B4CD-76594BE774D3}"/>
              </a:ext>
            </a:extLst>
          </p:cNvPr>
          <p:cNvSpPr>
            <a:spLocks noChangeShapeType="1"/>
          </p:cNvSpPr>
          <p:nvPr/>
        </p:nvSpPr>
        <p:spPr bwMode="auto">
          <a:xfrm>
            <a:off x="1562100" y="4752975"/>
            <a:ext cx="5653088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154" name="Line 82">
            <a:extLst>
              <a:ext uri="{FF2B5EF4-FFF2-40B4-BE49-F238E27FC236}">
                <a16:creationId xmlns:a16="http://schemas.microsoft.com/office/drawing/2014/main" id="{B22A378B-5068-E65F-2B7F-7C5CDE5C4D8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49400" y="4752975"/>
            <a:ext cx="1588" cy="4667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31155" name="Group 83">
            <a:extLst>
              <a:ext uri="{FF2B5EF4-FFF2-40B4-BE49-F238E27FC236}">
                <a16:creationId xmlns:a16="http://schemas.microsoft.com/office/drawing/2014/main" id="{7D119633-D8E3-051C-401D-EEABD84542F3}"/>
              </a:ext>
            </a:extLst>
          </p:cNvPr>
          <p:cNvGrpSpPr>
            <a:grpSpLocks/>
          </p:cNvGrpSpPr>
          <p:nvPr/>
        </p:nvGrpSpPr>
        <p:grpSpPr bwMode="auto">
          <a:xfrm>
            <a:off x="1549400" y="5167313"/>
            <a:ext cx="279400" cy="106362"/>
            <a:chOff x="1134" y="3681"/>
            <a:chExt cx="176" cy="67"/>
          </a:xfrm>
        </p:grpSpPr>
        <p:sp>
          <p:nvSpPr>
            <p:cNvPr id="131156" name="Freeform 84">
              <a:extLst>
                <a:ext uri="{FF2B5EF4-FFF2-40B4-BE49-F238E27FC236}">
                  <a16:creationId xmlns:a16="http://schemas.microsoft.com/office/drawing/2014/main" id="{3CB5EEE9-0B1C-7E27-8BA8-BFF953839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" y="3681"/>
              <a:ext cx="117" cy="67"/>
            </a:xfrm>
            <a:custGeom>
              <a:avLst/>
              <a:gdLst>
                <a:gd name="T0" fmla="*/ 117 w 117"/>
                <a:gd name="T1" fmla="*/ 34 h 67"/>
                <a:gd name="T2" fmla="*/ 0 w 117"/>
                <a:gd name="T3" fmla="*/ 67 h 67"/>
                <a:gd name="T4" fmla="*/ 0 w 117"/>
                <a:gd name="T5" fmla="*/ 34 h 67"/>
                <a:gd name="T6" fmla="*/ 0 w 117"/>
                <a:gd name="T7" fmla="*/ 0 h 67"/>
                <a:gd name="T8" fmla="*/ 117 w 117"/>
                <a:gd name="T9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4"/>
                  </a:moveTo>
                  <a:lnTo>
                    <a:pt x="0" y="67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17" y="3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57" name="Line 85">
              <a:extLst>
                <a:ext uri="{FF2B5EF4-FFF2-40B4-BE49-F238E27FC236}">
                  <a16:creationId xmlns:a16="http://schemas.microsoft.com/office/drawing/2014/main" id="{262E8B9D-DEF8-0B19-7048-4FFA329513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34" y="3715"/>
              <a:ext cx="5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1158" name="Rectangle 86">
            <a:extLst>
              <a:ext uri="{FF2B5EF4-FFF2-40B4-BE49-F238E27FC236}">
                <a16:creationId xmlns:a16="http://schemas.microsoft.com/office/drawing/2014/main" id="{57372E79-FFB8-D5EE-F357-7475E2719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2100" y="3659188"/>
            <a:ext cx="28416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Yes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159" name="Rectangle 87">
            <a:extLst>
              <a:ext uri="{FF2B5EF4-FFF2-40B4-BE49-F238E27FC236}">
                <a16:creationId xmlns:a16="http://schemas.microsoft.com/office/drawing/2014/main" id="{128B77AF-F46F-D054-77EB-D0092F65E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2463" y="3927475"/>
            <a:ext cx="21113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No</a:t>
            </a:r>
            <a:endParaRPr lang="en-US" altLang="en-US">
              <a:latin typeface="Arial" panose="020B0604020202020204" pitchFamily="34" charset="0"/>
            </a:endParaRPr>
          </a:p>
        </p:txBody>
      </p:sp>
      <p:grpSp>
        <p:nvGrpSpPr>
          <p:cNvPr id="131160" name="Group 88">
            <a:extLst>
              <a:ext uri="{FF2B5EF4-FFF2-40B4-BE49-F238E27FC236}">
                <a16:creationId xmlns:a16="http://schemas.microsoft.com/office/drawing/2014/main" id="{8C1DEA56-A3BD-37B1-F12F-409BF1AE347D}"/>
              </a:ext>
            </a:extLst>
          </p:cNvPr>
          <p:cNvGrpSpPr>
            <a:grpSpLocks/>
          </p:cNvGrpSpPr>
          <p:nvPr/>
        </p:nvGrpSpPr>
        <p:grpSpPr bwMode="auto">
          <a:xfrm>
            <a:off x="3668713" y="3352800"/>
            <a:ext cx="106362" cy="187325"/>
            <a:chOff x="2461" y="2522"/>
            <a:chExt cx="67" cy="118"/>
          </a:xfrm>
        </p:grpSpPr>
        <p:sp>
          <p:nvSpPr>
            <p:cNvPr id="131161" name="Freeform 89">
              <a:extLst>
                <a:ext uri="{FF2B5EF4-FFF2-40B4-BE49-F238E27FC236}">
                  <a16:creationId xmlns:a16="http://schemas.microsoft.com/office/drawing/2014/main" id="{42D5FE6B-6FA3-6CFE-B89D-03D0D6A6B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2522"/>
              <a:ext cx="67" cy="118"/>
            </a:xfrm>
            <a:custGeom>
              <a:avLst/>
              <a:gdLst>
                <a:gd name="T0" fmla="*/ 34 w 67"/>
                <a:gd name="T1" fmla="*/ 0 h 118"/>
                <a:gd name="T2" fmla="*/ 67 w 67"/>
                <a:gd name="T3" fmla="*/ 118 h 118"/>
                <a:gd name="T4" fmla="*/ 34 w 67"/>
                <a:gd name="T5" fmla="*/ 118 h 118"/>
                <a:gd name="T6" fmla="*/ 0 w 67"/>
                <a:gd name="T7" fmla="*/ 118 h 118"/>
                <a:gd name="T8" fmla="*/ 34 w 6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8">
                  <a:moveTo>
                    <a:pt x="34" y="0"/>
                  </a:moveTo>
                  <a:lnTo>
                    <a:pt x="67" y="118"/>
                  </a:lnTo>
                  <a:lnTo>
                    <a:pt x="34" y="118"/>
                  </a:lnTo>
                  <a:lnTo>
                    <a:pt x="0" y="11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62" name="Line 90">
              <a:extLst>
                <a:ext uri="{FF2B5EF4-FFF2-40B4-BE49-F238E27FC236}">
                  <a16:creationId xmlns:a16="http://schemas.microsoft.com/office/drawing/2014/main" id="{FC2E4F62-8E3C-ECDA-922F-8F73C217FF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5" y="2631"/>
              <a:ext cx="1" cy="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63" name="Group 91">
            <a:extLst>
              <a:ext uri="{FF2B5EF4-FFF2-40B4-BE49-F238E27FC236}">
                <a16:creationId xmlns:a16="http://schemas.microsoft.com/office/drawing/2014/main" id="{15D72C1D-8F69-2CC8-27F8-ADB27093B2E4}"/>
              </a:ext>
            </a:extLst>
          </p:cNvPr>
          <p:cNvGrpSpPr>
            <a:grpSpLocks/>
          </p:cNvGrpSpPr>
          <p:nvPr/>
        </p:nvGrpSpPr>
        <p:grpSpPr bwMode="auto">
          <a:xfrm>
            <a:off x="5635625" y="4945063"/>
            <a:ext cx="827088" cy="601662"/>
            <a:chOff x="3700" y="3525"/>
            <a:chExt cx="521" cy="379"/>
          </a:xfrm>
        </p:grpSpPr>
        <p:sp>
          <p:nvSpPr>
            <p:cNvPr id="131164" name="Rectangle 92">
              <a:extLst>
                <a:ext uri="{FF2B5EF4-FFF2-40B4-BE49-F238E27FC236}">
                  <a16:creationId xmlns:a16="http://schemas.microsoft.com/office/drawing/2014/main" id="{4D3F569A-FA43-6446-4A27-46CC38C60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7" y="3588"/>
              <a:ext cx="278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Clear 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131165" name="Rectangle 93">
              <a:extLst>
                <a:ext uri="{FF2B5EF4-FFF2-40B4-BE49-F238E27FC236}">
                  <a16:creationId xmlns:a16="http://schemas.microsoft.com/office/drawing/2014/main" id="{729A2257-2E17-5229-ED0D-6326C71D3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3" y="3698"/>
              <a:ext cx="313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Modes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131166" name="Rectangle 94">
              <a:extLst>
                <a:ext uri="{FF2B5EF4-FFF2-40B4-BE49-F238E27FC236}">
                  <a16:creationId xmlns:a16="http://schemas.microsoft.com/office/drawing/2014/main" id="{EAD14E3E-7495-E027-1218-71C699B5B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0" y="3525"/>
              <a:ext cx="521" cy="379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67" name="Group 95">
            <a:extLst>
              <a:ext uri="{FF2B5EF4-FFF2-40B4-BE49-F238E27FC236}">
                <a16:creationId xmlns:a16="http://schemas.microsoft.com/office/drawing/2014/main" id="{D679F845-FF86-C2D2-C9C2-5F81B23A8405}"/>
              </a:ext>
            </a:extLst>
          </p:cNvPr>
          <p:cNvGrpSpPr>
            <a:grpSpLocks/>
          </p:cNvGrpSpPr>
          <p:nvPr/>
        </p:nvGrpSpPr>
        <p:grpSpPr bwMode="auto">
          <a:xfrm>
            <a:off x="6902450" y="4945063"/>
            <a:ext cx="827088" cy="601662"/>
            <a:chOff x="4498" y="3525"/>
            <a:chExt cx="521" cy="379"/>
          </a:xfrm>
        </p:grpSpPr>
        <p:sp>
          <p:nvSpPr>
            <p:cNvPr id="131168" name="Rectangle 96">
              <a:extLst>
                <a:ext uri="{FF2B5EF4-FFF2-40B4-BE49-F238E27FC236}">
                  <a16:creationId xmlns:a16="http://schemas.microsoft.com/office/drawing/2014/main" id="{DA6D2FFD-3CF7-661F-E83E-45E00AD6CA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8" y="3588"/>
              <a:ext cx="313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Leave 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131169" name="Rectangle 97">
              <a:extLst>
                <a:ext uri="{FF2B5EF4-FFF2-40B4-BE49-F238E27FC236}">
                  <a16:creationId xmlns:a16="http://schemas.microsoft.com/office/drawing/2014/main" id="{5EE5A5BB-1FE4-F6F9-AE64-CA886ED6B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8" y="3698"/>
              <a:ext cx="278" cy="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Room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131170" name="Rectangle 98">
              <a:extLst>
                <a:ext uri="{FF2B5EF4-FFF2-40B4-BE49-F238E27FC236}">
                  <a16:creationId xmlns:a16="http://schemas.microsoft.com/office/drawing/2014/main" id="{92327A3F-6415-5806-E329-F867D24D8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" y="3525"/>
              <a:ext cx="521" cy="379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71" name="Group 99">
            <a:extLst>
              <a:ext uri="{FF2B5EF4-FFF2-40B4-BE49-F238E27FC236}">
                <a16:creationId xmlns:a16="http://schemas.microsoft.com/office/drawing/2014/main" id="{9CD02631-8998-D559-240F-CE9BAF478AB4}"/>
              </a:ext>
            </a:extLst>
          </p:cNvPr>
          <p:cNvGrpSpPr>
            <a:grpSpLocks/>
          </p:cNvGrpSpPr>
          <p:nvPr/>
        </p:nvGrpSpPr>
        <p:grpSpPr bwMode="auto">
          <a:xfrm>
            <a:off x="5214938" y="5192713"/>
            <a:ext cx="387350" cy="106362"/>
            <a:chOff x="3435" y="3681"/>
            <a:chExt cx="244" cy="67"/>
          </a:xfrm>
        </p:grpSpPr>
        <p:sp>
          <p:nvSpPr>
            <p:cNvPr id="131172" name="Freeform 100">
              <a:extLst>
                <a:ext uri="{FF2B5EF4-FFF2-40B4-BE49-F238E27FC236}">
                  <a16:creationId xmlns:a16="http://schemas.microsoft.com/office/drawing/2014/main" id="{7CCE7F32-B400-60F4-18AC-063F66118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" y="3681"/>
              <a:ext cx="118" cy="67"/>
            </a:xfrm>
            <a:custGeom>
              <a:avLst/>
              <a:gdLst>
                <a:gd name="T0" fmla="*/ 118 w 118"/>
                <a:gd name="T1" fmla="*/ 34 h 67"/>
                <a:gd name="T2" fmla="*/ 0 w 118"/>
                <a:gd name="T3" fmla="*/ 67 h 67"/>
                <a:gd name="T4" fmla="*/ 0 w 118"/>
                <a:gd name="T5" fmla="*/ 34 h 67"/>
                <a:gd name="T6" fmla="*/ 0 w 118"/>
                <a:gd name="T7" fmla="*/ 0 h 67"/>
                <a:gd name="T8" fmla="*/ 118 w 118"/>
                <a:gd name="T9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67">
                  <a:moveTo>
                    <a:pt x="118" y="34"/>
                  </a:moveTo>
                  <a:lnTo>
                    <a:pt x="0" y="67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18" y="3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73" name="Line 101">
              <a:extLst>
                <a:ext uri="{FF2B5EF4-FFF2-40B4-BE49-F238E27FC236}">
                  <a16:creationId xmlns:a16="http://schemas.microsoft.com/office/drawing/2014/main" id="{11308078-7580-DB44-70D3-7C2A05146E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5" y="3715"/>
              <a:ext cx="12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74" name="Group 102">
            <a:extLst>
              <a:ext uri="{FF2B5EF4-FFF2-40B4-BE49-F238E27FC236}">
                <a16:creationId xmlns:a16="http://schemas.microsoft.com/office/drawing/2014/main" id="{16FD03DD-0088-580B-E410-6342CC548AE7}"/>
              </a:ext>
            </a:extLst>
          </p:cNvPr>
          <p:cNvGrpSpPr>
            <a:grpSpLocks/>
          </p:cNvGrpSpPr>
          <p:nvPr/>
        </p:nvGrpSpPr>
        <p:grpSpPr bwMode="auto">
          <a:xfrm>
            <a:off x="6469063" y="5192713"/>
            <a:ext cx="412750" cy="106362"/>
            <a:chOff x="4225" y="3681"/>
            <a:chExt cx="260" cy="67"/>
          </a:xfrm>
        </p:grpSpPr>
        <p:sp>
          <p:nvSpPr>
            <p:cNvPr id="131175" name="Freeform 103">
              <a:extLst>
                <a:ext uri="{FF2B5EF4-FFF2-40B4-BE49-F238E27FC236}">
                  <a16:creationId xmlns:a16="http://schemas.microsoft.com/office/drawing/2014/main" id="{0D5F069F-041C-E78D-CA37-EFA70677DC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8" y="3681"/>
              <a:ext cx="117" cy="67"/>
            </a:xfrm>
            <a:custGeom>
              <a:avLst/>
              <a:gdLst>
                <a:gd name="T0" fmla="*/ 117 w 117"/>
                <a:gd name="T1" fmla="*/ 34 h 67"/>
                <a:gd name="T2" fmla="*/ 0 w 117"/>
                <a:gd name="T3" fmla="*/ 67 h 67"/>
                <a:gd name="T4" fmla="*/ 0 w 117"/>
                <a:gd name="T5" fmla="*/ 34 h 67"/>
                <a:gd name="T6" fmla="*/ 0 w 117"/>
                <a:gd name="T7" fmla="*/ 0 h 67"/>
                <a:gd name="T8" fmla="*/ 117 w 117"/>
                <a:gd name="T9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7">
                  <a:moveTo>
                    <a:pt x="117" y="34"/>
                  </a:moveTo>
                  <a:lnTo>
                    <a:pt x="0" y="67"/>
                  </a:lnTo>
                  <a:lnTo>
                    <a:pt x="0" y="34"/>
                  </a:lnTo>
                  <a:lnTo>
                    <a:pt x="0" y="0"/>
                  </a:lnTo>
                  <a:lnTo>
                    <a:pt x="117" y="3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76" name="Line 104">
              <a:extLst>
                <a:ext uri="{FF2B5EF4-FFF2-40B4-BE49-F238E27FC236}">
                  <a16:creationId xmlns:a16="http://schemas.microsoft.com/office/drawing/2014/main" id="{79A7F16B-68ED-5B66-343C-2B8A112AEB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5" y="3715"/>
              <a:ext cx="14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1177" name="Group 105">
            <a:extLst>
              <a:ext uri="{FF2B5EF4-FFF2-40B4-BE49-F238E27FC236}">
                <a16:creationId xmlns:a16="http://schemas.microsoft.com/office/drawing/2014/main" id="{B9DEA5C5-7DF1-AF7C-FDB5-51B795C5BEBC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475413" y="3543300"/>
            <a:ext cx="106362" cy="187325"/>
            <a:chOff x="2461" y="2522"/>
            <a:chExt cx="67" cy="118"/>
          </a:xfrm>
        </p:grpSpPr>
        <p:sp>
          <p:nvSpPr>
            <p:cNvPr id="131178" name="Freeform 106">
              <a:extLst>
                <a:ext uri="{FF2B5EF4-FFF2-40B4-BE49-F238E27FC236}">
                  <a16:creationId xmlns:a16="http://schemas.microsoft.com/office/drawing/2014/main" id="{25DD4240-7442-9637-6694-D3307D97F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1" y="2522"/>
              <a:ext cx="67" cy="118"/>
            </a:xfrm>
            <a:custGeom>
              <a:avLst/>
              <a:gdLst>
                <a:gd name="T0" fmla="*/ 34 w 67"/>
                <a:gd name="T1" fmla="*/ 0 h 118"/>
                <a:gd name="T2" fmla="*/ 67 w 67"/>
                <a:gd name="T3" fmla="*/ 118 h 118"/>
                <a:gd name="T4" fmla="*/ 34 w 67"/>
                <a:gd name="T5" fmla="*/ 118 h 118"/>
                <a:gd name="T6" fmla="*/ 0 w 67"/>
                <a:gd name="T7" fmla="*/ 118 h 118"/>
                <a:gd name="T8" fmla="*/ 34 w 67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18">
                  <a:moveTo>
                    <a:pt x="34" y="0"/>
                  </a:moveTo>
                  <a:lnTo>
                    <a:pt x="67" y="118"/>
                  </a:lnTo>
                  <a:lnTo>
                    <a:pt x="34" y="118"/>
                  </a:lnTo>
                  <a:lnTo>
                    <a:pt x="0" y="118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179" name="Line 107">
              <a:extLst>
                <a:ext uri="{FF2B5EF4-FFF2-40B4-BE49-F238E27FC236}">
                  <a16:creationId xmlns:a16="http://schemas.microsoft.com/office/drawing/2014/main" id="{FC78A4E6-E169-2D89-2F2C-E8C635180A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5" y="2631"/>
              <a:ext cx="1" cy="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1180" name="Rectangle 108">
            <a:extLst>
              <a:ext uri="{FF2B5EF4-FFF2-40B4-BE49-F238E27FC236}">
                <a16:creationId xmlns:a16="http://schemas.microsoft.com/office/drawing/2014/main" id="{798930D9-C56B-4D62-FCC8-55CBE16D9C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8375" y="2759075"/>
            <a:ext cx="974725" cy="601663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1181" name="Rectangle 109">
            <a:extLst>
              <a:ext uri="{FF2B5EF4-FFF2-40B4-BE49-F238E27FC236}">
                <a16:creationId xmlns:a16="http://schemas.microsoft.com/office/drawing/2014/main" id="{06F1C345-697B-5601-603A-AD194F193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25" y="2846388"/>
            <a:ext cx="5048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Select 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182" name="Rectangle 110">
            <a:extLst>
              <a:ext uri="{FF2B5EF4-FFF2-40B4-BE49-F238E27FC236}">
                <a16:creationId xmlns:a16="http://schemas.microsoft.com/office/drawing/2014/main" id="{BEEBA8A1-8F6A-6F99-BB80-5D9486C7D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8388" y="3019425"/>
            <a:ext cx="8096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Orientation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131183" name="Text Box 111">
            <a:extLst>
              <a:ext uri="{FF2B5EF4-FFF2-40B4-BE49-F238E27FC236}">
                <a16:creationId xmlns:a16="http://schemas.microsoft.com/office/drawing/2014/main" id="{6A4142FE-DD9F-EF4B-1495-F444395425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" y="1762125"/>
            <a:ext cx="2722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/>
              <a:t>To-Be Process Map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5F4EBC20-B7E6-B212-7CD0-A0D364C433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Design Solution - Risk Analysis</a:t>
            </a:r>
          </a:p>
        </p:txBody>
      </p:sp>
      <p:sp>
        <p:nvSpPr>
          <p:cNvPr id="86059" name="Line 43">
            <a:extLst>
              <a:ext uri="{FF2B5EF4-FFF2-40B4-BE49-F238E27FC236}">
                <a16:creationId xmlns:a16="http://schemas.microsoft.com/office/drawing/2014/main" id="{C844758E-AD51-DC31-07D8-365D2C166C4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61" name="Line 45">
            <a:extLst>
              <a:ext uri="{FF2B5EF4-FFF2-40B4-BE49-F238E27FC236}">
                <a16:creationId xmlns:a16="http://schemas.microsoft.com/office/drawing/2014/main" id="{0721EA73-D575-1B86-29E7-F47C9938012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70" name="Line 54">
            <a:extLst>
              <a:ext uri="{FF2B5EF4-FFF2-40B4-BE49-F238E27FC236}">
                <a16:creationId xmlns:a16="http://schemas.microsoft.com/office/drawing/2014/main" id="{A5BF0ECF-9642-43FE-D6CE-8E8F06EC50E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72" name="Line 56">
            <a:extLst>
              <a:ext uri="{FF2B5EF4-FFF2-40B4-BE49-F238E27FC236}">
                <a16:creationId xmlns:a16="http://schemas.microsoft.com/office/drawing/2014/main" id="{7D0BB22D-BD57-240C-8E78-EC5B66758F8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74" name="Line 58">
            <a:extLst>
              <a:ext uri="{FF2B5EF4-FFF2-40B4-BE49-F238E27FC236}">
                <a16:creationId xmlns:a16="http://schemas.microsoft.com/office/drawing/2014/main" id="{88D777F1-A1AF-3DAD-5C60-2C36F17247F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76" name="Line 60">
            <a:extLst>
              <a:ext uri="{FF2B5EF4-FFF2-40B4-BE49-F238E27FC236}">
                <a16:creationId xmlns:a16="http://schemas.microsoft.com/office/drawing/2014/main" id="{F5B2AC5C-DABA-6D2B-C1AC-A0DD1601718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78" name="Line 62">
            <a:extLst>
              <a:ext uri="{FF2B5EF4-FFF2-40B4-BE49-F238E27FC236}">
                <a16:creationId xmlns:a16="http://schemas.microsoft.com/office/drawing/2014/main" id="{FC7FFB05-4682-20E4-362F-F8095570C16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80" name="Line 64">
            <a:extLst>
              <a:ext uri="{FF2B5EF4-FFF2-40B4-BE49-F238E27FC236}">
                <a16:creationId xmlns:a16="http://schemas.microsoft.com/office/drawing/2014/main" id="{78569C4A-EC52-9026-81AE-44583894139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82" name="Line 66">
            <a:extLst>
              <a:ext uri="{FF2B5EF4-FFF2-40B4-BE49-F238E27FC236}">
                <a16:creationId xmlns:a16="http://schemas.microsoft.com/office/drawing/2014/main" id="{80F8CB21-02AF-8E89-04CC-B5A408D2150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84" name="Line 68">
            <a:extLst>
              <a:ext uri="{FF2B5EF4-FFF2-40B4-BE49-F238E27FC236}">
                <a16:creationId xmlns:a16="http://schemas.microsoft.com/office/drawing/2014/main" id="{FA75C6F0-2FB8-E3AE-EBBA-D6DB4863135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086" name="Line 70">
            <a:extLst>
              <a:ext uri="{FF2B5EF4-FFF2-40B4-BE49-F238E27FC236}">
                <a16:creationId xmlns:a16="http://schemas.microsoft.com/office/drawing/2014/main" id="{2943DDC5-736C-0BC9-4FFB-1FBB8929E89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0" y="0"/>
            <a:ext cx="9525" cy="9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28" name="Rectangle 112">
            <a:extLst>
              <a:ext uri="{FF2B5EF4-FFF2-40B4-BE49-F238E27FC236}">
                <a16:creationId xmlns:a16="http://schemas.microsoft.com/office/drawing/2014/main" id="{48C76BA8-460A-EFFD-9D33-1BB8B098E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113" y="1644650"/>
            <a:ext cx="487362" cy="4752975"/>
          </a:xfrm>
          <a:prstGeom prst="rect">
            <a:avLst/>
          </a:prstGeom>
          <a:solidFill>
            <a:srgbClr val="CC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6129" name="Rectangle 113">
            <a:extLst>
              <a:ext uri="{FF2B5EF4-FFF2-40B4-BE49-F238E27FC236}">
                <a16:creationId xmlns:a16="http://schemas.microsoft.com/office/drawing/2014/main" id="{C38F6426-EC16-0223-BF1F-02E3D8701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8875" y="1249363"/>
            <a:ext cx="13303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 FMEA Analysis</a:t>
            </a:r>
            <a:endParaRPr lang="en-US" altLang="en-US"/>
          </a:p>
        </p:txBody>
      </p:sp>
      <p:sp>
        <p:nvSpPr>
          <p:cNvPr id="86130" name="Rectangle 114">
            <a:extLst>
              <a:ext uri="{FF2B5EF4-FFF2-40B4-BE49-F238E27FC236}">
                <a16:creationId xmlns:a16="http://schemas.microsoft.com/office/drawing/2014/main" id="{5644BAFB-9C0E-8CAB-E10E-78FFA528A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1477963"/>
            <a:ext cx="1930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Project: _____________________</a:t>
            </a:r>
            <a:endParaRPr lang="en-US" altLang="en-US"/>
          </a:p>
        </p:txBody>
      </p:sp>
      <p:sp>
        <p:nvSpPr>
          <p:cNvPr id="86131" name="Rectangle 115">
            <a:extLst>
              <a:ext uri="{FF2B5EF4-FFF2-40B4-BE49-F238E27FC236}">
                <a16:creationId xmlns:a16="http://schemas.microsoft.com/office/drawing/2014/main" id="{1CF99E0C-F044-D98D-DF8D-DA55FCD28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1375" y="1477963"/>
            <a:ext cx="3238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Team</a:t>
            </a:r>
            <a:endParaRPr lang="en-US" altLang="en-US"/>
          </a:p>
        </p:txBody>
      </p:sp>
      <p:sp>
        <p:nvSpPr>
          <p:cNvPr id="86132" name="Rectangle 116">
            <a:extLst>
              <a:ext uri="{FF2B5EF4-FFF2-40B4-BE49-F238E27FC236}">
                <a16:creationId xmlns:a16="http://schemas.microsoft.com/office/drawing/2014/main" id="{8F136B4D-6ED7-E572-FED4-95E5D160C8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5700" y="1477963"/>
            <a:ext cx="1536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: _____________________</a:t>
            </a:r>
            <a:endParaRPr lang="en-US" altLang="en-US"/>
          </a:p>
        </p:txBody>
      </p:sp>
      <p:sp>
        <p:nvSpPr>
          <p:cNvPr id="86133" name="Rectangle 117">
            <a:extLst>
              <a:ext uri="{FF2B5EF4-FFF2-40B4-BE49-F238E27FC236}">
                <a16:creationId xmlns:a16="http://schemas.microsoft.com/office/drawing/2014/main" id="{55480CDD-B1C1-20B2-2CEC-B521D1E55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244600"/>
            <a:ext cx="2667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Date</a:t>
            </a:r>
            <a:endParaRPr lang="en-US" altLang="en-US"/>
          </a:p>
        </p:txBody>
      </p:sp>
      <p:sp>
        <p:nvSpPr>
          <p:cNvPr id="86134" name="Rectangle 118">
            <a:extLst>
              <a:ext uri="{FF2B5EF4-FFF2-40B4-BE49-F238E27FC236}">
                <a16:creationId xmlns:a16="http://schemas.microsoft.com/office/drawing/2014/main" id="{A36AFB6B-EE52-7E47-F263-D4EAEC539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5925" y="12446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35" name="Rectangle 119">
            <a:extLst>
              <a:ext uri="{FF2B5EF4-FFF2-40B4-BE49-F238E27FC236}">
                <a16:creationId xmlns:a16="http://schemas.microsoft.com/office/drawing/2014/main" id="{78FD38C6-258B-5691-E734-498F4412E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6088" y="1244600"/>
            <a:ext cx="13319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___________ (original) </a:t>
            </a:r>
            <a:endParaRPr lang="en-US" altLang="en-US"/>
          </a:p>
        </p:txBody>
      </p:sp>
      <p:sp>
        <p:nvSpPr>
          <p:cNvPr id="86136" name="Rectangle 120">
            <a:extLst>
              <a:ext uri="{FF2B5EF4-FFF2-40B4-BE49-F238E27FC236}">
                <a16:creationId xmlns:a16="http://schemas.microsoft.com/office/drawing/2014/main" id="{FC457F11-F945-B16C-95C5-A298FE6C3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5925" y="13858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37" name="Rectangle 121">
            <a:extLst>
              <a:ext uri="{FF2B5EF4-FFF2-40B4-BE49-F238E27FC236}">
                <a16:creationId xmlns:a16="http://schemas.microsoft.com/office/drawing/2014/main" id="{DD25FF0A-F7EA-DAA3-0BE1-86AC6B9EE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6088" y="1385888"/>
            <a:ext cx="12969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___________ (revised)</a:t>
            </a:r>
            <a:endParaRPr lang="en-US" altLang="en-US"/>
          </a:p>
        </p:txBody>
      </p:sp>
      <p:sp>
        <p:nvSpPr>
          <p:cNvPr id="86138" name="Rectangle 122">
            <a:extLst>
              <a:ext uri="{FF2B5EF4-FFF2-40B4-BE49-F238E27FC236}">
                <a16:creationId xmlns:a16="http://schemas.microsoft.com/office/drawing/2014/main" id="{3DD9C0BA-E2A1-FEE3-AA7D-BA18F5B04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8850" y="1644650"/>
            <a:ext cx="203200" cy="4752975"/>
          </a:xfrm>
          <a:prstGeom prst="rect">
            <a:avLst/>
          </a:prstGeom>
          <a:solidFill>
            <a:srgbClr val="CC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6139" name="Rectangle 123">
            <a:extLst>
              <a:ext uri="{FF2B5EF4-FFF2-40B4-BE49-F238E27FC236}">
                <a16:creationId xmlns:a16="http://schemas.microsoft.com/office/drawing/2014/main" id="{F221EFF8-C1B4-0AF4-9790-9AFFA3587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6838" y="1644650"/>
            <a:ext cx="193675" cy="4752975"/>
          </a:xfrm>
          <a:prstGeom prst="rect">
            <a:avLst/>
          </a:prstGeom>
          <a:solidFill>
            <a:srgbClr val="CC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6140" name="Line 124">
            <a:extLst>
              <a:ext uri="{FF2B5EF4-FFF2-40B4-BE49-F238E27FC236}">
                <a16:creationId xmlns:a16="http://schemas.microsoft.com/office/drawing/2014/main" id="{0AE8367E-7810-AF48-9EF3-FAD8537916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32075" y="1619250"/>
            <a:ext cx="1588" cy="4752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41" name="Line 125">
            <a:extLst>
              <a:ext uri="{FF2B5EF4-FFF2-40B4-BE49-F238E27FC236}">
                <a16:creationId xmlns:a16="http://schemas.microsoft.com/office/drawing/2014/main" id="{B45C8A2E-95A8-9A55-BCF6-DFA3CF8E4AF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24350" y="1619250"/>
            <a:ext cx="1588" cy="4752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42" name="Line 126">
            <a:extLst>
              <a:ext uri="{FF2B5EF4-FFF2-40B4-BE49-F238E27FC236}">
                <a16:creationId xmlns:a16="http://schemas.microsoft.com/office/drawing/2014/main" id="{4AF00D44-5A6F-8F62-686C-2D8FECBA0C3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46213" y="1639888"/>
            <a:ext cx="1587" cy="4752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43" name="Line 127">
            <a:extLst>
              <a:ext uri="{FF2B5EF4-FFF2-40B4-BE49-F238E27FC236}">
                <a16:creationId xmlns:a16="http://schemas.microsoft.com/office/drawing/2014/main" id="{06481A73-825E-0197-2580-1B058D0DA6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44700" y="1639888"/>
            <a:ext cx="1588" cy="4752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44" name="Line 128">
            <a:extLst>
              <a:ext uri="{FF2B5EF4-FFF2-40B4-BE49-F238E27FC236}">
                <a16:creationId xmlns:a16="http://schemas.microsoft.com/office/drawing/2014/main" id="{7A086988-605F-34A1-FB2E-DAC61704DD8F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7238" y="1639888"/>
            <a:ext cx="1587" cy="4752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45" name="Rectangle 129">
            <a:extLst>
              <a:ext uri="{FF2B5EF4-FFF2-40B4-BE49-F238E27FC236}">
                <a16:creationId xmlns:a16="http://schemas.microsoft.com/office/drawing/2014/main" id="{6B910808-CEDD-B73E-E9D4-DC3EB2594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963" y="1643063"/>
            <a:ext cx="7367587" cy="4957762"/>
          </a:xfrm>
          <a:prstGeom prst="rect">
            <a:avLst/>
          </a:prstGeom>
          <a:noFill/>
          <a:ln w="301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46" name="Rectangle 130">
            <a:extLst>
              <a:ext uri="{FF2B5EF4-FFF2-40B4-BE49-F238E27FC236}">
                <a16:creationId xmlns:a16="http://schemas.microsoft.com/office/drawing/2014/main" id="{133E2B1A-3F96-5066-5767-F9A7E40AC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075" y="1831975"/>
            <a:ext cx="3556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Item or</a:t>
            </a:r>
            <a:endParaRPr lang="en-US" altLang="en-US"/>
          </a:p>
        </p:txBody>
      </p:sp>
      <p:sp>
        <p:nvSpPr>
          <p:cNvPr id="86147" name="Rectangle 131">
            <a:extLst>
              <a:ext uri="{FF2B5EF4-FFF2-40B4-BE49-F238E27FC236}">
                <a16:creationId xmlns:a16="http://schemas.microsoft.com/office/drawing/2014/main" id="{D0760F35-B641-582D-B88D-BEEEBDCAB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5563" y="1831975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48" name="Rectangle 132">
            <a:extLst>
              <a:ext uri="{FF2B5EF4-FFF2-40B4-BE49-F238E27FC236}">
                <a16:creationId xmlns:a16="http://schemas.microsoft.com/office/drawing/2014/main" id="{F7A78893-CAC6-6E08-D195-466BB7F73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438" y="1954213"/>
            <a:ext cx="412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Process</a:t>
            </a:r>
            <a:endParaRPr lang="en-US" altLang="en-US"/>
          </a:p>
        </p:txBody>
      </p:sp>
      <p:sp>
        <p:nvSpPr>
          <p:cNvPr id="86149" name="Rectangle 133">
            <a:extLst>
              <a:ext uri="{FF2B5EF4-FFF2-40B4-BE49-F238E27FC236}">
                <a16:creationId xmlns:a16="http://schemas.microsoft.com/office/drawing/2014/main" id="{F0611F12-F347-C414-F44B-F3FDE0C45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50" y="1954213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50" name="Rectangle 134">
            <a:extLst>
              <a:ext uri="{FF2B5EF4-FFF2-40B4-BE49-F238E27FC236}">
                <a16:creationId xmlns:a16="http://schemas.microsoft.com/office/drawing/2014/main" id="{359A1F75-5106-72A1-B528-9272F41F2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1400" y="2076450"/>
            <a:ext cx="2349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Step</a:t>
            </a:r>
            <a:endParaRPr lang="en-US" altLang="en-US"/>
          </a:p>
        </p:txBody>
      </p:sp>
      <p:sp>
        <p:nvSpPr>
          <p:cNvPr id="86151" name="Rectangle 135">
            <a:extLst>
              <a:ext uri="{FF2B5EF4-FFF2-40B4-BE49-F238E27FC236}">
                <a16:creationId xmlns:a16="http://schemas.microsoft.com/office/drawing/2014/main" id="{6FF42FD9-86AC-06F7-15C9-833562655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1831975"/>
            <a:ext cx="4445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Potential</a:t>
            </a:r>
            <a:endParaRPr lang="en-US" altLang="en-US"/>
          </a:p>
        </p:txBody>
      </p:sp>
      <p:sp>
        <p:nvSpPr>
          <p:cNvPr id="86152" name="Rectangle 136">
            <a:extLst>
              <a:ext uri="{FF2B5EF4-FFF2-40B4-BE49-F238E27FC236}">
                <a16:creationId xmlns:a16="http://schemas.microsoft.com/office/drawing/2014/main" id="{D5615CF5-1B9C-E7FE-66B2-7DE2FF5282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3738" y="1831975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53" name="Rectangle 137">
            <a:extLst>
              <a:ext uri="{FF2B5EF4-FFF2-40B4-BE49-F238E27FC236}">
                <a16:creationId xmlns:a16="http://schemas.microsoft.com/office/drawing/2014/main" id="{76D59E76-EAF3-50CD-38FE-E973C2EE9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7975" y="1954213"/>
            <a:ext cx="3492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Failure</a:t>
            </a:r>
            <a:endParaRPr lang="en-US" altLang="en-US"/>
          </a:p>
        </p:txBody>
      </p:sp>
      <p:sp>
        <p:nvSpPr>
          <p:cNvPr id="86154" name="Rectangle 138">
            <a:extLst>
              <a:ext uri="{FF2B5EF4-FFF2-40B4-BE49-F238E27FC236}">
                <a16:creationId xmlns:a16="http://schemas.microsoft.com/office/drawing/2014/main" id="{9EFCF871-61FB-5C26-73DE-01BFB4A69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2463" y="1954213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55" name="Rectangle 139">
            <a:extLst>
              <a:ext uri="{FF2B5EF4-FFF2-40B4-BE49-F238E27FC236}">
                <a16:creationId xmlns:a16="http://schemas.microsoft.com/office/drawing/2014/main" id="{31486EE2-884E-B8CF-6BE1-B03743033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8" y="2076450"/>
            <a:ext cx="285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Mode</a:t>
            </a:r>
            <a:endParaRPr lang="en-US" altLang="en-US"/>
          </a:p>
        </p:txBody>
      </p:sp>
      <p:sp>
        <p:nvSpPr>
          <p:cNvPr id="86156" name="Rectangle 140">
            <a:extLst>
              <a:ext uri="{FF2B5EF4-FFF2-40B4-BE49-F238E27FC236}">
                <a16:creationId xmlns:a16="http://schemas.microsoft.com/office/drawing/2014/main" id="{EFAE4FC2-BB92-726C-CF4C-5D6AFEB63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4550" y="1831975"/>
            <a:ext cx="4445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Potential</a:t>
            </a:r>
            <a:endParaRPr lang="en-US" altLang="en-US"/>
          </a:p>
        </p:txBody>
      </p:sp>
      <p:sp>
        <p:nvSpPr>
          <p:cNvPr id="86157" name="Rectangle 141">
            <a:extLst>
              <a:ext uri="{FF2B5EF4-FFF2-40B4-BE49-F238E27FC236}">
                <a16:creationId xmlns:a16="http://schemas.microsoft.com/office/drawing/2014/main" id="{AC75FF19-89C2-156C-EC9E-DC30ADE304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1113" y="1831975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58" name="Rectangle 142">
            <a:extLst>
              <a:ext uri="{FF2B5EF4-FFF2-40B4-BE49-F238E27FC236}">
                <a16:creationId xmlns:a16="http://schemas.microsoft.com/office/drawing/2014/main" id="{E7693922-05D2-50F7-1B24-362C21BFBD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5025" y="1954213"/>
            <a:ext cx="4572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Effect (s)</a:t>
            </a:r>
            <a:endParaRPr lang="en-US" altLang="en-US"/>
          </a:p>
        </p:txBody>
      </p:sp>
      <p:sp>
        <p:nvSpPr>
          <p:cNvPr id="86159" name="Rectangle 143">
            <a:extLst>
              <a:ext uri="{FF2B5EF4-FFF2-40B4-BE49-F238E27FC236}">
                <a16:creationId xmlns:a16="http://schemas.microsoft.com/office/drawing/2014/main" id="{05508C31-B80C-DFFD-BA83-A0584F4501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1113" y="1954213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60" name="Rectangle 144">
            <a:extLst>
              <a:ext uri="{FF2B5EF4-FFF2-40B4-BE49-F238E27FC236}">
                <a16:creationId xmlns:a16="http://schemas.microsoft.com/office/drawing/2014/main" id="{CFB84AA9-0A5A-4F6B-F10F-03F1F55C42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5025" y="2076450"/>
            <a:ext cx="4762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of Failure</a:t>
            </a:r>
            <a:endParaRPr lang="en-US" altLang="en-US"/>
          </a:p>
        </p:txBody>
      </p:sp>
      <p:sp>
        <p:nvSpPr>
          <p:cNvPr id="86161" name="Rectangle 145">
            <a:extLst>
              <a:ext uri="{FF2B5EF4-FFF2-40B4-BE49-F238E27FC236}">
                <a16:creationId xmlns:a16="http://schemas.microsoft.com/office/drawing/2014/main" id="{7949B118-4641-9B8B-05D2-B35B49F2F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6400" y="1954213"/>
            <a:ext cx="4445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Potential</a:t>
            </a:r>
            <a:endParaRPr lang="en-US" altLang="en-US"/>
          </a:p>
        </p:txBody>
      </p:sp>
      <p:sp>
        <p:nvSpPr>
          <p:cNvPr id="86162" name="Rectangle 146">
            <a:extLst>
              <a:ext uri="{FF2B5EF4-FFF2-40B4-BE49-F238E27FC236}">
                <a16:creationId xmlns:a16="http://schemas.microsoft.com/office/drawing/2014/main" id="{3F2CA448-E145-0182-7F17-00840D6606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1375" y="1954213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63" name="Rectangle 147">
            <a:extLst>
              <a:ext uri="{FF2B5EF4-FFF2-40B4-BE49-F238E27FC236}">
                <a16:creationId xmlns:a16="http://schemas.microsoft.com/office/drawing/2014/main" id="{2219FB3A-A7E6-DC5C-CC3D-3914091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288" y="2076450"/>
            <a:ext cx="4635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Cause(s)</a:t>
            </a:r>
            <a:endParaRPr lang="en-US" altLang="en-US"/>
          </a:p>
        </p:txBody>
      </p:sp>
      <p:sp>
        <p:nvSpPr>
          <p:cNvPr id="86164" name="Rectangle 148">
            <a:extLst>
              <a:ext uri="{FF2B5EF4-FFF2-40B4-BE49-F238E27FC236}">
                <a16:creationId xmlns:a16="http://schemas.microsoft.com/office/drawing/2014/main" id="{047C3E5B-19E6-799E-32F4-F46D3253D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3" y="1954213"/>
            <a:ext cx="3810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Current</a:t>
            </a:r>
            <a:endParaRPr lang="en-US" altLang="en-US"/>
          </a:p>
        </p:txBody>
      </p:sp>
      <p:sp>
        <p:nvSpPr>
          <p:cNvPr id="86165" name="Rectangle 149">
            <a:extLst>
              <a:ext uri="{FF2B5EF4-FFF2-40B4-BE49-F238E27FC236}">
                <a16:creationId xmlns:a16="http://schemas.microsoft.com/office/drawing/2014/main" id="{B3D086BC-43E0-88BE-84F9-5AAD7A0BCB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113" y="1954213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66" name="Rectangle 150">
            <a:extLst>
              <a:ext uri="{FF2B5EF4-FFF2-40B4-BE49-F238E27FC236}">
                <a16:creationId xmlns:a16="http://schemas.microsoft.com/office/drawing/2014/main" id="{69144571-F0EB-8F36-7488-51164DAB3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6825" y="2076450"/>
            <a:ext cx="4254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Controls</a:t>
            </a:r>
            <a:endParaRPr lang="en-US" altLang="en-US"/>
          </a:p>
        </p:txBody>
      </p:sp>
      <p:sp>
        <p:nvSpPr>
          <p:cNvPr id="86167" name="Rectangle 151">
            <a:extLst>
              <a:ext uri="{FF2B5EF4-FFF2-40B4-BE49-F238E27FC236}">
                <a16:creationId xmlns:a16="http://schemas.microsoft.com/office/drawing/2014/main" id="{971DE860-F1F5-D8B0-5898-35B1AD92FA8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541044" y="2020094"/>
            <a:ext cx="2968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RPN</a:t>
            </a:r>
            <a:endParaRPr lang="en-US" altLang="en-US"/>
          </a:p>
        </p:txBody>
      </p:sp>
      <p:sp>
        <p:nvSpPr>
          <p:cNvPr id="86168" name="Rectangle 152">
            <a:extLst>
              <a:ext uri="{FF2B5EF4-FFF2-40B4-BE49-F238E27FC236}">
                <a16:creationId xmlns:a16="http://schemas.microsoft.com/office/drawing/2014/main" id="{46AF57A9-648C-8262-C756-F70B01418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1563" y="1954213"/>
            <a:ext cx="7747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Recommended</a:t>
            </a:r>
            <a:endParaRPr lang="en-US" altLang="en-US"/>
          </a:p>
        </p:txBody>
      </p:sp>
      <p:sp>
        <p:nvSpPr>
          <p:cNvPr id="86169" name="Rectangle 153">
            <a:extLst>
              <a:ext uri="{FF2B5EF4-FFF2-40B4-BE49-F238E27FC236}">
                <a16:creationId xmlns:a16="http://schemas.microsoft.com/office/drawing/2014/main" id="{F4946175-1D6B-2478-6CCA-71E6E70A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1975" y="1954213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70" name="Rectangle 154">
            <a:extLst>
              <a:ext uri="{FF2B5EF4-FFF2-40B4-BE49-F238E27FC236}">
                <a16:creationId xmlns:a16="http://schemas.microsoft.com/office/drawing/2014/main" id="{8D48B6CF-5D29-E673-D54A-FF5756F9E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813" y="2076450"/>
            <a:ext cx="3175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Action</a:t>
            </a:r>
            <a:endParaRPr lang="en-US" altLang="en-US"/>
          </a:p>
        </p:txBody>
      </p:sp>
      <p:sp>
        <p:nvSpPr>
          <p:cNvPr id="86171" name="Rectangle 155">
            <a:extLst>
              <a:ext uri="{FF2B5EF4-FFF2-40B4-BE49-F238E27FC236}">
                <a16:creationId xmlns:a16="http://schemas.microsoft.com/office/drawing/2014/main" id="{B9071875-F984-105E-9884-62974E8A4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3900" y="1831975"/>
            <a:ext cx="7048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Responsibility</a:t>
            </a:r>
            <a:endParaRPr lang="en-US" altLang="en-US"/>
          </a:p>
        </p:txBody>
      </p:sp>
      <p:sp>
        <p:nvSpPr>
          <p:cNvPr id="86172" name="Rectangle 156">
            <a:extLst>
              <a:ext uri="{FF2B5EF4-FFF2-40B4-BE49-F238E27FC236}">
                <a16:creationId xmlns:a16="http://schemas.microsoft.com/office/drawing/2014/main" id="{E2BF3ED1-0B53-A773-36B6-032DE44FB4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2875" y="1831975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/>
          </a:p>
        </p:txBody>
      </p:sp>
      <p:sp>
        <p:nvSpPr>
          <p:cNvPr id="86173" name="Rectangle 157">
            <a:extLst>
              <a:ext uri="{FF2B5EF4-FFF2-40B4-BE49-F238E27FC236}">
                <a16:creationId xmlns:a16="http://schemas.microsoft.com/office/drawing/2014/main" id="{22426B2A-5E0E-2450-932A-4BB61878F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7263" y="1954213"/>
            <a:ext cx="2540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and  </a:t>
            </a:r>
            <a:endParaRPr lang="en-US" altLang="en-US"/>
          </a:p>
        </p:txBody>
      </p:sp>
      <p:sp>
        <p:nvSpPr>
          <p:cNvPr id="86174" name="Rectangle 158">
            <a:extLst>
              <a:ext uri="{FF2B5EF4-FFF2-40B4-BE49-F238E27FC236}">
                <a16:creationId xmlns:a16="http://schemas.microsoft.com/office/drawing/2014/main" id="{D35292A9-E4A3-75DB-9981-DE09913DA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4700" y="2076450"/>
            <a:ext cx="6032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Target Date</a:t>
            </a:r>
            <a:endParaRPr lang="en-US" altLang="en-US"/>
          </a:p>
        </p:txBody>
      </p:sp>
      <p:sp>
        <p:nvSpPr>
          <p:cNvPr id="86175" name="Rectangle 159">
            <a:extLst>
              <a:ext uri="{FF2B5EF4-FFF2-40B4-BE49-F238E27FC236}">
                <a16:creationId xmlns:a16="http://schemas.microsoft.com/office/drawing/2014/main" id="{F82340F4-10FB-6D3E-902D-C54278B8A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5125" y="2076450"/>
            <a:ext cx="666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Action Taken</a:t>
            </a:r>
            <a:endParaRPr lang="en-US" altLang="en-US"/>
          </a:p>
        </p:txBody>
      </p:sp>
      <p:sp>
        <p:nvSpPr>
          <p:cNvPr id="86176" name="Rectangle 160">
            <a:extLst>
              <a:ext uri="{FF2B5EF4-FFF2-40B4-BE49-F238E27FC236}">
                <a16:creationId xmlns:a16="http://schemas.microsoft.com/office/drawing/2014/main" id="{EC580A7B-B4ED-21E4-0697-E3712D08FCAA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339807" y="1999456"/>
            <a:ext cx="3683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Severity</a:t>
            </a:r>
            <a:endParaRPr lang="en-US" altLang="en-US"/>
          </a:p>
        </p:txBody>
      </p:sp>
      <p:sp>
        <p:nvSpPr>
          <p:cNvPr id="86177" name="Rectangle 161">
            <a:extLst>
              <a:ext uri="{FF2B5EF4-FFF2-40B4-BE49-F238E27FC236}">
                <a16:creationId xmlns:a16="http://schemas.microsoft.com/office/drawing/2014/main" id="{8C62A605-747A-3586-D11D-DD23493C04E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441407" y="1920081"/>
            <a:ext cx="5270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Occurrence</a:t>
            </a:r>
            <a:endParaRPr lang="en-US" altLang="en-US"/>
          </a:p>
        </p:txBody>
      </p:sp>
      <p:sp>
        <p:nvSpPr>
          <p:cNvPr id="86178" name="Rectangle 162">
            <a:extLst>
              <a:ext uri="{FF2B5EF4-FFF2-40B4-BE49-F238E27FC236}">
                <a16:creationId xmlns:a16="http://schemas.microsoft.com/office/drawing/2014/main" id="{8F059056-876C-6B23-9FA0-752DBEBF900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662069" y="1966119"/>
            <a:ext cx="431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Detection</a:t>
            </a:r>
            <a:endParaRPr lang="en-US" altLang="en-US"/>
          </a:p>
        </p:txBody>
      </p:sp>
      <p:sp>
        <p:nvSpPr>
          <p:cNvPr id="86179" name="Rectangle 163">
            <a:extLst>
              <a:ext uri="{FF2B5EF4-FFF2-40B4-BE49-F238E27FC236}">
                <a16:creationId xmlns:a16="http://schemas.microsoft.com/office/drawing/2014/main" id="{D7793FDE-D2EF-E2BA-1702-9635CCEE7A3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962901" y="2076450"/>
            <a:ext cx="214312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RPN</a:t>
            </a:r>
            <a:endParaRPr lang="en-US" altLang="en-US"/>
          </a:p>
        </p:txBody>
      </p:sp>
      <p:sp>
        <p:nvSpPr>
          <p:cNvPr id="86180" name="Rectangle 164">
            <a:extLst>
              <a:ext uri="{FF2B5EF4-FFF2-40B4-BE49-F238E27FC236}">
                <a16:creationId xmlns:a16="http://schemas.microsoft.com/office/drawing/2014/main" id="{79362199-60E5-60A9-FCED-FB52C47B5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6400" y="1739900"/>
            <a:ext cx="282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“After”</a:t>
            </a:r>
            <a:endParaRPr lang="en-US" altLang="en-US"/>
          </a:p>
        </p:txBody>
      </p:sp>
      <p:sp>
        <p:nvSpPr>
          <p:cNvPr id="86181" name="Rectangle 165">
            <a:extLst>
              <a:ext uri="{FF2B5EF4-FFF2-40B4-BE49-F238E27FC236}">
                <a16:creationId xmlns:a16="http://schemas.microsoft.com/office/drawing/2014/main" id="{DE174F75-0069-40A6-0D38-EB706C48482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521744" y="1983582"/>
            <a:ext cx="3968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Severity </a:t>
            </a:r>
            <a:endParaRPr lang="en-US" altLang="en-US"/>
          </a:p>
        </p:txBody>
      </p:sp>
      <p:sp>
        <p:nvSpPr>
          <p:cNvPr id="86182" name="Rectangle 166">
            <a:extLst>
              <a:ext uri="{FF2B5EF4-FFF2-40B4-BE49-F238E27FC236}">
                <a16:creationId xmlns:a16="http://schemas.microsoft.com/office/drawing/2014/main" id="{050FD394-27C8-A683-470E-3D5DAF894E2D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286919" y="1920081"/>
            <a:ext cx="5270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Occurrence</a:t>
            </a:r>
            <a:endParaRPr lang="en-US" altLang="en-US"/>
          </a:p>
        </p:txBody>
      </p:sp>
      <p:sp>
        <p:nvSpPr>
          <p:cNvPr id="86183" name="Rectangle 167">
            <a:extLst>
              <a:ext uri="{FF2B5EF4-FFF2-40B4-BE49-F238E27FC236}">
                <a16:creationId xmlns:a16="http://schemas.microsoft.com/office/drawing/2014/main" id="{186A92FF-FF11-DEA5-1971-499594D1AC1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217194" y="1966119"/>
            <a:ext cx="4318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Detection</a:t>
            </a:r>
            <a:endParaRPr lang="en-US" altLang="en-US"/>
          </a:p>
        </p:txBody>
      </p:sp>
      <p:sp>
        <p:nvSpPr>
          <p:cNvPr id="86184" name="Freeform 168">
            <a:extLst>
              <a:ext uri="{FF2B5EF4-FFF2-40B4-BE49-F238E27FC236}">
                <a16:creationId xmlns:a16="http://schemas.microsoft.com/office/drawing/2014/main" id="{F1972731-2786-257B-4D19-999F0ABDB4CF}"/>
              </a:ext>
            </a:extLst>
          </p:cNvPr>
          <p:cNvSpPr>
            <a:spLocks/>
          </p:cNvSpPr>
          <p:nvPr/>
        </p:nvSpPr>
        <p:spPr bwMode="auto">
          <a:xfrm>
            <a:off x="7353300" y="1751013"/>
            <a:ext cx="92075" cy="101600"/>
          </a:xfrm>
          <a:custGeom>
            <a:avLst/>
            <a:gdLst>
              <a:gd name="T0" fmla="*/ 58 w 58"/>
              <a:gd name="T1" fmla="*/ 32 h 64"/>
              <a:gd name="T2" fmla="*/ 0 w 58"/>
              <a:gd name="T3" fmla="*/ 64 h 64"/>
              <a:gd name="T4" fmla="*/ 0 w 58"/>
              <a:gd name="T5" fmla="*/ 32 h 64"/>
              <a:gd name="T6" fmla="*/ 0 w 58"/>
              <a:gd name="T7" fmla="*/ 0 h 64"/>
              <a:gd name="T8" fmla="*/ 58 w 58"/>
              <a:gd name="T9" fmla="*/ 3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64">
                <a:moveTo>
                  <a:pt x="58" y="32"/>
                </a:moveTo>
                <a:lnTo>
                  <a:pt x="0" y="64"/>
                </a:lnTo>
                <a:lnTo>
                  <a:pt x="0" y="32"/>
                </a:lnTo>
                <a:lnTo>
                  <a:pt x="0" y="0"/>
                </a:lnTo>
                <a:lnTo>
                  <a:pt x="58" y="32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6185" name="Line 169">
            <a:extLst>
              <a:ext uri="{FF2B5EF4-FFF2-40B4-BE49-F238E27FC236}">
                <a16:creationId xmlns:a16="http://schemas.microsoft.com/office/drawing/2014/main" id="{A1FC4811-5A3E-A99C-3497-01592F1BBDA0}"/>
              </a:ext>
            </a:extLst>
          </p:cNvPr>
          <p:cNvSpPr>
            <a:spLocks noChangeShapeType="1"/>
          </p:cNvSpPr>
          <p:nvPr/>
        </p:nvSpPr>
        <p:spPr bwMode="auto">
          <a:xfrm>
            <a:off x="7091363" y="1801813"/>
            <a:ext cx="261937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86" name="Line 170">
            <a:extLst>
              <a:ext uri="{FF2B5EF4-FFF2-40B4-BE49-F238E27FC236}">
                <a16:creationId xmlns:a16="http://schemas.microsoft.com/office/drawing/2014/main" id="{CE8BE50E-9196-AAF3-7CF5-8C039FAF6A4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24638" y="1639888"/>
            <a:ext cx="1587" cy="4732337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87" name="Line 171">
            <a:extLst>
              <a:ext uri="{FF2B5EF4-FFF2-40B4-BE49-F238E27FC236}">
                <a16:creationId xmlns:a16="http://schemas.microsoft.com/office/drawing/2014/main" id="{7E68A97E-EE58-A189-EA7A-4CD85F62C48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92775" y="1628775"/>
            <a:ext cx="1588" cy="47640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88" name="Line 172">
            <a:extLst>
              <a:ext uri="{FF2B5EF4-FFF2-40B4-BE49-F238E27FC236}">
                <a16:creationId xmlns:a16="http://schemas.microsoft.com/office/drawing/2014/main" id="{D86CA7CD-29B9-B8C7-7615-04A920DEE67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66013" y="1639888"/>
            <a:ext cx="1587" cy="4752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89" name="Line 173">
            <a:extLst>
              <a:ext uri="{FF2B5EF4-FFF2-40B4-BE49-F238E27FC236}">
                <a16:creationId xmlns:a16="http://schemas.microsoft.com/office/drawing/2014/main" id="{2736CE0B-8C9C-FBE9-90A9-ED7233D2674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37463" y="1639888"/>
            <a:ext cx="1587" cy="4752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0" name="Line 174">
            <a:extLst>
              <a:ext uri="{FF2B5EF4-FFF2-40B4-BE49-F238E27FC236}">
                <a16:creationId xmlns:a16="http://schemas.microsoft.com/office/drawing/2014/main" id="{62BE5826-52EB-D96C-5B01-5B513A26577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20025" y="1639888"/>
            <a:ext cx="1588" cy="47529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1" name="Line 175">
            <a:extLst>
              <a:ext uri="{FF2B5EF4-FFF2-40B4-BE49-F238E27FC236}">
                <a16:creationId xmlns:a16="http://schemas.microsoft.com/office/drawing/2014/main" id="{03DCA943-6DAF-8125-CB64-9CA7454E77B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02588" y="1639888"/>
            <a:ext cx="1587" cy="49450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2" name="Line 176">
            <a:extLst>
              <a:ext uri="{FF2B5EF4-FFF2-40B4-BE49-F238E27FC236}">
                <a16:creationId xmlns:a16="http://schemas.microsoft.com/office/drawing/2014/main" id="{C1555A19-7F12-A38B-0243-9F56047E364B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268538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3" name="Line 177">
            <a:extLst>
              <a:ext uri="{FF2B5EF4-FFF2-40B4-BE49-F238E27FC236}">
                <a16:creationId xmlns:a16="http://schemas.microsoft.com/office/drawing/2014/main" id="{DB205D19-B54D-5129-F037-589C8EAB2D9E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439988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4" name="Line 178">
            <a:extLst>
              <a:ext uri="{FF2B5EF4-FFF2-40B4-BE49-F238E27FC236}">
                <a16:creationId xmlns:a16="http://schemas.microsoft.com/office/drawing/2014/main" id="{FCDD638F-406D-BDC5-D21E-5DE00E9FF9D5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601913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5" name="Line 179">
            <a:extLst>
              <a:ext uri="{FF2B5EF4-FFF2-40B4-BE49-F238E27FC236}">
                <a16:creationId xmlns:a16="http://schemas.microsoft.com/office/drawing/2014/main" id="{B68ACD80-4CF4-2CC0-CC98-A1EDAA0340FB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763838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6" name="Line 180">
            <a:extLst>
              <a:ext uri="{FF2B5EF4-FFF2-40B4-BE49-F238E27FC236}">
                <a16:creationId xmlns:a16="http://schemas.microsoft.com/office/drawing/2014/main" id="{AFE63596-D618-9639-6DD3-F1C74F87E66C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2936875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7" name="Line 181">
            <a:extLst>
              <a:ext uri="{FF2B5EF4-FFF2-40B4-BE49-F238E27FC236}">
                <a16:creationId xmlns:a16="http://schemas.microsoft.com/office/drawing/2014/main" id="{239AE9B9-BCF6-D843-0A21-532BFD97919E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3098800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8" name="Line 182">
            <a:extLst>
              <a:ext uri="{FF2B5EF4-FFF2-40B4-BE49-F238E27FC236}">
                <a16:creationId xmlns:a16="http://schemas.microsoft.com/office/drawing/2014/main" id="{87CFE538-764B-ECA4-D10A-C6EAF793C715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3260725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199" name="Line 183">
            <a:extLst>
              <a:ext uri="{FF2B5EF4-FFF2-40B4-BE49-F238E27FC236}">
                <a16:creationId xmlns:a16="http://schemas.microsoft.com/office/drawing/2014/main" id="{E15BAA84-F802-5C11-69FF-419DA7098EC5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3422650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0" name="Line 184">
            <a:extLst>
              <a:ext uri="{FF2B5EF4-FFF2-40B4-BE49-F238E27FC236}">
                <a16:creationId xmlns:a16="http://schemas.microsoft.com/office/drawing/2014/main" id="{2594E804-D53D-82D3-855D-4584848B7957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3595688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1" name="Line 185">
            <a:extLst>
              <a:ext uri="{FF2B5EF4-FFF2-40B4-BE49-F238E27FC236}">
                <a16:creationId xmlns:a16="http://schemas.microsoft.com/office/drawing/2014/main" id="{64BC8713-03B8-448B-87FC-964D54F19847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3757613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2" name="Line 186">
            <a:extLst>
              <a:ext uri="{FF2B5EF4-FFF2-40B4-BE49-F238E27FC236}">
                <a16:creationId xmlns:a16="http://schemas.microsoft.com/office/drawing/2014/main" id="{B3979D91-A5AB-5A19-83C8-C262B9104BD9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3919538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3" name="Line 187">
            <a:extLst>
              <a:ext uri="{FF2B5EF4-FFF2-40B4-BE49-F238E27FC236}">
                <a16:creationId xmlns:a16="http://schemas.microsoft.com/office/drawing/2014/main" id="{11349939-B556-A75A-5FCD-D580C9F697AA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4081463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4" name="Line 188">
            <a:extLst>
              <a:ext uri="{FF2B5EF4-FFF2-40B4-BE49-F238E27FC236}">
                <a16:creationId xmlns:a16="http://schemas.microsoft.com/office/drawing/2014/main" id="{E72B335A-F8F0-3CFD-4944-4EF4409C7279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4254500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5" name="Line 189">
            <a:extLst>
              <a:ext uri="{FF2B5EF4-FFF2-40B4-BE49-F238E27FC236}">
                <a16:creationId xmlns:a16="http://schemas.microsoft.com/office/drawing/2014/main" id="{2FB6FE71-4B9D-5B02-E2A1-B850C8D64FA5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4416425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6" name="Line 190">
            <a:extLst>
              <a:ext uri="{FF2B5EF4-FFF2-40B4-BE49-F238E27FC236}">
                <a16:creationId xmlns:a16="http://schemas.microsoft.com/office/drawing/2014/main" id="{FDA62F3B-C12D-C400-FA37-06839AD83C6C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4578350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7" name="Line 191">
            <a:extLst>
              <a:ext uri="{FF2B5EF4-FFF2-40B4-BE49-F238E27FC236}">
                <a16:creationId xmlns:a16="http://schemas.microsoft.com/office/drawing/2014/main" id="{A106CD25-4B07-1631-A3DC-C2ECE20E43CD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4749800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8" name="Line 192">
            <a:extLst>
              <a:ext uri="{FF2B5EF4-FFF2-40B4-BE49-F238E27FC236}">
                <a16:creationId xmlns:a16="http://schemas.microsoft.com/office/drawing/2014/main" id="{94FD9DF3-EE80-D109-B396-29A1A37EEC72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4913313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09" name="Line 193">
            <a:extLst>
              <a:ext uri="{FF2B5EF4-FFF2-40B4-BE49-F238E27FC236}">
                <a16:creationId xmlns:a16="http://schemas.microsoft.com/office/drawing/2014/main" id="{15E8F3E3-A627-8272-6193-66D2FEC9AA77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5075238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10" name="Line 194">
            <a:extLst>
              <a:ext uri="{FF2B5EF4-FFF2-40B4-BE49-F238E27FC236}">
                <a16:creationId xmlns:a16="http://schemas.microsoft.com/office/drawing/2014/main" id="{E27F31D7-1A8F-5B39-6A76-4ABBEA69E27F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5237163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11" name="Line 195">
            <a:extLst>
              <a:ext uri="{FF2B5EF4-FFF2-40B4-BE49-F238E27FC236}">
                <a16:creationId xmlns:a16="http://schemas.microsoft.com/office/drawing/2014/main" id="{6D33367B-F5B5-EE71-08E3-3C83DECD76F9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5408613"/>
            <a:ext cx="735647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12" name="Line 196">
            <a:extLst>
              <a:ext uri="{FF2B5EF4-FFF2-40B4-BE49-F238E27FC236}">
                <a16:creationId xmlns:a16="http://schemas.microsoft.com/office/drawing/2014/main" id="{2C0A8BDA-9369-735E-EBE2-3CDFA7FB71DA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5572125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13" name="Line 197">
            <a:extLst>
              <a:ext uri="{FF2B5EF4-FFF2-40B4-BE49-F238E27FC236}">
                <a16:creationId xmlns:a16="http://schemas.microsoft.com/office/drawing/2014/main" id="{7F440D9C-C6EE-71E9-73EE-4ECE55F5041D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5734050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14" name="Line 198">
            <a:extLst>
              <a:ext uri="{FF2B5EF4-FFF2-40B4-BE49-F238E27FC236}">
                <a16:creationId xmlns:a16="http://schemas.microsoft.com/office/drawing/2014/main" id="{96894EBF-D096-FFA9-E81D-E4E1D37FD7E5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5905500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15" name="Line 199">
            <a:extLst>
              <a:ext uri="{FF2B5EF4-FFF2-40B4-BE49-F238E27FC236}">
                <a16:creationId xmlns:a16="http://schemas.microsoft.com/office/drawing/2014/main" id="{86ADB098-49ED-E398-569C-228EBBECCB7D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6067425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16" name="Line 200">
            <a:extLst>
              <a:ext uri="{FF2B5EF4-FFF2-40B4-BE49-F238E27FC236}">
                <a16:creationId xmlns:a16="http://schemas.microsoft.com/office/drawing/2014/main" id="{932E1A60-07B7-2566-F86F-121A071D333C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6229350"/>
            <a:ext cx="7356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17" name="Line 201">
            <a:extLst>
              <a:ext uri="{FF2B5EF4-FFF2-40B4-BE49-F238E27FC236}">
                <a16:creationId xmlns:a16="http://schemas.microsoft.com/office/drawing/2014/main" id="{1D6F991E-EF46-74BA-6BA3-D77401EE1D70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6392863"/>
            <a:ext cx="7356475" cy="1587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18" name="Rectangle 202">
            <a:extLst>
              <a:ext uri="{FF2B5EF4-FFF2-40B4-BE49-F238E27FC236}">
                <a16:creationId xmlns:a16="http://schemas.microsoft.com/office/drawing/2014/main" id="{106FFEF2-75DF-B0B4-E101-958D6C125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2563" y="6411913"/>
            <a:ext cx="17065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Total Risk Priority Number =</a:t>
            </a:r>
            <a:endParaRPr lang="en-US" altLang="en-US"/>
          </a:p>
        </p:txBody>
      </p:sp>
      <p:sp>
        <p:nvSpPr>
          <p:cNvPr id="86219" name="Rectangle 203">
            <a:extLst>
              <a:ext uri="{FF2B5EF4-FFF2-40B4-BE49-F238E27FC236}">
                <a16:creationId xmlns:a16="http://schemas.microsoft.com/office/drawing/2014/main" id="{F8E811E3-7C22-BC8E-0E30-A0D170075E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0888" y="6396038"/>
            <a:ext cx="265112" cy="195262"/>
          </a:xfrm>
          <a:prstGeom prst="rect">
            <a:avLst/>
          </a:prstGeom>
          <a:noFill/>
          <a:ln w="301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20" name="Rectangle 204">
            <a:extLst>
              <a:ext uri="{FF2B5EF4-FFF2-40B4-BE49-F238E27FC236}">
                <a16:creationId xmlns:a16="http://schemas.microsoft.com/office/drawing/2014/main" id="{FF2CA29A-8D68-10C3-F161-358A004D1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7263" y="6411913"/>
            <a:ext cx="45878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“After” </a:t>
            </a:r>
            <a:endParaRPr lang="en-US" altLang="en-US"/>
          </a:p>
        </p:txBody>
      </p:sp>
      <p:sp>
        <p:nvSpPr>
          <p:cNvPr id="86221" name="Rectangle 205">
            <a:extLst>
              <a:ext uri="{FF2B5EF4-FFF2-40B4-BE49-F238E27FC236}">
                <a16:creationId xmlns:a16="http://schemas.microsoft.com/office/drawing/2014/main" id="{7C511D30-9D94-1B29-B5CB-612839CD9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2238" y="6411913"/>
            <a:ext cx="13684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Risk Priority Number =</a:t>
            </a:r>
            <a:endParaRPr lang="en-US" altLang="en-US"/>
          </a:p>
        </p:txBody>
      </p:sp>
      <p:sp>
        <p:nvSpPr>
          <p:cNvPr id="86222" name="Rectangle 206">
            <a:extLst>
              <a:ext uri="{FF2B5EF4-FFF2-40B4-BE49-F238E27FC236}">
                <a16:creationId xmlns:a16="http://schemas.microsoft.com/office/drawing/2014/main" id="{553C9B4E-3FE1-247F-0FCD-486D68A72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6713" y="6386513"/>
            <a:ext cx="223837" cy="204787"/>
          </a:xfrm>
          <a:prstGeom prst="rect">
            <a:avLst/>
          </a:prstGeom>
          <a:noFill/>
          <a:ln w="301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6224" name="Rectangle 208">
            <a:extLst>
              <a:ext uri="{FF2B5EF4-FFF2-40B4-BE49-F238E27FC236}">
                <a16:creationId xmlns:a16="http://schemas.microsoft.com/office/drawing/2014/main" id="{61AA9F23-9F68-CB60-6B59-9049699EA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875" y="2293938"/>
            <a:ext cx="38798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Bar Code    No Code    No Charge  8    Op. Error       3    None           10  240</a:t>
            </a:r>
            <a:endParaRPr lang="en-US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>
            <a:extLst>
              <a:ext uri="{FF2B5EF4-FFF2-40B4-BE49-F238E27FC236}">
                <a16:creationId xmlns:a16="http://schemas.microsoft.com/office/drawing/2014/main" id="{41B64615-D6B1-6448-DCF6-4ADD8651D9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Select Solution</a:t>
            </a:r>
          </a:p>
        </p:txBody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432AC9D5-00DD-CAA2-205F-6B7E85C27E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Stop here and be sure to get approval before proceeding to pilot from Sponsor and MBB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>
            <a:extLst>
              <a:ext uri="{FF2B5EF4-FFF2-40B4-BE49-F238E27FC236}">
                <a16:creationId xmlns:a16="http://schemas.microsoft.com/office/drawing/2014/main" id="{DF5D9F26-4E1D-A612-BD76-3BB52C76EA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EXECUTE Step</a:t>
            </a:r>
          </a:p>
        </p:txBody>
      </p:sp>
      <p:sp>
        <p:nvSpPr>
          <p:cNvPr id="142339" name="Rectangle 3">
            <a:extLst>
              <a:ext uri="{FF2B5EF4-FFF2-40B4-BE49-F238E27FC236}">
                <a16:creationId xmlns:a16="http://schemas.microsoft.com/office/drawing/2014/main" id="{2131009D-F134-274F-37EB-09862CBEDC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Complete this section when you are done with the Execute Step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8" name="Object 6">
            <a:extLst>
              <a:ext uri="{FF2B5EF4-FFF2-40B4-BE49-F238E27FC236}">
                <a16:creationId xmlns:a16="http://schemas.microsoft.com/office/drawing/2014/main" id="{B4EBD4A8-BF42-156A-51A1-8467FD773F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7863" y="1327150"/>
          <a:ext cx="7399337" cy="491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tb Graph" r:id="rId2" imgW="5029200" imgH="3341880" progId="MinitabGraph.Document">
                  <p:embed/>
                </p:oleObj>
              </mc:Choice>
              <mc:Fallback>
                <p:oleObj name="Mtb Graph" r:id="rId2" imgW="5029200" imgH="3341880" progId="MinitabGraph.Document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1327150"/>
                        <a:ext cx="7399337" cy="491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14" name="Rectangle 2">
            <a:extLst>
              <a:ext uri="{FF2B5EF4-FFF2-40B4-BE49-F238E27FC236}">
                <a16:creationId xmlns:a16="http://schemas.microsoft.com/office/drawing/2014/main" id="{0CBA74DC-426A-CB8A-6378-3EB07FAB0D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Pilot Results</a:t>
            </a:r>
          </a:p>
        </p:txBody>
      </p:sp>
      <p:sp>
        <p:nvSpPr>
          <p:cNvPr id="90117" name="Line 5">
            <a:extLst>
              <a:ext uri="{FF2B5EF4-FFF2-40B4-BE49-F238E27FC236}">
                <a16:creationId xmlns:a16="http://schemas.microsoft.com/office/drawing/2014/main" id="{F0343ECA-187C-1FA7-44B2-CD6B2BFB5D34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6488" y="2130425"/>
            <a:ext cx="0" cy="38671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0119" name="Text Box 7">
            <a:extLst>
              <a:ext uri="{FF2B5EF4-FFF2-40B4-BE49-F238E27FC236}">
                <a16:creationId xmlns:a16="http://schemas.microsoft.com/office/drawing/2014/main" id="{9C99950F-9E92-31E0-231F-14696B23F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9038" y="5808663"/>
            <a:ext cx="1409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Pilot Data</a:t>
            </a:r>
          </a:p>
        </p:txBody>
      </p:sp>
      <p:sp>
        <p:nvSpPr>
          <p:cNvPr id="90120" name="Line 8">
            <a:extLst>
              <a:ext uri="{FF2B5EF4-FFF2-40B4-BE49-F238E27FC236}">
                <a16:creationId xmlns:a16="http://schemas.microsoft.com/office/drawing/2014/main" id="{C9C44726-EB8A-911E-7FAC-C0FEF166B344}"/>
              </a:ext>
            </a:extLst>
          </p:cNvPr>
          <p:cNvSpPr>
            <a:spLocks noChangeShapeType="1"/>
          </p:cNvSpPr>
          <p:nvPr/>
        </p:nvSpPr>
        <p:spPr bwMode="auto">
          <a:xfrm>
            <a:off x="6362700" y="6053138"/>
            <a:ext cx="3587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>
            <a:extLst>
              <a:ext uri="{FF2B5EF4-FFF2-40B4-BE49-F238E27FC236}">
                <a16:creationId xmlns:a16="http://schemas.microsoft.com/office/drawing/2014/main" id="{FD7E2466-C386-0BB3-B9F9-A2CAE5FF94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Implementation Plan</a:t>
            </a:r>
          </a:p>
        </p:txBody>
      </p:sp>
      <p:sp>
        <p:nvSpPr>
          <p:cNvPr id="92163" name="Rectangle 3">
            <a:extLst>
              <a:ext uri="{FF2B5EF4-FFF2-40B4-BE49-F238E27FC236}">
                <a16:creationId xmlns:a16="http://schemas.microsoft.com/office/drawing/2014/main" id="{9E17533C-FDD7-FFF0-FE76-D9523A2BA2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Stop here and be sure to get approval before proceeding to implement from Sponsor and MBB</a:t>
            </a:r>
          </a:p>
          <a:p>
            <a:r>
              <a:rPr lang="en-US" altLang="en-US"/>
              <a:t>Implementation Team Members</a:t>
            </a:r>
          </a:p>
          <a:p>
            <a:r>
              <a:rPr lang="en-US" altLang="en-US"/>
              <a:t>Transition plan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>
            <a:extLst>
              <a:ext uri="{FF2B5EF4-FFF2-40B4-BE49-F238E27FC236}">
                <a16:creationId xmlns:a16="http://schemas.microsoft.com/office/drawing/2014/main" id="{24E93D8A-8030-9F8F-5A8B-08B9490654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Implementation Status</a:t>
            </a:r>
          </a:p>
        </p:txBody>
      </p:sp>
      <p:sp>
        <p:nvSpPr>
          <p:cNvPr id="108547" name="Rectangle 3">
            <a:extLst>
              <a:ext uri="{FF2B5EF4-FFF2-40B4-BE49-F238E27FC236}">
                <a16:creationId xmlns:a16="http://schemas.microsoft.com/office/drawing/2014/main" id="{0771C92D-8A0B-DEFF-8237-A7015888E7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Implement the appropriate project management approach - Gantt, PERT Chart, etc.</a:t>
            </a:r>
          </a:p>
        </p:txBody>
      </p:sp>
      <p:grpSp>
        <p:nvGrpSpPr>
          <p:cNvPr id="108548" name="Group 4">
            <a:extLst>
              <a:ext uri="{FF2B5EF4-FFF2-40B4-BE49-F238E27FC236}">
                <a16:creationId xmlns:a16="http://schemas.microsoft.com/office/drawing/2014/main" id="{854C6A86-69E6-8BF0-4DEE-F836815701DB}"/>
              </a:ext>
            </a:extLst>
          </p:cNvPr>
          <p:cNvGrpSpPr>
            <a:grpSpLocks/>
          </p:cNvGrpSpPr>
          <p:nvPr/>
        </p:nvGrpSpPr>
        <p:grpSpPr bwMode="auto">
          <a:xfrm>
            <a:off x="2324100" y="2206625"/>
            <a:ext cx="4435475" cy="4329113"/>
            <a:chOff x="960" y="576"/>
            <a:chExt cx="3408" cy="3552"/>
          </a:xfrm>
        </p:grpSpPr>
        <p:pic>
          <p:nvPicPr>
            <p:cNvPr id="108549" name="Picture 5">
              <a:extLst>
                <a:ext uri="{FF2B5EF4-FFF2-40B4-BE49-F238E27FC236}">
                  <a16:creationId xmlns:a16="http://schemas.microsoft.com/office/drawing/2014/main" id="{965BB1B4-4C0F-CF42-FC41-2525022433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t="15625" r="23438" b="9375"/>
            <a:stretch>
              <a:fillRect/>
            </a:stretch>
          </p:blipFill>
          <p:spPr bwMode="auto">
            <a:xfrm>
              <a:off x="960" y="624"/>
              <a:ext cx="3360" cy="35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8550" name="Rectangle 6">
              <a:extLst>
                <a:ext uri="{FF2B5EF4-FFF2-40B4-BE49-F238E27FC236}">
                  <a16:creationId xmlns:a16="http://schemas.microsoft.com/office/drawing/2014/main" id="{0C4ED245-981A-3C3D-7A87-F8579C16E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576"/>
              <a:ext cx="3408" cy="3552"/>
            </a:xfrm>
            <a:prstGeom prst="rect">
              <a:avLst/>
            </a:prstGeom>
            <a:noFill/>
            <a:ln w="57150" cmpd="thinThick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>
            <a:extLst>
              <a:ext uri="{FF2B5EF4-FFF2-40B4-BE49-F238E27FC236}">
                <a16:creationId xmlns:a16="http://schemas.microsoft.com/office/drawing/2014/main" id="{DA9E11BE-6223-A975-C9AA-BD7ECC74F4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CONTROL Step</a:t>
            </a:r>
          </a:p>
        </p:txBody>
      </p:sp>
      <p:sp>
        <p:nvSpPr>
          <p:cNvPr id="100355" name="Rectangle 3">
            <a:extLst>
              <a:ext uri="{FF2B5EF4-FFF2-40B4-BE49-F238E27FC236}">
                <a16:creationId xmlns:a16="http://schemas.microsoft.com/office/drawing/2014/main" id="{07CA1C26-CBC7-5C39-490B-A66F9F7C8A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Complete this section after enough data has been collected to get a valid comparison of before and after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9E497293-4A48-F8CC-5996-E56B0CDF27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DEFINE Step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21ABA039-9DE1-0DC1-F4E0-964129CA20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Complete this for your first review when you think you are done with the Define Step</a:t>
            </a:r>
          </a:p>
          <a:p>
            <a:endParaRPr lang="en-US" altLang="en-US"/>
          </a:p>
          <a:p>
            <a:endParaRPr lang="en-US" altLang="en-US"/>
          </a:p>
          <a:p>
            <a:r>
              <a:rPr lang="en-US" altLang="en-US" i="1"/>
              <a:t>Note: The Deliverables Examples shown on the following pages are typical – your team may use different tools to achieve similar results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>
            <a:extLst>
              <a:ext uri="{FF2B5EF4-FFF2-40B4-BE49-F238E27FC236}">
                <a16:creationId xmlns:a16="http://schemas.microsoft.com/office/drawing/2014/main" id="{30572BE2-BFDC-3097-AEBF-ABC5E95134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Institutionalize Improvement</a:t>
            </a:r>
          </a:p>
        </p:txBody>
      </p:sp>
      <p:graphicFrame>
        <p:nvGraphicFramePr>
          <p:cNvPr id="129027" name="Object 3">
            <a:extLst>
              <a:ext uri="{FF2B5EF4-FFF2-40B4-BE49-F238E27FC236}">
                <a16:creationId xmlns:a16="http://schemas.microsoft.com/office/drawing/2014/main" id="{D32063E9-130A-08BB-481C-99CD69BF60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74713" y="1219200"/>
          <a:ext cx="7235825" cy="531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5468760" imgH="4015800" progId="Word.Document.8">
                  <p:embed/>
                </p:oleObj>
              </mc:Choice>
              <mc:Fallback>
                <p:oleObj name="Document" r:id="rId2" imgW="5468760" imgH="401580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1219200"/>
                        <a:ext cx="7235825" cy="5313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>
            <a:extLst>
              <a:ext uri="{FF2B5EF4-FFF2-40B4-BE49-F238E27FC236}">
                <a16:creationId xmlns:a16="http://schemas.microsoft.com/office/drawing/2014/main" id="{DA11FC55-F1A1-A3BD-0971-8E86665EA7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Project Results - Stability</a:t>
            </a:r>
          </a:p>
        </p:txBody>
      </p:sp>
      <p:graphicFrame>
        <p:nvGraphicFramePr>
          <p:cNvPr id="111620" name="Object 4">
            <a:extLst>
              <a:ext uri="{FF2B5EF4-FFF2-40B4-BE49-F238E27FC236}">
                <a16:creationId xmlns:a16="http://schemas.microsoft.com/office/drawing/2014/main" id="{76B919D5-37E4-5674-199A-3B43C04876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23925" y="1390650"/>
          <a:ext cx="7227888" cy="480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tb Graph" r:id="rId2" imgW="5029200" imgH="3341880" progId="MinitabGraph.Document">
                  <p:embed/>
                </p:oleObj>
              </mc:Choice>
              <mc:Fallback>
                <p:oleObj name="Mtb Graph" r:id="rId2" imgW="5029200" imgH="3341880" progId="MinitabGraph.Document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3925" y="1390650"/>
                        <a:ext cx="7227888" cy="480218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chemeClr val="bg2"/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53" name="Object 13">
            <a:extLst>
              <a:ext uri="{FF2B5EF4-FFF2-40B4-BE49-F238E27FC236}">
                <a16:creationId xmlns:a16="http://schemas.microsoft.com/office/drawing/2014/main" id="{FDB73AC7-E53E-C9F2-CFA7-42F3F3521A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7613" y="2108200"/>
          <a:ext cx="6394450" cy="389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639638" imgH="5258058" progId="Excel.Sheet.8">
                  <p:embed/>
                </p:oleObj>
              </mc:Choice>
              <mc:Fallback>
                <p:oleObj name="Worksheet" r:id="rId2" imgW="8639638" imgH="5258058" progId="Excel.Sheet.8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613" y="2108200"/>
                        <a:ext cx="6394450" cy="38909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42" name="Rectangle 2">
            <a:extLst>
              <a:ext uri="{FF2B5EF4-FFF2-40B4-BE49-F238E27FC236}">
                <a16:creationId xmlns:a16="http://schemas.microsoft.com/office/drawing/2014/main" id="{01B84ABA-3EAF-4228-DC23-CE4695D4E2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Project Results - Capability</a:t>
            </a:r>
          </a:p>
        </p:txBody>
      </p:sp>
      <p:sp>
        <p:nvSpPr>
          <p:cNvPr id="112646" name="Oval 6">
            <a:extLst>
              <a:ext uri="{FF2B5EF4-FFF2-40B4-BE49-F238E27FC236}">
                <a16:creationId xmlns:a16="http://schemas.microsoft.com/office/drawing/2014/main" id="{ECAFD270-FC83-EFA0-B248-BC1401C1AA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388" y="4211638"/>
            <a:ext cx="1143000" cy="6191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47" name="Text Box 7">
            <a:extLst>
              <a:ext uri="{FF2B5EF4-FFF2-40B4-BE49-F238E27FC236}">
                <a16:creationId xmlns:a16="http://schemas.microsoft.com/office/drawing/2014/main" id="{108DB62B-4A45-3CC9-834D-B09BCDAEA3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5800725"/>
            <a:ext cx="1441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i="1">
                <a:latin typeface="Arial Black" panose="020B0A04020102020204" pitchFamily="34" charset="0"/>
              </a:rPr>
              <a:t>Previous</a:t>
            </a:r>
          </a:p>
          <a:p>
            <a:r>
              <a:rPr lang="en-US" altLang="en-US" sz="1800" i="1">
                <a:latin typeface="Arial Black" panose="020B0A04020102020204" pitchFamily="34" charset="0"/>
              </a:rPr>
              <a:t>Capability</a:t>
            </a:r>
          </a:p>
        </p:txBody>
      </p:sp>
      <p:sp>
        <p:nvSpPr>
          <p:cNvPr id="112648" name="Line 8">
            <a:extLst>
              <a:ext uri="{FF2B5EF4-FFF2-40B4-BE49-F238E27FC236}">
                <a16:creationId xmlns:a16="http://schemas.microsoft.com/office/drawing/2014/main" id="{EEFA1D56-37C1-C964-A437-0D8CD487BB6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85838" y="4926013"/>
            <a:ext cx="252412" cy="8350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49" name="Oval 9">
            <a:extLst>
              <a:ext uri="{FF2B5EF4-FFF2-40B4-BE49-F238E27FC236}">
                <a16:creationId xmlns:a16="http://schemas.microsoft.com/office/drawing/2014/main" id="{F8F00FB7-AD81-6710-9F78-9B57D2CE2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0063" y="5060950"/>
            <a:ext cx="1350962" cy="5730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50" name="Text Box 10">
            <a:extLst>
              <a:ext uri="{FF2B5EF4-FFF2-40B4-BE49-F238E27FC236}">
                <a16:creationId xmlns:a16="http://schemas.microsoft.com/office/drawing/2014/main" id="{2A51F992-A025-6456-6C69-A2C48FA27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5975" y="5964238"/>
            <a:ext cx="1450975" cy="65087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i="1">
                <a:latin typeface="Arial Black" panose="020B0A04020102020204" pitchFamily="34" charset="0"/>
              </a:rPr>
              <a:t>Improved</a:t>
            </a:r>
          </a:p>
          <a:p>
            <a:r>
              <a:rPr lang="en-US" altLang="en-US" sz="1800" i="1">
                <a:latin typeface="Arial Black" panose="020B0A04020102020204" pitchFamily="34" charset="0"/>
              </a:rPr>
              <a:t>Capability</a:t>
            </a:r>
          </a:p>
        </p:txBody>
      </p:sp>
      <p:sp>
        <p:nvSpPr>
          <p:cNvPr id="112651" name="Line 11">
            <a:extLst>
              <a:ext uri="{FF2B5EF4-FFF2-40B4-BE49-F238E27FC236}">
                <a16:creationId xmlns:a16="http://schemas.microsoft.com/office/drawing/2014/main" id="{E71F157C-3D02-2C9A-282E-D0B25F2846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84888" y="5430838"/>
            <a:ext cx="820737" cy="5318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112656" name="Object 16">
            <a:extLst>
              <a:ext uri="{FF2B5EF4-FFF2-40B4-BE49-F238E27FC236}">
                <a16:creationId xmlns:a16="http://schemas.microsoft.com/office/drawing/2014/main" id="{D9A525BD-C648-3ED6-5FF6-FC468220AE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2425" y="1976438"/>
          <a:ext cx="2076450" cy="321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2791340" imgH="4324728" progId="Excel.Sheet.8">
                  <p:embed/>
                </p:oleObj>
              </mc:Choice>
              <mc:Fallback>
                <p:oleObj name="Worksheet" r:id="rId4" imgW="2791340" imgH="4324728" progId="Excel.Sheet.8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425" y="1976438"/>
                        <a:ext cx="2076450" cy="3216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>
            <a:extLst>
              <a:ext uri="{FF2B5EF4-FFF2-40B4-BE49-F238E27FC236}">
                <a16:creationId xmlns:a16="http://schemas.microsoft.com/office/drawing/2014/main" id="{ABE5A6D0-BCE2-CFA4-BFB7-2F98C94384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Project Results – What’s Left?</a:t>
            </a:r>
          </a:p>
        </p:txBody>
      </p:sp>
      <p:sp>
        <p:nvSpPr>
          <p:cNvPr id="136195" name="Line 3">
            <a:extLst>
              <a:ext uri="{FF2B5EF4-FFF2-40B4-BE49-F238E27FC236}">
                <a16:creationId xmlns:a16="http://schemas.microsoft.com/office/drawing/2014/main" id="{7F341219-1138-BB0C-7C54-A3A2F9C1234B}"/>
              </a:ext>
            </a:extLst>
          </p:cNvPr>
          <p:cNvSpPr>
            <a:spLocks noChangeShapeType="1"/>
          </p:cNvSpPr>
          <p:nvPr/>
        </p:nvSpPr>
        <p:spPr bwMode="auto">
          <a:xfrm>
            <a:off x="803275" y="1581150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196" name="Line 4">
            <a:extLst>
              <a:ext uri="{FF2B5EF4-FFF2-40B4-BE49-F238E27FC236}">
                <a16:creationId xmlns:a16="http://schemas.microsoft.com/office/drawing/2014/main" id="{0B4FCAB8-09AF-F67F-2915-2CFB304BB3E1}"/>
              </a:ext>
            </a:extLst>
          </p:cNvPr>
          <p:cNvSpPr>
            <a:spLocks noChangeShapeType="1"/>
          </p:cNvSpPr>
          <p:nvPr/>
        </p:nvSpPr>
        <p:spPr bwMode="auto">
          <a:xfrm>
            <a:off x="803275" y="4537075"/>
            <a:ext cx="29622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197" name="Line 5">
            <a:extLst>
              <a:ext uri="{FF2B5EF4-FFF2-40B4-BE49-F238E27FC236}">
                <a16:creationId xmlns:a16="http://schemas.microsoft.com/office/drawing/2014/main" id="{BBC5907D-D723-EEEB-1947-F435DDCF6C27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3" y="4537075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198" name="Line 6">
            <a:extLst>
              <a:ext uri="{FF2B5EF4-FFF2-40B4-BE49-F238E27FC236}">
                <a16:creationId xmlns:a16="http://schemas.microsoft.com/office/drawing/2014/main" id="{C08E8444-5DAF-252C-40D1-E7FAB31CAC04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3" y="4137025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199" name="Line 7">
            <a:extLst>
              <a:ext uri="{FF2B5EF4-FFF2-40B4-BE49-F238E27FC236}">
                <a16:creationId xmlns:a16="http://schemas.microsoft.com/office/drawing/2014/main" id="{046AA930-CC5B-EBE3-2D1D-071DC269892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3" y="3738563"/>
            <a:ext cx="60325" cy="31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0" name="Line 8">
            <a:extLst>
              <a:ext uri="{FF2B5EF4-FFF2-40B4-BE49-F238E27FC236}">
                <a16:creationId xmlns:a16="http://schemas.microsoft.com/office/drawing/2014/main" id="{86B6D5CF-EB44-92F3-D087-5C3576617AB7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3" y="335438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1" name="Line 9">
            <a:extLst>
              <a:ext uri="{FF2B5EF4-FFF2-40B4-BE49-F238E27FC236}">
                <a16:creationId xmlns:a16="http://schemas.microsoft.com/office/drawing/2014/main" id="{2D0DDEA3-F7BE-7BF1-B672-6ABD95DDB14D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3" y="295433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2" name="Line 10">
            <a:extLst>
              <a:ext uri="{FF2B5EF4-FFF2-40B4-BE49-F238E27FC236}">
                <a16:creationId xmlns:a16="http://schemas.microsoft.com/office/drawing/2014/main" id="{0BDC0C55-BE62-E09B-68F2-DD1D7AA7F575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3" y="2557463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3" name="Line 11">
            <a:extLst>
              <a:ext uri="{FF2B5EF4-FFF2-40B4-BE49-F238E27FC236}">
                <a16:creationId xmlns:a16="http://schemas.microsoft.com/office/drawing/2014/main" id="{442B2962-C213-F74E-718A-1F8064C77A16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3" y="2171700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4" name="Line 12">
            <a:extLst>
              <a:ext uri="{FF2B5EF4-FFF2-40B4-BE49-F238E27FC236}">
                <a16:creationId xmlns:a16="http://schemas.microsoft.com/office/drawing/2014/main" id="{B3DCFAE1-A90C-8A11-D291-07B5C0BD4FB2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3" y="177323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5" name="Line 13">
            <a:extLst>
              <a:ext uri="{FF2B5EF4-FFF2-40B4-BE49-F238E27FC236}">
                <a16:creationId xmlns:a16="http://schemas.microsoft.com/office/drawing/2014/main" id="{0325EF33-20AE-1A36-744E-BB4FCC40A1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3275" y="1581150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6" name="Line 14">
            <a:extLst>
              <a:ext uri="{FF2B5EF4-FFF2-40B4-BE49-F238E27FC236}">
                <a16:creationId xmlns:a16="http://schemas.microsoft.com/office/drawing/2014/main" id="{855BA40A-92E8-2267-829D-51C5348B5E01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8225" y="4551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7" name="Line 15">
            <a:extLst>
              <a:ext uri="{FF2B5EF4-FFF2-40B4-BE49-F238E27FC236}">
                <a16:creationId xmlns:a16="http://schemas.microsoft.com/office/drawing/2014/main" id="{D24559B1-4A47-9664-A903-60252A303A80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3050" y="4551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8" name="Line 16">
            <a:extLst>
              <a:ext uri="{FF2B5EF4-FFF2-40B4-BE49-F238E27FC236}">
                <a16:creationId xmlns:a16="http://schemas.microsoft.com/office/drawing/2014/main" id="{BEA7F322-6D55-F2A2-92A3-13DDF389ECC9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2000" y="4551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9" name="Line 17">
            <a:extLst>
              <a:ext uri="{FF2B5EF4-FFF2-40B4-BE49-F238E27FC236}">
                <a16:creationId xmlns:a16="http://schemas.microsoft.com/office/drawing/2014/main" id="{2EAC1121-340F-F004-8997-61B7E83B6F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0950" y="4551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10" name="Line 18">
            <a:extLst>
              <a:ext uri="{FF2B5EF4-FFF2-40B4-BE49-F238E27FC236}">
                <a16:creationId xmlns:a16="http://schemas.microsoft.com/office/drawing/2014/main" id="{9472FB9F-83B4-EC4F-B0F2-8085D87467C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25775" y="4551363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11" name="Line 19">
            <a:extLst>
              <a:ext uri="{FF2B5EF4-FFF2-40B4-BE49-F238E27FC236}">
                <a16:creationId xmlns:a16="http://schemas.microsoft.com/office/drawing/2014/main" id="{EC2E29A2-9D8D-DD39-7121-6C0653CEE42A}"/>
              </a:ext>
            </a:extLst>
          </p:cNvPr>
          <p:cNvSpPr>
            <a:spLocks noChangeShapeType="1"/>
          </p:cNvSpPr>
          <p:nvPr/>
        </p:nvSpPr>
        <p:spPr bwMode="auto">
          <a:xfrm>
            <a:off x="3513138" y="4551363"/>
            <a:ext cx="1587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12" name="Line 20">
            <a:extLst>
              <a:ext uri="{FF2B5EF4-FFF2-40B4-BE49-F238E27FC236}">
                <a16:creationId xmlns:a16="http://schemas.microsoft.com/office/drawing/2014/main" id="{8646D9DA-4258-87D6-494A-BCBE82289AD9}"/>
              </a:ext>
            </a:extLst>
          </p:cNvPr>
          <p:cNvSpPr>
            <a:spLocks noChangeShapeType="1"/>
          </p:cNvSpPr>
          <p:nvPr/>
        </p:nvSpPr>
        <p:spPr bwMode="auto">
          <a:xfrm>
            <a:off x="803275" y="4537075"/>
            <a:ext cx="29622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13" name="Line 21">
            <a:extLst>
              <a:ext uri="{FF2B5EF4-FFF2-40B4-BE49-F238E27FC236}">
                <a16:creationId xmlns:a16="http://schemas.microsoft.com/office/drawing/2014/main" id="{1F734194-512E-21F1-8B27-E985CDAF86DF}"/>
              </a:ext>
            </a:extLst>
          </p:cNvPr>
          <p:cNvSpPr>
            <a:spLocks noChangeShapeType="1"/>
          </p:cNvSpPr>
          <p:nvPr/>
        </p:nvSpPr>
        <p:spPr bwMode="auto">
          <a:xfrm>
            <a:off x="803275" y="4537075"/>
            <a:ext cx="29622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14" name="Rectangle 22">
            <a:extLst>
              <a:ext uri="{FF2B5EF4-FFF2-40B4-BE49-F238E27FC236}">
                <a16:creationId xmlns:a16="http://schemas.microsoft.com/office/drawing/2014/main" id="{11BB549C-D72D-6E56-8C85-ABE2CBC9C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75" y="2882900"/>
            <a:ext cx="503238" cy="16541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15" name="Rectangle 23">
            <a:extLst>
              <a:ext uri="{FF2B5EF4-FFF2-40B4-BE49-F238E27FC236}">
                <a16:creationId xmlns:a16="http://schemas.microsoft.com/office/drawing/2014/main" id="{A6B90918-6E7E-0238-3410-F1AEA36875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0638" y="3708400"/>
            <a:ext cx="504825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16" name="Rectangle 24">
            <a:extLst>
              <a:ext uri="{FF2B5EF4-FFF2-40B4-BE49-F238E27FC236}">
                <a16:creationId xmlns:a16="http://schemas.microsoft.com/office/drawing/2014/main" id="{6F270160-9CC7-A833-2DF8-B76AB2DA2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9588" y="4418013"/>
            <a:ext cx="519112" cy="119062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17" name="Rectangle 25">
            <a:extLst>
              <a:ext uri="{FF2B5EF4-FFF2-40B4-BE49-F238E27FC236}">
                <a16:creationId xmlns:a16="http://schemas.microsoft.com/office/drawing/2014/main" id="{7EF46594-C07B-9682-C1CB-DC7BECAFB6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4413" y="4448175"/>
            <a:ext cx="503237" cy="889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18" name="Rectangle 26">
            <a:extLst>
              <a:ext uri="{FF2B5EF4-FFF2-40B4-BE49-F238E27FC236}">
                <a16:creationId xmlns:a16="http://schemas.microsoft.com/office/drawing/2014/main" id="{6A95982E-6578-5A2F-4BDA-EEDB405BE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3363" y="4506913"/>
            <a:ext cx="503237" cy="30162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19" name="Rectangle 27">
            <a:extLst>
              <a:ext uri="{FF2B5EF4-FFF2-40B4-BE49-F238E27FC236}">
                <a16:creationId xmlns:a16="http://schemas.microsoft.com/office/drawing/2014/main" id="{52459F5C-0B40-AADD-FC55-D02185882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0725" y="4448175"/>
            <a:ext cx="519113" cy="889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20" name="Rectangle 28">
            <a:extLst>
              <a:ext uri="{FF2B5EF4-FFF2-40B4-BE49-F238E27FC236}">
                <a16:creationId xmlns:a16="http://schemas.microsoft.com/office/drawing/2014/main" id="{2FAA4353-B09B-A335-F32B-A06DDE480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4338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21" name="Rectangle 29">
            <a:extLst>
              <a:ext uri="{FF2B5EF4-FFF2-40B4-BE49-F238E27FC236}">
                <a16:creationId xmlns:a16="http://schemas.microsoft.com/office/drawing/2014/main" id="{A51B8D95-6833-22B4-138B-3CB096696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" y="40497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22" name="Rectangle 30">
            <a:extLst>
              <a:ext uri="{FF2B5EF4-FFF2-40B4-BE49-F238E27FC236}">
                <a16:creationId xmlns:a16="http://schemas.microsoft.com/office/drawing/2014/main" id="{9D31C958-F196-6313-C851-D063BC2517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" y="36496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23" name="Rectangle 31">
            <a:extLst>
              <a:ext uri="{FF2B5EF4-FFF2-40B4-BE49-F238E27FC236}">
                <a16:creationId xmlns:a16="http://schemas.microsoft.com/office/drawing/2014/main" id="{BBC93DEC-5B26-E983-7D96-9F741199C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" y="32512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24" name="Rectangle 32">
            <a:extLst>
              <a:ext uri="{FF2B5EF4-FFF2-40B4-BE49-F238E27FC236}">
                <a16:creationId xmlns:a16="http://schemas.microsoft.com/office/drawing/2014/main" id="{E0619724-524D-7B96-B978-391BFE67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" y="28670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25" name="Rectangle 33">
            <a:extLst>
              <a:ext uri="{FF2B5EF4-FFF2-40B4-BE49-F238E27FC236}">
                <a16:creationId xmlns:a16="http://schemas.microsoft.com/office/drawing/2014/main" id="{9BA063EB-7E05-A0B8-1D06-3C8BFE437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" y="24685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26" name="Rectangle 34">
            <a:extLst>
              <a:ext uri="{FF2B5EF4-FFF2-40B4-BE49-F238E27FC236}">
                <a16:creationId xmlns:a16="http://schemas.microsoft.com/office/drawing/2014/main" id="{5FA40C3A-48A9-AC25-027B-68AA91473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" y="20701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60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27" name="Rectangle 35">
            <a:extLst>
              <a:ext uri="{FF2B5EF4-FFF2-40B4-BE49-F238E27FC236}">
                <a16:creationId xmlns:a16="http://schemas.microsoft.com/office/drawing/2014/main" id="{A99AB12F-83A9-244B-C64C-E652116BB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700" y="16859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70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28" name="Rectangle 36">
            <a:extLst>
              <a:ext uri="{FF2B5EF4-FFF2-40B4-BE49-F238E27FC236}">
                <a16:creationId xmlns:a16="http://schemas.microsoft.com/office/drawing/2014/main" id="{AB22AF8C-72D9-49B1-FF4C-419C0A4AD56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07951" y="2925762"/>
            <a:ext cx="527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Minutes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29" name="Rectangle 37">
            <a:extLst>
              <a:ext uri="{FF2B5EF4-FFF2-40B4-BE49-F238E27FC236}">
                <a16:creationId xmlns:a16="http://schemas.microsoft.com/office/drawing/2014/main" id="{0E797615-A20D-54C1-B3DA-9BCF54BB1F2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14363" y="5062537"/>
            <a:ext cx="863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Power Supply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30" name="Rectangle 38">
            <a:extLst>
              <a:ext uri="{FF2B5EF4-FFF2-40B4-BE49-F238E27FC236}">
                <a16:creationId xmlns:a16="http://schemas.microsoft.com/office/drawing/2014/main" id="{B8210D20-0617-A7A5-F9E1-B77FBF15534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998538" y="5195887"/>
            <a:ext cx="1073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Hardware Failure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31" name="Rectangle 39">
            <a:extLst>
              <a:ext uri="{FF2B5EF4-FFF2-40B4-BE49-F238E27FC236}">
                <a16:creationId xmlns:a16="http://schemas.microsoft.com/office/drawing/2014/main" id="{6C26644F-05B6-1858-F055-CF231FBDE97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751013" y="4927600"/>
            <a:ext cx="6064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Upgrades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32" name="Rectangle 40">
            <a:extLst>
              <a:ext uri="{FF2B5EF4-FFF2-40B4-BE49-F238E27FC236}">
                <a16:creationId xmlns:a16="http://schemas.microsoft.com/office/drawing/2014/main" id="{6F29FD4C-CC7A-8CA9-2E27-FE36DF97A98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074863" y="5130800"/>
            <a:ext cx="908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Software Bugs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33" name="Rectangle 41">
            <a:extLst>
              <a:ext uri="{FF2B5EF4-FFF2-40B4-BE49-F238E27FC236}">
                <a16:creationId xmlns:a16="http://schemas.microsoft.com/office/drawing/2014/main" id="{E24F90AF-9181-4442-D342-9C0C3146CF7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535238" y="5164138"/>
            <a:ext cx="9620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Power Outages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34" name="Rectangle 42">
            <a:extLst>
              <a:ext uri="{FF2B5EF4-FFF2-40B4-BE49-F238E27FC236}">
                <a16:creationId xmlns:a16="http://schemas.microsoft.com/office/drawing/2014/main" id="{9473925B-7CAB-52FE-4714-8ABC182628D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117057" y="5047456"/>
            <a:ext cx="7794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Unexplained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35" name="Rectangle 43">
            <a:extLst>
              <a:ext uri="{FF2B5EF4-FFF2-40B4-BE49-F238E27FC236}">
                <a16:creationId xmlns:a16="http://schemas.microsoft.com/office/drawing/2014/main" id="{14280633-77B8-DF28-AE1A-0D3ED85AD8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838" y="4900613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Reason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36" name="Rectangle 44">
            <a:extLst>
              <a:ext uri="{FF2B5EF4-FFF2-40B4-BE49-F238E27FC236}">
                <a16:creationId xmlns:a16="http://schemas.microsoft.com/office/drawing/2014/main" id="{787AFB7B-FDEF-276D-14E9-8CDDFD439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9700" y="1066800"/>
            <a:ext cx="17843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Computer Downtime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37" name="Rectangle 45">
            <a:extLst>
              <a:ext uri="{FF2B5EF4-FFF2-40B4-BE49-F238E27FC236}">
                <a16:creationId xmlns:a16="http://schemas.microsoft.com/office/drawing/2014/main" id="{38BA6E40-15E4-98F7-E7DE-93EC80DB9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1013" y="1273175"/>
            <a:ext cx="10525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August 1–31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38" name="Line 46">
            <a:extLst>
              <a:ext uri="{FF2B5EF4-FFF2-40B4-BE49-F238E27FC236}">
                <a16:creationId xmlns:a16="http://schemas.microsoft.com/office/drawing/2014/main" id="{00545C27-D2BA-A2F2-FECE-A6422760394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65550" y="1566863"/>
            <a:ext cx="1588" cy="29559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39" name="Rectangle 47">
            <a:extLst>
              <a:ext uri="{FF2B5EF4-FFF2-40B4-BE49-F238E27FC236}">
                <a16:creationId xmlns:a16="http://schemas.microsoft.com/office/drawing/2014/main" id="{BBEF1166-49DC-84E7-CE6C-4DD550600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4360863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0" name="Rectangle 48">
            <a:extLst>
              <a:ext uri="{FF2B5EF4-FFF2-40B4-BE49-F238E27FC236}">
                <a16:creationId xmlns:a16="http://schemas.microsoft.com/office/drawing/2014/main" id="{B40C3142-75F8-CF71-745C-AC2A70FA6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4078288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1" name="Rectangle 49">
            <a:extLst>
              <a:ext uri="{FF2B5EF4-FFF2-40B4-BE49-F238E27FC236}">
                <a16:creationId xmlns:a16="http://schemas.microsoft.com/office/drawing/2014/main" id="{C6A3D7C0-E399-67E8-C6F1-D8D3DCD261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37830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2" name="Rectangle 50">
            <a:extLst>
              <a:ext uri="{FF2B5EF4-FFF2-40B4-BE49-F238E27FC236}">
                <a16:creationId xmlns:a16="http://schemas.microsoft.com/office/drawing/2014/main" id="{4F82A4E1-8572-841D-BBC1-96EBF9533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35036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3" name="Rectangle 51">
            <a:extLst>
              <a:ext uri="{FF2B5EF4-FFF2-40B4-BE49-F238E27FC236}">
                <a16:creationId xmlns:a16="http://schemas.microsoft.com/office/drawing/2014/main" id="{5E06010F-B27D-D09B-D772-A0649AA52B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320675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4" name="Rectangle 52">
            <a:extLst>
              <a:ext uri="{FF2B5EF4-FFF2-40B4-BE49-F238E27FC236}">
                <a16:creationId xmlns:a16="http://schemas.microsoft.com/office/drawing/2014/main" id="{048296C2-3006-D4B8-2A37-58E941763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292576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5" name="Rectangle 53">
            <a:extLst>
              <a:ext uri="{FF2B5EF4-FFF2-40B4-BE49-F238E27FC236}">
                <a16:creationId xmlns:a16="http://schemas.microsoft.com/office/drawing/2014/main" id="{E79FCF5F-89C5-6D3B-7423-99F6CBDDF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263207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60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6" name="Rectangle 54">
            <a:extLst>
              <a:ext uri="{FF2B5EF4-FFF2-40B4-BE49-F238E27FC236}">
                <a16:creationId xmlns:a16="http://schemas.microsoft.com/office/drawing/2014/main" id="{A9092492-9E04-87F8-1E37-5C22642B2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234950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70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7" name="Rectangle 55">
            <a:extLst>
              <a:ext uri="{FF2B5EF4-FFF2-40B4-BE49-F238E27FC236}">
                <a16:creationId xmlns:a16="http://schemas.microsoft.com/office/drawing/2014/main" id="{2F90A5D5-82C4-5796-83AB-EE187C217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205422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8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8" name="Rectangle 56">
            <a:extLst>
              <a:ext uri="{FF2B5EF4-FFF2-40B4-BE49-F238E27FC236}">
                <a16:creationId xmlns:a16="http://schemas.microsoft.com/office/drawing/2014/main" id="{5F9A534D-2E07-F66C-E569-19CD44134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3513" y="2054225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49" name="Rectangle 57">
            <a:extLst>
              <a:ext uri="{FF2B5EF4-FFF2-40B4-BE49-F238E27FC236}">
                <a16:creationId xmlns:a16="http://schemas.microsoft.com/office/drawing/2014/main" id="{6763C1C2-E104-44C5-A90C-A0B9B462FB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17748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90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50" name="Rectangle 58">
            <a:extLst>
              <a:ext uri="{FF2B5EF4-FFF2-40B4-BE49-F238E27FC236}">
                <a16:creationId xmlns:a16="http://schemas.microsoft.com/office/drawing/2014/main" id="{1804527D-B6EE-21EA-9058-B5DAA8059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1477963"/>
            <a:ext cx="2333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51" name="Rectangle 59">
            <a:extLst>
              <a:ext uri="{FF2B5EF4-FFF2-40B4-BE49-F238E27FC236}">
                <a16:creationId xmlns:a16="http://schemas.microsoft.com/office/drawing/2014/main" id="{B67DC458-5CD5-7075-C884-80B5049FA41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704432" y="2815431"/>
            <a:ext cx="1014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Percent of total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52" name="Oval 60">
            <a:extLst>
              <a:ext uri="{FF2B5EF4-FFF2-40B4-BE49-F238E27FC236}">
                <a16:creationId xmlns:a16="http://schemas.microsoft.com/office/drawing/2014/main" id="{78B87DB0-ED2F-D0A1-2505-0C7974D22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9838" y="2814638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53" name="Oval 61">
            <a:extLst>
              <a:ext uri="{FF2B5EF4-FFF2-40B4-BE49-F238E27FC236}">
                <a16:creationId xmlns:a16="http://schemas.microsoft.com/office/drawing/2014/main" id="{4E6DD373-9D43-A0B7-0C6A-5C821701D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200" y="1809750"/>
            <a:ext cx="106363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54" name="Oval 62">
            <a:extLst>
              <a:ext uri="{FF2B5EF4-FFF2-40B4-BE49-F238E27FC236}">
                <a16:creationId xmlns:a16="http://schemas.microsoft.com/office/drawing/2014/main" id="{90DD3ADA-5DA4-8AEF-6BEC-2DBD6491B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4725" y="1677988"/>
            <a:ext cx="107950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55" name="Oval 63">
            <a:extLst>
              <a:ext uri="{FF2B5EF4-FFF2-40B4-BE49-F238E27FC236}">
                <a16:creationId xmlns:a16="http://schemas.microsoft.com/office/drawing/2014/main" id="{3089FBC0-F4F8-4C07-316B-0C5248317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9388" y="1603375"/>
            <a:ext cx="106362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56" name="Oval 64">
            <a:extLst>
              <a:ext uri="{FF2B5EF4-FFF2-40B4-BE49-F238E27FC236}">
                <a16:creationId xmlns:a16="http://schemas.microsoft.com/office/drawing/2014/main" id="{9CD2AF58-1C9E-5447-1F1A-424D3E4B0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9925" y="1587500"/>
            <a:ext cx="104775" cy="106363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57" name="Oval 65">
            <a:extLst>
              <a:ext uri="{FF2B5EF4-FFF2-40B4-BE49-F238E27FC236}">
                <a16:creationId xmlns:a16="http://schemas.microsoft.com/office/drawing/2014/main" id="{56CF824F-2843-C4C4-0257-2E969EBE2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450" y="1528763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58" name="Freeform 66">
            <a:extLst>
              <a:ext uri="{FF2B5EF4-FFF2-40B4-BE49-F238E27FC236}">
                <a16:creationId xmlns:a16="http://schemas.microsoft.com/office/drawing/2014/main" id="{8E43C629-DE63-85DE-FED1-C09B11A634B7}"/>
              </a:ext>
            </a:extLst>
          </p:cNvPr>
          <p:cNvSpPr>
            <a:spLocks/>
          </p:cNvSpPr>
          <p:nvPr/>
        </p:nvSpPr>
        <p:spPr bwMode="auto">
          <a:xfrm>
            <a:off x="1276350" y="1581150"/>
            <a:ext cx="2489200" cy="1285875"/>
          </a:xfrm>
          <a:custGeom>
            <a:avLst/>
            <a:gdLst>
              <a:gd name="T0" fmla="*/ 0 w 1539"/>
              <a:gd name="T1" fmla="*/ 795 h 795"/>
              <a:gd name="T2" fmla="*/ 302 w 1539"/>
              <a:gd name="T3" fmla="*/ 173 h 795"/>
              <a:gd name="T4" fmla="*/ 623 w 1539"/>
              <a:gd name="T5" fmla="*/ 91 h 795"/>
              <a:gd name="T6" fmla="*/ 916 w 1539"/>
              <a:gd name="T7" fmla="*/ 36 h 795"/>
              <a:gd name="T8" fmla="*/ 1227 w 1539"/>
              <a:gd name="T9" fmla="*/ 27 h 795"/>
              <a:gd name="T10" fmla="*/ 1539 w 1539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9" h="795">
                <a:moveTo>
                  <a:pt x="0" y="795"/>
                </a:moveTo>
                <a:lnTo>
                  <a:pt x="302" y="173"/>
                </a:lnTo>
                <a:lnTo>
                  <a:pt x="623" y="91"/>
                </a:lnTo>
                <a:lnTo>
                  <a:pt x="916" y="36"/>
                </a:lnTo>
                <a:lnTo>
                  <a:pt x="1227" y="27"/>
                </a:lnTo>
                <a:lnTo>
                  <a:pt x="1539" y="0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59" name="Freeform 67">
            <a:extLst>
              <a:ext uri="{FF2B5EF4-FFF2-40B4-BE49-F238E27FC236}">
                <a16:creationId xmlns:a16="http://schemas.microsoft.com/office/drawing/2014/main" id="{77A50E65-3205-4707-5E43-DD81A1CAAFDB}"/>
              </a:ext>
            </a:extLst>
          </p:cNvPr>
          <p:cNvSpPr>
            <a:spLocks/>
          </p:cNvSpPr>
          <p:nvPr/>
        </p:nvSpPr>
        <p:spPr bwMode="auto">
          <a:xfrm>
            <a:off x="1290638" y="1597025"/>
            <a:ext cx="2489200" cy="1285875"/>
          </a:xfrm>
          <a:custGeom>
            <a:avLst/>
            <a:gdLst>
              <a:gd name="T0" fmla="*/ 0 w 1539"/>
              <a:gd name="T1" fmla="*/ 795 h 795"/>
              <a:gd name="T2" fmla="*/ 302 w 1539"/>
              <a:gd name="T3" fmla="*/ 173 h 795"/>
              <a:gd name="T4" fmla="*/ 623 w 1539"/>
              <a:gd name="T5" fmla="*/ 91 h 795"/>
              <a:gd name="T6" fmla="*/ 916 w 1539"/>
              <a:gd name="T7" fmla="*/ 36 h 795"/>
              <a:gd name="T8" fmla="*/ 1218 w 1539"/>
              <a:gd name="T9" fmla="*/ 27 h 795"/>
              <a:gd name="T10" fmla="*/ 1539 w 1539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9" h="795">
                <a:moveTo>
                  <a:pt x="0" y="795"/>
                </a:moveTo>
                <a:lnTo>
                  <a:pt x="302" y="173"/>
                </a:lnTo>
                <a:lnTo>
                  <a:pt x="623" y="91"/>
                </a:lnTo>
                <a:lnTo>
                  <a:pt x="916" y="36"/>
                </a:lnTo>
                <a:lnTo>
                  <a:pt x="1218" y="27"/>
                </a:lnTo>
                <a:lnTo>
                  <a:pt x="1539" y="0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60" name="Oval 68">
            <a:extLst>
              <a:ext uri="{FF2B5EF4-FFF2-40B4-BE49-F238E27FC236}">
                <a16:creationId xmlns:a16="http://schemas.microsoft.com/office/drawing/2014/main" id="{24185C14-5208-9242-891F-7ABECA79C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838" y="4519613"/>
            <a:ext cx="377825" cy="12922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6261" name="Line 69">
            <a:extLst>
              <a:ext uri="{FF2B5EF4-FFF2-40B4-BE49-F238E27FC236}">
                <a16:creationId xmlns:a16="http://schemas.microsoft.com/office/drawing/2014/main" id="{8C509844-80E0-6C22-2620-A51330E650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79538" y="2651125"/>
            <a:ext cx="406400" cy="4254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62" name="Text Box 70">
            <a:extLst>
              <a:ext uri="{FF2B5EF4-FFF2-40B4-BE49-F238E27FC236}">
                <a16:creationId xmlns:a16="http://schemas.microsoft.com/office/drawing/2014/main" id="{83527A8D-C0D6-8E03-4A22-FB042C8271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9900" y="2357438"/>
            <a:ext cx="1879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>
                <a:solidFill>
                  <a:srgbClr val="FF0000"/>
                </a:solidFill>
              </a:rPr>
              <a:t>Focused Problem</a:t>
            </a:r>
          </a:p>
        </p:txBody>
      </p:sp>
      <p:sp>
        <p:nvSpPr>
          <p:cNvPr id="136265" name="Line 73">
            <a:extLst>
              <a:ext uri="{FF2B5EF4-FFF2-40B4-BE49-F238E27FC236}">
                <a16:creationId xmlns:a16="http://schemas.microsoft.com/office/drawing/2014/main" id="{17941F20-0CB2-C5EE-F948-6426596E8AA4}"/>
              </a:ext>
            </a:extLst>
          </p:cNvPr>
          <p:cNvSpPr>
            <a:spLocks noChangeShapeType="1"/>
          </p:cNvSpPr>
          <p:nvPr/>
        </p:nvSpPr>
        <p:spPr bwMode="auto">
          <a:xfrm>
            <a:off x="5175250" y="2706688"/>
            <a:ext cx="1588" cy="181610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66" name="Line 74">
            <a:extLst>
              <a:ext uri="{FF2B5EF4-FFF2-40B4-BE49-F238E27FC236}">
                <a16:creationId xmlns:a16="http://schemas.microsoft.com/office/drawing/2014/main" id="{403B9CBB-D986-927D-A8E7-CDCFCC3C49FC}"/>
              </a:ext>
            </a:extLst>
          </p:cNvPr>
          <p:cNvSpPr>
            <a:spLocks noChangeShapeType="1"/>
          </p:cNvSpPr>
          <p:nvPr/>
        </p:nvSpPr>
        <p:spPr bwMode="auto">
          <a:xfrm>
            <a:off x="5175250" y="4522788"/>
            <a:ext cx="296227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67" name="Line 75">
            <a:extLst>
              <a:ext uri="{FF2B5EF4-FFF2-40B4-BE49-F238E27FC236}">
                <a16:creationId xmlns:a16="http://schemas.microsoft.com/office/drawing/2014/main" id="{A11AB151-4753-65C8-8CDC-02241D05FE4A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0638" y="452278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68" name="Line 76">
            <a:extLst>
              <a:ext uri="{FF2B5EF4-FFF2-40B4-BE49-F238E27FC236}">
                <a16:creationId xmlns:a16="http://schemas.microsoft.com/office/drawing/2014/main" id="{96280CB5-3432-AEA9-FD73-C30929913DF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0638" y="4122738"/>
            <a:ext cx="6032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69" name="Line 77">
            <a:extLst>
              <a:ext uri="{FF2B5EF4-FFF2-40B4-BE49-F238E27FC236}">
                <a16:creationId xmlns:a16="http://schemas.microsoft.com/office/drawing/2014/main" id="{194E3B35-EAD8-F072-C0DF-E767BA0504D8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0638" y="3724275"/>
            <a:ext cx="60325" cy="31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70" name="Line 78">
            <a:extLst>
              <a:ext uri="{FF2B5EF4-FFF2-40B4-BE49-F238E27FC236}">
                <a16:creationId xmlns:a16="http://schemas.microsoft.com/office/drawing/2014/main" id="{1BDFCC62-D833-926B-A5C1-9DF41D7E5BC5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0638" y="3340100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71" name="Line 79">
            <a:extLst>
              <a:ext uri="{FF2B5EF4-FFF2-40B4-BE49-F238E27FC236}">
                <a16:creationId xmlns:a16="http://schemas.microsoft.com/office/drawing/2014/main" id="{152729A6-DA1B-B2A0-0BCE-DD05DD60C79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0638" y="2940050"/>
            <a:ext cx="6032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75" name="Line 83">
            <a:extLst>
              <a:ext uri="{FF2B5EF4-FFF2-40B4-BE49-F238E27FC236}">
                <a16:creationId xmlns:a16="http://schemas.microsoft.com/office/drawing/2014/main" id="{43261412-CDF4-DFB6-B291-AD7EA3BB3A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75250" y="2728913"/>
            <a:ext cx="1588" cy="179387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76" name="Line 84">
            <a:extLst>
              <a:ext uri="{FF2B5EF4-FFF2-40B4-BE49-F238E27FC236}">
                <a16:creationId xmlns:a16="http://schemas.microsoft.com/office/drawing/2014/main" id="{D9F81A47-D9E5-9EC8-38FC-94224E8910AE}"/>
              </a:ext>
            </a:extLst>
          </p:cNvPr>
          <p:cNvSpPr>
            <a:spLocks noChangeShapeType="1"/>
          </p:cNvSpPr>
          <p:nvPr/>
        </p:nvSpPr>
        <p:spPr bwMode="auto">
          <a:xfrm>
            <a:off x="6915150" y="4537075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77" name="Line 85">
            <a:extLst>
              <a:ext uri="{FF2B5EF4-FFF2-40B4-BE49-F238E27FC236}">
                <a16:creationId xmlns:a16="http://schemas.microsoft.com/office/drawing/2014/main" id="{5679C88D-B486-5BBD-5B22-2842422904C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4963" y="4537075"/>
            <a:ext cx="1587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78" name="Line 86">
            <a:extLst>
              <a:ext uri="{FF2B5EF4-FFF2-40B4-BE49-F238E27FC236}">
                <a16:creationId xmlns:a16="http://schemas.microsoft.com/office/drawing/2014/main" id="{5398AEE9-843A-5A8F-207C-1389256B2BF6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3913" y="4537075"/>
            <a:ext cx="1587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79" name="Line 87">
            <a:extLst>
              <a:ext uri="{FF2B5EF4-FFF2-40B4-BE49-F238E27FC236}">
                <a16:creationId xmlns:a16="http://schemas.microsoft.com/office/drawing/2014/main" id="{BDD9E6B3-C2A3-9D09-59B1-ED7BCF622D62}"/>
              </a:ext>
            </a:extLst>
          </p:cNvPr>
          <p:cNvSpPr>
            <a:spLocks noChangeShapeType="1"/>
          </p:cNvSpPr>
          <p:nvPr/>
        </p:nvSpPr>
        <p:spPr bwMode="auto">
          <a:xfrm>
            <a:off x="6392863" y="4537075"/>
            <a:ext cx="1587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80" name="Line 88">
            <a:extLst>
              <a:ext uri="{FF2B5EF4-FFF2-40B4-BE49-F238E27FC236}">
                <a16:creationId xmlns:a16="http://schemas.microsoft.com/office/drawing/2014/main" id="{07A8DACD-DF91-37F3-0EA2-918E3EF1A4DC}"/>
              </a:ext>
            </a:extLst>
          </p:cNvPr>
          <p:cNvSpPr>
            <a:spLocks noChangeShapeType="1"/>
          </p:cNvSpPr>
          <p:nvPr/>
        </p:nvSpPr>
        <p:spPr bwMode="auto">
          <a:xfrm>
            <a:off x="7397750" y="4537075"/>
            <a:ext cx="1588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81" name="Line 89">
            <a:extLst>
              <a:ext uri="{FF2B5EF4-FFF2-40B4-BE49-F238E27FC236}">
                <a16:creationId xmlns:a16="http://schemas.microsoft.com/office/drawing/2014/main" id="{3F51FB69-1BE7-EE45-3214-49B3A3C1B118}"/>
              </a:ext>
            </a:extLst>
          </p:cNvPr>
          <p:cNvSpPr>
            <a:spLocks noChangeShapeType="1"/>
          </p:cNvSpPr>
          <p:nvPr/>
        </p:nvSpPr>
        <p:spPr bwMode="auto">
          <a:xfrm>
            <a:off x="7885113" y="4537075"/>
            <a:ext cx="1587" cy="603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82" name="Line 90">
            <a:extLst>
              <a:ext uri="{FF2B5EF4-FFF2-40B4-BE49-F238E27FC236}">
                <a16:creationId xmlns:a16="http://schemas.microsoft.com/office/drawing/2014/main" id="{E9F9FF8F-3335-7339-926B-5D46AE5493D8}"/>
              </a:ext>
            </a:extLst>
          </p:cNvPr>
          <p:cNvSpPr>
            <a:spLocks noChangeShapeType="1"/>
          </p:cNvSpPr>
          <p:nvPr/>
        </p:nvSpPr>
        <p:spPr bwMode="auto">
          <a:xfrm>
            <a:off x="5175250" y="4522788"/>
            <a:ext cx="296227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83" name="Line 91">
            <a:extLst>
              <a:ext uri="{FF2B5EF4-FFF2-40B4-BE49-F238E27FC236}">
                <a16:creationId xmlns:a16="http://schemas.microsoft.com/office/drawing/2014/main" id="{AFEA413B-AF60-630F-274A-08E22661CFEF}"/>
              </a:ext>
            </a:extLst>
          </p:cNvPr>
          <p:cNvSpPr>
            <a:spLocks noChangeShapeType="1"/>
          </p:cNvSpPr>
          <p:nvPr/>
        </p:nvSpPr>
        <p:spPr bwMode="auto">
          <a:xfrm>
            <a:off x="5175250" y="4522788"/>
            <a:ext cx="2962275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84" name="Rectangle 92">
            <a:extLst>
              <a:ext uri="{FF2B5EF4-FFF2-40B4-BE49-F238E27FC236}">
                <a16:creationId xmlns:a16="http://schemas.microsoft.com/office/drawing/2014/main" id="{C67A3905-FE4F-FD0E-5982-7EF2AA27F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0513" y="4419600"/>
            <a:ext cx="503237" cy="103188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85" name="Rectangle 93">
            <a:extLst>
              <a:ext uri="{FF2B5EF4-FFF2-40B4-BE49-F238E27FC236}">
                <a16:creationId xmlns:a16="http://schemas.microsoft.com/office/drawing/2014/main" id="{C183F98B-13BD-A302-8AB9-2F2897ED4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2550" y="3694113"/>
            <a:ext cx="504825" cy="8286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86" name="Rectangle 94">
            <a:extLst>
              <a:ext uri="{FF2B5EF4-FFF2-40B4-BE49-F238E27FC236}">
                <a16:creationId xmlns:a16="http://schemas.microsoft.com/office/drawing/2014/main" id="{5E4F3E7B-5D29-42B9-A471-38673963D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0" y="4357688"/>
            <a:ext cx="519113" cy="1651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87" name="Rectangle 95">
            <a:extLst>
              <a:ext uri="{FF2B5EF4-FFF2-40B4-BE49-F238E27FC236}">
                <a16:creationId xmlns:a16="http://schemas.microsoft.com/office/drawing/2014/main" id="{1CBA36FA-F4D2-800B-456F-8FDF22F15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4362450"/>
            <a:ext cx="503238" cy="160338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88" name="Rectangle 96">
            <a:extLst>
              <a:ext uri="{FF2B5EF4-FFF2-40B4-BE49-F238E27FC236}">
                <a16:creationId xmlns:a16="http://schemas.microsoft.com/office/drawing/2014/main" id="{924A1CEE-FCA5-F4E8-8DF2-FD51012EE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5338" y="4492625"/>
            <a:ext cx="503237" cy="30163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289" name="Rectangle 97">
            <a:extLst>
              <a:ext uri="{FF2B5EF4-FFF2-40B4-BE49-F238E27FC236}">
                <a16:creationId xmlns:a16="http://schemas.microsoft.com/office/drawing/2014/main" id="{6CDEABB9-2A7E-57D8-0849-ECFA77F76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2700" y="4389438"/>
            <a:ext cx="519113" cy="1333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2"/>
                  <a:srcRect/>
                  <a:tile tx="0" ty="0" sx="100000" sy="100000" flip="none" algn="tl"/>
                </a:blip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90" name="Rectangle 98">
            <a:extLst>
              <a:ext uri="{FF2B5EF4-FFF2-40B4-BE49-F238E27FC236}">
                <a16:creationId xmlns:a16="http://schemas.microsoft.com/office/drawing/2014/main" id="{80824D82-46AB-1E56-D12F-7812DB7FF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1575" y="4419600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91" name="Rectangle 99">
            <a:extLst>
              <a:ext uri="{FF2B5EF4-FFF2-40B4-BE49-F238E27FC236}">
                <a16:creationId xmlns:a16="http://schemas.microsoft.com/office/drawing/2014/main" id="{F23AA1F5-8470-E206-6057-660B2372A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2675" y="403542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92" name="Rectangle 100">
            <a:extLst>
              <a:ext uri="{FF2B5EF4-FFF2-40B4-BE49-F238E27FC236}">
                <a16:creationId xmlns:a16="http://schemas.microsoft.com/office/drawing/2014/main" id="{D347D5D8-6362-A814-8E48-B2DF186EA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2675" y="3635375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93" name="Rectangle 101">
            <a:extLst>
              <a:ext uri="{FF2B5EF4-FFF2-40B4-BE49-F238E27FC236}">
                <a16:creationId xmlns:a16="http://schemas.microsoft.com/office/drawing/2014/main" id="{CDBEE3EA-1DD6-0326-E4AB-6FEF41A92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2675" y="32369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94" name="Rectangle 102">
            <a:extLst>
              <a:ext uri="{FF2B5EF4-FFF2-40B4-BE49-F238E27FC236}">
                <a16:creationId xmlns:a16="http://schemas.microsoft.com/office/drawing/2014/main" id="{F7EAA08E-3093-166D-A010-8123DB203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2675" y="2852738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40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98" name="Rectangle 106">
            <a:extLst>
              <a:ext uri="{FF2B5EF4-FFF2-40B4-BE49-F238E27FC236}">
                <a16:creationId xmlns:a16="http://schemas.microsoft.com/office/drawing/2014/main" id="{55446DEB-CDE4-1887-286D-57493C1524EC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479926" y="3409950"/>
            <a:ext cx="527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Minutes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299" name="Rectangle 107">
            <a:extLst>
              <a:ext uri="{FF2B5EF4-FFF2-40B4-BE49-F238E27FC236}">
                <a16:creationId xmlns:a16="http://schemas.microsoft.com/office/drawing/2014/main" id="{712D318E-7DD6-576E-C420-4F58EB16F76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445251" y="5048250"/>
            <a:ext cx="8636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Power Supply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00" name="Rectangle 108">
            <a:extLst>
              <a:ext uri="{FF2B5EF4-FFF2-40B4-BE49-F238E27FC236}">
                <a16:creationId xmlns:a16="http://schemas.microsoft.com/office/drawing/2014/main" id="{426CFEA3-AE17-5512-3AE1-3B2372511E1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870451" y="5181600"/>
            <a:ext cx="1073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Hardware Failure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01" name="Rectangle 109">
            <a:extLst>
              <a:ext uri="{FF2B5EF4-FFF2-40B4-BE49-F238E27FC236}">
                <a16:creationId xmlns:a16="http://schemas.microsoft.com/office/drawing/2014/main" id="{3CEDC2AC-C380-1A4C-B6E2-9B8C7B25960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622925" y="4913313"/>
            <a:ext cx="6064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Upgrades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02" name="Rectangle 110">
            <a:extLst>
              <a:ext uri="{FF2B5EF4-FFF2-40B4-BE49-F238E27FC236}">
                <a16:creationId xmlns:a16="http://schemas.microsoft.com/office/drawing/2014/main" id="{9278AC3A-8558-BC49-1429-D360198EDF2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946776" y="5116512"/>
            <a:ext cx="9080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Software Bugs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03" name="Rectangle 111">
            <a:extLst>
              <a:ext uri="{FF2B5EF4-FFF2-40B4-BE49-F238E27FC236}">
                <a16:creationId xmlns:a16="http://schemas.microsoft.com/office/drawing/2014/main" id="{AA1757CE-9657-7EDF-7543-8DF2300D1EC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907213" y="5149850"/>
            <a:ext cx="9620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Power Outages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04" name="Rectangle 112">
            <a:extLst>
              <a:ext uri="{FF2B5EF4-FFF2-40B4-BE49-F238E27FC236}">
                <a16:creationId xmlns:a16="http://schemas.microsoft.com/office/drawing/2014/main" id="{752219ED-7458-83DA-7583-21E4BFF0B4B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489031" y="5033169"/>
            <a:ext cx="7794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Unexplained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05" name="Rectangle 113">
            <a:extLst>
              <a:ext uri="{FF2B5EF4-FFF2-40B4-BE49-F238E27FC236}">
                <a16:creationId xmlns:a16="http://schemas.microsoft.com/office/drawing/2014/main" id="{834AE03E-4E00-BE40-2B54-CC2A643A8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288" y="4886325"/>
            <a:ext cx="506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Reason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06" name="Rectangle 114">
            <a:extLst>
              <a:ext uri="{FF2B5EF4-FFF2-40B4-BE49-F238E27FC236}">
                <a16:creationId xmlns:a16="http://schemas.microsoft.com/office/drawing/2014/main" id="{270D4139-C744-BBDD-3F0D-ABD0BFD06D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1675" y="1066800"/>
            <a:ext cx="17843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Computer Downtime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07" name="Rectangle 115">
            <a:extLst>
              <a:ext uri="{FF2B5EF4-FFF2-40B4-BE49-F238E27FC236}">
                <a16:creationId xmlns:a16="http://schemas.microsoft.com/office/drawing/2014/main" id="{C6D5246D-E376-C77F-2FA4-9D07EEC501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2988" y="1273175"/>
            <a:ext cx="11223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October 1–31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08" name="Line 116">
            <a:extLst>
              <a:ext uri="{FF2B5EF4-FFF2-40B4-BE49-F238E27FC236}">
                <a16:creationId xmlns:a16="http://schemas.microsoft.com/office/drawing/2014/main" id="{687EDBFD-8633-6757-8EDB-59557DFF5D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37525" y="2730500"/>
            <a:ext cx="1588" cy="177800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309" name="Rectangle 117">
            <a:extLst>
              <a:ext uri="{FF2B5EF4-FFF2-40B4-BE49-F238E27FC236}">
                <a16:creationId xmlns:a16="http://schemas.microsoft.com/office/drawing/2014/main" id="{489086AF-7E5F-94F5-7276-F9B1CBE04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4413250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11" name="Rectangle 119">
            <a:extLst>
              <a:ext uri="{FF2B5EF4-FFF2-40B4-BE49-F238E27FC236}">
                <a16:creationId xmlns:a16="http://schemas.microsoft.com/office/drawing/2014/main" id="{9EE0B671-8E14-6578-5FA2-A95236C1E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976688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25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13" name="Rectangle 121">
            <a:extLst>
              <a:ext uri="{FF2B5EF4-FFF2-40B4-BE49-F238E27FC236}">
                <a16:creationId xmlns:a16="http://schemas.microsoft.com/office/drawing/2014/main" id="{E98CD05A-EEE1-59C6-6F57-C97BBBDD9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5417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50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14" name="Rectangle 122">
            <a:extLst>
              <a:ext uri="{FF2B5EF4-FFF2-40B4-BE49-F238E27FC236}">
                <a16:creationId xmlns:a16="http://schemas.microsoft.com/office/drawing/2014/main" id="{8FE08B95-E39F-1FF7-784D-B9A8BD36E9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3105150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75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15" name="Rectangle 123">
            <a:extLst>
              <a:ext uri="{FF2B5EF4-FFF2-40B4-BE49-F238E27FC236}">
                <a16:creationId xmlns:a16="http://schemas.microsoft.com/office/drawing/2014/main" id="{4DE656D5-B2C4-35AD-90AB-9237DA4EC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8" y="2670175"/>
            <a:ext cx="2333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21" name="Rectangle 129">
            <a:extLst>
              <a:ext uri="{FF2B5EF4-FFF2-40B4-BE49-F238E27FC236}">
                <a16:creationId xmlns:a16="http://schemas.microsoft.com/office/drawing/2014/main" id="{A9184F25-2CC6-E5D8-1B8F-7601FCAD512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181181" y="3229769"/>
            <a:ext cx="10144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 b="1">
                <a:solidFill>
                  <a:srgbClr val="000000"/>
                </a:solidFill>
                <a:latin typeface="Arial" panose="020B0604020202020204" pitchFamily="34" charset="0"/>
              </a:rPr>
              <a:t>Percent of total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136322" name="Oval 130">
            <a:extLst>
              <a:ext uri="{FF2B5EF4-FFF2-40B4-BE49-F238E27FC236}">
                <a16:creationId xmlns:a16="http://schemas.microsoft.com/office/drawing/2014/main" id="{3EDDB43A-05A9-2923-14EC-BB91CC82D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1813" y="3629025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323" name="Oval 131">
            <a:extLst>
              <a:ext uri="{FF2B5EF4-FFF2-40B4-BE49-F238E27FC236}">
                <a16:creationId xmlns:a16="http://schemas.microsoft.com/office/drawing/2014/main" id="{06700155-F7ED-88AF-1E7F-6AAAFC83F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5" y="2971800"/>
            <a:ext cx="106363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324" name="Oval 132">
            <a:extLst>
              <a:ext uri="{FF2B5EF4-FFF2-40B4-BE49-F238E27FC236}">
                <a16:creationId xmlns:a16="http://schemas.microsoft.com/office/drawing/2014/main" id="{2A14B3C7-A0F3-1F1B-38F9-022409E8C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6700" y="2840038"/>
            <a:ext cx="107950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325" name="Oval 133">
            <a:extLst>
              <a:ext uri="{FF2B5EF4-FFF2-40B4-BE49-F238E27FC236}">
                <a16:creationId xmlns:a16="http://schemas.microsoft.com/office/drawing/2014/main" id="{14011E9A-2AE2-C892-CE7C-DB6D4A3F2E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1363" y="2765425"/>
            <a:ext cx="106362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326" name="Oval 134">
            <a:extLst>
              <a:ext uri="{FF2B5EF4-FFF2-40B4-BE49-F238E27FC236}">
                <a16:creationId xmlns:a16="http://schemas.microsoft.com/office/drawing/2014/main" id="{D4AF1F88-5CD8-6DEE-B1F3-2B1889B010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1900" y="2749550"/>
            <a:ext cx="104775" cy="106363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327" name="Oval 135">
            <a:extLst>
              <a:ext uri="{FF2B5EF4-FFF2-40B4-BE49-F238E27FC236}">
                <a16:creationId xmlns:a16="http://schemas.microsoft.com/office/drawing/2014/main" id="{734B7797-896A-657F-57B9-22A0D45C8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9425" y="2700338"/>
            <a:ext cx="104775" cy="1047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6329" name="Freeform 137">
            <a:extLst>
              <a:ext uri="{FF2B5EF4-FFF2-40B4-BE49-F238E27FC236}">
                <a16:creationId xmlns:a16="http://schemas.microsoft.com/office/drawing/2014/main" id="{9B2EF722-FA60-A13B-0B49-8C8A46C8DC39}"/>
              </a:ext>
            </a:extLst>
          </p:cNvPr>
          <p:cNvSpPr>
            <a:spLocks/>
          </p:cNvSpPr>
          <p:nvPr/>
        </p:nvSpPr>
        <p:spPr bwMode="auto">
          <a:xfrm>
            <a:off x="5662613" y="2771775"/>
            <a:ext cx="2489200" cy="925513"/>
          </a:xfrm>
          <a:custGeom>
            <a:avLst/>
            <a:gdLst>
              <a:gd name="T0" fmla="*/ 0 w 1539"/>
              <a:gd name="T1" fmla="*/ 795 h 795"/>
              <a:gd name="T2" fmla="*/ 302 w 1539"/>
              <a:gd name="T3" fmla="*/ 173 h 795"/>
              <a:gd name="T4" fmla="*/ 623 w 1539"/>
              <a:gd name="T5" fmla="*/ 91 h 795"/>
              <a:gd name="T6" fmla="*/ 916 w 1539"/>
              <a:gd name="T7" fmla="*/ 36 h 795"/>
              <a:gd name="T8" fmla="*/ 1218 w 1539"/>
              <a:gd name="T9" fmla="*/ 27 h 795"/>
              <a:gd name="T10" fmla="*/ 1539 w 1539"/>
              <a:gd name="T11" fmla="*/ 0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9" h="795">
                <a:moveTo>
                  <a:pt x="0" y="795"/>
                </a:moveTo>
                <a:lnTo>
                  <a:pt x="302" y="173"/>
                </a:lnTo>
                <a:lnTo>
                  <a:pt x="623" y="91"/>
                </a:lnTo>
                <a:lnTo>
                  <a:pt x="916" y="36"/>
                </a:lnTo>
                <a:lnTo>
                  <a:pt x="1218" y="27"/>
                </a:lnTo>
                <a:lnTo>
                  <a:pt x="1539" y="0"/>
                </a:lnTo>
              </a:path>
            </a:pathLst>
          </a:custGeom>
          <a:noFill/>
          <a:ln w="28575" cmpd="sng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330" name="Oval 138">
            <a:extLst>
              <a:ext uri="{FF2B5EF4-FFF2-40B4-BE49-F238E27FC236}">
                <a16:creationId xmlns:a16="http://schemas.microsoft.com/office/drawing/2014/main" id="{48785583-9076-9083-48B4-EEEACB37A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9725" y="4505325"/>
            <a:ext cx="377825" cy="12922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6331" name="Line 139">
            <a:extLst>
              <a:ext uri="{FF2B5EF4-FFF2-40B4-BE49-F238E27FC236}">
                <a16:creationId xmlns:a16="http://schemas.microsoft.com/office/drawing/2014/main" id="{76C436BB-68B0-1402-70F5-9B3FE1F18C4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65938" y="3983038"/>
            <a:ext cx="111125" cy="3460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332" name="Text Box 140">
            <a:extLst>
              <a:ext uri="{FF2B5EF4-FFF2-40B4-BE49-F238E27FC236}">
                <a16:creationId xmlns:a16="http://schemas.microsoft.com/office/drawing/2014/main" id="{B2D25D3C-4732-1BD0-CEA6-5F61B51241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4275" y="3365500"/>
            <a:ext cx="1879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>
                <a:solidFill>
                  <a:srgbClr val="FF0000"/>
                </a:solidFill>
              </a:rPr>
              <a:t>Focused Problem</a:t>
            </a:r>
          </a:p>
          <a:p>
            <a:r>
              <a:rPr lang="en-US" altLang="en-US" sz="1800" b="1">
                <a:solidFill>
                  <a:srgbClr val="FF0000"/>
                </a:solidFill>
              </a:rPr>
              <a:t>After Changes</a:t>
            </a:r>
          </a:p>
        </p:txBody>
      </p:sp>
      <p:sp>
        <p:nvSpPr>
          <p:cNvPr id="136333" name="Text Box 141">
            <a:extLst>
              <a:ext uri="{FF2B5EF4-FFF2-40B4-BE49-F238E27FC236}">
                <a16:creationId xmlns:a16="http://schemas.microsoft.com/office/drawing/2014/main" id="{C13FC345-D0B1-DB07-4DD1-272CA0178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4275" y="2933700"/>
            <a:ext cx="1460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>
                <a:solidFill>
                  <a:srgbClr val="FF0000"/>
                </a:solidFill>
              </a:rPr>
              <a:t>New Charter</a:t>
            </a:r>
          </a:p>
        </p:txBody>
      </p:sp>
      <p:sp>
        <p:nvSpPr>
          <p:cNvPr id="136334" name="Line 142">
            <a:extLst>
              <a:ext uri="{FF2B5EF4-FFF2-40B4-BE49-F238E27FC236}">
                <a16:creationId xmlns:a16="http://schemas.microsoft.com/office/drawing/2014/main" id="{7D8336FE-4355-4F72-877F-3B4DE0BEDC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35638" y="3214688"/>
            <a:ext cx="592137" cy="65881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335" name="Line 143">
            <a:extLst>
              <a:ext uri="{FF2B5EF4-FFF2-40B4-BE49-F238E27FC236}">
                <a16:creationId xmlns:a16="http://schemas.microsoft.com/office/drawing/2014/main" id="{40C24013-839C-D01B-F852-6469FAC0067F}"/>
              </a:ext>
            </a:extLst>
          </p:cNvPr>
          <p:cNvSpPr>
            <a:spLocks noChangeShapeType="1"/>
          </p:cNvSpPr>
          <p:nvPr/>
        </p:nvSpPr>
        <p:spPr bwMode="auto">
          <a:xfrm>
            <a:off x="800100" y="1546225"/>
            <a:ext cx="2987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336" name="Line 144">
            <a:extLst>
              <a:ext uri="{FF2B5EF4-FFF2-40B4-BE49-F238E27FC236}">
                <a16:creationId xmlns:a16="http://schemas.microsoft.com/office/drawing/2014/main" id="{3223A402-7789-CD59-C4C2-DE57CE6F7205}"/>
              </a:ext>
            </a:extLst>
          </p:cNvPr>
          <p:cNvSpPr>
            <a:spLocks noChangeShapeType="1"/>
          </p:cNvSpPr>
          <p:nvPr/>
        </p:nvSpPr>
        <p:spPr bwMode="auto">
          <a:xfrm>
            <a:off x="5170488" y="2733675"/>
            <a:ext cx="2987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337" name="Line 145">
            <a:extLst>
              <a:ext uri="{FF2B5EF4-FFF2-40B4-BE49-F238E27FC236}">
                <a16:creationId xmlns:a16="http://schemas.microsoft.com/office/drawing/2014/main" id="{95D3E58D-8AB3-143D-3378-CBDCADC09D2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1163" y="1565275"/>
            <a:ext cx="1385887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lg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338" name="Line 146">
            <a:extLst>
              <a:ext uri="{FF2B5EF4-FFF2-40B4-BE49-F238E27FC236}">
                <a16:creationId xmlns:a16="http://schemas.microsoft.com/office/drawing/2014/main" id="{F2255A53-047E-CDD4-CE9F-DE27FDD9A32B}"/>
              </a:ext>
            </a:extLst>
          </p:cNvPr>
          <p:cNvSpPr>
            <a:spLocks noChangeShapeType="1"/>
          </p:cNvSpPr>
          <p:nvPr/>
        </p:nvSpPr>
        <p:spPr bwMode="auto">
          <a:xfrm>
            <a:off x="5289550" y="1565275"/>
            <a:ext cx="0" cy="1152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339" name="Text Box 147">
            <a:extLst>
              <a:ext uri="{FF2B5EF4-FFF2-40B4-BE49-F238E27FC236}">
                <a16:creationId xmlns:a16="http://schemas.microsoft.com/office/drawing/2014/main" id="{7BF82959-EA81-5EA0-E7EF-B7E14DC9D7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2750" y="1728788"/>
            <a:ext cx="2311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>
                <a:solidFill>
                  <a:srgbClr val="FF0000"/>
                </a:solidFill>
              </a:rPr>
              <a:t>Overall Improvement</a:t>
            </a:r>
          </a:p>
        </p:txBody>
      </p:sp>
      <p:sp>
        <p:nvSpPr>
          <p:cNvPr id="136340" name="Text Box 148">
            <a:extLst>
              <a:ext uri="{FF2B5EF4-FFF2-40B4-BE49-F238E27FC236}">
                <a16:creationId xmlns:a16="http://schemas.microsoft.com/office/drawing/2014/main" id="{9D6802FE-29E4-C20C-2682-D50E95C358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300" y="5953125"/>
            <a:ext cx="7842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800" b="1" i="1">
                <a:latin typeface="Arial" panose="020B0604020202020204" pitchFamily="34" charset="0"/>
              </a:rPr>
              <a:t>Assess and Document Dollar Savings/Benefit from Project - </a:t>
            </a:r>
          </a:p>
          <a:p>
            <a:r>
              <a:rPr lang="en-US" altLang="en-US" sz="1800" b="1" i="1">
                <a:latin typeface="Arial" panose="020B0604020202020204" pitchFamily="34" charset="0"/>
              </a:rPr>
              <a:t>Does the Business Case ($) Justify Working the Remaining Problems?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>
            <a:extLst>
              <a:ext uri="{FF2B5EF4-FFF2-40B4-BE49-F238E27FC236}">
                <a16:creationId xmlns:a16="http://schemas.microsoft.com/office/drawing/2014/main" id="{42B4AA03-658D-4897-D0CE-FC65323B07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Project Closure</a:t>
            </a:r>
          </a:p>
        </p:txBody>
      </p:sp>
      <p:sp>
        <p:nvSpPr>
          <p:cNvPr id="114691" name="Rectangle 3">
            <a:extLst>
              <a:ext uri="{FF2B5EF4-FFF2-40B4-BE49-F238E27FC236}">
                <a16:creationId xmlns:a16="http://schemas.microsoft.com/office/drawing/2014/main" id="{016421A4-C7AD-78BE-58EF-A12FBEE2B3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/>
              <a:t>1.	Finalize documentation on improvements</a:t>
            </a:r>
          </a:p>
          <a:p>
            <a:pPr>
              <a:buFontTx/>
              <a:buNone/>
            </a:pPr>
            <a:r>
              <a:rPr lang="en-US" altLang="en-US"/>
              <a:t>2.	Summarize future plans and recommendations</a:t>
            </a:r>
          </a:p>
          <a:p>
            <a:pPr>
              <a:buFontTx/>
              <a:buNone/>
            </a:pPr>
            <a:r>
              <a:rPr lang="en-US" altLang="en-US"/>
              <a:t>3.	Communicate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1026">
            <a:extLst>
              <a:ext uri="{FF2B5EF4-FFF2-40B4-BE49-F238E27FC236}">
                <a16:creationId xmlns:a16="http://schemas.microsoft.com/office/drawing/2014/main" id="{F7463553-62DC-77AF-566A-B96F02A508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Lessons Learned</a:t>
            </a:r>
          </a:p>
        </p:txBody>
      </p:sp>
      <p:sp>
        <p:nvSpPr>
          <p:cNvPr id="115715" name="Rectangle 1027">
            <a:extLst>
              <a:ext uri="{FF2B5EF4-FFF2-40B4-BE49-F238E27FC236}">
                <a16:creationId xmlns:a16="http://schemas.microsoft.com/office/drawing/2014/main" id="{8A828342-C841-E599-F443-7BF40E11B7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/>
              <a:t>Summarize learnings</a:t>
            </a:r>
            <a:endParaRPr lang="en-US" altLang="en-US" b="1"/>
          </a:p>
          <a:p>
            <a:pPr lvl="1"/>
            <a:r>
              <a:rPr lang="en-US" altLang="en-US"/>
              <a:t>About the work process</a:t>
            </a:r>
          </a:p>
          <a:p>
            <a:pPr lvl="1"/>
            <a:r>
              <a:rPr lang="en-US" altLang="en-US"/>
              <a:t>About the team’s process</a:t>
            </a:r>
          </a:p>
          <a:p>
            <a:pPr lvl="1"/>
            <a:r>
              <a:rPr lang="en-US" altLang="en-US"/>
              <a:t>About project results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>
            <a:extLst>
              <a:ext uri="{FF2B5EF4-FFF2-40B4-BE49-F238E27FC236}">
                <a16:creationId xmlns:a16="http://schemas.microsoft.com/office/drawing/2014/main" id="{8C0AEC66-FB53-EF47-67F4-BCB5FFE5B5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Replication Opportunities</a:t>
            </a:r>
          </a:p>
        </p:txBody>
      </p:sp>
      <p:sp>
        <p:nvSpPr>
          <p:cNvPr id="117763" name="Rectangle 3">
            <a:extLst>
              <a:ext uri="{FF2B5EF4-FFF2-40B4-BE49-F238E27FC236}">
                <a16:creationId xmlns:a16="http://schemas.microsoft.com/office/drawing/2014/main" id="{8F4D70DD-B588-E70B-5DEA-A5B28114D9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Identify &amp; list opportunities to replicate this project</a:t>
            </a:r>
          </a:p>
          <a:p>
            <a:r>
              <a:rPr lang="en-US" altLang="en-US"/>
              <a:t>List the Process Owner (Core/Enabling) responsible for replication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16E13CCD-F668-D2BF-9776-2B1D4A0245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Team Charter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D495E0C9-33D5-A622-4B76-2D52BBDA375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/>
              <a:t>Project Description</a:t>
            </a:r>
          </a:p>
          <a:p>
            <a:r>
              <a:rPr lang="en-US" altLang="en-US"/>
              <a:t>Problem &amp; Goal Statement</a:t>
            </a:r>
          </a:p>
          <a:p>
            <a:r>
              <a:rPr lang="en-US" altLang="en-US"/>
              <a:t>Business Case</a:t>
            </a:r>
          </a:p>
          <a:p>
            <a:r>
              <a:rPr lang="en-US" altLang="en-US"/>
              <a:t>Scope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EEFD63E1-1BD6-864E-9991-025DF58317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Team Organizational Chart</a:t>
            </a:r>
          </a:p>
        </p:txBody>
      </p:sp>
      <p:grpSp>
        <p:nvGrpSpPr>
          <p:cNvPr id="2" name="Organization Chart 10">
            <a:extLst>
              <a:ext uri="{FF2B5EF4-FFF2-40B4-BE49-F238E27FC236}">
                <a16:creationId xmlns:a16="http://schemas.microsoft.com/office/drawing/2014/main" id="{6DD1A58B-105E-6687-A774-3C4BC159BB4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5038" y="1109663"/>
            <a:ext cx="7350125" cy="5443537"/>
            <a:chOff x="589" y="699"/>
            <a:chExt cx="3884" cy="3429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61FCA1DF-0513-AF74-B034-776E70610A21}"/>
                </a:ext>
              </a:extLst>
            </p:cNvPr>
            <p:cNvGraphicFramePr/>
            <p:nvPr/>
          </p:nvGraphicFramePr>
          <p:xfrm>
            <a:off x="589" y="699"/>
            <a:ext cx="3884" cy="342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Rectangle 11">
              <a:extLst>
                <a:ext uri="{FF2B5EF4-FFF2-40B4-BE49-F238E27FC236}">
                  <a16:creationId xmlns:a16="http://schemas.microsoft.com/office/drawing/2014/main" id="{A47B6EED-9C1A-8B2D-651B-F702526C31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" y="699"/>
              <a:ext cx="2589" cy="267"/>
            </a:xfrm>
            <a:prstGeom prst="rect">
              <a:avLst/>
            </a:prstGeom>
            <a:noFill/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4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SOP Rework Prevention Project</a:t>
              </a:r>
              <a:endParaRPr kumimoji="0" lang="en-US" alt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>
            <a:extLst>
              <a:ext uri="{FF2B5EF4-FFF2-40B4-BE49-F238E27FC236}">
                <a16:creationId xmlns:a16="http://schemas.microsoft.com/office/drawing/2014/main" id="{83A71FD5-B31B-5F9E-59F3-6C9185F62B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Project Plan/Schedule</a:t>
            </a:r>
          </a:p>
        </p:txBody>
      </p:sp>
      <p:graphicFrame>
        <p:nvGraphicFramePr>
          <p:cNvPr id="130090" name="Group 42">
            <a:extLst>
              <a:ext uri="{FF2B5EF4-FFF2-40B4-BE49-F238E27FC236}">
                <a16:creationId xmlns:a16="http://schemas.microsoft.com/office/drawing/2014/main" id="{F9B1ECAC-43ED-B1DD-5CEF-6D42D90ECCEE}"/>
              </a:ext>
            </a:extLst>
          </p:cNvPr>
          <p:cNvGraphicFramePr>
            <a:graphicFrameLocks noGrp="1"/>
          </p:cNvGraphicFramePr>
          <p:nvPr/>
        </p:nvGraphicFramePr>
        <p:xfrm>
          <a:off x="566738" y="1690688"/>
          <a:ext cx="8134350" cy="3762375"/>
        </p:xfrm>
        <a:graphic>
          <a:graphicData uri="http://schemas.openxmlformats.org/drawingml/2006/table">
            <a:tbl>
              <a:tblPr/>
              <a:tblGrid>
                <a:gridCol w="1290637">
                  <a:extLst>
                    <a:ext uri="{9D8B030D-6E8A-4147-A177-3AD203B41FA5}">
                      <a16:colId xmlns:a16="http://schemas.microsoft.com/office/drawing/2014/main" val="4014160709"/>
                    </a:ext>
                  </a:extLst>
                </a:gridCol>
                <a:gridCol w="2362200">
                  <a:extLst>
                    <a:ext uri="{9D8B030D-6E8A-4147-A177-3AD203B41FA5}">
                      <a16:colId xmlns:a16="http://schemas.microsoft.com/office/drawing/2014/main" val="875461646"/>
                    </a:ext>
                  </a:extLst>
                </a:gridCol>
                <a:gridCol w="4481513">
                  <a:extLst>
                    <a:ext uri="{9D8B030D-6E8A-4147-A177-3AD203B41FA5}">
                      <a16:colId xmlns:a16="http://schemas.microsoft.com/office/drawing/2014/main" val="476044285"/>
                    </a:ext>
                  </a:extLst>
                </a:gridCol>
              </a:tblGrid>
              <a:tr h="376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Step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Status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Actions – Previous Reviews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313032"/>
                  </a:ext>
                </a:extLst>
              </a:tr>
              <a:tr h="676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Define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3636961"/>
                  </a:ext>
                </a:extLst>
              </a:tr>
              <a:tr h="677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Measure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314596"/>
                  </a:ext>
                </a:extLst>
              </a:tr>
              <a:tr h="677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Analyze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7419674"/>
                  </a:ext>
                </a:extLst>
              </a:tr>
              <a:tr h="676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Improve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0194137"/>
                  </a:ext>
                </a:extLst>
              </a:tr>
              <a:tr h="6778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Control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817528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>
            <a:extLst>
              <a:ext uri="{FF2B5EF4-FFF2-40B4-BE49-F238E27FC236}">
                <a16:creationId xmlns:a16="http://schemas.microsoft.com/office/drawing/2014/main" id="{ECED327F-D91C-9D22-78ED-81FBBDFB57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Map Process</a:t>
            </a:r>
          </a:p>
        </p:txBody>
      </p:sp>
      <p:grpSp>
        <p:nvGrpSpPr>
          <p:cNvPr id="33917" name="Group 125">
            <a:extLst>
              <a:ext uri="{FF2B5EF4-FFF2-40B4-BE49-F238E27FC236}">
                <a16:creationId xmlns:a16="http://schemas.microsoft.com/office/drawing/2014/main" id="{B4D52E82-47A5-F04B-7796-C70FB599A81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5800" y="1219200"/>
            <a:ext cx="7532688" cy="4935538"/>
            <a:chOff x="240" y="672"/>
            <a:chExt cx="5266" cy="3451"/>
          </a:xfrm>
        </p:grpSpPr>
        <p:sp>
          <p:nvSpPr>
            <p:cNvPr id="33918" name="Rectangle 126">
              <a:extLst>
                <a:ext uri="{FF2B5EF4-FFF2-40B4-BE49-F238E27FC236}">
                  <a16:creationId xmlns:a16="http://schemas.microsoft.com/office/drawing/2014/main" id="{013A2616-BD73-90DA-04A0-C519B359B6B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38" y="672"/>
              <a:ext cx="72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Suppliers</a:t>
              </a:r>
              <a:endParaRPr lang="en-US" altLang="en-US"/>
            </a:p>
          </p:txBody>
        </p:sp>
        <p:sp>
          <p:nvSpPr>
            <p:cNvPr id="33919" name="Rectangle 127">
              <a:extLst>
                <a:ext uri="{FF2B5EF4-FFF2-40B4-BE49-F238E27FC236}">
                  <a16:creationId xmlns:a16="http://schemas.microsoft.com/office/drawing/2014/main" id="{4115528E-599A-7714-E242-0AA673F28BE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82" y="683"/>
              <a:ext cx="479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Inputs</a:t>
              </a:r>
              <a:endParaRPr lang="en-US" altLang="en-US"/>
            </a:p>
          </p:txBody>
        </p:sp>
        <p:sp>
          <p:nvSpPr>
            <p:cNvPr id="33920" name="Rectangle 128">
              <a:extLst>
                <a:ext uri="{FF2B5EF4-FFF2-40B4-BE49-F238E27FC236}">
                  <a16:creationId xmlns:a16="http://schemas.microsoft.com/office/drawing/2014/main" id="{7E426B00-F892-23F4-8C2E-2962ADE345E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622" y="672"/>
              <a:ext cx="62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Process</a:t>
              </a:r>
              <a:endParaRPr lang="en-US" altLang="en-US"/>
            </a:p>
          </p:txBody>
        </p:sp>
        <p:sp>
          <p:nvSpPr>
            <p:cNvPr id="33921" name="Rectangle 129">
              <a:extLst>
                <a:ext uri="{FF2B5EF4-FFF2-40B4-BE49-F238E27FC236}">
                  <a16:creationId xmlns:a16="http://schemas.microsoft.com/office/drawing/2014/main" id="{B2FB8A00-259F-08CE-FCE1-F84482027C5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91" y="672"/>
              <a:ext cx="61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Outputs</a:t>
              </a:r>
              <a:endParaRPr lang="en-US" altLang="en-US"/>
            </a:p>
          </p:txBody>
        </p:sp>
        <p:sp>
          <p:nvSpPr>
            <p:cNvPr id="33922" name="Rectangle 130">
              <a:extLst>
                <a:ext uri="{FF2B5EF4-FFF2-40B4-BE49-F238E27FC236}">
                  <a16:creationId xmlns:a16="http://schemas.microsoft.com/office/drawing/2014/main" id="{B99AF9C8-377A-8594-E215-0FCAB4EA3D6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667" y="672"/>
              <a:ext cx="83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Customers</a:t>
              </a:r>
              <a:endParaRPr lang="en-US" altLang="en-US"/>
            </a:p>
          </p:txBody>
        </p:sp>
        <p:sp>
          <p:nvSpPr>
            <p:cNvPr id="33923" name="Line 131">
              <a:extLst>
                <a:ext uri="{FF2B5EF4-FFF2-40B4-BE49-F238E27FC236}">
                  <a16:creationId xmlns:a16="http://schemas.microsoft.com/office/drawing/2014/main" id="{B7D9402A-46F8-381E-5E11-EFF17AFCADC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-3973442">
              <a:off x="1207" y="2129"/>
              <a:ext cx="175" cy="3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924" name="Line 132">
              <a:extLst>
                <a:ext uri="{FF2B5EF4-FFF2-40B4-BE49-F238E27FC236}">
                  <a16:creationId xmlns:a16="http://schemas.microsoft.com/office/drawing/2014/main" id="{E921C5D1-6EEF-E189-B3D2-EA1271A2AB5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-5400000">
              <a:off x="1313" y="2524"/>
              <a:ext cx="0" cy="37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925" name="Line 133">
              <a:extLst>
                <a:ext uri="{FF2B5EF4-FFF2-40B4-BE49-F238E27FC236}">
                  <a16:creationId xmlns:a16="http://schemas.microsoft.com/office/drawing/2014/main" id="{1E377C46-5C0A-63D3-FCE3-3E09073E591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-5400000">
              <a:off x="1306" y="1226"/>
              <a:ext cx="0" cy="37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926" name="Line 134">
              <a:extLst>
                <a:ext uri="{FF2B5EF4-FFF2-40B4-BE49-F238E27FC236}">
                  <a16:creationId xmlns:a16="http://schemas.microsoft.com/office/drawing/2014/main" id="{4D0349BF-2C59-D4D1-D959-3B9424F4C38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127" y="1575"/>
              <a:ext cx="343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927" name="Rectangle 135">
              <a:extLst>
                <a:ext uri="{FF2B5EF4-FFF2-40B4-BE49-F238E27FC236}">
                  <a16:creationId xmlns:a16="http://schemas.microsoft.com/office/drawing/2014/main" id="{01FB8650-FCDA-DF33-FA38-1B6448E0506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720" y="942"/>
              <a:ext cx="270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Web </a:t>
              </a:r>
              <a:endParaRPr lang="en-US" altLang="en-US"/>
            </a:p>
          </p:txBody>
        </p:sp>
        <p:sp>
          <p:nvSpPr>
            <p:cNvPr id="33928" name="Rectangle 136">
              <a:extLst>
                <a:ext uri="{FF2B5EF4-FFF2-40B4-BE49-F238E27FC236}">
                  <a16:creationId xmlns:a16="http://schemas.microsoft.com/office/drawing/2014/main" id="{088078ED-7E82-0039-820E-94FF06BB0BA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84" y="1775"/>
              <a:ext cx="417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Settings</a:t>
              </a:r>
              <a:endParaRPr lang="en-US" altLang="en-US"/>
            </a:p>
          </p:txBody>
        </p:sp>
        <p:sp>
          <p:nvSpPr>
            <p:cNvPr id="33929" name="Rectangle 137">
              <a:extLst>
                <a:ext uri="{FF2B5EF4-FFF2-40B4-BE49-F238E27FC236}">
                  <a16:creationId xmlns:a16="http://schemas.microsoft.com/office/drawing/2014/main" id="{1187A9FE-35AD-E295-5D3E-5A86DFBA9CF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86" y="2658"/>
              <a:ext cx="521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Personnel</a:t>
              </a:r>
              <a:endParaRPr lang="en-US" altLang="en-US"/>
            </a:p>
          </p:txBody>
        </p:sp>
        <p:sp>
          <p:nvSpPr>
            <p:cNvPr id="33930" name="Rectangle 138">
              <a:extLst>
                <a:ext uri="{FF2B5EF4-FFF2-40B4-BE49-F238E27FC236}">
                  <a16:creationId xmlns:a16="http://schemas.microsoft.com/office/drawing/2014/main" id="{F74049B8-3357-1AFE-CCF6-768A64D0253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29" y="2216"/>
              <a:ext cx="650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Environment</a:t>
              </a:r>
              <a:endParaRPr lang="en-US" altLang="en-US"/>
            </a:p>
          </p:txBody>
        </p:sp>
        <p:sp>
          <p:nvSpPr>
            <p:cNvPr id="33931" name="Rectangle 139">
              <a:extLst>
                <a:ext uri="{FF2B5EF4-FFF2-40B4-BE49-F238E27FC236}">
                  <a16:creationId xmlns:a16="http://schemas.microsoft.com/office/drawing/2014/main" id="{A7AB62A5-BC4D-3987-843E-6D807BBA17E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99" y="2216"/>
              <a:ext cx="319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HVAC</a:t>
              </a:r>
              <a:endParaRPr lang="en-US" altLang="en-US"/>
            </a:p>
          </p:txBody>
        </p:sp>
        <p:sp>
          <p:nvSpPr>
            <p:cNvPr id="33932" name="Rectangle 140">
              <a:extLst>
                <a:ext uri="{FF2B5EF4-FFF2-40B4-BE49-F238E27FC236}">
                  <a16:creationId xmlns:a16="http://schemas.microsoft.com/office/drawing/2014/main" id="{5571A05F-4EFE-D253-3A76-39BCD7C1A04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10" y="2637"/>
              <a:ext cx="302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Union</a:t>
              </a:r>
              <a:endParaRPr lang="en-US" altLang="en-US"/>
            </a:p>
          </p:txBody>
        </p:sp>
        <p:sp>
          <p:nvSpPr>
            <p:cNvPr id="33933" name="Rectangle 141">
              <a:extLst>
                <a:ext uri="{FF2B5EF4-FFF2-40B4-BE49-F238E27FC236}">
                  <a16:creationId xmlns:a16="http://schemas.microsoft.com/office/drawing/2014/main" id="{F0C82147-DAFA-F2BB-CD39-B305CFE709E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96" y="1263"/>
              <a:ext cx="292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 W+D</a:t>
              </a:r>
              <a:endParaRPr lang="en-US" altLang="en-US"/>
            </a:p>
          </p:txBody>
        </p:sp>
        <p:sp>
          <p:nvSpPr>
            <p:cNvPr id="33934" name="Rectangle 142">
              <a:extLst>
                <a:ext uri="{FF2B5EF4-FFF2-40B4-BE49-F238E27FC236}">
                  <a16:creationId xmlns:a16="http://schemas.microsoft.com/office/drawing/2014/main" id="{3D4DA40C-C1DC-DA83-0B8C-3A4ACA30172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44" y="959"/>
              <a:ext cx="815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Sanitary Napkin</a:t>
              </a:r>
              <a:endParaRPr lang="en-US" altLang="en-US"/>
            </a:p>
          </p:txBody>
        </p:sp>
        <p:sp>
          <p:nvSpPr>
            <p:cNvPr id="33935" name="Rectangle 143">
              <a:extLst>
                <a:ext uri="{FF2B5EF4-FFF2-40B4-BE49-F238E27FC236}">
                  <a16:creationId xmlns:a16="http://schemas.microsoft.com/office/drawing/2014/main" id="{7E9D091D-D738-B0B7-DB24-F1729C47551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27" y="932"/>
              <a:ext cx="674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Raw Material</a:t>
              </a:r>
            </a:p>
          </p:txBody>
        </p:sp>
        <p:grpSp>
          <p:nvGrpSpPr>
            <p:cNvPr id="33936" name="Group 144">
              <a:extLst>
                <a:ext uri="{FF2B5EF4-FFF2-40B4-BE49-F238E27FC236}">
                  <a16:creationId xmlns:a16="http://schemas.microsoft.com/office/drawing/2014/main" id="{49D66517-6FED-FF0B-3587-40A0380F9B0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418" y="1098"/>
              <a:ext cx="833" cy="1718"/>
              <a:chOff x="1712" y="1819"/>
              <a:chExt cx="743" cy="1768"/>
            </a:xfrm>
          </p:grpSpPr>
          <p:sp>
            <p:nvSpPr>
              <p:cNvPr id="33937" name="Line 145">
                <a:extLst>
                  <a:ext uri="{FF2B5EF4-FFF2-40B4-BE49-F238E27FC236}">
                    <a16:creationId xmlns:a16="http://schemas.microsoft.com/office/drawing/2014/main" id="{79331AA7-8CD1-B975-4EB1-9F9CE1B45B0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712" y="1819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38" name="Line 146">
                <a:extLst>
                  <a:ext uri="{FF2B5EF4-FFF2-40B4-BE49-F238E27FC236}">
                    <a16:creationId xmlns:a16="http://schemas.microsoft.com/office/drawing/2014/main" id="{A7CC827E-4C9F-4C85-E54C-CD57D63CE83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712" y="2263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39" name="Line 147">
                <a:extLst>
                  <a:ext uri="{FF2B5EF4-FFF2-40B4-BE49-F238E27FC236}">
                    <a16:creationId xmlns:a16="http://schemas.microsoft.com/office/drawing/2014/main" id="{E39505E2-A502-31A9-C308-9D523929A7E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712" y="2708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40" name="Line 148">
                <a:extLst>
                  <a:ext uri="{FF2B5EF4-FFF2-40B4-BE49-F238E27FC236}">
                    <a16:creationId xmlns:a16="http://schemas.microsoft.com/office/drawing/2014/main" id="{7EFA4BB8-36B7-B181-356B-2900E657FE8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712" y="3142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41" name="Line 149">
                <a:extLst>
                  <a:ext uri="{FF2B5EF4-FFF2-40B4-BE49-F238E27FC236}">
                    <a16:creationId xmlns:a16="http://schemas.microsoft.com/office/drawing/2014/main" id="{4D78EAF0-7A72-B1B3-4A16-4F8AD9EF27F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712" y="3586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3942" name="Rectangle 150">
              <a:extLst>
                <a:ext uri="{FF2B5EF4-FFF2-40B4-BE49-F238E27FC236}">
                  <a16:creationId xmlns:a16="http://schemas.microsoft.com/office/drawing/2014/main" id="{4C9B29CE-69F0-F33A-79CB-3188B275F80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502" y="1274"/>
              <a:ext cx="881" cy="1234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 anchorCtr="1"/>
            <a:lstStyle/>
            <a:p>
              <a:pPr algn="ctr" eaLnBrk="0" hangingPunct="0"/>
              <a:r>
                <a:rPr lang="en-US" altLang="en-US" sz="1600" b="1">
                  <a:latin typeface="Arial" panose="020B0604020202020204" pitchFamily="34" charset="0"/>
                </a:rPr>
                <a:t>Apply Position Adhesive to a Sanitary Napkin web</a:t>
              </a:r>
            </a:p>
          </p:txBody>
        </p:sp>
        <p:grpSp>
          <p:nvGrpSpPr>
            <p:cNvPr id="33943" name="Group 151">
              <a:extLst>
                <a:ext uri="{FF2B5EF4-FFF2-40B4-BE49-F238E27FC236}">
                  <a16:creationId xmlns:a16="http://schemas.microsoft.com/office/drawing/2014/main" id="{9221A242-493E-C89A-73E3-AD4D0808746B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40" y="1098"/>
              <a:ext cx="833" cy="1718"/>
              <a:chOff x="661" y="1819"/>
              <a:chExt cx="743" cy="1768"/>
            </a:xfrm>
          </p:grpSpPr>
          <p:sp>
            <p:nvSpPr>
              <p:cNvPr id="33944" name="Line 152">
                <a:extLst>
                  <a:ext uri="{FF2B5EF4-FFF2-40B4-BE49-F238E27FC236}">
                    <a16:creationId xmlns:a16="http://schemas.microsoft.com/office/drawing/2014/main" id="{41BC4FD6-88DA-37D9-3155-B7F7ED9222D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61" y="1819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45" name="Line 153">
                <a:extLst>
                  <a:ext uri="{FF2B5EF4-FFF2-40B4-BE49-F238E27FC236}">
                    <a16:creationId xmlns:a16="http://schemas.microsoft.com/office/drawing/2014/main" id="{FE0C02EB-546B-C932-E3CA-6C9F1D4F60A6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61" y="2263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46" name="Line 154">
                <a:extLst>
                  <a:ext uri="{FF2B5EF4-FFF2-40B4-BE49-F238E27FC236}">
                    <a16:creationId xmlns:a16="http://schemas.microsoft.com/office/drawing/2014/main" id="{895F9F7C-C8BF-D65E-0277-FCA1B208F7D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61" y="2708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47" name="Line 155">
                <a:extLst>
                  <a:ext uri="{FF2B5EF4-FFF2-40B4-BE49-F238E27FC236}">
                    <a16:creationId xmlns:a16="http://schemas.microsoft.com/office/drawing/2014/main" id="{8D8EECC1-4B1C-25B8-9958-2DE1BF6AF90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61" y="3142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48" name="Line 156">
                <a:extLst>
                  <a:ext uri="{FF2B5EF4-FFF2-40B4-BE49-F238E27FC236}">
                    <a16:creationId xmlns:a16="http://schemas.microsoft.com/office/drawing/2014/main" id="{1C81C946-9B20-1787-CE10-FC971944307F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661" y="3586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3949" name="Group 157">
              <a:extLst>
                <a:ext uri="{FF2B5EF4-FFF2-40B4-BE49-F238E27FC236}">
                  <a16:creationId xmlns:a16="http://schemas.microsoft.com/office/drawing/2014/main" id="{1A497D6D-0F66-6E74-D1B4-8533E05507C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3657" y="1098"/>
              <a:ext cx="833" cy="1718"/>
              <a:chOff x="3709" y="1819"/>
              <a:chExt cx="743" cy="1768"/>
            </a:xfrm>
          </p:grpSpPr>
          <p:sp>
            <p:nvSpPr>
              <p:cNvPr id="33950" name="Line 158">
                <a:extLst>
                  <a:ext uri="{FF2B5EF4-FFF2-40B4-BE49-F238E27FC236}">
                    <a16:creationId xmlns:a16="http://schemas.microsoft.com/office/drawing/2014/main" id="{97810058-16B2-E195-8E87-8D6EFBAA5E8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3709" y="1819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51" name="Line 159">
                <a:extLst>
                  <a:ext uri="{FF2B5EF4-FFF2-40B4-BE49-F238E27FC236}">
                    <a16:creationId xmlns:a16="http://schemas.microsoft.com/office/drawing/2014/main" id="{23C1F9DD-67CE-2792-7541-53E383480B87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3709" y="2263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52" name="Line 160">
                <a:extLst>
                  <a:ext uri="{FF2B5EF4-FFF2-40B4-BE49-F238E27FC236}">
                    <a16:creationId xmlns:a16="http://schemas.microsoft.com/office/drawing/2014/main" id="{8DB0BEDA-89BD-D04F-1284-B596CF712EA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3709" y="2708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53" name="Line 161">
                <a:extLst>
                  <a:ext uri="{FF2B5EF4-FFF2-40B4-BE49-F238E27FC236}">
                    <a16:creationId xmlns:a16="http://schemas.microsoft.com/office/drawing/2014/main" id="{CEEB1523-F73E-9641-B502-58193440A90A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3709" y="3142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54" name="Line 162">
                <a:extLst>
                  <a:ext uri="{FF2B5EF4-FFF2-40B4-BE49-F238E27FC236}">
                    <a16:creationId xmlns:a16="http://schemas.microsoft.com/office/drawing/2014/main" id="{6897251F-0D99-33B7-479E-DAA0D4BA246C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3709" y="3586"/>
                <a:ext cx="743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3955" name="Group 163">
              <a:extLst>
                <a:ext uri="{FF2B5EF4-FFF2-40B4-BE49-F238E27FC236}">
                  <a16:creationId xmlns:a16="http://schemas.microsoft.com/office/drawing/2014/main" id="{26DE5090-D6B5-3707-591F-1FF2BE0D705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74" y="1098"/>
              <a:ext cx="832" cy="1718"/>
              <a:chOff x="4616" y="1819"/>
              <a:chExt cx="742" cy="1768"/>
            </a:xfrm>
          </p:grpSpPr>
          <p:sp>
            <p:nvSpPr>
              <p:cNvPr id="33956" name="Line 164">
                <a:extLst>
                  <a:ext uri="{FF2B5EF4-FFF2-40B4-BE49-F238E27FC236}">
                    <a16:creationId xmlns:a16="http://schemas.microsoft.com/office/drawing/2014/main" id="{316AF552-51EF-3F6D-0C20-D674ECB90E8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4616" y="1819"/>
                <a:ext cx="742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57" name="Line 165">
                <a:extLst>
                  <a:ext uri="{FF2B5EF4-FFF2-40B4-BE49-F238E27FC236}">
                    <a16:creationId xmlns:a16="http://schemas.microsoft.com/office/drawing/2014/main" id="{38EAFF5A-45D9-5784-A26E-C9866B1998A1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4616" y="2263"/>
                <a:ext cx="742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58" name="Line 166">
                <a:extLst>
                  <a:ext uri="{FF2B5EF4-FFF2-40B4-BE49-F238E27FC236}">
                    <a16:creationId xmlns:a16="http://schemas.microsoft.com/office/drawing/2014/main" id="{C24D2479-C417-1565-640D-2B972CDA575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4616" y="2708"/>
                <a:ext cx="742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59" name="Line 167">
                <a:extLst>
                  <a:ext uri="{FF2B5EF4-FFF2-40B4-BE49-F238E27FC236}">
                    <a16:creationId xmlns:a16="http://schemas.microsoft.com/office/drawing/2014/main" id="{2439ADF7-A56E-3577-A7FE-DB15322E2B9C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4616" y="3142"/>
                <a:ext cx="742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960" name="Line 168">
                <a:extLst>
                  <a:ext uri="{FF2B5EF4-FFF2-40B4-BE49-F238E27FC236}">
                    <a16:creationId xmlns:a16="http://schemas.microsoft.com/office/drawing/2014/main" id="{CCF9457A-4752-93DE-A363-DCCFE250CBA3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4616" y="3586"/>
                <a:ext cx="742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3961" name="Rectangle 169">
              <a:extLst>
                <a:ext uri="{FF2B5EF4-FFF2-40B4-BE49-F238E27FC236}">
                  <a16:creationId xmlns:a16="http://schemas.microsoft.com/office/drawing/2014/main" id="{7DC0EE26-95F0-32AA-3DEF-68C0F0BE0B8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20" y="932"/>
              <a:ext cx="534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Consumer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33962" name="Rectangle 170">
              <a:extLst>
                <a:ext uri="{FF2B5EF4-FFF2-40B4-BE49-F238E27FC236}">
                  <a16:creationId xmlns:a16="http://schemas.microsoft.com/office/drawing/2014/main" id="{7ACC21A7-4F2B-1A14-A924-DCC6EC0BE34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963" y="1364"/>
              <a:ext cx="243" cy="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R&amp;D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33963" name="Rectangle 171">
              <a:extLst>
                <a:ext uri="{FF2B5EF4-FFF2-40B4-BE49-F238E27FC236}">
                  <a16:creationId xmlns:a16="http://schemas.microsoft.com/office/drawing/2014/main" id="{C9583DDD-0F80-BED5-6243-2B6C88698C5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009" y="1804"/>
              <a:ext cx="223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QA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33964" name="Line 172">
              <a:extLst>
                <a:ext uri="{FF2B5EF4-FFF2-40B4-BE49-F238E27FC236}">
                  <a16:creationId xmlns:a16="http://schemas.microsoft.com/office/drawing/2014/main" id="{C0A175BD-AEBD-F101-2ECD-A895E35FEF8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-5400000">
              <a:off x="1308" y="847"/>
              <a:ext cx="7" cy="33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3965" name="Group 173">
              <a:extLst>
                <a:ext uri="{FF2B5EF4-FFF2-40B4-BE49-F238E27FC236}">
                  <a16:creationId xmlns:a16="http://schemas.microsoft.com/office/drawing/2014/main" id="{E9CF03AE-0EB1-9785-7869-BFB1A3D94FD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26" y="3506"/>
              <a:ext cx="4219" cy="471"/>
              <a:chOff x="992" y="3673"/>
              <a:chExt cx="5159" cy="525"/>
            </a:xfrm>
          </p:grpSpPr>
          <p:grpSp>
            <p:nvGrpSpPr>
              <p:cNvPr id="33966" name="Group 174">
                <a:extLst>
                  <a:ext uri="{FF2B5EF4-FFF2-40B4-BE49-F238E27FC236}">
                    <a16:creationId xmlns:a16="http://schemas.microsoft.com/office/drawing/2014/main" id="{EB6FBE99-54B5-A0ED-4D19-25B16CE5CF3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992" y="3673"/>
                <a:ext cx="1078" cy="518"/>
                <a:chOff x="446" y="3080"/>
                <a:chExt cx="1078" cy="518"/>
              </a:xfrm>
            </p:grpSpPr>
            <p:sp>
              <p:nvSpPr>
                <p:cNvPr id="33967" name="Text Box 175">
                  <a:extLst>
                    <a:ext uri="{FF2B5EF4-FFF2-40B4-BE49-F238E27FC236}">
                      <a16:creationId xmlns:a16="http://schemas.microsoft.com/office/drawing/2014/main" id="{5847CB8C-9DBE-60C2-0282-183024F6B768}"/>
                    </a:ext>
                  </a:extLst>
                </p:cNvPr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46" y="3080"/>
                  <a:ext cx="803" cy="51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53882" dir="2700000" algn="ctr" rotWithShape="0">
                    <a:schemeClr val="tx1"/>
                  </a:outerShdw>
                </a:effectLst>
              </p:spPr>
              <p:txBody>
                <a:bodyPr wrap="none" lIns="137160" tIns="137160" rIns="137160" bIns="137160" anchor="ctr"/>
                <a:lstStyle/>
                <a:p>
                  <a:pPr algn="ctr" eaLnBrk="0" hangingPunct="0"/>
                  <a:r>
                    <a:rPr lang="en-US" altLang="en-US" sz="1200">
                      <a:latin typeface="Arial" panose="020B0604020202020204" pitchFamily="34" charset="0"/>
                    </a:rPr>
                    <a:t>Channel</a:t>
                  </a:r>
                </a:p>
                <a:p>
                  <a:pPr algn="ctr" eaLnBrk="0" hangingPunct="0"/>
                  <a:r>
                    <a:rPr lang="en-US" altLang="en-US" sz="1200">
                      <a:latin typeface="Arial" panose="020B0604020202020204" pitchFamily="34" charset="0"/>
                    </a:rPr>
                    <a:t>Product Web</a:t>
                  </a:r>
                </a:p>
              </p:txBody>
            </p:sp>
            <p:sp>
              <p:nvSpPr>
                <p:cNvPr id="33968" name="Line 176">
                  <a:extLst>
                    <a:ext uri="{FF2B5EF4-FFF2-40B4-BE49-F238E27FC236}">
                      <a16:creationId xmlns:a16="http://schemas.microsoft.com/office/drawing/2014/main" id="{4B4BDE01-548C-3485-DE72-A0B7EDD8972F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1242" y="3342"/>
                  <a:ext cx="2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stealth" w="lg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3969" name="Group 177">
                <a:extLst>
                  <a:ext uri="{FF2B5EF4-FFF2-40B4-BE49-F238E27FC236}">
                    <a16:creationId xmlns:a16="http://schemas.microsoft.com/office/drawing/2014/main" id="{6C128105-5D72-5F78-0E07-76A5E3F7E89A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072" y="3673"/>
                <a:ext cx="1078" cy="518"/>
                <a:chOff x="446" y="3080"/>
                <a:chExt cx="1078" cy="518"/>
              </a:xfrm>
            </p:grpSpPr>
            <p:sp>
              <p:nvSpPr>
                <p:cNvPr id="33970" name="Text Box 178">
                  <a:extLst>
                    <a:ext uri="{FF2B5EF4-FFF2-40B4-BE49-F238E27FC236}">
                      <a16:creationId xmlns:a16="http://schemas.microsoft.com/office/drawing/2014/main" id="{24884AA2-15C6-7E65-EA6A-8691C0A3B1C5}"/>
                    </a:ext>
                  </a:extLst>
                </p:cNvPr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446" y="3080"/>
                  <a:ext cx="803" cy="51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53882" dir="2700000" algn="ctr" rotWithShape="0">
                    <a:schemeClr val="tx1"/>
                  </a:outerShdw>
                </a:effectLst>
              </p:spPr>
              <p:txBody>
                <a:bodyPr wrap="none" lIns="137160" tIns="137160" rIns="137160" bIns="137160" anchor="ctr"/>
                <a:lstStyle/>
                <a:p>
                  <a:pPr algn="ctr" eaLnBrk="0" hangingPunct="0"/>
                  <a:r>
                    <a:rPr lang="en-US" altLang="en-US" sz="1200">
                      <a:latin typeface="Arial" panose="020B0604020202020204" pitchFamily="34" charset="0"/>
                    </a:rPr>
                    <a:t>Laminate</a:t>
                  </a:r>
                </a:p>
                <a:p>
                  <a:pPr algn="ctr" eaLnBrk="0" hangingPunct="0"/>
                  <a:r>
                    <a:rPr lang="en-US" altLang="en-US" sz="1200">
                      <a:latin typeface="Arial" panose="020B0604020202020204" pitchFamily="34" charset="0"/>
                    </a:rPr>
                    <a:t>Barrier</a:t>
                  </a:r>
                </a:p>
                <a:p>
                  <a:pPr algn="ctr" eaLnBrk="0" hangingPunct="0"/>
                  <a:r>
                    <a:rPr lang="en-US" altLang="en-US" sz="1200">
                      <a:latin typeface="Arial" panose="020B0604020202020204" pitchFamily="34" charset="0"/>
                    </a:rPr>
                    <a:t>to Web</a:t>
                  </a:r>
                </a:p>
              </p:txBody>
            </p:sp>
            <p:sp>
              <p:nvSpPr>
                <p:cNvPr id="33971" name="Line 179">
                  <a:extLst>
                    <a:ext uri="{FF2B5EF4-FFF2-40B4-BE49-F238E27FC236}">
                      <a16:creationId xmlns:a16="http://schemas.microsoft.com/office/drawing/2014/main" id="{3A6F4C30-01B4-D27B-7DA4-C41FAFABA858}"/>
                    </a:ext>
                  </a:extLst>
                </p:cNvPr>
                <p:cNvSpPr>
                  <a:spLocks noChangeAspect="1" noChangeShapeType="1"/>
                </p:cNvSpPr>
                <p:nvPr/>
              </p:nvSpPr>
              <p:spPr bwMode="auto">
                <a:xfrm>
                  <a:off x="1242" y="3342"/>
                  <a:ext cx="2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stealth" w="lg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33972" name="Text Box 180">
                <a:extLst>
                  <a:ext uri="{FF2B5EF4-FFF2-40B4-BE49-F238E27FC236}">
                    <a16:creationId xmlns:a16="http://schemas.microsoft.com/office/drawing/2014/main" id="{0C8F5965-C2F3-286B-15BC-DE137BAB0EC4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3152" y="3673"/>
                <a:ext cx="803" cy="51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/>
                </a:outerShdw>
              </a:effectLst>
            </p:spPr>
            <p:txBody>
              <a:bodyPr wrap="none" lIns="137160" tIns="137160" rIns="137160" bIns="137160" anchor="ctr"/>
              <a:lstStyle/>
              <a:p>
                <a:pPr algn="ctr" eaLnBrk="0" hangingPunct="0"/>
                <a:endParaRPr lang="en-US" altLang="en-US" sz="1200">
                  <a:latin typeface="Arial" panose="020B0604020202020204" pitchFamily="34" charset="0"/>
                </a:endParaRPr>
              </a:p>
            </p:txBody>
          </p:sp>
          <p:sp>
            <p:nvSpPr>
              <p:cNvPr id="33973" name="Line 181">
                <a:extLst>
                  <a:ext uri="{FF2B5EF4-FFF2-40B4-BE49-F238E27FC236}">
                    <a16:creationId xmlns:a16="http://schemas.microsoft.com/office/drawing/2014/main" id="{3AB1312E-05F8-E332-BE57-D1665415C1DB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3948" y="3935"/>
                <a:ext cx="28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974" name="Text Box 182">
                <a:extLst>
                  <a:ext uri="{FF2B5EF4-FFF2-40B4-BE49-F238E27FC236}">
                    <a16:creationId xmlns:a16="http://schemas.microsoft.com/office/drawing/2014/main" id="{59A7BF69-BD58-3F8B-4BDD-3C3024558647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4238" y="3673"/>
                <a:ext cx="803" cy="51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/>
                </a:outerShdw>
              </a:effectLst>
            </p:spPr>
            <p:txBody>
              <a:bodyPr wrap="none" lIns="137160" tIns="137160" rIns="137160" bIns="137160" anchor="ctr"/>
              <a:lstStyle/>
              <a:p>
                <a:pPr algn="ctr" eaLnBrk="0" hangingPunct="0"/>
                <a:r>
                  <a:rPr lang="en-US" altLang="en-US" sz="1200">
                    <a:latin typeface="Arial" panose="020B0604020202020204" pitchFamily="34" charset="0"/>
                  </a:rPr>
                  <a:t>Transfer PA</a:t>
                </a:r>
              </a:p>
              <a:p>
                <a:pPr algn="ctr" eaLnBrk="0" hangingPunct="0"/>
                <a:r>
                  <a:rPr lang="en-US" altLang="en-US" sz="1200">
                    <a:latin typeface="Arial" panose="020B0604020202020204" pitchFamily="34" charset="0"/>
                  </a:rPr>
                  <a:t>Adhesive to</a:t>
                </a:r>
              </a:p>
              <a:p>
                <a:pPr algn="ctr" eaLnBrk="0" hangingPunct="0"/>
                <a:r>
                  <a:rPr lang="en-US" altLang="en-US" sz="1200">
                    <a:latin typeface="Arial" panose="020B0604020202020204" pitchFamily="34" charset="0"/>
                  </a:rPr>
                  <a:t>Barrier</a:t>
                </a:r>
              </a:p>
            </p:txBody>
          </p:sp>
          <p:sp>
            <p:nvSpPr>
              <p:cNvPr id="33975" name="Line 183">
                <a:extLst>
                  <a:ext uri="{FF2B5EF4-FFF2-40B4-BE49-F238E27FC236}">
                    <a16:creationId xmlns:a16="http://schemas.microsoft.com/office/drawing/2014/main" id="{9E3BCD38-61C4-85B4-F038-D74A761DCC80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5058" y="3942"/>
                <a:ext cx="28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976" name="Text Box 184">
                <a:extLst>
                  <a:ext uri="{FF2B5EF4-FFF2-40B4-BE49-F238E27FC236}">
                    <a16:creationId xmlns:a16="http://schemas.microsoft.com/office/drawing/2014/main" id="{1EFFE30F-1917-CAD9-16C9-A05FBA32D9D5}"/>
                  </a:ext>
                </a:extLst>
              </p:cNvPr>
              <p:cNvSpPr txBox="1">
                <a:spLocks noChangeAspect="1" noChangeArrowheads="1"/>
              </p:cNvSpPr>
              <p:nvPr/>
            </p:nvSpPr>
            <p:spPr bwMode="auto">
              <a:xfrm>
                <a:off x="5348" y="3680"/>
                <a:ext cx="803" cy="51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tx1"/>
                </a:outerShdw>
              </a:effectLst>
            </p:spPr>
            <p:txBody>
              <a:bodyPr wrap="none" lIns="137160" tIns="137160" rIns="137160" bIns="137160" anchor="ctr"/>
              <a:lstStyle/>
              <a:p>
                <a:pPr algn="ctr" eaLnBrk="0" hangingPunct="0"/>
                <a:r>
                  <a:rPr lang="en-US" altLang="en-US" sz="1200">
                    <a:latin typeface="Arial" panose="020B0604020202020204" pitchFamily="34" charset="0"/>
                  </a:rPr>
                  <a:t>Final </a:t>
                </a:r>
              </a:p>
              <a:p>
                <a:pPr algn="ctr" eaLnBrk="0" hangingPunct="0"/>
                <a:r>
                  <a:rPr lang="en-US" altLang="en-US" sz="1200">
                    <a:latin typeface="Arial" panose="020B0604020202020204" pitchFamily="34" charset="0"/>
                  </a:rPr>
                  <a:t>pressure</a:t>
                </a:r>
              </a:p>
              <a:p>
                <a:pPr algn="ctr" eaLnBrk="0" hangingPunct="0"/>
                <a:r>
                  <a:rPr lang="en-US" altLang="en-US" sz="1200">
                    <a:latin typeface="Arial" panose="020B0604020202020204" pitchFamily="34" charset="0"/>
                  </a:rPr>
                  <a:t>roll</a:t>
                </a:r>
              </a:p>
            </p:txBody>
          </p:sp>
        </p:grpSp>
        <p:sp>
          <p:nvSpPr>
            <p:cNvPr id="33977" name="Rectangle 185">
              <a:extLst>
                <a:ext uri="{FF2B5EF4-FFF2-40B4-BE49-F238E27FC236}">
                  <a16:creationId xmlns:a16="http://schemas.microsoft.com/office/drawing/2014/main" id="{AE6831EA-C328-CD0D-F4CE-11150277763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72" y="3315"/>
              <a:ext cx="4700" cy="808"/>
            </a:xfrm>
            <a:prstGeom prst="rect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978" name="Rectangle 186">
              <a:extLst>
                <a:ext uri="{FF2B5EF4-FFF2-40B4-BE49-F238E27FC236}">
                  <a16:creationId xmlns:a16="http://schemas.microsoft.com/office/drawing/2014/main" id="{C5E98E48-C8CD-5811-21F4-0EA8A2BA070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401" y="3061"/>
              <a:ext cx="110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Process Steps</a:t>
              </a:r>
              <a:endParaRPr lang="en-US" altLang="en-US"/>
            </a:p>
          </p:txBody>
        </p:sp>
        <p:sp>
          <p:nvSpPr>
            <p:cNvPr id="33979" name="Rectangle 187">
              <a:extLst>
                <a:ext uri="{FF2B5EF4-FFF2-40B4-BE49-F238E27FC236}">
                  <a16:creationId xmlns:a16="http://schemas.microsoft.com/office/drawing/2014/main" id="{745A5D82-1E90-A47E-D181-3BAA18A644D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88" y="1349"/>
              <a:ext cx="534" cy="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altLang="en-US" sz="1300">
                  <a:solidFill>
                    <a:srgbClr val="000000"/>
                  </a:solidFill>
                  <a:latin typeface="Arial" panose="020B0604020202020204" pitchFamily="34" charset="0"/>
                </a:rPr>
                <a:t>Machinery</a:t>
              </a:r>
              <a:endParaRPr lang="en-US" altLang="en-US"/>
            </a:p>
          </p:txBody>
        </p:sp>
        <p:sp>
          <p:nvSpPr>
            <p:cNvPr id="33980" name="Rectangle 188">
              <a:extLst>
                <a:ext uri="{FF2B5EF4-FFF2-40B4-BE49-F238E27FC236}">
                  <a16:creationId xmlns:a16="http://schemas.microsoft.com/office/drawing/2014/main" id="{B37C59E6-2D21-24D7-4544-A4F80AB9DB9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592" y="3552"/>
              <a:ext cx="671" cy="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1200">
                  <a:latin typeface="Arial" panose="020B0604020202020204" pitchFamily="34" charset="0"/>
                </a:rPr>
                <a:t>Apply PA</a:t>
              </a:r>
            </a:p>
            <a:p>
              <a:pPr eaLnBrk="0" hangingPunct="0"/>
              <a:r>
                <a:rPr lang="en-US" altLang="en-US" sz="1200">
                  <a:latin typeface="Arial" panose="020B0604020202020204" pitchFamily="34" charset="0"/>
                </a:rPr>
                <a:t>adhesive to</a:t>
              </a:r>
            </a:p>
            <a:p>
              <a:pPr eaLnBrk="0" hangingPunct="0"/>
              <a:r>
                <a:rPr lang="en-US" altLang="en-US" sz="1200">
                  <a:latin typeface="Arial" panose="020B0604020202020204" pitchFamily="34" charset="0"/>
                </a:rPr>
                <a:t>R. Paper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26">
            <a:extLst>
              <a:ext uri="{FF2B5EF4-FFF2-40B4-BE49-F238E27FC236}">
                <a16:creationId xmlns:a16="http://schemas.microsoft.com/office/drawing/2014/main" id="{70164EAB-23B1-B5FF-E5E0-1EEA56421F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 sz="2000"/>
              <a:t>VOC Data Collection/Specify CTQs</a:t>
            </a:r>
          </a:p>
        </p:txBody>
      </p:sp>
      <p:sp>
        <p:nvSpPr>
          <p:cNvPr id="34820" name="Rectangle 1028">
            <a:extLst>
              <a:ext uri="{FF2B5EF4-FFF2-40B4-BE49-F238E27FC236}">
                <a16:creationId xmlns:a16="http://schemas.microsoft.com/office/drawing/2014/main" id="{CD3C1867-B962-C3A1-3013-DD201B794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875" y="3670300"/>
            <a:ext cx="40481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Good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21" name="Rectangle 1029">
            <a:extLst>
              <a:ext uri="{FF2B5EF4-FFF2-40B4-BE49-F238E27FC236}">
                <a16:creationId xmlns:a16="http://schemas.microsoft.com/office/drawing/2014/main" id="{ACA4B756-0169-1F2E-7E86-5C061BA01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4988" y="3670300"/>
            <a:ext cx="4603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22" name="Rectangle 1030">
            <a:extLst>
              <a:ext uri="{FF2B5EF4-FFF2-40B4-BE49-F238E27FC236}">
                <a16:creationId xmlns:a16="http://schemas.microsoft.com/office/drawing/2014/main" id="{ACB5931C-0387-69E0-6FEA-A790A718C7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650" y="3860800"/>
            <a:ext cx="7175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Customer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23" name="Rectangle 1031">
            <a:extLst>
              <a:ext uri="{FF2B5EF4-FFF2-40B4-BE49-F238E27FC236}">
                <a16:creationId xmlns:a16="http://schemas.microsoft.com/office/drawing/2014/main" id="{DFB56966-290A-2137-BCA2-213DB7B1C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500" y="3860800"/>
            <a:ext cx="4603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24" name="Rectangle 1032">
            <a:extLst>
              <a:ext uri="{FF2B5EF4-FFF2-40B4-BE49-F238E27FC236}">
                <a16:creationId xmlns:a16="http://schemas.microsoft.com/office/drawing/2014/main" id="{98DA377F-5020-15D9-6D73-732596C78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4613" y="4049713"/>
            <a:ext cx="550862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Service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25" name="Rectangle 1033">
            <a:extLst>
              <a:ext uri="{FF2B5EF4-FFF2-40B4-BE49-F238E27FC236}">
                <a16:creationId xmlns:a16="http://schemas.microsoft.com/office/drawing/2014/main" id="{10FA431B-C70C-1607-A63C-F5BCE42730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988" y="2517775"/>
            <a:ext cx="1176337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Knowledgeable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26" name="Rectangle 1034">
            <a:extLst>
              <a:ext uri="{FF2B5EF4-FFF2-40B4-BE49-F238E27FC236}">
                <a16:creationId xmlns:a16="http://schemas.microsoft.com/office/drawing/2014/main" id="{3108B16E-0D10-DC3E-2A2D-1ECA57AA1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988" y="2708275"/>
            <a:ext cx="3222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reps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27" name="Rectangle 1035">
            <a:extLst>
              <a:ext uri="{FF2B5EF4-FFF2-40B4-BE49-F238E27FC236}">
                <a16:creationId xmlns:a16="http://schemas.microsoft.com/office/drawing/2014/main" id="{2CB63C3D-FD64-0355-B12F-BBBBBDC92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2179638"/>
            <a:ext cx="199548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Answers given by reps are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28" name="Rectangle 1036">
            <a:extLst>
              <a:ext uri="{FF2B5EF4-FFF2-40B4-BE49-F238E27FC236}">
                <a16:creationId xmlns:a16="http://schemas.microsoft.com/office/drawing/2014/main" id="{5851939F-B6F7-8502-8441-886A6A564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2368550"/>
            <a:ext cx="20240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correct (% correct answers)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29" name="Rectangle 1037">
            <a:extLst>
              <a:ext uri="{FF2B5EF4-FFF2-40B4-BE49-F238E27FC236}">
                <a16:creationId xmlns:a16="http://schemas.microsoft.com/office/drawing/2014/main" id="{7D823D21-67EF-CD9D-1EB5-BBE892D7C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2368550"/>
            <a:ext cx="4603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30" name="Rectangle 1038">
            <a:extLst>
              <a:ext uri="{FF2B5EF4-FFF2-40B4-BE49-F238E27FC236}">
                <a16:creationId xmlns:a16="http://schemas.microsoft.com/office/drawing/2014/main" id="{ABB2059E-2907-A196-B4C4-2DF161481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2613025"/>
            <a:ext cx="207803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Reps can answer questions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31" name="Rectangle 1039">
            <a:extLst>
              <a:ext uri="{FF2B5EF4-FFF2-40B4-BE49-F238E27FC236}">
                <a16:creationId xmlns:a16="http://schemas.microsoft.com/office/drawing/2014/main" id="{F1B370AF-79F1-AADE-3409-272118F41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2803525"/>
            <a:ext cx="200501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asked by customer without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32" name="Rectangle 1040">
            <a:extLst>
              <a:ext uri="{FF2B5EF4-FFF2-40B4-BE49-F238E27FC236}">
                <a16:creationId xmlns:a16="http://schemas.microsoft.com/office/drawing/2014/main" id="{B02CE629-14F3-889A-2BFE-2584AB4E19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2992438"/>
            <a:ext cx="300831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further research (1</a:t>
            </a:r>
            <a:r>
              <a:rPr lang="en-US" altLang="en-US" sz="1300" baseline="30000">
                <a:solidFill>
                  <a:srgbClr val="000000"/>
                </a:solidFill>
                <a:latin typeface="Arial" panose="020B0604020202020204" pitchFamily="34" charset="0"/>
              </a:rPr>
              <a:t>st</a:t>
            </a:r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 time resolution rate)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33" name="Rectangle 1041">
            <a:extLst>
              <a:ext uri="{FF2B5EF4-FFF2-40B4-BE49-F238E27FC236}">
                <a16:creationId xmlns:a16="http://schemas.microsoft.com/office/drawing/2014/main" id="{AAFBA151-9AED-A021-636C-EBDE1C03DF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3236913"/>
            <a:ext cx="180340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Researched information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34" name="Rectangle 1042">
            <a:extLst>
              <a:ext uri="{FF2B5EF4-FFF2-40B4-BE49-F238E27FC236}">
                <a16:creationId xmlns:a16="http://schemas.microsoft.com/office/drawing/2014/main" id="{B6E54BAB-F82E-FAC2-B1BE-26C2DFC2F3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3425825"/>
            <a:ext cx="264001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returned quickly (answer cycle time)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35" name="Rectangle 1043">
            <a:extLst>
              <a:ext uri="{FF2B5EF4-FFF2-40B4-BE49-F238E27FC236}">
                <a16:creationId xmlns:a16="http://schemas.microsoft.com/office/drawing/2014/main" id="{D5DC5D52-82F0-9497-66BF-F90FF3AF66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8975" y="3833813"/>
            <a:ext cx="95726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Friendly reps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36" name="Rectangle 1044">
            <a:extLst>
              <a:ext uri="{FF2B5EF4-FFF2-40B4-BE49-F238E27FC236}">
                <a16:creationId xmlns:a16="http://schemas.microsoft.com/office/drawing/2014/main" id="{C23C6BEF-4560-55C7-81A8-72C63DE3A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3833813"/>
            <a:ext cx="29178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Customer greeted by name (% greeted)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38" name="Rectangle 1046">
            <a:extLst>
              <a:ext uri="{FF2B5EF4-FFF2-40B4-BE49-F238E27FC236}">
                <a16:creationId xmlns:a16="http://schemas.microsoft.com/office/drawing/2014/main" id="{0BA904AE-8532-FC03-BAEC-A88300F82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4076700"/>
            <a:ext cx="31019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Customer not interrupted (monitored calls)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40" name="Rectangle 1048">
            <a:extLst>
              <a:ext uri="{FF2B5EF4-FFF2-40B4-BE49-F238E27FC236}">
                <a16:creationId xmlns:a16="http://schemas.microsoft.com/office/drawing/2014/main" id="{C5D70411-672D-B631-303B-880F68B78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5963" y="4727575"/>
            <a:ext cx="73501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Short wait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41" name="Rectangle 1049">
            <a:extLst>
              <a:ext uri="{FF2B5EF4-FFF2-40B4-BE49-F238E27FC236}">
                <a16:creationId xmlns:a16="http://schemas.microsoft.com/office/drawing/2014/main" id="{1AB3F967-64B6-0DAA-E85A-3DE9BBA61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4741863"/>
            <a:ext cx="25304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Time on hold (call to answer time)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42" name="Rectangle 1050">
            <a:extLst>
              <a:ext uri="{FF2B5EF4-FFF2-40B4-BE49-F238E27FC236}">
                <a16:creationId xmlns:a16="http://schemas.microsoft.com/office/drawing/2014/main" id="{1C53784D-B4CC-D34E-556D-A5A40A866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4986338"/>
            <a:ext cx="161131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Customer transferred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43" name="Rectangle 1051">
            <a:extLst>
              <a:ext uri="{FF2B5EF4-FFF2-40B4-BE49-F238E27FC236}">
                <a16:creationId xmlns:a16="http://schemas.microsoft.com/office/drawing/2014/main" id="{31B05581-0FB8-0246-482B-072FB1941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5175250"/>
            <a:ext cx="194151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immediately to the person 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44" name="Rectangle 1052">
            <a:extLst>
              <a:ext uri="{FF2B5EF4-FFF2-40B4-BE49-F238E27FC236}">
                <a16:creationId xmlns:a16="http://schemas.microsoft.com/office/drawing/2014/main" id="{CCB58EA0-F81A-BFFE-0713-8C8786EB7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9550" y="5365750"/>
            <a:ext cx="29527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300">
                <a:solidFill>
                  <a:srgbClr val="000000"/>
                </a:solidFill>
                <a:latin typeface="Arial" panose="020B0604020202020204" pitchFamily="34" charset="0"/>
              </a:rPr>
              <a:t>who can help them (% second handoffs)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46" name="Rectangle 1054">
            <a:extLst>
              <a:ext uri="{FF2B5EF4-FFF2-40B4-BE49-F238E27FC236}">
                <a16:creationId xmlns:a16="http://schemas.microsoft.com/office/drawing/2014/main" id="{6C75670F-8170-63EE-D444-D5699E4E1A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225" y="1727200"/>
            <a:ext cx="59213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900" b="1">
                <a:solidFill>
                  <a:srgbClr val="000000"/>
                </a:solidFill>
                <a:latin typeface="Arial" panose="020B0604020202020204" pitchFamily="34" charset="0"/>
              </a:rPr>
              <a:t>Need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47" name="Rectangle 1055">
            <a:extLst>
              <a:ext uri="{FF2B5EF4-FFF2-40B4-BE49-F238E27FC236}">
                <a16:creationId xmlns:a16="http://schemas.microsoft.com/office/drawing/2014/main" id="{65F833FD-9C2D-029D-BA4D-EA72692A6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738" y="1727200"/>
            <a:ext cx="83343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900" b="1">
                <a:solidFill>
                  <a:srgbClr val="000000"/>
                </a:solidFill>
                <a:latin typeface="Arial" panose="020B0604020202020204" pitchFamily="34" charset="0"/>
              </a:rPr>
              <a:t>Drivers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48" name="Rectangle 1056">
            <a:extLst>
              <a:ext uri="{FF2B5EF4-FFF2-40B4-BE49-F238E27FC236}">
                <a16:creationId xmlns:a16="http://schemas.microsoft.com/office/drawing/2014/main" id="{A5E03C5C-9AAB-B669-3414-5B81BAFFE4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4838" y="1727200"/>
            <a:ext cx="644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900" b="1">
                <a:solidFill>
                  <a:srgbClr val="000000"/>
                </a:solidFill>
                <a:latin typeface="Arial" panose="020B0604020202020204" pitchFamily="34" charset="0"/>
              </a:rPr>
              <a:t>CTQs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49" name="Freeform 1057">
            <a:extLst>
              <a:ext uri="{FF2B5EF4-FFF2-40B4-BE49-F238E27FC236}">
                <a16:creationId xmlns:a16="http://schemas.microsoft.com/office/drawing/2014/main" id="{FD3BF04F-E3ED-B3C3-C7EA-F3B025051B4F}"/>
              </a:ext>
            </a:extLst>
          </p:cNvPr>
          <p:cNvSpPr>
            <a:spLocks/>
          </p:cNvSpPr>
          <p:nvPr/>
        </p:nvSpPr>
        <p:spPr bwMode="auto">
          <a:xfrm>
            <a:off x="2659063" y="2924175"/>
            <a:ext cx="2197100" cy="2047875"/>
          </a:xfrm>
          <a:custGeom>
            <a:avLst/>
            <a:gdLst>
              <a:gd name="T0" fmla="*/ 1367 w 1384"/>
              <a:gd name="T1" fmla="*/ 0 h 1290"/>
              <a:gd name="T2" fmla="*/ 0 w 1384"/>
              <a:gd name="T3" fmla="*/ 0 h 1290"/>
              <a:gd name="T4" fmla="*/ 0 w 1384"/>
              <a:gd name="T5" fmla="*/ 1290 h 1290"/>
              <a:gd name="T6" fmla="*/ 1384 w 1384"/>
              <a:gd name="T7" fmla="*/ 1290 h 1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4" h="1290">
                <a:moveTo>
                  <a:pt x="1367" y="0"/>
                </a:moveTo>
                <a:lnTo>
                  <a:pt x="0" y="0"/>
                </a:lnTo>
                <a:lnTo>
                  <a:pt x="0" y="1290"/>
                </a:lnTo>
                <a:lnTo>
                  <a:pt x="1384" y="1290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0" name="Line 1058">
            <a:extLst>
              <a:ext uri="{FF2B5EF4-FFF2-40B4-BE49-F238E27FC236}">
                <a16:creationId xmlns:a16="http://schemas.microsoft.com/office/drawing/2014/main" id="{0A53F48E-FEED-8C49-CDF0-10234A1C11B3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6463" y="4035425"/>
            <a:ext cx="2657475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1" name="Freeform 1059">
            <a:extLst>
              <a:ext uri="{FF2B5EF4-FFF2-40B4-BE49-F238E27FC236}">
                <a16:creationId xmlns:a16="http://schemas.microsoft.com/office/drawing/2014/main" id="{24F933CE-CBAC-DCF5-9299-5BCBB0EAE44D}"/>
              </a:ext>
            </a:extLst>
          </p:cNvPr>
          <p:cNvSpPr>
            <a:spLocks/>
          </p:cNvSpPr>
          <p:nvPr/>
        </p:nvSpPr>
        <p:spPr bwMode="auto">
          <a:xfrm>
            <a:off x="4841875" y="2300288"/>
            <a:ext cx="406400" cy="1057275"/>
          </a:xfrm>
          <a:custGeom>
            <a:avLst/>
            <a:gdLst>
              <a:gd name="T0" fmla="*/ 248 w 256"/>
              <a:gd name="T1" fmla="*/ 0 h 666"/>
              <a:gd name="T2" fmla="*/ 0 w 256"/>
              <a:gd name="T3" fmla="*/ 0 h 666"/>
              <a:gd name="T4" fmla="*/ 0 w 256"/>
              <a:gd name="T5" fmla="*/ 666 h 666"/>
              <a:gd name="T6" fmla="*/ 256 w 256"/>
              <a:gd name="T7" fmla="*/ 666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" h="666">
                <a:moveTo>
                  <a:pt x="248" y="0"/>
                </a:moveTo>
                <a:lnTo>
                  <a:pt x="0" y="0"/>
                </a:lnTo>
                <a:lnTo>
                  <a:pt x="0" y="666"/>
                </a:lnTo>
                <a:lnTo>
                  <a:pt x="256" y="666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2" name="Line 1060">
            <a:extLst>
              <a:ext uri="{FF2B5EF4-FFF2-40B4-BE49-F238E27FC236}">
                <a16:creationId xmlns:a16="http://schemas.microsoft.com/office/drawing/2014/main" id="{2C859BB8-5B18-EAB9-A496-5B613E88B8E6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6163" y="2733675"/>
            <a:ext cx="379412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3" name="Freeform 1061">
            <a:extLst>
              <a:ext uri="{FF2B5EF4-FFF2-40B4-BE49-F238E27FC236}">
                <a16:creationId xmlns:a16="http://schemas.microsoft.com/office/drawing/2014/main" id="{1DEB1D68-F5A5-2198-A94C-16443AEE9B60}"/>
              </a:ext>
            </a:extLst>
          </p:cNvPr>
          <p:cNvSpPr>
            <a:spLocks/>
          </p:cNvSpPr>
          <p:nvPr/>
        </p:nvSpPr>
        <p:spPr bwMode="auto">
          <a:xfrm>
            <a:off x="4841875" y="3900488"/>
            <a:ext cx="406400" cy="284162"/>
          </a:xfrm>
          <a:custGeom>
            <a:avLst/>
            <a:gdLst>
              <a:gd name="T0" fmla="*/ 248 w 256"/>
              <a:gd name="T1" fmla="*/ 0 h 179"/>
              <a:gd name="T2" fmla="*/ 0 w 256"/>
              <a:gd name="T3" fmla="*/ 0 h 179"/>
              <a:gd name="T4" fmla="*/ 0 w 256"/>
              <a:gd name="T5" fmla="*/ 179 h 179"/>
              <a:gd name="T6" fmla="*/ 256 w 256"/>
              <a:gd name="T7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" h="179">
                <a:moveTo>
                  <a:pt x="248" y="0"/>
                </a:moveTo>
                <a:lnTo>
                  <a:pt x="0" y="0"/>
                </a:lnTo>
                <a:lnTo>
                  <a:pt x="0" y="179"/>
                </a:lnTo>
                <a:lnTo>
                  <a:pt x="256" y="179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4" name="Freeform 1062">
            <a:extLst>
              <a:ext uri="{FF2B5EF4-FFF2-40B4-BE49-F238E27FC236}">
                <a16:creationId xmlns:a16="http://schemas.microsoft.com/office/drawing/2014/main" id="{0C282ACE-609A-0AAC-BEF4-FDF37E56AA20}"/>
              </a:ext>
            </a:extLst>
          </p:cNvPr>
          <p:cNvSpPr>
            <a:spLocks/>
          </p:cNvSpPr>
          <p:nvPr/>
        </p:nvSpPr>
        <p:spPr bwMode="auto">
          <a:xfrm>
            <a:off x="4841875" y="4862513"/>
            <a:ext cx="393700" cy="230187"/>
          </a:xfrm>
          <a:custGeom>
            <a:avLst/>
            <a:gdLst>
              <a:gd name="T0" fmla="*/ 239 w 248"/>
              <a:gd name="T1" fmla="*/ 0 h 145"/>
              <a:gd name="T2" fmla="*/ 0 w 248"/>
              <a:gd name="T3" fmla="*/ 0 h 145"/>
              <a:gd name="T4" fmla="*/ 0 w 248"/>
              <a:gd name="T5" fmla="*/ 145 h 145"/>
              <a:gd name="T6" fmla="*/ 248 w 248"/>
              <a:gd name="T7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" h="145">
                <a:moveTo>
                  <a:pt x="239" y="0"/>
                </a:moveTo>
                <a:lnTo>
                  <a:pt x="0" y="0"/>
                </a:lnTo>
                <a:lnTo>
                  <a:pt x="0" y="145"/>
                </a:lnTo>
                <a:lnTo>
                  <a:pt x="248" y="145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55" name="Rectangle 1063">
            <a:extLst>
              <a:ext uri="{FF2B5EF4-FFF2-40B4-BE49-F238E27FC236}">
                <a16:creationId xmlns:a16="http://schemas.microsoft.com/office/drawing/2014/main" id="{AC9F2E82-DE52-18FD-FC37-C14E324E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738" y="5748338"/>
            <a:ext cx="70961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  <a:latin typeface="Arial" panose="020B0604020202020204" pitchFamily="34" charset="0"/>
              </a:rPr>
              <a:t>General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56" name="Rectangle 1064">
            <a:extLst>
              <a:ext uri="{FF2B5EF4-FFF2-40B4-BE49-F238E27FC236}">
                <a16:creationId xmlns:a16="http://schemas.microsoft.com/office/drawing/2014/main" id="{DA9DFBCA-AADD-7891-722B-883A326A52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2938" y="5748338"/>
            <a:ext cx="7302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  <a:latin typeface="Arial" panose="020B0604020202020204" pitchFamily="34" charset="0"/>
              </a:rPr>
              <a:t>Specific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57" name="Rectangle 1065">
            <a:extLst>
              <a:ext uri="{FF2B5EF4-FFF2-40B4-BE49-F238E27FC236}">
                <a16:creationId xmlns:a16="http://schemas.microsoft.com/office/drawing/2014/main" id="{4E11A10B-C87E-D574-71D7-B3F27626F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6070600"/>
            <a:ext cx="15049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  <a:latin typeface="Arial" panose="020B0604020202020204" pitchFamily="34" charset="0"/>
              </a:rPr>
              <a:t>Hard to measure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58" name="Rectangle 1066">
            <a:extLst>
              <a:ext uri="{FF2B5EF4-FFF2-40B4-BE49-F238E27FC236}">
                <a16:creationId xmlns:a16="http://schemas.microsoft.com/office/drawing/2014/main" id="{27268B2A-E3BA-916C-72A9-3AC2F3E32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2938" y="6072188"/>
            <a:ext cx="1516062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  <a:latin typeface="Arial" panose="020B0604020202020204" pitchFamily="34" charset="0"/>
              </a:rPr>
              <a:t>Easy to measure</a:t>
            </a:r>
            <a:endParaRPr lang="en-US" altLang="en-US" i="1">
              <a:latin typeface="Arial" panose="020B0604020202020204" pitchFamily="34" charset="0"/>
            </a:endParaRPr>
          </a:p>
        </p:txBody>
      </p:sp>
      <p:sp>
        <p:nvSpPr>
          <p:cNvPr id="34859" name="Freeform 1067">
            <a:extLst>
              <a:ext uri="{FF2B5EF4-FFF2-40B4-BE49-F238E27FC236}">
                <a16:creationId xmlns:a16="http://schemas.microsoft.com/office/drawing/2014/main" id="{48E66D55-5029-0377-8F47-4EF3F246A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5375" y="2130425"/>
            <a:ext cx="6356350" cy="3175"/>
          </a:xfrm>
          <a:custGeom>
            <a:avLst/>
            <a:gdLst>
              <a:gd name="T0" fmla="*/ 0 w 4004"/>
              <a:gd name="T1" fmla="*/ 2 h 2"/>
              <a:gd name="T2" fmla="*/ 4004 w 4004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004" h="2">
                <a:moveTo>
                  <a:pt x="0" y="2"/>
                </a:moveTo>
                <a:lnTo>
                  <a:pt x="4004" y="0"/>
                </a:lnTo>
              </a:path>
            </a:pathLst>
          </a:custGeom>
          <a:solidFill>
            <a:srgbClr val="FFFFFF"/>
          </a:solidFill>
          <a:ln w="269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4860" name="Line 1068">
            <a:extLst>
              <a:ext uri="{FF2B5EF4-FFF2-40B4-BE49-F238E27FC236}">
                <a16:creationId xmlns:a16="http://schemas.microsoft.com/office/drawing/2014/main" id="{1A8844E0-C73F-698D-1DEB-D3C4401F6CF3}"/>
              </a:ext>
            </a:extLst>
          </p:cNvPr>
          <p:cNvSpPr>
            <a:spLocks noChangeShapeType="1"/>
          </p:cNvSpPr>
          <p:nvPr/>
        </p:nvSpPr>
        <p:spPr bwMode="auto">
          <a:xfrm>
            <a:off x="1101725" y="5638800"/>
            <a:ext cx="6343650" cy="1588"/>
          </a:xfrm>
          <a:prstGeom prst="line">
            <a:avLst/>
          </a:prstGeom>
          <a:noFill/>
          <a:ln w="269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61" name="Line 1069">
            <a:extLst>
              <a:ext uri="{FF2B5EF4-FFF2-40B4-BE49-F238E27FC236}">
                <a16:creationId xmlns:a16="http://schemas.microsoft.com/office/drawing/2014/main" id="{3E0B3CB5-D5F9-523E-2590-180F372709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4438" y="5862638"/>
            <a:ext cx="31813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62" name="Line 1070">
            <a:extLst>
              <a:ext uri="{FF2B5EF4-FFF2-40B4-BE49-F238E27FC236}">
                <a16:creationId xmlns:a16="http://schemas.microsoft.com/office/drawing/2014/main" id="{2BC2F202-CBF8-899C-948E-4D1B5F1F88A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84438" y="6186488"/>
            <a:ext cx="31813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63" name="Line 1071">
            <a:extLst>
              <a:ext uri="{FF2B5EF4-FFF2-40B4-BE49-F238E27FC236}">
                <a16:creationId xmlns:a16="http://schemas.microsoft.com/office/drawing/2014/main" id="{F96B6131-7528-B537-0CCE-425B55B5C20B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5800" y="1900238"/>
            <a:ext cx="11525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64" name="Line 1072">
            <a:extLst>
              <a:ext uri="{FF2B5EF4-FFF2-40B4-BE49-F238E27FC236}">
                <a16:creationId xmlns:a16="http://schemas.microsoft.com/office/drawing/2014/main" id="{3DFA2966-9799-4BB3-CF71-A7DEBE23E799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1825" y="1900238"/>
            <a:ext cx="1152525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DF2CD910-84C8-F2A3-DF12-F86BE85BAA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263" y="250825"/>
            <a:ext cx="8839200" cy="473075"/>
          </a:xfrm>
        </p:spPr>
        <p:txBody>
          <a:bodyPr/>
          <a:lstStyle/>
          <a:p>
            <a:r>
              <a:rPr lang="en-US" altLang="en-US"/>
              <a:t>MEASURE Step</a:t>
            </a: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C3FF44A1-4586-4DA9-0452-026614F84F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Complete this for your review after you are done with Measure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4201</TotalTime>
  <Words>1612</Words>
  <Application>Microsoft Office PowerPoint</Application>
  <PresentationFormat>On-screen Show (4:3)</PresentationFormat>
  <Paragraphs>644</Paragraphs>
  <Slides>36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Times New Roman</vt:lpstr>
      <vt:lpstr>Arial</vt:lpstr>
      <vt:lpstr>Times</vt:lpstr>
      <vt:lpstr>Wingdings</vt:lpstr>
      <vt:lpstr>Arial Black</vt:lpstr>
      <vt:lpstr>Default Design</vt:lpstr>
      <vt:lpstr>Minitab Graph</vt:lpstr>
      <vt:lpstr>Microsoft Excel Worksheet</vt:lpstr>
      <vt:lpstr>Microsoft Word Document</vt:lpstr>
      <vt:lpstr>DMAIEC Project Review Template</vt:lpstr>
      <vt:lpstr>DMAIEC Project Flow &amp; Reviews</vt:lpstr>
      <vt:lpstr>DEFINE Step</vt:lpstr>
      <vt:lpstr>Team Charter</vt:lpstr>
      <vt:lpstr>Team Organizational Chart</vt:lpstr>
      <vt:lpstr>Project Plan/Schedule</vt:lpstr>
      <vt:lpstr>Map Process</vt:lpstr>
      <vt:lpstr>VOC Data Collection/Specify CTQs</vt:lpstr>
      <vt:lpstr>MEASURE Step</vt:lpstr>
      <vt:lpstr>CTQs Measured</vt:lpstr>
      <vt:lpstr>Measurement System</vt:lpstr>
      <vt:lpstr>Process Stability</vt:lpstr>
      <vt:lpstr>Process Capability &amp; Baseline Sigma</vt:lpstr>
      <vt:lpstr>Defect Stratification</vt:lpstr>
      <vt:lpstr>Focused Problem Statement</vt:lpstr>
      <vt:lpstr>ANALYZE Step</vt:lpstr>
      <vt:lpstr>Identify Root Causes</vt:lpstr>
      <vt:lpstr>Quantify &amp; Verify Root Causes</vt:lpstr>
      <vt:lpstr>IDENTIFY Step</vt:lpstr>
      <vt:lpstr>Select Solutions</vt:lpstr>
      <vt:lpstr>Select Solution - Trade Studies</vt:lpstr>
      <vt:lpstr>Design Solution</vt:lpstr>
      <vt:lpstr>Design Solution - Risk Analysis</vt:lpstr>
      <vt:lpstr>Select Solution</vt:lpstr>
      <vt:lpstr>EXECUTE Step</vt:lpstr>
      <vt:lpstr>Pilot Results</vt:lpstr>
      <vt:lpstr>Implementation Plan</vt:lpstr>
      <vt:lpstr>Implementation Status</vt:lpstr>
      <vt:lpstr>CONTROL Step</vt:lpstr>
      <vt:lpstr>Institutionalize Improvement</vt:lpstr>
      <vt:lpstr>Project Results - Stability</vt:lpstr>
      <vt:lpstr>Project Results - Capability</vt:lpstr>
      <vt:lpstr>Project Results – What’s Left?</vt:lpstr>
      <vt:lpstr>Project Closure</vt:lpstr>
      <vt:lpstr>Lessons Learned</vt:lpstr>
      <vt:lpstr>Replication Opportunities</vt:lpstr>
    </vt:vector>
  </TitlesOfParts>
  <Company>TRW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Six Sigma Notes</dc:title>
  <dc:creator>techsvcs</dc:creator>
  <cp:lastModifiedBy>John O'Neill</cp:lastModifiedBy>
  <cp:revision>56</cp:revision>
  <dcterms:created xsi:type="dcterms:W3CDTF">2001-10-09T15:54:35Z</dcterms:created>
  <dcterms:modified xsi:type="dcterms:W3CDTF">2026-07-24T15:26:10Z</dcterms:modified>
</cp:coreProperties>
</file>