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9" r:id="rId3"/>
    <p:sldId id="257" r:id="rId4"/>
    <p:sldId id="258" r:id="rId5"/>
    <p:sldId id="260" r:id="rId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D5198CC-8D99-B62E-F972-F8F86EA4A9D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83765EB-5491-6D07-2455-934979630B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8393F1F-F5D9-B01C-CC2A-DC9BF268EDA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0551303-EA94-A031-5324-0ADAADCCE3A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5CD4E36B-DE2F-4DA8-B0F4-4C8BCF78922F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C4CC240-AF05-9414-F803-7AB9DC87941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0CA6DCA-B3F3-35B9-CC3B-2CB52227B39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55F762F1-3865-9CD5-AC44-6B929E8E493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94A9E5AA-1410-5F0F-78AE-F0315EA7080C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FB1BF1EE-D0E1-B154-548D-72C1CA93E6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CB05F829-ED6B-4E37-ACDD-464735CDBCCC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8A1703D-4946-560B-96A3-1D868D9E289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74202FC0-B006-3B72-CC4E-7A088EA6E0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2986DA8E-0360-C9EA-E678-A7E65C8F12E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5BC135B4-73E4-BAEF-107A-FEFF89754F2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85467F-0E04-1AC7-9BE2-F9276C8286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F7E98A-6F64-FDAB-584D-86C2879CB2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09896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AA125-9449-751A-7CB0-CBEED2DD6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03C28A2-0658-0935-CDB5-B8D1E939D0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46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8EA386-F584-9746-D120-B25CEDF59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B7758D-8B15-F873-1C90-1D3899C30F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93819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856D85-F56D-5B23-AF85-956A33071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69CD8-220A-57F0-F8DB-740DFFABBB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92933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D09366-3173-7129-4BC3-EE8155AE9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30ECA1-D228-366B-256E-68B495BA89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027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080FB-96FA-F0C0-F7B0-414CBB75C7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AF0D7D-2A43-24FD-A524-BDFCD2054A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1C91B1-6D2C-0E73-FD7F-F76152DFF3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757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673373-C292-11D8-C0B0-EBF88ECC9A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8A93B0-5BEC-43EA-EE4D-A2065102AB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8EB1AD-959A-3B9A-072A-C4A73DFB4D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566695-C2AB-21DC-9A79-E2E1630D2D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BF95C0-E10A-9FCC-1B5D-B1EC4DD34B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003438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5FFD61-617E-AA5B-4CE4-75A8C12FD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5523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5964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8E8F7-6061-94C5-11B9-67E06409D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16FE9-7B41-B907-36CE-DDD3FE5EFB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52172D-5E04-BCFD-B43A-2C875F42B5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0136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C04ED-73DD-7D43-9577-4A65C7DF0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0CB51A-390F-0939-69B0-FF17F7A224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280AF1-62A8-259A-FA18-17028856B2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05796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1CA47690-CF4F-3382-28F6-8FFA0C1F6C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8812A89-9F9F-7CB5-5312-0A9D7E1A54A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3A82CA9E-C0DC-705C-8666-8D4523C47E8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11B0646-E6C3-C068-BAFF-A899FBD6F1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389DD69C-E22C-23FF-58AE-D7C15342355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0394916-411C-4CB7-A803-D549584D9447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1EEABB16-A349-F100-FCBB-38DD1EA78C11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61063D0C-E733-5421-9C59-BA538A3F66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5EA5F847-B171-9239-4445-36265536856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A5B2BCA2-48A1-3A37-E3E0-9E303100D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9A88EF26-F7E4-E8AE-7F54-2377FA0DC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BE4FB96D-85C5-BDEA-8D1A-0D9379CC5D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DE5EC3E8-4576-AF70-8A1A-F3D3AC0DAD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2E3BD620-C4D5-22FC-94F1-F1016223C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5AFBB5E7-667A-709F-5442-6547F3CE5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62FF9F1D-177E-080C-C6EE-D8E09B42A0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F0D701B5-CB8F-D2CB-75E5-504A984768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1867E290-5348-A11B-73CD-D5AD81B39A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F4A116C8-A33A-1F0C-8C38-5542CEB9B0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E01EC466-1898-CC6E-9A53-F931D9A0B8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0CCF7288-A8AC-44E2-0B88-A47799AB4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C7461060-4A23-58B8-FE62-6989540985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BE5BBA64-F0A6-608D-7909-A7FF8B6397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80393882-E602-4CFA-41DB-85268146E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DAE687DA-DBD6-0954-6152-DCED8D951F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E3A9B918-6F01-15EC-4B92-CFCFDAE7BA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BFCB395B-A85C-C7A6-056F-7D8AF0E4C5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43934262-8CDD-B373-EA45-1CB836A02E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59945CB9-7952-7E9F-BAC0-3D65EC699E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0C4317FE-3579-16F4-9755-A8DB121D2A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2F341D0A-A0EA-BA7A-AAAF-2A2E70E8F9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DB1DCE64-0FF9-30FC-A5E2-569AB6896A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88A9592B-7DC8-F4B8-5325-A73A668C3C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57C7A995-F098-DE6D-425E-D795E0CFE1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D150E3E6-EF6B-B388-0817-D6B49C6D1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DE37ACAC-AAC4-72C8-D7C6-1652714C0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1221F9E8-9CE1-779F-EAD9-0044FC5BFA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70B14351-8FB1-2CA9-3638-98A41CABB8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2F418F57-5CF1-F35F-8A37-45CB108CC4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2349CBA7-14ED-195D-3FB2-76AA24B25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A72199FE-3681-41F7-9F15-2D4B23362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03AF6D84-6FDB-4A5F-3F7A-BB21A00396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31F981CB-B503-250F-1EC4-7225150F4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064696C1-369E-4E4A-A8FA-577BFF9155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BE3BF201-6188-7A99-9183-2E093C1A38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38ED5D7D-E464-8603-1A55-BED85108E5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0159CC2A-D374-196A-6D09-CEC69BCF8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5B772689-F0F1-4F49-E01D-A949923D4D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FC3D0B7E-CA1E-6BD9-F576-3BC3F93867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E1A8253D-5D17-1B25-2E48-ECE682112C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32AE2F5F-E2B7-8089-E923-8890123B5C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8DEFAE67-339C-B506-D057-CFF50EF064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24074E8B-1AA9-9ADA-B090-316B3616BE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89441441-5AF1-08EA-1600-5702F486E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4942D2E3-5419-61D8-1B81-58B6416EF4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742128FB-6C76-9A62-340A-447FBCB5A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DB47D762-7C42-A322-DD60-3079DE7A7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25CAAD44-74A2-D918-E9E4-3E8741EA7A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46BBBAAC-ED27-0724-4198-69A988477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0F66740A-FDB9-8EC0-6958-C669CDB97F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EF657155-32A2-13DF-BCDC-A117D6924B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24DDBB94-F8E0-1820-589A-576A68D415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3B39D18B-568C-8FF6-2529-053C6B283C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F1C8EAF9-B49C-08D0-3524-FD5972C443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B2C88482-B782-76CB-D8BE-6AE8E28E3C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EB832E3D-F90B-AE10-6AF9-302BAE3D09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02FCD519-82AA-AA11-0B0B-317F295F8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70AC7B03-B27A-66BE-E805-C79798B518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131E02AB-893F-8745-A965-B451B98D96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F6EF319E-365C-012F-57B3-E145597A75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8DA3BF15-49A7-367F-AA80-366ED4BE0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5DD1E7BC-58F4-89F8-789D-6B39F75A11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D7D8E055-7409-464C-9052-121A3B2BF4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18DE55DF-9C17-4478-24B4-1674278B4E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DD3B819E-82FA-152B-4A87-EC6240F213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A94D310F-F86E-581A-8BA0-E04A702549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2809DF1F-1166-5200-A250-E8609B1D06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AE4AE870-5468-85D7-50C4-B15599181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65610A3C-22DB-55CB-67F1-E247A591C3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1A5C9C9D-32A8-1DAD-2612-CA1FBDF1FE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D299049C-E86E-6E2A-A888-D840FAC53C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76D63031-AE8A-FA3B-4516-0A8A2A3DD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15E9AD59-0812-7DE5-CE41-47C3732DD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730D57E5-3BD3-F001-8EEC-F4897512BD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D2943D69-E6A8-8977-34C6-5A27BF865C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148B7370-F653-1F77-DED6-F64489DC9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F69A7069-9B66-9847-E89C-6CC53A000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64294EB6-28AC-4AF9-F572-FEA6CBC16E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A22A8947-28E0-F8AF-FAD3-883D0D204D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F7263804-9ED2-9E7D-D932-A014888936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616B88F2-15C3-0248-BF1E-05BF424570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45C2F367-9803-603D-AD86-3C30C4B6C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3FBA4303-89E8-30EF-4ABF-D21295FEDC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DFB3A105-7447-1F51-8A55-DC9D33333A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3486A724-011E-DBB2-1B7E-ADA3590192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500D13E6-F6B3-6FE5-3CD3-82F211252C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B2728A1E-458A-EB4D-60A7-4EF71E161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EF91BDED-C763-5C2A-947D-CB41C83AAE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B87AEEFF-4C9E-F504-C91E-EBA954E984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D0F51909-E220-6478-F0D1-5BF0ACEFC6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0CA2B2AD-88F4-01BD-DB5F-92FC001D0C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456445BE-754A-67B0-53A0-83B7ED9A6F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071D503A-283F-67DA-980F-89FB35851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7870DA4F-9CBB-37C4-E7C5-9EFEF7B8A4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D9D8357D-E2A4-CAF6-9501-333AA13B9F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7E93673C-1FC9-DD5D-70AE-043FD0F714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99FD4282-A7A4-F26E-743D-FC54D8FE7F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06CBBDC1-35E1-1EDD-CD3E-DB9A889555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50468974-B037-26FE-A607-9CFF92EA8D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A6A4A1E0-E6B1-E83A-3114-BEADF6810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6B0F2525-5827-D012-BF4E-B278C7FAC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CFE2B7B7-0C01-C9D4-50E0-3B5F3E869B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6A343C7F-2A67-86D4-D506-F71B78621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270AC227-427E-C8CC-8330-5BCB1AC4B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76925EBD-4A83-B879-3BAF-ADE326AAD8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B8AB6939-860B-80B5-431F-B85F4073D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01E36564-2081-3D5B-3362-6146E7AE51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6EE8DBA2-521F-637C-2BDC-80F3FB5434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65D06CA2-5722-DC57-2773-41EA02964B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B968522F-5F27-FCA1-3F27-5C503E93EB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E65965DB-F0D6-0D5A-4EFC-E67CF428EE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FBCEBF2B-C98F-C3B8-E1A2-F48DBAEE1B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9A742661-CC6E-F585-8A30-28196B7FE8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FACFEC57-84E9-4CD5-637B-FA5B6DF5A9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B478941E-CE55-D7F2-9058-29168C5895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B8E111D9-790E-F7EC-468A-C0A461E0DF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54D72E2E-3DBC-2C9D-4280-4DE3454963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2BF0E1F3-391B-4614-75A4-A2A007541B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A31F98D3-0285-D09C-90A9-B5477FBB4C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ED84353D-EA47-378B-FD03-E0F5A3C68A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BB91E508-86AF-78E8-7D07-D04057E4DE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5C2E64E4-1DCD-99D6-F8D2-2E680F2B50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C71119DA-3385-D426-837C-65D636658D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EEAF12B4-B75E-1DBB-16E3-DFC9F7F234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2541D0D7-607C-9707-AB0D-CCEAA39D6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D80E89D5-9CFE-0ACD-6579-810CB7FED9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94E9846C-0DCD-74A4-2528-B6D740C1E0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E73AECF8-58AD-24BD-37E0-77969081BD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59FF2E62-6454-CAF4-1614-EAFD14E108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C9511F2B-6CFB-BD32-963F-062FE4C87C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7636EFC1-5F5C-05CA-17BC-BA747DD91B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41880128-95F3-8570-03EA-69E121EF1E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7B112F05-BB5D-8C1B-E736-AEE32049C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C1C68A10-40FC-AFBB-F266-CCB746929E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0F70C80C-BC40-7FB6-6EF2-A6F26F65F5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F2291B22-C460-7045-DB45-99492A8F9A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5B5A3C55-D85F-FC1D-411A-1B1D23BD6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3DF73E5D-7EBB-7D6A-E547-80F0FC8C3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AD081BE3-FE39-68C7-A6F0-4518EAA34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FF6FE8EC-73FF-9160-CE8B-46158591B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7667735D-154B-84C1-000B-780F90CF3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14C7413C-B772-8F89-66C5-ED72575600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11D7479F-9DB8-EF9E-F41F-0CA319799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F5B07FF9-E5BF-A0ED-257F-A36313D6A4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D1079C22-35C3-22C7-2804-A818233745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DADC1955-EFAE-1206-9ACB-1621B3DB2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69F2F03A-5E5E-EE57-A048-F637D9633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D9FC84F1-5C91-9DD8-4A7C-CE6EAAF69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387B911C-0E96-7BBF-59A0-357F48E384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FAB28CE1-262E-EFDE-B373-1B4346CE7C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3BC64F8B-2F2C-F110-D18D-DEE716CE63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0EE4534C-C74E-91AE-DE10-827B71B265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6BDA25B1-90FB-722B-D362-2A8C84DB3C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FD3F6D49-AF6B-4954-D3FA-8004F80C597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3C89118-32F9-4425-641E-004EE16C6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6086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2.5 Business Planning Process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249C91CF-06BB-B195-2E78-0B2B3BF4FB84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188AF8BA-5383-9E82-9C8D-E98C3089E7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E8A18794-63C8-639F-8C0D-28D42166E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2FB5ECA0-96E3-2D15-53F1-6497C7D5BB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>
            <a:extLst>
              <a:ext uri="{FF2B5EF4-FFF2-40B4-BE49-F238E27FC236}">
                <a16:creationId xmlns:a16="http://schemas.microsoft.com/office/drawing/2014/main" id="{D8F6A7B8-B822-228D-1A2C-3EA319CCC2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14053" name="Rectangle 5">
            <a:extLst>
              <a:ext uri="{FF2B5EF4-FFF2-40B4-BE49-F238E27FC236}">
                <a16:creationId xmlns:a16="http://schemas.microsoft.com/office/drawing/2014/main" id="{CB4F3D57-53E6-DAAE-6BF0-AED517E80D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assist management in improving the strategic/business planning process</a:t>
            </a:r>
          </a:p>
          <a:p>
            <a:r>
              <a:rPr lang="en-US" altLang="en-US"/>
              <a:t>Be able to achieve strategic objectives with specific Six Sigma projects (DMAIEC, DMEDVI, PDCA)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864C2436-7D7B-A6DC-C510-6973934EB5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Business Planning Process</a:t>
            </a:r>
          </a:p>
        </p:txBody>
      </p:sp>
      <p:sp>
        <p:nvSpPr>
          <p:cNvPr id="441361" name="AutoShape 17">
            <a:extLst>
              <a:ext uri="{FF2B5EF4-FFF2-40B4-BE49-F238E27FC236}">
                <a16:creationId xmlns:a16="http://schemas.microsoft.com/office/drawing/2014/main" id="{DD7CCC8A-A24C-5D0E-6BCC-940606CFAB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54088"/>
            <a:ext cx="1760538" cy="990600"/>
          </a:xfrm>
          <a:prstGeom prst="homePlate">
            <a:avLst>
              <a:gd name="adj" fmla="val 2303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Perform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Strategic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Review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119BF246-0D15-6EA9-1563-EE558D9714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097088"/>
            <a:ext cx="2819400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112713" indent="-1127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Analyze Current Performance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Explain Key Inputs to Plan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State Key Business Drivers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Identify Objectives, Strategies, Indicators &amp; Benchmarks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Budget/Resource Allocation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Outline Plans for Cascading &amp; Reviewing Plan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3" name="Rectangle 19">
            <a:extLst>
              <a:ext uri="{FF2B5EF4-FFF2-40B4-BE49-F238E27FC236}">
                <a16:creationId xmlns:a16="http://schemas.microsoft.com/office/drawing/2014/main" id="{454EB23D-8F77-15F6-4979-943B8D0B0B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2097088"/>
            <a:ext cx="1828800" cy="377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112713" indent="-1127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20000"/>
              </a:spcAft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Each Business Unit: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Identify Business Unit Objectives, Strategies, Action Plans, Key Performance Indicators &amp; Benchmarks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Process for Cascading BU Plan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Review Plans with Leadership Team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Communicate Plans Internally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Implement Plans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Verify Alignment of Divisions, Departments, Work Teams with BU Plan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4" name="Rectangle 20">
            <a:extLst>
              <a:ext uri="{FF2B5EF4-FFF2-40B4-BE49-F238E27FC236}">
                <a16:creationId xmlns:a16="http://schemas.microsoft.com/office/drawing/2014/main" id="{7CC3C992-71DE-948E-B072-26D2A48EAA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097088"/>
            <a:ext cx="1981200" cy="2425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112713" indent="-1127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Review Performance on Key Indicators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Review Performance to Plan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Update/Revise Forecast and Action Plans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Communicate Performance to Leadership Team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Analyze and Improve Review Process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5" name="AutoShape 21">
            <a:extLst>
              <a:ext uri="{FF2B5EF4-FFF2-40B4-BE49-F238E27FC236}">
                <a16:creationId xmlns:a16="http://schemas.microsoft.com/office/drawing/2014/main" id="{9DB9F662-9B56-FE80-4643-2FB69DDD92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3600" y="954088"/>
            <a:ext cx="2695575" cy="990600"/>
          </a:xfrm>
          <a:prstGeom prst="chevron">
            <a:avLst>
              <a:gd name="adj" fmla="val 2727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Develop Annual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Operating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Plan (AOP)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6" name="AutoShape 22">
            <a:extLst>
              <a:ext uri="{FF2B5EF4-FFF2-40B4-BE49-F238E27FC236}">
                <a16:creationId xmlns:a16="http://schemas.microsoft.com/office/drawing/2014/main" id="{377D1D65-4348-4D31-3FD5-83F52B1C57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1863" y="954088"/>
            <a:ext cx="1974850" cy="990600"/>
          </a:xfrm>
          <a:prstGeom prst="chevron">
            <a:avLst>
              <a:gd name="adj" fmla="val 27707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Implement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Operating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Plans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7" name="AutoShape 23">
            <a:extLst>
              <a:ext uri="{FF2B5EF4-FFF2-40B4-BE49-F238E27FC236}">
                <a16:creationId xmlns:a16="http://schemas.microsoft.com/office/drawing/2014/main" id="{0ACBF374-01CD-18DB-202A-A42C1CB39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2100" y="954088"/>
            <a:ext cx="2181225" cy="990600"/>
          </a:xfrm>
          <a:prstGeom prst="chevron">
            <a:avLst>
              <a:gd name="adj" fmla="val 27708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Review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Performance</a:t>
            </a:r>
          </a:p>
          <a:p>
            <a:pPr algn="ctr" eaLnBrk="1" hangingPunct="1"/>
            <a:r>
              <a:rPr lang="en-US" altLang="ko-KR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to Plan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8" name="Rectangle 24">
            <a:extLst>
              <a:ext uri="{FF2B5EF4-FFF2-40B4-BE49-F238E27FC236}">
                <a16:creationId xmlns:a16="http://schemas.microsoft.com/office/drawing/2014/main" id="{4F5B0C76-DAFF-4316-75CD-702560E32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097088"/>
            <a:ext cx="1703388" cy="308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marL="112713" indent="-1127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Aft>
                <a:spcPct val="20000"/>
              </a:spcAft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For Corporate &amp; Business Units Assess: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Customers &amp; Markets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Competitive Environment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SWOT Analysis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People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Business Unit Capabilities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Supplier/Partner Capabilities</a:t>
            </a:r>
          </a:p>
          <a:p>
            <a:pPr eaLnBrk="1" hangingPunct="1">
              <a:spcAft>
                <a:spcPct val="20000"/>
              </a:spcAft>
              <a:buFont typeface="Symbol" panose="05050102010706020507" pitchFamily="18" charset="2"/>
              <a:buChar char="·"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Performance on Current Plan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9" name="Text Box 25">
            <a:extLst>
              <a:ext uri="{FF2B5EF4-FFF2-40B4-BE49-F238E27FC236}">
                <a16:creationId xmlns:a16="http://schemas.microsoft.com/office/drawing/2014/main" id="{A1ED9175-6A2C-441D-56BF-84228651E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2.5-5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88567EC9-35A8-94C4-2841-79E8D323659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Six Sigma Linked to Business Strategy</a:t>
            </a:r>
          </a:p>
        </p:txBody>
      </p:sp>
      <p:sp>
        <p:nvSpPr>
          <p:cNvPr id="512005" name="Text Box 5">
            <a:extLst>
              <a:ext uri="{FF2B5EF4-FFF2-40B4-BE49-F238E27FC236}">
                <a16:creationId xmlns:a16="http://schemas.microsoft.com/office/drawing/2014/main" id="{E4B04889-92C0-BC27-0676-D071DC577C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75" y="1143000"/>
            <a:ext cx="166052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Strategy</a:t>
            </a:r>
          </a:p>
          <a:p>
            <a:pPr algn="ctr" eaLnBrk="1" hangingPunct="1"/>
            <a:r>
              <a:rPr lang="en-US" altLang="ko-KR" sz="2000" b="1" i="1" u="sng">
                <a:latin typeface="Arial" panose="020B0604020202020204" pitchFamily="34" charset="0"/>
                <a:ea typeface="Batang" panose="02030600000101010101" pitchFamily="18" charset="-127"/>
              </a:rPr>
              <a:t>Formulation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6" name="Text Box 6">
            <a:extLst>
              <a:ext uri="{FF2B5EF4-FFF2-40B4-BE49-F238E27FC236}">
                <a16:creationId xmlns:a16="http://schemas.microsoft.com/office/drawing/2014/main" id="{A4BF11DB-F3D8-C7ED-DC66-F7A656C730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1143000"/>
            <a:ext cx="19812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Business </a:t>
            </a:r>
            <a:r>
              <a:rPr lang="en-US" altLang="ko-KR" sz="2000" b="1" i="1" u="sng">
                <a:latin typeface="Arial" panose="020B0604020202020204" pitchFamily="34" charset="0"/>
                <a:ea typeface="Batang" panose="02030600000101010101" pitchFamily="18" charset="-127"/>
              </a:rPr>
              <a:t>Deployment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7" name="Text Box 7">
            <a:extLst>
              <a:ext uri="{FF2B5EF4-FFF2-40B4-BE49-F238E27FC236}">
                <a16:creationId xmlns:a16="http://schemas.microsoft.com/office/drawing/2014/main" id="{F3E00E38-D2D5-3B01-5B07-B3AC69E833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1143000"/>
            <a:ext cx="1676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Projects &amp; </a:t>
            </a:r>
            <a:r>
              <a:rPr lang="en-US" altLang="ko-KR" sz="2000" b="1" i="1" u="sng">
                <a:latin typeface="Arial" panose="020B0604020202020204" pitchFamily="34" charset="0"/>
                <a:ea typeface="Batang" panose="02030600000101010101" pitchFamily="18" charset="-127"/>
              </a:rPr>
              <a:t>Process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8" name="Text Box 8">
            <a:extLst>
              <a:ext uri="{FF2B5EF4-FFF2-40B4-BE49-F238E27FC236}">
                <a16:creationId xmlns:a16="http://schemas.microsoft.com/office/drawing/2014/main" id="{3932547F-4207-53B2-D411-4404CD36CE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91400" y="1143000"/>
            <a:ext cx="14478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Tools &amp; </a:t>
            </a:r>
            <a:r>
              <a:rPr lang="en-US" altLang="ko-KR" sz="2000" b="1" i="1" u="sng">
                <a:latin typeface="Arial" panose="020B0604020202020204" pitchFamily="34" charset="0"/>
                <a:ea typeface="Batang" panose="02030600000101010101" pitchFamily="18" charset="-127"/>
              </a:rPr>
              <a:t>Methods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09" name="AutoShape 9">
            <a:extLst>
              <a:ext uri="{FF2B5EF4-FFF2-40B4-BE49-F238E27FC236}">
                <a16:creationId xmlns:a16="http://schemas.microsoft.com/office/drawing/2014/main" id="{32F2F117-EB13-2BB5-ADB0-45D4A1FB37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13716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10" name="AutoShape 10">
            <a:extLst>
              <a:ext uri="{FF2B5EF4-FFF2-40B4-BE49-F238E27FC236}">
                <a16:creationId xmlns:a16="http://schemas.microsoft.com/office/drawing/2014/main" id="{381007D2-7EC7-6560-8CFC-96AD295480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13716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11" name="AutoShape 11">
            <a:extLst>
              <a:ext uri="{FF2B5EF4-FFF2-40B4-BE49-F238E27FC236}">
                <a16:creationId xmlns:a16="http://schemas.microsoft.com/office/drawing/2014/main" id="{BFF4F882-5589-C63A-99FA-2DA2D4E0CB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1371600"/>
            <a:ext cx="685800" cy="304800"/>
          </a:xfrm>
          <a:prstGeom prst="rightArrow">
            <a:avLst>
              <a:gd name="adj1" fmla="val 50000"/>
              <a:gd name="adj2" fmla="val 5625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2012" name="Text Box 12">
            <a:extLst>
              <a:ext uri="{FF2B5EF4-FFF2-40B4-BE49-F238E27FC236}">
                <a16:creationId xmlns:a16="http://schemas.microsoft.com/office/drawing/2014/main" id="{7C86B757-FBAF-FCC3-2E69-B84A5FAFB2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863" y="3003550"/>
            <a:ext cx="12715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Customer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13" name="Text Box 13">
            <a:extLst>
              <a:ext uri="{FF2B5EF4-FFF2-40B4-BE49-F238E27FC236}">
                <a16:creationId xmlns:a16="http://schemas.microsoft.com/office/drawing/2014/main" id="{96EC7455-E897-99D0-E44B-1807ED19B8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" y="3886200"/>
            <a:ext cx="107315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Share</a:t>
            </a:r>
          </a:p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Holder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14" name="Line 14">
            <a:extLst>
              <a:ext uri="{FF2B5EF4-FFF2-40B4-BE49-F238E27FC236}">
                <a16:creationId xmlns:a16="http://schemas.microsoft.com/office/drawing/2014/main" id="{E629ADDC-981A-080C-C3D7-228A105BDA35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352800"/>
            <a:ext cx="0" cy="5334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15" name="Line 15">
            <a:extLst>
              <a:ext uri="{FF2B5EF4-FFF2-40B4-BE49-F238E27FC236}">
                <a16:creationId xmlns:a16="http://schemas.microsoft.com/office/drawing/2014/main" id="{84FB5826-3710-B848-D0CE-76744F3A6C3F}"/>
              </a:ext>
            </a:extLst>
          </p:cNvPr>
          <p:cNvSpPr>
            <a:spLocks noChangeShapeType="1"/>
          </p:cNvSpPr>
          <p:nvPr/>
        </p:nvSpPr>
        <p:spPr bwMode="auto">
          <a:xfrm>
            <a:off x="838200" y="3581400"/>
            <a:ext cx="609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16" name="Line 16">
            <a:extLst>
              <a:ext uri="{FF2B5EF4-FFF2-40B4-BE49-F238E27FC236}">
                <a16:creationId xmlns:a16="http://schemas.microsoft.com/office/drawing/2014/main" id="{736F54D9-7585-9A8C-30B8-A8BE72EE2863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2590800"/>
            <a:ext cx="0" cy="3124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17" name="Line 17">
            <a:extLst>
              <a:ext uri="{FF2B5EF4-FFF2-40B4-BE49-F238E27FC236}">
                <a16:creationId xmlns:a16="http://schemas.microsoft.com/office/drawing/2014/main" id="{29D7A09B-5B8D-AF90-A005-ABBDB2D0FBC0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2590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18" name="Line 18">
            <a:extLst>
              <a:ext uri="{FF2B5EF4-FFF2-40B4-BE49-F238E27FC236}">
                <a16:creationId xmlns:a16="http://schemas.microsoft.com/office/drawing/2014/main" id="{7DBCD1DD-7DDF-8897-BDBF-50E086200891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4495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19" name="Line 19">
            <a:extLst>
              <a:ext uri="{FF2B5EF4-FFF2-40B4-BE49-F238E27FC236}">
                <a16:creationId xmlns:a16="http://schemas.microsoft.com/office/drawing/2014/main" id="{EC9DDACE-9BCB-CCBE-3BF5-F3843F741AC1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5715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20" name="Text Box 20">
            <a:extLst>
              <a:ext uri="{FF2B5EF4-FFF2-40B4-BE49-F238E27FC236}">
                <a16:creationId xmlns:a16="http://schemas.microsoft.com/office/drawing/2014/main" id="{276B57EF-4BD4-AFCD-00A8-9E9F2926D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2209800"/>
            <a:ext cx="1447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Reduce</a:t>
            </a:r>
          </a:p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Warranty</a:t>
            </a:r>
          </a:p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Costs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21" name="Text Box 21">
            <a:extLst>
              <a:ext uri="{FF2B5EF4-FFF2-40B4-BE49-F238E27FC236}">
                <a16:creationId xmlns:a16="http://schemas.microsoft.com/office/drawing/2014/main" id="{ABBBD336-3B9B-1DD1-F079-7B10579C5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4051300"/>
            <a:ext cx="1447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Improve</a:t>
            </a:r>
          </a:p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Product</a:t>
            </a:r>
          </a:p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Delivery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22" name="Text Box 22">
            <a:extLst>
              <a:ext uri="{FF2B5EF4-FFF2-40B4-BE49-F238E27FC236}">
                <a16:creationId xmlns:a16="http://schemas.microsoft.com/office/drawing/2014/main" id="{FC7E4A36-4742-6324-0FAF-D1538F4A5E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47800" y="5346700"/>
            <a:ext cx="14478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Introduce</a:t>
            </a:r>
          </a:p>
          <a:p>
            <a:pPr algn="ctr"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New Products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23" name="Line 23">
            <a:extLst>
              <a:ext uri="{FF2B5EF4-FFF2-40B4-BE49-F238E27FC236}">
                <a16:creationId xmlns:a16="http://schemas.microsoft.com/office/drawing/2014/main" id="{F47414D0-9AAE-CD71-AD54-82A615C3EC3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7000" y="2590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24" name="Line 24">
            <a:extLst>
              <a:ext uri="{FF2B5EF4-FFF2-40B4-BE49-F238E27FC236}">
                <a16:creationId xmlns:a16="http://schemas.microsoft.com/office/drawing/2014/main" id="{D0C19BC8-0DA5-4CC2-03CD-EDF65F1E975E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209800"/>
            <a:ext cx="0" cy="1600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25" name="Line 25">
            <a:extLst>
              <a:ext uri="{FF2B5EF4-FFF2-40B4-BE49-F238E27FC236}">
                <a16:creationId xmlns:a16="http://schemas.microsoft.com/office/drawing/2014/main" id="{8FC49BA8-A992-61EE-A6AC-2E2B083551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209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26" name="Text Box 26">
            <a:extLst>
              <a:ext uri="{FF2B5EF4-FFF2-40B4-BE49-F238E27FC236}">
                <a16:creationId xmlns:a16="http://schemas.microsoft.com/office/drawing/2014/main" id="{FBE46839-1291-8682-0667-E02DBBB9E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025650"/>
            <a:ext cx="1447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Design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27" name="Text Box 27">
            <a:extLst>
              <a:ext uri="{FF2B5EF4-FFF2-40B4-BE49-F238E27FC236}">
                <a16:creationId xmlns:a16="http://schemas.microsoft.com/office/drawing/2014/main" id="{DB131669-0458-8DA3-E6EE-C98AD4439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2711450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Manufacturing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28" name="Text Box 28">
            <a:extLst>
              <a:ext uri="{FF2B5EF4-FFF2-40B4-BE49-F238E27FC236}">
                <a16:creationId xmlns:a16="http://schemas.microsoft.com/office/drawing/2014/main" id="{AE67BCA1-AE5F-92BA-0211-5E423A6043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00" y="3625850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Suppliers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29" name="Line 29">
            <a:extLst>
              <a:ext uri="{FF2B5EF4-FFF2-40B4-BE49-F238E27FC236}">
                <a16:creationId xmlns:a16="http://schemas.microsoft.com/office/drawing/2014/main" id="{44FC2102-B250-3B7C-155D-F32214C6DC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28956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0" name="Line 30">
            <a:extLst>
              <a:ext uri="{FF2B5EF4-FFF2-40B4-BE49-F238E27FC236}">
                <a16:creationId xmlns:a16="http://schemas.microsoft.com/office/drawing/2014/main" id="{B1575815-3999-24F1-1D06-392D2CE6CF82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3810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1" name="Line 31">
            <a:extLst>
              <a:ext uri="{FF2B5EF4-FFF2-40B4-BE49-F238E27FC236}">
                <a16:creationId xmlns:a16="http://schemas.microsoft.com/office/drawing/2014/main" id="{28EA8366-BC34-F578-9695-125EA7B87AE5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7000" y="4495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2" name="Line 32">
            <a:extLst>
              <a:ext uri="{FF2B5EF4-FFF2-40B4-BE49-F238E27FC236}">
                <a16:creationId xmlns:a16="http://schemas.microsoft.com/office/drawing/2014/main" id="{3438CA9F-C407-E6EB-0EBB-75E0CF0B3561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4114800"/>
            <a:ext cx="0" cy="990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3" name="Line 33">
            <a:extLst>
              <a:ext uri="{FF2B5EF4-FFF2-40B4-BE49-F238E27FC236}">
                <a16:creationId xmlns:a16="http://schemas.microsoft.com/office/drawing/2014/main" id="{A660CC9C-3DF8-B7C0-9F8C-DEC1699E189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4114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4" name="Line 34">
            <a:extLst>
              <a:ext uri="{FF2B5EF4-FFF2-40B4-BE49-F238E27FC236}">
                <a16:creationId xmlns:a16="http://schemas.microsoft.com/office/drawing/2014/main" id="{1ABA6131-8D7F-B3A1-A3ED-FA4A158C7F0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46482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5" name="Line 35">
            <a:extLst>
              <a:ext uri="{FF2B5EF4-FFF2-40B4-BE49-F238E27FC236}">
                <a16:creationId xmlns:a16="http://schemas.microsoft.com/office/drawing/2014/main" id="{C775EA3C-2635-1B2F-F1D0-5485194FA4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51054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6" name="Line 36">
            <a:extLst>
              <a:ext uri="{FF2B5EF4-FFF2-40B4-BE49-F238E27FC236}">
                <a16:creationId xmlns:a16="http://schemas.microsoft.com/office/drawing/2014/main" id="{E9C40637-D1C5-A2AD-04B0-CF0A324145FB}"/>
              </a:ext>
            </a:extLst>
          </p:cNvPr>
          <p:cNvSpPr>
            <a:spLocks noChangeShapeType="1"/>
          </p:cNvSpPr>
          <p:nvPr/>
        </p:nvSpPr>
        <p:spPr bwMode="auto">
          <a:xfrm>
            <a:off x="2667000" y="57912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7" name="Line 37">
            <a:extLst>
              <a:ext uri="{FF2B5EF4-FFF2-40B4-BE49-F238E27FC236}">
                <a16:creationId xmlns:a16="http://schemas.microsoft.com/office/drawing/2014/main" id="{40C47F80-0E34-6ECE-AA4B-BBA17CFC82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5410200"/>
            <a:ext cx="0" cy="990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8" name="Line 38">
            <a:extLst>
              <a:ext uri="{FF2B5EF4-FFF2-40B4-BE49-F238E27FC236}">
                <a16:creationId xmlns:a16="http://schemas.microsoft.com/office/drawing/2014/main" id="{F40CECDC-9CD3-B03A-3AD4-CF0ED09D589F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54102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39" name="Line 39">
            <a:extLst>
              <a:ext uri="{FF2B5EF4-FFF2-40B4-BE49-F238E27FC236}">
                <a16:creationId xmlns:a16="http://schemas.microsoft.com/office/drawing/2014/main" id="{1E2A856F-3190-A2C9-EA3D-55D1BE7C4CF6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59436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0" name="Line 40">
            <a:extLst>
              <a:ext uri="{FF2B5EF4-FFF2-40B4-BE49-F238E27FC236}">
                <a16:creationId xmlns:a16="http://schemas.microsoft.com/office/drawing/2014/main" id="{D6E98E5B-25A7-3C2D-4720-0F513D378F72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64008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1" name="Line 41">
            <a:extLst>
              <a:ext uri="{FF2B5EF4-FFF2-40B4-BE49-F238E27FC236}">
                <a16:creationId xmlns:a16="http://schemas.microsoft.com/office/drawing/2014/main" id="{C55E39DE-1F38-FE60-44E1-3BF8CC8FA222}"/>
              </a:ext>
            </a:extLst>
          </p:cNvPr>
          <p:cNvSpPr>
            <a:spLocks noChangeShapeType="1"/>
          </p:cNvSpPr>
          <p:nvPr/>
        </p:nvSpPr>
        <p:spPr bwMode="auto">
          <a:xfrm>
            <a:off x="4038600" y="2209800"/>
            <a:ext cx="11430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2" name="Line 42">
            <a:extLst>
              <a:ext uri="{FF2B5EF4-FFF2-40B4-BE49-F238E27FC236}">
                <a16:creationId xmlns:a16="http://schemas.microsoft.com/office/drawing/2014/main" id="{5A3AC10C-BE22-156F-D825-177C9E8832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2057400"/>
            <a:ext cx="0" cy="4572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3" name="Line 43">
            <a:extLst>
              <a:ext uri="{FF2B5EF4-FFF2-40B4-BE49-F238E27FC236}">
                <a16:creationId xmlns:a16="http://schemas.microsoft.com/office/drawing/2014/main" id="{29F69311-7DD6-40F3-E006-CCFA53D350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20574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4" name="Line 44">
            <a:extLst>
              <a:ext uri="{FF2B5EF4-FFF2-40B4-BE49-F238E27FC236}">
                <a16:creationId xmlns:a16="http://schemas.microsoft.com/office/drawing/2014/main" id="{B25ED5E2-C8A7-84B2-C58B-232118CF5D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25146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5" name="Line 45">
            <a:extLst>
              <a:ext uri="{FF2B5EF4-FFF2-40B4-BE49-F238E27FC236}">
                <a16:creationId xmlns:a16="http://schemas.microsoft.com/office/drawing/2014/main" id="{FFFEEAF9-28C8-7D64-C42B-54C90952925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2895600"/>
            <a:ext cx="5334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6" name="Line 46">
            <a:extLst>
              <a:ext uri="{FF2B5EF4-FFF2-40B4-BE49-F238E27FC236}">
                <a16:creationId xmlns:a16="http://schemas.microsoft.com/office/drawing/2014/main" id="{3F5CAF02-7A75-0499-608F-0EA6FF92FA16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2819400"/>
            <a:ext cx="0" cy="1524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7" name="Line 47">
            <a:extLst>
              <a:ext uri="{FF2B5EF4-FFF2-40B4-BE49-F238E27FC236}">
                <a16:creationId xmlns:a16="http://schemas.microsoft.com/office/drawing/2014/main" id="{5A0FFDA1-4A68-8EC4-49A4-C92E7690DC96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7200" y="3810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8" name="Line 48">
            <a:extLst>
              <a:ext uri="{FF2B5EF4-FFF2-40B4-BE49-F238E27FC236}">
                <a16:creationId xmlns:a16="http://schemas.microsoft.com/office/drawing/2014/main" id="{C6E11E68-AF4C-1261-E5E0-077996A4903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3429000"/>
            <a:ext cx="0" cy="990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49" name="Line 49">
            <a:extLst>
              <a:ext uri="{FF2B5EF4-FFF2-40B4-BE49-F238E27FC236}">
                <a16:creationId xmlns:a16="http://schemas.microsoft.com/office/drawing/2014/main" id="{807384FD-F032-0493-F5F7-9934310595AD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3429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0" name="Line 50">
            <a:extLst>
              <a:ext uri="{FF2B5EF4-FFF2-40B4-BE49-F238E27FC236}">
                <a16:creationId xmlns:a16="http://schemas.microsoft.com/office/drawing/2014/main" id="{8CE73054-F98B-6074-212F-2C9C91FA733F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39624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1" name="Line 51">
            <a:extLst>
              <a:ext uri="{FF2B5EF4-FFF2-40B4-BE49-F238E27FC236}">
                <a16:creationId xmlns:a16="http://schemas.microsoft.com/office/drawing/2014/main" id="{32B78BF2-422F-DC96-FC49-D24B30769438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5800" y="44196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2" name="Line 52">
            <a:extLst>
              <a:ext uri="{FF2B5EF4-FFF2-40B4-BE49-F238E27FC236}">
                <a16:creationId xmlns:a16="http://schemas.microsoft.com/office/drawing/2014/main" id="{C8CB8CF5-1BFC-3889-A78E-DBFA790A9DF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28194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3" name="Line 53">
            <a:extLst>
              <a:ext uri="{FF2B5EF4-FFF2-40B4-BE49-F238E27FC236}">
                <a16:creationId xmlns:a16="http://schemas.microsoft.com/office/drawing/2014/main" id="{F37B56B6-6DBB-522B-4D60-028393A0E0BB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32004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4" name="Line 54">
            <a:extLst>
              <a:ext uri="{FF2B5EF4-FFF2-40B4-BE49-F238E27FC236}">
                <a16:creationId xmlns:a16="http://schemas.microsoft.com/office/drawing/2014/main" id="{FDA37439-9029-B16B-C6D4-C4D6F44466CE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3810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5" name="Line 55">
            <a:extLst>
              <a:ext uri="{FF2B5EF4-FFF2-40B4-BE49-F238E27FC236}">
                <a16:creationId xmlns:a16="http://schemas.microsoft.com/office/drawing/2014/main" id="{FB5BE509-73D2-6517-18EE-6173173ABD5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1600" y="43434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512056" name="Text Box 56">
            <a:extLst>
              <a:ext uri="{FF2B5EF4-FFF2-40B4-BE49-F238E27FC236}">
                <a16:creationId xmlns:a16="http://schemas.microsoft.com/office/drawing/2014/main" id="{06A8C1F1-3820-4099-1D07-0F6A49476D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190500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Redesign Seals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57" name="Text Box 57">
            <a:extLst>
              <a:ext uri="{FF2B5EF4-FFF2-40B4-BE49-F238E27FC236}">
                <a16:creationId xmlns:a16="http://schemas.microsoft.com/office/drawing/2014/main" id="{6D53B78D-F777-824F-9266-AD3F7AF792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2330450"/>
            <a:ext cx="2057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Redesign Controls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58" name="Text Box 58">
            <a:extLst>
              <a:ext uri="{FF2B5EF4-FFF2-40B4-BE49-F238E27FC236}">
                <a16:creationId xmlns:a16="http://schemas.microsoft.com/office/drawing/2014/main" id="{26D4E688-18F7-471F-59EE-0A17334D34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2635250"/>
            <a:ext cx="18288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Leak Reduction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59" name="Text Box 59">
            <a:extLst>
              <a:ext uri="{FF2B5EF4-FFF2-40B4-BE49-F238E27FC236}">
                <a16:creationId xmlns:a16="http://schemas.microsoft.com/office/drawing/2014/main" id="{BF299383-269A-6DAD-0AE7-BF4BC70EE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016250"/>
            <a:ext cx="2057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Assembly Defect Reduction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0" name="Text Box 60">
            <a:extLst>
              <a:ext uri="{FF2B5EF4-FFF2-40B4-BE49-F238E27FC236}">
                <a16:creationId xmlns:a16="http://schemas.microsoft.com/office/drawing/2014/main" id="{484772F5-57BE-4A54-0343-7DAC92D49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3609975"/>
            <a:ext cx="19050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Packing Damage Reduction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1" name="Text Box 61">
            <a:extLst>
              <a:ext uri="{FF2B5EF4-FFF2-40B4-BE49-F238E27FC236}">
                <a16:creationId xmlns:a16="http://schemas.microsoft.com/office/drawing/2014/main" id="{7898F01C-B609-51CA-5A61-D1640F25C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400" y="4219575"/>
            <a:ext cx="16764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Control Test Processes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2" name="Text Box 62">
            <a:extLst>
              <a:ext uri="{FF2B5EF4-FFF2-40B4-BE49-F238E27FC236}">
                <a16:creationId xmlns:a16="http://schemas.microsoft.com/office/drawing/2014/main" id="{CE17FCB8-C7CB-892E-5C2C-A2CA02E9E8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525" y="1905000"/>
            <a:ext cx="11049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DMEDVI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3" name="Text Box 63">
            <a:extLst>
              <a:ext uri="{FF2B5EF4-FFF2-40B4-BE49-F238E27FC236}">
                <a16:creationId xmlns:a16="http://schemas.microsoft.com/office/drawing/2014/main" id="{35219C2C-5A53-3472-CE72-A3A3BF0F2F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525" y="2330450"/>
            <a:ext cx="10620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DMEDVI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4" name="Text Box 64">
            <a:extLst>
              <a:ext uri="{FF2B5EF4-FFF2-40B4-BE49-F238E27FC236}">
                <a16:creationId xmlns:a16="http://schemas.microsoft.com/office/drawing/2014/main" id="{BFE1AE82-91AD-C3BF-B871-ED562A2578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525" y="2635250"/>
            <a:ext cx="1084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DMAIEC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5" name="Text Box 65">
            <a:extLst>
              <a:ext uri="{FF2B5EF4-FFF2-40B4-BE49-F238E27FC236}">
                <a16:creationId xmlns:a16="http://schemas.microsoft.com/office/drawing/2014/main" id="{BB6A65D4-479A-13F7-B9F2-DD1FEC8400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525" y="3016250"/>
            <a:ext cx="10731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DMAIEC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6" name="Text Box 66">
            <a:extLst>
              <a:ext uri="{FF2B5EF4-FFF2-40B4-BE49-F238E27FC236}">
                <a16:creationId xmlns:a16="http://schemas.microsoft.com/office/drawing/2014/main" id="{F8392C9B-F31C-459C-7C9B-99AB5B5053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525" y="3609975"/>
            <a:ext cx="125888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DMAIEC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7" name="Text Box 67">
            <a:extLst>
              <a:ext uri="{FF2B5EF4-FFF2-40B4-BE49-F238E27FC236}">
                <a16:creationId xmlns:a16="http://schemas.microsoft.com/office/drawing/2014/main" id="{258EB0B3-8883-2494-3433-6F53A42DC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9525" y="4219575"/>
            <a:ext cx="12033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 b="1" i="1">
                <a:latin typeface="Arial" panose="020B0604020202020204" pitchFamily="34" charset="0"/>
                <a:ea typeface="Batang" panose="02030600000101010101" pitchFamily="18" charset="-127"/>
              </a:rPr>
              <a:t>PDCA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8" name="AutoShape 68">
            <a:extLst>
              <a:ext uri="{FF2B5EF4-FFF2-40B4-BE49-F238E27FC236}">
                <a16:creationId xmlns:a16="http://schemas.microsoft.com/office/drawing/2014/main" id="{7CA29978-DF91-5B61-8128-AAA118CAAD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5399088"/>
            <a:ext cx="5257800" cy="533400"/>
          </a:xfrm>
          <a:prstGeom prst="bevel">
            <a:avLst>
              <a:gd name="adj" fmla="val 12500"/>
            </a:avLst>
          </a:prstGeom>
          <a:solidFill>
            <a:srgbClr val="C0C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Linking Strategy to Projects &amp; Results!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2069" name="Text Box 69">
            <a:extLst>
              <a:ext uri="{FF2B5EF4-FFF2-40B4-BE49-F238E27FC236}">
                <a16:creationId xmlns:a16="http://schemas.microsoft.com/office/drawing/2014/main" id="{E0EAC46C-9D6E-F698-DB3A-2109DF7CF1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2.5-6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C76A838B-F078-D636-7959-CC42D73F38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5CAB9A53-B5BE-F798-14D0-D76385BEE2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Obtain a copy of your company’s Strategic Planning process (or approach).  Compare this to the Business Planning Process – what are the gaps?</a:t>
            </a:r>
          </a:p>
          <a:p>
            <a:endParaRPr lang="en-US" altLang="en-US"/>
          </a:p>
          <a:p>
            <a:r>
              <a:rPr lang="en-US" altLang="en-US"/>
              <a:t>Obtain a copy of your company’s Strategic Plan.  Where do you see opportunities for Six Sigma projects (DMAIEC or DMEDVI)?  How would you “sell” your company’s management on using Six Sigma as a means of accomplishing the Strat Plan goals?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7402</TotalTime>
  <Words>338</Words>
  <Application>Microsoft Office PowerPoint</Application>
  <PresentationFormat>On-screen Show (4:3)</PresentationFormat>
  <Paragraphs>90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Business Planning Process</vt:lpstr>
      <vt:lpstr>Six Sigma Linked to Business Strategy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162</cp:revision>
  <cp:lastPrinted>1998-11-12T16:48:12Z</cp:lastPrinted>
  <dcterms:created xsi:type="dcterms:W3CDTF">1998-10-26T20:45:45Z</dcterms:created>
  <dcterms:modified xsi:type="dcterms:W3CDTF">2026-07-24T18:11:15Z</dcterms:modified>
</cp:coreProperties>
</file>