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83"/>
  </p:notesMasterIdLst>
  <p:handoutMasterIdLst>
    <p:handoutMasterId r:id="rId84"/>
  </p:handoutMasterIdLst>
  <p:sldIdLst>
    <p:sldId id="256" r:id="rId2"/>
    <p:sldId id="301" r:id="rId3"/>
    <p:sldId id="302" r:id="rId4"/>
    <p:sldId id="305" r:id="rId5"/>
    <p:sldId id="306" r:id="rId6"/>
    <p:sldId id="307" r:id="rId7"/>
    <p:sldId id="308" r:id="rId8"/>
    <p:sldId id="318" r:id="rId9"/>
    <p:sldId id="317" r:id="rId10"/>
    <p:sldId id="309" r:id="rId11"/>
    <p:sldId id="310" r:id="rId12"/>
    <p:sldId id="311" r:id="rId13"/>
    <p:sldId id="312" r:id="rId14"/>
    <p:sldId id="313" r:id="rId15"/>
    <p:sldId id="314" r:id="rId16"/>
    <p:sldId id="315" r:id="rId17"/>
    <p:sldId id="316" r:id="rId18"/>
    <p:sldId id="392" r:id="rId19"/>
    <p:sldId id="319" r:id="rId20"/>
    <p:sldId id="320" r:id="rId21"/>
    <p:sldId id="322" r:id="rId22"/>
    <p:sldId id="323" r:id="rId23"/>
    <p:sldId id="324" r:id="rId24"/>
    <p:sldId id="325" r:id="rId25"/>
    <p:sldId id="326" r:id="rId26"/>
    <p:sldId id="327" r:id="rId27"/>
    <p:sldId id="329" r:id="rId28"/>
    <p:sldId id="330" r:id="rId29"/>
    <p:sldId id="331" r:id="rId30"/>
    <p:sldId id="332" r:id="rId31"/>
    <p:sldId id="333" r:id="rId32"/>
    <p:sldId id="334" r:id="rId33"/>
    <p:sldId id="335" r:id="rId34"/>
    <p:sldId id="336" r:id="rId35"/>
    <p:sldId id="337" r:id="rId36"/>
    <p:sldId id="338" r:id="rId37"/>
    <p:sldId id="339" r:id="rId38"/>
    <p:sldId id="340" r:id="rId39"/>
    <p:sldId id="341" r:id="rId40"/>
    <p:sldId id="342" r:id="rId41"/>
    <p:sldId id="343" r:id="rId42"/>
    <p:sldId id="344" r:id="rId43"/>
    <p:sldId id="345" r:id="rId44"/>
    <p:sldId id="346" r:id="rId45"/>
    <p:sldId id="347" r:id="rId46"/>
    <p:sldId id="348" r:id="rId47"/>
    <p:sldId id="349" r:id="rId48"/>
    <p:sldId id="350" r:id="rId49"/>
    <p:sldId id="351" r:id="rId50"/>
    <p:sldId id="352" r:id="rId51"/>
    <p:sldId id="353" r:id="rId52"/>
    <p:sldId id="354" r:id="rId53"/>
    <p:sldId id="355" r:id="rId54"/>
    <p:sldId id="356" r:id="rId55"/>
    <p:sldId id="357" r:id="rId56"/>
    <p:sldId id="359" r:id="rId57"/>
    <p:sldId id="360" r:id="rId58"/>
    <p:sldId id="361" r:id="rId59"/>
    <p:sldId id="363" r:id="rId60"/>
    <p:sldId id="365" r:id="rId61"/>
    <p:sldId id="366" r:id="rId62"/>
    <p:sldId id="367" r:id="rId63"/>
    <p:sldId id="370" r:id="rId64"/>
    <p:sldId id="371" r:id="rId65"/>
    <p:sldId id="372" r:id="rId66"/>
    <p:sldId id="375" r:id="rId67"/>
    <p:sldId id="378" r:id="rId68"/>
    <p:sldId id="379" r:id="rId69"/>
    <p:sldId id="380" r:id="rId70"/>
    <p:sldId id="381" r:id="rId71"/>
    <p:sldId id="382" r:id="rId72"/>
    <p:sldId id="383" r:id="rId73"/>
    <p:sldId id="384" r:id="rId74"/>
    <p:sldId id="385" r:id="rId75"/>
    <p:sldId id="386" r:id="rId76"/>
    <p:sldId id="387" r:id="rId77"/>
    <p:sldId id="388" r:id="rId78"/>
    <p:sldId id="389" r:id="rId79"/>
    <p:sldId id="390" r:id="rId80"/>
    <p:sldId id="391" r:id="rId81"/>
    <p:sldId id="376" r:id="rId82"/>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Times New Roman" panose="02020603050405020304" pitchFamily="18" charset="0"/>
        <a:ea typeface="+mn-ea"/>
        <a:cs typeface="+mn-cs"/>
      </a:defRPr>
    </a:lvl1pPr>
    <a:lvl2pPr marL="457200" algn="l" rtl="0" fontAlgn="base">
      <a:spcBef>
        <a:spcPct val="0"/>
      </a:spcBef>
      <a:spcAft>
        <a:spcPct val="0"/>
      </a:spcAft>
      <a:defRPr sz="1300" kern="1200">
        <a:solidFill>
          <a:schemeClr val="tx1"/>
        </a:solidFill>
        <a:latin typeface="Times New Roman" panose="02020603050405020304" pitchFamily="18" charset="0"/>
        <a:ea typeface="+mn-ea"/>
        <a:cs typeface="+mn-cs"/>
      </a:defRPr>
    </a:lvl2pPr>
    <a:lvl3pPr marL="914400" algn="l" rtl="0" fontAlgn="base">
      <a:spcBef>
        <a:spcPct val="0"/>
      </a:spcBef>
      <a:spcAft>
        <a:spcPct val="0"/>
      </a:spcAft>
      <a:defRPr sz="1300" kern="1200">
        <a:solidFill>
          <a:schemeClr val="tx1"/>
        </a:solidFill>
        <a:latin typeface="Times New Roman" panose="02020603050405020304" pitchFamily="18" charset="0"/>
        <a:ea typeface="+mn-ea"/>
        <a:cs typeface="+mn-cs"/>
      </a:defRPr>
    </a:lvl3pPr>
    <a:lvl4pPr marL="1371600" algn="l" rtl="0" fontAlgn="base">
      <a:spcBef>
        <a:spcPct val="0"/>
      </a:spcBef>
      <a:spcAft>
        <a:spcPct val="0"/>
      </a:spcAft>
      <a:defRPr sz="1300" kern="1200">
        <a:solidFill>
          <a:schemeClr val="tx1"/>
        </a:solidFill>
        <a:latin typeface="Times New Roman" panose="02020603050405020304" pitchFamily="18" charset="0"/>
        <a:ea typeface="+mn-ea"/>
        <a:cs typeface="+mn-cs"/>
      </a:defRPr>
    </a:lvl4pPr>
    <a:lvl5pPr marL="1828800" algn="l" rtl="0" fontAlgn="base">
      <a:spcBef>
        <a:spcPct val="0"/>
      </a:spcBef>
      <a:spcAft>
        <a:spcPct val="0"/>
      </a:spcAft>
      <a:defRPr sz="1300" kern="1200">
        <a:solidFill>
          <a:schemeClr val="tx1"/>
        </a:solidFill>
        <a:latin typeface="Times New Roman" panose="02020603050405020304" pitchFamily="18" charset="0"/>
        <a:ea typeface="+mn-ea"/>
        <a:cs typeface="+mn-cs"/>
      </a:defRPr>
    </a:lvl5pPr>
    <a:lvl6pPr marL="2286000" algn="l" defTabSz="914400" rtl="0" eaLnBrk="1" latinLnBrk="0" hangingPunct="1">
      <a:defRPr sz="1300" kern="1200">
        <a:solidFill>
          <a:schemeClr val="tx1"/>
        </a:solidFill>
        <a:latin typeface="Times New Roman" panose="02020603050405020304" pitchFamily="18" charset="0"/>
        <a:ea typeface="+mn-ea"/>
        <a:cs typeface="+mn-cs"/>
      </a:defRPr>
    </a:lvl6pPr>
    <a:lvl7pPr marL="2743200" algn="l" defTabSz="914400" rtl="0" eaLnBrk="1" latinLnBrk="0" hangingPunct="1">
      <a:defRPr sz="1300" kern="1200">
        <a:solidFill>
          <a:schemeClr val="tx1"/>
        </a:solidFill>
        <a:latin typeface="Times New Roman" panose="02020603050405020304" pitchFamily="18" charset="0"/>
        <a:ea typeface="+mn-ea"/>
        <a:cs typeface="+mn-cs"/>
      </a:defRPr>
    </a:lvl7pPr>
    <a:lvl8pPr marL="3200400" algn="l" defTabSz="914400" rtl="0" eaLnBrk="1" latinLnBrk="0" hangingPunct="1">
      <a:defRPr sz="1300" kern="1200">
        <a:solidFill>
          <a:schemeClr val="tx1"/>
        </a:solidFill>
        <a:latin typeface="Times New Roman" panose="02020603050405020304" pitchFamily="18" charset="0"/>
        <a:ea typeface="+mn-ea"/>
        <a:cs typeface="+mn-cs"/>
      </a:defRPr>
    </a:lvl8pPr>
    <a:lvl9pPr marL="3657600" algn="l" defTabSz="914400" rtl="0" eaLnBrk="1" latinLnBrk="0" hangingPunct="1">
      <a:defRPr sz="13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CC"/>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1" d="100"/>
          <a:sy n="101" d="100"/>
        </p:scale>
        <p:origin x="183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44" d="100"/>
          <a:sy n="44" d="100"/>
        </p:scale>
        <p:origin x="-1530" y="-108"/>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91434BF1-72F8-9029-FE09-A66C2A74B971}"/>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vl1pPr>
          </a:lstStyle>
          <a:p>
            <a:endParaRPr lang="en-US" altLang="en-US"/>
          </a:p>
        </p:txBody>
      </p:sp>
      <p:sp>
        <p:nvSpPr>
          <p:cNvPr id="3075" name="Rectangle 3">
            <a:extLst>
              <a:ext uri="{FF2B5EF4-FFF2-40B4-BE49-F238E27FC236}">
                <a16:creationId xmlns:a16="http://schemas.microsoft.com/office/drawing/2014/main" id="{93D9EB18-B100-C6AA-F9E1-DFF31802E25C}"/>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vl1pPr>
          </a:lstStyle>
          <a:p>
            <a:endParaRPr lang="en-US" altLang="en-US"/>
          </a:p>
        </p:txBody>
      </p:sp>
      <p:sp>
        <p:nvSpPr>
          <p:cNvPr id="3076" name="Rectangle 4">
            <a:extLst>
              <a:ext uri="{FF2B5EF4-FFF2-40B4-BE49-F238E27FC236}">
                <a16:creationId xmlns:a16="http://schemas.microsoft.com/office/drawing/2014/main" id="{D78ED7EC-AD75-46AA-AA80-DD765D16066A}"/>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vl1pPr>
          </a:lstStyle>
          <a:p>
            <a:endParaRPr lang="en-US" altLang="en-US"/>
          </a:p>
        </p:txBody>
      </p:sp>
      <p:sp>
        <p:nvSpPr>
          <p:cNvPr id="3077" name="Rectangle 5">
            <a:extLst>
              <a:ext uri="{FF2B5EF4-FFF2-40B4-BE49-F238E27FC236}">
                <a16:creationId xmlns:a16="http://schemas.microsoft.com/office/drawing/2014/main" id="{98A4503A-D901-4693-2C81-4DCA954FD7BA}"/>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vl1pPr>
          </a:lstStyle>
          <a:p>
            <a:fld id="{12672D4F-8CAF-4168-967B-4464EF56EDE0}"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849DBCB-27BD-C7A3-BB1D-81692906174C}"/>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EE6FF378-0DE5-3750-807C-7C711311977D}"/>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5C57C713-04D5-D69F-70A3-42D2EA58AF70}"/>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464B3862-2DFB-79D2-96C0-0253AA7D2700}"/>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653A188F-0BFF-5FFC-A792-641A2A740C4D}"/>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623FE926-E9D1-402E-BFC1-3ACB0A9EAA90}" type="slidenum">
              <a:rPr lang="en-US" altLang="en-US" sz="1200" b="1">
                <a:latin typeface="Arial" panose="020B0604020202020204" pitchFamily="34" charset="0"/>
              </a:rPr>
              <a:pPr algn="ctr" eaLnBrk="0" hangingPunct="0"/>
              <a:t>‹#›</a:t>
            </a:fld>
            <a:endParaRPr lang="en-US" altLang="en-US" sz="1200" b="1">
              <a:latin typeface="Arial" panose="020B0604020202020204" pitchFamily="34" charset="0"/>
            </a:endParaRP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C3A56133-FFD3-D3B2-2D1F-D6864221EF9F}"/>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3A3C524E-38F4-CBA6-A999-9EBF6009F0EE}"/>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a:extLst>
              <a:ext uri="{FF2B5EF4-FFF2-40B4-BE49-F238E27FC236}">
                <a16:creationId xmlns:a16="http://schemas.microsoft.com/office/drawing/2014/main" id="{81CAFA64-1516-D1A5-CE98-89E1C4165FAC}"/>
              </a:ext>
            </a:extLst>
          </p:cNvPr>
          <p:cNvSpPr>
            <a:spLocks noChangeArrowheads="1" noTextEdit="1"/>
          </p:cNvSpPr>
          <p:nvPr>
            <p:ph type="sldImg"/>
          </p:nvPr>
        </p:nvSpPr>
        <p:spPr>
          <a:xfrm>
            <a:off x="1128713" y="698500"/>
            <a:ext cx="4602162" cy="3451225"/>
          </a:xfrm>
        </p:spPr>
      </p:sp>
      <p:sp>
        <p:nvSpPr>
          <p:cNvPr id="607235" name="Rectangle 3">
            <a:extLst>
              <a:ext uri="{FF2B5EF4-FFF2-40B4-BE49-F238E27FC236}">
                <a16:creationId xmlns:a16="http://schemas.microsoft.com/office/drawing/2014/main" id="{48B891B6-CCFF-4383-96AE-F082FD3D1760}"/>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a:extLst>
              <a:ext uri="{FF2B5EF4-FFF2-40B4-BE49-F238E27FC236}">
                <a16:creationId xmlns:a16="http://schemas.microsoft.com/office/drawing/2014/main" id="{7FB4C4B7-6DD0-6B2A-A7A5-5E460FA5CB11}"/>
              </a:ext>
            </a:extLst>
          </p:cNvPr>
          <p:cNvSpPr>
            <a:spLocks noChangeArrowheads="1" noTextEdit="1"/>
          </p:cNvSpPr>
          <p:nvPr>
            <p:ph type="sldImg"/>
          </p:nvPr>
        </p:nvSpPr>
        <p:spPr>
          <a:xfrm>
            <a:off x="1128713" y="698500"/>
            <a:ext cx="4602162" cy="3451225"/>
          </a:xfrm>
        </p:spPr>
      </p:sp>
      <p:sp>
        <p:nvSpPr>
          <p:cNvPr id="609283" name="Rectangle 3">
            <a:extLst>
              <a:ext uri="{FF2B5EF4-FFF2-40B4-BE49-F238E27FC236}">
                <a16:creationId xmlns:a16="http://schemas.microsoft.com/office/drawing/2014/main" id="{E601FED8-1A80-3BF4-DC26-BCD12B803915}"/>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a:extLst>
              <a:ext uri="{FF2B5EF4-FFF2-40B4-BE49-F238E27FC236}">
                <a16:creationId xmlns:a16="http://schemas.microsoft.com/office/drawing/2014/main" id="{863727FB-F5CD-A305-E82F-621FBBB65EF8}"/>
              </a:ext>
            </a:extLst>
          </p:cNvPr>
          <p:cNvSpPr>
            <a:spLocks noChangeArrowheads="1" noTextEdit="1"/>
          </p:cNvSpPr>
          <p:nvPr>
            <p:ph type="sldImg"/>
          </p:nvPr>
        </p:nvSpPr>
        <p:spPr>
          <a:xfrm>
            <a:off x="1128713" y="698500"/>
            <a:ext cx="4602162" cy="3451225"/>
          </a:xfrm>
        </p:spPr>
      </p:sp>
      <p:sp>
        <p:nvSpPr>
          <p:cNvPr id="611331" name="Rectangle 3">
            <a:extLst>
              <a:ext uri="{FF2B5EF4-FFF2-40B4-BE49-F238E27FC236}">
                <a16:creationId xmlns:a16="http://schemas.microsoft.com/office/drawing/2014/main" id="{275AFE6F-B4CE-88C0-8484-3A7FEC66193F}"/>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a:extLst>
              <a:ext uri="{FF2B5EF4-FFF2-40B4-BE49-F238E27FC236}">
                <a16:creationId xmlns:a16="http://schemas.microsoft.com/office/drawing/2014/main" id="{5865A879-24FF-5911-3667-89E049DF1588}"/>
              </a:ext>
            </a:extLst>
          </p:cNvPr>
          <p:cNvSpPr>
            <a:spLocks noChangeArrowheads="1" noTextEdit="1"/>
          </p:cNvSpPr>
          <p:nvPr>
            <p:ph type="sldImg"/>
          </p:nvPr>
        </p:nvSpPr>
        <p:spPr>
          <a:xfrm>
            <a:off x="1128713" y="698500"/>
            <a:ext cx="4602162" cy="3451225"/>
          </a:xfrm>
        </p:spPr>
      </p:sp>
      <p:sp>
        <p:nvSpPr>
          <p:cNvPr id="613379" name="Rectangle 3">
            <a:extLst>
              <a:ext uri="{FF2B5EF4-FFF2-40B4-BE49-F238E27FC236}">
                <a16:creationId xmlns:a16="http://schemas.microsoft.com/office/drawing/2014/main" id="{79B9757D-25AA-3F35-B053-28D5B3D14D0A}"/>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2594" name="Rectangle 2">
            <a:extLst>
              <a:ext uri="{FF2B5EF4-FFF2-40B4-BE49-F238E27FC236}">
                <a16:creationId xmlns:a16="http://schemas.microsoft.com/office/drawing/2014/main" id="{EF8058C9-38A1-6199-A0D4-0855D3124E16}"/>
              </a:ext>
            </a:extLst>
          </p:cNvPr>
          <p:cNvSpPr>
            <a:spLocks noChangeArrowheads="1" noTextEdit="1"/>
          </p:cNvSpPr>
          <p:nvPr>
            <p:ph type="sldImg"/>
          </p:nvPr>
        </p:nvSpPr>
        <p:spPr>
          <a:xfrm>
            <a:off x="1128713" y="698500"/>
            <a:ext cx="4602162" cy="3451225"/>
          </a:xfrm>
        </p:spPr>
      </p:sp>
      <p:sp>
        <p:nvSpPr>
          <p:cNvPr id="622595" name="Rectangle 3">
            <a:extLst>
              <a:ext uri="{FF2B5EF4-FFF2-40B4-BE49-F238E27FC236}">
                <a16:creationId xmlns:a16="http://schemas.microsoft.com/office/drawing/2014/main" id="{E8D014ED-CC45-8403-8F2E-1BD8987748EF}"/>
              </a:ext>
            </a:extLst>
          </p:cNvPr>
          <p:cNvSpPr>
            <a:spLocks noGrp="1" noChangeArrowheads="1"/>
          </p:cNvSpPr>
          <p:nvPr>
            <p:ph type="body" idx="1"/>
          </p:nvPr>
        </p:nvSpPr>
        <p:spPr>
          <a:xfrm>
            <a:off x="914400" y="4387850"/>
            <a:ext cx="5029200" cy="4156075"/>
          </a:xfrm>
        </p:spPr>
        <p:txBody>
          <a:bodyPr/>
          <a:lstStyle/>
          <a:p>
            <a:r>
              <a:rPr lang="en-US" altLang="en-US"/>
              <a:t>Remind group that “value” is defined by the Customer -- not the production process.  It is not a value added operation to a cost standard.</a:t>
            </a:r>
          </a:p>
          <a:p>
            <a:endParaRPr lang="en-US" altLang="en-US"/>
          </a:p>
          <a:p>
            <a:r>
              <a:rPr lang="en-US" altLang="en-US"/>
              <a:t>Value is that for which the Customer is willing to pay.</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6690" name="Rectangle 2">
            <a:extLst>
              <a:ext uri="{FF2B5EF4-FFF2-40B4-BE49-F238E27FC236}">
                <a16:creationId xmlns:a16="http://schemas.microsoft.com/office/drawing/2014/main" id="{1AACE346-5554-5547-518C-84A541537502}"/>
              </a:ext>
            </a:extLst>
          </p:cNvPr>
          <p:cNvSpPr>
            <a:spLocks noChangeArrowheads="1" noTextEdit="1"/>
          </p:cNvSpPr>
          <p:nvPr>
            <p:ph type="sldImg"/>
          </p:nvPr>
        </p:nvSpPr>
        <p:spPr>
          <a:xfrm>
            <a:off x="1128713" y="698500"/>
            <a:ext cx="4602162" cy="3451225"/>
          </a:xfrm>
        </p:spPr>
      </p:sp>
      <p:sp>
        <p:nvSpPr>
          <p:cNvPr id="626691" name="Rectangle 3">
            <a:extLst>
              <a:ext uri="{FF2B5EF4-FFF2-40B4-BE49-F238E27FC236}">
                <a16:creationId xmlns:a16="http://schemas.microsoft.com/office/drawing/2014/main" id="{F4D95F3E-4CC4-6B90-6E77-51C848267BED}"/>
              </a:ext>
            </a:extLst>
          </p:cNvPr>
          <p:cNvSpPr>
            <a:spLocks noGrp="1" noChangeArrowheads="1"/>
          </p:cNvSpPr>
          <p:nvPr>
            <p:ph type="body" idx="1"/>
          </p:nvPr>
        </p:nvSpPr>
        <p:spPr>
          <a:xfrm>
            <a:off x="914400" y="4387850"/>
            <a:ext cx="5029200" cy="4156075"/>
          </a:xfrm>
        </p:spPr>
        <p:txBody>
          <a:bodyPr/>
          <a:lstStyle/>
          <a:p>
            <a:r>
              <a:rPr lang="en-US" altLang="en-US"/>
              <a:t>What is a process driven organization? (One in which human activities are focused on managing and improving well defined, standardized, robust processes -- in both production and information flow)</a:t>
            </a:r>
          </a:p>
          <a:p>
            <a:endParaRPr lang="en-US" altLang="en-US"/>
          </a:p>
          <a:p>
            <a:r>
              <a:rPr lang="en-US" altLang="en-US"/>
              <a:t>How many types wastes are there in a JIT approach? (Seven wastes:</a:t>
            </a:r>
          </a:p>
          <a:p>
            <a:r>
              <a:rPr lang="en-US" altLang="en-US"/>
              <a:t>1.Excess Production</a:t>
            </a:r>
          </a:p>
          <a:p>
            <a:r>
              <a:rPr lang="en-US" altLang="en-US"/>
              <a:t>2.Waiting</a:t>
            </a:r>
          </a:p>
          <a:p>
            <a:r>
              <a:rPr lang="en-US" altLang="en-US"/>
              <a:t>3. Conveyance</a:t>
            </a:r>
          </a:p>
          <a:p>
            <a:r>
              <a:rPr lang="en-US" altLang="en-US"/>
              <a:t>4.Unnecessary processing</a:t>
            </a:r>
          </a:p>
          <a:p>
            <a:r>
              <a:rPr lang="en-US" altLang="en-US"/>
              <a:t>5. Inventory</a:t>
            </a:r>
          </a:p>
          <a:p>
            <a:r>
              <a:rPr lang="en-US" altLang="en-US"/>
              <a:t>6. Unnecessary Motion</a:t>
            </a:r>
          </a:p>
          <a:p>
            <a:r>
              <a:rPr lang="en-US" altLang="en-US"/>
              <a:t>7. Producing Failures</a:t>
            </a:r>
          </a:p>
          <a:p>
            <a:endParaRPr lang="en-US" altLang="en-US"/>
          </a:p>
          <a:p>
            <a:r>
              <a:rPr lang="en-US" altLang="en-US"/>
              <a:t>What waste does Lean add?  8. Producing goods and services that don't meet customer needs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8738" name="Rectangle 2">
            <a:extLst>
              <a:ext uri="{FF2B5EF4-FFF2-40B4-BE49-F238E27FC236}">
                <a16:creationId xmlns:a16="http://schemas.microsoft.com/office/drawing/2014/main" id="{BC700213-E991-9D01-8A41-E132AF1C9094}"/>
              </a:ext>
            </a:extLst>
          </p:cNvPr>
          <p:cNvSpPr>
            <a:spLocks noChangeArrowheads="1" noTextEdit="1"/>
          </p:cNvSpPr>
          <p:nvPr>
            <p:ph type="sldImg"/>
          </p:nvPr>
        </p:nvSpPr>
        <p:spPr>
          <a:xfrm>
            <a:off x="1128713" y="698500"/>
            <a:ext cx="4602162" cy="3451225"/>
          </a:xfrm>
        </p:spPr>
      </p:sp>
      <p:sp>
        <p:nvSpPr>
          <p:cNvPr id="628739" name="Rectangle 3">
            <a:extLst>
              <a:ext uri="{FF2B5EF4-FFF2-40B4-BE49-F238E27FC236}">
                <a16:creationId xmlns:a16="http://schemas.microsoft.com/office/drawing/2014/main" id="{2031E651-8537-7716-D49C-B45F01D2D0F1}"/>
              </a:ext>
            </a:extLst>
          </p:cNvPr>
          <p:cNvSpPr>
            <a:spLocks noGrp="1" noChangeArrowheads="1"/>
          </p:cNvSpPr>
          <p:nvPr>
            <p:ph type="body" idx="1"/>
          </p:nvPr>
        </p:nvSpPr>
        <p:spPr>
          <a:xfrm>
            <a:off x="914400" y="4387850"/>
            <a:ext cx="5029200" cy="4156075"/>
          </a:xfrm>
        </p:spPr>
        <p:txBody>
          <a:bodyPr/>
          <a:lstStyle/>
          <a:p>
            <a:r>
              <a:rPr lang="en-US" altLang="en-US"/>
              <a:t>Note that we will see that the first two, sort and set in order, are the most important of the 5 S's.</a:t>
            </a:r>
          </a:p>
          <a:p>
            <a:endParaRPr lang="en-US" altLang="en-US"/>
          </a:p>
          <a:p>
            <a:r>
              <a:rPr lang="en-US" altLang="en-US"/>
              <a:t>However, also note that without Sustain, the whole thing will fall apart.</a:t>
            </a:r>
          </a:p>
          <a:p>
            <a:endParaRPr lang="en-US" altLang="en-US"/>
          </a:p>
          <a:p>
            <a:r>
              <a:rPr lang="en-US" altLang="en-US"/>
              <a:t>Lastly, note that the approaches and techniques that will be discussed are applicable in all work flow environments;  production, information flow, administration and clerical.</a:t>
            </a:r>
          </a:p>
          <a:p>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0786" name="Rectangle 2">
            <a:extLst>
              <a:ext uri="{FF2B5EF4-FFF2-40B4-BE49-F238E27FC236}">
                <a16:creationId xmlns:a16="http://schemas.microsoft.com/office/drawing/2014/main" id="{6DC2A8CE-A370-BC4C-7244-8FF963839FE2}"/>
              </a:ext>
            </a:extLst>
          </p:cNvPr>
          <p:cNvSpPr>
            <a:spLocks noChangeArrowheads="1" noTextEdit="1"/>
          </p:cNvSpPr>
          <p:nvPr>
            <p:ph type="sldImg"/>
          </p:nvPr>
        </p:nvSpPr>
        <p:spPr>
          <a:xfrm>
            <a:off x="1128713" y="698500"/>
            <a:ext cx="4602162" cy="3451225"/>
          </a:xfrm>
        </p:spPr>
      </p:sp>
      <p:sp>
        <p:nvSpPr>
          <p:cNvPr id="630787" name="Rectangle 3">
            <a:extLst>
              <a:ext uri="{FF2B5EF4-FFF2-40B4-BE49-F238E27FC236}">
                <a16:creationId xmlns:a16="http://schemas.microsoft.com/office/drawing/2014/main" id="{287A5D88-C5DF-D99F-06CD-D8DF8EF6AA53}"/>
              </a:ext>
            </a:extLst>
          </p:cNvPr>
          <p:cNvSpPr>
            <a:spLocks noGrp="1" noChangeArrowheads="1"/>
          </p:cNvSpPr>
          <p:nvPr>
            <p:ph type="body" idx="1"/>
          </p:nvPr>
        </p:nvSpPr>
        <p:spPr>
          <a:xfrm>
            <a:off x="914400" y="4387850"/>
            <a:ext cx="5029200" cy="4156075"/>
          </a:xfrm>
        </p:spPr>
        <p:txBody>
          <a:bodyPr/>
          <a:lstStyle/>
          <a:p>
            <a:r>
              <a:rPr lang="en-US" altLang="en-US"/>
              <a:t>Why throw it out?  Engage the class is a short discussion. </a:t>
            </a:r>
          </a:p>
          <a:p>
            <a:endParaRPr lang="en-US" altLang="en-US"/>
          </a:p>
          <a:p>
            <a:r>
              <a:rPr lang="en-US" altLang="en-US"/>
              <a:t>If it is a process driven organization, then the waste caused by  clutter and unneeded items devalue the process. For example, the process should define and describe exactly what is needed to perform particular tasks and activities.  That is all that is needed.</a:t>
            </a:r>
          </a:p>
          <a:p>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2834" name="Rectangle 2">
            <a:extLst>
              <a:ext uri="{FF2B5EF4-FFF2-40B4-BE49-F238E27FC236}">
                <a16:creationId xmlns:a16="http://schemas.microsoft.com/office/drawing/2014/main" id="{9419B291-0E71-4ED5-EEE0-E15FFD160088}"/>
              </a:ext>
            </a:extLst>
          </p:cNvPr>
          <p:cNvSpPr>
            <a:spLocks noChangeArrowheads="1" noTextEdit="1"/>
          </p:cNvSpPr>
          <p:nvPr>
            <p:ph type="sldImg"/>
          </p:nvPr>
        </p:nvSpPr>
        <p:spPr>
          <a:xfrm>
            <a:off x="1128713" y="698500"/>
            <a:ext cx="4602162" cy="3451225"/>
          </a:xfrm>
        </p:spPr>
      </p:sp>
      <p:sp>
        <p:nvSpPr>
          <p:cNvPr id="632835" name="Rectangle 3">
            <a:extLst>
              <a:ext uri="{FF2B5EF4-FFF2-40B4-BE49-F238E27FC236}">
                <a16:creationId xmlns:a16="http://schemas.microsoft.com/office/drawing/2014/main" id="{E28BB23A-F455-8849-71CC-B8915D3C2832}"/>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82" name="Rectangle 2">
            <a:extLst>
              <a:ext uri="{FF2B5EF4-FFF2-40B4-BE49-F238E27FC236}">
                <a16:creationId xmlns:a16="http://schemas.microsoft.com/office/drawing/2014/main" id="{08F82CDC-9DD9-A8AB-ACF8-8EC1A6C479B3}"/>
              </a:ext>
            </a:extLst>
          </p:cNvPr>
          <p:cNvSpPr>
            <a:spLocks noChangeArrowheads="1" noTextEdit="1"/>
          </p:cNvSpPr>
          <p:nvPr>
            <p:ph type="sldImg"/>
          </p:nvPr>
        </p:nvSpPr>
        <p:spPr>
          <a:xfrm>
            <a:off x="1128713" y="698500"/>
            <a:ext cx="4602162" cy="3451225"/>
          </a:xfrm>
        </p:spPr>
      </p:sp>
      <p:sp>
        <p:nvSpPr>
          <p:cNvPr id="634883" name="Rectangle 3">
            <a:extLst>
              <a:ext uri="{FF2B5EF4-FFF2-40B4-BE49-F238E27FC236}">
                <a16:creationId xmlns:a16="http://schemas.microsoft.com/office/drawing/2014/main" id="{BC7E4562-2CCA-0FD1-28FB-E2BF6B4347B4}"/>
              </a:ext>
            </a:extLst>
          </p:cNvPr>
          <p:cNvSpPr>
            <a:spLocks noGrp="1" noChangeArrowheads="1"/>
          </p:cNvSpPr>
          <p:nvPr>
            <p:ph type="body" idx="1"/>
          </p:nvPr>
        </p:nvSpPr>
        <p:spPr>
          <a:xfrm>
            <a:off x="914400" y="4387850"/>
            <a:ext cx="5029200" cy="4156075"/>
          </a:xfrm>
        </p:spPr>
        <p:txBody>
          <a:bodyPr/>
          <a:lstStyle/>
          <a:p>
            <a:r>
              <a:rPr lang="en-US" altLang="en-US"/>
              <a:t>Note that tagged items can be things or space.  For example, if shelving is being used to store unneeded material/tools, then the shelving space should be tagged along with the material/tools.  Nothing should be sacred or overlooked.</a:t>
            </a:r>
          </a:p>
          <a:p>
            <a:endParaRPr lang="en-US" altLang="en-US"/>
          </a:p>
          <a:p>
            <a:r>
              <a:rPr lang="en-US" altLang="en-US"/>
              <a:t>Local Hold:  way station for items to be moved to Central Hold; items that can be dispositioned by local authority; items "tested" for red tagging by holding for a predetermined period of time; etc...</a:t>
            </a:r>
          </a:p>
          <a:p>
            <a:endParaRPr lang="en-US" altLang="en-US"/>
          </a:p>
          <a:p>
            <a:r>
              <a:rPr lang="en-US" altLang="en-US"/>
              <a:t>Central Hold:  for items that local management does not have authority to disposition; to meet audit/accounting requirements; for determination of distribution to other areas with need in the organization; to consolidate disposition efforts; etc...</a:t>
            </a:r>
          </a:p>
          <a:p>
            <a:endParaRPr lang="en-US" altLang="en-US"/>
          </a:p>
          <a:p>
            <a:r>
              <a:rPr lang="en-US" altLang="en-US"/>
              <a:t>Rem: Disposition could be: dispose, move, leave</a:t>
            </a:r>
          </a:p>
          <a:p>
            <a:endParaRPr lang="en-US" altLang="en-US"/>
          </a:p>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9826" name="Rectangle 2">
            <a:extLst>
              <a:ext uri="{FF2B5EF4-FFF2-40B4-BE49-F238E27FC236}">
                <a16:creationId xmlns:a16="http://schemas.microsoft.com/office/drawing/2014/main" id="{05D5ED0F-A62C-6EE4-1F59-8F684861F9D4}"/>
              </a:ext>
            </a:extLst>
          </p:cNvPr>
          <p:cNvSpPr>
            <a:spLocks noChangeArrowheads="1" noTextEdit="1"/>
          </p:cNvSpPr>
          <p:nvPr>
            <p:ph type="sldImg"/>
          </p:nvPr>
        </p:nvSpPr>
        <p:spPr>
          <a:xfrm>
            <a:off x="1128713" y="698500"/>
            <a:ext cx="4602162" cy="3451225"/>
          </a:xfrm>
        </p:spPr>
      </p:sp>
      <p:sp>
        <p:nvSpPr>
          <p:cNvPr id="589827" name="Rectangle 3">
            <a:extLst>
              <a:ext uri="{FF2B5EF4-FFF2-40B4-BE49-F238E27FC236}">
                <a16:creationId xmlns:a16="http://schemas.microsoft.com/office/drawing/2014/main" id="{BCBFC385-A011-77E9-A081-811929778CDB}"/>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6930" name="Rectangle 2">
            <a:extLst>
              <a:ext uri="{FF2B5EF4-FFF2-40B4-BE49-F238E27FC236}">
                <a16:creationId xmlns:a16="http://schemas.microsoft.com/office/drawing/2014/main" id="{24AF9BAE-066A-8328-894F-9983F0DD0E47}"/>
              </a:ext>
            </a:extLst>
          </p:cNvPr>
          <p:cNvSpPr>
            <a:spLocks noChangeArrowheads="1" noTextEdit="1"/>
          </p:cNvSpPr>
          <p:nvPr>
            <p:ph type="sldImg"/>
          </p:nvPr>
        </p:nvSpPr>
        <p:spPr>
          <a:xfrm>
            <a:off x="1128713" y="698500"/>
            <a:ext cx="4602162" cy="3451225"/>
          </a:xfrm>
        </p:spPr>
      </p:sp>
      <p:sp>
        <p:nvSpPr>
          <p:cNvPr id="636931" name="Rectangle 3">
            <a:extLst>
              <a:ext uri="{FF2B5EF4-FFF2-40B4-BE49-F238E27FC236}">
                <a16:creationId xmlns:a16="http://schemas.microsoft.com/office/drawing/2014/main" id="{5D09086E-B50F-91D1-F87D-B8AEF2BC548E}"/>
              </a:ext>
            </a:extLst>
          </p:cNvPr>
          <p:cNvSpPr>
            <a:spLocks noGrp="1" noChangeArrowheads="1"/>
          </p:cNvSpPr>
          <p:nvPr>
            <p:ph type="body" idx="1"/>
          </p:nvPr>
        </p:nvSpPr>
        <p:spPr>
          <a:xfrm>
            <a:off x="914400" y="4387850"/>
            <a:ext cx="5029200" cy="4156075"/>
          </a:xfrm>
        </p:spPr>
        <p:txBody>
          <a:bodyPr/>
          <a:lstStyle/>
          <a:p>
            <a:r>
              <a:rPr lang="en-US" altLang="en-US"/>
              <a:t>Rem:  the process should be as simple as possible.  Anyone should be able to easily locate and put away required items -- even those of similar appearance.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1026" name="Rectangle 2">
            <a:extLst>
              <a:ext uri="{FF2B5EF4-FFF2-40B4-BE49-F238E27FC236}">
                <a16:creationId xmlns:a16="http://schemas.microsoft.com/office/drawing/2014/main" id="{695A4BDE-C2EA-C85B-5F1A-1A7F8828F77F}"/>
              </a:ext>
            </a:extLst>
          </p:cNvPr>
          <p:cNvSpPr>
            <a:spLocks noChangeArrowheads="1" noTextEdit="1"/>
          </p:cNvSpPr>
          <p:nvPr>
            <p:ph type="sldImg"/>
          </p:nvPr>
        </p:nvSpPr>
        <p:spPr>
          <a:xfrm>
            <a:off x="1128713" y="698500"/>
            <a:ext cx="4602162" cy="3451225"/>
          </a:xfrm>
        </p:spPr>
      </p:sp>
      <p:sp>
        <p:nvSpPr>
          <p:cNvPr id="641027" name="Rectangle 3">
            <a:extLst>
              <a:ext uri="{FF2B5EF4-FFF2-40B4-BE49-F238E27FC236}">
                <a16:creationId xmlns:a16="http://schemas.microsoft.com/office/drawing/2014/main" id="{66901457-637D-5D70-8C1A-E395051A8763}"/>
              </a:ext>
            </a:extLst>
          </p:cNvPr>
          <p:cNvSpPr>
            <a:spLocks noGrp="1" noChangeArrowheads="1"/>
          </p:cNvSpPr>
          <p:nvPr>
            <p:ph type="body" idx="1"/>
          </p:nvPr>
        </p:nvSpPr>
        <p:spPr>
          <a:xfrm>
            <a:off x="914400" y="4387850"/>
            <a:ext cx="5029200" cy="4156075"/>
          </a:xfrm>
        </p:spPr>
        <p:txBody>
          <a:bodyPr/>
          <a:lstStyle/>
          <a:p>
            <a:r>
              <a:rPr lang="en-US" altLang="en-US"/>
              <a:t>Refer participants to appendices: principles of eliminating wasted motion; principles of storing jigs, fixtures, etc...</a:t>
            </a:r>
          </a:p>
          <a:p>
            <a:endParaRPr lang="en-US" altLang="en-US"/>
          </a:p>
          <a:p>
            <a:r>
              <a:rPr lang="en-US" altLang="en-US"/>
              <a:t>You may wish to moderate a brief discussion with the class.</a:t>
            </a:r>
          </a:p>
          <a:p>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3074" name="Rectangle 2">
            <a:extLst>
              <a:ext uri="{FF2B5EF4-FFF2-40B4-BE49-F238E27FC236}">
                <a16:creationId xmlns:a16="http://schemas.microsoft.com/office/drawing/2014/main" id="{F9417E63-044C-FE7C-6511-F1D365E35B81}"/>
              </a:ext>
            </a:extLst>
          </p:cNvPr>
          <p:cNvSpPr>
            <a:spLocks noChangeArrowheads="1" noTextEdit="1"/>
          </p:cNvSpPr>
          <p:nvPr>
            <p:ph type="sldImg"/>
          </p:nvPr>
        </p:nvSpPr>
        <p:spPr>
          <a:xfrm>
            <a:off x="1128713" y="698500"/>
            <a:ext cx="4602162" cy="3451225"/>
          </a:xfrm>
        </p:spPr>
      </p:sp>
      <p:sp>
        <p:nvSpPr>
          <p:cNvPr id="643075" name="Rectangle 3">
            <a:extLst>
              <a:ext uri="{FF2B5EF4-FFF2-40B4-BE49-F238E27FC236}">
                <a16:creationId xmlns:a16="http://schemas.microsoft.com/office/drawing/2014/main" id="{FFC7FF0F-E075-619D-1C44-62FB50E2FBE5}"/>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22" name="Rectangle 2">
            <a:extLst>
              <a:ext uri="{FF2B5EF4-FFF2-40B4-BE49-F238E27FC236}">
                <a16:creationId xmlns:a16="http://schemas.microsoft.com/office/drawing/2014/main" id="{4B0C514B-3C4C-6B16-8A40-C03E7286667E}"/>
              </a:ext>
            </a:extLst>
          </p:cNvPr>
          <p:cNvSpPr>
            <a:spLocks noChangeArrowheads="1" noTextEdit="1"/>
          </p:cNvSpPr>
          <p:nvPr>
            <p:ph type="sldImg"/>
          </p:nvPr>
        </p:nvSpPr>
        <p:spPr>
          <a:xfrm>
            <a:off x="1128713" y="698500"/>
            <a:ext cx="4602162" cy="3451225"/>
          </a:xfrm>
        </p:spPr>
      </p:sp>
      <p:sp>
        <p:nvSpPr>
          <p:cNvPr id="645123" name="Rectangle 3">
            <a:extLst>
              <a:ext uri="{FF2B5EF4-FFF2-40B4-BE49-F238E27FC236}">
                <a16:creationId xmlns:a16="http://schemas.microsoft.com/office/drawing/2014/main" id="{1BB488C3-F98F-3C23-1A95-44CECD9E97A8}"/>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7170" name="Rectangle 2">
            <a:extLst>
              <a:ext uri="{FF2B5EF4-FFF2-40B4-BE49-F238E27FC236}">
                <a16:creationId xmlns:a16="http://schemas.microsoft.com/office/drawing/2014/main" id="{12209B2F-F662-A394-7FB5-9BB517BB40FA}"/>
              </a:ext>
            </a:extLst>
          </p:cNvPr>
          <p:cNvSpPr>
            <a:spLocks noChangeArrowheads="1" noTextEdit="1"/>
          </p:cNvSpPr>
          <p:nvPr>
            <p:ph type="sldImg"/>
          </p:nvPr>
        </p:nvSpPr>
        <p:spPr>
          <a:xfrm>
            <a:off x="1128713" y="698500"/>
            <a:ext cx="4602162" cy="3451225"/>
          </a:xfrm>
        </p:spPr>
      </p:sp>
      <p:sp>
        <p:nvSpPr>
          <p:cNvPr id="647171" name="Rectangle 3">
            <a:extLst>
              <a:ext uri="{FF2B5EF4-FFF2-40B4-BE49-F238E27FC236}">
                <a16:creationId xmlns:a16="http://schemas.microsoft.com/office/drawing/2014/main" id="{5D69BAC1-F054-161F-2D0C-173976382D7F}"/>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9218" name="Rectangle 2">
            <a:extLst>
              <a:ext uri="{FF2B5EF4-FFF2-40B4-BE49-F238E27FC236}">
                <a16:creationId xmlns:a16="http://schemas.microsoft.com/office/drawing/2014/main" id="{C7319CBB-A3E7-0D80-E301-7EE82CE06B7D}"/>
              </a:ext>
            </a:extLst>
          </p:cNvPr>
          <p:cNvSpPr>
            <a:spLocks noChangeArrowheads="1" noTextEdit="1"/>
          </p:cNvSpPr>
          <p:nvPr>
            <p:ph type="sldImg"/>
          </p:nvPr>
        </p:nvSpPr>
        <p:spPr>
          <a:xfrm>
            <a:off x="1128713" y="698500"/>
            <a:ext cx="4602162" cy="3451225"/>
          </a:xfrm>
        </p:spPr>
      </p:sp>
      <p:sp>
        <p:nvSpPr>
          <p:cNvPr id="649219" name="Rectangle 3">
            <a:extLst>
              <a:ext uri="{FF2B5EF4-FFF2-40B4-BE49-F238E27FC236}">
                <a16:creationId xmlns:a16="http://schemas.microsoft.com/office/drawing/2014/main" id="{3183DA09-3F4E-13B0-6B6A-BE1960174647}"/>
              </a:ext>
            </a:extLst>
          </p:cNvPr>
          <p:cNvSpPr>
            <a:spLocks noGrp="1" noChangeArrowheads="1"/>
          </p:cNvSpPr>
          <p:nvPr>
            <p:ph type="body" idx="1"/>
          </p:nvPr>
        </p:nvSpPr>
        <p:spPr>
          <a:xfrm>
            <a:off x="914400" y="4387850"/>
            <a:ext cx="5029200" cy="4156075"/>
          </a:xfrm>
        </p:spPr>
        <p:txBody>
          <a:bodyPr/>
          <a:lstStyle/>
          <a:p>
            <a:r>
              <a:rPr lang="en-US" altLang="en-US"/>
              <a:t>Ask participants how often should inspections be performed?  Moderate the discussion if there is a difference of opinion.  Ultimately, the participants should realize that the statement of measurements and the inspection should happen at least on every shift.  This should be a routine part of the work process.</a:t>
            </a:r>
          </a:p>
          <a:p>
            <a:endParaRPr lang="en-US"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1266" name="Rectangle 2">
            <a:extLst>
              <a:ext uri="{FF2B5EF4-FFF2-40B4-BE49-F238E27FC236}">
                <a16:creationId xmlns:a16="http://schemas.microsoft.com/office/drawing/2014/main" id="{5BB277FD-6304-0EED-8F66-B5BC02628A8E}"/>
              </a:ext>
            </a:extLst>
          </p:cNvPr>
          <p:cNvSpPr>
            <a:spLocks noChangeArrowheads="1" noTextEdit="1"/>
          </p:cNvSpPr>
          <p:nvPr>
            <p:ph type="sldImg"/>
          </p:nvPr>
        </p:nvSpPr>
        <p:spPr>
          <a:xfrm>
            <a:off x="1128713" y="698500"/>
            <a:ext cx="4602162" cy="3451225"/>
          </a:xfrm>
        </p:spPr>
      </p:sp>
      <p:sp>
        <p:nvSpPr>
          <p:cNvPr id="651267" name="Rectangle 3">
            <a:extLst>
              <a:ext uri="{FF2B5EF4-FFF2-40B4-BE49-F238E27FC236}">
                <a16:creationId xmlns:a16="http://schemas.microsoft.com/office/drawing/2014/main" id="{6862D8CA-FC71-54BC-F68D-4ED8E9CC21F8}"/>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3314" name="Rectangle 2">
            <a:extLst>
              <a:ext uri="{FF2B5EF4-FFF2-40B4-BE49-F238E27FC236}">
                <a16:creationId xmlns:a16="http://schemas.microsoft.com/office/drawing/2014/main" id="{3E91C416-A8F1-605F-866C-F239DF8E07CB}"/>
              </a:ext>
            </a:extLst>
          </p:cNvPr>
          <p:cNvSpPr>
            <a:spLocks noChangeArrowheads="1" noTextEdit="1"/>
          </p:cNvSpPr>
          <p:nvPr>
            <p:ph type="sldImg"/>
          </p:nvPr>
        </p:nvSpPr>
        <p:spPr>
          <a:xfrm>
            <a:off x="1128713" y="698500"/>
            <a:ext cx="4602162" cy="3451225"/>
          </a:xfrm>
        </p:spPr>
      </p:sp>
      <p:sp>
        <p:nvSpPr>
          <p:cNvPr id="653315" name="Rectangle 3">
            <a:extLst>
              <a:ext uri="{FF2B5EF4-FFF2-40B4-BE49-F238E27FC236}">
                <a16:creationId xmlns:a16="http://schemas.microsoft.com/office/drawing/2014/main" id="{AE0698A6-2A0A-7955-C14C-6EDCEB5AE5F6}"/>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62" name="Rectangle 2">
            <a:extLst>
              <a:ext uri="{FF2B5EF4-FFF2-40B4-BE49-F238E27FC236}">
                <a16:creationId xmlns:a16="http://schemas.microsoft.com/office/drawing/2014/main" id="{0080426B-74F6-E129-C26C-7B01C616B98D}"/>
              </a:ext>
            </a:extLst>
          </p:cNvPr>
          <p:cNvSpPr>
            <a:spLocks noChangeArrowheads="1" noTextEdit="1"/>
          </p:cNvSpPr>
          <p:nvPr>
            <p:ph type="sldImg"/>
          </p:nvPr>
        </p:nvSpPr>
        <p:spPr>
          <a:xfrm>
            <a:off x="1128713" y="698500"/>
            <a:ext cx="4602162" cy="3451225"/>
          </a:xfrm>
        </p:spPr>
      </p:sp>
      <p:sp>
        <p:nvSpPr>
          <p:cNvPr id="655363" name="Rectangle 3">
            <a:extLst>
              <a:ext uri="{FF2B5EF4-FFF2-40B4-BE49-F238E27FC236}">
                <a16:creationId xmlns:a16="http://schemas.microsoft.com/office/drawing/2014/main" id="{7A6BC2DE-0F96-55AD-04CC-3CED8A8782F2}"/>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7410" name="Rectangle 2">
            <a:extLst>
              <a:ext uri="{FF2B5EF4-FFF2-40B4-BE49-F238E27FC236}">
                <a16:creationId xmlns:a16="http://schemas.microsoft.com/office/drawing/2014/main" id="{608B7F10-BF63-6FE5-D250-57D6620C895B}"/>
              </a:ext>
            </a:extLst>
          </p:cNvPr>
          <p:cNvSpPr>
            <a:spLocks noChangeArrowheads="1" noTextEdit="1"/>
          </p:cNvSpPr>
          <p:nvPr>
            <p:ph type="sldImg"/>
          </p:nvPr>
        </p:nvSpPr>
        <p:spPr>
          <a:xfrm>
            <a:off x="1128713" y="698500"/>
            <a:ext cx="4602162" cy="3451225"/>
          </a:xfrm>
        </p:spPr>
      </p:sp>
      <p:sp>
        <p:nvSpPr>
          <p:cNvPr id="657411" name="Rectangle 3">
            <a:extLst>
              <a:ext uri="{FF2B5EF4-FFF2-40B4-BE49-F238E27FC236}">
                <a16:creationId xmlns:a16="http://schemas.microsoft.com/office/drawing/2014/main" id="{A372FA44-C32E-CDEC-CF49-5D9B1F4FC1D5}"/>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a:extLst>
              <a:ext uri="{FF2B5EF4-FFF2-40B4-BE49-F238E27FC236}">
                <a16:creationId xmlns:a16="http://schemas.microsoft.com/office/drawing/2014/main" id="{27119199-AF21-BA95-6C87-86FA976F18AA}"/>
              </a:ext>
            </a:extLst>
          </p:cNvPr>
          <p:cNvSpPr>
            <a:spLocks noChangeArrowheads="1" noTextEdit="1"/>
          </p:cNvSpPr>
          <p:nvPr>
            <p:ph type="sldImg"/>
          </p:nvPr>
        </p:nvSpPr>
        <p:spPr>
          <a:xfrm>
            <a:off x="1128713" y="698500"/>
            <a:ext cx="4602162" cy="3451225"/>
          </a:xfrm>
        </p:spPr>
      </p:sp>
      <p:sp>
        <p:nvSpPr>
          <p:cNvPr id="596995" name="Rectangle 3">
            <a:extLst>
              <a:ext uri="{FF2B5EF4-FFF2-40B4-BE49-F238E27FC236}">
                <a16:creationId xmlns:a16="http://schemas.microsoft.com/office/drawing/2014/main" id="{7B2E5985-31F7-67F9-1901-5C4C8D2DCA83}"/>
              </a:ext>
            </a:extLst>
          </p:cNvPr>
          <p:cNvSpPr>
            <a:spLocks noGrp="1" noChangeArrowheads="1"/>
          </p:cNvSpPr>
          <p:nvPr>
            <p:ph type="body" idx="1"/>
          </p:nvPr>
        </p:nvSpPr>
        <p:spPr>
          <a:xfrm>
            <a:off x="914400" y="4387850"/>
            <a:ext cx="5029200" cy="4156075"/>
          </a:xfrm>
        </p:spPr>
        <p:txBody>
          <a:bodyPr/>
          <a:lstStyle/>
          <a:p>
            <a:r>
              <a:rPr lang="en-US" altLang="en-US"/>
              <a:t>Ask the group to think about and offer opinions as to the key Value Stream drivers in taking a vacation to another country.</a:t>
            </a:r>
          </a:p>
          <a:p>
            <a:r>
              <a:rPr lang="en-US" altLang="en-US"/>
              <a:t>Do the same with the soft drink example, then turn to the next slide.</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9458" name="Rectangle 2">
            <a:extLst>
              <a:ext uri="{FF2B5EF4-FFF2-40B4-BE49-F238E27FC236}">
                <a16:creationId xmlns:a16="http://schemas.microsoft.com/office/drawing/2014/main" id="{FAB7B885-7B92-A038-89B5-4155F19B8686}"/>
              </a:ext>
            </a:extLst>
          </p:cNvPr>
          <p:cNvSpPr>
            <a:spLocks noChangeArrowheads="1" noTextEdit="1"/>
          </p:cNvSpPr>
          <p:nvPr>
            <p:ph type="sldImg"/>
          </p:nvPr>
        </p:nvSpPr>
        <p:spPr>
          <a:xfrm>
            <a:off x="1128713" y="698500"/>
            <a:ext cx="4602162" cy="3451225"/>
          </a:xfrm>
        </p:spPr>
      </p:sp>
      <p:sp>
        <p:nvSpPr>
          <p:cNvPr id="659459" name="Rectangle 3">
            <a:extLst>
              <a:ext uri="{FF2B5EF4-FFF2-40B4-BE49-F238E27FC236}">
                <a16:creationId xmlns:a16="http://schemas.microsoft.com/office/drawing/2014/main" id="{9BF6930A-812D-A37A-1FD8-BB3564B1FC6D}"/>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a:extLst>
              <a:ext uri="{FF2B5EF4-FFF2-40B4-BE49-F238E27FC236}">
                <a16:creationId xmlns:a16="http://schemas.microsoft.com/office/drawing/2014/main" id="{8BC30773-417F-FFE2-A47B-CD08D40E8786}"/>
              </a:ext>
            </a:extLst>
          </p:cNvPr>
          <p:cNvSpPr>
            <a:spLocks noChangeArrowheads="1" noTextEdit="1"/>
          </p:cNvSpPr>
          <p:nvPr>
            <p:ph type="sldImg"/>
          </p:nvPr>
        </p:nvSpPr>
        <p:spPr>
          <a:xfrm>
            <a:off x="1133475" y="593725"/>
            <a:ext cx="4603750" cy="3452813"/>
          </a:xfrm>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miter lim="800000"/>
                <a:headEnd/>
                <a:tailEnd/>
              </a14:hiddenLine>
            </a:ext>
          </a:extLst>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1746" name="Rectangle 2">
            <a:extLst>
              <a:ext uri="{FF2B5EF4-FFF2-40B4-BE49-F238E27FC236}">
                <a16:creationId xmlns:a16="http://schemas.microsoft.com/office/drawing/2014/main" id="{6BFA0E2E-B803-C406-857F-0D1E7BA9165E}"/>
              </a:ext>
            </a:extLst>
          </p:cNvPr>
          <p:cNvSpPr>
            <a:spLocks noChangeArrowheads="1" noTextEdit="1"/>
          </p:cNvSpPr>
          <p:nvPr>
            <p:ph type="sldImg"/>
          </p:nvPr>
        </p:nvSpPr>
        <p:spPr>
          <a:xfrm>
            <a:off x="1133475" y="593725"/>
            <a:ext cx="4603750" cy="3452813"/>
          </a:xfrm>
        </p:spPr>
      </p:sp>
      <p:sp>
        <p:nvSpPr>
          <p:cNvPr id="671747" name="Rectangle 3">
            <a:extLst>
              <a:ext uri="{FF2B5EF4-FFF2-40B4-BE49-F238E27FC236}">
                <a16:creationId xmlns:a16="http://schemas.microsoft.com/office/drawing/2014/main" id="{1CEE5AC0-B5C5-7A0E-17D6-E845F0EE67FC}"/>
              </a:ext>
            </a:extLst>
          </p:cNvPr>
          <p:cNvSpPr>
            <a:spLocks noGrp="1" noChangeArrowheads="1"/>
          </p:cNvSpPr>
          <p:nvPr>
            <p:ph type="body" idx="1"/>
          </p:nvPr>
        </p:nvSpPr>
        <p:spPr>
          <a:xfrm>
            <a:off x="904875" y="4418013"/>
            <a:ext cx="5048250" cy="4108450"/>
          </a:xfrm>
          <a:ln/>
          <a:effectLst>
            <a:outerShdw dist="107763" dir="2700000" algn="ctr" rotWithShape="0">
              <a:schemeClr val="tx1"/>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a:lstStyle/>
          <a:p>
            <a:endParaRPr lang="en-US"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794" name="Rectangle 2">
            <a:extLst>
              <a:ext uri="{FF2B5EF4-FFF2-40B4-BE49-F238E27FC236}">
                <a16:creationId xmlns:a16="http://schemas.microsoft.com/office/drawing/2014/main" id="{5FB44330-219A-AE14-88CC-8D83DBD0641E}"/>
              </a:ext>
            </a:extLst>
          </p:cNvPr>
          <p:cNvSpPr>
            <a:spLocks noChangeArrowheads="1" noTextEdit="1"/>
          </p:cNvSpPr>
          <p:nvPr>
            <p:ph type="sldImg"/>
          </p:nvPr>
        </p:nvSpPr>
        <p:spPr>
          <a:xfrm>
            <a:off x="1133475" y="593725"/>
            <a:ext cx="4603750" cy="3452813"/>
          </a:xfrm>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miter lim="800000"/>
                <a:headEnd/>
                <a:tailEnd/>
              </a14:hiddenLine>
            </a:ext>
          </a:extLst>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42" name="Rectangle 2">
            <a:extLst>
              <a:ext uri="{FF2B5EF4-FFF2-40B4-BE49-F238E27FC236}">
                <a16:creationId xmlns:a16="http://schemas.microsoft.com/office/drawing/2014/main" id="{1E64EC69-94AB-C0CC-9A54-9F8286840404}"/>
              </a:ext>
            </a:extLst>
          </p:cNvPr>
          <p:cNvSpPr>
            <a:spLocks noChangeArrowheads="1" noTextEdit="1"/>
          </p:cNvSpPr>
          <p:nvPr>
            <p:ph type="sldImg"/>
          </p:nvPr>
        </p:nvSpPr>
        <p:spPr>
          <a:xfrm>
            <a:off x="1133475" y="593725"/>
            <a:ext cx="4603750" cy="3452813"/>
          </a:xfrm>
          <a:ln/>
          <a:extLst>
            <a:ext uri="{909E8E84-426E-40DD-AFC4-6F175D3DCCD1}">
              <a14:hiddenFill xmlns:a14="http://schemas.microsoft.com/office/drawing/2010/main">
                <a:noFill/>
              </a14:hiddenFill>
            </a:ext>
            <a:ext uri="{91240B29-F687-4F45-9708-019B960494DF}">
              <a14:hiddenLine xmlns:a14="http://schemas.microsoft.com/office/drawing/2010/main" w="12700">
                <a:solidFill>
                  <a:srgbClr val="000000"/>
                </a:solidFill>
                <a:miter lim="800000"/>
                <a:headEnd/>
                <a:tailEnd/>
              </a14:hiddenLine>
            </a:ext>
          </a:extLst>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2226" name="Rectangle 2">
            <a:extLst>
              <a:ext uri="{FF2B5EF4-FFF2-40B4-BE49-F238E27FC236}">
                <a16:creationId xmlns:a16="http://schemas.microsoft.com/office/drawing/2014/main" id="{C8039899-C1FF-52DA-6AF8-68C93F9C0D5C}"/>
              </a:ext>
            </a:extLst>
          </p:cNvPr>
          <p:cNvSpPr>
            <a:spLocks noChangeArrowheads="1" noTextEdit="1"/>
          </p:cNvSpPr>
          <p:nvPr>
            <p:ph type="sldImg"/>
          </p:nvPr>
        </p:nvSpPr>
        <p:spPr>
          <a:xfrm>
            <a:off x="1128713" y="698500"/>
            <a:ext cx="4602162" cy="3451225"/>
          </a:xfrm>
        </p:spPr>
      </p:sp>
      <p:sp>
        <p:nvSpPr>
          <p:cNvPr id="692227" name="Rectangle 3">
            <a:extLst>
              <a:ext uri="{FF2B5EF4-FFF2-40B4-BE49-F238E27FC236}">
                <a16:creationId xmlns:a16="http://schemas.microsoft.com/office/drawing/2014/main" id="{321C9160-4822-FA11-EE83-5B149C8282A1}"/>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4274" name="Rectangle 2">
            <a:extLst>
              <a:ext uri="{FF2B5EF4-FFF2-40B4-BE49-F238E27FC236}">
                <a16:creationId xmlns:a16="http://schemas.microsoft.com/office/drawing/2014/main" id="{9DA0FB83-BB91-5EFB-9EF9-DC32764040E1}"/>
              </a:ext>
            </a:extLst>
          </p:cNvPr>
          <p:cNvSpPr>
            <a:spLocks noChangeArrowheads="1" noTextEdit="1"/>
          </p:cNvSpPr>
          <p:nvPr>
            <p:ph type="sldImg"/>
          </p:nvPr>
        </p:nvSpPr>
        <p:spPr>
          <a:xfrm>
            <a:off x="1128713" y="698500"/>
            <a:ext cx="4602162" cy="3451225"/>
          </a:xfrm>
        </p:spPr>
      </p:sp>
      <p:sp>
        <p:nvSpPr>
          <p:cNvPr id="694275" name="Rectangle 3">
            <a:extLst>
              <a:ext uri="{FF2B5EF4-FFF2-40B4-BE49-F238E27FC236}">
                <a16:creationId xmlns:a16="http://schemas.microsoft.com/office/drawing/2014/main" id="{3A99D540-10E6-67F8-4ADB-53A360FB69E4}"/>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22" name="Rectangle 2">
            <a:extLst>
              <a:ext uri="{FF2B5EF4-FFF2-40B4-BE49-F238E27FC236}">
                <a16:creationId xmlns:a16="http://schemas.microsoft.com/office/drawing/2014/main" id="{7692CBE3-FB36-4CA0-1461-0186D35D313A}"/>
              </a:ext>
            </a:extLst>
          </p:cNvPr>
          <p:cNvSpPr>
            <a:spLocks noChangeArrowheads="1" noTextEdit="1"/>
          </p:cNvSpPr>
          <p:nvPr>
            <p:ph type="sldImg"/>
          </p:nvPr>
        </p:nvSpPr>
        <p:spPr>
          <a:xfrm>
            <a:off x="1128713" y="698500"/>
            <a:ext cx="4602162" cy="3451225"/>
          </a:xfrm>
        </p:spPr>
      </p:sp>
      <p:sp>
        <p:nvSpPr>
          <p:cNvPr id="696323" name="Rectangle 3">
            <a:extLst>
              <a:ext uri="{FF2B5EF4-FFF2-40B4-BE49-F238E27FC236}">
                <a16:creationId xmlns:a16="http://schemas.microsoft.com/office/drawing/2014/main" id="{C6A0189F-39B2-418F-F59E-92876EE00ED5}"/>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0658" name="Rectangle 2">
            <a:extLst>
              <a:ext uri="{FF2B5EF4-FFF2-40B4-BE49-F238E27FC236}">
                <a16:creationId xmlns:a16="http://schemas.microsoft.com/office/drawing/2014/main" id="{3D993F1A-9AE8-14E8-385D-B81AC6C953C0}"/>
              </a:ext>
            </a:extLst>
          </p:cNvPr>
          <p:cNvSpPr>
            <a:spLocks noChangeArrowheads="1" noTextEdit="1"/>
          </p:cNvSpPr>
          <p:nvPr>
            <p:ph type="sldImg"/>
          </p:nvPr>
        </p:nvSpPr>
        <p:spPr>
          <a:xfrm>
            <a:off x="1128713" y="698500"/>
            <a:ext cx="4600575" cy="3449638"/>
          </a:xfrm>
        </p:spPr>
      </p:sp>
      <p:sp>
        <p:nvSpPr>
          <p:cNvPr id="710659" name="Rectangle 3">
            <a:extLst>
              <a:ext uri="{FF2B5EF4-FFF2-40B4-BE49-F238E27FC236}">
                <a16:creationId xmlns:a16="http://schemas.microsoft.com/office/drawing/2014/main" id="{9E061564-ABB4-3898-2FD1-DF46CF2A584E}"/>
              </a:ext>
            </a:extLst>
          </p:cNvPr>
          <p:cNvSpPr>
            <a:spLocks noGrp="1" noChangeArrowheads="1"/>
          </p:cNvSpPr>
          <p:nvPr>
            <p:ph type="body" idx="1"/>
          </p:nvPr>
        </p:nvSpPr>
        <p:spPr>
          <a:xfrm>
            <a:off x="914400" y="4386263"/>
            <a:ext cx="5029200" cy="4154487"/>
          </a:xfrm>
        </p:spPr>
        <p:txBody>
          <a:bodyPr/>
          <a:lstStyle/>
          <a:p>
            <a:pPr marL="228600" indent="-228600"/>
            <a:r>
              <a:rPr lang="en-US" altLang="en-US"/>
              <a:t>Set-up improvement will accomplish two things:</a:t>
            </a:r>
          </a:p>
          <a:p>
            <a:pPr marL="228600" indent="-228600"/>
            <a:r>
              <a:rPr lang="en-US" altLang="en-US"/>
              <a:t>	1.  Reduction of waste of people, equipment and, possibly, material.</a:t>
            </a:r>
          </a:p>
          <a:p>
            <a:pPr marL="228600" indent="-228600"/>
            <a:r>
              <a:rPr lang="en-US" altLang="en-US"/>
              <a:t>	2.  Improved competitive position.</a:t>
            </a:r>
          </a:p>
          <a:p>
            <a:pPr marL="228600" indent="-228600"/>
            <a:endParaRPr lang="en-US" altLang="en-US"/>
          </a:p>
          <a:p>
            <a:pPr marL="228600" indent="-228600"/>
            <a:r>
              <a:rPr lang="en-US" altLang="en-US"/>
              <a:t>What is one way that set-up improvement can improve competitive position? Go to next slide</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Rectangle 2">
            <a:extLst>
              <a:ext uri="{FF2B5EF4-FFF2-40B4-BE49-F238E27FC236}">
                <a16:creationId xmlns:a16="http://schemas.microsoft.com/office/drawing/2014/main" id="{1EFB2C23-8809-25CE-89DF-9B1AC74DBFED}"/>
              </a:ext>
            </a:extLst>
          </p:cNvPr>
          <p:cNvSpPr>
            <a:spLocks noChangeArrowheads="1" noTextEdit="1"/>
          </p:cNvSpPr>
          <p:nvPr>
            <p:ph type="sldImg"/>
          </p:nvPr>
        </p:nvSpPr>
        <p:spPr>
          <a:xfrm>
            <a:off x="1128713" y="698500"/>
            <a:ext cx="4600575" cy="3449638"/>
          </a:xfrm>
        </p:spPr>
      </p:sp>
      <p:sp>
        <p:nvSpPr>
          <p:cNvPr id="712707" name="Rectangle 3">
            <a:extLst>
              <a:ext uri="{FF2B5EF4-FFF2-40B4-BE49-F238E27FC236}">
                <a16:creationId xmlns:a16="http://schemas.microsoft.com/office/drawing/2014/main" id="{045CD3F4-1F98-51DE-BFE2-A5D42EAEABA5}"/>
              </a:ext>
            </a:extLst>
          </p:cNvPr>
          <p:cNvSpPr>
            <a:spLocks noGrp="1" noChangeArrowheads="1"/>
          </p:cNvSpPr>
          <p:nvPr>
            <p:ph type="body" idx="1"/>
          </p:nvPr>
        </p:nvSpPr>
        <p:spPr>
          <a:xfrm>
            <a:off x="914400" y="4386263"/>
            <a:ext cx="5029200" cy="4154487"/>
          </a:xfrm>
        </p:spPr>
        <p:txBody>
          <a:bodyPr/>
          <a:lstStyle/>
          <a:p>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a:extLst>
              <a:ext uri="{FF2B5EF4-FFF2-40B4-BE49-F238E27FC236}">
                <a16:creationId xmlns:a16="http://schemas.microsoft.com/office/drawing/2014/main" id="{21229172-2726-C05E-C977-AE8045B5805B}"/>
              </a:ext>
            </a:extLst>
          </p:cNvPr>
          <p:cNvSpPr>
            <a:spLocks noChangeArrowheads="1" noTextEdit="1"/>
          </p:cNvSpPr>
          <p:nvPr>
            <p:ph type="sldImg"/>
          </p:nvPr>
        </p:nvSpPr>
        <p:spPr>
          <a:xfrm>
            <a:off x="1128713" y="698500"/>
            <a:ext cx="4602162" cy="3451225"/>
          </a:xfrm>
        </p:spPr>
      </p:sp>
      <p:sp>
        <p:nvSpPr>
          <p:cNvPr id="599043" name="Rectangle 3">
            <a:extLst>
              <a:ext uri="{FF2B5EF4-FFF2-40B4-BE49-F238E27FC236}">
                <a16:creationId xmlns:a16="http://schemas.microsoft.com/office/drawing/2014/main" id="{D304F7A7-4719-DA78-A5F4-706BE9E9B5F8}"/>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4754" name="Rectangle 2">
            <a:extLst>
              <a:ext uri="{FF2B5EF4-FFF2-40B4-BE49-F238E27FC236}">
                <a16:creationId xmlns:a16="http://schemas.microsoft.com/office/drawing/2014/main" id="{6A0BB1C7-4B40-5D3F-9E92-5CD88062268F}"/>
              </a:ext>
            </a:extLst>
          </p:cNvPr>
          <p:cNvSpPr>
            <a:spLocks noChangeArrowheads="1" noTextEdit="1"/>
          </p:cNvSpPr>
          <p:nvPr>
            <p:ph type="sldImg"/>
          </p:nvPr>
        </p:nvSpPr>
        <p:spPr>
          <a:xfrm>
            <a:off x="1128713" y="698500"/>
            <a:ext cx="4600575" cy="3449638"/>
          </a:xfrm>
        </p:spPr>
      </p:sp>
      <p:sp>
        <p:nvSpPr>
          <p:cNvPr id="714755" name="Rectangle 3">
            <a:extLst>
              <a:ext uri="{FF2B5EF4-FFF2-40B4-BE49-F238E27FC236}">
                <a16:creationId xmlns:a16="http://schemas.microsoft.com/office/drawing/2014/main" id="{630E7789-97DF-D3CC-6FF0-88C238F4B8F8}"/>
              </a:ext>
            </a:extLst>
          </p:cNvPr>
          <p:cNvSpPr>
            <a:spLocks noGrp="1" noChangeArrowheads="1"/>
          </p:cNvSpPr>
          <p:nvPr>
            <p:ph type="body" idx="1"/>
          </p:nvPr>
        </p:nvSpPr>
        <p:spPr>
          <a:xfrm>
            <a:off x="914400" y="4386263"/>
            <a:ext cx="5029200" cy="4154487"/>
          </a:xfrm>
        </p:spPr>
        <p:txBody>
          <a:bodyPr/>
          <a:lstStyle/>
          <a:p>
            <a:endParaRPr lang="en-US"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0898" name="Rectangle 2">
            <a:extLst>
              <a:ext uri="{FF2B5EF4-FFF2-40B4-BE49-F238E27FC236}">
                <a16:creationId xmlns:a16="http://schemas.microsoft.com/office/drawing/2014/main" id="{FE2AB87E-2270-3FA7-2D4B-04ADF974E1DE}"/>
              </a:ext>
            </a:extLst>
          </p:cNvPr>
          <p:cNvSpPr>
            <a:spLocks noChangeArrowheads="1" noTextEdit="1"/>
          </p:cNvSpPr>
          <p:nvPr>
            <p:ph type="sldImg"/>
          </p:nvPr>
        </p:nvSpPr>
        <p:spPr>
          <a:xfrm>
            <a:off x="1128713" y="698500"/>
            <a:ext cx="4600575" cy="3449638"/>
          </a:xfrm>
        </p:spPr>
      </p:sp>
      <p:sp>
        <p:nvSpPr>
          <p:cNvPr id="720899" name="Rectangle 3">
            <a:extLst>
              <a:ext uri="{FF2B5EF4-FFF2-40B4-BE49-F238E27FC236}">
                <a16:creationId xmlns:a16="http://schemas.microsoft.com/office/drawing/2014/main" id="{282E0773-9572-30B9-5839-C039F6B0E34E}"/>
              </a:ext>
            </a:extLst>
          </p:cNvPr>
          <p:cNvSpPr>
            <a:spLocks noGrp="1" noChangeArrowheads="1"/>
          </p:cNvSpPr>
          <p:nvPr>
            <p:ph type="body" idx="1"/>
          </p:nvPr>
        </p:nvSpPr>
        <p:spPr>
          <a:xfrm>
            <a:off x="914400" y="4386263"/>
            <a:ext cx="5029200" cy="4154487"/>
          </a:xfrm>
        </p:spPr>
        <p:txBody>
          <a:bodyPr/>
          <a:lstStyle/>
          <a:p>
            <a:endParaRPr lang="en-US"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a:extLst>
              <a:ext uri="{FF2B5EF4-FFF2-40B4-BE49-F238E27FC236}">
                <a16:creationId xmlns:a16="http://schemas.microsoft.com/office/drawing/2014/main" id="{DD41E405-D3E9-030B-486C-6F1F3C94A6DF}"/>
              </a:ext>
            </a:extLst>
          </p:cNvPr>
          <p:cNvSpPr>
            <a:spLocks noChangeArrowheads="1" noTextEdit="1"/>
          </p:cNvSpPr>
          <p:nvPr>
            <p:ph type="sldImg"/>
          </p:nvPr>
        </p:nvSpPr>
        <p:spPr>
          <a:xfrm>
            <a:off x="1128713" y="698500"/>
            <a:ext cx="4602162" cy="3451225"/>
          </a:xfrm>
        </p:spPr>
      </p:sp>
      <p:sp>
        <p:nvSpPr>
          <p:cNvPr id="601091" name="Rectangle 3">
            <a:extLst>
              <a:ext uri="{FF2B5EF4-FFF2-40B4-BE49-F238E27FC236}">
                <a16:creationId xmlns:a16="http://schemas.microsoft.com/office/drawing/2014/main" id="{F427BAC5-5841-14C6-6A5A-8E9D577DB1E7}"/>
              </a:ext>
            </a:extLst>
          </p:cNvPr>
          <p:cNvSpPr>
            <a:spLocks noGrp="1" noChangeArrowheads="1"/>
          </p:cNvSpPr>
          <p:nvPr>
            <p:ph type="body" idx="1"/>
          </p:nvPr>
        </p:nvSpPr>
        <p:spPr>
          <a:xfrm>
            <a:off x="914400" y="4387850"/>
            <a:ext cx="5029200" cy="4156075"/>
          </a:xfrm>
        </p:spPr>
        <p:txBody>
          <a:bodyPr/>
          <a:lstStyle/>
          <a:p>
            <a:r>
              <a:rPr lang="en-US" altLang="en-US"/>
              <a:t>In the Lean Thinking book, the can of soda example is cited to show that the most time and expense by far is incurred from mining the ore to producing the aluminum can.  If the soft drink manufacturer were to look only within the four walls of the bottling plants, very little of the Value Chain would be seen</a:t>
            </a:r>
          </a:p>
          <a:p>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a:extLst>
              <a:ext uri="{FF2B5EF4-FFF2-40B4-BE49-F238E27FC236}">
                <a16:creationId xmlns:a16="http://schemas.microsoft.com/office/drawing/2014/main" id="{D48CA5C3-0550-A0FD-2BD5-27E25D703F5D}"/>
              </a:ext>
            </a:extLst>
          </p:cNvPr>
          <p:cNvSpPr>
            <a:spLocks noChangeArrowheads="1" noTextEdit="1"/>
          </p:cNvSpPr>
          <p:nvPr>
            <p:ph type="sldImg"/>
          </p:nvPr>
        </p:nvSpPr>
        <p:spPr>
          <a:xfrm>
            <a:off x="1128713" y="698500"/>
            <a:ext cx="4602162" cy="3451225"/>
          </a:xfrm>
        </p:spPr>
      </p:sp>
      <p:sp>
        <p:nvSpPr>
          <p:cNvPr id="619523" name="Rectangle 3">
            <a:extLst>
              <a:ext uri="{FF2B5EF4-FFF2-40B4-BE49-F238E27FC236}">
                <a16:creationId xmlns:a16="http://schemas.microsoft.com/office/drawing/2014/main" id="{C721EDCB-DF67-7E53-F733-8BADF93A6E40}"/>
              </a:ext>
            </a:extLst>
          </p:cNvPr>
          <p:cNvSpPr>
            <a:spLocks noGrp="1" noChangeArrowheads="1"/>
          </p:cNvSpPr>
          <p:nvPr>
            <p:ph type="body" idx="1"/>
          </p:nvPr>
        </p:nvSpPr>
        <p:spPr>
          <a:xfrm>
            <a:off x="914400" y="4387850"/>
            <a:ext cx="5029200" cy="4156075"/>
          </a:xfrm>
        </p:spPr>
        <p:txBody>
          <a:bodyPr/>
          <a:lstStyle/>
          <a:p>
            <a:r>
              <a:rPr lang="en-US" altLang="en-US"/>
              <a:t>In the Lean Thinking book, the can of soda example is cited to show that the most time and expense by far is incurred from mining the ore to producing the aluminum can.  If the soft drink manufacturer were to look only within the four walls of the bottling plants, very little of the Value Chain would be seen</a:t>
            </a:r>
          </a:p>
          <a:p>
            <a:endParaRPr lang="en-US"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7474" name="Rectangle 2">
            <a:extLst>
              <a:ext uri="{FF2B5EF4-FFF2-40B4-BE49-F238E27FC236}">
                <a16:creationId xmlns:a16="http://schemas.microsoft.com/office/drawing/2014/main" id="{DFBAA19A-CE0A-982A-DA27-0C9B8005883C}"/>
              </a:ext>
            </a:extLst>
          </p:cNvPr>
          <p:cNvSpPr>
            <a:spLocks noChangeArrowheads="1" noTextEdit="1"/>
          </p:cNvSpPr>
          <p:nvPr>
            <p:ph type="sldImg"/>
          </p:nvPr>
        </p:nvSpPr>
        <p:spPr>
          <a:xfrm>
            <a:off x="1128713" y="698500"/>
            <a:ext cx="4602162" cy="3451225"/>
          </a:xfrm>
        </p:spPr>
      </p:sp>
      <p:sp>
        <p:nvSpPr>
          <p:cNvPr id="617475" name="Rectangle 3">
            <a:extLst>
              <a:ext uri="{FF2B5EF4-FFF2-40B4-BE49-F238E27FC236}">
                <a16:creationId xmlns:a16="http://schemas.microsoft.com/office/drawing/2014/main" id="{BC757A95-7C2F-46C2-BFCC-4F3C4FEAAFF3}"/>
              </a:ext>
            </a:extLst>
          </p:cNvPr>
          <p:cNvSpPr>
            <a:spLocks noGrp="1" noChangeArrowheads="1"/>
          </p:cNvSpPr>
          <p:nvPr>
            <p:ph type="body" idx="1"/>
          </p:nvPr>
        </p:nvSpPr>
        <p:spPr>
          <a:xfrm>
            <a:off x="914400" y="4387850"/>
            <a:ext cx="5029200" cy="4156075"/>
          </a:xfrm>
        </p:spPr>
        <p:txBody>
          <a:bodyPr/>
          <a:lstStyle/>
          <a:p>
            <a:r>
              <a:rPr lang="en-US" altLang="en-US"/>
              <a:t>In the Lean Thinking book, the can of soda example is cited to show that the most time and expense by far is incurred from mining the ore to producing the aluminum can.  If the soft drink manufacturer were to look only within the four walls of the bottling plants, very little of the Value Chain would be seen</a:t>
            </a:r>
          </a:p>
          <a:p>
            <a:endParaRPr lang="en-US"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3138" name="Rectangle 2">
            <a:extLst>
              <a:ext uri="{FF2B5EF4-FFF2-40B4-BE49-F238E27FC236}">
                <a16:creationId xmlns:a16="http://schemas.microsoft.com/office/drawing/2014/main" id="{9E2345FA-D012-AD77-4DF3-1E2AA48CFDA3}"/>
              </a:ext>
            </a:extLst>
          </p:cNvPr>
          <p:cNvSpPr>
            <a:spLocks noChangeArrowheads="1" noTextEdit="1"/>
          </p:cNvSpPr>
          <p:nvPr>
            <p:ph type="sldImg"/>
          </p:nvPr>
        </p:nvSpPr>
        <p:spPr>
          <a:xfrm>
            <a:off x="1128713" y="698500"/>
            <a:ext cx="4602162" cy="3451225"/>
          </a:xfrm>
        </p:spPr>
      </p:sp>
      <p:sp>
        <p:nvSpPr>
          <p:cNvPr id="603139" name="Rectangle 3">
            <a:extLst>
              <a:ext uri="{FF2B5EF4-FFF2-40B4-BE49-F238E27FC236}">
                <a16:creationId xmlns:a16="http://schemas.microsoft.com/office/drawing/2014/main" id="{0050FC7D-9B2D-1B32-E949-5A65A828DA6D}"/>
              </a:ext>
            </a:extLst>
          </p:cNvPr>
          <p:cNvSpPr>
            <a:spLocks noGrp="1" noChangeArrowheads="1"/>
          </p:cNvSpPr>
          <p:nvPr>
            <p:ph type="body" idx="1"/>
          </p:nvPr>
        </p:nvSpPr>
        <p:spPr>
          <a:xfrm>
            <a:off x="914400" y="4387850"/>
            <a:ext cx="5029200" cy="4156075"/>
          </a:xfrm>
        </p:spPr>
        <p:txBody>
          <a:bodyPr/>
          <a:lstStyle/>
          <a:p>
            <a:endParaRPr lang="en-US"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5186" name="Rectangle 2">
            <a:extLst>
              <a:ext uri="{FF2B5EF4-FFF2-40B4-BE49-F238E27FC236}">
                <a16:creationId xmlns:a16="http://schemas.microsoft.com/office/drawing/2014/main" id="{3C89A82C-CCA5-E8B9-D0AD-F62F769F7C71}"/>
              </a:ext>
            </a:extLst>
          </p:cNvPr>
          <p:cNvSpPr>
            <a:spLocks noChangeArrowheads="1" noTextEdit="1"/>
          </p:cNvSpPr>
          <p:nvPr>
            <p:ph type="sldImg"/>
          </p:nvPr>
        </p:nvSpPr>
        <p:spPr>
          <a:xfrm>
            <a:off x="1128713" y="698500"/>
            <a:ext cx="4602162" cy="3451225"/>
          </a:xfrm>
        </p:spPr>
      </p:sp>
      <p:sp>
        <p:nvSpPr>
          <p:cNvPr id="605187" name="Rectangle 3">
            <a:extLst>
              <a:ext uri="{FF2B5EF4-FFF2-40B4-BE49-F238E27FC236}">
                <a16:creationId xmlns:a16="http://schemas.microsoft.com/office/drawing/2014/main" id="{15CE5C67-5667-6F53-B018-811A70FEE0FF}"/>
              </a:ext>
            </a:extLst>
          </p:cNvPr>
          <p:cNvSpPr>
            <a:spLocks noGrp="1" noChangeArrowheads="1"/>
          </p:cNvSpPr>
          <p:nvPr>
            <p:ph type="body" idx="1"/>
          </p:nvPr>
        </p:nvSpPr>
        <p:spPr>
          <a:xfrm>
            <a:off x="914400" y="4387850"/>
            <a:ext cx="5029200" cy="4156075"/>
          </a:xfrm>
        </p:spPr>
        <p:txBody>
          <a:bodyPr/>
          <a:lstStyle/>
          <a:p>
            <a:r>
              <a:rPr lang="en-US" altLang="en-US"/>
              <a:t>Ask why it all begins with flow.</a:t>
            </a:r>
          </a:p>
          <a:p>
            <a:endParaRPr lang="en-US" altLang="en-US"/>
          </a:p>
          <a:p>
            <a:r>
              <a:rPr lang="en-US" altLang="en-US"/>
              <a:t>To master flow means that information and material proceed without stop or delay.  Waste has been eliminated.</a:t>
            </a:r>
          </a:p>
          <a:p>
            <a:endParaRPr lang="en-US" altLang="en-US"/>
          </a:p>
          <a:p>
            <a:r>
              <a:rPr lang="en-US" altLang="en-US"/>
              <a:t>Then ask, “Is cost a cause or an effect (of how we choose to manage workflow)?”</a:t>
            </a:r>
          </a:p>
          <a:p>
            <a:endParaRPr lang="en-US" altLang="en-US"/>
          </a:p>
          <a:p>
            <a:r>
              <a:rPr lang="en-US" altLang="en-US"/>
              <a:t>Cost is an effect, a result.  We can not manage results.  We can only manage the causes that produce the results.</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B1B68-6EA9-B5D5-199D-319E7913440C}"/>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8A84C7-20AD-5E77-2C6A-23B1B298D11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56613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8BAA18-BC06-17BC-752D-F3222520812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0B896BD-7C1D-096A-5524-DD52F01ACE0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48711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30F6CEB-A090-363B-AC7C-C4E8D02C95D3}"/>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694EA7E-7002-F106-8B1D-63FED368DD53}"/>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02870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79E1CC-AFC6-3591-70D6-228DF129C1B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DF46656-25E5-D4E9-1375-0F853CEEE92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56656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40E26-4AFC-3DCD-C5A9-4CC5F5583BAE}"/>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A293F42-4876-BB3C-EB22-6B7C844D664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024468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921E4-E92D-A1B0-49BB-CD804E535A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6705AA-BEBD-34C6-60B7-94FA061C2DC6}"/>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B319383-D167-80FA-0394-66D518EA1F62}"/>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41830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C98226-A79D-6515-49FC-AEFBD1C4B170}"/>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3ABA413-A3D6-F2E8-5178-559317BA6FB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D2A8797-DBA6-7AF4-3E00-BBB09335F86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D3DFF55-0A03-1A2A-871A-22CFE37D07C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1BDF5FC-914E-8ABF-BF13-F5BA59071F36}"/>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726615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8696E3-811F-5586-7053-668482A66A0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8442687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0676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7E10C4-9BAD-F2FA-260C-8FD376A230F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3A26BC3-B043-93A3-BF72-A3BFE14A1191}"/>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852BCA2-F1B6-8471-CF9B-9545CE90322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8049094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E5AF09-9CC2-F740-231B-530551420586}"/>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B625653-C9A8-F8E7-2D9A-1A86E0ED47C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3195472-5823-3CBA-40B5-EDB7223083B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899194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6EA33C6-561C-C6B6-BA96-BFE348A5A3EE}"/>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9AC0BFAE-982D-71AC-A02C-B5E7BE9C6A80}"/>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D1C7AD70-C52A-BBD1-5158-6C53FF413BE3}"/>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39577379-B9FF-DF25-EB16-FFAD192DCDB9}"/>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EC437802-ADC5-77F6-48D4-32CA38AB87AF}"/>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D34EDBD6-31CA-4001-B96A-BC29D7B61E21}"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6.xml"/><Relationship Id="rId4" Type="http://schemas.openxmlformats.org/officeDocument/2006/relationships/image" Target="../media/image5.emf"/></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slideLayout" Target="../slideLayouts/slideLayout2.xml"/><Relationship Id="rId5" Type="http://schemas.openxmlformats.org/officeDocument/2006/relationships/image" Target="../media/image9.wmf"/><Relationship Id="rId4" Type="http://schemas.openxmlformats.org/officeDocument/2006/relationships/image" Target="../media/image8.wmf"/></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7.wmf"/><Relationship Id="rId1" Type="http://schemas.openxmlformats.org/officeDocument/2006/relationships/slideLayout" Target="../slideLayouts/slideLayout2.xml"/><Relationship Id="rId4" Type="http://schemas.openxmlformats.org/officeDocument/2006/relationships/image" Target="../media/image11.w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2.emf"/><Relationship Id="rId7" Type="http://schemas.openxmlformats.org/officeDocument/2006/relationships/image" Target="../media/image14.emf"/><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13.emf"/><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4.bin"/><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2F7F78D0-54F2-8614-7CFB-EAB8CFABFE5E}"/>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DD16AC7F-6CE9-6CBD-4EEC-3F61B2E01B91}"/>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0FB0E727-FE14-DB22-767F-838751E87C66}"/>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39D8557B-AC7B-2910-5361-9645D2BA542B}"/>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78D04CD8-CEFB-B91D-0AFF-1A4E2606BD1C}"/>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9A140BE5-85AE-B59E-00EC-F52AE848649D}"/>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CC1A68D8-C133-6425-74B4-EAF1F045CB8A}"/>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FB595D77-4EC6-B534-DA12-92F04036DB49}"/>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F23B51E6-2C9F-1385-9CC2-966C18E8F4F8}"/>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8B0BBFF2-340C-5B80-CB98-83295B103218}"/>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28D3B869-3B0A-5B7D-5EEC-98E5A4D4F55E}"/>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3B5A90F2-9F6A-FD45-CBF1-E61018B9DA58}"/>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B50152EA-738C-0C33-2013-92F45C7EB35E}"/>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7996425B-4940-011B-E7D8-1148E61C3BF2}"/>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4508A931-02FD-0FFF-782A-F57630A440F2}"/>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89C00630-0FA3-33CA-A4EC-3EBDC5A81963}"/>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038C764F-A140-D0B5-8427-FF028D6703E4}"/>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C4FD5FE2-96F2-560F-9DBC-6CFBD5849DF7}"/>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F8200A6B-4C88-3A1A-83EC-112CCD5EFE97}"/>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457F2FBC-7BDA-6FF8-8DE1-60FCB796D72B}"/>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3C107CBE-19DC-4758-F12D-9D9A906BBF59}"/>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062DAEB1-AB43-929F-5162-D37A7DB0357A}"/>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8F6BC25D-91FE-77BD-54D1-92B77BB4F70C}"/>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E48AA730-5F59-0CD3-13F4-B54F53D33286}"/>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CB4D74B8-6BC6-45DD-7F30-A9A7E19DEA74}"/>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C2083068-35BA-2AA6-3498-98195E9FFC40}"/>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88BC55C9-D39B-9AC5-AF93-C012414784C1}"/>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AC778945-BFD7-5611-28DF-181801182554}"/>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918D110E-12BC-30EB-4ABF-9249BE1A96AB}"/>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E03D4436-1797-AD19-07D0-5E13D610898B}"/>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6C6BB83E-9648-B82A-1E70-5BB2602F227D}"/>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DDCBA51C-5D84-2B4B-D1D7-82E2028CB027}"/>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E4787BB0-D671-165E-3094-F5C62765E1C1}"/>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A10A47DF-7612-7F92-579E-F8D16CE7EDEE}"/>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4FB0EB43-ABB6-3C3F-73D0-760239C91E23}"/>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43BB94D5-C9B9-DF98-56FC-C0E1B1389110}"/>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103311E2-4885-AC45-4318-9FBB10232B2A}"/>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07CCE6A2-26B7-78AC-9E87-BB41A388F805}"/>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DD154106-2537-418F-DCD3-880D90B2F23C}"/>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44F6BDBB-219F-F4AF-87A6-96207E78AA12}"/>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5341F7A6-AA20-248C-CA4E-1F3643DE1F8A}"/>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49A42AF2-9899-9376-C4D5-280812DB12EB}"/>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1EC7C526-7464-6F9B-CBB0-11B6A4207EDE}"/>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EE4CF3BE-7FD5-0331-6948-014AEE8851D0}"/>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E6193FB1-8453-46A0-7F81-545D8895DAE9}"/>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B04F7733-B6ED-26D4-CC71-689527D9AB4A}"/>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F420F0D4-3F85-D2E9-C74F-8B4E1D4DEC67}"/>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300059D1-95B8-E870-BFF6-F3B6A7AE2EDB}"/>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6BC53B55-363A-7A29-D07E-43C773B7B418}"/>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B60DC556-C02E-77B4-9C36-85E934C20D6A}"/>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859441B0-73A4-F218-F4B6-E602BFB8461C}"/>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13FB1BDB-3DDD-B135-F402-B1640F609B5F}"/>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9CA7B190-DCA4-6175-ADC3-22EB8FFE73BA}"/>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FB492763-4B4F-10D1-3E75-4128A3D86C28}"/>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812CA412-3A30-ECC1-7B0E-169D597D099D}"/>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15BB9488-2538-68FD-CB97-F54A614B44D9}"/>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CC1DABB3-A7F3-0307-0294-499320AF93DE}"/>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568132C8-D80A-E8BC-E518-2A0F7BA88E02}"/>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A21E3B29-E2A2-CFF3-460F-A99086D8CEBD}"/>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8F6BCCDE-2332-7245-94D6-B5263265B8E9}"/>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0D320AFA-B073-64C9-D31D-87CE642DE274}"/>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3F8F1B95-84D1-54F2-B4AD-5E43DB1D088B}"/>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591EC243-DBDD-FA01-E41D-57AA583A798F}"/>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A47B9CB2-9DBC-45DA-A38E-C35D5B26B420}"/>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F54ACE04-A467-6C66-ACDC-269539BCBCC0}"/>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DB0A4CA4-0726-87A6-3ADD-EAC318843856}"/>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D18623D3-D73A-4260-CDFD-25F1CA21F7CE}"/>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5896CAC2-EC82-1A92-E40F-A67DB7EFB5EA}"/>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9D59903F-DCD8-1A72-68B0-2E10E7946348}"/>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A4B06F01-EF51-394D-F1AF-5056027E9E7E}"/>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BB69A0E6-84CB-321B-4E1A-01252046D5D2}"/>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3227A3AC-8604-7CF3-58BC-1780440A52FC}"/>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091814EE-5468-DC90-8694-37916881CFD4}"/>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DA0BC61C-6919-7149-84E1-332FC698E582}"/>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A0DED005-EBB1-5180-DA8D-7C0BD68513EC}"/>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93E56177-8116-929C-5FA4-F8AB99DEE351}"/>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B2BE827D-629D-618F-8FD0-6F9B921538AB}"/>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C5B9F316-1071-33D2-4A72-F660CF9767B8}"/>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87F2BD8A-B645-FDE1-1EC1-87DA4C91E6E9}"/>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D1276537-1942-F5DE-AAC5-D75965C784E0}"/>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2CF5D7C7-7744-C86C-E39F-1F9FB561E5EC}"/>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37756DBB-8AB5-AF0D-A414-B400B11186DB}"/>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C11E3480-B8BD-9D01-53DD-7A23CD41A3C1}"/>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C18971E2-43E1-0FDB-7AD7-9A489E74A80A}"/>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1025CBD2-9193-E491-6C7C-6F2CA49A7243}"/>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62B07FE8-5091-ED68-31E5-9BDD215EFAB0}"/>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BCCF1C53-EC05-DBAC-5213-64424222BB95}"/>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75BAAD6E-F536-BA6F-F9BF-56553035379B}"/>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22805D9C-4AC2-3D09-4417-7AC0729AAAF1}"/>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BBB932E7-6F0E-306D-E6AB-62C2133EAEBA}"/>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10999871-8239-A041-86E7-6B9167CC701E}"/>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5541A091-013C-693D-C3E4-31C634332D0C}"/>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953E0DD9-A673-D23B-DF75-460D356BD194}"/>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6FC14C92-0EBD-0A41-2478-5784185951E8}"/>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8E1F89C0-9E05-F0E0-21C4-0A7C7A0EB5B7}"/>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94EC577A-BEDF-EDEC-9390-230CC471FD99}"/>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C441634B-7FD1-8F1B-E8D6-A3DE0548865A}"/>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99D35559-57B6-9B28-59E3-3EFAA65B9DBF}"/>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11A32C9D-A5B6-F32E-5263-E1DF7D1A1E6F}"/>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ABF2E91F-98E2-D3AD-5035-D2ACE64AD412}"/>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D4883B4A-C3A9-5527-A923-49632CF85405}"/>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5B15C1D0-7B31-D6CD-EDC2-83D9BC7C4B59}"/>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4337E6D3-8FAB-D7F5-ECEF-451785000068}"/>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206A54DC-E33B-4397-E337-98A183337203}"/>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97B19924-3F97-6BF6-378D-064C7D5E508C}"/>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A464CC5A-0F1F-1864-2A6B-34AB7996BF4F}"/>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33D76683-6096-240E-4D7A-D41DDEA3639A}"/>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2CEEEB88-59E3-941B-6935-1F33A3B03988}"/>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E4842A3A-D743-FE0C-8DB1-A8BEF52AC60E}"/>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6A5444EE-3499-7C89-534D-40C143E81E39}"/>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BBC46D8B-E5F7-9067-3769-3D294A7A037E}"/>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47FB8717-E089-61D1-6952-904945DC2BDB}"/>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79EA90AE-2065-A6A6-A52D-AD59BE446570}"/>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E4451FF4-6C75-264F-DF3D-F67A2D7693C7}"/>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A45FA598-9F57-9EB4-B2AA-FC6468AA304C}"/>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105528C4-AD0A-76B3-926C-4036A59257B6}"/>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6ADE24AC-4094-1574-0EC1-EEB571DBABBB}"/>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5C51864C-BED9-72C2-0B95-716AD0BC95BF}"/>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EFEBC076-28D8-ED07-6D35-1D66E839D3DF}"/>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59AFD884-8DC1-C03C-5A4B-9CA341801D78}"/>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C32EF75A-069D-F847-4AFE-7583BD248777}"/>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8EA1C7D2-9FE9-D2A9-4537-7BEB3DBC4FAB}"/>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943AB525-91BE-F452-CB37-680B0883D89D}"/>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97042525-0373-7DC6-54EC-8E997A1351FB}"/>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3417AE27-1AAF-DC7C-F061-168E3BCD6988}"/>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E0BFC198-222D-8D89-2017-FC2A0EFE37A9}"/>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5679C444-46C0-23CE-5645-FA6100B0BF30}"/>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AEA523E0-9B1C-69E6-9531-BE2A3A5E231D}"/>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6EFC5DA9-56A5-056D-0899-0A4E45C71AB6}"/>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04080E2D-6154-248D-E4F3-B5E901D9B178}"/>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56716945-96B7-C94D-176F-0BDE0CEA7F93}"/>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341EA860-49DF-BFAE-C6B2-226481CC7277}"/>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5B292250-0A4D-F367-9F3A-67CB1589F3AB}"/>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DDD364A9-F791-89CB-9B2F-7909C96620C1}"/>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6F4DA85F-F888-1AB8-ABB7-620143CB7F32}"/>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FB080197-EB5A-73AE-0E82-2C6251F9A621}"/>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9F437EA2-9500-05C4-3ECE-66F2FDF00F13}"/>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A917B050-37BC-6FF5-20B1-1D9808660F34}"/>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8D3D4C08-1EF7-FFA1-A237-6B34B16DFCDC}"/>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C67B1986-5BC5-6777-F844-EC5F031AB69A}"/>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D8291903-F57C-D430-E881-B90F9B60EBC5}"/>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EE47BDBE-3B3D-8068-83DD-C7FEBB6FB30C}"/>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AA85F040-3F51-2D0C-5BEC-113AC8C5F297}"/>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50F42FBD-2AE1-42C9-2A2E-AFFBB4327EF7}"/>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837201E6-2486-6CB8-B4DC-BE4520928C32}"/>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DF697C34-2715-8729-EF1B-F359A4B49CD8}"/>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E0188F2A-87C6-FF37-C93E-BD2F0E6A3F80}"/>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B96D0BF2-2978-8D12-96A5-54BF84DFE0EF}"/>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D91E9B27-1AD0-8FE4-A651-EC737DA32080}"/>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EB6D4008-CD28-ABB1-9BB6-062083E40895}"/>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05EDC2A0-4781-5781-8760-154CF9978A19}"/>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4618C696-80E7-776B-D745-328FBC8B4EE4}"/>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3E061A08-4E07-1A97-34FE-5653FDE0CB91}"/>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9D773809-8FEB-491C-1179-04801424116F}"/>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7BC5E418-70B7-F794-E50A-697458E1D617}"/>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6F4C5191-96E6-2451-0B75-AF0DBF2FA1D6}"/>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338D6318-287C-B645-CB06-CE2E38A72473}"/>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4E382B5B-2A56-3A06-C420-C76A5BE9FA89}"/>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A0F8448E-3C35-2B5D-363F-D683CA24CE87}"/>
              </a:ext>
            </a:extLst>
          </p:cNvPr>
          <p:cNvSpPr>
            <a:spLocks noChangeArrowheads="1"/>
          </p:cNvSpPr>
          <p:nvPr/>
        </p:nvSpPr>
        <p:spPr bwMode="auto">
          <a:xfrm>
            <a:off x="969963" y="2828925"/>
            <a:ext cx="3663950"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Lean Manufacturing</a:t>
            </a:r>
          </a:p>
        </p:txBody>
      </p:sp>
      <p:sp>
        <p:nvSpPr>
          <p:cNvPr id="4261" name="Rectangle 165">
            <a:extLst>
              <a:ext uri="{FF2B5EF4-FFF2-40B4-BE49-F238E27FC236}">
                <a16:creationId xmlns:a16="http://schemas.microsoft.com/office/drawing/2014/main" id="{ED0E8BAC-FC72-BF88-30E7-A1C26995B5EA}"/>
              </a:ext>
            </a:extLst>
          </p:cNvPr>
          <p:cNvSpPr>
            <a:spLocks noGrp="1" noChangeArrowheads="1"/>
          </p:cNvSpPr>
          <p:nvPr>
            <p:ph type="subTitle" idx="1"/>
          </p:nvPr>
        </p:nvSpPr>
        <p:spPr>
          <a:xfrm>
            <a:off x="5403850" y="6388100"/>
            <a:ext cx="3616325" cy="403225"/>
          </a:xfrm>
          <a:solidFill>
            <a:schemeClr val="bg1"/>
          </a:solidFill>
          <a:ln/>
        </p:spPr>
        <p:txBody>
          <a:bodyPr/>
          <a:lstStyle/>
          <a:p>
            <a:pPr algn="r" defTabSz="820738" eaLnBrk="0" hangingPunct="0">
              <a:spcBef>
                <a:spcPct val="0"/>
              </a:spcBef>
            </a:pPr>
            <a:r>
              <a:rPr lang="en-US" altLang="en-US" sz="2000">
                <a:latin typeface="Copperplate Gothic Bold" panose="020E0705020206020404" pitchFamily="34" charset="0"/>
              </a:rPr>
              <a:t>Six Sigma Alliance, LLC</a:t>
            </a:r>
          </a:p>
        </p:txBody>
      </p:sp>
      <p:grpSp>
        <p:nvGrpSpPr>
          <p:cNvPr id="4262" name="Group 166">
            <a:extLst>
              <a:ext uri="{FF2B5EF4-FFF2-40B4-BE49-F238E27FC236}">
                <a16:creationId xmlns:a16="http://schemas.microsoft.com/office/drawing/2014/main" id="{E28A2B2F-03A5-1C67-7034-5DEF5021636B}"/>
              </a:ext>
            </a:extLst>
          </p:cNvPr>
          <p:cNvGrpSpPr>
            <a:grpSpLocks/>
          </p:cNvGrpSpPr>
          <p:nvPr/>
        </p:nvGrpSpPr>
        <p:grpSpPr bwMode="auto">
          <a:xfrm>
            <a:off x="7481888" y="5580063"/>
            <a:ext cx="1292225" cy="765175"/>
            <a:chOff x="771" y="1727"/>
            <a:chExt cx="896" cy="546"/>
          </a:xfrm>
        </p:grpSpPr>
        <p:sp>
          <p:nvSpPr>
            <p:cNvPr id="4263" name="Rectangle 167">
              <a:extLst>
                <a:ext uri="{FF2B5EF4-FFF2-40B4-BE49-F238E27FC236}">
                  <a16:creationId xmlns:a16="http://schemas.microsoft.com/office/drawing/2014/main" id="{A75CA956-73DF-ECB6-58F1-ACC74DAABA53}"/>
                </a:ext>
              </a:extLst>
            </p:cNvPr>
            <p:cNvSpPr>
              <a:spLocks noChangeArrowheads="1"/>
            </p:cNvSpPr>
            <p:nvPr/>
          </p:nvSpPr>
          <p:spPr bwMode="auto">
            <a:xfrm>
              <a:off x="1275" y="1735"/>
              <a:ext cx="236"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264" name="Rectangle 168">
              <a:extLst>
                <a:ext uri="{FF2B5EF4-FFF2-40B4-BE49-F238E27FC236}">
                  <a16:creationId xmlns:a16="http://schemas.microsoft.com/office/drawing/2014/main" id="{D18E32C9-57FC-6B40-9B7E-A28D416141E5}"/>
                </a:ext>
              </a:extLst>
            </p:cNvPr>
            <p:cNvSpPr>
              <a:spLocks noChangeArrowheads="1"/>
            </p:cNvSpPr>
            <p:nvPr/>
          </p:nvSpPr>
          <p:spPr bwMode="auto">
            <a:xfrm>
              <a:off x="1309" y="1784"/>
              <a:ext cx="198" cy="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4500">
                  <a:solidFill>
                    <a:srgbClr val="000099"/>
                  </a:solidFill>
                  <a:ea typeface="Batang" panose="02030600000101010101" pitchFamily="18" charset="-127"/>
                </a:rPr>
                <a:t>6</a:t>
              </a:r>
              <a:endParaRPr lang="en-US" altLang="en-US" sz="1300"/>
            </a:p>
          </p:txBody>
        </p:sp>
        <p:sp>
          <p:nvSpPr>
            <p:cNvPr id="4265" name="Rectangle 169">
              <a:extLst>
                <a:ext uri="{FF2B5EF4-FFF2-40B4-BE49-F238E27FC236}">
                  <a16:creationId xmlns:a16="http://schemas.microsoft.com/office/drawing/2014/main" id="{330D677A-4EB2-B391-4AB5-9609C8C91A87}"/>
                </a:ext>
              </a:extLst>
            </p:cNvPr>
            <p:cNvSpPr>
              <a:spLocks noChangeArrowheads="1"/>
            </p:cNvSpPr>
            <p:nvPr/>
          </p:nvSpPr>
          <p:spPr bwMode="auto">
            <a:xfrm>
              <a:off x="1359" y="1727"/>
              <a:ext cx="271" cy="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266" name="Rectangle 170">
              <a:extLst>
                <a:ext uri="{FF2B5EF4-FFF2-40B4-BE49-F238E27FC236}">
                  <a16:creationId xmlns:a16="http://schemas.microsoft.com/office/drawing/2014/main" id="{0509EA1D-24AA-46DA-394C-6C48D766BD1A}"/>
                </a:ext>
              </a:extLst>
            </p:cNvPr>
            <p:cNvSpPr>
              <a:spLocks noChangeArrowheads="1"/>
            </p:cNvSpPr>
            <p:nvPr/>
          </p:nvSpPr>
          <p:spPr bwMode="auto">
            <a:xfrm>
              <a:off x="1428" y="1773"/>
              <a:ext cx="239" cy="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4500">
                  <a:solidFill>
                    <a:srgbClr val="000099"/>
                  </a:solidFill>
                  <a:latin typeface="Symbol" panose="05050102010706020507" pitchFamily="18" charset="2"/>
                  <a:ea typeface="Batang" panose="02030600000101010101" pitchFamily="18" charset="-127"/>
                </a:rPr>
                <a:t>s</a:t>
              </a:r>
              <a:endParaRPr lang="en-US" altLang="en-US" sz="1300"/>
            </a:p>
          </p:txBody>
        </p:sp>
        <p:sp>
          <p:nvSpPr>
            <p:cNvPr id="4267" name="Rectangle 171">
              <a:extLst>
                <a:ext uri="{FF2B5EF4-FFF2-40B4-BE49-F238E27FC236}">
                  <a16:creationId xmlns:a16="http://schemas.microsoft.com/office/drawing/2014/main" id="{8EEE9C1A-64C5-F516-4166-1FF06BEBD35C}"/>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68" name="Rectangle 172">
              <a:extLst>
                <a:ext uri="{FF2B5EF4-FFF2-40B4-BE49-F238E27FC236}">
                  <a16:creationId xmlns:a16="http://schemas.microsoft.com/office/drawing/2014/main" id="{313D5A48-FE24-6D5C-83A7-81EA2F31CA4F}"/>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69" name="Rectangle 173">
              <a:extLst>
                <a:ext uri="{FF2B5EF4-FFF2-40B4-BE49-F238E27FC236}">
                  <a16:creationId xmlns:a16="http://schemas.microsoft.com/office/drawing/2014/main" id="{8970DCF2-3D3D-7C2F-5E33-82DD0F215DC3}"/>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0" name="Rectangle 174">
              <a:extLst>
                <a:ext uri="{FF2B5EF4-FFF2-40B4-BE49-F238E27FC236}">
                  <a16:creationId xmlns:a16="http://schemas.microsoft.com/office/drawing/2014/main" id="{70D19DC8-8686-CB37-0274-381B60699FA6}"/>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1" name="Rectangle 175">
              <a:extLst>
                <a:ext uri="{FF2B5EF4-FFF2-40B4-BE49-F238E27FC236}">
                  <a16:creationId xmlns:a16="http://schemas.microsoft.com/office/drawing/2014/main" id="{D883D7C9-613A-C140-0471-603D04565B2E}"/>
                </a:ext>
              </a:extLst>
            </p:cNvPr>
            <p:cNvSpPr>
              <a:spLocks noChangeArrowheads="1"/>
            </p:cNvSpPr>
            <p:nvPr/>
          </p:nvSpPr>
          <p:spPr bwMode="auto">
            <a:xfrm>
              <a:off x="771" y="1792"/>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72" name="Rectangle 176">
              <a:extLst>
                <a:ext uri="{FF2B5EF4-FFF2-40B4-BE49-F238E27FC236}">
                  <a16:creationId xmlns:a16="http://schemas.microsoft.com/office/drawing/2014/main" id="{67BCC966-CCC6-DD46-A97A-D36BAAB7BF56}"/>
                </a:ext>
              </a:extLst>
            </p:cNvPr>
            <p:cNvSpPr>
              <a:spLocks noChangeArrowheads="1"/>
            </p:cNvSpPr>
            <p:nvPr/>
          </p:nvSpPr>
          <p:spPr bwMode="auto">
            <a:xfrm>
              <a:off x="771" y="2188"/>
              <a:ext cx="392" cy="67"/>
            </a:xfrm>
            <a:prstGeom prst="rect">
              <a:avLst/>
            </a:prstGeom>
            <a:solidFill>
              <a:srgbClr val="000099"/>
            </a:solidFill>
            <a:ln w="6350">
              <a:solidFill>
                <a:srgbClr val="000099"/>
              </a:solidFill>
              <a:miter lim="800000"/>
              <a:headEnd/>
              <a:tailEnd/>
            </a:ln>
          </p:spPr>
          <p:txBody>
            <a:bodyPr/>
            <a:lstStyle/>
            <a:p>
              <a:endParaRPr lang="en-US"/>
            </a:p>
          </p:txBody>
        </p:sp>
        <p:sp>
          <p:nvSpPr>
            <p:cNvPr id="4273" name="Rectangle 177">
              <a:extLst>
                <a:ext uri="{FF2B5EF4-FFF2-40B4-BE49-F238E27FC236}">
                  <a16:creationId xmlns:a16="http://schemas.microsoft.com/office/drawing/2014/main" id="{3815CB17-61A0-D9BE-AA57-A62CB1FB0705}"/>
                </a:ext>
              </a:extLst>
            </p:cNvPr>
            <p:cNvSpPr>
              <a:spLocks noChangeArrowheads="1"/>
            </p:cNvSpPr>
            <p:nvPr/>
          </p:nvSpPr>
          <p:spPr bwMode="auto">
            <a:xfrm>
              <a:off x="771"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4" name="Rectangle 178">
              <a:extLst>
                <a:ext uri="{FF2B5EF4-FFF2-40B4-BE49-F238E27FC236}">
                  <a16:creationId xmlns:a16="http://schemas.microsoft.com/office/drawing/2014/main" id="{BFD212D8-CB11-02BA-B765-8F208EBB19C6}"/>
                </a:ext>
              </a:extLst>
            </p:cNvPr>
            <p:cNvSpPr>
              <a:spLocks noChangeArrowheads="1"/>
            </p:cNvSpPr>
            <p:nvPr/>
          </p:nvSpPr>
          <p:spPr bwMode="auto">
            <a:xfrm>
              <a:off x="1135" y="1792"/>
              <a:ext cx="28" cy="463"/>
            </a:xfrm>
            <a:prstGeom prst="rect">
              <a:avLst/>
            </a:prstGeom>
            <a:solidFill>
              <a:srgbClr val="000099"/>
            </a:solidFill>
            <a:ln w="6350">
              <a:solidFill>
                <a:srgbClr val="000099"/>
              </a:solidFill>
              <a:miter lim="800000"/>
              <a:headEnd/>
              <a:tailEnd/>
            </a:ln>
          </p:spPr>
          <p:txBody>
            <a:bodyPr/>
            <a:lstStyle/>
            <a:p>
              <a:endParaRPr lang="en-US"/>
            </a:p>
          </p:txBody>
        </p:sp>
        <p:sp>
          <p:nvSpPr>
            <p:cNvPr id="4275" name="Freeform 179">
              <a:extLst>
                <a:ext uri="{FF2B5EF4-FFF2-40B4-BE49-F238E27FC236}">
                  <a16:creationId xmlns:a16="http://schemas.microsoft.com/office/drawing/2014/main" id="{B234C096-3EE2-9D4F-25A9-628F4DCF5BEA}"/>
                </a:ext>
              </a:extLst>
            </p:cNvPr>
            <p:cNvSpPr>
              <a:spLocks/>
            </p:cNvSpPr>
            <p:nvPr/>
          </p:nvSpPr>
          <p:spPr bwMode="auto">
            <a:xfrm>
              <a:off x="799" y="1891"/>
              <a:ext cx="504" cy="264"/>
            </a:xfrm>
            <a:custGeom>
              <a:avLst/>
              <a:gdLst>
                <a:gd name="T0" fmla="*/ 619 w 1009"/>
                <a:gd name="T1" fmla="*/ 0 h 528"/>
                <a:gd name="T2" fmla="*/ 619 w 1009"/>
                <a:gd name="T3" fmla="*/ 132 h 528"/>
                <a:gd name="T4" fmla="*/ 0 w 1009"/>
                <a:gd name="T5" fmla="*/ 132 h 528"/>
                <a:gd name="T6" fmla="*/ 0 w 1009"/>
                <a:gd name="T7" fmla="*/ 396 h 528"/>
                <a:gd name="T8" fmla="*/ 619 w 1009"/>
                <a:gd name="T9" fmla="*/ 396 h 528"/>
                <a:gd name="T10" fmla="*/ 619 w 1009"/>
                <a:gd name="T11" fmla="*/ 528 h 528"/>
                <a:gd name="T12" fmla="*/ 1009 w 1009"/>
                <a:gd name="T13" fmla="*/ 264 h 528"/>
                <a:gd name="T14" fmla="*/ 619 w 1009"/>
                <a:gd name="T15" fmla="*/ 0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9" h="528">
                  <a:moveTo>
                    <a:pt x="619" y="0"/>
                  </a:moveTo>
                  <a:lnTo>
                    <a:pt x="619" y="132"/>
                  </a:lnTo>
                  <a:lnTo>
                    <a:pt x="0" y="132"/>
                  </a:lnTo>
                  <a:lnTo>
                    <a:pt x="0" y="396"/>
                  </a:lnTo>
                  <a:lnTo>
                    <a:pt x="619" y="396"/>
                  </a:lnTo>
                  <a:lnTo>
                    <a:pt x="619" y="528"/>
                  </a:lnTo>
                  <a:lnTo>
                    <a:pt x="1009" y="264"/>
                  </a:lnTo>
                  <a:lnTo>
                    <a:pt x="619" y="0"/>
                  </a:lnTo>
                  <a:close/>
                </a:path>
              </a:pathLst>
            </a:custGeom>
            <a:solidFill>
              <a:srgbClr val="000099"/>
            </a:solidFill>
            <a:ln w="6350">
              <a:solidFill>
                <a:srgbClr val="000099"/>
              </a:solidFill>
              <a:prstDash val="solid"/>
              <a:round/>
              <a:headEnd/>
              <a:tailEnd/>
            </a:ln>
          </p:spPr>
          <p:txBody>
            <a:bodyPr/>
            <a:lstStyle/>
            <a:p>
              <a:endParaRPr lang="en-US"/>
            </a:p>
          </p:txBody>
        </p:sp>
      </p:grpSp>
      <p:sp>
        <p:nvSpPr>
          <p:cNvPr id="4276" name="Line 180">
            <a:extLst>
              <a:ext uri="{FF2B5EF4-FFF2-40B4-BE49-F238E27FC236}">
                <a16:creationId xmlns:a16="http://schemas.microsoft.com/office/drawing/2014/main" id="{0041F1E4-7FDE-04A5-3AB8-3A3389D747C7}"/>
              </a:ext>
            </a:extLst>
          </p:cNvPr>
          <p:cNvSpPr>
            <a:spLocks noChangeShapeType="1"/>
          </p:cNvSpPr>
          <p:nvPr/>
        </p:nvSpPr>
        <p:spPr bwMode="auto">
          <a:xfrm>
            <a:off x="5334000" y="6388100"/>
            <a:ext cx="3602038"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2114" name="Rectangle 2">
            <a:extLst>
              <a:ext uri="{FF2B5EF4-FFF2-40B4-BE49-F238E27FC236}">
                <a16:creationId xmlns:a16="http://schemas.microsoft.com/office/drawing/2014/main" id="{93C13BD9-C5D1-A43D-2A9A-6B1F117C3AA3}"/>
              </a:ext>
            </a:extLst>
          </p:cNvPr>
          <p:cNvSpPr>
            <a:spLocks noGrp="1" noChangeArrowheads="1"/>
          </p:cNvSpPr>
          <p:nvPr>
            <p:ph type="title"/>
          </p:nvPr>
        </p:nvSpPr>
        <p:spPr/>
        <p:txBody>
          <a:bodyPr/>
          <a:lstStyle/>
          <a:p>
            <a:r>
              <a:rPr lang="en-US" altLang="en-US"/>
              <a:t>Value Stream: Activities</a:t>
            </a:r>
          </a:p>
        </p:txBody>
      </p:sp>
      <p:sp>
        <p:nvSpPr>
          <p:cNvPr id="602115" name="Rectangle 3">
            <a:extLst>
              <a:ext uri="{FF2B5EF4-FFF2-40B4-BE49-F238E27FC236}">
                <a16:creationId xmlns:a16="http://schemas.microsoft.com/office/drawing/2014/main" id="{62BE59C2-4B45-E2CC-05FC-C7FFAC6CC373}"/>
              </a:ext>
            </a:extLst>
          </p:cNvPr>
          <p:cNvSpPr>
            <a:spLocks noGrp="1" noChangeArrowheads="1"/>
          </p:cNvSpPr>
          <p:nvPr>
            <p:ph type="body" idx="1"/>
          </p:nvPr>
        </p:nvSpPr>
        <p:spPr/>
        <p:txBody>
          <a:bodyPr/>
          <a:lstStyle/>
          <a:p>
            <a:pPr>
              <a:buFont typeface="Symbol" panose="05050102010706020507" pitchFamily="18" charset="2"/>
              <a:buNone/>
            </a:pPr>
            <a:r>
              <a:rPr lang="en-US" altLang="en-US" sz="2400"/>
              <a:t>There are three categories of activities generally associated with the Value Stream</a:t>
            </a:r>
          </a:p>
          <a:p>
            <a:pPr lvl="1">
              <a:buFontTx/>
              <a:buNone/>
            </a:pPr>
            <a:r>
              <a:rPr lang="en-US" altLang="en-US" sz="2400"/>
              <a:t>- problem-solving task (design to launch) </a:t>
            </a:r>
          </a:p>
          <a:p>
            <a:pPr lvl="1">
              <a:buFontTx/>
              <a:buNone/>
            </a:pPr>
            <a:r>
              <a:rPr lang="en-US" altLang="en-US" sz="2400"/>
              <a:t>- information management task (order taking to delivery)</a:t>
            </a:r>
          </a:p>
          <a:p>
            <a:pPr lvl="1">
              <a:buFontTx/>
              <a:buNone/>
            </a:pPr>
            <a:r>
              <a:rPr lang="en-US" altLang="en-US" sz="2400"/>
              <a:t>- transformation task (raw material to finished product with Customer)</a:t>
            </a:r>
          </a:p>
          <a:p>
            <a:endParaRPr lang="en-US" altLang="en-US" sz="24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62" name="Rectangle 2">
            <a:extLst>
              <a:ext uri="{FF2B5EF4-FFF2-40B4-BE49-F238E27FC236}">
                <a16:creationId xmlns:a16="http://schemas.microsoft.com/office/drawing/2014/main" id="{40B3EA85-D31D-AF18-9D91-EF375C3DCC73}"/>
              </a:ext>
            </a:extLst>
          </p:cNvPr>
          <p:cNvSpPr>
            <a:spLocks noGrp="1" noChangeArrowheads="1"/>
          </p:cNvSpPr>
          <p:nvPr>
            <p:ph type="title"/>
          </p:nvPr>
        </p:nvSpPr>
        <p:spPr/>
        <p:txBody>
          <a:bodyPr/>
          <a:lstStyle/>
          <a:p>
            <a:r>
              <a:rPr lang="en-US" altLang="en-US"/>
              <a:t>Some Advice...</a:t>
            </a:r>
          </a:p>
        </p:txBody>
      </p:sp>
      <p:sp>
        <p:nvSpPr>
          <p:cNvPr id="604163" name="Rectangle 3">
            <a:extLst>
              <a:ext uri="{FF2B5EF4-FFF2-40B4-BE49-F238E27FC236}">
                <a16:creationId xmlns:a16="http://schemas.microsoft.com/office/drawing/2014/main" id="{BF12F82A-AE72-2D9E-825B-3C2E3EBD7439}"/>
              </a:ext>
            </a:extLst>
          </p:cNvPr>
          <p:cNvSpPr>
            <a:spLocks noGrp="1" noChangeArrowheads="1"/>
          </p:cNvSpPr>
          <p:nvPr>
            <p:ph type="body" idx="1"/>
          </p:nvPr>
        </p:nvSpPr>
        <p:spPr/>
        <p:txBody>
          <a:bodyPr/>
          <a:lstStyle/>
          <a:p>
            <a:r>
              <a:rPr lang="en-US" altLang="en-US" sz="2400"/>
              <a:t>To hell with Competition; compete against perfection by identifying all activities that are muda and eliminating them.  </a:t>
            </a:r>
          </a:p>
          <a:p>
            <a:r>
              <a:rPr lang="en-US" altLang="en-US" sz="2400"/>
              <a:t>This is an absolute rather than a relative standard which can provide the essential North Star for any organization.</a:t>
            </a:r>
          </a:p>
          <a:p>
            <a:r>
              <a:rPr lang="en-US" altLang="en-US" sz="2400"/>
              <a:t>However, to put this mission to work a company must master the key techniques for limiting muda.  </a:t>
            </a:r>
          </a:p>
          <a:p>
            <a:r>
              <a:rPr lang="en-US" altLang="en-US" sz="2400"/>
              <a:t>It all begins with flow.</a:t>
            </a:r>
          </a:p>
          <a:p>
            <a:endParaRPr lang="en-US" altLang="en-US"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a:extLst>
              <a:ext uri="{FF2B5EF4-FFF2-40B4-BE49-F238E27FC236}">
                <a16:creationId xmlns:a16="http://schemas.microsoft.com/office/drawing/2014/main" id="{AAE1942C-AB75-B10C-10F9-60CF2BC0B11B}"/>
              </a:ext>
            </a:extLst>
          </p:cNvPr>
          <p:cNvSpPr>
            <a:spLocks noGrp="1" noChangeArrowheads="1"/>
          </p:cNvSpPr>
          <p:nvPr>
            <p:ph type="title"/>
          </p:nvPr>
        </p:nvSpPr>
        <p:spPr/>
        <p:txBody>
          <a:bodyPr/>
          <a:lstStyle/>
          <a:p>
            <a:r>
              <a:rPr lang="en-US" altLang="en-US"/>
              <a:t>One Piece Flow</a:t>
            </a:r>
          </a:p>
        </p:txBody>
      </p:sp>
      <p:sp>
        <p:nvSpPr>
          <p:cNvPr id="606211" name="Rectangle 3">
            <a:extLst>
              <a:ext uri="{FF2B5EF4-FFF2-40B4-BE49-F238E27FC236}">
                <a16:creationId xmlns:a16="http://schemas.microsoft.com/office/drawing/2014/main" id="{EE45F90A-BA1C-3136-3403-5B601FC09FFE}"/>
              </a:ext>
            </a:extLst>
          </p:cNvPr>
          <p:cNvSpPr>
            <a:spLocks noGrp="1" noChangeArrowheads="1"/>
          </p:cNvSpPr>
          <p:nvPr>
            <p:ph type="body" idx="1"/>
          </p:nvPr>
        </p:nvSpPr>
        <p:spPr/>
        <p:txBody>
          <a:bodyPr/>
          <a:lstStyle/>
          <a:p>
            <a:r>
              <a:rPr lang="en-US" altLang="en-US" sz="2400"/>
              <a:t>One Piece Flow is the elimination of batch and queue work flows or reduced elapsed cycle time in environments in which batching is required, for example, under FDA regulation</a:t>
            </a:r>
          </a:p>
          <a:p>
            <a:r>
              <a:rPr lang="en-US" altLang="en-US" sz="2400"/>
              <a:t>Flow is counter intuitive.  </a:t>
            </a:r>
          </a:p>
          <a:p>
            <a:r>
              <a:rPr lang="en-US" altLang="en-US" sz="2400"/>
              <a:t>People naturally tend to think in terms of batch processes.  However,  the move to flow should be not only in special cases, like the Ford assembly line, but in a general case, like small lot production in modern automobile assembly plants.</a:t>
            </a:r>
          </a:p>
          <a:p>
            <a:endParaRPr lang="en-US" altLang="en-US" sz="24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a:extLst>
              <a:ext uri="{FF2B5EF4-FFF2-40B4-BE49-F238E27FC236}">
                <a16:creationId xmlns:a16="http://schemas.microsoft.com/office/drawing/2014/main" id="{088CD48F-DBE5-D5B7-9C3C-A1474E825B10}"/>
              </a:ext>
            </a:extLst>
          </p:cNvPr>
          <p:cNvSpPr>
            <a:spLocks noGrp="1" noChangeArrowheads="1"/>
          </p:cNvSpPr>
          <p:nvPr>
            <p:ph type="title"/>
          </p:nvPr>
        </p:nvSpPr>
        <p:spPr/>
        <p:txBody>
          <a:bodyPr/>
          <a:lstStyle/>
          <a:p>
            <a:r>
              <a:rPr lang="en-US" altLang="en-US"/>
              <a:t>One Piece  Flow vs. Reengineering</a:t>
            </a:r>
          </a:p>
        </p:txBody>
      </p:sp>
      <p:sp>
        <p:nvSpPr>
          <p:cNvPr id="608259" name="Rectangle 3">
            <a:extLst>
              <a:ext uri="{FF2B5EF4-FFF2-40B4-BE49-F238E27FC236}">
                <a16:creationId xmlns:a16="http://schemas.microsoft.com/office/drawing/2014/main" id="{1D02007E-F82F-8A0D-6791-44BEF23D538A}"/>
              </a:ext>
            </a:extLst>
          </p:cNvPr>
          <p:cNvSpPr>
            <a:spLocks noGrp="1" noChangeArrowheads="1"/>
          </p:cNvSpPr>
          <p:nvPr>
            <p:ph type="body" idx="1"/>
          </p:nvPr>
        </p:nvSpPr>
        <p:spPr/>
        <p:txBody>
          <a:bodyPr/>
          <a:lstStyle/>
          <a:p>
            <a:r>
              <a:rPr lang="en-US" altLang="en-US" sz="2400"/>
              <a:t>The reengineering movement has recognized that departmentalized thinking is suboptimal and has tried to shift focus from organizational categories (department) to value creating "processes".  </a:t>
            </a:r>
          </a:p>
          <a:p>
            <a:r>
              <a:rPr lang="en-US" altLang="en-US" sz="2400"/>
              <a:t>The problem is that the engineers haven't gone far enough conceptually.  They are still dealing with disconnected and aggregated processes (for example, order taking for a whole range of products) rather than entire flow of value creating activities for specific products.</a:t>
            </a:r>
          </a:p>
          <a:p>
            <a:r>
              <a:rPr lang="en-US" altLang="en-US" sz="2400"/>
              <a:t>Kaikaku: radical improvement</a:t>
            </a:r>
          </a:p>
          <a:p>
            <a:r>
              <a:rPr lang="en-US" altLang="en-US" sz="2400"/>
              <a:t>Kaizen: continuous incremental improvement</a:t>
            </a:r>
          </a:p>
          <a:p>
            <a:endParaRPr lang="en-US" altLang="en-US" sz="2400"/>
          </a:p>
          <a:p>
            <a:endParaRPr lang="en-US"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a:extLst>
              <a:ext uri="{FF2B5EF4-FFF2-40B4-BE49-F238E27FC236}">
                <a16:creationId xmlns:a16="http://schemas.microsoft.com/office/drawing/2014/main" id="{DB2E8107-A55F-1984-0B8D-0DB51A385E3F}"/>
              </a:ext>
            </a:extLst>
          </p:cNvPr>
          <p:cNvSpPr>
            <a:spLocks noGrp="1" noChangeArrowheads="1"/>
          </p:cNvSpPr>
          <p:nvPr>
            <p:ph type="title"/>
          </p:nvPr>
        </p:nvSpPr>
        <p:spPr/>
        <p:txBody>
          <a:bodyPr/>
          <a:lstStyle/>
          <a:p>
            <a:r>
              <a:rPr lang="en-US" altLang="en-US"/>
              <a:t>One Piece Flow in Production</a:t>
            </a:r>
          </a:p>
        </p:txBody>
      </p:sp>
      <p:sp>
        <p:nvSpPr>
          <p:cNvPr id="610307" name="Rectangle 3">
            <a:extLst>
              <a:ext uri="{FF2B5EF4-FFF2-40B4-BE49-F238E27FC236}">
                <a16:creationId xmlns:a16="http://schemas.microsoft.com/office/drawing/2014/main" id="{2EF40A84-06AA-E9E6-4958-28E16DF16AB8}"/>
              </a:ext>
            </a:extLst>
          </p:cNvPr>
          <p:cNvSpPr>
            <a:spLocks noGrp="1" noChangeArrowheads="1"/>
          </p:cNvSpPr>
          <p:nvPr>
            <p:ph type="body" idx="1"/>
          </p:nvPr>
        </p:nvSpPr>
        <p:spPr>
          <a:xfrm>
            <a:off x="346075" y="914400"/>
            <a:ext cx="8451850" cy="5513388"/>
          </a:xfrm>
        </p:spPr>
        <p:txBody>
          <a:bodyPr/>
          <a:lstStyle/>
          <a:p>
            <a:r>
              <a:rPr lang="en-US" altLang="en-US" sz="2400"/>
              <a:t>Based on years of benchmarking,observation and implementation in organizations around world, we have developed the following simple conclusion about the application of these concepts and tools: </a:t>
            </a:r>
          </a:p>
          <a:p>
            <a:pPr lvl="1"/>
            <a:r>
              <a:rPr lang="en-US" altLang="en-US" sz="2400"/>
              <a:t>converting the classic batch and queue production system to continuous flow with effective pull by the customer will deliver double labor productivity while cutting production throughput times by 90 percent and reducing inventories in system by 90 percent as well.  </a:t>
            </a:r>
          </a:p>
          <a:p>
            <a:pPr lvl="1"/>
            <a:r>
              <a:rPr lang="en-US" altLang="en-US" sz="2400"/>
              <a:t>Time to market for new products will be half and, within product families, a wider variety products can be offered at a very modest additional cost.  What's more, the capital investment required will be minimal, even negative, the facilities equipment can be freed up and sold.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2354" name="Rectangle 2">
            <a:extLst>
              <a:ext uri="{FF2B5EF4-FFF2-40B4-BE49-F238E27FC236}">
                <a16:creationId xmlns:a16="http://schemas.microsoft.com/office/drawing/2014/main" id="{54920AE6-8BAB-77BC-D538-3D74C2A04727}"/>
              </a:ext>
            </a:extLst>
          </p:cNvPr>
          <p:cNvSpPr>
            <a:spLocks noGrp="1" noChangeArrowheads="1"/>
          </p:cNvSpPr>
          <p:nvPr>
            <p:ph type="title"/>
          </p:nvPr>
        </p:nvSpPr>
        <p:spPr/>
        <p:txBody>
          <a:bodyPr/>
          <a:lstStyle/>
          <a:p>
            <a:r>
              <a:rPr lang="en-US" altLang="en-US"/>
              <a:t>One Piece Flow </a:t>
            </a:r>
          </a:p>
        </p:txBody>
      </p:sp>
      <p:sp>
        <p:nvSpPr>
          <p:cNvPr id="612355" name="Rectangle 3">
            <a:extLst>
              <a:ext uri="{FF2B5EF4-FFF2-40B4-BE49-F238E27FC236}">
                <a16:creationId xmlns:a16="http://schemas.microsoft.com/office/drawing/2014/main" id="{E63379BB-5425-9EF4-C0E0-99914F36E61B}"/>
              </a:ext>
            </a:extLst>
          </p:cNvPr>
          <p:cNvSpPr>
            <a:spLocks noGrp="1" noChangeArrowheads="1"/>
          </p:cNvSpPr>
          <p:nvPr>
            <p:ph type="body" idx="1"/>
          </p:nvPr>
        </p:nvSpPr>
        <p:spPr/>
        <p:txBody>
          <a:bodyPr/>
          <a:lstStyle/>
          <a:p>
            <a:r>
              <a:rPr lang="en-US" altLang="en-US" sz="2400">
                <a:solidFill>
                  <a:srgbClr val="000000"/>
                </a:solidFill>
              </a:rPr>
              <a:t>Once Value is defined and the entire Value Stream is identified, </a:t>
            </a:r>
            <a:r>
              <a:rPr lang="en-US" altLang="en-US" sz="2400"/>
              <a:t>we must simultaneously:</a:t>
            </a:r>
          </a:p>
          <a:p>
            <a:pPr lvl="1">
              <a:buFontTx/>
              <a:buNone/>
            </a:pPr>
            <a:r>
              <a:rPr lang="en-US" altLang="en-US" sz="2400">
                <a:solidFill>
                  <a:srgbClr val="000000"/>
                </a:solidFill>
              </a:rPr>
              <a:t>	1.  Focus on the actual object (specific design, specific order, the product itself) from beginning to completion</a:t>
            </a:r>
          </a:p>
          <a:p>
            <a:pPr lvl="1">
              <a:buFontTx/>
              <a:buNone/>
            </a:pPr>
            <a:r>
              <a:rPr lang="en-US" altLang="en-US" sz="2400">
                <a:solidFill>
                  <a:srgbClr val="000000"/>
                </a:solidFill>
              </a:rPr>
              <a:t>	2.  Ignore traditional boundaries of jobs, careers, functions</a:t>
            </a:r>
          </a:p>
          <a:p>
            <a:pPr lvl="1">
              <a:buFontTx/>
              <a:buNone/>
            </a:pPr>
            <a:r>
              <a:rPr lang="en-US" altLang="en-US" sz="2400">
                <a:solidFill>
                  <a:srgbClr val="000000"/>
                </a:solidFill>
              </a:rPr>
              <a:t>	3.  Rethink specific work practices and tools to eliminate back flows, scrap, and stoppages of all sorts so that the design, order and production of the specific product proceeds continuously.</a:t>
            </a:r>
          </a:p>
          <a:p>
            <a:endParaRPr lang="en-US" altLang="en-US" sz="2400"/>
          </a:p>
          <a:p>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02" name="Rectangle 2">
            <a:extLst>
              <a:ext uri="{FF2B5EF4-FFF2-40B4-BE49-F238E27FC236}">
                <a16:creationId xmlns:a16="http://schemas.microsoft.com/office/drawing/2014/main" id="{3ABF4F65-F261-D074-A548-A15838A74940}"/>
              </a:ext>
            </a:extLst>
          </p:cNvPr>
          <p:cNvSpPr>
            <a:spLocks noGrp="1" noChangeArrowheads="1"/>
          </p:cNvSpPr>
          <p:nvPr>
            <p:ph type="title"/>
          </p:nvPr>
        </p:nvSpPr>
        <p:spPr/>
        <p:txBody>
          <a:bodyPr/>
          <a:lstStyle/>
          <a:p>
            <a:r>
              <a:rPr lang="en-US" altLang="en-US"/>
              <a:t>Demand Pull</a:t>
            </a:r>
          </a:p>
        </p:txBody>
      </p:sp>
      <p:sp>
        <p:nvSpPr>
          <p:cNvPr id="614403" name="Rectangle 3">
            <a:extLst>
              <a:ext uri="{FF2B5EF4-FFF2-40B4-BE49-F238E27FC236}">
                <a16:creationId xmlns:a16="http://schemas.microsoft.com/office/drawing/2014/main" id="{50BA35FC-48DF-7DD8-F17A-DF54A35B4D67}"/>
              </a:ext>
            </a:extLst>
          </p:cNvPr>
          <p:cNvSpPr>
            <a:spLocks noGrp="1" noChangeArrowheads="1"/>
          </p:cNvSpPr>
          <p:nvPr>
            <p:ph type="body" idx="1"/>
          </p:nvPr>
        </p:nvSpPr>
        <p:spPr/>
        <p:txBody>
          <a:bodyPr/>
          <a:lstStyle/>
          <a:p>
            <a:r>
              <a:rPr lang="en-US" altLang="en-US" sz="2400">
                <a:solidFill>
                  <a:srgbClr val="000000"/>
                </a:solidFill>
              </a:rPr>
              <a:t>Demand is the Customer signal</a:t>
            </a:r>
          </a:p>
          <a:p>
            <a:r>
              <a:rPr lang="en-US" altLang="en-US" sz="2400">
                <a:solidFill>
                  <a:srgbClr val="000000"/>
                </a:solidFill>
              </a:rPr>
              <a:t>Pull is the material signal</a:t>
            </a:r>
          </a:p>
          <a:p>
            <a:r>
              <a:rPr lang="en-US" altLang="en-US" sz="2400">
                <a:solidFill>
                  <a:srgbClr val="000000"/>
                </a:solidFill>
              </a:rPr>
              <a:t>Then, Demand Pull, in the simplest terms, means that no one upstream should produce a good or service until the customer downstream tasks for it.  </a:t>
            </a:r>
          </a:p>
          <a:p>
            <a:r>
              <a:rPr lang="en-US" altLang="en-US" sz="2400">
                <a:solidFill>
                  <a:srgbClr val="000000"/>
                </a:solidFill>
              </a:rPr>
              <a:t>In essence, Demand Pull  is a permission system that prevents waste of resources and material while accelerating flow and simplifying control</a:t>
            </a:r>
          </a:p>
          <a:p>
            <a:endParaRPr lang="en-US" altLang="en-US" sz="2400">
              <a:solidFill>
                <a:srgbClr val="000000"/>
              </a:solidFill>
            </a:endParaRPr>
          </a:p>
          <a:p>
            <a:endParaRPr lang="en-US"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6" name="Rectangle 2">
            <a:extLst>
              <a:ext uri="{FF2B5EF4-FFF2-40B4-BE49-F238E27FC236}">
                <a16:creationId xmlns:a16="http://schemas.microsoft.com/office/drawing/2014/main" id="{3209BE66-3614-006A-11A3-12D9ED541449}"/>
              </a:ext>
            </a:extLst>
          </p:cNvPr>
          <p:cNvSpPr>
            <a:spLocks noGrp="1" noChangeArrowheads="1"/>
          </p:cNvSpPr>
          <p:nvPr>
            <p:ph type="title"/>
          </p:nvPr>
        </p:nvSpPr>
        <p:spPr/>
        <p:txBody>
          <a:bodyPr/>
          <a:lstStyle/>
          <a:p>
            <a:r>
              <a:rPr lang="en-US" altLang="en-US"/>
              <a:t>Perfection</a:t>
            </a:r>
          </a:p>
        </p:txBody>
      </p:sp>
      <p:sp>
        <p:nvSpPr>
          <p:cNvPr id="615427" name="Rectangle 3">
            <a:extLst>
              <a:ext uri="{FF2B5EF4-FFF2-40B4-BE49-F238E27FC236}">
                <a16:creationId xmlns:a16="http://schemas.microsoft.com/office/drawing/2014/main" id="{AE2A7025-3BFB-1CE0-992B-E4495D682BF0}"/>
              </a:ext>
            </a:extLst>
          </p:cNvPr>
          <p:cNvSpPr>
            <a:spLocks noGrp="1" noChangeArrowheads="1"/>
          </p:cNvSpPr>
          <p:nvPr>
            <p:ph type="body" idx="1"/>
          </p:nvPr>
        </p:nvSpPr>
        <p:spPr>
          <a:xfrm>
            <a:off x="346075" y="1295400"/>
            <a:ext cx="8451850" cy="4611688"/>
          </a:xfrm>
        </p:spPr>
        <p:txBody>
          <a:bodyPr/>
          <a:lstStyle/>
          <a:p>
            <a:r>
              <a:rPr lang="en-US" altLang="en-US" sz="2400"/>
              <a:t>Once the other three elements of Lean are deployed and implemented, then the idea of achieving Perfection becomes quite defined and practical.</a:t>
            </a:r>
          </a:p>
          <a:p>
            <a:pPr lvl="1"/>
            <a:r>
              <a:rPr lang="en-US" altLang="en-US" sz="2400">
                <a:solidFill>
                  <a:srgbClr val="000000"/>
                </a:solidFill>
              </a:rPr>
              <a:t>Value stream identification</a:t>
            </a:r>
          </a:p>
          <a:p>
            <a:pPr lvl="1"/>
            <a:r>
              <a:rPr lang="en-US" altLang="en-US" sz="2400">
                <a:solidFill>
                  <a:srgbClr val="000000"/>
                </a:solidFill>
              </a:rPr>
              <a:t>One Piece Flow</a:t>
            </a:r>
          </a:p>
          <a:p>
            <a:pPr lvl="1"/>
            <a:r>
              <a:rPr lang="en-US" altLang="en-US" sz="2400"/>
              <a:t>Demand</a:t>
            </a:r>
            <a:r>
              <a:rPr lang="en-US" altLang="en-US" sz="2400">
                <a:solidFill>
                  <a:srgbClr val="FF0000"/>
                </a:solidFill>
              </a:rPr>
              <a:t> </a:t>
            </a:r>
            <a:r>
              <a:rPr lang="en-US" altLang="en-US" sz="2400">
                <a:solidFill>
                  <a:srgbClr val="000000"/>
                </a:solidFill>
              </a:rPr>
              <a:t>Pull</a:t>
            </a:r>
          </a:p>
          <a:p>
            <a:pPr lvl="1"/>
            <a:r>
              <a:rPr lang="en-US" altLang="en-US" sz="2400">
                <a:solidFill>
                  <a:srgbClr val="000000"/>
                </a:solidFill>
              </a:rPr>
              <a:t>Perfection</a:t>
            </a:r>
          </a:p>
          <a:p>
            <a:endParaRPr lang="en-US" altLang="en-US"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5410" name="Rectangle 2">
            <a:extLst>
              <a:ext uri="{FF2B5EF4-FFF2-40B4-BE49-F238E27FC236}">
                <a16:creationId xmlns:a16="http://schemas.microsoft.com/office/drawing/2014/main" id="{23A19BF7-D62A-5760-0BD7-FB6ED3B3B8B1}"/>
              </a:ext>
            </a:extLst>
          </p:cNvPr>
          <p:cNvSpPr>
            <a:spLocks noGrp="1" noChangeArrowheads="1"/>
          </p:cNvSpPr>
          <p:nvPr>
            <p:ph type="title"/>
          </p:nvPr>
        </p:nvSpPr>
        <p:spPr/>
        <p:txBody>
          <a:bodyPr/>
          <a:lstStyle/>
          <a:p>
            <a:r>
              <a:rPr lang="en-US" altLang="en-US"/>
              <a:t>Exercise</a:t>
            </a:r>
          </a:p>
        </p:txBody>
      </p:sp>
      <p:sp>
        <p:nvSpPr>
          <p:cNvPr id="785411" name="Rectangle 3">
            <a:extLst>
              <a:ext uri="{FF2B5EF4-FFF2-40B4-BE49-F238E27FC236}">
                <a16:creationId xmlns:a16="http://schemas.microsoft.com/office/drawing/2014/main" id="{6FC7DD2D-1E29-DF38-9C23-E4EA4806D43D}"/>
              </a:ext>
            </a:extLst>
          </p:cNvPr>
          <p:cNvSpPr>
            <a:spLocks noGrp="1" noChangeArrowheads="1"/>
          </p:cNvSpPr>
          <p:nvPr>
            <p:ph type="body" idx="1"/>
          </p:nvPr>
        </p:nvSpPr>
        <p:spPr>
          <a:xfrm>
            <a:off x="346075" y="1295400"/>
            <a:ext cx="8451850" cy="4611688"/>
          </a:xfrm>
        </p:spPr>
        <p:txBody>
          <a:bodyPr/>
          <a:lstStyle/>
          <a:p>
            <a:r>
              <a:rPr lang="en-US" altLang="en-US" sz="2400"/>
              <a:t>Do an exercise that demonstrates the reduction in WIP and lead time and defects. </a:t>
            </a:r>
          </a:p>
          <a:p>
            <a:r>
              <a:rPr lang="en-US" altLang="en-US" sz="2400"/>
              <a:t>Start with a batching process</a:t>
            </a:r>
          </a:p>
          <a:p>
            <a:r>
              <a:rPr lang="en-US" altLang="en-US" sz="2400"/>
              <a:t>Then go to one piece flow</a:t>
            </a:r>
          </a:p>
          <a:p>
            <a:r>
              <a:rPr lang="en-US" altLang="en-US" sz="2400"/>
              <a:t>Then go to pull system.</a:t>
            </a:r>
          </a:p>
          <a:p>
            <a:r>
              <a:rPr lang="en-US" altLang="en-US" sz="2400"/>
              <a:t>Measure WIP</a:t>
            </a:r>
          </a:p>
          <a:p>
            <a:r>
              <a:rPr lang="en-US" altLang="en-US" sz="2400"/>
              <a:t>Lead time</a:t>
            </a:r>
          </a:p>
          <a:p>
            <a:r>
              <a:rPr lang="en-US" altLang="en-US" sz="2400"/>
              <a:t>Defectcs</a:t>
            </a:r>
            <a:endParaRPr lang="en-US" altLang="en-US" sz="2400">
              <a:solidFill>
                <a:srgbClr val="000000"/>
              </a:solidFill>
            </a:endParaRPr>
          </a:p>
          <a:p>
            <a:endParaRPr lang="en-US" altLang="en-US" sz="24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0546" name="Rectangle 2">
            <a:extLst>
              <a:ext uri="{FF2B5EF4-FFF2-40B4-BE49-F238E27FC236}">
                <a16:creationId xmlns:a16="http://schemas.microsoft.com/office/drawing/2014/main" id="{E4FACD14-ABC1-896F-1532-3098291DCC5D}"/>
              </a:ext>
            </a:extLst>
          </p:cNvPr>
          <p:cNvSpPr>
            <a:spLocks noGrp="1" noChangeArrowheads="1"/>
          </p:cNvSpPr>
          <p:nvPr>
            <p:ph type="title"/>
          </p:nvPr>
        </p:nvSpPr>
        <p:spPr/>
        <p:txBody>
          <a:bodyPr/>
          <a:lstStyle/>
          <a:p>
            <a:r>
              <a:rPr lang="en-US" altLang="en-US"/>
              <a:t>Lean Production Practices</a:t>
            </a:r>
          </a:p>
        </p:txBody>
      </p:sp>
      <p:sp>
        <p:nvSpPr>
          <p:cNvPr id="620547" name="Rectangle 3">
            <a:extLst>
              <a:ext uri="{FF2B5EF4-FFF2-40B4-BE49-F238E27FC236}">
                <a16:creationId xmlns:a16="http://schemas.microsoft.com/office/drawing/2014/main" id="{0C621C97-DBC0-C331-05B5-1765DA7CF909}"/>
              </a:ext>
            </a:extLst>
          </p:cNvPr>
          <p:cNvSpPr>
            <a:spLocks noGrp="1" noChangeArrowheads="1"/>
          </p:cNvSpPr>
          <p:nvPr>
            <p:ph type="body" idx="1"/>
          </p:nvPr>
        </p:nvSpPr>
        <p:spPr>
          <a:xfrm>
            <a:off x="609600" y="1143000"/>
            <a:ext cx="8077200" cy="4191000"/>
          </a:xfrm>
        </p:spPr>
        <p:txBody>
          <a:bodyPr/>
          <a:lstStyle/>
          <a:p>
            <a:r>
              <a:rPr lang="en-US" altLang="en-US" sz="1400" b="1">
                <a:solidFill>
                  <a:srgbClr val="000000"/>
                </a:solidFill>
              </a:rPr>
              <a:t>Just in time techniques are used in the lean production environment, for example:</a:t>
            </a:r>
          </a:p>
          <a:p>
            <a:pPr lvl="1"/>
            <a:r>
              <a:rPr lang="en-US" altLang="en-US" sz="1400"/>
              <a:t>Line leveling (heijunka)</a:t>
            </a:r>
          </a:p>
          <a:p>
            <a:pPr lvl="1"/>
            <a:r>
              <a:rPr lang="en-US" altLang="en-US" sz="1400"/>
              <a:t>Changeover reduction (leverage to smaller, much smaller, batches)</a:t>
            </a:r>
          </a:p>
          <a:p>
            <a:pPr lvl="1"/>
            <a:r>
              <a:rPr lang="en-US" altLang="en-US" sz="1400"/>
              <a:t>Reorganized operations into process related families</a:t>
            </a:r>
          </a:p>
          <a:p>
            <a:pPr lvl="1"/>
            <a:r>
              <a:rPr lang="en-US" altLang="en-US" sz="1400"/>
              <a:t>One piece flow</a:t>
            </a:r>
          </a:p>
          <a:p>
            <a:pPr lvl="1"/>
            <a:r>
              <a:rPr lang="en-US" altLang="en-US" sz="1400"/>
              <a:t>Right sized equipment (remember, determined in design process not just doing the best with what you have available)</a:t>
            </a:r>
          </a:p>
          <a:p>
            <a:pPr lvl="1"/>
            <a:r>
              <a:rPr lang="en-US" altLang="en-US" sz="1400"/>
              <a:t>Elimination of the muda of complexity (all the undue operational overhead) </a:t>
            </a:r>
          </a:p>
          <a:p>
            <a:pPr lvl="1"/>
            <a:r>
              <a:rPr lang="en-US" altLang="en-US" sz="1400"/>
              <a:t>Flexible and process trained workforce</a:t>
            </a:r>
          </a:p>
          <a:p>
            <a:pPr lvl="1"/>
            <a:r>
              <a:rPr lang="en-US" altLang="en-US" sz="1400"/>
              <a:t>Robust and repeatable processes</a:t>
            </a:r>
          </a:p>
          <a:p>
            <a:pPr lvl="1"/>
            <a:r>
              <a:rPr lang="en-US" altLang="en-US" sz="1400"/>
              <a:t>Dependable equipment (preventive maintenance, process capability)</a:t>
            </a:r>
          </a:p>
          <a:p>
            <a:pPr lvl="1"/>
            <a:r>
              <a:rPr lang="en-US" altLang="en-US" sz="1400"/>
              <a:t>Standard work</a:t>
            </a:r>
          </a:p>
          <a:p>
            <a:pPr lvl="1"/>
            <a:r>
              <a:rPr lang="en-US" altLang="en-US" sz="1400"/>
              <a:t>Mistake proofing (poka yoke)</a:t>
            </a:r>
          </a:p>
          <a:p>
            <a:pPr lvl="1"/>
            <a:r>
              <a:rPr lang="en-US" altLang="en-US" sz="1400"/>
              <a:t>Autonomation</a:t>
            </a:r>
          </a:p>
          <a:p>
            <a:pPr lvl="1"/>
            <a:r>
              <a:rPr lang="en-US" altLang="en-US" sz="1400"/>
              <a:t>Visual controls and the 5 Ss</a:t>
            </a:r>
          </a:p>
          <a:p>
            <a:pPr lvl="1"/>
            <a:r>
              <a:rPr lang="en-US" altLang="en-US" sz="1400"/>
              <a:t>Takt time and quick changeover</a:t>
            </a:r>
          </a:p>
          <a:p>
            <a:pPr lvl="1"/>
            <a:r>
              <a:rPr lang="en-US" altLang="en-US" sz="1400"/>
              <a:t>Demand pull system (permission system</a:t>
            </a:r>
          </a:p>
          <a:p>
            <a:pPr lvl="1"/>
            <a:r>
              <a:rPr lang="en-US" altLang="en-US" sz="1400"/>
              <a:t>Pointed use delivery and storage of material</a:t>
            </a:r>
          </a:p>
          <a:p>
            <a:pPr lvl="1"/>
            <a:r>
              <a:rPr lang="en-US" altLang="en-US" sz="1400"/>
              <a:t>The location of production and support resources (don't get stuff from East Wherever because it is a to few cents a unit cheaper)</a:t>
            </a:r>
          </a:p>
          <a:p>
            <a:pPr lvl="1"/>
            <a:endParaRPr lang="en-US" altLang="en-US" sz="14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6754" name="Rectangle 2">
            <a:extLst>
              <a:ext uri="{FF2B5EF4-FFF2-40B4-BE49-F238E27FC236}">
                <a16:creationId xmlns:a16="http://schemas.microsoft.com/office/drawing/2014/main" id="{F3A4B420-C9E5-8F8E-9FBB-477C18DAE619}"/>
              </a:ext>
            </a:extLst>
          </p:cNvPr>
          <p:cNvSpPr>
            <a:spLocks noGrp="1" noChangeArrowheads="1"/>
          </p:cNvSpPr>
          <p:nvPr>
            <p:ph type="title"/>
          </p:nvPr>
        </p:nvSpPr>
        <p:spPr/>
        <p:txBody>
          <a:bodyPr/>
          <a:lstStyle/>
          <a:p>
            <a:r>
              <a:rPr lang="en-US" altLang="en-US"/>
              <a:t>What is “Lean”</a:t>
            </a:r>
            <a:endParaRPr lang="en-US" altLang="en-US">
              <a:solidFill>
                <a:srgbClr val="FF0000"/>
              </a:solidFill>
            </a:endParaRPr>
          </a:p>
        </p:txBody>
      </p:sp>
      <p:sp>
        <p:nvSpPr>
          <p:cNvPr id="586755" name="Rectangle 3">
            <a:extLst>
              <a:ext uri="{FF2B5EF4-FFF2-40B4-BE49-F238E27FC236}">
                <a16:creationId xmlns:a16="http://schemas.microsoft.com/office/drawing/2014/main" id="{E0F716FE-1336-0AA5-B047-9A5A4A82C4B6}"/>
              </a:ext>
            </a:extLst>
          </p:cNvPr>
          <p:cNvSpPr>
            <a:spLocks noGrp="1" noChangeArrowheads="1"/>
          </p:cNvSpPr>
          <p:nvPr>
            <p:ph type="body" idx="1"/>
          </p:nvPr>
        </p:nvSpPr>
        <p:spPr>
          <a:xfrm>
            <a:off x="381000" y="990600"/>
            <a:ext cx="8153400" cy="5562600"/>
          </a:xfrm>
        </p:spPr>
        <p:txBody>
          <a:bodyPr/>
          <a:lstStyle/>
          <a:p>
            <a:r>
              <a:rPr lang="en-US" altLang="en-US" sz="2400"/>
              <a:t>“Lean” is a term used to refer to the processes, philosophy  and improvement techniques that are proven to be the best in the world for delivering products and services. </a:t>
            </a:r>
          </a:p>
          <a:p>
            <a:r>
              <a:rPr lang="en-US" altLang="en-US" sz="2400"/>
              <a:t>“Lean” enterprises: </a:t>
            </a:r>
          </a:p>
          <a:p>
            <a:pPr lvl="1"/>
            <a:r>
              <a:rPr lang="en-US" altLang="en-US" sz="2400"/>
              <a:t>are the most efficient (cost and working capital)</a:t>
            </a:r>
          </a:p>
          <a:p>
            <a:pPr lvl="1"/>
            <a:r>
              <a:rPr lang="en-US" altLang="en-US" sz="2400"/>
              <a:t>have the highest quality (defects/million)</a:t>
            </a:r>
          </a:p>
          <a:p>
            <a:pPr lvl="1"/>
            <a:r>
              <a:rPr lang="en-US" altLang="en-US" sz="2400"/>
              <a:t>are the most responsive to their customers (time, service and product development).</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a:extLst>
              <a:ext uri="{FF2B5EF4-FFF2-40B4-BE49-F238E27FC236}">
                <a16:creationId xmlns:a16="http://schemas.microsoft.com/office/drawing/2014/main" id="{0799F7DB-11E2-8A2F-8C32-572E551C4F56}"/>
              </a:ext>
            </a:extLst>
          </p:cNvPr>
          <p:cNvSpPr>
            <a:spLocks noGrp="1" noChangeArrowheads="1"/>
          </p:cNvSpPr>
          <p:nvPr>
            <p:ph type="title"/>
          </p:nvPr>
        </p:nvSpPr>
        <p:spPr/>
        <p:txBody>
          <a:bodyPr/>
          <a:lstStyle/>
          <a:p>
            <a:r>
              <a:rPr lang="en-US" altLang="en-US"/>
              <a:t>MUDA</a:t>
            </a:r>
          </a:p>
        </p:txBody>
      </p:sp>
      <p:sp>
        <p:nvSpPr>
          <p:cNvPr id="621571" name="Rectangle 3">
            <a:extLst>
              <a:ext uri="{FF2B5EF4-FFF2-40B4-BE49-F238E27FC236}">
                <a16:creationId xmlns:a16="http://schemas.microsoft.com/office/drawing/2014/main" id="{F4419BC9-C472-7BC6-9EA3-0161A67EAE51}"/>
              </a:ext>
            </a:extLst>
          </p:cNvPr>
          <p:cNvSpPr>
            <a:spLocks noGrp="1" noChangeArrowheads="1"/>
          </p:cNvSpPr>
          <p:nvPr>
            <p:ph type="body" idx="1"/>
          </p:nvPr>
        </p:nvSpPr>
        <p:spPr/>
        <p:txBody>
          <a:bodyPr/>
          <a:lstStyle/>
          <a:p>
            <a:r>
              <a:rPr lang="en-US" altLang="en-US" sz="2400" b="1"/>
              <a:t>Muda:</a:t>
            </a:r>
            <a:r>
              <a:rPr lang="en-US" altLang="en-US" sz="2400">
                <a:solidFill>
                  <a:srgbClr val="000000"/>
                </a:solidFill>
              </a:rPr>
              <a:t> the Japanese word for waste.  It means any human activity which absorbs resources and creates no value.  </a:t>
            </a:r>
          </a:p>
          <a:p>
            <a:r>
              <a:rPr lang="en-US" altLang="en-US" sz="2400">
                <a:solidFill>
                  <a:srgbClr val="000000"/>
                </a:solidFill>
              </a:rPr>
              <a:t>There are seven traditionally described forms of waste:</a:t>
            </a:r>
            <a:endParaRPr lang="en-US" altLang="en-US" sz="2400"/>
          </a:p>
          <a:p>
            <a:pPr lvl="2">
              <a:buFontTx/>
              <a:buNone/>
            </a:pPr>
            <a:r>
              <a:rPr lang="en-US" altLang="en-US" sz="2400"/>
              <a:t>1. Excess Production</a:t>
            </a:r>
          </a:p>
          <a:p>
            <a:pPr lvl="2">
              <a:buFontTx/>
              <a:buNone/>
            </a:pPr>
            <a:r>
              <a:rPr lang="en-US" altLang="en-US" sz="2400"/>
              <a:t>2. Waiting</a:t>
            </a:r>
          </a:p>
          <a:p>
            <a:pPr lvl="2">
              <a:buFontTx/>
              <a:buNone/>
            </a:pPr>
            <a:r>
              <a:rPr lang="en-US" altLang="en-US" sz="2400"/>
              <a:t>3. Conveyance</a:t>
            </a:r>
          </a:p>
          <a:p>
            <a:pPr lvl="2">
              <a:buFontTx/>
              <a:buNone/>
            </a:pPr>
            <a:r>
              <a:rPr lang="en-US" altLang="en-US" sz="2400"/>
              <a:t>4. Unnecessary processing</a:t>
            </a:r>
          </a:p>
          <a:p>
            <a:pPr lvl="2">
              <a:buFontTx/>
              <a:buNone/>
            </a:pPr>
            <a:r>
              <a:rPr lang="en-US" altLang="en-US" sz="2400"/>
              <a:t>5. Inventory</a:t>
            </a:r>
          </a:p>
          <a:p>
            <a:pPr lvl="2">
              <a:buFontTx/>
              <a:buNone/>
            </a:pPr>
            <a:r>
              <a:rPr lang="en-US" altLang="en-US" sz="2400"/>
              <a:t>6. Unnecessary Motion</a:t>
            </a:r>
          </a:p>
          <a:p>
            <a:pPr lvl="2">
              <a:buFontTx/>
              <a:buNone/>
            </a:pPr>
            <a:r>
              <a:rPr lang="en-US" altLang="en-US" sz="2400"/>
              <a:t>7. Producing Failures</a:t>
            </a:r>
          </a:p>
          <a:p>
            <a:endParaRPr lang="en-US" altLang="en-US" sz="240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a:extLst>
              <a:ext uri="{FF2B5EF4-FFF2-40B4-BE49-F238E27FC236}">
                <a16:creationId xmlns:a16="http://schemas.microsoft.com/office/drawing/2014/main" id="{B81459C7-D2AA-C80C-114F-394D1F5D905C}"/>
              </a:ext>
            </a:extLst>
          </p:cNvPr>
          <p:cNvSpPr>
            <a:spLocks noGrp="1" noChangeArrowheads="1"/>
          </p:cNvSpPr>
          <p:nvPr>
            <p:ph type="title"/>
          </p:nvPr>
        </p:nvSpPr>
        <p:spPr/>
        <p:txBody>
          <a:bodyPr/>
          <a:lstStyle/>
          <a:p>
            <a:r>
              <a:rPr lang="en-US" altLang="en-US"/>
              <a:t>Reason For the 5S’s</a:t>
            </a:r>
          </a:p>
        </p:txBody>
      </p:sp>
      <p:sp>
        <p:nvSpPr>
          <p:cNvPr id="625667" name="Rectangle 3">
            <a:extLst>
              <a:ext uri="{FF2B5EF4-FFF2-40B4-BE49-F238E27FC236}">
                <a16:creationId xmlns:a16="http://schemas.microsoft.com/office/drawing/2014/main" id="{86FED3DE-DB85-840E-DCD0-3A4F1E066B2E}"/>
              </a:ext>
            </a:extLst>
          </p:cNvPr>
          <p:cNvSpPr>
            <a:spLocks noGrp="1" noChangeArrowheads="1"/>
          </p:cNvSpPr>
          <p:nvPr>
            <p:ph type="body" idx="1"/>
          </p:nvPr>
        </p:nvSpPr>
        <p:spPr>
          <a:xfrm>
            <a:off x="346075" y="1143000"/>
            <a:ext cx="8451850" cy="4999038"/>
          </a:xfrm>
        </p:spPr>
        <p:txBody>
          <a:bodyPr/>
          <a:lstStyle/>
          <a:p>
            <a:r>
              <a:rPr lang="en-US" altLang="en-US" sz="2400"/>
              <a:t>Process Driven Organization</a:t>
            </a:r>
          </a:p>
          <a:p>
            <a:r>
              <a:rPr lang="en-US" altLang="en-US" sz="2400"/>
              <a:t>Elimination of Waste in the Process</a:t>
            </a:r>
          </a:p>
          <a:p>
            <a:pPr lvl="1"/>
            <a:r>
              <a:rPr lang="en-US" altLang="en-US" sz="2400"/>
              <a:t>Waiting</a:t>
            </a:r>
          </a:p>
          <a:p>
            <a:pPr lvl="1"/>
            <a:r>
              <a:rPr lang="en-US" altLang="en-US" sz="2400"/>
              <a:t>Conveyance</a:t>
            </a:r>
          </a:p>
          <a:p>
            <a:pPr lvl="1"/>
            <a:r>
              <a:rPr lang="en-US" altLang="en-US" sz="2400"/>
              <a:t>Unnecessary Motion</a:t>
            </a:r>
          </a:p>
          <a:p>
            <a:r>
              <a:rPr lang="en-US" altLang="en-US" sz="2400"/>
              <a:t>Safer, High Quality Work Place Environment</a:t>
            </a:r>
          </a:p>
          <a:p>
            <a:endParaRPr lang="en-US"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a:extLst>
              <a:ext uri="{FF2B5EF4-FFF2-40B4-BE49-F238E27FC236}">
                <a16:creationId xmlns:a16="http://schemas.microsoft.com/office/drawing/2014/main" id="{96D77845-7C40-0574-2C52-FB267C071413}"/>
              </a:ext>
            </a:extLst>
          </p:cNvPr>
          <p:cNvSpPr>
            <a:spLocks noGrp="1" noChangeArrowheads="1"/>
          </p:cNvSpPr>
          <p:nvPr>
            <p:ph type="title"/>
          </p:nvPr>
        </p:nvSpPr>
        <p:spPr/>
        <p:txBody>
          <a:bodyPr/>
          <a:lstStyle/>
          <a:p>
            <a:r>
              <a:rPr lang="en-US" altLang="en-US"/>
              <a:t>5 S’s</a:t>
            </a:r>
          </a:p>
        </p:txBody>
      </p:sp>
      <p:sp>
        <p:nvSpPr>
          <p:cNvPr id="627715" name="Rectangle 3">
            <a:extLst>
              <a:ext uri="{FF2B5EF4-FFF2-40B4-BE49-F238E27FC236}">
                <a16:creationId xmlns:a16="http://schemas.microsoft.com/office/drawing/2014/main" id="{BEAD4E78-7A08-E5F6-AC81-A82AF698BB18}"/>
              </a:ext>
            </a:extLst>
          </p:cNvPr>
          <p:cNvSpPr>
            <a:spLocks noGrp="1" noChangeArrowheads="1"/>
          </p:cNvSpPr>
          <p:nvPr>
            <p:ph type="body" idx="1"/>
          </p:nvPr>
        </p:nvSpPr>
        <p:spPr>
          <a:xfrm>
            <a:off x="914400" y="990600"/>
            <a:ext cx="2667000" cy="4038600"/>
          </a:xfrm>
        </p:spPr>
        <p:txBody>
          <a:bodyPr/>
          <a:lstStyle/>
          <a:p>
            <a:pPr>
              <a:buFont typeface="Symbol" panose="05050102010706020507" pitchFamily="18" charset="2"/>
              <a:buNone/>
            </a:pPr>
            <a:endParaRPr lang="en-US" altLang="en-US"/>
          </a:p>
          <a:p>
            <a:pPr>
              <a:buFont typeface="Symbol" panose="05050102010706020507" pitchFamily="18" charset="2"/>
              <a:buNone/>
            </a:pPr>
            <a:r>
              <a:rPr lang="en-US" altLang="en-US"/>
              <a:t>1. Sort</a:t>
            </a:r>
          </a:p>
          <a:p>
            <a:pPr>
              <a:buFont typeface="Symbol" panose="05050102010706020507" pitchFamily="18" charset="2"/>
              <a:buNone/>
            </a:pPr>
            <a:endParaRPr lang="en-US" altLang="en-US"/>
          </a:p>
          <a:p>
            <a:pPr>
              <a:buFont typeface="Symbol" panose="05050102010706020507" pitchFamily="18" charset="2"/>
              <a:buNone/>
            </a:pPr>
            <a:r>
              <a:rPr lang="en-US" altLang="en-US"/>
              <a:t>2. Set in Order</a:t>
            </a:r>
          </a:p>
          <a:p>
            <a:pPr>
              <a:buFont typeface="Symbol" panose="05050102010706020507" pitchFamily="18" charset="2"/>
              <a:buNone/>
            </a:pPr>
            <a:endParaRPr lang="en-US" altLang="en-US"/>
          </a:p>
          <a:p>
            <a:pPr>
              <a:buFont typeface="Symbol" panose="05050102010706020507" pitchFamily="18" charset="2"/>
              <a:buNone/>
            </a:pPr>
            <a:r>
              <a:rPr lang="en-US" altLang="en-US"/>
              <a:t>3. Shine</a:t>
            </a:r>
          </a:p>
          <a:p>
            <a:pPr>
              <a:buFont typeface="Symbol" panose="05050102010706020507" pitchFamily="18" charset="2"/>
              <a:buNone/>
            </a:pPr>
            <a:endParaRPr lang="en-US" altLang="en-US"/>
          </a:p>
          <a:p>
            <a:pPr>
              <a:buFont typeface="Symbol" panose="05050102010706020507" pitchFamily="18" charset="2"/>
              <a:buNone/>
            </a:pPr>
            <a:r>
              <a:rPr lang="en-US" altLang="en-US"/>
              <a:t>4. Standardize</a:t>
            </a:r>
          </a:p>
          <a:p>
            <a:pPr>
              <a:buFont typeface="Symbol" panose="05050102010706020507" pitchFamily="18" charset="2"/>
              <a:buNone/>
            </a:pPr>
            <a:endParaRPr lang="en-US" altLang="en-US"/>
          </a:p>
          <a:p>
            <a:pPr>
              <a:buFont typeface="Symbol" panose="05050102010706020507" pitchFamily="18" charset="2"/>
              <a:buNone/>
            </a:pPr>
            <a:r>
              <a:rPr lang="en-US" altLang="en-US"/>
              <a:t>5. Sustain</a:t>
            </a:r>
          </a:p>
          <a:p>
            <a:endParaRPr lang="en-US" altLang="en-US"/>
          </a:p>
        </p:txBody>
      </p:sp>
      <p:pic>
        <p:nvPicPr>
          <p:cNvPr id="627716" name="Picture 4">
            <a:extLst>
              <a:ext uri="{FF2B5EF4-FFF2-40B4-BE49-F238E27FC236}">
                <a16:creationId xmlns:a16="http://schemas.microsoft.com/office/drawing/2014/main" id="{ECE8B14E-D3B9-5BA6-7F2B-D302EA65F1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1447800"/>
            <a:ext cx="3808413" cy="30495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9762" name="Rectangle 2">
            <a:extLst>
              <a:ext uri="{FF2B5EF4-FFF2-40B4-BE49-F238E27FC236}">
                <a16:creationId xmlns:a16="http://schemas.microsoft.com/office/drawing/2014/main" id="{21F55C43-1197-0C72-7AC0-3BCA16EF5C56}"/>
              </a:ext>
            </a:extLst>
          </p:cNvPr>
          <p:cNvSpPr>
            <a:spLocks noGrp="1" noChangeArrowheads="1"/>
          </p:cNvSpPr>
          <p:nvPr>
            <p:ph type="title"/>
          </p:nvPr>
        </p:nvSpPr>
        <p:spPr/>
        <p:txBody>
          <a:bodyPr/>
          <a:lstStyle/>
          <a:p>
            <a:r>
              <a:rPr lang="en-US" altLang="en-US"/>
              <a:t>1. Sort</a:t>
            </a:r>
          </a:p>
        </p:txBody>
      </p:sp>
      <p:sp>
        <p:nvSpPr>
          <p:cNvPr id="629763" name="Rectangle 3">
            <a:extLst>
              <a:ext uri="{FF2B5EF4-FFF2-40B4-BE49-F238E27FC236}">
                <a16:creationId xmlns:a16="http://schemas.microsoft.com/office/drawing/2014/main" id="{A0950D03-F5CB-8415-7AF9-8886ADA2EF4A}"/>
              </a:ext>
            </a:extLst>
          </p:cNvPr>
          <p:cNvSpPr>
            <a:spLocks noGrp="1" noChangeArrowheads="1"/>
          </p:cNvSpPr>
          <p:nvPr>
            <p:ph type="body" idx="1"/>
          </p:nvPr>
        </p:nvSpPr>
        <p:spPr>
          <a:xfrm>
            <a:off x="346075" y="1076325"/>
            <a:ext cx="8451850" cy="2047875"/>
          </a:xfrm>
        </p:spPr>
        <p:txBody>
          <a:bodyPr/>
          <a:lstStyle/>
          <a:p>
            <a:r>
              <a:rPr lang="en-US" altLang="en-US" sz="2400"/>
              <a:t>Remove from the Work Area All Items Not Required for Current Work Flow Activities </a:t>
            </a:r>
          </a:p>
          <a:p>
            <a:endParaRPr lang="en-US" altLang="en-US" sz="2400"/>
          </a:p>
          <a:p>
            <a:r>
              <a:rPr lang="en-US" altLang="en-US" sz="2400"/>
              <a:t>When in doubt, throw it out!</a:t>
            </a:r>
          </a:p>
          <a:p>
            <a:endParaRPr lang="en-US" altLang="en-US" sz="24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2">
            <a:extLst>
              <a:ext uri="{FF2B5EF4-FFF2-40B4-BE49-F238E27FC236}">
                <a16:creationId xmlns:a16="http://schemas.microsoft.com/office/drawing/2014/main" id="{C1C0F210-3C7C-6EE0-7222-E4B17E383284}"/>
              </a:ext>
            </a:extLst>
          </p:cNvPr>
          <p:cNvSpPr>
            <a:spLocks noGrp="1" noChangeArrowheads="1"/>
          </p:cNvSpPr>
          <p:nvPr>
            <p:ph type="title"/>
          </p:nvPr>
        </p:nvSpPr>
        <p:spPr/>
        <p:txBody>
          <a:bodyPr/>
          <a:lstStyle/>
          <a:p>
            <a:r>
              <a:rPr lang="en-US" altLang="en-US"/>
              <a:t>1. Sort: Red Tag Process</a:t>
            </a:r>
          </a:p>
        </p:txBody>
      </p:sp>
      <p:sp>
        <p:nvSpPr>
          <p:cNvPr id="631811" name="Rectangle 3">
            <a:extLst>
              <a:ext uri="{FF2B5EF4-FFF2-40B4-BE49-F238E27FC236}">
                <a16:creationId xmlns:a16="http://schemas.microsoft.com/office/drawing/2014/main" id="{C7B32DA5-08D4-78C6-B1DE-877E65850CA7}"/>
              </a:ext>
            </a:extLst>
          </p:cNvPr>
          <p:cNvSpPr>
            <a:spLocks noGrp="1" noChangeArrowheads="1"/>
          </p:cNvSpPr>
          <p:nvPr>
            <p:ph type="body" idx="1"/>
          </p:nvPr>
        </p:nvSpPr>
        <p:spPr/>
        <p:txBody>
          <a:bodyPr/>
          <a:lstStyle/>
          <a:p>
            <a:pPr>
              <a:buFont typeface="Symbol" panose="05050102010706020507" pitchFamily="18" charset="2"/>
              <a:buNone/>
            </a:pPr>
            <a:r>
              <a:rPr lang="en-US" altLang="en-US" sz="2400"/>
              <a:t>In a Target Area:</a:t>
            </a:r>
          </a:p>
          <a:p>
            <a:r>
              <a:rPr lang="en-US" altLang="en-US" sz="2400"/>
              <a:t>Identify Items of Questionable Need:</a:t>
            </a:r>
          </a:p>
          <a:p>
            <a:pPr lvl="1"/>
            <a:r>
              <a:rPr lang="en-US" altLang="en-US" sz="2400"/>
              <a:t>Is the Item Required?</a:t>
            </a:r>
          </a:p>
          <a:p>
            <a:pPr lvl="1"/>
            <a:r>
              <a:rPr lang="en-US" altLang="en-US" sz="2400"/>
              <a:t>Is the Item Required in the Quantity On Hand?</a:t>
            </a:r>
          </a:p>
          <a:p>
            <a:pPr lvl="1"/>
            <a:r>
              <a:rPr lang="en-US" altLang="en-US" sz="2400"/>
              <a:t>If Required, Must It Be Placed/Stored Here?</a:t>
            </a:r>
          </a:p>
          <a:p>
            <a:r>
              <a:rPr lang="en-US" altLang="en-US" sz="2400"/>
              <a:t>Disposition Identified Items:</a:t>
            </a:r>
          </a:p>
          <a:p>
            <a:pPr lvl="1"/>
            <a:r>
              <a:rPr lang="en-US" altLang="en-US" sz="2400"/>
              <a:t>Hold		</a:t>
            </a:r>
          </a:p>
          <a:p>
            <a:pPr lvl="1"/>
            <a:r>
              <a:rPr lang="en-US" altLang="en-US" sz="2400"/>
              <a:t>Relocate</a:t>
            </a:r>
          </a:p>
          <a:p>
            <a:pPr lvl="1"/>
            <a:r>
              <a:rPr lang="en-US" altLang="en-US" sz="2400"/>
              <a:t>Dispose		</a:t>
            </a:r>
          </a:p>
          <a:p>
            <a:pPr lvl="1"/>
            <a:r>
              <a:rPr lang="en-US" altLang="en-US" sz="2400"/>
              <a:t>Leave in Place</a:t>
            </a:r>
          </a:p>
          <a:p>
            <a:pPr>
              <a:buFont typeface="Symbol" panose="05050102010706020507" pitchFamily="18" charset="2"/>
              <a:buNone/>
            </a:pPr>
            <a:endParaRPr lang="en-US" altLang="en-US" sz="2400"/>
          </a:p>
          <a:p>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a:extLst>
              <a:ext uri="{FF2B5EF4-FFF2-40B4-BE49-F238E27FC236}">
                <a16:creationId xmlns:a16="http://schemas.microsoft.com/office/drawing/2014/main" id="{960160FF-A73E-054F-3850-F33FAA8D4C32}"/>
              </a:ext>
            </a:extLst>
          </p:cNvPr>
          <p:cNvSpPr>
            <a:spLocks noGrp="1" noChangeArrowheads="1"/>
          </p:cNvSpPr>
          <p:nvPr>
            <p:ph type="title"/>
          </p:nvPr>
        </p:nvSpPr>
        <p:spPr/>
        <p:txBody>
          <a:bodyPr/>
          <a:lstStyle/>
          <a:p>
            <a:r>
              <a:rPr lang="en-US" altLang="en-US"/>
              <a:t>1. Sort: Red Tag Process</a:t>
            </a:r>
          </a:p>
        </p:txBody>
      </p:sp>
      <p:sp>
        <p:nvSpPr>
          <p:cNvPr id="633859" name="Rectangle 3">
            <a:extLst>
              <a:ext uri="{FF2B5EF4-FFF2-40B4-BE49-F238E27FC236}">
                <a16:creationId xmlns:a16="http://schemas.microsoft.com/office/drawing/2014/main" id="{847609CF-4F19-39AC-3736-D249E0755385}"/>
              </a:ext>
            </a:extLst>
          </p:cNvPr>
          <p:cNvSpPr>
            <a:spLocks noGrp="1" noChangeArrowheads="1"/>
          </p:cNvSpPr>
          <p:nvPr>
            <p:ph type="body" idx="1"/>
          </p:nvPr>
        </p:nvSpPr>
        <p:spPr/>
        <p:txBody>
          <a:bodyPr/>
          <a:lstStyle/>
          <a:p>
            <a:pPr>
              <a:buFont typeface="Symbol" panose="05050102010706020507" pitchFamily="18" charset="2"/>
              <a:buNone/>
            </a:pPr>
            <a:r>
              <a:rPr lang="en-US" altLang="en-US" sz="2400"/>
              <a:t>1. Establish Red Tag Criteria:</a:t>
            </a:r>
          </a:p>
          <a:p>
            <a:pPr lvl="1"/>
            <a:r>
              <a:rPr lang="en-US" altLang="en-US" sz="2400"/>
              <a:t>Usefulness</a:t>
            </a:r>
          </a:p>
          <a:p>
            <a:pPr lvl="1"/>
            <a:r>
              <a:rPr lang="en-US" altLang="en-US" sz="2400"/>
              <a:t>Frequency of Use</a:t>
            </a:r>
          </a:p>
          <a:p>
            <a:pPr lvl="1"/>
            <a:r>
              <a:rPr lang="en-US" altLang="en-US" sz="2400"/>
              <a:t>Quantity</a:t>
            </a:r>
          </a:p>
          <a:p>
            <a:pPr>
              <a:buFont typeface="Symbol" panose="05050102010706020507" pitchFamily="18" charset="2"/>
              <a:buNone/>
            </a:pPr>
            <a:r>
              <a:rPr lang="en-US" altLang="en-US" sz="2400"/>
              <a:t>2. Tag All Questionable Items</a:t>
            </a:r>
          </a:p>
          <a:p>
            <a:pPr lvl="1"/>
            <a:r>
              <a:rPr lang="en-US" altLang="en-US" sz="2400"/>
              <a:t>Material/Equipment/Tooling</a:t>
            </a:r>
          </a:p>
          <a:p>
            <a:pPr lvl="1"/>
            <a:r>
              <a:rPr lang="en-US" altLang="en-US" sz="2400"/>
              <a:t>Space</a:t>
            </a:r>
          </a:p>
          <a:p>
            <a:pPr>
              <a:buFont typeface="Symbol" panose="05050102010706020507" pitchFamily="18" charset="2"/>
              <a:buNone/>
            </a:pPr>
            <a:r>
              <a:rPr lang="en-US" altLang="en-US" sz="2400"/>
              <a:t>3. Move to Hold Area:</a:t>
            </a:r>
          </a:p>
          <a:p>
            <a:pPr lvl="1"/>
            <a:r>
              <a:rPr lang="en-US" altLang="en-US" sz="2400"/>
              <a:t>Local</a:t>
            </a:r>
          </a:p>
          <a:p>
            <a:pPr lvl="1"/>
            <a:r>
              <a:rPr lang="en-US" altLang="en-US" sz="2400"/>
              <a:t>Central</a:t>
            </a:r>
          </a:p>
          <a:p>
            <a:pPr>
              <a:buFont typeface="Symbol" panose="05050102010706020507" pitchFamily="18" charset="2"/>
              <a:buNone/>
            </a:pPr>
            <a:r>
              <a:rPr lang="en-US" altLang="en-US" sz="2400"/>
              <a:t>4. Evaluate &amp; Disposition Red Tag Items</a:t>
            </a:r>
          </a:p>
          <a:p>
            <a:pPr>
              <a:buFont typeface="Symbol" panose="05050102010706020507" pitchFamily="18" charset="2"/>
              <a:buNone/>
            </a:pPr>
            <a:r>
              <a:rPr lang="en-US" altLang="en-US" sz="2400"/>
              <a:t>5. Log &amp; Report Results</a:t>
            </a:r>
          </a:p>
          <a:p>
            <a:endParaRPr lang="en-US" altLang="en-US" sz="240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5906" name="Rectangle 2">
            <a:extLst>
              <a:ext uri="{FF2B5EF4-FFF2-40B4-BE49-F238E27FC236}">
                <a16:creationId xmlns:a16="http://schemas.microsoft.com/office/drawing/2014/main" id="{061AEE95-9667-E39C-6E86-6D36CCD05721}"/>
              </a:ext>
            </a:extLst>
          </p:cNvPr>
          <p:cNvSpPr>
            <a:spLocks noGrp="1" noChangeArrowheads="1"/>
          </p:cNvSpPr>
          <p:nvPr>
            <p:ph type="title"/>
          </p:nvPr>
        </p:nvSpPr>
        <p:spPr/>
        <p:txBody>
          <a:bodyPr/>
          <a:lstStyle/>
          <a:p>
            <a:r>
              <a:rPr lang="en-US" altLang="en-US"/>
              <a:t>2. Set In Order</a:t>
            </a:r>
          </a:p>
        </p:txBody>
      </p:sp>
      <p:sp>
        <p:nvSpPr>
          <p:cNvPr id="635907" name="Rectangle 3">
            <a:extLst>
              <a:ext uri="{FF2B5EF4-FFF2-40B4-BE49-F238E27FC236}">
                <a16:creationId xmlns:a16="http://schemas.microsoft.com/office/drawing/2014/main" id="{A8F45F8C-F1FF-99A3-6C03-750647D98D4A}"/>
              </a:ext>
            </a:extLst>
          </p:cNvPr>
          <p:cNvSpPr>
            <a:spLocks noGrp="1" noChangeArrowheads="1"/>
          </p:cNvSpPr>
          <p:nvPr>
            <p:ph type="body" idx="1"/>
          </p:nvPr>
        </p:nvSpPr>
        <p:spPr/>
        <p:txBody>
          <a:bodyPr/>
          <a:lstStyle/>
          <a:p>
            <a:r>
              <a:rPr lang="en-US" altLang="en-US" sz="2400"/>
              <a:t>Identify, Label and Arrange Required Items so that They Are Easy to Retrieve and to Store as Part of Routine Work Flow Process</a:t>
            </a:r>
          </a:p>
          <a:p>
            <a:r>
              <a:rPr lang="en-US" altLang="en-US" sz="2400"/>
              <a:t>When Set in Order Is Correctly Implemented, These Activities Can Be Performed by </a:t>
            </a:r>
            <a:r>
              <a:rPr lang="en-US" altLang="en-US" sz="2400" u="sng"/>
              <a:t>Anyone</a:t>
            </a:r>
            <a:r>
              <a:rPr lang="en-US" altLang="en-US" sz="2400"/>
              <a:t>.</a:t>
            </a:r>
          </a:p>
          <a:p>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2" name="Rectangle 2">
            <a:extLst>
              <a:ext uri="{FF2B5EF4-FFF2-40B4-BE49-F238E27FC236}">
                <a16:creationId xmlns:a16="http://schemas.microsoft.com/office/drawing/2014/main" id="{A8BD55E7-1D71-8952-422C-4CB73ED3EDE8}"/>
              </a:ext>
            </a:extLst>
          </p:cNvPr>
          <p:cNvSpPr>
            <a:spLocks noGrp="1" noChangeArrowheads="1"/>
          </p:cNvSpPr>
          <p:nvPr>
            <p:ph type="title"/>
          </p:nvPr>
        </p:nvSpPr>
        <p:spPr/>
        <p:txBody>
          <a:bodyPr/>
          <a:lstStyle/>
          <a:p>
            <a:r>
              <a:rPr lang="en-US" altLang="en-US"/>
              <a:t>2. Set In Order: Method</a:t>
            </a:r>
          </a:p>
        </p:txBody>
      </p:sp>
      <p:sp>
        <p:nvSpPr>
          <p:cNvPr id="640003" name="Rectangle 3">
            <a:extLst>
              <a:ext uri="{FF2B5EF4-FFF2-40B4-BE49-F238E27FC236}">
                <a16:creationId xmlns:a16="http://schemas.microsoft.com/office/drawing/2014/main" id="{A44DCF72-95B7-FB0F-A7A7-BAE5A9BAEF2C}"/>
              </a:ext>
            </a:extLst>
          </p:cNvPr>
          <p:cNvSpPr>
            <a:spLocks noGrp="1" noChangeArrowheads="1"/>
          </p:cNvSpPr>
          <p:nvPr>
            <p:ph type="body" idx="1"/>
          </p:nvPr>
        </p:nvSpPr>
        <p:spPr/>
        <p:txBody>
          <a:bodyPr/>
          <a:lstStyle/>
          <a:p>
            <a:pPr>
              <a:buFont typeface="Symbol" panose="05050102010706020507" pitchFamily="18" charset="2"/>
              <a:buNone/>
            </a:pPr>
            <a:r>
              <a:rPr lang="en-US" altLang="en-US" sz="2400"/>
              <a:t>Set In Order Uses a Two Step Method:</a:t>
            </a:r>
          </a:p>
          <a:p>
            <a:pPr lvl="1">
              <a:buFontTx/>
              <a:buNone/>
            </a:pPr>
            <a:r>
              <a:rPr lang="en-US" altLang="en-US" sz="2400"/>
              <a:t>1. Determine Appropriate Locations for</a:t>
            </a:r>
          </a:p>
          <a:p>
            <a:pPr lvl="2"/>
            <a:r>
              <a:rPr lang="en-US" altLang="en-US" sz="2400"/>
              <a:t>Equipment</a:t>
            </a:r>
          </a:p>
          <a:p>
            <a:pPr lvl="2"/>
            <a:r>
              <a:rPr lang="en-US" altLang="en-US" sz="2400"/>
              <a:t>Fixtures &amp; Tooling</a:t>
            </a:r>
          </a:p>
          <a:p>
            <a:pPr lvl="2"/>
            <a:r>
              <a:rPr lang="en-US" altLang="en-US" sz="2400"/>
              <a:t>Material</a:t>
            </a:r>
          </a:p>
          <a:p>
            <a:pPr lvl="1">
              <a:buFontTx/>
              <a:buNone/>
            </a:pPr>
            <a:r>
              <a:rPr lang="en-US" altLang="en-US" sz="2400"/>
              <a:t>2. Label &amp; Identify Locations</a:t>
            </a:r>
          </a:p>
          <a:p>
            <a:endParaRPr lang="en-US" altLang="en-US"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a:extLst>
              <a:ext uri="{FF2B5EF4-FFF2-40B4-BE49-F238E27FC236}">
                <a16:creationId xmlns:a16="http://schemas.microsoft.com/office/drawing/2014/main" id="{7072872F-FD7A-1CAA-3D56-B7D8A554E900}"/>
              </a:ext>
            </a:extLst>
          </p:cNvPr>
          <p:cNvSpPr>
            <a:spLocks noGrp="1" noChangeArrowheads="1"/>
          </p:cNvSpPr>
          <p:nvPr>
            <p:ph type="title"/>
          </p:nvPr>
        </p:nvSpPr>
        <p:spPr/>
        <p:txBody>
          <a:bodyPr/>
          <a:lstStyle/>
          <a:p>
            <a:r>
              <a:rPr lang="en-US" altLang="en-US"/>
              <a:t>2. Set In Order: Method</a:t>
            </a:r>
          </a:p>
        </p:txBody>
      </p:sp>
      <p:sp>
        <p:nvSpPr>
          <p:cNvPr id="642051" name="Rectangle 3">
            <a:extLst>
              <a:ext uri="{FF2B5EF4-FFF2-40B4-BE49-F238E27FC236}">
                <a16:creationId xmlns:a16="http://schemas.microsoft.com/office/drawing/2014/main" id="{F7CEF46A-A5EF-FD97-FCF3-6614FE296766}"/>
              </a:ext>
            </a:extLst>
          </p:cNvPr>
          <p:cNvSpPr>
            <a:spLocks noGrp="1" noChangeArrowheads="1"/>
          </p:cNvSpPr>
          <p:nvPr>
            <p:ph type="body" idx="1"/>
          </p:nvPr>
        </p:nvSpPr>
        <p:spPr/>
        <p:txBody>
          <a:bodyPr/>
          <a:lstStyle/>
          <a:p>
            <a:pPr>
              <a:buFont typeface="Symbol" panose="05050102010706020507" pitchFamily="18" charset="2"/>
              <a:buNone/>
            </a:pPr>
            <a:r>
              <a:rPr lang="en-US" altLang="en-US" sz="2400"/>
              <a:t>1. Determine Appropriate Location:</a:t>
            </a:r>
          </a:p>
          <a:p>
            <a:pPr lvl="1"/>
            <a:r>
              <a:rPr lang="en-US" altLang="en-US" sz="2400"/>
              <a:t>Flow Map Current (Before) Work Flow (Spaghetti Diagram)</a:t>
            </a:r>
          </a:p>
          <a:p>
            <a:pPr lvl="1"/>
            <a:r>
              <a:rPr lang="en-US" altLang="en-US" sz="2400"/>
              <a:t>Determine Improved Flow</a:t>
            </a:r>
          </a:p>
          <a:p>
            <a:pPr lvl="1"/>
            <a:r>
              <a:rPr lang="en-US" altLang="en-US" sz="2400"/>
              <a:t>Detail Layout of Improved (After) Flow:	</a:t>
            </a:r>
          </a:p>
          <a:p>
            <a:pPr lvl="2"/>
            <a:r>
              <a:rPr lang="en-US" altLang="en-US" sz="2400"/>
              <a:t>Equipment</a:t>
            </a:r>
          </a:p>
          <a:p>
            <a:pPr lvl="2"/>
            <a:r>
              <a:rPr lang="en-US" altLang="en-US" sz="2400"/>
              <a:t>Benches, tables</a:t>
            </a:r>
          </a:p>
          <a:p>
            <a:pPr lvl="2"/>
            <a:r>
              <a:rPr lang="en-US" altLang="en-US" sz="2400"/>
              <a:t>Material &amp; Space</a:t>
            </a:r>
          </a:p>
          <a:p>
            <a:pPr lvl="2"/>
            <a:r>
              <a:rPr lang="en-US" altLang="en-US" sz="2400"/>
              <a:t>Tooling, fixtures</a:t>
            </a:r>
          </a:p>
          <a:p>
            <a:pPr lvl="2"/>
            <a:r>
              <a:rPr lang="en-US" altLang="en-US" sz="2400"/>
              <a:t>etc...</a:t>
            </a:r>
          </a:p>
          <a:p>
            <a:endParaRPr lang="en-US" altLang="en-US" sz="240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a:extLst>
              <a:ext uri="{FF2B5EF4-FFF2-40B4-BE49-F238E27FC236}">
                <a16:creationId xmlns:a16="http://schemas.microsoft.com/office/drawing/2014/main" id="{97C87425-C844-9A9D-9DB7-ABA1E6A47999}"/>
              </a:ext>
            </a:extLst>
          </p:cNvPr>
          <p:cNvSpPr>
            <a:spLocks noGrp="1" noChangeArrowheads="1"/>
          </p:cNvSpPr>
          <p:nvPr>
            <p:ph type="title"/>
          </p:nvPr>
        </p:nvSpPr>
        <p:spPr/>
        <p:txBody>
          <a:bodyPr/>
          <a:lstStyle/>
          <a:p>
            <a:r>
              <a:rPr lang="en-US" altLang="en-US"/>
              <a:t>2. Set In Order: Methods</a:t>
            </a:r>
          </a:p>
        </p:txBody>
      </p:sp>
      <p:sp>
        <p:nvSpPr>
          <p:cNvPr id="644099" name="Rectangle 3">
            <a:extLst>
              <a:ext uri="{FF2B5EF4-FFF2-40B4-BE49-F238E27FC236}">
                <a16:creationId xmlns:a16="http://schemas.microsoft.com/office/drawing/2014/main" id="{D795644E-5A04-DD9F-6D3B-8AF550ED8584}"/>
              </a:ext>
            </a:extLst>
          </p:cNvPr>
          <p:cNvSpPr>
            <a:spLocks noGrp="1" noChangeArrowheads="1"/>
          </p:cNvSpPr>
          <p:nvPr>
            <p:ph type="body" idx="1"/>
          </p:nvPr>
        </p:nvSpPr>
        <p:spPr/>
        <p:txBody>
          <a:bodyPr/>
          <a:lstStyle/>
          <a:p>
            <a:pPr>
              <a:buFont typeface="Symbol" panose="05050102010706020507" pitchFamily="18" charset="2"/>
              <a:buNone/>
            </a:pPr>
            <a:r>
              <a:rPr lang="en-US" altLang="en-US" sz="2400"/>
              <a:t>2. Label and Identify Locations</a:t>
            </a:r>
          </a:p>
          <a:p>
            <a:pPr lvl="1"/>
            <a:r>
              <a:rPr lang="en-US" altLang="en-US" sz="2400"/>
              <a:t>Visual Controls Communicate Simply and Quickly to </a:t>
            </a:r>
            <a:r>
              <a:rPr lang="en-US" altLang="en-US" sz="2400" u="sng"/>
              <a:t>Anyone</a:t>
            </a:r>
            <a:r>
              <a:rPr lang="en-US" altLang="en-US" sz="2400"/>
              <a:t> the </a:t>
            </a:r>
            <a:r>
              <a:rPr lang="en-US" altLang="en-US" sz="2400" u="sng"/>
              <a:t>Standards</a:t>
            </a:r>
            <a:r>
              <a:rPr lang="en-US" altLang="en-US" sz="2400"/>
              <a:t> by which a Task or Activity Should Be Performed</a:t>
            </a:r>
          </a:p>
          <a:p>
            <a:pPr lvl="1"/>
            <a:r>
              <a:rPr lang="en-US" altLang="en-US" sz="2400"/>
              <a:t>Examples:</a:t>
            </a:r>
          </a:p>
          <a:p>
            <a:pPr lvl="2"/>
            <a:r>
              <a:rPr lang="en-US" altLang="en-US" sz="2400"/>
              <a:t>Labeled and Outlined Tool Kit Boards &amp; Tools</a:t>
            </a:r>
          </a:p>
          <a:p>
            <a:pPr lvl="2"/>
            <a:r>
              <a:rPr lang="en-US" altLang="en-US" sz="2400"/>
              <a:t>Painting</a:t>
            </a:r>
          </a:p>
          <a:p>
            <a:pPr lvl="2"/>
            <a:r>
              <a:rPr lang="en-US" altLang="en-US" sz="2400"/>
              <a:t>Sized Containers</a:t>
            </a:r>
          </a:p>
          <a:p>
            <a:pPr lvl="2"/>
            <a:r>
              <a:rPr lang="en-US" altLang="en-US" sz="2400"/>
              <a:t>Color Codes</a:t>
            </a:r>
          </a:p>
          <a:p>
            <a:pPr lvl="2"/>
            <a:r>
              <a:rPr lang="en-US" altLang="en-US" sz="2400"/>
              <a:t>Etc...</a:t>
            </a:r>
          </a:p>
          <a:p>
            <a:endParaRPr lang="en-US" altLang="en-US" sz="24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8802" name="Rectangle 2">
            <a:extLst>
              <a:ext uri="{FF2B5EF4-FFF2-40B4-BE49-F238E27FC236}">
                <a16:creationId xmlns:a16="http://schemas.microsoft.com/office/drawing/2014/main" id="{B5935156-0404-97D7-A6EA-DA88FA5F5CEC}"/>
              </a:ext>
            </a:extLst>
          </p:cNvPr>
          <p:cNvSpPr>
            <a:spLocks noGrp="1" noChangeArrowheads="1"/>
          </p:cNvSpPr>
          <p:nvPr>
            <p:ph type="title"/>
          </p:nvPr>
        </p:nvSpPr>
        <p:spPr/>
        <p:txBody>
          <a:bodyPr/>
          <a:lstStyle/>
          <a:p>
            <a:r>
              <a:rPr lang="en-US" altLang="en-US"/>
              <a:t>Principles of Lean</a:t>
            </a:r>
          </a:p>
        </p:txBody>
      </p:sp>
      <p:sp>
        <p:nvSpPr>
          <p:cNvPr id="588803" name="Rectangle 3">
            <a:extLst>
              <a:ext uri="{FF2B5EF4-FFF2-40B4-BE49-F238E27FC236}">
                <a16:creationId xmlns:a16="http://schemas.microsoft.com/office/drawing/2014/main" id="{E7EAAB38-A72B-9095-6FFD-F33E98589FDD}"/>
              </a:ext>
            </a:extLst>
          </p:cNvPr>
          <p:cNvSpPr>
            <a:spLocks noGrp="1" noChangeArrowheads="1"/>
          </p:cNvSpPr>
          <p:nvPr>
            <p:ph type="body" idx="1"/>
          </p:nvPr>
        </p:nvSpPr>
        <p:spPr>
          <a:xfrm>
            <a:off x="346075" y="1295400"/>
            <a:ext cx="8451850" cy="4767263"/>
          </a:xfrm>
        </p:spPr>
        <p:txBody>
          <a:bodyPr/>
          <a:lstStyle/>
          <a:p>
            <a:pPr>
              <a:buFont typeface="Symbol" panose="05050102010706020507" pitchFamily="18" charset="2"/>
              <a:buNone/>
            </a:pPr>
            <a:r>
              <a:rPr lang="en-US" altLang="en-US" sz="2400"/>
              <a:t>While there is several schools of Lean manufacturing, these principles seem to be the basis for all.</a:t>
            </a:r>
          </a:p>
          <a:p>
            <a:pPr lvl="1">
              <a:buFontTx/>
              <a:buNone/>
            </a:pPr>
            <a:r>
              <a:rPr lang="en-US" altLang="en-US" sz="2400"/>
              <a:t>1. Identify Value Stream</a:t>
            </a:r>
          </a:p>
          <a:p>
            <a:pPr lvl="1">
              <a:buFontTx/>
              <a:buNone/>
            </a:pPr>
            <a:r>
              <a:rPr lang="en-US" altLang="en-US" sz="2400"/>
              <a:t>2. One Piece Flow</a:t>
            </a:r>
          </a:p>
          <a:p>
            <a:pPr lvl="1">
              <a:buFontTx/>
              <a:buNone/>
            </a:pPr>
            <a:r>
              <a:rPr lang="en-US" altLang="en-US" sz="2400"/>
              <a:t>3. Demand Pull</a:t>
            </a:r>
          </a:p>
          <a:p>
            <a:pPr lvl="1">
              <a:buFontTx/>
              <a:buNone/>
            </a:pPr>
            <a:r>
              <a:rPr lang="en-US" altLang="en-US" sz="2400"/>
              <a:t>4. Perfection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6146" name="Rectangle 2">
            <a:extLst>
              <a:ext uri="{FF2B5EF4-FFF2-40B4-BE49-F238E27FC236}">
                <a16:creationId xmlns:a16="http://schemas.microsoft.com/office/drawing/2014/main" id="{806410AB-EC3D-C4C0-26F1-B56358272697}"/>
              </a:ext>
            </a:extLst>
          </p:cNvPr>
          <p:cNvSpPr>
            <a:spLocks noGrp="1" noChangeArrowheads="1"/>
          </p:cNvSpPr>
          <p:nvPr>
            <p:ph type="title"/>
          </p:nvPr>
        </p:nvSpPr>
        <p:spPr/>
        <p:txBody>
          <a:bodyPr/>
          <a:lstStyle/>
          <a:p>
            <a:r>
              <a:rPr lang="en-US" altLang="en-US"/>
              <a:t>3. Shine</a:t>
            </a:r>
          </a:p>
        </p:txBody>
      </p:sp>
      <p:sp>
        <p:nvSpPr>
          <p:cNvPr id="646147" name="Rectangle 3">
            <a:extLst>
              <a:ext uri="{FF2B5EF4-FFF2-40B4-BE49-F238E27FC236}">
                <a16:creationId xmlns:a16="http://schemas.microsoft.com/office/drawing/2014/main" id="{1781DCAA-3E24-5905-DDEB-99011C3B5882}"/>
              </a:ext>
            </a:extLst>
          </p:cNvPr>
          <p:cNvSpPr>
            <a:spLocks noGrp="1" noChangeArrowheads="1"/>
          </p:cNvSpPr>
          <p:nvPr>
            <p:ph type="body" idx="1"/>
          </p:nvPr>
        </p:nvSpPr>
        <p:spPr/>
        <p:txBody>
          <a:bodyPr/>
          <a:lstStyle/>
          <a:p>
            <a:r>
              <a:rPr lang="en-US" altLang="en-US" sz="2400"/>
              <a:t>Keep the Work Place Clean and Clutter Free</a:t>
            </a:r>
          </a:p>
          <a:p>
            <a:r>
              <a:rPr lang="en-US" altLang="en-US" sz="2400"/>
              <a:t>Insure that Anything Needed Will Always Be Ready When it Is Needed</a:t>
            </a:r>
          </a:p>
          <a:p>
            <a:r>
              <a:rPr lang="en-US" altLang="en-US" sz="2400"/>
              <a:t>Reinforce with Inspection</a:t>
            </a:r>
          </a:p>
          <a:p>
            <a:endParaRPr lang="en-US" altLang="en-US" sz="240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8194" name="Rectangle 2">
            <a:extLst>
              <a:ext uri="{FF2B5EF4-FFF2-40B4-BE49-F238E27FC236}">
                <a16:creationId xmlns:a16="http://schemas.microsoft.com/office/drawing/2014/main" id="{8F357068-DD2D-019B-7B6C-09A9F9C87074}"/>
              </a:ext>
            </a:extLst>
          </p:cNvPr>
          <p:cNvSpPr>
            <a:spLocks noGrp="1" noChangeArrowheads="1"/>
          </p:cNvSpPr>
          <p:nvPr>
            <p:ph type="title"/>
          </p:nvPr>
        </p:nvSpPr>
        <p:spPr/>
        <p:txBody>
          <a:bodyPr/>
          <a:lstStyle/>
          <a:p>
            <a:r>
              <a:rPr lang="en-US" altLang="en-US"/>
              <a:t>3. Shine: Methods</a:t>
            </a:r>
          </a:p>
        </p:txBody>
      </p:sp>
      <p:sp>
        <p:nvSpPr>
          <p:cNvPr id="648195" name="Rectangle 3">
            <a:extLst>
              <a:ext uri="{FF2B5EF4-FFF2-40B4-BE49-F238E27FC236}">
                <a16:creationId xmlns:a16="http://schemas.microsoft.com/office/drawing/2014/main" id="{CBD225D2-C4DC-619C-2584-D057C83CC083}"/>
              </a:ext>
            </a:extLst>
          </p:cNvPr>
          <p:cNvSpPr>
            <a:spLocks noGrp="1" noChangeArrowheads="1"/>
          </p:cNvSpPr>
          <p:nvPr>
            <p:ph type="body" idx="1"/>
          </p:nvPr>
        </p:nvSpPr>
        <p:spPr/>
        <p:txBody>
          <a:bodyPr/>
          <a:lstStyle/>
          <a:p>
            <a:pPr>
              <a:buFont typeface="Symbol" panose="05050102010706020507" pitchFamily="18" charset="2"/>
              <a:buNone/>
            </a:pPr>
            <a:r>
              <a:rPr lang="en-US" altLang="en-US" sz="2400"/>
              <a:t>1. Identify Shine Targets:</a:t>
            </a:r>
          </a:p>
          <a:p>
            <a:pPr lvl="1"/>
            <a:r>
              <a:rPr lang="en-US" altLang="en-US" sz="2400"/>
              <a:t>Warehouse/Stockroom Items</a:t>
            </a:r>
          </a:p>
          <a:p>
            <a:pPr lvl="1"/>
            <a:r>
              <a:rPr lang="en-US" altLang="en-US" sz="2400"/>
              <a:t>Equipment</a:t>
            </a:r>
          </a:p>
          <a:p>
            <a:pPr lvl="1"/>
            <a:r>
              <a:rPr lang="en-US" altLang="en-US" sz="2400"/>
              <a:t>Space</a:t>
            </a:r>
          </a:p>
          <a:p>
            <a:pPr>
              <a:buFont typeface="Symbol" panose="05050102010706020507" pitchFamily="18" charset="2"/>
              <a:buNone/>
            </a:pPr>
            <a:r>
              <a:rPr lang="en-US" altLang="en-US" sz="2400"/>
              <a:t>2. Assign Shine Responsibilities &amp; Schedule</a:t>
            </a:r>
          </a:p>
          <a:p>
            <a:pPr>
              <a:buFont typeface="Symbol" panose="05050102010706020507" pitchFamily="18" charset="2"/>
              <a:buNone/>
            </a:pPr>
            <a:r>
              <a:rPr lang="en-US" altLang="en-US" sz="2400"/>
              <a:t>3. Standardize/Document Methods &amp; Measurements</a:t>
            </a:r>
          </a:p>
          <a:p>
            <a:pPr>
              <a:buFont typeface="Symbol" panose="05050102010706020507" pitchFamily="18" charset="2"/>
              <a:buNone/>
            </a:pPr>
            <a:r>
              <a:rPr lang="en-US" altLang="en-US" sz="2400"/>
              <a:t>4. Prepare Tools &amp; Training</a:t>
            </a:r>
          </a:p>
          <a:p>
            <a:pPr>
              <a:buFont typeface="Symbol" panose="05050102010706020507" pitchFamily="18" charset="2"/>
              <a:buNone/>
            </a:pPr>
            <a:r>
              <a:rPr lang="en-US" altLang="en-US" sz="2400"/>
              <a:t>5. Implement &amp; Follow-up</a:t>
            </a:r>
          </a:p>
          <a:p>
            <a:endParaRPr lang="en-US" alt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a:extLst>
              <a:ext uri="{FF2B5EF4-FFF2-40B4-BE49-F238E27FC236}">
                <a16:creationId xmlns:a16="http://schemas.microsoft.com/office/drawing/2014/main" id="{6F561BD5-77A7-E152-B74A-48980866571D}"/>
              </a:ext>
            </a:extLst>
          </p:cNvPr>
          <p:cNvSpPr>
            <a:spLocks noGrp="1" noChangeArrowheads="1"/>
          </p:cNvSpPr>
          <p:nvPr>
            <p:ph type="title"/>
          </p:nvPr>
        </p:nvSpPr>
        <p:spPr/>
        <p:txBody>
          <a:bodyPr/>
          <a:lstStyle/>
          <a:p>
            <a:r>
              <a:rPr lang="en-US" altLang="en-US"/>
              <a:t>4. Standardize</a:t>
            </a:r>
          </a:p>
        </p:txBody>
      </p:sp>
      <p:sp>
        <p:nvSpPr>
          <p:cNvPr id="650243" name="Rectangle 3">
            <a:extLst>
              <a:ext uri="{FF2B5EF4-FFF2-40B4-BE49-F238E27FC236}">
                <a16:creationId xmlns:a16="http://schemas.microsoft.com/office/drawing/2014/main" id="{90680903-79BC-A223-1684-972CAD7B9809}"/>
              </a:ext>
            </a:extLst>
          </p:cNvPr>
          <p:cNvSpPr>
            <a:spLocks noGrp="1" noChangeArrowheads="1"/>
          </p:cNvSpPr>
          <p:nvPr>
            <p:ph type="body" idx="1"/>
          </p:nvPr>
        </p:nvSpPr>
        <p:spPr/>
        <p:txBody>
          <a:bodyPr/>
          <a:lstStyle/>
          <a:p>
            <a:r>
              <a:rPr lang="en-US" altLang="en-US" sz="2400"/>
              <a:t>The Result that Exists When Sort, Set in Order and Shine Are Properly Maintained</a:t>
            </a:r>
          </a:p>
          <a:p>
            <a:endParaRPr lang="en-US" altLang="en-US" sz="2400"/>
          </a:p>
          <a:p>
            <a:r>
              <a:rPr lang="en-US" altLang="en-US" sz="2400"/>
              <a:t>Standardization Insures that These Daily Work Habits Are Fostered and Maintained Completely, Fully and Productively</a:t>
            </a:r>
          </a:p>
          <a:p>
            <a:endParaRPr lang="en-US" altLang="en-US" sz="240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a:extLst>
              <a:ext uri="{FF2B5EF4-FFF2-40B4-BE49-F238E27FC236}">
                <a16:creationId xmlns:a16="http://schemas.microsoft.com/office/drawing/2014/main" id="{9CFA51B5-2ADC-5258-1D9E-679D38B3D7BC}"/>
              </a:ext>
            </a:extLst>
          </p:cNvPr>
          <p:cNvSpPr>
            <a:spLocks noGrp="1" noChangeArrowheads="1"/>
          </p:cNvSpPr>
          <p:nvPr>
            <p:ph type="title"/>
          </p:nvPr>
        </p:nvSpPr>
        <p:spPr/>
        <p:txBody>
          <a:bodyPr/>
          <a:lstStyle/>
          <a:p>
            <a:r>
              <a:rPr lang="en-US" altLang="en-US"/>
              <a:t>4. Standardize: Methods</a:t>
            </a:r>
          </a:p>
        </p:txBody>
      </p:sp>
      <p:sp>
        <p:nvSpPr>
          <p:cNvPr id="652291" name="Rectangle 3">
            <a:extLst>
              <a:ext uri="{FF2B5EF4-FFF2-40B4-BE49-F238E27FC236}">
                <a16:creationId xmlns:a16="http://schemas.microsoft.com/office/drawing/2014/main" id="{30212E78-C4CA-4428-E528-3A35913A9027}"/>
              </a:ext>
            </a:extLst>
          </p:cNvPr>
          <p:cNvSpPr>
            <a:spLocks noGrp="1" noChangeArrowheads="1"/>
          </p:cNvSpPr>
          <p:nvPr>
            <p:ph type="body" idx="1"/>
          </p:nvPr>
        </p:nvSpPr>
        <p:spPr/>
        <p:txBody>
          <a:bodyPr/>
          <a:lstStyle/>
          <a:p>
            <a:pPr>
              <a:buFont typeface="Symbol" panose="05050102010706020507" pitchFamily="18" charset="2"/>
              <a:buNone/>
            </a:pPr>
            <a:r>
              <a:rPr lang="en-US" altLang="en-US" sz="2400"/>
              <a:t>1. Determine Responsibilities:</a:t>
            </a:r>
          </a:p>
          <a:p>
            <a:pPr lvl="1"/>
            <a:r>
              <a:rPr lang="en-US" altLang="en-US" sz="2400"/>
              <a:t>Operator</a:t>
            </a:r>
          </a:p>
          <a:p>
            <a:pPr lvl="1"/>
            <a:r>
              <a:rPr lang="en-US" altLang="en-US" sz="2400"/>
              <a:t>Supervision</a:t>
            </a:r>
          </a:p>
          <a:p>
            <a:pPr lvl="1"/>
            <a:r>
              <a:rPr lang="en-US" altLang="en-US" sz="2400"/>
              <a:t>Maintenance</a:t>
            </a:r>
          </a:p>
          <a:p>
            <a:pPr lvl="1"/>
            <a:r>
              <a:rPr lang="en-US" altLang="en-US" sz="2400"/>
              <a:t>Other</a:t>
            </a:r>
          </a:p>
          <a:p>
            <a:pPr>
              <a:buFont typeface="Symbol" panose="05050102010706020507" pitchFamily="18" charset="2"/>
              <a:buNone/>
            </a:pPr>
            <a:r>
              <a:rPr lang="en-US" altLang="en-US" sz="2400"/>
              <a:t>2. Integrate in Routine Work Activities</a:t>
            </a:r>
          </a:p>
          <a:p>
            <a:pPr>
              <a:buFont typeface="Symbol" panose="05050102010706020507" pitchFamily="18" charset="2"/>
              <a:buNone/>
            </a:pPr>
            <a:r>
              <a:rPr lang="en-US" altLang="en-US" sz="2400"/>
              <a:t>3. Follow-up and Track Routinely</a:t>
            </a:r>
          </a:p>
          <a:p>
            <a:pPr>
              <a:buFont typeface="Symbol" panose="05050102010706020507" pitchFamily="18" charset="2"/>
              <a:buNone/>
            </a:pPr>
            <a:endParaRPr lang="en-US" altLang="en-US" sz="2400"/>
          </a:p>
          <a:p>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a:extLst>
              <a:ext uri="{FF2B5EF4-FFF2-40B4-BE49-F238E27FC236}">
                <a16:creationId xmlns:a16="http://schemas.microsoft.com/office/drawing/2014/main" id="{1EAAAAED-F536-D1CC-4758-62A90C715435}"/>
              </a:ext>
            </a:extLst>
          </p:cNvPr>
          <p:cNvSpPr>
            <a:spLocks noGrp="1" noChangeArrowheads="1"/>
          </p:cNvSpPr>
          <p:nvPr>
            <p:ph type="title"/>
          </p:nvPr>
        </p:nvSpPr>
        <p:spPr/>
        <p:txBody>
          <a:bodyPr/>
          <a:lstStyle/>
          <a:p>
            <a:r>
              <a:rPr lang="en-US" altLang="en-US"/>
              <a:t>4. Standardize: Tools</a:t>
            </a:r>
          </a:p>
        </p:txBody>
      </p:sp>
      <p:sp>
        <p:nvSpPr>
          <p:cNvPr id="654339" name="Rectangle 3">
            <a:extLst>
              <a:ext uri="{FF2B5EF4-FFF2-40B4-BE49-F238E27FC236}">
                <a16:creationId xmlns:a16="http://schemas.microsoft.com/office/drawing/2014/main" id="{C2A514BA-EF4F-3219-59B8-403FEECCB0CB}"/>
              </a:ext>
            </a:extLst>
          </p:cNvPr>
          <p:cNvSpPr>
            <a:spLocks noGrp="1" noChangeArrowheads="1"/>
          </p:cNvSpPr>
          <p:nvPr>
            <p:ph type="body" idx="1"/>
          </p:nvPr>
        </p:nvSpPr>
        <p:spPr/>
        <p:txBody>
          <a:bodyPr/>
          <a:lstStyle/>
          <a:p>
            <a:r>
              <a:rPr lang="en-US" altLang="en-US" sz="2400"/>
              <a:t>Change Job Descriptions</a:t>
            </a:r>
          </a:p>
          <a:p>
            <a:r>
              <a:rPr lang="en-US" altLang="en-US" sz="2400"/>
              <a:t>Visual Plant</a:t>
            </a:r>
          </a:p>
          <a:p>
            <a:r>
              <a:rPr lang="en-US" altLang="en-US" sz="2400"/>
              <a:t>Charts</a:t>
            </a:r>
          </a:p>
          <a:p>
            <a:r>
              <a:rPr lang="en-US" altLang="en-US" sz="2400"/>
              <a:t>Work Aide Sheets</a:t>
            </a:r>
          </a:p>
          <a:p>
            <a:r>
              <a:rPr lang="en-US" altLang="en-US" sz="2400"/>
              <a:t>Checklists</a:t>
            </a:r>
          </a:p>
          <a:p>
            <a:r>
              <a:rPr lang="en-US" altLang="en-US" sz="2400"/>
              <a:t>Etc...</a:t>
            </a:r>
          </a:p>
          <a:p>
            <a:endParaRPr lang="en-US" altLang="en-US" sz="240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6386" name="Rectangle 2">
            <a:extLst>
              <a:ext uri="{FF2B5EF4-FFF2-40B4-BE49-F238E27FC236}">
                <a16:creationId xmlns:a16="http://schemas.microsoft.com/office/drawing/2014/main" id="{AFE79D42-953C-CEC8-5BE2-004AA0E95296}"/>
              </a:ext>
            </a:extLst>
          </p:cNvPr>
          <p:cNvSpPr>
            <a:spLocks noGrp="1" noChangeArrowheads="1"/>
          </p:cNvSpPr>
          <p:nvPr>
            <p:ph type="title"/>
          </p:nvPr>
        </p:nvSpPr>
        <p:spPr/>
        <p:txBody>
          <a:bodyPr/>
          <a:lstStyle/>
          <a:p>
            <a:r>
              <a:rPr lang="en-US" altLang="en-US"/>
              <a:t>4. Standardization: Prevention</a:t>
            </a:r>
          </a:p>
        </p:txBody>
      </p:sp>
      <p:sp>
        <p:nvSpPr>
          <p:cNvPr id="656387" name="Rectangle 3">
            <a:extLst>
              <a:ext uri="{FF2B5EF4-FFF2-40B4-BE49-F238E27FC236}">
                <a16:creationId xmlns:a16="http://schemas.microsoft.com/office/drawing/2014/main" id="{0BAA5FED-2A2C-2B09-982F-97C19FD160A7}"/>
              </a:ext>
            </a:extLst>
          </p:cNvPr>
          <p:cNvSpPr>
            <a:spLocks noGrp="1" noChangeArrowheads="1"/>
          </p:cNvSpPr>
          <p:nvPr>
            <p:ph type="body" idx="1"/>
          </p:nvPr>
        </p:nvSpPr>
        <p:spPr/>
        <p:txBody>
          <a:bodyPr/>
          <a:lstStyle/>
          <a:p>
            <a:r>
              <a:rPr lang="en-US" altLang="en-US" sz="2400"/>
              <a:t>If the Standard Process Is Being Followed Correctly But Waste Continues:</a:t>
            </a:r>
          </a:p>
          <a:p>
            <a:pPr lvl="1"/>
            <a:r>
              <a:rPr lang="en-US" altLang="en-US" sz="2400"/>
              <a:t>Ask “Why” Until Root Cause is Identified (Ask Why 5 Times)</a:t>
            </a:r>
          </a:p>
          <a:p>
            <a:pPr lvl="1"/>
            <a:r>
              <a:rPr lang="en-US" altLang="en-US" sz="2400"/>
              <a:t>Ask “How” Can This Be Fixed</a:t>
            </a:r>
          </a:p>
          <a:p>
            <a:pPr lvl="1"/>
            <a:r>
              <a:rPr lang="en-US" altLang="en-US" sz="2400"/>
              <a:t>Implement Change to Standard</a:t>
            </a:r>
          </a:p>
          <a:p>
            <a:endParaRPr lang="en-US" altLang="en-US" sz="240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a:extLst>
              <a:ext uri="{FF2B5EF4-FFF2-40B4-BE49-F238E27FC236}">
                <a16:creationId xmlns:a16="http://schemas.microsoft.com/office/drawing/2014/main" id="{CC3EFA75-4D44-3387-9760-936E120284EC}"/>
              </a:ext>
            </a:extLst>
          </p:cNvPr>
          <p:cNvSpPr>
            <a:spLocks noGrp="1" noChangeArrowheads="1"/>
          </p:cNvSpPr>
          <p:nvPr>
            <p:ph type="title"/>
          </p:nvPr>
        </p:nvSpPr>
        <p:spPr/>
        <p:txBody>
          <a:bodyPr/>
          <a:lstStyle/>
          <a:p>
            <a:r>
              <a:rPr lang="en-US" altLang="en-US"/>
              <a:t>4. Standardization: Prevention</a:t>
            </a:r>
          </a:p>
        </p:txBody>
      </p:sp>
      <p:sp>
        <p:nvSpPr>
          <p:cNvPr id="658435" name="Rectangle 3">
            <a:extLst>
              <a:ext uri="{FF2B5EF4-FFF2-40B4-BE49-F238E27FC236}">
                <a16:creationId xmlns:a16="http://schemas.microsoft.com/office/drawing/2014/main" id="{4292E9BC-5CC9-C19C-C50B-D4F7E6A76CFF}"/>
              </a:ext>
            </a:extLst>
          </p:cNvPr>
          <p:cNvSpPr>
            <a:spLocks noGrp="1" noChangeArrowheads="1"/>
          </p:cNvSpPr>
          <p:nvPr>
            <p:ph type="body" idx="1"/>
          </p:nvPr>
        </p:nvSpPr>
        <p:spPr/>
        <p:txBody>
          <a:bodyPr/>
          <a:lstStyle/>
          <a:p>
            <a:r>
              <a:rPr lang="en-US" altLang="en-US" sz="2400"/>
              <a:t>Prevention Example:  </a:t>
            </a:r>
          </a:p>
          <a:p>
            <a:pPr>
              <a:buFont typeface="Symbol" panose="05050102010706020507" pitchFamily="18" charset="2"/>
              <a:buNone/>
            </a:pPr>
            <a:r>
              <a:rPr lang="en-US" altLang="en-US" sz="2400"/>
              <a:t>Waste:  Operators need to sweep floor in addition to cleaning</a:t>
            </a:r>
            <a:r>
              <a:rPr lang="en-US" altLang="en-US" sz="2400">
                <a:solidFill>
                  <a:srgbClr val="0000FF"/>
                </a:solidFill>
              </a:rPr>
              <a:t> </a:t>
            </a:r>
            <a:r>
              <a:rPr lang="en-US" altLang="en-US" sz="2400"/>
              <a:t>machine table of chips and shavings from drill press operations</a:t>
            </a:r>
          </a:p>
          <a:p>
            <a:pPr>
              <a:buFont typeface="Symbol" panose="05050102010706020507" pitchFamily="18" charset="2"/>
              <a:buNone/>
            </a:pPr>
            <a:r>
              <a:rPr lang="en-US" altLang="en-US" sz="2400"/>
              <a:t>Prevention:  Place metal and plexiglass panel to prevent chips and shavings from falling from machine table to floor.</a:t>
            </a:r>
          </a:p>
          <a:p>
            <a:endParaRPr lang="en-US" altLang="en-US" sz="240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2">
            <a:extLst>
              <a:ext uri="{FF2B5EF4-FFF2-40B4-BE49-F238E27FC236}">
                <a16:creationId xmlns:a16="http://schemas.microsoft.com/office/drawing/2014/main" id="{ED520232-DB3C-5819-BAE6-8DE13EF0AD8F}"/>
              </a:ext>
            </a:extLst>
          </p:cNvPr>
          <p:cNvSpPr>
            <a:spLocks noGrp="1" noChangeArrowheads="1"/>
          </p:cNvSpPr>
          <p:nvPr>
            <p:ph type="title"/>
          </p:nvPr>
        </p:nvSpPr>
        <p:spPr/>
        <p:txBody>
          <a:bodyPr/>
          <a:lstStyle/>
          <a:p>
            <a:r>
              <a:rPr lang="en-US" altLang="en-US"/>
              <a:t>5. Sustain</a:t>
            </a:r>
          </a:p>
        </p:txBody>
      </p:sp>
      <p:sp>
        <p:nvSpPr>
          <p:cNvPr id="660483" name="Rectangle 3">
            <a:extLst>
              <a:ext uri="{FF2B5EF4-FFF2-40B4-BE49-F238E27FC236}">
                <a16:creationId xmlns:a16="http://schemas.microsoft.com/office/drawing/2014/main" id="{E99096D9-3766-ED72-8AB2-A02FC0441FA7}"/>
              </a:ext>
            </a:extLst>
          </p:cNvPr>
          <p:cNvSpPr>
            <a:spLocks noGrp="1" noChangeArrowheads="1"/>
          </p:cNvSpPr>
          <p:nvPr>
            <p:ph type="body" idx="1"/>
          </p:nvPr>
        </p:nvSpPr>
        <p:spPr/>
        <p:txBody>
          <a:bodyPr/>
          <a:lstStyle/>
          <a:p>
            <a:r>
              <a:rPr lang="en-US" altLang="en-US" sz="2400"/>
              <a:t>Habit of Properly Maintaining Correct Procedures is Internalized by the Organization.</a:t>
            </a:r>
          </a:p>
          <a:p>
            <a:r>
              <a:rPr lang="en-US" altLang="en-US" sz="2400"/>
              <a:t>Different from Standardize in that Sustain Can Not Be Measured or Are Results Visible -- it Is Changed Behavior</a:t>
            </a:r>
          </a:p>
          <a:p>
            <a:r>
              <a:rPr lang="en-US" altLang="en-US" sz="2400"/>
              <a:t>Sustain Takes Leadership and Time to Achieve</a:t>
            </a:r>
          </a:p>
          <a:p>
            <a:endParaRPr lang="en-US" altLang="en-US" sz="24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a:extLst>
              <a:ext uri="{FF2B5EF4-FFF2-40B4-BE49-F238E27FC236}">
                <a16:creationId xmlns:a16="http://schemas.microsoft.com/office/drawing/2014/main" id="{7CE60F8C-90A0-2DAA-C140-CEF4D8FDD676}"/>
              </a:ext>
            </a:extLst>
          </p:cNvPr>
          <p:cNvSpPr>
            <a:spLocks noGrp="1" noChangeArrowheads="1"/>
          </p:cNvSpPr>
          <p:nvPr>
            <p:ph type="title"/>
          </p:nvPr>
        </p:nvSpPr>
        <p:spPr>
          <a:xfrm>
            <a:off x="346075" y="201613"/>
            <a:ext cx="5292725" cy="4191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Traditional manufacturing layout</a:t>
            </a:r>
          </a:p>
        </p:txBody>
      </p:sp>
      <p:sp>
        <p:nvSpPr>
          <p:cNvPr id="666627" name="Rectangle 3">
            <a:extLst>
              <a:ext uri="{FF2B5EF4-FFF2-40B4-BE49-F238E27FC236}">
                <a16:creationId xmlns:a16="http://schemas.microsoft.com/office/drawing/2014/main" id="{0D8C9C19-24A2-4932-E8D9-0C8235B71862}"/>
              </a:ext>
            </a:extLst>
          </p:cNvPr>
          <p:cNvSpPr>
            <a:spLocks noChangeArrowheads="1"/>
          </p:cNvSpPr>
          <p:nvPr/>
        </p:nvSpPr>
        <p:spPr bwMode="auto">
          <a:xfrm>
            <a:off x="271463" y="701675"/>
            <a:ext cx="7204075"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28" name="Rectangle 4">
            <a:extLst>
              <a:ext uri="{FF2B5EF4-FFF2-40B4-BE49-F238E27FC236}">
                <a16:creationId xmlns:a16="http://schemas.microsoft.com/office/drawing/2014/main" id="{C51CFE62-2419-68A3-C2A0-32600C1533D9}"/>
              </a:ext>
            </a:extLst>
          </p:cNvPr>
          <p:cNvSpPr>
            <a:spLocks noChangeArrowheads="1"/>
          </p:cNvSpPr>
          <p:nvPr/>
        </p:nvSpPr>
        <p:spPr bwMode="auto">
          <a:xfrm>
            <a:off x="3594100" y="1731963"/>
            <a:ext cx="5178425" cy="3368675"/>
          </a:xfrm>
          <a:prstGeom prst="rect">
            <a:avLst/>
          </a:prstGeom>
          <a:noFill/>
          <a:ln w="762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29" name="Line 5">
            <a:extLst>
              <a:ext uri="{FF2B5EF4-FFF2-40B4-BE49-F238E27FC236}">
                <a16:creationId xmlns:a16="http://schemas.microsoft.com/office/drawing/2014/main" id="{66612C6F-A062-0F50-177A-BFBFD4494DFD}"/>
              </a:ext>
            </a:extLst>
          </p:cNvPr>
          <p:cNvSpPr>
            <a:spLocks noChangeShapeType="1"/>
          </p:cNvSpPr>
          <p:nvPr/>
        </p:nvSpPr>
        <p:spPr bwMode="auto">
          <a:xfrm>
            <a:off x="6183313" y="1731963"/>
            <a:ext cx="0" cy="331470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30" name="Line 6">
            <a:extLst>
              <a:ext uri="{FF2B5EF4-FFF2-40B4-BE49-F238E27FC236}">
                <a16:creationId xmlns:a16="http://schemas.microsoft.com/office/drawing/2014/main" id="{38A073C4-72C2-DA1B-74DA-CF570CE8AEEF}"/>
              </a:ext>
            </a:extLst>
          </p:cNvPr>
          <p:cNvSpPr>
            <a:spLocks noChangeShapeType="1"/>
          </p:cNvSpPr>
          <p:nvPr/>
        </p:nvSpPr>
        <p:spPr bwMode="auto">
          <a:xfrm>
            <a:off x="3608388" y="3422650"/>
            <a:ext cx="5164137" cy="0"/>
          </a:xfrm>
          <a:prstGeom prst="line">
            <a:avLst/>
          </a:prstGeom>
          <a:noFill/>
          <a:ln w="762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31" name="Rectangle 7">
            <a:extLst>
              <a:ext uri="{FF2B5EF4-FFF2-40B4-BE49-F238E27FC236}">
                <a16:creationId xmlns:a16="http://schemas.microsoft.com/office/drawing/2014/main" id="{4BC9E7E6-D506-6E62-2F5B-DD697BCACD7A}"/>
              </a:ext>
            </a:extLst>
          </p:cNvPr>
          <p:cNvSpPr>
            <a:spLocks noChangeArrowheads="1"/>
          </p:cNvSpPr>
          <p:nvPr/>
        </p:nvSpPr>
        <p:spPr bwMode="auto">
          <a:xfrm>
            <a:off x="5592763" y="2822575"/>
            <a:ext cx="1179512" cy="1173163"/>
          </a:xfrm>
          <a:prstGeom prst="rect">
            <a:avLst/>
          </a:prstGeom>
          <a:solidFill>
            <a:schemeClr val="bg1"/>
          </a:solidFill>
          <a:ln w="25400">
            <a:solidFill>
              <a:schemeClr val="accent2"/>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nchor="ctr"/>
          <a:lstStyle>
            <a:lvl1pPr defTabSz="661988" eaLnBrk="0" hangingPunct="0">
              <a:defRPr sz="2400">
                <a:solidFill>
                  <a:schemeClr val="tx1"/>
                </a:solidFill>
                <a:latin typeface="Times New Roman" panose="02020603050405020304" pitchFamily="18" charset="0"/>
              </a:defRPr>
            </a:lvl1pPr>
            <a:lvl2pPr marL="388938" defTabSz="661988" eaLnBrk="0" hangingPunct="0">
              <a:defRPr sz="2400">
                <a:solidFill>
                  <a:schemeClr val="tx1"/>
                </a:solidFill>
                <a:latin typeface="Times New Roman" panose="02020603050405020304" pitchFamily="18" charset="0"/>
              </a:defRPr>
            </a:lvl2pPr>
            <a:lvl3pPr marL="777875" defTabSz="661988" eaLnBrk="0" hangingPunct="0">
              <a:defRPr sz="2400">
                <a:solidFill>
                  <a:schemeClr val="tx1"/>
                </a:solidFill>
                <a:latin typeface="Times New Roman" panose="02020603050405020304" pitchFamily="18" charset="0"/>
              </a:defRPr>
            </a:lvl3pPr>
            <a:lvl4pPr marL="1165225" defTabSz="661988" eaLnBrk="0" hangingPunct="0">
              <a:defRPr sz="2400">
                <a:solidFill>
                  <a:schemeClr val="tx1"/>
                </a:solidFill>
                <a:latin typeface="Times New Roman" panose="02020603050405020304" pitchFamily="18" charset="0"/>
              </a:defRPr>
            </a:lvl4pPr>
            <a:lvl5pPr marL="1554163" defTabSz="661988" eaLnBrk="0" hangingPunct="0">
              <a:defRPr sz="2400">
                <a:solidFill>
                  <a:schemeClr val="tx1"/>
                </a:solidFill>
                <a:latin typeface="Times New Roman" panose="02020603050405020304" pitchFamily="18" charset="0"/>
              </a:defRPr>
            </a:lvl5pPr>
            <a:lvl6pPr marL="2011363" defTabSz="661988" eaLnBrk="0" fontAlgn="base" hangingPunct="0">
              <a:spcBef>
                <a:spcPct val="0"/>
              </a:spcBef>
              <a:spcAft>
                <a:spcPct val="0"/>
              </a:spcAft>
              <a:defRPr sz="2400">
                <a:solidFill>
                  <a:schemeClr val="tx1"/>
                </a:solidFill>
                <a:latin typeface="Times New Roman" panose="02020603050405020304" pitchFamily="18" charset="0"/>
              </a:defRPr>
            </a:lvl6pPr>
            <a:lvl7pPr marL="2468563" defTabSz="661988" eaLnBrk="0" fontAlgn="base" hangingPunct="0">
              <a:spcBef>
                <a:spcPct val="0"/>
              </a:spcBef>
              <a:spcAft>
                <a:spcPct val="0"/>
              </a:spcAft>
              <a:defRPr sz="2400">
                <a:solidFill>
                  <a:schemeClr val="tx1"/>
                </a:solidFill>
                <a:latin typeface="Times New Roman" panose="02020603050405020304" pitchFamily="18" charset="0"/>
              </a:defRPr>
            </a:lvl7pPr>
            <a:lvl8pPr marL="2925763" defTabSz="661988" eaLnBrk="0" fontAlgn="base" hangingPunct="0">
              <a:spcBef>
                <a:spcPct val="0"/>
              </a:spcBef>
              <a:spcAft>
                <a:spcPct val="0"/>
              </a:spcAft>
              <a:defRPr sz="2400">
                <a:solidFill>
                  <a:schemeClr val="tx1"/>
                </a:solidFill>
                <a:latin typeface="Times New Roman" panose="02020603050405020304" pitchFamily="18" charset="0"/>
              </a:defRPr>
            </a:lvl8pPr>
            <a:lvl9pPr marL="3382963" defTabSz="661988"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pPr>
            <a:r>
              <a:rPr lang="en-US" altLang="en-US" sz="2000" b="1">
                <a:latin typeface="Arial" panose="020B0604020202020204" pitchFamily="34" charset="0"/>
              </a:rPr>
              <a:t>Stock-</a:t>
            </a:r>
          </a:p>
          <a:p>
            <a:pPr algn="ctr">
              <a:lnSpc>
                <a:spcPct val="90000"/>
              </a:lnSpc>
            </a:pPr>
            <a:r>
              <a:rPr lang="en-US" altLang="en-US" sz="2000" b="1">
                <a:latin typeface="Arial" panose="020B0604020202020204" pitchFamily="34" charset="0"/>
              </a:rPr>
              <a:t>room</a:t>
            </a:r>
          </a:p>
        </p:txBody>
      </p:sp>
      <p:sp>
        <p:nvSpPr>
          <p:cNvPr id="666632" name="Rectangle 8">
            <a:extLst>
              <a:ext uri="{FF2B5EF4-FFF2-40B4-BE49-F238E27FC236}">
                <a16:creationId xmlns:a16="http://schemas.microsoft.com/office/drawing/2014/main" id="{B5641EB5-9468-8830-B21E-585617DA99D2}"/>
              </a:ext>
            </a:extLst>
          </p:cNvPr>
          <p:cNvSpPr>
            <a:spLocks noChangeArrowheads="1"/>
          </p:cNvSpPr>
          <p:nvPr/>
        </p:nvSpPr>
        <p:spPr bwMode="auto">
          <a:xfrm>
            <a:off x="3816350" y="2163763"/>
            <a:ext cx="1641475"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7000"/>
              </a:lnSpc>
            </a:pPr>
            <a:r>
              <a:rPr lang="en-US" altLang="en-US" sz="2600" b="1">
                <a:solidFill>
                  <a:schemeClr val="accent2"/>
                </a:solidFill>
                <a:latin typeface="Arial" panose="020B0604020202020204" pitchFamily="34" charset="0"/>
              </a:rPr>
              <a:t>1 Turning</a:t>
            </a:r>
          </a:p>
        </p:txBody>
      </p:sp>
      <p:sp>
        <p:nvSpPr>
          <p:cNvPr id="666633" name="Rectangle 9">
            <a:extLst>
              <a:ext uri="{FF2B5EF4-FFF2-40B4-BE49-F238E27FC236}">
                <a16:creationId xmlns:a16="http://schemas.microsoft.com/office/drawing/2014/main" id="{FD30599E-9861-8961-BC19-77D08B7BD16E}"/>
              </a:ext>
            </a:extLst>
          </p:cNvPr>
          <p:cNvSpPr>
            <a:spLocks noChangeArrowheads="1"/>
          </p:cNvSpPr>
          <p:nvPr/>
        </p:nvSpPr>
        <p:spPr bwMode="auto">
          <a:xfrm>
            <a:off x="3665538" y="4179888"/>
            <a:ext cx="1789112"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7000"/>
              </a:lnSpc>
            </a:pPr>
            <a:r>
              <a:rPr lang="en-US" altLang="en-US" sz="2600" b="1">
                <a:solidFill>
                  <a:schemeClr val="accent2"/>
                </a:solidFill>
                <a:latin typeface="Arial" panose="020B0604020202020204" pitchFamily="34" charset="0"/>
              </a:rPr>
              <a:t>4 Grinding</a:t>
            </a:r>
          </a:p>
        </p:txBody>
      </p:sp>
      <p:sp>
        <p:nvSpPr>
          <p:cNvPr id="666634" name="Rectangle 10">
            <a:extLst>
              <a:ext uri="{FF2B5EF4-FFF2-40B4-BE49-F238E27FC236}">
                <a16:creationId xmlns:a16="http://schemas.microsoft.com/office/drawing/2014/main" id="{442D13EC-EC6A-1753-A450-FCB143ACD02E}"/>
              </a:ext>
            </a:extLst>
          </p:cNvPr>
          <p:cNvSpPr>
            <a:spLocks noChangeArrowheads="1"/>
          </p:cNvSpPr>
          <p:nvPr/>
        </p:nvSpPr>
        <p:spPr bwMode="auto">
          <a:xfrm>
            <a:off x="6991350" y="2163763"/>
            <a:ext cx="1458913"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7000"/>
              </a:lnSpc>
            </a:pPr>
            <a:r>
              <a:rPr lang="en-US" altLang="en-US" sz="2600" b="1">
                <a:solidFill>
                  <a:schemeClr val="accent2"/>
                </a:solidFill>
                <a:latin typeface="Arial" panose="020B0604020202020204" pitchFamily="34" charset="0"/>
              </a:rPr>
              <a:t>3 Milling</a:t>
            </a:r>
          </a:p>
        </p:txBody>
      </p:sp>
      <p:sp>
        <p:nvSpPr>
          <p:cNvPr id="666635" name="Rectangle 11">
            <a:extLst>
              <a:ext uri="{FF2B5EF4-FFF2-40B4-BE49-F238E27FC236}">
                <a16:creationId xmlns:a16="http://schemas.microsoft.com/office/drawing/2014/main" id="{4645B8ED-4AA5-62A6-0DEA-7BC8806B50F0}"/>
              </a:ext>
            </a:extLst>
          </p:cNvPr>
          <p:cNvSpPr>
            <a:spLocks noChangeArrowheads="1"/>
          </p:cNvSpPr>
          <p:nvPr/>
        </p:nvSpPr>
        <p:spPr bwMode="auto">
          <a:xfrm>
            <a:off x="6991350" y="4179888"/>
            <a:ext cx="1550988"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7000"/>
              </a:lnSpc>
            </a:pPr>
            <a:r>
              <a:rPr lang="en-US" altLang="en-US" sz="2600" b="1">
                <a:solidFill>
                  <a:schemeClr val="accent2"/>
                </a:solidFill>
                <a:latin typeface="Arial" panose="020B0604020202020204" pitchFamily="34" charset="0"/>
              </a:rPr>
              <a:t>2 Drilling</a:t>
            </a:r>
          </a:p>
        </p:txBody>
      </p:sp>
      <p:sp>
        <p:nvSpPr>
          <p:cNvPr id="666636" name="Line 12">
            <a:extLst>
              <a:ext uri="{FF2B5EF4-FFF2-40B4-BE49-F238E27FC236}">
                <a16:creationId xmlns:a16="http://schemas.microsoft.com/office/drawing/2014/main" id="{4AD78A8D-2154-EACE-1CC6-0A77109B3560}"/>
              </a:ext>
            </a:extLst>
          </p:cNvPr>
          <p:cNvSpPr>
            <a:spLocks noChangeShapeType="1"/>
          </p:cNvSpPr>
          <p:nvPr/>
        </p:nvSpPr>
        <p:spPr bwMode="auto">
          <a:xfrm>
            <a:off x="4870450" y="2606675"/>
            <a:ext cx="615950" cy="517525"/>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37" name="Line 13">
            <a:extLst>
              <a:ext uri="{FF2B5EF4-FFF2-40B4-BE49-F238E27FC236}">
                <a16:creationId xmlns:a16="http://schemas.microsoft.com/office/drawing/2014/main" id="{52A596B7-29AB-0373-6E78-35E4C6CC4122}"/>
              </a:ext>
            </a:extLst>
          </p:cNvPr>
          <p:cNvSpPr>
            <a:spLocks noChangeShapeType="1"/>
          </p:cNvSpPr>
          <p:nvPr/>
        </p:nvSpPr>
        <p:spPr bwMode="auto">
          <a:xfrm flipV="1">
            <a:off x="6894513" y="2579688"/>
            <a:ext cx="493712" cy="54133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38" name="Line 14">
            <a:extLst>
              <a:ext uri="{FF2B5EF4-FFF2-40B4-BE49-F238E27FC236}">
                <a16:creationId xmlns:a16="http://schemas.microsoft.com/office/drawing/2014/main" id="{979C8DE4-5208-D668-1969-9D516EFBAD1A}"/>
              </a:ext>
            </a:extLst>
          </p:cNvPr>
          <p:cNvSpPr>
            <a:spLocks noChangeShapeType="1"/>
          </p:cNvSpPr>
          <p:nvPr/>
        </p:nvSpPr>
        <p:spPr bwMode="auto">
          <a:xfrm flipH="1">
            <a:off x="6650038" y="2400300"/>
            <a:ext cx="366712" cy="315913"/>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39" name="Line 15">
            <a:extLst>
              <a:ext uri="{FF2B5EF4-FFF2-40B4-BE49-F238E27FC236}">
                <a16:creationId xmlns:a16="http://schemas.microsoft.com/office/drawing/2014/main" id="{6E9F60D2-D199-CF1E-5ED2-46385A841AD0}"/>
              </a:ext>
            </a:extLst>
          </p:cNvPr>
          <p:cNvSpPr>
            <a:spLocks noChangeShapeType="1"/>
          </p:cNvSpPr>
          <p:nvPr/>
        </p:nvSpPr>
        <p:spPr bwMode="auto">
          <a:xfrm>
            <a:off x="6575425" y="4078288"/>
            <a:ext cx="398463" cy="28733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40" name="Line 16">
            <a:extLst>
              <a:ext uri="{FF2B5EF4-FFF2-40B4-BE49-F238E27FC236}">
                <a16:creationId xmlns:a16="http://schemas.microsoft.com/office/drawing/2014/main" id="{133200A1-FA7F-41E4-E87B-FA4DCEE80C1E}"/>
              </a:ext>
            </a:extLst>
          </p:cNvPr>
          <p:cNvSpPr>
            <a:spLocks noChangeShapeType="1"/>
          </p:cNvSpPr>
          <p:nvPr/>
        </p:nvSpPr>
        <p:spPr bwMode="auto">
          <a:xfrm flipH="1" flipV="1">
            <a:off x="6850063" y="3732213"/>
            <a:ext cx="627062" cy="44608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41" name="Line 17">
            <a:extLst>
              <a:ext uri="{FF2B5EF4-FFF2-40B4-BE49-F238E27FC236}">
                <a16:creationId xmlns:a16="http://schemas.microsoft.com/office/drawing/2014/main" id="{4AE12DF5-962B-880E-5882-D1CE4A776BA4}"/>
              </a:ext>
            </a:extLst>
          </p:cNvPr>
          <p:cNvSpPr>
            <a:spLocks noChangeShapeType="1"/>
          </p:cNvSpPr>
          <p:nvPr/>
        </p:nvSpPr>
        <p:spPr bwMode="auto">
          <a:xfrm flipH="1">
            <a:off x="5457825" y="4089400"/>
            <a:ext cx="422275" cy="287338"/>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42" name="Rectangle 18">
            <a:extLst>
              <a:ext uri="{FF2B5EF4-FFF2-40B4-BE49-F238E27FC236}">
                <a16:creationId xmlns:a16="http://schemas.microsoft.com/office/drawing/2014/main" id="{F90CC9A3-4CBA-176C-B814-210A33BE13BD}"/>
              </a:ext>
            </a:extLst>
          </p:cNvPr>
          <p:cNvSpPr>
            <a:spLocks noChangeArrowheads="1"/>
          </p:cNvSpPr>
          <p:nvPr/>
        </p:nvSpPr>
        <p:spPr bwMode="auto">
          <a:xfrm>
            <a:off x="285750" y="3803650"/>
            <a:ext cx="1792288" cy="995363"/>
          </a:xfrm>
          <a:prstGeom prst="rect">
            <a:avLst/>
          </a:prstGeom>
          <a:solidFill>
            <a:schemeClr val="bg2"/>
          </a:solidFill>
          <a:ln>
            <a:noFill/>
          </a:ln>
          <a:effectLst>
            <a:outerShdw dist="107763" dir="2700000" algn="ctr" rotWithShape="0">
              <a:schemeClr val="accent2"/>
            </a:outerShdw>
          </a:effectLst>
          <a:extLst>
            <a:ext uri="{91240B29-F687-4F45-9708-019B960494DF}">
              <a14:hiddenLine xmlns:a14="http://schemas.microsoft.com/office/drawing/2010/main" w="25400">
                <a:solidFill>
                  <a:schemeClr val="tx1"/>
                </a:solidFill>
                <a:miter lim="800000"/>
                <a:headEnd/>
                <a:tailEnd/>
              </a14:hiddenLine>
            </a:ext>
          </a:extLst>
        </p:spPr>
        <p:txBody>
          <a:bodyPr wrap="none" lIns="98425" tIns="49212" rIns="98425" bIns="49212" anchor="ct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600" b="1">
                <a:solidFill>
                  <a:schemeClr val="tx2"/>
                </a:solidFill>
                <a:latin typeface="Arial" panose="020B0604020202020204" pitchFamily="34" charset="0"/>
              </a:rPr>
              <a:t>Customer</a:t>
            </a:r>
          </a:p>
        </p:txBody>
      </p:sp>
      <p:pic>
        <p:nvPicPr>
          <p:cNvPr id="666643" name="Picture 19">
            <a:extLst>
              <a:ext uri="{FF2B5EF4-FFF2-40B4-BE49-F238E27FC236}">
                <a16:creationId xmlns:a16="http://schemas.microsoft.com/office/drawing/2014/main" id="{F484FD40-5EB9-950F-03FF-7A21928A6BCA}"/>
              </a:ext>
            </a:extLst>
          </p:cNvPr>
          <p:cNvPicPr>
            <a:picLocks noChangeArrowheads="1"/>
          </p:cNvPicPr>
          <p:nvPr/>
        </p:nvPicPr>
        <p:blipFill>
          <a:blip r:embed="rId2">
            <a:extLst>
              <a:ext uri="{28A0092B-C50C-407E-A947-70E740481C1C}">
                <a14:useLocalDpi xmlns:a14="http://schemas.microsoft.com/office/drawing/2010/main" val="0"/>
              </a:ext>
            </a:extLst>
          </a:blip>
          <a:srcRect l="17880" t="19106" r="16551" b="32515"/>
          <a:stretch>
            <a:fillRect/>
          </a:stretch>
        </p:blipFill>
        <p:spPr bwMode="auto">
          <a:xfrm>
            <a:off x="285750" y="1884363"/>
            <a:ext cx="1955800" cy="137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6644" name="Picture 20">
            <a:extLst>
              <a:ext uri="{FF2B5EF4-FFF2-40B4-BE49-F238E27FC236}">
                <a16:creationId xmlns:a16="http://schemas.microsoft.com/office/drawing/2014/main" id="{013D6340-39FF-8EE2-19B3-C28DBF964D9E}"/>
              </a:ext>
            </a:extLst>
          </p:cNvPr>
          <p:cNvPicPr>
            <a:picLocks noChangeArrowheads="1"/>
          </p:cNvPicPr>
          <p:nvPr/>
        </p:nvPicPr>
        <p:blipFill>
          <a:blip r:embed="rId3">
            <a:extLst>
              <a:ext uri="{28A0092B-C50C-407E-A947-70E740481C1C}">
                <a14:useLocalDpi xmlns:a14="http://schemas.microsoft.com/office/drawing/2010/main" val="0"/>
              </a:ext>
            </a:extLst>
          </a:blip>
          <a:srcRect l="9984" t="32968" r="59088" b="44821"/>
          <a:stretch>
            <a:fillRect/>
          </a:stretch>
        </p:blipFill>
        <p:spPr bwMode="auto">
          <a:xfrm>
            <a:off x="2187575" y="4008438"/>
            <a:ext cx="1312863" cy="61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66645" name="Picture 21">
            <a:extLst>
              <a:ext uri="{FF2B5EF4-FFF2-40B4-BE49-F238E27FC236}">
                <a16:creationId xmlns:a16="http://schemas.microsoft.com/office/drawing/2014/main" id="{D3FDB924-3415-946E-CBBA-8A85B4E9BD44}"/>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1863" y="2346325"/>
            <a:ext cx="1258887"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66646" name="Line 22">
            <a:extLst>
              <a:ext uri="{FF2B5EF4-FFF2-40B4-BE49-F238E27FC236}">
                <a16:creationId xmlns:a16="http://schemas.microsoft.com/office/drawing/2014/main" id="{B4270439-7D4B-F7B7-7A75-837C6BAD47EC}"/>
              </a:ext>
            </a:extLst>
          </p:cNvPr>
          <p:cNvSpPr>
            <a:spLocks noChangeShapeType="1"/>
          </p:cNvSpPr>
          <p:nvPr/>
        </p:nvSpPr>
        <p:spPr bwMode="auto">
          <a:xfrm flipH="1" flipV="1">
            <a:off x="5305425" y="2544763"/>
            <a:ext cx="271463" cy="261937"/>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6647" name="Line 23">
            <a:extLst>
              <a:ext uri="{FF2B5EF4-FFF2-40B4-BE49-F238E27FC236}">
                <a16:creationId xmlns:a16="http://schemas.microsoft.com/office/drawing/2014/main" id="{34BDC88B-29FF-EB14-206C-186BE38E6FE1}"/>
              </a:ext>
            </a:extLst>
          </p:cNvPr>
          <p:cNvSpPr>
            <a:spLocks noChangeShapeType="1"/>
          </p:cNvSpPr>
          <p:nvPr/>
        </p:nvSpPr>
        <p:spPr bwMode="auto">
          <a:xfrm flipV="1">
            <a:off x="5048250" y="3810000"/>
            <a:ext cx="428625" cy="369888"/>
          </a:xfrm>
          <a:prstGeom prst="line">
            <a:avLst/>
          </a:prstGeom>
          <a:noFill/>
          <a:ln w="25400">
            <a:solidFill>
              <a:schemeClr val="tx2"/>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7650" name="Rectangle 2">
            <a:extLst>
              <a:ext uri="{FF2B5EF4-FFF2-40B4-BE49-F238E27FC236}">
                <a16:creationId xmlns:a16="http://schemas.microsoft.com/office/drawing/2014/main" id="{12190260-1789-37A9-ACE3-D22973E760FC}"/>
              </a:ext>
            </a:extLst>
          </p:cNvPr>
          <p:cNvSpPr>
            <a:spLocks noGrp="1" noChangeArrowheads="1"/>
          </p:cNvSpPr>
          <p:nvPr>
            <p:ph type="body" idx="1"/>
          </p:nvPr>
        </p:nvSpPr>
        <p:spPr>
          <a:xfrm>
            <a:off x="381000" y="1298575"/>
            <a:ext cx="7162800" cy="4805363"/>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200"/>
              <a:t>As much as 60% of the total labor can be expended on non-value adding activities such as</a:t>
            </a:r>
          </a:p>
          <a:p>
            <a:pPr lvl="1"/>
            <a:r>
              <a:rPr lang="en-US" altLang="en-US" sz="2200"/>
              <a:t>Moving, counting and storing WIP</a:t>
            </a:r>
          </a:p>
          <a:p>
            <a:pPr lvl="1"/>
            <a:r>
              <a:rPr lang="en-US" altLang="en-US" sz="2200"/>
              <a:t>Unnecessary Inspection</a:t>
            </a:r>
          </a:p>
          <a:p>
            <a:pPr lvl="1"/>
            <a:r>
              <a:rPr lang="en-US" altLang="en-US" sz="2200"/>
              <a:t>Equipment attend</a:t>
            </a:r>
          </a:p>
          <a:p>
            <a:r>
              <a:rPr lang="en-US" altLang="en-US" sz="2200"/>
              <a:t>To eliminate these non-value adding and wasted activities, redesign the process flow and organize the equipment into cells</a:t>
            </a:r>
          </a:p>
          <a:p>
            <a:pPr lvl="1"/>
            <a:r>
              <a:rPr lang="en-US" altLang="en-US" sz="2200"/>
              <a:t>Parts are moved and processed in small batches (ideally batch size of 1) uninterrupted from one operation to another</a:t>
            </a:r>
          </a:p>
          <a:p>
            <a:pPr lvl="1"/>
            <a:r>
              <a:rPr lang="en-US" altLang="en-US" sz="2200"/>
              <a:t>Having equipment in a linear flow forces problems to surface so that they can quickly be solved</a:t>
            </a:r>
          </a:p>
        </p:txBody>
      </p:sp>
      <p:sp>
        <p:nvSpPr>
          <p:cNvPr id="667651" name="Rectangle 3">
            <a:extLst>
              <a:ext uri="{FF2B5EF4-FFF2-40B4-BE49-F238E27FC236}">
                <a16:creationId xmlns:a16="http://schemas.microsoft.com/office/drawing/2014/main" id="{6FD736D0-8276-5A16-9C17-1607E493E778}"/>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Why Redesign Process Flow?</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a:extLst>
              <a:ext uri="{FF2B5EF4-FFF2-40B4-BE49-F238E27FC236}">
                <a16:creationId xmlns:a16="http://schemas.microsoft.com/office/drawing/2014/main" id="{24B03DF9-1076-912A-E351-A04F86DA3CF9}"/>
              </a:ext>
            </a:extLst>
          </p:cNvPr>
          <p:cNvSpPr>
            <a:spLocks noGrp="1" noChangeArrowheads="1"/>
          </p:cNvSpPr>
          <p:nvPr>
            <p:ph type="title"/>
          </p:nvPr>
        </p:nvSpPr>
        <p:spPr/>
        <p:txBody>
          <a:bodyPr/>
          <a:lstStyle/>
          <a:p>
            <a:r>
              <a:rPr lang="en-US" altLang="en-US"/>
              <a:t>The Value Stream</a:t>
            </a:r>
          </a:p>
        </p:txBody>
      </p:sp>
      <p:sp>
        <p:nvSpPr>
          <p:cNvPr id="594947" name="Rectangle 3">
            <a:extLst>
              <a:ext uri="{FF2B5EF4-FFF2-40B4-BE49-F238E27FC236}">
                <a16:creationId xmlns:a16="http://schemas.microsoft.com/office/drawing/2014/main" id="{6D17826B-3E38-6F0B-D86B-E94EF9885E08}"/>
              </a:ext>
            </a:extLst>
          </p:cNvPr>
          <p:cNvSpPr>
            <a:spLocks noGrp="1" noChangeArrowheads="1"/>
          </p:cNvSpPr>
          <p:nvPr>
            <p:ph type="body" idx="1"/>
          </p:nvPr>
        </p:nvSpPr>
        <p:spPr>
          <a:xfrm>
            <a:off x="533400" y="1295400"/>
            <a:ext cx="7620000" cy="4191000"/>
          </a:xfrm>
        </p:spPr>
        <p:txBody>
          <a:bodyPr/>
          <a:lstStyle/>
          <a:p>
            <a:r>
              <a:rPr lang="en-US" altLang="en-US" sz="2400">
                <a:solidFill>
                  <a:srgbClr val="000000"/>
                </a:solidFill>
              </a:rPr>
              <a:t>Taiichi Ohno found the modern supermarket so stimulating that it inspired him in 1950 to invent the new system of flow management we now call Just in Time.</a:t>
            </a:r>
          </a:p>
          <a:p>
            <a:r>
              <a:rPr lang="en-US" altLang="en-US" sz="2400">
                <a:solidFill>
                  <a:srgbClr val="000000"/>
                </a:solidFill>
              </a:rPr>
              <a:t>Value stream: </a:t>
            </a:r>
          </a:p>
          <a:p>
            <a:pPr lvl="1"/>
            <a:r>
              <a:rPr lang="en-US" altLang="en-US" sz="2400">
                <a:solidFill>
                  <a:srgbClr val="000000"/>
                </a:solidFill>
              </a:rPr>
              <a:t>activities necessary to create, order, and produce specific products.  Those which can't be precisely identified, analyzed, and linked together cannot be challenged, improved and, eventually, perfected.</a:t>
            </a:r>
          </a:p>
          <a:p>
            <a:pPr lvl="1"/>
            <a:r>
              <a:rPr lang="en-US" altLang="en-US" sz="2400">
                <a:solidFill>
                  <a:srgbClr val="000000"/>
                </a:solidFill>
              </a:rPr>
              <a:t>must manage the whole value stream for specific goods and services.</a:t>
            </a:r>
          </a:p>
          <a:p>
            <a:endParaRPr lang="en-US" altLang="en-US" sz="24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698" name="Rectangle 2">
            <a:extLst>
              <a:ext uri="{FF2B5EF4-FFF2-40B4-BE49-F238E27FC236}">
                <a16:creationId xmlns:a16="http://schemas.microsoft.com/office/drawing/2014/main" id="{7810A1B4-B2EF-38F5-1F6C-B976F0CA0512}"/>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 Design Overview</a:t>
            </a:r>
          </a:p>
        </p:txBody>
      </p:sp>
      <p:sp>
        <p:nvSpPr>
          <p:cNvPr id="669699" name="Rectangle 3">
            <a:extLst>
              <a:ext uri="{FF2B5EF4-FFF2-40B4-BE49-F238E27FC236}">
                <a16:creationId xmlns:a16="http://schemas.microsoft.com/office/drawing/2014/main" id="{56D6C4DA-2F81-3E2D-BF6D-5FCAE21D7497}"/>
              </a:ext>
            </a:extLst>
          </p:cNvPr>
          <p:cNvSpPr>
            <a:spLocks noGrp="1" noChangeArrowheads="1"/>
          </p:cNvSpPr>
          <p:nvPr>
            <p:ph type="body" idx="1"/>
          </p:nvPr>
        </p:nvSpPr>
        <p:spPr>
          <a:xfrm>
            <a:off x="366713" y="762000"/>
            <a:ext cx="8382000" cy="2790825"/>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pPr lvl="1"/>
            <a:r>
              <a:rPr lang="en-US" altLang="en-US"/>
              <a:t>Organizing cells around families of similar products</a:t>
            </a:r>
          </a:p>
          <a:p>
            <a:pPr lvl="1"/>
            <a:r>
              <a:rPr lang="en-US" altLang="en-US"/>
              <a:t>Organizing the equipment for each step to minimize part travel</a:t>
            </a:r>
          </a:p>
          <a:p>
            <a:pPr lvl="1"/>
            <a:r>
              <a:rPr lang="en-US" altLang="en-US"/>
              <a:t>Eliminating any non-value added steps </a:t>
            </a:r>
          </a:p>
          <a:p>
            <a:pPr lvl="1"/>
            <a:r>
              <a:rPr lang="en-US" altLang="en-US"/>
              <a:t>Collapsing the sequence of cell operations so that the output of one step feeds the next</a:t>
            </a:r>
          </a:p>
          <a:p>
            <a:pPr lvl="1"/>
            <a:r>
              <a:rPr lang="en-US" altLang="en-US"/>
              <a:t>Avoiding barriers that prevent visibility of all cell operations</a:t>
            </a:r>
          </a:p>
          <a:p>
            <a:pPr lvl="1"/>
            <a:r>
              <a:rPr lang="en-US" altLang="en-US"/>
              <a:t>Using the absolute minimum amount of space required for machines, tools, operators and inventory</a:t>
            </a:r>
          </a:p>
        </p:txBody>
      </p:sp>
      <p:grpSp>
        <p:nvGrpSpPr>
          <p:cNvPr id="669700" name="Group 4">
            <a:extLst>
              <a:ext uri="{FF2B5EF4-FFF2-40B4-BE49-F238E27FC236}">
                <a16:creationId xmlns:a16="http://schemas.microsoft.com/office/drawing/2014/main" id="{848C47B0-AD88-863B-0814-3E139DF77CEC}"/>
              </a:ext>
            </a:extLst>
          </p:cNvPr>
          <p:cNvGrpSpPr>
            <a:grpSpLocks/>
          </p:cNvGrpSpPr>
          <p:nvPr/>
        </p:nvGrpSpPr>
        <p:grpSpPr bwMode="auto">
          <a:xfrm>
            <a:off x="1425575" y="3956050"/>
            <a:ext cx="6264275" cy="2546350"/>
            <a:chOff x="906" y="2485"/>
            <a:chExt cx="3946" cy="1604"/>
          </a:xfrm>
        </p:grpSpPr>
        <p:sp>
          <p:nvSpPr>
            <p:cNvPr id="669701" name="AutoShape 5">
              <a:extLst>
                <a:ext uri="{FF2B5EF4-FFF2-40B4-BE49-F238E27FC236}">
                  <a16:creationId xmlns:a16="http://schemas.microsoft.com/office/drawing/2014/main" id="{C2639E64-55E2-6385-5486-3F4DC942E870}"/>
                </a:ext>
              </a:extLst>
            </p:cNvPr>
            <p:cNvSpPr>
              <a:spLocks noChangeArrowheads="1"/>
            </p:cNvSpPr>
            <p:nvPr/>
          </p:nvSpPr>
          <p:spPr bwMode="auto">
            <a:xfrm>
              <a:off x="1656" y="3072"/>
              <a:ext cx="460" cy="435"/>
            </a:xfrm>
            <a:prstGeom prst="rightArrow">
              <a:avLst>
                <a:gd name="adj1" fmla="val 50000"/>
                <a:gd name="adj2" fmla="val 38852"/>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eaLnBrk="0" hangingPunct="0">
                <a:lnSpc>
                  <a:spcPct val="90000"/>
                </a:lnSpc>
                <a:spcBef>
                  <a:spcPct val="30000"/>
                </a:spcBef>
              </a:pPr>
              <a:r>
                <a:rPr lang="en-US" altLang="en-US" sz="1400" b="1">
                  <a:latin typeface="Arial" panose="020B0604020202020204" pitchFamily="34" charset="0"/>
                </a:rPr>
                <a:t>Input</a:t>
              </a:r>
            </a:p>
          </p:txBody>
        </p:sp>
        <p:grpSp>
          <p:nvGrpSpPr>
            <p:cNvPr id="669702" name="Group 6">
              <a:extLst>
                <a:ext uri="{FF2B5EF4-FFF2-40B4-BE49-F238E27FC236}">
                  <a16:creationId xmlns:a16="http://schemas.microsoft.com/office/drawing/2014/main" id="{1C497382-C901-78FF-DE8F-F68D2B5868AD}"/>
                </a:ext>
              </a:extLst>
            </p:cNvPr>
            <p:cNvGrpSpPr>
              <a:grpSpLocks/>
            </p:cNvGrpSpPr>
            <p:nvPr/>
          </p:nvGrpSpPr>
          <p:grpSpPr bwMode="auto">
            <a:xfrm>
              <a:off x="4414" y="3130"/>
              <a:ext cx="366" cy="311"/>
              <a:chOff x="4414" y="3130"/>
              <a:chExt cx="366" cy="311"/>
            </a:xfrm>
          </p:grpSpPr>
          <p:sp>
            <p:nvSpPr>
              <p:cNvPr id="669703" name="Line 7">
                <a:extLst>
                  <a:ext uri="{FF2B5EF4-FFF2-40B4-BE49-F238E27FC236}">
                    <a16:creationId xmlns:a16="http://schemas.microsoft.com/office/drawing/2014/main" id="{5C8F466F-41A2-0CC1-BF6A-9AABFD92FE40}"/>
                  </a:ext>
                </a:extLst>
              </p:cNvPr>
              <p:cNvSpPr>
                <a:spLocks noChangeShapeType="1"/>
              </p:cNvSpPr>
              <p:nvPr/>
            </p:nvSpPr>
            <p:spPr bwMode="auto">
              <a:xfrm flipV="1">
                <a:off x="4708" y="3194"/>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4" name="AutoShape 8">
                <a:extLst>
                  <a:ext uri="{FF2B5EF4-FFF2-40B4-BE49-F238E27FC236}">
                    <a16:creationId xmlns:a16="http://schemas.microsoft.com/office/drawing/2014/main" id="{ED85F571-60AB-C2F3-A6A5-40EB89FF069E}"/>
                  </a:ext>
                </a:extLst>
              </p:cNvPr>
              <p:cNvSpPr>
                <a:spLocks noChangeArrowheads="1"/>
              </p:cNvSpPr>
              <p:nvPr/>
            </p:nvSpPr>
            <p:spPr bwMode="auto">
              <a:xfrm>
                <a:off x="4414" y="3218"/>
                <a:ext cx="290" cy="223"/>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5" name="Line 9">
                <a:extLst>
                  <a:ext uri="{FF2B5EF4-FFF2-40B4-BE49-F238E27FC236}">
                    <a16:creationId xmlns:a16="http://schemas.microsoft.com/office/drawing/2014/main" id="{3F82914A-0B70-03F5-9FDD-688CEF72A38E}"/>
                  </a:ext>
                </a:extLst>
              </p:cNvPr>
              <p:cNvSpPr>
                <a:spLocks noChangeShapeType="1"/>
              </p:cNvSpPr>
              <p:nvPr/>
            </p:nvSpPr>
            <p:spPr bwMode="auto">
              <a:xfrm flipV="1">
                <a:off x="4646" y="3130"/>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6" name="Line 10">
                <a:extLst>
                  <a:ext uri="{FF2B5EF4-FFF2-40B4-BE49-F238E27FC236}">
                    <a16:creationId xmlns:a16="http://schemas.microsoft.com/office/drawing/2014/main" id="{D5185F94-82EC-AD99-E2FF-CE793565311D}"/>
                  </a:ext>
                </a:extLst>
              </p:cNvPr>
              <p:cNvSpPr>
                <a:spLocks noChangeShapeType="1"/>
              </p:cNvSpPr>
              <p:nvPr/>
            </p:nvSpPr>
            <p:spPr bwMode="auto">
              <a:xfrm flipV="1">
                <a:off x="4708" y="3288"/>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7" name="Line 11">
                <a:extLst>
                  <a:ext uri="{FF2B5EF4-FFF2-40B4-BE49-F238E27FC236}">
                    <a16:creationId xmlns:a16="http://schemas.microsoft.com/office/drawing/2014/main" id="{1D854F93-064A-8E78-4DB3-6C8BC6371C14}"/>
                  </a:ext>
                </a:extLst>
              </p:cNvPr>
              <p:cNvSpPr>
                <a:spLocks noChangeShapeType="1"/>
              </p:cNvSpPr>
              <p:nvPr/>
            </p:nvSpPr>
            <p:spPr bwMode="auto">
              <a:xfrm flipV="1">
                <a:off x="4480" y="3130"/>
                <a:ext cx="70" cy="9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8" name="Line 12">
                <a:extLst>
                  <a:ext uri="{FF2B5EF4-FFF2-40B4-BE49-F238E27FC236}">
                    <a16:creationId xmlns:a16="http://schemas.microsoft.com/office/drawing/2014/main" id="{EB1D5826-47D9-5A66-F783-6CF9F8DA2B51}"/>
                  </a:ext>
                </a:extLst>
              </p:cNvPr>
              <p:cNvSpPr>
                <a:spLocks noChangeShapeType="1"/>
              </p:cNvSpPr>
              <p:nvPr/>
            </p:nvSpPr>
            <p:spPr bwMode="auto">
              <a:xfrm>
                <a:off x="4555" y="3136"/>
                <a:ext cx="15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09" name="Line 13">
                <a:extLst>
                  <a:ext uri="{FF2B5EF4-FFF2-40B4-BE49-F238E27FC236}">
                    <a16:creationId xmlns:a16="http://schemas.microsoft.com/office/drawing/2014/main" id="{A6E5858B-6264-35BA-E5C8-0FF07F19C441}"/>
                  </a:ext>
                </a:extLst>
              </p:cNvPr>
              <p:cNvSpPr>
                <a:spLocks noChangeShapeType="1"/>
              </p:cNvSpPr>
              <p:nvPr/>
            </p:nvSpPr>
            <p:spPr bwMode="auto">
              <a:xfrm>
                <a:off x="4780" y="3208"/>
                <a:ext cx="0" cy="8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10" name="Line 14">
                <a:extLst>
                  <a:ext uri="{FF2B5EF4-FFF2-40B4-BE49-F238E27FC236}">
                    <a16:creationId xmlns:a16="http://schemas.microsoft.com/office/drawing/2014/main" id="{9BC2715B-BD9E-23E3-8018-D60EFCE6518C}"/>
                  </a:ext>
                </a:extLst>
              </p:cNvPr>
              <p:cNvSpPr>
                <a:spLocks noChangeShapeType="1"/>
              </p:cNvSpPr>
              <p:nvPr/>
            </p:nvSpPr>
            <p:spPr bwMode="auto">
              <a:xfrm>
                <a:off x="4721" y="3140"/>
                <a:ext cx="55" cy="5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69711" name="AutoShape 15">
              <a:extLst>
                <a:ext uri="{FF2B5EF4-FFF2-40B4-BE49-F238E27FC236}">
                  <a16:creationId xmlns:a16="http://schemas.microsoft.com/office/drawing/2014/main" id="{5BD8C141-F9A9-7FBF-79F9-895E7457A900}"/>
                </a:ext>
              </a:extLst>
            </p:cNvPr>
            <p:cNvSpPr>
              <a:spLocks noChangeArrowheads="1"/>
            </p:cNvSpPr>
            <p:nvPr/>
          </p:nvSpPr>
          <p:spPr bwMode="auto">
            <a:xfrm>
              <a:off x="2816" y="3140"/>
              <a:ext cx="280" cy="271"/>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altLang="en-US" sz="1800" b="1" i="1">
                  <a:latin typeface="Arial" panose="020B0604020202020204" pitchFamily="34" charset="0"/>
                </a:rPr>
                <a:t>=</a:t>
              </a:r>
            </a:p>
          </p:txBody>
        </p:sp>
        <p:sp>
          <p:nvSpPr>
            <p:cNvPr id="669712" name="AutoShape 16">
              <a:extLst>
                <a:ext uri="{FF2B5EF4-FFF2-40B4-BE49-F238E27FC236}">
                  <a16:creationId xmlns:a16="http://schemas.microsoft.com/office/drawing/2014/main" id="{029C793A-AFF4-DD99-D5DF-ACD35691FCD5}"/>
                </a:ext>
              </a:extLst>
            </p:cNvPr>
            <p:cNvSpPr>
              <a:spLocks noChangeArrowheads="1"/>
            </p:cNvSpPr>
            <p:nvPr/>
          </p:nvSpPr>
          <p:spPr bwMode="auto">
            <a:xfrm>
              <a:off x="1011" y="3035"/>
              <a:ext cx="589" cy="508"/>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13" name="AutoShape 17">
              <a:extLst>
                <a:ext uri="{FF2B5EF4-FFF2-40B4-BE49-F238E27FC236}">
                  <a16:creationId xmlns:a16="http://schemas.microsoft.com/office/drawing/2014/main" id="{D67EB11C-D46C-8AB6-C6DA-40A5E2B45F30}"/>
                </a:ext>
              </a:extLst>
            </p:cNvPr>
            <p:cNvSpPr>
              <a:spLocks noChangeArrowheads="1"/>
            </p:cNvSpPr>
            <p:nvPr/>
          </p:nvSpPr>
          <p:spPr bwMode="auto">
            <a:xfrm>
              <a:off x="2148" y="2777"/>
              <a:ext cx="592" cy="1024"/>
            </a:xfrm>
            <a:prstGeom prst="roundRect">
              <a:avLst>
                <a:gd name="adj" fmla="val 4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spcBef>
                  <a:spcPct val="30000"/>
                </a:spcBef>
              </a:pPr>
              <a:r>
                <a:rPr lang="en-US" altLang="en-US" sz="1600" b="1">
                  <a:latin typeface="Arial" panose="020B0604020202020204" pitchFamily="34" charset="0"/>
                </a:rPr>
                <a:t>Process</a:t>
              </a:r>
            </a:p>
            <a:p>
              <a:pPr algn="ctr" eaLnBrk="0" hangingPunct="0">
                <a:lnSpc>
                  <a:spcPct val="90000"/>
                </a:lnSpc>
                <a:spcBef>
                  <a:spcPct val="30000"/>
                </a:spcBef>
              </a:pPr>
              <a:r>
                <a:rPr lang="en-US" altLang="en-US" sz="1600" b="1">
                  <a:latin typeface="Arial" panose="020B0604020202020204" pitchFamily="34" charset="0"/>
                </a:rPr>
                <a:t>(1)</a:t>
              </a:r>
            </a:p>
          </p:txBody>
        </p:sp>
        <p:sp>
          <p:nvSpPr>
            <p:cNvPr id="669714" name="AutoShape 18">
              <a:extLst>
                <a:ext uri="{FF2B5EF4-FFF2-40B4-BE49-F238E27FC236}">
                  <a16:creationId xmlns:a16="http://schemas.microsoft.com/office/drawing/2014/main" id="{A14082DA-DA02-D034-441F-8AAF5A4A704F}"/>
                </a:ext>
              </a:extLst>
            </p:cNvPr>
            <p:cNvSpPr>
              <a:spLocks noChangeArrowheads="1"/>
            </p:cNvSpPr>
            <p:nvPr/>
          </p:nvSpPr>
          <p:spPr bwMode="auto">
            <a:xfrm>
              <a:off x="3168" y="2927"/>
              <a:ext cx="676" cy="724"/>
            </a:xfrm>
            <a:prstGeom prst="roundRect">
              <a:avLst>
                <a:gd name="adj" fmla="val 1249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spcBef>
                  <a:spcPct val="30000"/>
                </a:spcBef>
              </a:pPr>
              <a:r>
                <a:rPr lang="en-US" altLang="en-US" sz="1600" b="1">
                  <a:latin typeface="Arial" panose="020B0604020202020204" pitchFamily="34" charset="0"/>
                </a:rPr>
                <a:t>Process</a:t>
              </a:r>
            </a:p>
            <a:p>
              <a:pPr algn="ctr" eaLnBrk="0" hangingPunct="0">
                <a:lnSpc>
                  <a:spcPct val="90000"/>
                </a:lnSpc>
                <a:spcBef>
                  <a:spcPct val="30000"/>
                </a:spcBef>
              </a:pPr>
              <a:r>
                <a:rPr lang="en-US" altLang="en-US" sz="1600" b="1">
                  <a:latin typeface="Arial" panose="020B0604020202020204" pitchFamily="34" charset="0"/>
                </a:rPr>
                <a:t>(2)</a:t>
              </a:r>
            </a:p>
          </p:txBody>
        </p:sp>
        <p:sp>
          <p:nvSpPr>
            <p:cNvPr id="669715" name="Rectangle 19">
              <a:extLst>
                <a:ext uri="{FF2B5EF4-FFF2-40B4-BE49-F238E27FC236}">
                  <a16:creationId xmlns:a16="http://schemas.microsoft.com/office/drawing/2014/main" id="{9B778463-2B62-C8DC-EFC6-7F0263A6C3FD}"/>
                </a:ext>
              </a:extLst>
            </p:cNvPr>
            <p:cNvSpPr>
              <a:spLocks noChangeArrowheads="1"/>
            </p:cNvSpPr>
            <p:nvPr/>
          </p:nvSpPr>
          <p:spPr bwMode="auto">
            <a:xfrm>
              <a:off x="2747" y="3489"/>
              <a:ext cx="417"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400" b="1">
                  <a:latin typeface="Arial" panose="020B0604020202020204" pitchFamily="34" charset="0"/>
                </a:rPr>
                <a:t>Input </a:t>
              </a:r>
            </a:p>
          </p:txBody>
        </p:sp>
        <p:sp>
          <p:nvSpPr>
            <p:cNvPr id="669716" name="Rectangle 20">
              <a:extLst>
                <a:ext uri="{FF2B5EF4-FFF2-40B4-BE49-F238E27FC236}">
                  <a16:creationId xmlns:a16="http://schemas.microsoft.com/office/drawing/2014/main" id="{0E1675E5-1B65-5182-025D-B5E651BE4D58}"/>
                </a:ext>
              </a:extLst>
            </p:cNvPr>
            <p:cNvSpPr>
              <a:spLocks noChangeArrowheads="1"/>
            </p:cNvSpPr>
            <p:nvPr/>
          </p:nvSpPr>
          <p:spPr bwMode="auto">
            <a:xfrm>
              <a:off x="2716" y="2889"/>
              <a:ext cx="47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400" b="1">
                  <a:latin typeface="Arial" panose="020B0604020202020204" pitchFamily="34" charset="0"/>
                </a:rPr>
                <a:t>Output</a:t>
              </a:r>
            </a:p>
          </p:txBody>
        </p:sp>
        <p:sp>
          <p:nvSpPr>
            <p:cNvPr id="669717" name="AutoShape 21">
              <a:extLst>
                <a:ext uri="{FF2B5EF4-FFF2-40B4-BE49-F238E27FC236}">
                  <a16:creationId xmlns:a16="http://schemas.microsoft.com/office/drawing/2014/main" id="{FDFD008A-2482-5956-3D01-83C822080081}"/>
                </a:ext>
              </a:extLst>
            </p:cNvPr>
            <p:cNvSpPr>
              <a:spLocks noChangeArrowheads="1"/>
            </p:cNvSpPr>
            <p:nvPr/>
          </p:nvSpPr>
          <p:spPr bwMode="auto">
            <a:xfrm>
              <a:off x="3888" y="3072"/>
              <a:ext cx="460" cy="435"/>
            </a:xfrm>
            <a:prstGeom prst="rightArrow">
              <a:avLst>
                <a:gd name="adj1" fmla="val 50000"/>
                <a:gd name="adj2" fmla="val 38852"/>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eaLnBrk="0" hangingPunct="0">
                <a:lnSpc>
                  <a:spcPct val="90000"/>
                </a:lnSpc>
                <a:spcBef>
                  <a:spcPct val="30000"/>
                </a:spcBef>
              </a:pPr>
              <a:r>
                <a:rPr lang="en-US" altLang="en-US" sz="1400" b="1">
                  <a:latin typeface="Arial" panose="020B0604020202020204" pitchFamily="34" charset="0"/>
                </a:rPr>
                <a:t>Output</a:t>
              </a:r>
            </a:p>
          </p:txBody>
        </p:sp>
        <p:grpSp>
          <p:nvGrpSpPr>
            <p:cNvPr id="669718" name="Group 22">
              <a:extLst>
                <a:ext uri="{FF2B5EF4-FFF2-40B4-BE49-F238E27FC236}">
                  <a16:creationId xmlns:a16="http://schemas.microsoft.com/office/drawing/2014/main" id="{8D2C3614-A78F-4D17-17C5-4F7C3F414AEE}"/>
                </a:ext>
              </a:extLst>
            </p:cNvPr>
            <p:cNvGrpSpPr>
              <a:grpSpLocks/>
            </p:cNvGrpSpPr>
            <p:nvPr/>
          </p:nvGrpSpPr>
          <p:grpSpPr bwMode="auto">
            <a:xfrm>
              <a:off x="2365" y="3829"/>
              <a:ext cx="2123" cy="195"/>
              <a:chOff x="2365" y="3829"/>
              <a:chExt cx="2123" cy="195"/>
            </a:xfrm>
          </p:grpSpPr>
          <p:sp>
            <p:nvSpPr>
              <p:cNvPr id="669719" name="Rectangle 23">
                <a:extLst>
                  <a:ext uri="{FF2B5EF4-FFF2-40B4-BE49-F238E27FC236}">
                    <a16:creationId xmlns:a16="http://schemas.microsoft.com/office/drawing/2014/main" id="{D7091EBB-8269-8803-66F2-C39AC0BA5CD9}"/>
                  </a:ext>
                </a:extLst>
              </p:cNvPr>
              <p:cNvSpPr>
                <a:spLocks noChangeArrowheads="1"/>
              </p:cNvSpPr>
              <p:nvPr/>
            </p:nvSpPr>
            <p:spPr bwMode="auto">
              <a:xfrm>
                <a:off x="2365" y="3829"/>
                <a:ext cx="2123"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600" b="1">
                    <a:latin typeface="Arial" panose="020B0604020202020204" pitchFamily="34" charset="0"/>
                  </a:rPr>
                  <a:t>Single unit flow -- Transfer Batch</a:t>
                </a:r>
              </a:p>
            </p:txBody>
          </p:sp>
          <p:sp>
            <p:nvSpPr>
              <p:cNvPr id="669720" name="Line 24">
                <a:extLst>
                  <a:ext uri="{FF2B5EF4-FFF2-40B4-BE49-F238E27FC236}">
                    <a16:creationId xmlns:a16="http://schemas.microsoft.com/office/drawing/2014/main" id="{9739FBAC-028B-9CDF-0CE5-853D18DE3F9E}"/>
                  </a:ext>
                </a:extLst>
              </p:cNvPr>
              <p:cNvSpPr>
                <a:spLocks noChangeShapeType="1"/>
              </p:cNvSpPr>
              <p:nvPr/>
            </p:nvSpPr>
            <p:spPr bwMode="auto">
              <a:xfrm>
                <a:off x="2376" y="4009"/>
                <a:ext cx="116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69721" name="Rectangle 25">
              <a:extLst>
                <a:ext uri="{FF2B5EF4-FFF2-40B4-BE49-F238E27FC236}">
                  <a16:creationId xmlns:a16="http://schemas.microsoft.com/office/drawing/2014/main" id="{228AA796-BA84-3EE1-BBC9-E2DE22DBE0BD}"/>
                </a:ext>
              </a:extLst>
            </p:cNvPr>
            <p:cNvSpPr>
              <a:spLocks noChangeArrowheads="1"/>
            </p:cNvSpPr>
            <p:nvPr/>
          </p:nvSpPr>
          <p:spPr bwMode="auto">
            <a:xfrm>
              <a:off x="936" y="2668"/>
              <a:ext cx="3916" cy="1421"/>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69722" name="Rectangle 26">
              <a:extLst>
                <a:ext uri="{FF2B5EF4-FFF2-40B4-BE49-F238E27FC236}">
                  <a16:creationId xmlns:a16="http://schemas.microsoft.com/office/drawing/2014/main" id="{5B79EB06-6B72-D1F3-79EA-D487A174A4C0}"/>
                </a:ext>
              </a:extLst>
            </p:cNvPr>
            <p:cNvSpPr>
              <a:spLocks noChangeArrowheads="1"/>
            </p:cNvSpPr>
            <p:nvPr/>
          </p:nvSpPr>
          <p:spPr bwMode="auto">
            <a:xfrm>
              <a:off x="906" y="2485"/>
              <a:ext cx="1408" cy="1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600" b="1">
                  <a:latin typeface="Arial" panose="020B0604020202020204" pitchFamily="34" charset="0"/>
                </a:rPr>
                <a:t>Focused Factory Cell</a:t>
              </a:r>
            </a:p>
          </p:txBody>
        </p:sp>
      </p:grpSp>
      <p:sp>
        <p:nvSpPr>
          <p:cNvPr id="669723" name="Text Box 27">
            <a:extLst>
              <a:ext uri="{FF2B5EF4-FFF2-40B4-BE49-F238E27FC236}">
                <a16:creationId xmlns:a16="http://schemas.microsoft.com/office/drawing/2014/main" id="{09D469C5-01E1-BA22-2CB2-80D2FC39EF94}"/>
              </a:ext>
            </a:extLst>
          </p:cNvPr>
          <p:cNvSpPr txBox="1">
            <a:spLocks noChangeArrowheads="1"/>
          </p:cNvSpPr>
          <p:nvPr/>
        </p:nvSpPr>
        <p:spPr bwMode="auto">
          <a:xfrm>
            <a:off x="1703388" y="5068888"/>
            <a:ext cx="538162" cy="638175"/>
          </a:xfrm>
          <a:prstGeom prst="rect">
            <a:avLst/>
          </a:prstGeom>
          <a:noFill/>
          <a:ln>
            <a:noFill/>
          </a:ln>
          <a:effectLst>
            <a:outerShdw dist="107763" dir="2700000" algn="ctr" rotWithShape="0">
              <a:schemeClr val="tx1"/>
            </a:outer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solidFill>
                  <a:schemeClr val="tx1"/>
                </a:solidFill>
                <a:miter lim="800000"/>
                <a:headEnd/>
                <a:tailEnd/>
              </a14:hiddenLine>
            </a:ext>
          </a:extLst>
        </p:spPr>
        <p:txBody>
          <a:bodyPr>
            <a:spAutoFit/>
          </a:bodyPr>
          <a:lstStyle/>
          <a:p>
            <a:pPr eaLnBrk="0" hangingPunct="0">
              <a:lnSpc>
                <a:spcPct val="90000"/>
              </a:lnSpc>
              <a:spcBef>
                <a:spcPct val="50000"/>
              </a:spcBef>
            </a:pPr>
            <a:r>
              <a:rPr lang="en-US" altLang="en-US" sz="1000" b="1" i="1">
                <a:latin typeface="Arial" panose="020B0604020202020204" pitchFamily="34" charset="0"/>
              </a:rPr>
              <a:t>SmallProcess Batch</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a:extLst>
              <a:ext uri="{FF2B5EF4-FFF2-40B4-BE49-F238E27FC236}">
                <a16:creationId xmlns:a16="http://schemas.microsoft.com/office/drawing/2014/main" id="{0961B805-3C87-B2EC-A102-21688964445A}"/>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 Design Overview</a:t>
            </a:r>
          </a:p>
        </p:txBody>
      </p:sp>
      <p:sp>
        <p:nvSpPr>
          <p:cNvPr id="670723" name="Rectangle 3">
            <a:extLst>
              <a:ext uri="{FF2B5EF4-FFF2-40B4-BE49-F238E27FC236}">
                <a16:creationId xmlns:a16="http://schemas.microsoft.com/office/drawing/2014/main" id="{8096B48B-9D36-B6F8-65FF-AC79C51309C1}"/>
              </a:ext>
            </a:extLst>
          </p:cNvPr>
          <p:cNvSpPr>
            <a:spLocks noGrp="1" noChangeArrowheads="1"/>
          </p:cNvSpPr>
          <p:nvPr>
            <p:ph type="body" idx="1"/>
          </p:nvPr>
        </p:nvSpPr>
        <p:spPr>
          <a:xfrm>
            <a:off x="368300" y="990600"/>
            <a:ext cx="8382000" cy="1450975"/>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a:t>Currently mfg and assy processes are organized in a functional layout</a:t>
            </a:r>
          </a:p>
          <a:p>
            <a:pPr lvl="1"/>
            <a:r>
              <a:rPr lang="en-US" altLang="en-US"/>
              <a:t>Organized by individual process step</a:t>
            </a:r>
          </a:p>
          <a:p>
            <a:pPr lvl="1"/>
            <a:r>
              <a:rPr lang="en-US" altLang="en-US"/>
              <a:t>Separated by long travel distances</a:t>
            </a:r>
          </a:p>
          <a:p>
            <a:pPr lvl="1"/>
            <a:r>
              <a:rPr lang="en-US" altLang="en-US"/>
              <a:t>Inventory storage locations prior to each step</a:t>
            </a:r>
          </a:p>
        </p:txBody>
      </p:sp>
      <p:grpSp>
        <p:nvGrpSpPr>
          <p:cNvPr id="670724" name="Group 4">
            <a:extLst>
              <a:ext uri="{FF2B5EF4-FFF2-40B4-BE49-F238E27FC236}">
                <a16:creationId xmlns:a16="http://schemas.microsoft.com/office/drawing/2014/main" id="{32F626C4-63B7-EAE4-3E3B-AE35A4D6761B}"/>
              </a:ext>
            </a:extLst>
          </p:cNvPr>
          <p:cNvGrpSpPr>
            <a:grpSpLocks/>
          </p:cNvGrpSpPr>
          <p:nvPr/>
        </p:nvGrpSpPr>
        <p:grpSpPr bwMode="auto">
          <a:xfrm>
            <a:off x="576263" y="2749550"/>
            <a:ext cx="7935912" cy="3740150"/>
            <a:chOff x="363" y="1684"/>
            <a:chExt cx="4999" cy="2356"/>
          </a:xfrm>
        </p:grpSpPr>
        <p:sp>
          <p:nvSpPr>
            <p:cNvPr id="670725" name="Rectangle 5">
              <a:extLst>
                <a:ext uri="{FF2B5EF4-FFF2-40B4-BE49-F238E27FC236}">
                  <a16:creationId xmlns:a16="http://schemas.microsoft.com/office/drawing/2014/main" id="{E5B0E65F-66FA-B356-C620-6E9425B0D54E}"/>
                </a:ext>
              </a:extLst>
            </p:cNvPr>
            <p:cNvSpPr>
              <a:spLocks noChangeArrowheads="1"/>
            </p:cNvSpPr>
            <p:nvPr/>
          </p:nvSpPr>
          <p:spPr bwMode="auto">
            <a:xfrm>
              <a:off x="2416" y="2584"/>
              <a:ext cx="2164" cy="1456"/>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26" name="Rectangle 6">
              <a:extLst>
                <a:ext uri="{FF2B5EF4-FFF2-40B4-BE49-F238E27FC236}">
                  <a16:creationId xmlns:a16="http://schemas.microsoft.com/office/drawing/2014/main" id="{2AA3A659-1C35-C95A-3CF5-3B010F1D9C1A}"/>
                </a:ext>
              </a:extLst>
            </p:cNvPr>
            <p:cNvSpPr>
              <a:spLocks noChangeArrowheads="1"/>
            </p:cNvSpPr>
            <p:nvPr/>
          </p:nvSpPr>
          <p:spPr bwMode="auto">
            <a:xfrm>
              <a:off x="364" y="1684"/>
              <a:ext cx="1816" cy="1144"/>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27" name="AutoShape 7">
              <a:extLst>
                <a:ext uri="{FF2B5EF4-FFF2-40B4-BE49-F238E27FC236}">
                  <a16:creationId xmlns:a16="http://schemas.microsoft.com/office/drawing/2014/main" id="{74943116-A67C-8797-7ACE-D1CA9C79DE03}"/>
                </a:ext>
              </a:extLst>
            </p:cNvPr>
            <p:cNvSpPr>
              <a:spLocks noChangeArrowheads="1"/>
            </p:cNvSpPr>
            <p:nvPr/>
          </p:nvSpPr>
          <p:spPr bwMode="auto">
            <a:xfrm>
              <a:off x="1018" y="1901"/>
              <a:ext cx="413" cy="391"/>
            </a:xfrm>
            <a:prstGeom prst="rightArrow">
              <a:avLst>
                <a:gd name="adj1" fmla="val 50000"/>
                <a:gd name="adj2" fmla="val 38808"/>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300" b="1">
                  <a:latin typeface="Arial" panose="020B0604020202020204" pitchFamily="34" charset="0"/>
                </a:rPr>
                <a:t>Input</a:t>
              </a:r>
            </a:p>
          </p:txBody>
        </p:sp>
        <p:grpSp>
          <p:nvGrpSpPr>
            <p:cNvPr id="670728" name="Group 8">
              <a:extLst>
                <a:ext uri="{FF2B5EF4-FFF2-40B4-BE49-F238E27FC236}">
                  <a16:creationId xmlns:a16="http://schemas.microsoft.com/office/drawing/2014/main" id="{A54B2D13-2F57-B834-9100-52E5068B5CD3}"/>
                </a:ext>
              </a:extLst>
            </p:cNvPr>
            <p:cNvGrpSpPr>
              <a:grpSpLocks/>
            </p:cNvGrpSpPr>
            <p:nvPr/>
          </p:nvGrpSpPr>
          <p:grpSpPr bwMode="auto">
            <a:xfrm>
              <a:off x="5033" y="2007"/>
              <a:ext cx="329" cy="280"/>
              <a:chOff x="5033" y="2007"/>
              <a:chExt cx="329" cy="280"/>
            </a:xfrm>
          </p:grpSpPr>
          <p:sp>
            <p:nvSpPr>
              <p:cNvPr id="670729" name="Line 9">
                <a:extLst>
                  <a:ext uri="{FF2B5EF4-FFF2-40B4-BE49-F238E27FC236}">
                    <a16:creationId xmlns:a16="http://schemas.microsoft.com/office/drawing/2014/main" id="{9424DC1F-4839-AE73-2E61-85118439E371}"/>
                  </a:ext>
                </a:extLst>
              </p:cNvPr>
              <p:cNvSpPr>
                <a:spLocks noChangeShapeType="1"/>
              </p:cNvSpPr>
              <p:nvPr/>
            </p:nvSpPr>
            <p:spPr bwMode="auto">
              <a:xfrm flipV="1">
                <a:off x="5298" y="2065"/>
                <a:ext cx="62"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0" name="AutoShape 10">
                <a:extLst>
                  <a:ext uri="{FF2B5EF4-FFF2-40B4-BE49-F238E27FC236}">
                    <a16:creationId xmlns:a16="http://schemas.microsoft.com/office/drawing/2014/main" id="{0585954E-B551-70CC-3C94-B0DA69B91B81}"/>
                  </a:ext>
                </a:extLst>
              </p:cNvPr>
              <p:cNvSpPr>
                <a:spLocks noChangeArrowheads="1"/>
              </p:cNvSpPr>
              <p:nvPr/>
            </p:nvSpPr>
            <p:spPr bwMode="auto">
              <a:xfrm>
                <a:off x="5033" y="2087"/>
                <a:ext cx="260" cy="200"/>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1" name="Line 11">
                <a:extLst>
                  <a:ext uri="{FF2B5EF4-FFF2-40B4-BE49-F238E27FC236}">
                    <a16:creationId xmlns:a16="http://schemas.microsoft.com/office/drawing/2014/main" id="{AAECB736-7CBE-695B-FB65-371B18F7666A}"/>
                  </a:ext>
                </a:extLst>
              </p:cNvPr>
              <p:cNvSpPr>
                <a:spLocks noChangeShapeType="1"/>
              </p:cNvSpPr>
              <p:nvPr/>
            </p:nvSpPr>
            <p:spPr bwMode="auto">
              <a:xfrm flipV="1">
                <a:off x="5242" y="2007"/>
                <a:ext cx="62"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2" name="Line 12">
                <a:extLst>
                  <a:ext uri="{FF2B5EF4-FFF2-40B4-BE49-F238E27FC236}">
                    <a16:creationId xmlns:a16="http://schemas.microsoft.com/office/drawing/2014/main" id="{B99911B4-EDAF-E470-96BB-A4ED553C4A0B}"/>
                  </a:ext>
                </a:extLst>
              </p:cNvPr>
              <p:cNvSpPr>
                <a:spLocks noChangeShapeType="1"/>
              </p:cNvSpPr>
              <p:nvPr/>
            </p:nvSpPr>
            <p:spPr bwMode="auto">
              <a:xfrm flipV="1">
                <a:off x="5298" y="2150"/>
                <a:ext cx="62" cy="8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3" name="Line 13">
                <a:extLst>
                  <a:ext uri="{FF2B5EF4-FFF2-40B4-BE49-F238E27FC236}">
                    <a16:creationId xmlns:a16="http://schemas.microsoft.com/office/drawing/2014/main" id="{5F97D0D5-F355-2CC1-4445-F28B84318450}"/>
                  </a:ext>
                </a:extLst>
              </p:cNvPr>
              <p:cNvSpPr>
                <a:spLocks noChangeShapeType="1"/>
              </p:cNvSpPr>
              <p:nvPr/>
            </p:nvSpPr>
            <p:spPr bwMode="auto">
              <a:xfrm flipV="1">
                <a:off x="5093" y="2007"/>
                <a:ext cx="62" cy="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4" name="Line 14">
                <a:extLst>
                  <a:ext uri="{FF2B5EF4-FFF2-40B4-BE49-F238E27FC236}">
                    <a16:creationId xmlns:a16="http://schemas.microsoft.com/office/drawing/2014/main" id="{3A17C012-EE71-DFC7-3B56-9474D55A5638}"/>
                  </a:ext>
                </a:extLst>
              </p:cNvPr>
              <p:cNvSpPr>
                <a:spLocks noChangeShapeType="1"/>
              </p:cNvSpPr>
              <p:nvPr/>
            </p:nvSpPr>
            <p:spPr bwMode="auto">
              <a:xfrm>
                <a:off x="5160" y="2013"/>
                <a:ext cx="14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5" name="Line 15">
                <a:extLst>
                  <a:ext uri="{FF2B5EF4-FFF2-40B4-BE49-F238E27FC236}">
                    <a16:creationId xmlns:a16="http://schemas.microsoft.com/office/drawing/2014/main" id="{9BFC08D0-E5B6-5287-9EAE-94889EC3167B}"/>
                  </a:ext>
                </a:extLst>
              </p:cNvPr>
              <p:cNvSpPr>
                <a:spLocks noChangeShapeType="1"/>
              </p:cNvSpPr>
              <p:nvPr/>
            </p:nvSpPr>
            <p:spPr bwMode="auto">
              <a:xfrm>
                <a:off x="5362" y="2078"/>
                <a:ext cx="0" cy="7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36" name="Line 16">
                <a:extLst>
                  <a:ext uri="{FF2B5EF4-FFF2-40B4-BE49-F238E27FC236}">
                    <a16:creationId xmlns:a16="http://schemas.microsoft.com/office/drawing/2014/main" id="{42440A48-43A9-367D-0384-CC3783018A49}"/>
                  </a:ext>
                </a:extLst>
              </p:cNvPr>
              <p:cNvSpPr>
                <a:spLocks noChangeShapeType="1"/>
              </p:cNvSpPr>
              <p:nvPr/>
            </p:nvSpPr>
            <p:spPr bwMode="auto">
              <a:xfrm>
                <a:off x="5310" y="2017"/>
                <a:ext cx="48" cy="4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0737" name="Group 17">
              <a:extLst>
                <a:ext uri="{FF2B5EF4-FFF2-40B4-BE49-F238E27FC236}">
                  <a16:creationId xmlns:a16="http://schemas.microsoft.com/office/drawing/2014/main" id="{9CC80E51-E4E5-7C9E-E6D7-FEC17991DB99}"/>
                </a:ext>
              </a:extLst>
            </p:cNvPr>
            <p:cNvGrpSpPr>
              <a:grpSpLocks/>
            </p:cNvGrpSpPr>
            <p:nvPr/>
          </p:nvGrpSpPr>
          <p:grpSpPr bwMode="auto">
            <a:xfrm>
              <a:off x="2488" y="2621"/>
              <a:ext cx="640" cy="1393"/>
              <a:chOff x="2488" y="2621"/>
              <a:chExt cx="640" cy="1393"/>
            </a:xfrm>
          </p:grpSpPr>
          <p:sp>
            <p:nvSpPr>
              <p:cNvPr id="670738" name="Rectangle 18">
                <a:extLst>
                  <a:ext uri="{FF2B5EF4-FFF2-40B4-BE49-F238E27FC236}">
                    <a16:creationId xmlns:a16="http://schemas.microsoft.com/office/drawing/2014/main" id="{9122A983-C0E2-E90E-68DB-17D7FA923415}"/>
                  </a:ext>
                </a:extLst>
              </p:cNvPr>
              <p:cNvSpPr>
                <a:spLocks noChangeArrowheads="1"/>
              </p:cNvSpPr>
              <p:nvPr/>
            </p:nvSpPr>
            <p:spPr bwMode="auto">
              <a:xfrm>
                <a:off x="2504" y="2621"/>
                <a:ext cx="60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400" b="1">
                    <a:latin typeface="Arial" panose="020B0604020202020204" pitchFamily="34" charset="0"/>
                  </a:rPr>
                  <a:t>Inventory</a:t>
                </a:r>
              </a:p>
            </p:txBody>
          </p:sp>
          <p:grpSp>
            <p:nvGrpSpPr>
              <p:cNvPr id="670739" name="Group 19">
                <a:extLst>
                  <a:ext uri="{FF2B5EF4-FFF2-40B4-BE49-F238E27FC236}">
                    <a16:creationId xmlns:a16="http://schemas.microsoft.com/office/drawing/2014/main" id="{9A6BDA76-6DC8-2FEA-B1D7-C68B6C3D5AAD}"/>
                  </a:ext>
                </a:extLst>
              </p:cNvPr>
              <p:cNvGrpSpPr>
                <a:grpSpLocks/>
              </p:cNvGrpSpPr>
              <p:nvPr/>
            </p:nvGrpSpPr>
            <p:grpSpPr bwMode="auto">
              <a:xfrm>
                <a:off x="2488" y="3553"/>
                <a:ext cx="640" cy="243"/>
                <a:chOff x="2488" y="3553"/>
                <a:chExt cx="640" cy="243"/>
              </a:xfrm>
            </p:grpSpPr>
            <p:sp>
              <p:nvSpPr>
                <p:cNvPr id="670740" name="AutoShape 20">
                  <a:extLst>
                    <a:ext uri="{FF2B5EF4-FFF2-40B4-BE49-F238E27FC236}">
                      <a16:creationId xmlns:a16="http://schemas.microsoft.com/office/drawing/2014/main" id="{7F250591-7B3A-995C-9DE8-09BAC6F6333B}"/>
                    </a:ext>
                  </a:extLst>
                </p:cNvPr>
                <p:cNvSpPr>
                  <a:spLocks noChangeArrowheads="1"/>
                </p:cNvSpPr>
                <p:nvPr/>
              </p:nvSpPr>
              <p:spPr bwMode="auto">
                <a:xfrm>
                  <a:off x="2488" y="3553"/>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41" name="AutoShape 21">
                  <a:extLst>
                    <a:ext uri="{FF2B5EF4-FFF2-40B4-BE49-F238E27FC236}">
                      <a16:creationId xmlns:a16="http://schemas.microsoft.com/office/drawing/2014/main" id="{84E2CD5F-968C-8399-9FE5-718C18C2E59B}"/>
                    </a:ext>
                  </a:extLst>
                </p:cNvPr>
                <p:cNvSpPr>
                  <a:spLocks noChangeArrowheads="1"/>
                </p:cNvSpPr>
                <p:nvPr/>
              </p:nvSpPr>
              <p:spPr bwMode="auto">
                <a:xfrm>
                  <a:off x="2683" y="3553"/>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42" name="AutoShape 22">
                  <a:extLst>
                    <a:ext uri="{FF2B5EF4-FFF2-40B4-BE49-F238E27FC236}">
                      <a16:creationId xmlns:a16="http://schemas.microsoft.com/office/drawing/2014/main" id="{E3FFA981-CAF1-C227-C0A4-9896802EE37E}"/>
                    </a:ext>
                  </a:extLst>
                </p:cNvPr>
                <p:cNvSpPr>
                  <a:spLocks noChangeArrowheads="1"/>
                </p:cNvSpPr>
                <p:nvPr/>
              </p:nvSpPr>
              <p:spPr bwMode="auto">
                <a:xfrm>
                  <a:off x="2877" y="3553"/>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0743" name="Group 23">
                <a:extLst>
                  <a:ext uri="{FF2B5EF4-FFF2-40B4-BE49-F238E27FC236}">
                    <a16:creationId xmlns:a16="http://schemas.microsoft.com/office/drawing/2014/main" id="{94CDAF65-C8CA-82CC-6486-00BDFC19DA81}"/>
                  </a:ext>
                </a:extLst>
              </p:cNvPr>
              <p:cNvGrpSpPr>
                <a:grpSpLocks/>
              </p:cNvGrpSpPr>
              <p:nvPr/>
            </p:nvGrpSpPr>
            <p:grpSpPr bwMode="auto">
              <a:xfrm>
                <a:off x="2488" y="3370"/>
                <a:ext cx="640" cy="243"/>
                <a:chOff x="2488" y="3370"/>
                <a:chExt cx="640" cy="243"/>
              </a:xfrm>
            </p:grpSpPr>
            <p:sp>
              <p:nvSpPr>
                <p:cNvPr id="670744" name="AutoShape 24">
                  <a:extLst>
                    <a:ext uri="{FF2B5EF4-FFF2-40B4-BE49-F238E27FC236}">
                      <a16:creationId xmlns:a16="http://schemas.microsoft.com/office/drawing/2014/main" id="{9053B132-6993-D284-20F3-5D990959F7F0}"/>
                    </a:ext>
                  </a:extLst>
                </p:cNvPr>
                <p:cNvSpPr>
                  <a:spLocks noChangeArrowheads="1"/>
                </p:cNvSpPr>
                <p:nvPr/>
              </p:nvSpPr>
              <p:spPr bwMode="auto">
                <a:xfrm>
                  <a:off x="2488" y="3370"/>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45" name="AutoShape 25">
                  <a:extLst>
                    <a:ext uri="{FF2B5EF4-FFF2-40B4-BE49-F238E27FC236}">
                      <a16:creationId xmlns:a16="http://schemas.microsoft.com/office/drawing/2014/main" id="{F1074425-976A-AFA4-01B6-A14F35037399}"/>
                    </a:ext>
                  </a:extLst>
                </p:cNvPr>
                <p:cNvSpPr>
                  <a:spLocks noChangeArrowheads="1"/>
                </p:cNvSpPr>
                <p:nvPr/>
              </p:nvSpPr>
              <p:spPr bwMode="auto">
                <a:xfrm>
                  <a:off x="2683" y="3370"/>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46" name="AutoShape 26">
                  <a:extLst>
                    <a:ext uri="{FF2B5EF4-FFF2-40B4-BE49-F238E27FC236}">
                      <a16:creationId xmlns:a16="http://schemas.microsoft.com/office/drawing/2014/main" id="{E4695B27-20CA-0006-D15A-67D4D2031392}"/>
                    </a:ext>
                  </a:extLst>
                </p:cNvPr>
                <p:cNvSpPr>
                  <a:spLocks noChangeArrowheads="1"/>
                </p:cNvSpPr>
                <p:nvPr/>
              </p:nvSpPr>
              <p:spPr bwMode="auto">
                <a:xfrm>
                  <a:off x="2877" y="3370"/>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0747" name="Group 27">
                <a:extLst>
                  <a:ext uri="{FF2B5EF4-FFF2-40B4-BE49-F238E27FC236}">
                    <a16:creationId xmlns:a16="http://schemas.microsoft.com/office/drawing/2014/main" id="{792888C0-1874-D5B1-35FD-2201480EB2F9}"/>
                  </a:ext>
                </a:extLst>
              </p:cNvPr>
              <p:cNvGrpSpPr>
                <a:grpSpLocks/>
              </p:cNvGrpSpPr>
              <p:nvPr/>
            </p:nvGrpSpPr>
            <p:grpSpPr bwMode="auto">
              <a:xfrm>
                <a:off x="2488" y="2799"/>
                <a:ext cx="640" cy="632"/>
                <a:chOff x="2488" y="2799"/>
                <a:chExt cx="640" cy="632"/>
              </a:xfrm>
            </p:grpSpPr>
            <p:sp>
              <p:nvSpPr>
                <p:cNvPr id="670748" name="AutoShape 28">
                  <a:extLst>
                    <a:ext uri="{FF2B5EF4-FFF2-40B4-BE49-F238E27FC236}">
                      <a16:creationId xmlns:a16="http://schemas.microsoft.com/office/drawing/2014/main" id="{D20309F9-0970-80B0-8DFF-E1C74B5DA8CA}"/>
                    </a:ext>
                  </a:extLst>
                </p:cNvPr>
                <p:cNvSpPr>
                  <a:spLocks noChangeArrowheads="1"/>
                </p:cNvSpPr>
                <p:nvPr/>
              </p:nvSpPr>
              <p:spPr bwMode="auto">
                <a:xfrm>
                  <a:off x="2488" y="3188"/>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49" name="AutoShape 29">
                  <a:extLst>
                    <a:ext uri="{FF2B5EF4-FFF2-40B4-BE49-F238E27FC236}">
                      <a16:creationId xmlns:a16="http://schemas.microsoft.com/office/drawing/2014/main" id="{6A18BCDD-76B3-8472-C08C-FDF57C2E3A22}"/>
                    </a:ext>
                  </a:extLst>
                </p:cNvPr>
                <p:cNvSpPr>
                  <a:spLocks noChangeArrowheads="1"/>
                </p:cNvSpPr>
                <p:nvPr/>
              </p:nvSpPr>
              <p:spPr bwMode="auto">
                <a:xfrm>
                  <a:off x="2683" y="3188"/>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0" name="AutoShape 30">
                  <a:extLst>
                    <a:ext uri="{FF2B5EF4-FFF2-40B4-BE49-F238E27FC236}">
                      <a16:creationId xmlns:a16="http://schemas.microsoft.com/office/drawing/2014/main" id="{E3C19EE5-C325-6922-BDE3-56138FEAE7F7}"/>
                    </a:ext>
                  </a:extLst>
                </p:cNvPr>
                <p:cNvSpPr>
                  <a:spLocks noChangeArrowheads="1"/>
                </p:cNvSpPr>
                <p:nvPr/>
              </p:nvSpPr>
              <p:spPr bwMode="auto">
                <a:xfrm>
                  <a:off x="2877" y="3188"/>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1" name="AutoShape 31">
                  <a:extLst>
                    <a:ext uri="{FF2B5EF4-FFF2-40B4-BE49-F238E27FC236}">
                      <a16:creationId xmlns:a16="http://schemas.microsoft.com/office/drawing/2014/main" id="{9800757E-27F6-32CA-9BCF-6C58F8EC4604}"/>
                    </a:ext>
                  </a:extLst>
                </p:cNvPr>
                <p:cNvSpPr>
                  <a:spLocks noChangeArrowheads="1"/>
                </p:cNvSpPr>
                <p:nvPr/>
              </p:nvSpPr>
              <p:spPr bwMode="auto">
                <a:xfrm>
                  <a:off x="2488" y="2994"/>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2" name="AutoShape 32">
                  <a:extLst>
                    <a:ext uri="{FF2B5EF4-FFF2-40B4-BE49-F238E27FC236}">
                      <a16:creationId xmlns:a16="http://schemas.microsoft.com/office/drawing/2014/main" id="{3E80C2C6-CF63-8E2B-62FE-581D23CABB34}"/>
                    </a:ext>
                  </a:extLst>
                </p:cNvPr>
                <p:cNvSpPr>
                  <a:spLocks noChangeArrowheads="1"/>
                </p:cNvSpPr>
                <p:nvPr/>
              </p:nvSpPr>
              <p:spPr bwMode="auto">
                <a:xfrm>
                  <a:off x="2683" y="2994"/>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3" name="AutoShape 33">
                  <a:extLst>
                    <a:ext uri="{FF2B5EF4-FFF2-40B4-BE49-F238E27FC236}">
                      <a16:creationId xmlns:a16="http://schemas.microsoft.com/office/drawing/2014/main" id="{08D75864-CDC1-CDB1-C68D-2F7EA37A9B60}"/>
                    </a:ext>
                  </a:extLst>
                </p:cNvPr>
                <p:cNvSpPr>
                  <a:spLocks noChangeArrowheads="1"/>
                </p:cNvSpPr>
                <p:nvPr/>
              </p:nvSpPr>
              <p:spPr bwMode="auto">
                <a:xfrm>
                  <a:off x="2877" y="2994"/>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4" name="AutoShape 34">
                  <a:extLst>
                    <a:ext uri="{FF2B5EF4-FFF2-40B4-BE49-F238E27FC236}">
                      <a16:creationId xmlns:a16="http://schemas.microsoft.com/office/drawing/2014/main" id="{1CDBD867-37B6-8CE9-AE0A-FBEF02AF9568}"/>
                    </a:ext>
                  </a:extLst>
                </p:cNvPr>
                <p:cNvSpPr>
                  <a:spLocks noChangeArrowheads="1"/>
                </p:cNvSpPr>
                <p:nvPr/>
              </p:nvSpPr>
              <p:spPr bwMode="auto">
                <a:xfrm>
                  <a:off x="2812" y="2799"/>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5" name="AutoShape 35">
                  <a:extLst>
                    <a:ext uri="{FF2B5EF4-FFF2-40B4-BE49-F238E27FC236}">
                      <a16:creationId xmlns:a16="http://schemas.microsoft.com/office/drawing/2014/main" id="{CBA0A47B-691D-B008-3F29-9FEE29C21B89}"/>
                    </a:ext>
                  </a:extLst>
                </p:cNvPr>
                <p:cNvSpPr>
                  <a:spLocks noChangeArrowheads="1"/>
                </p:cNvSpPr>
                <p:nvPr/>
              </p:nvSpPr>
              <p:spPr bwMode="auto">
                <a:xfrm>
                  <a:off x="2564" y="2799"/>
                  <a:ext cx="251" cy="243"/>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0756" name="Rectangle 36">
                <a:extLst>
                  <a:ext uri="{FF2B5EF4-FFF2-40B4-BE49-F238E27FC236}">
                    <a16:creationId xmlns:a16="http://schemas.microsoft.com/office/drawing/2014/main" id="{A6B3C76E-5CA4-B7E1-8B82-8CD23F70EE7F}"/>
                  </a:ext>
                </a:extLst>
              </p:cNvPr>
              <p:cNvSpPr>
                <a:spLocks noChangeArrowheads="1"/>
              </p:cNvSpPr>
              <p:nvPr/>
            </p:nvSpPr>
            <p:spPr bwMode="auto">
              <a:xfrm>
                <a:off x="2570" y="3841"/>
                <a:ext cx="476" cy="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spAutoFit/>
              </a:bodyP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In-Bay </a:t>
                </a:r>
              </a:p>
            </p:txBody>
          </p:sp>
        </p:grpSp>
        <p:sp>
          <p:nvSpPr>
            <p:cNvPr id="670757" name="AutoShape 37">
              <a:extLst>
                <a:ext uri="{FF2B5EF4-FFF2-40B4-BE49-F238E27FC236}">
                  <a16:creationId xmlns:a16="http://schemas.microsoft.com/office/drawing/2014/main" id="{E462E58D-F060-51C3-14B1-0A15946A4212}"/>
                </a:ext>
              </a:extLst>
            </p:cNvPr>
            <p:cNvSpPr>
              <a:spLocks noChangeArrowheads="1"/>
            </p:cNvSpPr>
            <p:nvPr/>
          </p:nvSpPr>
          <p:spPr bwMode="auto">
            <a:xfrm>
              <a:off x="448" y="1868"/>
              <a:ext cx="529" cy="456"/>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58" name="AutoShape 38">
              <a:extLst>
                <a:ext uri="{FF2B5EF4-FFF2-40B4-BE49-F238E27FC236}">
                  <a16:creationId xmlns:a16="http://schemas.microsoft.com/office/drawing/2014/main" id="{C204EA65-B9A5-D6E7-0AA4-8CDC80D57186}"/>
                </a:ext>
              </a:extLst>
            </p:cNvPr>
            <p:cNvSpPr>
              <a:spLocks noChangeArrowheads="1"/>
            </p:cNvSpPr>
            <p:nvPr/>
          </p:nvSpPr>
          <p:spPr bwMode="auto">
            <a:xfrm>
              <a:off x="1460" y="1749"/>
              <a:ext cx="532" cy="921"/>
            </a:xfrm>
            <a:prstGeom prst="roundRect">
              <a:avLst>
                <a:gd name="adj" fmla="val 4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Process</a:t>
              </a:r>
            </a:p>
            <a:p>
              <a:pPr algn="ctr">
                <a:lnSpc>
                  <a:spcPct val="90000"/>
                </a:lnSpc>
                <a:spcBef>
                  <a:spcPct val="30000"/>
                </a:spcBef>
              </a:pPr>
              <a:r>
                <a:rPr lang="en-US" altLang="en-US" sz="1400" b="1">
                  <a:latin typeface="Arial" panose="020B0604020202020204" pitchFamily="34" charset="0"/>
                </a:rPr>
                <a:t>(1)</a:t>
              </a:r>
            </a:p>
          </p:txBody>
        </p:sp>
        <p:sp>
          <p:nvSpPr>
            <p:cNvPr id="670759" name="AutoShape 39">
              <a:extLst>
                <a:ext uri="{FF2B5EF4-FFF2-40B4-BE49-F238E27FC236}">
                  <a16:creationId xmlns:a16="http://schemas.microsoft.com/office/drawing/2014/main" id="{37C3C88B-B512-54E3-4DA6-004B624218D6}"/>
                </a:ext>
              </a:extLst>
            </p:cNvPr>
            <p:cNvSpPr>
              <a:spLocks noChangeArrowheads="1"/>
            </p:cNvSpPr>
            <p:nvPr/>
          </p:nvSpPr>
          <p:spPr bwMode="auto">
            <a:xfrm>
              <a:off x="3631" y="3175"/>
              <a:ext cx="608" cy="651"/>
            </a:xfrm>
            <a:prstGeom prst="roundRect">
              <a:avLst>
                <a:gd name="adj" fmla="val 1249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Process</a:t>
              </a:r>
            </a:p>
            <a:p>
              <a:pPr algn="ctr">
                <a:lnSpc>
                  <a:spcPct val="90000"/>
                </a:lnSpc>
                <a:spcBef>
                  <a:spcPct val="30000"/>
                </a:spcBef>
              </a:pPr>
              <a:r>
                <a:rPr lang="en-US" altLang="en-US" sz="1400" b="1">
                  <a:latin typeface="Arial" panose="020B0604020202020204" pitchFamily="34" charset="0"/>
                </a:rPr>
                <a:t>(2)</a:t>
              </a:r>
            </a:p>
          </p:txBody>
        </p:sp>
        <p:sp>
          <p:nvSpPr>
            <p:cNvPr id="670760" name="AutoShape 40">
              <a:extLst>
                <a:ext uri="{FF2B5EF4-FFF2-40B4-BE49-F238E27FC236}">
                  <a16:creationId xmlns:a16="http://schemas.microsoft.com/office/drawing/2014/main" id="{35F80BD3-121F-60FF-89D0-F228B1EF55AC}"/>
                </a:ext>
              </a:extLst>
            </p:cNvPr>
            <p:cNvSpPr>
              <a:spLocks noChangeArrowheads="1"/>
            </p:cNvSpPr>
            <p:nvPr/>
          </p:nvSpPr>
          <p:spPr bwMode="auto">
            <a:xfrm>
              <a:off x="3178" y="3306"/>
              <a:ext cx="413" cy="390"/>
            </a:xfrm>
            <a:prstGeom prst="rightArrow">
              <a:avLst>
                <a:gd name="adj1" fmla="val 50000"/>
                <a:gd name="adj2" fmla="val 38908"/>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300" b="1">
                  <a:latin typeface="Arial" panose="020B0604020202020204" pitchFamily="34" charset="0"/>
                </a:rPr>
                <a:t>Input</a:t>
              </a:r>
            </a:p>
          </p:txBody>
        </p:sp>
        <p:sp>
          <p:nvSpPr>
            <p:cNvPr id="670761" name="AutoShape 41">
              <a:extLst>
                <a:ext uri="{FF2B5EF4-FFF2-40B4-BE49-F238E27FC236}">
                  <a16:creationId xmlns:a16="http://schemas.microsoft.com/office/drawing/2014/main" id="{37E8D54C-BFFA-BF8F-4FCF-11549DDE2BAA}"/>
                </a:ext>
              </a:extLst>
            </p:cNvPr>
            <p:cNvSpPr>
              <a:spLocks noChangeArrowheads="1"/>
            </p:cNvSpPr>
            <p:nvPr/>
          </p:nvSpPr>
          <p:spPr bwMode="auto">
            <a:xfrm rot="18780000">
              <a:off x="4080" y="2543"/>
              <a:ext cx="1155" cy="391"/>
            </a:xfrm>
            <a:prstGeom prst="rightArrow">
              <a:avLst>
                <a:gd name="adj1" fmla="val 50000"/>
                <a:gd name="adj2" fmla="val 5318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Output</a:t>
              </a:r>
            </a:p>
          </p:txBody>
        </p:sp>
        <p:sp>
          <p:nvSpPr>
            <p:cNvPr id="670762" name="AutoShape 42">
              <a:extLst>
                <a:ext uri="{FF2B5EF4-FFF2-40B4-BE49-F238E27FC236}">
                  <a16:creationId xmlns:a16="http://schemas.microsoft.com/office/drawing/2014/main" id="{A367178A-7482-4BEE-28BA-D729FD3C58EF}"/>
                </a:ext>
              </a:extLst>
            </p:cNvPr>
            <p:cNvSpPr>
              <a:spLocks noChangeArrowheads="1"/>
            </p:cNvSpPr>
            <p:nvPr/>
          </p:nvSpPr>
          <p:spPr bwMode="auto">
            <a:xfrm>
              <a:off x="1396" y="2170"/>
              <a:ext cx="1579" cy="1223"/>
            </a:xfrm>
            <a:prstGeom prst="parallelogram">
              <a:avLst>
                <a:gd name="adj" fmla="val 11122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0763" name="Rectangle 43">
              <a:extLst>
                <a:ext uri="{FF2B5EF4-FFF2-40B4-BE49-F238E27FC236}">
                  <a16:creationId xmlns:a16="http://schemas.microsoft.com/office/drawing/2014/main" id="{0BE9D393-AD72-F510-F7C1-4B309320C68D}"/>
                </a:ext>
              </a:extLst>
            </p:cNvPr>
            <p:cNvSpPr>
              <a:spLocks noChangeArrowheads="1"/>
            </p:cNvSpPr>
            <p:nvPr/>
          </p:nvSpPr>
          <p:spPr bwMode="auto">
            <a:xfrm>
              <a:off x="2033" y="2008"/>
              <a:ext cx="942" cy="17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Output</a:t>
              </a:r>
            </a:p>
          </p:txBody>
        </p:sp>
        <p:sp>
          <p:nvSpPr>
            <p:cNvPr id="670764" name="AutoShape 44">
              <a:extLst>
                <a:ext uri="{FF2B5EF4-FFF2-40B4-BE49-F238E27FC236}">
                  <a16:creationId xmlns:a16="http://schemas.microsoft.com/office/drawing/2014/main" id="{1E04279D-5BB2-10F3-4DD9-8820A6F8521C}"/>
                </a:ext>
              </a:extLst>
            </p:cNvPr>
            <p:cNvSpPr>
              <a:spLocks noChangeArrowheads="1"/>
            </p:cNvSpPr>
            <p:nvPr/>
          </p:nvSpPr>
          <p:spPr bwMode="auto">
            <a:xfrm>
              <a:off x="1396" y="3295"/>
              <a:ext cx="1018" cy="368"/>
            </a:xfrm>
            <a:prstGeom prst="rightArrow">
              <a:avLst>
                <a:gd name="adj1" fmla="val 50000"/>
                <a:gd name="adj2" fmla="val 101636"/>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550" tIns="41275" rIns="82550" bIns="41275" anchor="ctr"/>
            <a:lstStyle>
              <a:lvl1pPr defTabSz="739775" eaLnBrk="0" hangingPunct="0">
                <a:defRPr sz="2400">
                  <a:solidFill>
                    <a:schemeClr val="tx1"/>
                  </a:solidFill>
                  <a:latin typeface="Times New Roman" panose="02020603050405020304" pitchFamily="18" charset="0"/>
                </a:defRPr>
              </a:lvl1pPr>
              <a:lvl2pPr marL="411163" defTabSz="739775" eaLnBrk="0" hangingPunct="0">
                <a:defRPr sz="2400">
                  <a:solidFill>
                    <a:schemeClr val="tx1"/>
                  </a:solidFill>
                  <a:latin typeface="Times New Roman" panose="02020603050405020304" pitchFamily="18" charset="0"/>
                </a:defRPr>
              </a:lvl2pPr>
              <a:lvl3pPr marL="822325" defTabSz="739775" eaLnBrk="0" hangingPunct="0">
                <a:defRPr sz="2400">
                  <a:solidFill>
                    <a:schemeClr val="tx1"/>
                  </a:solidFill>
                  <a:latin typeface="Times New Roman" panose="02020603050405020304" pitchFamily="18" charset="0"/>
                </a:defRPr>
              </a:lvl3pPr>
              <a:lvl4pPr marL="1235075" defTabSz="739775" eaLnBrk="0" hangingPunct="0">
                <a:defRPr sz="2400">
                  <a:solidFill>
                    <a:schemeClr val="tx1"/>
                  </a:solidFill>
                  <a:latin typeface="Times New Roman" panose="02020603050405020304" pitchFamily="18" charset="0"/>
                </a:defRPr>
              </a:lvl4pPr>
              <a:lvl5pPr marL="1646238" defTabSz="739775" eaLnBrk="0" hangingPunct="0">
                <a:defRPr sz="2400">
                  <a:solidFill>
                    <a:schemeClr val="tx1"/>
                  </a:solidFill>
                  <a:latin typeface="Times New Roman" panose="02020603050405020304" pitchFamily="18" charset="0"/>
                </a:defRPr>
              </a:lvl5pPr>
              <a:lvl6pPr marL="2103438" defTabSz="739775" eaLnBrk="0" fontAlgn="base" hangingPunct="0">
                <a:spcBef>
                  <a:spcPct val="0"/>
                </a:spcBef>
                <a:spcAft>
                  <a:spcPct val="0"/>
                </a:spcAft>
                <a:defRPr sz="2400">
                  <a:solidFill>
                    <a:schemeClr val="tx1"/>
                  </a:solidFill>
                  <a:latin typeface="Times New Roman" panose="02020603050405020304" pitchFamily="18" charset="0"/>
                </a:defRPr>
              </a:lvl6pPr>
              <a:lvl7pPr marL="2560638" defTabSz="739775" eaLnBrk="0" fontAlgn="base" hangingPunct="0">
                <a:spcBef>
                  <a:spcPct val="0"/>
                </a:spcBef>
                <a:spcAft>
                  <a:spcPct val="0"/>
                </a:spcAft>
                <a:defRPr sz="2400">
                  <a:solidFill>
                    <a:schemeClr val="tx1"/>
                  </a:solidFill>
                  <a:latin typeface="Times New Roman" panose="02020603050405020304" pitchFamily="18" charset="0"/>
                </a:defRPr>
              </a:lvl7pPr>
              <a:lvl8pPr marL="3017838" defTabSz="739775" eaLnBrk="0" fontAlgn="base" hangingPunct="0">
                <a:spcBef>
                  <a:spcPct val="0"/>
                </a:spcBef>
                <a:spcAft>
                  <a:spcPct val="0"/>
                </a:spcAft>
                <a:defRPr sz="2400">
                  <a:solidFill>
                    <a:schemeClr val="tx1"/>
                  </a:solidFill>
                  <a:latin typeface="Times New Roman" panose="02020603050405020304" pitchFamily="18" charset="0"/>
                </a:defRPr>
              </a:lvl8pPr>
              <a:lvl9pPr marL="3475038" defTabSz="739775"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Output</a:t>
              </a:r>
            </a:p>
          </p:txBody>
        </p:sp>
        <p:sp>
          <p:nvSpPr>
            <p:cNvPr id="670765" name="Rectangle 45">
              <a:extLst>
                <a:ext uri="{FF2B5EF4-FFF2-40B4-BE49-F238E27FC236}">
                  <a16:creationId xmlns:a16="http://schemas.microsoft.com/office/drawing/2014/main" id="{E8D62DBE-A09A-2E80-0275-22C443FCB0C9}"/>
                </a:ext>
              </a:extLst>
            </p:cNvPr>
            <p:cNvSpPr>
              <a:spLocks noChangeArrowheads="1"/>
            </p:cNvSpPr>
            <p:nvPr/>
          </p:nvSpPr>
          <p:spPr bwMode="auto">
            <a:xfrm>
              <a:off x="363" y="2839"/>
              <a:ext cx="907" cy="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b="1">
                  <a:latin typeface="Arial" panose="020B0604020202020204" pitchFamily="34" charset="0"/>
                </a:rPr>
                <a:t>Work Center 23 </a:t>
              </a:r>
            </a:p>
          </p:txBody>
        </p:sp>
        <p:sp>
          <p:nvSpPr>
            <p:cNvPr id="670766" name="Rectangle 46">
              <a:extLst>
                <a:ext uri="{FF2B5EF4-FFF2-40B4-BE49-F238E27FC236}">
                  <a16:creationId xmlns:a16="http://schemas.microsoft.com/office/drawing/2014/main" id="{0F4A91F2-7F3D-81C8-1CE7-7157C29B2357}"/>
                </a:ext>
              </a:extLst>
            </p:cNvPr>
            <p:cNvSpPr>
              <a:spLocks noChangeArrowheads="1"/>
            </p:cNvSpPr>
            <p:nvPr/>
          </p:nvSpPr>
          <p:spPr bwMode="auto">
            <a:xfrm>
              <a:off x="3675" y="2443"/>
              <a:ext cx="907" cy="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b="1">
                  <a:latin typeface="Arial" panose="020B0604020202020204" pitchFamily="34" charset="0"/>
                </a:rPr>
                <a:t>Work Center 48 </a:t>
              </a:r>
            </a:p>
          </p:txBody>
        </p:sp>
      </p:grpSp>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a:extLst>
              <a:ext uri="{FF2B5EF4-FFF2-40B4-BE49-F238E27FC236}">
                <a16:creationId xmlns:a16="http://schemas.microsoft.com/office/drawing/2014/main" id="{FC71FCE5-9A3C-80E3-AEA7-C78B8922D3BF}"/>
              </a:ext>
            </a:extLst>
          </p:cNvPr>
          <p:cNvSpPr>
            <a:spLocks noGrp="1" noChangeArrowheads="1"/>
          </p:cNvSpPr>
          <p:nvPr>
            <p:ph type="body" idx="1"/>
          </p:nvPr>
        </p:nvSpPr>
        <p:spPr>
          <a:xfrm>
            <a:off x="762000" y="1066800"/>
            <a:ext cx="7031038" cy="4651375"/>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400"/>
              <a:t>Reduces Cycle Time</a:t>
            </a:r>
          </a:p>
          <a:p>
            <a:r>
              <a:rPr lang="en-US" altLang="en-US" sz="2400"/>
              <a:t>Increases throughput (not more)</a:t>
            </a:r>
          </a:p>
          <a:p>
            <a:r>
              <a:rPr lang="en-US" altLang="en-US" sz="2400"/>
              <a:t>Allows responsiveness to changes in demand</a:t>
            </a:r>
            <a:endParaRPr lang="en-US" altLang="en-US" sz="2400" u="sng"/>
          </a:p>
          <a:p>
            <a:r>
              <a:rPr lang="en-US" altLang="en-US" sz="2400"/>
              <a:t>Promotes high visibility of the process</a:t>
            </a:r>
          </a:p>
          <a:p>
            <a:r>
              <a:rPr lang="en-US" altLang="en-US" sz="2400"/>
              <a:t>Gives operators immediate feedback</a:t>
            </a:r>
          </a:p>
          <a:p>
            <a:r>
              <a:rPr lang="en-US" altLang="en-US" sz="2400"/>
              <a:t>Improves quality</a:t>
            </a:r>
          </a:p>
          <a:p>
            <a:r>
              <a:rPr lang="en-US" altLang="en-US" sz="2400"/>
              <a:t>Minimizes travel distances, material handling, and space</a:t>
            </a:r>
          </a:p>
          <a:p>
            <a:r>
              <a:rPr lang="en-US" altLang="en-US" sz="2400"/>
              <a:t>Anticipate equipment performance (i.e.. minimize unplanned downtime)</a:t>
            </a:r>
          </a:p>
          <a:p>
            <a:r>
              <a:rPr lang="en-US" altLang="en-US" sz="2400"/>
              <a:t>Increase process ownership by operators</a:t>
            </a:r>
          </a:p>
        </p:txBody>
      </p:sp>
      <p:sp>
        <p:nvSpPr>
          <p:cNvPr id="672771" name="Rectangle 3">
            <a:extLst>
              <a:ext uri="{FF2B5EF4-FFF2-40B4-BE49-F238E27FC236}">
                <a16:creationId xmlns:a16="http://schemas.microsoft.com/office/drawing/2014/main" id="{424F3BB0-5064-E78D-B159-3011C09BFFBF}"/>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Process Redesign Benefits</a:t>
            </a: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a:extLst>
              <a:ext uri="{FF2B5EF4-FFF2-40B4-BE49-F238E27FC236}">
                <a16:creationId xmlns:a16="http://schemas.microsoft.com/office/drawing/2014/main" id="{A6C15EE8-CC87-DB08-4B80-289227330A44}"/>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Process Simplification</a:t>
            </a:r>
          </a:p>
        </p:txBody>
      </p:sp>
      <p:sp useBgFill="1">
        <p:nvSpPr>
          <p:cNvPr id="674819" name="Rectangle 3">
            <a:extLst>
              <a:ext uri="{FF2B5EF4-FFF2-40B4-BE49-F238E27FC236}">
                <a16:creationId xmlns:a16="http://schemas.microsoft.com/office/drawing/2014/main" id="{554510D1-D613-EE63-B06E-D570F5641C59}"/>
              </a:ext>
            </a:extLst>
          </p:cNvPr>
          <p:cNvSpPr>
            <a:spLocks noChangeArrowheads="1"/>
          </p:cNvSpPr>
          <p:nvPr/>
        </p:nvSpPr>
        <p:spPr bwMode="auto">
          <a:xfrm>
            <a:off x="2324100" y="1270000"/>
            <a:ext cx="4495800" cy="533400"/>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p>
            <a:pPr algn="ctr" eaLnBrk="0" hangingPunct="0">
              <a:lnSpc>
                <a:spcPct val="90000"/>
              </a:lnSpc>
            </a:pPr>
            <a:r>
              <a:rPr lang="en-US" altLang="en-US" sz="2800" b="1" i="1">
                <a:solidFill>
                  <a:schemeClr val="tx2"/>
                </a:solidFill>
                <a:latin typeface="Arial" panose="020B0604020202020204" pitchFamily="34" charset="0"/>
              </a:rPr>
              <a:t>“To-Be” Process</a:t>
            </a:r>
          </a:p>
        </p:txBody>
      </p:sp>
      <p:grpSp>
        <p:nvGrpSpPr>
          <p:cNvPr id="674820" name="Group 4">
            <a:extLst>
              <a:ext uri="{FF2B5EF4-FFF2-40B4-BE49-F238E27FC236}">
                <a16:creationId xmlns:a16="http://schemas.microsoft.com/office/drawing/2014/main" id="{924F2DA6-4F3E-095E-4CCA-95A1BF9B467B}"/>
              </a:ext>
            </a:extLst>
          </p:cNvPr>
          <p:cNvGrpSpPr>
            <a:grpSpLocks/>
          </p:cNvGrpSpPr>
          <p:nvPr/>
        </p:nvGrpSpPr>
        <p:grpSpPr bwMode="auto">
          <a:xfrm>
            <a:off x="1206500" y="1987550"/>
            <a:ext cx="2635250" cy="1320800"/>
            <a:chOff x="760" y="1252"/>
            <a:chExt cx="1660" cy="832"/>
          </a:xfrm>
        </p:grpSpPr>
        <p:sp>
          <p:nvSpPr>
            <p:cNvPr id="674821" name="Rectangle 5">
              <a:extLst>
                <a:ext uri="{FF2B5EF4-FFF2-40B4-BE49-F238E27FC236}">
                  <a16:creationId xmlns:a16="http://schemas.microsoft.com/office/drawing/2014/main" id="{3BDA2C0E-2170-BA11-6849-778011E3B50A}"/>
                </a:ext>
              </a:extLst>
            </p:cNvPr>
            <p:cNvSpPr>
              <a:spLocks noChangeArrowheads="1"/>
            </p:cNvSpPr>
            <p:nvPr/>
          </p:nvSpPr>
          <p:spPr bwMode="auto">
            <a:xfrm>
              <a:off x="760" y="1252"/>
              <a:ext cx="1660" cy="832"/>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2" name="Line 6">
              <a:extLst>
                <a:ext uri="{FF2B5EF4-FFF2-40B4-BE49-F238E27FC236}">
                  <a16:creationId xmlns:a16="http://schemas.microsoft.com/office/drawing/2014/main" id="{4C90ECCC-863F-8FDA-C62B-301F1562B3C7}"/>
                </a:ext>
              </a:extLst>
            </p:cNvPr>
            <p:cNvSpPr>
              <a:spLocks noChangeShapeType="1"/>
            </p:cNvSpPr>
            <p:nvPr/>
          </p:nvSpPr>
          <p:spPr bwMode="auto">
            <a:xfrm>
              <a:off x="1023" y="1410"/>
              <a:ext cx="10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3" name="Line 7">
              <a:extLst>
                <a:ext uri="{FF2B5EF4-FFF2-40B4-BE49-F238E27FC236}">
                  <a16:creationId xmlns:a16="http://schemas.microsoft.com/office/drawing/2014/main" id="{A176D48E-AAF7-070E-3981-73E1DA625692}"/>
                </a:ext>
              </a:extLst>
            </p:cNvPr>
            <p:cNvSpPr>
              <a:spLocks noChangeShapeType="1"/>
            </p:cNvSpPr>
            <p:nvPr/>
          </p:nvSpPr>
          <p:spPr bwMode="auto">
            <a:xfrm>
              <a:off x="2102" y="1414"/>
              <a:ext cx="0" cy="2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4" name="Line 8">
              <a:extLst>
                <a:ext uri="{FF2B5EF4-FFF2-40B4-BE49-F238E27FC236}">
                  <a16:creationId xmlns:a16="http://schemas.microsoft.com/office/drawing/2014/main" id="{0803B956-EB5E-78CC-3661-00AB18869A0D}"/>
                </a:ext>
              </a:extLst>
            </p:cNvPr>
            <p:cNvSpPr>
              <a:spLocks noChangeShapeType="1"/>
            </p:cNvSpPr>
            <p:nvPr/>
          </p:nvSpPr>
          <p:spPr bwMode="auto">
            <a:xfrm flipH="1">
              <a:off x="898" y="1668"/>
              <a:ext cx="120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5" name="Line 9">
              <a:extLst>
                <a:ext uri="{FF2B5EF4-FFF2-40B4-BE49-F238E27FC236}">
                  <a16:creationId xmlns:a16="http://schemas.microsoft.com/office/drawing/2014/main" id="{32B6C0D7-93D5-15A2-3B26-69C10A989E7D}"/>
                </a:ext>
              </a:extLst>
            </p:cNvPr>
            <p:cNvSpPr>
              <a:spLocks noChangeShapeType="1"/>
            </p:cNvSpPr>
            <p:nvPr/>
          </p:nvSpPr>
          <p:spPr bwMode="auto">
            <a:xfrm>
              <a:off x="902" y="1672"/>
              <a:ext cx="0" cy="2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6" name="Line 10">
              <a:extLst>
                <a:ext uri="{FF2B5EF4-FFF2-40B4-BE49-F238E27FC236}">
                  <a16:creationId xmlns:a16="http://schemas.microsoft.com/office/drawing/2014/main" id="{BBCA4F71-3697-FB91-2C21-4C94D3C245BE}"/>
                </a:ext>
              </a:extLst>
            </p:cNvPr>
            <p:cNvSpPr>
              <a:spLocks noChangeShapeType="1"/>
            </p:cNvSpPr>
            <p:nvPr/>
          </p:nvSpPr>
          <p:spPr bwMode="auto">
            <a:xfrm>
              <a:off x="906" y="1926"/>
              <a:ext cx="148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7" name="Rectangle 11">
              <a:extLst>
                <a:ext uri="{FF2B5EF4-FFF2-40B4-BE49-F238E27FC236}">
                  <a16:creationId xmlns:a16="http://schemas.microsoft.com/office/drawing/2014/main" id="{772F3A36-6EF7-2CF3-0380-82F26C14F502}"/>
                </a:ext>
              </a:extLst>
            </p:cNvPr>
            <p:cNvSpPr>
              <a:spLocks noChangeArrowheads="1"/>
            </p:cNvSpPr>
            <p:nvPr/>
          </p:nvSpPr>
          <p:spPr bwMode="auto">
            <a:xfrm>
              <a:off x="877" y="1349"/>
              <a:ext cx="138" cy="153"/>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8" name="AutoShape 12">
              <a:extLst>
                <a:ext uri="{FF2B5EF4-FFF2-40B4-BE49-F238E27FC236}">
                  <a16:creationId xmlns:a16="http://schemas.microsoft.com/office/drawing/2014/main" id="{7EC8CAA9-5D41-038A-EC02-9F965167CF85}"/>
                </a:ext>
              </a:extLst>
            </p:cNvPr>
            <p:cNvSpPr>
              <a:spLocks noChangeArrowheads="1"/>
            </p:cNvSpPr>
            <p:nvPr/>
          </p:nvSpPr>
          <p:spPr bwMode="auto">
            <a:xfrm>
              <a:off x="1155" y="1331"/>
              <a:ext cx="197" cy="153"/>
            </a:xfrm>
            <a:prstGeom prst="rightArrow">
              <a:avLst>
                <a:gd name="adj1" fmla="val 50000"/>
                <a:gd name="adj2" fmla="val 6438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29" name="Oval 13">
              <a:extLst>
                <a:ext uri="{FF2B5EF4-FFF2-40B4-BE49-F238E27FC236}">
                  <a16:creationId xmlns:a16="http://schemas.microsoft.com/office/drawing/2014/main" id="{4E8909FB-216A-41E9-4C6F-90A7DF404550}"/>
                </a:ext>
              </a:extLst>
            </p:cNvPr>
            <p:cNvSpPr>
              <a:spLocks noChangeArrowheads="1"/>
            </p:cNvSpPr>
            <p:nvPr/>
          </p:nvSpPr>
          <p:spPr bwMode="auto">
            <a:xfrm>
              <a:off x="2018" y="1349"/>
              <a:ext cx="139"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0" name="AutoShape 14">
              <a:extLst>
                <a:ext uri="{FF2B5EF4-FFF2-40B4-BE49-F238E27FC236}">
                  <a16:creationId xmlns:a16="http://schemas.microsoft.com/office/drawing/2014/main" id="{06111E32-FF48-6C88-336E-76DD18800CD5}"/>
                </a:ext>
              </a:extLst>
            </p:cNvPr>
            <p:cNvSpPr>
              <a:spLocks noChangeArrowheads="1"/>
            </p:cNvSpPr>
            <p:nvPr/>
          </p:nvSpPr>
          <p:spPr bwMode="auto">
            <a:xfrm>
              <a:off x="1726" y="1319"/>
              <a:ext cx="167" cy="153"/>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1" name="AutoShape 15">
              <a:extLst>
                <a:ext uri="{FF2B5EF4-FFF2-40B4-BE49-F238E27FC236}">
                  <a16:creationId xmlns:a16="http://schemas.microsoft.com/office/drawing/2014/main" id="{9B03B748-32E0-FED4-213B-ED41EACD43DA}"/>
                </a:ext>
              </a:extLst>
            </p:cNvPr>
            <p:cNvSpPr>
              <a:spLocks noChangeArrowheads="1"/>
            </p:cNvSpPr>
            <p:nvPr/>
          </p:nvSpPr>
          <p:spPr bwMode="auto">
            <a:xfrm>
              <a:off x="1471" y="1302"/>
              <a:ext cx="197" cy="218"/>
            </a:xfrm>
            <a:prstGeom prst="diamond">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2" name="Rectangle 16">
              <a:extLst>
                <a:ext uri="{FF2B5EF4-FFF2-40B4-BE49-F238E27FC236}">
                  <a16:creationId xmlns:a16="http://schemas.microsoft.com/office/drawing/2014/main" id="{75C75671-CEC2-CD48-E3BE-BBF46A24E544}"/>
                </a:ext>
              </a:extLst>
            </p:cNvPr>
            <p:cNvSpPr>
              <a:spLocks noChangeArrowheads="1"/>
            </p:cNvSpPr>
            <p:nvPr/>
          </p:nvSpPr>
          <p:spPr bwMode="auto">
            <a:xfrm>
              <a:off x="2048" y="1607"/>
              <a:ext cx="138" cy="154"/>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3" name="Oval 17">
              <a:extLst>
                <a:ext uri="{FF2B5EF4-FFF2-40B4-BE49-F238E27FC236}">
                  <a16:creationId xmlns:a16="http://schemas.microsoft.com/office/drawing/2014/main" id="{76B02B28-2564-8018-D31A-4E296A986D1D}"/>
                </a:ext>
              </a:extLst>
            </p:cNvPr>
            <p:cNvSpPr>
              <a:spLocks noChangeArrowheads="1"/>
            </p:cNvSpPr>
            <p:nvPr/>
          </p:nvSpPr>
          <p:spPr bwMode="auto">
            <a:xfrm>
              <a:off x="848" y="1866"/>
              <a:ext cx="138"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4" name="AutoShape 18">
              <a:extLst>
                <a:ext uri="{FF2B5EF4-FFF2-40B4-BE49-F238E27FC236}">
                  <a16:creationId xmlns:a16="http://schemas.microsoft.com/office/drawing/2014/main" id="{3E1872CF-534F-DF63-97AF-3D0C6B2651E0}"/>
                </a:ext>
              </a:extLst>
            </p:cNvPr>
            <p:cNvSpPr>
              <a:spLocks noChangeArrowheads="1"/>
            </p:cNvSpPr>
            <p:nvPr/>
          </p:nvSpPr>
          <p:spPr bwMode="auto">
            <a:xfrm>
              <a:off x="1111" y="1834"/>
              <a:ext cx="168" cy="153"/>
            </a:xfrm>
            <a:prstGeom prst="triangle">
              <a:avLst>
                <a:gd name="adj" fmla="val 49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5" name="AutoShape 19">
              <a:extLst>
                <a:ext uri="{FF2B5EF4-FFF2-40B4-BE49-F238E27FC236}">
                  <a16:creationId xmlns:a16="http://schemas.microsoft.com/office/drawing/2014/main" id="{FFFCD37A-314A-0ADF-5B9E-A3106B8BE264}"/>
                </a:ext>
              </a:extLst>
            </p:cNvPr>
            <p:cNvSpPr>
              <a:spLocks noChangeArrowheads="1"/>
            </p:cNvSpPr>
            <p:nvPr/>
          </p:nvSpPr>
          <p:spPr bwMode="auto">
            <a:xfrm>
              <a:off x="1375" y="1846"/>
              <a:ext cx="196" cy="153"/>
            </a:xfrm>
            <a:prstGeom prst="rightArrow">
              <a:avLst>
                <a:gd name="adj1" fmla="val 50000"/>
                <a:gd name="adj2" fmla="val 64058"/>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6" name="AutoShape 20">
              <a:extLst>
                <a:ext uri="{FF2B5EF4-FFF2-40B4-BE49-F238E27FC236}">
                  <a16:creationId xmlns:a16="http://schemas.microsoft.com/office/drawing/2014/main" id="{19995285-1BF2-D134-F11D-8D84012253C1}"/>
                </a:ext>
              </a:extLst>
            </p:cNvPr>
            <p:cNvSpPr>
              <a:spLocks noChangeArrowheads="1"/>
            </p:cNvSpPr>
            <p:nvPr/>
          </p:nvSpPr>
          <p:spPr bwMode="auto">
            <a:xfrm>
              <a:off x="1843" y="1846"/>
              <a:ext cx="197" cy="153"/>
            </a:xfrm>
            <a:prstGeom prst="rightArrow">
              <a:avLst>
                <a:gd name="adj1" fmla="val 50000"/>
                <a:gd name="adj2" fmla="val 6438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7" name="Oval 21">
              <a:extLst>
                <a:ext uri="{FF2B5EF4-FFF2-40B4-BE49-F238E27FC236}">
                  <a16:creationId xmlns:a16="http://schemas.microsoft.com/office/drawing/2014/main" id="{8F540207-6EE5-9CC9-7A42-3ED6B33CB905}"/>
                </a:ext>
              </a:extLst>
            </p:cNvPr>
            <p:cNvSpPr>
              <a:spLocks noChangeArrowheads="1"/>
            </p:cNvSpPr>
            <p:nvPr/>
          </p:nvSpPr>
          <p:spPr bwMode="auto">
            <a:xfrm>
              <a:off x="1638" y="1834"/>
              <a:ext cx="138"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8" name="Oval 22">
              <a:extLst>
                <a:ext uri="{FF2B5EF4-FFF2-40B4-BE49-F238E27FC236}">
                  <a16:creationId xmlns:a16="http://schemas.microsoft.com/office/drawing/2014/main" id="{B7CE4921-4B9B-47F5-ECAC-2869990B918D}"/>
                </a:ext>
              </a:extLst>
            </p:cNvPr>
            <p:cNvSpPr>
              <a:spLocks noChangeArrowheads="1"/>
            </p:cNvSpPr>
            <p:nvPr/>
          </p:nvSpPr>
          <p:spPr bwMode="auto">
            <a:xfrm>
              <a:off x="2106" y="1834"/>
              <a:ext cx="138"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39" name="Line 23">
              <a:extLst>
                <a:ext uri="{FF2B5EF4-FFF2-40B4-BE49-F238E27FC236}">
                  <a16:creationId xmlns:a16="http://schemas.microsoft.com/office/drawing/2014/main" id="{9AFEC35E-3E04-08C4-13AA-1393389452A5}"/>
                </a:ext>
              </a:extLst>
            </p:cNvPr>
            <p:cNvSpPr>
              <a:spLocks noChangeShapeType="1"/>
            </p:cNvSpPr>
            <p:nvPr/>
          </p:nvSpPr>
          <p:spPr bwMode="auto">
            <a:xfrm>
              <a:off x="1568" y="1531"/>
              <a:ext cx="1" cy="13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4840" name="Group 24">
            <a:extLst>
              <a:ext uri="{FF2B5EF4-FFF2-40B4-BE49-F238E27FC236}">
                <a16:creationId xmlns:a16="http://schemas.microsoft.com/office/drawing/2014/main" id="{4B1F1AA1-0F4A-BADE-708C-1D90F0432B04}"/>
              </a:ext>
            </a:extLst>
          </p:cNvPr>
          <p:cNvGrpSpPr>
            <a:grpSpLocks/>
          </p:cNvGrpSpPr>
          <p:nvPr/>
        </p:nvGrpSpPr>
        <p:grpSpPr bwMode="auto">
          <a:xfrm>
            <a:off x="5549900" y="2206625"/>
            <a:ext cx="2578100" cy="882650"/>
            <a:chOff x="3496" y="1390"/>
            <a:chExt cx="1624" cy="556"/>
          </a:xfrm>
        </p:grpSpPr>
        <p:sp>
          <p:nvSpPr>
            <p:cNvPr id="674841" name="Rectangle 25">
              <a:extLst>
                <a:ext uri="{FF2B5EF4-FFF2-40B4-BE49-F238E27FC236}">
                  <a16:creationId xmlns:a16="http://schemas.microsoft.com/office/drawing/2014/main" id="{C9855D6E-BEA6-4F39-13A7-2194065BBF19}"/>
                </a:ext>
              </a:extLst>
            </p:cNvPr>
            <p:cNvSpPr>
              <a:spLocks noChangeArrowheads="1"/>
            </p:cNvSpPr>
            <p:nvPr/>
          </p:nvSpPr>
          <p:spPr bwMode="auto">
            <a:xfrm>
              <a:off x="3496" y="1390"/>
              <a:ext cx="1624" cy="556"/>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42" name="Line 26">
              <a:extLst>
                <a:ext uri="{FF2B5EF4-FFF2-40B4-BE49-F238E27FC236}">
                  <a16:creationId xmlns:a16="http://schemas.microsoft.com/office/drawing/2014/main" id="{A194B620-5044-777F-B7E8-3E15C0F0D7CF}"/>
                </a:ext>
              </a:extLst>
            </p:cNvPr>
            <p:cNvSpPr>
              <a:spLocks noChangeShapeType="1"/>
            </p:cNvSpPr>
            <p:nvPr/>
          </p:nvSpPr>
          <p:spPr bwMode="auto">
            <a:xfrm>
              <a:off x="3582" y="1644"/>
              <a:ext cx="148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43" name="AutoShape 27">
              <a:extLst>
                <a:ext uri="{FF2B5EF4-FFF2-40B4-BE49-F238E27FC236}">
                  <a16:creationId xmlns:a16="http://schemas.microsoft.com/office/drawing/2014/main" id="{4FA1D8E2-3130-C5D2-727B-5793385D5F41}"/>
                </a:ext>
              </a:extLst>
            </p:cNvPr>
            <p:cNvSpPr>
              <a:spLocks noChangeArrowheads="1"/>
            </p:cNvSpPr>
            <p:nvPr/>
          </p:nvSpPr>
          <p:spPr bwMode="auto">
            <a:xfrm>
              <a:off x="3870" y="1565"/>
              <a:ext cx="197" cy="153"/>
            </a:xfrm>
            <a:prstGeom prst="rightArrow">
              <a:avLst>
                <a:gd name="adj1" fmla="val 50000"/>
                <a:gd name="adj2" fmla="val 6438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44" name="Oval 28">
              <a:extLst>
                <a:ext uri="{FF2B5EF4-FFF2-40B4-BE49-F238E27FC236}">
                  <a16:creationId xmlns:a16="http://schemas.microsoft.com/office/drawing/2014/main" id="{E9D341B8-DA32-0A9B-1A67-A12134091997}"/>
                </a:ext>
              </a:extLst>
            </p:cNvPr>
            <p:cNvSpPr>
              <a:spLocks noChangeArrowheads="1"/>
            </p:cNvSpPr>
            <p:nvPr/>
          </p:nvSpPr>
          <p:spPr bwMode="auto">
            <a:xfrm>
              <a:off x="4766" y="1559"/>
              <a:ext cx="139"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45" name="Oval 29">
              <a:extLst>
                <a:ext uri="{FF2B5EF4-FFF2-40B4-BE49-F238E27FC236}">
                  <a16:creationId xmlns:a16="http://schemas.microsoft.com/office/drawing/2014/main" id="{3A68BFCC-1A2B-182C-E05F-28BC848ED26F}"/>
                </a:ext>
              </a:extLst>
            </p:cNvPr>
            <p:cNvSpPr>
              <a:spLocks noChangeArrowheads="1"/>
            </p:cNvSpPr>
            <p:nvPr/>
          </p:nvSpPr>
          <p:spPr bwMode="auto">
            <a:xfrm>
              <a:off x="3608" y="1560"/>
              <a:ext cx="138"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46" name="Oval 30">
              <a:extLst>
                <a:ext uri="{FF2B5EF4-FFF2-40B4-BE49-F238E27FC236}">
                  <a16:creationId xmlns:a16="http://schemas.microsoft.com/office/drawing/2014/main" id="{5E9060D6-C7B4-8A04-E737-31C8AFE18E12}"/>
                </a:ext>
              </a:extLst>
            </p:cNvPr>
            <p:cNvSpPr>
              <a:spLocks noChangeArrowheads="1"/>
            </p:cNvSpPr>
            <p:nvPr/>
          </p:nvSpPr>
          <p:spPr bwMode="auto">
            <a:xfrm>
              <a:off x="4206" y="1564"/>
              <a:ext cx="138"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47" name="Oval 31">
              <a:extLst>
                <a:ext uri="{FF2B5EF4-FFF2-40B4-BE49-F238E27FC236}">
                  <a16:creationId xmlns:a16="http://schemas.microsoft.com/office/drawing/2014/main" id="{85861C29-403F-6D28-88A7-10243C5A63E2}"/>
                </a:ext>
              </a:extLst>
            </p:cNvPr>
            <p:cNvSpPr>
              <a:spLocks noChangeArrowheads="1"/>
            </p:cNvSpPr>
            <p:nvPr/>
          </p:nvSpPr>
          <p:spPr bwMode="auto">
            <a:xfrm>
              <a:off x="4482" y="1564"/>
              <a:ext cx="138" cy="153"/>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4848" name="Rectangle 32">
            <a:extLst>
              <a:ext uri="{FF2B5EF4-FFF2-40B4-BE49-F238E27FC236}">
                <a16:creationId xmlns:a16="http://schemas.microsoft.com/office/drawing/2014/main" id="{C1FB26D0-DDFC-3174-C2A6-9B6E8928B9AA}"/>
              </a:ext>
            </a:extLst>
          </p:cNvPr>
          <p:cNvSpPr>
            <a:spLocks noChangeArrowheads="1"/>
          </p:cNvSpPr>
          <p:nvPr/>
        </p:nvSpPr>
        <p:spPr bwMode="auto">
          <a:xfrm>
            <a:off x="1722438" y="3454400"/>
            <a:ext cx="16033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800" b="1">
                <a:solidFill>
                  <a:srgbClr val="00279F"/>
                </a:solidFill>
                <a:latin typeface="Arial" panose="020B0604020202020204" pitchFamily="34" charset="0"/>
              </a:rPr>
              <a:t>“As–Is Flow”</a:t>
            </a:r>
          </a:p>
        </p:txBody>
      </p:sp>
      <p:sp>
        <p:nvSpPr>
          <p:cNvPr id="674849" name="Rectangle 33">
            <a:extLst>
              <a:ext uri="{FF2B5EF4-FFF2-40B4-BE49-F238E27FC236}">
                <a16:creationId xmlns:a16="http://schemas.microsoft.com/office/drawing/2014/main" id="{3830ECB0-5FFE-35D2-D8CD-6A7F03CB3332}"/>
              </a:ext>
            </a:extLst>
          </p:cNvPr>
          <p:cNvSpPr>
            <a:spLocks noChangeArrowheads="1"/>
          </p:cNvSpPr>
          <p:nvPr/>
        </p:nvSpPr>
        <p:spPr bwMode="auto">
          <a:xfrm>
            <a:off x="6018213" y="3435350"/>
            <a:ext cx="1641475" cy="363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800" b="1">
                <a:solidFill>
                  <a:srgbClr val="00279F"/>
                </a:solidFill>
                <a:latin typeface="Arial" panose="020B0604020202020204" pitchFamily="34" charset="0"/>
              </a:rPr>
              <a:t>“To-Be Flow”</a:t>
            </a:r>
          </a:p>
        </p:txBody>
      </p:sp>
      <p:sp>
        <p:nvSpPr>
          <p:cNvPr id="674850" name="Line 34">
            <a:extLst>
              <a:ext uri="{FF2B5EF4-FFF2-40B4-BE49-F238E27FC236}">
                <a16:creationId xmlns:a16="http://schemas.microsoft.com/office/drawing/2014/main" id="{898FB500-838A-41C6-AB77-B3B8137C8465}"/>
              </a:ext>
            </a:extLst>
          </p:cNvPr>
          <p:cNvSpPr>
            <a:spLocks noChangeShapeType="1"/>
          </p:cNvSpPr>
          <p:nvPr/>
        </p:nvSpPr>
        <p:spPr bwMode="auto">
          <a:xfrm>
            <a:off x="3860800" y="2647950"/>
            <a:ext cx="1670050" cy="0"/>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4851" name="Rectangle 35">
            <a:extLst>
              <a:ext uri="{FF2B5EF4-FFF2-40B4-BE49-F238E27FC236}">
                <a16:creationId xmlns:a16="http://schemas.microsoft.com/office/drawing/2014/main" id="{E3AFD390-1870-7616-46E8-79175B0A5857}"/>
              </a:ext>
            </a:extLst>
          </p:cNvPr>
          <p:cNvSpPr>
            <a:spLocks noChangeArrowheads="1"/>
          </p:cNvSpPr>
          <p:nvPr/>
        </p:nvSpPr>
        <p:spPr bwMode="auto">
          <a:xfrm>
            <a:off x="742950" y="4233863"/>
            <a:ext cx="7639050"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r>
              <a:rPr lang="en-US" altLang="en-US" sz="1600" b="1">
                <a:latin typeface="Arial" panose="020B0604020202020204" pitchFamily="34" charset="0"/>
              </a:rPr>
              <a:t>Group product information process families when redesigning the process,</a:t>
            </a:r>
          </a:p>
          <a:p>
            <a:pPr lvl="1" eaLnBrk="0" hangingPunct="0">
              <a:buFontTx/>
              <a:buChar char="•"/>
            </a:pPr>
            <a:r>
              <a:rPr lang="en-US" altLang="en-US" sz="1400" b="1">
                <a:latin typeface="Arial" panose="020B0604020202020204" pitchFamily="34" charset="0"/>
              </a:rPr>
              <a:t>Takt time </a:t>
            </a:r>
          </a:p>
          <a:p>
            <a:pPr lvl="1" eaLnBrk="0" hangingPunct="0">
              <a:buFontTx/>
              <a:buChar char="•"/>
            </a:pPr>
            <a:r>
              <a:rPr lang="en-US" altLang="en-US" sz="1400" b="1">
                <a:latin typeface="Arial" panose="020B0604020202020204" pitchFamily="34" charset="0"/>
              </a:rPr>
              <a:t>Eliminate non– value added activities</a:t>
            </a:r>
          </a:p>
          <a:p>
            <a:pPr lvl="1" eaLnBrk="0" hangingPunct="0">
              <a:buFontTx/>
              <a:buChar char="•"/>
            </a:pPr>
            <a:r>
              <a:rPr lang="en-US" altLang="en-US" sz="1400" b="1">
                <a:latin typeface="Arial" panose="020B0604020202020204" pitchFamily="34" charset="0"/>
              </a:rPr>
              <a:t> Increase organizational spans of control</a:t>
            </a:r>
          </a:p>
          <a:p>
            <a:pPr lvl="1" eaLnBrk="0" hangingPunct="0">
              <a:buFontTx/>
              <a:buChar char="•"/>
            </a:pPr>
            <a:r>
              <a:rPr lang="en-US" altLang="en-US" sz="1400" b="1">
                <a:latin typeface="Arial" panose="020B0604020202020204" pitchFamily="34" charset="0"/>
              </a:rPr>
              <a:t> Reduce the number of decision points</a:t>
            </a:r>
          </a:p>
          <a:p>
            <a:pPr lvl="1" eaLnBrk="0" hangingPunct="0">
              <a:buFontTx/>
              <a:buChar char="•"/>
            </a:pPr>
            <a:r>
              <a:rPr lang="en-US" altLang="en-US" sz="1400" b="1">
                <a:latin typeface="Arial" panose="020B0604020202020204" pitchFamily="34" charset="0"/>
              </a:rPr>
              <a:t> Increase yields</a:t>
            </a:r>
          </a:p>
          <a:p>
            <a:pPr lvl="1" eaLnBrk="0" hangingPunct="0">
              <a:buFontTx/>
              <a:buChar char="•"/>
            </a:pPr>
            <a:r>
              <a:rPr lang="en-US" altLang="en-US" sz="1400" b="1">
                <a:latin typeface="Arial" panose="020B0604020202020204" pitchFamily="34" charset="0"/>
              </a:rPr>
              <a:t> Simplify and streamline the process</a:t>
            </a:r>
          </a:p>
          <a:p>
            <a:pPr lvl="1" eaLnBrk="0" hangingPunct="0">
              <a:buFontTx/>
              <a:buChar char="•"/>
            </a:pPr>
            <a:r>
              <a:rPr lang="en-US" altLang="en-US" sz="1400" b="1">
                <a:latin typeface="Arial" panose="020B0604020202020204" pitchFamily="34" charset="0"/>
              </a:rPr>
              <a:t>Incorporate board room management</a:t>
            </a:r>
          </a:p>
          <a:p>
            <a:pPr lvl="1" eaLnBrk="0" hangingPunct="0">
              <a:buFontTx/>
              <a:buChar char="•"/>
            </a:pPr>
            <a:r>
              <a:rPr lang="en-US" altLang="en-US" sz="1400" b="1">
                <a:latin typeface="Arial" panose="020B0604020202020204" pitchFamily="34" charset="0"/>
              </a:rPr>
              <a:t>Separate operator time from machine time</a:t>
            </a:r>
          </a:p>
          <a:p>
            <a:pPr lvl="1" eaLnBrk="0" hangingPunct="0">
              <a:buFontTx/>
              <a:buChar char="•"/>
            </a:pPr>
            <a:r>
              <a:rPr lang="en-US" altLang="en-US" sz="1400" b="1">
                <a:latin typeface="Arial" panose="020B0604020202020204" pitchFamily="34" charset="0"/>
              </a:rPr>
              <a:t>Train “one-ups, one-down”</a:t>
            </a:r>
            <a:endParaRPr lang="en-US" altLang="en-US" sz="1800" b="1">
              <a:latin typeface="Arial" panose="020B0604020202020204" pitchFamily="34" charset="0"/>
            </a:endParaRPr>
          </a:p>
        </p:txBody>
      </p:sp>
      <p:sp>
        <p:nvSpPr>
          <p:cNvPr id="674852" name="Rectangle 36">
            <a:extLst>
              <a:ext uri="{FF2B5EF4-FFF2-40B4-BE49-F238E27FC236}">
                <a16:creationId xmlns:a16="http://schemas.microsoft.com/office/drawing/2014/main" id="{35B5A209-CC89-E329-F381-9E825D121084}"/>
              </a:ext>
            </a:extLst>
          </p:cNvPr>
          <p:cNvSpPr>
            <a:spLocks noChangeArrowheads="1"/>
          </p:cNvSpPr>
          <p:nvPr/>
        </p:nvSpPr>
        <p:spPr bwMode="auto">
          <a:xfrm>
            <a:off x="4005263" y="2820988"/>
            <a:ext cx="13620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r>
              <a:rPr lang="en-US" altLang="en-US" sz="1800" b="1" i="1">
                <a:solidFill>
                  <a:srgbClr val="BC3700"/>
                </a:solidFill>
                <a:latin typeface="Arial" panose="020B0604020202020204" pitchFamily="34" charset="0"/>
              </a:rPr>
              <a:t>Eliminate</a:t>
            </a:r>
          </a:p>
          <a:p>
            <a:pPr algn="ctr" eaLnBrk="0" hangingPunct="0"/>
            <a:r>
              <a:rPr lang="en-US" altLang="en-US" sz="1800" b="1" i="1">
                <a:solidFill>
                  <a:srgbClr val="BC3700"/>
                </a:solidFill>
                <a:latin typeface="Arial" panose="020B0604020202020204" pitchFamily="34" charset="0"/>
              </a:rPr>
              <a:t>Non–Value</a:t>
            </a:r>
          </a:p>
          <a:p>
            <a:pPr algn="ctr" eaLnBrk="0" hangingPunct="0"/>
            <a:r>
              <a:rPr lang="en-US" altLang="en-US" sz="1800" b="1" i="1">
                <a:solidFill>
                  <a:srgbClr val="BC3700"/>
                </a:solidFill>
                <a:latin typeface="Arial" panose="020B0604020202020204" pitchFamily="34" charset="0"/>
              </a:rPr>
              <a:t>Added</a:t>
            </a:r>
          </a:p>
          <a:p>
            <a:pPr algn="ctr" eaLnBrk="0" hangingPunct="0"/>
            <a:r>
              <a:rPr lang="en-US" altLang="en-US" sz="1800" b="1" i="1">
                <a:solidFill>
                  <a:srgbClr val="BC3700"/>
                </a:solidFill>
                <a:latin typeface="Arial" panose="020B0604020202020204" pitchFamily="34" charset="0"/>
              </a:rPr>
              <a:t>Activities</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866" name="Rectangle 2">
            <a:extLst>
              <a:ext uri="{FF2B5EF4-FFF2-40B4-BE49-F238E27FC236}">
                <a16:creationId xmlns:a16="http://schemas.microsoft.com/office/drawing/2014/main" id="{7E8285CA-2B75-A1D7-308A-9007030E4FE9}"/>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Cellular Processing Manufacturing</a:t>
            </a:r>
          </a:p>
        </p:txBody>
      </p:sp>
      <p:sp>
        <p:nvSpPr>
          <p:cNvPr id="676867" name="Rectangle 3">
            <a:extLst>
              <a:ext uri="{FF2B5EF4-FFF2-40B4-BE49-F238E27FC236}">
                <a16:creationId xmlns:a16="http://schemas.microsoft.com/office/drawing/2014/main" id="{6BDEB676-6E8C-0174-81BD-2D634B773E1E}"/>
              </a:ext>
            </a:extLst>
          </p:cNvPr>
          <p:cNvSpPr>
            <a:spLocks noChangeArrowheads="1"/>
          </p:cNvSpPr>
          <p:nvPr/>
        </p:nvSpPr>
        <p:spPr bwMode="auto">
          <a:xfrm>
            <a:off x="2003425" y="2282825"/>
            <a:ext cx="5124450" cy="2170113"/>
          </a:xfrm>
          <a:prstGeom prst="rect">
            <a:avLst/>
          </a:prstGeom>
          <a:noFill/>
          <a:ln w="76200">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68" name="Rectangle 4">
            <a:extLst>
              <a:ext uri="{FF2B5EF4-FFF2-40B4-BE49-F238E27FC236}">
                <a16:creationId xmlns:a16="http://schemas.microsoft.com/office/drawing/2014/main" id="{1FD9AE2C-28F3-CC96-0E4A-97275C15F335}"/>
              </a:ext>
            </a:extLst>
          </p:cNvPr>
          <p:cNvSpPr>
            <a:spLocks noChangeArrowheads="1"/>
          </p:cNvSpPr>
          <p:nvPr/>
        </p:nvSpPr>
        <p:spPr bwMode="auto">
          <a:xfrm>
            <a:off x="2039938" y="2633663"/>
            <a:ext cx="5021262" cy="31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2000" b="1">
                <a:solidFill>
                  <a:schemeClr val="accent2"/>
                </a:solidFill>
                <a:latin typeface="Arial" panose="020B0604020202020204" pitchFamily="34" charset="0"/>
              </a:rPr>
              <a:t>1 Turn         2 Drill         3 Mill         4 Grind</a:t>
            </a:r>
          </a:p>
        </p:txBody>
      </p:sp>
      <p:sp>
        <p:nvSpPr>
          <p:cNvPr id="676869" name="Rectangle 5">
            <a:extLst>
              <a:ext uri="{FF2B5EF4-FFF2-40B4-BE49-F238E27FC236}">
                <a16:creationId xmlns:a16="http://schemas.microsoft.com/office/drawing/2014/main" id="{95BB0DD0-AA7B-0202-EE74-80776BEDFB77}"/>
              </a:ext>
            </a:extLst>
          </p:cNvPr>
          <p:cNvSpPr>
            <a:spLocks noChangeArrowheads="1"/>
          </p:cNvSpPr>
          <p:nvPr/>
        </p:nvSpPr>
        <p:spPr bwMode="auto">
          <a:xfrm>
            <a:off x="2039938" y="3736975"/>
            <a:ext cx="5021262" cy="31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762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2000" b="1">
                <a:solidFill>
                  <a:schemeClr val="accent2"/>
                </a:solidFill>
                <a:latin typeface="Arial" panose="020B0604020202020204" pitchFamily="34" charset="0"/>
              </a:rPr>
              <a:t>1 Turn         2 Drill         3 Mill         4 Grind</a:t>
            </a:r>
          </a:p>
        </p:txBody>
      </p:sp>
      <p:sp>
        <p:nvSpPr>
          <p:cNvPr id="676870" name="Line 6">
            <a:extLst>
              <a:ext uri="{FF2B5EF4-FFF2-40B4-BE49-F238E27FC236}">
                <a16:creationId xmlns:a16="http://schemas.microsoft.com/office/drawing/2014/main" id="{A1E7FA6F-94D0-34B2-06EE-549BD25B8E44}"/>
              </a:ext>
            </a:extLst>
          </p:cNvPr>
          <p:cNvSpPr>
            <a:spLocks noChangeShapeType="1"/>
          </p:cNvSpPr>
          <p:nvPr/>
        </p:nvSpPr>
        <p:spPr bwMode="auto">
          <a:xfrm>
            <a:off x="2955925" y="2762250"/>
            <a:ext cx="522288" cy="0"/>
          </a:xfrm>
          <a:prstGeom prst="line">
            <a:avLst/>
          </a:prstGeom>
          <a:noFill/>
          <a:ln w="127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1" name="Line 7">
            <a:extLst>
              <a:ext uri="{FF2B5EF4-FFF2-40B4-BE49-F238E27FC236}">
                <a16:creationId xmlns:a16="http://schemas.microsoft.com/office/drawing/2014/main" id="{1E14EE62-0F7E-DE07-FEB1-DC5FB3420D80}"/>
              </a:ext>
            </a:extLst>
          </p:cNvPr>
          <p:cNvSpPr>
            <a:spLocks noChangeShapeType="1"/>
          </p:cNvSpPr>
          <p:nvPr/>
        </p:nvSpPr>
        <p:spPr bwMode="auto">
          <a:xfrm>
            <a:off x="4270375" y="2762250"/>
            <a:ext cx="520700" cy="0"/>
          </a:xfrm>
          <a:prstGeom prst="line">
            <a:avLst/>
          </a:prstGeom>
          <a:noFill/>
          <a:ln w="127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2" name="Line 8">
            <a:extLst>
              <a:ext uri="{FF2B5EF4-FFF2-40B4-BE49-F238E27FC236}">
                <a16:creationId xmlns:a16="http://schemas.microsoft.com/office/drawing/2014/main" id="{76D8D89C-DBC8-9A53-43D0-462EE30F9366}"/>
              </a:ext>
            </a:extLst>
          </p:cNvPr>
          <p:cNvSpPr>
            <a:spLocks noChangeShapeType="1"/>
          </p:cNvSpPr>
          <p:nvPr/>
        </p:nvSpPr>
        <p:spPr bwMode="auto">
          <a:xfrm>
            <a:off x="5502275" y="2762250"/>
            <a:ext cx="520700" cy="0"/>
          </a:xfrm>
          <a:prstGeom prst="line">
            <a:avLst/>
          </a:prstGeom>
          <a:noFill/>
          <a:ln w="127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3" name="Line 9">
            <a:extLst>
              <a:ext uri="{FF2B5EF4-FFF2-40B4-BE49-F238E27FC236}">
                <a16:creationId xmlns:a16="http://schemas.microsoft.com/office/drawing/2014/main" id="{CD61AD71-EBB7-9541-C85C-CA4F54D0708B}"/>
              </a:ext>
            </a:extLst>
          </p:cNvPr>
          <p:cNvSpPr>
            <a:spLocks noChangeShapeType="1"/>
          </p:cNvSpPr>
          <p:nvPr/>
        </p:nvSpPr>
        <p:spPr bwMode="auto">
          <a:xfrm>
            <a:off x="2955925" y="3878263"/>
            <a:ext cx="522288" cy="0"/>
          </a:xfrm>
          <a:prstGeom prst="line">
            <a:avLst/>
          </a:prstGeom>
          <a:noFill/>
          <a:ln w="127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4" name="Line 10">
            <a:extLst>
              <a:ext uri="{FF2B5EF4-FFF2-40B4-BE49-F238E27FC236}">
                <a16:creationId xmlns:a16="http://schemas.microsoft.com/office/drawing/2014/main" id="{46714CD2-7F3F-F0A0-2F3F-413490BE4176}"/>
              </a:ext>
            </a:extLst>
          </p:cNvPr>
          <p:cNvSpPr>
            <a:spLocks noChangeShapeType="1"/>
          </p:cNvSpPr>
          <p:nvPr/>
        </p:nvSpPr>
        <p:spPr bwMode="auto">
          <a:xfrm>
            <a:off x="4257675" y="3878263"/>
            <a:ext cx="520700" cy="0"/>
          </a:xfrm>
          <a:prstGeom prst="line">
            <a:avLst/>
          </a:prstGeom>
          <a:noFill/>
          <a:ln w="127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5" name="Line 11">
            <a:extLst>
              <a:ext uri="{FF2B5EF4-FFF2-40B4-BE49-F238E27FC236}">
                <a16:creationId xmlns:a16="http://schemas.microsoft.com/office/drawing/2014/main" id="{AE0E8105-1C73-25B7-5BA2-20B89E329F74}"/>
              </a:ext>
            </a:extLst>
          </p:cNvPr>
          <p:cNvSpPr>
            <a:spLocks noChangeShapeType="1"/>
          </p:cNvSpPr>
          <p:nvPr/>
        </p:nvSpPr>
        <p:spPr bwMode="auto">
          <a:xfrm>
            <a:off x="5487988" y="3878263"/>
            <a:ext cx="522287" cy="0"/>
          </a:xfrm>
          <a:prstGeom prst="line">
            <a:avLst/>
          </a:prstGeom>
          <a:noFill/>
          <a:ln w="12700">
            <a:solidFill>
              <a:schemeClr val="fo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6876" name="Rectangle 12">
            <a:extLst>
              <a:ext uri="{FF2B5EF4-FFF2-40B4-BE49-F238E27FC236}">
                <a16:creationId xmlns:a16="http://schemas.microsoft.com/office/drawing/2014/main" id="{67D61563-C722-52B6-94C5-24287AC3359A}"/>
              </a:ext>
            </a:extLst>
          </p:cNvPr>
          <p:cNvSpPr>
            <a:spLocks noChangeArrowheads="1"/>
          </p:cNvSpPr>
          <p:nvPr/>
        </p:nvSpPr>
        <p:spPr bwMode="auto">
          <a:xfrm>
            <a:off x="1503363" y="4705350"/>
            <a:ext cx="6407150" cy="193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262" tIns="26988" rIns="68262" bIns="26988">
            <a:spAutoFit/>
          </a:bodyPr>
          <a:lstStyle>
            <a:lvl1pPr defTabSz="831850" eaLnBrk="0" hangingPunct="0">
              <a:defRPr sz="2400">
                <a:solidFill>
                  <a:schemeClr val="tx1"/>
                </a:solidFill>
                <a:latin typeface="Times New Roman" panose="02020603050405020304" pitchFamily="18" charset="0"/>
              </a:defRPr>
            </a:lvl1pPr>
            <a:lvl2pPr marL="490538" defTabSz="831850" eaLnBrk="0" hangingPunct="0">
              <a:defRPr sz="2400">
                <a:solidFill>
                  <a:schemeClr val="tx1"/>
                </a:solidFill>
                <a:latin typeface="Times New Roman" panose="02020603050405020304" pitchFamily="18" charset="0"/>
              </a:defRPr>
            </a:lvl2pPr>
            <a:lvl3pPr marL="979488" defTabSz="831850" eaLnBrk="0" hangingPunct="0">
              <a:defRPr sz="2400">
                <a:solidFill>
                  <a:schemeClr val="tx1"/>
                </a:solidFill>
                <a:latin typeface="Times New Roman" panose="02020603050405020304" pitchFamily="18" charset="0"/>
              </a:defRPr>
            </a:lvl3pPr>
            <a:lvl4pPr marL="1470025" defTabSz="831850" eaLnBrk="0" hangingPunct="0">
              <a:defRPr sz="2400">
                <a:solidFill>
                  <a:schemeClr val="tx1"/>
                </a:solidFill>
                <a:latin typeface="Times New Roman" panose="02020603050405020304" pitchFamily="18" charset="0"/>
              </a:defRPr>
            </a:lvl4pPr>
            <a:lvl5pPr marL="1958975" defTabSz="831850" eaLnBrk="0" hangingPunct="0">
              <a:defRPr sz="2400">
                <a:solidFill>
                  <a:schemeClr val="tx1"/>
                </a:solidFill>
                <a:latin typeface="Times New Roman" panose="02020603050405020304" pitchFamily="18" charset="0"/>
              </a:defRPr>
            </a:lvl5pPr>
            <a:lvl6pPr marL="2416175" defTabSz="831850" eaLnBrk="0" fontAlgn="base" hangingPunct="0">
              <a:spcBef>
                <a:spcPct val="0"/>
              </a:spcBef>
              <a:spcAft>
                <a:spcPct val="0"/>
              </a:spcAft>
              <a:defRPr sz="2400">
                <a:solidFill>
                  <a:schemeClr val="tx1"/>
                </a:solidFill>
                <a:latin typeface="Times New Roman" panose="02020603050405020304" pitchFamily="18" charset="0"/>
              </a:defRPr>
            </a:lvl6pPr>
            <a:lvl7pPr marL="2873375" defTabSz="831850" eaLnBrk="0" fontAlgn="base" hangingPunct="0">
              <a:spcBef>
                <a:spcPct val="0"/>
              </a:spcBef>
              <a:spcAft>
                <a:spcPct val="0"/>
              </a:spcAft>
              <a:defRPr sz="2400">
                <a:solidFill>
                  <a:schemeClr val="tx1"/>
                </a:solidFill>
                <a:latin typeface="Times New Roman" panose="02020603050405020304" pitchFamily="18" charset="0"/>
              </a:defRPr>
            </a:lvl7pPr>
            <a:lvl8pPr marL="3330575" defTabSz="831850" eaLnBrk="0" fontAlgn="base" hangingPunct="0">
              <a:spcBef>
                <a:spcPct val="0"/>
              </a:spcBef>
              <a:spcAft>
                <a:spcPct val="0"/>
              </a:spcAft>
              <a:defRPr sz="2400">
                <a:solidFill>
                  <a:schemeClr val="tx1"/>
                </a:solidFill>
                <a:latin typeface="Times New Roman" panose="02020603050405020304" pitchFamily="18" charset="0"/>
              </a:defRPr>
            </a:lvl8pPr>
            <a:lvl9pPr marL="3787775" defTabSz="8318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spcBef>
                <a:spcPct val="25000"/>
              </a:spcBef>
            </a:pPr>
            <a:r>
              <a:rPr lang="en-US" altLang="en-US" sz="2000" b="1">
                <a:solidFill>
                  <a:schemeClr val="tx2"/>
                </a:solidFill>
                <a:latin typeface="Arial" panose="020B0604020202020204" pitchFamily="34" charset="0"/>
              </a:rPr>
              <a:t>•  </a:t>
            </a:r>
            <a:r>
              <a:rPr lang="en-US" altLang="en-US" sz="1600" b="1">
                <a:latin typeface="Arial" panose="020B0604020202020204" pitchFamily="34" charset="0"/>
              </a:rPr>
              <a:t>One-At-A-Time/First-In-First Out</a:t>
            </a:r>
          </a:p>
          <a:p>
            <a:pPr>
              <a:lnSpc>
                <a:spcPct val="85000"/>
              </a:lnSpc>
              <a:spcBef>
                <a:spcPct val="25000"/>
              </a:spcBef>
            </a:pPr>
            <a:r>
              <a:rPr lang="en-US" altLang="en-US" sz="1600" b="1">
                <a:solidFill>
                  <a:schemeClr val="tx2"/>
                </a:solidFill>
                <a:latin typeface="Arial" panose="020B0604020202020204" pitchFamily="34" charset="0"/>
              </a:rPr>
              <a:t>•  </a:t>
            </a:r>
            <a:r>
              <a:rPr lang="en-US" altLang="en-US" sz="1600" b="1">
                <a:latin typeface="Arial" panose="020B0604020202020204" pitchFamily="34" charset="0"/>
              </a:rPr>
              <a:t>Synchronous To Demand (Demand Pull</a:t>
            </a:r>
          </a:p>
          <a:p>
            <a:pPr>
              <a:lnSpc>
                <a:spcPct val="85000"/>
              </a:lnSpc>
              <a:spcBef>
                <a:spcPct val="25000"/>
              </a:spcBef>
            </a:pPr>
            <a:r>
              <a:rPr lang="en-US" altLang="en-US" sz="1600" b="1">
                <a:solidFill>
                  <a:schemeClr val="tx2"/>
                </a:solidFill>
                <a:latin typeface="Arial" panose="020B0604020202020204" pitchFamily="34" charset="0"/>
              </a:rPr>
              <a:t>• </a:t>
            </a:r>
            <a:r>
              <a:rPr lang="en-US" altLang="en-US" sz="1600" b="1">
                <a:latin typeface="Arial" panose="020B0604020202020204" pitchFamily="34" charset="0"/>
              </a:rPr>
              <a:t> One Operator-Multiple Machines</a:t>
            </a:r>
          </a:p>
          <a:p>
            <a:pPr>
              <a:lnSpc>
                <a:spcPct val="85000"/>
              </a:lnSpc>
              <a:spcBef>
                <a:spcPct val="25000"/>
              </a:spcBef>
            </a:pPr>
            <a:r>
              <a:rPr lang="en-US" altLang="en-US" sz="1600" b="1">
                <a:solidFill>
                  <a:schemeClr val="tx2"/>
                </a:solidFill>
                <a:latin typeface="Arial" panose="020B0604020202020204" pitchFamily="34" charset="0"/>
              </a:rPr>
              <a:t>•  </a:t>
            </a:r>
            <a:r>
              <a:rPr lang="en-US" altLang="en-US" sz="1600" b="1">
                <a:latin typeface="Arial" panose="020B0604020202020204" pitchFamily="34" charset="0"/>
              </a:rPr>
              <a:t>Immediate Feedback</a:t>
            </a:r>
          </a:p>
          <a:p>
            <a:pPr>
              <a:lnSpc>
                <a:spcPct val="85000"/>
              </a:lnSpc>
              <a:spcBef>
                <a:spcPct val="25000"/>
              </a:spcBef>
            </a:pPr>
            <a:r>
              <a:rPr lang="en-US" altLang="en-US" sz="1600" b="1">
                <a:solidFill>
                  <a:schemeClr val="tx2"/>
                </a:solidFill>
                <a:latin typeface="Arial" panose="020B0604020202020204" pitchFamily="34" charset="0"/>
              </a:rPr>
              <a:t>• </a:t>
            </a:r>
            <a:r>
              <a:rPr lang="en-US" altLang="en-US" sz="1600" b="1">
                <a:latin typeface="Arial" panose="020B0604020202020204" pitchFamily="34" charset="0"/>
              </a:rPr>
              <a:t>Standard Work-in-Progress</a:t>
            </a:r>
          </a:p>
          <a:p>
            <a:pPr>
              <a:lnSpc>
                <a:spcPct val="85000"/>
              </a:lnSpc>
              <a:spcBef>
                <a:spcPct val="25000"/>
              </a:spcBef>
            </a:pPr>
            <a:r>
              <a:rPr lang="en-US" altLang="en-US" sz="1600" b="1">
                <a:solidFill>
                  <a:schemeClr val="tx2"/>
                </a:solidFill>
                <a:latin typeface="Arial" panose="020B0604020202020204" pitchFamily="34" charset="0"/>
              </a:rPr>
              <a:t>•  </a:t>
            </a:r>
            <a:r>
              <a:rPr lang="en-US" altLang="en-US" sz="1600" b="1">
                <a:latin typeface="Arial" panose="020B0604020202020204" pitchFamily="34" charset="0"/>
              </a:rPr>
              <a:t>Small Lot Process Batch</a:t>
            </a:r>
          </a:p>
          <a:p>
            <a:pPr>
              <a:lnSpc>
                <a:spcPct val="85000"/>
              </a:lnSpc>
              <a:spcBef>
                <a:spcPct val="25000"/>
              </a:spcBef>
            </a:pPr>
            <a:r>
              <a:rPr lang="en-US" altLang="en-US" sz="1600" b="1">
                <a:solidFill>
                  <a:schemeClr val="tx2"/>
                </a:solidFill>
                <a:latin typeface="Arial" panose="020B0604020202020204" pitchFamily="34" charset="0"/>
              </a:rPr>
              <a:t>•  </a:t>
            </a:r>
            <a:r>
              <a:rPr lang="en-US" altLang="en-US" sz="1600" b="1">
                <a:latin typeface="Arial" panose="020B0604020202020204" pitchFamily="34" charset="0"/>
              </a:rPr>
              <a:t>One Piece Transfer Batch</a:t>
            </a:r>
          </a:p>
        </p:txBody>
      </p:sp>
      <p:pic>
        <p:nvPicPr>
          <p:cNvPr id="676877" name="Picture 13">
            <a:extLst>
              <a:ext uri="{FF2B5EF4-FFF2-40B4-BE49-F238E27FC236}">
                <a16:creationId xmlns:a16="http://schemas.microsoft.com/office/drawing/2014/main" id="{CCC8A148-61BD-0602-8978-7359561B3562}"/>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2471738"/>
            <a:ext cx="1258887"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878" name="Picture 14">
            <a:extLst>
              <a:ext uri="{FF2B5EF4-FFF2-40B4-BE49-F238E27FC236}">
                <a16:creationId xmlns:a16="http://schemas.microsoft.com/office/drawing/2014/main" id="{8843C73A-6FD2-AD0A-2B41-49AB2B08450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2838" y="2471738"/>
            <a:ext cx="1258887" cy="585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879" name="Picture 15">
            <a:extLst>
              <a:ext uri="{FF2B5EF4-FFF2-40B4-BE49-F238E27FC236}">
                <a16:creationId xmlns:a16="http://schemas.microsoft.com/office/drawing/2014/main" id="{CDD775F9-D9F5-5C40-05B2-E0315C6C28B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2838" y="3584575"/>
            <a:ext cx="1258887"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76880" name="Picture 16">
            <a:extLst>
              <a:ext uri="{FF2B5EF4-FFF2-40B4-BE49-F238E27FC236}">
                <a16:creationId xmlns:a16="http://schemas.microsoft.com/office/drawing/2014/main" id="{B4B09268-6F79-D9A8-6AB3-6A468C4F5771}"/>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584575"/>
            <a:ext cx="1258888" cy="585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76881" name="Rectangle 17">
            <a:extLst>
              <a:ext uri="{FF2B5EF4-FFF2-40B4-BE49-F238E27FC236}">
                <a16:creationId xmlns:a16="http://schemas.microsoft.com/office/drawing/2014/main" id="{228DAE80-3FF3-FCD6-E8DC-45CEC87835C8}"/>
              </a:ext>
            </a:extLst>
          </p:cNvPr>
          <p:cNvSpPr>
            <a:spLocks noChangeArrowheads="1"/>
          </p:cNvSpPr>
          <p:nvPr/>
        </p:nvSpPr>
        <p:spPr bwMode="auto">
          <a:xfrm>
            <a:off x="3176588" y="1304925"/>
            <a:ext cx="2792412" cy="473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altLang="en-US" sz="2800" b="1">
                <a:solidFill>
                  <a:schemeClr val="tx2"/>
                </a:solidFill>
                <a:latin typeface="Arial" panose="020B0604020202020204" pitchFamily="34" charset="0"/>
              </a:rPr>
              <a:t>“To Be” Layout</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7890" name="Rectangle 2">
            <a:extLst>
              <a:ext uri="{FF2B5EF4-FFF2-40B4-BE49-F238E27FC236}">
                <a16:creationId xmlns:a16="http://schemas.microsoft.com/office/drawing/2014/main" id="{AD3ECAB4-2A51-8981-C95F-1972455B11F3}"/>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Challenge the Process</a:t>
            </a:r>
          </a:p>
        </p:txBody>
      </p:sp>
      <p:sp>
        <p:nvSpPr>
          <p:cNvPr id="677891" name="Rectangle 3">
            <a:extLst>
              <a:ext uri="{FF2B5EF4-FFF2-40B4-BE49-F238E27FC236}">
                <a16:creationId xmlns:a16="http://schemas.microsoft.com/office/drawing/2014/main" id="{D7A2B35C-26BF-B98C-852F-E9DA5EA0F5C9}"/>
              </a:ext>
            </a:extLst>
          </p:cNvPr>
          <p:cNvSpPr>
            <a:spLocks noChangeArrowheads="1"/>
          </p:cNvSpPr>
          <p:nvPr/>
        </p:nvSpPr>
        <p:spPr bwMode="auto">
          <a:xfrm>
            <a:off x="496888" y="1741488"/>
            <a:ext cx="825500" cy="6477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200" b="1">
                <a:latin typeface="Arial" panose="020B0604020202020204" pitchFamily="34" charset="0"/>
              </a:rPr>
              <a:t>Press </a:t>
            </a:r>
          </a:p>
          <a:p>
            <a:pPr algn="ctr">
              <a:lnSpc>
                <a:spcPct val="90000"/>
              </a:lnSpc>
              <a:spcBef>
                <a:spcPct val="30000"/>
              </a:spcBef>
            </a:pPr>
            <a:r>
              <a:rPr lang="en-US" altLang="en-US" sz="1200" b="1">
                <a:latin typeface="Arial" panose="020B0604020202020204" pitchFamily="34" charset="0"/>
              </a:rPr>
              <a:t>Primary </a:t>
            </a:r>
          </a:p>
          <a:p>
            <a:pPr algn="ctr">
              <a:lnSpc>
                <a:spcPct val="90000"/>
              </a:lnSpc>
              <a:spcBef>
                <a:spcPct val="30000"/>
              </a:spcBef>
            </a:pPr>
            <a:r>
              <a:rPr lang="en-US" altLang="en-US" sz="1200" b="1">
                <a:latin typeface="Arial" panose="020B0604020202020204" pitchFamily="34" charset="0"/>
              </a:rPr>
              <a:t>Form</a:t>
            </a:r>
            <a:endParaRPr lang="en-US" altLang="en-US" sz="1400" b="1">
              <a:latin typeface="Arial" panose="020B0604020202020204" pitchFamily="34" charset="0"/>
            </a:endParaRPr>
          </a:p>
        </p:txBody>
      </p:sp>
      <p:sp>
        <p:nvSpPr>
          <p:cNvPr id="677892" name="Rectangle 4">
            <a:extLst>
              <a:ext uri="{FF2B5EF4-FFF2-40B4-BE49-F238E27FC236}">
                <a16:creationId xmlns:a16="http://schemas.microsoft.com/office/drawing/2014/main" id="{DBD3C225-883B-619D-B81E-45F5E8ACCABE}"/>
              </a:ext>
            </a:extLst>
          </p:cNvPr>
          <p:cNvSpPr>
            <a:spLocks noChangeArrowheads="1"/>
          </p:cNvSpPr>
          <p:nvPr/>
        </p:nvSpPr>
        <p:spPr bwMode="auto">
          <a:xfrm>
            <a:off x="1498600" y="1741488"/>
            <a:ext cx="825500" cy="6477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Queue</a:t>
            </a:r>
          </a:p>
        </p:txBody>
      </p:sp>
      <p:sp>
        <p:nvSpPr>
          <p:cNvPr id="677893" name="Rectangle 5">
            <a:extLst>
              <a:ext uri="{FF2B5EF4-FFF2-40B4-BE49-F238E27FC236}">
                <a16:creationId xmlns:a16="http://schemas.microsoft.com/office/drawing/2014/main" id="{2BDB44A0-AF7D-A55F-1D42-9FDAE4E517C6}"/>
              </a:ext>
            </a:extLst>
          </p:cNvPr>
          <p:cNvSpPr>
            <a:spLocks noChangeArrowheads="1"/>
          </p:cNvSpPr>
          <p:nvPr/>
        </p:nvSpPr>
        <p:spPr bwMode="auto">
          <a:xfrm>
            <a:off x="2501900" y="1741488"/>
            <a:ext cx="630238" cy="6477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Wash </a:t>
            </a:r>
          </a:p>
        </p:txBody>
      </p:sp>
      <p:sp>
        <p:nvSpPr>
          <p:cNvPr id="677894" name="Rectangle 6">
            <a:extLst>
              <a:ext uri="{FF2B5EF4-FFF2-40B4-BE49-F238E27FC236}">
                <a16:creationId xmlns:a16="http://schemas.microsoft.com/office/drawing/2014/main" id="{67F8F3B3-99C2-D71B-655C-8020DB9C9687}"/>
              </a:ext>
            </a:extLst>
          </p:cNvPr>
          <p:cNvSpPr>
            <a:spLocks noChangeArrowheads="1"/>
          </p:cNvSpPr>
          <p:nvPr/>
        </p:nvSpPr>
        <p:spPr bwMode="auto">
          <a:xfrm>
            <a:off x="3308350" y="1741488"/>
            <a:ext cx="630238" cy="6477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Store</a:t>
            </a:r>
          </a:p>
        </p:txBody>
      </p:sp>
      <p:sp>
        <p:nvSpPr>
          <p:cNvPr id="677895" name="Rectangle 7">
            <a:extLst>
              <a:ext uri="{FF2B5EF4-FFF2-40B4-BE49-F238E27FC236}">
                <a16:creationId xmlns:a16="http://schemas.microsoft.com/office/drawing/2014/main" id="{CB740D7D-6DAC-9633-41A1-505364A775C2}"/>
              </a:ext>
            </a:extLst>
          </p:cNvPr>
          <p:cNvSpPr>
            <a:spLocks noChangeArrowheads="1"/>
          </p:cNvSpPr>
          <p:nvPr/>
        </p:nvSpPr>
        <p:spPr bwMode="auto">
          <a:xfrm>
            <a:off x="4054475" y="1741488"/>
            <a:ext cx="752475" cy="6477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000" b="1">
                <a:latin typeface="Arial" panose="020B0604020202020204" pitchFamily="34" charset="0"/>
              </a:rPr>
              <a:t>Press Final </a:t>
            </a:r>
          </a:p>
          <a:p>
            <a:pPr algn="ctr">
              <a:lnSpc>
                <a:spcPct val="90000"/>
              </a:lnSpc>
              <a:spcBef>
                <a:spcPct val="30000"/>
              </a:spcBef>
            </a:pPr>
            <a:r>
              <a:rPr lang="en-US" altLang="en-US" sz="1000" b="1">
                <a:latin typeface="Arial" panose="020B0604020202020204" pitchFamily="34" charset="0"/>
              </a:rPr>
              <a:t>Form &amp; Trim</a:t>
            </a:r>
            <a:endParaRPr lang="en-US" altLang="en-US" sz="1400" b="1">
              <a:latin typeface="Arial" panose="020B0604020202020204" pitchFamily="34" charset="0"/>
            </a:endParaRPr>
          </a:p>
        </p:txBody>
      </p:sp>
      <p:sp>
        <p:nvSpPr>
          <p:cNvPr id="677896" name="Rectangle 8">
            <a:extLst>
              <a:ext uri="{FF2B5EF4-FFF2-40B4-BE49-F238E27FC236}">
                <a16:creationId xmlns:a16="http://schemas.microsoft.com/office/drawing/2014/main" id="{6966A3A7-21A5-5C83-868C-66690E767437}"/>
              </a:ext>
            </a:extLst>
          </p:cNvPr>
          <p:cNvSpPr>
            <a:spLocks noChangeArrowheads="1"/>
          </p:cNvSpPr>
          <p:nvPr/>
        </p:nvSpPr>
        <p:spPr bwMode="auto">
          <a:xfrm>
            <a:off x="4933950" y="1741488"/>
            <a:ext cx="655638" cy="64770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Queue</a:t>
            </a:r>
          </a:p>
        </p:txBody>
      </p:sp>
      <p:sp>
        <p:nvSpPr>
          <p:cNvPr id="677897" name="Line 9">
            <a:extLst>
              <a:ext uri="{FF2B5EF4-FFF2-40B4-BE49-F238E27FC236}">
                <a16:creationId xmlns:a16="http://schemas.microsoft.com/office/drawing/2014/main" id="{31835F3A-AB7F-0B0D-C63F-5C8B10E13F4F}"/>
              </a:ext>
            </a:extLst>
          </p:cNvPr>
          <p:cNvSpPr>
            <a:spLocks noChangeShapeType="1"/>
          </p:cNvSpPr>
          <p:nvPr/>
        </p:nvSpPr>
        <p:spPr bwMode="auto">
          <a:xfrm>
            <a:off x="1343025" y="2078038"/>
            <a:ext cx="16033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898" name="Line 10">
            <a:extLst>
              <a:ext uri="{FF2B5EF4-FFF2-40B4-BE49-F238E27FC236}">
                <a16:creationId xmlns:a16="http://schemas.microsoft.com/office/drawing/2014/main" id="{F9849484-E62F-5073-4135-70DBC98404E7}"/>
              </a:ext>
            </a:extLst>
          </p:cNvPr>
          <p:cNvSpPr>
            <a:spLocks noChangeShapeType="1"/>
          </p:cNvSpPr>
          <p:nvPr/>
        </p:nvSpPr>
        <p:spPr bwMode="auto">
          <a:xfrm>
            <a:off x="2344738" y="2078038"/>
            <a:ext cx="16192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899" name="Rectangle 11">
            <a:extLst>
              <a:ext uri="{FF2B5EF4-FFF2-40B4-BE49-F238E27FC236}">
                <a16:creationId xmlns:a16="http://schemas.microsoft.com/office/drawing/2014/main" id="{0D41176F-B001-01F8-2FB2-33C5DD0415D3}"/>
              </a:ext>
            </a:extLst>
          </p:cNvPr>
          <p:cNvSpPr>
            <a:spLocks noChangeArrowheads="1"/>
          </p:cNvSpPr>
          <p:nvPr/>
        </p:nvSpPr>
        <p:spPr bwMode="auto">
          <a:xfrm>
            <a:off x="2328863" y="3963988"/>
            <a:ext cx="2200275" cy="28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400" b="1">
                <a:latin typeface="Arial" panose="020B0604020202020204" pitchFamily="34" charset="0"/>
              </a:rPr>
              <a:t>Fabricate Governor Hsg</a:t>
            </a:r>
          </a:p>
        </p:txBody>
      </p:sp>
      <p:sp>
        <p:nvSpPr>
          <p:cNvPr id="677900" name="Rectangle 12">
            <a:extLst>
              <a:ext uri="{FF2B5EF4-FFF2-40B4-BE49-F238E27FC236}">
                <a16:creationId xmlns:a16="http://schemas.microsoft.com/office/drawing/2014/main" id="{A0F3E415-6DC2-6718-AE57-3D9AAF1719F0}"/>
              </a:ext>
            </a:extLst>
          </p:cNvPr>
          <p:cNvSpPr>
            <a:spLocks noChangeArrowheads="1"/>
          </p:cNvSpPr>
          <p:nvPr/>
        </p:nvSpPr>
        <p:spPr bwMode="auto">
          <a:xfrm>
            <a:off x="595313" y="1335088"/>
            <a:ext cx="2516187" cy="280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400" b="1">
                <a:latin typeface="Arial" panose="020B0604020202020204" pitchFamily="34" charset="0"/>
              </a:rPr>
              <a:t>Fabricate Exit Device Cover</a:t>
            </a:r>
          </a:p>
        </p:txBody>
      </p:sp>
      <p:sp>
        <p:nvSpPr>
          <p:cNvPr id="677901" name="Rectangle 13">
            <a:extLst>
              <a:ext uri="{FF2B5EF4-FFF2-40B4-BE49-F238E27FC236}">
                <a16:creationId xmlns:a16="http://schemas.microsoft.com/office/drawing/2014/main" id="{11F3A020-3FE0-F80B-552F-29F146D88258}"/>
              </a:ext>
            </a:extLst>
          </p:cNvPr>
          <p:cNvSpPr>
            <a:spLocks noChangeArrowheads="1"/>
          </p:cNvSpPr>
          <p:nvPr/>
        </p:nvSpPr>
        <p:spPr bwMode="auto">
          <a:xfrm>
            <a:off x="2236788" y="4368800"/>
            <a:ext cx="2360612" cy="728663"/>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02" name="Rectangle 14">
            <a:extLst>
              <a:ext uri="{FF2B5EF4-FFF2-40B4-BE49-F238E27FC236}">
                <a16:creationId xmlns:a16="http://schemas.microsoft.com/office/drawing/2014/main" id="{049E326C-2CDA-5BA9-3086-DC456921DBF3}"/>
              </a:ext>
            </a:extLst>
          </p:cNvPr>
          <p:cNvSpPr>
            <a:spLocks noChangeArrowheads="1"/>
          </p:cNvSpPr>
          <p:nvPr/>
        </p:nvSpPr>
        <p:spPr bwMode="auto">
          <a:xfrm>
            <a:off x="5797550" y="4344988"/>
            <a:ext cx="1157288" cy="728662"/>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400" b="1">
                <a:latin typeface="Arial" panose="020B0604020202020204" pitchFamily="34" charset="0"/>
              </a:rPr>
              <a:t>Assembly</a:t>
            </a:r>
          </a:p>
        </p:txBody>
      </p:sp>
      <p:sp>
        <p:nvSpPr>
          <p:cNvPr id="677903" name="Line 15">
            <a:extLst>
              <a:ext uri="{FF2B5EF4-FFF2-40B4-BE49-F238E27FC236}">
                <a16:creationId xmlns:a16="http://schemas.microsoft.com/office/drawing/2014/main" id="{F07A6B28-923A-0494-B49E-855D090D77AC}"/>
              </a:ext>
            </a:extLst>
          </p:cNvPr>
          <p:cNvSpPr>
            <a:spLocks noChangeShapeType="1"/>
          </p:cNvSpPr>
          <p:nvPr/>
        </p:nvSpPr>
        <p:spPr bwMode="auto">
          <a:xfrm>
            <a:off x="4597400" y="4576763"/>
            <a:ext cx="1189038" cy="15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04" name="Line 16">
            <a:extLst>
              <a:ext uri="{FF2B5EF4-FFF2-40B4-BE49-F238E27FC236}">
                <a16:creationId xmlns:a16="http://schemas.microsoft.com/office/drawing/2014/main" id="{E7E8EE1C-BD70-664E-EBA6-461C85BD9690}"/>
              </a:ext>
            </a:extLst>
          </p:cNvPr>
          <p:cNvSpPr>
            <a:spLocks noChangeShapeType="1"/>
          </p:cNvSpPr>
          <p:nvPr/>
        </p:nvSpPr>
        <p:spPr bwMode="auto">
          <a:xfrm>
            <a:off x="4597400" y="4745038"/>
            <a:ext cx="1196975" cy="158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05" name="Rectangle 17">
            <a:extLst>
              <a:ext uri="{FF2B5EF4-FFF2-40B4-BE49-F238E27FC236}">
                <a16:creationId xmlns:a16="http://schemas.microsoft.com/office/drawing/2014/main" id="{061E82B2-533E-2A74-4518-1276645216FC}"/>
              </a:ext>
            </a:extLst>
          </p:cNvPr>
          <p:cNvSpPr>
            <a:spLocks noChangeArrowheads="1"/>
          </p:cNvSpPr>
          <p:nvPr/>
        </p:nvSpPr>
        <p:spPr bwMode="auto">
          <a:xfrm>
            <a:off x="2298700" y="4529138"/>
            <a:ext cx="581025" cy="474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200" b="1">
                <a:latin typeface="Arial" panose="020B0604020202020204" pitchFamily="34" charset="0"/>
              </a:rPr>
              <a:t>Final </a:t>
            </a:r>
          </a:p>
          <a:p>
            <a:pPr eaLnBrk="0" hangingPunct="0">
              <a:lnSpc>
                <a:spcPct val="90000"/>
              </a:lnSpc>
              <a:spcBef>
                <a:spcPct val="30000"/>
              </a:spcBef>
            </a:pPr>
            <a:r>
              <a:rPr lang="en-US" altLang="en-US" sz="1200" b="1">
                <a:latin typeface="Arial" panose="020B0604020202020204" pitchFamily="34" charset="0"/>
              </a:rPr>
              <a:t>Form</a:t>
            </a:r>
            <a:endParaRPr lang="en-US" altLang="en-US" sz="1400" b="1">
              <a:latin typeface="Arial" panose="020B0604020202020204" pitchFamily="34" charset="0"/>
            </a:endParaRPr>
          </a:p>
        </p:txBody>
      </p:sp>
      <p:sp>
        <p:nvSpPr>
          <p:cNvPr id="677906" name="Rectangle 18">
            <a:extLst>
              <a:ext uri="{FF2B5EF4-FFF2-40B4-BE49-F238E27FC236}">
                <a16:creationId xmlns:a16="http://schemas.microsoft.com/office/drawing/2014/main" id="{EFE70967-C42C-4748-5749-1CFE0E723595}"/>
              </a:ext>
            </a:extLst>
          </p:cNvPr>
          <p:cNvSpPr>
            <a:spLocks noChangeArrowheads="1"/>
          </p:cNvSpPr>
          <p:nvPr/>
        </p:nvSpPr>
        <p:spPr bwMode="auto">
          <a:xfrm>
            <a:off x="3117850" y="4400550"/>
            <a:ext cx="636588"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spcBef>
                <a:spcPct val="30000"/>
              </a:spcBef>
            </a:pPr>
            <a:r>
              <a:rPr lang="en-US" altLang="en-US" sz="1200" b="1">
                <a:latin typeface="Arial" panose="020B0604020202020204" pitchFamily="34" charset="0"/>
              </a:rPr>
              <a:t>Pierce</a:t>
            </a:r>
          </a:p>
          <a:p>
            <a:pPr eaLnBrk="0" hangingPunct="0">
              <a:lnSpc>
                <a:spcPct val="90000"/>
              </a:lnSpc>
              <a:spcBef>
                <a:spcPct val="30000"/>
              </a:spcBef>
            </a:pPr>
            <a:r>
              <a:rPr lang="en-US" altLang="en-US" sz="1200" b="1">
                <a:latin typeface="Arial" panose="020B0604020202020204" pitchFamily="34" charset="0"/>
              </a:rPr>
              <a:t> Bolt </a:t>
            </a:r>
          </a:p>
          <a:p>
            <a:pPr eaLnBrk="0" hangingPunct="0">
              <a:lnSpc>
                <a:spcPct val="90000"/>
              </a:lnSpc>
              <a:spcBef>
                <a:spcPct val="30000"/>
              </a:spcBef>
            </a:pPr>
            <a:r>
              <a:rPr lang="en-US" altLang="en-US" sz="1200" b="1">
                <a:latin typeface="Arial" panose="020B0604020202020204" pitchFamily="34" charset="0"/>
              </a:rPr>
              <a:t>Hole</a:t>
            </a:r>
          </a:p>
        </p:txBody>
      </p:sp>
      <p:sp>
        <p:nvSpPr>
          <p:cNvPr id="677907" name="Rectangle 19">
            <a:extLst>
              <a:ext uri="{FF2B5EF4-FFF2-40B4-BE49-F238E27FC236}">
                <a16:creationId xmlns:a16="http://schemas.microsoft.com/office/drawing/2014/main" id="{F08EB68B-5122-F098-36B0-CF654A286003}"/>
              </a:ext>
            </a:extLst>
          </p:cNvPr>
          <p:cNvSpPr>
            <a:spLocks noChangeArrowheads="1"/>
          </p:cNvSpPr>
          <p:nvPr/>
        </p:nvSpPr>
        <p:spPr bwMode="auto">
          <a:xfrm>
            <a:off x="3898900" y="4394200"/>
            <a:ext cx="622300" cy="54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eaLnBrk="0" hangingPunct="0">
              <a:lnSpc>
                <a:spcPct val="90000"/>
              </a:lnSpc>
              <a:spcBef>
                <a:spcPct val="30000"/>
              </a:spcBef>
            </a:pPr>
            <a:r>
              <a:rPr lang="en-US" altLang="en-US" sz="1000" b="1">
                <a:latin typeface="Arial" panose="020B0604020202020204" pitchFamily="34" charset="0"/>
              </a:rPr>
              <a:t>Drill &amp;</a:t>
            </a:r>
          </a:p>
          <a:p>
            <a:pPr eaLnBrk="0" hangingPunct="0">
              <a:lnSpc>
                <a:spcPct val="90000"/>
              </a:lnSpc>
              <a:spcBef>
                <a:spcPct val="30000"/>
              </a:spcBef>
            </a:pPr>
            <a:r>
              <a:rPr lang="en-US" altLang="en-US" sz="1000" b="1">
                <a:latin typeface="Arial" panose="020B0604020202020204" pitchFamily="34" charset="0"/>
              </a:rPr>
              <a:t>Count-ersink</a:t>
            </a:r>
          </a:p>
        </p:txBody>
      </p:sp>
      <p:sp>
        <p:nvSpPr>
          <p:cNvPr id="677908" name="Line 20">
            <a:extLst>
              <a:ext uri="{FF2B5EF4-FFF2-40B4-BE49-F238E27FC236}">
                <a16:creationId xmlns:a16="http://schemas.microsoft.com/office/drawing/2014/main" id="{F6CF36C8-1787-CC1D-9E89-9FB800789321}"/>
              </a:ext>
            </a:extLst>
          </p:cNvPr>
          <p:cNvSpPr>
            <a:spLocks noChangeShapeType="1"/>
          </p:cNvSpPr>
          <p:nvPr/>
        </p:nvSpPr>
        <p:spPr bwMode="auto">
          <a:xfrm>
            <a:off x="2960688" y="4343400"/>
            <a:ext cx="1587" cy="7350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09" name="Line 21">
            <a:extLst>
              <a:ext uri="{FF2B5EF4-FFF2-40B4-BE49-F238E27FC236}">
                <a16:creationId xmlns:a16="http://schemas.microsoft.com/office/drawing/2014/main" id="{07BEA7DB-CFC6-D998-6444-3C5D2C738D44}"/>
              </a:ext>
            </a:extLst>
          </p:cNvPr>
          <p:cNvSpPr>
            <a:spLocks noChangeShapeType="1"/>
          </p:cNvSpPr>
          <p:nvPr/>
        </p:nvSpPr>
        <p:spPr bwMode="auto">
          <a:xfrm>
            <a:off x="3817938" y="4343400"/>
            <a:ext cx="1587" cy="73501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10" name="Line 22">
            <a:extLst>
              <a:ext uri="{FF2B5EF4-FFF2-40B4-BE49-F238E27FC236}">
                <a16:creationId xmlns:a16="http://schemas.microsoft.com/office/drawing/2014/main" id="{2C84E319-A222-DE7F-315E-0C9198A48B88}"/>
              </a:ext>
            </a:extLst>
          </p:cNvPr>
          <p:cNvSpPr>
            <a:spLocks noChangeShapeType="1"/>
          </p:cNvSpPr>
          <p:nvPr/>
        </p:nvSpPr>
        <p:spPr bwMode="auto">
          <a:xfrm>
            <a:off x="501650" y="2406650"/>
            <a:ext cx="1663700" cy="19113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11" name="Line 23">
            <a:extLst>
              <a:ext uri="{FF2B5EF4-FFF2-40B4-BE49-F238E27FC236}">
                <a16:creationId xmlns:a16="http://schemas.microsoft.com/office/drawing/2014/main" id="{AF40FBF5-6E25-88DA-07F7-7F20AF3743A9}"/>
              </a:ext>
            </a:extLst>
          </p:cNvPr>
          <p:cNvSpPr>
            <a:spLocks noChangeShapeType="1"/>
          </p:cNvSpPr>
          <p:nvPr/>
        </p:nvSpPr>
        <p:spPr bwMode="auto">
          <a:xfrm flipH="1">
            <a:off x="6927850" y="2425700"/>
            <a:ext cx="1746250" cy="191135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7912" name="Rectangle 24">
            <a:extLst>
              <a:ext uri="{FF2B5EF4-FFF2-40B4-BE49-F238E27FC236}">
                <a16:creationId xmlns:a16="http://schemas.microsoft.com/office/drawing/2014/main" id="{4B059B8B-BACB-CB73-5624-174473363AA3}"/>
              </a:ext>
            </a:extLst>
          </p:cNvPr>
          <p:cNvSpPr>
            <a:spLocks noChangeArrowheads="1"/>
          </p:cNvSpPr>
          <p:nvPr/>
        </p:nvSpPr>
        <p:spPr bwMode="auto">
          <a:xfrm>
            <a:off x="3240088" y="5688013"/>
            <a:ext cx="2695575" cy="349250"/>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spcBef>
                <a:spcPct val="30000"/>
              </a:spcBef>
            </a:pPr>
            <a:r>
              <a:rPr lang="en-US" altLang="en-US" sz="1800" b="1">
                <a:latin typeface="Arial" panose="020B0604020202020204" pitchFamily="34" charset="0"/>
              </a:rPr>
              <a:t>Flatten Bill of Materials</a:t>
            </a:r>
          </a:p>
        </p:txBody>
      </p:sp>
      <p:sp>
        <p:nvSpPr>
          <p:cNvPr id="677913" name="Rectangle 25">
            <a:extLst>
              <a:ext uri="{FF2B5EF4-FFF2-40B4-BE49-F238E27FC236}">
                <a16:creationId xmlns:a16="http://schemas.microsoft.com/office/drawing/2014/main" id="{B7E9DC0E-7689-B4E1-83B9-E9C87E216DCB}"/>
              </a:ext>
            </a:extLst>
          </p:cNvPr>
          <p:cNvSpPr>
            <a:spLocks noChangeArrowheads="1"/>
          </p:cNvSpPr>
          <p:nvPr/>
        </p:nvSpPr>
        <p:spPr bwMode="auto">
          <a:xfrm>
            <a:off x="2763838" y="2925763"/>
            <a:ext cx="3648075" cy="349250"/>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spcBef>
                <a:spcPct val="30000"/>
              </a:spcBef>
            </a:pPr>
            <a:r>
              <a:rPr lang="en-US" altLang="en-US" sz="1800" b="1">
                <a:latin typeface="Arial" panose="020B0604020202020204" pitchFamily="34" charset="0"/>
              </a:rPr>
              <a:t>Simplify / Streamline Processes</a:t>
            </a:r>
          </a:p>
        </p:txBody>
      </p:sp>
      <p:sp>
        <p:nvSpPr>
          <p:cNvPr id="677914" name="Rectangle 26">
            <a:extLst>
              <a:ext uri="{FF2B5EF4-FFF2-40B4-BE49-F238E27FC236}">
                <a16:creationId xmlns:a16="http://schemas.microsoft.com/office/drawing/2014/main" id="{CDBF01C5-674C-DC14-CD4F-8E4AA09A237A}"/>
              </a:ext>
            </a:extLst>
          </p:cNvPr>
          <p:cNvSpPr>
            <a:spLocks noChangeArrowheads="1"/>
          </p:cNvSpPr>
          <p:nvPr/>
        </p:nvSpPr>
        <p:spPr bwMode="auto">
          <a:xfrm>
            <a:off x="5775325" y="1746250"/>
            <a:ext cx="660400" cy="6350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tx1"/>
                  </a:outerShdw>
                </a:effectLst>
              </a14:hiddenEffects>
            </a:ext>
          </a:extLst>
        </p:spPr>
        <p:txBody>
          <a:bodyPr wrap="none" anchor="ctr"/>
          <a:lstStyle/>
          <a:p>
            <a:endParaRPr lang="en-US"/>
          </a:p>
        </p:txBody>
      </p:sp>
      <p:sp>
        <p:nvSpPr>
          <p:cNvPr id="677915" name="Rectangle 27">
            <a:extLst>
              <a:ext uri="{FF2B5EF4-FFF2-40B4-BE49-F238E27FC236}">
                <a16:creationId xmlns:a16="http://schemas.microsoft.com/office/drawing/2014/main" id="{6E1250D0-B49A-22BF-8F42-DAD24B14413F}"/>
              </a:ext>
            </a:extLst>
          </p:cNvPr>
          <p:cNvSpPr>
            <a:spLocks noChangeArrowheads="1"/>
          </p:cNvSpPr>
          <p:nvPr/>
        </p:nvSpPr>
        <p:spPr bwMode="auto">
          <a:xfrm>
            <a:off x="6581775" y="1733550"/>
            <a:ext cx="598488" cy="635000"/>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107763" dir="2700000" algn="ctr" rotWithShape="0">
                    <a:schemeClr val="tx1"/>
                  </a:outerShdw>
                </a:effectLst>
              </a14:hiddenEffects>
            </a:ext>
          </a:extLst>
        </p:spPr>
        <p:txBody>
          <a:bodyPr wrap="none" anchor="ctr"/>
          <a:lstStyle/>
          <a:p>
            <a:endParaRPr lang="en-US"/>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8914" name="Rectangle 2">
            <a:extLst>
              <a:ext uri="{FF2B5EF4-FFF2-40B4-BE49-F238E27FC236}">
                <a16:creationId xmlns:a16="http://schemas.microsoft.com/office/drawing/2014/main" id="{0CBC8F85-8C01-10E3-EEBC-5B73B3943938}"/>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 Design Overview</a:t>
            </a:r>
          </a:p>
        </p:txBody>
      </p:sp>
      <p:sp>
        <p:nvSpPr>
          <p:cNvPr id="678915" name="Rectangle 3">
            <a:extLst>
              <a:ext uri="{FF2B5EF4-FFF2-40B4-BE49-F238E27FC236}">
                <a16:creationId xmlns:a16="http://schemas.microsoft.com/office/drawing/2014/main" id="{AF27B438-3550-7B8D-11CA-41B1D8681B16}"/>
              </a:ext>
            </a:extLst>
          </p:cNvPr>
          <p:cNvSpPr>
            <a:spLocks noGrp="1" noChangeArrowheads="1"/>
          </p:cNvSpPr>
          <p:nvPr>
            <p:ph type="body" idx="1"/>
          </p:nvPr>
        </p:nvSpPr>
        <p:spPr>
          <a:xfrm>
            <a:off x="381000" y="990600"/>
            <a:ext cx="8382000" cy="9652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a:t>In cases where multiple cells feed one another, the design layout must include visible storage area for kanban inventory and pull signal communication</a:t>
            </a:r>
          </a:p>
        </p:txBody>
      </p:sp>
      <p:grpSp>
        <p:nvGrpSpPr>
          <p:cNvPr id="678916" name="Group 4">
            <a:extLst>
              <a:ext uri="{FF2B5EF4-FFF2-40B4-BE49-F238E27FC236}">
                <a16:creationId xmlns:a16="http://schemas.microsoft.com/office/drawing/2014/main" id="{12F082DD-DB1E-2382-B7DB-3AC0C0E77778}"/>
              </a:ext>
            </a:extLst>
          </p:cNvPr>
          <p:cNvGrpSpPr>
            <a:grpSpLocks/>
          </p:cNvGrpSpPr>
          <p:nvPr/>
        </p:nvGrpSpPr>
        <p:grpSpPr bwMode="auto">
          <a:xfrm>
            <a:off x="325438" y="2200275"/>
            <a:ext cx="8799512" cy="3617913"/>
            <a:chOff x="205" y="1386"/>
            <a:chExt cx="5543" cy="2279"/>
          </a:xfrm>
        </p:grpSpPr>
        <p:grpSp>
          <p:nvGrpSpPr>
            <p:cNvPr id="678917" name="Group 5">
              <a:extLst>
                <a:ext uri="{FF2B5EF4-FFF2-40B4-BE49-F238E27FC236}">
                  <a16:creationId xmlns:a16="http://schemas.microsoft.com/office/drawing/2014/main" id="{A4688FF2-793A-9D48-3938-B4513968B39E}"/>
                </a:ext>
              </a:extLst>
            </p:cNvPr>
            <p:cNvGrpSpPr>
              <a:grpSpLocks/>
            </p:cNvGrpSpPr>
            <p:nvPr/>
          </p:nvGrpSpPr>
          <p:grpSpPr bwMode="auto">
            <a:xfrm>
              <a:off x="2850" y="1453"/>
              <a:ext cx="344" cy="172"/>
              <a:chOff x="2850" y="1453"/>
              <a:chExt cx="344" cy="172"/>
            </a:xfrm>
          </p:grpSpPr>
          <p:grpSp>
            <p:nvGrpSpPr>
              <p:cNvPr id="678918" name="Group 6">
                <a:extLst>
                  <a:ext uri="{FF2B5EF4-FFF2-40B4-BE49-F238E27FC236}">
                    <a16:creationId xmlns:a16="http://schemas.microsoft.com/office/drawing/2014/main" id="{0A3079AF-F9A9-D0D2-6A72-9334D38CB086}"/>
                  </a:ext>
                </a:extLst>
              </p:cNvPr>
              <p:cNvGrpSpPr>
                <a:grpSpLocks/>
              </p:cNvGrpSpPr>
              <p:nvPr/>
            </p:nvGrpSpPr>
            <p:grpSpPr bwMode="auto">
              <a:xfrm>
                <a:off x="2850" y="1453"/>
                <a:ext cx="200" cy="172"/>
                <a:chOff x="2850" y="1453"/>
                <a:chExt cx="200" cy="172"/>
              </a:xfrm>
            </p:grpSpPr>
            <p:grpSp>
              <p:nvGrpSpPr>
                <p:cNvPr id="678919" name="Group 7">
                  <a:extLst>
                    <a:ext uri="{FF2B5EF4-FFF2-40B4-BE49-F238E27FC236}">
                      <a16:creationId xmlns:a16="http://schemas.microsoft.com/office/drawing/2014/main" id="{01F1DD3B-9532-FA35-6F7D-AD30A578BB98}"/>
                    </a:ext>
                  </a:extLst>
                </p:cNvPr>
                <p:cNvGrpSpPr>
                  <a:grpSpLocks/>
                </p:cNvGrpSpPr>
                <p:nvPr/>
              </p:nvGrpSpPr>
              <p:grpSpPr bwMode="auto">
                <a:xfrm>
                  <a:off x="2869" y="1453"/>
                  <a:ext cx="181" cy="155"/>
                  <a:chOff x="2869" y="1453"/>
                  <a:chExt cx="181" cy="155"/>
                </a:xfrm>
              </p:grpSpPr>
              <p:sp>
                <p:nvSpPr>
                  <p:cNvPr id="678920" name="Line 8">
                    <a:extLst>
                      <a:ext uri="{FF2B5EF4-FFF2-40B4-BE49-F238E27FC236}">
                        <a16:creationId xmlns:a16="http://schemas.microsoft.com/office/drawing/2014/main" id="{EBB2C73F-5FE7-A793-A41A-C5B5F30B7AD4}"/>
                      </a:ext>
                    </a:extLst>
                  </p:cNvPr>
                  <p:cNvSpPr>
                    <a:spLocks noChangeShapeType="1"/>
                  </p:cNvSpPr>
                  <p:nvPr/>
                </p:nvSpPr>
                <p:spPr bwMode="auto">
                  <a:xfrm flipV="1">
                    <a:off x="3016" y="148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1" name="AutoShape 9">
                    <a:extLst>
                      <a:ext uri="{FF2B5EF4-FFF2-40B4-BE49-F238E27FC236}">
                        <a16:creationId xmlns:a16="http://schemas.microsoft.com/office/drawing/2014/main" id="{3FDC0589-1A10-CA6C-B2A0-0D4056820FAF}"/>
                      </a:ext>
                    </a:extLst>
                  </p:cNvPr>
                  <p:cNvSpPr>
                    <a:spLocks noChangeArrowheads="1"/>
                  </p:cNvSpPr>
                  <p:nvPr/>
                </p:nvSpPr>
                <p:spPr bwMode="auto">
                  <a:xfrm>
                    <a:off x="2869" y="150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2" name="Line 10">
                    <a:extLst>
                      <a:ext uri="{FF2B5EF4-FFF2-40B4-BE49-F238E27FC236}">
                        <a16:creationId xmlns:a16="http://schemas.microsoft.com/office/drawing/2014/main" id="{C6DA3D3B-07E3-17DE-BEFD-E037BAD9A54A}"/>
                      </a:ext>
                    </a:extLst>
                  </p:cNvPr>
                  <p:cNvSpPr>
                    <a:spLocks noChangeShapeType="1"/>
                  </p:cNvSpPr>
                  <p:nvPr/>
                </p:nvSpPr>
                <p:spPr bwMode="auto">
                  <a:xfrm flipV="1">
                    <a:off x="2985"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3" name="Line 11">
                    <a:extLst>
                      <a:ext uri="{FF2B5EF4-FFF2-40B4-BE49-F238E27FC236}">
                        <a16:creationId xmlns:a16="http://schemas.microsoft.com/office/drawing/2014/main" id="{15AC12B9-1274-F83C-DF0E-D06BB0260158}"/>
                      </a:ext>
                    </a:extLst>
                  </p:cNvPr>
                  <p:cNvSpPr>
                    <a:spLocks noChangeShapeType="1"/>
                  </p:cNvSpPr>
                  <p:nvPr/>
                </p:nvSpPr>
                <p:spPr bwMode="auto">
                  <a:xfrm flipV="1">
                    <a:off x="3016" y="153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4" name="Line 12">
                    <a:extLst>
                      <a:ext uri="{FF2B5EF4-FFF2-40B4-BE49-F238E27FC236}">
                        <a16:creationId xmlns:a16="http://schemas.microsoft.com/office/drawing/2014/main" id="{4E601E61-4224-A094-A62E-C34A5CD30457}"/>
                      </a:ext>
                    </a:extLst>
                  </p:cNvPr>
                  <p:cNvSpPr>
                    <a:spLocks noChangeShapeType="1"/>
                  </p:cNvSpPr>
                  <p:nvPr/>
                </p:nvSpPr>
                <p:spPr bwMode="auto">
                  <a:xfrm flipV="1">
                    <a:off x="2902"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5" name="Line 13">
                    <a:extLst>
                      <a:ext uri="{FF2B5EF4-FFF2-40B4-BE49-F238E27FC236}">
                        <a16:creationId xmlns:a16="http://schemas.microsoft.com/office/drawing/2014/main" id="{7CD2F8F2-C216-A5ED-09DD-100DBF55DAD7}"/>
                      </a:ext>
                    </a:extLst>
                  </p:cNvPr>
                  <p:cNvSpPr>
                    <a:spLocks noChangeShapeType="1"/>
                  </p:cNvSpPr>
                  <p:nvPr/>
                </p:nvSpPr>
                <p:spPr bwMode="auto">
                  <a:xfrm>
                    <a:off x="2940" y="145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6" name="Line 14">
                    <a:extLst>
                      <a:ext uri="{FF2B5EF4-FFF2-40B4-BE49-F238E27FC236}">
                        <a16:creationId xmlns:a16="http://schemas.microsoft.com/office/drawing/2014/main" id="{6BFB8970-0970-0C0B-16C7-47CC946D3BD2}"/>
                      </a:ext>
                    </a:extLst>
                  </p:cNvPr>
                  <p:cNvSpPr>
                    <a:spLocks noChangeShapeType="1"/>
                  </p:cNvSpPr>
                  <p:nvPr/>
                </p:nvSpPr>
                <p:spPr bwMode="auto">
                  <a:xfrm>
                    <a:off x="3050" y="149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27" name="Line 15">
                    <a:extLst>
                      <a:ext uri="{FF2B5EF4-FFF2-40B4-BE49-F238E27FC236}">
                        <a16:creationId xmlns:a16="http://schemas.microsoft.com/office/drawing/2014/main" id="{A292B693-3DC3-3A2D-50B8-BEE0772CF566}"/>
                      </a:ext>
                    </a:extLst>
                  </p:cNvPr>
                  <p:cNvSpPr>
                    <a:spLocks noChangeShapeType="1"/>
                  </p:cNvSpPr>
                  <p:nvPr/>
                </p:nvSpPr>
                <p:spPr bwMode="auto">
                  <a:xfrm>
                    <a:off x="3023" y="146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28" name="Rectangle 16">
                  <a:extLst>
                    <a:ext uri="{FF2B5EF4-FFF2-40B4-BE49-F238E27FC236}">
                      <a16:creationId xmlns:a16="http://schemas.microsoft.com/office/drawing/2014/main" id="{3DD67904-6D33-2D3E-52AA-90E61419109B}"/>
                    </a:ext>
                  </a:extLst>
                </p:cNvPr>
                <p:cNvSpPr>
                  <a:spLocks noChangeArrowheads="1"/>
                </p:cNvSpPr>
                <p:nvPr/>
              </p:nvSpPr>
              <p:spPr bwMode="auto">
                <a:xfrm>
                  <a:off x="2850" y="149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A</a:t>
                  </a:r>
                </a:p>
              </p:txBody>
            </p:sp>
          </p:grpSp>
          <p:grpSp>
            <p:nvGrpSpPr>
              <p:cNvPr id="678929" name="Group 17">
                <a:extLst>
                  <a:ext uri="{FF2B5EF4-FFF2-40B4-BE49-F238E27FC236}">
                    <a16:creationId xmlns:a16="http://schemas.microsoft.com/office/drawing/2014/main" id="{E8E7F062-C610-5A35-85C6-070EBCC34838}"/>
                  </a:ext>
                </a:extLst>
              </p:cNvPr>
              <p:cNvGrpSpPr>
                <a:grpSpLocks/>
              </p:cNvGrpSpPr>
              <p:nvPr/>
            </p:nvGrpSpPr>
            <p:grpSpPr bwMode="auto">
              <a:xfrm>
                <a:off x="2994" y="1453"/>
                <a:ext cx="200" cy="172"/>
                <a:chOff x="2994" y="1453"/>
                <a:chExt cx="200" cy="172"/>
              </a:xfrm>
            </p:grpSpPr>
            <p:grpSp>
              <p:nvGrpSpPr>
                <p:cNvPr id="678930" name="Group 18">
                  <a:extLst>
                    <a:ext uri="{FF2B5EF4-FFF2-40B4-BE49-F238E27FC236}">
                      <a16:creationId xmlns:a16="http://schemas.microsoft.com/office/drawing/2014/main" id="{07035528-C4B4-4CEA-00A9-8569C7106B64}"/>
                    </a:ext>
                  </a:extLst>
                </p:cNvPr>
                <p:cNvGrpSpPr>
                  <a:grpSpLocks/>
                </p:cNvGrpSpPr>
                <p:nvPr/>
              </p:nvGrpSpPr>
              <p:grpSpPr bwMode="auto">
                <a:xfrm>
                  <a:off x="3013" y="1453"/>
                  <a:ext cx="181" cy="155"/>
                  <a:chOff x="3013" y="1453"/>
                  <a:chExt cx="181" cy="155"/>
                </a:xfrm>
              </p:grpSpPr>
              <p:sp>
                <p:nvSpPr>
                  <p:cNvPr id="678931" name="Line 19">
                    <a:extLst>
                      <a:ext uri="{FF2B5EF4-FFF2-40B4-BE49-F238E27FC236}">
                        <a16:creationId xmlns:a16="http://schemas.microsoft.com/office/drawing/2014/main" id="{A4EBA12D-2140-20C3-0DDD-A4CC152383DA}"/>
                      </a:ext>
                    </a:extLst>
                  </p:cNvPr>
                  <p:cNvSpPr>
                    <a:spLocks noChangeShapeType="1"/>
                  </p:cNvSpPr>
                  <p:nvPr/>
                </p:nvSpPr>
                <p:spPr bwMode="auto">
                  <a:xfrm flipV="1">
                    <a:off x="3160" y="148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2" name="AutoShape 20">
                    <a:extLst>
                      <a:ext uri="{FF2B5EF4-FFF2-40B4-BE49-F238E27FC236}">
                        <a16:creationId xmlns:a16="http://schemas.microsoft.com/office/drawing/2014/main" id="{A285D595-3E86-9076-BABA-57F2B09CFADB}"/>
                      </a:ext>
                    </a:extLst>
                  </p:cNvPr>
                  <p:cNvSpPr>
                    <a:spLocks noChangeArrowheads="1"/>
                  </p:cNvSpPr>
                  <p:nvPr/>
                </p:nvSpPr>
                <p:spPr bwMode="auto">
                  <a:xfrm>
                    <a:off x="3013" y="150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3" name="Line 21">
                    <a:extLst>
                      <a:ext uri="{FF2B5EF4-FFF2-40B4-BE49-F238E27FC236}">
                        <a16:creationId xmlns:a16="http://schemas.microsoft.com/office/drawing/2014/main" id="{AC7CA2B6-596A-7E50-21A3-DB407844A254}"/>
                      </a:ext>
                    </a:extLst>
                  </p:cNvPr>
                  <p:cNvSpPr>
                    <a:spLocks noChangeShapeType="1"/>
                  </p:cNvSpPr>
                  <p:nvPr/>
                </p:nvSpPr>
                <p:spPr bwMode="auto">
                  <a:xfrm flipV="1">
                    <a:off x="3129"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4" name="Line 22">
                    <a:extLst>
                      <a:ext uri="{FF2B5EF4-FFF2-40B4-BE49-F238E27FC236}">
                        <a16:creationId xmlns:a16="http://schemas.microsoft.com/office/drawing/2014/main" id="{8948EB3B-E230-526B-74B8-350C6AFC5476}"/>
                      </a:ext>
                    </a:extLst>
                  </p:cNvPr>
                  <p:cNvSpPr>
                    <a:spLocks noChangeShapeType="1"/>
                  </p:cNvSpPr>
                  <p:nvPr/>
                </p:nvSpPr>
                <p:spPr bwMode="auto">
                  <a:xfrm flipV="1">
                    <a:off x="3160" y="153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5" name="Line 23">
                    <a:extLst>
                      <a:ext uri="{FF2B5EF4-FFF2-40B4-BE49-F238E27FC236}">
                        <a16:creationId xmlns:a16="http://schemas.microsoft.com/office/drawing/2014/main" id="{FD62E03F-CDFB-41C4-7936-A3F0D357E764}"/>
                      </a:ext>
                    </a:extLst>
                  </p:cNvPr>
                  <p:cNvSpPr>
                    <a:spLocks noChangeShapeType="1"/>
                  </p:cNvSpPr>
                  <p:nvPr/>
                </p:nvSpPr>
                <p:spPr bwMode="auto">
                  <a:xfrm flipV="1">
                    <a:off x="3046" y="145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6" name="Line 24">
                    <a:extLst>
                      <a:ext uri="{FF2B5EF4-FFF2-40B4-BE49-F238E27FC236}">
                        <a16:creationId xmlns:a16="http://schemas.microsoft.com/office/drawing/2014/main" id="{84672FF2-1699-B662-6162-D6CD6F61FA8E}"/>
                      </a:ext>
                    </a:extLst>
                  </p:cNvPr>
                  <p:cNvSpPr>
                    <a:spLocks noChangeShapeType="1"/>
                  </p:cNvSpPr>
                  <p:nvPr/>
                </p:nvSpPr>
                <p:spPr bwMode="auto">
                  <a:xfrm>
                    <a:off x="3084" y="145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7" name="Line 25">
                    <a:extLst>
                      <a:ext uri="{FF2B5EF4-FFF2-40B4-BE49-F238E27FC236}">
                        <a16:creationId xmlns:a16="http://schemas.microsoft.com/office/drawing/2014/main" id="{A0FB394A-E3E5-4E56-F158-6A0DD258458D}"/>
                      </a:ext>
                    </a:extLst>
                  </p:cNvPr>
                  <p:cNvSpPr>
                    <a:spLocks noChangeShapeType="1"/>
                  </p:cNvSpPr>
                  <p:nvPr/>
                </p:nvSpPr>
                <p:spPr bwMode="auto">
                  <a:xfrm>
                    <a:off x="3194" y="149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38" name="Line 26">
                    <a:extLst>
                      <a:ext uri="{FF2B5EF4-FFF2-40B4-BE49-F238E27FC236}">
                        <a16:creationId xmlns:a16="http://schemas.microsoft.com/office/drawing/2014/main" id="{B095908E-BCD2-5529-4C60-5D923BA70C15}"/>
                      </a:ext>
                    </a:extLst>
                  </p:cNvPr>
                  <p:cNvSpPr>
                    <a:spLocks noChangeShapeType="1"/>
                  </p:cNvSpPr>
                  <p:nvPr/>
                </p:nvSpPr>
                <p:spPr bwMode="auto">
                  <a:xfrm>
                    <a:off x="3167" y="146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39" name="Rectangle 27">
                  <a:extLst>
                    <a:ext uri="{FF2B5EF4-FFF2-40B4-BE49-F238E27FC236}">
                      <a16:creationId xmlns:a16="http://schemas.microsoft.com/office/drawing/2014/main" id="{90436735-9E4E-55B1-14B6-8E7626B99818}"/>
                    </a:ext>
                  </a:extLst>
                </p:cNvPr>
                <p:cNvSpPr>
                  <a:spLocks noChangeArrowheads="1"/>
                </p:cNvSpPr>
                <p:nvPr/>
              </p:nvSpPr>
              <p:spPr bwMode="auto">
                <a:xfrm>
                  <a:off x="2994" y="149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A</a:t>
                  </a:r>
                </a:p>
              </p:txBody>
            </p:sp>
          </p:grpSp>
        </p:grpSp>
        <p:grpSp>
          <p:nvGrpSpPr>
            <p:cNvPr id="678940" name="Group 28">
              <a:extLst>
                <a:ext uri="{FF2B5EF4-FFF2-40B4-BE49-F238E27FC236}">
                  <a16:creationId xmlns:a16="http://schemas.microsoft.com/office/drawing/2014/main" id="{81F84356-F463-A66F-4388-EB73836B118F}"/>
                </a:ext>
              </a:extLst>
            </p:cNvPr>
            <p:cNvGrpSpPr>
              <a:grpSpLocks/>
            </p:cNvGrpSpPr>
            <p:nvPr/>
          </p:nvGrpSpPr>
          <p:grpSpPr bwMode="auto">
            <a:xfrm>
              <a:off x="2847" y="1813"/>
              <a:ext cx="350" cy="172"/>
              <a:chOff x="2847" y="1813"/>
              <a:chExt cx="350" cy="172"/>
            </a:xfrm>
          </p:grpSpPr>
          <p:grpSp>
            <p:nvGrpSpPr>
              <p:cNvPr id="678941" name="Group 29">
                <a:extLst>
                  <a:ext uri="{FF2B5EF4-FFF2-40B4-BE49-F238E27FC236}">
                    <a16:creationId xmlns:a16="http://schemas.microsoft.com/office/drawing/2014/main" id="{1C0E47FB-4120-303B-6EF7-9EAE26639574}"/>
                  </a:ext>
                </a:extLst>
              </p:cNvPr>
              <p:cNvGrpSpPr>
                <a:grpSpLocks/>
              </p:cNvGrpSpPr>
              <p:nvPr/>
            </p:nvGrpSpPr>
            <p:grpSpPr bwMode="auto">
              <a:xfrm>
                <a:off x="2847" y="1813"/>
                <a:ext cx="200" cy="172"/>
                <a:chOff x="2847" y="1813"/>
                <a:chExt cx="200" cy="172"/>
              </a:xfrm>
            </p:grpSpPr>
            <p:grpSp>
              <p:nvGrpSpPr>
                <p:cNvPr id="678942" name="Group 30">
                  <a:extLst>
                    <a:ext uri="{FF2B5EF4-FFF2-40B4-BE49-F238E27FC236}">
                      <a16:creationId xmlns:a16="http://schemas.microsoft.com/office/drawing/2014/main" id="{512BB3DE-8164-2445-A378-3C5B18F42373}"/>
                    </a:ext>
                  </a:extLst>
                </p:cNvPr>
                <p:cNvGrpSpPr>
                  <a:grpSpLocks/>
                </p:cNvGrpSpPr>
                <p:nvPr/>
              </p:nvGrpSpPr>
              <p:grpSpPr bwMode="auto">
                <a:xfrm>
                  <a:off x="2866" y="1813"/>
                  <a:ext cx="181" cy="155"/>
                  <a:chOff x="2866" y="1813"/>
                  <a:chExt cx="181" cy="155"/>
                </a:xfrm>
              </p:grpSpPr>
              <p:sp>
                <p:nvSpPr>
                  <p:cNvPr id="678943" name="Line 31">
                    <a:extLst>
                      <a:ext uri="{FF2B5EF4-FFF2-40B4-BE49-F238E27FC236}">
                        <a16:creationId xmlns:a16="http://schemas.microsoft.com/office/drawing/2014/main" id="{BCE15973-74EE-7580-BB25-FD976ACB238D}"/>
                      </a:ext>
                    </a:extLst>
                  </p:cNvPr>
                  <p:cNvSpPr>
                    <a:spLocks noChangeShapeType="1"/>
                  </p:cNvSpPr>
                  <p:nvPr/>
                </p:nvSpPr>
                <p:spPr bwMode="auto">
                  <a:xfrm flipV="1">
                    <a:off x="3013" y="184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44" name="AutoShape 32">
                    <a:extLst>
                      <a:ext uri="{FF2B5EF4-FFF2-40B4-BE49-F238E27FC236}">
                        <a16:creationId xmlns:a16="http://schemas.microsoft.com/office/drawing/2014/main" id="{03BEA9D1-4663-BDEF-6200-DB18E3CF71F5}"/>
                      </a:ext>
                    </a:extLst>
                  </p:cNvPr>
                  <p:cNvSpPr>
                    <a:spLocks noChangeArrowheads="1"/>
                  </p:cNvSpPr>
                  <p:nvPr/>
                </p:nvSpPr>
                <p:spPr bwMode="auto">
                  <a:xfrm>
                    <a:off x="2866" y="186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45" name="Line 33">
                    <a:extLst>
                      <a:ext uri="{FF2B5EF4-FFF2-40B4-BE49-F238E27FC236}">
                        <a16:creationId xmlns:a16="http://schemas.microsoft.com/office/drawing/2014/main" id="{B3F84BDB-E496-E2BC-5888-01C2B3224EA7}"/>
                      </a:ext>
                    </a:extLst>
                  </p:cNvPr>
                  <p:cNvSpPr>
                    <a:spLocks noChangeShapeType="1"/>
                  </p:cNvSpPr>
                  <p:nvPr/>
                </p:nvSpPr>
                <p:spPr bwMode="auto">
                  <a:xfrm flipV="1">
                    <a:off x="2982"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46" name="Line 34">
                    <a:extLst>
                      <a:ext uri="{FF2B5EF4-FFF2-40B4-BE49-F238E27FC236}">
                        <a16:creationId xmlns:a16="http://schemas.microsoft.com/office/drawing/2014/main" id="{7C4F5897-29E2-1490-AB27-CD164484ADBD}"/>
                      </a:ext>
                    </a:extLst>
                  </p:cNvPr>
                  <p:cNvSpPr>
                    <a:spLocks noChangeShapeType="1"/>
                  </p:cNvSpPr>
                  <p:nvPr/>
                </p:nvSpPr>
                <p:spPr bwMode="auto">
                  <a:xfrm flipV="1">
                    <a:off x="3013" y="189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47" name="Line 35">
                    <a:extLst>
                      <a:ext uri="{FF2B5EF4-FFF2-40B4-BE49-F238E27FC236}">
                        <a16:creationId xmlns:a16="http://schemas.microsoft.com/office/drawing/2014/main" id="{ABCDB42E-B3F2-650E-3984-BA75AAA36A97}"/>
                      </a:ext>
                    </a:extLst>
                  </p:cNvPr>
                  <p:cNvSpPr>
                    <a:spLocks noChangeShapeType="1"/>
                  </p:cNvSpPr>
                  <p:nvPr/>
                </p:nvSpPr>
                <p:spPr bwMode="auto">
                  <a:xfrm flipV="1">
                    <a:off x="2899"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48" name="Line 36">
                    <a:extLst>
                      <a:ext uri="{FF2B5EF4-FFF2-40B4-BE49-F238E27FC236}">
                        <a16:creationId xmlns:a16="http://schemas.microsoft.com/office/drawing/2014/main" id="{A2F3DF6F-6B83-7C1D-1A29-0F4395F73218}"/>
                      </a:ext>
                    </a:extLst>
                  </p:cNvPr>
                  <p:cNvSpPr>
                    <a:spLocks noChangeShapeType="1"/>
                  </p:cNvSpPr>
                  <p:nvPr/>
                </p:nvSpPr>
                <p:spPr bwMode="auto">
                  <a:xfrm>
                    <a:off x="2937" y="181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49" name="Line 37">
                    <a:extLst>
                      <a:ext uri="{FF2B5EF4-FFF2-40B4-BE49-F238E27FC236}">
                        <a16:creationId xmlns:a16="http://schemas.microsoft.com/office/drawing/2014/main" id="{87C87FA2-8257-DDFE-F5ED-85860A155EDF}"/>
                      </a:ext>
                    </a:extLst>
                  </p:cNvPr>
                  <p:cNvSpPr>
                    <a:spLocks noChangeShapeType="1"/>
                  </p:cNvSpPr>
                  <p:nvPr/>
                </p:nvSpPr>
                <p:spPr bwMode="auto">
                  <a:xfrm>
                    <a:off x="3047" y="185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50" name="Line 38">
                    <a:extLst>
                      <a:ext uri="{FF2B5EF4-FFF2-40B4-BE49-F238E27FC236}">
                        <a16:creationId xmlns:a16="http://schemas.microsoft.com/office/drawing/2014/main" id="{103F05BD-D5C5-219B-7176-3F6CC8824CE6}"/>
                      </a:ext>
                    </a:extLst>
                  </p:cNvPr>
                  <p:cNvSpPr>
                    <a:spLocks noChangeShapeType="1"/>
                  </p:cNvSpPr>
                  <p:nvPr/>
                </p:nvSpPr>
                <p:spPr bwMode="auto">
                  <a:xfrm>
                    <a:off x="3020" y="182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51" name="Rectangle 39">
                  <a:extLst>
                    <a:ext uri="{FF2B5EF4-FFF2-40B4-BE49-F238E27FC236}">
                      <a16:creationId xmlns:a16="http://schemas.microsoft.com/office/drawing/2014/main" id="{212861D1-C246-8D36-C95E-48B5D3AB9E8E}"/>
                    </a:ext>
                  </a:extLst>
                </p:cNvPr>
                <p:cNvSpPr>
                  <a:spLocks noChangeArrowheads="1"/>
                </p:cNvSpPr>
                <p:nvPr/>
              </p:nvSpPr>
              <p:spPr bwMode="auto">
                <a:xfrm>
                  <a:off x="2847" y="185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B</a:t>
                  </a:r>
                </a:p>
              </p:txBody>
            </p:sp>
          </p:grpSp>
          <p:grpSp>
            <p:nvGrpSpPr>
              <p:cNvPr id="678952" name="Group 40">
                <a:extLst>
                  <a:ext uri="{FF2B5EF4-FFF2-40B4-BE49-F238E27FC236}">
                    <a16:creationId xmlns:a16="http://schemas.microsoft.com/office/drawing/2014/main" id="{679A7B1C-A5C6-C84A-3B2F-444E8808E677}"/>
                  </a:ext>
                </a:extLst>
              </p:cNvPr>
              <p:cNvGrpSpPr>
                <a:grpSpLocks/>
              </p:cNvGrpSpPr>
              <p:nvPr/>
            </p:nvGrpSpPr>
            <p:grpSpPr bwMode="auto">
              <a:xfrm>
                <a:off x="2997" y="1813"/>
                <a:ext cx="200" cy="172"/>
                <a:chOff x="2997" y="1813"/>
                <a:chExt cx="200" cy="172"/>
              </a:xfrm>
            </p:grpSpPr>
            <p:grpSp>
              <p:nvGrpSpPr>
                <p:cNvPr id="678953" name="Group 41">
                  <a:extLst>
                    <a:ext uri="{FF2B5EF4-FFF2-40B4-BE49-F238E27FC236}">
                      <a16:creationId xmlns:a16="http://schemas.microsoft.com/office/drawing/2014/main" id="{4D3C904C-C2D1-A492-342D-52094E1199B5}"/>
                    </a:ext>
                  </a:extLst>
                </p:cNvPr>
                <p:cNvGrpSpPr>
                  <a:grpSpLocks/>
                </p:cNvGrpSpPr>
                <p:nvPr/>
              </p:nvGrpSpPr>
              <p:grpSpPr bwMode="auto">
                <a:xfrm>
                  <a:off x="3016" y="1813"/>
                  <a:ext cx="181" cy="155"/>
                  <a:chOff x="3016" y="1813"/>
                  <a:chExt cx="181" cy="155"/>
                </a:xfrm>
              </p:grpSpPr>
              <p:sp>
                <p:nvSpPr>
                  <p:cNvPr id="678954" name="Line 42">
                    <a:extLst>
                      <a:ext uri="{FF2B5EF4-FFF2-40B4-BE49-F238E27FC236}">
                        <a16:creationId xmlns:a16="http://schemas.microsoft.com/office/drawing/2014/main" id="{E4C9546D-CDF2-00D8-7814-395B62BC9536}"/>
                      </a:ext>
                    </a:extLst>
                  </p:cNvPr>
                  <p:cNvSpPr>
                    <a:spLocks noChangeShapeType="1"/>
                  </p:cNvSpPr>
                  <p:nvPr/>
                </p:nvSpPr>
                <p:spPr bwMode="auto">
                  <a:xfrm flipV="1">
                    <a:off x="3163" y="184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55" name="AutoShape 43">
                    <a:extLst>
                      <a:ext uri="{FF2B5EF4-FFF2-40B4-BE49-F238E27FC236}">
                        <a16:creationId xmlns:a16="http://schemas.microsoft.com/office/drawing/2014/main" id="{D5A16616-C76C-8AC8-5D66-463A3CE14399}"/>
                      </a:ext>
                    </a:extLst>
                  </p:cNvPr>
                  <p:cNvSpPr>
                    <a:spLocks noChangeArrowheads="1"/>
                  </p:cNvSpPr>
                  <p:nvPr/>
                </p:nvSpPr>
                <p:spPr bwMode="auto">
                  <a:xfrm>
                    <a:off x="3016" y="186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56" name="Line 44">
                    <a:extLst>
                      <a:ext uri="{FF2B5EF4-FFF2-40B4-BE49-F238E27FC236}">
                        <a16:creationId xmlns:a16="http://schemas.microsoft.com/office/drawing/2014/main" id="{C6AFBA22-5276-0EE2-86F6-0C5A156269A5}"/>
                      </a:ext>
                    </a:extLst>
                  </p:cNvPr>
                  <p:cNvSpPr>
                    <a:spLocks noChangeShapeType="1"/>
                  </p:cNvSpPr>
                  <p:nvPr/>
                </p:nvSpPr>
                <p:spPr bwMode="auto">
                  <a:xfrm flipV="1">
                    <a:off x="3132"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57" name="Line 45">
                    <a:extLst>
                      <a:ext uri="{FF2B5EF4-FFF2-40B4-BE49-F238E27FC236}">
                        <a16:creationId xmlns:a16="http://schemas.microsoft.com/office/drawing/2014/main" id="{86F62341-003E-A148-0A85-A2E8A6C8874C}"/>
                      </a:ext>
                    </a:extLst>
                  </p:cNvPr>
                  <p:cNvSpPr>
                    <a:spLocks noChangeShapeType="1"/>
                  </p:cNvSpPr>
                  <p:nvPr/>
                </p:nvSpPr>
                <p:spPr bwMode="auto">
                  <a:xfrm flipV="1">
                    <a:off x="3163" y="189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58" name="Line 46">
                    <a:extLst>
                      <a:ext uri="{FF2B5EF4-FFF2-40B4-BE49-F238E27FC236}">
                        <a16:creationId xmlns:a16="http://schemas.microsoft.com/office/drawing/2014/main" id="{F1F471AE-9BBB-EEBD-E7D7-E4E8CC502B2F}"/>
                      </a:ext>
                    </a:extLst>
                  </p:cNvPr>
                  <p:cNvSpPr>
                    <a:spLocks noChangeShapeType="1"/>
                  </p:cNvSpPr>
                  <p:nvPr/>
                </p:nvSpPr>
                <p:spPr bwMode="auto">
                  <a:xfrm flipV="1">
                    <a:off x="3049" y="181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59" name="Line 47">
                    <a:extLst>
                      <a:ext uri="{FF2B5EF4-FFF2-40B4-BE49-F238E27FC236}">
                        <a16:creationId xmlns:a16="http://schemas.microsoft.com/office/drawing/2014/main" id="{934643D2-0B65-9791-E517-E26B6AC38AA6}"/>
                      </a:ext>
                    </a:extLst>
                  </p:cNvPr>
                  <p:cNvSpPr>
                    <a:spLocks noChangeShapeType="1"/>
                  </p:cNvSpPr>
                  <p:nvPr/>
                </p:nvSpPr>
                <p:spPr bwMode="auto">
                  <a:xfrm>
                    <a:off x="3087" y="181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60" name="Line 48">
                    <a:extLst>
                      <a:ext uri="{FF2B5EF4-FFF2-40B4-BE49-F238E27FC236}">
                        <a16:creationId xmlns:a16="http://schemas.microsoft.com/office/drawing/2014/main" id="{19DDF3A9-3CAA-4A30-5F59-CB54D256290D}"/>
                      </a:ext>
                    </a:extLst>
                  </p:cNvPr>
                  <p:cNvSpPr>
                    <a:spLocks noChangeShapeType="1"/>
                  </p:cNvSpPr>
                  <p:nvPr/>
                </p:nvSpPr>
                <p:spPr bwMode="auto">
                  <a:xfrm>
                    <a:off x="3197" y="185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61" name="Line 49">
                    <a:extLst>
                      <a:ext uri="{FF2B5EF4-FFF2-40B4-BE49-F238E27FC236}">
                        <a16:creationId xmlns:a16="http://schemas.microsoft.com/office/drawing/2014/main" id="{29D55D2E-1104-6B44-4A6C-5148E09A8C11}"/>
                      </a:ext>
                    </a:extLst>
                  </p:cNvPr>
                  <p:cNvSpPr>
                    <a:spLocks noChangeShapeType="1"/>
                  </p:cNvSpPr>
                  <p:nvPr/>
                </p:nvSpPr>
                <p:spPr bwMode="auto">
                  <a:xfrm>
                    <a:off x="3170" y="182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62" name="Rectangle 50">
                  <a:extLst>
                    <a:ext uri="{FF2B5EF4-FFF2-40B4-BE49-F238E27FC236}">
                      <a16:creationId xmlns:a16="http://schemas.microsoft.com/office/drawing/2014/main" id="{E4127711-7F07-5D6B-968B-4B029F3B6916}"/>
                    </a:ext>
                  </a:extLst>
                </p:cNvPr>
                <p:cNvSpPr>
                  <a:spLocks noChangeArrowheads="1"/>
                </p:cNvSpPr>
                <p:nvPr/>
              </p:nvSpPr>
              <p:spPr bwMode="auto">
                <a:xfrm>
                  <a:off x="2997" y="185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B</a:t>
                  </a:r>
                </a:p>
              </p:txBody>
            </p:sp>
          </p:grpSp>
        </p:grpSp>
        <p:grpSp>
          <p:nvGrpSpPr>
            <p:cNvPr id="678963" name="Group 51">
              <a:extLst>
                <a:ext uri="{FF2B5EF4-FFF2-40B4-BE49-F238E27FC236}">
                  <a16:creationId xmlns:a16="http://schemas.microsoft.com/office/drawing/2014/main" id="{3084CF09-C1BF-AC91-0CF1-9F239E4EEE0C}"/>
                </a:ext>
              </a:extLst>
            </p:cNvPr>
            <p:cNvGrpSpPr>
              <a:grpSpLocks/>
            </p:cNvGrpSpPr>
            <p:nvPr/>
          </p:nvGrpSpPr>
          <p:grpSpPr bwMode="auto">
            <a:xfrm>
              <a:off x="2847" y="2147"/>
              <a:ext cx="350" cy="172"/>
              <a:chOff x="2847" y="2147"/>
              <a:chExt cx="350" cy="172"/>
            </a:xfrm>
          </p:grpSpPr>
          <p:grpSp>
            <p:nvGrpSpPr>
              <p:cNvPr id="678964" name="Group 52">
                <a:extLst>
                  <a:ext uri="{FF2B5EF4-FFF2-40B4-BE49-F238E27FC236}">
                    <a16:creationId xmlns:a16="http://schemas.microsoft.com/office/drawing/2014/main" id="{ED5A873A-8912-2924-0C7A-50BAE560215B}"/>
                  </a:ext>
                </a:extLst>
              </p:cNvPr>
              <p:cNvGrpSpPr>
                <a:grpSpLocks/>
              </p:cNvGrpSpPr>
              <p:nvPr/>
            </p:nvGrpSpPr>
            <p:grpSpPr bwMode="auto">
              <a:xfrm>
                <a:off x="2847" y="2147"/>
                <a:ext cx="200" cy="172"/>
                <a:chOff x="2847" y="2147"/>
                <a:chExt cx="200" cy="172"/>
              </a:xfrm>
            </p:grpSpPr>
            <p:grpSp>
              <p:nvGrpSpPr>
                <p:cNvPr id="678965" name="Group 53">
                  <a:extLst>
                    <a:ext uri="{FF2B5EF4-FFF2-40B4-BE49-F238E27FC236}">
                      <a16:creationId xmlns:a16="http://schemas.microsoft.com/office/drawing/2014/main" id="{5D0522CF-4A5A-4D33-EE73-F23FA9FD9C80}"/>
                    </a:ext>
                  </a:extLst>
                </p:cNvPr>
                <p:cNvGrpSpPr>
                  <a:grpSpLocks/>
                </p:cNvGrpSpPr>
                <p:nvPr/>
              </p:nvGrpSpPr>
              <p:grpSpPr bwMode="auto">
                <a:xfrm>
                  <a:off x="2866" y="2147"/>
                  <a:ext cx="181" cy="155"/>
                  <a:chOff x="2866" y="2147"/>
                  <a:chExt cx="181" cy="155"/>
                </a:xfrm>
              </p:grpSpPr>
              <p:sp>
                <p:nvSpPr>
                  <p:cNvPr id="678966" name="Line 54">
                    <a:extLst>
                      <a:ext uri="{FF2B5EF4-FFF2-40B4-BE49-F238E27FC236}">
                        <a16:creationId xmlns:a16="http://schemas.microsoft.com/office/drawing/2014/main" id="{556E5594-9881-56EF-4562-60B02FAEE7DA}"/>
                      </a:ext>
                    </a:extLst>
                  </p:cNvPr>
                  <p:cNvSpPr>
                    <a:spLocks noChangeShapeType="1"/>
                  </p:cNvSpPr>
                  <p:nvPr/>
                </p:nvSpPr>
                <p:spPr bwMode="auto">
                  <a:xfrm flipV="1">
                    <a:off x="3013" y="217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67" name="AutoShape 55">
                    <a:extLst>
                      <a:ext uri="{FF2B5EF4-FFF2-40B4-BE49-F238E27FC236}">
                        <a16:creationId xmlns:a16="http://schemas.microsoft.com/office/drawing/2014/main" id="{AF70CC98-9C4A-0386-332F-6CA2E589917B}"/>
                      </a:ext>
                    </a:extLst>
                  </p:cNvPr>
                  <p:cNvSpPr>
                    <a:spLocks noChangeArrowheads="1"/>
                  </p:cNvSpPr>
                  <p:nvPr/>
                </p:nvSpPr>
                <p:spPr bwMode="auto">
                  <a:xfrm>
                    <a:off x="2866" y="219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68" name="Line 56">
                    <a:extLst>
                      <a:ext uri="{FF2B5EF4-FFF2-40B4-BE49-F238E27FC236}">
                        <a16:creationId xmlns:a16="http://schemas.microsoft.com/office/drawing/2014/main" id="{9CB003B1-E814-FB28-AADB-C1F086F00F07}"/>
                      </a:ext>
                    </a:extLst>
                  </p:cNvPr>
                  <p:cNvSpPr>
                    <a:spLocks noChangeShapeType="1"/>
                  </p:cNvSpPr>
                  <p:nvPr/>
                </p:nvSpPr>
                <p:spPr bwMode="auto">
                  <a:xfrm flipV="1">
                    <a:off x="2982"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69" name="Line 57">
                    <a:extLst>
                      <a:ext uri="{FF2B5EF4-FFF2-40B4-BE49-F238E27FC236}">
                        <a16:creationId xmlns:a16="http://schemas.microsoft.com/office/drawing/2014/main" id="{4E7D3DEC-3CD9-87B9-2311-52988779225B}"/>
                      </a:ext>
                    </a:extLst>
                  </p:cNvPr>
                  <p:cNvSpPr>
                    <a:spLocks noChangeShapeType="1"/>
                  </p:cNvSpPr>
                  <p:nvPr/>
                </p:nvSpPr>
                <p:spPr bwMode="auto">
                  <a:xfrm flipV="1">
                    <a:off x="3013" y="222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70" name="Line 58">
                    <a:extLst>
                      <a:ext uri="{FF2B5EF4-FFF2-40B4-BE49-F238E27FC236}">
                        <a16:creationId xmlns:a16="http://schemas.microsoft.com/office/drawing/2014/main" id="{4B4514E8-6324-FB9F-1D64-DEE0CC0BF0E2}"/>
                      </a:ext>
                    </a:extLst>
                  </p:cNvPr>
                  <p:cNvSpPr>
                    <a:spLocks noChangeShapeType="1"/>
                  </p:cNvSpPr>
                  <p:nvPr/>
                </p:nvSpPr>
                <p:spPr bwMode="auto">
                  <a:xfrm flipV="1">
                    <a:off x="2899"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71" name="Line 59">
                    <a:extLst>
                      <a:ext uri="{FF2B5EF4-FFF2-40B4-BE49-F238E27FC236}">
                        <a16:creationId xmlns:a16="http://schemas.microsoft.com/office/drawing/2014/main" id="{3571B632-8C70-D8B6-F312-F21E746A89E5}"/>
                      </a:ext>
                    </a:extLst>
                  </p:cNvPr>
                  <p:cNvSpPr>
                    <a:spLocks noChangeShapeType="1"/>
                  </p:cNvSpPr>
                  <p:nvPr/>
                </p:nvSpPr>
                <p:spPr bwMode="auto">
                  <a:xfrm>
                    <a:off x="2937" y="215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72" name="Line 60">
                    <a:extLst>
                      <a:ext uri="{FF2B5EF4-FFF2-40B4-BE49-F238E27FC236}">
                        <a16:creationId xmlns:a16="http://schemas.microsoft.com/office/drawing/2014/main" id="{7CF5B49F-6B88-C34B-E417-F39560D611AD}"/>
                      </a:ext>
                    </a:extLst>
                  </p:cNvPr>
                  <p:cNvSpPr>
                    <a:spLocks noChangeShapeType="1"/>
                  </p:cNvSpPr>
                  <p:nvPr/>
                </p:nvSpPr>
                <p:spPr bwMode="auto">
                  <a:xfrm>
                    <a:off x="3047" y="219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73" name="Line 61">
                    <a:extLst>
                      <a:ext uri="{FF2B5EF4-FFF2-40B4-BE49-F238E27FC236}">
                        <a16:creationId xmlns:a16="http://schemas.microsoft.com/office/drawing/2014/main" id="{405189E0-3521-CB26-2A38-763E49540F16}"/>
                      </a:ext>
                    </a:extLst>
                  </p:cNvPr>
                  <p:cNvSpPr>
                    <a:spLocks noChangeShapeType="1"/>
                  </p:cNvSpPr>
                  <p:nvPr/>
                </p:nvSpPr>
                <p:spPr bwMode="auto">
                  <a:xfrm>
                    <a:off x="3020" y="215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74" name="Rectangle 62">
                  <a:extLst>
                    <a:ext uri="{FF2B5EF4-FFF2-40B4-BE49-F238E27FC236}">
                      <a16:creationId xmlns:a16="http://schemas.microsoft.com/office/drawing/2014/main" id="{F1A1748B-ADAB-647D-91F0-9602BCADD1F7}"/>
                    </a:ext>
                  </a:extLst>
                </p:cNvPr>
                <p:cNvSpPr>
                  <a:spLocks noChangeArrowheads="1"/>
                </p:cNvSpPr>
                <p:nvPr/>
              </p:nvSpPr>
              <p:spPr bwMode="auto">
                <a:xfrm>
                  <a:off x="2847" y="2186"/>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C</a:t>
                  </a:r>
                </a:p>
              </p:txBody>
            </p:sp>
          </p:grpSp>
          <p:grpSp>
            <p:nvGrpSpPr>
              <p:cNvPr id="678975" name="Group 63">
                <a:extLst>
                  <a:ext uri="{FF2B5EF4-FFF2-40B4-BE49-F238E27FC236}">
                    <a16:creationId xmlns:a16="http://schemas.microsoft.com/office/drawing/2014/main" id="{BCB26D8A-C47F-184F-A0BB-8D4B4945584B}"/>
                  </a:ext>
                </a:extLst>
              </p:cNvPr>
              <p:cNvGrpSpPr>
                <a:grpSpLocks/>
              </p:cNvGrpSpPr>
              <p:nvPr/>
            </p:nvGrpSpPr>
            <p:grpSpPr bwMode="auto">
              <a:xfrm>
                <a:off x="2997" y="2147"/>
                <a:ext cx="200" cy="172"/>
                <a:chOff x="2997" y="2147"/>
                <a:chExt cx="200" cy="172"/>
              </a:xfrm>
            </p:grpSpPr>
            <p:grpSp>
              <p:nvGrpSpPr>
                <p:cNvPr id="678976" name="Group 64">
                  <a:extLst>
                    <a:ext uri="{FF2B5EF4-FFF2-40B4-BE49-F238E27FC236}">
                      <a16:creationId xmlns:a16="http://schemas.microsoft.com/office/drawing/2014/main" id="{7754FD3D-B9D8-3F3C-A136-1F681A911CE1}"/>
                    </a:ext>
                  </a:extLst>
                </p:cNvPr>
                <p:cNvGrpSpPr>
                  <a:grpSpLocks/>
                </p:cNvGrpSpPr>
                <p:nvPr/>
              </p:nvGrpSpPr>
              <p:grpSpPr bwMode="auto">
                <a:xfrm>
                  <a:off x="3016" y="2147"/>
                  <a:ext cx="181" cy="155"/>
                  <a:chOff x="3016" y="2147"/>
                  <a:chExt cx="181" cy="155"/>
                </a:xfrm>
              </p:grpSpPr>
              <p:sp>
                <p:nvSpPr>
                  <p:cNvPr id="678977" name="Line 65">
                    <a:extLst>
                      <a:ext uri="{FF2B5EF4-FFF2-40B4-BE49-F238E27FC236}">
                        <a16:creationId xmlns:a16="http://schemas.microsoft.com/office/drawing/2014/main" id="{35497B49-A48B-88E2-742E-FD4941F23C72}"/>
                      </a:ext>
                    </a:extLst>
                  </p:cNvPr>
                  <p:cNvSpPr>
                    <a:spLocks noChangeShapeType="1"/>
                  </p:cNvSpPr>
                  <p:nvPr/>
                </p:nvSpPr>
                <p:spPr bwMode="auto">
                  <a:xfrm flipV="1">
                    <a:off x="3163" y="217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78" name="AutoShape 66">
                    <a:extLst>
                      <a:ext uri="{FF2B5EF4-FFF2-40B4-BE49-F238E27FC236}">
                        <a16:creationId xmlns:a16="http://schemas.microsoft.com/office/drawing/2014/main" id="{61F2180A-8FFA-121A-DA78-27BB0AFF7140}"/>
                      </a:ext>
                    </a:extLst>
                  </p:cNvPr>
                  <p:cNvSpPr>
                    <a:spLocks noChangeArrowheads="1"/>
                  </p:cNvSpPr>
                  <p:nvPr/>
                </p:nvSpPr>
                <p:spPr bwMode="auto">
                  <a:xfrm>
                    <a:off x="3016" y="219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79" name="Line 67">
                    <a:extLst>
                      <a:ext uri="{FF2B5EF4-FFF2-40B4-BE49-F238E27FC236}">
                        <a16:creationId xmlns:a16="http://schemas.microsoft.com/office/drawing/2014/main" id="{0CFCF335-CD2A-88BE-7351-6A37CF8B3574}"/>
                      </a:ext>
                    </a:extLst>
                  </p:cNvPr>
                  <p:cNvSpPr>
                    <a:spLocks noChangeShapeType="1"/>
                  </p:cNvSpPr>
                  <p:nvPr/>
                </p:nvSpPr>
                <p:spPr bwMode="auto">
                  <a:xfrm flipV="1">
                    <a:off x="3132"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80" name="Line 68">
                    <a:extLst>
                      <a:ext uri="{FF2B5EF4-FFF2-40B4-BE49-F238E27FC236}">
                        <a16:creationId xmlns:a16="http://schemas.microsoft.com/office/drawing/2014/main" id="{A3389572-113D-2483-A799-1439DD8FAA03}"/>
                      </a:ext>
                    </a:extLst>
                  </p:cNvPr>
                  <p:cNvSpPr>
                    <a:spLocks noChangeShapeType="1"/>
                  </p:cNvSpPr>
                  <p:nvPr/>
                </p:nvSpPr>
                <p:spPr bwMode="auto">
                  <a:xfrm flipV="1">
                    <a:off x="3163" y="222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81" name="Line 69">
                    <a:extLst>
                      <a:ext uri="{FF2B5EF4-FFF2-40B4-BE49-F238E27FC236}">
                        <a16:creationId xmlns:a16="http://schemas.microsoft.com/office/drawing/2014/main" id="{E96175E4-4B44-5108-B8FD-494185596586}"/>
                      </a:ext>
                    </a:extLst>
                  </p:cNvPr>
                  <p:cNvSpPr>
                    <a:spLocks noChangeShapeType="1"/>
                  </p:cNvSpPr>
                  <p:nvPr/>
                </p:nvSpPr>
                <p:spPr bwMode="auto">
                  <a:xfrm flipV="1">
                    <a:off x="3049" y="214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82" name="Line 70">
                    <a:extLst>
                      <a:ext uri="{FF2B5EF4-FFF2-40B4-BE49-F238E27FC236}">
                        <a16:creationId xmlns:a16="http://schemas.microsoft.com/office/drawing/2014/main" id="{58535946-6B52-975A-BDE4-7C26B541440C}"/>
                      </a:ext>
                    </a:extLst>
                  </p:cNvPr>
                  <p:cNvSpPr>
                    <a:spLocks noChangeShapeType="1"/>
                  </p:cNvSpPr>
                  <p:nvPr/>
                </p:nvSpPr>
                <p:spPr bwMode="auto">
                  <a:xfrm>
                    <a:off x="3087" y="215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83" name="Line 71">
                    <a:extLst>
                      <a:ext uri="{FF2B5EF4-FFF2-40B4-BE49-F238E27FC236}">
                        <a16:creationId xmlns:a16="http://schemas.microsoft.com/office/drawing/2014/main" id="{481A395E-69CD-E4DD-188E-72D4B0DA6071}"/>
                      </a:ext>
                    </a:extLst>
                  </p:cNvPr>
                  <p:cNvSpPr>
                    <a:spLocks noChangeShapeType="1"/>
                  </p:cNvSpPr>
                  <p:nvPr/>
                </p:nvSpPr>
                <p:spPr bwMode="auto">
                  <a:xfrm>
                    <a:off x="3197" y="219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84" name="Line 72">
                    <a:extLst>
                      <a:ext uri="{FF2B5EF4-FFF2-40B4-BE49-F238E27FC236}">
                        <a16:creationId xmlns:a16="http://schemas.microsoft.com/office/drawing/2014/main" id="{F6CEED27-F834-7F46-6432-76CB45B1B3CA}"/>
                      </a:ext>
                    </a:extLst>
                  </p:cNvPr>
                  <p:cNvSpPr>
                    <a:spLocks noChangeShapeType="1"/>
                  </p:cNvSpPr>
                  <p:nvPr/>
                </p:nvSpPr>
                <p:spPr bwMode="auto">
                  <a:xfrm>
                    <a:off x="3170" y="215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85" name="Rectangle 73">
                  <a:extLst>
                    <a:ext uri="{FF2B5EF4-FFF2-40B4-BE49-F238E27FC236}">
                      <a16:creationId xmlns:a16="http://schemas.microsoft.com/office/drawing/2014/main" id="{7D8EF15D-AA2B-021A-8DEA-465BF87ED3BC}"/>
                    </a:ext>
                  </a:extLst>
                </p:cNvPr>
                <p:cNvSpPr>
                  <a:spLocks noChangeArrowheads="1"/>
                </p:cNvSpPr>
                <p:nvPr/>
              </p:nvSpPr>
              <p:spPr bwMode="auto">
                <a:xfrm>
                  <a:off x="2997" y="2186"/>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C</a:t>
                  </a:r>
                </a:p>
              </p:txBody>
            </p:sp>
          </p:grpSp>
        </p:grpSp>
        <p:grpSp>
          <p:nvGrpSpPr>
            <p:cNvPr id="678986" name="Group 74">
              <a:extLst>
                <a:ext uri="{FF2B5EF4-FFF2-40B4-BE49-F238E27FC236}">
                  <a16:creationId xmlns:a16="http://schemas.microsoft.com/office/drawing/2014/main" id="{AA102C90-7D64-FE8B-69FA-1473E82E8C0A}"/>
                </a:ext>
              </a:extLst>
            </p:cNvPr>
            <p:cNvGrpSpPr>
              <a:grpSpLocks/>
            </p:cNvGrpSpPr>
            <p:nvPr/>
          </p:nvGrpSpPr>
          <p:grpSpPr bwMode="auto">
            <a:xfrm>
              <a:off x="2850" y="2749"/>
              <a:ext cx="344" cy="286"/>
              <a:chOff x="2850" y="2749"/>
              <a:chExt cx="344" cy="286"/>
            </a:xfrm>
          </p:grpSpPr>
          <p:grpSp>
            <p:nvGrpSpPr>
              <p:cNvPr id="678987" name="Group 75">
                <a:extLst>
                  <a:ext uri="{FF2B5EF4-FFF2-40B4-BE49-F238E27FC236}">
                    <a16:creationId xmlns:a16="http://schemas.microsoft.com/office/drawing/2014/main" id="{63834F55-4933-E4AD-0C7F-3035B10EBB2C}"/>
                  </a:ext>
                </a:extLst>
              </p:cNvPr>
              <p:cNvGrpSpPr>
                <a:grpSpLocks/>
              </p:cNvGrpSpPr>
              <p:nvPr/>
            </p:nvGrpSpPr>
            <p:grpSpPr bwMode="auto">
              <a:xfrm>
                <a:off x="2850" y="2863"/>
                <a:ext cx="200" cy="172"/>
                <a:chOff x="2850" y="2863"/>
                <a:chExt cx="200" cy="172"/>
              </a:xfrm>
            </p:grpSpPr>
            <p:grpSp>
              <p:nvGrpSpPr>
                <p:cNvPr id="678988" name="Group 76">
                  <a:extLst>
                    <a:ext uri="{FF2B5EF4-FFF2-40B4-BE49-F238E27FC236}">
                      <a16:creationId xmlns:a16="http://schemas.microsoft.com/office/drawing/2014/main" id="{2091E396-5F19-47B4-ABB0-272AED04E0A3}"/>
                    </a:ext>
                  </a:extLst>
                </p:cNvPr>
                <p:cNvGrpSpPr>
                  <a:grpSpLocks/>
                </p:cNvGrpSpPr>
                <p:nvPr/>
              </p:nvGrpSpPr>
              <p:grpSpPr bwMode="auto">
                <a:xfrm>
                  <a:off x="2869" y="2863"/>
                  <a:ext cx="181" cy="155"/>
                  <a:chOff x="2869" y="2863"/>
                  <a:chExt cx="181" cy="155"/>
                </a:xfrm>
              </p:grpSpPr>
              <p:sp>
                <p:nvSpPr>
                  <p:cNvPr id="678989" name="Line 77">
                    <a:extLst>
                      <a:ext uri="{FF2B5EF4-FFF2-40B4-BE49-F238E27FC236}">
                        <a16:creationId xmlns:a16="http://schemas.microsoft.com/office/drawing/2014/main" id="{F622244C-94CC-6AC7-EC8E-8F73FAEBED1A}"/>
                      </a:ext>
                    </a:extLst>
                  </p:cNvPr>
                  <p:cNvSpPr>
                    <a:spLocks noChangeShapeType="1"/>
                  </p:cNvSpPr>
                  <p:nvPr/>
                </p:nvSpPr>
                <p:spPr bwMode="auto">
                  <a:xfrm flipV="1">
                    <a:off x="3016" y="289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0" name="AutoShape 78">
                    <a:extLst>
                      <a:ext uri="{FF2B5EF4-FFF2-40B4-BE49-F238E27FC236}">
                        <a16:creationId xmlns:a16="http://schemas.microsoft.com/office/drawing/2014/main" id="{51ABA024-93BC-B6DD-82A4-A7413A067CDE}"/>
                      </a:ext>
                    </a:extLst>
                  </p:cNvPr>
                  <p:cNvSpPr>
                    <a:spLocks noChangeArrowheads="1"/>
                  </p:cNvSpPr>
                  <p:nvPr/>
                </p:nvSpPr>
                <p:spPr bwMode="auto">
                  <a:xfrm>
                    <a:off x="2869" y="291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1" name="Line 79">
                    <a:extLst>
                      <a:ext uri="{FF2B5EF4-FFF2-40B4-BE49-F238E27FC236}">
                        <a16:creationId xmlns:a16="http://schemas.microsoft.com/office/drawing/2014/main" id="{91C6CA69-0076-2C19-86A0-72DE5A72F906}"/>
                      </a:ext>
                    </a:extLst>
                  </p:cNvPr>
                  <p:cNvSpPr>
                    <a:spLocks noChangeShapeType="1"/>
                  </p:cNvSpPr>
                  <p:nvPr/>
                </p:nvSpPr>
                <p:spPr bwMode="auto">
                  <a:xfrm flipV="1">
                    <a:off x="2985"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2" name="Line 80">
                    <a:extLst>
                      <a:ext uri="{FF2B5EF4-FFF2-40B4-BE49-F238E27FC236}">
                        <a16:creationId xmlns:a16="http://schemas.microsoft.com/office/drawing/2014/main" id="{0DF0EA46-3E53-537E-FEF9-254888747FE8}"/>
                      </a:ext>
                    </a:extLst>
                  </p:cNvPr>
                  <p:cNvSpPr>
                    <a:spLocks noChangeShapeType="1"/>
                  </p:cNvSpPr>
                  <p:nvPr/>
                </p:nvSpPr>
                <p:spPr bwMode="auto">
                  <a:xfrm flipV="1">
                    <a:off x="3016" y="294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3" name="Line 81">
                    <a:extLst>
                      <a:ext uri="{FF2B5EF4-FFF2-40B4-BE49-F238E27FC236}">
                        <a16:creationId xmlns:a16="http://schemas.microsoft.com/office/drawing/2014/main" id="{94B8CD2E-23F9-0C3A-DBDD-04DB15036DC2}"/>
                      </a:ext>
                    </a:extLst>
                  </p:cNvPr>
                  <p:cNvSpPr>
                    <a:spLocks noChangeShapeType="1"/>
                  </p:cNvSpPr>
                  <p:nvPr/>
                </p:nvSpPr>
                <p:spPr bwMode="auto">
                  <a:xfrm flipV="1">
                    <a:off x="2902"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4" name="Line 82">
                    <a:extLst>
                      <a:ext uri="{FF2B5EF4-FFF2-40B4-BE49-F238E27FC236}">
                        <a16:creationId xmlns:a16="http://schemas.microsoft.com/office/drawing/2014/main" id="{0F4CD848-21CD-FF11-69F6-80841C0F5BD1}"/>
                      </a:ext>
                    </a:extLst>
                  </p:cNvPr>
                  <p:cNvSpPr>
                    <a:spLocks noChangeShapeType="1"/>
                  </p:cNvSpPr>
                  <p:nvPr/>
                </p:nvSpPr>
                <p:spPr bwMode="auto">
                  <a:xfrm>
                    <a:off x="2940" y="286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5" name="Line 83">
                    <a:extLst>
                      <a:ext uri="{FF2B5EF4-FFF2-40B4-BE49-F238E27FC236}">
                        <a16:creationId xmlns:a16="http://schemas.microsoft.com/office/drawing/2014/main" id="{C5DD3AB6-D2E8-E69F-E757-394F4015DC7B}"/>
                      </a:ext>
                    </a:extLst>
                  </p:cNvPr>
                  <p:cNvSpPr>
                    <a:spLocks noChangeShapeType="1"/>
                  </p:cNvSpPr>
                  <p:nvPr/>
                </p:nvSpPr>
                <p:spPr bwMode="auto">
                  <a:xfrm>
                    <a:off x="3050" y="290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8996" name="Line 84">
                    <a:extLst>
                      <a:ext uri="{FF2B5EF4-FFF2-40B4-BE49-F238E27FC236}">
                        <a16:creationId xmlns:a16="http://schemas.microsoft.com/office/drawing/2014/main" id="{289F1545-141C-7375-5F65-4FDA61D1141E}"/>
                      </a:ext>
                    </a:extLst>
                  </p:cNvPr>
                  <p:cNvSpPr>
                    <a:spLocks noChangeShapeType="1"/>
                  </p:cNvSpPr>
                  <p:nvPr/>
                </p:nvSpPr>
                <p:spPr bwMode="auto">
                  <a:xfrm>
                    <a:off x="3023" y="287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8997" name="Rectangle 85">
                  <a:extLst>
                    <a:ext uri="{FF2B5EF4-FFF2-40B4-BE49-F238E27FC236}">
                      <a16:creationId xmlns:a16="http://schemas.microsoft.com/office/drawing/2014/main" id="{F1C6677C-4A54-9A79-EDC8-C947FD60F9E1}"/>
                    </a:ext>
                  </a:extLst>
                </p:cNvPr>
                <p:cNvSpPr>
                  <a:spLocks noChangeArrowheads="1"/>
                </p:cNvSpPr>
                <p:nvPr/>
              </p:nvSpPr>
              <p:spPr bwMode="auto">
                <a:xfrm>
                  <a:off x="2850" y="290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D</a:t>
                  </a:r>
                </a:p>
              </p:txBody>
            </p:sp>
          </p:grpSp>
          <p:grpSp>
            <p:nvGrpSpPr>
              <p:cNvPr id="678998" name="Group 86">
                <a:extLst>
                  <a:ext uri="{FF2B5EF4-FFF2-40B4-BE49-F238E27FC236}">
                    <a16:creationId xmlns:a16="http://schemas.microsoft.com/office/drawing/2014/main" id="{BFF4536E-C2A1-BCBC-2ADC-DCC73AD1684F}"/>
                  </a:ext>
                </a:extLst>
              </p:cNvPr>
              <p:cNvGrpSpPr>
                <a:grpSpLocks/>
              </p:cNvGrpSpPr>
              <p:nvPr/>
            </p:nvGrpSpPr>
            <p:grpSpPr bwMode="auto">
              <a:xfrm>
                <a:off x="2850" y="2749"/>
                <a:ext cx="200" cy="172"/>
                <a:chOff x="2850" y="2749"/>
                <a:chExt cx="200" cy="172"/>
              </a:xfrm>
            </p:grpSpPr>
            <p:grpSp>
              <p:nvGrpSpPr>
                <p:cNvPr id="678999" name="Group 87">
                  <a:extLst>
                    <a:ext uri="{FF2B5EF4-FFF2-40B4-BE49-F238E27FC236}">
                      <a16:creationId xmlns:a16="http://schemas.microsoft.com/office/drawing/2014/main" id="{0ADC7DC5-F17C-8D9D-9BB5-76508FB37F82}"/>
                    </a:ext>
                  </a:extLst>
                </p:cNvPr>
                <p:cNvGrpSpPr>
                  <a:grpSpLocks/>
                </p:cNvGrpSpPr>
                <p:nvPr/>
              </p:nvGrpSpPr>
              <p:grpSpPr bwMode="auto">
                <a:xfrm>
                  <a:off x="2869" y="2749"/>
                  <a:ext cx="181" cy="155"/>
                  <a:chOff x="2869" y="2749"/>
                  <a:chExt cx="181" cy="155"/>
                </a:xfrm>
              </p:grpSpPr>
              <p:sp>
                <p:nvSpPr>
                  <p:cNvPr id="679000" name="Line 88">
                    <a:extLst>
                      <a:ext uri="{FF2B5EF4-FFF2-40B4-BE49-F238E27FC236}">
                        <a16:creationId xmlns:a16="http://schemas.microsoft.com/office/drawing/2014/main" id="{95D09621-D861-7EC5-6858-22FAA7515B92}"/>
                      </a:ext>
                    </a:extLst>
                  </p:cNvPr>
                  <p:cNvSpPr>
                    <a:spLocks noChangeShapeType="1"/>
                  </p:cNvSpPr>
                  <p:nvPr/>
                </p:nvSpPr>
                <p:spPr bwMode="auto">
                  <a:xfrm flipV="1">
                    <a:off x="3016" y="278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1" name="AutoShape 89">
                    <a:extLst>
                      <a:ext uri="{FF2B5EF4-FFF2-40B4-BE49-F238E27FC236}">
                        <a16:creationId xmlns:a16="http://schemas.microsoft.com/office/drawing/2014/main" id="{A03FD207-D4E7-9398-01FE-052BCC7F4CC0}"/>
                      </a:ext>
                    </a:extLst>
                  </p:cNvPr>
                  <p:cNvSpPr>
                    <a:spLocks noChangeArrowheads="1"/>
                  </p:cNvSpPr>
                  <p:nvPr/>
                </p:nvSpPr>
                <p:spPr bwMode="auto">
                  <a:xfrm>
                    <a:off x="2869" y="2797"/>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2" name="Line 90">
                    <a:extLst>
                      <a:ext uri="{FF2B5EF4-FFF2-40B4-BE49-F238E27FC236}">
                        <a16:creationId xmlns:a16="http://schemas.microsoft.com/office/drawing/2014/main" id="{923F63AF-3A29-C687-6913-E1D771D9B4E9}"/>
                      </a:ext>
                    </a:extLst>
                  </p:cNvPr>
                  <p:cNvSpPr>
                    <a:spLocks noChangeShapeType="1"/>
                  </p:cNvSpPr>
                  <p:nvPr/>
                </p:nvSpPr>
                <p:spPr bwMode="auto">
                  <a:xfrm flipV="1">
                    <a:off x="2985"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3" name="Line 91">
                    <a:extLst>
                      <a:ext uri="{FF2B5EF4-FFF2-40B4-BE49-F238E27FC236}">
                        <a16:creationId xmlns:a16="http://schemas.microsoft.com/office/drawing/2014/main" id="{90B8F019-C1A3-CFD2-B253-8A55C1690C59}"/>
                      </a:ext>
                    </a:extLst>
                  </p:cNvPr>
                  <p:cNvSpPr>
                    <a:spLocks noChangeShapeType="1"/>
                  </p:cNvSpPr>
                  <p:nvPr/>
                </p:nvSpPr>
                <p:spPr bwMode="auto">
                  <a:xfrm flipV="1">
                    <a:off x="3016" y="2828"/>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4" name="Line 92">
                    <a:extLst>
                      <a:ext uri="{FF2B5EF4-FFF2-40B4-BE49-F238E27FC236}">
                        <a16:creationId xmlns:a16="http://schemas.microsoft.com/office/drawing/2014/main" id="{1355FE9C-3271-A411-3B32-A08E739744AA}"/>
                      </a:ext>
                    </a:extLst>
                  </p:cNvPr>
                  <p:cNvSpPr>
                    <a:spLocks noChangeShapeType="1"/>
                  </p:cNvSpPr>
                  <p:nvPr/>
                </p:nvSpPr>
                <p:spPr bwMode="auto">
                  <a:xfrm flipV="1">
                    <a:off x="2902"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5" name="Line 93">
                    <a:extLst>
                      <a:ext uri="{FF2B5EF4-FFF2-40B4-BE49-F238E27FC236}">
                        <a16:creationId xmlns:a16="http://schemas.microsoft.com/office/drawing/2014/main" id="{39537565-1435-90CF-8720-A7C3D373FD86}"/>
                      </a:ext>
                    </a:extLst>
                  </p:cNvPr>
                  <p:cNvSpPr>
                    <a:spLocks noChangeShapeType="1"/>
                  </p:cNvSpPr>
                  <p:nvPr/>
                </p:nvSpPr>
                <p:spPr bwMode="auto">
                  <a:xfrm>
                    <a:off x="2940" y="2754"/>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6" name="Line 94">
                    <a:extLst>
                      <a:ext uri="{FF2B5EF4-FFF2-40B4-BE49-F238E27FC236}">
                        <a16:creationId xmlns:a16="http://schemas.microsoft.com/office/drawing/2014/main" id="{8E42E891-741C-F4F1-F3BF-316745246E56}"/>
                      </a:ext>
                    </a:extLst>
                  </p:cNvPr>
                  <p:cNvSpPr>
                    <a:spLocks noChangeShapeType="1"/>
                  </p:cNvSpPr>
                  <p:nvPr/>
                </p:nvSpPr>
                <p:spPr bwMode="auto">
                  <a:xfrm>
                    <a:off x="3050" y="2792"/>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07" name="Line 95">
                    <a:extLst>
                      <a:ext uri="{FF2B5EF4-FFF2-40B4-BE49-F238E27FC236}">
                        <a16:creationId xmlns:a16="http://schemas.microsoft.com/office/drawing/2014/main" id="{75B46E26-1D64-9F00-C3BA-B935A658BB88}"/>
                      </a:ext>
                    </a:extLst>
                  </p:cNvPr>
                  <p:cNvSpPr>
                    <a:spLocks noChangeShapeType="1"/>
                  </p:cNvSpPr>
                  <p:nvPr/>
                </p:nvSpPr>
                <p:spPr bwMode="auto">
                  <a:xfrm>
                    <a:off x="3023" y="2758"/>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08" name="Rectangle 96">
                  <a:extLst>
                    <a:ext uri="{FF2B5EF4-FFF2-40B4-BE49-F238E27FC236}">
                      <a16:creationId xmlns:a16="http://schemas.microsoft.com/office/drawing/2014/main" id="{27F6283A-F8BE-C401-BEB1-08E58F53DFB4}"/>
                    </a:ext>
                  </a:extLst>
                </p:cNvPr>
                <p:cNvSpPr>
                  <a:spLocks noChangeArrowheads="1"/>
                </p:cNvSpPr>
                <p:nvPr/>
              </p:nvSpPr>
              <p:spPr bwMode="auto">
                <a:xfrm>
                  <a:off x="2850" y="2788"/>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D</a:t>
                  </a:r>
                </a:p>
              </p:txBody>
            </p:sp>
          </p:grpSp>
          <p:grpSp>
            <p:nvGrpSpPr>
              <p:cNvPr id="679009" name="Group 97">
                <a:extLst>
                  <a:ext uri="{FF2B5EF4-FFF2-40B4-BE49-F238E27FC236}">
                    <a16:creationId xmlns:a16="http://schemas.microsoft.com/office/drawing/2014/main" id="{AD7ADAA7-1AFC-0475-F6F9-02E8FE655EFF}"/>
                  </a:ext>
                </a:extLst>
              </p:cNvPr>
              <p:cNvGrpSpPr>
                <a:grpSpLocks/>
              </p:cNvGrpSpPr>
              <p:nvPr/>
            </p:nvGrpSpPr>
            <p:grpSpPr bwMode="auto">
              <a:xfrm>
                <a:off x="2994" y="2863"/>
                <a:ext cx="200" cy="172"/>
                <a:chOff x="2994" y="2863"/>
                <a:chExt cx="200" cy="172"/>
              </a:xfrm>
            </p:grpSpPr>
            <p:grpSp>
              <p:nvGrpSpPr>
                <p:cNvPr id="679010" name="Group 98">
                  <a:extLst>
                    <a:ext uri="{FF2B5EF4-FFF2-40B4-BE49-F238E27FC236}">
                      <a16:creationId xmlns:a16="http://schemas.microsoft.com/office/drawing/2014/main" id="{DD0DC5A4-4C2F-7CBC-46DA-7E2AB9F018FA}"/>
                    </a:ext>
                  </a:extLst>
                </p:cNvPr>
                <p:cNvGrpSpPr>
                  <a:grpSpLocks/>
                </p:cNvGrpSpPr>
                <p:nvPr/>
              </p:nvGrpSpPr>
              <p:grpSpPr bwMode="auto">
                <a:xfrm>
                  <a:off x="3013" y="2863"/>
                  <a:ext cx="181" cy="155"/>
                  <a:chOff x="3013" y="2863"/>
                  <a:chExt cx="181" cy="155"/>
                </a:xfrm>
              </p:grpSpPr>
              <p:sp>
                <p:nvSpPr>
                  <p:cNvPr id="679011" name="Line 99">
                    <a:extLst>
                      <a:ext uri="{FF2B5EF4-FFF2-40B4-BE49-F238E27FC236}">
                        <a16:creationId xmlns:a16="http://schemas.microsoft.com/office/drawing/2014/main" id="{4D0E88F0-BDAD-487D-C6F8-D0D0BEF9FF27}"/>
                      </a:ext>
                    </a:extLst>
                  </p:cNvPr>
                  <p:cNvSpPr>
                    <a:spLocks noChangeShapeType="1"/>
                  </p:cNvSpPr>
                  <p:nvPr/>
                </p:nvSpPr>
                <p:spPr bwMode="auto">
                  <a:xfrm flipV="1">
                    <a:off x="3160" y="2895"/>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2" name="AutoShape 100">
                    <a:extLst>
                      <a:ext uri="{FF2B5EF4-FFF2-40B4-BE49-F238E27FC236}">
                        <a16:creationId xmlns:a16="http://schemas.microsoft.com/office/drawing/2014/main" id="{CA18B377-F7B6-29A2-1A93-4E3AFEF6CCFC}"/>
                      </a:ext>
                    </a:extLst>
                  </p:cNvPr>
                  <p:cNvSpPr>
                    <a:spLocks noChangeArrowheads="1"/>
                  </p:cNvSpPr>
                  <p:nvPr/>
                </p:nvSpPr>
                <p:spPr bwMode="auto">
                  <a:xfrm>
                    <a:off x="3013" y="2911"/>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3" name="Line 101">
                    <a:extLst>
                      <a:ext uri="{FF2B5EF4-FFF2-40B4-BE49-F238E27FC236}">
                        <a16:creationId xmlns:a16="http://schemas.microsoft.com/office/drawing/2014/main" id="{BF3C11B4-8F7F-A9A4-4281-9EC613961F7A}"/>
                      </a:ext>
                    </a:extLst>
                  </p:cNvPr>
                  <p:cNvSpPr>
                    <a:spLocks noChangeShapeType="1"/>
                  </p:cNvSpPr>
                  <p:nvPr/>
                </p:nvSpPr>
                <p:spPr bwMode="auto">
                  <a:xfrm flipV="1">
                    <a:off x="3129"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4" name="Line 102">
                    <a:extLst>
                      <a:ext uri="{FF2B5EF4-FFF2-40B4-BE49-F238E27FC236}">
                        <a16:creationId xmlns:a16="http://schemas.microsoft.com/office/drawing/2014/main" id="{13A5773C-E482-EFB7-7750-B650E981F1B3}"/>
                      </a:ext>
                    </a:extLst>
                  </p:cNvPr>
                  <p:cNvSpPr>
                    <a:spLocks noChangeShapeType="1"/>
                  </p:cNvSpPr>
                  <p:nvPr/>
                </p:nvSpPr>
                <p:spPr bwMode="auto">
                  <a:xfrm flipV="1">
                    <a:off x="3160" y="2942"/>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5" name="Line 103">
                    <a:extLst>
                      <a:ext uri="{FF2B5EF4-FFF2-40B4-BE49-F238E27FC236}">
                        <a16:creationId xmlns:a16="http://schemas.microsoft.com/office/drawing/2014/main" id="{C7C92DB2-A799-8DCE-8A60-7BECC663C115}"/>
                      </a:ext>
                    </a:extLst>
                  </p:cNvPr>
                  <p:cNvSpPr>
                    <a:spLocks noChangeShapeType="1"/>
                  </p:cNvSpPr>
                  <p:nvPr/>
                </p:nvSpPr>
                <p:spPr bwMode="auto">
                  <a:xfrm flipV="1">
                    <a:off x="3046" y="286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6" name="Line 104">
                    <a:extLst>
                      <a:ext uri="{FF2B5EF4-FFF2-40B4-BE49-F238E27FC236}">
                        <a16:creationId xmlns:a16="http://schemas.microsoft.com/office/drawing/2014/main" id="{35993FF0-3C09-997E-0755-6FC72F3B9F45}"/>
                      </a:ext>
                    </a:extLst>
                  </p:cNvPr>
                  <p:cNvSpPr>
                    <a:spLocks noChangeShapeType="1"/>
                  </p:cNvSpPr>
                  <p:nvPr/>
                </p:nvSpPr>
                <p:spPr bwMode="auto">
                  <a:xfrm>
                    <a:off x="3084" y="2868"/>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7" name="Line 105">
                    <a:extLst>
                      <a:ext uri="{FF2B5EF4-FFF2-40B4-BE49-F238E27FC236}">
                        <a16:creationId xmlns:a16="http://schemas.microsoft.com/office/drawing/2014/main" id="{FA054F23-522D-B54B-3330-00E4ADC77576}"/>
                      </a:ext>
                    </a:extLst>
                  </p:cNvPr>
                  <p:cNvSpPr>
                    <a:spLocks noChangeShapeType="1"/>
                  </p:cNvSpPr>
                  <p:nvPr/>
                </p:nvSpPr>
                <p:spPr bwMode="auto">
                  <a:xfrm>
                    <a:off x="3194" y="2906"/>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18" name="Line 106">
                    <a:extLst>
                      <a:ext uri="{FF2B5EF4-FFF2-40B4-BE49-F238E27FC236}">
                        <a16:creationId xmlns:a16="http://schemas.microsoft.com/office/drawing/2014/main" id="{154CD741-6E3C-37B0-4C54-CC793A272F4E}"/>
                      </a:ext>
                    </a:extLst>
                  </p:cNvPr>
                  <p:cNvSpPr>
                    <a:spLocks noChangeShapeType="1"/>
                  </p:cNvSpPr>
                  <p:nvPr/>
                </p:nvSpPr>
                <p:spPr bwMode="auto">
                  <a:xfrm>
                    <a:off x="3167" y="2872"/>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19" name="Rectangle 107">
                  <a:extLst>
                    <a:ext uri="{FF2B5EF4-FFF2-40B4-BE49-F238E27FC236}">
                      <a16:creationId xmlns:a16="http://schemas.microsoft.com/office/drawing/2014/main" id="{02093F34-A381-15E9-3513-691A02A3626A}"/>
                    </a:ext>
                  </a:extLst>
                </p:cNvPr>
                <p:cNvSpPr>
                  <a:spLocks noChangeArrowheads="1"/>
                </p:cNvSpPr>
                <p:nvPr/>
              </p:nvSpPr>
              <p:spPr bwMode="auto">
                <a:xfrm>
                  <a:off x="2994" y="2902"/>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D</a:t>
                  </a:r>
                </a:p>
              </p:txBody>
            </p:sp>
          </p:grpSp>
          <p:grpSp>
            <p:nvGrpSpPr>
              <p:cNvPr id="679020" name="Group 108">
                <a:extLst>
                  <a:ext uri="{FF2B5EF4-FFF2-40B4-BE49-F238E27FC236}">
                    <a16:creationId xmlns:a16="http://schemas.microsoft.com/office/drawing/2014/main" id="{E7DE5A74-CAF6-1C31-CB75-0BE36D515AB9}"/>
                  </a:ext>
                </a:extLst>
              </p:cNvPr>
              <p:cNvGrpSpPr>
                <a:grpSpLocks/>
              </p:cNvGrpSpPr>
              <p:nvPr/>
            </p:nvGrpSpPr>
            <p:grpSpPr bwMode="auto">
              <a:xfrm>
                <a:off x="2994" y="2749"/>
                <a:ext cx="200" cy="172"/>
                <a:chOff x="2994" y="2749"/>
                <a:chExt cx="200" cy="172"/>
              </a:xfrm>
            </p:grpSpPr>
            <p:grpSp>
              <p:nvGrpSpPr>
                <p:cNvPr id="679021" name="Group 109">
                  <a:extLst>
                    <a:ext uri="{FF2B5EF4-FFF2-40B4-BE49-F238E27FC236}">
                      <a16:creationId xmlns:a16="http://schemas.microsoft.com/office/drawing/2014/main" id="{E09BF0F3-5356-02DF-A3EB-83A67FBE70FC}"/>
                    </a:ext>
                  </a:extLst>
                </p:cNvPr>
                <p:cNvGrpSpPr>
                  <a:grpSpLocks/>
                </p:cNvGrpSpPr>
                <p:nvPr/>
              </p:nvGrpSpPr>
              <p:grpSpPr bwMode="auto">
                <a:xfrm>
                  <a:off x="3013" y="2749"/>
                  <a:ext cx="181" cy="155"/>
                  <a:chOff x="3013" y="2749"/>
                  <a:chExt cx="181" cy="155"/>
                </a:xfrm>
              </p:grpSpPr>
              <p:sp>
                <p:nvSpPr>
                  <p:cNvPr id="679022" name="Line 110">
                    <a:extLst>
                      <a:ext uri="{FF2B5EF4-FFF2-40B4-BE49-F238E27FC236}">
                        <a16:creationId xmlns:a16="http://schemas.microsoft.com/office/drawing/2014/main" id="{A47F2AEF-C6BA-76D9-51CE-BCBCAFB485DC}"/>
                      </a:ext>
                    </a:extLst>
                  </p:cNvPr>
                  <p:cNvSpPr>
                    <a:spLocks noChangeShapeType="1"/>
                  </p:cNvSpPr>
                  <p:nvPr/>
                </p:nvSpPr>
                <p:spPr bwMode="auto">
                  <a:xfrm flipV="1">
                    <a:off x="3160" y="278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3" name="AutoShape 111">
                    <a:extLst>
                      <a:ext uri="{FF2B5EF4-FFF2-40B4-BE49-F238E27FC236}">
                        <a16:creationId xmlns:a16="http://schemas.microsoft.com/office/drawing/2014/main" id="{8A5BFD72-5D80-D45C-18D7-B073C3C98F7D}"/>
                      </a:ext>
                    </a:extLst>
                  </p:cNvPr>
                  <p:cNvSpPr>
                    <a:spLocks noChangeArrowheads="1"/>
                  </p:cNvSpPr>
                  <p:nvPr/>
                </p:nvSpPr>
                <p:spPr bwMode="auto">
                  <a:xfrm>
                    <a:off x="3013" y="2797"/>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4" name="Line 112">
                    <a:extLst>
                      <a:ext uri="{FF2B5EF4-FFF2-40B4-BE49-F238E27FC236}">
                        <a16:creationId xmlns:a16="http://schemas.microsoft.com/office/drawing/2014/main" id="{6FC80083-697D-9581-6953-94F73BA1DF26}"/>
                      </a:ext>
                    </a:extLst>
                  </p:cNvPr>
                  <p:cNvSpPr>
                    <a:spLocks noChangeShapeType="1"/>
                  </p:cNvSpPr>
                  <p:nvPr/>
                </p:nvSpPr>
                <p:spPr bwMode="auto">
                  <a:xfrm flipV="1">
                    <a:off x="3129"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5" name="Line 113">
                    <a:extLst>
                      <a:ext uri="{FF2B5EF4-FFF2-40B4-BE49-F238E27FC236}">
                        <a16:creationId xmlns:a16="http://schemas.microsoft.com/office/drawing/2014/main" id="{D5E8AF98-B65C-F117-EB88-EC9A29D18EC2}"/>
                      </a:ext>
                    </a:extLst>
                  </p:cNvPr>
                  <p:cNvSpPr>
                    <a:spLocks noChangeShapeType="1"/>
                  </p:cNvSpPr>
                  <p:nvPr/>
                </p:nvSpPr>
                <p:spPr bwMode="auto">
                  <a:xfrm flipV="1">
                    <a:off x="3160" y="2828"/>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6" name="Line 114">
                    <a:extLst>
                      <a:ext uri="{FF2B5EF4-FFF2-40B4-BE49-F238E27FC236}">
                        <a16:creationId xmlns:a16="http://schemas.microsoft.com/office/drawing/2014/main" id="{EE3D7997-EB31-3889-9B46-23ECE2B42492}"/>
                      </a:ext>
                    </a:extLst>
                  </p:cNvPr>
                  <p:cNvSpPr>
                    <a:spLocks noChangeShapeType="1"/>
                  </p:cNvSpPr>
                  <p:nvPr/>
                </p:nvSpPr>
                <p:spPr bwMode="auto">
                  <a:xfrm flipV="1">
                    <a:off x="3046" y="274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7" name="Line 115">
                    <a:extLst>
                      <a:ext uri="{FF2B5EF4-FFF2-40B4-BE49-F238E27FC236}">
                        <a16:creationId xmlns:a16="http://schemas.microsoft.com/office/drawing/2014/main" id="{3E638A06-EE96-EA0C-6145-FEB99758DC9E}"/>
                      </a:ext>
                    </a:extLst>
                  </p:cNvPr>
                  <p:cNvSpPr>
                    <a:spLocks noChangeShapeType="1"/>
                  </p:cNvSpPr>
                  <p:nvPr/>
                </p:nvSpPr>
                <p:spPr bwMode="auto">
                  <a:xfrm>
                    <a:off x="3084" y="2754"/>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8" name="Line 116">
                    <a:extLst>
                      <a:ext uri="{FF2B5EF4-FFF2-40B4-BE49-F238E27FC236}">
                        <a16:creationId xmlns:a16="http://schemas.microsoft.com/office/drawing/2014/main" id="{64C75E27-F869-214C-C8A0-45BF63617FF6}"/>
                      </a:ext>
                    </a:extLst>
                  </p:cNvPr>
                  <p:cNvSpPr>
                    <a:spLocks noChangeShapeType="1"/>
                  </p:cNvSpPr>
                  <p:nvPr/>
                </p:nvSpPr>
                <p:spPr bwMode="auto">
                  <a:xfrm>
                    <a:off x="3194" y="2792"/>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29" name="Line 117">
                    <a:extLst>
                      <a:ext uri="{FF2B5EF4-FFF2-40B4-BE49-F238E27FC236}">
                        <a16:creationId xmlns:a16="http://schemas.microsoft.com/office/drawing/2014/main" id="{48234E5E-B722-BE48-3D9B-F44D14C9AAD7}"/>
                      </a:ext>
                    </a:extLst>
                  </p:cNvPr>
                  <p:cNvSpPr>
                    <a:spLocks noChangeShapeType="1"/>
                  </p:cNvSpPr>
                  <p:nvPr/>
                </p:nvSpPr>
                <p:spPr bwMode="auto">
                  <a:xfrm>
                    <a:off x="3167" y="2758"/>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30" name="Rectangle 118">
                  <a:extLst>
                    <a:ext uri="{FF2B5EF4-FFF2-40B4-BE49-F238E27FC236}">
                      <a16:creationId xmlns:a16="http://schemas.microsoft.com/office/drawing/2014/main" id="{B4E7BA84-5617-A18F-89FE-2CD82DA9B576}"/>
                    </a:ext>
                  </a:extLst>
                </p:cNvPr>
                <p:cNvSpPr>
                  <a:spLocks noChangeArrowheads="1"/>
                </p:cNvSpPr>
                <p:nvPr/>
              </p:nvSpPr>
              <p:spPr bwMode="auto">
                <a:xfrm>
                  <a:off x="2994" y="2788"/>
                  <a:ext cx="166"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D</a:t>
                  </a:r>
                </a:p>
              </p:txBody>
            </p:sp>
          </p:grpSp>
        </p:grpSp>
        <p:grpSp>
          <p:nvGrpSpPr>
            <p:cNvPr id="679031" name="Group 119">
              <a:extLst>
                <a:ext uri="{FF2B5EF4-FFF2-40B4-BE49-F238E27FC236}">
                  <a16:creationId xmlns:a16="http://schemas.microsoft.com/office/drawing/2014/main" id="{6B2FF427-61AA-2C15-FD1E-526BFB26EAED}"/>
                </a:ext>
              </a:extLst>
            </p:cNvPr>
            <p:cNvGrpSpPr>
              <a:grpSpLocks/>
            </p:cNvGrpSpPr>
            <p:nvPr/>
          </p:nvGrpSpPr>
          <p:grpSpPr bwMode="auto">
            <a:xfrm>
              <a:off x="2844" y="3277"/>
              <a:ext cx="356" cy="286"/>
              <a:chOff x="2844" y="3277"/>
              <a:chExt cx="356" cy="286"/>
            </a:xfrm>
          </p:grpSpPr>
          <p:grpSp>
            <p:nvGrpSpPr>
              <p:cNvPr id="679032" name="Group 120">
                <a:extLst>
                  <a:ext uri="{FF2B5EF4-FFF2-40B4-BE49-F238E27FC236}">
                    <a16:creationId xmlns:a16="http://schemas.microsoft.com/office/drawing/2014/main" id="{EEDEA406-678C-6A55-9219-7F6510A93530}"/>
                  </a:ext>
                </a:extLst>
              </p:cNvPr>
              <p:cNvGrpSpPr>
                <a:grpSpLocks/>
              </p:cNvGrpSpPr>
              <p:nvPr/>
            </p:nvGrpSpPr>
            <p:grpSpPr bwMode="auto">
              <a:xfrm>
                <a:off x="2844" y="3391"/>
                <a:ext cx="200" cy="172"/>
                <a:chOff x="2844" y="3391"/>
                <a:chExt cx="200" cy="172"/>
              </a:xfrm>
            </p:grpSpPr>
            <p:grpSp>
              <p:nvGrpSpPr>
                <p:cNvPr id="679033" name="Group 121">
                  <a:extLst>
                    <a:ext uri="{FF2B5EF4-FFF2-40B4-BE49-F238E27FC236}">
                      <a16:creationId xmlns:a16="http://schemas.microsoft.com/office/drawing/2014/main" id="{1D75B73C-FA47-81C3-3576-3FD71B9842B5}"/>
                    </a:ext>
                  </a:extLst>
                </p:cNvPr>
                <p:cNvGrpSpPr>
                  <a:grpSpLocks/>
                </p:cNvGrpSpPr>
                <p:nvPr/>
              </p:nvGrpSpPr>
              <p:grpSpPr bwMode="auto">
                <a:xfrm>
                  <a:off x="2863" y="3391"/>
                  <a:ext cx="181" cy="155"/>
                  <a:chOff x="2863" y="3391"/>
                  <a:chExt cx="181" cy="155"/>
                </a:xfrm>
              </p:grpSpPr>
              <p:sp>
                <p:nvSpPr>
                  <p:cNvPr id="679034" name="Line 122">
                    <a:extLst>
                      <a:ext uri="{FF2B5EF4-FFF2-40B4-BE49-F238E27FC236}">
                        <a16:creationId xmlns:a16="http://schemas.microsoft.com/office/drawing/2014/main" id="{1EAF420D-50E5-CFA6-A744-58B309951063}"/>
                      </a:ext>
                    </a:extLst>
                  </p:cNvPr>
                  <p:cNvSpPr>
                    <a:spLocks noChangeShapeType="1"/>
                  </p:cNvSpPr>
                  <p:nvPr/>
                </p:nvSpPr>
                <p:spPr bwMode="auto">
                  <a:xfrm flipV="1">
                    <a:off x="3010" y="342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35" name="AutoShape 123">
                    <a:extLst>
                      <a:ext uri="{FF2B5EF4-FFF2-40B4-BE49-F238E27FC236}">
                        <a16:creationId xmlns:a16="http://schemas.microsoft.com/office/drawing/2014/main" id="{D00AC03B-F93E-76F0-8C47-1EAF1F8CA76D}"/>
                      </a:ext>
                    </a:extLst>
                  </p:cNvPr>
                  <p:cNvSpPr>
                    <a:spLocks noChangeArrowheads="1"/>
                  </p:cNvSpPr>
                  <p:nvPr/>
                </p:nvSpPr>
                <p:spPr bwMode="auto">
                  <a:xfrm>
                    <a:off x="2863" y="3439"/>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36" name="Line 124">
                    <a:extLst>
                      <a:ext uri="{FF2B5EF4-FFF2-40B4-BE49-F238E27FC236}">
                        <a16:creationId xmlns:a16="http://schemas.microsoft.com/office/drawing/2014/main" id="{2873DDC2-26B0-162A-B6ED-4700EB931AF8}"/>
                      </a:ext>
                    </a:extLst>
                  </p:cNvPr>
                  <p:cNvSpPr>
                    <a:spLocks noChangeShapeType="1"/>
                  </p:cNvSpPr>
                  <p:nvPr/>
                </p:nvSpPr>
                <p:spPr bwMode="auto">
                  <a:xfrm flipV="1">
                    <a:off x="2979"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37" name="Line 125">
                    <a:extLst>
                      <a:ext uri="{FF2B5EF4-FFF2-40B4-BE49-F238E27FC236}">
                        <a16:creationId xmlns:a16="http://schemas.microsoft.com/office/drawing/2014/main" id="{CC22F308-578A-9436-7DD9-7434A0BEB008}"/>
                      </a:ext>
                    </a:extLst>
                  </p:cNvPr>
                  <p:cNvSpPr>
                    <a:spLocks noChangeShapeType="1"/>
                  </p:cNvSpPr>
                  <p:nvPr/>
                </p:nvSpPr>
                <p:spPr bwMode="auto">
                  <a:xfrm flipV="1">
                    <a:off x="3010" y="3470"/>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38" name="Line 126">
                    <a:extLst>
                      <a:ext uri="{FF2B5EF4-FFF2-40B4-BE49-F238E27FC236}">
                        <a16:creationId xmlns:a16="http://schemas.microsoft.com/office/drawing/2014/main" id="{B467F465-B76F-36EC-1B8C-48C75F199A86}"/>
                      </a:ext>
                    </a:extLst>
                  </p:cNvPr>
                  <p:cNvSpPr>
                    <a:spLocks noChangeShapeType="1"/>
                  </p:cNvSpPr>
                  <p:nvPr/>
                </p:nvSpPr>
                <p:spPr bwMode="auto">
                  <a:xfrm flipV="1">
                    <a:off x="2896"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39" name="Line 127">
                    <a:extLst>
                      <a:ext uri="{FF2B5EF4-FFF2-40B4-BE49-F238E27FC236}">
                        <a16:creationId xmlns:a16="http://schemas.microsoft.com/office/drawing/2014/main" id="{BBF7D9E8-14A8-6968-C01B-B8413BAF2D57}"/>
                      </a:ext>
                    </a:extLst>
                  </p:cNvPr>
                  <p:cNvSpPr>
                    <a:spLocks noChangeShapeType="1"/>
                  </p:cNvSpPr>
                  <p:nvPr/>
                </p:nvSpPr>
                <p:spPr bwMode="auto">
                  <a:xfrm>
                    <a:off x="2934" y="3396"/>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40" name="Line 128">
                    <a:extLst>
                      <a:ext uri="{FF2B5EF4-FFF2-40B4-BE49-F238E27FC236}">
                        <a16:creationId xmlns:a16="http://schemas.microsoft.com/office/drawing/2014/main" id="{FB403A6F-037D-BD6F-3A1E-567E1C5445AB}"/>
                      </a:ext>
                    </a:extLst>
                  </p:cNvPr>
                  <p:cNvSpPr>
                    <a:spLocks noChangeShapeType="1"/>
                  </p:cNvSpPr>
                  <p:nvPr/>
                </p:nvSpPr>
                <p:spPr bwMode="auto">
                  <a:xfrm>
                    <a:off x="3044" y="3434"/>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41" name="Line 129">
                    <a:extLst>
                      <a:ext uri="{FF2B5EF4-FFF2-40B4-BE49-F238E27FC236}">
                        <a16:creationId xmlns:a16="http://schemas.microsoft.com/office/drawing/2014/main" id="{9A597C3D-F47E-82A3-579B-2E9FBF5F6163}"/>
                      </a:ext>
                    </a:extLst>
                  </p:cNvPr>
                  <p:cNvSpPr>
                    <a:spLocks noChangeShapeType="1"/>
                  </p:cNvSpPr>
                  <p:nvPr/>
                </p:nvSpPr>
                <p:spPr bwMode="auto">
                  <a:xfrm>
                    <a:off x="3017" y="3400"/>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42" name="Rectangle 130">
                  <a:extLst>
                    <a:ext uri="{FF2B5EF4-FFF2-40B4-BE49-F238E27FC236}">
                      <a16:creationId xmlns:a16="http://schemas.microsoft.com/office/drawing/2014/main" id="{2E2381D1-6255-4A06-5B60-3B804FB8D227}"/>
                    </a:ext>
                  </a:extLst>
                </p:cNvPr>
                <p:cNvSpPr>
                  <a:spLocks noChangeArrowheads="1"/>
                </p:cNvSpPr>
                <p:nvPr/>
              </p:nvSpPr>
              <p:spPr bwMode="auto">
                <a:xfrm>
                  <a:off x="2844" y="3430"/>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E</a:t>
                  </a:r>
                </a:p>
              </p:txBody>
            </p:sp>
          </p:grpSp>
          <p:grpSp>
            <p:nvGrpSpPr>
              <p:cNvPr id="679043" name="Group 131">
                <a:extLst>
                  <a:ext uri="{FF2B5EF4-FFF2-40B4-BE49-F238E27FC236}">
                    <a16:creationId xmlns:a16="http://schemas.microsoft.com/office/drawing/2014/main" id="{D9C0663A-44BE-F684-9E99-E595C40079DD}"/>
                  </a:ext>
                </a:extLst>
              </p:cNvPr>
              <p:cNvGrpSpPr>
                <a:grpSpLocks/>
              </p:cNvGrpSpPr>
              <p:nvPr/>
            </p:nvGrpSpPr>
            <p:grpSpPr bwMode="auto">
              <a:xfrm>
                <a:off x="2850" y="3277"/>
                <a:ext cx="200" cy="172"/>
                <a:chOff x="2850" y="3277"/>
                <a:chExt cx="200" cy="172"/>
              </a:xfrm>
            </p:grpSpPr>
            <p:grpSp>
              <p:nvGrpSpPr>
                <p:cNvPr id="679044" name="Group 132">
                  <a:extLst>
                    <a:ext uri="{FF2B5EF4-FFF2-40B4-BE49-F238E27FC236}">
                      <a16:creationId xmlns:a16="http://schemas.microsoft.com/office/drawing/2014/main" id="{ADD9134D-954D-EC9D-41C6-4769756B0118}"/>
                    </a:ext>
                  </a:extLst>
                </p:cNvPr>
                <p:cNvGrpSpPr>
                  <a:grpSpLocks/>
                </p:cNvGrpSpPr>
                <p:nvPr/>
              </p:nvGrpSpPr>
              <p:grpSpPr bwMode="auto">
                <a:xfrm>
                  <a:off x="2869" y="3277"/>
                  <a:ext cx="181" cy="155"/>
                  <a:chOff x="2869" y="3277"/>
                  <a:chExt cx="181" cy="155"/>
                </a:xfrm>
              </p:grpSpPr>
              <p:sp>
                <p:nvSpPr>
                  <p:cNvPr id="679045" name="Line 133">
                    <a:extLst>
                      <a:ext uri="{FF2B5EF4-FFF2-40B4-BE49-F238E27FC236}">
                        <a16:creationId xmlns:a16="http://schemas.microsoft.com/office/drawing/2014/main" id="{F3E63BCA-DFDC-2FED-06AC-D9DA70900030}"/>
                      </a:ext>
                    </a:extLst>
                  </p:cNvPr>
                  <p:cNvSpPr>
                    <a:spLocks noChangeShapeType="1"/>
                  </p:cNvSpPr>
                  <p:nvPr/>
                </p:nvSpPr>
                <p:spPr bwMode="auto">
                  <a:xfrm flipV="1">
                    <a:off x="3016" y="330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46" name="AutoShape 134">
                    <a:extLst>
                      <a:ext uri="{FF2B5EF4-FFF2-40B4-BE49-F238E27FC236}">
                        <a16:creationId xmlns:a16="http://schemas.microsoft.com/office/drawing/2014/main" id="{206613B5-8CF7-98C9-F99A-DF9B17513E07}"/>
                      </a:ext>
                    </a:extLst>
                  </p:cNvPr>
                  <p:cNvSpPr>
                    <a:spLocks noChangeArrowheads="1"/>
                  </p:cNvSpPr>
                  <p:nvPr/>
                </p:nvSpPr>
                <p:spPr bwMode="auto">
                  <a:xfrm>
                    <a:off x="2869" y="332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47" name="Line 135">
                    <a:extLst>
                      <a:ext uri="{FF2B5EF4-FFF2-40B4-BE49-F238E27FC236}">
                        <a16:creationId xmlns:a16="http://schemas.microsoft.com/office/drawing/2014/main" id="{B193ACE7-17B6-AA96-3D85-609030B6C7B9}"/>
                      </a:ext>
                    </a:extLst>
                  </p:cNvPr>
                  <p:cNvSpPr>
                    <a:spLocks noChangeShapeType="1"/>
                  </p:cNvSpPr>
                  <p:nvPr/>
                </p:nvSpPr>
                <p:spPr bwMode="auto">
                  <a:xfrm flipV="1">
                    <a:off x="2985"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48" name="Line 136">
                    <a:extLst>
                      <a:ext uri="{FF2B5EF4-FFF2-40B4-BE49-F238E27FC236}">
                        <a16:creationId xmlns:a16="http://schemas.microsoft.com/office/drawing/2014/main" id="{F1254E4D-C5B5-84D4-32C2-5B3F72B8D6C8}"/>
                      </a:ext>
                    </a:extLst>
                  </p:cNvPr>
                  <p:cNvSpPr>
                    <a:spLocks noChangeShapeType="1"/>
                  </p:cNvSpPr>
                  <p:nvPr/>
                </p:nvSpPr>
                <p:spPr bwMode="auto">
                  <a:xfrm flipV="1">
                    <a:off x="3016" y="335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49" name="Line 137">
                    <a:extLst>
                      <a:ext uri="{FF2B5EF4-FFF2-40B4-BE49-F238E27FC236}">
                        <a16:creationId xmlns:a16="http://schemas.microsoft.com/office/drawing/2014/main" id="{2B3AC30F-C164-02DE-D9A1-B3F3448A04D1}"/>
                      </a:ext>
                    </a:extLst>
                  </p:cNvPr>
                  <p:cNvSpPr>
                    <a:spLocks noChangeShapeType="1"/>
                  </p:cNvSpPr>
                  <p:nvPr/>
                </p:nvSpPr>
                <p:spPr bwMode="auto">
                  <a:xfrm flipV="1">
                    <a:off x="2902"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50" name="Line 138">
                    <a:extLst>
                      <a:ext uri="{FF2B5EF4-FFF2-40B4-BE49-F238E27FC236}">
                        <a16:creationId xmlns:a16="http://schemas.microsoft.com/office/drawing/2014/main" id="{16E6B6F4-0957-5798-CA85-0C101313EF67}"/>
                      </a:ext>
                    </a:extLst>
                  </p:cNvPr>
                  <p:cNvSpPr>
                    <a:spLocks noChangeShapeType="1"/>
                  </p:cNvSpPr>
                  <p:nvPr/>
                </p:nvSpPr>
                <p:spPr bwMode="auto">
                  <a:xfrm>
                    <a:off x="2940" y="328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51" name="Line 139">
                    <a:extLst>
                      <a:ext uri="{FF2B5EF4-FFF2-40B4-BE49-F238E27FC236}">
                        <a16:creationId xmlns:a16="http://schemas.microsoft.com/office/drawing/2014/main" id="{AA5980AD-2A41-CB08-F028-F9C80D5381C5}"/>
                      </a:ext>
                    </a:extLst>
                  </p:cNvPr>
                  <p:cNvSpPr>
                    <a:spLocks noChangeShapeType="1"/>
                  </p:cNvSpPr>
                  <p:nvPr/>
                </p:nvSpPr>
                <p:spPr bwMode="auto">
                  <a:xfrm>
                    <a:off x="3050" y="332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52" name="Line 140">
                    <a:extLst>
                      <a:ext uri="{FF2B5EF4-FFF2-40B4-BE49-F238E27FC236}">
                        <a16:creationId xmlns:a16="http://schemas.microsoft.com/office/drawing/2014/main" id="{35E64F36-2DF2-7B11-342E-802B03D44200}"/>
                      </a:ext>
                    </a:extLst>
                  </p:cNvPr>
                  <p:cNvSpPr>
                    <a:spLocks noChangeShapeType="1"/>
                  </p:cNvSpPr>
                  <p:nvPr/>
                </p:nvSpPr>
                <p:spPr bwMode="auto">
                  <a:xfrm>
                    <a:off x="3023" y="328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53" name="Rectangle 141">
                  <a:extLst>
                    <a:ext uri="{FF2B5EF4-FFF2-40B4-BE49-F238E27FC236}">
                      <a16:creationId xmlns:a16="http://schemas.microsoft.com/office/drawing/2014/main" id="{9FD51527-9C3B-664D-AF63-D0D59B651DC4}"/>
                    </a:ext>
                  </a:extLst>
                </p:cNvPr>
                <p:cNvSpPr>
                  <a:spLocks noChangeArrowheads="1"/>
                </p:cNvSpPr>
                <p:nvPr/>
              </p:nvSpPr>
              <p:spPr bwMode="auto">
                <a:xfrm>
                  <a:off x="2850" y="3316"/>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E</a:t>
                  </a:r>
                </a:p>
              </p:txBody>
            </p:sp>
          </p:grpSp>
          <p:grpSp>
            <p:nvGrpSpPr>
              <p:cNvPr id="679054" name="Group 142">
                <a:extLst>
                  <a:ext uri="{FF2B5EF4-FFF2-40B4-BE49-F238E27FC236}">
                    <a16:creationId xmlns:a16="http://schemas.microsoft.com/office/drawing/2014/main" id="{52BED9D5-8843-1975-FEE1-B8955E5F1148}"/>
                  </a:ext>
                </a:extLst>
              </p:cNvPr>
              <p:cNvGrpSpPr>
                <a:grpSpLocks/>
              </p:cNvGrpSpPr>
              <p:nvPr/>
            </p:nvGrpSpPr>
            <p:grpSpPr bwMode="auto">
              <a:xfrm>
                <a:off x="2994" y="3391"/>
                <a:ext cx="200" cy="172"/>
                <a:chOff x="2994" y="3391"/>
                <a:chExt cx="200" cy="172"/>
              </a:xfrm>
            </p:grpSpPr>
            <p:grpSp>
              <p:nvGrpSpPr>
                <p:cNvPr id="679055" name="Group 143">
                  <a:extLst>
                    <a:ext uri="{FF2B5EF4-FFF2-40B4-BE49-F238E27FC236}">
                      <a16:creationId xmlns:a16="http://schemas.microsoft.com/office/drawing/2014/main" id="{BADFA96D-5EF1-DF7B-43D1-8902F1AECF3E}"/>
                    </a:ext>
                  </a:extLst>
                </p:cNvPr>
                <p:cNvGrpSpPr>
                  <a:grpSpLocks/>
                </p:cNvGrpSpPr>
                <p:nvPr/>
              </p:nvGrpSpPr>
              <p:grpSpPr bwMode="auto">
                <a:xfrm>
                  <a:off x="3013" y="3391"/>
                  <a:ext cx="181" cy="155"/>
                  <a:chOff x="3013" y="3391"/>
                  <a:chExt cx="181" cy="155"/>
                </a:xfrm>
              </p:grpSpPr>
              <p:sp>
                <p:nvSpPr>
                  <p:cNvPr id="679056" name="Line 144">
                    <a:extLst>
                      <a:ext uri="{FF2B5EF4-FFF2-40B4-BE49-F238E27FC236}">
                        <a16:creationId xmlns:a16="http://schemas.microsoft.com/office/drawing/2014/main" id="{C7B9B34E-6082-6359-F329-4ACCAD373460}"/>
                      </a:ext>
                    </a:extLst>
                  </p:cNvPr>
                  <p:cNvSpPr>
                    <a:spLocks noChangeShapeType="1"/>
                  </p:cNvSpPr>
                  <p:nvPr/>
                </p:nvSpPr>
                <p:spPr bwMode="auto">
                  <a:xfrm flipV="1">
                    <a:off x="3160" y="3423"/>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57" name="AutoShape 145">
                    <a:extLst>
                      <a:ext uri="{FF2B5EF4-FFF2-40B4-BE49-F238E27FC236}">
                        <a16:creationId xmlns:a16="http://schemas.microsoft.com/office/drawing/2014/main" id="{20B35E0F-AF36-8E32-0B13-8A496A33F791}"/>
                      </a:ext>
                    </a:extLst>
                  </p:cNvPr>
                  <p:cNvSpPr>
                    <a:spLocks noChangeArrowheads="1"/>
                  </p:cNvSpPr>
                  <p:nvPr/>
                </p:nvSpPr>
                <p:spPr bwMode="auto">
                  <a:xfrm>
                    <a:off x="3013" y="3439"/>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58" name="Line 146">
                    <a:extLst>
                      <a:ext uri="{FF2B5EF4-FFF2-40B4-BE49-F238E27FC236}">
                        <a16:creationId xmlns:a16="http://schemas.microsoft.com/office/drawing/2014/main" id="{B08CD2C9-FB5E-C0EC-91BF-BC75476A8BC4}"/>
                      </a:ext>
                    </a:extLst>
                  </p:cNvPr>
                  <p:cNvSpPr>
                    <a:spLocks noChangeShapeType="1"/>
                  </p:cNvSpPr>
                  <p:nvPr/>
                </p:nvSpPr>
                <p:spPr bwMode="auto">
                  <a:xfrm flipV="1">
                    <a:off x="3129"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59" name="Line 147">
                    <a:extLst>
                      <a:ext uri="{FF2B5EF4-FFF2-40B4-BE49-F238E27FC236}">
                        <a16:creationId xmlns:a16="http://schemas.microsoft.com/office/drawing/2014/main" id="{F3E16D3D-F37A-F006-6E03-FD77119772A6}"/>
                      </a:ext>
                    </a:extLst>
                  </p:cNvPr>
                  <p:cNvSpPr>
                    <a:spLocks noChangeShapeType="1"/>
                  </p:cNvSpPr>
                  <p:nvPr/>
                </p:nvSpPr>
                <p:spPr bwMode="auto">
                  <a:xfrm flipV="1">
                    <a:off x="3160" y="3470"/>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60" name="Line 148">
                    <a:extLst>
                      <a:ext uri="{FF2B5EF4-FFF2-40B4-BE49-F238E27FC236}">
                        <a16:creationId xmlns:a16="http://schemas.microsoft.com/office/drawing/2014/main" id="{8EA4DA00-FE10-32F9-F0D1-62D06942827D}"/>
                      </a:ext>
                    </a:extLst>
                  </p:cNvPr>
                  <p:cNvSpPr>
                    <a:spLocks noChangeShapeType="1"/>
                  </p:cNvSpPr>
                  <p:nvPr/>
                </p:nvSpPr>
                <p:spPr bwMode="auto">
                  <a:xfrm flipV="1">
                    <a:off x="3046" y="3391"/>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61" name="Line 149">
                    <a:extLst>
                      <a:ext uri="{FF2B5EF4-FFF2-40B4-BE49-F238E27FC236}">
                        <a16:creationId xmlns:a16="http://schemas.microsoft.com/office/drawing/2014/main" id="{C7D58535-44EF-9DEA-E552-F299D5D220DC}"/>
                      </a:ext>
                    </a:extLst>
                  </p:cNvPr>
                  <p:cNvSpPr>
                    <a:spLocks noChangeShapeType="1"/>
                  </p:cNvSpPr>
                  <p:nvPr/>
                </p:nvSpPr>
                <p:spPr bwMode="auto">
                  <a:xfrm>
                    <a:off x="3084" y="3396"/>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62" name="Line 150">
                    <a:extLst>
                      <a:ext uri="{FF2B5EF4-FFF2-40B4-BE49-F238E27FC236}">
                        <a16:creationId xmlns:a16="http://schemas.microsoft.com/office/drawing/2014/main" id="{17E0F290-01F7-2D9E-865C-D73E7E8F38F7}"/>
                      </a:ext>
                    </a:extLst>
                  </p:cNvPr>
                  <p:cNvSpPr>
                    <a:spLocks noChangeShapeType="1"/>
                  </p:cNvSpPr>
                  <p:nvPr/>
                </p:nvSpPr>
                <p:spPr bwMode="auto">
                  <a:xfrm>
                    <a:off x="3194" y="3434"/>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63" name="Line 151">
                    <a:extLst>
                      <a:ext uri="{FF2B5EF4-FFF2-40B4-BE49-F238E27FC236}">
                        <a16:creationId xmlns:a16="http://schemas.microsoft.com/office/drawing/2014/main" id="{26F80856-799D-6513-1408-A9119C9BA4C5}"/>
                      </a:ext>
                    </a:extLst>
                  </p:cNvPr>
                  <p:cNvSpPr>
                    <a:spLocks noChangeShapeType="1"/>
                  </p:cNvSpPr>
                  <p:nvPr/>
                </p:nvSpPr>
                <p:spPr bwMode="auto">
                  <a:xfrm>
                    <a:off x="3167" y="3400"/>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64" name="Rectangle 152">
                  <a:extLst>
                    <a:ext uri="{FF2B5EF4-FFF2-40B4-BE49-F238E27FC236}">
                      <a16:creationId xmlns:a16="http://schemas.microsoft.com/office/drawing/2014/main" id="{D7AE632B-AEA3-C0FE-38C0-69FA5B7DBF77}"/>
                    </a:ext>
                  </a:extLst>
                </p:cNvPr>
                <p:cNvSpPr>
                  <a:spLocks noChangeArrowheads="1"/>
                </p:cNvSpPr>
                <p:nvPr/>
              </p:nvSpPr>
              <p:spPr bwMode="auto">
                <a:xfrm>
                  <a:off x="2994" y="3430"/>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E</a:t>
                  </a:r>
                </a:p>
              </p:txBody>
            </p:sp>
          </p:grpSp>
          <p:grpSp>
            <p:nvGrpSpPr>
              <p:cNvPr id="679065" name="Group 153">
                <a:extLst>
                  <a:ext uri="{FF2B5EF4-FFF2-40B4-BE49-F238E27FC236}">
                    <a16:creationId xmlns:a16="http://schemas.microsoft.com/office/drawing/2014/main" id="{1263A59B-E343-23F0-0239-D2F4DCFA341D}"/>
                  </a:ext>
                </a:extLst>
              </p:cNvPr>
              <p:cNvGrpSpPr>
                <a:grpSpLocks/>
              </p:cNvGrpSpPr>
              <p:nvPr/>
            </p:nvGrpSpPr>
            <p:grpSpPr bwMode="auto">
              <a:xfrm>
                <a:off x="3000" y="3277"/>
                <a:ext cx="200" cy="172"/>
                <a:chOff x="3000" y="3277"/>
                <a:chExt cx="200" cy="172"/>
              </a:xfrm>
            </p:grpSpPr>
            <p:grpSp>
              <p:nvGrpSpPr>
                <p:cNvPr id="679066" name="Group 154">
                  <a:extLst>
                    <a:ext uri="{FF2B5EF4-FFF2-40B4-BE49-F238E27FC236}">
                      <a16:creationId xmlns:a16="http://schemas.microsoft.com/office/drawing/2014/main" id="{3F07377B-06BE-712C-37D6-190CF786AF85}"/>
                    </a:ext>
                  </a:extLst>
                </p:cNvPr>
                <p:cNvGrpSpPr>
                  <a:grpSpLocks/>
                </p:cNvGrpSpPr>
                <p:nvPr/>
              </p:nvGrpSpPr>
              <p:grpSpPr bwMode="auto">
                <a:xfrm>
                  <a:off x="3019" y="3277"/>
                  <a:ext cx="181" cy="155"/>
                  <a:chOff x="3019" y="3277"/>
                  <a:chExt cx="181" cy="155"/>
                </a:xfrm>
              </p:grpSpPr>
              <p:sp>
                <p:nvSpPr>
                  <p:cNvPr id="679067" name="Line 155">
                    <a:extLst>
                      <a:ext uri="{FF2B5EF4-FFF2-40B4-BE49-F238E27FC236}">
                        <a16:creationId xmlns:a16="http://schemas.microsoft.com/office/drawing/2014/main" id="{6D89C263-7DDA-7033-70B5-288954AF758E}"/>
                      </a:ext>
                    </a:extLst>
                  </p:cNvPr>
                  <p:cNvSpPr>
                    <a:spLocks noChangeShapeType="1"/>
                  </p:cNvSpPr>
                  <p:nvPr/>
                </p:nvSpPr>
                <p:spPr bwMode="auto">
                  <a:xfrm flipV="1">
                    <a:off x="3166" y="3309"/>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68" name="AutoShape 156">
                    <a:extLst>
                      <a:ext uri="{FF2B5EF4-FFF2-40B4-BE49-F238E27FC236}">
                        <a16:creationId xmlns:a16="http://schemas.microsoft.com/office/drawing/2014/main" id="{64C7F264-A35F-88BE-50A2-ABAB0455C43D}"/>
                      </a:ext>
                    </a:extLst>
                  </p:cNvPr>
                  <p:cNvSpPr>
                    <a:spLocks noChangeArrowheads="1"/>
                  </p:cNvSpPr>
                  <p:nvPr/>
                </p:nvSpPr>
                <p:spPr bwMode="auto">
                  <a:xfrm>
                    <a:off x="3019" y="3325"/>
                    <a:ext cx="141" cy="107"/>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69" name="Line 157">
                    <a:extLst>
                      <a:ext uri="{FF2B5EF4-FFF2-40B4-BE49-F238E27FC236}">
                        <a16:creationId xmlns:a16="http://schemas.microsoft.com/office/drawing/2014/main" id="{63B71301-0CE0-0C93-86EE-B39D5BC95FBF}"/>
                      </a:ext>
                    </a:extLst>
                  </p:cNvPr>
                  <p:cNvSpPr>
                    <a:spLocks noChangeShapeType="1"/>
                  </p:cNvSpPr>
                  <p:nvPr/>
                </p:nvSpPr>
                <p:spPr bwMode="auto">
                  <a:xfrm flipV="1">
                    <a:off x="3135"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70" name="Line 158">
                    <a:extLst>
                      <a:ext uri="{FF2B5EF4-FFF2-40B4-BE49-F238E27FC236}">
                        <a16:creationId xmlns:a16="http://schemas.microsoft.com/office/drawing/2014/main" id="{E3876D26-204F-21AC-9E6B-99F64894C853}"/>
                      </a:ext>
                    </a:extLst>
                  </p:cNvPr>
                  <p:cNvSpPr>
                    <a:spLocks noChangeShapeType="1"/>
                  </p:cNvSpPr>
                  <p:nvPr/>
                </p:nvSpPr>
                <p:spPr bwMode="auto">
                  <a:xfrm flipV="1">
                    <a:off x="3166" y="3356"/>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71" name="Line 159">
                    <a:extLst>
                      <a:ext uri="{FF2B5EF4-FFF2-40B4-BE49-F238E27FC236}">
                        <a16:creationId xmlns:a16="http://schemas.microsoft.com/office/drawing/2014/main" id="{462A6F23-08FC-E0A6-19FA-9A90D33A2259}"/>
                      </a:ext>
                    </a:extLst>
                  </p:cNvPr>
                  <p:cNvSpPr>
                    <a:spLocks noChangeShapeType="1"/>
                  </p:cNvSpPr>
                  <p:nvPr/>
                </p:nvSpPr>
                <p:spPr bwMode="auto">
                  <a:xfrm flipV="1">
                    <a:off x="3052" y="3277"/>
                    <a:ext cx="31" cy="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72" name="Line 160">
                    <a:extLst>
                      <a:ext uri="{FF2B5EF4-FFF2-40B4-BE49-F238E27FC236}">
                        <a16:creationId xmlns:a16="http://schemas.microsoft.com/office/drawing/2014/main" id="{52F09F82-8956-AA39-C3FD-6A2AAFA7321B}"/>
                      </a:ext>
                    </a:extLst>
                  </p:cNvPr>
                  <p:cNvSpPr>
                    <a:spLocks noChangeShapeType="1"/>
                  </p:cNvSpPr>
                  <p:nvPr/>
                </p:nvSpPr>
                <p:spPr bwMode="auto">
                  <a:xfrm>
                    <a:off x="3090" y="3282"/>
                    <a:ext cx="75"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73" name="Line 161">
                    <a:extLst>
                      <a:ext uri="{FF2B5EF4-FFF2-40B4-BE49-F238E27FC236}">
                        <a16:creationId xmlns:a16="http://schemas.microsoft.com/office/drawing/2014/main" id="{4DFE8B0D-D1DD-7D39-8F28-E3040E1B713D}"/>
                      </a:ext>
                    </a:extLst>
                  </p:cNvPr>
                  <p:cNvSpPr>
                    <a:spLocks noChangeShapeType="1"/>
                  </p:cNvSpPr>
                  <p:nvPr/>
                </p:nvSpPr>
                <p:spPr bwMode="auto">
                  <a:xfrm>
                    <a:off x="3200" y="3320"/>
                    <a:ext cx="0" cy="3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74" name="Line 162">
                    <a:extLst>
                      <a:ext uri="{FF2B5EF4-FFF2-40B4-BE49-F238E27FC236}">
                        <a16:creationId xmlns:a16="http://schemas.microsoft.com/office/drawing/2014/main" id="{4FC6F7AB-D4EB-65DC-C244-113A35F3946D}"/>
                      </a:ext>
                    </a:extLst>
                  </p:cNvPr>
                  <p:cNvSpPr>
                    <a:spLocks noChangeShapeType="1"/>
                  </p:cNvSpPr>
                  <p:nvPr/>
                </p:nvSpPr>
                <p:spPr bwMode="auto">
                  <a:xfrm>
                    <a:off x="3173" y="3286"/>
                    <a:ext cx="23" cy="2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75" name="Rectangle 163">
                  <a:extLst>
                    <a:ext uri="{FF2B5EF4-FFF2-40B4-BE49-F238E27FC236}">
                      <a16:creationId xmlns:a16="http://schemas.microsoft.com/office/drawing/2014/main" id="{BF944ABC-5BE3-FA51-F58E-87793DDE2368}"/>
                    </a:ext>
                  </a:extLst>
                </p:cNvPr>
                <p:cNvSpPr>
                  <a:spLocks noChangeArrowheads="1"/>
                </p:cNvSpPr>
                <p:nvPr/>
              </p:nvSpPr>
              <p:spPr bwMode="auto">
                <a:xfrm>
                  <a:off x="3000" y="3316"/>
                  <a:ext cx="162" cy="1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900" b="1" i="1">
                      <a:latin typeface="Arial" panose="020B0604020202020204" pitchFamily="34" charset="0"/>
                    </a:rPr>
                    <a:t>E</a:t>
                  </a:r>
                </a:p>
              </p:txBody>
            </p:sp>
          </p:grpSp>
        </p:grpSp>
        <p:grpSp>
          <p:nvGrpSpPr>
            <p:cNvPr id="679076" name="Group 164">
              <a:extLst>
                <a:ext uri="{FF2B5EF4-FFF2-40B4-BE49-F238E27FC236}">
                  <a16:creationId xmlns:a16="http://schemas.microsoft.com/office/drawing/2014/main" id="{42711A2F-5542-32C7-B5BE-92398187F454}"/>
                </a:ext>
              </a:extLst>
            </p:cNvPr>
            <p:cNvGrpSpPr>
              <a:grpSpLocks/>
            </p:cNvGrpSpPr>
            <p:nvPr/>
          </p:nvGrpSpPr>
          <p:grpSpPr bwMode="auto">
            <a:xfrm>
              <a:off x="3604" y="1770"/>
              <a:ext cx="1588" cy="1442"/>
              <a:chOff x="3604" y="1770"/>
              <a:chExt cx="1588" cy="1442"/>
            </a:xfrm>
          </p:grpSpPr>
          <p:sp>
            <p:nvSpPr>
              <p:cNvPr id="679077" name="Rectangle 165">
                <a:extLst>
                  <a:ext uri="{FF2B5EF4-FFF2-40B4-BE49-F238E27FC236}">
                    <a16:creationId xmlns:a16="http://schemas.microsoft.com/office/drawing/2014/main" id="{8BE12C56-9A92-7776-F1F3-41749CF97F20}"/>
                  </a:ext>
                </a:extLst>
              </p:cNvPr>
              <p:cNvSpPr>
                <a:spLocks noChangeArrowheads="1"/>
              </p:cNvSpPr>
              <p:nvPr/>
            </p:nvSpPr>
            <p:spPr bwMode="auto">
              <a:xfrm>
                <a:off x="3604" y="1936"/>
                <a:ext cx="1588" cy="1276"/>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78" name="Rectangle 166">
                <a:extLst>
                  <a:ext uri="{FF2B5EF4-FFF2-40B4-BE49-F238E27FC236}">
                    <a16:creationId xmlns:a16="http://schemas.microsoft.com/office/drawing/2014/main" id="{E932218B-DEC0-EF2A-58CE-8883C6EE515B}"/>
                  </a:ext>
                </a:extLst>
              </p:cNvPr>
              <p:cNvSpPr>
                <a:spLocks noChangeArrowheads="1"/>
              </p:cNvSpPr>
              <p:nvPr/>
            </p:nvSpPr>
            <p:spPr bwMode="auto">
              <a:xfrm>
                <a:off x="3816" y="1770"/>
                <a:ext cx="1144"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400" b="1">
                    <a:latin typeface="Arial" panose="020B0604020202020204" pitchFamily="34" charset="0"/>
                  </a:rPr>
                  <a:t>Final Assembly Cell </a:t>
                </a:r>
              </a:p>
            </p:txBody>
          </p:sp>
          <p:grpSp>
            <p:nvGrpSpPr>
              <p:cNvPr id="679079" name="Group 167">
                <a:extLst>
                  <a:ext uri="{FF2B5EF4-FFF2-40B4-BE49-F238E27FC236}">
                    <a16:creationId xmlns:a16="http://schemas.microsoft.com/office/drawing/2014/main" id="{83AE17BB-DEAF-6BD6-1198-EF1826116AD3}"/>
                  </a:ext>
                </a:extLst>
              </p:cNvPr>
              <p:cNvGrpSpPr>
                <a:grpSpLocks/>
              </p:cNvGrpSpPr>
              <p:nvPr/>
            </p:nvGrpSpPr>
            <p:grpSpPr bwMode="auto">
              <a:xfrm>
                <a:off x="3688" y="2080"/>
                <a:ext cx="1396" cy="684"/>
                <a:chOff x="3688" y="2080"/>
                <a:chExt cx="1396" cy="684"/>
              </a:xfrm>
            </p:grpSpPr>
            <p:sp>
              <p:nvSpPr>
                <p:cNvPr id="679080" name="AutoShape 168">
                  <a:extLst>
                    <a:ext uri="{FF2B5EF4-FFF2-40B4-BE49-F238E27FC236}">
                      <a16:creationId xmlns:a16="http://schemas.microsoft.com/office/drawing/2014/main" id="{D41DF037-880C-6A77-689E-2C7753A84A03}"/>
                    </a:ext>
                  </a:extLst>
                </p:cNvPr>
                <p:cNvSpPr>
                  <a:spLocks noChangeArrowheads="1"/>
                </p:cNvSpPr>
                <p:nvPr/>
              </p:nvSpPr>
              <p:spPr bwMode="auto">
                <a:xfrm>
                  <a:off x="3688" y="2080"/>
                  <a:ext cx="1396" cy="676"/>
                </a:xfrm>
                <a:prstGeom prst="roundRect">
                  <a:avLst>
                    <a:gd name="adj" fmla="val 1249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81" name="Line 169">
                  <a:extLst>
                    <a:ext uri="{FF2B5EF4-FFF2-40B4-BE49-F238E27FC236}">
                      <a16:creationId xmlns:a16="http://schemas.microsoft.com/office/drawing/2014/main" id="{554FA118-9AD6-2389-2F19-0D63E290F73F}"/>
                    </a:ext>
                  </a:extLst>
                </p:cNvPr>
                <p:cNvSpPr>
                  <a:spLocks noChangeShapeType="1"/>
                </p:cNvSpPr>
                <p:nvPr/>
              </p:nvSpPr>
              <p:spPr bwMode="auto">
                <a:xfrm>
                  <a:off x="3688" y="2328"/>
                  <a:ext cx="1396"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82" name="Line 170">
                  <a:extLst>
                    <a:ext uri="{FF2B5EF4-FFF2-40B4-BE49-F238E27FC236}">
                      <a16:creationId xmlns:a16="http://schemas.microsoft.com/office/drawing/2014/main" id="{253D5F90-62C7-37D1-42B3-8001CEB67741}"/>
                    </a:ext>
                  </a:extLst>
                </p:cNvPr>
                <p:cNvSpPr>
                  <a:spLocks noChangeShapeType="1"/>
                </p:cNvSpPr>
                <p:nvPr/>
              </p:nvSpPr>
              <p:spPr bwMode="auto">
                <a:xfrm flipV="1">
                  <a:off x="4002" y="2330"/>
                  <a:ext cx="0" cy="43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83" name="Line 171">
                  <a:extLst>
                    <a:ext uri="{FF2B5EF4-FFF2-40B4-BE49-F238E27FC236}">
                      <a16:creationId xmlns:a16="http://schemas.microsoft.com/office/drawing/2014/main" id="{60F7DC62-F739-4644-6BC6-7818AF4FC79C}"/>
                    </a:ext>
                  </a:extLst>
                </p:cNvPr>
                <p:cNvSpPr>
                  <a:spLocks noChangeShapeType="1"/>
                </p:cNvSpPr>
                <p:nvPr/>
              </p:nvSpPr>
              <p:spPr bwMode="auto">
                <a:xfrm flipV="1">
                  <a:off x="4374" y="2330"/>
                  <a:ext cx="0" cy="43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84" name="Line 172">
                  <a:extLst>
                    <a:ext uri="{FF2B5EF4-FFF2-40B4-BE49-F238E27FC236}">
                      <a16:creationId xmlns:a16="http://schemas.microsoft.com/office/drawing/2014/main" id="{3C0C3B6F-1278-7727-4B52-1C14ED665D79}"/>
                    </a:ext>
                  </a:extLst>
                </p:cNvPr>
                <p:cNvSpPr>
                  <a:spLocks noChangeShapeType="1"/>
                </p:cNvSpPr>
                <p:nvPr/>
              </p:nvSpPr>
              <p:spPr bwMode="auto">
                <a:xfrm flipV="1">
                  <a:off x="4722" y="2330"/>
                  <a:ext cx="0" cy="43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85" name="Rectangle 173">
                  <a:extLst>
                    <a:ext uri="{FF2B5EF4-FFF2-40B4-BE49-F238E27FC236}">
                      <a16:creationId xmlns:a16="http://schemas.microsoft.com/office/drawing/2014/main" id="{4AC45868-0711-3946-6B76-3EDFA39C6A61}"/>
                    </a:ext>
                  </a:extLst>
                </p:cNvPr>
                <p:cNvSpPr>
                  <a:spLocks noChangeArrowheads="1"/>
                </p:cNvSpPr>
                <p:nvPr/>
              </p:nvSpPr>
              <p:spPr bwMode="auto">
                <a:xfrm>
                  <a:off x="3816" y="2143"/>
                  <a:ext cx="1161" cy="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200" b="1">
                      <a:latin typeface="Arial" panose="020B0604020202020204" pitchFamily="34" charset="0"/>
                    </a:rPr>
                    <a:t>Final Assembly Process</a:t>
                  </a:r>
                </a:p>
              </p:txBody>
            </p:sp>
            <p:sp>
              <p:nvSpPr>
                <p:cNvPr id="679086" name="Rectangle 174">
                  <a:extLst>
                    <a:ext uri="{FF2B5EF4-FFF2-40B4-BE49-F238E27FC236}">
                      <a16:creationId xmlns:a16="http://schemas.microsoft.com/office/drawing/2014/main" id="{EE8D955F-88D2-D41E-6663-D7CEA72C088F}"/>
                    </a:ext>
                  </a:extLst>
                </p:cNvPr>
                <p:cNvSpPr>
                  <a:spLocks noChangeArrowheads="1"/>
                </p:cNvSpPr>
                <p:nvPr/>
              </p:nvSpPr>
              <p:spPr bwMode="auto">
                <a:xfrm>
                  <a:off x="3720"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200" b="1">
                      <a:latin typeface="Arial" panose="020B0604020202020204" pitchFamily="34" charset="0"/>
                    </a:rPr>
                    <a:t>Step</a:t>
                  </a:r>
                </a:p>
                <a:p>
                  <a:pPr algn="ctr">
                    <a:lnSpc>
                      <a:spcPct val="90000"/>
                    </a:lnSpc>
                    <a:spcBef>
                      <a:spcPct val="30000"/>
                    </a:spcBef>
                  </a:pPr>
                  <a:r>
                    <a:rPr lang="en-US" altLang="en-US" sz="1200" b="1">
                      <a:latin typeface="Arial" panose="020B0604020202020204" pitchFamily="34" charset="0"/>
                    </a:rPr>
                    <a:t>1</a:t>
                  </a:r>
                </a:p>
              </p:txBody>
            </p:sp>
            <p:sp>
              <p:nvSpPr>
                <p:cNvPr id="679087" name="Rectangle 175">
                  <a:extLst>
                    <a:ext uri="{FF2B5EF4-FFF2-40B4-BE49-F238E27FC236}">
                      <a16:creationId xmlns:a16="http://schemas.microsoft.com/office/drawing/2014/main" id="{3FA79D26-4810-9A68-C7FD-27BC51B8FE65}"/>
                    </a:ext>
                  </a:extLst>
                </p:cNvPr>
                <p:cNvSpPr>
                  <a:spLocks noChangeArrowheads="1"/>
                </p:cNvSpPr>
                <p:nvPr/>
              </p:nvSpPr>
              <p:spPr bwMode="auto">
                <a:xfrm>
                  <a:off x="4056"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200" b="1">
                      <a:latin typeface="Arial" panose="020B0604020202020204" pitchFamily="34" charset="0"/>
                    </a:rPr>
                    <a:t>Step</a:t>
                  </a:r>
                </a:p>
                <a:p>
                  <a:pPr algn="ctr">
                    <a:lnSpc>
                      <a:spcPct val="90000"/>
                    </a:lnSpc>
                    <a:spcBef>
                      <a:spcPct val="30000"/>
                    </a:spcBef>
                  </a:pPr>
                  <a:r>
                    <a:rPr lang="en-US" altLang="en-US" sz="1200" b="1">
                      <a:latin typeface="Arial" panose="020B0604020202020204" pitchFamily="34" charset="0"/>
                    </a:rPr>
                    <a:t>2</a:t>
                  </a:r>
                </a:p>
              </p:txBody>
            </p:sp>
            <p:sp>
              <p:nvSpPr>
                <p:cNvPr id="679088" name="Rectangle 176">
                  <a:extLst>
                    <a:ext uri="{FF2B5EF4-FFF2-40B4-BE49-F238E27FC236}">
                      <a16:creationId xmlns:a16="http://schemas.microsoft.com/office/drawing/2014/main" id="{02AEF502-F636-DA96-3E54-C2C30C5CD6EC}"/>
                    </a:ext>
                  </a:extLst>
                </p:cNvPr>
                <p:cNvSpPr>
                  <a:spLocks noChangeArrowheads="1"/>
                </p:cNvSpPr>
                <p:nvPr/>
              </p:nvSpPr>
              <p:spPr bwMode="auto">
                <a:xfrm>
                  <a:off x="4428"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200" b="1">
                      <a:latin typeface="Arial" panose="020B0604020202020204" pitchFamily="34" charset="0"/>
                    </a:rPr>
                    <a:t>Step</a:t>
                  </a:r>
                </a:p>
                <a:p>
                  <a:pPr algn="ctr">
                    <a:lnSpc>
                      <a:spcPct val="90000"/>
                    </a:lnSpc>
                    <a:spcBef>
                      <a:spcPct val="30000"/>
                    </a:spcBef>
                  </a:pPr>
                  <a:r>
                    <a:rPr lang="en-US" altLang="en-US" sz="1200" b="1">
                      <a:latin typeface="Arial" panose="020B0604020202020204" pitchFamily="34" charset="0"/>
                    </a:rPr>
                    <a:t>3</a:t>
                  </a:r>
                </a:p>
              </p:txBody>
            </p:sp>
            <p:sp>
              <p:nvSpPr>
                <p:cNvPr id="679089" name="Rectangle 177">
                  <a:extLst>
                    <a:ext uri="{FF2B5EF4-FFF2-40B4-BE49-F238E27FC236}">
                      <a16:creationId xmlns:a16="http://schemas.microsoft.com/office/drawing/2014/main" id="{0764955A-7D26-D885-9E9C-EE751620E557}"/>
                    </a:ext>
                  </a:extLst>
                </p:cNvPr>
                <p:cNvSpPr>
                  <a:spLocks noChangeArrowheads="1"/>
                </p:cNvSpPr>
                <p:nvPr/>
              </p:nvSpPr>
              <p:spPr bwMode="auto">
                <a:xfrm>
                  <a:off x="4776" y="2407"/>
                  <a:ext cx="266"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200" b="1">
                      <a:latin typeface="Arial" panose="020B0604020202020204" pitchFamily="34" charset="0"/>
                    </a:rPr>
                    <a:t>Step</a:t>
                  </a:r>
                </a:p>
                <a:p>
                  <a:pPr algn="ctr">
                    <a:lnSpc>
                      <a:spcPct val="90000"/>
                    </a:lnSpc>
                    <a:spcBef>
                      <a:spcPct val="30000"/>
                    </a:spcBef>
                  </a:pPr>
                  <a:r>
                    <a:rPr lang="en-US" altLang="en-US" sz="1200" b="1">
                      <a:latin typeface="Arial" panose="020B0604020202020204" pitchFamily="34" charset="0"/>
                    </a:rPr>
                    <a:t>4</a:t>
                  </a:r>
                </a:p>
              </p:txBody>
            </p:sp>
          </p:grpSp>
          <p:sp>
            <p:nvSpPr>
              <p:cNvPr id="679090" name="Rectangle 178">
                <a:extLst>
                  <a:ext uri="{FF2B5EF4-FFF2-40B4-BE49-F238E27FC236}">
                    <a16:creationId xmlns:a16="http://schemas.microsoft.com/office/drawing/2014/main" id="{8F9DFE9F-3EF6-ABF1-0202-16CDAF62D3EA}"/>
                  </a:ext>
                </a:extLst>
              </p:cNvPr>
              <p:cNvSpPr>
                <a:spLocks noChangeArrowheads="1"/>
              </p:cNvSpPr>
              <p:nvPr/>
            </p:nvSpPr>
            <p:spPr bwMode="auto">
              <a:xfrm>
                <a:off x="3957" y="2808"/>
                <a:ext cx="882"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400" b="1">
                    <a:latin typeface="Arial" panose="020B0604020202020204" pitchFamily="34" charset="0"/>
                  </a:rPr>
                  <a:t>Single unit flow</a:t>
                </a:r>
              </a:p>
            </p:txBody>
          </p:sp>
          <p:sp>
            <p:nvSpPr>
              <p:cNvPr id="679091" name="Line 179">
                <a:extLst>
                  <a:ext uri="{FF2B5EF4-FFF2-40B4-BE49-F238E27FC236}">
                    <a16:creationId xmlns:a16="http://schemas.microsoft.com/office/drawing/2014/main" id="{86E5F13F-5C8D-C710-6EA3-E3D0C21624B6}"/>
                  </a:ext>
                </a:extLst>
              </p:cNvPr>
              <p:cNvSpPr>
                <a:spLocks noChangeShapeType="1"/>
              </p:cNvSpPr>
              <p:nvPr/>
            </p:nvSpPr>
            <p:spPr bwMode="auto">
              <a:xfrm>
                <a:off x="3964" y="2950"/>
                <a:ext cx="1001"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092" name="AutoShape 180">
              <a:extLst>
                <a:ext uri="{FF2B5EF4-FFF2-40B4-BE49-F238E27FC236}">
                  <a16:creationId xmlns:a16="http://schemas.microsoft.com/office/drawing/2014/main" id="{27020BB0-404D-4CB9-0267-29AD0E68BA5F}"/>
                </a:ext>
              </a:extLst>
            </p:cNvPr>
            <p:cNvSpPr>
              <a:spLocks noChangeArrowheads="1"/>
            </p:cNvSpPr>
            <p:nvPr/>
          </p:nvSpPr>
          <p:spPr bwMode="auto">
            <a:xfrm>
              <a:off x="5228" y="2272"/>
              <a:ext cx="520" cy="460"/>
            </a:xfrm>
            <a:prstGeom prst="rightArrow">
              <a:avLst>
                <a:gd name="adj1" fmla="val 75000"/>
                <a:gd name="adj2" fmla="val 39225"/>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altLang="en-US" sz="1400" b="1" i="1">
                  <a:latin typeface="Arial" panose="020B0604020202020204" pitchFamily="34" charset="0"/>
                </a:rPr>
                <a:t>Output</a:t>
              </a:r>
            </a:p>
          </p:txBody>
        </p:sp>
        <p:sp>
          <p:nvSpPr>
            <p:cNvPr id="679093" name="Line 181">
              <a:extLst>
                <a:ext uri="{FF2B5EF4-FFF2-40B4-BE49-F238E27FC236}">
                  <a16:creationId xmlns:a16="http://schemas.microsoft.com/office/drawing/2014/main" id="{8A81C532-BCC6-C894-5780-D93E928869F6}"/>
                </a:ext>
              </a:extLst>
            </p:cNvPr>
            <p:cNvSpPr>
              <a:spLocks noChangeShapeType="1"/>
            </p:cNvSpPr>
            <p:nvPr/>
          </p:nvSpPr>
          <p:spPr bwMode="auto">
            <a:xfrm flipV="1">
              <a:off x="2584" y="2984"/>
              <a:ext cx="280" cy="17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94" name="Line 182">
              <a:extLst>
                <a:ext uri="{FF2B5EF4-FFF2-40B4-BE49-F238E27FC236}">
                  <a16:creationId xmlns:a16="http://schemas.microsoft.com/office/drawing/2014/main" id="{0C2927BC-A200-2B7E-443D-A0E0B3BC2956}"/>
                </a:ext>
              </a:extLst>
            </p:cNvPr>
            <p:cNvSpPr>
              <a:spLocks noChangeShapeType="1"/>
            </p:cNvSpPr>
            <p:nvPr/>
          </p:nvSpPr>
          <p:spPr bwMode="auto">
            <a:xfrm>
              <a:off x="2584" y="1908"/>
              <a:ext cx="232"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95" name="Line 183">
              <a:extLst>
                <a:ext uri="{FF2B5EF4-FFF2-40B4-BE49-F238E27FC236}">
                  <a16:creationId xmlns:a16="http://schemas.microsoft.com/office/drawing/2014/main" id="{3B8CE55C-5E5D-541C-5AB5-66EC00859AB3}"/>
                </a:ext>
              </a:extLst>
            </p:cNvPr>
            <p:cNvSpPr>
              <a:spLocks noChangeShapeType="1"/>
            </p:cNvSpPr>
            <p:nvPr/>
          </p:nvSpPr>
          <p:spPr bwMode="auto">
            <a:xfrm>
              <a:off x="2596" y="1948"/>
              <a:ext cx="256" cy="22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96" name="Line 184">
              <a:extLst>
                <a:ext uri="{FF2B5EF4-FFF2-40B4-BE49-F238E27FC236}">
                  <a16:creationId xmlns:a16="http://schemas.microsoft.com/office/drawing/2014/main" id="{FADD0EFD-D8EE-28A1-A418-B39C54045A13}"/>
                </a:ext>
              </a:extLst>
            </p:cNvPr>
            <p:cNvSpPr>
              <a:spLocks noChangeShapeType="1"/>
            </p:cNvSpPr>
            <p:nvPr/>
          </p:nvSpPr>
          <p:spPr bwMode="auto">
            <a:xfrm flipV="1">
              <a:off x="2596" y="1604"/>
              <a:ext cx="268" cy="2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097" name="Line 185">
              <a:extLst>
                <a:ext uri="{FF2B5EF4-FFF2-40B4-BE49-F238E27FC236}">
                  <a16:creationId xmlns:a16="http://schemas.microsoft.com/office/drawing/2014/main" id="{033277BD-7C10-2A3C-532F-855BEFA4F2DB}"/>
                </a:ext>
              </a:extLst>
            </p:cNvPr>
            <p:cNvSpPr>
              <a:spLocks noChangeShapeType="1"/>
            </p:cNvSpPr>
            <p:nvPr/>
          </p:nvSpPr>
          <p:spPr bwMode="auto">
            <a:xfrm>
              <a:off x="2584" y="3196"/>
              <a:ext cx="280" cy="17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79098" name="Group 186">
              <a:extLst>
                <a:ext uri="{FF2B5EF4-FFF2-40B4-BE49-F238E27FC236}">
                  <a16:creationId xmlns:a16="http://schemas.microsoft.com/office/drawing/2014/main" id="{F0CAF082-1CC1-8531-A6FE-5F3C6C3EB88A}"/>
                </a:ext>
              </a:extLst>
            </p:cNvPr>
            <p:cNvGrpSpPr>
              <a:grpSpLocks/>
            </p:cNvGrpSpPr>
            <p:nvPr/>
          </p:nvGrpSpPr>
          <p:grpSpPr bwMode="auto">
            <a:xfrm>
              <a:off x="3160" y="2699"/>
              <a:ext cx="389" cy="174"/>
              <a:chOff x="3160" y="2699"/>
              <a:chExt cx="389" cy="174"/>
            </a:xfrm>
          </p:grpSpPr>
          <p:sp>
            <p:nvSpPr>
              <p:cNvPr id="679099" name="Arc 187">
                <a:extLst>
                  <a:ext uri="{FF2B5EF4-FFF2-40B4-BE49-F238E27FC236}">
                    <a16:creationId xmlns:a16="http://schemas.microsoft.com/office/drawing/2014/main" id="{712A2DE3-CF25-EC6E-4733-2099BDD45C91}"/>
                  </a:ext>
                </a:extLst>
              </p:cNvPr>
              <p:cNvSpPr>
                <a:spLocks/>
              </p:cNvSpPr>
              <p:nvPr/>
            </p:nvSpPr>
            <p:spPr bwMode="auto">
              <a:xfrm rot="19260000">
                <a:off x="3160" y="2699"/>
                <a:ext cx="389" cy="66"/>
              </a:xfrm>
              <a:custGeom>
                <a:avLst/>
                <a:gdLst>
                  <a:gd name="G0" fmla="+- 21597 0 0"/>
                  <a:gd name="G1" fmla="+- 21600 0 0"/>
                  <a:gd name="G2" fmla="+- 21600 0 0"/>
                  <a:gd name="T0" fmla="*/ 0 w 21597"/>
                  <a:gd name="T1" fmla="*/ 21271 h 21600"/>
                  <a:gd name="T2" fmla="*/ 21542 w 21597"/>
                  <a:gd name="T3" fmla="*/ 0 h 21600"/>
                  <a:gd name="T4" fmla="*/ 21597 w 21597"/>
                  <a:gd name="T5" fmla="*/ 21600 h 21600"/>
                </a:gdLst>
                <a:ahLst/>
                <a:cxnLst>
                  <a:cxn ang="0">
                    <a:pos x="T0" y="T1"/>
                  </a:cxn>
                  <a:cxn ang="0">
                    <a:pos x="T2" y="T3"/>
                  </a:cxn>
                  <a:cxn ang="0">
                    <a:pos x="T4" y="T5"/>
                  </a:cxn>
                </a:cxnLst>
                <a:rect l="0" t="0" r="r" b="b"/>
                <a:pathLst>
                  <a:path w="21597" h="21600" fill="none" extrusionOk="0">
                    <a:moveTo>
                      <a:pt x="-1" y="21270"/>
                    </a:moveTo>
                    <a:cubicBezTo>
                      <a:pt x="178" y="9492"/>
                      <a:pt x="9762" y="30"/>
                      <a:pt x="21542" y="0"/>
                    </a:cubicBezTo>
                  </a:path>
                  <a:path w="21597" h="21600" stroke="0" extrusionOk="0">
                    <a:moveTo>
                      <a:pt x="-1" y="21270"/>
                    </a:moveTo>
                    <a:cubicBezTo>
                      <a:pt x="178" y="9492"/>
                      <a:pt x="9762" y="30"/>
                      <a:pt x="21542" y="0"/>
                    </a:cubicBezTo>
                    <a:lnTo>
                      <a:pt x="21597"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00" name="Arc 188">
                <a:extLst>
                  <a:ext uri="{FF2B5EF4-FFF2-40B4-BE49-F238E27FC236}">
                    <a16:creationId xmlns:a16="http://schemas.microsoft.com/office/drawing/2014/main" id="{16EF00AB-6B31-C11B-1155-0079EA98E572}"/>
                  </a:ext>
                </a:extLst>
              </p:cNvPr>
              <p:cNvSpPr>
                <a:spLocks/>
              </p:cNvSpPr>
              <p:nvPr/>
            </p:nvSpPr>
            <p:spPr bwMode="auto">
              <a:xfrm rot="8460000">
                <a:off x="3217" y="2814"/>
                <a:ext cx="194" cy="5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101" name="Group 189">
              <a:extLst>
                <a:ext uri="{FF2B5EF4-FFF2-40B4-BE49-F238E27FC236}">
                  <a16:creationId xmlns:a16="http://schemas.microsoft.com/office/drawing/2014/main" id="{4CCE7D72-C5C8-D2C5-9F37-E5F1FAA69FDC}"/>
                </a:ext>
              </a:extLst>
            </p:cNvPr>
            <p:cNvGrpSpPr>
              <a:grpSpLocks/>
            </p:cNvGrpSpPr>
            <p:nvPr/>
          </p:nvGrpSpPr>
          <p:grpSpPr bwMode="auto">
            <a:xfrm>
              <a:off x="3153" y="1998"/>
              <a:ext cx="416" cy="67"/>
              <a:chOff x="3153" y="1998"/>
              <a:chExt cx="416" cy="67"/>
            </a:xfrm>
          </p:grpSpPr>
          <p:sp>
            <p:nvSpPr>
              <p:cNvPr id="679102" name="Arc 190">
                <a:extLst>
                  <a:ext uri="{FF2B5EF4-FFF2-40B4-BE49-F238E27FC236}">
                    <a16:creationId xmlns:a16="http://schemas.microsoft.com/office/drawing/2014/main" id="{F43B263F-264A-0AB2-2D1E-8F8B52BF1EEB}"/>
                  </a:ext>
                </a:extLst>
              </p:cNvPr>
              <p:cNvSpPr>
                <a:spLocks/>
              </p:cNvSpPr>
              <p:nvPr/>
            </p:nvSpPr>
            <p:spPr bwMode="auto">
              <a:xfrm rot="2160000">
                <a:off x="3180" y="1999"/>
                <a:ext cx="389" cy="66"/>
              </a:xfrm>
              <a:custGeom>
                <a:avLst/>
                <a:gdLst>
                  <a:gd name="G0" fmla="+- 21597 0 0"/>
                  <a:gd name="G1" fmla="+- 21600 0 0"/>
                  <a:gd name="G2" fmla="+- 21600 0 0"/>
                  <a:gd name="T0" fmla="*/ 0 w 21597"/>
                  <a:gd name="T1" fmla="*/ 21271 h 21600"/>
                  <a:gd name="T2" fmla="*/ 21542 w 21597"/>
                  <a:gd name="T3" fmla="*/ 0 h 21600"/>
                  <a:gd name="T4" fmla="*/ 21597 w 21597"/>
                  <a:gd name="T5" fmla="*/ 21600 h 21600"/>
                </a:gdLst>
                <a:ahLst/>
                <a:cxnLst>
                  <a:cxn ang="0">
                    <a:pos x="T0" y="T1"/>
                  </a:cxn>
                  <a:cxn ang="0">
                    <a:pos x="T2" y="T3"/>
                  </a:cxn>
                  <a:cxn ang="0">
                    <a:pos x="T4" y="T5"/>
                  </a:cxn>
                </a:cxnLst>
                <a:rect l="0" t="0" r="r" b="b"/>
                <a:pathLst>
                  <a:path w="21597" h="21600" fill="none" extrusionOk="0">
                    <a:moveTo>
                      <a:pt x="-1" y="21270"/>
                    </a:moveTo>
                    <a:cubicBezTo>
                      <a:pt x="178" y="9492"/>
                      <a:pt x="9762" y="30"/>
                      <a:pt x="21542" y="0"/>
                    </a:cubicBezTo>
                  </a:path>
                  <a:path w="21597" h="21600" stroke="0" extrusionOk="0">
                    <a:moveTo>
                      <a:pt x="-1" y="21270"/>
                    </a:moveTo>
                    <a:cubicBezTo>
                      <a:pt x="178" y="9492"/>
                      <a:pt x="9762" y="30"/>
                      <a:pt x="21542" y="0"/>
                    </a:cubicBezTo>
                    <a:lnTo>
                      <a:pt x="21597" y="2160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03" name="Arc 191">
                <a:extLst>
                  <a:ext uri="{FF2B5EF4-FFF2-40B4-BE49-F238E27FC236}">
                    <a16:creationId xmlns:a16="http://schemas.microsoft.com/office/drawing/2014/main" id="{410ECFAC-C00F-EC84-D5DC-407675011624}"/>
                  </a:ext>
                </a:extLst>
              </p:cNvPr>
              <p:cNvSpPr>
                <a:spLocks/>
              </p:cNvSpPr>
              <p:nvPr/>
            </p:nvSpPr>
            <p:spPr bwMode="auto">
              <a:xfrm rot="12960000">
                <a:off x="3153" y="1998"/>
                <a:ext cx="194" cy="5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104" name="Group 192">
              <a:extLst>
                <a:ext uri="{FF2B5EF4-FFF2-40B4-BE49-F238E27FC236}">
                  <a16:creationId xmlns:a16="http://schemas.microsoft.com/office/drawing/2014/main" id="{D6AE6C55-7678-B81B-57B9-C08F1D64C858}"/>
                </a:ext>
              </a:extLst>
            </p:cNvPr>
            <p:cNvGrpSpPr>
              <a:grpSpLocks/>
            </p:cNvGrpSpPr>
            <p:nvPr/>
          </p:nvGrpSpPr>
          <p:grpSpPr bwMode="auto">
            <a:xfrm>
              <a:off x="205" y="1386"/>
              <a:ext cx="2350" cy="995"/>
              <a:chOff x="205" y="1386"/>
              <a:chExt cx="2350" cy="995"/>
            </a:xfrm>
          </p:grpSpPr>
          <p:sp>
            <p:nvSpPr>
              <p:cNvPr id="679105" name="Rectangle 193">
                <a:extLst>
                  <a:ext uri="{FF2B5EF4-FFF2-40B4-BE49-F238E27FC236}">
                    <a16:creationId xmlns:a16="http://schemas.microsoft.com/office/drawing/2014/main" id="{5E9E01CC-B774-8760-95EF-E6DC40FBA86D}"/>
                  </a:ext>
                </a:extLst>
              </p:cNvPr>
              <p:cNvSpPr>
                <a:spLocks noChangeArrowheads="1"/>
              </p:cNvSpPr>
              <p:nvPr/>
            </p:nvSpPr>
            <p:spPr bwMode="auto">
              <a:xfrm>
                <a:off x="205" y="1386"/>
                <a:ext cx="1175"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400" b="1">
                    <a:latin typeface="Arial" panose="020B0604020202020204" pitchFamily="34" charset="0"/>
                  </a:rPr>
                  <a:t>Sub-assembly Cell 1 </a:t>
                </a:r>
              </a:p>
            </p:txBody>
          </p:sp>
          <p:grpSp>
            <p:nvGrpSpPr>
              <p:cNvPr id="679106" name="Group 194">
                <a:extLst>
                  <a:ext uri="{FF2B5EF4-FFF2-40B4-BE49-F238E27FC236}">
                    <a16:creationId xmlns:a16="http://schemas.microsoft.com/office/drawing/2014/main" id="{D7089C83-5C1F-34C4-8288-2FF5446D2F29}"/>
                  </a:ext>
                </a:extLst>
              </p:cNvPr>
              <p:cNvGrpSpPr>
                <a:grpSpLocks/>
              </p:cNvGrpSpPr>
              <p:nvPr/>
            </p:nvGrpSpPr>
            <p:grpSpPr bwMode="auto">
              <a:xfrm>
                <a:off x="209" y="1532"/>
                <a:ext cx="2346" cy="849"/>
                <a:chOff x="209" y="1532"/>
                <a:chExt cx="2346" cy="849"/>
              </a:xfrm>
            </p:grpSpPr>
            <p:sp>
              <p:nvSpPr>
                <p:cNvPr id="679107" name="AutoShape 195">
                  <a:extLst>
                    <a:ext uri="{FF2B5EF4-FFF2-40B4-BE49-F238E27FC236}">
                      <a16:creationId xmlns:a16="http://schemas.microsoft.com/office/drawing/2014/main" id="{07AFE557-7EB0-A26D-6FE2-35F48F9378F4}"/>
                    </a:ext>
                  </a:extLst>
                </p:cNvPr>
                <p:cNvSpPr>
                  <a:spLocks noChangeArrowheads="1"/>
                </p:cNvSpPr>
                <p:nvPr/>
              </p:nvSpPr>
              <p:spPr bwMode="auto">
                <a:xfrm>
                  <a:off x="641" y="1774"/>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Input</a:t>
                  </a:r>
                </a:p>
              </p:txBody>
            </p:sp>
            <p:grpSp>
              <p:nvGrpSpPr>
                <p:cNvPr id="679108" name="Group 196">
                  <a:extLst>
                    <a:ext uri="{FF2B5EF4-FFF2-40B4-BE49-F238E27FC236}">
                      <a16:creationId xmlns:a16="http://schemas.microsoft.com/office/drawing/2014/main" id="{9A0E6026-2839-D855-B8D0-9BAD7911989D}"/>
                    </a:ext>
                  </a:extLst>
                </p:cNvPr>
                <p:cNvGrpSpPr>
                  <a:grpSpLocks/>
                </p:cNvGrpSpPr>
                <p:nvPr/>
              </p:nvGrpSpPr>
              <p:grpSpPr bwMode="auto">
                <a:xfrm>
                  <a:off x="2295" y="1806"/>
                  <a:ext cx="218" cy="186"/>
                  <a:chOff x="2295" y="1806"/>
                  <a:chExt cx="218" cy="186"/>
                </a:xfrm>
              </p:grpSpPr>
              <p:sp>
                <p:nvSpPr>
                  <p:cNvPr id="679109" name="Line 197">
                    <a:extLst>
                      <a:ext uri="{FF2B5EF4-FFF2-40B4-BE49-F238E27FC236}">
                        <a16:creationId xmlns:a16="http://schemas.microsoft.com/office/drawing/2014/main" id="{3D1A015E-6556-8362-0E53-5E658AC48EAB}"/>
                      </a:ext>
                    </a:extLst>
                  </p:cNvPr>
                  <p:cNvSpPr>
                    <a:spLocks noChangeShapeType="1"/>
                  </p:cNvSpPr>
                  <p:nvPr/>
                </p:nvSpPr>
                <p:spPr bwMode="auto">
                  <a:xfrm flipV="1">
                    <a:off x="2472" y="1844"/>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0" name="AutoShape 198">
                    <a:extLst>
                      <a:ext uri="{FF2B5EF4-FFF2-40B4-BE49-F238E27FC236}">
                        <a16:creationId xmlns:a16="http://schemas.microsoft.com/office/drawing/2014/main" id="{789EDABC-6769-3D31-5691-C5697D7BD603}"/>
                      </a:ext>
                    </a:extLst>
                  </p:cNvPr>
                  <p:cNvSpPr>
                    <a:spLocks noChangeArrowheads="1"/>
                  </p:cNvSpPr>
                  <p:nvPr/>
                </p:nvSpPr>
                <p:spPr bwMode="auto">
                  <a:xfrm>
                    <a:off x="2295" y="1862"/>
                    <a:ext cx="171" cy="130"/>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1" name="Line 199">
                    <a:extLst>
                      <a:ext uri="{FF2B5EF4-FFF2-40B4-BE49-F238E27FC236}">
                        <a16:creationId xmlns:a16="http://schemas.microsoft.com/office/drawing/2014/main" id="{92CD20A8-8E1A-C621-F371-D794CE890A3D}"/>
                      </a:ext>
                    </a:extLst>
                  </p:cNvPr>
                  <p:cNvSpPr>
                    <a:spLocks noChangeShapeType="1"/>
                  </p:cNvSpPr>
                  <p:nvPr/>
                </p:nvSpPr>
                <p:spPr bwMode="auto">
                  <a:xfrm flipV="1">
                    <a:off x="2435" y="1806"/>
                    <a:ext cx="38"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2" name="Line 200">
                    <a:extLst>
                      <a:ext uri="{FF2B5EF4-FFF2-40B4-BE49-F238E27FC236}">
                        <a16:creationId xmlns:a16="http://schemas.microsoft.com/office/drawing/2014/main" id="{B2EE1DA6-2357-8EAA-B932-D785B552A41B}"/>
                      </a:ext>
                    </a:extLst>
                  </p:cNvPr>
                  <p:cNvSpPr>
                    <a:spLocks noChangeShapeType="1"/>
                  </p:cNvSpPr>
                  <p:nvPr/>
                </p:nvSpPr>
                <p:spPr bwMode="auto">
                  <a:xfrm flipV="1">
                    <a:off x="2472" y="1900"/>
                    <a:ext cx="39" cy="5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3" name="Line 201">
                    <a:extLst>
                      <a:ext uri="{FF2B5EF4-FFF2-40B4-BE49-F238E27FC236}">
                        <a16:creationId xmlns:a16="http://schemas.microsoft.com/office/drawing/2014/main" id="{58D152AE-A2AF-5F05-86BC-A565AF049142}"/>
                      </a:ext>
                    </a:extLst>
                  </p:cNvPr>
                  <p:cNvSpPr>
                    <a:spLocks noChangeShapeType="1"/>
                  </p:cNvSpPr>
                  <p:nvPr/>
                </p:nvSpPr>
                <p:spPr bwMode="auto">
                  <a:xfrm flipV="1">
                    <a:off x="2335" y="1806"/>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4" name="Line 202">
                    <a:extLst>
                      <a:ext uri="{FF2B5EF4-FFF2-40B4-BE49-F238E27FC236}">
                        <a16:creationId xmlns:a16="http://schemas.microsoft.com/office/drawing/2014/main" id="{24C91117-C627-15E3-D823-ECC8F98EC0FA}"/>
                      </a:ext>
                    </a:extLst>
                  </p:cNvPr>
                  <p:cNvSpPr>
                    <a:spLocks noChangeShapeType="1"/>
                  </p:cNvSpPr>
                  <p:nvPr/>
                </p:nvSpPr>
                <p:spPr bwMode="auto">
                  <a:xfrm>
                    <a:off x="2380" y="1811"/>
                    <a:ext cx="9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5" name="Line 203">
                    <a:extLst>
                      <a:ext uri="{FF2B5EF4-FFF2-40B4-BE49-F238E27FC236}">
                        <a16:creationId xmlns:a16="http://schemas.microsoft.com/office/drawing/2014/main" id="{C59FFCB0-EAD8-DF7F-96BD-85A145D141BD}"/>
                      </a:ext>
                    </a:extLst>
                  </p:cNvPr>
                  <p:cNvSpPr>
                    <a:spLocks noChangeShapeType="1"/>
                  </p:cNvSpPr>
                  <p:nvPr/>
                </p:nvSpPr>
                <p:spPr bwMode="auto">
                  <a:xfrm>
                    <a:off x="2513" y="1856"/>
                    <a:ext cx="0" cy="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6" name="Line 204">
                    <a:extLst>
                      <a:ext uri="{FF2B5EF4-FFF2-40B4-BE49-F238E27FC236}">
                        <a16:creationId xmlns:a16="http://schemas.microsoft.com/office/drawing/2014/main" id="{F8F0D966-EFF0-7741-9E58-014DC328516A}"/>
                      </a:ext>
                    </a:extLst>
                  </p:cNvPr>
                  <p:cNvSpPr>
                    <a:spLocks noChangeShapeType="1"/>
                  </p:cNvSpPr>
                  <p:nvPr/>
                </p:nvSpPr>
                <p:spPr bwMode="auto">
                  <a:xfrm>
                    <a:off x="2480" y="1815"/>
                    <a:ext cx="29" cy="3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117" name="AutoShape 205">
                  <a:extLst>
                    <a:ext uri="{FF2B5EF4-FFF2-40B4-BE49-F238E27FC236}">
                      <a16:creationId xmlns:a16="http://schemas.microsoft.com/office/drawing/2014/main" id="{A24A1FA2-0765-A90D-92E0-993026EC8202}"/>
                    </a:ext>
                  </a:extLst>
                </p:cNvPr>
                <p:cNvSpPr>
                  <a:spLocks noChangeArrowheads="1"/>
                </p:cNvSpPr>
                <p:nvPr/>
              </p:nvSpPr>
              <p:spPr bwMode="auto">
                <a:xfrm>
                  <a:off x="1337" y="1815"/>
                  <a:ext cx="165" cy="159"/>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pPr>
                  <a:r>
                    <a:rPr lang="en-US" altLang="en-US" sz="1100" b="1" i="1">
                      <a:latin typeface="Arial" panose="020B0604020202020204" pitchFamily="34" charset="0"/>
                    </a:rPr>
                    <a:t>=</a:t>
                  </a:r>
                </a:p>
              </p:txBody>
            </p:sp>
            <p:sp>
              <p:nvSpPr>
                <p:cNvPr id="679118" name="AutoShape 206">
                  <a:extLst>
                    <a:ext uri="{FF2B5EF4-FFF2-40B4-BE49-F238E27FC236}">
                      <a16:creationId xmlns:a16="http://schemas.microsoft.com/office/drawing/2014/main" id="{3FD2E149-EDA2-0957-4A75-601029018D2D}"/>
                    </a:ext>
                  </a:extLst>
                </p:cNvPr>
                <p:cNvSpPr>
                  <a:spLocks noChangeArrowheads="1"/>
                </p:cNvSpPr>
                <p:nvPr/>
              </p:nvSpPr>
              <p:spPr bwMode="auto">
                <a:xfrm>
                  <a:off x="254" y="1752"/>
                  <a:ext cx="350" cy="301"/>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19" name="AutoShape 207">
                  <a:extLst>
                    <a:ext uri="{FF2B5EF4-FFF2-40B4-BE49-F238E27FC236}">
                      <a16:creationId xmlns:a16="http://schemas.microsoft.com/office/drawing/2014/main" id="{F2E0696C-8BD6-0890-F172-7177E137663F}"/>
                    </a:ext>
                  </a:extLst>
                </p:cNvPr>
                <p:cNvSpPr>
                  <a:spLocks noChangeArrowheads="1"/>
                </p:cNvSpPr>
                <p:nvPr/>
              </p:nvSpPr>
              <p:spPr bwMode="auto">
                <a:xfrm>
                  <a:off x="936" y="1597"/>
                  <a:ext cx="352" cy="611"/>
                </a:xfrm>
                <a:prstGeom prst="roundRect">
                  <a:avLst>
                    <a:gd name="adj" fmla="val 4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000" b="1">
                      <a:latin typeface="Arial" panose="020B0604020202020204" pitchFamily="34" charset="0"/>
                    </a:rPr>
                    <a:t>Process</a:t>
                  </a:r>
                </a:p>
                <a:p>
                  <a:pPr algn="ctr">
                    <a:lnSpc>
                      <a:spcPct val="90000"/>
                    </a:lnSpc>
                    <a:spcBef>
                      <a:spcPct val="30000"/>
                    </a:spcBef>
                  </a:pPr>
                  <a:r>
                    <a:rPr lang="en-US" altLang="en-US" sz="1000" b="1">
                      <a:latin typeface="Arial" panose="020B0604020202020204" pitchFamily="34" charset="0"/>
                    </a:rPr>
                    <a:t>(1)</a:t>
                  </a:r>
                </a:p>
              </p:txBody>
            </p:sp>
            <p:sp>
              <p:nvSpPr>
                <p:cNvPr id="679120" name="AutoShape 208">
                  <a:extLst>
                    <a:ext uri="{FF2B5EF4-FFF2-40B4-BE49-F238E27FC236}">
                      <a16:creationId xmlns:a16="http://schemas.microsoft.com/office/drawing/2014/main" id="{9D186A7A-F72F-251F-B734-C6BED8AE4CA0}"/>
                    </a:ext>
                  </a:extLst>
                </p:cNvPr>
                <p:cNvSpPr>
                  <a:spLocks noChangeArrowheads="1"/>
                </p:cNvSpPr>
                <p:nvPr/>
              </p:nvSpPr>
              <p:spPr bwMode="auto">
                <a:xfrm>
                  <a:off x="1548" y="1687"/>
                  <a:ext cx="402" cy="431"/>
                </a:xfrm>
                <a:prstGeom prst="roundRect">
                  <a:avLst>
                    <a:gd name="adj" fmla="val 1249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000" b="1">
                      <a:latin typeface="Arial" panose="020B0604020202020204" pitchFamily="34" charset="0"/>
                    </a:rPr>
                    <a:t>Process</a:t>
                  </a:r>
                </a:p>
                <a:p>
                  <a:pPr algn="ctr">
                    <a:lnSpc>
                      <a:spcPct val="90000"/>
                    </a:lnSpc>
                    <a:spcBef>
                      <a:spcPct val="30000"/>
                    </a:spcBef>
                  </a:pPr>
                  <a:r>
                    <a:rPr lang="en-US" altLang="en-US" sz="1000" b="1">
                      <a:latin typeface="Arial" panose="020B0604020202020204" pitchFamily="34" charset="0"/>
                    </a:rPr>
                    <a:t>(2)</a:t>
                  </a:r>
                </a:p>
              </p:txBody>
            </p:sp>
            <p:sp>
              <p:nvSpPr>
                <p:cNvPr id="679121" name="Rectangle 209">
                  <a:extLst>
                    <a:ext uri="{FF2B5EF4-FFF2-40B4-BE49-F238E27FC236}">
                      <a16:creationId xmlns:a16="http://schemas.microsoft.com/office/drawing/2014/main" id="{FD87E5A2-FE21-1639-3289-E3132C528B8F}"/>
                    </a:ext>
                  </a:extLst>
                </p:cNvPr>
                <p:cNvSpPr>
                  <a:spLocks noChangeArrowheads="1"/>
                </p:cNvSpPr>
                <p:nvPr/>
              </p:nvSpPr>
              <p:spPr bwMode="auto">
                <a:xfrm>
                  <a:off x="1293" y="2025"/>
                  <a:ext cx="244"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Input </a:t>
                  </a:r>
                </a:p>
              </p:txBody>
            </p:sp>
            <p:sp>
              <p:nvSpPr>
                <p:cNvPr id="679122" name="Rectangle 210">
                  <a:extLst>
                    <a:ext uri="{FF2B5EF4-FFF2-40B4-BE49-F238E27FC236}">
                      <a16:creationId xmlns:a16="http://schemas.microsoft.com/office/drawing/2014/main" id="{1E64128E-DDD7-2F53-1064-5FD3754FF304}"/>
                    </a:ext>
                  </a:extLst>
                </p:cNvPr>
                <p:cNvSpPr>
                  <a:spLocks noChangeArrowheads="1"/>
                </p:cNvSpPr>
                <p:nvPr/>
              </p:nvSpPr>
              <p:spPr bwMode="auto">
                <a:xfrm>
                  <a:off x="1274" y="1665"/>
                  <a:ext cx="279"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Output</a:t>
                  </a:r>
                </a:p>
              </p:txBody>
            </p:sp>
            <p:sp>
              <p:nvSpPr>
                <p:cNvPr id="679123" name="AutoShape 211">
                  <a:extLst>
                    <a:ext uri="{FF2B5EF4-FFF2-40B4-BE49-F238E27FC236}">
                      <a16:creationId xmlns:a16="http://schemas.microsoft.com/office/drawing/2014/main" id="{388CC54E-CB20-B9FA-334C-2A465A440984}"/>
                    </a:ext>
                  </a:extLst>
                </p:cNvPr>
                <p:cNvSpPr>
                  <a:spLocks noChangeArrowheads="1"/>
                </p:cNvSpPr>
                <p:nvPr/>
              </p:nvSpPr>
              <p:spPr bwMode="auto">
                <a:xfrm>
                  <a:off x="1980" y="1774"/>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Output</a:t>
                  </a:r>
                </a:p>
              </p:txBody>
            </p:sp>
            <p:grpSp>
              <p:nvGrpSpPr>
                <p:cNvPr id="679124" name="Group 212">
                  <a:extLst>
                    <a:ext uri="{FF2B5EF4-FFF2-40B4-BE49-F238E27FC236}">
                      <a16:creationId xmlns:a16="http://schemas.microsoft.com/office/drawing/2014/main" id="{DF579071-5CB5-32A6-CF6B-8C7D8BE0886E}"/>
                    </a:ext>
                  </a:extLst>
                </p:cNvPr>
                <p:cNvGrpSpPr>
                  <a:grpSpLocks/>
                </p:cNvGrpSpPr>
                <p:nvPr/>
              </p:nvGrpSpPr>
              <p:grpSpPr bwMode="auto">
                <a:xfrm>
                  <a:off x="1064" y="2224"/>
                  <a:ext cx="706" cy="120"/>
                  <a:chOff x="1064" y="2224"/>
                  <a:chExt cx="706" cy="120"/>
                </a:xfrm>
              </p:grpSpPr>
              <p:sp>
                <p:nvSpPr>
                  <p:cNvPr id="679125" name="Rectangle 213">
                    <a:extLst>
                      <a:ext uri="{FF2B5EF4-FFF2-40B4-BE49-F238E27FC236}">
                        <a16:creationId xmlns:a16="http://schemas.microsoft.com/office/drawing/2014/main" id="{9ED0614D-EBD7-B7C5-A677-8BD1F273A861}"/>
                      </a:ext>
                    </a:extLst>
                  </p:cNvPr>
                  <p:cNvSpPr>
                    <a:spLocks noChangeArrowheads="1"/>
                  </p:cNvSpPr>
                  <p:nvPr/>
                </p:nvSpPr>
                <p:spPr bwMode="auto">
                  <a:xfrm>
                    <a:off x="1064" y="2224"/>
                    <a:ext cx="660"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000" b="1">
                        <a:latin typeface="Arial" panose="020B0604020202020204" pitchFamily="34" charset="0"/>
                      </a:rPr>
                      <a:t>Single unit flow</a:t>
                    </a:r>
                  </a:p>
                </p:txBody>
              </p:sp>
              <p:sp>
                <p:nvSpPr>
                  <p:cNvPr id="679126" name="Line 214">
                    <a:extLst>
                      <a:ext uri="{FF2B5EF4-FFF2-40B4-BE49-F238E27FC236}">
                        <a16:creationId xmlns:a16="http://schemas.microsoft.com/office/drawing/2014/main" id="{CA638117-03B7-D8B1-261C-813D2C88E2EC}"/>
                      </a:ext>
                    </a:extLst>
                  </p:cNvPr>
                  <p:cNvSpPr>
                    <a:spLocks noChangeShapeType="1"/>
                  </p:cNvSpPr>
                  <p:nvPr/>
                </p:nvSpPr>
                <p:spPr bwMode="auto">
                  <a:xfrm>
                    <a:off x="1073" y="2335"/>
                    <a:ext cx="69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127" name="Rectangle 215">
                  <a:extLst>
                    <a:ext uri="{FF2B5EF4-FFF2-40B4-BE49-F238E27FC236}">
                      <a16:creationId xmlns:a16="http://schemas.microsoft.com/office/drawing/2014/main" id="{C440F332-9A34-46F3-F863-2634F8BB778A}"/>
                    </a:ext>
                  </a:extLst>
                </p:cNvPr>
                <p:cNvSpPr>
                  <a:spLocks noChangeArrowheads="1"/>
                </p:cNvSpPr>
                <p:nvPr/>
              </p:nvSpPr>
              <p:spPr bwMode="auto">
                <a:xfrm>
                  <a:off x="209" y="1532"/>
                  <a:ext cx="2346" cy="849"/>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679128" name="Group 216">
              <a:extLst>
                <a:ext uri="{FF2B5EF4-FFF2-40B4-BE49-F238E27FC236}">
                  <a16:creationId xmlns:a16="http://schemas.microsoft.com/office/drawing/2014/main" id="{A4E647D2-EB59-C479-C852-2ABA590703DE}"/>
                </a:ext>
              </a:extLst>
            </p:cNvPr>
            <p:cNvGrpSpPr>
              <a:grpSpLocks/>
            </p:cNvGrpSpPr>
            <p:nvPr/>
          </p:nvGrpSpPr>
          <p:grpSpPr bwMode="auto">
            <a:xfrm>
              <a:off x="205" y="2646"/>
              <a:ext cx="2350" cy="1019"/>
              <a:chOff x="205" y="2646"/>
              <a:chExt cx="2350" cy="1019"/>
            </a:xfrm>
          </p:grpSpPr>
          <p:sp>
            <p:nvSpPr>
              <p:cNvPr id="679129" name="Rectangle 217">
                <a:extLst>
                  <a:ext uri="{FF2B5EF4-FFF2-40B4-BE49-F238E27FC236}">
                    <a16:creationId xmlns:a16="http://schemas.microsoft.com/office/drawing/2014/main" id="{A3B8B610-F9F2-01CB-04A0-1407058B0328}"/>
                  </a:ext>
                </a:extLst>
              </p:cNvPr>
              <p:cNvSpPr>
                <a:spLocks noChangeArrowheads="1"/>
              </p:cNvSpPr>
              <p:nvPr/>
            </p:nvSpPr>
            <p:spPr bwMode="auto">
              <a:xfrm>
                <a:off x="205" y="2646"/>
                <a:ext cx="1175"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6038" tIns="23812" rIns="46038" bIns="23812">
                <a:spAutoFit/>
              </a:bodyPr>
              <a:lstStyle>
                <a:lvl1pPr defTabSz="228600" eaLnBrk="0" hangingPunct="0">
                  <a:defRPr sz="2400">
                    <a:solidFill>
                      <a:schemeClr val="tx1"/>
                    </a:solidFill>
                    <a:latin typeface="Times New Roman" panose="02020603050405020304" pitchFamily="18" charset="0"/>
                  </a:defRPr>
                </a:lvl1pPr>
                <a:lvl2pPr marL="228600" defTabSz="228600" eaLnBrk="0" hangingPunct="0">
                  <a:defRPr sz="2400">
                    <a:solidFill>
                      <a:schemeClr val="tx1"/>
                    </a:solidFill>
                    <a:latin typeface="Times New Roman" panose="02020603050405020304" pitchFamily="18" charset="0"/>
                  </a:defRPr>
                </a:lvl2pPr>
                <a:lvl3pPr marL="457200" defTabSz="228600" eaLnBrk="0" hangingPunct="0">
                  <a:defRPr sz="2400">
                    <a:solidFill>
                      <a:schemeClr val="tx1"/>
                    </a:solidFill>
                    <a:latin typeface="Times New Roman" panose="02020603050405020304" pitchFamily="18" charset="0"/>
                  </a:defRPr>
                </a:lvl3pPr>
                <a:lvl4pPr marL="685800" defTabSz="228600" eaLnBrk="0" hangingPunct="0">
                  <a:defRPr sz="2400">
                    <a:solidFill>
                      <a:schemeClr val="tx1"/>
                    </a:solidFill>
                    <a:latin typeface="Times New Roman" panose="02020603050405020304" pitchFamily="18" charset="0"/>
                  </a:defRPr>
                </a:lvl4pPr>
                <a:lvl5pPr marL="914400" defTabSz="228600" eaLnBrk="0" hangingPunct="0">
                  <a:defRPr sz="2400">
                    <a:solidFill>
                      <a:schemeClr val="tx1"/>
                    </a:solidFill>
                    <a:latin typeface="Times New Roman" panose="02020603050405020304" pitchFamily="18" charset="0"/>
                  </a:defRPr>
                </a:lvl5pPr>
                <a:lvl6pPr marL="1371600" defTabSz="228600" eaLnBrk="0" fontAlgn="base" hangingPunct="0">
                  <a:spcBef>
                    <a:spcPct val="0"/>
                  </a:spcBef>
                  <a:spcAft>
                    <a:spcPct val="0"/>
                  </a:spcAft>
                  <a:defRPr sz="2400">
                    <a:solidFill>
                      <a:schemeClr val="tx1"/>
                    </a:solidFill>
                    <a:latin typeface="Times New Roman" panose="02020603050405020304" pitchFamily="18" charset="0"/>
                  </a:defRPr>
                </a:lvl6pPr>
                <a:lvl7pPr marL="1828800" defTabSz="228600" eaLnBrk="0" fontAlgn="base" hangingPunct="0">
                  <a:spcBef>
                    <a:spcPct val="0"/>
                  </a:spcBef>
                  <a:spcAft>
                    <a:spcPct val="0"/>
                  </a:spcAft>
                  <a:defRPr sz="2400">
                    <a:solidFill>
                      <a:schemeClr val="tx1"/>
                    </a:solidFill>
                    <a:latin typeface="Times New Roman" panose="02020603050405020304" pitchFamily="18" charset="0"/>
                  </a:defRPr>
                </a:lvl7pPr>
                <a:lvl8pPr marL="2286000" defTabSz="228600" eaLnBrk="0" fontAlgn="base" hangingPunct="0">
                  <a:spcBef>
                    <a:spcPct val="0"/>
                  </a:spcBef>
                  <a:spcAft>
                    <a:spcPct val="0"/>
                  </a:spcAft>
                  <a:defRPr sz="2400">
                    <a:solidFill>
                      <a:schemeClr val="tx1"/>
                    </a:solidFill>
                    <a:latin typeface="Times New Roman" panose="02020603050405020304" pitchFamily="18" charset="0"/>
                  </a:defRPr>
                </a:lvl8pPr>
                <a:lvl9pPr marL="2743200" defTabSz="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400" b="1">
                    <a:latin typeface="Arial" panose="020B0604020202020204" pitchFamily="34" charset="0"/>
                  </a:rPr>
                  <a:t>Sub-assembly Cell 2 </a:t>
                </a:r>
              </a:p>
            </p:txBody>
          </p:sp>
          <p:grpSp>
            <p:nvGrpSpPr>
              <p:cNvPr id="679130" name="Group 218">
                <a:extLst>
                  <a:ext uri="{FF2B5EF4-FFF2-40B4-BE49-F238E27FC236}">
                    <a16:creationId xmlns:a16="http://schemas.microsoft.com/office/drawing/2014/main" id="{79111BB0-83E9-7027-5FF0-0E157E45DD6F}"/>
                  </a:ext>
                </a:extLst>
              </p:cNvPr>
              <p:cNvGrpSpPr>
                <a:grpSpLocks/>
              </p:cNvGrpSpPr>
              <p:nvPr/>
            </p:nvGrpSpPr>
            <p:grpSpPr bwMode="auto">
              <a:xfrm>
                <a:off x="209" y="2816"/>
                <a:ext cx="2346" cy="849"/>
                <a:chOff x="209" y="2816"/>
                <a:chExt cx="2346" cy="849"/>
              </a:xfrm>
            </p:grpSpPr>
            <p:sp>
              <p:nvSpPr>
                <p:cNvPr id="679131" name="AutoShape 219">
                  <a:extLst>
                    <a:ext uri="{FF2B5EF4-FFF2-40B4-BE49-F238E27FC236}">
                      <a16:creationId xmlns:a16="http://schemas.microsoft.com/office/drawing/2014/main" id="{ED7D01E0-D962-19E9-E1CB-A2DEFB307582}"/>
                    </a:ext>
                  </a:extLst>
                </p:cNvPr>
                <p:cNvSpPr>
                  <a:spLocks noChangeArrowheads="1"/>
                </p:cNvSpPr>
                <p:nvPr/>
              </p:nvSpPr>
              <p:spPr bwMode="auto">
                <a:xfrm>
                  <a:off x="641" y="3058"/>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Input</a:t>
                  </a:r>
                </a:p>
              </p:txBody>
            </p:sp>
            <p:grpSp>
              <p:nvGrpSpPr>
                <p:cNvPr id="679132" name="Group 220">
                  <a:extLst>
                    <a:ext uri="{FF2B5EF4-FFF2-40B4-BE49-F238E27FC236}">
                      <a16:creationId xmlns:a16="http://schemas.microsoft.com/office/drawing/2014/main" id="{D94AC213-8977-3487-C225-58D40D257BF3}"/>
                    </a:ext>
                  </a:extLst>
                </p:cNvPr>
                <p:cNvGrpSpPr>
                  <a:grpSpLocks/>
                </p:cNvGrpSpPr>
                <p:nvPr/>
              </p:nvGrpSpPr>
              <p:grpSpPr bwMode="auto">
                <a:xfrm>
                  <a:off x="2295" y="3090"/>
                  <a:ext cx="218" cy="186"/>
                  <a:chOff x="2295" y="3090"/>
                  <a:chExt cx="218" cy="186"/>
                </a:xfrm>
              </p:grpSpPr>
              <p:sp>
                <p:nvSpPr>
                  <p:cNvPr id="679133" name="Line 221">
                    <a:extLst>
                      <a:ext uri="{FF2B5EF4-FFF2-40B4-BE49-F238E27FC236}">
                        <a16:creationId xmlns:a16="http://schemas.microsoft.com/office/drawing/2014/main" id="{C7177D69-4A8C-86BF-3846-1B72E745C3FA}"/>
                      </a:ext>
                    </a:extLst>
                  </p:cNvPr>
                  <p:cNvSpPr>
                    <a:spLocks noChangeShapeType="1"/>
                  </p:cNvSpPr>
                  <p:nvPr/>
                </p:nvSpPr>
                <p:spPr bwMode="auto">
                  <a:xfrm flipV="1">
                    <a:off x="2472" y="3128"/>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34" name="AutoShape 222">
                    <a:extLst>
                      <a:ext uri="{FF2B5EF4-FFF2-40B4-BE49-F238E27FC236}">
                        <a16:creationId xmlns:a16="http://schemas.microsoft.com/office/drawing/2014/main" id="{1C67070B-0907-8635-C7A9-20D741E94652}"/>
                      </a:ext>
                    </a:extLst>
                  </p:cNvPr>
                  <p:cNvSpPr>
                    <a:spLocks noChangeArrowheads="1"/>
                  </p:cNvSpPr>
                  <p:nvPr/>
                </p:nvSpPr>
                <p:spPr bwMode="auto">
                  <a:xfrm>
                    <a:off x="2295" y="3146"/>
                    <a:ext cx="171" cy="130"/>
                  </a:xfrm>
                  <a:prstGeom prst="octagon">
                    <a:avLst>
                      <a:gd name="adj" fmla="val 29282"/>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35" name="Line 223">
                    <a:extLst>
                      <a:ext uri="{FF2B5EF4-FFF2-40B4-BE49-F238E27FC236}">
                        <a16:creationId xmlns:a16="http://schemas.microsoft.com/office/drawing/2014/main" id="{1974CB50-DBB4-F4FC-1237-AA36229590FA}"/>
                      </a:ext>
                    </a:extLst>
                  </p:cNvPr>
                  <p:cNvSpPr>
                    <a:spLocks noChangeShapeType="1"/>
                  </p:cNvSpPr>
                  <p:nvPr/>
                </p:nvSpPr>
                <p:spPr bwMode="auto">
                  <a:xfrm flipV="1">
                    <a:off x="2435" y="3090"/>
                    <a:ext cx="38"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36" name="Line 224">
                    <a:extLst>
                      <a:ext uri="{FF2B5EF4-FFF2-40B4-BE49-F238E27FC236}">
                        <a16:creationId xmlns:a16="http://schemas.microsoft.com/office/drawing/2014/main" id="{2F12D12F-4CCA-B9EE-8CCC-89B93437A751}"/>
                      </a:ext>
                    </a:extLst>
                  </p:cNvPr>
                  <p:cNvSpPr>
                    <a:spLocks noChangeShapeType="1"/>
                  </p:cNvSpPr>
                  <p:nvPr/>
                </p:nvSpPr>
                <p:spPr bwMode="auto">
                  <a:xfrm flipV="1">
                    <a:off x="2472" y="3184"/>
                    <a:ext cx="39" cy="59"/>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37" name="Line 225">
                    <a:extLst>
                      <a:ext uri="{FF2B5EF4-FFF2-40B4-BE49-F238E27FC236}">
                        <a16:creationId xmlns:a16="http://schemas.microsoft.com/office/drawing/2014/main" id="{976ED004-3AA5-42B3-2CBB-F4B1A438FF25}"/>
                      </a:ext>
                    </a:extLst>
                  </p:cNvPr>
                  <p:cNvSpPr>
                    <a:spLocks noChangeShapeType="1"/>
                  </p:cNvSpPr>
                  <p:nvPr/>
                </p:nvSpPr>
                <p:spPr bwMode="auto">
                  <a:xfrm flipV="1">
                    <a:off x="2335" y="3090"/>
                    <a:ext cx="39" cy="5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38" name="Line 226">
                    <a:extLst>
                      <a:ext uri="{FF2B5EF4-FFF2-40B4-BE49-F238E27FC236}">
                        <a16:creationId xmlns:a16="http://schemas.microsoft.com/office/drawing/2014/main" id="{D24D62D3-455F-1282-2606-EE3E68FA32DF}"/>
                      </a:ext>
                    </a:extLst>
                  </p:cNvPr>
                  <p:cNvSpPr>
                    <a:spLocks noChangeShapeType="1"/>
                  </p:cNvSpPr>
                  <p:nvPr/>
                </p:nvSpPr>
                <p:spPr bwMode="auto">
                  <a:xfrm>
                    <a:off x="2380" y="3095"/>
                    <a:ext cx="9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39" name="Line 227">
                    <a:extLst>
                      <a:ext uri="{FF2B5EF4-FFF2-40B4-BE49-F238E27FC236}">
                        <a16:creationId xmlns:a16="http://schemas.microsoft.com/office/drawing/2014/main" id="{80DF4F1F-4AE8-2B6D-73CA-FEA3ADD13CE7}"/>
                      </a:ext>
                    </a:extLst>
                  </p:cNvPr>
                  <p:cNvSpPr>
                    <a:spLocks noChangeShapeType="1"/>
                  </p:cNvSpPr>
                  <p:nvPr/>
                </p:nvSpPr>
                <p:spPr bwMode="auto">
                  <a:xfrm>
                    <a:off x="2513" y="3140"/>
                    <a:ext cx="0" cy="4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40" name="Line 228">
                    <a:extLst>
                      <a:ext uri="{FF2B5EF4-FFF2-40B4-BE49-F238E27FC236}">
                        <a16:creationId xmlns:a16="http://schemas.microsoft.com/office/drawing/2014/main" id="{7931B1A3-115C-154C-F68C-BDBA64F1F6A6}"/>
                      </a:ext>
                    </a:extLst>
                  </p:cNvPr>
                  <p:cNvSpPr>
                    <a:spLocks noChangeShapeType="1"/>
                  </p:cNvSpPr>
                  <p:nvPr/>
                </p:nvSpPr>
                <p:spPr bwMode="auto">
                  <a:xfrm>
                    <a:off x="2480" y="3099"/>
                    <a:ext cx="29" cy="3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141" name="AutoShape 229">
                  <a:extLst>
                    <a:ext uri="{FF2B5EF4-FFF2-40B4-BE49-F238E27FC236}">
                      <a16:creationId xmlns:a16="http://schemas.microsoft.com/office/drawing/2014/main" id="{B16A3AE0-843E-6DA5-86D7-2C2EB7BB6D55}"/>
                    </a:ext>
                  </a:extLst>
                </p:cNvPr>
                <p:cNvSpPr>
                  <a:spLocks noChangeArrowheads="1"/>
                </p:cNvSpPr>
                <p:nvPr/>
              </p:nvSpPr>
              <p:spPr bwMode="auto">
                <a:xfrm>
                  <a:off x="1337" y="3099"/>
                  <a:ext cx="165" cy="159"/>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pPr>
                  <a:r>
                    <a:rPr lang="en-US" altLang="en-US" sz="1100" b="1" i="1">
                      <a:latin typeface="Arial" panose="020B0604020202020204" pitchFamily="34" charset="0"/>
                    </a:rPr>
                    <a:t>=</a:t>
                  </a:r>
                </a:p>
              </p:txBody>
            </p:sp>
            <p:sp>
              <p:nvSpPr>
                <p:cNvPr id="679142" name="AutoShape 230">
                  <a:extLst>
                    <a:ext uri="{FF2B5EF4-FFF2-40B4-BE49-F238E27FC236}">
                      <a16:creationId xmlns:a16="http://schemas.microsoft.com/office/drawing/2014/main" id="{00F2741A-E196-FBD8-3E80-A0774E21C64C}"/>
                    </a:ext>
                  </a:extLst>
                </p:cNvPr>
                <p:cNvSpPr>
                  <a:spLocks noChangeArrowheads="1"/>
                </p:cNvSpPr>
                <p:nvPr/>
              </p:nvSpPr>
              <p:spPr bwMode="auto">
                <a:xfrm>
                  <a:off x="254" y="3036"/>
                  <a:ext cx="350" cy="301"/>
                </a:xfrm>
                <a:prstGeom prst="cube">
                  <a:avLst>
                    <a:gd name="adj" fmla="val 24995"/>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143" name="AutoShape 231">
                  <a:extLst>
                    <a:ext uri="{FF2B5EF4-FFF2-40B4-BE49-F238E27FC236}">
                      <a16:creationId xmlns:a16="http://schemas.microsoft.com/office/drawing/2014/main" id="{ACFFD0F2-546D-A341-C835-A80653FBAEF1}"/>
                    </a:ext>
                  </a:extLst>
                </p:cNvPr>
                <p:cNvSpPr>
                  <a:spLocks noChangeArrowheads="1"/>
                </p:cNvSpPr>
                <p:nvPr/>
              </p:nvSpPr>
              <p:spPr bwMode="auto">
                <a:xfrm>
                  <a:off x="936" y="2881"/>
                  <a:ext cx="352" cy="611"/>
                </a:xfrm>
                <a:prstGeom prst="roundRect">
                  <a:avLst>
                    <a:gd name="adj" fmla="val 40000"/>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000" b="1">
                      <a:latin typeface="Arial" panose="020B0604020202020204" pitchFamily="34" charset="0"/>
                    </a:rPr>
                    <a:t>Process</a:t>
                  </a:r>
                </a:p>
                <a:p>
                  <a:pPr algn="ctr">
                    <a:lnSpc>
                      <a:spcPct val="90000"/>
                    </a:lnSpc>
                    <a:spcBef>
                      <a:spcPct val="30000"/>
                    </a:spcBef>
                  </a:pPr>
                  <a:r>
                    <a:rPr lang="en-US" altLang="en-US" sz="1000" b="1">
                      <a:latin typeface="Arial" panose="020B0604020202020204" pitchFamily="34" charset="0"/>
                    </a:rPr>
                    <a:t>(1)</a:t>
                  </a:r>
                </a:p>
              </p:txBody>
            </p:sp>
            <p:sp>
              <p:nvSpPr>
                <p:cNvPr id="679144" name="AutoShape 232">
                  <a:extLst>
                    <a:ext uri="{FF2B5EF4-FFF2-40B4-BE49-F238E27FC236}">
                      <a16:creationId xmlns:a16="http://schemas.microsoft.com/office/drawing/2014/main" id="{645B34D1-27CC-7050-EB0F-70D7AAE59A52}"/>
                    </a:ext>
                  </a:extLst>
                </p:cNvPr>
                <p:cNvSpPr>
                  <a:spLocks noChangeArrowheads="1"/>
                </p:cNvSpPr>
                <p:nvPr/>
              </p:nvSpPr>
              <p:spPr bwMode="auto">
                <a:xfrm>
                  <a:off x="1548" y="2971"/>
                  <a:ext cx="402" cy="431"/>
                </a:xfrm>
                <a:prstGeom prst="roundRect">
                  <a:avLst>
                    <a:gd name="adj" fmla="val 12495"/>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000" b="1">
                      <a:latin typeface="Arial" panose="020B0604020202020204" pitchFamily="34" charset="0"/>
                    </a:rPr>
                    <a:t>Process</a:t>
                  </a:r>
                </a:p>
                <a:p>
                  <a:pPr algn="ctr">
                    <a:lnSpc>
                      <a:spcPct val="90000"/>
                    </a:lnSpc>
                    <a:spcBef>
                      <a:spcPct val="30000"/>
                    </a:spcBef>
                  </a:pPr>
                  <a:r>
                    <a:rPr lang="en-US" altLang="en-US" sz="1000" b="1">
                      <a:latin typeface="Arial" panose="020B0604020202020204" pitchFamily="34" charset="0"/>
                    </a:rPr>
                    <a:t>(2)</a:t>
                  </a:r>
                </a:p>
              </p:txBody>
            </p:sp>
            <p:sp>
              <p:nvSpPr>
                <p:cNvPr id="679145" name="Rectangle 233">
                  <a:extLst>
                    <a:ext uri="{FF2B5EF4-FFF2-40B4-BE49-F238E27FC236}">
                      <a16:creationId xmlns:a16="http://schemas.microsoft.com/office/drawing/2014/main" id="{20441106-7AE7-FE55-B300-2F5FEDEB6F48}"/>
                    </a:ext>
                  </a:extLst>
                </p:cNvPr>
                <p:cNvSpPr>
                  <a:spLocks noChangeArrowheads="1"/>
                </p:cNvSpPr>
                <p:nvPr/>
              </p:nvSpPr>
              <p:spPr bwMode="auto">
                <a:xfrm>
                  <a:off x="1293" y="3309"/>
                  <a:ext cx="244"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Input </a:t>
                  </a:r>
                </a:p>
              </p:txBody>
            </p:sp>
            <p:sp>
              <p:nvSpPr>
                <p:cNvPr id="679146" name="Rectangle 234">
                  <a:extLst>
                    <a:ext uri="{FF2B5EF4-FFF2-40B4-BE49-F238E27FC236}">
                      <a16:creationId xmlns:a16="http://schemas.microsoft.com/office/drawing/2014/main" id="{FFC1CAA6-414F-843E-3588-953A8F18B3CE}"/>
                    </a:ext>
                  </a:extLst>
                </p:cNvPr>
                <p:cNvSpPr>
                  <a:spLocks noChangeArrowheads="1"/>
                </p:cNvSpPr>
                <p:nvPr/>
              </p:nvSpPr>
              <p:spPr bwMode="auto">
                <a:xfrm>
                  <a:off x="1274" y="2949"/>
                  <a:ext cx="279" cy="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Output</a:t>
                  </a:r>
                </a:p>
              </p:txBody>
            </p:sp>
            <p:sp>
              <p:nvSpPr>
                <p:cNvPr id="679147" name="AutoShape 235">
                  <a:extLst>
                    <a:ext uri="{FF2B5EF4-FFF2-40B4-BE49-F238E27FC236}">
                      <a16:creationId xmlns:a16="http://schemas.microsoft.com/office/drawing/2014/main" id="{CB8F2E13-E384-C312-1609-B7837C71925D}"/>
                    </a:ext>
                  </a:extLst>
                </p:cNvPr>
                <p:cNvSpPr>
                  <a:spLocks noChangeArrowheads="1"/>
                </p:cNvSpPr>
                <p:nvPr/>
              </p:nvSpPr>
              <p:spPr bwMode="auto">
                <a:xfrm>
                  <a:off x="1980" y="3058"/>
                  <a:ext cx="273" cy="258"/>
                </a:xfrm>
                <a:prstGeom prst="rightArrow">
                  <a:avLst>
                    <a:gd name="adj1" fmla="val 50000"/>
                    <a:gd name="adj2" fmla="val 3887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nchor="ct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800" b="1">
                      <a:latin typeface="Arial" panose="020B0604020202020204" pitchFamily="34" charset="0"/>
                    </a:rPr>
                    <a:t>Output</a:t>
                  </a:r>
                </a:p>
              </p:txBody>
            </p:sp>
            <p:grpSp>
              <p:nvGrpSpPr>
                <p:cNvPr id="679148" name="Group 236">
                  <a:extLst>
                    <a:ext uri="{FF2B5EF4-FFF2-40B4-BE49-F238E27FC236}">
                      <a16:creationId xmlns:a16="http://schemas.microsoft.com/office/drawing/2014/main" id="{84C3086A-1309-7768-114C-288EE33AE356}"/>
                    </a:ext>
                  </a:extLst>
                </p:cNvPr>
                <p:cNvGrpSpPr>
                  <a:grpSpLocks/>
                </p:cNvGrpSpPr>
                <p:nvPr/>
              </p:nvGrpSpPr>
              <p:grpSpPr bwMode="auto">
                <a:xfrm>
                  <a:off x="1064" y="3508"/>
                  <a:ext cx="706" cy="120"/>
                  <a:chOff x="1064" y="3508"/>
                  <a:chExt cx="706" cy="120"/>
                </a:xfrm>
              </p:grpSpPr>
              <p:sp>
                <p:nvSpPr>
                  <p:cNvPr id="679149" name="Rectangle 237">
                    <a:extLst>
                      <a:ext uri="{FF2B5EF4-FFF2-40B4-BE49-F238E27FC236}">
                        <a16:creationId xmlns:a16="http://schemas.microsoft.com/office/drawing/2014/main" id="{F2BC0F58-53CC-224E-2707-EFBCB263F7B6}"/>
                      </a:ext>
                    </a:extLst>
                  </p:cNvPr>
                  <p:cNvSpPr>
                    <a:spLocks noChangeArrowheads="1"/>
                  </p:cNvSpPr>
                  <p:nvPr/>
                </p:nvSpPr>
                <p:spPr bwMode="auto">
                  <a:xfrm>
                    <a:off x="1064" y="3508"/>
                    <a:ext cx="660" cy="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55562" tIns="26988" rIns="55562" bIns="26988">
                    <a:spAutoFit/>
                  </a:bodyPr>
                  <a:lstStyle>
                    <a:lvl1pPr defTabSz="330200" eaLnBrk="0" hangingPunct="0">
                      <a:defRPr sz="2400">
                        <a:solidFill>
                          <a:schemeClr val="tx1"/>
                        </a:solidFill>
                        <a:latin typeface="Times New Roman" panose="02020603050405020304" pitchFamily="18" charset="0"/>
                      </a:defRPr>
                    </a:lvl1pPr>
                    <a:lvl2pPr marL="274638" defTabSz="330200" eaLnBrk="0" hangingPunct="0">
                      <a:defRPr sz="2400">
                        <a:solidFill>
                          <a:schemeClr val="tx1"/>
                        </a:solidFill>
                        <a:latin typeface="Times New Roman" panose="02020603050405020304" pitchFamily="18" charset="0"/>
                      </a:defRPr>
                    </a:lvl2pPr>
                    <a:lvl3pPr marL="549275" defTabSz="330200" eaLnBrk="0" hangingPunct="0">
                      <a:defRPr sz="2400">
                        <a:solidFill>
                          <a:schemeClr val="tx1"/>
                        </a:solidFill>
                        <a:latin typeface="Times New Roman" panose="02020603050405020304" pitchFamily="18" charset="0"/>
                      </a:defRPr>
                    </a:lvl3pPr>
                    <a:lvl4pPr marL="822325" defTabSz="330200" eaLnBrk="0" hangingPunct="0">
                      <a:defRPr sz="2400">
                        <a:solidFill>
                          <a:schemeClr val="tx1"/>
                        </a:solidFill>
                        <a:latin typeface="Times New Roman" panose="02020603050405020304" pitchFamily="18" charset="0"/>
                      </a:defRPr>
                    </a:lvl4pPr>
                    <a:lvl5pPr marL="1096963" defTabSz="330200" eaLnBrk="0" hangingPunct="0">
                      <a:defRPr sz="2400">
                        <a:solidFill>
                          <a:schemeClr val="tx1"/>
                        </a:solidFill>
                        <a:latin typeface="Times New Roman" panose="02020603050405020304" pitchFamily="18" charset="0"/>
                      </a:defRPr>
                    </a:lvl5pPr>
                    <a:lvl6pPr marL="1554163" defTabSz="330200" eaLnBrk="0" fontAlgn="base" hangingPunct="0">
                      <a:spcBef>
                        <a:spcPct val="0"/>
                      </a:spcBef>
                      <a:spcAft>
                        <a:spcPct val="0"/>
                      </a:spcAft>
                      <a:defRPr sz="2400">
                        <a:solidFill>
                          <a:schemeClr val="tx1"/>
                        </a:solidFill>
                        <a:latin typeface="Times New Roman" panose="02020603050405020304" pitchFamily="18" charset="0"/>
                      </a:defRPr>
                    </a:lvl6pPr>
                    <a:lvl7pPr marL="2011363" defTabSz="330200" eaLnBrk="0" fontAlgn="base" hangingPunct="0">
                      <a:spcBef>
                        <a:spcPct val="0"/>
                      </a:spcBef>
                      <a:spcAft>
                        <a:spcPct val="0"/>
                      </a:spcAft>
                      <a:defRPr sz="2400">
                        <a:solidFill>
                          <a:schemeClr val="tx1"/>
                        </a:solidFill>
                        <a:latin typeface="Times New Roman" panose="02020603050405020304" pitchFamily="18" charset="0"/>
                      </a:defRPr>
                    </a:lvl7pPr>
                    <a:lvl8pPr marL="2468563" defTabSz="330200" eaLnBrk="0" fontAlgn="base" hangingPunct="0">
                      <a:spcBef>
                        <a:spcPct val="0"/>
                      </a:spcBef>
                      <a:spcAft>
                        <a:spcPct val="0"/>
                      </a:spcAft>
                      <a:defRPr sz="2400">
                        <a:solidFill>
                          <a:schemeClr val="tx1"/>
                        </a:solidFill>
                        <a:latin typeface="Times New Roman" panose="02020603050405020304" pitchFamily="18" charset="0"/>
                      </a:defRPr>
                    </a:lvl8pPr>
                    <a:lvl9pPr marL="2925763" defTabSz="3302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pPr>
                    <a:r>
                      <a:rPr lang="en-US" altLang="en-US" sz="1000" b="1">
                        <a:latin typeface="Arial" panose="020B0604020202020204" pitchFamily="34" charset="0"/>
                      </a:rPr>
                      <a:t>Single unit flow</a:t>
                    </a:r>
                  </a:p>
                </p:txBody>
              </p:sp>
              <p:sp>
                <p:nvSpPr>
                  <p:cNvPr id="679150" name="Line 238">
                    <a:extLst>
                      <a:ext uri="{FF2B5EF4-FFF2-40B4-BE49-F238E27FC236}">
                        <a16:creationId xmlns:a16="http://schemas.microsoft.com/office/drawing/2014/main" id="{91ABB164-A54B-F3B6-34C3-49CD270A3A0F}"/>
                      </a:ext>
                    </a:extLst>
                  </p:cNvPr>
                  <p:cNvSpPr>
                    <a:spLocks noChangeShapeType="1"/>
                  </p:cNvSpPr>
                  <p:nvPr/>
                </p:nvSpPr>
                <p:spPr bwMode="auto">
                  <a:xfrm>
                    <a:off x="1073" y="3619"/>
                    <a:ext cx="69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151" name="Rectangle 239">
                  <a:extLst>
                    <a:ext uri="{FF2B5EF4-FFF2-40B4-BE49-F238E27FC236}">
                      <a16:creationId xmlns:a16="http://schemas.microsoft.com/office/drawing/2014/main" id="{D0589362-912A-F4FA-6A1F-71111E83B209}"/>
                    </a:ext>
                  </a:extLst>
                </p:cNvPr>
                <p:cNvSpPr>
                  <a:spLocks noChangeArrowheads="1"/>
                </p:cNvSpPr>
                <p:nvPr/>
              </p:nvSpPr>
              <p:spPr bwMode="auto">
                <a:xfrm>
                  <a:off x="209" y="2816"/>
                  <a:ext cx="2346" cy="849"/>
                </a:xfrm>
                <a:prstGeom prst="rect">
                  <a:avLst/>
                </a:prstGeom>
                <a:noFill/>
                <a:ln w="12700">
                  <a:solidFill>
                    <a:schemeClr val="tx1"/>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38" name="Rectangle 2">
            <a:extLst>
              <a:ext uri="{FF2B5EF4-FFF2-40B4-BE49-F238E27FC236}">
                <a16:creationId xmlns:a16="http://schemas.microsoft.com/office/drawing/2014/main" id="{FFF0FAB9-A60C-D6BA-4FDA-9F1C0E2F1A8E}"/>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Examples of cell layouts</a:t>
            </a:r>
          </a:p>
        </p:txBody>
      </p:sp>
      <p:grpSp>
        <p:nvGrpSpPr>
          <p:cNvPr id="679939" name="Group 3">
            <a:extLst>
              <a:ext uri="{FF2B5EF4-FFF2-40B4-BE49-F238E27FC236}">
                <a16:creationId xmlns:a16="http://schemas.microsoft.com/office/drawing/2014/main" id="{8AEA77B2-55F2-E471-4295-C825FC627AC8}"/>
              </a:ext>
            </a:extLst>
          </p:cNvPr>
          <p:cNvGrpSpPr>
            <a:grpSpLocks/>
          </p:cNvGrpSpPr>
          <p:nvPr/>
        </p:nvGrpSpPr>
        <p:grpSpPr bwMode="auto">
          <a:xfrm>
            <a:off x="568325" y="1187450"/>
            <a:ext cx="7874000" cy="4038600"/>
            <a:chOff x="358" y="620"/>
            <a:chExt cx="4960" cy="2544"/>
          </a:xfrm>
        </p:grpSpPr>
        <p:grpSp>
          <p:nvGrpSpPr>
            <p:cNvPr id="679940" name="Group 4">
              <a:extLst>
                <a:ext uri="{FF2B5EF4-FFF2-40B4-BE49-F238E27FC236}">
                  <a16:creationId xmlns:a16="http://schemas.microsoft.com/office/drawing/2014/main" id="{139DC9AA-D414-5776-138F-902243C6C633}"/>
                </a:ext>
              </a:extLst>
            </p:cNvPr>
            <p:cNvGrpSpPr>
              <a:grpSpLocks/>
            </p:cNvGrpSpPr>
            <p:nvPr/>
          </p:nvGrpSpPr>
          <p:grpSpPr bwMode="auto">
            <a:xfrm>
              <a:off x="3455" y="1210"/>
              <a:ext cx="376" cy="1648"/>
              <a:chOff x="3455" y="1210"/>
              <a:chExt cx="376" cy="1648"/>
            </a:xfrm>
          </p:grpSpPr>
          <p:grpSp>
            <p:nvGrpSpPr>
              <p:cNvPr id="679941" name="Group 5">
                <a:extLst>
                  <a:ext uri="{FF2B5EF4-FFF2-40B4-BE49-F238E27FC236}">
                    <a16:creationId xmlns:a16="http://schemas.microsoft.com/office/drawing/2014/main" id="{D2520640-7D0C-DF79-567A-A539CA6D9A63}"/>
                  </a:ext>
                </a:extLst>
              </p:cNvPr>
              <p:cNvGrpSpPr>
                <a:grpSpLocks/>
              </p:cNvGrpSpPr>
              <p:nvPr/>
            </p:nvGrpSpPr>
            <p:grpSpPr bwMode="auto">
              <a:xfrm>
                <a:off x="3467" y="2332"/>
                <a:ext cx="268" cy="424"/>
                <a:chOff x="3467" y="2332"/>
                <a:chExt cx="268" cy="424"/>
              </a:xfrm>
            </p:grpSpPr>
            <p:sp>
              <p:nvSpPr>
                <p:cNvPr id="679942" name="Oval 6">
                  <a:extLst>
                    <a:ext uri="{FF2B5EF4-FFF2-40B4-BE49-F238E27FC236}">
                      <a16:creationId xmlns:a16="http://schemas.microsoft.com/office/drawing/2014/main" id="{2CAE1A80-D9C4-40BB-E591-D0E03A855460}"/>
                    </a:ext>
                  </a:extLst>
                </p:cNvPr>
                <p:cNvSpPr>
                  <a:spLocks noChangeArrowheads="1"/>
                </p:cNvSpPr>
                <p:nvPr/>
              </p:nvSpPr>
              <p:spPr bwMode="auto">
                <a:xfrm>
                  <a:off x="3479" y="239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43" name="Oval 7">
                  <a:extLst>
                    <a:ext uri="{FF2B5EF4-FFF2-40B4-BE49-F238E27FC236}">
                      <a16:creationId xmlns:a16="http://schemas.microsoft.com/office/drawing/2014/main" id="{0871E2C2-C59E-9DDB-1928-08AD402DFFCF}"/>
                    </a:ext>
                  </a:extLst>
                </p:cNvPr>
                <p:cNvSpPr>
                  <a:spLocks noChangeArrowheads="1"/>
                </p:cNvSpPr>
                <p:nvPr/>
              </p:nvSpPr>
              <p:spPr bwMode="auto">
                <a:xfrm>
                  <a:off x="3467" y="248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44" name="Rectangle 8">
                  <a:extLst>
                    <a:ext uri="{FF2B5EF4-FFF2-40B4-BE49-F238E27FC236}">
                      <a16:creationId xmlns:a16="http://schemas.microsoft.com/office/drawing/2014/main" id="{C9651B46-F941-8486-0FD7-4D2FB46199DA}"/>
                    </a:ext>
                  </a:extLst>
                </p:cNvPr>
                <p:cNvSpPr>
                  <a:spLocks noChangeArrowheads="1"/>
                </p:cNvSpPr>
                <p:nvPr/>
              </p:nvSpPr>
              <p:spPr bwMode="auto">
                <a:xfrm>
                  <a:off x="3599" y="233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45" name="Group 9">
                <a:extLst>
                  <a:ext uri="{FF2B5EF4-FFF2-40B4-BE49-F238E27FC236}">
                    <a16:creationId xmlns:a16="http://schemas.microsoft.com/office/drawing/2014/main" id="{9D472794-F8FB-BB45-6E60-D288D2E9926F}"/>
                  </a:ext>
                </a:extLst>
              </p:cNvPr>
              <p:cNvGrpSpPr>
                <a:grpSpLocks/>
              </p:cNvGrpSpPr>
              <p:nvPr/>
            </p:nvGrpSpPr>
            <p:grpSpPr bwMode="auto">
              <a:xfrm>
                <a:off x="3563" y="1948"/>
                <a:ext cx="268" cy="424"/>
                <a:chOff x="3563" y="1948"/>
                <a:chExt cx="268" cy="424"/>
              </a:xfrm>
            </p:grpSpPr>
            <p:sp>
              <p:nvSpPr>
                <p:cNvPr id="679946" name="Oval 10">
                  <a:extLst>
                    <a:ext uri="{FF2B5EF4-FFF2-40B4-BE49-F238E27FC236}">
                      <a16:creationId xmlns:a16="http://schemas.microsoft.com/office/drawing/2014/main" id="{001686DE-D504-8F96-D8BB-BF44C853DB88}"/>
                    </a:ext>
                  </a:extLst>
                </p:cNvPr>
                <p:cNvSpPr>
                  <a:spLocks noChangeArrowheads="1"/>
                </p:cNvSpPr>
                <p:nvPr/>
              </p:nvSpPr>
              <p:spPr bwMode="auto">
                <a:xfrm>
                  <a:off x="3599" y="20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47" name="Oval 11">
                  <a:extLst>
                    <a:ext uri="{FF2B5EF4-FFF2-40B4-BE49-F238E27FC236}">
                      <a16:creationId xmlns:a16="http://schemas.microsoft.com/office/drawing/2014/main" id="{7F653D65-8B4D-628D-2B44-1EB5C99D8254}"/>
                    </a:ext>
                  </a:extLst>
                </p:cNvPr>
                <p:cNvSpPr>
                  <a:spLocks noChangeArrowheads="1"/>
                </p:cNvSpPr>
                <p:nvPr/>
              </p:nvSpPr>
              <p:spPr bwMode="auto">
                <a:xfrm>
                  <a:off x="3743" y="21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48" name="Rectangle 12">
                  <a:extLst>
                    <a:ext uri="{FF2B5EF4-FFF2-40B4-BE49-F238E27FC236}">
                      <a16:creationId xmlns:a16="http://schemas.microsoft.com/office/drawing/2014/main" id="{2A5B7ED9-CEF3-D61F-55D9-65DD6ABA41E3}"/>
                    </a:ext>
                  </a:extLst>
                </p:cNvPr>
                <p:cNvSpPr>
                  <a:spLocks noChangeArrowheads="1"/>
                </p:cNvSpPr>
                <p:nvPr/>
              </p:nvSpPr>
              <p:spPr bwMode="auto">
                <a:xfrm>
                  <a:off x="3563" y="19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49" name="Group 13">
                <a:extLst>
                  <a:ext uri="{FF2B5EF4-FFF2-40B4-BE49-F238E27FC236}">
                    <a16:creationId xmlns:a16="http://schemas.microsoft.com/office/drawing/2014/main" id="{BE436523-03B9-FBD6-8BBC-1DDCB8635599}"/>
                  </a:ext>
                </a:extLst>
              </p:cNvPr>
              <p:cNvGrpSpPr>
                <a:grpSpLocks/>
              </p:cNvGrpSpPr>
              <p:nvPr/>
            </p:nvGrpSpPr>
            <p:grpSpPr bwMode="auto">
              <a:xfrm>
                <a:off x="3455" y="1684"/>
                <a:ext cx="268" cy="424"/>
                <a:chOff x="3455" y="1684"/>
                <a:chExt cx="268" cy="424"/>
              </a:xfrm>
            </p:grpSpPr>
            <p:sp>
              <p:nvSpPr>
                <p:cNvPr id="679950" name="Oval 14">
                  <a:extLst>
                    <a:ext uri="{FF2B5EF4-FFF2-40B4-BE49-F238E27FC236}">
                      <a16:creationId xmlns:a16="http://schemas.microsoft.com/office/drawing/2014/main" id="{D1F066F1-32B6-F530-CD4A-B693A70D9BED}"/>
                    </a:ext>
                  </a:extLst>
                </p:cNvPr>
                <p:cNvSpPr>
                  <a:spLocks noChangeArrowheads="1"/>
                </p:cNvSpPr>
                <p:nvPr/>
              </p:nvSpPr>
              <p:spPr bwMode="auto">
                <a:xfrm>
                  <a:off x="3467" y="174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51" name="Oval 15">
                  <a:extLst>
                    <a:ext uri="{FF2B5EF4-FFF2-40B4-BE49-F238E27FC236}">
                      <a16:creationId xmlns:a16="http://schemas.microsoft.com/office/drawing/2014/main" id="{A928E170-D122-5CC8-AA40-ED217B2A339E}"/>
                    </a:ext>
                  </a:extLst>
                </p:cNvPr>
                <p:cNvSpPr>
                  <a:spLocks noChangeArrowheads="1"/>
                </p:cNvSpPr>
                <p:nvPr/>
              </p:nvSpPr>
              <p:spPr bwMode="auto">
                <a:xfrm>
                  <a:off x="3455"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52" name="Rectangle 16">
                  <a:extLst>
                    <a:ext uri="{FF2B5EF4-FFF2-40B4-BE49-F238E27FC236}">
                      <a16:creationId xmlns:a16="http://schemas.microsoft.com/office/drawing/2014/main" id="{1FF2A52B-322A-5D34-DEE2-4B85B8A79F45}"/>
                    </a:ext>
                  </a:extLst>
                </p:cNvPr>
                <p:cNvSpPr>
                  <a:spLocks noChangeArrowheads="1"/>
                </p:cNvSpPr>
                <p:nvPr/>
              </p:nvSpPr>
              <p:spPr bwMode="auto">
                <a:xfrm>
                  <a:off x="3587" y="168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53" name="Group 17">
                <a:extLst>
                  <a:ext uri="{FF2B5EF4-FFF2-40B4-BE49-F238E27FC236}">
                    <a16:creationId xmlns:a16="http://schemas.microsoft.com/office/drawing/2014/main" id="{E62B7F42-F0A7-8E0E-6A72-9D5CB438CE54}"/>
                  </a:ext>
                </a:extLst>
              </p:cNvPr>
              <p:cNvGrpSpPr>
                <a:grpSpLocks/>
              </p:cNvGrpSpPr>
              <p:nvPr/>
            </p:nvGrpSpPr>
            <p:grpSpPr bwMode="auto">
              <a:xfrm>
                <a:off x="3551" y="1240"/>
                <a:ext cx="268" cy="424"/>
                <a:chOff x="3551" y="1240"/>
                <a:chExt cx="268" cy="424"/>
              </a:xfrm>
            </p:grpSpPr>
            <p:sp>
              <p:nvSpPr>
                <p:cNvPr id="679954" name="Oval 18">
                  <a:extLst>
                    <a:ext uri="{FF2B5EF4-FFF2-40B4-BE49-F238E27FC236}">
                      <a16:creationId xmlns:a16="http://schemas.microsoft.com/office/drawing/2014/main" id="{63664439-8DEF-6F87-6329-296915039058}"/>
                    </a:ext>
                  </a:extLst>
                </p:cNvPr>
                <p:cNvSpPr>
                  <a:spLocks noChangeArrowheads="1"/>
                </p:cNvSpPr>
                <p:nvPr/>
              </p:nvSpPr>
              <p:spPr bwMode="auto">
                <a:xfrm>
                  <a:off x="3587" y="1300"/>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55" name="Oval 19">
                  <a:extLst>
                    <a:ext uri="{FF2B5EF4-FFF2-40B4-BE49-F238E27FC236}">
                      <a16:creationId xmlns:a16="http://schemas.microsoft.com/office/drawing/2014/main" id="{5D2AB93B-03A5-0D2A-EADA-3122277B57C0}"/>
                    </a:ext>
                  </a:extLst>
                </p:cNvPr>
                <p:cNvSpPr>
                  <a:spLocks noChangeArrowheads="1"/>
                </p:cNvSpPr>
                <p:nvPr/>
              </p:nvSpPr>
              <p:spPr bwMode="auto">
                <a:xfrm>
                  <a:off x="3731" y="139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56" name="Rectangle 20">
                  <a:extLst>
                    <a:ext uri="{FF2B5EF4-FFF2-40B4-BE49-F238E27FC236}">
                      <a16:creationId xmlns:a16="http://schemas.microsoft.com/office/drawing/2014/main" id="{37EA897F-8B1B-D400-5D5F-D8915EDF9261}"/>
                    </a:ext>
                  </a:extLst>
                </p:cNvPr>
                <p:cNvSpPr>
                  <a:spLocks noChangeArrowheads="1"/>
                </p:cNvSpPr>
                <p:nvPr/>
              </p:nvSpPr>
              <p:spPr bwMode="auto">
                <a:xfrm>
                  <a:off x="3551" y="1240"/>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957" name="Line 21">
                <a:extLst>
                  <a:ext uri="{FF2B5EF4-FFF2-40B4-BE49-F238E27FC236}">
                    <a16:creationId xmlns:a16="http://schemas.microsoft.com/office/drawing/2014/main" id="{66640913-CF55-7A58-0388-EEE240D6DD29}"/>
                  </a:ext>
                </a:extLst>
              </p:cNvPr>
              <p:cNvSpPr>
                <a:spLocks noChangeShapeType="1"/>
              </p:cNvSpPr>
              <p:nvPr/>
            </p:nvSpPr>
            <p:spPr bwMode="auto">
              <a:xfrm>
                <a:off x="3649" y="1210"/>
                <a:ext cx="0" cy="72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58" name="Line 22">
                <a:extLst>
                  <a:ext uri="{FF2B5EF4-FFF2-40B4-BE49-F238E27FC236}">
                    <a16:creationId xmlns:a16="http://schemas.microsoft.com/office/drawing/2014/main" id="{F29687D3-631B-69EA-1F43-85BD4A0FFD87}"/>
                  </a:ext>
                </a:extLst>
              </p:cNvPr>
              <p:cNvSpPr>
                <a:spLocks noChangeShapeType="1"/>
              </p:cNvSpPr>
              <p:nvPr/>
            </p:nvSpPr>
            <p:spPr bwMode="auto">
              <a:xfrm>
                <a:off x="3649" y="1798"/>
                <a:ext cx="0" cy="6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59" name="Line 23">
                <a:extLst>
                  <a:ext uri="{FF2B5EF4-FFF2-40B4-BE49-F238E27FC236}">
                    <a16:creationId xmlns:a16="http://schemas.microsoft.com/office/drawing/2014/main" id="{5F2A488A-4604-3045-0492-CF811F2D3F92}"/>
                  </a:ext>
                </a:extLst>
              </p:cNvPr>
              <p:cNvSpPr>
                <a:spLocks noChangeShapeType="1"/>
              </p:cNvSpPr>
              <p:nvPr/>
            </p:nvSpPr>
            <p:spPr bwMode="auto">
              <a:xfrm>
                <a:off x="3649" y="2014"/>
                <a:ext cx="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960" name="Rectangle 24">
              <a:extLst>
                <a:ext uri="{FF2B5EF4-FFF2-40B4-BE49-F238E27FC236}">
                  <a16:creationId xmlns:a16="http://schemas.microsoft.com/office/drawing/2014/main" id="{30771FF4-103A-D651-76BF-F82D5CD612D0}"/>
                </a:ext>
              </a:extLst>
            </p:cNvPr>
            <p:cNvSpPr>
              <a:spLocks noChangeArrowheads="1"/>
            </p:cNvSpPr>
            <p:nvPr/>
          </p:nvSpPr>
          <p:spPr bwMode="auto">
            <a:xfrm>
              <a:off x="572" y="620"/>
              <a:ext cx="776" cy="203"/>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altLang="en-US" sz="1600" b="1" i="1">
                  <a:latin typeface="Arial" panose="020B0604020202020204" pitchFamily="34" charset="0"/>
                </a:rPr>
                <a:t>U - shaped</a:t>
              </a:r>
            </a:p>
          </p:txBody>
        </p:sp>
        <p:sp>
          <p:nvSpPr>
            <p:cNvPr id="679961" name="Rectangle 25">
              <a:extLst>
                <a:ext uri="{FF2B5EF4-FFF2-40B4-BE49-F238E27FC236}">
                  <a16:creationId xmlns:a16="http://schemas.microsoft.com/office/drawing/2014/main" id="{E0BD5CC8-2C1B-F87C-281B-AF4B8679D556}"/>
                </a:ext>
              </a:extLst>
            </p:cNvPr>
            <p:cNvSpPr>
              <a:spLocks noChangeArrowheads="1"/>
            </p:cNvSpPr>
            <p:nvPr/>
          </p:nvSpPr>
          <p:spPr bwMode="auto">
            <a:xfrm>
              <a:off x="2034" y="620"/>
              <a:ext cx="769" cy="203"/>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altLang="en-US" sz="1600" b="1" i="1">
                  <a:latin typeface="Arial" panose="020B0604020202020204" pitchFamily="34" charset="0"/>
                </a:rPr>
                <a:t>S - shaped</a:t>
              </a:r>
            </a:p>
          </p:txBody>
        </p:sp>
        <p:sp>
          <p:nvSpPr>
            <p:cNvPr id="679962" name="Rectangle 26">
              <a:extLst>
                <a:ext uri="{FF2B5EF4-FFF2-40B4-BE49-F238E27FC236}">
                  <a16:creationId xmlns:a16="http://schemas.microsoft.com/office/drawing/2014/main" id="{8AD8ADD9-0DD1-C546-05DE-C8D0412E989B}"/>
                </a:ext>
              </a:extLst>
            </p:cNvPr>
            <p:cNvSpPr>
              <a:spLocks noChangeArrowheads="1"/>
            </p:cNvSpPr>
            <p:nvPr/>
          </p:nvSpPr>
          <p:spPr bwMode="auto">
            <a:xfrm>
              <a:off x="3451" y="620"/>
              <a:ext cx="385" cy="203"/>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altLang="en-US" sz="1600" b="1" i="1">
                  <a:latin typeface="Arial" panose="020B0604020202020204" pitchFamily="34" charset="0"/>
                </a:rPr>
                <a:t>Line</a:t>
              </a:r>
            </a:p>
          </p:txBody>
        </p:sp>
        <p:sp>
          <p:nvSpPr>
            <p:cNvPr id="679963" name="Rectangle 27">
              <a:extLst>
                <a:ext uri="{FF2B5EF4-FFF2-40B4-BE49-F238E27FC236}">
                  <a16:creationId xmlns:a16="http://schemas.microsoft.com/office/drawing/2014/main" id="{C7250D42-3CD6-7804-16D0-2FFF2F8BE892}"/>
                </a:ext>
              </a:extLst>
            </p:cNvPr>
            <p:cNvSpPr>
              <a:spLocks noChangeArrowheads="1"/>
            </p:cNvSpPr>
            <p:nvPr/>
          </p:nvSpPr>
          <p:spPr bwMode="auto">
            <a:xfrm>
              <a:off x="4522" y="620"/>
              <a:ext cx="485" cy="203"/>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pPr>
              <a:r>
                <a:rPr lang="en-US" altLang="en-US" sz="1600" b="1" i="1">
                  <a:latin typeface="Arial" panose="020B0604020202020204" pitchFamily="34" charset="0"/>
                </a:rPr>
                <a:t>Mixed</a:t>
              </a:r>
            </a:p>
          </p:txBody>
        </p:sp>
        <p:grpSp>
          <p:nvGrpSpPr>
            <p:cNvPr id="679964" name="Group 28">
              <a:extLst>
                <a:ext uri="{FF2B5EF4-FFF2-40B4-BE49-F238E27FC236}">
                  <a16:creationId xmlns:a16="http://schemas.microsoft.com/office/drawing/2014/main" id="{5805AE12-844C-2EE1-1143-8FF6BC4C0E65}"/>
                </a:ext>
              </a:extLst>
            </p:cNvPr>
            <p:cNvGrpSpPr>
              <a:grpSpLocks/>
            </p:cNvGrpSpPr>
            <p:nvPr/>
          </p:nvGrpSpPr>
          <p:grpSpPr bwMode="auto">
            <a:xfrm>
              <a:off x="358" y="1259"/>
              <a:ext cx="1204" cy="1551"/>
              <a:chOff x="358" y="1259"/>
              <a:chExt cx="1204" cy="1551"/>
            </a:xfrm>
          </p:grpSpPr>
          <p:grpSp>
            <p:nvGrpSpPr>
              <p:cNvPr id="679965" name="Group 29">
                <a:extLst>
                  <a:ext uri="{FF2B5EF4-FFF2-40B4-BE49-F238E27FC236}">
                    <a16:creationId xmlns:a16="http://schemas.microsoft.com/office/drawing/2014/main" id="{B540E0C7-CAB2-C8BF-7F7C-DF40D93831E1}"/>
                  </a:ext>
                </a:extLst>
              </p:cNvPr>
              <p:cNvGrpSpPr>
                <a:grpSpLocks/>
              </p:cNvGrpSpPr>
              <p:nvPr/>
            </p:nvGrpSpPr>
            <p:grpSpPr bwMode="auto">
              <a:xfrm>
                <a:off x="1181" y="1302"/>
                <a:ext cx="252" cy="424"/>
                <a:chOff x="1181" y="1302"/>
                <a:chExt cx="252" cy="424"/>
              </a:xfrm>
            </p:grpSpPr>
            <p:sp>
              <p:nvSpPr>
                <p:cNvPr id="679966" name="Oval 30">
                  <a:extLst>
                    <a:ext uri="{FF2B5EF4-FFF2-40B4-BE49-F238E27FC236}">
                      <a16:creationId xmlns:a16="http://schemas.microsoft.com/office/drawing/2014/main" id="{7D230A4E-0880-4D76-9543-B2E87210CEE6}"/>
                    </a:ext>
                  </a:extLst>
                </p:cNvPr>
                <p:cNvSpPr>
                  <a:spLocks noChangeArrowheads="1"/>
                </p:cNvSpPr>
                <p:nvPr/>
              </p:nvSpPr>
              <p:spPr bwMode="auto">
                <a:xfrm rot="19740000">
                  <a:off x="1182" y="140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67" name="Oval 31">
                  <a:extLst>
                    <a:ext uri="{FF2B5EF4-FFF2-40B4-BE49-F238E27FC236}">
                      <a16:creationId xmlns:a16="http://schemas.microsoft.com/office/drawing/2014/main" id="{5B1A1040-0C5C-8BC9-9762-5051901CC16A}"/>
                    </a:ext>
                  </a:extLst>
                </p:cNvPr>
                <p:cNvSpPr>
                  <a:spLocks noChangeArrowheads="1"/>
                </p:cNvSpPr>
                <p:nvPr/>
              </p:nvSpPr>
              <p:spPr bwMode="auto">
                <a:xfrm rot="19740000">
                  <a:off x="1181" y="15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68" name="Rectangle 32">
                  <a:extLst>
                    <a:ext uri="{FF2B5EF4-FFF2-40B4-BE49-F238E27FC236}">
                      <a16:creationId xmlns:a16="http://schemas.microsoft.com/office/drawing/2014/main" id="{3BF9ECDB-C26B-1C81-02C7-AD5287D4566D}"/>
                    </a:ext>
                  </a:extLst>
                </p:cNvPr>
                <p:cNvSpPr>
                  <a:spLocks noChangeArrowheads="1"/>
                </p:cNvSpPr>
                <p:nvPr/>
              </p:nvSpPr>
              <p:spPr bwMode="auto">
                <a:xfrm rot="19740000">
                  <a:off x="1297" y="130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69" name="Group 33">
                <a:extLst>
                  <a:ext uri="{FF2B5EF4-FFF2-40B4-BE49-F238E27FC236}">
                    <a16:creationId xmlns:a16="http://schemas.microsoft.com/office/drawing/2014/main" id="{97C3FFEB-3C8F-5B08-C609-1683B4FFE730}"/>
                  </a:ext>
                </a:extLst>
              </p:cNvPr>
              <p:cNvGrpSpPr>
                <a:grpSpLocks/>
              </p:cNvGrpSpPr>
              <p:nvPr/>
            </p:nvGrpSpPr>
            <p:grpSpPr bwMode="auto">
              <a:xfrm>
                <a:off x="535" y="1271"/>
                <a:ext cx="247" cy="424"/>
                <a:chOff x="535" y="1271"/>
                <a:chExt cx="247" cy="424"/>
              </a:xfrm>
            </p:grpSpPr>
            <p:sp>
              <p:nvSpPr>
                <p:cNvPr id="679970" name="Oval 34">
                  <a:extLst>
                    <a:ext uri="{FF2B5EF4-FFF2-40B4-BE49-F238E27FC236}">
                      <a16:creationId xmlns:a16="http://schemas.microsoft.com/office/drawing/2014/main" id="{77119583-344F-94B6-3934-06F84EF460D4}"/>
                    </a:ext>
                  </a:extLst>
                </p:cNvPr>
                <p:cNvSpPr>
                  <a:spLocks noChangeArrowheads="1"/>
                </p:cNvSpPr>
                <p:nvPr/>
              </p:nvSpPr>
              <p:spPr bwMode="auto">
                <a:xfrm rot="2280000">
                  <a:off x="562" y="138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71" name="Oval 35">
                  <a:extLst>
                    <a:ext uri="{FF2B5EF4-FFF2-40B4-BE49-F238E27FC236}">
                      <a16:creationId xmlns:a16="http://schemas.microsoft.com/office/drawing/2014/main" id="{9DCA10FE-6B7F-B36F-0AC4-7FBDF9306940}"/>
                    </a:ext>
                  </a:extLst>
                </p:cNvPr>
                <p:cNvSpPr>
                  <a:spLocks noChangeArrowheads="1"/>
                </p:cNvSpPr>
                <p:nvPr/>
              </p:nvSpPr>
              <p:spPr bwMode="auto">
                <a:xfrm rot="2280000">
                  <a:off x="690" y="1526"/>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72" name="Rectangle 36">
                  <a:extLst>
                    <a:ext uri="{FF2B5EF4-FFF2-40B4-BE49-F238E27FC236}">
                      <a16:creationId xmlns:a16="http://schemas.microsoft.com/office/drawing/2014/main" id="{5648056E-230F-9010-3BCA-9E3A1D5511E8}"/>
                    </a:ext>
                  </a:extLst>
                </p:cNvPr>
                <p:cNvSpPr>
                  <a:spLocks noChangeArrowheads="1"/>
                </p:cNvSpPr>
                <p:nvPr/>
              </p:nvSpPr>
              <p:spPr bwMode="auto">
                <a:xfrm rot="2280000">
                  <a:off x="535" y="1271"/>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73" name="Group 37">
                <a:extLst>
                  <a:ext uri="{FF2B5EF4-FFF2-40B4-BE49-F238E27FC236}">
                    <a16:creationId xmlns:a16="http://schemas.microsoft.com/office/drawing/2014/main" id="{B0916A92-32EB-3788-AE2E-7EFA4D1457E3}"/>
                  </a:ext>
                </a:extLst>
              </p:cNvPr>
              <p:cNvGrpSpPr>
                <a:grpSpLocks/>
              </p:cNvGrpSpPr>
              <p:nvPr/>
            </p:nvGrpSpPr>
            <p:grpSpPr bwMode="auto">
              <a:xfrm>
                <a:off x="1294" y="2212"/>
                <a:ext cx="268" cy="424"/>
                <a:chOff x="1294" y="2212"/>
                <a:chExt cx="268" cy="424"/>
              </a:xfrm>
            </p:grpSpPr>
            <p:sp>
              <p:nvSpPr>
                <p:cNvPr id="679974" name="Oval 38">
                  <a:extLst>
                    <a:ext uri="{FF2B5EF4-FFF2-40B4-BE49-F238E27FC236}">
                      <a16:creationId xmlns:a16="http://schemas.microsoft.com/office/drawing/2014/main" id="{1D7615D6-3A14-3C80-F85C-FC25716C658A}"/>
                    </a:ext>
                  </a:extLst>
                </p:cNvPr>
                <p:cNvSpPr>
                  <a:spLocks noChangeArrowheads="1"/>
                </p:cNvSpPr>
                <p:nvPr/>
              </p:nvSpPr>
              <p:spPr bwMode="auto">
                <a:xfrm>
                  <a:off x="1306" y="2272"/>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75" name="Oval 39">
                  <a:extLst>
                    <a:ext uri="{FF2B5EF4-FFF2-40B4-BE49-F238E27FC236}">
                      <a16:creationId xmlns:a16="http://schemas.microsoft.com/office/drawing/2014/main" id="{A5A98603-327D-7EE9-3DFB-0D0B3A58E433}"/>
                    </a:ext>
                  </a:extLst>
                </p:cNvPr>
                <p:cNvSpPr>
                  <a:spLocks noChangeArrowheads="1"/>
                </p:cNvSpPr>
                <p:nvPr/>
              </p:nvSpPr>
              <p:spPr bwMode="auto">
                <a:xfrm>
                  <a:off x="1294" y="236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76" name="Rectangle 40">
                  <a:extLst>
                    <a:ext uri="{FF2B5EF4-FFF2-40B4-BE49-F238E27FC236}">
                      <a16:creationId xmlns:a16="http://schemas.microsoft.com/office/drawing/2014/main" id="{6D029503-EBD6-0CDC-CC37-40026E90A3B9}"/>
                    </a:ext>
                  </a:extLst>
                </p:cNvPr>
                <p:cNvSpPr>
                  <a:spLocks noChangeArrowheads="1"/>
                </p:cNvSpPr>
                <p:nvPr/>
              </p:nvSpPr>
              <p:spPr bwMode="auto">
                <a:xfrm>
                  <a:off x="1426" y="2212"/>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77" name="Group 41">
                <a:extLst>
                  <a:ext uri="{FF2B5EF4-FFF2-40B4-BE49-F238E27FC236}">
                    <a16:creationId xmlns:a16="http://schemas.microsoft.com/office/drawing/2014/main" id="{7A58CB78-54AF-CF16-5503-15755A18D974}"/>
                  </a:ext>
                </a:extLst>
              </p:cNvPr>
              <p:cNvGrpSpPr>
                <a:grpSpLocks/>
              </p:cNvGrpSpPr>
              <p:nvPr/>
            </p:nvGrpSpPr>
            <p:grpSpPr bwMode="auto">
              <a:xfrm>
                <a:off x="358" y="2248"/>
                <a:ext cx="268" cy="424"/>
                <a:chOff x="358" y="2248"/>
                <a:chExt cx="268" cy="424"/>
              </a:xfrm>
            </p:grpSpPr>
            <p:sp>
              <p:nvSpPr>
                <p:cNvPr id="679978" name="Oval 42">
                  <a:extLst>
                    <a:ext uri="{FF2B5EF4-FFF2-40B4-BE49-F238E27FC236}">
                      <a16:creationId xmlns:a16="http://schemas.microsoft.com/office/drawing/2014/main" id="{40F67CA1-7DB6-7237-DBF1-C2EA1C28CE5E}"/>
                    </a:ext>
                  </a:extLst>
                </p:cNvPr>
                <p:cNvSpPr>
                  <a:spLocks noChangeArrowheads="1"/>
                </p:cNvSpPr>
                <p:nvPr/>
              </p:nvSpPr>
              <p:spPr bwMode="auto">
                <a:xfrm>
                  <a:off x="394" y="2308"/>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79" name="Oval 43">
                  <a:extLst>
                    <a:ext uri="{FF2B5EF4-FFF2-40B4-BE49-F238E27FC236}">
                      <a16:creationId xmlns:a16="http://schemas.microsoft.com/office/drawing/2014/main" id="{D5BF7A74-109E-8941-9FDF-1AE9EC18216D}"/>
                    </a:ext>
                  </a:extLst>
                </p:cNvPr>
                <p:cNvSpPr>
                  <a:spLocks noChangeArrowheads="1"/>
                </p:cNvSpPr>
                <p:nvPr/>
              </p:nvSpPr>
              <p:spPr bwMode="auto">
                <a:xfrm>
                  <a:off x="538" y="2404"/>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80" name="Rectangle 44">
                  <a:extLst>
                    <a:ext uri="{FF2B5EF4-FFF2-40B4-BE49-F238E27FC236}">
                      <a16:creationId xmlns:a16="http://schemas.microsoft.com/office/drawing/2014/main" id="{27E78474-4503-7E13-EC2B-9B11B8A9C872}"/>
                    </a:ext>
                  </a:extLst>
                </p:cNvPr>
                <p:cNvSpPr>
                  <a:spLocks noChangeArrowheads="1"/>
                </p:cNvSpPr>
                <p:nvPr/>
              </p:nvSpPr>
              <p:spPr bwMode="auto">
                <a:xfrm>
                  <a:off x="358" y="2248"/>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79981" name="Arc 45">
                <a:extLst>
                  <a:ext uri="{FF2B5EF4-FFF2-40B4-BE49-F238E27FC236}">
                    <a16:creationId xmlns:a16="http://schemas.microsoft.com/office/drawing/2014/main" id="{E1EC664B-897D-5CD2-A0B5-4EDAACA338CA}"/>
                  </a:ext>
                </a:extLst>
              </p:cNvPr>
              <p:cNvSpPr>
                <a:spLocks/>
              </p:cNvSpPr>
              <p:nvPr/>
            </p:nvSpPr>
            <p:spPr bwMode="auto">
              <a:xfrm>
                <a:off x="461" y="1259"/>
                <a:ext cx="548" cy="884"/>
              </a:xfrm>
              <a:custGeom>
                <a:avLst/>
                <a:gdLst>
                  <a:gd name="G0" fmla="+- 21600 0 0"/>
                  <a:gd name="G1" fmla="+- 21600 0 0"/>
                  <a:gd name="G2" fmla="+- 21600 0 0"/>
                  <a:gd name="T0" fmla="*/ 0 w 21600"/>
                  <a:gd name="T1" fmla="*/ 21600 h 21600"/>
                  <a:gd name="T2" fmla="*/ 21561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99"/>
                    </a:moveTo>
                    <a:cubicBezTo>
                      <a:pt x="0" y="9685"/>
                      <a:pt x="9646" y="21"/>
                      <a:pt x="21561" y="0"/>
                    </a:cubicBezTo>
                  </a:path>
                  <a:path w="21600" h="21600" stroke="0" extrusionOk="0">
                    <a:moveTo>
                      <a:pt x="0" y="21599"/>
                    </a:moveTo>
                    <a:cubicBezTo>
                      <a:pt x="0" y="9685"/>
                      <a:pt x="9646" y="21"/>
                      <a:pt x="21561" y="0"/>
                    </a:cubicBezTo>
                    <a:lnTo>
                      <a:pt x="2160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82" name="Arc 46">
                <a:extLst>
                  <a:ext uri="{FF2B5EF4-FFF2-40B4-BE49-F238E27FC236}">
                    <a16:creationId xmlns:a16="http://schemas.microsoft.com/office/drawing/2014/main" id="{38223046-B2E1-2AE5-D7EF-E52CF6C3A35A}"/>
                  </a:ext>
                </a:extLst>
              </p:cNvPr>
              <p:cNvSpPr>
                <a:spLocks/>
              </p:cNvSpPr>
              <p:nvPr/>
            </p:nvSpPr>
            <p:spPr bwMode="auto">
              <a:xfrm>
                <a:off x="1008" y="1259"/>
                <a:ext cx="464" cy="8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83" name="Line 47">
                <a:extLst>
                  <a:ext uri="{FF2B5EF4-FFF2-40B4-BE49-F238E27FC236}">
                    <a16:creationId xmlns:a16="http://schemas.microsoft.com/office/drawing/2014/main" id="{D386447B-6BA6-4C5A-F7E4-14ED2E6C8C90}"/>
                  </a:ext>
                </a:extLst>
              </p:cNvPr>
              <p:cNvSpPr>
                <a:spLocks noChangeShapeType="1"/>
              </p:cNvSpPr>
              <p:nvPr/>
            </p:nvSpPr>
            <p:spPr bwMode="auto">
              <a:xfrm>
                <a:off x="456" y="2146"/>
                <a:ext cx="0" cy="66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84" name="Line 48">
                <a:extLst>
                  <a:ext uri="{FF2B5EF4-FFF2-40B4-BE49-F238E27FC236}">
                    <a16:creationId xmlns:a16="http://schemas.microsoft.com/office/drawing/2014/main" id="{C7CF2D80-A9A4-D736-477A-F92C8A528D76}"/>
                  </a:ext>
                </a:extLst>
              </p:cNvPr>
              <p:cNvSpPr>
                <a:spLocks noChangeShapeType="1"/>
              </p:cNvSpPr>
              <p:nvPr/>
            </p:nvSpPr>
            <p:spPr bwMode="auto">
              <a:xfrm flipV="1">
                <a:off x="1476" y="2066"/>
                <a:ext cx="0" cy="59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85" name="Group 49">
              <a:extLst>
                <a:ext uri="{FF2B5EF4-FFF2-40B4-BE49-F238E27FC236}">
                  <a16:creationId xmlns:a16="http://schemas.microsoft.com/office/drawing/2014/main" id="{2308A9AD-712F-BBBB-42A5-EB6336D94A33}"/>
                </a:ext>
              </a:extLst>
            </p:cNvPr>
            <p:cNvGrpSpPr>
              <a:grpSpLocks/>
            </p:cNvGrpSpPr>
            <p:nvPr/>
          </p:nvGrpSpPr>
          <p:grpSpPr bwMode="auto">
            <a:xfrm>
              <a:off x="1834" y="1048"/>
              <a:ext cx="1168" cy="1972"/>
              <a:chOff x="1834" y="1048"/>
              <a:chExt cx="1168" cy="1972"/>
            </a:xfrm>
          </p:grpSpPr>
          <p:grpSp>
            <p:nvGrpSpPr>
              <p:cNvPr id="679986" name="Group 50">
                <a:extLst>
                  <a:ext uri="{FF2B5EF4-FFF2-40B4-BE49-F238E27FC236}">
                    <a16:creationId xmlns:a16="http://schemas.microsoft.com/office/drawing/2014/main" id="{0E4DEFDB-0B31-F603-6A17-85FC57ECFE39}"/>
                  </a:ext>
                </a:extLst>
              </p:cNvPr>
              <p:cNvGrpSpPr>
                <a:grpSpLocks/>
              </p:cNvGrpSpPr>
              <p:nvPr/>
            </p:nvGrpSpPr>
            <p:grpSpPr bwMode="auto">
              <a:xfrm>
                <a:off x="2248" y="1048"/>
                <a:ext cx="424" cy="268"/>
                <a:chOff x="2248" y="1048"/>
                <a:chExt cx="424" cy="268"/>
              </a:xfrm>
            </p:grpSpPr>
            <p:sp>
              <p:nvSpPr>
                <p:cNvPr id="679987" name="Oval 51">
                  <a:extLst>
                    <a:ext uri="{FF2B5EF4-FFF2-40B4-BE49-F238E27FC236}">
                      <a16:creationId xmlns:a16="http://schemas.microsoft.com/office/drawing/2014/main" id="{9BBB941D-FCB2-2C02-CB49-03B78BE33D59}"/>
                    </a:ext>
                  </a:extLst>
                </p:cNvPr>
                <p:cNvSpPr>
                  <a:spLocks noChangeArrowheads="1"/>
                </p:cNvSpPr>
                <p:nvPr/>
              </p:nvSpPr>
              <p:spPr bwMode="auto">
                <a:xfrm>
                  <a:off x="2332" y="108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88" name="Oval 52">
                  <a:extLst>
                    <a:ext uri="{FF2B5EF4-FFF2-40B4-BE49-F238E27FC236}">
                      <a16:creationId xmlns:a16="http://schemas.microsoft.com/office/drawing/2014/main" id="{25707DA7-1497-F17E-97A4-AB8D32CD049A}"/>
                    </a:ext>
                  </a:extLst>
                </p:cNvPr>
                <p:cNvSpPr>
                  <a:spLocks noChangeArrowheads="1"/>
                </p:cNvSpPr>
                <p:nvPr/>
              </p:nvSpPr>
              <p:spPr bwMode="auto">
                <a:xfrm>
                  <a:off x="2428" y="1228"/>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89" name="Rectangle 53">
                  <a:extLst>
                    <a:ext uri="{FF2B5EF4-FFF2-40B4-BE49-F238E27FC236}">
                      <a16:creationId xmlns:a16="http://schemas.microsoft.com/office/drawing/2014/main" id="{6AA3E345-D81F-CC2F-EE85-10AA274334D1}"/>
                    </a:ext>
                  </a:extLst>
                </p:cNvPr>
                <p:cNvSpPr>
                  <a:spLocks noChangeArrowheads="1"/>
                </p:cNvSpPr>
                <p:nvPr/>
              </p:nvSpPr>
              <p:spPr bwMode="auto">
                <a:xfrm>
                  <a:off x="2248" y="1048"/>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90" name="Group 54">
                <a:extLst>
                  <a:ext uri="{FF2B5EF4-FFF2-40B4-BE49-F238E27FC236}">
                    <a16:creationId xmlns:a16="http://schemas.microsoft.com/office/drawing/2014/main" id="{73307FDF-C70B-D49A-9A96-1A5532DBD9D1}"/>
                  </a:ext>
                </a:extLst>
              </p:cNvPr>
              <p:cNvGrpSpPr>
                <a:grpSpLocks/>
              </p:cNvGrpSpPr>
              <p:nvPr/>
            </p:nvGrpSpPr>
            <p:grpSpPr bwMode="auto">
              <a:xfrm>
                <a:off x="2272" y="2032"/>
                <a:ext cx="424" cy="268"/>
                <a:chOff x="2272" y="2032"/>
                <a:chExt cx="424" cy="268"/>
              </a:xfrm>
            </p:grpSpPr>
            <p:sp>
              <p:nvSpPr>
                <p:cNvPr id="679991" name="Oval 55">
                  <a:extLst>
                    <a:ext uri="{FF2B5EF4-FFF2-40B4-BE49-F238E27FC236}">
                      <a16:creationId xmlns:a16="http://schemas.microsoft.com/office/drawing/2014/main" id="{6A58CE54-8804-9A34-F588-102FF00F6A95}"/>
                    </a:ext>
                  </a:extLst>
                </p:cNvPr>
                <p:cNvSpPr>
                  <a:spLocks noChangeArrowheads="1"/>
                </p:cNvSpPr>
                <p:nvPr/>
              </p:nvSpPr>
              <p:spPr bwMode="auto">
                <a:xfrm>
                  <a:off x="2356" y="2068"/>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92" name="Oval 56">
                  <a:extLst>
                    <a:ext uri="{FF2B5EF4-FFF2-40B4-BE49-F238E27FC236}">
                      <a16:creationId xmlns:a16="http://schemas.microsoft.com/office/drawing/2014/main" id="{0BCB6418-D96C-799D-AEC8-2217055B2B20}"/>
                    </a:ext>
                  </a:extLst>
                </p:cNvPr>
                <p:cNvSpPr>
                  <a:spLocks noChangeArrowheads="1"/>
                </p:cNvSpPr>
                <p:nvPr/>
              </p:nvSpPr>
              <p:spPr bwMode="auto">
                <a:xfrm>
                  <a:off x="2452" y="221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93" name="Rectangle 57">
                  <a:extLst>
                    <a:ext uri="{FF2B5EF4-FFF2-40B4-BE49-F238E27FC236}">
                      <a16:creationId xmlns:a16="http://schemas.microsoft.com/office/drawing/2014/main" id="{0E13F6DF-1B39-97EA-ADBE-98715BD80474}"/>
                    </a:ext>
                  </a:extLst>
                </p:cNvPr>
                <p:cNvSpPr>
                  <a:spLocks noChangeArrowheads="1"/>
                </p:cNvSpPr>
                <p:nvPr/>
              </p:nvSpPr>
              <p:spPr bwMode="auto">
                <a:xfrm>
                  <a:off x="2272" y="203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94" name="Group 58">
                <a:extLst>
                  <a:ext uri="{FF2B5EF4-FFF2-40B4-BE49-F238E27FC236}">
                    <a16:creationId xmlns:a16="http://schemas.microsoft.com/office/drawing/2014/main" id="{21742622-0768-74F3-EDC9-7283A9AEE603}"/>
                  </a:ext>
                </a:extLst>
              </p:cNvPr>
              <p:cNvGrpSpPr>
                <a:grpSpLocks/>
              </p:cNvGrpSpPr>
              <p:nvPr/>
            </p:nvGrpSpPr>
            <p:grpSpPr bwMode="auto">
              <a:xfrm>
                <a:off x="2176" y="1840"/>
                <a:ext cx="424" cy="268"/>
                <a:chOff x="2176" y="1840"/>
                <a:chExt cx="424" cy="268"/>
              </a:xfrm>
            </p:grpSpPr>
            <p:sp>
              <p:nvSpPr>
                <p:cNvPr id="679995" name="Oval 59">
                  <a:extLst>
                    <a:ext uri="{FF2B5EF4-FFF2-40B4-BE49-F238E27FC236}">
                      <a16:creationId xmlns:a16="http://schemas.microsoft.com/office/drawing/2014/main" id="{08199B6C-B9C5-DFBE-0539-7BEF0FA2E06F}"/>
                    </a:ext>
                  </a:extLst>
                </p:cNvPr>
                <p:cNvSpPr>
                  <a:spLocks noChangeArrowheads="1"/>
                </p:cNvSpPr>
                <p:nvPr/>
              </p:nvSpPr>
              <p:spPr bwMode="auto">
                <a:xfrm>
                  <a:off x="2260" y="1852"/>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96" name="Oval 60">
                  <a:extLst>
                    <a:ext uri="{FF2B5EF4-FFF2-40B4-BE49-F238E27FC236}">
                      <a16:creationId xmlns:a16="http://schemas.microsoft.com/office/drawing/2014/main" id="{E7A16BD3-7482-DE3F-D1FC-60BF4C38CAE2}"/>
                    </a:ext>
                  </a:extLst>
                </p:cNvPr>
                <p:cNvSpPr>
                  <a:spLocks noChangeArrowheads="1"/>
                </p:cNvSpPr>
                <p:nvPr/>
              </p:nvSpPr>
              <p:spPr bwMode="auto">
                <a:xfrm>
                  <a:off x="2356" y="184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79997" name="Rectangle 61">
                  <a:extLst>
                    <a:ext uri="{FF2B5EF4-FFF2-40B4-BE49-F238E27FC236}">
                      <a16:creationId xmlns:a16="http://schemas.microsoft.com/office/drawing/2014/main" id="{1F99C779-09D3-7437-EC30-693AEE361D77}"/>
                    </a:ext>
                  </a:extLst>
                </p:cNvPr>
                <p:cNvSpPr>
                  <a:spLocks noChangeArrowheads="1"/>
                </p:cNvSpPr>
                <p:nvPr/>
              </p:nvSpPr>
              <p:spPr bwMode="auto">
                <a:xfrm>
                  <a:off x="2176" y="1972"/>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79998" name="Group 62">
                <a:extLst>
                  <a:ext uri="{FF2B5EF4-FFF2-40B4-BE49-F238E27FC236}">
                    <a16:creationId xmlns:a16="http://schemas.microsoft.com/office/drawing/2014/main" id="{E4EE3960-B2F2-D9C9-EA7A-2B5DC77BF392}"/>
                  </a:ext>
                </a:extLst>
              </p:cNvPr>
              <p:cNvGrpSpPr>
                <a:grpSpLocks/>
              </p:cNvGrpSpPr>
              <p:nvPr/>
            </p:nvGrpSpPr>
            <p:grpSpPr bwMode="auto">
              <a:xfrm>
                <a:off x="1834" y="1414"/>
                <a:ext cx="268" cy="424"/>
                <a:chOff x="1834" y="1414"/>
                <a:chExt cx="268" cy="424"/>
              </a:xfrm>
            </p:grpSpPr>
            <p:sp>
              <p:nvSpPr>
                <p:cNvPr id="679999" name="Oval 63">
                  <a:extLst>
                    <a:ext uri="{FF2B5EF4-FFF2-40B4-BE49-F238E27FC236}">
                      <a16:creationId xmlns:a16="http://schemas.microsoft.com/office/drawing/2014/main" id="{E1BDD323-D65D-AB4B-A9E4-02C3C2F008BD}"/>
                    </a:ext>
                  </a:extLst>
                </p:cNvPr>
                <p:cNvSpPr>
                  <a:spLocks noChangeArrowheads="1"/>
                </p:cNvSpPr>
                <p:nvPr/>
              </p:nvSpPr>
              <p:spPr bwMode="auto">
                <a:xfrm>
                  <a:off x="1870" y="14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00" name="Oval 64">
                  <a:extLst>
                    <a:ext uri="{FF2B5EF4-FFF2-40B4-BE49-F238E27FC236}">
                      <a16:creationId xmlns:a16="http://schemas.microsoft.com/office/drawing/2014/main" id="{CAE98A43-33D7-5BE1-FE57-E34E0A218CA3}"/>
                    </a:ext>
                  </a:extLst>
                </p:cNvPr>
                <p:cNvSpPr>
                  <a:spLocks noChangeArrowheads="1"/>
                </p:cNvSpPr>
                <p:nvPr/>
              </p:nvSpPr>
              <p:spPr bwMode="auto">
                <a:xfrm>
                  <a:off x="2014" y="15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01" name="Rectangle 65">
                  <a:extLst>
                    <a:ext uri="{FF2B5EF4-FFF2-40B4-BE49-F238E27FC236}">
                      <a16:creationId xmlns:a16="http://schemas.microsoft.com/office/drawing/2014/main" id="{B1266A93-F39E-17D7-90F0-E45FB6CE2519}"/>
                    </a:ext>
                  </a:extLst>
                </p:cNvPr>
                <p:cNvSpPr>
                  <a:spLocks noChangeArrowheads="1"/>
                </p:cNvSpPr>
                <p:nvPr/>
              </p:nvSpPr>
              <p:spPr bwMode="auto">
                <a:xfrm>
                  <a:off x="1834" y="14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02" name="Group 66">
                <a:extLst>
                  <a:ext uri="{FF2B5EF4-FFF2-40B4-BE49-F238E27FC236}">
                    <a16:creationId xmlns:a16="http://schemas.microsoft.com/office/drawing/2014/main" id="{5F403ECC-309F-8938-541F-3E8D92FDE00F}"/>
                  </a:ext>
                </a:extLst>
              </p:cNvPr>
              <p:cNvGrpSpPr>
                <a:grpSpLocks/>
              </p:cNvGrpSpPr>
              <p:nvPr/>
            </p:nvGrpSpPr>
            <p:grpSpPr bwMode="auto">
              <a:xfrm>
                <a:off x="2734" y="2314"/>
                <a:ext cx="268" cy="424"/>
                <a:chOff x="2734" y="2314"/>
                <a:chExt cx="268" cy="424"/>
              </a:xfrm>
            </p:grpSpPr>
            <p:sp>
              <p:nvSpPr>
                <p:cNvPr id="680003" name="Oval 67">
                  <a:extLst>
                    <a:ext uri="{FF2B5EF4-FFF2-40B4-BE49-F238E27FC236}">
                      <a16:creationId xmlns:a16="http://schemas.microsoft.com/office/drawing/2014/main" id="{9F003601-27BD-42F5-0E70-7889F00AAC51}"/>
                    </a:ext>
                  </a:extLst>
                </p:cNvPr>
                <p:cNvSpPr>
                  <a:spLocks noChangeArrowheads="1"/>
                </p:cNvSpPr>
                <p:nvPr/>
              </p:nvSpPr>
              <p:spPr bwMode="auto">
                <a:xfrm>
                  <a:off x="2746" y="237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04" name="Oval 68">
                  <a:extLst>
                    <a:ext uri="{FF2B5EF4-FFF2-40B4-BE49-F238E27FC236}">
                      <a16:creationId xmlns:a16="http://schemas.microsoft.com/office/drawing/2014/main" id="{D4E1F3F3-AE39-C55F-1207-91C97C3B359E}"/>
                    </a:ext>
                  </a:extLst>
                </p:cNvPr>
                <p:cNvSpPr>
                  <a:spLocks noChangeArrowheads="1"/>
                </p:cNvSpPr>
                <p:nvPr/>
              </p:nvSpPr>
              <p:spPr bwMode="auto">
                <a:xfrm>
                  <a:off x="2734" y="247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05" name="Rectangle 69">
                  <a:extLst>
                    <a:ext uri="{FF2B5EF4-FFF2-40B4-BE49-F238E27FC236}">
                      <a16:creationId xmlns:a16="http://schemas.microsoft.com/office/drawing/2014/main" id="{7324620C-AC81-AB3A-B456-46B383E34C6F}"/>
                    </a:ext>
                  </a:extLst>
                </p:cNvPr>
                <p:cNvSpPr>
                  <a:spLocks noChangeArrowheads="1"/>
                </p:cNvSpPr>
                <p:nvPr/>
              </p:nvSpPr>
              <p:spPr bwMode="auto">
                <a:xfrm>
                  <a:off x="2866" y="231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06" name="Group 70">
                <a:extLst>
                  <a:ext uri="{FF2B5EF4-FFF2-40B4-BE49-F238E27FC236}">
                    <a16:creationId xmlns:a16="http://schemas.microsoft.com/office/drawing/2014/main" id="{614766B4-551D-FFF8-7F78-95957ECE81AB}"/>
                  </a:ext>
                </a:extLst>
              </p:cNvPr>
              <p:cNvGrpSpPr>
                <a:grpSpLocks/>
              </p:cNvGrpSpPr>
              <p:nvPr/>
            </p:nvGrpSpPr>
            <p:grpSpPr bwMode="auto">
              <a:xfrm>
                <a:off x="2044" y="2752"/>
                <a:ext cx="424" cy="268"/>
                <a:chOff x="2044" y="2752"/>
                <a:chExt cx="424" cy="268"/>
              </a:xfrm>
            </p:grpSpPr>
            <p:sp>
              <p:nvSpPr>
                <p:cNvPr id="680007" name="Oval 71">
                  <a:extLst>
                    <a:ext uri="{FF2B5EF4-FFF2-40B4-BE49-F238E27FC236}">
                      <a16:creationId xmlns:a16="http://schemas.microsoft.com/office/drawing/2014/main" id="{6F76E0FD-9916-73F1-2194-4FAE2342E034}"/>
                    </a:ext>
                  </a:extLst>
                </p:cNvPr>
                <p:cNvSpPr>
                  <a:spLocks noChangeArrowheads="1"/>
                </p:cNvSpPr>
                <p:nvPr/>
              </p:nvSpPr>
              <p:spPr bwMode="auto">
                <a:xfrm>
                  <a:off x="2128" y="2764"/>
                  <a:ext cx="280" cy="2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08" name="Oval 72">
                  <a:extLst>
                    <a:ext uri="{FF2B5EF4-FFF2-40B4-BE49-F238E27FC236}">
                      <a16:creationId xmlns:a16="http://schemas.microsoft.com/office/drawing/2014/main" id="{9B596782-7A4A-39EF-8070-F09333690706}"/>
                    </a:ext>
                  </a:extLst>
                </p:cNvPr>
                <p:cNvSpPr>
                  <a:spLocks noChangeArrowheads="1"/>
                </p:cNvSpPr>
                <p:nvPr/>
              </p:nvSpPr>
              <p:spPr bwMode="auto">
                <a:xfrm>
                  <a:off x="2224" y="275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09" name="Rectangle 73">
                  <a:extLst>
                    <a:ext uri="{FF2B5EF4-FFF2-40B4-BE49-F238E27FC236}">
                      <a16:creationId xmlns:a16="http://schemas.microsoft.com/office/drawing/2014/main" id="{64D56247-DB38-D194-B3DD-BBC12BD67A0F}"/>
                    </a:ext>
                  </a:extLst>
                </p:cNvPr>
                <p:cNvSpPr>
                  <a:spLocks noChangeArrowheads="1"/>
                </p:cNvSpPr>
                <p:nvPr/>
              </p:nvSpPr>
              <p:spPr bwMode="auto">
                <a:xfrm>
                  <a:off x="2044" y="2884"/>
                  <a:ext cx="424" cy="136"/>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80010" name="Arc 74">
                <a:extLst>
                  <a:ext uri="{FF2B5EF4-FFF2-40B4-BE49-F238E27FC236}">
                    <a16:creationId xmlns:a16="http://schemas.microsoft.com/office/drawing/2014/main" id="{CE1EF93A-56C9-6FC3-7F7B-99ADAA7C57E2}"/>
                  </a:ext>
                </a:extLst>
              </p:cNvPr>
              <p:cNvSpPr>
                <a:spLocks/>
              </p:cNvSpPr>
              <p:nvPr/>
            </p:nvSpPr>
            <p:spPr bwMode="auto">
              <a:xfrm>
                <a:off x="1865" y="1073"/>
                <a:ext cx="872" cy="536"/>
              </a:xfrm>
              <a:custGeom>
                <a:avLst/>
                <a:gdLst>
                  <a:gd name="G0" fmla="+- 21600 0 0"/>
                  <a:gd name="G1" fmla="+- 21600 0 0"/>
                  <a:gd name="G2" fmla="+- 21600 0 0"/>
                  <a:gd name="T0" fmla="*/ 0 w 21600"/>
                  <a:gd name="T1" fmla="*/ 21600 h 21600"/>
                  <a:gd name="T2" fmla="*/ 21575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99"/>
                    </a:moveTo>
                    <a:cubicBezTo>
                      <a:pt x="0" y="9680"/>
                      <a:pt x="9655" y="13"/>
                      <a:pt x="21575" y="0"/>
                    </a:cubicBezTo>
                  </a:path>
                  <a:path w="21600" h="21600" stroke="0" extrusionOk="0">
                    <a:moveTo>
                      <a:pt x="0" y="21599"/>
                    </a:moveTo>
                    <a:cubicBezTo>
                      <a:pt x="0" y="9680"/>
                      <a:pt x="9655" y="13"/>
                      <a:pt x="21575" y="0"/>
                    </a:cubicBezTo>
                    <a:lnTo>
                      <a:pt x="2160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11" name="Arc 75">
                <a:extLst>
                  <a:ext uri="{FF2B5EF4-FFF2-40B4-BE49-F238E27FC236}">
                    <a16:creationId xmlns:a16="http://schemas.microsoft.com/office/drawing/2014/main" id="{B1CAB405-A306-4BE9-EBB0-D84B6DD52879}"/>
                  </a:ext>
                </a:extLst>
              </p:cNvPr>
              <p:cNvSpPr>
                <a:spLocks/>
              </p:cNvSpPr>
              <p:nvPr/>
            </p:nvSpPr>
            <p:spPr bwMode="auto">
              <a:xfrm rot="10800000">
                <a:off x="1860" y="1601"/>
                <a:ext cx="572" cy="45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127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12" name="Arc 76">
                <a:extLst>
                  <a:ext uri="{FF2B5EF4-FFF2-40B4-BE49-F238E27FC236}">
                    <a16:creationId xmlns:a16="http://schemas.microsoft.com/office/drawing/2014/main" id="{370D0E6C-2B31-726E-1141-41B69697A865}"/>
                  </a:ext>
                </a:extLst>
              </p:cNvPr>
              <p:cNvSpPr>
                <a:spLocks/>
              </p:cNvSpPr>
              <p:nvPr/>
            </p:nvSpPr>
            <p:spPr bwMode="auto">
              <a:xfrm>
                <a:off x="2388" y="2069"/>
                <a:ext cx="572" cy="53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13" name="Arc 77">
                <a:extLst>
                  <a:ext uri="{FF2B5EF4-FFF2-40B4-BE49-F238E27FC236}">
                    <a16:creationId xmlns:a16="http://schemas.microsoft.com/office/drawing/2014/main" id="{8DC0BBAA-5258-60A3-3824-9DBC37AE52E0}"/>
                  </a:ext>
                </a:extLst>
              </p:cNvPr>
              <p:cNvSpPr>
                <a:spLocks/>
              </p:cNvSpPr>
              <p:nvPr/>
            </p:nvSpPr>
            <p:spPr bwMode="auto">
              <a:xfrm rot="10800000">
                <a:off x="2021" y="2585"/>
                <a:ext cx="932" cy="368"/>
              </a:xfrm>
              <a:custGeom>
                <a:avLst/>
                <a:gdLst>
                  <a:gd name="G0" fmla="+- 21600 0 0"/>
                  <a:gd name="G1" fmla="+- 21600 0 0"/>
                  <a:gd name="G2" fmla="+- 21600 0 0"/>
                  <a:gd name="T0" fmla="*/ 0 w 21600"/>
                  <a:gd name="T1" fmla="*/ 21600 h 21600"/>
                  <a:gd name="T2" fmla="*/ 21577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99"/>
                    </a:moveTo>
                    <a:cubicBezTo>
                      <a:pt x="0" y="9679"/>
                      <a:pt x="9656" y="12"/>
                      <a:pt x="21577" y="0"/>
                    </a:cubicBezTo>
                  </a:path>
                  <a:path w="21600" h="21600" stroke="0" extrusionOk="0">
                    <a:moveTo>
                      <a:pt x="0" y="21599"/>
                    </a:moveTo>
                    <a:cubicBezTo>
                      <a:pt x="0" y="9679"/>
                      <a:pt x="9656" y="12"/>
                      <a:pt x="21577" y="0"/>
                    </a:cubicBezTo>
                    <a:lnTo>
                      <a:pt x="21600" y="21600"/>
                    </a:lnTo>
                    <a:close/>
                  </a:path>
                </a:pathLst>
              </a:custGeom>
              <a:noFill/>
              <a:ln w="12700" cap="rnd">
                <a:solidFill>
                  <a:schemeClr val="tx1"/>
                </a:solidFill>
                <a:round/>
                <a:headEnd/>
                <a:tailEnd type="triangl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14" name="Group 78">
              <a:extLst>
                <a:ext uri="{FF2B5EF4-FFF2-40B4-BE49-F238E27FC236}">
                  <a16:creationId xmlns:a16="http://schemas.microsoft.com/office/drawing/2014/main" id="{F3C520FB-77AA-09FE-5A62-9755E94A7A28}"/>
                </a:ext>
              </a:extLst>
            </p:cNvPr>
            <p:cNvGrpSpPr>
              <a:grpSpLocks/>
            </p:cNvGrpSpPr>
            <p:nvPr/>
          </p:nvGrpSpPr>
          <p:grpSpPr bwMode="auto">
            <a:xfrm>
              <a:off x="4210" y="904"/>
              <a:ext cx="1108" cy="2260"/>
              <a:chOff x="4210" y="904"/>
              <a:chExt cx="1108" cy="2260"/>
            </a:xfrm>
          </p:grpSpPr>
          <p:grpSp>
            <p:nvGrpSpPr>
              <p:cNvPr id="680015" name="Group 79">
                <a:extLst>
                  <a:ext uri="{FF2B5EF4-FFF2-40B4-BE49-F238E27FC236}">
                    <a16:creationId xmlns:a16="http://schemas.microsoft.com/office/drawing/2014/main" id="{FBAE7E84-C296-C8A8-0B61-2546C5C4B829}"/>
                  </a:ext>
                </a:extLst>
              </p:cNvPr>
              <p:cNvGrpSpPr>
                <a:grpSpLocks/>
              </p:cNvGrpSpPr>
              <p:nvPr/>
            </p:nvGrpSpPr>
            <p:grpSpPr bwMode="auto">
              <a:xfrm>
                <a:off x="4486" y="2566"/>
                <a:ext cx="268" cy="424"/>
                <a:chOff x="4486" y="2566"/>
                <a:chExt cx="268" cy="424"/>
              </a:xfrm>
            </p:grpSpPr>
            <p:sp>
              <p:nvSpPr>
                <p:cNvPr id="680016" name="Oval 80">
                  <a:extLst>
                    <a:ext uri="{FF2B5EF4-FFF2-40B4-BE49-F238E27FC236}">
                      <a16:creationId xmlns:a16="http://schemas.microsoft.com/office/drawing/2014/main" id="{E2DD54E7-A8E8-BB3C-BF1B-8BEFD1CF63C7}"/>
                    </a:ext>
                  </a:extLst>
                </p:cNvPr>
                <p:cNvSpPr>
                  <a:spLocks noChangeArrowheads="1"/>
                </p:cNvSpPr>
                <p:nvPr/>
              </p:nvSpPr>
              <p:spPr bwMode="auto">
                <a:xfrm>
                  <a:off x="4498" y="2626"/>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17" name="Oval 81">
                  <a:extLst>
                    <a:ext uri="{FF2B5EF4-FFF2-40B4-BE49-F238E27FC236}">
                      <a16:creationId xmlns:a16="http://schemas.microsoft.com/office/drawing/2014/main" id="{FFE5743B-1A8C-B875-F595-B4BA64CA16DF}"/>
                    </a:ext>
                  </a:extLst>
                </p:cNvPr>
                <p:cNvSpPr>
                  <a:spLocks noChangeArrowheads="1"/>
                </p:cNvSpPr>
                <p:nvPr/>
              </p:nvSpPr>
              <p:spPr bwMode="auto">
                <a:xfrm>
                  <a:off x="4486" y="2722"/>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18" name="Rectangle 82">
                  <a:extLst>
                    <a:ext uri="{FF2B5EF4-FFF2-40B4-BE49-F238E27FC236}">
                      <a16:creationId xmlns:a16="http://schemas.microsoft.com/office/drawing/2014/main" id="{D196E73B-B4D9-7E35-4556-5919E1818588}"/>
                    </a:ext>
                  </a:extLst>
                </p:cNvPr>
                <p:cNvSpPr>
                  <a:spLocks noChangeArrowheads="1"/>
                </p:cNvSpPr>
                <p:nvPr/>
              </p:nvSpPr>
              <p:spPr bwMode="auto">
                <a:xfrm>
                  <a:off x="4618" y="2566"/>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80019" name="Rectangle 83">
                <a:extLst>
                  <a:ext uri="{FF2B5EF4-FFF2-40B4-BE49-F238E27FC236}">
                    <a16:creationId xmlns:a16="http://schemas.microsoft.com/office/drawing/2014/main" id="{1EDCA7E5-623C-D87A-5983-9F873526E1A0}"/>
                  </a:ext>
                </a:extLst>
              </p:cNvPr>
              <p:cNvSpPr>
                <a:spLocks noChangeArrowheads="1"/>
              </p:cNvSpPr>
              <p:nvPr/>
            </p:nvSpPr>
            <p:spPr bwMode="auto">
              <a:xfrm>
                <a:off x="4648" y="2656"/>
                <a:ext cx="220"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80020" name="Group 84">
                <a:extLst>
                  <a:ext uri="{FF2B5EF4-FFF2-40B4-BE49-F238E27FC236}">
                    <a16:creationId xmlns:a16="http://schemas.microsoft.com/office/drawing/2014/main" id="{B4A0F539-0404-84F2-F699-5E3A746DB040}"/>
                  </a:ext>
                </a:extLst>
              </p:cNvPr>
              <p:cNvGrpSpPr>
                <a:grpSpLocks/>
              </p:cNvGrpSpPr>
              <p:nvPr/>
            </p:nvGrpSpPr>
            <p:grpSpPr bwMode="auto">
              <a:xfrm>
                <a:off x="4306" y="1894"/>
                <a:ext cx="268" cy="424"/>
                <a:chOff x="4306" y="1894"/>
                <a:chExt cx="268" cy="424"/>
              </a:xfrm>
            </p:grpSpPr>
            <p:sp>
              <p:nvSpPr>
                <p:cNvPr id="680021" name="Oval 85">
                  <a:extLst>
                    <a:ext uri="{FF2B5EF4-FFF2-40B4-BE49-F238E27FC236}">
                      <a16:creationId xmlns:a16="http://schemas.microsoft.com/office/drawing/2014/main" id="{03B143F4-5169-0008-F715-688000BB0C7D}"/>
                    </a:ext>
                  </a:extLst>
                </p:cNvPr>
                <p:cNvSpPr>
                  <a:spLocks noChangeArrowheads="1"/>
                </p:cNvSpPr>
                <p:nvPr/>
              </p:nvSpPr>
              <p:spPr bwMode="auto">
                <a:xfrm>
                  <a:off x="4318"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22" name="Oval 86">
                  <a:extLst>
                    <a:ext uri="{FF2B5EF4-FFF2-40B4-BE49-F238E27FC236}">
                      <a16:creationId xmlns:a16="http://schemas.microsoft.com/office/drawing/2014/main" id="{B976AC24-A292-62C9-E24D-3793D7AD51C9}"/>
                    </a:ext>
                  </a:extLst>
                </p:cNvPr>
                <p:cNvSpPr>
                  <a:spLocks noChangeArrowheads="1"/>
                </p:cNvSpPr>
                <p:nvPr/>
              </p:nvSpPr>
              <p:spPr bwMode="auto">
                <a:xfrm>
                  <a:off x="4306"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23" name="Rectangle 87">
                  <a:extLst>
                    <a:ext uri="{FF2B5EF4-FFF2-40B4-BE49-F238E27FC236}">
                      <a16:creationId xmlns:a16="http://schemas.microsoft.com/office/drawing/2014/main" id="{A8979E51-DD3A-F931-07D0-30EF52D6F508}"/>
                    </a:ext>
                  </a:extLst>
                </p:cNvPr>
                <p:cNvSpPr>
                  <a:spLocks noChangeArrowheads="1"/>
                </p:cNvSpPr>
                <p:nvPr/>
              </p:nvSpPr>
              <p:spPr bwMode="auto">
                <a:xfrm>
                  <a:off x="4438"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24" name="Group 88">
                <a:extLst>
                  <a:ext uri="{FF2B5EF4-FFF2-40B4-BE49-F238E27FC236}">
                    <a16:creationId xmlns:a16="http://schemas.microsoft.com/office/drawing/2014/main" id="{F8D83A6B-21E8-B9A6-9264-494D1FC72A68}"/>
                  </a:ext>
                </a:extLst>
              </p:cNvPr>
              <p:cNvGrpSpPr>
                <a:grpSpLocks/>
              </p:cNvGrpSpPr>
              <p:nvPr/>
            </p:nvGrpSpPr>
            <p:grpSpPr bwMode="auto">
              <a:xfrm>
                <a:off x="4984" y="1894"/>
                <a:ext cx="268" cy="424"/>
                <a:chOff x="4984" y="1894"/>
                <a:chExt cx="268" cy="424"/>
              </a:xfrm>
            </p:grpSpPr>
            <p:sp>
              <p:nvSpPr>
                <p:cNvPr id="680025" name="Oval 89">
                  <a:extLst>
                    <a:ext uri="{FF2B5EF4-FFF2-40B4-BE49-F238E27FC236}">
                      <a16:creationId xmlns:a16="http://schemas.microsoft.com/office/drawing/2014/main" id="{47CD8B0F-1B70-9E8A-3145-4D5F37B84B7C}"/>
                    </a:ext>
                  </a:extLst>
                </p:cNvPr>
                <p:cNvSpPr>
                  <a:spLocks noChangeArrowheads="1"/>
                </p:cNvSpPr>
                <p:nvPr/>
              </p:nvSpPr>
              <p:spPr bwMode="auto">
                <a:xfrm>
                  <a:off x="5020" y="195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26" name="Oval 90">
                  <a:extLst>
                    <a:ext uri="{FF2B5EF4-FFF2-40B4-BE49-F238E27FC236}">
                      <a16:creationId xmlns:a16="http://schemas.microsoft.com/office/drawing/2014/main" id="{94911346-7CDE-3447-9327-ED692922D62B}"/>
                    </a:ext>
                  </a:extLst>
                </p:cNvPr>
                <p:cNvSpPr>
                  <a:spLocks noChangeArrowheads="1"/>
                </p:cNvSpPr>
                <p:nvPr/>
              </p:nvSpPr>
              <p:spPr bwMode="auto">
                <a:xfrm>
                  <a:off x="5164" y="205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27" name="Rectangle 91">
                  <a:extLst>
                    <a:ext uri="{FF2B5EF4-FFF2-40B4-BE49-F238E27FC236}">
                      <a16:creationId xmlns:a16="http://schemas.microsoft.com/office/drawing/2014/main" id="{3DBFD29D-A780-358E-617A-080B470EDC77}"/>
                    </a:ext>
                  </a:extLst>
                </p:cNvPr>
                <p:cNvSpPr>
                  <a:spLocks noChangeArrowheads="1"/>
                </p:cNvSpPr>
                <p:nvPr/>
              </p:nvSpPr>
              <p:spPr bwMode="auto">
                <a:xfrm>
                  <a:off x="4984" y="189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28" name="Group 92">
                <a:extLst>
                  <a:ext uri="{FF2B5EF4-FFF2-40B4-BE49-F238E27FC236}">
                    <a16:creationId xmlns:a16="http://schemas.microsoft.com/office/drawing/2014/main" id="{B537E806-AF0D-15FE-B3DF-FAE603A97410}"/>
                  </a:ext>
                </a:extLst>
              </p:cNvPr>
              <p:cNvGrpSpPr>
                <a:grpSpLocks/>
              </p:cNvGrpSpPr>
              <p:nvPr/>
            </p:nvGrpSpPr>
            <p:grpSpPr bwMode="auto">
              <a:xfrm>
                <a:off x="4471" y="964"/>
                <a:ext cx="268" cy="424"/>
                <a:chOff x="4471" y="964"/>
                <a:chExt cx="268" cy="424"/>
              </a:xfrm>
            </p:grpSpPr>
            <p:sp>
              <p:nvSpPr>
                <p:cNvPr id="680029" name="Oval 93">
                  <a:extLst>
                    <a:ext uri="{FF2B5EF4-FFF2-40B4-BE49-F238E27FC236}">
                      <a16:creationId xmlns:a16="http://schemas.microsoft.com/office/drawing/2014/main" id="{D9711C2A-AE29-35F7-7C8D-C29AE6669EFE}"/>
                    </a:ext>
                  </a:extLst>
                </p:cNvPr>
                <p:cNvSpPr>
                  <a:spLocks noChangeArrowheads="1"/>
                </p:cNvSpPr>
                <p:nvPr/>
              </p:nvSpPr>
              <p:spPr bwMode="auto">
                <a:xfrm>
                  <a:off x="4507"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30" name="Oval 94">
                  <a:extLst>
                    <a:ext uri="{FF2B5EF4-FFF2-40B4-BE49-F238E27FC236}">
                      <a16:creationId xmlns:a16="http://schemas.microsoft.com/office/drawing/2014/main" id="{D64C4451-AE4B-51B1-B720-01852A71DD34}"/>
                    </a:ext>
                  </a:extLst>
                </p:cNvPr>
                <p:cNvSpPr>
                  <a:spLocks noChangeArrowheads="1"/>
                </p:cNvSpPr>
                <p:nvPr/>
              </p:nvSpPr>
              <p:spPr bwMode="auto">
                <a:xfrm>
                  <a:off x="4651"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31" name="Rectangle 95">
                  <a:extLst>
                    <a:ext uri="{FF2B5EF4-FFF2-40B4-BE49-F238E27FC236}">
                      <a16:creationId xmlns:a16="http://schemas.microsoft.com/office/drawing/2014/main" id="{AD6E6C0E-5038-600D-499C-6729488DCA9A}"/>
                    </a:ext>
                  </a:extLst>
                </p:cNvPr>
                <p:cNvSpPr>
                  <a:spLocks noChangeArrowheads="1"/>
                </p:cNvSpPr>
                <p:nvPr/>
              </p:nvSpPr>
              <p:spPr bwMode="auto">
                <a:xfrm>
                  <a:off x="4471"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32" name="Group 96">
                <a:extLst>
                  <a:ext uri="{FF2B5EF4-FFF2-40B4-BE49-F238E27FC236}">
                    <a16:creationId xmlns:a16="http://schemas.microsoft.com/office/drawing/2014/main" id="{16392663-92DE-3BAC-6F9C-8A1FA13AC741}"/>
                  </a:ext>
                </a:extLst>
              </p:cNvPr>
              <p:cNvGrpSpPr>
                <a:grpSpLocks/>
              </p:cNvGrpSpPr>
              <p:nvPr/>
            </p:nvGrpSpPr>
            <p:grpSpPr bwMode="auto">
              <a:xfrm>
                <a:off x="4798" y="964"/>
                <a:ext cx="268" cy="424"/>
                <a:chOff x="4798" y="964"/>
                <a:chExt cx="268" cy="424"/>
              </a:xfrm>
            </p:grpSpPr>
            <p:sp>
              <p:nvSpPr>
                <p:cNvPr id="680033" name="Oval 97">
                  <a:extLst>
                    <a:ext uri="{FF2B5EF4-FFF2-40B4-BE49-F238E27FC236}">
                      <a16:creationId xmlns:a16="http://schemas.microsoft.com/office/drawing/2014/main" id="{B1081090-199B-D32E-86B4-3FBC5A54DF14}"/>
                    </a:ext>
                  </a:extLst>
                </p:cNvPr>
                <p:cNvSpPr>
                  <a:spLocks noChangeArrowheads="1"/>
                </p:cNvSpPr>
                <p:nvPr/>
              </p:nvSpPr>
              <p:spPr bwMode="auto">
                <a:xfrm>
                  <a:off x="4810"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34" name="Oval 98">
                  <a:extLst>
                    <a:ext uri="{FF2B5EF4-FFF2-40B4-BE49-F238E27FC236}">
                      <a16:creationId xmlns:a16="http://schemas.microsoft.com/office/drawing/2014/main" id="{06332BE5-C791-6206-C5C5-08F9DC0E722B}"/>
                    </a:ext>
                  </a:extLst>
                </p:cNvPr>
                <p:cNvSpPr>
                  <a:spLocks noChangeArrowheads="1"/>
                </p:cNvSpPr>
                <p:nvPr/>
              </p:nvSpPr>
              <p:spPr bwMode="auto">
                <a:xfrm>
                  <a:off x="4798"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35" name="Rectangle 99">
                  <a:extLst>
                    <a:ext uri="{FF2B5EF4-FFF2-40B4-BE49-F238E27FC236}">
                      <a16:creationId xmlns:a16="http://schemas.microsoft.com/office/drawing/2014/main" id="{3F544D3F-4D5D-BE79-88AF-F937E23D3304}"/>
                    </a:ext>
                  </a:extLst>
                </p:cNvPr>
                <p:cNvSpPr>
                  <a:spLocks noChangeArrowheads="1"/>
                </p:cNvSpPr>
                <p:nvPr/>
              </p:nvSpPr>
              <p:spPr bwMode="auto">
                <a:xfrm>
                  <a:off x="493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36" name="Group 100">
                <a:extLst>
                  <a:ext uri="{FF2B5EF4-FFF2-40B4-BE49-F238E27FC236}">
                    <a16:creationId xmlns:a16="http://schemas.microsoft.com/office/drawing/2014/main" id="{82694799-E77F-455D-8178-EEFD93F143C6}"/>
                  </a:ext>
                </a:extLst>
              </p:cNvPr>
              <p:cNvGrpSpPr>
                <a:grpSpLocks/>
              </p:cNvGrpSpPr>
              <p:nvPr/>
            </p:nvGrpSpPr>
            <p:grpSpPr bwMode="auto">
              <a:xfrm>
                <a:off x="4210" y="964"/>
                <a:ext cx="268" cy="424"/>
                <a:chOff x="4210" y="964"/>
                <a:chExt cx="268" cy="424"/>
              </a:xfrm>
            </p:grpSpPr>
            <p:sp>
              <p:nvSpPr>
                <p:cNvPr id="680037" name="Oval 101">
                  <a:extLst>
                    <a:ext uri="{FF2B5EF4-FFF2-40B4-BE49-F238E27FC236}">
                      <a16:creationId xmlns:a16="http://schemas.microsoft.com/office/drawing/2014/main" id="{E1B21FC9-F4B0-FEC8-0C50-F87B23064A3C}"/>
                    </a:ext>
                  </a:extLst>
                </p:cNvPr>
                <p:cNvSpPr>
                  <a:spLocks noChangeArrowheads="1"/>
                </p:cNvSpPr>
                <p:nvPr/>
              </p:nvSpPr>
              <p:spPr bwMode="auto">
                <a:xfrm>
                  <a:off x="4222"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38" name="Oval 102">
                  <a:extLst>
                    <a:ext uri="{FF2B5EF4-FFF2-40B4-BE49-F238E27FC236}">
                      <a16:creationId xmlns:a16="http://schemas.microsoft.com/office/drawing/2014/main" id="{46183746-B648-A861-A72E-BA61FD8C118A}"/>
                    </a:ext>
                  </a:extLst>
                </p:cNvPr>
                <p:cNvSpPr>
                  <a:spLocks noChangeArrowheads="1"/>
                </p:cNvSpPr>
                <p:nvPr/>
              </p:nvSpPr>
              <p:spPr bwMode="auto">
                <a:xfrm>
                  <a:off x="421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39" name="Rectangle 103">
                  <a:extLst>
                    <a:ext uri="{FF2B5EF4-FFF2-40B4-BE49-F238E27FC236}">
                      <a16:creationId xmlns:a16="http://schemas.microsoft.com/office/drawing/2014/main" id="{F63304C7-FA75-89D6-42BE-A822B4192A27}"/>
                    </a:ext>
                  </a:extLst>
                </p:cNvPr>
                <p:cNvSpPr>
                  <a:spLocks noChangeArrowheads="1"/>
                </p:cNvSpPr>
                <p:nvPr/>
              </p:nvSpPr>
              <p:spPr bwMode="auto">
                <a:xfrm>
                  <a:off x="4342"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040" name="Group 104">
                <a:extLst>
                  <a:ext uri="{FF2B5EF4-FFF2-40B4-BE49-F238E27FC236}">
                    <a16:creationId xmlns:a16="http://schemas.microsoft.com/office/drawing/2014/main" id="{C9C1474A-A832-4FD1-F994-6BE221A8AAEC}"/>
                  </a:ext>
                </a:extLst>
              </p:cNvPr>
              <p:cNvGrpSpPr>
                <a:grpSpLocks/>
              </p:cNvGrpSpPr>
              <p:nvPr/>
            </p:nvGrpSpPr>
            <p:grpSpPr bwMode="auto">
              <a:xfrm>
                <a:off x="5050" y="964"/>
                <a:ext cx="268" cy="424"/>
                <a:chOff x="5050" y="964"/>
                <a:chExt cx="268" cy="424"/>
              </a:xfrm>
            </p:grpSpPr>
            <p:sp>
              <p:nvSpPr>
                <p:cNvPr id="680041" name="Oval 105">
                  <a:extLst>
                    <a:ext uri="{FF2B5EF4-FFF2-40B4-BE49-F238E27FC236}">
                      <a16:creationId xmlns:a16="http://schemas.microsoft.com/office/drawing/2014/main" id="{B1D4232A-ED15-0203-048F-841EE59B7C0C}"/>
                    </a:ext>
                  </a:extLst>
                </p:cNvPr>
                <p:cNvSpPr>
                  <a:spLocks noChangeArrowheads="1"/>
                </p:cNvSpPr>
                <p:nvPr/>
              </p:nvSpPr>
              <p:spPr bwMode="auto">
                <a:xfrm>
                  <a:off x="5086" y="1024"/>
                  <a:ext cx="220" cy="28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2" name="Oval 106">
                  <a:extLst>
                    <a:ext uri="{FF2B5EF4-FFF2-40B4-BE49-F238E27FC236}">
                      <a16:creationId xmlns:a16="http://schemas.microsoft.com/office/drawing/2014/main" id="{328A499B-C8A5-A668-F883-247B114C6949}"/>
                    </a:ext>
                  </a:extLst>
                </p:cNvPr>
                <p:cNvSpPr>
                  <a:spLocks noChangeArrowheads="1"/>
                </p:cNvSpPr>
                <p:nvPr/>
              </p:nvSpPr>
              <p:spPr bwMode="auto">
                <a:xfrm>
                  <a:off x="5230" y="1120"/>
                  <a:ext cx="88" cy="88"/>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3" name="Rectangle 107">
                  <a:extLst>
                    <a:ext uri="{FF2B5EF4-FFF2-40B4-BE49-F238E27FC236}">
                      <a16:creationId xmlns:a16="http://schemas.microsoft.com/office/drawing/2014/main" id="{A7372BE8-4213-918D-8826-DFE0A1425F54}"/>
                    </a:ext>
                  </a:extLst>
                </p:cNvPr>
                <p:cNvSpPr>
                  <a:spLocks noChangeArrowheads="1"/>
                </p:cNvSpPr>
                <p:nvPr/>
              </p:nvSpPr>
              <p:spPr bwMode="auto">
                <a:xfrm>
                  <a:off x="5050" y="964"/>
                  <a:ext cx="136" cy="424"/>
                </a:xfrm>
                <a:prstGeom prst="rect">
                  <a:avLst/>
                </a:prstGeom>
                <a:solidFill>
                  <a:schemeClr val="bg1"/>
                </a:solidFill>
                <a:ln w="12700">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80044" name="Line 108">
                <a:extLst>
                  <a:ext uri="{FF2B5EF4-FFF2-40B4-BE49-F238E27FC236}">
                    <a16:creationId xmlns:a16="http://schemas.microsoft.com/office/drawing/2014/main" id="{8685F937-5511-20AE-9B3E-EBE124301015}"/>
                  </a:ext>
                </a:extLst>
              </p:cNvPr>
              <p:cNvSpPr>
                <a:spLocks noChangeShapeType="1"/>
              </p:cNvSpPr>
              <p:nvPr/>
            </p:nvSpPr>
            <p:spPr bwMode="auto">
              <a:xfrm>
                <a:off x="4408" y="1264"/>
                <a:ext cx="88" cy="9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5" name="Line 109">
                <a:extLst>
                  <a:ext uri="{FF2B5EF4-FFF2-40B4-BE49-F238E27FC236}">
                    <a16:creationId xmlns:a16="http://schemas.microsoft.com/office/drawing/2014/main" id="{4D6273BB-83D2-77D3-2025-1DBCF838F3A2}"/>
                  </a:ext>
                </a:extLst>
              </p:cNvPr>
              <p:cNvSpPr>
                <a:spLocks noChangeShapeType="1"/>
              </p:cNvSpPr>
              <p:nvPr/>
            </p:nvSpPr>
            <p:spPr bwMode="auto">
              <a:xfrm flipH="1">
                <a:off x="4952" y="1264"/>
                <a:ext cx="20"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6" name="Line 110">
                <a:extLst>
                  <a:ext uri="{FF2B5EF4-FFF2-40B4-BE49-F238E27FC236}">
                    <a16:creationId xmlns:a16="http://schemas.microsoft.com/office/drawing/2014/main" id="{D9CAD0D5-DBF4-B721-A2AF-9B909B6CAF9F}"/>
                  </a:ext>
                </a:extLst>
              </p:cNvPr>
              <p:cNvSpPr>
                <a:spLocks noChangeShapeType="1"/>
              </p:cNvSpPr>
              <p:nvPr/>
            </p:nvSpPr>
            <p:spPr bwMode="auto">
              <a:xfrm flipH="1">
                <a:off x="4541" y="1240"/>
                <a:ext cx="47" cy="82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7" name="Line 111">
                <a:extLst>
                  <a:ext uri="{FF2B5EF4-FFF2-40B4-BE49-F238E27FC236}">
                    <a16:creationId xmlns:a16="http://schemas.microsoft.com/office/drawing/2014/main" id="{53AE2BBA-C599-1CD9-1AF2-69A13EC3C03C}"/>
                  </a:ext>
                </a:extLst>
              </p:cNvPr>
              <p:cNvSpPr>
                <a:spLocks noChangeShapeType="1"/>
              </p:cNvSpPr>
              <p:nvPr/>
            </p:nvSpPr>
            <p:spPr bwMode="auto">
              <a:xfrm flipH="1">
                <a:off x="5036" y="1252"/>
                <a:ext cx="128" cy="84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8" name="Line 112">
                <a:extLst>
                  <a:ext uri="{FF2B5EF4-FFF2-40B4-BE49-F238E27FC236}">
                    <a16:creationId xmlns:a16="http://schemas.microsoft.com/office/drawing/2014/main" id="{0F949499-B97F-86C4-7BE3-D001DDB09709}"/>
                  </a:ext>
                </a:extLst>
              </p:cNvPr>
              <p:cNvSpPr>
                <a:spLocks noChangeShapeType="1"/>
              </p:cNvSpPr>
              <p:nvPr/>
            </p:nvSpPr>
            <p:spPr bwMode="auto">
              <a:xfrm>
                <a:off x="4576" y="2212"/>
                <a:ext cx="148" cy="5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49" name="Line 113">
                <a:extLst>
                  <a:ext uri="{FF2B5EF4-FFF2-40B4-BE49-F238E27FC236}">
                    <a16:creationId xmlns:a16="http://schemas.microsoft.com/office/drawing/2014/main" id="{C9E3D6F3-3490-3BB8-AA1F-8D0BC013CD71}"/>
                  </a:ext>
                </a:extLst>
              </p:cNvPr>
              <p:cNvSpPr>
                <a:spLocks noChangeShapeType="1"/>
              </p:cNvSpPr>
              <p:nvPr/>
            </p:nvSpPr>
            <p:spPr bwMode="auto">
              <a:xfrm flipH="1">
                <a:off x="4772" y="2203"/>
                <a:ext cx="224" cy="649"/>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0" name="Line 114">
                <a:extLst>
                  <a:ext uri="{FF2B5EF4-FFF2-40B4-BE49-F238E27FC236}">
                    <a16:creationId xmlns:a16="http://schemas.microsoft.com/office/drawing/2014/main" id="{5C64BB19-4B19-028E-FAF5-BB3428AA001A}"/>
                  </a:ext>
                </a:extLst>
              </p:cNvPr>
              <p:cNvSpPr>
                <a:spLocks noChangeShapeType="1"/>
              </p:cNvSpPr>
              <p:nvPr/>
            </p:nvSpPr>
            <p:spPr bwMode="auto">
              <a:xfrm>
                <a:off x="4740" y="2860"/>
                <a:ext cx="0" cy="3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1" name="Line 115">
                <a:extLst>
                  <a:ext uri="{FF2B5EF4-FFF2-40B4-BE49-F238E27FC236}">
                    <a16:creationId xmlns:a16="http://schemas.microsoft.com/office/drawing/2014/main" id="{DBD8A40D-0321-62F8-5C59-91213AE1BCE0}"/>
                  </a:ext>
                </a:extLst>
              </p:cNvPr>
              <p:cNvSpPr>
                <a:spLocks noChangeShapeType="1"/>
              </p:cNvSpPr>
              <p:nvPr/>
            </p:nvSpPr>
            <p:spPr bwMode="auto">
              <a:xfrm flipH="1">
                <a:off x="4625" y="1264"/>
                <a:ext cx="527" cy="865"/>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2" name="Line 116">
                <a:extLst>
                  <a:ext uri="{FF2B5EF4-FFF2-40B4-BE49-F238E27FC236}">
                    <a16:creationId xmlns:a16="http://schemas.microsoft.com/office/drawing/2014/main" id="{38FBB321-322F-75DD-204E-0D2FCEDC67E7}"/>
                  </a:ext>
                </a:extLst>
              </p:cNvPr>
              <p:cNvSpPr>
                <a:spLocks noChangeShapeType="1"/>
              </p:cNvSpPr>
              <p:nvPr/>
            </p:nvSpPr>
            <p:spPr bwMode="auto">
              <a:xfrm flipH="1">
                <a:off x="4565" y="1276"/>
                <a:ext cx="383" cy="83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3" name="Line 117">
                <a:extLst>
                  <a:ext uri="{FF2B5EF4-FFF2-40B4-BE49-F238E27FC236}">
                    <a16:creationId xmlns:a16="http://schemas.microsoft.com/office/drawing/2014/main" id="{23BA7DC4-706C-DAB2-022F-8D90077E8C7D}"/>
                  </a:ext>
                </a:extLst>
              </p:cNvPr>
              <p:cNvSpPr>
                <a:spLocks noChangeShapeType="1"/>
              </p:cNvSpPr>
              <p:nvPr/>
            </p:nvSpPr>
            <p:spPr bwMode="auto">
              <a:xfrm>
                <a:off x="458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4" name="Line 118">
                <a:extLst>
                  <a:ext uri="{FF2B5EF4-FFF2-40B4-BE49-F238E27FC236}">
                    <a16:creationId xmlns:a16="http://schemas.microsoft.com/office/drawing/2014/main" id="{4A3B8948-022F-EE5C-BFC9-3BAF7920B13E}"/>
                  </a:ext>
                </a:extLst>
              </p:cNvPr>
              <p:cNvSpPr>
                <a:spLocks noChangeShapeType="1"/>
              </p:cNvSpPr>
              <p:nvPr/>
            </p:nvSpPr>
            <p:spPr bwMode="auto">
              <a:xfrm>
                <a:off x="4956"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5" name="Line 119">
                <a:extLst>
                  <a:ext uri="{FF2B5EF4-FFF2-40B4-BE49-F238E27FC236}">
                    <a16:creationId xmlns:a16="http://schemas.microsoft.com/office/drawing/2014/main" id="{6065125E-35C2-1FD2-D5DF-63030538CC1A}"/>
                  </a:ext>
                </a:extLst>
              </p:cNvPr>
              <p:cNvSpPr>
                <a:spLocks noChangeShapeType="1"/>
              </p:cNvSpPr>
              <p:nvPr/>
            </p:nvSpPr>
            <p:spPr bwMode="auto">
              <a:xfrm>
                <a:off x="512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6" name="Line 120">
                <a:extLst>
                  <a:ext uri="{FF2B5EF4-FFF2-40B4-BE49-F238E27FC236}">
                    <a16:creationId xmlns:a16="http://schemas.microsoft.com/office/drawing/2014/main" id="{A0C1E9DC-0283-8C5A-6019-8B38AF91A412}"/>
                  </a:ext>
                </a:extLst>
              </p:cNvPr>
              <p:cNvSpPr>
                <a:spLocks noChangeShapeType="1"/>
              </p:cNvSpPr>
              <p:nvPr/>
            </p:nvSpPr>
            <p:spPr bwMode="auto">
              <a:xfrm>
                <a:off x="4404" y="904"/>
                <a:ext cx="0" cy="292"/>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7" name="Rectangle 121">
                <a:extLst>
                  <a:ext uri="{FF2B5EF4-FFF2-40B4-BE49-F238E27FC236}">
                    <a16:creationId xmlns:a16="http://schemas.microsoft.com/office/drawing/2014/main" id="{B62673D5-AE20-E39E-835D-64A364CFEAC3}"/>
                  </a:ext>
                </a:extLst>
              </p:cNvPr>
              <p:cNvSpPr>
                <a:spLocks noChangeArrowheads="1"/>
              </p:cNvSpPr>
              <p:nvPr/>
            </p:nvSpPr>
            <p:spPr bwMode="auto">
              <a:xfrm>
                <a:off x="4357"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8" name="Rectangle 122">
                <a:extLst>
                  <a:ext uri="{FF2B5EF4-FFF2-40B4-BE49-F238E27FC236}">
                    <a16:creationId xmlns:a16="http://schemas.microsoft.com/office/drawing/2014/main" id="{25478EA2-3901-CB6F-AF98-DC1FA54C0C76}"/>
                  </a:ext>
                </a:extLst>
              </p:cNvPr>
              <p:cNvSpPr>
                <a:spLocks noChangeArrowheads="1"/>
              </p:cNvSpPr>
              <p:nvPr/>
            </p:nvSpPr>
            <p:spPr bwMode="auto">
              <a:xfrm>
                <a:off x="4909" y="1048"/>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59" name="Rectangle 123">
                <a:extLst>
                  <a:ext uri="{FF2B5EF4-FFF2-40B4-BE49-F238E27FC236}">
                    <a16:creationId xmlns:a16="http://schemas.microsoft.com/office/drawing/2014/main" id="{C8D6E10A-AC3F-4CA2-4EA4-8DBDC66BA998}"/>
                  </a:ext>
                </a:extLst>
              </p:cNvPr>
              <p:cNvSpPr>
                <a:spLocks noChangeArrowheads="1"/>
              </p:cNvSpPr>
              <p:nvPr/>
            </p:nvSpPr>
            <p:spPr bwMode="auto">
              <a:xfrm>
                <a:off x="4447"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060" name="Rectangle 124">
                <a:extLst>
                  <a:ext uri="{FF2B5EF4-FFF2-40B4-BE49-F238E27FC236}">
                    <a16:creationId xmlns:a16="http://schemas.microsoft.com/office/drawing/2014/main" id="{C15CC2DE-6478-C196-59B4-39694A59F510}"/>
                  </a:ext>
                </a:extLst>
              </p:cNvPr>
              <p:cNvSpPr>
                <a:spLocks noChangeArrowheads="1"/>
              </p:cNvSpPr>
              <p:nvPr/>
            </p:nvSpPr>
            <p:spPr bwMode="auto">
              <a:xfrm>
                <a:off x="4852" y="1973"/>
                <a:ext cx="268" cy="244"/>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a:extLst>
              <a:ext uri="{FF2B5EF4-FFF2-40B4-BE49-F238E27FC236}">
                <a16:creationId xmlns:a16="http://schemas.microsoft.com/office/drawing/2014/main" id="{EB381765-D30B-3552-8AC2-46435E9FA748}"/>
              </a:ext>
            </a:extLst>
          </p:cNvPr>
          <p:cNvSpPr>
            <a:spLocks noGrp="1" noChangeArrowheads="1"/>
          </p:cNvSpPr>
          <p:nvPr>
            <p:ph type="title"/>
          </p:nvPr>
        </p:nvSpPr>
        <p:spPr>
          <a:xfrm>
            <a:off x="381000" y="268288"/>
            <a:ext cx="8382000" cy="48101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Desirable Characteristics of Cells</a:t>
            </a:r>
          </a:p>
        </p:txBody>
      </p:sp>
      <p:sp>
        <p:nvSpPr>
          <p:cNvPr id="680963" name="Rectangle 3">
            <a:extLst>
              <a:ext uri="{FF2B5EF4-FFF2-40B4-BE49-F238E27FC236}">
                <a16:creationId xmlns:a16="http://schemas.microsoft.com/office/drawing/2014/main" id="{4836FCEF-9050-5091-76DD-45EF46AAA54B}"/>
              </a:ext>
            </a:extLst>
          </p:cNvPr>
          <p:cNvSpPr>
            <a:spLocks noGrp="1" noChangeArrowheads="1"/>
          </p:cNvSpPr>
          <p:nvPr>
            <p:ph type="body" idx="1"/>
          </p:nvPr>
        </p:nvSpPr>
        <p:spPr>
          <a:xfrm>
            <a:off x="381000" y="1035050"/>
            <a:ext cx="8382000" cy="239395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200"/>
              <a:t>Material passed right-to-left</a:t>
            </a:r>
          </a:p>
          <a:p>
            <a:r>
              <a:rPr lang="en-US" altLang="en-US" sz="2200"/>
              <a:t>No conveyers, belts, rollers</a:t>
            </a:r>
          </a:p>
          <a:p>
            <a:r>
              <a:rPr lang="en-US" altLang="en-US" sz="2200"/>
              <a:t>Visibility and feedback are maximized</a:t>
            </a:r>
          </a:p>
          <a:p>
            <a:r>
              <a:rPr lang="en-US" altLang="en-US" sz="2200"/>
              <a:t>Standard WIP</a:t>
            </a:r>
          </a:p>
          <a:p>
            <a:r>
              <a:rPr lang="en-US" altLang="en-US" sz="2200"/>
              <a:t>Set inspect points</a:t>
            </a:r>
          </a:p>
          <a:p>
            <a:r>
              <a:rPr lang="en-US" altLang="en-US" sz="2200"/>
              <a:t>Staffing flexibility and satisfaction maximized</a:t>
            </a:r>
          </a:p>
        </p:txBody>
      </p:sp>
      <p:grpSp>
        <p:nvGrpSpPr>
          <p:cNvPr id="680964" name="Group 4">
            <a:extLst>
              <a:ext uri="{FF2B5EF4-FFF2-40B4-BE49-F238E27FC236}">
                <a16:creationId xmlns:a16="http://schemas.microsoft.com/office/drawing/2014/main" id="{8BB2E485-092A-9877-2231-8F51517BECC4}"/>
              </a:ext>
            </a:extLst>
          </p:cNvPr>
          <p:cNvGrpSpPr>
            <a:grpSpLocks/>
          </p:cNvGrpSpPr>
          <p:nvPr/>
        </p:nvGrpSpPr>
        <p:grpSpPr bwMode="auto">
          <a:xfrm>
            <a:off x="747713" y="3960813"/>
            <a:ext cx="7610475" cy="2538412"/>
            <a:chOff x="471" y="2236"/>
            <a:chExt cx="4794" cy="1738"/>
          </a:xfrm>
        </p:grpSpPr>
        <p:grpSp>
          <p:nvGrpSpPr>
            <p:cNvPr id="680965" name="Group 5">
              <a:extLst>
                <a:ext uri="{FF2B5EF4-FFF2-40B4-BE49-F238E27FC236}">
                  <a16:creationId xmlns:a16="http://schemas.microsoft.com/office/drawing/2014/main" id="{8A6CD92F-F433-8FC5-2DC8-990A63FDC9BC}"/>
                </a:ext>
              </a:extLst>
            </p:cNvPr>
            <p:cNvGrpSpPr>
              <a:grpSpLocks/>
            </p:cNvGrpSpPr>
            <p:nvPr/>
          </p:nvGrpSpPr>
          <p:grpSpPr bwMode="auto">
            <a:xfrm>
              <a:off x="2633" y="3112"/>
              <a:ext cx="687" cy="296"/>
              <a:chOff x="2633" y="3112"/>
              <a:chExt cx="687" cy="296"/>
            </a:xfrm>
          </p:grpSpPr>
          <p:sp>
            <p:nvSpPr>
              <p:cNvPr id="680966" name="Arc 6">
                <a:extLst>
                  <a:ext uri="{FF2B5EF4-FFF2-40B4-BE49-F238E27FC236}">
                    <a16:creationId xmlns:a16="http://schemas.microsoft.com/office/drawing/2014/main" id="{1AD13F22-4179-4900-CFA9-A2F21F1262E4}"/>
                  </a:ext>
                </a:extLst>
              </p:cNvPr>
              <p:cNvSpPr>
                <a:spLocks/>
              </p:cNvSpPr>
              <p:nvPr/>
            </p:nvSpPr>
            <p:spPr bwMode="auto">
              <a:xfrm>
                <a:off x="2940" y="3112"/>
                <a:ext cx="380" cy="284"/>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67" name="Arc 7">
                <a:extLst>
                  <a:ext uri="{FF2B5EF4-FFF2-40B4-BE49-F238E27FC236}">
                    <a16:creationId xmlns:a16="http://schemas.microsoft.com/office/drawing/2014/main" id="{03408E22-98D0-DE0A-A996-A4C17E96AA06}"/>
                  </a:ext>
                </a:extLst>
              </p:cNvPr>
              <p:cNvSpPr>
                <a:spLocks/>
              </p:cNvSpPr>
              <p:nvPr/>
            </p:nvSpPr>
            <p:spPr bwMode="auto">
              <a:xfrm>
                <a:off x="2633" y="3112"/>
                <a:ext cx="380" cy="284"/>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prstDash val="sysDot"/>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68" name="Oval 8">
                <a:extLst>
                  <a:ext uri="{FF2B5EF4-FFF2-40B4-BE49-F238E27FC236}">
                    <a16:creationId xmlns:a16="http://schemas.microsoft.com/office/drawing/2014/main" id="{383C1123-FC96-9C1E-5F18-0AFF34489473}"/>
                  </a:ext>
                </a:extLst>
              </p:cNvPr>
              <p:cNvSpPr>
                <a:spLocks noChangeArrowheads="1"/>
              </p:cNvSpPr>
              <p:nvPr/>
            </p:nvSpPr>
            <p:spPr bwMode="auto">
              <a:xfrm>
                <a:off x="2896" y="3248"/>
                <a:ext cx="184" cy="160"/>
              </a:xfrm>
              <a:prstGeom prst="ellipse">
                <a:avLst/>
              </a:prstGeom>
              <a:pattFill prst="pct10">
                <a:fgClr>
                  <a:schemeClr val="accent1"/>
                </a:fgClr>
                <a:bgClr>
                  <a:schemeClr val="bg1"/>
                </a:bgClr>
              </a:patt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969" name="Group 9">
              <a:extLst>
                <a:ext uri="{FF2B5EF4-FFF2-40B4-BE49-F238E27FC236}">
                  <a16:creationId xmlns:a16="http://schemas.microsoft.com/office/drawing/2014/main" id="{4C2E31D0-C36D-508F-8695-4267024A6EF3}"/>
                </a:ext>
              </a:extLst>
            </p:cNvPr>
            <p:cNvGrpSpPr>
              <a:grpSpLocks/>
            </p:cNvGrpSpPr>
            <p:nvPr/>
          </p:nvGrpSpPr>
          <p:grpSpPr bwMode="auto">
            <a:xfrm>
              <a:off x="4017" y="2458"/>
              <a:ext cx="805" cy="1168"/>
              <a:chOff x="4017" y="2458"/>
              <a:chExt cx="805" cy="1168"/>
            </a:xfrm>
          </p:grpSpPr>
          <p:sp>
            <p:nvSpPr>
              <p:cNvPr id="680970" name="Rectangle 10">
                <a:extLst>
                  <a:ext uri="{FF2B5EF4-FFF2-40B4-BE49-F238E27FC236}">
                    <a16:creationId xmlns:a16="http://schemas.microsoft.com/office/drawing/2014/main" id="{50767493-5FE1-19C2-3B8C-3057A1D34FC3}"/>
                  </a:ext>
                </a:extLst>
              </p:cNvPr>
              <p:cNvSpPr>
                <a:spLocks noChangeArrowheads="1"/>
              </p:cNvSpPr>
              <p:nvPr/>
            </p:nvSpPr>
            <p:spPr bwMode="auto">
              <a:xfrm rot="2820000">
                <a:off x="3844" y="2848"/>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71" name="Line 11">
                <a:extLst>
                  <a:ext uri="{FF2B5EF4-FFF2-40B4-BE49-F238E27FC236}">
                    <a16:creationId xmlns:a16="http://schemas.microsoft.com/office/drawing/2014/main" id="{20E4FE4B-4596-45B8-B73E-0EDB82D7D42F}"/>
                  </a:ext>
                </a:extLst>
              </p:cNvPr>
              <p:cNvSpPr>
                <a:spLocks noChangeShapeType="1"/>
              </p:cNvSpPr>
              <p:nvPr/>
            </p:nvSpPr>
            <p:spPr bwMode="auto">
              <a:xfrm flipH="1">
                <a:off x="4017" y="2630"/>
                <a:ext cx="297"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72" name="Line 12">
                <a:extLst>
                  <a:ext uri="{FF2B5EF4-FFF2-40B4-BE49-F238E27FC236}">
                    <a16:creationId xmlns:a16="http://schemas.microsoft.com/office/drawing/2014/main" id="{09FB53F5-C3F8-65B0-D2BF-448CD3696008}"/>
                  </a:ext>
                </a:extLst>
              </p:cNvPr>
              <p:cNvSpPr>
                <a:spLocks noChangeShapeType="1"/>
              </p:cNvSpPr>
              <p:nvPr/>
            </p:nvSpPr>
            <p:spPr bwMode="auto">
              <a:xfrm flipH="1">
                <a:off x="4165" y="2787"/>
                <a:ext cx="296"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73" name="Line 13">
                <a:extLst>
                  <a:ext uri="{FF2B5EF4-FFF2-40B4-BE49-F238E27FC236}">
                    <a16:creationId xmlns:a16="http://schemas.microsoft.com/office/drawing/2014/main" id="{073C62A7-C84D-EE09-416B-4E73EEAEB4ED}"/>
                  </a:ext>
                </a:extLst>
              </p:cNvPr>
              <p:cNvSpPr>
                <a:spLocks noChangeShapeType="1"/>
              </p:cNvSpPr>
              <p:nvPr/>
            </p:nvSpPr>
            <p:spPr bwMode="auto">
              <a:xfrm flipH="1">
                <a:off x="4525" y="3174"/>
                <a:ext cx="297"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74" name="Line 14">
                <a:extLst>
                  <a:ext uri="{FF2B5EF4-FFF2-40B4-BE49-F238E27FC236}">
                    <a16:creationId xmlns:a16="http://schemas.microsoft.com/office/drawing/2014/main" id="{E07E9BB2-A53A-41E2-7563-FF3D7183B847}"/>
                  </a:ext>
                </a:extLst>
              </p:cNvPr>
              <p:cNvSpPr>
                <a:spLocks noChangeShapeType="1"/>
              </p:cNvSpPr>
              <p:nvPr/>
            </p:nvSpPr>
            <p:spPr bwMode="auto">
              <a:xfrm flipH="1">
                <a:off x="4353" y="2990"/>
                <a:ext cx="297"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975" name="Group 15">
              <a:extLst>
                <a:ext uri="{FF2B5EF4-FFF2-40B4-BE49-F238E27FC236}">
                  <a16:creationId xmlns:a16="http://schemas.microsoft.com/office/drawing/2014/main" id="{6029236A-C048-5539-C9A9-A4EB32C041A1}"/>
                </a:ext>
              </a:extLst>
            </p:cNvPr>
            <p:cNvGrpSpPr>
              <a:grpSpLocks/>
            </p:cNvGrpSpPr>
            <p:nvPr/>
          </p:nvGrpSpPr>
          <p:grpSpPr bwMode="auto">
            <a:xfrm>
              <a:off x="1557" y="2841"/>
              <a:ext cx="2871" cy="1043"/>
              <a:chOff x="1557" y="2841"/>
              <a:chExt cx="2871" cy="1043"/>
            </a:xfrm>
          </p:grpSpPr>
          <p:sp>
            <p:nvSpPr>
              <p:cNvPr id="680976" name="Arc 16">
                <a:extLst>
                  <a:ext uri="{FF2B5EF4-FFF2-40B4-BE49-F238E27FC236}">
                    <a16:creationId xmlns:a16="http://schemas.microsoft.com/office/drawing/2014/main" id="{29CD2E24-EC57-6AA8-9B71-123CBFBE38F5}"/>
                  </a:ext>
                </a:extLst>
              </p:cNvPr>
              <p:cNvSpPr>
                <a:spLocks/>
              </p:cNvSpPr>
              <p:nvPr/>
            </p:nvSpPr>
            <p:spPr bwMode="auto">
              <a:xfrm>
                <a:off x="1557" y="2841"/>
                <a:ext cx="1444" cy="1012"/>
              </a:xfrm>
              <a:custGeom>
                <a:avLst/>
                <a:gdLst>
                  <a:gd name="G0" fmla="+- 21600 0 0"/>
                  <a:gd name="G1" fmla="+- 21600 0 0"/>
                  <a:gd name="G2" fmla="+- 21600 0 0"/>
                  <a:gd name="T0" fmla="*/ 0 w 21600"/>
                  <a:gd name="T1" fmla="*/ 21600 h 21600"/>
                  <a:gd name="T2" fmla="*/ 21585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99"/>
                    </a:moveTo>
                    <a:cubicBezTo>
                      <a:pt x="0" y="9676"/>
                      <a:pt x="9661" y="8"/>
                      <a:pt x="21585" y="0"/>
                    </a:cubicBezTo>
                  </a:path>
                  <a:path w="21600" h="21600" stroke="0" extrusionOk="0">
                    <a:moveTo>
                      <a:pt x="0" y="21599"/>
                    </a:moveTo>
                    <a:cubicBezTo>
                      <a:pt x="0" y="9676"/>
                      <a:pt x="9661" y="8"/>
                      <a:pt x="21585" y="0"/>
                    </a:cubicBezTo>
                    <a:lnTo>
                      <a:pt x="21600" y="21600"/>
                    </a:lnTo>
                    <a:close/>
                  </a:path>
                </a:pathLst>
              </a:custGeom>
              <a:noFill/>
              <a:ln w="254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77" name="Arc 17">
                <a:extLst>
                  <a:ext uri="{FF2B5EF4-FFF2-40B4-BE49-F238E27FC236}">
                    <a16:creationId xmlns:a16="http://schemas.microsoft.com/office/drawing/2014/main" id="{78C56FC2-4F53-331C-B217-9F2D9E41937A}"/>
                  </a:ext>
                </a:extLst>
              </p:cNvPr>
              <p:cNvSpPr>
                <a:spLocks/>
              </p:cNvSpPr>
              <p:nvPr/>
            </p:nvSpPr>
            <p:spPr bwMode="auto">
              <a:xfrm>
                <a:off x="2975" y="2841"/>
                <a:ext cx="1445" cy="1012"/>
              </a:xfrm>
              <a:custGeom>
                <a:avLst/>
                <a:gdLst>
                  <a:gd name="G0" fmla="+- 15 0 0"/>
                  <a:gd name="G1" fmla="+- 21600 0 0"/>
                  <a:gd name="G2" fmla="+- 21600 0 0"/>
                  <a:gd name="T0" fmla="*/ 0 w 21615"/>
                  <a:gd name="T1" fmla="*/ 0 h 21600"/>
                  <a:gd name="T2" fmla="*/ 21615 w 21615"/>
                  <a:gd name="T3" fmla="*/ 21600 h 21600"/>
                  <a:gd name="T4" fmla="*/ 15 w 21615"/>
                  <a:gd name="T5" fmla="*/ 21600 h 21600"/>
                </a:gdLst>
                <a:ahLst/>
                <a:cxnLst>
                  <a:cxn ang="0">
                    <a:pos x="T0" y="T1"/>
                  </a:cxn>
                  <a:cxn ang="0">
                    <a:pos x="T2" y="T3"/>
                  </a:cxn>
                  <a:cxn ang="0">
                    <a:pos x="T4" y="T5"/>
                  </a:cxn>
                </a:cxnLst>
                <a:rect l="0" t="0" r="r" b="b"/>
                <a:pathLst>
                  <a:path w="21615" h="21600" fill="none" extrusionOk="0">
                    <a:moveTo>
                      <a:pt x="0" y="0"/>
                    </a:moveTo>
                    <a:cubicBezTo>
                      <a:pt x="5" y="0"/>
                      <a:pt x="10" y="0"/>
                      <a:pt x="15" y="0"/>
                    </a:cubicBezTo>
                    <a:cubicBezTo>
                      <a:pt x="11944" y="0"/>
                      <a:pt x="21615" y="9670"/>
                      <a:pt x="21615" y="21600"/>
                    </a:cubicBezTo>
                  </a:path>
                  <a:path w="21615" h="21600" stroke="0" extrusionOk="0">
                    <a:moveTo>
                      <a:pt x="0" y="0"/>
                    </a:moveTo>
                    <a:cubicBezTo>
                      <a:pt x="5" y="0"/>
                      <a:pt x="10" y="0"/>
                      <a:pt x="15" y="0"/>
                    </a:cubicBezTo>
                    <a:cubicBezTo>
                      <a:pt x="11944" y="0"/>
                      <a:pt x="21615" y="9670"/>
                      <a:pt x="21615" y="21600"/>
                    </a:cubicBezTo>
                    <a:lnTo>
                      <a:pt x="15" y="21600"/>
                    </a:lnTo>
                    <a:close/>
                  </a:path>
                </a:pathLst>
              </a:custGeom>
              <a:noFill/>
              <a:ln w="25400" cap="rnd">
                <a:solidFill>
                  <a:schemeClr val="tx1"/>
                </a:solidFill>
                <a:round/>
                <a:headEnd type="triangle" w="med" len="me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78" name="Line 18">
                <a:extLst>
                  <a:ext uri="{FF2B5EF4-FFF2-40B4-BE49-F238E27FC236}">
                    <a16:creationId xmlns:a16="http://schemas.microsoft.com/office/drawing/2014/main" id="{F340ABB7-DABC-517E-C711-91314CEB2598}"/>
                  </a:ext>
                </a:extLst>
              </p:cNvPr>
              <p:cNvSpPr>
                <a:spLocks noChangeShapeType="1"/>
              </p:cNvSpPr>
              <p:nvPr/>
            </p:nvSpPr>
            <p:spPr bwMode="auto">
              <a:xfrm flipV="1">
                <a:off x="4428" y="3688"/>
                <a:ext cx="0" cy="196"/>
              </a:xfrm>
              <a:prstGeom prst="line">
                <a:avLst/>
              </a:prstGeom>
              <a:noFill/>
              <a:ln w="254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80979" name="Rectangle 19">
              <a:extLst>
                <a:ext uri="{FF2B5EF4-FFF2-40B4-BE49-F238E27FC236}">
                  <a16:creationId xmlns:a16="http://schemas.microsoft.com/office/drawing/2014/main" id="{6F24943A-543F-D7BA-1C10-2516E0867FFF}"/>
                </a:ext>
              </a:extLst>
            </p:cNvPr>
            <p:cNvSpPr>
              <a:spLocks noChangeArrowheads="1"/>
            </p:cNvSpPr>
            <p:nvPr/>
          </p:nvSpPr>
          <p:spPr bwMode="auto">
            <a:xfrm>
              <a:off x="2368" y="2680"/>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0" name="Rectangle 20">
              <a:extLst>
                <a:ext uri="{FF2B5EF4-FFF2-40B4-BE49-F238E27FC236}">
                  <a16:creationId xmlns:a16="http://schemas.microsoft.com/office/drawing/2014/main" id="{4B0E7C2B-E2BB-1C0A-ED03-9010FBFCF1E9}"/>
                </a:ext>
              </a:extLst>
            </p:cNvPr>
            <p:cNvSpPr>
              <a:spLocks noChangeArrowheads="1"/>
            </p:cNvSpPr>
            <p:nvPr/>
          </p:nvSpPr>
          <p:spPr bwMode="auto">
            <a:xfrm rot="18660000" flipH="1">
              <a:off x="1240" y="3196"/>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1" name="Rectangle 21">
              <a:extLst>
                <a:ext uri="{FF2B5EF4-FFF2-40B4-BE49-F238E27FC236}">
                  <a16:creationId xmlns:a16="http://schemas.microsoft.com/office/drawing/2014/main" id="{13A45DA3-E1DA-4546-C0C1-3615498828F5}"/>
                </a:ext>
              </a:extLst>
            </p:cNvPr>
            <p:cNvSpPr>
              <a:spLocks noChangeArrowheads="1"/>
            </p:cNvSpPr>
            <p:nvPr/>
          </p:nvSpPr>
          <p:spPr bwMode="auto">
            <a:xfrm rot="2820000">
              <a:off x="3508" y="3172"/>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2" name="Line 22">
              <a:extLst>
                <a:ext uri="{FF2B5EF4-FFF2-40B4-BE49-F238E27FC236}">
                  <a16:creationId xmlns:a16="http://schemas.microsoft.com/office/drawing/2014/main" id="{B98F5CF4-24C9-E59A-476D-D48C29BC48E2}"/>
                </a:ext>
              </a:extLst>
            </p:cNvPr>
            <p:cNvSpPr>
              <a:spLocks noChangeShapeType="1"/>
            </p:cNvSpPr>
            <p:nvPr/>
          </p:nvSpPr>
          <p:spPr bwMode="auto">
            <a:xfrm flipH="1">
              <a:off x="2060" y="2692"/>
              <a:ext cx="296" cy="12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3" name="Line 23">
              <a:extLst>
                <a:ext uri="{FF2B5EF4-FFF2-40B4-BE49-F238E27FC236}">
                  <a16:creationId xmlns:a16="http://schemas.microsoft.com/office/drawing/2014/main" id="{1A8BB1E3-D759-40A4-3A2D-04140ACC1EEE}"/>
                </a:ext>
              </a:extLst>
            </p:cNvPr>
            <p:cNvSpPr>
              <a:spLocks noChangeShapeType="1"/>
            </p:cNvSpPr>
            <p:nvPr/>
          </p:nvSpPr>
          <p:spPr bwMode="auto">
            <a:xfrm>
              <a:off x="3544" y="2680"/>
              <a:ext cx="292" cy="1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4" name="Rectangle 24">
              <a:extLst>
                <a:ext uri="{FF2B5EF4-FFF2-40B4-BE49-F238E27FC236}">
                  <a16:creationId xmlns:a16="http://schemas.microsoft.com/office/drawing/2014/main" id="{1A0C9187-EC75-3D15-D3D6-821A53CF45AC}"/>
                </a:ext>
              </a:extLst>
            </p:cNvPr>
            <p:cNvSpPr>
              <a:spLocks noChangeArrowheads="1"/>
            </p:cNvSpPr>
            <p:nvPr/>
          </p:nvSpPr>
          <p:spPr bwMode="auto">
            <a:xfrm>
              <a:off x="2368" y="2236"/>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nchor="ctr"/>
            <a:lstStyle/>
            <a:p>
              <a:pPr algn="ctr" eaLnBrk="0" hangingPunct="0">
                <a:lnSpc>
                  <a:spcPct val="90000"/>
                </a:lnSpc>
              </a:pPr>
              <a:r>
                <a:rPr lang="en-US" altLang="en-US" sz="1800" b="1" i="1">
                  <a:latin typeface="Arial" panose="020B0604020202020204" pitchFamily="34" charset="0"/>
                </a:rPr>
                <a:t>Equipment</a:t>
              </a:r>
            </a:p>
          </p:txBody>
        </p:sp>
        <p:sp>
          <p:nvSpPr>
            <p:cNvPr id="680985" name="Rectangle 25">
              <a:extLst>
                <a:ext uri="{FF2B5EF4-FFF2-40B4-BE49-F238E27FC236}">
                  <a16:creationId xmlns:a16="http://schemas.microsoft.com/office/drawing/2014/main" id="{45826F0A-3B73-2594-9788-15E0920613FE}"/>
                </a:ext>
              </a:extLst>
            </p:cNvPr>
            <p:cNvSpPr>
              <a:spLocks noChangeArrowheads="1"/>
            </p:cNvSpPr>
            <p:nvPr/>
          </p:nvSpPr>
          <p:spPr bwMode="auto">
            <a:xfrm>
              <a:off x="2691" y="2881"/>
              <a:ext cx="61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1400" b="1" i="1">
                  <a:latin typeface="Arial" panose="020B0604020202020204" pitchFamily="34" charset="0"/>
                </a:rPr>
                <a:t>Workflow</a:t>
              </a:r>
            </a:p>
          </p:txBody>
        </p:sp>
        <p:grpSp>
          <p:nvGrpSpPr>
            <p:cNvPr id="680986" name="Group 26">
              <a:extLst>
                <a:ext uri="{FF2B5EF4-FFF2-40B4-BE49-F238E27FC236}">
                  <a16:creationId xmlns:a16="http://schemas.microsoft.com/office/drawing/2014/main" id="{F503E562-2D82-6310-2520-314FC84CA552}"/>
                </a:ext>
              </a:extLst>
            </p:cNvPr>
            <p:cNvGrpSpPr>
              <a:grpSpLocks/>
            </p:cNvGrpSpPr>
            <p:nvPr/>
          </p:nvGrpSpPr>
          <p:grpSpPr bwMode="auto">
            <a:xfrm>
              <a:off x="1066" y="2482"/>
              <a:ext cx="789" cy="1168"/>
              <a:chOff x="1066" y="2482"/>
              <a:chExt cx="789" cy="1168"/>
            </a:xfrm>
          </p:grpSpPr>
          <p:sp>
            <p:nvSpPr>
              <p:cNvPr id="680987" name="Rectangle 27">
                <a:extLst>
                  <a:ext uri="{FF2B5EF4-FFF2-40B4-BE49-F238E27FC236}">
                    <a16:creationId xmlns:a16="http://schemas.microsoft.com/office/drawing/2014/main" id="{DA741A6A-1853-9029-A4D1-16752D5A29D4}"/>
                  </a:ext>
                </a:extLst>
              </p:cNvPr>
              <p:cNvSpPr>
                <a:spLocks noChangeArrowheads="1"/>
              </p:cNvSpPr>
              <p:nvPr/>
            </p:nvSpPr>
            <p:spPr bwMode="auto">
              <a:xfrm rot="18780000" flipH="1">
                <a:off x="868" y="2872"/>
                <a:ext cx="1168" cy="388"/>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8" name="Line 28">
                <a:extLst>
                  <a:ext uri="{FF2B5EF4-FFF2-40B4-BE49-F238E27FC236}">
                    <a16:creationId xmlns:a16="http://schemas.microsoft.com/office/drawing/2014/main" id="{46B54B40-3EBE-8B57-77CA-2BE99A1D8711}"/>
                  </a:ext>
                </a:extLst>
              </p:cNvPr>
              <p:cNvSpPr>
                <a:spLocks noChangeShapeType="1"/>
              </p:cNvSpPr>
              <p:nvPr/>
            </p:nvSpPr>
            <p:spPr bwMode="auto">
              <a:xfrm>
                <a:off x="1574" y="2654"/>
                <a:ext cx="281"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89" name="Line 29">
                <a:extLst>
                  <a:ext uri="{FF2B5EF4-FFF2-40B4-BE49-F238E27FC236}">
                    <a16:creationId xmlns:a16="http://schemas.microsoft.com/office/drawing/2014/main" id="{8836AFC5-EF25-AB79-5702-F0E3C54C2B91}"/>
                  </a:ext>
                </a:extLst>
              </p:cNvPr>
              <p:cNvSpPr>
                <a:spLocks noChangeShapeType="1"/>
              </p:cNvSpPr>
              <p:nvPr/>
            </p:nvSpPr>
            <p:spPr bwMode="auto">
              <a:xfrm>
                <a:off x="1427" y="2811"/>
                <a:ext cx="280"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90" name="Line 30">
                <a:extLst>
                  <a:ext uri="{FF2B5EF4-FFF2-40B4-BE49-F238E27FC236}">
                    <a16:creationId xmlns:a16="http://schemas.microsoft.com/office/drawing/2014/main" id="{DA2A1A72-53C5-D9D9-7A75-E4C9F432CA99}"/>
                  </a:ext>
                </a:extLst>
              </p:cNvPr>
              <p:cNvSpPr>
                <a:spLocks noChangeShapeType="1"/>
              </p:cNvSpPr>
              <p:nvPr/>
            </p:nvSpPr>
            <p:spPr bwMode="auto">
              <a:xfrm>
                <a:off x="1066" y="3198"/>
                <a:ext cx="281"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91" name="Line 31">
                <a:extLst>
                  <a:ext uri="{FF2B5EF4-FFF2-40B4-BE49-F238E27FC236}">
                    <a16:creationId xmlns:a16="http://schemas.microsoft.com/office/drawing/2014/main" id="{40882C42-30BB-2C2B-08C1-985A8D68CD72}"/>
                  </a:ext>
                </a:extLst>
              </p:cNvPr>
              <p:cNvSpPr>
                <a:spLocks noChangeShapeType="1"/>
              </p:cNvSpPr>
              <p:nvPr/>
            </p:nvSpPr>
            <p:spPr bwMode="auto">
              <a:xfrm>
                <a:off x="1238" y="3014"/>
                <a:ext cx="281" cy="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992" name="Group 32">
              <a:extLst>
                <a:ext uri="{FF2B5EF4-FFF2-40B4-BE49-F238E27FC236}">
                  <a16:creationId xmlns:a16="http://schemas.microsoft.com/office/drawing/2014/main" id="{9E372A23-2B52-E035-3F69-7958E5455D90}"/>
                </a:ext>
              </a:extLst>
            </p:cNvPr>
            <p:cNvGrpSpPr>
              <a:grpSpLocks/>
            </p:cNvGrpSpPr>
            <p:nvPr/>
          </p:nvGrpSpPr>
          <p:grpSpPr bwMode="auto">
            <a:xfrm>
              <a:off x="3516" y="3312"/>
              <a:ext cx="491" cy="608"/>
              <a:chOff x="3516" y="3312"/>
              <a:chExt cx="491" cy="608"/>
            </a:xfrm>
          </p:grpSpPr>
          <p:sp>
            <p:nvSpPr>
              <p:cNvPr id="680993" name="Arc 33">
                <a:extLst>
                  <a:ext uri="{FF2B5EF4-FFF2-40B4-BE49-F238E27FC236}">
                    <a16:creationId xmlns:a16="http://schemas.microsoft.com/office/drawing/2014/main" id="{5BCF64DE-E274-1FCB-1827-81389FA0AACF}"/>
                  </a:ext>
                </a:extLst>
              </p:cNvPr>
              <p:cNvSpPr>
                <a:spLocks/>
              </p:cNvSpPr>
              <p:nvPr/>
            </p:nvSpPr>
            <p:spPr bwMode="auto">
              <a:xfrm rot="2820000">
                <a:off x="3675" y="3588"/>
                <a:ext cx="380" cy="284"/>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94" name="Arc 34">
                <a:extLst>
                  <a:ext uri="{FF2B5EF4-FFF2-40B4-BE49-F238E27FC236}">
                    <a16:creationId xmlns:a16="http://schemas.microsoft.com/office/drawing/2014/main" id="{537EC13E-F626-F423-87C9-0E37654DEEEA}"/>
                  </a:ext>
                </a:extLst>
              </p:cNvPr>
              <p:cNvSpPr>
                <a:spLocks/>
              </p:cNvSpPr>
              <p:nvPr/>
            </p:nvSpPr>
            <p:spPr bwMode="auto">
              <a:xfrm rot="2820000">
                <a:off x="3468" y="3360"/>
                <a:ext cx="380" cy="284"/>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95" name="Oval 35">
                <a:extLst>
                  <a:ext uri="{FF2B5EF4-FFF2-40B4-BE49-F238E27FC236}">
                    <a16:creationId xmlns:a16="http://schemas.microsoft.com/office/drawing/2014/main" id="{DC08F980-A3B8-55B8-2E44-43160675BA7D}"/>
                  </a:ext>
                </a:extLst>
              </p:cNvPr>
              <p:cNvSpPr>
                <a:spLocks noChangeArrowheads="1"/>
              </p:cNvSpPr>
              <p:nvPr/>
            </p:nvSpPr>
            <p:spPr bwMode="auto">
              <a:xfrm rot="2820000">
                <a:off x="3625" y="3597"/>
                <a:ext cx="184" cy="16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0996" name="Group 36">
              <a:extLst>
                <a:ext uri="{FF2B5EF4-FFF2-40B4-BE49-F238E27FC236}">
                  <a16:creationId xmlns:a16="http://schemas.microsoft.com/office/drawing/2014/main" id="{2F798BF2-AC31-3A59-0294-D9488D15DD7C}"/>
                </a:ext>
              </a:extLst>
            </p:cNvPr>
            <p:cNvGrpSpPr>
              <a:grpSpLocks/>
            </p:cNvGrpSpPr>
            <p:nvPr/>
          </p:nvGrpSpPr>
          <p:grpSpPr bwMode="auto">
            <a:xfrm>
              <a:off x="1862" y="3358"/>
              <a:ext cx="487" cy="612"/>
              <a:chOff x="1862" y="3358"/>
              <a:chExt cx="487" cy="612"/>
            </a:xfrm>
          </p:grpSpPr>
          <p:sp>
            <p:nvSpPr>
              <p:cNvPr id="680997" name="Arc 37">
                <a:extLst>
                  <a:ext uri="{FF2B5EF4-FFF2-40B4-BE49-F238E27FC236}">
                    <a16:creationId xmlns:a16="http://schemas.microsoft.com/office/drawing/2014/main" id="{FF4D0918-5104-948A-8F5F-305522FCE826}"/>
                  </a:ext>
                </a:extLst>
              </p:cNvPr>
              <p:cNvSpPr>
                <a:spLocks/>
              </p:cNvSpPr>
              <p:nvPr/>
            </p:nvSpPr>
            <p:spPr bwMode="auto">
              <a:xfrm rot="18720000">
                <a:off x="1814" y="3638"/>
                <a:ext cx="380" cy="284"/>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98" name="Arc 38">
                <a:extLst>
                  <a:ext uri="{FF2B5EF4-FFF2-40B4-BE49-F238E27FC236}">
                    <a16:creationId xmlns:a16="http://schemas.microsoft.com/office/drawing/2014/main" id="{1DEAA57E-4E0A-7874-E9DF-59271ABDE10D}"/>
                  </a:ext>
                </a:extLst>
              </p:cNvPr>
              <p:cNvSpPr>
                <a:spLocks/>
              </p:cNvSpPr>
              <p:nvPr/>
            </p:nvSpPr>
            <p:spPr bwMode="auto">
              <a:xfrm rot="18720000">
                <a:off x="2017" y="3406"/>
                <a:ext cx="380" cy="284"/>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0999" name="Oval 39">
                <a:extLst>
                  <a:ext uri="{FF2B5EF4-FFF2-40B4-BE49-F238E27FC236}">
                    <a16:creationId xmlns:a16="http://schemas.microsoft.com/office/drawing/2014/main" id="{73CA1213-EE36-BBD7-C9E7-74E0A1C75128}"/>
                  </a:ext>
                </a:extLst>
              </p:cNvPr>
              <p:cNvSpPr>
                <a:spLocks noChangeArrowheads="1"/>
              </p:cNvSpPr>
              <p:nvPr/>
            </p:nvSpPr>
            <p:spPr bwMode="auto">
              <a:xfrm rot="18720000" flipH="1">
                <a:off x="2058" y="3644"/>
                <a:ext cx="184" cy="160"/>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81000" name="Line 40">
              <a:extLst>
                <a:ext uri="{FF2B5EF4-FFF2-40B4-BE49-F238E27FC236}">
                  <a16:creationId xmlns:a16="http://schemas.microsoft.com/office/drawing/2014/main" id="{30EE68C5-C72D-6B4A-1A2C-4890F54488D7}"/>
                </a:ext>
              </a:extLst>
            </p:cNvPr>
            <p:cNvSpPr>
              <a:spLocks noChangeShapeType="1"/>
            </p:cNvSpPr>
            <p:nvPr/>
          </p:nvSpPr>
          <p:spPr bwMode="auto">
            <a:xfrm>
              <a:off x="748" y="3016"/>
              <a:ext cx="400" cy="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01" name="Rectangle 41">
              <a:extLst>
                <a:ext uri="{FF2B5EF4-FFF2-40B4-BE49-F238E27FC236}">
                  <a16:creationId xmlns:a16="http://schemas.microsoft.com/office/drawing/2014/main" id="{490E2315-3CA5-6F82-26AB-1615FAF140E5}"/>
                </a:ext>
              </a:extLst>
            </p:cNvPr>
            <p:cNvSpPr>
              <a:spLocks noChangeArrowheads="1"/>
            </p:cNvSpPr>
            <p:nvPr/>
          </p:nvSpPr>
          <p:spPr bwMode="auto">
            <a:xfrm>
              <a:off x="471" y="2365"/>
              <a:ext cx="870"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1400" b="1" i="1">
                  <a:latin typeface="Arial" panose="020B0604020202020204" pitchFamily="34" charset="0"/>
                </a:rPr>
                <a:t>Replenishable</a:t>
              </a:r>
            </a:p>
            <a:p>
              <a:pPr eaLnBrk="0" hangingPunct="0">
                <a:lnSpc>
                  <a:spcPct val="90000"/>
                </a:lnSpc>
              </a:pPr>
              <a:r>
                <a:rPr lang="en-US" altLang="en-US" sz="1400" b="1" i="1">
                  <a:latin typeface="Arial" panose="020B0604020202020204" pitchFamily="34" charset="0"/>
                </a:rPr>
                <a:t>materials</a:t>
              </a:r>
            </a:p>
          </p:txBody>
        </p:sp>
        <p:sp>
          <p:nvSpPr>
            <p:cNvPr id="681002" name="Line 42">
              <a:extLst>
                <a:ext uri="{FF2B5EF4-FFF2-40B4-BE49-F238E27FC236}">
                  <a16:creationId xmlns:a16="http://schemas.microsoft.com/office/drawing/2014/main" id="{ADF4E2B0-BD28-805E-4166-10FBA6FF8218}"/>
                </a:ext>
              </a:extLst>
            </p:cNvPr>
            <p:cNvSpPr>
              <a:spLocks noChangeShapeType="1"/>
            </p:cNvSpPr>
            <p:nvPr/>
          </p:nvSpPr>
          <p:spPr bwMode="auto">
            <a:xfrm>
              <a:off x="1108" y="2704"/>
              <a:ext cx="400" cy="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03" name="Line 43">
              <a:extLst>
                <a:ext uri="{FF2B5EF4-FFF2-40B4-BE49-F238E27FC236}">
                  <a16:creationId xmlns:a16="http://schemas.microsoft.com/office/drawing/2014/main" id="{C98C91BA-468D-91C2-936F-E74C6D3BB86B}"/>
                </a:ext>
              </a:extLst>
            </p:cNvPr>
            <p:cNvSpPr>
              <a:spLocks noChangeShapeType="1"/>
            </p:cNvSpPr>
            <p:nvPr/>
          </p:nvSpPr>
          <p:spPr bwMode="auto">
            <a:xfrm>
              <a:off x="1456" y="2380"/>
              <a:ext cx="400" cy="40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04" name="Rectangle 44">
              <a:extLst>
                <a:ext uri="{FF2B5EF4-FFF2-40B4-BE49-F238E27FC236}">
                  <a16:creationId xmlns:a16="http://schemas.microsoft.com/office/drawing/2014/main" id="{E94C59BA-EB5E-808B-4878-D4382903D3E4}"/>
                </a:ext>
              </a:extLst>
            </p:cNvPr>
            <p:cNvSpPr>
              <a:spLocks noChangeArrowheads="1"/>
            </p:cNvSpPr>
            <p:nvPr/>
          </p:nvSpPr>
          <p:spPr bwMode="auto">
            <a:xfrm>
              <a:off x="4371" y="2461"/>
              <a:ext cx="894" cy="3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1400" b="1" i="1">
                  <a:latin typeface="Arial" panose="020B0604020202020204" pitchFamily="34" charset="0"/>
                </a:rPr>
                <a:t>Tools, gauges,</a:t>
              </a:r>
            </a:p>
            <a:p>
              <a:pPr eaLnBrk="0" hangingPunct="0">
                <a:lnSpc>
                  <a:spcPct val="90000"/>
                </a:lnSpc>
              </a:pPr>
              <a:r>
                <a:rPr lang="en-US" altLang="en-US" sz="1400" b="1" i="1">
                  <a:latin typeface="Arial" panose="020B0604020202020204" pitchFamily="34" charset="0"/>
                </a:rPr>
                <a:t>supplies</a:t>
              </a:r>
            </a:p>
          </p:txBody>
        </p:sp>
        <p:grpSp>
          <p:nvGrpSpPr>
            <p:cNvPr id="681005" name="Group 45">
              <a:extLst>
                <a:ext uri="{FF2B5EF4-FFF2-40B4-BE49-F238E27FC236}">
                  <a16:creationId xmlns:a16="http://schemas.microsoft.com/office/drawing/2014/main" id="{86165D9F-AD6E-7A45-6F04-85F031BA8A61}"/>
                </a:ext>
              </a:extLst>
            </p:cNvPr>
            <p:cNvGrpSpPr>
              <a:grpSpLocks/>
            </p:cNvGrpSpPr>
            <p:nvPr/>
          </p:nvGrpSpPr>
          <p:grpSpPr bwMode="auto">
            <a:xfrm>
              <a:off x="3958" y="2545"/>
              <a:ext cx="151" cy="424"/>
              <a:chOff x="3958" y="2545"/>
              <a:chExt cx="151" cy="424"/>
            </a:xfrm>
          </p:grpSpPr>
          <p:sp>
            <p:nvSpPr>
              <p:cNvPr id="681006" name="Oval 46">
                <a:extLst>
                  <a:ext uri="{FF2B5EF4-FFF2-40B4-BE49-F238E27FC236}">
                    <a16:creationId xmlns:a16="http://schemas.microsoft.com/office/drawing/2014/main" id="{2222CBF2-55A3-4E00-1EBB-F036122C5862}"/>
                  </a:ext>
                </a:extLst>
              </p:cNvPr>
              <p:cNvSpPr>
                <a:spLocks noChangeArrowheads="1"/>
              </p:cNvSpPr>
              <p:nvPr/>
            </p:nvSpPr>
            <p:spPr bwMode="auto">
              <a:xfrm rot="18840000">
                <a:off x="3814" y="2718"/>
                <a:ext cx="424" cy="7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07" name="Line 47">
                <a:extLst>
                  <a:ext uri="{FF2B5EF4-FFF2-40B4-BE49-F238E27FC236}">
                    <a16:creationId xmlns:a16="http://schemas.microsoft.com/office/drawing/2014/main" id="{98647FF1-3FF1-A5B0-0D2D-B0E1A324AFB1}"/>
                  </a:ext>
                </a:extLst>
              </p:cNvPr>
              <p:cNvSpPr>
                <a:spLocks noChangeShapeType="1"/>
              </p:cNvSpPr>
              <p:nvPr/>
            </p:nvSpPr>
            <p:spPr bwMode="auto">
              <a:xfrm flipV="1">
                <a:off x="3958" y="2680"/>
                <a:ext cx="86" cy="1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08" name="Line 48">
                <a:extLst>
                  <a:ext uri="{FF2B5EF4-FFF2-40B4-BE49-F238E27FC236}">
                    <a16:creationId xmlns:a16="http://schemas.microsoft.com/office/drawing/2014/main" id="{FCC0CA12-60EA-325F-4406-D0C2BEED8956}"/>
                  </a:ext>
                </a:extLst>
              </p:cNvPr>
              <p:cNvSpPr>
                <a:spLocks noChangeShapeType="1"/>
              </p:cNvSpPr>
              <p:nvPr/>
            </p:nvSpPr>
            <p:spPr bwMode="auto">
              <a:xfrm flipH="1">
                <a:off x="4008" y="2736"/>
                <a:ext cx="101" cy="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1009" name="Group 49">
              <a:extLst>
                <a:ext uri="{FF2B5EF4-FFF2-40B4-BE49-F238E27FC236}">
                  <a16:creationId xmlns:a16="http://schemas.microsoft.com/office/drawing/2014/main" id="{E3B6DC8A-B261-BE2E-7EE4-F0E4FC550757}"/>
                </a:ext>
              </a:extLst>
            </p:cNvPr>
            <p:cNvGrpSpPr>
              <a:grpSpLocks/>
            </p:cNvGrpSpPr>
            <p:nvPr/>
          </p:nvGrpSpPr>
          <p:grpSpPr bwMode="auto">
            <a:xfrm>
              <a:off x="4258" y="2869"/>
              <a:ext cx="151" cy="424"/>
              <a:chOff x="4258" y="2869"/>
              <a:chExt cx="151" cy="424"/>
            </a:xfrm>
          </p:grpSpPr>
          <p:sp>
            <p:nvSpPr>
              <p:cNvPr id="681010" name="Oval 50">
                <a:extLst>
                  <a:ext uri="{FF2B5EF4-FFF2-40B4-BE49-F238E27FC236}">
                    <a16:creationId xmlns:a16="http://schemas.microsoft.com/office/drawing/2014/main" id="{F54B4FB5-C62B-F92C-A233-13547DF16B82}"/>
                  </a:ext>
                </a:extLst>
              </p:cNvPr>
              <p:cNvSpPr>
                <a:spLocks noChangeArrowheads="1"/>
              </p:cNvSpPr>
              <p:nvPr/>
            </p:nvSpPr>
            <p:spPr bwMode="auto">
              <a:xfrm rot="18840000">
                <a:off x="4114" y="3042"/>
                <a:ext cx="424" cy="7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11" name="Line 51">
                <a:extLst>
                  <a:ext uri="{FF2B5EF4-FFF2-40B4-BE49-F238E27FC236}">
                    <a16:creationId xmlns:a16="http://schemas.microsoft.com/office/drawing/2014/main" id="{D8A0940A-F5A3-68B8-1321-E9610AB175AE}"/>
                  </a:ext>
                </a:extLst>
              </p:cNvPr>
              <p:cNvSpPr>
                <a:spLocks noChangeShapeType="1"/>
              </p:cNvSpPr>
              <p:nvPr/>
            </p:nvSpPr>
            <p:spPr bwMode="auto">
              <a:xfrm flipV="1">
                <a:off x="4258" y="3004"/>
                <a:ext cx="86" cy="1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12" name="Line 52">
                <a:extLst>
                  <a:ext uri="{FF2B5EF4-FFF2-40B4-BE49-F238E27FC236}">
                    <a16:creationId xmlns:a16="http://schemas.microsoft.com/office/drawing/2014/main" id="{AC13AAF8-2F64-2887-E198-C37272D3A501}"/>
                  </a:ext>
                </a:extLst>
              </p:cNvPr>
              <p:cNvSpPr>
                <a:spLocks noChangeShapeType="1"/>
              </p:cNvSpPr>
              <p:nvPr/>
            </p:nvSpPr>
            <p:spPr bwMode="auto">
              <a:xfrm flipH="1">
                <a:off x="4308" y="3060"/>
                <a:ext cx="101" cy="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1013" name="Group 53">
              <a:extLst>
                <a:ext uri="{FF2B5EF4-FFF2-40B4-BE49-F238E27FC236}">
                  <a16:creationId xmlns:a16="http://schemas.microsoft.com/office/drawing/2014/main" id="{60FD6F42-278C-48D2-6BA4-73F164DB4408}"/>
                </a:ext>
              </a:extLst>
            </p:cNvPr>
            <p:cNvGrpSpPr>
              <a:grpSpLocks/>
            </p:cNvGrpSpPr>
            <p:nvPr/>
          </p:nvGrpSpPr>
          <p:grpSpPr bwMode="auto">
            <a:xfrm>
              <a:off x="4606" y="3253"/>
              <a:ext cx="151" cy="424"/>
              <a:chOff x="4606" y="3253"/>
              <a:chExt cx="151" cy="424"/>
            </a:xfrm>
          </p:grpSpPr>
          <p:sp>
            <p:nvSpPr>
              <p:cNvPr id="681014" name="Oval 54">
                <a:extLst>
                  <a:ext uri="{FF2B5EF4-FFF2-40B4-BE49-F238E27FC236}">
                    <a16:creationId xmlns:a16="http://schemas.microsoft.com/office/drawing/2014/main" id="{D41F2762-A2D1-FDD9-0C48-6AE9D743D338}"/>
                  </a:ext>
                </a:extLst>
              </p:cNvPr>
              <p:cNvSpPr>
                <a:spLocks noChangeArrowheads="1"/>
              </p:cNvSpPr>
              <p:nvPr/>
            </p:nvSpPr>
            <p:spPr bwMode="auto">
              <a:xfrm rot="18840000">
                <a:off x="4462" y="3426"/>
                <a:ext cx="424" cy="78"/>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15" name="Line 55">
                <a:extLst>
                  <a:ext uri="{FF2B5EF4-FFF2-40B4-BE49-F238E27FC236}">
                    <a16:creationId xmlns:a16="http://schemas.microsoft.com/office/drawing/2014/main" id="{BE737CC7-7795-3F59-E3EC-9DA7BC85E2EA}"/>
                  </a:ext>
                </a:extLst>
              </p:cNvPr>
              <p:cNvSpPr>
                <a:spLocks noChangeShapeType="1"/>
              </p:cNvSpPr>
              <p:nvPr/>
            </p:nvSpPr>
            <p:spPr bwMode="auto">
              <a:xfrm flipV="1">
                <a:off x="4606" y="3388"/>
                <a:ext cx="86" cy="104"/>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016" name="Line 56">
                <a:extLst>
                  <a:ext uri="{FF2B5EF4-FFF2-40B4-BE49-F238E27FC236}">
                    <a16:creationId xmlns:a16="http://schemas.microsoft.com/office/drawing/2014/main" id="{5A2CA655-DC16-41EB-2C4C-A63A1E43C3D2}"/>
                  </a:ext>
                </a:extLst>
              </p:cNvPr>
              <p:cNvSpPr>
                <a:spLocks noChangeShapeType="1"/>
              </p:cNvSpPr>
              <p:nvPr/>
            </p:nvSpPr>
            <p:spPr bwMode="auto">
              <a:xfrm flipH="1">
                <a:off x="4656" y="3444"/>
                <a:ext cx="101" cy="88"/>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1986" name="Rectangle 2">
            <a:extLst>
              <a:ext uri="{FF2B5EF4-FFF2-40B4-BE49-F238E27FC236}">
                <a16:creationId xmlns:a16="http://schemas.microsoft.com/office/drawing/2014/main" id="{F54A5368-5BF1-63D6-8D00-5FA59A871061}"/>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Principles of Cell Design - operators</a:t>
            </a:r>
          </a:p>
        </p:txBody>
      </p:sp>
      <p:sp>
        <p:nvSpPr>
          <p:cNvPr id="681987" name="Rectangle 3">
            <a:extLst>
              <a:ext uri="{FF2B5EF4-FFF2-40B4-BE49-F238E27FC236}">
                <a16:creationId xmlns:a16="http://schemas.microsoft.com/office/drawing/2014/main" id="{11DE37F3-6E33-85B7-6D5C-7484E1CB2BB9}"/>
              </a:ext>
            </a:extLst>
          </p:cNvPr>
          <p:cNvSpPr>
            <a:spLocks noGrp="1" noChangeArrowheads="1"/>
          </p:cNvSpPr>
          <p:nvPr>
            <p:ph type="body" idx="1"/>
          </p:nvPr>
        </p:nvSpPr>
        <p:spPr>
          <a:xfrm>
            <a:off x="381000" y="990600"/>
            <a:ext cx="8382000" cy="2898775"/>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400"/>
              <a:t>Keep the operator inside the cell, with benches, machines, and material presentation on the outside</a:t>
            </a:r>
          </a:p>
          <a:p>
            <a:r>
              <a:rPr lang="en-US" altLang="en-US" sz="2400"/>
              <a:t>Place operators close together</a:t>
            </a:r>
          </a:p>
          <a:p>
            <a:r>
              <a:rPr lang="en-US" altLang="en-US" sz="2400"/>
              <a:t>Keep the distance between an operator and part travel to a minimum</a:t>
            </a:r>
          </a:p>
          <a:p>
            <a:r>
              <a:rPr lang="en-US" altLang="en-US" sz="2400"/>
              <a:t>Don’t isolate operators</a:t>
            </a:r>
          </a:p>
          <a:p>
            <a:r>
              <a:rPr lang="en-US" altLang="en-US" sz="2400"/>
              <a:t>Separate operator time from machine time</a:t>
            </a:r>
          </a:p>
        </p:txBody>
      </p:sp>
      <p:sp>
        <p:nvSpPr>
          <p:cNvPr id="681988" name="Rectangle 4">
            <a:extLst>
              <a:ext uri="{FF2B5EF4-FFF2-40B4-BE49-F238E27FC236}">
                <a16:creationId xmlns:a16="http://schemas.microsoft.com/office/drawing/2014/main" id="{E198AAF3-9C3D-0EA7-A1E2-1E5AEE51B0B6}"/>
              </a:ext>
            </a:extLst>
          </p:cNvPr>
          <p:cNvSpPr>
            <a:spLocks noChangeArrowheads="1"/>
          </p:cNvSpPr>
          <p:nvPr/>
        </p:nvSpPr>
        <p:spPr bwMode="auto">
          <a:xfrm>
            <a:off x="5216525" y="5765800"/>
            <a:ext cx="275272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lvl1pPr marL="558800" indent="-558800" eaLnBrk="0" hangingPunct="0">
              <a:defRPr sz="2400">
                <a:solidFill>
                  <a:schemeClr val="tx1"/>
                </a:solidFill>
                <a:latin typeface="Times New Roman" panose="02020603050405020304" pitchFamily="18" charset="0"/>
              </a:defRPr>
            </a:lvl1pPr>
            <a:lvl2pPr marL="800100" indent="-127000" eaLnBrk="0" hangingPunct="0">
              <a:defRPr sz="2400">
                <a:solidFill>
                  <a:schemeClr val="tx1"/>
                </a:solidFill>
                <a:latin typeface="Times New Roman" panose="02020603050405020304" pitchFamily="18" charset="0"/>
              </a:defRPr>
            </a:lvl2pPr>
            <a:lvl3pPr marL="1003300" indent="-88900" eaLnBrk="0" hangingPunct="0">
              <a:defRPr sz="2400">
                <a:solidFill>
                  <a:schemeClr val="tx1"/>
                </a:solidFill>
                <a:latin typeface="Times New Roman" panose="02020603050405020304" pitchFamily="18" charset="0"/>
              </a:defRPr>
            </a:lvl3pPr>
            <a:lvl4pPr marL="1714500" indent="-342900" eaLnBrk="0" hangingPunct="0">
              <a:defRPr sz="2400">
                <a:solidFill>
                  <a:schemeClr val="tx1"/>
                </a:solidFill>
                <a:latin typeface="Times New Roman" panose="02020603050405020304" pitchFamily="18" charset="0"/>
              </a:defRPr>
            </a:lvl4pPr>
            <a:lvl5pPr marL="2171700" indent="-342900" eaLnBrk="0" hangingPunct="0">
              <a:defRPr sz="2400">
                <a:solidFill>
                  <a:schemeClr val="tx1"/>
                </a:solidFill>
                <a:latin typeface="Times New Roman" panose="02020603050405020304" pitchFamily="18" charset="0"/>
              </a:defRPr>
            </a:lvl5pPr>
            <a:lvl6pPr marL="2628900" indent="-342900" eaLnBrk="0" fontAlgn="base" hangingPunct="0">
              <a:spcBef>
                <a:spcPct val="0"/>
              </a:spcBef>
              <a:spcAft>
                <a:spcPct val="0"/>
              </a:spcAft>
              <a:defRPr sz="2400">
                <a:solidFill>
                  <a:schemeClr val="tx1"/>
                </a:solidFill>
                <a:latin typeface="Times New Roman" panose="02020603050405020304" pitchFamily="18" charset="0"/>
              </a:defRPr>
            </a:lvl6pPr>
            <a:lvl7pPr marL="3086100" indent="-342900" eaLnBrk="0" fontAlgn="base" hangingPunct="0">
              <a:spcBef>
                <a:spcPct val="0"/>
              </a:spcBef>
              <a:spcAft>
                <a:spcPct val="0"/>
              </a:spcAft>
              <a:defRPr sz="2400">
                <a:solidFill>
                  <a:schemeClr val="tx1"/>
                </a:solidFill>
                <a:latin typeface="Times New Roman" panose="02020603050405020304" pitchFamily="18" charset="0"/>
              </a:defRPr>
            </a:lvl7pPr>
            <a:lvl8pPr marL="3543300" indent="-342900" eaLnBrk="0" fontAlgn="base" hangingPunct="0">
              <a:spcBef>
                <a:spcPct val="0"/>
              </a:spcBef>
              <a:spcAft>
                <a:spcPct val="0"/>
              </a:spcAft>
              <a:defRPr sz="2400">
                <a:solidFill>
                  <a:schemeClr val="tx1"/>
                </a:solidFill>
                <a:latin typeface="Times New Roman" panose="02020603050405020304" pitchFamily="18" charset="0"/>
              </a:defRPr>
            </a:lvl8pPr>
            <a:lvl9pPr marL="4000500" indent="-342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04000"/>
              </a:lnSpc>
            </a:pPr>
            <a:r>
              <a:rPr lang="en-US" altLang="en-US" sz="1400">
                <a:latin typeface="Arial" panose="020B0604020202020204" pitchFamily="34" charset="0"/>
              </a:rPr>
              <a:t>Better:	Operators can help each other. Might increase output with third operator.</a:t>
            </a:r>
          </a:p>
        </p:txBody>
      </p:sp>
      <p:sp>
        <p:nvSpPr>
          <p:cNvPr id="681989" name="Rectangle 5">
            <a:extLst>
              <a:ext uri="{FF2B5EF4-FFF2-40B4-BE49-F238E27FC236}">
                <a16:creationId xmlns:a16="http://schemas.microsoft.com/office/drawing/2014/main" id="{032DA786-2B05-97E4-70DA-E57EDC122A23}"/>
              </a:ext>
            </a:extLst>
          </p:cNvPr>
          <p:cNvSpPr>
            <a:spLocks noChangeArrowheads="1"/>
          </p:cNvSpPr>
          <p:nvPr/>
        </p:nvSpPr>
        <p:spPr bwMode="auto">
          <a:xfrm>
            <a:off x="1041400" y="5765800"/>
            <a:ext cx="2752725" cy="712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lvl1pPr marL="419100" indent="-419100" eaLnBrk="0" hangingPunct="0">
              <a:defRPr sz="2400">
                <a:solidFill>
                  <a:schemeClr val="tx1"/>
                </a:solidFill>
                <a:latin typeface="Times New Roman" panose="02020603050405020304" pitchFamily="18" charset="0"/>
              </a:defRPr>
            </a:lvl1pPr>
            <a:lvl2pPr marL="660400" indent="-127000" eaLnBrk="0" hangingPunct="0">
              <a:defRPr sz="2400">
                <a:solidFill>
                  <a:schemeClr val="tx1"/>
                </a:solidFill>
                <a:latin typeface="Times New Roman" panose="02020603050405020304" pitchFamily="18" charset="0"/>
              </a:defRPr>
            </a:lvl2pPr>
            <a:lvl3pPr marL="863600" indent="-88900" eaLnBrk="0" hangingPunct="0">
              <a:defRPr sz="2400">
                <a:solidFill>
                  <a:schemeClr val="tx1"/>
                </a:solidFill>
                <a:latin typeface="Times New Roman" panose="02020603050405020304" pitchFamily="18" charset="0"/>
              </a:defRPr>
            </a:lvl3pPr>
            <a:lvl4pPr marL="1714500" indent="-342900" eaLnBrk="0" hangingPunct="0">
              <a:defRPr sz="2400">
                <a:solidFill>
                  <a:schemeClr val="tx1"/>
                </a:solidFill>
                <a:latin typeface="Times New Roman" panose="02020603050405020304" pitchFamily="18" charset="0"/>
              </a:defRPr>
            </a:lvl4pPr>
            <a:lvl5pPr marL="2171700" indent="-342900" eaLnBrk="0" hangingPunct="0">
              <a:defRPr sz="2400">
                <a:solidFill>
                  <a:schemeClr val="tx1"/>
                </a:solidFill>
                <a:latin typeface="Times New Roman" panose="02020603050405020304" pitchFamily="18" charset="0"/>
              </a:defRPr>
            </a:lvl5pPr>
            <a:lvl6pPr marL="2628900" indent="-342900" eaLnBrk="0" fontAlgn="base" hangingPunct="0">
              <a:spcBef>
                <a:spcPct val="0"/>
              </a:spcBef>
              <a:spcAft>
                <a:spcPct val="0"/>
              </a:spcAft>
              <a:defRPr sz="2400">
                <a:solidFill>
                  <a:schemeClr val="tx1"/>
                </a:solidFill>
                <a:latin typeface="Times New Roman" panose="02020603050405020304" pitchFamily="18" charset="0"/>
              </a:defRPr>
            </a:lvl6pPr>
            <a:lvl7pPr marL="3086100" indent="-342900" eaLnBrk="0" fontAlgn="base" hangingPunct="0">
              <a:spcBef>
                <a:spcPct val="0"/>
              </a:spcBef>
              <a:spcAft>
                <a:spcPct val="0"/>
              </a:spcAft>
              <a:defRPr sz="2400">
                <a:solidFill>
                  <a:schemeClr val="tx1"/>
                </a:solidFill>
                <a:latin typeface="Times New Roman" panose="02020603050405020304" pitchFamily="18" charset="0"/>
              </a:defRPr>
            </a:lvl7pPr>
            <a:lvl8pPr marL="3543300" indent="-342900" eaLnBrk="0" fontAlgn="base" hangingPunct="0">
              <a:spcBef>
                <a:spcPct val="0"/>
              </a:spcBef>
              <a:spcAft>
                <a:spcPct val="0"/>
              </a:spcAft>
              <a:defRPr sz="2400">
                <a:solidFill>
                  <a:schemeClr val="tx1"/>
                </a:solidFill>
                <a:latin typeface="Times New Roman" panose="02020603050405020304" pitchFamily="18" charset="0"/>
              </a:defRPr>
            </a:lvl8pPr>
            <a:lvl9pPr marL="4000500" indent="-342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04000"/>
              </a:lnSpc>
            </a:pPr>
            <a:r>
              <a:rPr lang="en-US" altLang="en-US" sz="1400">
                <a:latin typeface="Arial" panose="020B0604020202020204" pitchFamily="34" charset="0"/>
              </a:rPr>
              <a:t>BAD:	Operators bird caged. No chance to increase output with a third operator.</a:t>
            </a:r>
          </a:p>
        </p:txBody>
      </p:sp>
      <p:grpSp>
        <p:nvGrpSpPr>
          <p:cNvPr id="681990" name="Group 6">
            <a:extLst>
              <a:ext uri="{FF2B5EF4-FFF2-40B4-BE49-F238E27FC236}">
                <a16:creationId xmlns:a16="http://schemas.microsoft.com/office/drawing/2014/main" id="{D315A1F3-AE1F-7B9B-B214-F177B3D4B11E}"/>
              </a:ext>
            </a:extLst>
          </p:cNvPr>
          <p:cNvGrpSpPr>
            <a:grpSpLocks/>
          </p:cNvGrpSpPr>
          <p:nvPr/>
        </p:nvGrpSpPr>
        <p:grpSpPr bwMode="auto">
          <a:xfrm>
            <a:off x="849313" y="4084638"/>
            <a:ext cx="7132637" cy="1620837"/>
            <a:chOff x="463" y="2429"/>
            <a:chExt cx="4493" cy="1021"/>
          </a:xfrm>
        </p:grpSpPr>
        <p:grpSp>
          <p:nvGrpSpPr>
            <p:cNvPr id="681991" name="Group 7">
              <a:extLst>
                <a:ext uri="{FF2B5EF4-FFF2-40B4-BE49-F238E27FC236}">
                  <a16:creationId xmlns:a16="http://schemas.microsoft.com/office/drawing/2014/main" id="{C54FD86C-7F46-3C27-FA99-9FB0618008F4}"/>
                </a:ext>
              </a:extLst>
            </p:cNvPr>
            <p:cNvGrpSpPr>
              <a:grpSpLocks/>
            </p:cNvGrpSpPr>
            <p:nvPr/>
          </p:nvGrpSpPr>
          <p:grpSpPr bwMode="auto">
            <a:xfrm>
              <a:off x="463" y="2537"/>
              <a:ext cx="2120" cy="809"/>
              <a:chOff x="463" y="2537"/>
              <a:chExt cx="2120" cy="809"/>
            </a:xfrm>
          </p:grpSpPr>
          <p:sp useBgFill="1">
            <p:nvSpPr>
              <p:cNvPr id="681992" name="Oval 8">
                <a:extLst>
                  <a:ext uri="{FF2B5EF4-FFF2-40B4-BE49-F238E27FC236}">
                    <a16:creationId xmlns:a16="http://schemas.microsoft.com/office/drawing/2014/main" id="{F9E98858-65B1-03E3-3F4E-D83B15AE45FE}"/>
                  </a:ext>
                </a:extLst>
              </p:cNvPr>
              <p:cNvSpPr>
                <a:spLocks noChangeArrowheads="1"/>
              </p:cNvSpPr>
              <p:nvPr/>
            </p:nvSpPr>
            <p:spPr bwMode="auto">
              <a:xfrm>
                <a:off x="2448" y="2849"/>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1993" name="Oval 9">
                <a:extLst>
                  <a:ext uri="{FF2B5EF4-FFF2-40B4-BE49-F238E27FC236}">
                    <a16:creationId xmlns:a16="http://schemas.microsoft.com/office/drawing/2014/main" id="{A33E9E01-5BDB-866C-443A-F387984F49A9}"/>
                  </a:ext>
                </a:extLst>
              </p:cNvPr>
              <p:cNvSpPr>
                <a:spLocks noChangeArrowheads="1"/>
              </p:cNvSpPr>
              <p:nvPr/>
            </p:nvSpPr>
            <p:spPr bwMode="auto">
              <a:xfrm>
                <a:off x="2000" y="3148"/>
                <a:ext cx="135"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1994" name="Oval 10">
                <a:extLst>
                  <a:ext uri="{FF2B5EF4-FFF2-40B4-BE49-F238E27FC236}">
                    <a16:creationId xmlns:a16="http://schemas.microsoft.com/office/drawing/2014/main" id="{74DF3D65-76E5-FFA7-7E50-480328DE2BB5}"/>
                  </a:ext>
                </a:extLst>
              </p:cNvPr>
              <p:cNvSpPr>
                <a:spLocks noChangeArrowheads="1"/>
              </p:cNvSpPr>
              <p:nvPr/>
            </p:nvSpPr>
            <p:spPr bwMode="auto">
              <a:xfrm>
                <a:off x="839" y="3148"/>
                <a:ext cx="135"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1995" name="Oval 11">
                <a:extLst>
                  <a:ext uri="{FF2B5EF4-FFF2-40B4-BE49-F238E27FC236}">
                    <a16:creationId xmlns:a16="http://schemas.microsoft.com/office/drawing/2014/main" id="{02D8BED3-303C-69FE-495F-7C0649F6C849}"/>
                  </a:ext>
                </a:extLst>
              </p:cNvPr>
              <p:cNvSpPr>
                <a:spLocks noChangeArrowheads="1"/>
              </p:cNvSpPr>
              <p:nvPr/>
            </p:nvSpPr>
            <p:spPr bwMode="auto">
              <a:xfrm>
                <a:off x="839" y="2537"/>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1996" name="Oval 12">
                <a:extLst>
                  <a:ext uri="{FF2B5EF4-FFF2-40B4-BE49-F238E27FC236}">
                    <a16:creationId xmlns:a16="http://schemas.microsoft.com/office/drawing/2014/main" id="{FE9807B2-479E-FF4C-4CB1-02662EB18EC5}"/>
                  </a:ext>
                </a:extLst>
              </p:cNvPr>
              <p:cNvSpPr>
                <a:spLocks noChangeArrowheads="1"/>
              </p:cNvSpPr>
              <p:nvPr/>
            </p:nvSpPr>
            <p:spPr bwMode="auto">
              <a:xfrm>
                <a:off x="463" y="3211"/>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1997" name="Oval 13">
                <a:extLst>
                  <a:ext uri="{FF2B5EF4-FFF2-40B4-BE49-F238E27FC236}">
                    <a16:creationId xmlns:a16="http://schemas.microsoft.com/office/drawing/2014/main" id="{EB4F6F9A-D4A4-7BD4-DCF7-75D12CEF9DB2}"/>
                  </a:ext>
                </a:extLst>
              </p:cNvPr>
              <p:cNvSpPr>
                <a:spLocks noChangeArrowheads="1"/>
              </p:cNvSpPr>
              <p:nvPr/>
            </p:nvSpPr>
            <p:spPr bwMode="auto">
              <a:xfrm>
                <a:off x="2000" y="2537"/>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998" name="Oval 14">
                <a:extLst>
                  <a:ext uri="{FF2B5EF4-FFF2-40B4-BE49-F238E27FC236}">
                    <a16:creationId xmlns:a16="http://schemas.microsoft.com/office/drawing/2014/main" id="{0ED5C257-ECD4-08A4-86A7-E3E4F6D286F7}"/>
                  </a:ext>
                </a:extLst>
              </p:cNvPr>
              <p:cNvSpPr>
                <a:spLocks noChangeArrowheads="1"/>
              </p:cNvSpPr>
              <p:nvPr/>
            </p:nvSpPr>
            <p:spPr bwMode="auto">
              <a:xfrm>
                <a:off x="492" y="2612"/>
                <a:ext cx="875" cy="603"/>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1999" name="Oval 15">
                <a:extLst>
                  <a:ext uri="{FF2B5EF4-FFF2-40B4-BE49-F238E27FC236}">
                    <a16:creationId xmlns:a16="http://schemas.microsoft.com/office/drawing/2014/main" id="{335BB7B0-B88A-C922-F95E-D6D9B05B447E}"/>
                  </a:ext>
                </a:extLst>
              </p:cNvPr>
              <p:cNvSpPr>
                <a:spLocks noChangeArrowheads="1"/>
              </p:cNvSpPr>
              <p:nvPr/>
            </p:nvSpPr>
            <p:spPr bwMode="auto">
              <a:xfrm>
                <a:off x="1634" y="2612"/>
                <a:ext cx="874" cy="603"/>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00" name="Rectangle 16">
                <a:extLst>
                  <a:ext uri="{FF2B5EF4-FFF2-40B4-BE49-F238E27FC236}">
                    <a16:creationId xmlns:a16="http://schemas.microsoft.com/office/drawing/2014/main" id="{41C72EFC-97AC-B2B4-F796-321E8B1FB7DB}"/>
                  </a:ext>
                </a:extLst>
              </p:cNvPr>
              <p:cNvSpPr>
                <a:spLocks noChangeArrowheads="1"/>
              </p:cNvSpPr>
              <p:nvPr/>
            </p:nvSpPr>
            <p:spPr bwMode="auto">
              <a:xfrm>
                <a:off x="1130" y="2782"/>
                <a:ext cx="747" cy="263"/>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7788" tIns="39688" rIns="77788" bIns="39688" anchor="ctr"/>
              <a:lstStyle>
                <a:lvl1pPr defTabSz="661988" eaLnBrk="0" hangingPunct="0">
                  <a:defRPr sz="2400">
                    <a:solidFill>
                      <a:schemeClr val="tx1"/>
                    </a:solidFill>
                    <a:latin typeface="Times New Roman" panose="02020603050405020304" pitchFamily="18" charset="0"/>
                  </a:defRPr>
                </a:lvl1pPr>
                <a:lvl2pPr marL="388938" defTabSz="661988" eaLnBrk="0" hangingPunct="0">
                  <a:defRPr sz="2400">
                    <a:solidFill>
                      <a:schemeClr val="tx1"/>
                    </a:solidFill>
                    <a:latin typeface="Times New Roman" panose="02020603050405020304" pitchFamily="18" charset="0"/>
                  </a:defRPr>
                </a:lvl2pPr>
                <a:lvl3pPr marL="777875" defTabSz="661988" eaLnBrk="0" hangingPunct="0">
                  <a:defRPr sz="2400">
                    <a:solidFill>
                      <a:schemeClr val="tx1"/>
                    </a:solidFill>
                    <a:latin typeface="Times New Roman" panose="02020603050405020304" pitchFamily="18" charset="0"/>
                  </a:defRPr>
                </a:lvl3pPr>
                <a:lvl4pPr marL="1165225" defTabSz="661988" eaLnBrk="0" hangingPunct="0">
                  <a:defRPr sz="2400">
                    <a:solidFill>
                      <a:schemeClr val="tx1"/>
                    </a:solidFill>
                    <a:latin typeface="Times New Roman" panose="02020603050405020304" pitchFamily="18" charset="0"/>
                  </a:defRPr>
                </a:lvl4pPr>
                <a:lvl5pPr marL="1554163" defTabSz="661988" eaLnBrk="0" hangingPunct="0">
                  <a:defRPr sz="2400">
                    <a:solidFill>
                      <a:schemeClr val="tx1"/>
                    </a:solidFill>
                    <a:latin typeface="Times New Roman" panose="02020603050405020304" pitchFamily="18" charset="0"/>
                  </a:defRPr>
                </a:lvl5pPr>
                <a:lvl6pPr marL="2011363" defTabSz="661988" eaLnBrk="0" fontAlgn="base" hangingPunct="0">
                  <a:spcBef>
                    <a:spcPct val="0"/>
                  </a:spcBef>
                  <a:spcAft>
                    <a:spcPct val="0"/>
                  </a:spcAft>
                  <a:defRPr sz="2400">
                    <a:solidFill>
                      <a:schemeClr val="tx1"/>
                    </a:solidFill>
                    <a:latin typeface="Times New Roman" panose="02020603050405020304" pitchFamily="18" charset="0"/>
                  </a:defRPr>
                </a:lvl6pPr>
                <a:lvl7pPr marL="2468563" defTabSz="661988" eaLnBrk="0" fontAlgn="base" hangingPunct="0">
                  <a:spcBef>
                    <a:spcPct val="0"/>
                  </a:spcBef>
                  <a:spcAft>
                    <a:spcPct val="0"/>
                  </a:spcAft>
                  <a:defRPr sz="2400">
                    <a:solidFill>
                      <a:schemeClr val="tx1"/>
                    </a:solidFill>
                    <a:latin typeface="Times New Roman" panose="02020603050405020304" pitchFamily="18" charset="0"/>
                  </a:defRPr>
                </a:lvl7pPr>
                <a:lvl8pPr marL="2925763" defTabSz="661988" eaLnBrk="0" fontAlgn="base" hangingPunct="0">
                  <a:spcBef>
                    <a:spcPct val="0"/>
                  </a:spcBef>
                  <a:spcAft>
                    <a:spcPct val="0"/>
                  </a:spcAft>
                  <a:defRPr sz="2400">
                    <a:solidFill>
                      <a:schemeClr val="tx1"/>
                    </a:solidFill>
                    <a:latin typeface="Times New Roman" panose="02020603050405020304" pitchFamily="18" charset="0"/>
                  </a:defRPr>
                </a:lvl8pPr>
                <a:lvl9pPr marL="3382963" defTabSz="66198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1200">
                    <a:latin typeface="Arial" panose="020B0604020202020204" pitchFamily="34" charset="0"/>
                  </a:rPr>
                  <a:t>Material</a:t>
                </a:r>
              </a:p>
            </p:txBody>
          </p:sp>
          <p:sp>
            <p:nvSpPr>
              <p:cNvPr id="682001" name="Line 17">
                <a:extLst>
                  <a:ext uri="{FF2B5EF4-FFF2-40B4-BE49-F238E27FC236}">
                    <a16:creationId xmlns:a16="http://schemas.microsoft.com/office/drawing/2014/main" id="{D1457139-966F-83CC-4B2E-C6104B137EEA}"/>
                  </a:ext>
                </a:extLst>
              </p:cNvPr>
              <p:cNvSpPr>
                <a:spLocks noChangeShapeType="1"/>
              </p:cNvSpPr>
              <p:nvPr/>
            </p:nvSpPr>
            <p:spPr bwMode="auto">
              <a:xfrm>
                <a:off x="1294" y="2734"/>
                <a:ext cx="26" cy="33"/>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2002" name="Line 18">
                <a:extLst>
                  <a:ext uri="{FF2B5EF4-FFF2-40B4-BE49-F238E27FC236}">
                    <a16:creationId xmlns:a16="http://schemas.microsoft.com/office/drawing/2014/main" id="{307A4481-A8BA-3A5D-8056-0F4FE3CE60A1}"/>
                  </a:ext>
                </a:extLst>
              </p:cNvPr>
              <p:cNvSpPr>
                <a:spLocks noChangeShapeType="1"/>
              </p:cNvSpPr>
              <p:nvPr/>
            </p:nvSpPr>
            <p:spPr bwMode="auto">
              <a:xfrm flipH="1">
                <a:off x="1667" y="2748"/>
                <a:ext cx="47" cy="26"/>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2003" name="Picture 19">
                <a:extLst>
                  <a:ext uri="{FF2B5EF4-FFF2-40B4-BE49-F238E27FC236}">
                    <a16:creationId xmlns:a16="http://schemas.microsoft.com/office/drawing/2014/main" id="{CF49E6EE-34A5-2212-4568-B9CF5FCB86E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9" y="2778"/>
                <a:ext cx="143"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2004" name="Picture 20">
                <a:extLst>
                  <a:ext uri="{FF2B5EF4-FFF2-40B4-BE49-F238E27FC236}">
                    <a16:creationId xmlns:a16="http://schemas.microsoft.com/office/drawing/2014/main" id="{0B08F6B0-ADB8-8F36-7013-C6F6B2D7066B}"/>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3" y="2771"/>
                <a:ext cx="143" cy="2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82005" name="Group 21">
              <a:extLst>
                <a:ext uri="{FF2B5EF4-FFF2-40B4-BE49-F238E27FC236}">
                  <a16:creationId xmlns:a16="http://schemas.microsoft.com/office/drawing/2014/main" id="{838FB7AA-AE0C-964D-E501-C691CA36A843}"/>
                </a:ext>
              </a:extLst>
            </p:cNvPr>
            <p:cNvGrpSpPr>
              <a:grpSpLocks/>
            </p:cNvGrpSpPr>
            <p:nvPr/>
          </p:nvGrpSpPr>
          <p:grpSpPr bwMode="auto">
            <a:xfrm>
              <a:off x="3347" y="2429"/>
              <a:ext cx="1609" cy="1021"/>
              <a:chOff x="3347" y="2429"/>
              <a:chExt cx="1609" cy="1021"/>
            </a:xfrm>
          </p:grpSpPr>
          <p:sp>
            <p:nvSpPr>
              <p:cNvPr id="682006" name="Oval 22">
                <a:extLst>
                  <a:ext uri="{FF2B5EF4-FFF2-40B4-BE49-F238E27FC236}">
                    <a16:creationId xmlns:a16="http://schemas.microsoft.com/office/drawing/2014/main" id="{2CC9A031-037D-6E50-3BB8-E97C2114850D}"/>
                  </a:ext>
                </a:extLst>
              </p:cNvPr>
              <p:cNvSpPr>
                <a:spLocks noChangeArrowheads="1"/>
              </p:cNvSpPr>
              <p:nvPr/>
            </p:nvSpPr>
            <p:spPr bwMode="auto">
              <a:xfrm>
                <a:off x="3375" y="2535"/>
                <a:ext cx="1146" cy="820"/>
              </a:xfrm>
              <a:prstGeom prst="ellipse">
                <a:avLst/>
              </a:prstGeom>
              <a:noFill/>
              <a:ln w="127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07" name="Rectangle 23">
                <a:extLst>
                  <a:ext uri="{FF2B5EF4-FFF2-40B4-BE49-F238E27FC236}">
                    <a16:creationId xmlns:a16="http://schemas.microsoft.com/office/drawing/2014/main" id="{50889F8E-51AC-74E6-CF9F-D31141989B36}"/>
                  </a:ext>
                </a:extLst>
              </p:cNvPr>
              <p:cNvSpPr>
                <a:spLocks noChangeArrowheads="1"/>
              </p:cNvSpPr>
              <p:nvPr/>
            </p:nvSpPr>
            <p:spPr bwMode="auto">
              <a:xfrm>
                <a:off x="3347" y="2429"/>
                <a:ext cx="543" cy="977"/>
              </a:xfrm>
              <a:prstGeom prst="rect">
                <a:avLst/>
              </a:prstGeom>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08" name="Rectangle 24">
                <a:extLst>
                  <a:ext uri="{FF2B5EF4-FFF2-40B4-BE49-F238E27FC236}">
                    <a16:creationId xmlns:a16="http://schemas.microsoft.com/office/drawing/2014/main" id="{806A529D-210B-736A-7318-8C961F17D624}"/>
                  </a:ext>
                </a:extLst>
              </p:cNvPr>
              <p:cNvSpPr>
                <a:spLocks noChangeArrowheads="1"/>
              </p:cNvSpPr>
              <p:nvPr/>
            </p:nvSpPr>
            <p:spPr bwMode="auto">
              <a:xfrm>
                <a:off x="3816" y="2453"/>
                <a:ext cx="264" cy="149"/>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09" name="Rectangle 25">
                <a:extLst>
                  <a:ext uri="{FF2B5EF4-FFF2-40B4-BE49-F238E27FC236}">
                    <a16:creationId xmlns:a16="http://schemas.microsoft.com/office/drawing/2014/main" id="{C2169976-EF57-7BC8-5E9E-F8A905AB091F}"/>
                  </a:ext>
                </a:extLst>
              </p:cNvPr>
              <p:cNvSpPr>
                <a:spLocks noChangeArrowheads="1"/>
              </p:cNvSpPr>
              <p:nvPr/>
            </p:nvSpPr>
            <p:spPr bwMode="auto">
              <a:xfrm>
                <a:off x="3816" y="3302"/>
                <a:ext cx="264" cy="148"/>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0" name="Oval 26">
                <a:extLst>
                  <a:ext uri="{FF2B5EF4-FFF2-40B4-BE49-F238E27FC236}">
                    <a16:creationId xmlns:a16="http://schemas.microsoft.com/office/drawing/2014/main" id="{31250BBE-4283-AFB6-0279-23D0978A621A}"/>
                  </a:ext>
                </a:extLst>
              </p:cNvPr>
              <p:cNvSpPr>
                <a:spLocks noChangeArrowheads="1"/>
              </p:cNvSpPr>
              <p:nvPr/>
            </p:nvSpPr>
            <p:spPr bwMode="auto">
              <a:xfrm>
                <a:off x="4129" y="3247"/>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1" name="Oval 27">
                <a:extLst>
                  <a:ext uri="{FF2B5EF4-FFF2-40B4-BE49-F238E27FC236}">
                    <a16:creationId xmlns:a16="http://schemas.microsoft.com/office/drawing/2014/main" id="{DC5FB251-08C0-62A9-60FC-AA1BE9737ADD}"/>
                  </a:ext>
                </a:extLst>
              </p:cNvPr>
              <p:cNvSpPr>
                <a:spLocks noChangeArrowheads="1"/>
              </p:cNvSpPr>
              <p:nvPr/>
            </p:nvSpPr>
            <p:spPr bwMode="auto">
              <a:xfrm>
                <a:off x="4278" y="3166"/>
                <a:ext cx="134"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2" name="Oval 28">
                <a:extLst>
                  <a:ext uri="{FF2B5EF4-FFF2-40B4-BE49-F238E27FC236}">
                    <a16:creationId xmlns:a16="http://schemas.microsoft.com/office/drawing/2014/main" id="{2C3558A9-A56A-FA33-C496-67D6342D2492}"/>
                  </a:ext>
                </a:extLst>
              </p:cNvPr>
              <p:cNvSpPr>
                <a:spLocks noChangeArrowheads="1"/>
              </p:cNvSpPr>
              <p:nvPr/>
            </p:nvSpPr>
            <p:spPr bwMode="auto">
              <a:xfrm>
                <a:off x="4413" y="3037"/>
                <a:ext cx="135"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3" name="Oval 29">
                <a:extLst>
                  <a:ext uri="{FF2B5EF4-FFF2-40B4-BE49-F238E27FC236}">
                    <a16:creationId xmlns:a16="http://schemas.microsoft.com/office/drawing/2014/main" id="{DFB1F7D9-0480-C681-3D4D-81F05E4434AE}"/>
                  </a:ext>
                </a:extLst>
              </p:cNvPr>
              <p:cNvSpPr>
                <a:spLocks noChangeArrowheads="1"/>
              </p:cNvSpPr>
              <p:nvPr/>
            </p:nvSpPr>
            <p:spPr bwMode="auto">
              <a:xfrm>
                <a:off x="4129" y="2494"/>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4" name="Oval 30">
                <a:extLst>
                  <a:ext uri="{FF2B5EF4-FFF2-40B4-BE49-F238E27FC236}">
                    <a16:creationId xmlns:a16="http://schemas.microsoft.com/office/drawing/2014/main" id="{1D9B472F-FC3E-EB5E-62EA-9C0DB3BC9E5C}"/>
                  </a:ext>
                </a:extLst>
              </p:cNvPr>
              <p:cNvSpPr>
                <a:spLocks noChangeArrowheads="1"/>
              </p:cNvSpPr>
              <p:nvPr/>
            </p:nvSpPr>
            <p:spPr bwMode="auto">
              <a:xfrm>
                <a:off x="4278" y="2576"/>
                <a:ext cx="134" cy="135"/>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5" name="Oval 31">
                <a:extLst>
                  <a:ext uri="{FF2B5EF4-FFF2-40B4-BE49-F238E27FC236}">
                    <a16:creationId xmlns:a16="http://schemas.microsoft.com/office/drawing/2014/main" id="{ACBDAAEB-4F50-4367-E31A-199383F07818}"/>
                  </a:ext>
                </a:extLst>
              </p:cNvPr>
              <p:cNvSpPr>
                <a:spLocks noChangeArrowheads="1"/>
              </p:cNvSpPr>
              <p:nvPr/>
            </p:nvSpPr>
            <p:spPr bwMode="auto">
              <a:xfrm>
                <a:off x="4413" y="2705"/>
                <a:ext cx="135" cy="134"/>
              </a:xfrm>
              <a:prstGeom prst="ellipse">
                <a:avLst/>
              </a:prstGeom>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6" name="Rectangle 32">
                <a:extLst>
                  <a:ext uri="{FF2B5EF4-FFF2-40B4-BE49-F238E27FC236}">
                    <a16:creationId xmlns:a16="http://schemas.microsoft.com/office/drawing/2014/main" id="{CB7ADBDB-CA9D-18E7-80A2-776F2905FC27}"/>
                  </a:ext>
                </a:extLst>
              </p:cNvPr>
              <p:cNvSpPr>
                <a:spLocks noChangeArrowheads="1"/>
              </p:cNvSpPr>
              <p:nvPr/>
            </p:nvSpPr>
            <p:spPr bwMode="auto">
              <a:xfrm>
                <a:off x="4570" y="2725"/>
                <a:ext cx="386" cy="440"/>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useBgFill="1">
            <p:nvSpPr>
              <p:cNvPr id="682017" name="Rectangle 33">
                <a:extLst>
                  <a:ext uri="{FF2B5EF4-FFF2-40B4-BE49-F238E27FC236}">
                    <a16:creationId xmlns:a16="http://schemas.microsoft.com/office/drawing/2014/main" id="{8E7C7AA4-DF8D-2958-CE9B-D4432A466F66}"/>
                  </a:ext>
                </a:extLst>
              </p:cNvPr>
              <p:cNvSpPr>
                <a:spLocks noChangeArrowheads="1"/>
              </p:cNvSpPr>
              <p:nvPr/>
            </p:nvSpPr>
            <p:spPr bwMode="auto">
              <a:xfrm>
                <a:off x="4488" y="2861"/>
                <a:ext cx="74" cy="148"/>
              </a:xfrm>
              <a:prstGeom prst="rect">
                <a:avLst/>
              </a:prstGeom>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2018" name="Picture 34">
                <a:extLst>
                  <a:ext uri="{FF2B5EF4-FFF2-40B4-BE49-F238E27FC236}">
                    <a16:creationId xmlns:a16="http://schemas.microsoft.com/office/drawing/2014/main" id="{7194A85B-5419-B299-1493-DA7BDD2D8989}"/>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5" y="2660"/>
                <a:ext cx="258" cy="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2019" name="Picture 35">
                <a:extLst>
                  <a:ext uri="{FF2B5EF4-FFF2-40B4-BE49-F238E27FC236}">
                    <a16:creationId xmlns:a16="http://schemas.microsoft.com/office/drawing/2014/main" id="{FA78D8C3-E808-7EA7-F4F6-CED2F95F15DB}"/>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70" y="2986"/>
                <a:ext cx="259" cy="2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2020" name="Line 36">
                <a:extLst>
                  <a:ext uri="{FF2B5EF4-FFF2-40B4-BE49-F238E27FC236}">
                    <a16:creationId xmlns:a16="http://schemas.microsoft.com/office/drawing/2014/main" id="{612C0C74-070A-2961-9195-E3E6E710DE4F}"/>
                  </a:ext>
                </a:extLst>
              </p:cNvPr>
              <p:cNvSpPr>
                <a:spLocks noChangeShapeType="1"/>
              </p:cNvSpPr>
              <p:nvPr/>
            </p:nvSpPr>
            <p:spPr bwMode="auto">
              <a:xfrm>
                <a:off x="3891" y="3345"/>
                <a:ext cx="189"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2021" name="Line 37">
                <a:extLst>
                  <a:ext uri="{FF2B5EF4-FFF2-40B4-BE49-F238E27FC236}">
                    <a16:creationId xmlns:a16="http://schemas.microsoft.com/office/drawing/2014/main" id="{29480F53-1957-7C4D-DE35-30A4BFBB667A}"/>
                  </a:ext>
                </a:extLst>
              </p:cNvPr>
              <p:cNvSpPr>
                <a:spLocks noChangeShapeType="1"/>
              </p:cNvSpPr>
              <p:nvPr/>
            </p:nvSpPr>
            <p:spPr bwMode="auto">
              <a:xfrm flipH="1">
                <a:off x="3903" y="2545"/>
                <a:ext cx="185"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5970" name="Rectangle 2">
            <a:extLst>
              <a:ext uri="{FF2B5EF4-FFF2-40B4-BE49-F238E27FC236}">
                <a16:creationId xmlns:a16="http://schemas.microsoft.com/office/drawing/2014/main" id="{D2BE879C-4057-193D-86EA-798B96E7A36B}"/>
              </a:ext>
            </a:extLst>
          </p:cNvPr>
          <p:cNvSpPr>
            <a:spLocks noGrp="1" noChangeArrowheads="1"/>
          </p:cNvSpPr>
          <p:nvPr>
            <p:ph type="title"/>
          </p:nvPr>
        </p:nvSpPr>
        <p:spPr/>
        <p:txBody>
          <a:bodyPr/>
          <a:lstStyle/>
          <a:p>
            <a:r>
              <a:rPr lang="en-US" altLang="en-US"/>
              <a:t>Value Stream</a:t>
            </a:r>
          </a:p>
        </p:txBody>
      </p:sp>
      <p:sp>
        <p:nvSpPr>
          <p:cNvPr id="595971" name="Rectangle 3">
            <a:extLst>
              <a:ext uri="{FF2B5EF4-FFF2-40B4-BE49-F238E27FC236}">
                <a16:creationId xmlns:a16="http://schemas.microsoft.com/office/drawing/2014/main" id="{0E332016-D893-2995-364C-94160622640D}"/>
              </a:ext>
            </a:extLst>
          </p:cNvPr>
          <p:cNvSpPr>
            <a:spLocks noGrp="1" noChangeArrowheads="1"/>
          </p:cNvSpPr>
          <p:nvPr>
            <p:ph type="body" idx="1"/>
          </p:nvPr>
        </p:nvSpPr>
        <p:spPr>
          <a:xfrm>
            <a:off x="346075" y="1357313"/>
            <a:ext cx="8451850" cy="5232400"/>
          </a:xfrm>
        </p:spPr>
        <p:txBody>
          <a:bodyPr/>
          <a:lstStyle/>
          <a:p>
            <a:r>
              <a:rPr lang="en-US" altLang="en-US" sz="2400"/>
              <a:t>Must define value stream in terms of the entire product not just one element of the product.  Waste must be removed from the entire system in order to deliver the right product at the right time for the right price to the Customer better than the Competition.</a:t>
            </a:r>
          </a:p>
          <a:p>
            <a:r>
              <a:rPr lang="en-US" altLang="en-US" sz="2400"/>
              <a:t>For example:</a:t>
            </a:r>
          </a:p>
          <a:p>
            <a:pPr lvl="1"/>
            <a:r>
              <a:rPr lang="en-US" altLang="en-US" sz="2400"/>
              <a:t>think of all the elements in different segments required to take a family vacation to another country.</a:t>
            </a:r>
          </a:p>
          <a:p>
            <a:pPr lvl="1"/>
            <a:r>
              <a:rPr lang="en-US" altLang="en-US" sz="2400"/>
              <a:t>where would the major costs and time be incurred in producing and delivering a can of a soft drink to the Consumer?</a:t>
            </a:r>
          </a:p>
          <a:p>
            <a:endParaRPr lang="en-US" altLang="en-US" sz="240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a:extLst>
              <a:ext uri="{FF2B5EF4-FFF2-40B4-BE49-F238E27FC236}">
                <a16:creationId xmlns:a16="http://schemas.microsoft.com/office/drawing/2014/main" id="{E8FD04DF-3127-5021-BDC4-42AE86E25C42}"/>
              </a:ext>
            </a:extLst>
          </p:cNvPr>
          <p:cNvSpPr>
            <a:spLocks noGrp="1" noChangeArrowheads="1"/>
          </p:cNvSpPr>
          <p:nvPr>
            <p:ph type="title"/>
          </p:nvPr>
        </p:nvSpPr>
        <p:spPr>
          <a:xfrm>
            <a:off x="346075" y="201613"/>
            <a:ext cx="6442075" cy="4191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 Design Considerations</a:t>
            </a:r>
          </a:p>
        </p:txBody>
      </p:sp>
      <p:grpSp>
        <p:nvGrpSpPr>
          <p:cNvPr id="683012" name="Group 4">
            <a:extLst>
              <a:ext uri="{FF2B5EF4-FFF2-40B4-BE49-F238E27FC236}">
                <a16:creationId xmlns:a16="http://schemas.microsoft.com/office/drawing/2014/main" id="{4F002994-921B-DE84-E0BE-0E84F5524138}"/>
              </a:ext>
            </a:extLst>
          </p:cNvPr>
          <p:cNvGrpSpPr>
            <a:grpSpLocks/>
          </p:cNvGrpSpPr>
          <p:nvPr/>
        </p:nvGrpSpPr>
        <p:grpSpPr bwMode="auto">
          <a:xfrm>
            <a:off x="885825" y="1281113"/>
            <a:ext cx="7140575" cy="4551362"/>
            <a:chOff x="558" y="599"/>
            <a:chExt cx="4498" cy="2867"/>
          </a:xfrm>
        </p:grpSpPr>
        <p:sp>
          <p:nvSpPr>
            <p:cNvPr id="683013" name="Line 5">
              <a:extLst>
                <a:ext uri="{FF2B5EF4-FFF2-40B4-BE49-F238E27FC236}">
                  <a16:creationId xmlns:a16="http://schemas.microsoft.com/office/drawing/2014/main" id="{D64C5539-50E7-7AC4-8212-12ECD3A68D69}"/>
                </a:ext>
              </a:extLst>
            </p:cNvPr>
            <p:cNvSpPr>
              <a:spLocks noChangeShapeType="1"/>
            </p:cNvSpPr>
            <p:nvPr/>
          </p:nvSpPr>
          <p:spPr bwMode="auto">
            <a:xfrm>
              <a:off x="686" y="1119"/>
              <a:ext cx="150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014" name="Line 6">
              <a:extLst>
                <a:ext uri="{FF2B5EF4-FFF2-40B4-BE49-F238E27FC236}">
                  <a16:creationId xmlns:a16="http://schemas.microsoft.com/office/drawing/2014/main" id="{49BCABE1-744D-A8F0-DEE6-DE830172E289}"/>
                </a:ext>
              </a:extLst>
            </p:cNvPr>
            <p:cNvSpPr>
              <a:spLocks noChangeShapeType="1"/>
            </p:cNvSpPr>
            <p:nvPr/>
          </p:nvSpPr>
          <p:spPr bwMode="auto">
            <a:xfrm>
              <a:off x="1311" y="1019"/>
              <a:ext cx="388"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015" name="Rectangle 7">
              <a:extLst>
                <a:ext uri="{FF2B5EF4-FFF2-40B4-BE49-F238E27FC236}">
                  <a16:creationId xmlns:a16="http://schemas.microsoft.com/office/drawing/2014/main" id="{12521887-863D-60BD-09C9-B7416FCFB049}"/>
                </a:ext>
              </a:extLst>
            </p:cNvPr>
            <p:cNvSpPr>
              <a:spLocks noChangeArrowheads="1"/>
            </p:cNvSpPr>
            <p:nvPr/>
          </p:nvSpPr>
          <p:spPr bwMode="auto">
            <a:xfrm>
              <a:off x="2001" y="112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16" name="Picture 8">
              <a:extLst>
                <a:ext uri="{FF2B5EF4-FFF2-40B4-BE49-F238E27FC236}">
                  <a16:creationId xmlns:a16="http://schemas.microsoft.com/office/drawing/2014/main" id="{44C7D94F-2618-1EBD-9F6A-CDAC2BF3325D}"/>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17" name="Rectangle 9">
              <a:extLst>
                <a:ext uri="{FF2B5EF4-FFF2-40B4-BE49-F238E27FC236}">
                  <a16:creationId xmlns:a16="http://schemas.microsoft.com/office/drawing/2014/main" id="{E452FC68-251E-0B80-601E-F6AC4AE35564}"/>
                </a:ext>
              </a:extLst>
            </p:cNvPr>
            <p:cNvSpPr>
              <a:spLocks noChangeArrowheads="1"/>
            </p:cNvSpPr>
            <p:nvPr/>
          </p:nvSpPr>
          <p:spPr bwMode="auto">
            <a:xfrm>
              <a:off x="1635" y="1123"/>
              <a:ext cx="121"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18" name="Picture 10">
              <a:extLst>
                <a:ext uri="{FF2B5EF4-FFF2-40B4-BE49-F238E27FC236}">
                  <a16:creationId xmlns:a16="http://schemas.microsoft.com/office/drawing/2014/main" id="{C4902BDA-9A9F-2EA0-F619-B23A14DC28DB}"/>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0"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19" name="Rectangle 11">
              <a:extLst>
                <a:ext uri="{FF2B5EF4-FFF2-40B4-BE49-F238E27FC236}">
                  <a16:creationId xmlns:a16="http://schemas.microsoft.com/office/drawing/2014/main" id="{DA8070E4-0310-B7ED-F661-31136E758D0B}"/>
                </a:ext>
              </a:extLst>
            </p:cNvPr>
            <p:cNvSpPr>
              <a:spLocks noChangeArrowheads="1"/>
            </p:cNvSpPr>
            <p:nvPr/>
          </p:nvSpPr>
          <p:spPr bwMode="auto">
            <a:xfrm>
              <a:off x="1268" y="112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20" name="Picture 12">
              <a:extLst>
                <a:ext uri="{FF2B5EF4-FFF2-40B4-BE49-F238E27FC236}">
                  <a16:creationId xmlns:a16="http://schemas.microsoft.com/office/drawing/2014/main" id="{7DB6A3F2-49FD-8EF7-A5EB-93BF90AA0DB1}"/>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21" name="Rectangle 13">
              <a:extLst>
                <a:ext uri="{FF2B5EF4-FFF2-40B4-BE49-F238E27FC236}">
                  <a16:creationId xmlns:a16="http://schemas.microsoft.com/office/drawing/2014/main" id="{177659D3-7432-D9BE-1EFC-BDFD135CF1EC}"/>
                </a:ext>
              </a:extLst>
            </p:cNvPr>
            <p:cNvSpPr>
              <a:spLocks noChangeArrowheads="1"/>
            </p:cNvSpPr>
            <p:nvPr/>
          </p:nvSpPr>
          <p:spPr bwMode="auto">
            <a:xfrm>
              <a:off x="902" y="112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22" name="Picture 14">
              <a:extLst>
                <a:ext uri="{FF2B5EF4-FFF2-40B4-BE49-F238E27FC236}">
                  <a16:creationId xmlns:a16="http://schemas.microsoft.com/office/drawing/2014/main" id="{EDF3FB42-A96D-9E3D-D639-1E634787ACF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 y="111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23" name="Line 15">
              <a:extLst>
                <a:ext uri="{FF2B5EF4-FFF2-40B4-BE49-F238E27FC236}">
                  <a16:creationId xmlns:a16="http://schemas.microsoft.com/office/drawing/2014/main" id="{D3486BE5-1EBC-2247-0F03-9BCA7A76A3E5}"/>
                </a:ext>
              </a:extLst>
            </p:cNvPr>
            <p:cNvSpPr>
              <a:spLocks noChangeShapeType="1"/>
            </p:cNvSpPr>
            <p:nvPr/>
          </p:nvSpPr>
          <p:spPr bwMode="auto">
            <a:xfrm>
              <a:off x="686" y="918"/>
              <a:ext cx="1509"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024" name="Rectangle 16">
              <a:extLst>
                <a:ext uri="{FF2B5EF4-FFF2-40B4-BE49-F238E27FC236}">
                  <a16:creationId xmlns:a16="http://schemas.microsoft.com/office/drawing/2014/main" id="{90AD8CFF-35CE-FCC8-C149-E4A3703A630F}"/>
                </a:ext>
              </a:extLst>
            </p:cNvPr>
            <p:cNvSpPr>
              <a:spLocks noChangeArrowheads="1"/>
            </p:cNvSpPr>
            <p:nvPr/>
          </p:nvSpPr>
          <p:spPr bwMode="auto">
            <a:xfrm>
              <a:off x="2001" y="61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25" name="Picture 17">
              <a:extLst>
                <a:ext uri="{FF2B5EF4-FFF2-40B4-BE49-F238E27FC236}">
                  <a16:creationId xmlns:a16="http://schemas.microsoft.com/office/drawing/2014/main" id="{8E6C838E-A722-0F30-AB02-0C1352665811}"/>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46"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26" name="Rectangle 18">
              <a:extLst>
                <a:ext uri="{FF2B5EF4-FFF2-40B4-BE49-F238E27FC236}">
                  <a16:creationId xmlns:a16="http://schemas.microsoft.com/office/drawing/2014/main" id="{E52140EF-EBE3-DFA3-B7B2-4D0B5DC0F758}"/>
                </a:ext>
              </a:extLst>
            </p:cNvPr>
            <p:cNvSpPr>
              <a:spLocks noChangeArrowheads="1"/>
            </p:cNvSpPr>
            <p:nvPr/>
          </p:nvSpPr>
          <p:spPr bwMode="auto">
            <a:xfrm>
              <a:off x="1635" y="613"/>
              <a:ext cx="121"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27" name="Picture 19">
              <a:extLst>
                <a:ext uri="{FF2B5EF4-FFF2-40B4-BE49-F238E27FC236}">
                  <a16:creationId xmlns:a16="http://schemas.microsoft.com/office/drawing/2014/main" id="{ED023513-4C0B-B6A8-1ABD-A2D24376FD16}"/>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80"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28" name="Rectangle 20">
              <a:extLst>
                <a:ext uri="{FF2B5EF4-FFF2-40B4-BE49-F238E27FC236}">
                  <a16:creationId xmlns:a16="http://schemas.microsoft.com/office/drawing/2014/main" id="{23E139C9-05DB-3DEF-737F-9C2FD7706528}"/>
                </a:ext>
              </a:extLst>
            </p:cNvPr>
            <p:cNvSpPr>
              <a:spLocks noChangeArrowheads="1"/>
            </p:cNvSpPr>
            <p:nvPr/>
          </p:nvSpPr>
          <p:spPr bwMode="auto">
            <a:xfrm>
              <a:off x="1268" y="61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29" name="Picture 21">
              <a:extLst>
                <a:ext uri="{FF2B5EF4-FFF2-40B4-BE49-F238E27FC236}">
                  <a16:creationId xmlns:a16="http://schemas.microsoft.com/office/drawing/2014/main" id="{0521C484-A50D-6BC2-26CB-002D26010205}"/>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3"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30" name="Rectangle 22">
              <a:extLst>
                <a:ext uri="{FF2B5EF4-FFF2-40B4-BE49-F238E27FC236}">
                  <a16:creationId xmlns:a16="http://schemas.microsoft.com/office/drawing/2014/main" id="{8E020FFB-FB5B-E32B-8C02-1B7DA91DE6D6}"/>
                </a:ext>
              </a:extLst>
            </p:cNvPr>
            <p:cNvSpPr>
              <a:spLocks noChangeArrowheads="1"/>
            </p:cNvSpPr>
            <p:nvPr/>
          </p:nvSpPr>
          <p:spPr bwMode="auto">
            <a:xfrm>
              <a:off x="902" y="613"/>
              <a:ext cx="122" cy="301"/>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683031" name="Picture 23">
              <a:extLst>
                <a:ext uri="{FF2B5EF4-FFF2-40B4-BE49-F238E27FC236}">
                  <a16:creationId xmlns:a16="http://schemas.microsoft.com/office/drawing/2014/main" id="{5ED83E11-B7CC-FCAE-607E-FBEF85B3E1EE}"/>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 y="599"/>
              <a:ext cx="151" cy="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83032" name="Group 24">
              <a:extLst>
                <a:ext uri="{FF2B5EF4-FFF2-40B4-BE49-F238E27FC236}">
                  <a16:creationId xmlns:a16="http://schemas.microsoft.com/office/drawing/2014/main" id="{A9637A93-D54F-DB09-394D-C5DA4F96BE42}"/>
                </a:ext>
              </a:extLst>
            </p:cNvPr>
            <p:cNvGrpSpPr>
              <a:grpSpLocks/>
            </p:cNvGrpSpPr>
            <p:nvPr/>
          </p:nvGrpSpPr>
          <p:grpSpPr bwMode="auto">
            <a:xfrm>
              <a:off x="3326" y="732"/>
              <a:ext cx="1682" cy="575"/>
              <a:chOff x="3326" y="732"/>
              <a:chExt cx="1682" cy="575"/>
            </a:xfrm>
          </p:grpSpPr>
          <p:pic>
            <p:nvPicPr>
              <p:cNvPr id="683033" name="Picture 25">
                <a:extLst>
                  <a:ext uri="{FF2B5EF4-FFF2-40B4-BE49-F238E27FC236}">
                    <a16:creationId xmlns:a16="http://schemas.microsoft.com/office/drawing/2014/main" id="{E3A6A78E-6C21-B1E2-2EC3-1DD88B0CD317}"/>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2"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34" name="Picture 26">
                <a:extLst>
                  <a:ext uri="{FF2B5EF4-FFF2-40B4-BE49-F238E27FC236}">
                    <a16:creationId xmlns:a16="http://schemas.microsoft.com/office/drawing/2014/main" id="{0D224982-ECC3-0222-4C6E-2431809F47FD}"/>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4"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35" name="Picture 27">
                <a:extLst>
                  <a:ext uri="{FF2B5EF4-FFF2-40B4-BE49-F238E27FC236}">
                    <a16:creationId xmlns:a16="http://schemas.microsoft.com/office/drawing/2014/main" id="{A4E7E0FF-88C5-ECE3-5506-D5580B8FA9B3}"/>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89"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36" name="Picture 28">
                <a:extLst>
                  <a:ext uri="{FF2B5EF4-FFF2-40B4-BE49-F238E27FC236}">
                    <a16:creationId xmlns:a16="http://schemas.microsoft.com/office/drawing/2014/main" id="{9130DA32-A5C0-54A5-68DC-02606E1ED2B7}"/>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2"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37" name="Picture 29">
                <a:extLst>
                  <a:ext uri="{FF2B5EF4-FFF2-40B4-BE49-F238E27FC236}">
                    <a16:creationId xmlns:a16="http://schemas.microsoft.com/office/drawing/2014/main" id="{FC6FA4B0-8D4D-DE1D-ED6F-2FA0F65BCBAF}"/>
                  </a:ext>
                </a:extLst>
              </p:cNvPr>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6" y="732"/>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38" name="Picture 30">
                <a:extLst>
                  <a:ext uri="{FF2B5EF4-FFF2-40B4-BE49-F238E27FC236}">
                    <a16:creationId xmlns:a16="http://schemas.microsoft.com/office/drawing/2014/main" id="{9E3443A6-6034-30F6-583E-DF522D926E7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7"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39" name="Picture 31">
                <a:extLst>
                  <a:ext uri="{FF2B5EF4-FFF2-40B4-BE49-F238E27FC236}">
                    <a16:creationId xmlns:a16="http://schemas.microsoft.com/office/drawing/2014/main" id="{785E3AC3-6E67-DC55-6654-A298CC101E2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2"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83040" name="Picture 32">
                <a:extLst>
                  <a:ext uri="{FF2B5EF4-FFF2-40B4-BE49-F238E27FC236}">
                    <a16:creationId xmlns:a16="http://schemas.microsoft.com/office/drawing/2014/main" id="{0E9D70A1-132E-2CE3-623E-1FB1ED876788}"/>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6" y="1139"/>
                <a:ext cx="328"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3041" name="Line 33">
                <a:extLst>
                  <a:ext uri="{FF2B5EF4-FFF2-40B4-BE49-F238E27FC236}">
                    <a16:creationId xmlns:a16="http://schemas.microsoft.com/office/drawing/2014/main" id="{BA841EDD-5330-724F-9970-7AA4E74D36A7}"/>
                  </a:ext>
                </a:extLst>
              </p:cNvPr>
              <p:cNvSpPr>
                <a:spLocks noChangeShapeType="1"/>
              </p:cNvSpPr>
              <p:nvPr/>
            </p:nvSpPr>
            <p:spPr bwMode="auto">
              <a:xfrm>
                <a:off x="3330" y="1115"/>
                <a:ext cx="167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042" name="Rectangle 34">
                <a:extLst>
                  <a:ext uri="{FF2B5EF4-FFF2-40B4-BE49-F238E27FC236}">
                    <a16:creationId xmlns:a16="http://schemas.microsoft.com/office/drawing/2014/main" id="{BF8B9A62-6471-72F0-59BD-86037BF699E8}"/>
                  </a:ext>
                </a:extLst>
              </p:cNvPr>
              <p:cNvSpPr>
                <a:spLocks noChangeArrowheads="1"/>
              </p:cNvSpPr>
              <p:nvPr/>
            </p:nvSpPr>
            <p:spPr bwMode="auto">
              <a:xfrm>
                <a:off x="3342" y="923"/>
                <a:ext cx="759"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lvl1pPr marL="228600" indent="-228600" eaLnBrk="0" hangingPunct="0">
                  <a:defRPr sz="2400">
                    <a:solidFill>
                      <a:schemeClr val="tx1"/>
                    </a:solidFill>
                    <a:latin typeface="Times New Roman" panose="02020603050405020304" pitchFamily="18" charset="0"/>
                  </a:defRPr>
                </a:lvl1pPr>
                <a:lvl2pPr marL="469900" indent="-127000" eaLnBrk="0" hangingPunct="0">
                  <a:defRPr sz="2400">
                    <a:solidFill>
                      <a:schemeClr val="tx1"/>
                    </a:solidFill>
                    <a:latin typeface="Times New Roman" panose="02020603050405020304" pitchFamily="18" charset="0"/>
                  </a:defRPr>
                </a:lvl2pPr>
                <a:lvl3pPr marL="673100" indent="-88900" eaLnBrk="0" hangingPunct="0">
                  <a:defRPr sz="2400">
                    <a:solidFill>
                      <a:schemeClr val="tx1"/>
                    </a:solidFill>
                    <a:latin typeface="Times New Roman" panose="02020603050405020304" pitchFamily="18" charset="0"/>
                  </a:defRPr>
                </a:lvl3pPr>
                <a:lvl4pPr marL="1714500" indent="-342900" eaLnBrk="0" hangingPunct="0">
                  <a:defRPr sz="2400">
                    <a:solidFill>
                      <a:schemeClr val="tx1"/>
                    </a:solidFill>
                    <a:latin typeface="Times New Roman" panose="02020603050405020304" pitchFamily="18" charset="0"/>
                  </a:defRPr>
                </a:lvl4pPr>
                <a:lvl5pPr marL="2171700" indent="-342900" eaLnBrk="0" hangingPunct="0">
                  <a:defRPr sz="2400">
                    <a:solidFill>
                      <a:schemeClr val="tx1"/>
                    </a:solidFill>
                    <a:latin typeface="Times New Roman" panose="02020603050405020304" pitchFamily="18" charset="0"/>
                  </a:defRPr>
                </a:lvl5pPr>
                <a:lvl6pPr marL="2628900" indent="-342900" eaLnBrk="0" fontAlgn="base" hangingPunct="0">
                  <a:spcBef>
                    <a:spcPct val="0"/>
                  </a:spcBef>
                  <a:spcAft>
                    <a:spcPct val="0"/>
                  </a:spcAft>
                  <a:defRPr sz="2400">
                    <a:solidFill>
                      <a:schemeClr val="tx1"/>
                    </a:solidFill>
                    <a:latin typeface="Times New Roman" panose="02020603050405020304" pitchFamily="18" charset="0"/>
                  </a:defRPr>
                </a:lvl6pPr>
                <a:lvl7pPr marL="3086100" indent="-342900" eaLnBrk="0" fontAlgn="base" hangingPunct="0">
                  <a:spcBef>
                    <a:spcPct val="0"/>
                  </a:spcBef>
                  <a:spcAft>
                    <a:spcPct val="0"/>
                  </a:spcAft>
                  <a:defRPr sz="2400">
                    <a:solidFill>
                      <a:schemeClr val="tx1"/>
                    </a:solidFill>
                    <a:latin typeface="Times New Roman" panose="02020603050405020304" pitchFamily="18" charset="0"/>
                  </a:defRPr>
                </a:lvl7pPr>
                <a:lvl8pPr marL="3543300" indent="-342900" eaLnBrk="0" fontAlgn="base" hangingPunct="0">
                  <a:spcBef>
                    <a:spcPct val="0"/>
                  </a:spcBef>
                  <a:spcAft>
                    <a:spcPct val="0"/>
                  </a:spcAft>
                  <a:defRPr sz="2400">
                    <a:solidFill>
                      <a:schemeClr val="tx1"/>
                    </a:solidFill>
                    <a:latin typeface="Times New Roman" panose="02020603050405020304" pitchFamily="18" charset="0"/>
                  </a:defRPr>
                </a:lvl8pPr>
                <a:lvl9pPr marL="4000500" indent="-342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18000"/>
                  </a:lnSpc>
                </a:pPr>
                <a:r>
                  <a:rPr lang="en-US" altLang="en-US" sz="1200">
                    <a:latin typeface="Arial" panose="020B0604020202020204" pitchFamily="34" charset="0"/>
                  </a:rPr>
                  <a:t>Material Flow</a:t>
                </a:r>
              </a:p>
            </p:txBody>
          </p:sp>
          <p:sp>
            <p:nvSpPr>
              <p:cNvPr id="683043" name="Line 35">
                <a:extLst>
                  <a:ext uri="{FF2B5EF4-FFF2-40B4-BE49-F238E27FC236}">
                    <a16:creationId xmlns:a16="http://schemas.microsoft.com/office/drawing/2014/main" id="{C361CB47-7192-2D98-1E85-B2436AD4158E}"/>
                  </a:ext>
                </a:extLst>
              </p:cNvPr>
              <p:cNvSpPr>
                <a:spLocks noChangeShapeType="1"/>
              </p:cNvSpPr>
              <p:nvPr/>
            </p:nvSpPr>
            <p:spPr bwMode="auto">
              <a:xfrm>
                <a:off x="4025" y="1003"/>
                <a:ext cx="432"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3044" name="Line 36">
                <a:extLst>
                  <a:ext uri="{FF2B5EF4-FFF2-40B4-BE49-F238E27FC236}">
                    <a16:creationId xmlns:a16="http://schemas.microsoft.com/office/drawing/2014/main" id="{45F4EA95-8DCC-1324-CBB0-1FDBE59475BB}"/>
                  </a:ext>
                </a:extLst>
              </p:cNvPr>
              <p:cNvSpPr>
                <a:spLocks noChangeShapeType="1"/>
              </p:cNvSpPr>
              <p:nvPr/>
            </p:nvSpPr>
            <p:spPr bwMode="auto">
              <a:xfrm>
                <a:off x="3330" y="915"/>
                <a:ext cx="167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683045" name="Rectangle 37">
              <a:extLst>
                <a:ext uri="{FF2B5EF4-FFF2-40B4-BE49-F238E27FC236}">
                  <a16:creationId xmlns:a16="http://schemas.microsoft.com/office/drawing/2014/main" id="{5514EE40-534A-3589-5C18-A83DBC212F90}"/>
                </a:ext>
              </a:extLst>
            </p:cNvPr>
            <p:cNvSpPr>
              <a:spLocks noChangeArrowheads="1"/>
            </p:cNvSpPr>
            <p:nvPr/>
          </p:nvSpPr>
          <p:spPr bwMode="auto">
            <a:xfrm>
              <a:off x="3322" y="1474"/>
              <a:ext cx="1734" cy="1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lvl1pPr marL="558800" indent="-558800" eaLnBrk="0" hangingPunct="0">
                <a:defRPr sz="2400">
                  <a:solidFill>
                    <a:schemeClr val="tx1"/>
                  </a:solidFill>
                  <a:latin typeface="Times New Roman" panose="02020603050405020304" pitchFamily="18" charset="0"/>
                </a:defRPr>
              </a:lvl1pPr>
              <a:lvl2pPr marL="800100" indent="-127000" eaLnBrk="0" hangingPunct="0">
                <a:defRPr sz="2400">
                  <a:solidFill>
                    <a:schemeClr val="tx1"/>
                  </a:solidFill>
                  <a:latin typeface="Times New Roman" panose="02020603050405020304" pitchFamily="18" charset="0"/>
                </a:defRPr>
              </a:lvl2pPr>
              <a:lvl3pPr marL="1003300" indent="-88900" eaLnBrk="0" hangingPunct="0">
                <a:defRPr sz="2400">
                  <a:solidFill>
                    <a:schemeClr val="tx1"/>
                  </a:solidFill>
                  <a:latin typeface="Times New Roman" panose="02020603050405020304" pitchFamily="18" charset="0"/>
                </a:defRPr>
              </a:lvl3pPr>
              <a:lvl4pPr marL="1714500" indent="-342900" eaLnBrk="0" hangingPunct="0">
                <a:defRPr sz="2400">
                  <a:solidFill>
                    <a:schemeClr val="tx1"/>
                  </a:solidFill>
                  <a:latin typeface="Times New Roman" panose="02020603050405020304" pitchFamily="18" charset="0"/>
                </a:defRPr>
              </a:lvl4pPr>
              <a:lvl5pPr marL="2171700" indent="-342900" eaLnBrk="0" hangingPunct="0">
                <a:defRPr sz="2400">
                  <a:solidFill>
                    <a:schemeClr val="tx1"/>
                  </a:solidFill>
                  <a:latin typeface="Times New Roman" panose="02020603050405020304" pitchFamily="18" charset="0"/>
                </a:defRPr>
              </a:lvl5pPr>
              <a:lvl6pPr marL="2628900" indent="-342900" eaLnBrk="0" fontAlgn="base" hangingPunct="0">
                <a:spcBef>
                  <a:spcPct val="0"/>
                </a:spcBef>
                <a:spcAft>
                  <a:spcPct val="0"/>
                </a:spcAft>
                <a:defRPr sz="2400">
                  <a:solidFill>
                    <a:schemeClr val="tx1"/>
                  </a:solidFill>
                  <a:latin typeface="Times New Roman" panose="02020603050405020304" pitchFamily="18" charset="0"/>
                </a:defRPr>
              </a:lvl6pPr>
              <a:lvl7pPr marL="3086100" indent="-342900" eaLnBrk="0" fontAlgn="base" hangingPunct="0">
                <a:spcBef>
                  <a:spcPct val="0"/>
                </a:spcBef>
                <a:spcAft>
                  <a:spcPct val="0"/>
                </a:spcAft>
                <a:defRPr sz="2400">
                  <a:solidFill>
                    <a:schemeClr val="tx1"/>
                  </a:solidFill>
                  <a:latin typeface="Times New Roman" panose="02020603050405020304" pitchFamily="18" charset="0"/>
                </a:defRPr>
              </a:lvl7pPr>
              <a:lvl8pPr marL="3543300" indent="-342900" eaLnBrk="0" fontAlgn="base" hangingPunct="0">
                <a:spcBef>
                  <a:spcPct val="0"/>
                </a:spcBef>
                <a:spcAft>
                  <a:spcPct val="0"/>
                </a:spcAft>
                <a:defRPr sz="2400">
                  <a:solidFill>
                    <a:schemeClr val="tx1"/>
                  </a:solidFill>
                  <a:latin typeface="Times New Roman" panose="02020603050405020304" pitchFamily="18" charset="0"/>
                </a:defRPr>
              </a:lvl8pPr>
              <a:lvl9pPr marL="4000500" indent="-342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02000"/>
                </a:lnSpc>
              </a:pPr>
              <a:r>
                <a:rPr lang="en-US" altLang="en-US" sz="2000">
                  <a:latin typeface="Arial" panose="020B0604020202020204" pitchFamily="34" charset="0"/>
                </a:rPr>
                <a:t>Better:	Operators can trade elements of work. Can add and subtract operators. Trained ones can neatly self-balance at different output rates.</a:t>
              </a:r>
            </a:p>
          </p:txBody>
        </p:sp>
        <p:sp>
          <p:nvSpPr>
            <p:cNvPr id="683046" name="Rectangle 38">
              <a:extLst>
                <a:ext uri="{FF2B5EF4-FFF2-40B4-BE49-F238E27FC236}">
                  <a16:creationId xmlns:a16="http://schemas.microsoft.com/office/drawing/2014/main" id="{50E5A78B-5B15-FE7D-B10B-60CE5380C990}"/>
                </a:ext>
              </a:extLst>
            </p:cNvPr>
            <p:cNvSpPr>
              <a:spLocks noChangeArrowheads="1"/>
            </p:cNvSpPr>
            <p:nvPr/>
          </p:nvSpPr>
          <p:spPr bwMode="auto">
            <a:xfrm>
              <a:off x="558" y="1530"/>
              <a:ext cx="1734" cy="1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lvl1pPr marL="419100" indent="-419100" eaLnBrk="0" hangingPunct="0">
                <a:defRPr sz="2400">
                  <a:solidFill>
                    <a:schemeClr val="tx1"/>
                  </a:solidFill>
                  <a:latin typeface="Times New Roman" panose="02020603050405020304" pitchFamily="18" charset="0"/>
                </a:defRPr>
              </a:lvl1pPr>
              <a:lvl2pPr marL="660400" indent="-127000" eaLnBrk="0" hangingPunct="0">
                <a:defRPr sz="2400">
                  <a:solidFill>
                    <a:schemeClr val="tx1"/>
                  </a:solidFill>
                  <a:latin typeface="Times New Roman" panose="02020603050405020304" pitchFamily="18" charset="0"/>
                </a:defRPr>
              </a:lvl2pPr>
              <a:lvl3pPr marL="863600" indent="-88900" eaLnBrk="0" hangingPunct="0">
                <a:defRPr sz="2400">
                  <a:solidFill>
                    <a:schemeClr val="tx1"/>
                  </a:solidFill>
                  <a:latin typeface="Times New Roman" panose="02020603050405020304" pitchFamily="18" charset="0"/>
                </a:defRPr>
              </a:lvl3pPr>
              <a:lvl4pPr marL="1714500" indent="-342900" eaLnBrk="0" hangingPunct="0">
                <a:defRPr sz="2400">
                  <a:solidFill>
                    <a:schemeClr val="tx1"/>
                  </a:solidFill>
                  <a:latin typeface="Times New Roman" panose="02020603050405020304" pitchFamily="18" charset="0"/>
                </a:defRPr>
              </a:lvl4pPr>
              <a:lvl5pPr marL="2171700" indent="-342900" eaLnBrk="0" hangingPunct="0">
                <a:defRPr sz="2400">
                  <a:solidFill>
                    <a:schemeClr val="tx1"/>
                  </a:solidFill>
                  <a:latin typeface="Times New Roman" panose="02020603050405020304" pitchFamily="18" charset="0"/>
                </a:defRPr>
              </a:lvl5pPr>
              <a:lvl6pPr marL="2628900" indent="-342900" eaLnBrk="0" fontAlgn="base" hangingPunct="0">
                <a:spcBef>
                  <a:spcPct val="0"/>
                </a:spcBef>
                <a:spcAft>
                  <a:spcPct val="0"/>
                </a:spcAft>
                <a:defRPr sz="2400">
                  <a:solidFill>
                    <a:schemeClr val="tx1"/>
                  </a:solidFill>
                  <a:latin typeface="Times New Roman" panose="02020603050405020304" pitchFamily="18" charset="0"/>
                </a:defRPr>
              </a:lvl6pPr>
              <a:lvl7pPr marL="3086100" indent="-342900" eaLnBrk="0" fontAlgn="base" hangingPunct="0">
                <a:spcBef>
                  <a:spcPct val="0"/>
                </a:spcBef>
                <a:spcAft>
                  <a:spcPct val="0"/>
                </a:spcAft>
                <a:defRPr sz="2400">
                  <a:solidFill>
                    <a:schemeClr val="tx1"/>
                  </a:solidFill>
                  <a:latin typeface="Times New Roman" panose="02020603050405020304" pitchFamily="18" charset="0"/>
                </a:defRPr>
              </a:lvl7pPr>
              <a:lvl8pPr marL="3543300" indent="-342900" eaLnBrk="0" fontAlgn="base" hangingPunct="0">
                <a:spcBef>
                  <a:spcPct val="0"/>
                </a:spcBef>
                <a:spcAft>
                  <a:spcPct val="0"/>
                </a:spcAft>
                <a:defRPr sz="2400">
                  <a:solidFill>
                    <a:schemeClr val="tx1"/>
                  </a:solidFill>
                  <a:latin typeface="Times New Roman" panose="02020603050405020304" pitchFamily="18" charset="0"/>
                </a:defRPr>
              </a:lvl8pPr>
              <a:lvl9pPr marL="4000500" indent="-342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03000"/>
                </a:lnSpc>
              </a:pPr>
              <a:r>
                <a:rPr lang="en-US" altLang="en-US" sz="2000">
                  <a:latin typeface="Arial" panose="020B0604020202020204" pitchFamily="34" charset="0"/>
                </a:rPr>
                <a:t>BAD:	Operators caged. No chance to trade elements of work between them. (Subassembly line layout common in American plants)</a:t>
              </a:r>
            </a:p>
          </p:txBody>
        </p:sp>
        <p:sp>
          <p:nvSpPr>
            <p:cNvPr id="683047" name="Rectangle 39">
              <a:extLst>
                <a:ext uri="{FF2B5EF4-FFF2-40B4-BE49-F238E27FC236}">
                  <a16:creationId xmlns:a16="http://schemas.microsoft.com/office/drawing/2014/main" id="{8CE92713-3199-7EC8-76DB-45A1B70791F3}"/>
                </a:ext>
              </a:extLst>
            </p:cNvPr>
            <p:cNvSpPr>
              <a:spLocks noChangeArrowheads="1"/>
            </p:cNvSpPr>
            <p:nvPr/>
          </p:nvSpPr>
          <p:spPr bwMode="auto">
            <a:xfrm>
              <a:off x="654" y="923"/>
              <a:ext cx="759"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3500" tIns="25400" rIns="63500" bIns="25400">
              <a:spAutoFit/>
            </a:bodyPr>
            <a:lstStyle>
              <a:lvl1pPr marL="228600" indent="-228600" eaLnBrk="0" hangingPunct="0">
                <a:defRPr sz="2400">
                  <a:solidFill>
                    <a:schemeClr val="tx1"/>
                  </a:solidFill>
                  <a:latin typeface="Times New Roman" panose="02020603050405020304" pitchFamily="18" charset="0"/>
                </a:defRPr>
              </a:lvl1pPr>
              <a:lvl2pPr marL="469900" indent="-127000" eaLnBrk="0" hangingPunct="0">
                <a:defRPr sz="2400">
                  <a:solidFill>
                    <a:schemeClr val="tx1"/>
                  </a:solidFill>
                  <a:latin typeface="Times New Roman" panose="02020603050405020304" pitchFamily="18" charset="0"/>
                </a:defRPr>
              </a:lvl2pPr>
              <a:lvl3pPr marL="673100" indent="-88900" eaLnBrk="0" hangingPunct="0">
                <a:defRPr sz="2400">
                  <a:solidFill>
                    <a:schemeClr val="tx1"/>
                  </a:solidFill>
                  <a:latin typeface="Times New Roman" panose="02020603050405020304" pitchFamily="18" charset="0"/>
                </a:defRPr>
              </a:lvl3pPr>
              <a:lvl4pPr marL="1714500" indent="-342900" eaLnBrk="0" hangingPunct="0">
                <a:defRPr sz="2400">
                  <a:solidFill>
                    <a:schemeClr val="tx1"/>
                  </a:solidFill>
                  <a:latin typeface="Times New Roman" panose="02020603050405020304" pitchFamily="18" charset="0"/>
                </a:defRPr>
              </a:lvl4pPr>
              <a:lvl5pPr marL="2171700" indent="-342900" eaLnBrk="0" hangingPunct="0">
                <a:defRPr sz="2400">
                  <a:solidFill>
                    <a:schemeClr val="tx1"/>
                  </a:solidFill>
                  <a:latin typeface="Times New Roman" panose="02020603050405020304" pitchFamily="18" charset="0"/>
                </a:defRPr>
              </a:lvl5pPr>
              <a:lvl6pPr marL="2628900" indent="-342900" eaLnBrk="0" fontAlgn="base" hangingPunct="0">
                <a:spcBef>
                  <a:spcPct val="0"/>
                </a:spcBef>
                <a:spcAft>
                  <a:spcPct val="0"/>
                </a:spcAft>
                <a:defRPr sz="2400">
                  <a:solidFill>
                    <a:schemeClr val="tx1"/>
                  </a:solidFill>
                  <a:latin typeface="Times New Roman" panose="02020603050405020304" pitchFamily="18" charset="0"/>
                </a:defRPr>
              </a:lvl6pPr>
              <a:lvl7pPr marL="3086100" indent="-342900" eaLnBrk="0" fontAlgn="base" hangingPunct="0">
                <a:spcBef>
                  <a:spcPct val="0"/>
                </a:spcBef>
                <a:spcAft>
                  <a:spcPct val="0"/>
                </a:spcAft>
                <a:defRPr sz="2400">
                  <a:solidFill>
                    <a:schemeClr val="tx1"/>
                  </a:solidFill>
                  <a:latin typeface="Times New Roman" panose="02020603050405020304" pitchFamily="18" charset="0"/>
                </a:defRPr>
              </a:lvl7pPr>
              <a:lvl8pPr marL="3543300" indent="-342900" eaLnBrk="0" fontAlgn="base" hangingPunct="0">
                <a:spcBef>
                  <a:spcPct val="0"/>
                </a:spcBef>
                <a:spcAft>
                  <a:spcPct val="0"/>
                </a:spcAft>
                <a:defRPr sz="2400">
                  <a:solidFill>
                    <a:schemeClr val="tx1"/>
                  </a:solidFill>
                  <a:latin typeface="Times New Roman" panose="02020603050405020304" pitchFamily="18" charset="0"/>
                </a:defRPr>
              </a:lvl8pPr>
              <a:lvl9pPr marL="4000500" indent="-3429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118000"/>
                </a:lnSpc>
              </a:pPr>
              <a:r>
                <a:rPr lang="en-US" altLang="en-US" sz="1200">
                  <a:latin typeface="Arial" panose="020B0604020202020204" pitchFamily="34" charset="0"/>
                </a:rPr>
                <a:t>Material Flow</a:t>
              </a:r>
            </a:p>
          </p:txBody>
        </p:sp>
      </p:gr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4034" name="Rectangle 2">
            <a:extLst>
              <a:ext uri="{FF2B5EF4-FFF2-40B4-BE49-F238E27FC236}">
                <a16:creationId xmlns:a16="http://schemas.microsoft.com/office/drawing/2014/main" id="{7C06E583-1E47-23A8-9A81-578770CCD3B5}"/>
              </a:ext>
            </a:extLst>
          </p:cNvPr>
          <p:cNvSpPr>
            <a:spLocks noGrp="1" noChangeArrowheads="1"/>
          </p:cNvSpPr>
          <p:nvPr>
            <p:ph type="title"/>
          </p:nvPr>
        </p:nvSpPr>
        <p:spPr>
          <a:xfrm>
            <a:off x="346075" y="201613"/>
            <a:ext cx="6442075" cy="4191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Principles of Cell Design</a:t>
            </a:r>
          </a:p>
        </p:txBody>
      </p:sp>
      <p:sp>
        <p:nvSpPr>
          <p:cNvPr id="684035" name="Rectangle 3">
            <a:extLst>
              <a:ext uri="{FF2B5EF4-FFF2-40B4-BE49-F238E27FC236}">
                <a16:creationId xmlns:a16="http://schemas.microsoft.com/office/drawing/2014/main" id="{AC8E79A2-F1C7-7C45-6794-F5407B86CBA0}"/>
              </a:ext>
            </a:extLst>
          </p:cNvPr>
          <p:cNvSpPr>
            <a:spLocks noGrp="1" noChangeArrowheads="1"/>
          </p:cNvSpPr>
          <p:nvPr>
            <p:ph type="body" idx="1"/>
          </p:nvPr>
        </p:nvSpPr>
        <p:spPr>
          <a:xfrm>
            <a:off x="381000" y="1308100"/>
            <a:ext cx="8382000" cy="41402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400"/>
              <a:t>Don’t isolate equipment</a:t>
            </a:r>
          </a:p>
          <a:p>
            <a:r>
              <a:rPr lang="en-US" altLang="en-US" sz="2400"/>
              <a:t>Make machines movable where practical</a:t>
            </a:r>
          </a:p>
          <a:p>
            <a:pPr lvl="1"/>
            <a:r>
              <a:rPr lang="en-US" altLang="en-US" sz="2400"/>
              <a:t>Have machines on wheels (on air pallets) for ease of maintenance and cell fine tuning</a:t>
            </a:r>
          </a:p>
          <a:p>
            <a:r>
              <a:rPr lang="en-US" altLang="en-US" sz="2400"/>
              <a:t>Don’t be trapped by “machine utilization”</a:t>
            </a:r>
          </a:p>
          <a:p>
            <a:r>
              <a:rPr lang="en-US" altLang="en-US" sz="2400"/>
              <a:t>Make waste visible</a:t>
            </a:r>
          </a:p>
          <a:p>
            <a:r>
              <a:rPr lang="en-US" altLang="en-US" sz="2400"/>
              <a:t>The operators and the part do not have to travel the same path</a:t>
            </a:r>
          </a:p>
          <a:p>
            <a:r>
              <a:rPr lang="en-US" altLang="en-US" sz="2400"/>
              <a:t>Place functionality above appearance; cell designs can be “ugly”</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a:extLst>
              <a:ext uri="{FF2B5EF4-FFF2-40B4-BE49-F238E27FC236}">
                <a16:creationId xmlns:a16="http://schemas.microsoft.com/office/drawing/2014/main" id="{8DF3CBC4-C84C-A96F-8F36-0E343A4A14D8}"/>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 Design Considerations - material flow</a:t>
            </a:r>
          </a:p>
        </p:txBody>
      </p:sp>
      <p:sp>
        <p:nvSpPr>
          <p:cNvPr id="685059" name="Rectangle 3">
            <a:extLst>
              <a:ext uri="{FF2B5EF4-FFF2-40B4-BE49-F238E27FC236}">
                <a16:creationId xmlns:a16="http://schemas.microsoft.com/office/drawing/2014/main" id="{6BCF4AB0-9CBC-7CFA-7B5A-68F870658829}"/>
              </a:ext>
            </a:extLst>
          </p:cNvPr>
          <p:cNvSpPr>
            <a:spLocks noGrp="1" noChangeArrowheads="1"/>
          </p:cNvSpPr>
          <p:nvPr>
            <p:ph type="body" idx="1"/>
          </p:nvPr>
        </p:nvSpPr>
        <p:spPr>
          <a:xfrm>
            <a:off x="381000" y="990600"/>
            <a:ext cx="8382000" cy="315595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a:t>Make working conditions easy, avoid ladders, use platforms or cut holes in the floor for easy access to equipment or product</a:t>
            </a:r>
          </a:p>
          <a:p>
            <a:r>
              <a:rPr lang="en-US" altLang="en-US"/>
              <a:t>Standardize table/work station height</a:t>
            </a:r>
          </a:p>
          <a:p>
            <a:r>
              <a:rPr lang="en-US" altLang="en-US"/>
              <a:t>Avoid unloading an operation to a table then reloading to the second operation</a:t>
            </a:r>
          </a:p>
          <a:p>
            <a:pPr lvl="1"/>
            <a:r>
              <a:rPr lang="en-US" altLang="en-US"/>
              <a:t>Feed the output of one operation directly to the second operation</a:t>
            </a:r>
          </a:p>
          <a:p>
            <a:pPr lvl="1"/>
            <a:r>
              <a:rPr lang="en-US" altLang="en-US"/>
              <a:t>Have the operator unload the previous operation</a:t>
            </a:r>
          </a:p>
          <a:p>
            <a:pPr lvl="1"/>
            <a:r>
              <a:rPr lang="en-US" altLang="en-US"/>
              <a:t>Automate unload</a:t>
            </a:r>
          </a:p>
          <a:p>
            <a:r>
              <a:rPr lang="en-US" altLang="en-US"/>
              <a:t>Eliminate conveyors </a:t>
            </a:r>
          </a:p>
        </p:txBody>
      </p:sp>
      <p:sp>
        <p:nvSpPr>
          <p:cNvPr id="685060" name="Rectangle 4">
            <a:extLst>
              <a:ext uri="{FF2B5EF4-FFF2-40B4-BE49-F238E27FC236}">
                <a16:creationId xmlns:a16="http://schemas.microsoft.com/office/drawing/2014/main" id="{2747BA20-EFB3-0505-0A01-C325EBE2EA18}"/>
              </a:ext>
            </a:extLst>
          </p:cNvPr>
          <p:cNvSpPr>
            <a:spLocks noChangeArrowheads="1"/>
          </p:cNvSpPr>
          <p:nvPr/>
        </p:nvSpPr>
        <p:spPr bwMode="auto">
          <a:xfrm>
            <a:off x="2713038" y="6088063"/>
            <a:ext cx="3724275" cy="404812"/>
          </a:xfrm>
          <a:prstGeom prst="rect">
            <a:avLst/>
          </a:prstGeom>
          <a:solidFill>
            <a:schemeClr val="bg1"/>
          </a:solidFill>
          <a:ln w="12700">
            <a:solidFill>
              <a:schemeClr val="tx1"/>
            </a:solidFill>
            <a:miter lim="800000"/>
            <a:headEnd/>
            <a:tailEnd/>
          </a:ln>
          <a:effectLst>
            <a:outerShdw dist="53882" dir="2700000" algn="ctr" rotWithShape="0">
              <a:schemeClr val="tx1"/>
            </a:outerShdw>
          </a:effectLst>
        </p:spPr>
        <p:txBody>
          <a:bodyPr wrap="none" lIns="90488" tIns="44450" rIns="90488" bIns="44450">
            <a:spAutoFit/>
          </a:bodyPr>
          <a:lstStyle/>
          <a:p>
            <a:pPr eaLnBrk="0" hangingPunct="0">
              <a:lnSpc>
                <a:spcPct val="90000"/>
              </a:lnSpc>
              <a:spcBef>
                <a:spcPct val="45000"/>
              </a:spcBef>
              <a:spcAft>
                <a:spcPct val="20000"/>
              </a:spcAft>
            </a:pPr>
            <a:r>
              <a:rPr lang="en-US" altLang="en-US" sz="1800" i="1">
                <a:latin typeface="Arial" panose="020B0604020202020204" pitchFamily="34" charset="0"/>
              </a:rPr>
              <a:t>To conveyorize is to institutionalize</a:t>
            </a:r>
          </a:p>
        </p:txBody>
      </p:sp>
      <p:grpSp>
        <p:nvGrpSpPr>
          <p:cNvPr id="685061" name="Group 5">
            <a:extLst>
              <a:ext uri="{FF2B5EF4-FFF2-40B4-BE49-F238E27FC236}">
                <a16:creationId xmlns:a16="http://schemas.microsoft.com/office/drawing/2014/main" id="{01D6EB94-F027-AD2B-5AB6-50CF9A3B8651}"/>
              </a:ext>
            </a:extLst>
          </p:cNvPr>
          <p:cNvGrpSpPr>
            <a:grpSpLocks/>
          </p:cNvGrpSpPr>
          <p:nvPr/>
        </p:nvGrpSpPr>
        <p:grpSpPr bwMode="auto">
          <a:xfrm>
            <a:off x="1425575" y="4751388"/>
            <a:ext cx="6300788" cy="1254125"/>
            <a:chOff x="898" y="2937"/>
            <a:chExt cx="3969" cy="790"/>
          </a:xfrm>
        </p:grpSpPr>
        <p:grpSp>
          <p:nvGrpSpPr>
            <p:cNvPr id="685062" name="Group 6">
              <a:extLst>
                <a:ext uri="{FF2B5EF4-FFF2-40B4-BE49-F238E27FC236}">
                  <a16:creationId xmlns:a16="http://schemas.microsoft.com/office/drawing/2014/main" id="{64EA81E5-5CDE-358A-B7BA-97A65FE9C047}"/>
                </a:ext>
              </a:extLst>
            </p:cNvPr>
            <p:cNvGrpSpPr>
              <a:grpSpLocks/>
            </p:cNvGrpSpPr>
            <p:nvPr/>
          </p:nvGrpSpPr>
          <p:grpSpPr bwMode="auto">
            <a:xfrm>
              <a:off x="898" y="2937"/>
              <a:ext cx="3969" cy="517"/>
              <a:chOff x="898" y="2937"/>
              <a:chExt cx="3969" cy="517"/>
            </a:xfrm>
          </p:grpSpPr>
          <p:sp>
            <p:nvSpPr>
              <p:cNvPr id="685063" name="Rectangle 7">
                <a:extLst>
                  <a:ext uri="{FF2B5EF4-FFF2-40B4-BE49-F238E27FC236}">
                    <a16:creationId xmlns:a16="http://schemas.microsoft.com/office/drawing/2014/main" id="{5971ABA1-9A5B-C293-1BE0-4185320A4EF4}"/>
                  </a:ext>
                </a:extLst>
              </p:cNvPr>
              <p:cNvSpPr>
                <a:spLocks noChangeArrowheads="1"/>
              </p:cNvSpPr>
              <p:nvPr/>
            </p:nvSpPr>
            <p:spPr bwMode="auto">
              <a:xfrm>
                <a:off x="1384"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lvl1pPr marL="228600" indent="-228600" defTabSz="585788" eaLnBrk="0" hangingPunct="0">
                  <a:tabLst>
                    <a:tab pos="731838" algn="l"/>
                    <a:tab pos="920750" algn="l"/>
                  </a:tabLst>
                  <a:defRPr sz="2400">
                    <a:solidFill>
                      <a:schemeClr val="tx1"/>
                    </a:solidFill>
                    <a:latin typeface="Times New Roman" panose="02020603050405020304" pitchFamily="18" charset="0"/>
                  </a:defRPr>
                </a:lvl1pPr>
                <a:lvl2pPr marL="549275" indent="-184150" defTabSz="585788" eaLnBrk="0" hangingPunct="0">
                  <a:tabLst>
                    <a:tab pos="731838" algn="l"/>
                    <a:tab pos="920750" algn="l"/>
                  </a:tabLst>
                  <a:defRPr sz="2400">
                    <a:solidFill>
                      <a:schemeClr val="tx1"/>
                    </a:solidFill>
                    <a:latin typeface="Times New Roman" panose="02020603050405020304" pitchFamily="18" charset="0"/>
                  </a:defRPr>
                </a:lvl2pPr>
                <a:lvl3pPr indent="-182563" defTabSz="585788" eaLnBrk="0" hangingPunct="0">
                  <a:tabLst>
                    <a:tab pos="731838" algn="l"/>
                    <a:tab pos="920750" algn="l"/>
                  </a:tabLst>
                  <a:defRPr sz="2400">
                    <a:solidFill>
                      <a:schemeClr val="tx1"/>
                    </a:solidFill>
                    <a:latin typeface="Times New Roman" panose="02020603050405020304" pitchFamily="18" charset="0"/>
                  </a:defRPr>
                </a:lvl3pPr>
                <a:lvl4pPr marL="1235075" indent="-138113" defTabSz="585788" eaLnBrk="0" hangingPunct="0">
                  <a:tabLst>
                    <a:tab pos="731838" algn="l"/>
                    <a:tab pos="920750" algn="l"/>
                  </a:tabLst>
                  <a:defRPr sz="2400">
                    <a:solidFill>
                      <a:schemeClr val="tx1"/>
                    </a:solidFill>
                    <a:latin typeface="Times New Roman" panose="02020603050405020304" pitchFamily="18" charset="0"/>
                  </a:defRPr>
                </a:lvl4pPr>
                <a:lvl5pPr marL="1600200" indent="-136525" defTabSz="585788" eaLnBrk="0" hangingPunct="0">
                  <a:tabLst>
                    <a:tab pos="731838" algn="l"/>
                    <a:tab pos="920750" algn="l"/>
                  </a:tabLst>
                  <a:defRPr sz="2400">
                    <a:solidFill>
                      <a:schemeClr val="tx1"/>
                    </a:solidFill>
                    <a:latin typeface="Times New Roman" panose="02020603050405020304" pitchFamily="18" charset="0"/>
                  </a:defRPr>
                </a:lvl5pPr>
                <a:lvl6pPr marL="20574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6pPr>
                <a:lvl7pPr marL="25146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7pPr>
                <a:lvl8pPr marL="29718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8pPr>
                <a:lvl9pPr marL="34290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STN 1</a:t>
                </a:r>
              </a:p>
            </p:txBody>
          </p:sp>
          <p:sp>
            <p:nvSpPr>
              <p:cNvPr id="685064" name="Rectangle 8">
                <a:extLst>
                  <a:ext uri="{FF2B5EF4-FFF2-40B4-BE49-F238E27FC236}">
                    <a16:creationId xmlns:a16="http://schemas.microsoft.com/office/drawing/2014/main" id="{DA38B9B9-704E-BA5E-4175-3B24B8EDA12B}"/>
                  </a:ext>
                </a:extLst>
              </p:cNvPr>
              <p:cNvSpPr>
                <a:spLocks noChangeArrowheads="1"/>
              </p:cNvSpPr>
              <p:nvPr/>
            </p:nvSpPr>
            <p:spPr bwMode="auto">
              <a:xfrm>
                <a:off x="2229"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lvl1pPr marL="228600" indent="-228600" defTabSz="585788" eaLnBrk="0" hangingPunct="0">
                  <a:tabLst>
                    <a:tab pos="731838" algn="l"/>
                    <a:tab pos="920750" algn="l"/>
                  </a:tabLst>
                  <a:defRPr sz="2400">
                    <a:solidFill>
                      <a:schemeClr val="tx1"/>
                    </a:solidFill>
                    <a:latin typeface="Times New Roman" panose="02020603050405020304" pitchFamily="18" charset="0"/>
                  </a:defRPr>
                </a:lvl1pPr>
                <a:lvl2pPr marL="549275" indent="-184150" defTabSz="585788" eaLnBrk="0" hangingPunct="0">
                  <a:tabLst>
                    <a:tab pos="731838" algn="l"/>
                    <a:tab pos="920750" algn="l"/>
                  </a:tabLst>
                  <a:defRPr sz="2400">
                    <a:solidFill>
                      <a:schemeClr val="tx1"/>
                    </a:solidFill>
                    <a:latin typeface="Times New Roman" panose="02020603050405020304" pitchFamily="18" charset="0"/>
                  </a:defRPr>
                </a:lvl2pPr>
                <a:lvl3pPr indent="-182563" defTabSz="585788" eaLnBrk="0" hangingPunct="0">
                  <a:tabLst>
                    <a:tab pos="731838" algn="l"/>
                    <a:tab pos="920750" algn="l"/>
                  </a:tabLst>
                  <a:defRPr sz="2400">
                    <a:solidFill>
                      <a:schemeClr val="tx1"/>
                    </a:solidFill>
                    <a:latin typeface="Times New Roman" panose="02020603050405020304" pitchFamily="18" charset="0"/>
                  </a:defRPr>
                </a:lvl3pPr>
                <a:lvl4pPr marL="1235075" indent="-138113" defTabSz="585788" eaLnBrk="0" hangingPunct="0">
                  <a:tabLst>
                    <a:tab pos="731838" algn="l"/>
                    <a:tab pos="920750" algn="l"/>
                  </a:tabLst>
                  <a:defRPr sz="2400">
                    <a:solidFill>
                      <a:schemeClr val="tx1"/>
                    </a:solidFill>
                    <a:latin typeface="Times New Roman" panose="02020603050405020304" pitchFamily="18" charset="0"/>
                  </a:defRPr>
                </a:lvl4pPr>
                <a:lvl5pPr marL="1600200" indent="-136525" defTabSz="585788" eaLnBrk="0" hangingPunct="0">
                  <a:tabLst>
                    <a:tab pos="731838" algn="l"/>
                    <a:tab pos="920750" algn="l"/>
                  </a:tabLst>
                  <a:defRPr sz="2400">
                    <a:solidFill>
                      <a:schemeClr val="tx1"/>
                    </a:solidFill>
                    <a:latin typeface="Times New Roman" panose="02020603050405020304" pitchFamily="18" charset="0"/>
                  </a:defRPr>
                </a:lvl5pPr>
                <a:lvl6pPr marL="20574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6pPr>
                <a:lvl7pPr marL="25146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7pPr>
                <a:lvl8pPr marL="29718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8pPr>
                <a:lvl9pPr marL="34290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STN 2</a:t>
                </a:r>
              </a:p>
            </p:txBody>
          </p:sp>
          <p:sp>
            <p:nvSpPr>
              <p:cNvPr id="685065" name="Rectangle 9">
                <a:extLst>
                  <a:ext uri="{FF2B5EF4-FFF2-40B4-BE49-F238E27FC236}">
                    <a16:creationId xmlns:a16="http://schemas.microsoft.com/office/drawing/2014/main" id="{4823C50F-537A-076A-5622-23C58853097B}"/>
                  </a:ext>
                </a:extLst>
              </p:cNvPr>
              <p:cNvSpPr>
                <a:spLocks noChangeArrowheads="1"/>
              </p:cNvSpPr>
              <p:nvPr/>
            </p:nvSpPr>
            <p:spPr bwMode="auto">
              <a:xfrm>
                <a:off x="3070"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lvl1pPr marL="228600" indent="-228600" defTabSz="585788" eaLnBrk="0" hangingPunct="0">
                  <a:tabLst>
                    <a:tab pos="731838" algn="l"/>
                    <a:tab pos="920750" algn="l"/>
                  </a:tabLst>
                  <a:defRPr sz="2400">
                    <a:solidFill>
                      <a:schemeClr val="tx1"/>
                    </a:solidFill>
                    <a:latin typeface="Times New Roman" panose="02020603050405020304" pitchFamily="18" charset="0"/>
                  </a:defRPr>
                </a:lvl1pPr>
                <a:lvl2pPr marL="549275" indent="-184150" defTabSz="585788" eaLnBrk="0" hangingPunct="0">
                  <a:tabLst>
                    <a:tab pos="731838" algn="l"/>
                    <a:tab pos="920750" algn="l"/>
                  </a:tabLst>
                  <a:defRPr sz="2400">
                    <a:solidFill>
                      <a:schemeClr val="tx1"/>
                    </a:solidFill>
                    <a:latin typeface="Times New Roman" panose="02020603050405020304" pitchFamily="18" charset="0"/>
                  </a:defRPr>
                </a:lvl2pPr>
                <a:lvl3pPr indent="-182563" defTabSz="585788" eaLnBrk="0" hangingPunct="0">
                  <a:tabLst>
                    <a:tab pos="731838" algn="l"/>
                    <a:tab pos="920750" algn="l"/>
                  </a:tabLst>
                  <a:defRPr sz="2400">
                    <a:solidFill>
                      <a:schemeClr val="tx1"/>
                    </a:solidFill>
                    <a:latin typeface="Times New Roman" panose="02020603050405020304" pitchFamily="18" charset="0"/>
                  </a:defRPr>
                </a:lvl3pPr>
                <a:lvl4pPr marL="1235075" indent="-138113" defTabSz="585788" eaLnBrk="0" hangingPunct="0">
                  <a:tabLst>
                    <a:tab pos="731838" algn="l"/>
                    <a:tab pos="920750" algn="l"/>
                  </a:tabLst>
                  <a:defRPr sz="2400">
                    <a:solidFill>
                      <a:schemeClr val="tx1"/>
                    </a:solidFill>
                    <a:latin typeface="Times New Roman" panose="02020603050405020304" pitchFamily="18" charset="0"/>
                  </a:defRPr>
                </a:lvl4pPr>
                <a:lvl5pPr marL="1600200" indent="-136525" defTabSz="585788" eaLnBrk="0" hangingPunct="0">
                  <a:tabLst>
                    <a:tab pos="731838" algn="l"/>
                    <a:tab pos="920750" algn="l"/>
                  </a:tabLst>
                  <a:defRPr sz="2400">
                    <a:solidFill>
                      <a:schemeClr val="tx1"/>
                    </a:solidFill>
                    <a:latin typeface="Times New Roman" panose="02020603050405020304" pitchFamily="18" charset="0"/>
                  </a:defRPr>
                </a:lvl5pPr>
                <a:lvl6pPr marL="20574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6pPr>
                <a:lvl7pPr marL="25146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7pPr>
                <a:lvl8pPr marL="29718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8pPr>
                <a:lvl9pPr marL="34290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STN 3</a:t>
                </a:r>
              </a:p>
            </p:txBody>
          </p:sp>
          <p:sp>
            <p:nvSpPr>
              <p:cNvPr id="685066" name="Rectangle 10">
                <a:extLst>
                  <a:ext uri="{FF2B5EF4-FFF2-40B4-BE49-F238E27FC236}">
                    <a16:creationId xmlns:a16="http://schemas.microsoft.com/office/drawing/2014/main" id="{A37F6FF7-F291-85BC-ADDA-E6BA98C9D1BF}"/>
                  </a:ext>
                </a:extLst>
              </p:cNvPr>
              <p:cNvSpPr>
                <a:spLocks noChangeArrowheads="1"/>
              </p:cNvSpPr>
              <p:nvPr/>
            </p:nvSpPr>
            <p:spPr bwMode="auto">
              <a:xfrm>
                <a:off x="3923" y="2937"/>
                <a:ext cx="376" cy="376"/>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3025" tIns="36512" rIns="73025" bIns="36512" anchor="ctr"/>
              <a:lstStyle>
                <a:lvl1pPr marL="228600" indent="-228600" defTabSz="585788" eaLnBrk="0" hangingPunct="0">
                  <a:tabLst>
                    <a:tab pos="731838" algn="l"/>
                    <a:tab pos="920750" algn="l"/>
                  </a:tabLst>
                  <a:defRPr sz="2400">
                    <a:solidFill>
                      <a:schemeClr val="tx1"/>
                    </a:solidFill>
                    <a:latin typeface="Times New Roman" panose="02020603050405020304" pitchFamily="18" charset="0"/>
                  </a:defRPr>
                </a:lvl1pPr>
                <a:lvl2pPr marL="549275" indent="-184150" defTabSz="585788" eaLnBrk="0" hangingPunct="0">
                  <a:tabLst>
                    <a:tab pos="731838" algn="l"/>
                    <a:tab pos="920750" algn="l"/>
                  </a:tabLst>
                  <a:defRPr sz="2400">
                    <a:solidFill>
                      <a:schemeClr val="tx1"/>
                    </a:solidFill>
                    <a:latin typeface="Times New Roman" panose="02020603050405020304" pitchFamily="18" charset="0"/>
                  </a:defRPr>
                </a:lvl2pPr>
                <a:lvl3pPr indent="-182563" defTabSz="585788" eaLnBrk="0" hangingPunct="0">
                  <a:tabLst>
                    <a:tab pos="731838" algn="l"/>
                    <a:tab pos="920750" algn="l"/>
                  </a:tabLst>
                  <a:defRPr sz="2400">
                    <a:solidFill>
                      <a:schemeClr val="tx1"/>
                    </a:solidFill>
                    <a:latin typeface="Times New Roman" panose="02020603050405020304" pitchFamily="18" charset="0"/>
                  </a:defRPr>
                </a:lvl3pPr>
                <a:lvl4pPr marL="1235075" indent="-138113" defTabSz="585788" eaLnBrk="0" hangingPunct="0">
                  <a:tabLst>
                    <a:tab pos="731838" algn="l"/>
                    <a:tab pos="920750" algn="l"/>
                  </a:tabLst>
                  <a:defRPr sz="2400">
                    <a:solidFill>
                      <a:schemeClr val="tx1"/>
                    </a:solidFill>
                    <a:latin typeface="Times New Roman" panose="02020603050405020304" pitchFamily="18" charset="0"/>
                  </a:defRPr>
                </a:lvl4pPr>
                <a:lvl5pPr marL="1600200" indent="-136525" defTabSz="585788" eaLnBrk="0" hangingPunct="0">
                  <a:tabLst>
                    <a:tab pos="731838" algn="l"/>
                    <a:tab pos="920750" algn="l"/>
                  </a:tabLst>
                  <a:defRPr sz="2400">
                    <a:solidFill>
                      <a:schemeClr val="tx1"/>
                    </a:solidFill>
                    <a:latin typeface="Times New Roman" panose="02020603050405020304" pitchFamily="18" charset="0"/>
                  </a:defRPr>
                </a:lvl5pPr>
                <a:lvl6pPr marL="20574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6pPr>
                <a:lvl7pPr marL="25146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7pPr>
                <a:lvl8pPr marL="29718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8pPr>
                <a:lvl9pPr marL="3429000" indent="-136525" defTabSz="585788" eaLnBrk="0" fontAlgn="base" hangingPunct="0">
                  <a:spcBef>
                    <a:spcPct val="0"/>
                  </a:spcBef>
                  <a:spcAft>
                    <a:spcPct val="0"/>
                  </a:spcAft>
                  <a:tabLst>
                    <a:tab pos="731838" algn="l"/>
                    <a:tab pos="920750" algn="l"/>
                  </a:tabLs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300" b="1">
                    <a:latin typeface="Arial" panose="020B0604020202020204" pitchFamily="34" charset="0"/>
                  </a:rPr>
                  <a:t>STN 4</a:t>
                </a:r>
              </a:p>
            </p:txBody>
          </p:sp>
          <p:sp>
            <p:nvSpPr>
              <p:cNvPr id="685067" name="Line 11">
                <a:extLst>
                  <a:ext uri="{FF2B5EF4-FFF2-40B4-BE49-F238E27FC236}">
                    <a16:creationId xmlns:a16="http://schemas.microsoft.com/office/drawing/2014/main" id="{ED47E6B3-935F-6EAC-D8B3-8C5564AD3B54}"/>
                  </a:ext>
                </a:extLst>
              </p:cNvPr>
              <p:cNvSpPr>
                <a:spLocks noChangeShapeType="1"/>
              </p:cNvSpPr>
              <p:nvPr/>
            </p:nvSpPr>
            <p:spPr bwMode="auto">
              <a:xfrm>
                <a:off x="898" y="3099"/>
                <a:ext cx="470"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68" name="Line 12">
                <a:extLst>
                  <a:ext uri="{FF2B5EF4-FFF2-40B4-BE49-F238E27FC236}">
                    <a16:creationId xmlns:a16="http://schemas.microsoft.com/office/drawing/2014/main" id="{96763D78-8786-B283-E341-1D9CC719BD8A}"/>
                  </a:ext>
                </a:extLst>
              </p:cNvPr>
              <p:cNvSpPr>
                <a:spLocks noChangeShapeType="1"/>
              </p:cNvSpPr>
              <p:nvPr/>
            </p:nvSpPr>
            <p:spPr bwMode="auto">
              <a:xfrm>
                <a:off x="3462" y="3099"/>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69" name="Line 13">
                <a:extLst>
                  <a:ext uri="{FF2B5EF4-FFF2-40B4-BE49-F238E27FC236}">
                    <a16:creationId xmlns:a16="http://schemas.microsoft.com/office/drawing/2014/main" id="{E70B8A3D-3166-41CB-5EE4-86E6F30DE0AE}"/>
                  </a:ext>
                </a:extLst>
              </p:cNvPr>
              <p:cNvSpPr>
                <a:spLocks noChangeShapeType="1"/>
              </p:cNvSpPr>
              <p:nvPr/>
            </p:nvSpPr>
            <p:spPr bwMode="auto">
              <a:xfrm>
                <a:off x="1777" y="3099"/>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0" name="Line 14">
                <a:extLst>
                  <a:ext uri="{FF2B5EF4-FFF2-40B4-BE49-F238E27FC236}">
                    <a16:creationId xmlns:a16="http://schemas.microsoft.com/office/drawing/2014/main" id="{341E441F-C00B-8EEB-9716-A72F193EE9E7}"/>
                  </a:ext>
                </a:extLst>
              </p:cNvPr>
              <p:cNvSpPr>
                <a:spLocks noChangeShapeType="1"/>
              </p:cNvSpPr>
              <p:nvPr/>
            </p:nvSpPr>
            <p:spPr bwMode="auto">
              <a:xfrm>
                <a:off x="2613" y="3099"/>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1" name="Line 15">
                <a:extLst>
                  <a:ext uri="{FF2B5EF4-FFF2-40B4-BE49-F238E27FC236}">
                    <a16:creationId xmlns:a16="http://schemas.microsoft.com/office/drawing/2014/main" id="{FBBF684F-EB5C-46B7-AD99-4736FFE05FC5}"/>
                  </a:ext>
                </a:extLst>
              </p:cNvPr>
              <p:cNvSpPr>
                <a:spLocks noChangeShapeType="1"/>
              </p:cNvSpPr>
              <p:nvPr/>
            </p:nvSpPr>
            <p:spPr bwMode="auto">
              <a:xfrm>
                <a:off x="4305" y="3092"/>
                <a:ext cx="444"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2" name="Line 16">
                <a:extLst>
                  <a:ext uri="{FF2B5EF4-FFF2-40B4-BE49-F238E27FC236}">
                    <a16:creationId xmlns:a16="http://schemas.microsoft.com/office/drawing/2014/main" id="{D6F9AA64-1FB5-9D6E-99D1-182B40285238}"/>
                  </a:ext>
                </a:extLst>
              </p:cNvPr>
              <p:cNvSpPr>
                <a:spLocks noChangeShapeType="1"/>
              </p:cNvSpPr>
              <p:nvPr/>
            </p:nvSpPr>
            <p:spPr bwMode="auto">
              <a:xfrm>
                <a:off x="898" y="3454"/>
                <a:ext cx="385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3" name="Rectangle 17">
                <a:extLst>
                  <a:ext uri="{FF2B5EF4-FFF2-40B4-BE49-F238E27FC236}">
                    <a16:creationId xmlns:a16="http://schemas.microsoft.com/office/drawing/2014/main" id="{59DD8ECE-8B51-A435-7D9F-AF709393E280}"/>
                  </a:ext>
                </a:extLst>
              </p:cNvPr>
              <p:cNvSpPr>
                <a:spLocks noChangeArrowheads="1"/>
              </p:cNvSpPr>
              <p:nvPr/>
            </p:nvSpPr>
            <p:spPr bwMode="auto">
              <a:xfrm>
                <a:off x="1787" y="3115"/>
                <a:ext cx="93" cy="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4" name="AutoShape 18">
                <a:extLst>
                  <a:ext uri="{FF2B5EF4-FFF2-40B4-BE49-F238E27FC236}">
                    <a16:creationId xmlns:a16="http://schemas.microsoft.com/office/drawing/2014/main" id="{B13F4A02-4C66-273F-9497-927B9FE1F304}"/>
                  </a:ext>
                </a:extLst>
              </p:cNvPr>
              <p:cNvSpPr>
                <a:spLocks noChangeArrowheads="1"/>
              </p:cNvSpPr>
              <p:nvPr/>
            </p:nvSpPr>
            <p:spPr bwMode="auto">
              <a:xfrm>
                <a:off x="924" y="3175"/>
                <a:ext cx="231" cy="138"/>
              </a:xfrm>
              <a:prstGeom prst="rightArrow">
                <a:avLst>
                  <a:gd name="adj1" fmla="val 50000"/>
                  <a:gd name="adj2" fmla="val 83703"/>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5" name="AutoShape 19">
                <a:extLst>
                  <a:ext uri="{FF2B5EF4-FFF2-40B4-BE49-F238E27FC236}">
                    <a16:creationId xmlns:a16="http://schemas.microsoft.com/office/drawing/2014/main" id="{44171CF9-5BFD-1610-58CF-476BCED7A623}"/>
                  </a:ext>
                </a:extLst>
              </p:cNvPr>
              <p:cNvSpPr>
                <a:spLocks noChangeArrowheads="1"/>
              </p:cNvSpPr>
              <p:nvPr/>
            </p:nvSpPr>
            <p:spPr bwMode="auto">
              <a:xfrm>
                <a:off x="4637" y="3175"/>
                <a:ext cx="230" cy="138"/>
              </a:xfrm>
              <a:prstGeom prst="rightArrow">
                <a:avLst>
                  <a:gd name="adj1" fmla="val 50000"/>
                  <a:gd name="adj2" fmla="val 83341"/>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685076" name="Group 20">
                <a:extLst>
                  <a:ext uri="{FF2B5EF4-FFF2-40B4-BE49-F238E27FC236}">
                    <a16:creationId xmlns:a16="http://schemas.microsoft.com/office/drawing/2014/main" id="{EF7ABD1B-751B-AF5D-44D8-5BB178723FC3}"/>
                  </a:ext>
                </a:extLst>
              </p:cNvPr>
              <p:cNvGrpSpPr>
                <a:grpSpLocks/>
              </p:cNvGrpSpPr>
              <p:nvPr/>
            </p:nvGrpSpPr>
            <p:grpSpPr bwMode="auto">
              <a:xfrm>
                <a:off x="1838" y="3155"/>
                <a:ext cx="294" cy="56"/>
                <a:chOff x="1838" y="3155"/>
                <a:chExt cx="294" cy="56"/>
              </a:xfrm>
            </p:grpSpPr>
            <p:sp>
              <p:nvSpPr>
                <p:cNvPr id="685077" name="Oval 21">
                  <a:extLst>
                    <a:ext uri="{FF2B5EF4-FFF2-40B4-BE49-F238E27FC236}">
                      <a16:creationId xmlns:a16="http://schemas.microsoft.com/office/drawing/2014/main" id="{AEF111AE-1911-FEDA-72EA-4E4ABCEBC626}"/>
                    </a:ext>
                  </a:extLst>
                </p:cNvPr>
                <p:cNvSpPr>
                  <a:spLocks noChangeArrowheads="1"/>
                </p:cNvSpPr>
                <p:nvPr/>
              </p:nvSpPr>
              <p:spPr bwMode="auto">
                <a:xfrm>
                  <a:off x="1838"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8" name="Oval 22">
                  <a:extLst>
                    <a:ext uri="{FF2B5EF4-FFF2-40B4-BE49-F238E27FC236}">
                      <a16:creationId xmlns:a16="http://schemas.microsoft.com/office/drawing/2014/main" id="{4CB23EAA-FDC1-BC0C-E54B-9013E94A3644}"/>
                    </a:ext>
                  </a:extLst>
                </p:cNvPr>
                <p:cNvSpPr>
                  <a:spLocks noChangeArrowheads="1"/>
                </p:cNvSpPr>
                <p:nvPr/>
              </p:nvSpPr>
              <p:spPr bwMode="auto">
                <a:xfrm>
                  <a:off x="1958"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79" name="Oval 23">
                  <a:extLst>
                    <a:ext uri="{FF2B5EF4-FFF2-40B4-BE49-F238E27FC236}">
                      <a16:creationId xmlns:a16="http://schemas.microsoft.com/office/drawing/2014/main" id="{A97662AD-569B-41E0-08B9-E3AB6FFF04A2}"/>
                    </a:ext>
                  </a:extLst>
                </p:cNvPr>
                <p:cNvSpPr>
                  <a:spLocks noChangeArrowheads="1"/>
                </p:cNvSpPr>
                <p:nvPr/>
              </p:nvSpPr>
              <p:spPr bwMode="auto">
                <a:xfrm>
                  <a:off x="2077"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5080" name="Group 24">
                <a:extLst>
                  <a:ext uri="{FF2B5EF4-FFF2-40B4-BE49-F238E27FC236}">
                    <a16:creationId xmlns:a16="http://schemas.microsoft.com/office/drawing/2014/main" id="{E537772C-FA4A-BB56-5A80-A19B4059A6D9}"/>
                  </a:ext>
                </a:extLst>
              </p:cNvPr>
              <p:cNvGrpSpPr>
                <a:grpSpLocks/>
              </p:cNvGrpSpPr>
              <p:nvPr/>
            </p:nvGrpSpPr>
            <p:grpSpPr bwMode="auto">
              <a:xfrm>
                <a:off x="2675" y="3155"/>
                <a:ext cx="294" cy="56"/>
                <a:chOff x="2675" y="3155"/>
                <a:chExt cx="294" cy="56"/>
              </a:xfrm>
            </p:grpSpPr>
            <p:sp>
              <p:nvSpPr>
                <p:cNvPr id="685081" name="Oval 25">
                  <a:extLst>
                    <a:ext uri="{FF2B5EF4-FFF2-40B4-BE49-F238E27FC236}">
                      <a16:creationId xmlns:a16="http://schemas.microsoft.com/office/drawing/2014/main" id="{2077019E-E16E-9BAA-9C52-D5EE8758F381}"/>
                    </a:ext>
                  </a:extLst>
                </p:cNvPr>
                <p:cNvSpPr>
                  <a:spLocks noChangeArrowheads="1"/>
                </p:cNvSpPr>
                <p:nvPr/>
              </p:nvSpPr>
              <p:spPr bwMode="auto">
                <a:xfrm>
                  <a:off x="2675"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82" name="Oval 26">
                  <a:extLst>
                    <a:ext uri="{FF2B5EF4-FFF2-40B4-BE49-F238E27FC236}">
                      <a16:creationId xmlns:a16="http://schemas.microsoft.com/office/drawing/2014/main" id="{E650230A-0EA7-6ACD-05F3-F92468D0A48F}"/>
                    </a:ext>
                  </a:extLst>
                </p:cNvPr>
                <p:cNvSpPr>
                  <a:spLocks noChangeArrowheads="1"/>
                </p:cNvSpPr>
                <p:nvPr/>
              </p:nvSpPr>
              <p:spPr bwMode="auto">
                <a:xfrm>
                  <a:off x="2795"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83" name="Oval 27">
                  <a:extLst>
                    <a:ext uri="{FF2B5EF4-FFF2-40B4-BE49-F238E27FC236}">
                      <a16:creationId xmlns:a16="http://schemas.microsoft.com/office/drawing/2014/main" id="{602D9844-D827-B77A-E61F-C5B402852E9A}"/>
                    </a:ext>
                  </a:extLst>
                </p:cNvPr>
                <p:cNvSpPr>
                  <a:spLocks noChangeArrowheads="1"/>
                </p:cNvSpPr>
                <p:nvPr/>
              </p:nvSpPr>
              <p:spPr bwMode="auto">
                <a:xfrm>
                  <a:off x="2914"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5084" name="Group 28">
                <a:extLst>
                  <a:ext uri="{FF2B5EF4-FFF2-40B4-BE49-F238E27FC236}">
                    <a16:creationId xmlns:a16="http://schemas.microsoft.com/office/drawing/2014/main" id="{F44B74EB-F98A-CD11-8A08-AC373850684C}"/>
                  </a:ext>
                </a:extLst>
              </p:cNvPr>
              <p:cNvGrpSpPr>
                <a:grpSpLocks/>
              </p:cNvGrpSpPr>
              <p:nvPr/>
            </p:nvGrpSpPr>
            <p:grpSpPr bwMode="auto">
              <a:xfrm>
                <a:off x="3520" y="3155"/>
                <a:ext cx="294" cy="56"/>
                <a:chOff x="3520" y="3155"/>
                <a:chExt cx="294" cy="56"/>
              </a:xfrm>
            </p:grpSpPr>
            <p:sp>
              <p:nvSpPr>
                <p:cNvPr id="685085" name="Oval 29">
                  <a:extLst>
                    <a:ext uri="{FF2B5EF4-FFF2-40B4-BE49-F238E27FC236}">
                      <a16:creationId xmlns:a16="http://schemas.microsoft.com/office/drawing/2014/main" id="{FECD7B8B-4362-7E8D-B9A7-EEE4A7997392}"/>
                    </a:ext>
                  </a:extLst>
                </p:cNvPr>
                <p:cNvSpPr>
                  <a:spLocks noChangeArrowheads="1"/>
                </p:cNvSpPr>
                <p:nvPr/>
              </p:nvSpPr>
              <p:spPr bwMode="auto">
                <a:xfrm>
                  <a:off x="3520"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86" name="Oval 30">
                  <a:extLst>
                    <a:ext uri="{FF2B5EF4-FFF2-40B4-BE49-F238E27FC236}">
                      <a16:creationId xmlns:a16="http://schemas.microsoft.com/office/drawing/2014/main" id="{275780DE-9E6C-4D01-2D34-3177E65AD053}"/>
                    </a:ext>
                  </a:extLst>
                </p:cNvPr>
                <p:cNvSpPr>
                  <a:spLocks noChangeArrowheads="1"/>
                </p:cNvSpPr>
                <p:nvPr/>
              </p:nvSpPr>
              <p:spPr bwMode="auto">
                <a:xfrm>
                  <a:off x="3640"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87" name="Oval 31">
                  <a:extLst>
                    <a:ext uri="{FF2B5EF4-FFF2-40B4-BE49-F238E27FC236}">
                      <a16:creationId xmlns:a16="http://schemas.microsoft.com/office/drawing/2014/main" id="{6878FFA9-0354-3E1E-70D7-8BE170C991B4}"/>
                    </a:ext>
                  </a:extLst>
                </p:cNvPr>
                <p:cNvSpPr>
                  <a:spLocks noChangeArrowheads="1"/>
                </p:cNvSpPr>
                <p:nvPr/>
              </p:nvSpPr>
              <p:spPr bwMode="auto">
                <a:xfrm>
                  <a:off x="3759" y="3155"/>
                  <a:ext cx="55" cy="56"/>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grpSp>
          <p:nvGrpSpPr>
            <p:cNvPr id="685088" name="Group 32">
              <a:extLst>
                <a:ext uri="{FF2B5EF4-FFF2-40B4-BE49-F238E27FC236}">
                  <a16:creationId xmlns:a16="http://schemas.microsoft.com/office/drawing/2014/main" id="{25A38FB5-4BF7-4AF0-A768-2F18FA403FA3}"/>
                </a:ext>
              </a:extLst>
            </p:cNvPr>
            <p:cNvGrpSpPr>
              <a:grpSpLocks/>
            </p:cNvGrpSpPr>
            <p:nvPr/>
          </p:nvGrpSpPr>
          <p:grpSpPr bwMode="auto">
            <a:xfrm>
              <a:off x="1275" y="3491"/>
              <a:ext cx="547" cy="236"/>
              <a:chOff x="1275" y="3491"/>
              <a:chExt cx="547" cy="236"/>
            </a:xfrm>
          </p:grpSpPr>
          <p:sp>
            <p:nvSpPr>
              <p:cNvPr id="685089" name="Arc 33">
                <a:extLst>
                  <a:ext uri="{FF2B5EF4-FFF2-40B4-BE49-F238E27FC236}">
                    <a16:creationId xmlns:a16="http://schemas.microsoft.com/office/drawing/2014/main" id="{3F941151-EFD3-9F18-3DD9-DE8167F87CF4}"/>
                  </a:ext>
                </a:extLst>
              </p:cNvPr>
              <p:cNvSpPr>
                <a:spLocks/>
              </p:cNvSpPr>
              <p:nvPr/>
            </p:nvSpPr>
            <p:spPr bwMode="auto">
              <a:xfrm>
                <a:off x="1519" y="3491"/>
                <a:ext cx="303" cy="226"/>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90" name="Arc 34">
                <a:extLst>
                  <a:ext uri="{FF2B5EF4-FFF2-40B4-BE49-F238E27FC236}">
                    <a16:creationId xmlns:a16="http://schemas.microsoft.com/office/drawing/2014/main" id="{9EA35457-41CD-E9D6-DF40-0E61FCB3DE78}"/>
                  </a:ext>
                </a:extLst>
              </p:cNvPr>
              <p:cNvSpPr>
                <a:spLocks/>
              </p:cNvSpPr>
              <p:nvPr/>
            </p:nvSpPr>
            <p:spPr bwMode="auto">
              <a:xfrm>
                <a:off x="1275" y="3491"/>
                <a:ext cx="303" cy="226"/>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91" name="Oval 35">
                <a:extLst>
                  <a:ext uri="{FF2B5EF4-FFF2-40B4-BE49-F238E27FC236}">
                    <a16:creationId xmlns:a16="http://schemas.microsoft.com/office/drawing/2014/main" id="{C1756024-4EA3-A9C8-0F17-358AF08DBD68}"/>
                  </a:ext>
                </a:extLst>
              </p:cNvPr>
              <p:cNvSpPr>
                <a:spLocks noChangeArrowheads="1"/>
              </p:cNvSpPr>
              <p:nvPr/>
            </p:nvSpPr>
            <p:spPr bwMode="auto">
              <a:xfrm>
                <a:off x="1485"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5092" name="Group 36">
              <a:extLst>
                <a:ext uri="{FF2B5EF4-FFF2-40B4-BE49-F238E27FC236}">
                  <a16:creationId xmlns:a16="http://schemas.microsoft.com/office/drawing/2014/main" id="{101E2D6F-6A02-5F5E-A5FF-0E68A90BA923}"/>
                </a:ext>
              </a:extLst>
            </p:cNvPr>
            <p:cNvGrpSpPr>
              <a:grpSpLocks/>
            </p:cNvGrpSpPr>
            <p:nvPr/>
          </p:nvGrpSpPr>
          <p:grpSpPr bwMode="auto">
            <a:xfrm>
              <a:off x="2139" y="3491"/>
              <a:ext cx="547" cy="236"/>
              <a:chOff x="2139" y="3491"/>
              <a:chExt cx="547" cy="236"/>
            </a:xfrm>
          </p:grpSpPr>
          <p:sp>
            <p:nvSpPr>
              <p:cNvPr id="685093" name="Arc 37">
                <a:extLst>
                  <a:ext uri="{FF2B5EF4-FFF2-40B4-BE49-F238E27FC236}">
                    <a16:creationId xmlns:a16="http://schemas.microsoft.com/office/drawing/2014/main" id="{AD6FF9CB-0752-C90D-5BAC-F348994F72B8}"/>
                  </a:ext>
                </a:extLst>
              </p:cNvPr>
              <p:cNvSpPr>
                <a:spLocks/>
              </p:cNvSpPr>
              <p:nvPr/>
            </p:nvSpPr>
            <p:spPr bwMode="auto">
              <a:xfrm>
                <a:off x="2383" y="3491"/>
                <a:ext cx="303" cy="226"/>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94" name="Arc 38">
                <a:extLst>
                  <a:ext uri="{FF2B5EF4-FFF2-40B4-BE49-F238E27FC236}">
                    <a16:creationId xmlns:a16="http://schemas.microsoft.com/office/drawing/2014/main" id="{C4CC5F11-C03C-7E29-556E-2275F7C98A34}"/>
                  </a:ext>
                </a:extLst>
              </p:cNvPr>
              <p:cNvSpPr>
                <a:spLocks/>
              </p:cNvSpPr>
              <p:nvPr/>
            </p:nvSpPr>
            <p:spPr bwMode="auto">
              <a:xfrm>
                <a:off x="2139" y="3491"/>
                <a:ext cx="303" cy="226"/>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95" name="Oval 39">
                <a:extLst>
                  <a:ext uri="{FF2B5EF4-FFF2-40B4-BE49-F238E27FC236}">
                    <a16:creationId xmlns:a16="http://schemas.microsoft.com/office/drawing/2014/main" id="{02661155-479C-2446-CACA-9E48ADCE53E2}"/>
                  </a:ext>
                </a:extLst>
              </p:cNvPr>
              <p:cNvSpPr>
                <a:spLocks noChangeArrowheads="1"/>
              </p:cNvSpPr>
              <p:nvPr/>
            </p:nvSpPr>
            <p:spPr bwMode="auto">
              <a:xfrm>
                <a:off x="2349"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5096" name="Group 40">
              <a:extLst>
                <a:ext uri="{FF2B5EF4-FFF2-40B4-BE49-F238E27FC236}">
                  <a16:creationId xmlns:a16="http://schemas.microsoft.com/office/drawing/2014/main" id="{61942F33-278B-4828-9F37-C2418E268917}"/>
                </a:ext>
              </a:extLst>
            </p:cNvPr>
            <p:cNvGrpSpPr>
              <a:grpSpLocks/>
            </p:cNvGrpSpPr>
            <p:nvPr/>
          </p:nvGrpSpPr>
          <p:grpSpPr bwMode="auto">
            <a:xfrm>
              <a:off x="2991" y="3491"/>
              <a:ext cx="547" cy="236"/>
              <a:chOff x="2991" y="3491"/>
              <a:chExt cx="547" cy="236"/>
            </a:xfrm>
          </p:grpSpPr>
          <p:sp>
            <p:nvSpPr>
              <p:cNvPr id="685097" name="Arc 41">
                <a:extLst>
                  <a:ext uri="{FF2B5EF4-FFF2-40B4-BE49-F238E27FC236}">
                    <a16:creationId xmlns:a16="http://schemas.microsoft.com/office/drawing/2014/main" id="{6295297C-78AF-A40C-DDCD-D7B631BDE146}"/>
                  </a:ext>
                </a:extLst>
              </p:cNvPr>
              <p:cNvSpPr>
                <a:spLocks/>
              </p:cNvSpPr>
              <p:nvPr/>
            </p:nvSpPr>
            <p:spPr bwMode="auto">
              <a:xfrm>
                <a:off x="3235" y="3491"/>
                <a:ext cx="303" cy="226"/>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98" name="Arc 42">
                <a:extLst>
                  <a:ext uri="{FF2B5EF4-FFF2-40B4-BE49-F238E27FC236}">
                    <a16:creationId xmlns:a16="http://schemas.microsoft.com/office/drawing/2014/main" id="{47570246-BBC7-BAE7-902E-6194B1D0BFF8}"/>
                  </a:ext>
                </a:extLst>
              </p:cNvPr>
              <p:cNvSpPr>
                <a:spLocks/>
              </p:cNvSpPr>
              <p:nvPr/>
            </p:nvSpPr>
            <p:spPr bwMode="auto">
              <a:xfrm>
                <a:off x="2991" y="3491"/>
                <a:ext cx="303" cy="226"/>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099" name="Oval 43">
                <a:extLst>
                  <a:ext uri="{FF2B5EF4-FFF2-40B4-BE49-F238E27FC236}">
                    <a16:creationId xmlns:a16="http://schemas.microsoft.com/office/drawing/2014/main" id="{022C2AC2-D873-F17F-DE5C-2A2C846B0B5D}"/>
                  </a:ext>
                </a:extLst>
              </p:cNvPr>
              <p:cNvSpPr>
                <a:spLocks noChangeArrowheads="1"/>
              </p:cNvSpPr>
              <p:nvPr/>
            </p:nvSpPr>
            <p:spPr bwMode="auto">
              <a:xfrm>
                <a:off x="3201"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685100" name="Group 44">
              <a:extLst>
                <a:ext uri="{FF2B5EF4-FFF2-40B4-BE49-F238E27FC236}">
                  <a16:creationId xmlns:a16="http://schemas.microsoft.com/office/drawing/2014/main" id="{AFB06A1E-7DD1-C551-D9DB-BFDE6CB2561F}"/>
                </a:ext>
              </a:extLst>
            </p:cNvPr>
            <p:cNvGrpSpPr>
              <a:grpSpLocks/>
            </p:cNvGrpSpPr>
            <p:nvPr/>
          </p:nvGrpSpPr>
          <p:grpSpPr bwMode="auto">
            <a:xfrm>
              <a:off x="3831" y="3491"/>
              <a:ext cx="547" cy="236"/>
              <a:chOff x="3831" y="3491"/>
              <a:chExt cx="547" cy="236"/>
            </a:xfrm>
          </p:grpSpPr>
          <p:sp>
            <p:nvSpPr>
              <p:cNvPr id="685101" name="Arc 45">
                <a:extLst>
                  <a:ext uri="{FF2B5EF4-FFF2-40B4-BE49-F238E27FC236}">
                    <a16:creationId xmlns:a16="http://schemas.microsoft.com/office/drawing/2014/main" id="{70D83BB5-7254-AD4F-4B9E-3A4A990A3946}"/>
                  </a:ext>
                </a:extLst>
              </p:cNvPr>
              <p:cNvSpPr>
                <a:spLocks/>
              </p:cNvSpPr>
              <p:nvPr/>
            </p:nvSpPr>
            <p:spPr bwMode="auto">
              <a:xfrm>
                <a:off x="4075" y="3491"/>
                <a:ext cx="303" cy="226"/>
              </a:xfrm>
              <a:custGeom>
                <a:avLst/>
                <a:gdLst>
                  <a:gd name="G0" fmla="+- 0 0 0"/>
                  <a:gd name="G1" fmla="+- 0 0 0"/>
                  <a:gd name="G2" fmla="+- 21600 0 0"/>
                  <a:gd name="T0" fmla="*/ 21600 w 21600"/>
                  <a:gd name="T1" fmla="*/ 0 h 21600"/>
                  <a:gd name="T2" fmla="*/ 0 w 21600"/>
                  <a:gd name="T3" fmla="*/ 21600 h 21600"/>
                  <a:gd name="T4" fmla="*/ 0 w 21600"/>
                  <a:gd name="T5" fmla="*/ 0 h 21600"/>
                </a:gdLst>
                <a:ahLst/>
                <a:cxnLst>
                  <a:cxn ang="0">
                    <a:pos x="T0" y="T1"/>
                  </a:cxn>
                  <a:cxn ang="0">
                    <a:pos x="T2" y="T3"/>
                  </a:cxn>
                  <a:cxn ang="0">
                    <a:pos x="T4" y="T5"/>
                  </a:cxn>
                </a:cxnLst>
                <a:rect l="0" t="0" r="r" b="b"/>
                <a:pathLst>
                  <a:path w="21600" h="21600" fill="none" extrusionOk="0">
                    <a:moveTo>
                      <a:pt x="21600" y="0"/>
                    </a:moveTo>
                    <a:cubicBezTo>
                      <a:pt x="21600" y="11929"/>
                      <a:pt x="11929" y="21599"/>
                      <a:pt x="0" y="21599"/>
                    </a:cubicBezTo>
                  </a:path>
                  <a:path w="21600" h="21600" stroke="0" extrusionOk="0">
                    <a:moveTo>
                      <a:pt x="21600" y="0"/>
                    </a:moveTo>
                    <a:cubicBezTo>
                      <a:pt x="21600" y="11929"/>
                      <a:pt x="11929" y="21599"/>
                      <a:pt x="0" y="21599"/>
                    </a:cubicBezTo>
                    <a:lnTo>
                      <a:pt x="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102" name="Arc 46">
                <a:extLst>
                  <a:ext uri="{FF2B5EF4-FFF2-40B4-BE49-F238E27FC236}">
                    <a16:creationId xmlns:a16="http://schemas.microsoft.com/office/drawing/2014/main" id="{A5700BC4-BE81-5A57-0620-9693291F6DA3}"/>
                  </a:ext>
                </a:extLst>
              </p:cNvPr>
              <p:cNvSpPr>
                <a:spLocks/>
              </p:cNvSpPr>
              <p:nvPr/>
            </p:nvSpPr>
            <p:spPr bwMode="auto">
              <a:xfrm>
                <a:off x="3831" y="3491"/>
                <a:ext cx="303" cy="226"/>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599"/>
                    </a:moveTo>
                    <a:cubicBezTo>
                      <a:pt x="9670" y="21599"/>
                      <a:pt x="0" y="11929"/>
                      <a:pt x="0" y="0"/>
                    </a:cubicBezTo>
                  </a:path>
                  <a:path w="21600" h="21600" stroke="0" extrusionOk="0">
                    <a:moveTo>
                      <a:pt x="21600" y="21599"/>
                    </a:moveTo>
                    <a:cubicBezTo>
                      <a:pt x="9670" y="21599"/>
                      <a:pt x="0" y="11929"/>
                      <a:pt x="0" y="0"/>
                    </a:cubicBezTo>
                    <a:lnTo>
                      <a:pt x="21600" y="0"/>
                    </a:lnTo>
                    <a:close/>
                  </a:path>
                </a:pathLst>
              </a:custGeom>
              <a:noFill/>
              <a:ln w="12700" cap="rnd">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5103" name="Oval 47">
                <a:extLst>
                  <a:ext uri="{FF2B5EF4-FFF2-40B4-BE49-F238E27FC236}">
                    <a16:creationId xmlns:a16="http://schemas.microsoft.com/office/drawing/2014/main" id="{6768CEFD-0E76-4821-7057-1914259262DE}"/>
                  </a:ext>
                </a:extLst>
              </p:cNvPr>
              <p:cNvSpPr>
                <a:spLocks noChangeArrowheads="1"/>
              </p:cNvSpPr>
              <p:nvPr/>
            </p:nvSpPr>
            <p:spPr bwMode="auto">
              <a:xfrm>
                <a:off x="4041" y="3601"/>
                <a:ext cx="145" cy="126"/>
              </a:xfrm>
              <a:prstGeom prst="ellipse">
                <a:avLst/>
              </a:prstGeom>
              <a:solidFill>
                <a:schemeClr val="accent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82" name="Rectangle 2">
            <a:extLst>
              <a:ext uri="{FF2B5EF4-FFF2-40B4-BE49-F238E27FC236}">
                <a16:creationId xmlns:a16="http://schemas.microsoft.com/office/drawing/2014/main" id="{AC827522-8E36-3C40-46C4-57665A824B3D}"/>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Housekeeping</a:t>
            </a:r>
          </a:p>
        </p:txBody>
      </p:sp>
      <p:sp>
        <p:nvSpPr>
          <p:cNvPr id="686083" name="Rectangle 3">
            <a:extLst>
              <a:ext uri="{FF2B5EF4-FFF2-40B4-BE49-F238E27FC236}">
                <a16:creationId xmlns:a16="http://schemas.microsoft.com/office/drawing/2014/main" id="{23145A0D-9A4E-94B7-53C0-CFF939366E1F}"/>
              </a:ext>
            </a:extLst>
          </p:cNvPr>
          <p:cNvSpPr>
            <a:spLocks noGrp="1" noChangeArrowheads="1"/>
          </p:cNvSpPr>
          <p:nvPr>
            <p:ph type="body" idx="1"/>
          </p:nvPr>
        </p:nvSpPr>
        <p:spPr>
          <a:xfrm>
            <a:off x="381000" y="1295400"/>
            <a:ext cx="8382000" cy="47244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400"/>
              <a:t>Make housekeeping an easy part of maintaining cell operations</a:t>
            </a:r>
          </a:p>
          <a:p>
            <a:r>
              <a:rPr lang="en-US" altLang="en-US" sz="2400"/>
              <a:t>A place for everything and everything in its place</a:t>
            </a:r>
          </a:p>
          <a:p>
            <a:r>
              <a:rPr lang="en-US" altLang="en-US" sz="2400"/>
              <a:t>Push responsibility throughout the organization</a:t>
            </a:r>
          </a:p>
          <a:p>
            <a:r>
              <a:rPr lang="en-US" altLang="en-US" sz="2400"/>
              <a:t>Provide guidelines</a:t>
            </a:r>
          </a:p>
          <a:p>
            <a:r>
              <a:rPr lang="en-US" altLang="en-US" sz="2400"/>
              <a:t>Specific areas include:</a:t>
            </a:r>
          </a:p>
          <a:p>
            <a:pPr lvl="1"/>
            <a:r>
              <a:rPr lang="en-US" altLang="en-US" sz="2400"/>
              <a:t>scrap area / disposal procedures</a:t>
            </a:r>
          </a:p>
          <a:p>
            <a:pPr lvl="1"/>
            <a:r>
              <a:rPr lang="en-US" altLang="en-US" sz="2400"/>
              <a:t>tool storage on outlined peg boards</a:t>
            </a:r>
          </a:p>
          <a:p>
            <a:pPr lvl="1"/>
            <a:r>
              <a:rPr lang="en-US" altLang="en-US" sz="2400"/>
              <a:t>machines cleaned / painted</a:t>
            </a:r>
          </a:p>
          <a:p>
            <a:pPr lvl="1"/>
            <a:r>
              <a:rPr lang="en-US" altLang="en-US" sz="2400"/>
              <a:t>lines labeled</a:t>
            </a:r>
          </a:p>
          <a:p>
            <a:pPr lvl="1"/>
            <a:r>
              <a:rPr lang="en-US" altLang="en-US" sz="2400"/>
              <a:t>storage designated</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7106" name="Rectangle 2">
            <a:extLst>
              <a:ext uri="{FF2B5EF4-FFF2-40B4-BE49-F238E27FC236}">
                <a16:creationId xmlns:a16="http://schemas.microsoft.com/office/drawing/2014/main" id="{C29A84B1-424D-0ACA-09A0-B5D44790CD3A}"/>
              </a:ext>
            </a:extLst>
          </p:cNvPr>
          <p:cNvSpPr>
            <a:spLocks noGrp="1" noChangeArrowheads="1"/>
          </p:cNvSpPr>
          <p:nvPr>
            <p:ph type="title"/>
          </p:nvPr>
        </p:nvSpPr>
        <p:spPr>
          <a:xfrm>
            <a:off x="309563" y="228600"/>
            <a:ext cx="5862637" cy="419100"/>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Cell Operating Principles</a:t>
            </a:r>
          </a:p>
        </p:txBody>
      </p:sp>
      <p:sp>
        <p:nvSpPr>
          <p:cNvPr id="687107" name="Rectangle 3">
            <a:extLst>
              <a:ext uri="{FF2B5EF4-FFF2-40B4-BE49-F238E27FC236}">
                <a16:creationId xmlns:a16="http://schemas.microsoft.com/office/drawing/2014/main" id="{1FA23C91-C0C6-5960-2C61-CC0D4504DB17}"/>
              </a:ext>
            </a:extLst>
          </p:cNvPr>
          <p:cNvSpPr>
            <a:spLocks noGrp="1" noChangeArrowheads="1"/>
          </p:cNvSpPr>
          <p:nvPr>
            <p:ph type="body" idx="1"/>
          </p:nvPr>
        </p:nvSpPr>
        <p:spPr>
          <a:xfrm>
            <a:off x="393700" y="1298575"/>
            <a:ext cx="8382000" cy="3190875"/>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5400" rIns="63500" bIns="25400">
            <a:spAutoFit/>
          </a:bodyPr>
          <a:lstStyle/>
          <a:p>
            <a:r>
              <a:rPr lang="en-US" altLang="en-US" sz="2400"/>
              <a:t>Stop the line when imbalances occur</a:t>
            </a:r>
          </a:p>
          <a:p>
            <a:r>
              <a:rPr lang="en-US" altLang="en-US" sz="2400"/>
              <a:t>If a cell stops—solve the problem, don’t keep people busy making inventory</a:t>
            </a:r>
          </a:p>
          <a:p>
            <a:r>
              <a:rPr lang="en-US" altLang="en-US" sz="2400"/>
              <a:t>First, eliminate the cost (non-value) adds, then streamline the value adds</a:t>
            </a:r>
          </a:p>
          <a:p>
            <a:r>
              <a:rPr lang="en-US" altLang="en-US" sz="2400"/>
              <a:t>Stress the cell!  When shift production is regularly completed before shift end, reassign an employee and rebalance the cell</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8130" name="Rectangle 2">
            <a:extLst>
              <a:ext uri="{FF2B5EF4-FFF2-40B4-BE49-F238E27FC236}">
                <a16:creationId xmlns:a16="http://schemas.microsoft.com/office/drawing/2014/main" id="{6E16CB06-63F6-5072-93C8-DBA594F6491A}"/>
              </a:ext>
            </a:extLst>
          </p:cNvPr>
          <p:cNvSpPr>
            <a:spLocks noGrp="1" noChangeArrowheads="1"/>
          </p:cNvSpPr>
          <p:nvPr>
            <p:ph type="title"/>
          </p:nvPr>
        </p:nvSpPr>
        <p:spPr>
          <a:xfrm>
            <a:off x="346075" y="201613"/>
            <a:ext cx="6442075" cy="474662"/>
          </a:xfrm>
          <a:noFill/>
          <a:ln/>
          <a:extLst>
            <a:ext uri="{91240B29-F687-4F45-9708-019B960494DF}">
              <a14:hiddenLine xmlns:a14="http://schemas.microsoft.com/office/drawing/2010/main" w="12700">
                <a:solidFill>
                  <a:schemeClr val="tx1"/>
                </a:solidFill>
                <a:miter lim="800000"/>
                <a:headEnd/>
                <a:tailEnd/>
              </a14:hiddenLine>
            </a:ext>
          </a:extLst>
        </p:spPr>
        <p:txBody>
          <a:bodyPr lIns="63500" tIns="26988" rIns="63500" bIns="26988" anchor="t">
            <a:spAutoFit/>
          </a:bodyPr>
          <a:lstStyle/>
          <a:p>
            <a:r>
              <a:rPr lang="en-US" altLang="en-US"/>
              <a:t>Expected Results</a:t>
            </a:r>
          </a:p>
        </p:txBody>
      </p:sp>
      <p:sp>
        <p:nvSpPr>
          <p:cNvPr id="688131" name="Rectangle 3">
            <a:extLst>
              <a:ext uri="{FF2B5EF4-FFF2-40B4-BE49-F238E27FC236}">
                <a16:creationId xmlns:a16="http://schemas.microsoft.com/office/drawing/2014/main" id="{10038176-CA10-3F7B-4F40-130DDE018E8A}"/>
              </a:ext>
            </a:extLst>
          </p:cNvPr>
          <p:cNvSpPr>
            <a:spLocks noChangeArrowheads="1"/>
          </p:cNvSpPr>
          <p:nvPr/>
        </p:nvSpPr>
        <p:spPr bwMode="auto">
          <a:xfrm>
            <a:off x="4605338" y="2108200"/>
            <a:ext cx="2900362" cy="5095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buFontTx/>
              <a:buChar char="•"/>
            </a:pPr>
            <a:r>
              <a:rPr lang="en-US" altLang="en-US" sz="1600" i="1">
                <a:latin typeface="Arial" panose="020B0604020202020204" pitchFamily="34" charset="0"/>
              </a:rPr>
              <a:t>Housekeeping</a:t>
            </a: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buFontTx/>
              <a:buChar char="•"/>
            </a:pPr>
            <a:r>
              <a:rPr lang="en-US" altLang="en-US" sz="1600" i="1">
                <a:latin typeface="Arial" panose="020B0604020202020204" pitchFamily="34" charset="0"/>
              </a:rPr>
              <a:t>Quality</a:t>
            </a: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buFontTx/>
              <a:buChar char="•"/>
            </a:pPr>
            <a:r>
              <a:rPr lang="en-US" altLang="en-US" sz="1600" i="1">
                <a:latin typeface="Arial" panose="020B0604020202020204" pitchFamily="34" charset="0"/>
              </a:rPr>
              <a:t>Operator Satisfaction</a:t>
            </a: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buFontTx/>
              <a:buChar char="•"/>
            </a:pPr>
            <a:r>
              <a:rPr lang="en-US" altLang="en-US" sz="1600" i="1">
                <a:latin typeface="Arial" panose="020B0604020202020204" pitchFamily="34" charset="0"/>
              </a:rPr>
              <a:t>Machine Reliability</a:t>
            </a:r>
          </a:p>
        </p:txBody>
      </p:sp>
      <p:sp>
        <p:nvSpPr>
          <p:cNvPr id="688132" name="Rectangle 4">
            <a:extLst>
              <a:ext uri="{FF2B5EF4-FFF2-40B4-BE49-F238E27FC236}">
                <a16:creationId xmlns:a16="http://schemas.microsoft.com/office/drawing/2014/main" id="{732175FB-8CD8-D6E5-EB4F-274AF31C69B7}"/>
              </a:ext>
            </a:extLst>
          </p:cNvPr>
          <p:cNvSpPr>
            <a:spLocks noChangeArrowheads="1"/>
          </p:cNvSpPr>
          <p:nvPr/>
        </p:nvSpPr>
        <p:spPr bwMode="auto">
          <a:xfrm>
            <a:off x="635000" y="1112838"/>
            <a:ext cx="7893050" cy="5137150"/>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88133" name="Rectangle 5">
            <a:extLst>
              <a:ext uri="{FF2B5EF4-FFF2-40B4-BE49-F238E27FC236}">
                <a16:creationId xmlns:a16="http://schemas.microsoft.com/office/drawing/2014/main" id="{6431DB48-804C-D1FC-DFDC-ABEA5D7F4923}"/>
              </a:ext>
            </a:extLst>
          </p:cNvPr>
          <p:cNvSpPr>
            <a:spLocks noChangeArrowheads="1"/>
          </p:cNvSpPr>
          <p:nvPr/>
        </p:nvSpPr>
        <p:spPr bwMode="auto">
          <a:xfrm>
            <a:off x="771525" y="1328738"/>
            <a:ext cx="7591425" cy="55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gn="ctr">
              <a:lnSpc>
                <a:spcPct val="90000"/>
              </a:lnSpc>
              <a:spcBef>
                <a:spcPct val="30000"/>
              </a:spcBef>
            </a:pPr>
            <a:r>
              <a:rPr lang="en-US" altLang="en-US" sz="1600" b="1" i="1">
                <a:latin typeface="Arial" panose="020B0604020202020204" pitchFamily="34" charset="0"/>
              </a:rPr>
              <a:t>Good cell layout and process discipline form the foundation of performance improvement</a:t>
            </a:r>
          </a:p>
        </p:txBody>
      </p:sp>
      <p:sp>
        <p:nvSpPr>
          <p:cNvPr id="688134" name="Rectangle 6">
            <a:extLst>
              <a:ext uri="{FF2B5EF4-FFF2-40B4-BE49-F238E27FC236}">
                <a16:creationId xmlns:a16="http://schemas.microsoft.com/office/drawing/2014/main" id="{ACD36D57-8D85-B58D-E397-0D2E76B46BBA}"/>
              </a:ext>
            </a:extLst>
          </p:cNvPr>
          <p:cNvSpPr>
            <a:spLocks noChangeArrowheads="1"/>
          </p:cNvSpPr>
          <p:nvPr/>
        </p:nvSpPr>
        <p:spPr bwMode="auto">
          <a:xfrm>
            <a:off x="700088" y="2106613"/>
            <a:ext cx="2595562" cy="5124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285750" indent="-285750" eaLnBrk="0" hangingPunct="0">
              <a:defRPr sz="2400">
                <a:solidFill>
                  <a:schemeClr val="tx1"/>
                </a:solidFill>
                <a:latin typeface="Times New Roman" panose="02020603050405020304" pitchFamily="18" charset="0"/>
              </a:defRPr>
            </a:lvl1pPr>
            <a:lvl2pPr marL="685800" indent="-228600" eaLnBrk="0" hangingPunct="0">
              <a:defRPr sz="2400">
                <a:solidFill>
                  <a:schemeClr val="tx1"/>
                </a:solidFill>
                <a:latin typeface="Times New Roman" panose="02020603050405020304" pitchFamily="18" charset="0"/>
              </a:defRPr>
            </a:lvl2pPr>
            <a:lvl3pPr marL="1143000" indent="-228600" eaLnBrk="0" hangingPunct="0">
              <a:defRPr sz="2400">
                <a:solidFill>
                  <a:schemeClr val="tx1"/>
                </a:solidFill>
                <a:latin typeface="Times New Roman" panose="02020603050405020304" pitchFamily="18" charset="0"/>
              </a:defRPr>
            </a:lvl3pPr>
            <a:lvl4pPr marL="1543050" indent="-171450" eaLnBrk="0" hangingPunct="0">
              <a:defRPr sz="2400">
                <a:solidFill>
                  <a:schemeClr val="tx1"/>
                </a:solidFill>
                <a:latin typeface="Times New Roman" panose="02020603050405020304" pitchFamily="18" charset="0"/>
              </a:defRPr>
            </a:lvl4pPr>
            <a:lvl5pPr marL="2000250" indent="-171450" eaLnBrk="0" hangingPunct="0">
              <a:defRPr sz="2400">
                <a:solidFill>
                  <a:schemeClr val="tx1"/>
                </a:solidFill>
                <a:latin typeface="Times New Roman" panose="02020603050405020304" pitchFamily="18" charset="0"/>
              </a:defRPr>
            </a:lvl5pPr>
            <a:lvl6pPr marL="2457450" indent="-171450" eaLnBrk="0" fontAlgn="base" hangingPunct="0">
              <a:spcBef>
                <a:spcPct val="0"/>
              </a:spcBef>
              <a:spcAft>
                <a:spcPct val="0"/>
              </a:spcAft>
              <a:defRPr sz="2400">
                <a:solidFill>
                  <a:schemeClr val="tx1"/>
                </a:solidFill>
                <a:latin typeface="Times New Roman" panose="02020603050405020304" pitchFamily="18" charset="0"/>
              </a:defRPr>
            </a:lvl6pPr>
            <a:lvl7pPr marL="2914650" indent="-171450" eaLnBrk="0" fontAlgn="base" hangingPunct="0">
              <a:spcBef>
                <a:spcPct val="0"/>
              </a:spcBef>
              <a:spcAft>
                <a:spcPct val="0"/>
              </a:spcAft>
              <a:defRPr sz="2400">
                <a:solidFill>
                  <a:schemeClr val="tx1"/>
                </a:solidFill>
                <a:latin typeface="Times New Roman" panose="02020603050405020304" pitchFamily="18" charset="0"/>
              </a:defRPr>
            </a:lvl7pPr>
            <a:lvl8pPr marL="3371850" indent="-171450" eaLnBrk="0" fontAlgn="base" hangingPunct="0">
              <a:spcBef>
                <a:spcPct val="0"/>
              </a:spcBef>
              <a:spcAft>
                <a:spcPct val="0"/>
              </a:spcAft>
              <a:defRPr sz="2400">
                <a:solidFill>
                  <a:schemeClr val="tx1"/>
                </a:solidFill>
                <a:latin typeface="Times New Roman" panose="02020603050405020304" pitchFamily="18" charset="0"/>
              </a:defRPr>
            </a:lvl8pPr>
            <a:lvl9pPr marL="3829050" indent="-17145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Bef>
                <a:spcPct val="30000"/>
              </a:spcBef>
              <a:buFontTx/>
              <a:buChar char="•"/>
            </a:pPr>
            <a:r>
              <a:rPr lang="en-US" altLang="en-US" sz="1600" i="1">
                <a:latin typeface="Arial" panose="020B0604020202020204" pitchFamily="34" charset="0"/>
              </a:rPr>
              <a:t>Cycle Time</a:t>
            </a: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buFontTx/>
              <a:buChar char="•"/>
            </a:pPr>
            <a:r>
              <a:rPr lang="en-US" altLang="en-US" sz="1600" i="1">
                <a:latin typeface="Arial" panose="020B0604020202020204" pitchFamily="34" charset="0"/>
              </a:rPr>
              <a:t>Inventory</a:t>
            </a: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buFontTx/>
              <a:buChar char="•"/>
            </a:pPr>
            <a:r>
              <a:rPr lang="en-US" altLang="en-US" sz="1600" i="1">
                <a:latin typeface="Arial" panose="020B0604020202020204" pitchFamily="34" charset="0"/>
              </a:rPr>
              <a:t>Product Cost</a:t>
            </a: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pPr>
            <a:endParaRPr lang="en-US" altLang="en-US" sz="1600" i="1">
              <a:latin typeface="Arial" panose="020B0604020202020204" pitchFamily="34" charset="0"/>
            </a:endParaRPr>
          </a:p>
          <a:p>
            <a:pPr>
              <a:lnSpc>
                <a:spcPct val="90000"/>
              </a:lnSpc>
              <a:spcBef>
                <a:spcPct val="30000"/>
              </a:spcBef>
              <a:buFontTx/>
              <a:buChar char="•"/>
            </a:pPr>
            <a:r>
              <a:rPr lang="en-US" altLang="en-US" sz="1600" i="1">
                <a:latin typeface="Arial" panose="020B0604020202020204" pitchFamily="34" charset="0"/>
              </a:rPr>
              <a:t>Process Variability</a:t>
            </a:r>
          </a:p>
        </p:txBody>
      </p:sp>
      <p:graphicFrame>
        <p:nvGraphicFramePr>
          <p:cNvPr id="688135" name="Object 7">
            <a:hlinkClick r:id="" action="ppaction://ole?verb=0"/>
            <a:extLst>
              <a:ext uri="{FF2B5EF4-FFF2-40B4-BE49-F238E27FC236}">
                <a16:creationId xmlns:a16="http://schemas.microsoft.com/office/drawing/2014/main" id="{8BF50BAE-14DC-C9BE-168D-A69338B68B22}"/>
              </a:ext>
            </a:extLst>
          </p:cNvPr>
          <p:cNvGraphicFramePr>
            <a:graphicFrameLocks/>
          </p:cNvGraphicFramePr>
          <p:nvPr/>
        </p:nvGraphicFramePr>
        <p:xfrm>
          <a:off x="3070225" y="3032125"/>
          <a:ext cx="1020763" cy="860425"/>
        </p:xfrm>
        <a:graphic>
          <a:graphicData uri="http://schemas.openxmlformats.org/presentationml/2006/ole">
            <mc:AlternateContent xmlns:mc="http://schemas.openxmlformats.org/markup-compatibility/2006">
              <mc:Choice xmlns:v="urn:schemas-microsoft-com:vml" Requires="v">
                <p:oleObj name="Clip" r:id="rId2" imgW="6870600" imgH="3876480" progId="MS_ClipArt_Gallery.2">
                  <p:embed/>
                </p:oleObj>
              </mc:Choice>
              <mc:Fallback>
                <p:oleObj name="Clip" r:id="rId2" imgW="6870600" imgH="3876480" progId="MS_ClipArt_Gallery.2">
                  <p:embed/>
                  <p:pic>
                    <p:nvPicPr>
                      <p:cNvPr id="0" name="Object 7"/>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0225" y="3032125"/>
                        <a:ext cx="10207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36" name="Object 8">
            <a:hlinkClick r:id="" action="ppaction://ole?verb=0"/>
            <a:extLst>
              <a:ext uri="{FF2B5EF4-FFF2-40B4-BE49-F238E27FC236}">
                <a16:creationId xmlns:a16="http://schemas.microsoft.com/office/drawing/2014/main" id="{C3B16EC0-659C-F510-EDF4-B3BA54EDDF93}"/>
              </a:ext>
            </a:extLst>
          </p:cNvPr>
          <p:cNvGraphicFramePr>
            <a:graphicFrameLocks/>
          </p:cNvGraphicFramePr>
          <p:nvPr/>
        </p:nvGraphicFramePr>
        <p:xfrm>
          <a:off x="3070225" y="2151063"/>
          <a:ext cx="1020763" cy="860425"/>
        </p:xfrm>
        <a:graphic>
          <a:graphicData uri="http://schemas.openxmlformats.org/presentationml/2006/ole">
            <mc:AlternateContent xmlns:mc="http://schemas.openxmlformats.org/markup-compatibility/2006">
              <mc:Choice xmlns:v="urn:schemas-microsoft-com:vml" Requires="v">
                <p:oleObj name="Clip" r:id="rId4" imgW="6870600" imgH="3876480" progId="MS_ClipArt_Gallery.2">
                  <p:embed/>
                </p:oleObj>
              </mc:Choice>
              <mc:Fallback>
                <p:oleObj name="Clip" r:id="rId4" imgW="6870600" imgH="3876480" progId="MS_ClipArt_Gallery.2">
                  <p:embed/>
                  <p:pic>
                    <p:nvPicPr>
                      <p:cNvPr id="0" name="Object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0225" y="2151063"/>
                        <a:ext cx="10207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37" name="Object 9">
            <a:hlinkClick r:id="" action="ppaction://ole?verb=0"/>
            <a:extLst>
              <a:ext uri="{FF2B5EF4-FFF2-40B4-BE49-F238E27FC236}">
                <a16:creationId xmlns:a16="http://schemas.microsoft.com/office/drawing/2014/main" id="{0A3F5A71-7B9A-58F5-2A55-A74D4A8B30B1}"/>
              </a:ext>
            </a:extLst>
          </p:cNvPr>
          <p:cNvGraphicFramePr>
            <a:graphicFrameLocks/>
          </p:cNvGraphicFramePr>
          <p:nvPr/>
        </p:nvGraphicFramePr>
        <p:xfrm>
          <a:off x="3070225" y="3932238"/>
          <a:ext cx="1020763" cy="860425"/>
        </p:xfrm>
        <a:graphic>
          <a:graphicData uri="http://schemas.openxmlformats.org/presentationml/2006/ole">
            <mc:AlternateContent xmlns:mc="http://schemas.openxmlformats.org/markup-compatibility/2006">
              <mc:Choice xmlns:v="urn:schemas-microsoft-com:vml" Requires="v">
                <p:oleObj name="Clip" r:id="rId4" imgW="6870600" imgH="3876480" progId="MS_ClipArt_Gallery.2">
                  <p:embed/>
                </p:oleObj>
              </mc:Choice>
              <mc:Fallback>
                <p:oleObj name="Clip" r:id="rId4" imgW="6870600" imgH="3876480" progId="MS_ClipArt_Gallery.2">
                  <p:embed/>
                  <p:pic>
                    <p:nvPicPr>
                      <p:cNvPr id="0" name="Object 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0225" y="3932238"/>
                        <a:ext cx="1020763"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38" name="Object 10">
            <a:hlinkClick r:id="" action="ppaction://ole?verb=0"/>
            <a:extLst>
              <a:ext uri="{FF2B5EF4-FFF2-40B4-BE49-F238E27FC236}">
                <a16:creationId xmlns:a16="http://schemas.microsoft.com/office/drawing/2014/main" id="{F0322CF8-F7EA-532C-BEFF-780AAF53B025}"/>
              </a:ext>
            </a:extLst>
          </p:cNvPr>
          <p:cNvGraphicFramePr>
            <a:graphicFrameLocks/>
          </p:cNvGraphicFramePr>
          <p:nvPr/>
        </p:nvGraphicFramePr>
        <p:xfrm>
          <a:off x="3070225" y="4794250"/>
          <a:ext cx="1020763" cy="863600"/>
        </p:xfrm>
        <a:graphic>
          <a:graphicData uri="http://schemas.openxmlformats.org/presentationml/2006/ole">
            <mc:AlternateContent xmlns:mc="http://schemas.openxmlformats.org/markup-compatibility/2006">
              <mc:Choice xmlns:v="urn:schemas-microsoft-com:vml" Requires="v">
                <p:oleObj name="Clip" r:id="rId4" imgW="6870600" imgH="3876480" progId="MS_ClipArt_Gallery.2">
                  <p:embed/>
                </p:oleObj>
              </mc:Choice>
              <mc:Fallback>
                <p:oleObj name="Clip" r:id="rId4" imgW="6870600" imgH="3876480" progId="MS_ClipArt_Gallery.2">
                  <p:embed/>
                  <p:pic>
                    <p:nvPicPr>
                      <p:cNvPr id="0" name="Object 10"/>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0225" y="4794250"/>
                        <a:ext cx="1020763" cy="86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39" name="Object 11">
            <a:hlinkClick r:id="" action="ppaction://ole?verb=0"/>
            <a:extLst>
              <a:ext uri="{FF2B5EF4-FFF2-40B4-BE49-F238E27FC236}">
                <a16:creationId xmlns:a16="http://schemas.microsoft.com/office/drawing/2014/main" id="{FC1BFF16-F24C-678C-D410-6B222D2FD3DE}"/>
              </a:ext>
            </a:extLst>
          </p:cNvPr>
          <p:cNvGraphicFramePr>
            <a:graphicFrameLocks/>
          </p:cNvGraphicFramePr>
          <p:nvPr/>
        </p:nvGraphicFramePr>
        <p:xfrm>
          <a:off x="7123113" y="3036888"/>
          <a:ext cx="1041400" cy="854075"/>
        </p:xfrm>
        <a:graphic>
          <a:graphicData uri="http://schemas.openxmlformats.org/presentationml/2006/ole">
            <mc:AlternateContent xmlns:mc="http://schemas.openxmlformats.org/markup-compatibility/2006">
              <mc:Choice xmlns:v="urn:schemas-microsoft-com:vml" Requires="v">
                <p:oleObj name="Clip" r:id="rId5" imgW="7008480" imgH="3846240" progId="MS_ClipArt_Gallery.2">
                  <p:embed/>
                </p:oleObj>
              </mc:Choice>
              <mc:Fallback>
                <p:oleObj name="Clip" r:id="rId5" imgW="7008480" imgH="3846240" progId="MS_ClipArt_Gallery.2">
                  <p:embed/>
                  <p:pic>
                    <p:nvPicPr>
                      <p:cNvPr id="0" name="Object 1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23113" y="3036888"/>
                        <a:ext cx="10414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40" name="Object 12">
            <a:hlinkClick r:id="" action="ppaction://ole?verb=0"/>
            <a:extLst>
              <a:ext uri="{FF2B5EF4-FFF2-40B4-BE49-F238E27FC236}">
                <a16:creationId xmlns:a16="http://schemas.microsoft.com/office/drawing/2014/main" id="{AE7D648D-7198-CF1D-20E0-62A4C36D29AC}"/>
              </a:ext>
            </a:extLst>
          </p:cNvPr>
          <p:cNvGraphicFramePr>
            <a:graphicFrameLocks/>
          </p:cNvGraphicFramePr>
          <p:nvPr/>
        </p:nvGraphicFramePr>
        <p:xfrm>
          <a:off x="7123113" y="2174875"/>
          <a:ext cx="1041400" cy="854075"/>
        </p:xfrm>
        <a:graphic>
          <a:graphicData uri="http://schemas.openxmlformats.org/presentationml/2006/ole">
            <mc:AlternateContent xmlns:mc="http://schemas.openxmlformats.org/markup-compatibility/2006">
              <mc:Choice xmlns:v="urn:schemas-microsoft-com:vml" Requires="v">
                <p:oleObj name="Clip" r:id="rId5" imgW="7008480" imgH="3846240" progId="MS_ClipArt_Gallery.2">
                  <p:embed/>
                </p:oleObj>
              </mc:Choice>
              <mc:Fallback>
                <p:oleObj name="Clip" r:id="rId5" imgW="7008480" imgH="3846240" progId="MS_ClipArt_Gallery.2">
                  <p:embed/>
                  <p:pic>
                    <p:nvPicPr>
                      <p:cNvPr id="0" name="Object 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23113" y="2174875"/>
                        <a:ext cx="10414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41" name="Object 13">
            <a:hlinkClick r:id="" action="ppaction://ole?verb=0"/>
            <a:extLst>
              <a:ext uri="{FF2B5EF4-FFF2-40B4-BE49-F238E27FC236}">
                <a16:creationId xmlns:a16="http://schemas.microsoft.com/office/drawing/2014/main" id="{CB8380C8-1379-94A4-7B46-9838187CD474}"/>
              </a:ext>
            </a:extLst>
          </p:cNvPr>
          <p:cNvGraphicFramePr>
            <a:graphicFrameLocks/>
          </p:cNvGraphicFramePr>
          <p:nvPr/>
        </p:nvGraphicFramePr>
        <p:xfrm>
          <a:off x="7123113" y="3937000"/>
          <a:ext cx="1041400" cy="854075"/>
        </p:xfrm>
        <a:graphic>
          <a:graphicData uri="http://schemas.openxmlformats.org/presentationml/2006/ole">
            <mc:AlternateContent xmlns:mc="http://schemas.openxmlformats.org/markup-compatibility/2006">
              <mc:Choice xmlns:v="urn:schemas-microsoft-com:vml" Requires="v">
                <p:oleObj name="Clip" r:id="rId5" imgW="7008480" imgH="3846240" progId="MS_ClipArt_Gallery.2">
                  <p:embed/>
                </p:oleObj>
              </mc:Choice>
              <mc:Fallback>
                <p:oleObj name="Clip" r:id="rId5" imgW="7008480" imgH="3846240" progId="MS_ClipArt_Gallery.2">
                  <p:embed/>
                  <p:pic>
                    <p:nvPicPr>
                      <p:cNvPr id="0" name="Object 1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23113" y="3937000"/>
                        <a:ext cx="1041400"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688142" name="Object 14">
            <a:hlinkClick r:id="" action="ppaction://ole?verb=0"/>
            <a:extLst>
              <a:ext uri="{FF2B5EF4-FFF2-40B4-BE49-F238E27FC236}">
                <a16:creationId xmlns:a16="http://schemas.microsoft.com/office/drawing/2014/main" id="{30A3677D-1199-7E96-4702-ED75470BE51B}"/>
              </a:ext>
            </a:extLst>
          </p:cNvPr>
          <p:cNvGraphicFramePr>
            <a:graphicFrameLocks/>
          </p:cNvGraphicFramePr>
          <p:nvPr/>
        </p:nvGraphicFramePr>
        <p:xfrm>
          <a:off x="7123113" y="4799013"/>
          <a:ext cx="1041400" cy="857250"/>
        </p:xfrm>
        <a:graphic>
          <a:graphicData uri="http://schemas.openxmlformats.org/presentationml/2006/ole">
            <mc:AlternateContent xmlns:mc="http://schemas.openxmlformats.org/markup-compatibility/2006">
              <mc:Choice xmlns:v="urn:schemas-microsoft-com:vml" Requires="v">
                <p:oleObj name="Clip" r:id="rId5" imgW="7008480" imgH="3846240" progId="MS_ClipArt_Gallery.2">
                  <p:embed/>
                </p:oleObj>
              </mc:Choice>
              <mc:Fallback>
                <p:oleObj name="Clip" r:id="rId5" imgW="7008480" imgH="3846240" progId="MS_ClipArt_Gallery.2">
                  <p:embed/>
                  <p:pic>
                    <p:nvPicPr>
                      <p:cNvPr id="0" name="Object 1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23113" y="4799013"/>
                        <a:ext cx="10414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88143" name="Line 15">
            <a:extLst>
              <a:ext uri="{FF2B5EF4-FFF2-40B4-BE49-F238E27FC236}">
                <a16:creationId xmlns:a16="http://schemas.microsoft.com/office/drawing/2014/main" id="{7AFCC4C7-6352-C5F2-7DC8-54B2195F60C2}"/>
              </a:ext>
            </a:extLst>
          </p:cNvPr>
          <p:cNvSpPr>
            <a:spLocks noChangeShapeType="1"/>
          </p:cNvSpPr>
          <p:nvPr/>
        </p:nvSpPr>
        <p:spPr bwMode="auto">
          <a:xfrm flipV="1">
            <a:off x="658813" y="1819275"/>
            <a:ext cx="7851775" cy="12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07763" dir="2700000" algn="ctr" rotWithShape="0">
                    <a:schemeClr val="tx1"/>
                  </a:outerShdw>
                </a:effectLst>
              </a14:hiddenEffects>
            </a:ext>
          </a:extLst>
        </p:spPr>
        <p:txBody>
          <a:bodyPr wrap="none" anchor="ctr"/>
          <a:lstStyle/>
          <a:p>
            <a:endParaRPr lang="en-US"/>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2" name="Rectangle 2">
            <a:extLst>
              <a:ext uri="{FF2B5EF4-FFF2-40B4-BE49-F238E27FC236}">
                <a16:creationId xmlns:a16="http://schemas.microsoft.com/office/drawing/2014/main" id="{5B1C4644-DA08-FBD6-CC14-739C8E51184D}"/>
              </a:ext>
            </a:extLst>
          </p:cNvPr>
          <p:cNvSpPr>
            <a:spLocks noGrp="1" noChangeArrowheads="1"/>
          </p:cNvSpPr>
          <p:nvPr>
            <p:ph type="title"/>
          </p:nvPr>
        </p:nvSpPr>
        <p:spPr/>
        <p:txBody>
          <a:bodyPr/>
          <a:lstStyle/>
          <a:p>
            <a:r>
              <a:rPr lang="en-US" altLang="en-US"/>
              <a:t>Visual Controls</a:t>
            </a:r>
          </a:p>
        </p:txBody>
      </p:sp>
      <p:sp>
        <p:nvSpPr>
          <p:cNvPr id="691203" name="Rectangle 3">
            <a:extLst>
              <a:ext uri="{FF2B5EF4-FFF2-40B4-BE49-F238E27FC236}">
                <a16:creationId xmlns:a16="http://schemas.microsoft.com/office/drawing/2014/main" id="{EE8AD36B-8AF5-BE4A-CE99-16524A41AAD4}"/>
              </a:ext>
            </a:extLst>
          </p:cNvPr>
          <p:cNvSpPr>
            <a:spLocks noGrp="1" noChangeArrowheads="1"/>
          </p:cNvSpPr>
          <p:nvPr>
            <p:ph type="body" idx="1"/>
          </p:nvPr>
        </p:nvSpPr>
        <p:spPr/>
        <p:txBody>
          <a:bodyPr/>
          <a:lstStyle/>
          <a:p>
            <a:r>
              <a:rPr lang="en-US" altLang="en-US" sz="2400"/>
              <a:t>Visual Controls Communicate Simply and Quickly to </a:t>
            </a:r>
            <a:r>
              <a:rPr lang="en-US" altLang="en-US" sz="2400" u="sng"/>
              <a:t>Anyone</a:t>
            </a:r>
            <a:r>
              <a:rPr lang="en-US" altLang="en-US" sz="2400"/>
              <a:t> the </a:t>
            </a:r>
            <a:r>
              <a:rPr lang="en-US" altLang="en-US" sz="2400" u="sng"/>
              <a:t>Standards</a:t>
            </a:r>
            <a:r>
              <a:rPr lang="en-US" altLang="en-US" sz="2400"/>
              <a:t> by which a Task or Activity Should Be Performed in any Work Flow Environment</a:t>
            </a:r>
          </a:p>
          <a:p>
            <a:endParaRPr lang="en-US" altLang="en-US" sz="240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a:extLst>
              <a:ext uri="{FF2B5EF4-FFF2-40B4-BE49-F238E27FC236}">
                <a16:creationId xmlns:a16="http://schemas.microsoft.com/office/drawing/2014/main" id="{5DED6822-61E9-18A0-3115-30F7343CE453}"/>
              </a:ext>
            </a:extLst>
          </p:cNvPr>
          <p:cNvSpPr>
            <a:spLocks noGrp="1" noChangeArrowheads="1"/>
          </p:cNvSpPr>
          <p:nvPr>
            <p:ph type="title"/>
          </p:nvPr>
        </p:nvSpPr>
        <p:spPr/>
        <p:txBody>
          <a:bodyPr/>
          <a:lstStyle/>
          <a:p>
            <a:r>
              <a:rPr lang="en-US" altLang="en-US"/>
              <a:t>Visual Controls</a:t>
            </a:r>
          </a:p>
        </p:txBody>
      </p:sp>
      <p:sp>
        <p:nvSpPr>
          <p:cNvPr id="693251" name="Rectangle 3">
            <a:extLst>
              <a:ext uri="{FF2B5EF4-FFF2-40B4-BE49-F238E27FC236}">
                <a16:creationId xmlns:a16="http://schemas.microsoft.com/office/drawing/2014/main" id="{C81CB649-6CB1-7333-76B6-088D9ABE56A8}"/>
              </a:ext>
            </a:extLst>
          </p:cNvPr>
          <p:cNvSpPr>
            <a:spLocks noGrp="1" noChangeArrowheads="1"/>
          </p:cNvSpPr>
          <p:nvPr>
            <p:ph type="body" idx="1"/>
          </p:nvPr>
        </p:nvSpPr>
        <p:spPr/>
        <p:txBody>
          <a:bodyPr/>
          <a:lstStyle/>
          <a:p>
            <a:r>
              <a:rPr lang="en-US" altLang="en-US" sz="2400"/>
              <a:t>A well implemented Visual Control System:</a:t>
            </a:r>
          </a:p>
          <a:p>
            <a:pPr lvl="1"/>
            <a:r>
              <a:rPr lang="en-US" altLang="en-US" sz="2400"/>
              <a:t>passes decision-making to the point of operation</a:t>
            </a:r>
          </a:p>
          <a:p>
            <a:pPr lvl="1"/>
            <a:r>
              <a:rPr lang="en-US" altLang="en-US" sz="2400"/>
              <a:t>prevents mistakes</a:t>
            </a:r>
          </a:p>
          <a:p>
            <a:pPr lvl="1"/>
            <a:r>
              <a:rPr lang="en-US" altLang="en-US" sz="2400"/>
              <a:t>quickly highlights mistakes or variances that have occurred</a:t>
            </a:r>
          </a:p>
          <a:p>
            <a:endParaRPr lang="en-US" altLang="en-US" sz="2400"/>
          </a:p>
          <a:p>
            <a:endParaRPr lang="en-US" altLang="en-US"/>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5298" name="Rectangle 2">
            <a:extLst>
              <a:ext uri="{FF2B5EF4-FFF2-40B4-BE49-F238E27FC236}">
                <a16:creationId xmlns:a16="http://schemas.microsoft.com/office/drawing/2014/main" id="{7BD0F450-B63F-E148-B1F1-25237B37E6A8}"/>
              </a:ext>
            </a:extLst>
          </p:cNvPr>
          <p:cNvSpPr>
            <a:spLocks noGrp="1" noChangeArrowheads="1"/>
          </p:cNvSpPr>
          <p:nvPr>
            <p:ph type="title"/>
          </p:nvPr>
        </p:nvSpPr>
        <p:spPr/>
        <p:txBody>
          <a:bodyPr/>
          <a:lstStyle/>
          <a:p>
            <a:r>
              <a:rPr lang="en-US" altLang="en-US"/>
              <a:t>Visual Controls</a:t>
            </a:r>
          </a:p>
        </p:txBody>
      </p:sp>
      <p:sp>
        <p:nvSpPr>
          <p:cNvPr id="695299" name="Rectangle 3">
            <a:extLst>
              <a:ext uri="{FF2B5EF4-FFF2-40B4-BE49-F238E27FC236}">
                <a16:creationId xmlns:a16="http://schemas.microsoft.com/office/drawing/2014/main" id="{4CA0F74A-B166-8E0B-EA41-73BC26348BB7}"/>
              </a:ext>
            </a:extLst>
          </p:cNvPr>
          <p:cNvSpPr>
            <a:spLocks noGrp="1" noChangeArrowheads="1"/>
          </p:cNvSpPr>
          <p:nvPr>
            <p:ph type="body" idx="1"/>
          </p:nvPr>
        </p:nvSpPr>
        <p:spPr/>
        <p:txBody>
          <a:bodyPr/>
          <a:lstStyle/>
          <a:p>
            <a:r>
              <a:rPr lang="en-US" altLang="en-US" sz="2400"/>
              <a:t>Examples of Common Visual Controls Systems are:</a:t>
            </a:r>
          </a:p>
          <a:p>
            <a:pPr lvl="2"/>
            <a:r>
              <a:rPr lang="en-US" altLang="en-US" sz="2400"/>
              <a:t>Kanbans Cards and Kanban Squares</a:t>
            </a:r>
          </a:p>
          <a:p>
            <a:pPr lvl="2"/>
            <a:r>
              <a:rPr lang="en-US" altLang="en-US" sz="2400"/>
              <a:t>Schedule Boards</a:t>
            </a:r>
          </a:p>
          <a:p>
            <a:pPr lvl="2"/>
            <a:r>
              <a:rPr lang="en-US" altLang="en-US" sz="2400"/>
              <a:t>Labeled and Outlined Tools &amp; Tool Kit Boards</a:t>
            </a:r>
          </a:p>
          <a:p>
            <a:pPr lvl="2"/>
            <a:r>
              <a:rPr lang="en-US" altLang="en-US" sz="2400"/>
              <a:t>Painting</a:t>
            </a:r>
          </a:p>
          <a:p>
            <a:pPr lvl="2"/>
            <a:r>
              <a:rPr lang="en-US" altLang="en-US" sz="2400"/>
              <a:t>First-in-First-Out Queues</a:t>
            </a:r>
          </a:p>
          <a:p>
            <a:pPr lvl="2"/>
            <a:r>
              <a:rPr lang="en-US" altLang="en-US" sz="2400"/>
              <a:t>Dedicated, Sized Containers</a:t>
            </a:r>
          </a:p>
          <a:p>
            <a:pPr lvl="2"/>
            <a:r>
              <a:rPr lang="en-US" altLang="en-US" sz="2400"/>
              <a:t>Color Codes</a:t>
            </a:r>
          </a:p>
          <a:p>
            <a:pPr lvl="2"/>
            <a:r>
              <a:rPr lang="en-US" altLang="en-US" sz="2400"/>
              <a:t>Etc...</a:t>
            </a:r>
          </a:p>
          <a:p>
            <a:endParaRPr lang="en-US" altLang="en-US" sz="24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9394" name="Rectangle 2">
            <a:extLst>
              <a:ext uri="{FF2B5EF4-FFF2-40B4-BE49-F238E27FC236}">
                <a16:creationId xmlns:a16="http://schemas.microsoft.com/office/drawing/2014/main" id="{464A2A22-E6DF-31B9-2517-849DE477A3BC}"/>
              </a:ext>
            </a:extLst>
          </p:cNvPr>
          <p:cNvSpPr>
            <a:spLocks noChangeArrowheads="1"/>
          </p:cNvSpPr>
          <p:nvPr/>
        </p:nvSpPr>
        <p:spPr bwMode="auto">
          <a:xfrm>
            <a:off x="762000" y="1295400"/>
            <a:ext cx="7696200" cy="4572000"/>
          </a:xfrm>
          <a:prstGeom prst="rect">
            <a:avLst/>
          </a:prstGeom>
          <a:solidFill>
            <a:schemeClr val="hlink"/>
          </a:solidFill>
          <a:ln w="9525">
            <a:solidFill>
              <a:schemeClr val="tx1"/>
            </a:solidFill>
            <a:miter lim="800000"/>
            <a:headEnd/>
            <a:tailEnd/>
          </a:ln>
          <a:effectLst>
            <a:outerShdw dist="107763" dir="2700000" algn="ctr" rotWithShape="0">
              <a:schemeClr val="bg2"/>
            </a:outerShdw>
          </a:effectLst>
        </p:spPr>
        <p:txBody>
          <a:bodyPr wrap="none" anchor="ctr"/>
          <a:lstStyle/>
          <a:p>
            <a:pPr algn="ctr" eaLnBrk="0" hangingPunct="0"/>
            <a:endParaRPr lang="en-US" altLang="en-US" sz="1400" b="1">
              <a:latin typeface="Arial" panose="020B0604020202020204" pitchFamily="34" charset="0"/>
            </a:endParaRPr>
          </a:p>
        </p:txBody>
      </p:sp>
      <p:sp>
        <p:nvSpPr>
          <p:cNvPr id="699395" name="Text Box 3">
            <a:extLst>
              <a:ext uri="{FF2B5EF4-FFF2-40B4-BE49-F238E27FC236}">
                <a16:creationId xmlns:a16="http://schemas.microsoft.com/office/drawing/2014/main" id="{5B207581-C510-5B2A-AE5F-D96FA5EC9644}"/>
              </a:ext>
            </a:extLst>
          </p:cNvPr>
          <p:cNvSpPr txBox="1">
            <a:spLocks noChangeArrowheads="1"/>
          </p:cNvSpPr>
          <p:nvPr/>
        </p:nvSpPr>
        <p:spPr bwMode="auto">
          <a:xfrm>
            <a:off x="1905000" y="914400"/>
            <a:ext cx="57467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800" b="1" u="sng">
                <a:latin typeface="Arial" panose="020B0604020202020204" pitchFamily="34" charset="0"/>
              </a:rPr>
              <a:t>Finished Goods Replenishment Unit Kanban Board</a:t>
            </a:r>
          </a:p>
        </p:txBody>
      </p:sp>
      <p:sp>
        <p:nvSpPr>
          <p:cNvPr id="699396" name="Text Box 4">
            <a:extLst>
              <a:ext uri="{FF2B5EF4-FFF2-40B4-BE49-F238E27FC236}">
                <a16:creationId xmlns:a16="http://schemas.microsoft.com/office/drawing/2014/main" id="{BB446D7F-1E0B-0D29-99FF-16ADEB89A26A}"/>
              </a:ext>
            </a:extLst>
          </p:cNvPr>
          <p:cNvSpPr txBox="1">
            <a:spLocks noChangeArrowheads="1"/>
          </p:cNvSpPr>
          <p:nvPr/>
        </p:nvSpPr>
        <p:spPr bwMode="auto">
          <a:xfrm>
            <a:off x="914400" y="1981200"/>
            <a:ext cx="1485900" cy="337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b="1">
                <a:solidFill>
                  <a:srgbClr val="FF3300"/>
                </a:solidFill>
                <a:latin typeface="Arial" panose="020B0604020202020204" pitchFamily="34" charset="0"/>
              </a:rPr>
              <a:t>RED</a:t>
            </a:r>
            <a:endParaRPr lang="en-US" altLang="en-US" sz="2400" b="1">
              <a:latin typeface="Arial" panose="020B0604020202020204" pitchFamily="34" charset="0"/>
            </a:endParaRPr>
          </a:p>
          <a:p>
            <a:pPr eaLnBrk="0" hangingPunct="0"/>
            <a:endParaRPr lang="en-US" altLang="en-US" sz="2400" b="1">
              <a:latin typeface="Arial" panose="020B0604020202020204" pitchFamily="34" charset="0"/>
            </a:endParaRPr>
          </a:p>
          <a:p>
            <a:pPr eaLnBrk="0" hangingPunct="0"/>
            <a:endParaRPr lang="en-US" altLang="en-US" sz="2400" b="1">
              <a:latin typeface="Arial" panose="020B0604020202020204" pitchFamily="34" charset="0"/>
            </a:endParaRPr>
          </a:p>
          <a:p>
            <a:pPr eaLnBrk="0" hangingPunct="0"/>
            <a:endParaRPr lang="en-US" altLang="en-US" sz="2400" b="1">
              <a:latin typeface="Arial" panose="020B0604020202020204" pitchFamily="34" charset="0"/>
            </a:endParaRPr>
          </a:p>
          <a:p>
            <a:pPr eaLnBrk="0" hangingPunct="0"/>
            <a:r>
              <a:rPr lang="en-US" altLang="en-US" sz="2400" b="1">
                <a:solidFill>
                  <a:srgbClr val="33CC33"/>
                </a:solidFill>
                <a:latin typeface="Arial" panose="020B0604020202020204" pitchFamily="34" charset="0"/>
              </a:rPr>
              <a:t>GREEN</a:t>
            </a:r>
          </a:p>
          <a:p>
            <a:pPr eaLnBrk="0" hangingPunct="0"/>
            <a:endParaRPr lang="en-US" altLang="en-US" sz="2400" b="1">
              <a:latin typeface="Arial" panose="020B0604020202020204" pitchFamily="34" charset="0"/>
            </a:endParaRPr>
          </a:p>
          <a:p>
            <a:pPr eaLnBrk="0" hangingPunct="0"/>
            <a:endParaRPr lang="en-US" altLang="en-US" sz="2400" b="1">
              <a:latin typeface="Arial" panose="020B0604020202020204" pitchFamily="34" charset="0"/>
            </a:endParaRPr>
          </a:p>
          <a:p>
            <a:pPr eaLnBrk="0" hangingPunct="0"/>
            <a:endParaRPr lang="en-US" altLang="en-US" sz="2400" b="1">
              <a:latin typeface="Arial" panose="020B0604020202020204" pitchFamily="34" charset="0"/>
            </a:endParaRPr>
          </a:p>
          <a:p>
            <a:pPr eaLnBrk="0" hangingPunct="0"/>
            <a:r>
              <a:rPr lang="en-US" altLang="en-US" sz="2400" b="1">
                <a:solidFill>
                  <a:srgbClr val="FFFF00"/>
                </a:solidFill>
                <a:latin typeface="Arial" panose="020B0604020202020204" pitchFamily="34" charset="0"/>
              </a:rPr>
              <a:t>YELLOW</a:t>
            </a:r>
            <a:endParaRPr lang="en-US" altLang="en-US" sz="2400" b="1">
              <a:latin typeface="Arial" panose="020B0604020202020204" pitchFamily="34" charset="0"/>
            </a:endParaRPr>
          </a:p>
        </p:txBody>
      </p:sp>
      <p:sp>
        <p:nvSpPr>
          <p:cNvPr id="699397" name="Line 5">
            <a:extLst>
              <a:ext uri="{FF2B5EF4-FFF2-40B4-BE49-F238E27FC236}">
                <a16:creationId xmlns:a16="http://schemas.microsoft.com/office/drawing/2014/main" id="{B01C240C-8B82-EE0B-AB34-EB832DB82293}"/>
              </a:ext>
            </a:extLst>
          </p:cNvPr>
          <p:cNvSpPr>
            <a:spLocks noChangeShapeType="1"/>
          </p:cNvSpPr>
          <p:nvPr/>
        </p:nvSpPr>
        <p:spPr bwMode="auto">
          <a:xfrm>
            <a:off x="762000" y="2895600"/>
            <a:ext cx="76962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398" name="Line 6">
            <a:extLst>
              <a:ext uri="{FF2B5EF4-FFF2-40B4-BE49-F238E27FC236}">
                <a16:creationId xmlns:a16="http://schemas.microsoft.com/office/drawing/2014/main" id="{1FF64714-0295-E23B-99F5-C14233115ECF}"/>
              </a:ext>
            </a:extLst>
          </p:cNvPr>
          <p:cNvSpPr>
            <a:spLocks noChangeShapeType="1"/>
          </p:cNvSpPr>
          <p:nvPr/>
        </p:nvSpPr>
        <p:spPr bwMode="auto">
          <a:xfrm>
            <a:off x="762000" y="4343400"/>
            <a:ext cx="7696200" cy="0"/>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399" name="AutoShape 7">
            <a:extLst>
              <a:ext uri="{FF2B5EF4-FFF2-40B4-BE49-F238E27FC236}">
                <a16:creationId xmlns:a16="http://schemas.microsoft.com/office/drawing/2014/main" id="{7D42CEC5-AEBC-A77E-75B9-C5A8C4C8C90F}"/>
              </a:ext>
            </a:extLst>
          </p:cNvPr>
          <p:cNvSpPr>
            <a:spLocks noChangeArrowheads="1"/>
          </p:cNvSpPr>
          <p:nvPr/>
        </p:nvSpPr>
        <p:spPr bwMode="auto">
          <a:xfrm>
            <a:off x="2743200" y="22098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0" name="AutoShape 8">
            <a:extLst>
              <a:ext uri="{FF2B5EF4-FFF2-40B4-BE49-F238E27FC236}">
                <a16:creationId xmlns:a16="http://schemas.microsoft.com/office/drawing/2014/main" id="{E21FDA29-6D97-DD8F-5BFE-C6FAB91EA5A5}"/>
              </a:ext>
            </a:extLst>
          </p:cNvPr>
          <p:cNvSpPr>
            <a:spLocks noChangeArrowheads="1"/>
          </p:cNvSpPr>
          <p:nvPr/>
        </p:nvSpPr>
        <p:spPr bwMode="auto">
          <a:xfrm>
            <a:off x="2743200" y="29718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1" name="AutoShape 9">
            <a:extLst>
              <a:ext uri="{FF2B5EF4-FFF2-40B4-BE49-F238E27FC236}">
                <a16:creationId xmlns:a16="http://schemas.microsoft.com/office/drawing/2014/main" id="{2B255C07-D2AC-D929-BF94-8895C9ECECDF}"/>
              </a:ext>
            </a:extLst>
          </p:cNvPr>
          <p:cNvSpPr>
            <a:spLocks noChangeArrowheads="1"/>
          </p:cNvSpPr>
          <p:nvPr/>
        </p:nvSpPr>
        <p:spPr bwMode="auto">
          <a:xfrm>
            <a:off x="2743200" y="32004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2" name="AutoShape 10">
            <a:extLst>
              <a:ext uri="{FF2B5EF4-FFF2-40B4-BE49-F238E27FC236}">
                <a16:creationId xmlns:a16="http://schemas.microsoft.com/office/drawing/2014/main" id="{7DCB5D1E-5F2E-ABC2-DE00-C5BA31F17622}"/>
              </a:ext>
            </a:extLst>
          </p:cNvPr>
          <p:cNvSpPr>
            <a:spLocks noChangeArrowheads="1"/>
          </p:cNvSpPr>
          <p:nvPr/>
        </p:nvSpPr>
        <p:spPr bwMode="auto">
          <a:xfrm>
            <a:off x="2743200" y="34290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3" name="AutoShape 11">
            <a:extLst>
              <a:ext uri="{FF2B5EF4-FFF2-40B4-BE49-F238E27FC236}">
                <a16:creationId xmlns:a16="http://schemas.microsoft.com/office/drawing/2014/main" id="{B62DA230-CA15-F981-AFB9-1F1BA660BCD6}"/>
              </a:ext>
            </a:extLst>
          </p:cNvPr>
          <p:cNvSpPr>
            <a:spLocks noChangeArrowheads="1"/>
          </p:cNvSpPr>
          <p:nvPr/>
        </p:nvSpPr>
        <p:spPr bwMode="auto">
          <a:xfrm>
            <a:off x="2743200" y="36576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4" name="AutoShape 12">
            <a:extLst>
              <a:ext uri="{FF2B5EF4-FFF2-40B4-BE49-F238E27FC236}">
                <a16:creationId xmlns:a16="http://schemas.microsoft.com/office/drawing/2014/main" id="{8147700E-DD3C-4690-9619-87B490B3B3F1}"/>
              </a:ext>
            </a:extLst>
          </p:cNvPr>
          <p:cNvSpPr>
            <a:spLocks noChangeArrowheads="1"/>
          </p:cNvSpPr>
          <p:nvPr/>
        </p:nvSpPr>
        <p:spPr bwMode="auto">
          <a:xfrm>
            <a:off x="2743200" y="44196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5" name="AutoShape 13">
            <a:extLst>
              <a:ext uri="{FF2B5EF4-FFF2-40B4-BE49-F238E27FC236}">
                <a16:creationId xmlns:a16="http://schemas.microsoft.com/office/drawing/2014/main" id="{DBDDCE51-7A92-5198-34A4-AF9CDAFA5BE9}"/>
              </a:ext>
            </a:extLst>
          </p:cNvPr>
          <p:cNvSpPr>
            <a:spLocks noChangeArrowheads="1"/>
          </p:cNvSpPr>
          <p:nvPr/>
        </p:nvSpPr>
        <p:spPr bwMode="auto">
          <a:xfrm>
            <a:off x="2743200" y="46482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6" name="AutoShape 14">
            <a:extLst>
              <a:ext uri="{FF2B5EF4-FFF2-40B4-BE49-F238E27FC236}">
                <a16:creationId xmlns:a16="http://schemas.microsoft.com/office/drawing/2014/main" id="{7ACC02FB-639F-8C4A-1021-2E45CDCC7C5A}"/>
              </a:ext>
            </a:extLst>
          </p:cNvPr>
          <p:cNvSpPr>
            <a:spLocks noChangeArrowheads="1"/>
          </p:cNvSpPr>
          <p:nvPr/>
        </p:nvSpPr>
        <p:spPr bwMode="auto">
          <a:xfrm>
            <a:off x="2743200" y="48768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7" name="AutoShape 15">
            <a:extLst>
              <a:ext uri="{FF2B5EF4-FFF2-40B4-BE49-F238E27FC236}">
                <a16:creationId xmlns:a16="http://schemas.microsoft.com/office/drawing/2014/main" id="{91FF3496-B1E7-5D64-52ED-7A0A17AF1468}"/>
              </a:ext>
            </a:extLst>
          </p:cNvPr>
          <p:cNvSpPr>
            <a:spLocks noChangeArrowheads="1"/>
          </p:cNvSpPr>
          <p:nvPr/>
        </p:nvSpPr>
        <p:spPr bwMode="auto">
          <a:xfrm>
            <a:off x="2743200" y="5105400"/>
            <a:ext cx="1447800" cy="609600"/>
          </a:xfrm>
          <a:prstGeom prst="flowChartPunchedCard">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99408" name="Text Box 16">
            <a:extLst>
              <a:ext uri="{FF2B5EF4-FFF2-40B4-BE49-F238E27FC236}">
                <a16:creationId xmlns:a16="http://schemas.microsoft.com/office/drawing/2014/main" id="{D079635C-1112-DF62-D547-86BDCEB793B0}"/>
              </a:ext>
            </a:extLst>
          </p:cNvPr>
          <p:cNvSpPr txBox="1">
            <a:spLocks noChangeArrowheads="1"/>
          </p:cNvSpPr>
          <p:nvPr/>
        </p:nvSpPr>
        <p:spPr bwMode="auto">
          <a:xfrm>
            <a:off x="5638800" y="1676400"/>
            <a:ext cx="2454275" cy="1165225"/>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400" b="1">
                <a:latin typeface="Arial" panose="020B0604020202020204" pitchFamily="34" charset="0"/>
              </a:rPr>
              <a:t>Kanban in RED ZONE triggers Renewal</a:t>
            </a:r>
          </a:p>
          <a:p>
            <a:pPr eaLnBrk="0" hangingPunct="0"/>
            <a:r>
              <a:rPr lang="en-US" altLang="en-US" sz="1400" b="1">
                <a:latin typeface="Arial" panose="020B0604020202020204" pitchFamily="34" charset="0"/>
              </a:rPr>
              <a:t>  - Production Problem?</a:t>
            </a:r>
          </a:p>
          <a:p>
            <a:pPr eaLnBrk="0" hangingPunct="0"/>
            <a:r>
              <a:rPr lang="en-US" altLang="en-US" sz="1400" b="1">
                <a:latin typeface="Arial" panose="020B0604020202020204" pitchFamily="34" charset="0"/>
              </a:rPr>
              <a:t>  - Unexpected Demand           	Increase?</a:t>
            </a:r>
          </a:p>
        </p:txBody>
      </p:sp>
      <p:sp>
        <p:nvSpPr>
          <p:cNvPr id="699409" name="Text Box 17">
            <a:extLst>
              <a:ext uri="{FF2B5EF4-FFF2-40B4-BE49-F238E27FC236}">
                <a16:creationId xmlns:a16="http://schemas.microsoft.com/office/drawing/2014/main" id="{C7FD68E2-C1E6-2276-DEA9-AE18EAC58404}"/>
              </a:ext>
            </a:extLst>
          </p:cNvPr>
          <p:cNvSpPr txBox="1">
            <a:spLocks noChangeArrowheads="1"/>
          </p:cNvSpPr>
          <p:nvPr/>
        </p:nvSpPr>
        <p:spPr bwMode="auto">
          <a:xfrm>
            <a:off x="5638800" y="3359150"/>
            <a:ext cx="2454275" cy="527050"/>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400" b="1">
                <a:latin typeface="Arial" panose="020B0604020202020204" pitchFamily="34" charset="0"/>
              </a:rPr>
              <a:t>Kanban in GREEN ZONE continue according to plan</a:t>
            </a:r>
          </a:p>
        </p:txBody>
      </p:sp>
      <p:sp>
        <p:nvSpPr>
          <p:cNvPr id="699410" name="Text Box 18">
            <a:extLst>
              <a:ext uri="{FF2B5EF4-FFF2-40B4-BE49-F238E27FC236}">
                <a16:creationId xmlns:a16="http://schemas.microsoft.com/office/drawing/2014/main" id="{C578EA9F-03B5-8F74-FACB-72F0FD92F388}"/>
              </a:ext>
            </a:extLst>
          </p:cNvPr>
          <p:cNvSpPr txBox="1">
            <a:spLocks noChangeArrowheads="1"/>
          </p:cNvSpPr>
          <p:nvPr/>
        </p:nvSpPr>
        <p:spPr bwMode="auto">
          <a:xfrm>
            <a:off x="5638800" y="4572000"/>
            <a:ext cx="2454275" cy="1165225"/>
          </a:xfrm>
          <a:prstGeom prst="rect">
            <a:avLst/>
          </a:prstGeom>
          <a:solidFill>
            <a:schemeClr val="bg1"/>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en-US" sz="1400" b="1">
                <a:latin typeface="Arial" panose="020B0604020202020204" pitchFamily="34" charset="0"/>
              </a:rPr>
              <a:t>Kanban only in YELLOW ZONE triggers Renewal</a:t>
            </a:r>
          </a:p>
          <a:p>
            <a:pPr eaLnBrk="0" hangingPunct="0"/>
            <a:r>
              <a:rPr lang="en-US" altLang="en-US" sz="1400" b="1">
                <a:latin typeface="Arial" panose="020B0604020202020204" pitchFamily="34" charset="0"/>
              </a:rPr>
              <a:t>  - Unexpected Demand 	Drop?</a:t>
            </a:r>
          </a:p>
          <a:p>
            <a:pPr eaLnBrk="0" hangingPunct="0"/>
            <a:r>
              <a:rPr lang="en-US" altLang="en-US" sz="1400" b="1">
                <a:latin typeface="Arial" panose="020B0604020202020204" pitchFamily="34" charset="0"/>
              </a:rPr>
              <a:t>  - Unexpected Capacity?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018" name="Rectangle 2">
            <a:extLst>
              <a:ext uri="{FF2B5EF4-FFF2-40B4-BE49-F238E27FC236}">
                <a16:creationId xmlns:a16="http://schemas.microsoft.com/office/drawing/2014/main" id="{1FC17125-274F-B9B6-1F2D-A0A2EFAD01C8}"/>
              </a:ext>
            </a:extLst>
          </p:cNvPr>
          <p:cNvSpPr>
            <a:spLocks noGrp="1" noChangeArrowheads="1"/>
          </p:cNvSpPr>
          <p:nvPr>
            <p:ph type="title"/>
          </p:nvPr>
        </p:nvSpPr>
        <p:spPr/>
        <p:txBody>
          <a:bodyPr/>
          <a:lstStyle/>
          <a:p>
            <a:r>
              <a:rPr lang="en-US" altLang="en-US"/>
              <a:t>Value Stream</a:t>
            </a:r>
          </a:p>
        </p:txBody>
      </p:sp>
      <p:sp>
        <p:nvSpPr>
          <p:cNvPr id="598019" name="Rectangle 3">
            <a:extLst>
              <a:ext uri="{FF2B5EF4-FFF2-40B4-BE49-F238E27FC236}">
                <a16:creationId xmlns:a16="http://schemas.microsoft.com/office/drawing/2014/main" id="{9A08749C-BA4D-6144-A87B-E153D240DDD5}"/>
              </a:ext>
            </a:extLst>
          </p:cNvPr>
          <p:cNvSpPr>
            <a:spLocks noGrp="1" noChangeArrowheads="1"/>
          </p:cNvSpPr>
          <p:nvPr>
            <p:ph type="body" idx="1"/>
          </p:nvPr>
        </p:nvSpPr>
        <p:spPr/>
        <p:txBody>
          <a:bodyPr/>
          <a:lstStyle/>
          <a:p>
            <a:r>
              <a:rPr lang="en-US" altLang="en-US" sz="2400">
                <a:solidFill>
                  <a:srgbClr val="000000"/>
                </a:solidFill>
              </a:rPr>
              <a:t>Identifying every action required to design, order, the make a specific product is to sort these actions in three categories: </a:t>
            </a:r>
          </a:p>
          <a:p>
            <a:pPr lvl="1">
              <a:buFontTx/>
              <a:buNone/>
            </a:pPr>
            <a:r>
              <a:rPr lang="en-US" altLang="en-US" sz="2400">
                <a:solidFill>
                  <a:srgbClr val="000000"/>
                </a:solidFill>
              </a:rPr>
              <a:t>	1. those which </a:t>
            </a:r>
            <a:r>
              <a:rPr lang="en-US" altLang="en-US" sz="2400"/>
              <a:t>clearly and unquestionably</a:t>
            </a:r>
            <a:r>
              <a:rPr lang="en-US" altLang="en-US" sz="2400">
                <a:solidFill>
                  <a:srgbClr val="000000"/>
                </a:solidFill>
              </a:rPr>
              <a:t> create value as perceived by the customer;</a:t>
            </a:r>
          </a:p>
          <a:p>
            <a:pPr lvl="1">
              <a:buFontTx/>
              <a:buNone/>
            </a:pPr>
            <a:r>
              <a:rPr lang="en-US" altLang="en-US" sz="2400">
                <a:solidFill>
                  <a:srgbClr val="000000"/>
                </a:solidFill>
              </a:rPr>
              <a:t>	2. those which create no value but are currently required by the product development, order filling, or production systems and cannot be eliminated; </a:t>
            </a:r>
          </a:p>
          <a:p>
            <a:pPr lvl="1">
              <a:buFontTx/>
              <a:buNone/>
            </a:pPr>
            <a:r>
              <a:rPr lang="en-US" altLang="en-US" sz="2400">
                <a:solidFill>
                  <a:srgbClr val="000000"/>
                </a:solidFill>
              </a:rPr>
              <a:t>	3. those actions which don't create value as perceived by the customer and can be eliminated immediately.</a:t>
            </a:r>
          </a:p>
          <a:p>
            <a:endParaRPr lang="en-US" altLang="en-US" sz="240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2466" name="Rectangle 2">
            <a:extLst>
              <a:ext uri="{FF2B5EF4-FFF2-40B4-BE49-F238E27FC236}">
                <a16:creationId xmlns:a16="http://schemas.microsoft.com/office/drawing/2014/main" id="{69B0CB73-FA4D-5D47-61F6-C6C4CBAFAC7E}"/>
              </a:ext>
            </a:extLst>
          </p:cNvPr>
          <p:cNvSpPr>
            <a:spLocks noGrp="1" noChangeArrowheads="1"/>
          </p:cNvSpPr>
          <p:nvPr>
            <p:ph type="title" idx="4294967295"/>
          </p:nvPr>
        </p:nvSpPr>
        <p:spPr>
          <a:xfrm>
            <a:off x="0" y="142875"/>
            <a:ext cx="7772400" cy="676275"/>
          </a:xfrm>
        </p:spPr>
        <p:txBody>
          <a:bodyPr/>
          <a:lstStyle/>
          <a:p>
            <a:r>
              <a:rPr lang="en-US" altLang="en-US"/>
              <a:t>				Paint</a:t>
            </a:r>
          </a:p>
        </p:txBody>
      </p:sp>
      <p:sp>
        <p:nvSpPr>
          <p:cNvPr id="702467" name="Rectangle 3">
            <a:extLst>
              <a:ext uri="{FF2B5EF4-FFF2-40B4-BE49-F238E27FC236}">
                <a16:creationId xmlns:a16="http://schemas.microsoft.com/office/drawing/2014/main" id="{F6C81E00-7D5F-D1DB-7103-060D9CA19347}"/>
              </a:ext>
            </a:extLst>
          </p:cNvPr>
          <p:cNvSpPr>
            <a:spLocks noChangeArrowheads="1"/>
          </p:cNvSpPr>
          <p:nvPr/>
        </p:nvSpPr>
        <p:spPr bwMode="auto">
          <a:xfrm>
            <a:off x="1066800" y="1905000"/>
            <a:ext cx="7239000" cy="4343400"/>
          </a:xfrm>
          <a:prstGeom prst="rect">
            <a:avLst/>
          </a:prstGeom>
          <a:noFill/>
          <a:ln w="57150" cmpd="thickThin">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68" name="Rectangle 4">
            <a:extLst>
              <a:ext uri="{FF2B5EF4-FFF2-40B4-BE49-F238E27FC236}">
                <a16:creationId xmlns:a16="http://schemas.microsoft.com/office/drawing/2014/main" id="{FA56F6E9-E84E-89D2-B21F-2D09EB25E74E}"/>
              </a:ext>
            </a:extLst>
          </p:cNvPr>
          <p:cNvSpPr>
            <a:spLocks noChangeArrowheads="1"/>
          </p:cNvSpPr>
          <p:nvPr/>
        </p:nvSpPr>
        <p:spPr bwMode="auto">
          <a:xfrm>
            <a:off x="13716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69" name="Rectangle 5">
            <a:extLst>
              <a:ext uri="{FF2B5EF4-FFF2-40B4-BE49-F238E27FC236}">
                <a16:creationId xmlns:a16="http://schemas.microsoft.com/office/drawing/2014/main" id="{D0C0D286-5531-8CB2-F4CE-1302F59F5976}"/>
              </a:ext>
            </a:extLst>
          </p:cNvPr>
          <p:cNvSpPr>
            <a:spLocks noChangeArrowheads="1"/>
          </p:cNvSpPr>
          <p:nvPr/>
        </p:nvSpPr>
        <p:spPr bwMode="auto">
          <a:xfrm>
            <a:off x="22098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0" name="Rectangle 6">
            <a:extLst>
              <a:ext uri="{FF2B5EF4-FFF2-40B4-BE49-F238E27FC236}">
                <a16:creationId xmlns:a16="http://schemas.microsoft.com/office/drawing/2014/main" id="{20F063AC-5CBC-BE7F-D1B4-2B083593E0F8}"/>
              </a:ext>
            </a:extLst>
          </p:cNvPr>
          <p:cNvSpPr>
            <a:spLocks noChangeArrowheads="1"/>
          </p:cNvSpPr>
          <p:nvPr/>
        </p:nvSpPr>
        <p:spPr bwMode="auto">
          <a:xfrm>
            <a:off x="30480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1" name="Rectangle 7">
            <a:extLst>
              <a:ext uri="{FF2B5EF4-FFF2-40B4-BE49-F238E27FC236}">
                <a16:creationId xmlns:a16="http://schemas.microsoft.com/office/drawing/2014/main" id="{A5FDEC95-68AF-8122-ECAD-1E6520092674}"/>
              </a:ext>
            </a:extLst>
          </p:cNvPr>
          <p:cNvSpPr>
            <a:spLocks noChangeArrowheads="1"/>
          </p:cNvSpPr>
          <p:nvPr/>
        </p:nvSpPr>
        <p:spPr bwMode="auto">
          <a:xfrm>
            <a:off x="38862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2" name="Rectangle 8">
            <a:extLst>
              <a:ext uri="{FF2B5EF4-FFF2-40B4-BE49-F238E27FC236}">
                <a16:creationId xmlns:a16="http://schemas.microsoft.com/office/drawing/2014/main" id="{D3279A46-8D60-5435-0F84-71B2CE430FF0}"/>
              </a:ext>
            </a:extLst>
          </p:cNvPr>
          <p:cNvSpPr>
            <a:spLocks noChangeArrowheads="1"/>
          </p:cNvSpPr>
          <p:nvPr/>
        </p:nvSpPr>
        <p:spPr bwMode="auto">
          <a:xfrm>
            <a:off x="47244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3" name="Rectangle 9">
            <a:extLst>
              <a:ext uri="{FF2B5EF4-FFF2-40B4-BE49-F238E27FC236}">
                <a16:creationId xmlns:a16="http://schemas.microsoft.com/office/drawing/2014/main" id="{6D219CB6-0D9A-DE2E-F5CF-659FD475E00B}"/>
              </a:ext>
            </a:extLst>
          </p:cNvPr>
          <p:cNvSpPr>
            <a:spLocks noChangeArrowheads="1"/>
          </p:cNvSpPr>
          <p:nvPr/>
        </p:nvSpPr>
        <p:spPr bwMode="auto">
          <a:xfrm>
            <a:off x="55626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4" name="Rectangle 10">
            <a:extLst>
              <a:ext uri="{FF2B5EF4-FFF2-40B4-BE49-F238E27FC236}">
                <a16:creationId xmlns:a16="http://schemas.microsoft.com/office/drawing/2014/main" id="{75B04698-3719-D4CF-1374-DFDD07B9957F}"/>
              </a:ext>
            </a:extLst>
          </p:cNvPr>
          <p:cNvSpPr>
            <a:spLocks noChangeArrowheads="1"/>
          </p:cNvSpPr>
          <p:nvPr/>
        </p:nvSpPr>
        <p:spPr bwMode="auto">
          <a:xfrm>
            <a:off x="64008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5" name="Rectangle 11">
            <a:extLst>
              <a:ext uri="{FF2B5EF4-FFF2-40B4-BE49-F238E27FC236}">
                <a16:creationId xmlns:a16="http://schemas.microsoft.com/office/drawing/2014/main" id="{3FDBAA4A-5C86-7149-827C-7E8AC8348106}"/>
              </a:ext>
            </a:extLst>
          </p:cNvPr>
          <p:cNvSpPr>
            <a:spLocks noChangeArrowheads="1"/>
          </p:cNvSpPr>
          <p:nvPr/>
        </p:nvSpPr>
        <p:spPr bwMode="auto">
          <a:xfrm>
            <a:off x="72390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6" name="Rectangle 12">
            <a:extLst>
              <a:ext uri="{FF2B5EF4-FFF2-40B4-BE49-F238E27FC236}">
                <a16:creationId xmlns:a16="http://schemas.microsoft.com/office/drawing/2014/main" id="{C16D7073-F3CC-1B28-DF35-DBDF25D2AEFE}"/>
              </a:ext>
            </a:extLst>
          </p:cNvPr>
          <p:cNvSpPr>
            <a:spLocks noChangeArrowheads="1"/>
          </p:cNvSpPr>
          <p:nvPr/>
        </p:nvSpPr>
        <p:spPr bwMode="auto">
          <a:xfrm>
            <a:off x="12954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7" name="Rectangle 13">
            <a:extLst>
              <a:ext uri="{FF2B5EF4-FFF2-40B4-BE49-F238E27FC236}">
                <a16:creationId xmlns:a16="http://schemas.microsoft.com/office/drawing/2014/main" id="{83BB8C0D-B9A0-7130-6388-92A802B0FE41}"/>
              </a:ext>
            </a:extLst>
          </p:cNvPr>
          <p:cNvSpPr>
            <a:spLocks noChangeArrowheads="1"/>
          </p:cNvSpPr>
          <p:nvPr/>
        </p:nvSpPr>
        <p:spPr bwMode="auto">
          <a:xfrm>
            <a:off x="21336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8" name="Rectangle 14">
            <a:extLst>
              <a:ext uri="{FF2B5EF4-FFF2-40B4-BE49-F238E27FC236}">
                <a16:creationId xmlns:a16="http://schemas.microsoft.com/office/drawing/2014/main" id="{9A67EAC0-2E5C-2F02-922F-9C39AD705814}"/>
              </a:ext>
            </a:extLst>
          </p:cNvPr>
          <p:cNvSpPr>
            <a:spLocks noChangeArrowheads="1"/>
          </p:cNvSpPr>
          <p:nvPr/>
        </p:nvSpPr>
        <p:spPr bwMode="auto">
          <a:xfrm>
            <a:off x="29718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79" name="Rectangle 15">
            <a:extLst>
              <a:ext uri="{FF2B5EF4-FFF2-40B4-BE49-F238E27FC236}">
                <a16:creationId xmlns:a16="http://schemas.microsoft.com/office/drawing/2014/main" id="{87A79AAE-6169-9BB9-613C-CEA7FEAF2EC7}"/>
              </a:ext>
            </a:extLst>
          </p:cNvPr>
          <p:cNvSpPr>
            <a:spLocks noChangeArrowheads="1"/>
          </p:cNvSpPr>
          <p:nvPr/>
        </p:nvSpPr>
        <p:spPr bwMode="auto">
          <a:xfrm>
            <a:off x="38100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80" name="Rectangle 16">
            <a:extLst>
              <a:ext uri="{FF2B5EF4-FFF2-40B4-BE49-F238E27FC236}">
                <a16:creationId xmlns:a16="http://schemas.microsoft.com/office/drawing/2014/main" id="{F0015A19-C20E-7D63-2633-AD855EF98ACB}"/>
              </a:ext>
            </a:extLst>
          </p:cNvPr>
          <p:cNvSpPr>
            <a:spLocks noChangeArrowheads="1"/>
          </p:cNvSpPr>
          <p:nvPr/>
        </p:nvSpPr>
        <p:spPr bwMode="auto">
          <a:xfrm>
            <a:off x="46482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81" name="Rectangle 17">
            <a:extLst>
              <a:ext uri="{FF2B5EF4-FFF2-40B4-BE49-F238E27FC236}">
                <a16:creationId xmlns:a16="http://schemas.microsoft.com/office/drawing/2014/main" id="{A12EA58C-0601-4133-D21C-345CA5C9BF8C}"/>
              </a:ext>
            </a:extLst>
          </p:cNvPr>
          <p:cNvSpPr>
            <a:spLocks noChangeArrowheads="1"/>
          </p:cNvSpPr>
          <p:nvPr/>
        </p:nvSpPr>
        <p:spPr bwMode="auto">
          <a:xfrm>
            <a:off x="54864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82" name="Rectangle 18">
            <a:extLst>
              <a:ext uri="{FF2B5EF4-FFF2-40B4-BE49-F238E27FC236}">
                <a16:creationId xmlns:a16="http://schemas.microsoft.com/office/drawing/2014/main" id="{C3977DB5-1FCC-B765-D025-0BF4019F762B}"/>
              </a:ext>
            </a:extLst>
          </p:cNvPr>
          <p:cNvSpPr>
            <a:spLocks noChangeArrowheads="1"/>
          </p:cNvSpPr>
          <p:nvPr/>
        </p:nvSpPr>
        <p:spPr bwMode="auto">
          <a:xfrm>
            <a:off x="63246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83" name="Rectangle 19">
            <a:extLst>
              <a:ext uri="{FF2B5EF4-FFF2-40B4-BE49-F238E27FC236}">
                <a16:creationId xmlns:a16="http://schemas.microsoft.com/office/drawing/2014/main" id="{5E675A56-9822-7FB2-B610-D84231CF5239}"/>
              </a:ext>
            </a:extLst>
          </p:cNvPr>
          <p:cNvSpPr>
            <a:spLocks noChangeArrowheads="1"/>
          </p:cNvSpPr>
          <p:nvPr/>
        </p:nvSpPr>
        <p:spPr bwMode="auto">
          <a:xfrm>
            <a:off x="7162800" y="20574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84" name="Text Box 20">
            <a:extLst>
              <a:ext uri="{FF2B5EF4-FFF2-40B4-BE49-F238E27FC236}">
                <a16:creationId xmlns:a16="http://schemas.microsoft.com/office/drawing/2014/main" id="{ADE3EFA6-3109-B6D8-338F-5338DAAC55DC}"/>
              </a:ext>
            </a:extLst>
          </p:cNvPr>
          <p:cNvSpPr txBox="1">
            <a:spLocks noChangeArrowheads="1"/>
          </p:cNvSpPr>
          <p:nvPr/>
        </p:nvSpPr>
        <p:spPr bwMode="auto">
          <a:xfrm>
            <a:off x="3055938" y="3794125"/>
            <a:ext cx="33448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sz="4000"/>
              <a:t>Aisle/Walkway</a:t>
            </a:r>
          </a:p>
        </p:txBody>
      </p:sp>
      <p:sp>
        <p:nvSpPr>
          <p:cNvPr id="702485" name="Text Box 21">
            <a:extLst>
              <a:ext uri="{FF2B5EF4-FFF2-40B4-BE49-F238E27FC236}">
                <a16:creationId xmlns:a16="http://schemas.microsoft.com/office/drawing/2014/main" id="{FC29ED84-21B0-5AE5-26F1-3E755078087F}"/>
              </a:ext>
            </a:extLst>
          </p:cNvPr>
          <p:cNvSpPr txBox="1">
            <a:spLocks noChangeArrowheads="1"/>
          </p:cNvSpPr>
          <p:nvPr/>
        </p:nvSpPr>
        <p:spPr bwMode="auto">
          <a:xfrm>
            <a:off x="3162300" y="2362200"/>
            <a:ext cx="3244850"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3600">
                <a:solidFill>
                  <a:srgbClr val="FF66CC"/>
                </a:solidFill>
              </a:rPr>
              <a:t>Material Storage</a:t>
            </a:r>
          </a:p>
        </p:txBody>
      </p:sp>
      <p:sp>
        <p:nvSpPr>
          <p:cNvPr id="702486" name="Text Box 22">
            <a:extLst>
              <a:ext uri="{FF2B5EF4-FFF2-40B4-BE49-F238E27FC236}">
                <a16:creationId xmlns:a16="http://schemas.microsoft.com/office/drawing/2014/main" id="{4E43D4A2-E725-5101-52BC-9009C93BFB80}"/>
              </a:ext>
            </a:extLst>
          </p:cNvPr>
          <p:cNvSpPr txBox="1">
            <a:spLocks noChangeArrowheads="1"/>
          </p:cNvSpPr>
          <p:nvPr/>
        </p:nvSpPr>
        <p:spPr bwMode="auto">
          <a:xfrm>
            <a:off x="3162300" y="5257800"/>
            <a:ext cx="3244850" cy="64135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3600">
                <a:solidFill>
                  <a:srgbClr val="FF66CC"/>
                </a:solidFill>
              </a:rPr>
              <a:t>Material Storage</a:t>
            </a:r>
          </a:p>
        </p:txBody>
      </p:sp>
      <p:sp>
        <p:nvSpPr>
          <p:cNvPr id="702487" name="Text Box 23">
            <a:extLst>
              <a:ext uri="{FF2B5EF4-FFF2-40B4-BE49-F238E27FC236}">
                <a16:creationId xmlns:a16="http://schemas.microsoft.com/office/drawing/2014/main" id="{1534DA19-0D92-486B-89F2-3294D0786E90}"/>
              </a:ext>
            </a:extLst>
          </p:cNvPr>
          <p:cNvSpPr txBox="1">
            <a:spLocks noChangeArrowheads="1"/>
          </p:cNvSpPr>
          <p:nvPr/>
        </p:nvSpPr>
        <p:spPr bwMode="auto">
          <a:xfrm>
            <a:off x="1889125" y="1412875"/>
            <a:ext cx="1012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a:t>Before</a:t>
            </a:r>
          </a:p>
        </p:txBody>
      </p:sp>
      <p:sp>
        <p:nvSpPr>
          <p:cNvPr id="702488" name="Rectangle 24">
            <a:extLst>
              <a:ext uri="{FF2B5EF4-FFF2-40B4-BE49-F238E27FC236}">
                <a16:creationId xmlns:a16="http://schemas.microsoft.com/office/drawing/2014/main" id="{B955E464-3F36-A582-DC05-BAACBF385189}"/>
              </a:ext>
            </a:extLst>
          </p:cNvPr>
          <p:cNvSpPr>
            <a:spLocks noChangeArrowheads="1"/>
          </p:cNvSpPr>
          <p:nvPr/>
        </p:nvSpPr>
        <p:spPr bwMode="auto">
          <a:xfrm>
            <a:off x="1066800" y="3429000"/>
            <a:ext cx="7239000" cy="2286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89" name="Rectangle 25">
            <a:extLst>
              <a:ext uri="{FF2B5EF4-FFF2-40B4-BE49-F238E27FC236}">
                <a16:creationId xmlns:a16="http://schemas.microsoft.com/office/drawing/2014/main" id="{AB271611-38E1-7C1E-20F2-A97F48E07A94}"/>
              </a:ext>
            </a:extLst>
          </p:cNvPr>
          <p:cNvSpPr>
            <a:spLocks noChangeArrowheads="1"/>
          </p:cNvSpPr>
          <p:nvPr/>
        </p:nvSpPr>
        <p:spPr bwMode="auto">
          <a:xfrm>
            <a:off x="1066800" y="4743450"/>
            <a:ext cx="7239000" cy="20955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90" name="AutoShape 26">
            <a:extLst>
              <a:ext uri="{FF2B5EF4-FFF2-40B4-BE49-F238E27FC236}">
                <a16:creationId xmlns:a16="http://schemas.microsoft.com/office/drawing/2014/main" id="{00356A31-7788-C377-294A-3A7FF3ABFA0B}"/>
              </a:ext>
            </a:extLst>
          </p:cNvPr>
          <p:cNvSpPr>
            <a:spLocks noChangeArrowheads="1"/>
          </p:cNvSpPr>
          <p:nvPr/>
        </p:nvSpPr>
        <p:spPr bwMode="auto">
          <a:xfrm>
            <a:off x="6477000" y="4038600"/>
            <a:ext cx="1524000" cy="304800"/>
          </a:xfrm>
          <a:prstGeom prst="rightArrow">
            <a:avLst>
              <a:gd name="adj1" fmla="val 50000"/>
              <a:gd name="adj2" fmla="val 1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2491" name="AutoShape 27">
            <a:extLst>
              <a:ext uri="{FF2B5EF4-FFF2-40B4-BE49-F238E27FC236}">
                <a16:creationId xmlns:a16="http://schemas.microsoft.com/office/drawing/2014/main" id="{B13B39BC-46BA-F280-E2B3-740CBB2E5589}"/>
              </a:ext>
            </a:extLst>
          </p:cNvPr>
          <p:cNvSpPr>
            <a:spLocks noChangeArrowheads="1"/>
          </p:cNvSpPr>
          <p:nvPr/>
        </p:nvSpPr>
        <p:spPr bwMode="auto">
          <a:xfrm rot="-10800000">
            <a:off x="1295400" y="4038600"/>
            <a:ext cx="1524000" cy="304800"/>
          </a:xfrm>
          <a:prstGeom prst="rightArrow">
            <a:avLst>
              <a:gd name="adj1" fmla="val 50000"/>
              <a:gd name="adj2" fmla="val 1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3490" name="Rectangle 2">
            <a:extLst>
              <a:ext uri="{FF2B5EF4-FFF2-40B4-BE49-F238E27FC236}">
                <a16:creationId xmlns:a16="http://schemas.microsoft.com/office/drawing/2014/main" id="{7D677390-E58C-AE65-F81B-2E45B8B8D19C}"/>
              </a:ext>
            </a:extLst>
          </p:cNvPr>
          <p:cNvSpPr>
            <a:spLocks noGrp="1" noChangeArrowheads="1"/>
          </p:cNvSpPr>
          <p:nvPr>
            <p:ph type="title"/>
          </p:nvPr>
        </p:nvSpPr>
        <p:spPr/>
        <p:txBody>
          <a:bodyPr/>
          <a:lstStyle/>
          <a:p>
            <a:r>
              <a:rPr lang="en-US" altLang="en-US"/>
              <a:t>			Paint</a:t>
            </a:r>
          </a:p>
        </p:txBody>
      </p:sp>
      <p:sp>
        <p:nvSpPr>
          <p:cNvPr id="703491" name="Rectangle 3">
            <a:extLst>
              <a:ext uri="{FF2B5EF4-FFF2-40B4-BE49-F238E27FC236}">
                <a16:creationId xmlns:a16="http://schemas.microsoft.com/office/drawing/2014/main" id="{8D462916-004E-0BC4-FEC4-CE47CD6E24B1}"/>
              </a:ext>
            </a:extLst>
          </p:cNvPr>
          <p:cNvSpPr>
            <a:spLocks noChangeArrowheads="1"/>
          </p:cNvSpPr>
          <p:nvPr/>
        </p:nvSpPr>
        <p:spPr bwMode="auto">
          <a:xfrm>
            <a:off x="1066800" y="1905000"/>
            <a:ext cx="7239000" cy="4343400"/>
          </a:xfrm>
          <a:prstGeom prst="rect">
            <a:avLst/>
          </a:prstGeom>
          <a:noFill/>
          <a:ln w="57150" cmpd="thickThin">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2" name="Rectangle 4">
            <a:extLst>
              <a:ext uri="{FF2B5EF4-FFF2-40B4-BE49-F238E27FC236}">
                <a16:creationId xmlns:a16="http://schemas.microsoft.com/office/drawing/2014/main" id="{A65A88B7-CDF6-F797-024C-096B5113B74E}"/>
              </a:ext>
            </a:extLst>
          </p:cNvPr>
          <p:cNvSpPr>
            <a:spLocks noChangeArrowheads="1"/>
          </p:cNvSpPr>
          <p:nvPr/>
        </p:nvSpPr>
        <p:spPr bwMode="auto">
          <a:xfrm>
            <a:off x="13716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3" name="Rectangle 5">
            <a:extLst>
              <a:ext uri="{FF2B5EF4-FFF2-40B4-BE49-F238E27FC236}">
                <a16:creationId xmlns:a16="http://schemas.microsoft.com/office/drawing/2014/main" id="{87B98DBF-2927-45BE-8451-A684113E11BD}"/>
              </a:ext>
            </a:extLst>
          </p:cNvPr>
          <p:cNvSpPr>
            <a:spLocks noChangeArrowheads="1"/>
          </p:cNvSpPr>
          <p:nvPr/>
        </p:nvSpPr>
        <p:spPr bwMode="auto">
          <a:xfrm>
            <a:off x="22098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4" name="Rectangle 6">
            <a:extLst>
              <a:ext uri="{FF2B5EF4-FFF2-40B4-BE49-F238E27FC236}">
                <a16:creationId xmlns:a16="http://schemas.microsoft.com/office/drawing/2014/main" id="{A8D0E4D8-9A79-88E8-6B49-FCAE25C53F4E}"/>
              </a:ext>
            </a:extLst>
          </p:cNvPr>
          <p:cNvSpPr>
            <a:spLocks noChangeArrowheads="1"/>
          </p:cNvSpPr>
          <p:nvPr/>
        </p:nvSpPr>
        <p:spPr bwMode="auto">
          <a:xfrm>
            <a:off x="3048000" y="5029200"/>
            <a:ext cx="762000" cy="114300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5" name="Text Box 7">
            <a:extLst>
              <a:ext uri="{FF2B5EF4-FFF2-40B4-BE49-F238E27FC236}">
                <a16:creationId xmlns:a16="http://schemas.microsoft.com/office/drawing/2014/main" id="{A520D0A6-6D13-A3F2-5447-5679CAFE386C}"/>
              </a:ext>
            </a:extLst>
          </p:cNvPr>
          <p:cNvSpPr txBox="1">
            <a:spLocks noChangeArrowheads="1"/>
          </p:cNvSpPr>
          <p:nvPr/>
        </p:nvSpPr>
        <p:spPr bwMode="auto">
          <a:xfrm>
            <a:off x="1889125" y="1412875"/>
            <a:ext cx="827088"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2400"/>
              <a:t>After</a:t>
            </a:r>
          </a:p>
        </p:txBody>
      </p:sp>
      <p:sp>
        <p:nvSpPr>
          <p:cNvPr id="703496" name="Rectangle 8">
            <a:extLst>
              <a:ext uri="{FF2B5EF4-FFF2-40B4-BE49-F238E27FC236}">
                <a16:creationId xmlns:a16="http://schemas.microsoft.com/office/drawing/2014/main" id="{1639332C-CC75-EDCE-1B58-5AB6576ADCE9}"/>
              </a:ext>
            </a:extLst>
          </p:cNvPr>
          <p:cNvSpPr>
            <a:spLocks noChangeArrowheads="1"/>
          </p:cNvSpPr>
          <p:nvPr/>
        </p:nvSpPr>
        <p:spPr bwMode="auto">
          <a:xfrm>
            <a:off x="1219200" y="2057400"/>
            <a:ext cx="6858000" cy="1371600"/>
          </a:xfrm>
          <a:prstGeom prst="rect">
            <a:avLst/>
          </a:prstGeom>
          <a:pattFill prst="wdUpDiag">
            <a:fgClr>
              <a:srgbClr val="FF33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7" name="Rectangle 9">
            <a:extLst>
              <a:ext uri="{FF2B5EF4-FFF2-40B4-BE49-F238E27FC236}">
                <a16:creationId xmlns:a16="http://schemas.microsoft.com/office/drawing/2014/main" id="{BFBBF209-E825-8D71-3C76-7EABDC2F4D95}"/>
              </a:ext>
            </a:extLst>
          </p:cNvPr>
          <p:cNvSpPr>
            <a:spLocks noChangeArrowheads="1"/>
          </p:cNvSpPr>
          <p:nvPr/>
        </p:nvSpPr>
        <p:spPr bwMode="auto">
          <a:xfrm>
            <a:off x="4038600" y="4953000"/>
            <a:ext cx="4038600" cy="1143000"/>
          </a:xfrm>
          <a:prstGeom prst="rect">
            <a:avLst/>
          </a:prstGeom>
          <a:pattFill prst="wdUpDiag">
            <a:fgClr>
              <a:srgbClr val="FF3300"/>
            </a:fgClr>
            <a:bgClr>
              <a:srgbClr val="FFFFFF"/>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8" name="Rectangle 10">
            <a:extLst>
              <a:ext uri="{FF2B5EF4-FFF2-40B4-BE49-F238E27FC236}">
                <a16:creationId xmlns:a16="http://schemas.microsoft.com/office/drawing/2014/main" id="{F97FC62D-0E29-1541-E8CA-05DC57D780A9}"/>
              </a:ext>
            </a:extLst>
          </p:cNvPr>
          <p:cNvSpPr>
            <a:spLocks noChangeArrowheads="1"/>
          </p:cNvSpPr>
          <p:nvPr/>
        </p:nvSpPr>
        <p:spPr bwMode="auto">
          <a:xfrm>
            <a:off x="1066800" y="3429000"/>
            <a:ext cx="7239000" cy="22860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499" name="Rectangle 11">
            <a:extLst>
              <a:ext uri="{FF2B5EF4-FFF2-40B4-BE49-F238E27FC236}">
                <a16:creationId xmlns:a16="http://schemas.microsoft.com/office/drawing/2014/main" id="{6E5A9AA5-21D3-5827-216D-9E87C11C465C}"/>
              </a:ext>
            </a:extLst>
          </p:cNvPr>
          <p:cNvSpPr>
            <a:spLocks noChangeArrowheads="1"/>
          </p:cNvSpPr>
          <p:nvPr/>
        </p:nvSpPr>
        <p:spPr bwMode="auto">
          <a:xfrm>
            <a:off x="1066800" y="4743450"/>
            <a:ext cx="7239000" cy="209550"/>
          </a:xfrm>
          <a:prstGeom prst="rect">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500" name="Text Box 12">
            <a:extLst>
              <a:ext uri="{FF2B5EF4-FFF2-40B4-BE49-F238E27FC236}">
                <a16:creationId xmlns:a16="http://schemas.microsoft.com/office/drawing/2014/main" id="{BF29E1DC-7666-C4F7-99A1-123F20717485}"/>
              </a:ext>
            </a:extLst>
          </p:cNvPr>
          <p:cNvSpPr txBox="1">
            <a:spLocks noChangeArrowheads="1"/>
          </p:cNvSpPr>
          <p:nvPr/>
        </p:nvSpPr>
        <p:spPr bwMode="auto">
          <a:xfrm>
            <a:off x="3055938" y="3794125"/>
            <a:ext cx="33448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en-US" altLang="en-US" sz="4000"/>
              <a:t>Aisle/Walkway</a:t>
            </a:r>
          </a:p>
        </p:txBody>
      </p:sp>
      <p:sp>
        <p:nvSpPr>
          <p:cNvPr id="703501" name="AutoShape 13">
            <a:extLst>
              <a:ext uri="{FF2B5EF4-FFF2-40B4-BE49-F238E27FC236}">
                <a16:creationId xmlns:a16="http://schemas.microsoft.com/office/drawing/2014/main" id="{EFF09D49-4D19-BDA8-03F7-CD694A575625}"/>
              </a:ext>
            </a:extLst>
          </p:cNvPr>
          <p:cNvSpPr>
            <a:spLocks noChangeArrowheads="1"/>
          </p:cNvSpPr>
          <p:nvPr/>
        </p:nvSpPr>
        <p:spPr bwMode="auto">
          <a:xfrm>
            <a:off x="6477000" y="4038600"/>
            <a:ext cx="1524000" cy="304800"/>
          </a:xfrm>
          <a:prstGeom prst="rightArrow">
            <a:avLst>
              <a:gd name="adj1" fmla="val 50000"/>
              <a:gd name="adj2" fmla="val 1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3502" name="AutoShape 14">
            <a:extLst>
              <a:ext uri="{FF2B5EF4-FFF2-40B4-BE49-F238E27FC236}">
                <a16:creationId xmlns:a16="http://schemas.microsoft.com/office/drawing/2014/main" id="{C5AEA1AE-3FDF-A090-DFC4-1C4EC8F73949}"/>
              </a:ext>
            </a:extLst>
          </p:cNvPr>
          <p:cNvSpPr>
            <a:spLocks noChangeArrowheads="1"/>
          </p:cNvSpPr>
          <p:nvPr/>
        </p:nvSpPr>
        <p:spPr bwMode="auto">
          <a:xfrm rot="-10800000">
            <a:off x="1295400" y="4038600"/>
            <a:ext cx="1524000" cy="304800"/>
          </a:xfrm>
          <a:prstGeom prst="rightArrow">
            <a:avLst>
              <a:gd name="adj1" fmla="val 50000"/>
              <a:gd name="adj2" fmla="val 125000"/>
            </a:avLst>
          </a:prstGeom>
          <a:solidFill>
            <a:srgbClr val="FFFF0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4514" name="Rectangle 2">
            <a:extLst>
              <a:ext uri="{FF2B5EF4-FFF2-40B4-BE49-F238E27FC236}">
                <a16:creationId xmlns:a16="http://schemas.microsoft.com/office/drawing/2014/main" id="{D991C4C5-AD46-105D-2B24-F27FFBE397E7}"/>
              </a:ext>
            </a:extLst>
          </p:cNvPr>
          <p:cNvSpPr>
            <a:spLocks noGrp="1" noChangeArrowheads="1"/>
          </p:cNvSpPr>
          <p:nvPr>
            <p:ph type="title"/>
          </p:nvPr>
        </p:nvSpPr>
        <p:spPr/>
        <p:txBody>
          <a:bodyPr/>
          <a:lstStyle/>
          <a:p>
            <a:r>
              <a:rPr lang="en-US" altLang="en-US"/>
              <a:t>Schedule Board</a:t>
            </a:r>
          </a:p>
        </p:txBody>
      </p:sp>
      <p:graphicFrame>
        <p:nvGraphicFramePr>
          <p:cNvPr id="704515" name="Object 3">
            <a:extLst>
              <a:ext uri="{FF2B5EF4-FFF2-40B4-BE49-F238E27FC236}">
                <a16:creationId xmlns:a16="http://schemas.microsoft.com/office/drawing/2014/main" id="{C9B777D6-F3A5-648E-B793-438CB67E6393}"/>
              </a:ext>
            </a:extLst>
          </p:cNvPr>
          <p:cNvGraphicFramePr>
            <a:graphicFrameLocks noChangeAspect="1"/>
          </p:cNvGraphicFramePr>
          <p:nvPr/>
        </p:nvGraphicFramePr>
        <p:xfrm>
          <a:off x="990600" y="1600200"/>
          <a:ext cx="7248525" cy="2749550"/>
        </p:xfrm>
        <a:graphic>
          <a:graphicData uri="http://schemas.openxmlformats.org/presentationml/2006/ole">
            <mc:AlternateContent xmlns:mc="http://schemas.openxmlformats.org/markup-compatibility/2006">
              <mc:Choice xmlns:v="urn:schemas-microsoft-com:vml" Requires="v">
                <p:oleObj name="Worksheet" r:id="rId2" imgW="3858031" imgH="1467091" progId="Excel.Sheet.8">
                  <p:embed/>
                </p:oleObj>
              </mc:Choice>
              <mc:Fallback>
                <p:oleObj name="Worksheet" r:id="rId2" imgW="3858031" imgH="1467091" progId="Excel.Shee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600200"/>
                        <a:ext cx="7248525" cy="274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a:extLst>
              <a:ext uri="{FF2B5EF4-FFF2-40B4-BE49-F238E27FC236}">
                <a16:creationId xmlns:a16="http://schemas.microsoft.com/office/drawing/2014/main" id="{8406BF96-06D5-3992-6958-93F278DD4AA2}"/>
              </a:ext>
            </a:extLst>
          </p:cNvPr>
          <p:cNvSpPr>
            <a:spLocks noChangeArrowheads="1"/>
          </p:cNvSpPr>
          <p:nvPr/>
        </p:nvSpPr>
        <p:spPr bwMode="auto">
          <a:xfrm>
            <a:off x="785813" y="2276475"/>
            <a:ext cx="7296150" cy="3162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marL="342900" indent="-342900">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50000"/>
              </a:spcBef>
            </a:pPr>
            <a:r>
              <a:rPr lang="en-US" altLang="en-US" sz="2400"/>
              <a:t>More frequent changes . . . allow</a:t>
            </a:r>
          </a:p>
          <a:p>
            <a:pPr>
              <a:spcBef>
                <a:spcPct val="50000"/>
              </a:spcBef>
            </a:pPr>
            <a:r>
              <a:rPr lang="en-US" altLang="en-US" sz="2400"/>
              <a:t>Shorter production cycles . . . which</a:t>
            </a:r>
          </a:p>
          <a:p>
            <a:pPr>
              <a:spcBef>
                <a:spcPct val="50000"/>
              </a:spcBef>
            </a:pPr>
            <a:r>
              <a:rPr lang="en-US" altLang="en-US" sz="2400"/>
              <a:t>Lower inventories . . . and offer</a:t>
            </a:r>
          </a:p>
          <a:p>
            <a:pPr>
              <a:spcBef>
                <a:spcPct val="50000"/>
              </a:spcBef>
            </a:pPr>
            <a:r>
              <a:rPr lang="en-US" altLang="en-US" sz="2400"/>
              <a:t>More flexibility . . . to deliver</a:t>
            </a:r>
          </a:p>
          <a:p>
            <a:pPr>
              <a:spcBef>
                <a:spcPct val="50000"/>
              </a:spcBef>
            </a:pPr>
            <a:r>
              <a:rPr lang="en-US" altLang="en-US" sz="2400"/>
              <a:t>Faster customer response . . . with</a:t>
            </a:r>
          </a:p>
          <a:p>
            <a:pPr>
              <a:spcBef>
                <a:spcPct val="50000"/>
              </a:spcBef>
            </a:pPr>
            <a:r>
              <a:rPr lang="en-US" altLang="en-US" sz="2400"/>
              <a:t>Better quality . . . resulting in</a:t>
            </a:r>
          </a:p>
          <a:p>
            <a:pPr>
              <a:spcBef>
                <a:spcPct val="50000"/>
              </a:spcBef>
            </a:pPr>
            <a:r>
              <a:rPr lang="en-US" altLang="en-US" sz="2400"/>
              <a:t>Higher controllable earnings</a:t>
            </a:r>
          </a:p>
        </p:txBody>
      </p:sp>
      <p:sp>
        <p:nvSpPr>
          <p:cNvPr id="709635" name="Rectangle 3">
            <a:extLst>
              <a:ext uri="{FF2B5EF4-FFF2-40B4-BE49-F238E27FC236}">
                <a16:creationId xmlns:a16="http://schemas.microsoft.com/office/drawing/2014/main" id="{DA94E83F-CE1B-137C-9823-E47491C580AF}"/>
              </a:ext>
            </a:extLst>
          </p:cNvPr>
          <p:cNvSpPr>
            <a:spLocks noChangeArrowheads="1"/>
          </p:cNvSpPr>
          <p:nvPr/>
        </p:nvSpPr>
        <p:spPr bwMode="auto">
          <a:xfrm>
            <a:off x="609600" y="1219200"/>
            <a:ext cx="7753350" cy="45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2400" i="1">
                <a:solidFill>
                  <a:srgbClr val="000000"/>
                </a:solidFill>
                <a:latin typeface="Arial" panose="020B0604020202020204" pitchFamily="34" charset="0"/>
              </a:rPr>
              <a:t>Decreased set-up time provides a stream of benefits . . .</a:t>
            </a:r>
          </a:p>
        </p:txBody>
      </p:sp>
      <p:sp>
        <p:nvSpPr>
          <p:cNvPr id="709636" name="Rectangle 4">
            <a:extLst>
              <a:ext uri="{FF2B5EF4-FFF2-40B4-BE49-F238E27FC236}">
                <a16:creationId xmlns:a16="http://schemas.microsoft.com/office/drawing/2014/main" id="{0BB251DF-0E90-6B9B-FB5C-477ADA23CA33}"/>
              </a:ext>
            </a:extLst>
          </p:cNvPr>
          <p:cNvSpPr>
            <a:spLocks noGrp="1" noChangeArrowheads="1"/>
          </p:cNvSpPr>
          <p:nvPr>
            <p:ph type="title"/>
          </p:nvPr>
        </p:nvSpPr>
        <p:spPr/>
        <p:txBody>
          <a:bodyPr/>
          <a:lstStyle/>
          <a:p>
            <a:r>
              <a:rPr lang="en-US" altLang="en-US"/>
              <a:t>Set-Up Time Reduction Benefits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a:extLst>
              <a:ext uri="{FF2B5EF4-FFF2-40B4-BE49-F238E27FC236}">
                <a16:creationId xmlns:a16="http://schemas.microsoft.com/office/drawing/2014/main" id="{9620089F-D3FB-F634-3843-A1029A2FE204}"/>
              </a:ext>
            </a:extLst>
          </p:cNvPr>
          <p:cNvSpPr>
            <a:spLocks noChangeArrowheads="1"/>
          </p:cNvSpPr>
          <p:nvPr/>
        </p:nvSpPr>
        <p:spPr bwMode="auto">
          <a:xfrm>
            <a:off x="2854325" y="881063"/>
            <a:ext cx="28575" cy="657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83" name="Rectangle 3">
            <a:extLst>
              <a:ext uri="{FF2B5EF4-FFF2-40B4-BE49-F238E27FC236}">
                <a16:creationId xmlns:a16="http://schemas.microsoft.com/office/drawing/2014/main" id="{CDEDDDFC-0737-82D1-E0FA-78B61427CC5F}"/>
              </a:ext>
            </a:extLst>
          </p:cNvPr>
          <p:cNvSpPr>
            <a:spLocks noChangeArrowheads="1"/>
          </p:cNvSpPr>
          <p:nvPr/>
        </p:nvSpPr>
        <p:spPr bwMode="auto">
          <a:xfrm>
            <a:off x="1395413" y="1752600"/>
            <a:ext cx="1920875"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1800" i="1">
                <a:latin typeface="Arial" panose="020B0604020202020204" pitchFamily="34" charset="0"/>
              </a:rPr>
              <a:t>Old Batched Lots</a:t>
            </a:r>
          </a:p>
        </p:txBody>
      </p:sp>
      <p:sp>
        <p:nvSpPr>
          <p:cNvPr id="711684" name="Rectangle 4">
            <a:extLst>
              <a:ext uri="{FF2B5EF4-FFF2-40B4-BE49-F238E27FC236}">
                <a16:creationId xmlns:a16="http://schemas.microsoft.com/office/drawing/2014/main" id="{76FEF81C-37AC-667D-CF19-EEE0326DC43B}"/>
              </a:ext>
            </a:extLst>
          </p:cNvPr>
          <p:cNvSpPr>
            <a:spLocks noChangeArrowheads="1"/>
          </p:cNvSpPr>
          <p:nvPr/>
        </p:nvSpPr>
        <p:spPr bwMode="auto">
          <a:xfrm>
            <a:off x="5854700" y="1828800"/>
            <a:ext cx="1758950"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5000"/>
              </a:lnSpc>
            </a:pPr>
            <a:r>
              <a:rPr lang="en-US" altLang="en-US" sz="1800" i="1">
                <a:latin typeface="Arial" panose="020B0604020202020204" pitchFamily="34" charset="0"/>
              </a:rPr>
              <a:t>New Small Lots</a:t>
            </a:r>
          </a:p>
        </p:txBody>
      </p:sp>
      <p:sp>
        <p:nvSpPr>
          <p:cNvPr id="711685" name="Rectangle 5">
            <a:extLst>
              <a:ext uri="{FF2B5EF4-FFF2-40B4-BE49-F238E27FC236}">
                <a16:creationId xmlns:a16="http://schemas.microsoft.com/office/drawing/2014/main" id="{FD750056-85F3-64DA-E9D4-1D21EB11953B}"/>
              </a:ext>
            </a:extLst>
          </p:cNvPr>
          <p:cNvSpPr>
            <a:spLocks noChangeArrowheads="1"/>
          </p:cNvSpPr>
          <p:nvPr/>
        </p:nvSpPr>
        <p:spPr bwMode="auto">
          <a:xfrm>
            <a:off x="1752600" y="2424113"/>
            <a:ext cx="1924050"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pPr>
            <a:r>
              <a:rPr lang="en-US" altLang="en-US" sz="1600" i="1">
                <a:latin typeface="Arial" panose="020B0604020202020204" pitchFamily="34" charset="0"/>
              </a:rPr>
              <a:t>Assembly Schedule</a:t>
            </a:r>
          </a:p>
        </p:txBody>
      </p:sp>
      <p:sp>
        <p:nvSpPr>
          <p:cNvPr id="711686" name="Rectangle 6">
            <a:extLst>
              <a:ext uri="{FF2B5EF4-FFF2-40B4-BE49-F238E27FC236}">
                <a16:creationId xmlns:a16="http://schemas.microsoft.com/office/drawing/2014/main" id="{C2F54A44-5F11-9D8B-3423-1D6EB55B2348}"/>
              </a:ext>
            </a:extLst>
          </p:cNvPr>
          <p:cNvSpPr>
            <a:spLocks noChangeArrowheads="1"/>
          </p:cNvSpPr>
          <p:nvPr/>
        </p:nvSpPr>
        <p:spPr bwMode="auto">
          <a:xfrm>
            <a:off x="565150" y="2290763"/>
            <a:ext cx="519113"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7000"/>
              </a:lnSpc>
            </a:pPr>
            <a:r>
              <a:rPr lang="en-US" altLang="en-US" sz="1400" b="1">
                <a:latin typeface="Arial" panose="020B0604020202020204" pitchFamily="34" charset="0"/>
              </a:rPr>
              <a:t>DAY</a:t>
            </a:r>
          </a:p>
        </p:txBody>
      </p:sp>
      <p:sp>
        <p:nvSpPr>
          <p:cNvPr id="711687" name="Rectangle 7">
            <a:extLst>
              <a:ext uri="{FF2B5EF4-FFF2-40B4-BE49-F238E27FC236}">
                <a16:creationId xmlns:a16="http://schemas.microsoft.com/office/drawing/2014/main" id="{379F47D1-5820-58EE-92E0-0888498878B5}"/>
              </a:ext>
            </a:extLst>
          </p:cNvPr>
          <p:cNvSpPr>
            <a:spLocks noChangeArrowheads="1"/>
          </p:cNvSpPr>
          <p:nvPr/>
        </p:nvSpPr>
        <p:spPr bwMode="auto">
          <a:xfrm>
            <a:off x="307975" y="2754313"/>
            <a:ext cx="566738"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7000"/>
              </a:lnSpc>
            </a:pPr>
            <a:r>
              <a:rPr lang="en-US" altLang="en-US" sz="1400" b="1">
                <a:latin typeface="Arial" panose="020B0604020202020204" pitchFamily="34" charset="0"/>
              </a:rPr>
              <a:t>ITEM</a:t>
            </a:r>
          </a:p>
        </p:txBody>
      </p:sp>
      <p:sp>
        <p:nvSpPr>
          <p:cNvPr id="711688" name="Rectangle 8">
            <a:extLst>
              <a:ext uri="{FF2B5EF4-FFF2-40B4-BE49-F238E27FC236}">
                <a16:creationId xmlns:a16="http://schemas.microsoft.com/office/drawing/2014/main" id="{FCA6ABD6-C575-FF97-3336-501AC370C585}"/>
              </a:ext>
            </a:extLst>
          </p:cNvPr>
          <p:cNvSpPr>
            <a:spLocks noChangeArrowheads="1"/>
          </p:cNvSpPr>
          <p:nvPr/>
        </p:nvSpPr>
        <p:spPr bwMode="auto">
          <a:xfrm>
            <a:off x="436563" y="2757488"/>
            <a:ext cx="4076700" cy="21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7000"/>
              </a:lnSpc>
            </a:pPr>
            <a:r>
              <a:rPr lang="en-US" altLang="en-US" sz="1600" b="1">
                <a:latin typeface="Arial" panose="020B0604020202020204" pitchFamily="34" charset="0"/>
              </a:rPr>
              <a:t>            1      2      3      - - - - -                   30</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A</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B</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C</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D</a:t>
            </a:r>
          </a:p>
          <a:p>
            <a:pPr eaLnBrk="1" hangingPunct="1">
              <a:lnSpc>
                <a:spcPct val="83000"/>
              </a:lnSpc>
            </a:pPr>
            <a:endParaRPr lang="en-US" altLang="en-US" sz="1600" b="1">
              <a:latin typeface="Arial" panose="020B0604020202020204" pitchFamily="34" charset="0"/>
            </a:endParaRPr>
          </a:p>
        </p:txBody>
      </p:sp>
      <p:sp>
        <p:nvSpPr>
          <p:cNvPr id="711689" name="Line 9">
            <a:extLst>
              <a:ext uri="{FF2B5EF4-FFF2-40B4-BE49-F238E27FC236}">
                <a16:creationId xmlns:a16="http://schemas.microsoft.com/office/drawing/2014/main" id="{AB2F68F3-765A-D505-E5D1-146C85D101FD}"/>
              </a:ext>
            </a:extLst>
          </p:cNvPr>
          <p:cNvSpPr>
            <a:spLocks noChangeShapeType="1"/>
          </p:cNvSpPr>
          <p:nvPr/>
        </p:nvSpPr>
        <p:spPr bwMode="auto">
          <a:xfrm>
            <a:off x="4429125" y="2206625"/>
            <a:ext cx="0" cy="2971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0" name="Line 10">
            <a:extLst>
              <a:ext uri="{FF2B5EF4-FFF2-40B4-BE49-F238E27FC236}">
                <a16:creationId xmlns:a16="http://schemas.microsoft.com/office/drawing/2014/main" id="{70B8E9DD-6FBF-EE81-BAC9-315A05289010}"/>
              </a:ext>
            </a:extLst>
          </p:cNvPr>
          <p:cNvSpPr>
            <a:spLocks noChangeShapeType="1"/>
          </p:cNvSpPr>
          <p:nvPr/>
        </p:nvSpPr>
        <p:spPr bwMode="auto">
          <a:xfrm>
            <a:off x="250825" y="2206625"/>
            <a:ext cx="0" cy="297180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1" name="Line 11">
            <a:extLst>
              <a:ext uri="{FF2B5EF4-FFF2-40B4-BE49-F238E27FC236}">
                <a16:creationId xmlns:a16="http://schemas.microsoft.com/office/drawing/2014/main" id="{9E5C4284-9499-A9F3-144E-EDA0474A1EA0}"/>
              </a:ext>
            </a:extLst>
          </p:cNvPr>
          <p:cNvSpPr>
            <a:spLocks noChangeShapeType="1"/>
          </p:cNvSpPr>
          <p:nvPr/>
        </p:nvSpPr>
        <p:spPr bwMode="auto">
          <a:xfrm>
            <a:off x="249238" y="5222875"/>
            <a:ext cx="41671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2" name="Line 12">
            <a:extLst>
              <a:ext uri="{FF2B5EF4-FFF2-40B4-BE49-F238E27FC236}">
                <a16:creationId xmlns:a16="http://schemas.microsoft.com/office/drawing/2014/main" id="{1AF2876F-582F-721F-EFA3-4AA608B36051}"/>
              </a:ext>
            </a:extLst>
          </p:cNvPr>
          <p:cNvSpPr>
            <a:spLocks noChangeShapeType="1"/>
          </p:cNvSpPr>
          <p:nvPr/>
        </p:nvSpPr>
        <p:spPr bwMode="auto">
          <a:xfrm>
            <a:off x="277813" y="3025775"/>
            <a:ext cx="411003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3" name="Line 13">
            <a:extLst>
              <a:ext uri="{FF2B5EF4-FFF2-40B4-BE49-F238E27FC236}">
                <a16:creationId xmlns:a16="http://schemas.microsoft.com/office/drawing/2014/main" id="{0D464BF1-0728-81CE-C424-1B719322CBE8}"/>
              </a:ext>
            </a:extLst>
          </p:cNvPr>
          <p:cNvSpPr>
            <a:spLocks noChangeShapeType="1"/>
          </p:cNvSpPr>
          <p:nvPr/>
        </p:nvSpPr>
        <p:spPr bwMode="auto">
          <a:xfrm>
            <a:off x="249238" y="2193925"/>
            <a:ext cx="4167187"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4" name="Line 14">
            <a:extLst>
              <a:ext uri="{FF2B5EF4-FFF2-40B4-BE49-F238E27FC236}">
                <a16:creationId xmlns:a16="http://schemas.microsoft.com/office/drawing/2014/main" id="{84B515CC-6B2F-5049-C121-D55A86D68690}"/>
              </a:ext>
            </a:extLst>
          </p:cNvPr>
          <p:cNvSpPr>
            <a:spLocks noChangeShapeType="1"/>
          </p:cNvSpPr>
          <p:nvPr/>
        </p:nvSpPr>
        <p:spPr bwMode="auto">
          <a:xfrm>
            <a:off x="257175" y="2182813"/>
            <a:ext cx="831850" cy="83661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5" name="Line 15">
            <a:extLst>
              <a:ext uri="{FF2B5EF4-FFF2-40B4-BE49-F238E27FC236}">
                <a16:creationId xmlns:a16="http://schemas.microsoft.com/office/drawing/2014/main" id="{659C68C4-1242-377D-C340-9045AD0E5920}"/>
              </a:ext>
            </a:extLst>
          </p:cNvPr>
          <p:cNvSpPr>
            <a:spLocks noChangeShapeType="1"/>
          </p:cNvSpPr>
          <p:nvPr/>
        </p:nvSpPr>
        <p:spPr bwMode="auto">
          <a:xfrm>
            <a:off x="1095375" y="2189163"/>
            <a:ext cx="0" cy="30051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6" name="Line 16">
            <a:extLst>
              <a:ext uri="{FF2B5EF4-FFF2-40B4-BE49-F238E27FC236}">
                <a16:creationId xmlns:a16="http://schemas.microsoft.com/office/drawing/2014/main" id="{78A0A939-F791-2C6D-F835-64DADE2F6397}"/>
              </a:ext>
            </a:extLst>
          </p:cNvPr>
          <p:cNvSpPr>
            <a:spLocks noChangeShapeType="1"/>
          </p:cNvSpPr>
          <p:nvPr/>
        </p:nvSpPr>
        <p:spPr bwMode="auto">
          <a:xfrm>
            <a:off x="2911475" y="36734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7" name="Line 17">
            <a:extLst>
              <a:ext uri="{FF2B5EF4-FFF2-40B4-BE49-F238E27FC236}">
                <a16:creationId xmlns:a16="http://schemas.microsoft.com/office/drawing/2014/main" id="{8CDDEECA-FACD-998F-C02E-702A2AB6A124}"/>
              </a:ext>
            </a:extLst>
          </p:cNvPr>
          <p:cNvSpPr>
            <a:spLocks noChangeShapeType="1"/>
          </p:cNvSpPr>
          <p:nvPr/>
        </p:nvSpPr>
        <p:spPr bwMode="auto">
          <a:xfrm>
            <a:off x="2911475" y="335438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8" name="Line 18">
            <a:extLst>
              <a:ext uri="{FF2B5EF4-FFF2-40B4-BE49-F238E27FC236}">
                <a16:creationId xmlns:a16="http://schemas.microsoft.com/office/drawing/2014/main" id="{B666ED8E-2526-9534-A3D3-8535C0EA3DBA}"/>
              </a:ext>
            </a:extLst>
          </p:cNvPr>
          <p:cNvSpPr>
            <a:spLocks noChangeShapeType="1"/>
          </p:cNvSpPr>
          <p:nvPr/>
        </p:nvSpPr>
        <p:spPr bwMode="auto">
          <a:xfrm>
            <a:off x="3341688" y="3881438"/>
            <a:ext cx="0" cy="198437"/>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699" name="Line 19">
            <a:extLst>
              <a:ext uri="{FF2B5EF4-FFF2-40B4-BE49-F238E27FC236}">
                <a16:creationId xmlns:a16="http://schemas.microsoft.com/office/drawing/2014/main" id="{AB92EACD-856E-5D74-020D-CAA029ADB52E}"/>
              </a:ext>
            </a:extLst>
          </p:cNvPr>
          <p:cNvSpPr>
            <a:spLocks noChangeShapeType="1"/>
          </p:cNvSpPr>
          <p:nvPr/>
        </p:nvSpPr>
        <p:spPr bwMode="auto">
          <a:xfrm>
            <a:off x="3341688" y="417195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0" name="Line 20">
            <a:extLst>
              <a:ext uri="{FF2B5EF4-FFF2-40B4-BE49-F238E27FC236}">
                <a16:creationId xmlns:a16="http://schemas.microsoft.com/office/drawing/2014/main" id="{8CFC9E36-9B9D-0FC9-EF88-88AE10CA63F8}"/>
              </a:ext>
            </a:extLst>
          </p:cNvPr>
          <p:cNvSpPr>
            <a:spLocks noChangeShapeType="1"/>
          </p:cNvSpPr>
          <p:nvPr/>
        </p:nvSpPr>
        <p:spPr bwMode="auto">
          <a:xfrm>
            <a:off x="3784600" y="463550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1" name="Line 21">
            <a:extLst>
              <a:ext uri="{FF2B5EF4-FFF2-40B4-BE49-F238E27FC236}">
                <a16:creationId xmlns:a16="http://schemas.microsoft.com/office/drawing/2014/main" id="{EC4F2683-F8A5-9FBA-11DD-061C212EE358}"/>
              </a:ext>
            </a:extLst>
          </p:cNvPr>
          <p:cNvSpPr>
            <a:spLocks noChangeShapeType="1"/>
          </p:cNvSpPr>
          <p:nvPr/>
        </p:nvSpPr>
        <p:spPr bwMode="auto">
          <a:xfrm>
            <a:off x="3784600" y="4348163"/>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2" name="Rectangle 22">
            <a:extLst>
              <a:ext uri="{FF2B5EF4-FFF2-40B4-BE49-F238E27FC236}">
                <a16:creationId xmlns:a16="http://schemas.microsoft.com/office/drawing/2014/main" id="{A67B2139-F1CB-DD3C-8A3A-B5491636B714}"/>
              </a:ext>
            </a:extLst>
          </p:cNvPr>
          <p:cNvSpPr>
            <a:spLocks noChangeArrowheads="1"/>
          </p:cNvSpPr>
          <p:nvPr/>
        </p:nvSpPr>
        <p:spPr bwMode="auto">
          <a:xfrm>
            <a:off x="3784600" y="4724400"/>
            <a:ext cx="373063" cy="161925"/>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3" name="Rectangle 23">
            <a:extLst>
              <a:ext uri="{FF2B5EF4-FFF2-40B4-BE49-F238E27FC236}">
                <a16:creationId xmlns:a16="http://schemas.microsoft.com/office/drawing/2014/main" id="{477AC843-3C69-3698-5827-A9289B295903}"/>
              </a:ext>
            </a:extLst>
          </p:cNvPr>
          <p:cNvSpPr>
            <a:spLocks noChangeArrowheads="1"/>
          </p:cNvSpPr>
          <p:nvPr/>
        </p:nvSpPr>
        <p:spPr bwMode="auto">
          <a:xfrm>
            <a:off x="3341688" y="4278313"/>
            <a:ext cx="442912" cy="127000"/>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4" name="Rectangle 24">
            <a:extLst>
              <a:ext uri="{FF2B5EF4-FFF2-40B4-BE49-F238E27FC236}">
                <a16:creationId xmlns:a16="http://schemas.microsoft.com/office/drawing/2014/main" id="{66AA31D7-20DC-746B-814B-1F4162749934}"/>
              </a:ext>
            </a:extLst>
          </p:cNvPr>
          <p:cNvSpPr>
            <a:spLocks noChangeArrowheads="1"/>
          </p:cNvSpPr>
          <p:nvPr/>
        </p:nvSpPr>
        <p:spPr bwMode="auto">
          <a:xfrm>
            <a:off x="2911475" y="3779838"/>
            <a:ext cx="430213" cy="144462"/>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5" name="Rectangle 25">
            <a:extLst>
              <a:ext uri="{FF2B5EF4-FFF2-40B4-BE49-F238E27FC236}">
                <a16:creationId xmlns:a16="http://schemas.microsoft.com/office/drawing/2014/main" id="{C63B52B1-3C73-C386-5BC5-7535BA095B00}"/>
              </a:ext>
            </a:extLst>
          </p:cNvPr>
          <p:cNvSpPr>
            <a:spLocks noChangeArrowheads="1"/>
          </p:cNvSpPr>
          <p:nvPr/>
        </p:nvSpPr>
        <p:spPr bwMode="auto">
          <a:xfrm>
            <a:off x="1109663" y="3316288"/>
            <a:ext cx="1801812" cy="128587"/>
          </a:xfrm>
          <a:prstGeom prst="rect">
            <a:avLst/>
          </a:prstGeom>
          <a:solidFill>
            <a:schemeClr val="tx2"/>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6" name="Line 26">
            <a:extLst>
              <a:ext uri="{FF2B5EF4-FFF2-40B4-BE49-F238E27FC236}">
                <a16:creationId xmlns:a16="http://schemas.microsoft.com/office/drawing/2014/main" id="{C9B65B5F-4FC1-88F7-F0A1-B1CAC68CE8EB}"/>
              </a:ext>
            </a:extLst>
          </p:cNvPr>
          <p:cNvSpPr>
            <a:spLocks noChangeShapeType="1"/>
          </p:cNvSpPr>
          <p:nvPr/>
        </p:nvSpPr>
        <p:spPr bwMode="auto">
          <a:xfrm>
            <a:off x="6527800" y="365760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7" name="Line 27">
            <a:extLst>
              <a:ext uri="{FF2B5EF4-FFF2-40B4-BE49-F238E27FC236}">
                <a16:creationId xmlns:a16="http://schemas.microsoft.com/office/drawing/2014/main" id="{B668D18B-2CF9-F421-A9EC-44679A9D6A83}"/>
              </a:ext>
            </a:extLst>
          </p:cNvPr>
          <p:cNvSpPr>
            <a:spLocks noChangeShapeType="1"/>
          </p:cNvSpPr>
          <p:nvPr/>
        </p:nvSpPr>
        <p:spPr bwMode="auto">
          <a:xfrm>
            <a:off x="5911850" y="4570413"/>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8" name="Line 28">
            <a:extLst>
              <a:ext uri="{FF2B5EF4-FFF2-40B4-BE49-F238E27FC236}">
                <a16:creationId xmlns:a16="http://schemas.microsoft.com/office/drawing/2014/main" id="{CAADE081-E59C-33C0-CFEB-92A1BCB39147}"/>
              </a:ext>
            </a:extLst>
          </p:cNvPr>
          <p:cNvSpPr>
            <a:spLocks noChangeShapeType="1"/>
          </p:cNvSpPr>
          <p:nvPr/>
        </p:nvSpPr>
        <p:spPr bwMode="auto">
          <a:xfrm>
            <a:off x="5783263" y="4092575"/>
            <a:ext cx="0" cy="1793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09" name="Line 29">
            <a:extLst>
              <a:ext uri="{FF2B5EF4-FFF2-40B4-BE49-F238E27FC236}">
                <a16:creationId xmlns:a16="http://schemas.microsoft.com/office/drawing/2014/main" id="{39044C91-55AE-DC2D-AED7-91019CC6645A}"/>
              </a:ext>
            </a:extLst>
          </p:cNvPr>
          <p:cNvSpPr>
            <a:spLocks noChangeShapeType="1"/>
          </p:cNvSpPr>
          <p:nvPr/>
        </p:nvSpPr>
        <p:spPr bwMode="auto">
          <a:xfrm>
            <a:off x="5840413" y="4268788"/>
            <a:ext cx="0" cy="225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10" name="Line 30">
            <a:extLst>
              <a:ext uri="{FF2B5EF4-FFF2-40B4-BE49-F238E27FC236}">
                <a16:creationId xmlns:a16="http://schemas.microsoft.com/office/drawing/2014/main" id="{2B30D91B-ED68-046A-6198-3A8778035F8A}"/>
              </a:ext>
            </a:extLst>
          </p:cNvPr>
          <p:cNvSpPr>
            <a:spLocks noChangeShapeType="1"/>
          </p:cNvSpPr>
          <p:nvPr/>
        </p:nvSpPr>
        <p:spPr bwMode="auto">
          <a:xfrm>
            <a:off x="5726113" y="364172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11" name="Line 31">
            <a:extLst>
              <a:ext uri="{FF2B5EF4-FFF2-40B4-BE49-F238E27FC236}">
                <a16:creationId xmlns:a16="http://schemas.microsoft.com/office/drawing/2014/main" id="{81840B19-ED88-55A4-13C2-766C4C3D9EBE}"/>
              </a:ext>
            </a:extLst>
          </p:cNvPr>
          <p:cNvSpPr>
            <a:spLocks noChangeShapeType="1"/>
          </p:cNvSpPr>
          <p:nvPr/>
        </p:nvSpPr>
        <p:spPr bwMode="auto">
          <a:xfrm>
            <a:off x="5783263" y="3833813"/>
            <a:ext cx="0" cy="180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12" name="Line 32">
            <a:extLst>
              <a:ext uri="{FF2B5EF4-FFF2-40B4-BE49-F238E27FC236}">
                <a16:creationId xmlns:a16="http://schemas.microsoft.com/office/drawing/2014/main" id="{E377C700-AD1E-5E7D-D8C6-3A97F5876753}"/>
              </a:ext>
            </a:extLst>
          </p:cNvPr>
          <p:cNvSpPr>
            <a:spLocks noChangeShapeType="1"/>
          </p:cNvSpPr>
          <p:nvPr/>
        </p:nvSpPr>
        <p:spPr bwMode="auto">
          <a:xfrm>
            <a:off x="5711825" y="335438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13" name="Rectangle 33">
            <a:extLst>
              <a:ext uri="{FF2B5EF4-FFF2-40B4-BE49-F238E27FC236}">
                <a16:creationId xmlns:a16="http://schemas.microsoft.com/office/drawing/2014/main" id="{A338C95C-D24B-7430-A60D-6F56D456E833}"/>
              </a:ext>
            </a:extLst>
          </p:cNvPr>
          <p:cNvSpPr>
            <a:spLocks noChangeArrowheads="1"/>
          </p:cNvSpPr>
          <p:nvPr/>
        </p:nvSpPr>
        <p:spPr bwMode="auto">
          <a:xfrm>
            <a:off x="6156325" y="2408238"/>
            <a:ext cx="1924050" cy="277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pPr>
            <a:r>
              <a:rPr lang="en-US" altLang="en-US" sz="1600" i="1">
                <a:latin typeface="Arial" panose="020B0604020202020204" pitchFamily="34" charset="0"/>
              </a:rPr>
              <a:t>Assembly Schedule</a:t>
            </a:r>
          </a:p>
        </p:txBody>
      </p:sp>
      <p:sp>
        <p:nvSpPr>
          <p:cNvPr id="711714" name="Rectangle 34">
            <a:extLst>
              <a:ext uri="{FF2B5EF4-FFF2-40B4-BE49-F238E27FC236}">
                <a16:creationId xmlns:a16="http://schemas.microsoft.com/office/drawing/2014/main" id="{D6F4EC4B-0626-05D4-F1D5-5A4AD7BEA2F4}"/>
              </a:ext>
            </a:extLst>
          </p:cNvPr>
          <p:cNvSpPr>
            <a:spLocks noChangeArrowheads="1"/>
          </p:cNvSpPr>
          <p:nvPr/>
        </p:nvSpPr>
        <p:spPr bwMode="auto">
          <a:xfrm>
            <a:off x="4968875" y="2274888"/>
            <a:ext cx="519113"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7000"/>
              </a:lnSpc>
            </a:pPr>
            <a:r>
              <a:rPr lang="en-US" altLang="en-US" sz="1400" b="1">
                <a:latin typeface="Arial" panose="020B0604020202020204" pitchFamily="34" charset="0"/>
              </a:rPr>
              <a:t>DAY</a:t>
            </a:r>
          </a:p>
        </p:txBody>
      </p:sp>
      <p:sp>
        <p:nvSpPr>
          <p:cNvPr id="711715" name="Rectangle 35">
            <a:extLst>
              <a:ext uri="{FF2B5EF4-FFF2-40B4-BE49-F238E27FC236}">
                <a16:creationId xmlns:a16="http://schemas.microsoft.com/office/drawing/2014/main" id="{B370A726-E297-EE74-D15B-6F48A7FE2BFA}"/>
              </a:ext>
            </a:extLst>
          </p:cNvPr>
          <p:cNvSpPr>
            <a:spLocks noChangeArrowheads="1"/>
          </p:cNvSpPr>
          <p:nvPr/>
        </p:nvSpPr>
        <p:spPr bwMode="auto">
          <a:xfrm>
            <a:off x="4710113" y="2738438"/>
            <a:ext cx="566737" cy="26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7000"/>
              </a:lnSpc>
            </a:pPr>
            <a:r>
              <a:rPr lang="en-US" altLang="en-US" sz="1400" b="1">
                <a:latin typeface="Arial" panose="020B0604020202020204" pitchFamily="34" charset="0"/>
              </a:rPr>
              <a:t>ITEM</a:t>
            </a:r>
          </a:p>
        </p:txBody>
      </p:sp>
      <p:sp>
        <p:nvSpPr>
          <p:cNvPr id="711716" name="Rectangle 36">
            <a:extLst>
              <a:ext uri="{FF2B5EF4-FFF2-40B4-BE49-F238E27FC236}">
                <a16:creationId xmlns:a16="http://schemas.microsoft.com/office/drawing/2014/main" id="{8AD1B2C2-9A69-6EE1-B17C-1D61942EEC8B}"/>
              </a:ext>
            </a:extLst>
          </p:cNvPr>
          <p:cNvSpPr>
            <a:spLocks noChangeArrowheads="1"/>
          </p:cNvSpPr>
          <p:nvPr/>
        </p:nvSpPr>
        <p:spPr bwMode="auto">
          <a:xfrm>
            <a:off x="4838700" y="2741613"/>
            <a:ext cx="4019550" cy="217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438" tIns="28575" rIns="71438" bIns="28575">
            <a:spAutoFit/>
          </a:bodyPr>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87000"/>
              </a:lnSpc>
            </a:pPr>
            <a:r>
              <a:rPr lang="en-US" altLang="en-US" sz="1600" b="1">
                <a:latin typeface="Arial" panose="020B0604020202020204" pitchFamily="34" charset="0"/>
              </a:rPr>
              <a:t>            1     2      3      - - - - -                   30</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A</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B</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C</a:t>
            </a:r>
          </a:p>
          <a:p>
            <a:pPr>
              <a:lnSpc>
                <a:spcPct val="87000"/>
              </a:lnSpc>
            </a:pPr>
            <a:endParaRPr lang="en-US" altLang="en-US" sz="1600" b="1">
              <a:latin typeface="Arial" panose="020B0604020202020204" pitchFamily="34" charset="0"/>
            </a:endParaRPr>
          </a:p>
          <a:p>
            <a:pPr>
              <a:lnSpc>
                <a:spcPct val="87000"/>
              </a:lnSpc>
            </a:pPr>
            <a:r>
              <a:rPr lang="en-US" altLang="en-US" sz="1600" b="1">
                <a:latin typeface="Arial" panose="020B0604020202020204" pitchFamily="34" charset="0"/>
              </a:rPr>
              <a:t>D</a:t>
            </a:r>
          </a:p>
          <a:p>
            <a:pPr eaLnBrk="1" hangingPunct="1">
              <a:lnSpc>
                <a:spcPct val="83000"/>
              </a:lnSpc>
            </a:pPr>
            <a:endParaRPr lang="en-US" altLang="en-US" sz="1600" b="1">
              <a:latin typeface="Arial" panose="020B0604020202020204" pitchFamily="34" charset="0"/>
            </a:endParaRPr>
          </a:p>
        </p:txBody>
      </p:sp>
      <p:sp>
        <p:nvSpPr>
          <p:cNvPr id="711717" name="Line 37">
            <a:extLst>
              <a:ext uri="{FF2B5EF4-FFF2-40B4-BE49-F238E27FC236}">
                <a16:creationId xmlns:a16="http://schemas.microsoft.com/office/drawing/2014/main" id="{5767C34D-98FA-D465-42F3-DCE1C7817A4C}"/>
              </a:ext>
            </a:extLst>
          </p:cNvPr>
          <p:cNvSpPr>
            <a:spLocks noChangeShapeType="1"/>
          </p:cNvSpPr>
          <p:nvPr/>
        </p:nvSpPr>
        <p:spPr bwMode="auto">
          <a:xfrm>
            <a:off x="8831263" y="2189163"/>
            <a:ext cx="0" cy="297338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18" name="Line 38">
            <a:extLst>
              <a:ext uri="{FF2B5EF4-FFF2-40B4-BE49-F238E27FC236}">
                <a16:creationId xmlns:a16="http://schemas.microsoft.com/office/drawing/2014/main" id="{B74FA1A9-4603-7E19-D9FF-BB117D061C07}"/>
              </a:ext>
            </a:extLst>
          </p:cNvPr>
          <p:cNvSpPr>
            <a:spLocks noChangeShapeType="1"/>
          </p:cNvSpPr>
          <p:nvPr/>
        </p:nvSpPr>
        <p:spPr bwMode="auto">
          <a:xfrm>
            <a:off x="4652963" y="2189163"/>
            <a:ext cx="0" cy="297338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19" name="Line 39">
            <a:extLst>
              <a:ext uri="{FF2B5EF4-FFF2-40B4-BE49-F238E27FC236}">
                <a16:creationId xmlns:a16="http://schemas.microsoft.com/office/drawing/2014/main" id="{A0024F87-F540-8E5A-F428-62DBC1235702}"/>
              </a:ext>
            </a:extLst>
          </p:cNvPr>
          <p:cNvSpPr>
            <a:spLocks noChangeShapeType="1"/>
          </p:cNvSpPr>
          <p:nvPr/>
        </p:nvSpPr>
        <p:spPr bwMode="auto">
          <a:xfrm>
            <a:off x="4651375" y="5207000"/>
            <a:ext cx="416718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0" name="Line 40">
            <a:extLst>
              <a:ext uri="{FF2B5EF4-FFF2-40B4-BE49-F238E27FC236}">
                <a16:creationId xmlns:a16="http://schemas.microsoft.com/office/drawing/2014/main" id="{9A23E44B-9A27-7F7A-A708-CFDCEACCB84E}"/>
              </a:ext>
            </a:extLst>
          </p:cNvPr>
          <p:cNvSpPr>
            <a:spLocks noChangeShapeType="1"/>
          </p:cNvSpPr>
          <p:nvPr/>
        </p:nvSpPr>
        <p:spPr bwMode="auto">
          <a:xfrm>
            <a:off x="4679950" y="3009900"/>
            <a:ext cx="411003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1" name="Line 41">
            <a:extLst>
              <a:ext uri="{FF2B5EF4-FFF2-40B4-BE49-F238E27FC236}">
                <a16:creationId xmlns:a16="http://schemas.microsoft.com/office/drawing/2014/main" id="{B31AE2DA-1C87-5FAC-0364-F00779160DAF}"/>
              </a:ext>
            </a:extLst>
          </p:cNvPr>
          <p:cNvSpPr>
            <a:spLocks noChangeShapeType="1"/>
          </p:cNvSpPr>
          <p:nvPr/>
        </p:nvSpPr>
        <p:spPr bwMode="auto">
          <a:xfrm>
            <a:off x="4651375" y="2176463"/>
            <a:ext cx="4167188"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2" name="Line 42">
            <a:extLst>
              <a:ext uri="{FF2B5EF4-FFF2-40B4-BE49-F238E27FC236}">
                <a16:creationId xmlns:a16="http://schemas.microsoft.com/office/drawing/2014/main" id="{BAC64BB0-C3E5-C2E7-47F5-813921F10206}"/>
              </a:ext>
            </a:extLst>
          </p:cNvPr>
          <p:cNvSpPr>
            <a:spLocks noChangeShapeType="1"/>
          </p:cNvSpPr>
          <p:nvPr/>
        </p:nvSpPr>
        <p:spPr bwMode="auto">
          <a:xfrm>
            <a:off x="5497513" y="2173288"/>
            <a:ext cx="0" cy="3005137"/>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3" name="Line 43">
            <a:extLst>
              <a:ext uri="{FF2B5EF4-FFF2-40B4-BE49-F238E27FC236}">
                <a16:creationId xmlns:a16="http://schemas.microsoft.com/office/drawing/2014/main" id="{4DCDF302-11AF-652F-C87E-FC353E965F39}"/>
              </a:ext>
            </a:extLst>
          </p:cNvPr>
          <p:cNvSpPr>
            <a:spLocks noChangeShapeType="1"/>
          </p:cNvSpPr>
          <p:nvPr/>
        </p:nvSpPr>
        <p:spPr bwMode="auto">
          <a:xfrm>
            <a:off x="4659313" y="2166938"/>
            <a:ext cx="831850" cy="83661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4" name="Line 44">
            <a:extLst>
              <a:ext uri="{FF2B5EF4-FFF2-40B4-BE49-F238E27FC236}">
                <a16:creationId xmlns:a16="http://schemas.microsoft.com/office/drawing/2014/main" id="{BA1E8DE1-5AC5-F0EA-137D-40429528FBB5}"/>
              </a:ext>
            </a:extLst>
          </p:cNvPr>
          <p:cNvSpPr>
            <a:spLocks noChangeShapeType="1"/>
          </p:cNvSpPr>
          <p:nvPr/>
        </p:nvSpPr>
        <p:spPr bwMode="auto">
          <a:xfrm>
            <a:off x="5854700" y="4570413"/>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5" name="Line 45">
            <a:extLst>
              <a:ext uri="{FF2B5EF4-FFF2-40B4-BE49-F238E27FC236}">
                <a16:creationId xmlns:a16="http://schemas.microsoft.com/office/drawing/2014/main" id="{2C0E8F66-D7F5-0FEC-44F9-D45738993109}"/>
              </a:ext>
            </a:extLst>
          </p:cNvPr>
          <p:cNvSpPr>
            <a:spLocks noChangeShapeType="1"/>
          </p:cNvSpPr>
          <p:nvPr/>
        </p:nvSpPr>
        <p:spPr bwMode="auto">
          <a:xfrm>
            <a:off x="5911850" y="33702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6" name="Line 46">
            <a:extLst>
              <a:ext uri="{FF2B5EF4-FFF2-40B4-BE49-F238E27FC236}">
                <a16:creationId xmlns:a16="http://schemas.microsoft.com/office/drawing/2014/main" id="{2327BA7D-9DC7-ADCB-EB5B-C8F4C9C05632}"/>
              </a:ext>
            </a:extLst>
          </p:cNvPr>
          <p:cNvSpPr>
            <a:spLocks noChangeShapeType="1"/>
          </p:cNvSpPr>
          <p:nvPr/>
        </p:nvSpPr>
        <p:spPr bwMode="auto">
          <a:xfrm>
            <a:off x="5911850" y="36734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7" name="Line 47">
            <a:extLst>
              <a:ext uri="{FF2B5EF4-FFF2-40B4-BE49-F238E27FC236}">
                <a16:creationId xmlns:a16="http://schemas.microsoft.com/office/drawing/2014/main" id="{2EEAB3B1-F299-3F75-C1F9-3B2E9A1EDFE8}"/>
              </a:ext>
            </a:extLst>
          </p:cNvPr>
          <p:cNvSpPr>
            <a:spLocks noChangeShapeType="1"/>
          </p:cNvSpPr>
          <p:nvPr/>
        </p:nvSpPr>
        <p:spPr bwMode="auto">
          <a:xfrm>
            <a:off x="5911850" y="3946525"/>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8" name="Line 48">
            <a:extLst>
              <a:ext uri="{FF2B5EF4-FFF2-40B4-BE49-F238E27FC236}">
                <a16:creationId xmlns:a16="http://schemas.microsoft.com/office/drawing/2014/main" id="{6ECAE795-1998-50AC-901E-85B3D7CD359B}"/>
              </a:ext>
            </a:extLst>
          </p:cNvPr>
          <p:cNvSpPr>
            <a:spLocks noChangeShapeType="1"/>
          </p:cNvSpPr>
          <p:nvPr/>
        </p:nvSpPr>
        <p:spPr bwMode="auto">
          <a:xfrm>
            <a:off x="5911850" y="4252913"/>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29" name="Rectangle 49">
            <a:extLst>
              <a:ext uri="{FF2B5EF4-FFF2-40B4-BE49-F238E27FC236}">
                <a16:creationId xmlns:a16="http://schemas.microsoft.com/office/drawing/2014/main" id="{001AA3E1-3FB2-14C2-40C4-064B1BAC9F37}"/>
              </a:ext>
            </a:extLst>
          </p:cNvPr>
          <p:cNvSpPr>
            <a:spLocks noChangeArrowheads="1"/>
          </p:cNvSpPr>
          <p:nvPr/>
        </p:nvSpPr>
        <p:spPr bwMode="auto">
          <a:xfrm>
            <a:off x="5511800" y="3300413"/>
            <a:ext cx="200025" cy="160337"/>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0" name="Rectangle 50">
            <a:extLst>
              <a:ext uri="{FF2B5EF4-FFF2-40B4-BE49-F238E27FC236}">
                <a16:creationId xmlns:a16="http://schemas.microsoft.com/office/drawing/2014/main" id="{F87D4141-7A14-6834-6475-E88E51350859}"/>
              </a:ext>
            </a:extLst>
          </p:cNvPr>
          <p:cNvSpPr>
            <a:spLocks noChangeArrowheads="1"/>
          </p:cNvSpPr>
          <p:nvPr/>
        </p:nvSpPr>
        <p:spPr bwMode="auto">
          <a:xfrm>
            <a:off x="5854700" y="4708525"/>
            <a:ext cx="57150" cy="209550"/>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1" name="Line 51">
            <a:extLst>
              <a:ext uri="{FF2B5EF4-FFF2-40B4-BE49-F238E27FC236}">
                <a16:creationId xmlns:a16="http://schemas.microsoft.com/office/drawing/2014/main" id="{5C3E88A5-7428-56A5-1F8A-E9F0D6AAC492}"/>
              </a:ext>
            </a:extLst>
          </p:cNvPr>
          <p:cNvSpPr>
            <a:spLocks noChangeShapeType="1"/>
          </p:cNvSpPr>
          <p:nvPr/>
        </p:nvSpPr>
        <p:spPr bwMode="auto">
          <a:xfrm>
            <a:off x="6713538" y="45878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2" name="Line 52">
            <a:extLst>
              <a:ext uri="{FF2B5EF4-FFF2-40B4-BE49-F238E27FC236}">
                <a16:creationId xmlns:a16="http://schemas.microsoft.com/office/drawing/2014/main" id="{2F0AF595-DF21-6501-58AA-195CF30164FA}"/>
              </a:ext>
            </a:extLst>
          </p:cNvPr>
          <p:cNvSpPr>
            <a:spLocks noChangeShapeType="1"/>
          </p:cNvSpPr>
          <p:nvPr/>
        </p:nvSpPr>
        <p:spPr bwMode="auto">
          <a:xfrm>
            <a:off x="6584950" y="4108450"/>
            <a:ext cx="0" cy="1793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3" name="Line 53">
            <a:extLst>
              <a:ext uri="{FF2B5EF4-FFF2-40B4-BE49-F238E27FC236}">
                <a16:creationId xmlns:a16="http://schemas.microsoft.com/office/drawing/2014/main" id="{38342096-2E25-EBCC-0E24-99827461C38F}"/>
              </a:ext>
            </a:extLst>
          </p:cNvPr>
          <p:cNvSpPr>
            <a:spLocks noChangeShapeType="1"/>
          </p:cNvSpPr>
          <p:nvPr/>
        </p:nvSpPr>
        <p:spPr bwMode="auto">
          <a:xfrm>
            <a:off x="6656388" y="4284663"/>
            <a:ext cx="0" cy="225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4" name="Line 54">
            <a:extLst>
              <a:ext uri="{FF2B5EF4-FFF2-40B4-BE49-F238E27FC236}">
                <a16:creationId xmlns:a16="http://schemas.microsoft.com/office/drawing/2014/main" id="{4186B49D-89F4-FEB7-3097-5E846DD89716}"/>
              </a:ext>
            </a:extLst>
          </p:cNvPr>
          <p:cNvSpPr>
            <a:spLocks noChangeShapeType="1"/>
          </p:cNvSpPr>
          <p:nvPr/>
        </p:nvSpPr>
        <p:spPr bwMode="auto">
          <a:xfrm>
            <a:off x="6584950" y="3849688"/>
            <a:ext cx="0" cy="180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5" name="Line 55">
            <a:extLst>
              <a:ext uri="{FF2B5EF4-FFF2-40B4-BE49-F238E27FC236}">
                <a16:creationId xmlns:a16="http://schemas.microsoft.com/office/drawing/2014/main" id="{0F86C3DB-64E7-50C1-A3EC-DA2D27E41534}"/>
              </a:ext>
            </a:extLst>
          </p:cNvPr>
          <p:cNvSpPr>
            <a:spLocks noChangeShapeType="1"/>
          </p:cNvSpPr>
          <p:nvPr/>
        </p:nvSpPr>
        <p:spPr bwMode="auto">
          <a:xfrm>
            <a:off x="6513513" y="33702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6" name="Line 56">
            <a:extLst>
              <a:ext uri="{FF2B5EF4-FFF2-40B4-BE49-F238E27FC236}">
                <a16:creationId xmlns:a16="http://schemas.microsoft.com/office/drawing/2014/main" id="{E7DE9F00-9ACE-F63A-05C6-5BD89980FFE7}"/>
              </a:ext>
            </a:extLst>
          </p:cNvPr>
          <p:cNvSpPr>
            <a:spLocks noChangeShapeType="1"/>
          </p:cNvSpPr>
          <p:nvPr/>
        </p:nvSpPr>
        <p:spPr bwMode="auto">
          <a:xfrm>
            <a:off x="6656388" y="45878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7" name="Line 57">
            <a:extLst>
              <a:ext uri="{FF2B5EF4-FFF2-40B4-BE49-F238E27FC236}">
                <a16:creationId xmlns:a16="http://schemas.microsoft.com/office/drawing/2014/main" id="{12187D5E-1A66-1340-DA7D-DB55C0F56F66}"/>
              </a:ext>
            </a:extLst>
          </p:cNvPr>
          <p:cNvSpPr>
            <a:spLocks noChangeShapeType="1"/>
          </p:cNvSpPr>
          <p:nvPr/>
        </p:nvSpPr>
        <p:spPr bwMode="auto">
          <a:xfrm>
            <a:off x="6713538" y="338613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8" name="Line 58">
            <a:extLst>
              <a:ext uri="{FF2B5EF4-FFF2-40B4-BE49-F238E27FC236}">
                <a16:creationId xmlns:a16="http://schemas.microsoft.com/office/drawing/2014/main" id="{F97EE197-2806-0E0D-9DD7-A8F21C92AA30}"/>
              </a:ext>
            </a:extLst>
          </p:cNvPr>
          <p:cNvSpPr>
            <a:spLocks noChangeShapeType="1"/>
          </p:cNvSpPr>
          <p:nvPr/>
        </p:nvSpPr>
        <p:spPr bwMode="auto">
          <a:xfrm>
            <a:off x="6713538" y="368935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39" name="Line 59">
            <a:extLst>
              <a:ext uri="{FF2B5EF4-FFF2-40B4-BE49-F238E27FC236}">
                <a16:creationId xmlns:a16="http://schemas.microsoft.com/office/drawing/2014/main" id="{1E9A8DD4-DE6E-CCA3-186A-B348892089DE}"/>
              </a:ext>
            </a:extLst>
          </p:cNvPr>
          <p:cNvSpPr>
            <a:spLocks noChangeShapeType="1"/>
          </p:cNvSpPr>
          <p:nvPr/>
        </p:nvSpPr>
        <p:spPr bwMode="auto">
          <a:xfrm>
            <a:off x="6713538" y="3962400"/>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0" name="Line 60">
            <a:extLst>
              <a:ext uri="{FF2B5EF4-FFF2-40B4-BE49-F238E27FC236}">
                <a16:creationId xmlns:a16="http://schemas.microsoft.com/office/drawing/2014/main" id="{3BEDEAEE-5598-C139-D0C0-FC933FBE22C0}"/>
              </a:ext>
            </a:extLst>
          </p:cNvPr>
          <p:cNvSpPr>
            <a:spLocks noChangeShapeType="1"/>
          </p:cNvSpPr>
          <p:nvPr/>
        </p:nvSpPr>
        <p:spPr bwMode="auto">
          <a:xfrm>
            <a:off x="6713538" y="4268788"/>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1" name="Rectangle 61">
            <a:extLst>
              <a:ext uri="{FF2B5EF4-FFF2-40B4-BE49-F238E27FC236}">
                <a16:creationId xmlns:a16="http://schemas.microsoft.com/office/drawing/2014/main" id="{7D8629C1-A58C-3D36-33BD-930D1F9ABBA1}"/>
              </a:ext>
            </a:extLst>
          </p:cNvPr>
          <p:cNvSpPr>
            <a:spLocks noChangeArrowheads="1"/>
          </p:cNvSpPr>
          <p:nvPr/>
        </p:nvSpPr>
        <p:spPr bwMode="auto">
          <a:xfrm>
            <a:off x="6656388" y="4724400"/>
            <a:ext cx="57150" cy="211138"/>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2" name="Line 62">
            <a:extLst>
              <a:ext uri="{FF2B5EF4-FFF2-40B4-BE49-F238E27FC236}">
                <a16:creationId xmlns:a16="http://schemas.microsoft.com/office/drawing/2014/main" id="{F56FEAF4-02F6-B69C-BAEB-382BD83A1EA1}"/>
              </a:ext>
            </a:extLst>
          </p:cNvPr>
          <p:cNvSpPr>
            <a:spLocks noChangeShapeType="1"/>
          </p:cNvSpPr>
          <p:nvPr/>
        </p:nvSpPr>
        <p:spPr bwMode="auto">
          <a:xfrm>
            <a:off x="6313488" y="45878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3" name="Line 63">
            <a:extLst>
              <a:ext uri="{FF2B5EF4-FFF2-40B4-BE49-F238E27FC236}">
                <a16:creationId xmlns:a16="http://schemas.microsoft.com/office/drawing/2014/main" id="{6CFC9C02-DDB9-5A1A-7989-E784680B6317}"/>
              </a:ext>
            </a:extLst>
          </p:cNvPr>
          <p:cNvSpPr>
            <a:spLocks noChangeShapeType="1"/>
          </p:cNvSpPr>
          <p:nvPr/>
        </p:nvSpPr>
        <p:spPr bwMode="auto">
          <a:xfrm>
            <a:off x="6184900" y="4108450"/>
            <a:ext cx="0" cy="179388"/>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4" name="Line 64">
            <a:extLst>
              <a:ext uri="{FF2B5EF4-FFF2-40B4-BE49-F238E27FC236}">
                <a16:creationId xmlns:a16="http://schemas.microsoft.com/office/drawing/2014/main" id="{76D45080-FF2C-363D-4497-F1DA19DCCDCA}"/>
              </a:ext>
            </a:extLst>
          </p:cNvPr>
          <p:cNvSpPr>
            <a:spLocks noChangeShapeType="1"/>
          </p:cNvSpPr>
          <p:nvPr/>
        </p:nvSpPr>
        <p:spPr bwMode="auto">
          <a:xfrm>
            <a:off x="6242050" y="4284663"/>
            <a:ext cx="0" cy="22542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5" name="Line 65">
            <a:extLst>
              <a:ext uri="{FF2B5EF4-FFF2-40B4-BE49-F238E27FC236}">
                <a16:creationId xmlns:a16="http://schemas.microsoft.com/office/drawing/2014/main" id="{2A27ECEE-B9DF-D24F-82A1-8F3623EE8121}"/>
              </a:ext>
            </a:extLst>
          </p:cNvPr>
          <p:cNvSpPr>
            <a:spLocks noChangeShapeType="1"/>
          </p:cNvSpPr>
          <p:nvPr/>
        </p:nvSpPr>
        <p:spPr bwMode="auto">
          <a:xfrm>
            <a:off x="6127750" y="365760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6" name="Line 66">
            <a:extLst>
              <a:ext uri="{FF2B5EF4-FFF2-40B4-BE49-F238E27FC236}">
                <a16:creationId xmlns:a16="http://schemas.microsoft.com/office/drawing/2014/main" id="{50D4F16B-3FB2-2A7A-0DE4-AF635720BD42}"/>
              </a:ext>
            </a:extLst>
          </p:cNvPr>
          <p:cNvSpPr>
            <a:spLocks noChangeShapeType="1"/>
          </p:cNvSpPr>
          <p:nvPr/>
        </p:nvSpPr>
        <p:spPr bwMode="auto">
          <a:xfrm>
            <a:off x="6184900" y="3849688"/>
            <a:ext cx="0" cy="180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7" name="Line 67">
            <a:extLst>
              <a:ext uri="{FF2B5EF4-FFF2-40B4-BE49-F238E27FC236}">
                <a16:creationId xmlns:a16="http://schemas.microsoft.com/office/drawing/2014/main" id="{094C5A75-330A-EBEE-4EDF-7DC561B29B69}"/>
              </a:ext>
            </a:extLst>
          </p:cNvPr>
          <p:cNvSpPr>
            <a:spLocks noChangeShapeType="1"/>
          </p:cNvSpPr>
          <p:nvPr/>
        </p:nvSpPr>
        <p:spPr bwMode="auto">
          <a:xfrm>
            <a:off x="6113463" y="3370263"/>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8" name="Line 68">
            <a:extLst>
              <a:ext uri="{FF2B5EF4-FFF2-40B4-BE49-F238E27FC236}">
                <a16:creationId xmlns:a16="http://schemas.microsoft.com/office/drawing/2014/main" id="{F03C21C4-E033-555D-462B-BF27013887BB}"/>
              </a:ext>
            </a:extLst>
          </p:cNvPr>
          <p:cNvSpPr>
            <a:spLocks noChangeShapeType="1"/>
          </p:cNvSpPr>
          <p:nvPr/>
        </p:nvSpPr>
        <p:spPr bwMode="auto">
          <a:xfrm>
            <a:off x="6256338" y="4587875"/>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49" name="Line 69">
            <a:extLst>
              <a:ext uri="{FF2B5EF4-FFF2-40B4-BE49-F238E27FC236}">
                <a16:creationId xmlns:a16="http://schemas.microsoft.com/office/drawing/2014/main" id="{F8C759BD-0F64-4483-F20C-102710616CC6}"/>
              </a:ext>
            </a:extLst>
          </p:cNvPr>
          <p:cNvSpPr>
            <a:spLocks noChangeShapeType="1"/>
          </p:cNvSpPr>
          <p:nvPr/>
        </p:nvSpPr>
        <p:spPr bwMode="auto">
          <a:xfrm>
            <a:off x="6313488" y="3386138"/>
            <a:ext cx="0" cy="195262"/>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0" name="Line 70">
            <a:extLst>
              <a:ext uri="{FF2B5EF4-FFF2-40B4-BE49-F238E27FC236}">
                <a16:creationId xmlns:a16="http://schemas.microsoft.com/office/drawing/2014/main" id="{47A8EDB9-41A5-072C-E56A-F0F55581DC08}"/>
              </a:ext>
            </a:extLst>
          </p:cNvPr>
          <p:cNvSpPr>
            <a:spLocks noChangeShapeType="1"/>
          </p:cNvSpPr>
          <p:nvPr/>
        </p:nvSpPr>
        <p:spPr bwMode="auto">
          <a:xfrm>
            <a:off x="6313488" y="3689350"/>
            <a:ext cx="0" cy="1952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1" name="Line 71">
            <a:extLst>
              <a:ext uri="{FF2B5EF4-FFF2-40B4-BE49-F238E27FC236}">
                <a16:creationId xmlns:a16="http://schemas.microsoft.com/office/drawing/2014/main" id="{320D8B84-976F-D9BC-FA45-3BDA30B665F6}"/>
              </a:ext>
            </a:extLst>
          </p:cNvPr>
          <p:cNvSpPr>
            <a:spLocks noChangeShapeType="1"/>
          </p:cNvSpPr>
          <p:nvPr/>
        </p:nvSpPr>
        <p:spPr bwMode="auto">
          <a:xfrm>
            <a:off x="6313488" y="3962400"/>
            <a:ext cx="0" cy="19685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2" name="Line 72">
            <a:extLst>
              <a:ext uri="{FF2B5EF4-FFF2-40B4-BE49-F238E27FC236}">
                <a16:creationId xmlns:a16="http://schemas.microsoft.com/office/drawing/2014/main" id="{0C152A16-FB50-196C-698E-FC876B33D240}"/>
              </a:ext>
            </a:extLst>
          </p:cNvPr>
          <p:cNvSpPr>
            <a:spLocks noChangeShapeType="1"/>
          </p:cNvSpPr>
          <p:nvPr/>
        </p:nvSpPr>
        <p:spPr bwMode="auto">
          <a:xfrm>
            <a:off x="6313488" y="4268788"/>
            <a:ext cx="0" cy="1936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3" name="Rectangle 73">
            <a:extLst>
              <a:ext uri="{FF2B5EF4-FFF2-40B4-BE49-F238E27FC236}">
                <a16:creationId xmlns:a16="http://schemas.microsoft.com/office/drawing/2014/main" id="{305AC858-F502-081C-E400-FF5D5057F6A9}"/>
              </a:ext>
            </a:extLst>
          </p:cNvPr>
          <p:cNvSpPr>
            <a:spLocks noChangeArrowheads="1"/>
          </p:cNvSpPr>
          <p:nvPr/>
        </p:nvSpPr>
        <p:spPr bwMode="auto">
          <a:xfrm>
            <a:off x="5911850" y="3316288"/>
            <a:ext cx="201613" cy="160337"/>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4" name="Rectangle 74">
            <a:extLst>
              <a:ext uri="{FF2B5EF4-FFF2-40B4-BE49-F238E27FC236}">
                <a16:creationId xmlns:a16="http://schemas.microsoft.com/office/drawing/2014/main" id="{266804E0-A814-4AB1-3876-0AD6159D87F2}"/>
              </a:ext>
            </a:extLst>
          </p:cNvPr>
          <p:cNvSpPr>
            <a:spLocks noChangeArrowheads="1"/>
          </p:cNvSpPr>
          <p:nvPr/>
        </p:nvSpPr>
        <p:spPr bwMode="auto">
          <a:xfrm>
            <a:off x="6256338" y="4724400"/>
            <a:ext cx="57150" cy="211138"/>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5" name="Rectangle 75">
            <a:extLst>
              <a:ext uri="{FF2B5EF4-FFF2-40B4-BE49-F238E27FC236}">
                <a16:creationId xmlns:a16="http://schemas.microsoft.com/office/drawing/2014/main" id="{AFBBCA71-9594-835A-D716-592A207C133F}"/>
              </a:ext>
            </a:extLst>
          </p:cNvPr>
          <p:cNvSpPr>
            <a:spLocks noChangeArrowheads="1"/>
          </p:cNvSpPr>
          <p:nvPr/>
        </p:nvSpPr>
        <p:spPr bwMode="auto">
          <a:xfrm>
            <a:off x="6313488" y="3316288"/>
            <a:ext cx="200025" cy="160337"/>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6" name="Rectangle 76">
            <a:extLst>
              <a:ext uri="{FF2B5EF4-FFF2-40B4-BE49-F238E27FC236}">
                <a16:creationId xmlns:a16="http://schemas.microsoft.com/office/drawing/2014/main" id="{BCF16EAD-6F1E-8DEC-C79F-5ED127397E67}"/>
              </a:ext>
            </a:extLst>
          </p:cNvPr>
          <p:cNvSpPr>
            <a:spLocks noChangeArrowheads="1"/>
          </p:cNvSpPr>
          <p:nvPr/>
        </p:nvSpPr>
        <p:spPr bwMode="auto">
          <a:xfrm>
            <a:off x="5726113" y="3732213"/>
            <a:ext cx="57150" cy="207962"/>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7" name="Rectangle 77">
            <a:extLst>
              <a:ext uri="{FF2B5EF4-FFF2-40B4-BE49-F238E27FC236}">
                <a16:creationId xmlns:a16="http://schemas.microsoft.com/office/drawing/2014/main" id="{28FE65F6-6FA9-81DA-6FF1-F92EFA8DA36D}"/>
              </a:ext>
            </a:extLst>
          </p:cNvPr>
          <p:cNvSpPr>
            <a:spLocks noChangeArrowheads="1"/>
          </p:cNvSpPr>
          <p:nvPr/>
        </p:nvSpPr>
        <p:spPr bwMode="auto">
          <a:xfrm>
            <a:off x="5783263" y="4213225"/>
            <a:ext cx="57150" cy="2079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8" name="Rectangle 78">
            <a:extLst>
              <a:ext uri="{FF2B5EF4-FFF2-40B4-BE49-F238E27FC236}">
                <a16:creationId xmlns:a16="http://schemas.microsoft.com/office/drawing/2014/main" id="{F4CC814A-6EBA-E809-B287-C86691E284E4}"/>
              </a:ext>
            </a:extLst>
          </p:cNvPr>
          <p:cNvSpPr>
            <a:spLocks noChangeArrowheads="1"/>
          </p:cNvSpPr>
          <p:nvPr/>
        </p:nvSpPr>
        <p:spPr bwMode="auto">
          <a:xfrm>
            <a:off x="6527800" y="3748088"/>
            <a:ext cx="57150" cy="207962"/>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59" name="Rectangle 79">
            <a:extLst>
              <a:ext uri="{FF2B5EF4-FFF2-40B4-BE49-F238E27FC236}">
                <a16:creationId xmlns:a16="http://schemas.microsoft.com/office/drawing/2014/main" id="{B8B74ED9-57E1-DD9E-4A07-67C87D953C61}"/>
              </a:ext>
            </a:extLst>
          </p:cNvPr>
          <p:cNvSpPr>
            <a:spLocks noChangeArrowheads="1"/>
          </p:cNvSpPr>
          <p:nvPr/>
        </p:nvSpPr>
        <p:spPr bwMode="auto">
          <a:xfrm>
            <a:off x="6127750" y="3748088"/>
            <a:ext cx="57150" cy="207962"/>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60" name="Rectangle 80">
            <a:extLst>
              <a:ext uri="{FF2B5EF4-FFF2-40B4-BE49-F238E27FC236}">
                <a16:creationId xmlns:a16="http://schemas.microsoft.com/office/drawing/2014/main" id="{5F71D723-BA79-8367-13BF-AB58FB0B175B}"/>
              </a:ext>
            </a:extLst>
          </p:cNvPr>
          <p:cNvSpPr>
            <a:spLocks noChangeArrowheads="1"/>
          </p:cNvSpPr>
          <p:nvPr/>
        </p:nvSpPr>
        <p:spPr bwMode="auto">
          <a:xfrm>
            <a:off x="6184900" y="4229100"/>
            <a:ext cx="57150" cy="2079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61" name="Rectangle 81">
            <a:extLst>
              <a:ext uri="{FF2B5EF4-FFF2-40B4-BE49-F238E27FC236}">
                <a16:creationId xmlns:a16="http://schemas.microsoft.com/office/drawing/2014/main" id="{CFEAF998-037E-48A8-C106-AF3289558972}"/>
              </a:ext>
            </a:extLst>
          </p:cNvPr>
          <p:cNvSpPr>
            <a:spLocks noChangeArrowheads="1"/>
          </p:cNvSpPr>
          <p:nvPr/>
        </p:nvSpPr>
        <p:spPr bwMode="auto">
          <a:xfrm>
            <a:off x="6584950" y="4229100"/>
            <a:ext cx="57150" cy="207963"/>
          </a:xfrm>
          <a:prstGeom prst="rect">
            <a:avLst/>
          </a:prstGeom>
          <a:solidFill>
            <a:schemeClr val="tx1"/>
          </a:solidFill>
          <a:ln>
            <a:noFill/>
          </a:ln>
          <a:effectLst/>
          <a:extLs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62" name="Rectangle 82">
            <a:extLst>
              <a:ext uri="{FF2B5EF4-FFF2-40B4-BE49-F238E27FC236}">
                <a16:creationId xmlns:a16="http://schemas.microsoft.com/office/drawing/2014/main" id="{C3317EF8-3E86-0B15-428D-333133628715}"/>
              </a:ext>
            </a:extLst>
          </p:cNvPr>
          <p:cNvSpPr>
            <a:spLocks noChangeArrowheads="1"/>
          </p:cNvSpPr>
          <p:nvPr/>
        </p:nvSpPr>
        <p:spPr bwMode="auto">
          <a:xfrm>
            <a:off x="3756025" y="5768975"/>
            <a:ext cx="28575"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1763" name="Rectangle 83">
            <a:extLst>
              <a:ext uri="{FF2B5EF4-FFF2-40B4-BE49-F238E27FC236}">
                <a16:creationId xmlns:a16="http://schemas.microsoft.com/office/drawing/2014/main" id="{9301DDE6-1F3C-A4D8-8629-C18386881460}"/>
              </a:ext>
            </a:extLst>
          </p:cNvPr>
          <p:cNvSpPr>
            <a:spLocks noChangeArrowheads="1"/>
          </p:cNvSpPr>
          <p:nvPr/>
        </p:nvSpPr>
        <p:spPr bwMode="auto">
          <a:xfrm>
            <a:off x="2760663" y="5643563"/>
            <a:ext cx="3608387" cy="527050"/>
          </a:xfrm>
          <a:prstGeom prst="rect">
            <a:avLst/>
          </a:prstGeom>
          <a:solidFill>
            <a:schemeClr val="bg1"/>
          </a:solidFill>
          <a:ln w="12700">
            <a:solidFill>
              <a:schemeClr val="bg2"/>
            </a:solidFill>
            <a:miter lim="800000"/>
            <a:headEnd/>
            <a:tailEnd/>
          </a:ln>
          <a:effectLst>
            <a:outerShdw dist="107763" dir="2700000" algn="ctr" rotWithShape="0">
              <a:schemeClr val="bg2"/>
            </a:outerShdw>
          </a:effectLst>
        </p:spPr>
        <p:txBody>
          <a:bodyPr wrap="none" lIns="104775" tIns="52388" rIns="104775" bIns="52388"/>
          <a:lstStyle>
            <a:lvl1pPr defTabSz="1033463" eaLnBrk="0" hangingPunct="0">
              <a:defRPr sz="2400">
                <a:solidFill>
                  <a:schemeClr val="tx1"/>
                </a:solidFill>
                <a:latin typeface="Times New Roman" panose="02020603050405020304" pitchFamily="18" charset="0"/>
              </a:defRPr>
            </a:lvl1pPr>
            <a:lvl2pPr marL="515938" defTabSz="1033463" eaLnBrk="0" hangingPunct="0">
              <a:defRPr sz="2400">
                <a:solidFill>
                  <a:schemeClr val="tx1"/>
                </a:solidFill>
                <a:latin typeface="Times New Roman" panose="02020603050405020304" pitchFamily="18" charset="0"/>
              </a:defRPr>
            </a:lvl2pPr>
            <a:lvl3pPr marL="1033463" defTabSz="1033463" eaLnBrk="0" hangingPunct="0">
              <a:defRPr sz="2400">
                <a:solidFill>
                  <a:schemeClr val="tx1"/>
                </a:solidFill>
                <a:latin typeface="Times New Roman" panose="02020603050405020304" pitchFamily="18" charset="0"/>
              </a:defRPr>
            </a:lvl3pPr>
            <a:lvl4pPr marL="1549400" defTabSz="1033463" eaLnBrk="0" hangingPunct="0">
              <a:defRPr sz="2400">
                <a:solidFill>
                  <a:schemeClr val="tx1"/>
                </a:solidFill>
                <a:latin typeface="Times New Roman" panose="02020603050405020304" pitchFamily="18" charset="0"/>
              </a:defRPr>
            </a:lvl4pPr>
            <a:lvl5pPr marL="2066925" defTabSz="1033463" eaLnBrk="0" hangingPunct="0">
              <a:defRPr sz="2400">
                <a:solidFill>
                  <a:schemeClr val="tx1"/>
                </a:solidFill>
                <a:latin typeface="Times New Roman" panose="02020603050405020304" pitchFamily="18" charset="0"/>
              </a:defRPr>
            </a:lvl5pPr>
            <a:lvl6pPr marL="2524125" defTabSz="1033463" eaLnBrk="0" fontAlgn="base" hangingPunct="0">
              <a:spcBef>
                <a:spcPct val="0"/>
              </a:spcBef>
              <a:spcAft>
                <a:spcPct val="0"/>
              </a:spcAft>
              <a:defRPr sz="2400">
                <a:solidFill>
                  <a:schemeClr val="tx1"/>
                </a:solidFill>
                <a:latin typeface="Times New Roman" panose="02020603050405020304" pitchFamily="18" charset="0"/>
              </a:defRPr>
            </a:lvl6pPr>
            <a:lvl7pPr marL="2981325" defTabSz="1033463" eaLnBrk="0" fontAlgn="base" hangingPunct="0">
              <a:spcBef>
                <a:spcPct val="0"/>
              </a:spcBef>
              <a:spcAft>
                <a:spcPct val="0"/>
              </a:spcAft>
              <a:defRPr sz="2400">
                <a:solidFill>
                  <a:schemeClr val="tx1"/>
                </a:solidFill>
                <a:latin typeface="Times New Roman" panose="02020603050405020304" pitchFamily="18" charset="0"/>
              </a:defRPr>
            </a:lvl7pPr>
            <a:lvl8pPr marL="3438525" defTabSz="1033463" eaLnBrk="0" fontAlgn="base" hangingPunct="0">
              <a:spcBef>
                <a:spcPct val="0"/>
              </a:spcBef>
              <a:spcAft>
                <a:spcPct val="0"/>
              </a:spcAft>
              <a:defRPr sz="2400">
                <a:solidFill>
                  <a:schemeClr val="tx1"/>
                </a:solidFill>
                <a:latin typeface="Times New Roman" panose="02020603050405020304" pitchFamily="18" charset="0"/>
              </a:defRPr>
            </a:lvl8pPr>
            <a:lvl9pPr marL="3895725" defTabSz="1033463"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000" b="1" i="1">
                <a:latin typeface="Arial" panose="020B0604020202020204" pitchFamily="34" charset="0"/>
              </a:rPr>
              <a:t>Sell Daily?   Build Daily!</a:t>
            </a:r>
          </a:p>
        </p:txBody>
      </p:sp>
      <p:sp>
        <p:nvSpPr>
          <p:cNvPr id="711764" name="Rectangle 84">
            <a:extLst>
              <a:ext uri="{FF2B5EF4-FFF2-40B4-BE49-F238E27FC236}">
                <a16:creationId xmlns:a16="http://schemas.microsoft.com/office/drawing/2014/main" id="{ECD81B9C-B292-6B6B-6EC3-BD434914416E}"/>
              </a:ext>
            </a:extLst>
          </p:cNvPr>
          <p:cNvSpPr>
            <a:spLocks noChangeArrowheads="1"/>
          </p:cNvSpPr>
          <p:nvPr/>
        </p:nvSpPr>
        <p:spPr bwMode="auto">
          <a:xfrm>
            <a:off x="228600" y="990600"/>
            <a:ext cx="83058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defRPr sz="2400" b="1" i="1">
                <a:solidFill>
                  <a:schemeClr val="accent2"/>
                </a:solidFill>
                <a:effectLst>
                  <a:outerShdw blurRad="38100" dist="38100" dir="2700000" algn="tl">
                    <a:srgbClr val="C0C0C0"/>
                  </a:outerShdw>
                </a:effectLst>
                <a:latin typeface="Arial" panose="020B0604020202020204" pitchFamily="34" charset="0"/>
              </a:defRPr>
            </a:lvl1pPr>
            <a:lvl2pPr>
              <a:defRPr sz="2400" b="1" i="1">
                <a:solidFill>
                  <a:schemeClr val="accent2"/>
                </a:solidFill>
                <a:effectLst>
                  <a:outerShdw blurRad="38100" dist="38100" dir="2700000" algn="tl">
                    <a:srgbClr val="C0C0C0"/>
                  </a:outerShdw>
                </a:effectLst>
                <a:latin typeface="Arial" panose="020B0604020202020204" pitchFamily="34" charset="0"/>
              </a:defRPr>
            </a:lvl2pPr>
            <a:lvl3pPr>
              <a:defRPr sz="2400" b="1" i="1">
                <a:solidFill>
                  <a:schemeClr val="accent2"/>
                </a:solidFill>
                <a:effectLst>
                  <a:outerShdw blurRad="38100" dist="38100" dir="2700000" algn="tl">
                    <a:srgbClr val="C0C0C0"/>
                  </a:outerShdw>
                </a:effectLst>
                <a:latin typeface="Arial" panose="020B0604020202020204" pitchFamily="34" charset="0"/>
              </a:defRPr>
            </a:lvl3pPr>
            <a:lvl4pPr>
              <a:defRPr sz="2400" b="1" i="1">
                <a:solidFill>
                  <a:schemeClr val="accent2"/>
                </a:solidFill>
                <a:effectLst>
                  <a:outerShdw blurRad="38100" dist="38100" dir="2700000" algn="tl">
                    <a:srgbClr val="C0C0C0"/>
                  </a:outerShdw>
                </a:effectLst>
                <a:latin typeface="Arial" panose="020B0604020202020204" pitchFamily="34" charset="0"/>
              </a:defRPr>
            </a:lvl4pPr>
            <a:lvl5pPr>
              <a:defRPr sz="2400" b="1" i="1">
                <a:solidFill>
                  <a:schemeClr val="accent2"/>
                </a:solidFill>
                <a:effectLst>
                  <a:outerShdw blurRad="38100" dist="38100" dir="2700000" algn="tl">
                    <a:srgbClr val="C0C0C0"/>
                  </a:outerShdw>
                </a:effectLst>
                <a:latin typeface="Arial" panose="020B0604020202020204" pitchFamily="34" charset="0"/>
              </a:defRPr>
            </a:lvl5pPr>
            <a:lvl6pPr marL="4572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a:lstStyle>
          <a:p>
            <a:r>
              <a:rPr lang="en-US" altLang="en-US" b="0" i="0">
                <a:solidFill>
                  <a:schemeClr val="tx1"/>
                </a:solidFill>
                <a:effectLst/>
              </a:rPr>
              <a:t>Reducing Lot Sizes is Critical to Being Able to Produce to Customer Demand and Respond Flexibly</a:t>
            </a:r>
          </a:p>
        </p:txBody>
      </p:sp>
      <p:sp>
        <p:nvSpPr>
          <p:cNvPr id="711765" name="Text Box 85">
            <a:extLst>
              <a:ext uri="{FF2B5EF4-FFF2-40B4-BE49-F238E27FC236}">
                <a16:creationId xmlns:a16="http://schemas.microsoft.com/office/drawing/2014/main" id="{92BE7BCF-D6BE-B40E-ABBA-4D2B756AF7C7}"/>
              </a:ext>
            </a:extLst>
          </p:cNvPr>
          <p:cNvSpPr txBox="1">
            <a:spLocks noChangeArrowheads="1"/>
          </p:cNvSpPr>
          <p:nvPr/>
        </p:nvSpPr>
        <p:spPr bwMode="auto">
          <a:xfrm>
            <a:off x="685800" y="228600"/>
            <a:ext cx="54102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i="1">
                <a:latin typeface="Arial" panose="020B0604020202020204" pitchFamily="34" charset="0"/>
              </a:rPr>
              <a:t>Set Up Time = One Piece Flow</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0" name="Rectangle 2">
            <a:extLst>
              <a:ext uri="{FF2B5EF4-FFF2-40B4-BE49-F238E27FC236}">
                <a16:creationId xmlns:a16="http://schemas.microsoft.com/office/drawing/2014/main" id="{91DE25C5-27F2-57AB-B74F-ACC5C0C63EB6}"/>
              </a:ext>
            </a:extLst>
          </p:cNvPr>
          <p:cNvSpPr>
            <a:spLocks noChangeArrowheads="1"/>
          </p:cNvSpPr>
          <p:nvPr/>
        </p:nvSpPr>
        <p:spPr bwMode="auto">
          <a:xfrm>
            <a:off x="457200" y="990600"/>
            <a:ext cx="77724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nchor="ctr"/>
          <a:lstStyle>
            <a:lvl1pPr>
              <a:defRPr sz="2400" b="1" i="1">
                <a:solidFill>
                  <a:schemeClr val="accent2"/>
                </a:solidFill>
                <a:effectLst>
                  <a:outerShdw blurRad="38100" dist="38100" dir="2700000" algn="tl">
                    <a:srgbClr val="C0C0C0"/>
                  </a:outerShdw>
                </a:effectLst>
                <a:latin typeface="Arial" panose="020B0604020202020204" pitchFamily="34" charset="0"/>
              </a:defRPr>
            </a:lvl1pPr>
            <a:lvl2pPr>
              <a:defRPr sz="2400" b="1" i="1">
                <a:solidFill>
                  <a:schemeClr val="accent2"/>
                </a:solidFill>
                <a:effectLst>
                  <a:outerShdw blurRad="38100" dist="38100" dir="2700000" algn="tl">
                    <a:srgbClr val="C0C0C0"/>
                  </a:outerShdw>
                </a:effectLst>
                <a:latin typeface="Arial" panose="020B0604020202020204" pitchFamily="34" charset="0"/>
              </a:defRPr>
            </a:lvl2pPr>
            <a:lvl3pPr>
              <a:defRPr sz="2400" b="1" i="1">
                <a:solidFill>
                  <a:schemeClr val="accent2"/>
                </a:solidFill>
                <a:effectLst>
                  <a:outerShdw blurRad="38100" dist="38100" dir="2700000" algn="tl">
                    <a:srgbClr val="C0C0C0"/>
                  </a:outerShdw>
                </a:effectLst>
                <a:latin typeface="Arial" panose="020B0604020202020204" pitchFamily="34" charset="0"/>
              </a:defRPr>
            </a:lvl3pPr>
            <a:lvl4pPr>
              <a:defRPr sz="2400" b="1" i="1">
                <a:solidFill>
                  <a:schemeClr val="accent2"/>
                </a:solidFill>
                <a:effectLst>
                  <a:outerShdw blurRad="38100" dist="38100" dir="2700000" algn="tl">
                    <a:srgbClr val="C0C0C0"/>
                  </a:outerShdw>
                </a:effectLst>
                <a:latin typeface="Arial" panose="020B0604020202020204" pitchFamily="34" charset="0"/>
              </a:defRPr>
            </a:lvl4pPr>
            <a:lvl5pPr>
              <a:defRPr sz="2400" b="1" i="1">
                <a:solidFill>
                  <a:schemeClr val="accent2"/>
                </a:solidFill>
                <a:effectLst>
                  <a:outerShdw blurRad="38100" dist="38100" dir="2700000" algn="tl">
                    <a:srgbClr val="C0C0C0"/>
                  </a:outerShdw>
                </a:effectLst>
                <a:latin typeface="Arial" panose="020B0604020202020204" pitchFamily="34" charset="0"/>
              </a:defRPr>
            </a:lvl5pPr>
            <a:lvl6pPr marL="4572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a:lstStyle>
          <a:p>
            <a:r>
              <a:rPr lang="en-US" altLang="en-US" b="0" i="0">
                <a:solidFill>
                  <a:schemeClr val="tx1"/>
                </a:solidFill>
                <a:effectLst/>
              </a:rPr>
              <a:t>Greatly Increase Flexibility By Affording the Opportunity to Reduce Lot Sizes</a:t>
            </a:r>
          </a:p>
        </p:txBody>
      </p:sp>
      <p:sp>
        <p:nvSpPr>
          <p:cNvPr id="713731" name="Rectangle 3">
            <a:extLst>
              <a:ext uri="{FF2B5EF4-FFF2-40B4-BE49-F238E27FC236}">
                <a16:creationId xmlns:a16="http://schemas.microsoft.com/office/drawing/2014/main" id="{9435C9B8-B91D-48FF-3ABB-7665FD4C83F9}"/>
              </a:ext>
            </a:extLst>
          </p:cNvPr>
          <p:cNvSpPr>
            <a:spLocks noChangeArrowheads="1"/>
          </p:cNvSpPr>
          <p:nvPr/>
        </p:nvSpPr>
        <p:spPr bwMode="auto">
          <a:xfrm>
            <a:off x="477838" y="5181600"/>
            <a:ext cx="8153400" cy="96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pPr>
              <a:buFont typeface="Symbol" panose="05050102010706020507" pitchFamily="18" charset="2"/>
              <a:buNone/>
            </a:pPr>
            <a:r>
              <a:rPr lang="en-US" altLang="en-US"/>
              <a:t>The number of different lots produced is increased in direct relation to shortening set-up time (e.g., 5 times as many different parts produced equates to the individual set-up being allowed 1/5 the time.)</a:t>
            </a:r>
          </a:p>
        </p:txBody>
      </p:sp>
      <p:grpSp>
        <p:nvGrpSpPr>
          <p:cNvPr id="713732" name="Group 4">
            <a:extLst>
              <a:ext uri="{FF2B5EF4-FFF2-40B4-BE49-F238E27FC236}">
                <a16:creationId xmlns:a16="http://schemas.microsoft.com/office/drawing/2014/main" id="{4FF00F93-1197-F440-B54E-6AC20BF6259E}"/>
              </a:ext>
            </a:extLst>
          </p:cNvPr>
          <p:cNvGrpSpPr>
            <a:grpSpLocks/>
          </p:cNvGrpSpPr>
          <p:nvPr/>
        </p:nvGrpSpPr>
        <p:grpSpPr bwMode="auto">
          <a:xfrm>
            <a:off x="755650" y="1712913"/>
            <a:ext cx="7667625" cy="3206750"/>
            <a:chOff x="476" y="1079"/>
            <a:chExt cx="4830" cy="2020"/>
          </a:xfrm>
        </p:grpSpPr>
        <p:sp>
          <p:nvSpPr>
            <p:cNvPr id="713733" name="Rectangle 5">
              <a:extLst>
                <a:ext uri="{FF2B5EF4-FFF2-40B4-BE49-F238E27FC236}">
                  <a16:creationId xmlns:a16="http://schemas.microsoft.com/office/drawing/2014/main" id="{35DB007A-290F-26BD-C769-0C101EC5ECBD}"/>
                </a:ext>
              </a:extLst>
            </p:cNvPr>
            <p:cNvSpPr>
              <a:spLocks noChangeArrowheads="1"/>
            </p:cNvSpPr>
            <p:nvPr/>
          </p:nvSpPr>
          <p:spPr bwMode="auto">
            <a:xfrm>
              <a:off x="634" y="1310"/>
              <a:ext cx="1151"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34" name="Rectangle 6">
              <a:extLst>
                <a:ext uri="{FF2B5EF4-FFF2-40B4-BE49-F238E27FC236}">
                  <a16:creationId xmlns:a16="http://schemas.microsoft.com/office/drawing/2014/main" id="{FC3887D0-DB09-6711-6966-0F0F3985D16A}"/>
                </a:ext>
              </a:extLst>
            </p:cNvPr>
            <p:cNvSpPr>
              <a:spLocks noChangeArrowheads="1"/>
            </p:cNvSpPr>
            <p:nvPr/>
          </p:nvSpPr>
          <p:spPr bwMode="auto">
            <a:xfrm>
              <a:off x="1793" y="1310"/>
              <a:ext cx="419"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35" name="Line 7">
              <a:extLst>
                <a:ext uri="{FF2B5EF4-FFF2-40B4-BE49-F238E27FC236}">
                  <a16:creationId xmlns:a16="http://schemas.microsoft.com/office/drawing/2014/main" id="{43A487D6-B0A8-D2E1-9099-EC7F56B15EC1}"/>
                </a:ext>
              </a:extLst>
            </p:cNvPr>
            <p:cNvSpPr>
              <a:spLocks noChangeShapeType="1"/>
            </p:cNvSpPr>
            <p:nvPr/>
          </p:nvSpPr>
          <p:spPr bwMode="auto">
            <a:xfrm>
              <a:off x="630" y="1202"/>
              <a:ext cx="0" cy="521"/>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36" name="Rectangle 8">
              <a:extLst>
                <a:ext uri="{FF2B5EF4-FFF2-40B4-BE49-F238E27FC236}">
                  <a16:creationId xmlns:a16="http://schemas.microsoft.com/office/drawing/2014/main" id="{BF5A2971-02A4-E281-F72D-832A1E8216C2}"/>
                </a:ext>
              </a:extLst>
            </p:cNvPr>
            <p:cNvSpPr>
              <a:spLocks noChangeArrowheads="1"/>
            </p:cNvSpPr>
            <p:nvPr/>
          </p:nvSpPr>
          <p:spPr bwMode="auto">
            <a:xfrm>
              <a:off x="2220" y="1310"/>
              <a:ext cx="2588"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37" name="Line 9">
              <a:extLst>
                <a:ext uri="{FF2B5EF4-FFF2-40B4-BE49-F238E27FC236}">
                  <a16:creationId xmlns:a16="http://schemas.microsoft.com/office/drawing/2014/main" id="{6C8A8783-F225-A9F0-24B5-3774FC030907}"/>
                </a:ext>
              </a:extLst>
            </p:cNvPr>
            <p:cNvSpPr>
              <a:spLocks noChangeShapeType="1"/>
            </p:cNvSpPr>
            <p:nvPr/>
          </p:nvSpPr>
          <p:spPr bwMode="auto">
            <a:xfrm>
              <a:off x="5244" y="1250"/>
              <a:ext cx="0" cy="47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38" name="Line 10">
              <a:extLst>
                <a:ext uri="{FF2B5EF4-FFF2-40B4-BE49-F238E27FC236}">
                  <a16:creationId xmlns:a16="http://schemas.microsoft.com/office/drawing/2014/main" id="{26627C03-8D9D-B3E1-0FFB-7ECE05EE9F0A}"/>
                </a:ext>
              </a:extLst>
            </p:cNvPr>
            <p:cNvSpPr>
              <a:spLocks noChangeShapeType="1"/>
            </p:cNvSpPr>
            <p:nvPr/>
          </p:nvSpPr>
          <p:spPr bwMode="auto">
            <a:xfrm>
              <a:off x="634" y="1246"/>
              <a:ext cx="4606"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39" name="Rectangle 11">
              <a:extLst>
                <a:ext uri="{FF2B5EF4-FFF2-40B4-BE49-F238E27FC236}">
                  <a16:creationId xmlns:a16="http://schemas.microsoft.com/office/drawing/2014/main" id="{B9C364D8-2680-9BF8-9EED-9B38805F816F}"/>
                </a:ext>
              </a:extLst>
            </p:cNvPr>
            <p:cNvSpPr>
              <a:spLocks noChangeArrowheads="1"/>
            </p:cNvSpPr>
            <p:nvPr/>
          </p:nvSpPr>
          <p:spPr bwMode="auto">
            <a:xfrm>
              <a:off x="2351" y="1079"/>
              <a:ext cx="1249" cy="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lnSpc>
                  <a:spcPct val="90000"/>
                </a:lnSpc>
              </a:pPr>
              <a:r>
                <a:rPr lang="en-US" altLang="en-US" sz="1400" b="1" i="1">
                  <a:latin typeface="Arial" panose="020B0604020202020204" pitchFamily="34" charset="0"/>
                </a:rPr>
                <a:t>Total Required Hours</a:t>
              </a:r>
            </a:p>
          </p:txBody>
        </p:sp>
        <p:sp>
          <p:nvSpPr>
            <p:cNvPr id="713740" name="Line 12">
              <a:extLst>
                <a:ext uri="{FF2B5EF4-FFF2-40B4-BE49-F238E27FC236}">
                  <a16:creationId xmlns:a16="http://schemas.microsoft.com/office/drawing/2014/main" id="{974781FB-9351-E061-7EB0-E92030DC690C}"/>
                </a:ext>
              </a:extLst>
            </p:cNvPr>
            <p:cNvSpPr>
              <a:spLocks noChangeShapeType="1"/>
            </p:cNvSpPr>
            <p:nvPr/>
          </p:nvSpPr>
          <p:spPr bwMode="auto">
            <a:xfrm>
              <a:off x="1783"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41" name="Line 13">
              <a:extLst>
                <a:ext uri="{FF2B5EF4-FFF2-40B4-BE49-F238E27FC236}">
                  <a16:creationId xmlns:a16="http://schemas.microsoft.com/office/drawing/2014/main" id="{70A3EF20-AC93-A06E-BC3B-C2775C99D6B8}"/>
                </a:ext>
              </a:extLst>
            </p:cNvPr>
            <p:cNvSpPr>
              <a:spLocks noChangeShapeType="1"/>
            </p:cNvSpPr>
            <p:nvPr/>
          </p:nvSpPr>
          <p:spPr bwMode="auto">
            <a:xfrm>
              <a:off x="634" y="1679"/>
              <a:ext cx="1145"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42" name="Rectangle 14">
              <a:extLst>
                <a:ext uri="{FF2B5EF4-FFF2-40B4-BE49-F238E27FC236}">
                  <a16:creationId xmlns:a16="http://schemas.microsoft.com/office/drawing/2014/main" id="{332BFFD3-C606-95A3-919B-1F9B54AA29AA}"/>
                </a:ext>
              </a:extLst>
            </p:cNvPr>
            <p:cNvSpPr>
              <a:spLocks noChangeArrowheads="1"/>
            </p:cNvSpPr>
            <p:nvPr/>
          </p:nvSpPr>
          <p:spPr bwMode="auto">
            <a:xfrm>
              <a:off x="828" y="1778"/>
              <a:ext cx="744"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altLang="en-US" sz="1000" b="1" i="1">
                  <a:latin typeface="Arial" panose="020B0604020202020204" pitchFamily="34" charset="0"/>
                </a:rPr>
                <a:t>Production Time</a:t>
              </a:r>
            </a:p>
          </p:txBody>
        </p:sp>
        <p:sp>
          <p:nvSpPr>
            <p:cNvPr id="713743" name="Line 15">
              <a:extLst>
                <a:ext uri="{FF2B5EF4-FFF2-40B4-BE49-F238E27FC236}">
                  <a16:creationId xmlns:a16="http://schemas.microsoft.com/office/drawing/2014/main" id="{9CD40F3E-D9B7-B239-DE62-E14761B80D74}"/>
                </a:ext>
              </a:extLst>
            </p:cNvPr>
            <p:cNvSpPr>
              <a:spLocks noChangeShapeType="1"/>
            </p:cNvSpPr>
            <p:nvPr/>
          </p:nvSpPr>
          <p:spPr bwMode="auto">
            <a:xfrm>
              <a:off x="2216"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44" name="Line 16">
              <a:extLst>
                <a:ext uri="{FF2B5EF4-FFF2-40B4-BE49-F238E27FC236}">
                  <a16:creationId xmlns:a16="http://schemas.microsoft.com/office/drawing/2014/main" id="{07C0D548-C8DD-ADEE-2B56-2E29BB43E227}"/>
                </a:ext>
              </a:extLst>
            </p:cNvPr>
            <p:cNvSpPr>
              <a:spLocks noChangeShapeType="1"/>
            </p:cNvSpPr>
            <p:nvPr/>
          </p:nvSpPr>
          <p:spPr bwMode="auto">
            <a:xfrm>
              <a:off x="1787" y="1679"/>
              <a:ext cx="425"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45" name="Rectangle 17">
              <a:extLst>
                <a:ext uri="{FF2B5EF4-FFF2-40B4-BE49-F238E27FC236}">
                  <a16:creationId xmlns:a16="http://schemas.microsoft.com/office/drawing/2014/main" id="{BA8E931D-6683-3165-64DF-793965C8A453}"/>
                </a:ext>
              </a:extLst>
            </p:cNvPr>
            <p:cNvSpPr>
              <a:spLocks noChangeArrowheads="1"/>
            </p:cNvSpPr>
            <p:nvPr/>
          </p:nvSpPr>
          <p:spPr bwMode="auto">
            <a:xfrm>
              <a:off x="1706" y="1778"/>
              <a:ext cx="571"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altLang="en-US" sz="1000" b="1" i="1">
                  <a:latin typeface="Arial" panose="020B0604020202020204" pitchFamily="34" charset="0"/>
                </a:rPr>
                <a:t>Set-up Time</a:t>
              </a:r>
            </a:p>
          </p:txBody>
        </p:sp>
        <p:sp>
          <p:nvSpPr>
            <p:cNvPr id="713746" name="Line 18">
              <a:extLst>
                <a:ext uri="{FF2B5EF4-FFF2-40B4-BE49-F238E27FC236}">
                  <a16:creationId xmlns:a16="http://schemas.microsoft.com/office/drawing/2014/main" id="{80EE4C52-D5DD-669A-06D1-A4AD89EE7BA2}"/>
                </a:ext>
              </a:extLst>
            </p:cNvPr>
            <p:cNvSpPr>
              <a:spLocks noChangeShapeType="1"/>
            </p:cNvSpPr>
            <p:nvPr/>
          </p:nvSpPr>
          <p:spPr bwMode="auto">
            <a:xfrm>
              <a:off x="2220" y="1679"/>
              <a:ext cx="2588"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47" name="Rectangle 19">
              <a:extLst>
                <a:ext uri="{FF2B5EF4-FFF2-40B4-BE49-F238E27FC236}">
                  <a16:creationId xmlns:a16="http://schemas.microsoft.com/office/drawing/2014/main" id="{32CD5D59-0AC9-731A-D6D3-4335AC73ACBE}"/>
                </a:ext>
              </a:extLst>
            </p:cNvPr>
            <p:cNvSpPr>
              <a:spLocks noChangeArrowheads="1"/>
            </p:cNvSpPr>
            <p:nvPr/>
          </p:nvSpPr>
          <p:spPr bwMode="auto">
            <a:xfrm>
              <a:off x="3265" y="1717"/>
              <a:ext cx="947"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lnSpc>
                  <a:spcPct val="90000"/>
                </a:lnSpc>
              </a:pPr>
              <a:r>
                <a:rPr lang="en-US" altLang="en-US" sz="1000" b="1" i="1">
                  <a:latin typeface="Arial" panose="020B0604020202020204" pitchFamily="34" charset="0"/>
                </a:rPr>
                <a:t>Production Time</a:t>
              </a:r>
            </a:p>
          </p:txBody>
        </p:sp>
        <p:sp>
          <p:nvSpPr>
            <p:cNvPr id="713748" name="Rectangle 20">
              <a:extLst>
                <a:ext uri="{FF2B5EF4-FFF2-40B4-BE49-F238E27FC236}">
                  <a16:creationId xmlns:a16="http://schemas.microsoft.com/office/drawing/2014/main" id="{7C4F350A-FD51-4D82-2A38-8E211E9FCC80}"/>
                </a:ext>
              </a:extLst>
            </p:cNvPr>
            <p:cNvSpPr>
              <a:spLocks noChangeArrowheads="1"/>
            </p:cNvSpPr>
            <p:nvPr/>
          </p:nvSpPr>
          <p:spPr bwMode="auto">
            <a:xfrm>
              <a:off x="634"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49" name="Rectangle 21">
              <a:extLst>
                <a:ext uri="{FF2B5EF4-FFF2-40B4-BE49-F238E27FC236}">
                  <a16:creationId xmlns:a16="http://schemas.microsoft.com/office/drawing/2014/main" id="{732D4F73-C1FC-DA87-7FB4-D012F5ED7399}"/>
                </a:ext>
              </a:extLst>
            </p:cNvPr>
            <p:cNvSpPr>
              <a:spLocks noChangeArrowheads="1"/>
            </p:cNvSpPr>
            <p:nvPr/>
          </p:nvSpPr>
          <p:spPr bwMode="auto">
            <a:xfrm>
              <a:off x="1021"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0" name="Rectangle 22">
              <a:extLst>
                <a:ext uri="{FF2B5EF4-FFF2-40B4-BE49-F238E27FC236}">
                  <a16:creationId xmlns:a16="http://schemas.microsoft.com/office/drawing/2014/main" id="{6B27ADB1-C93A-5723-C7B2-26A6750501A6}"/>
                </a:ext>
              </a:extLst>
            </p:cNvPr>
            <p:cNvSpPr>
              <a:spLocks noChangeArrowheads="1"/>
            </p:cNvSpPr>
            <p:nvPr/>
          </p:nvSpPr>
          <p:spPr bwMode="auto">
            <a:xfrm>
              <a:off x="1090"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1" name="Rectangle 23">
              <a:extLst>
                <a:ext uri="{FF2B5EF4-FFF2-40B4-BE49-F238E27FC236}">
                  <a16:creationId xmlns:a16="http://schemas.microsoft.com/office/drawing/2014/main" id="{57AF8222-07C4-0B0F-28D7-8C9A03AC90F0}"/>
                </a:ext>
              </a:extLst>
            </p:cNvPr>
            <p:cNvSpPr>
              <a:spLocks noChangeArrowheads="1"/>
            </p:cNvSpPr>
            <p:nvPr/>
          </p:nvSpPr>
          <p:spPr bwMode="auto">
            <a:xfrm>
              <a:off x="1478"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2" name="Rectangle 24">
              <a:extLst>
                <a:ext uri="{FF2B5EF4-FFF2-40B4-BE49-F238E27FC236}">
                  <a16:creationId xmlns:a16="http://schemas.microsoft.com/office/drawing/2014/main" id="{F0ABA5CD-9696-1422-648D-C45AE1377743}"/>
                </a:ext>
              </a:extLst>
            </p:cNvPr>
            <p:cNvSpPr>
              <a:spLocks noChangeArrowheads="1"/>
            </p:cNvSpPr>
            <p:nvPr/>
          </p:nvSpPr>
          <p:spPr bwMode="auto">
            <a:xfrm>
              <a:off x="1547"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3" name="Rectangle 25">
              <a:extLst>
                <a:ext uri="{FF2B5EF4-FFF2-40B4-BE49-F238E27FC236}">
                  <a16:creationId xmlns:a16="http://schemas.microsoft.com/office/drawing/2014/main" id="{98294A1C-5697-ED02-9768-53AF540472F3}"/>
                </a:ext>
              </a:extLst>
            </p:cNvPr>
            <p:cNvSpPr>
              <a:spLocks noChangeArrowheads="1"/>
            </p:cNvSpPr>
            <p:nvPr/>
          </p:nvSpPr>
          <p:spPr bwMode="auto">
            <a:xfrm>
              <a:off x="1935"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4" name="Rectangle 26">
              <a:extLst>
                <a:ext uri="{FF2B5EF4-FFF2-40B4-BE49-F238E27FC236}">
                  <a16:creationId xmlns:a16="http://schemas.microsoft.com/office/drawing/2014/main" id="{58AAAB9C-0065-A640-BB50-B9DB4FFC4129}"/>
                </a:ext>
              </a:extLst>
            </p:cNvPr>
            <p:cNvSpPr>
              <a:spLocks noChangeArrowheads="1"/>
            </p:cNvSpPr>
            <p:nvPr/>
          </p:nvSpPr>
          <p:spPr bwMode="auto">
            <a:xfrm>
              <a:off x="2004"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5" name="Rectangle 27">
              <a:extLst>
                <a:ext uri="{FF2B5EF4-FFF2-40B4-BE49-F238E27FC236}">
                  <a16:creationId xmlns:a16="http://schemas.microsoft.com/office/drawing/2014/main" id="{4BFC5703-CF9F-CF28-2422-DC335C06F06E}"/>
                </a:ext>
              </a:extLst>
            </p:cNvPr>
            <p:cNvSpPr>
              <a:spLocks noChangeArrowheads="1"/>
            </p:cNvSpPr>
            <p:nvPr/>
          </p:nvSpPr>
          <p:spPr bwMode="auto">
            <a:xfrm>
              <a:off x="2391"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6" name="Rectangle 28">
              <a:extLst>
                <a:ext uri="{FF2B5EF4-FFF2-40B4-BE49-F238E27FC236}">
                  <a16:creationId xmlns:a16="http://schemas.microsoft.com/office/drawing/2014/main" id="{E8C671E3-7376-A453-2F3A-46E64526888F}"/>
                </a:ext>
              </a:extLst>
            </p:cNvPr>
            <p:cNvSpPr>
              <a:spLocks noChangeArrowheads="1"/>
            </p:cNvSpPr>
            <p:nvPr/>
          </p:nvSpPr>
          <p:spPr bwMode="auto">
            <a:xfrm>
              <a:off x="2460"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7" name="Rectangle 29">
              <a:extLst>
                <a:ext uri="{FF2B5EF4-FFF2-40B4-BE49-F238E27FC236}">
                  <a16:creationId xmlns:a16="http://schemas.microsoft.com/office/drawing/2014/main" id="{B073744D-0AA5-B9BE-C1AC-7DA893AAE9E8}"/>
                </a:ext>
              </a:extLst>
            </p:cNvPr>
            <p:cNvSpPr>
              <a:spLocks noChangeArrowheads="1"/>
            </p:cNvSpPr>
            <p:nvPr/>
          </p:nvSpPr>
          <p:spPr bwMode="auto">
            <a:xfrm>
              <a:off x="2848" y="2368"/>
              <a:ext cx="85"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8" name="Line 30">
              <a:extLst>
                <a:ext uri="{FF2B5EF4-FFF2-40B4-BE49-F238E27FC236}">
                  <a16:creationId xmlns:a16="http://schemas.microsoft.com/office/drawing/2014/main" id="{FB4EBE6B-7528-4523-F6FE-A9669E357BF9}"/>
                </a:ext>
              </a:extLst>
            </p:cNvPr>
            <p:cNvSpPr>
              <a:spLocks noChangeShapeType="1"/>
            </p:cNvSpPr>
            <p:nvPr/>
          </p:nvSpPr>
          <p:spPr bwMode="auto">
            <a:xfrm>
              <a:off x="1031" y="2645"/>
              <a:ext cx="0" cy="2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59" name="Line 31">
              <a:extLst>
                <a:ext uri="{FF2B5EF4-FFF2-40B4-BE49-F238E27FC236}">
                  <a16:creationId xmlns:a16="http://schemas.microsoft.com/office/drawing/2014/main" id="{48CD0E7A-A0F2-EFF0-A996-B317E0977C01}"/>
                </a:ext>
              </a:extLst>
            </p:cNvPr>
            <p:cNvSpPr>
              <a:spLocks noChangeShapeType="1"/>
            </p:cNvSpPr>
            <p:nvPr/>
          </p:nvSpPr>
          <p:spPr bwMode="auto">
            <a:xfrm>
              <a:off x="634" y="2833"/>
              <a:ext cx="393"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60" name="Rectangle 32">
              <a:extLst>
                <a:ext uri="{FF2B5EF4-FFF2-40B4-BE49-F238E27FC236}">
                  <a16:creationId xmlns:a16="http://schemas.microsoft.com/office/drawing/2014/main" id="{A98730E4-1014-ADE6-04F9-07F8214FE117}"/>
                </a:ext>
              </a:extLst>
            </p:cNvPr>
            <p:cNvSpPr>
              <a:spLocks noChangeArrowheads="1"/>
            </p:cNvSpPr>
            <p:nvPr/>
          </p:nvSpPr>
          <p:spPr bwMode="auto">
            <a:xfrm>
              <a:off x="476" y="2871"/>
              <a:ext cx="536"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lnSpc>
                  <a:spcPct val="90000"/>
                </a:lnSpc>
              </a:pPr>
              <a:r>
                <a:rPr lang="en-US" altLang="en-US" sz="1000" b="1" i="1">
                  <a:latin typeface="Arial" panose="020B0604020202020204" pitchFamily="34" charset="0"/>
                </a:rPr>
                <a:t>Production Time</a:t>
              </a:r>
            </a:p>
          </p:txBody>
        </p:sp>
        <p:sp>
          <p:nvSpPr>
            <p:cNvPr id="713761" name="Line 33">
              <a:extLst>
                <a:ext uri="{FF2B5EF4-FFF2-40B4-BE49-F238E27FC236}">
                  <a16:creationId xmlns:a16="http://schemas.microsoft.com/office/drawing/2014/main" id="{8C2ACDCD-EAC8-0D60-8D3E-403406CA8393}"/>
                </a:ext>
              </a:extLst>
            </p:cNvPr>
            <p:cNvSpPr>
              <a:spLocks noChangeShapeType="1"/>
            </p:cNvSpPr>
            <p:nvPr/>
          </p:nvSpPr>
          <p:spPr bwMode="auto">
            <a:xfrm>
              <a:off x="1110" y="2737"/>
              <a:ext cx="237" cy="0"/>
            </a:xfrm>
            <a:prstGeom prst="line">
              <a:avLst/>
            </a:prstGeom>
            <a:noFill/>
            <a:ln w="12700">
              <a:solidFill>
                <a:schemeClr val="tx1"/>
              </a:solidFill>
              <a:round/>
              <a:headEnd type="triangle"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62" name="Rectangle 34">
              <a:extLst>
                <a:ext uri="{FF2B5EF4-FFF2-40B4-BE49-F238E27FC236}">
                  <a16:creationId xmlns:a16="http://schemas.microsoft.com/office/drawing/2014/main" id="{E832B23F-8C64-F4E9-A68E-1B7AAABDB02C}"/>
                </a:ext>
              </a:extLst>
            </p:cNvPr>
            <p:cNvSpPr>
              <a:spLocks noChangeArrowheads="1"/>
            </p:cNvSpPr>
            <p:nvPr/>
          </p:nvSpPr>
          <p:spPr bwMode="auto">
            <a:xfrm>
              <a:off x="1215" y="2740"/>
              <a:ext cx="398" cy="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algn="ctr" eaLnBrk="0" hangingPunct="0">
                <a:lnSpc>
                  <a:spcPct val="90000"/>
                </a:lnSpc>
              </a:pPr>
              <a:r>
                <a:rPr lang="en-US" altLang="en-US" sz="1000" b="1" i="1">
                  <a:latin typeface="Arial" panose="020B0604020202020204" pitchFamily="34" charset="0"/>
                </a:rPr>
                <a:t>Set-up</a:t>
              </a:r>
            </a:p>
            <a:p>
              <a:pPr algn="ctr" eaLnBrk="0" hangingPunct="0">
                <a:lnSpc>
                  <a:spcPct val="90000"/>
                </a:lnSpc>
              </a:pPr>
              <a:r>
                <a:rPr lang="en-US" altLang="en-US" sz="1000" b="1" i="1">
                  <a:latin typeface="Arial" panose="020B0604020202020204" pitchFamily="34" charset="0"/>
                </a:rPr>
                <a:t>Time</a:t>
              </a:r>
            </a:p>
          </p:txBody>
        </p:sp>
        <p:sp>
          <p:nvSpPr>
            <p:cNvPr id="713763" name="Line 35">
              <a:extLst>
                <a:ext uri="{FF2B5EF4-FFF2-40B4-BE49-F238E27FC236}">
                  <a16:creationId xmlns:a16="http://schemas.microsoft.com/office/drawing/2014/main" id="{775F1847-F5B1-02BF-268D-5684D4831A77}"/>
                </a:ext>
              </a:extLst>
            </p:cNvPr>
            <p:cNvSpPr>
              <a:spLocks noChangeShapeType="1"/>
            </p:cNvSpPr>
            <p:nvPr/>
          </p:nvSpPr>
          <p:spPr bwMode="auto">
            <a:xfrm>
              <a:off x="630" y="2645"/>
              <a:ext cx="0" cy="184"/>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64" name="Line 36">
              <a:extLst>
                <a:ext uri="{FF2B5EF4-FFF2-40B4-BE49-F238E27FC236}">
                  <a16:creationId xmlns:a16="http://schemas.microsoft.com/office/drawing/2014/main" id="{7EA84771-D964-F66B-A02B-2EDA04BCCE30}"/>
                </a:ext>
              </a:extLst>
            </p:cNvPr>
            <p:cNvSpPr>
              <a:spLocks noChangeShapeType="1"/>
            </p:cNvSpPr>
            <p:nvPr/>
          </p:nvSpPr>
          <p:spPr bwMode="auto">
            <a:xfrm>
              <a:off x="1106" y="2645"/>
              <a:ext cx="0" cy="28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65" name="Line 37">
              <a:extLst>
                <a:ext uri="{FF2B5EF4-FFF2-40B4-BE49-F238E27FC236}">
                  <a16:creationId xmlns:a16="http://schemas.microsoft.com/office/drawing/2014/main" id="{387991FC-1ADE-508A-29B6-7F5DB77F5585}"/>
                </a:ext>
              </a:extLst>
            </p:cNvPr>
            <p:cNvSpPr>
              <a:spLocks noChangeShapeType="1"/>
            </p:cNvSpPr>
            <p:nvPr/>
          </p:nvSpPr>
          <p:spPr bwMode="auto">
            <a:xfrm>
              <a:off x="960" y="2737"/>
              <a:ext cx="67" cy="0"/>
            </a:xfrm>
            <a:prstGeom prst="line">
              <a:avLst/>
            </a:prstGeom>
            <a:noFill/>
            <a:ln w="127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713766" name="Group 38">
              <a:extLst>
                <a:ext uri="{FF2B5EF4-FFF2-40B4-BE49-F238E27FC236}">
                  <a16:creationId xmlns:a16="http://schemas.microsoft.com/office/drawing/2014/main" id="{74A91FB1-3A23-D493-B027-99C81155B57D}"/>
                </a:ext>
              </a:extLst>
            </p:cNvPr>
            <p:cNvGrpSpPr>
              <a:grpSpLocks/>
            </p:cNvGrpSpPr>
            <p:nvPr/>
          </p:nvGrpSpPr>
          <p:grpSpPr bwMode="auto">
            <a:xfrm>
              <a:off x="2941" y="2368"/>
              <a:ext cx="2299" cy="269"/>
              <a:chOff x="2941" y="2368"/>
              <a:chExt cx="2299" cy="269"/>
            </a:xfrm>
          </p:grpSpPr>
          <p:sp>
            <p:nvSpPr>
              <p:cNvPr id="713767" name="Rectangle 39">
                <a:extLst>
                  <a:ext uri="{FF2B5EF4-FFF2-40B4-BE49-F238E27FC236}">
                    <a16:creationId xmlns:a16="http://schemas.microsoft.com/office/drawing/2014/main" id="{FBB48C20-3D89-E207-712D-39C7FBCA9487}"/>
                  </a:ext>
                </a:extLst>
              </p:cNvPr>
              <p:cNvSpPr>
                <a:spLocks noChangeArrowheads="1"/>
              </p:cNvSpPr>
              <p:nvPr/>
            </p:nvSpPr>
            <p:spPr bwMode="auto">
              <a:xfrm>
                <a:off x="2941"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68" name="Rectangle 40">
                <a:extLst>
                  <a:ext uri="{FF2B5EF4-FFF2-40B4-BE49-F238E27FC236}">
                    <a16:creationId xmlns:a16="http://schemas.microsoft.com/office/drawing/2014/main" id="{A7E65873-D82C-1E07-40EF-42D0F988B0C5}"/>
                  </a:ext>
                </a:extLst>
              </p:cNvPr>
              <p:cNvSpPr>
                <a:spLocks noChangeArrowheads="1"/>
              </p:cNvSpPr>
              <p:nvPr/>
            </p:nvSpPr>
            <p:spPr bwMode="auto">
              <a:xfrm>
                <a:off x="3329"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69" name="Rectangle 41">
                <a:extLst>
                  <a:ext uri="{FF2B5EF4-FFF2-40B4-BE49-F238E27FC236}">
                    <a16:creationId xmlns:a16="http://schemas.microsoft.com/office/drawing/2014/main" id="{ABB3F4F9-F8EC-8817-42A9-482694CB85C6}"/>
                  </a:ext>
                </a:extLst>
              </p:cNvPr>
              <p:cNvSpPr>
                <a:spLocks noChangeArrowheads="1"/>
              </p:cNvSpPr>
              <p:nvPr/>
            </p:nvSpPr>
            <p:spPr bwMode="auto">
              <a:xfrm>
                <a:off x="3398"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0" name="Rectangle 42">
                <a:extLst>
                  <a:ext uri="{FF2B5EF4-FFF2-40B4-BE49-F238E27FC236}">
                    <a16:creationId xmlns:a16="http://schemas.microsoft.com/office/drawing/2014/main" id="{3DD45DFE-4263-B495-1CCC-FDCA21BD4F89}"/>
                  </a:ext>
                </a:extLst>
              </p:cNvPr>
              <p:cNvSpPr>
                <a:spLocks noChangeArrowheads="1"/>
              </p:cNvSpPr>
              <p:nvPr/>
            </p:nvSpPr>
            <p:spPr bwMode="auto">
              <a:xfrm>
                <a:off x="3785"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1" name="Rectangle 43">
                <a:extLst>
                  <a:ext uri="{FF2B5EF4-FFF2-40B4-BE49-F238E27FC236}">
                    <a16:creationId xmlns:a16="http://schemas.microsoft.com/office/drawing/2014/main" id="{7C061FCF-1619-8277-A701-D084CC5AE16A}"/>
                  </a:ext>
                </a:extLst>
              </p:cNvPr>
              <p:cNvSpPr>
                <a:spLocks noChangeArrowheads="1"/>
              </p:cNvSpPr>
              <p:nvPr/>
            </p:nvSpPr>
            <p:spPr bwMode="auto">
              <a:xfrm>
                <a:off x="3854" y="2368"/>
                <a:ext cx="377"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2" name="Rectangle 44">
                <a:extLst>
                  <a:ext uri="{FF2B5EF4-FFF2-40B4-BE49-F238E27FC236}">
                    <a16:creationId xmlns:a16="http://schemas.microsoft.com/office/drawing/2014/main" id="{BB023ECA-373C-C3CF-E468-6D7816C33B16}"/>
                  </a:ext>
                </a:extLst>
              </p:cNvPr>
              <p:cNvSpPr>
                <a:spLocks noChangeArrowheads="1"/>
              </p:cNvSpPr>
              <p:nvPr/>
            </p:nvSpPr>
            <p:spPr bwMode="auto">
              <a:xfrm>
                <a:off x="4242" y="2368"/>
                <a:ext cx="61"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3" name="Rectangle 45">
                <a:extLst>
                  <a:ext uri="{FF2B5EF4-FFF2-40B4-BE49-F238E27FC236}">
                    <a16:creationId xmlns:a16="http://schemas.microsoft.com/office/drawing/2014/main" id="{EF8CCCD0-6899-517F-A8AD-F8EAD9DAED18}"/>
                  </a:ext>
                </a:extLst>
              </p:cNvPr>
              <p:cNvSpPr>
                <a:spLocks noChangeArrowheads="1"/>
              </p:cNvSpPr>
              <p:nvPr/>
            </p:nvSpPr>
            <p:spPr bwMode="auto">
              <a:xfrm>
                <a:off x="4311"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4" name="Rectangle 46">
                <a:extLst>
                  <a:ext uri="{FF2B5EF4-FFF2-40B4-BE49-F238E27FC236}">
                    <a16:creationId xmlns:a16="http://schemas.microsoft.com/office/drawing/2014/main" id="{B5371092-3546-1F26-5BDF-479984F1C1AC}"/>
                  </a:ext>
                </a:extLst>
              </p:cNvPr>
              <p:cNvSpPr>
                <a:spLocks noChangeArrowheads="1"/>
              </p:cNvSpPr>
              <p:nvPr/>
            </p:nvSpPr>
            <p:spPr bwMode="auto">
              <a:xfrm>
                <a:off x="4698" y="2368"/>
                <a:ext cx="62"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5" name="Rectangle 47">
                <a:extLst>
                  <a:ext uri="{FF2B5EF4-FFF2-40B4-BE49-F238E27FC236}">
                    <a16:creationId xmlns:a16="http://schemas.microsoft.com/office/drawing/2014/main" id="{F0116088-C6A7-247D-B4BA-0A70971CCB0D}"/>
                  </a:ext>
                </a:extLst>
              </p:cNvPr>
              <p:cNvSpPr>
                <a:spLocks noChangeArrowheads="1"/>
              </p:cNvSpPr>
              <p:nvPr/>
            </p:nvSpPr>
            <p:spPr bwMode="auto">
              <a:xfrm>
                <a:off x="4768" y="2368"/>
                <a:ext cx="376" cy="269"/>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6" name="Rectangle 48">
                <a:extLst>
                  <a:ext uri="{FF2B5EF4-FFF2-40B4-BE49-F238E27FC236}">
                    <a16:creationId xmlns:a16="http://schemas.microsoft.com/office/drawing/2014/main" id="{8E581DC3-5BF8-2C35-21D5-C5525C6BE1AD}"/>
                  </a:ext>
                </a:extLst>
              </p:cNvPr>
              <p:cNvSpPr>
                <a:spLocks noChangeArrowheads="1"/>
              </p:cNvSpPr>
              <p:nvPr/>
            </p:nvSpPr>
            <p:spPr bwMode="auto">
              <a:xfrm>
                <a:off x="5155" y="2368"/>
                <a:ext cx="85"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713777" name="Rectangle 49">
              <a:extLst>
                <a:ext uri="{FF2B5EF4-FFF2-40B4-BE49-F238E27FC236}">
                  <a16:creationId xmlns:a16="http://schemas.microsoft.com/office/drawing/2014/main" id="{AF94561A-2E5E-4E03-18C2-886CE2B2025D}"/>
                </a:ext>
              </a:extLst>
            </p:cNvPr>
            <p:cNvSpPr>
              <a:spLocks noChangeArrowheads="1"/>
            </p:cNvSpPr>
            <p:nvPr/>
          </p:nvSpPr>
          <p:spPr bwMode="auto">
            <a:xfrm>
              <a:off x="4822" y="1310"/>
              <a:ext cx="418" cy="269"/>
            </a:xfrm>
            <a:prstGeom prst="rect">
              <a:avLst/>
            </a:prstGeom>
            <a:pattFill prst="ltDnDiag">
              <a:fgClr>
                <a:schemeClr val="tx1"/>
              </a:fgClr>
              <a:bgClr>
                <a:schemeClr val="bg1"/>
              </a:bgClr>
            </a:patt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8" name="Line 50">
              <a:extLst>
                <a:ext uri="{FF2B5EF4-FFF2-40B4-BE49-F238E27FC236}">
                  <a16:creationId xmlns:a16="http://schemas.microsoft.com/office/drawing/2014/main" id="{FEF834A5-95E0-3953-95F4-C2AAED29DA2F}"/>
                </a:ext>
              </a:extLst>
            </p:cNvPr>
            <p:cNvSpPr>
              <a:spLocks noChangeShapeType="1"/>
            </p:cNvSpPr>
            <p:nvPr/>
          </p:nvSpPr>
          <p:spPr bwMode="auto">
            <a:xfrm>
              <a:off x="4812"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79" name="Line 51">
              <a:extLst>
                <a:ext uri="{FF2B5EF4-FFF2-40B4-BE49-F238E27FC236}">
                  <a16:creationId xmlns:a16="http://schemas.microsoft.com/office/drawing/2014/main" id="{F0DA72B9-B6FC-FDF3-3827-5741D15B5E3F}"/>
                </a:ext>
              </a:extLst>
            </p:cNvPr>
            <p:cNvSpPr>
              <a:spLocks noChangeShapeType="1"/>
            </p:cNvSpPr>
            <p:nvPr/>
          </p:nvSpPr>
          <p:spPr bwMode="auto">
            <a:xfrm>
              <a:off x="5244" y="1587"/>
              <a:ext cx="0" cy="136"/>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80" name="Line 52">
              <a:extLst>
                <a:ext uri="{FF2B5EF4-FFF2-40B4-BE49-F238E27FC236}">
                  <a16:creationId xmlns:a16="http://schemas.microsoft.com/office/drawing/2014/main" id="{E670121D-0E4B-B144-40E7-2D3BE2016D3B}"/>
                </a:ext>
              </a:extLst>
            </p:cNvPr>
            <p:cNvSpPr>
              <a:spLocks noChangeShapeType="1"/>
            </p:cNvSpPr>
            <p:nvPr/>
          </p:nvSpPr>
          <p:spPr bwMode="auto">
            <a:xfrm>
              <a:off x="4816" y="1679"/>
              <a:ext cx="424" cy="0"/>
            </a:xfrm>
            <a:prstGeom prst="line">
              <a:avLst/>
            </a:prstGeom>
            <a:noFill/>
            <a:ln w="12700">
              <a:solidFill>
                <a:schemeClr val="tx1"/>
              </a:solidFill>
              <a:round/>
              <a:headEnd type="triangle" w="med" len="me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13781" name="Rectangle 53">
              <a:extLst>
                <a:ext uri="{FF2B5EF4-FFF2-40B4-BE49-F238E27FC236}">
                  <a16:creationId xmlns:a16="http://schemas.microsoft.com/office/drawing/2014/main" id="{54B5E570-DE05-2154-391C-A1306394FB0D}"/>
                </a:ext>
              </a:extLst>
            </p:cNvPr>
            <p:cNvSpPr>
              <a:spLocks noChangeArrowheads="1"/>
            </p:cNvSpPr>
            <p:nvPr/>
          </p:nvSpPr>
          <p:spPr bwMode="auto">
            <a:xfrm>
              <a:off x="4735" y="1778"/>
              <a:ext cx="571" cy="1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algn="ctr" eaLnBrk="0" hangingPunct="0">
                <a:lnSpc>
                  <a:spcPct val="90000"/>
                </a:lnSpc>
              </a:pPr>
              <a:r>
                <a:rPr lang="en-US" altLang="en-US" sz="1000" b="1" i="1">
                  <a:latin typeface="Arial" panose="020B0604020202020204" pitchFamily="34" charset="0"/>
                </a:rPr>
                <a:t>Set-up Time</a:t>
              </a:r>
            </a:p>
          </p:txBody>
        </p:sp>
      </p:grpSp>
      <p:sp>
        <p:nvSpPr>
          <p:cNvPr id="713782" name="Rectangle 54">
            <a:extLst>
              <a:ext uri="{FF2B5EF4-FFF2-40B4-BE49-F238E27FC236}">
                <a16:creationId xmlns:a16="http://schemas.microsoft.com/office/drawing/2014/main" id="{25F6A2E9-2D29-D68F-FCFE-777F7A0B1C94}"/>
              </a:ext>
            </a:extLst>
          </p:cNvPr>
          <p:cNvSpPr>
            <a:spLocks noChangeArrowheads="1"/>
          </p:cNvSpPr>
          <p:nvPr/>
        </p:nvSpPr>
        <p:spPr bwMode="auto">
          <a:xfrm>
            <a:off x="1281113" y="22034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“1”</a:t>
            </a:r>
          </a:p>
        </p:txBody>
      </p:sp>
      <p:sp>
        <p:nvSpPr>
          <p:cNvPr id="713783" name="Rectangle 55">
            <a:extLst>
              <a:ext uri="{FF2B5EF4-FFF2-40B4-BE49-F238E27FC236}">
                <a16:creationId xmlns:a16="http://schemas.microsoft.com/office/drawing/2014/main" id="{0411ABB9-0D41-4EE7-AE6A-5A87EA25CFCA}"/>
              </a:ext>
            </a:extLst>
          </p:cNvPr>
          <p:cNvSpPr>
            <a:spLocks noChangeArrowheads="1"/>
          </p:cNvSpPr>
          <p:nvPr/>
        </p:nvSpPr>
        <p:spPr bwMode="auto">
          <a:xfrm>
            <a:off x="4786313" y="22034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“2”</a:t>
            </a:r>
          </a:p>
        </p:txBody>
      </p:sp>
      <p:sp>
        <p:nvSpPr>
          <p:cNvPr id="713784" name="Rectangle 56">
            <a:extLst>
              <a:ext uri="{FF2B5EF4-FFF2-40B4-BE49-F238E27FC236}">
                <a16:creationId xmlns:a16="http://schemas.microsoft.com/office/drawing/2014/main" id="{CE829E42-1F86-2209-961B-D4846A9C2CED}"/>
              </a:ext>
            </a:extLst>
          </p:cNvPr>
          <p:cNvSpPr>
            <a:spLocks noChangeArrowheads="1"/>
          </p:cNvSpPr>
          <p:nvPr/>
        </p:nvSpPr>
        <p:spPr bwMode="auto">
          <a:xfrm>
            <a:off x="1052513"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“1”</a:t>
            </a:r>
          </a:p>
        </p:txBody>
      </p:sp>
      <p:sp>
        <p:nvSpPr>
          <p:cNvPr id="713785" name="Rectangle 57">
            <a:extLst>
              <a:ext uri="{FF2B5EF4-FFF2-40B4-BE49-F238E27FC236}">
                <a16:creationId xmlns:a16="http://schemas.microsoft.com/office/drawing/2014/main" id="{BEFDD435-8590-11E4-E23B-9B6277413C15}"/>
              </a:ext>
            </a:extLst>
          </p:cNvPr>
          <p:cNvSpPr>
            <a:spLocks noChangeArrowheads="1"/>
          </p:cNvSpPr>
          <p:nvPr/>
        </p:nvSpPr>
        <p:spPr bwMode="auto">
          <a:xfrm>
            <a:off x="1738313"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“2”</a:t>
            </a:r>
          </a:p>
        </p:txBody>
      </p:sp>
      <p:sp>
        <p:nvSpPr>
          <p:cNvPr id="713786" name="Rectangle 58">
            <a:extLst>
              <a:ext uri="{FF2B5EF4-FFF2-40B4-BE49-F238E27FC236}">
                <a16:creationId xmlns:a16="http://schemas.microsoft.com/office/drawing/2014/main" id="{F7D5C3E8-A57D-FA51-6EA7-BB0BA0548FE0}"/>
              </a:ext>
            </a:extLst>
          </p:cNvPr>
          <p:cNvSpPr>
            <a:spLocks noChangeArrowheads="1"/>
          </p:cNvSpPr>
          <p:nvPr/>
        </p:nvSpPr>
        <p:spPr bwMode="auto">
          <a:xfrm>
            <a:off x="2424113"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“3”</a:t>
            </a:r>
          </a:p>
        </p:txBody>
      </p:sp>
      <p:sp>
        <p:nvSpPr>
          <p:cNvPr id="713787" name="Rectangle 59">
            <a:extLst>
              <a:ext uri="{FF2B5EF4-FFF2-40B4-BE49-F238E27FC236}">
                <a16:creationId xmlns:a16="http://schemas.microsoft.com/office/drawing/2014/main" id="{8F9EBCAD-CAF4-0A3F-75BD-C4D8A2E2C3F3}"/>
              </a:ext>
            </a:extLst>
          </p:cNvPr>
          <p:cNvSpPr>
            <a:spLocks noChangeArrowheads="1"/>
          </p:cNvSpPr>
          <p:nvPr/>
        </p:nvSpPr>
        <p:spPr bwMode="auto">
          <a:xfrm>
            <a:off x="3186113"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“4”</a:t>
            </a:r>
          </a:p>
        </p:txBody>
      </p:sp>
      <p:sp>
        <p:nvSpPr>
          <p:cNvPr id="713788" name="Rectangle 60">
            <a:extLst>
              <a:ext uri="{FF2B5EF4-FFF2-40B4-BE49-F238E27FC236}">
                <a16:creationId xmlns:a16="http://schemas.microsoft.com/office/drawing/2014/main" id="{803C9C9C-58B8-B659-E0B1-47E1DF8D2D49}"/>
              </a:ext>
            </a:extLst>
          </p:cNvPr>
          <p:cNvSpPr>
            <a:spLocks noChangeArrowheads="1"/>
          </p:cNvSpPr>
          <p:nvPr/>
        </p:nvSpPr>
        <p:spPr bwMode="auto">
          <a:xfrm>
            <a:off x="3984625"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“5”</a:t>
            </a:r>
          </a:p>
        </p:txBody>
      </p:sp>
      <p:sp>
        <p:nvSpPr>
          <p:cNvPr id="713789" name="Rectangle 61">
            <a:extLst>
              <a:ext uri="{FF2B5EF4-FFF2-40B4-BE49-F238E27FC236}">
                <a16:creationId xmlns:a16="http://schemas.microsoft.com/office/drawing/2014/main" id="{3FA61FBA-AFF7-ABB7-E752-F2B558577220}"/>
              </a:ext>
            </a:extLst>
          </p:cNvPr>
          <p:cNvSpPr>
            <a:spLocks noChangeArrowheads="1"/>
          </p:cNvSpPr>
          <p:nvPr/>
        </p:nvSpPr>
        <p:spPr bwMode="auto">
          <a:xfrm>
            <a:off x="4746625"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“6”</a:t>
            </a:r>
          </a:p>
        </p:txBody>
      </p:sp>
      <p:sp>
        <p:nvSpPr>
          <p:cNvPr id="713790" name="Rectangle 62">
            <a:extLst>
              <a:ext uri="{FF2B5EF4-FFF2-40B4-BE49-F238E27FC236}">
                <a16:creationId xmlns:a16="http://schemas.microsoft.com/office/drawing/2014/main" id="{794A06F9-87C6-9ACE-1759-3DDD6F581B73}"/>
              </a:ext>
            </a:extLst>
          </p:cNvPr>
          <p:cNvSpPr>
            <a:spLocks noChangeArrowheads="1"/>
          </p:cNvSpPr>
          <p:nvPr/>
        </p:nvSpPr>
        <p:spPr bwMode="auto">
          <a:xfrm>
            <a:off x="5432425"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“7”</a:t>
            </a:r>
          </a:p>
        </p:txBody>
      </p:sp>
      <p:sp>
        <p:nvSpPr>
          <p:cNvPr id="713791" name="Rectangle 63">
            <a:extLst>
              <a:ext uri="{FF2B5EF4-FFF2-40B4-BE49-F238E27FC236}">
                <a16:creationId xmlns:a16="http://schemas.microsoft.com/office/drawing/2014/main" id="{D59720FE-3900-6E8E-BCDB-A7D08C03CF79}"/>
              </a:ext>
            </a:extLst>
          </p:cNvPr>
          <p:cNvSpPr>
            <a:spLocks noChangeArrowheads="1"/>
          </p:cNvSpPr>
          <p:nvPr/>
        </p:nvSpPr>
        <p:spPr bwMode="auto">
          <a:xfrm>
            <a:off x="6118225"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“8”</a:t>
            </a:r>
          </a:p>
        </p:txBody>
      </p:sp>
      <p:sp>
        <p:nvSpPr>
          <p:cNvPr id="713792" name="Rectangle 64">
            <a:extLst>
              <a:ext uri="{FF2B5EF4-FFF2-40B4-BE49-F238E27FC236}">
                <a16:creationId xmlns:a16="http://schemas.microsoft.com/office/drawing/2014/main" id="{3C21E68E-CC3D-2395-C6C4-AA7A2369FB2C}"/>
              </a:ext>
            </a:extLst>
          </p:cNvPr>
          <p:cNvSpPr>
            <a:spLocks noChangeArrowheads="1"/>
          </p:cNvSpPr>
          <p:nvPr/>
        </p:nvSpPr>
        <p:spPr bwMode="auto">
          <a:xfrm>
            <a:off x="6880225" y="3879850"/>
            <a:ext cx="60325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“9”</a:t>
            </a:r>
          </a:p>
        </p:txBody>
      </p:sp>
      <p:sp>
        <p:nvSpPr>
          <p:cNvPr id="713793" name="Rectangle 65">
            <a:extLst>
              <a:ext uri="{FF2B5EF4-FFF2-40B4-BE49-F238E27FC236}">
                <a16:creationId xmlns:a16="http://schemas.microsoft.com/office/drawing/2014/main" id="{A25E788B-FB47-089E-464E-709E9EB7EA9F}"/>
              </a:ext>
            </a:extLst>
          </p:cNvPr>
          <p:cNvSpPr>
            <a:spLocks noChangeArrowheads="1"/>
          </p:cNvSpPr>
          <p:nvPr/>
        </p:nvSpPr>
        <p:spPr bwMode="auto">
          <a:xfrm>
            <a:off x="7566025" y="3879850"/>
            <a:ext cx="673100" cy="24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eaLnBrk="0" hangingPunct="0"/>
            <a:r>
              <a:rPr lang="en-US" altLang="en-US" sz="1000">
                <a:latin typeface="Arial" panose="020B0604020202020204" pitchFamily="34" charset="0"/>
              </a:rPr>
              <a:t>Part “10”</a:t>
            </a:r>
          </a:p>
        </p:txBody>
      </p:sp>
      <p:sp>
        <p:nvSpPr>
          <p:cNvPr id="713794" name="Text Box 66">
            <a:extLst>
              <a:ext uri="{FF2B5EF4-FFF2-40B4-BE49-F238E27FC236}">
                <a16:creationId xmlns:a16="http://schemas.microsoft.com/office/drawing/2014/main" id="{1B20F660-7A5C-7907-B5FD-D6DEF73A8FA7}"/>
              </a:ext>
            </a:extLst>
          </p:cNvPr>
          <p:cNvSpPr txBox="1">
            <a:spLocks noChangeArrowheads="1"/>
          </p:cNvSpPr>
          <p:nvPr/>
        </p:nvSpPr>
        <p:spPr bwMode="auto">
          <a:xfrm>
            <a:off x="0" y="304800"/>
            <a:ext cx="49530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400" b="1" i="1">
                <a:latin typeface="Arial" panose="020B0604020202020204" pitchFamily="34" charset="0"/>
              </a:rPr>
              <a:t>Set Up Time Reduction</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5" name="Rectangle 3">
            <a:extLst>
              <a:ext uri="{FF2B5EF4-FFF2-40B4-BE49-F238E27FC236}">
                <a16:creationId xmlns:a16="http://schemas.microsoft.com/office/drawing/2014/main" id="{248D3A5D-69AA-FD86-35E8-848997735A3B}"/>
              </a:ext>
            </a:extLst>
          </p:cNvPr>
          <p:cNvSpPr>
            <a:spLocks noGrp="1" noChangeArrowheads="1"/>
          </p:cNvSpPr>
          <p:nvPr>
            <p:ph type="title"/>
          </p:nvPr>
        </p:nvSpPr>
        <p:spPr>
          <a:xfrm>
            <a:off x="0" y="76200"/>
            <a:ext cx="7315200" cy="676275"/>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r>
              <a:rPr lang="en-US" altLang="en-US"/>
              <a:t>Set-up Time Reduction 12-Step Process</a:t>
            </a:r>
          </a:p>
        </p:txBody>
      </p:sp>
      <p:sp>
        <p:nvSpPr>
          <p:cNvPr id="719876" name="Rectangle 4">
            <a:extLst>
              <a:ext uri="{FF2B5EF4-FFF2-40B4-BE49-F238E27FC236}">
                <a16:creationId xmlns:a16="http://schemas.microsoft.com/office/drawing/2014/main" id="{E0F68926-D862-65C7-6273-B53AF5705FC7}"/>
              </a:ext>
            </a:extLst>
          </p:cNvPr>
          <p:cNvSpPr>
            <a:spLocks noGrp="1" noChangeArrowheads="1"/>
          </p:cNvSpPr>
          <p:nvPr>
            <p:ph type="body" idx="1"/>
          </p:nvPr>
        </p:nvSpPr>
        <p:spPr>
          <a:xfrm>
            <a:off x="1295400" y="990600"/>
            <a:ext cx="5532438" cy="4430713"/>
          </a:xfrm>
          <a:noFill/>
          <a:ln/>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marL="0" indent="0">
              <a:spcBef>
                <a:spcPct val="35000"/>
              </a:spcBef>
              <a:buFont typeface="Symbol" panose="05050102010706020507" pitchFamily="18" charset="2"/>
              <a:buNone/>
              <a:tabLst>
                <a:tab pos="400050" algn="l"/>
              </a:tabLst>
            </a:pPr>
            <a:r>
              <a:rPr lang="en-US" altLang="en-US"/>
              <a:t>1.	Create Team</a:t>
            </a:r>
          </a:p>
          <a:p>
            <a:pPr marL="0" indent="0">
              <a:spcBef>
                <a:spcPct val="35000"/>
              </a:spcBef>
              <a:buFont typeface="Symbol" panose="05050102010706020507" pitchFamily="18" charset="2"/>
              <a:buNone/>
              <a:tabLst>
                <a:tab pos="400050" algn="l"/>
              </a:tabLst>
            </a:pPr>
            <a:r>
              <a:rPr lang="en-US" altLang="en-US"/>
              <a:t>2.	Select Set-up Project</a:t>
            </a:r>
          </a:p>
          <a:p>
            <a:pPr marL="0" indent="0">
              <a:spcBef>
                <a:spcPct val="35000"/>
              </a:spcBef>
              <a:buFont typeface="Symbol" panose="05050102010706020507" pitchFamily="18" charset="2"/>
              <a:buNone/>
              <a:tabLst>
                <a:tab pos="400050" algn="l"/>
              </a:tabLst>
            </a:pPr>
            <a:r>
              <a:rPr lang="en-US" altLang="en-US"/>
              <a:t>3.	Determine Set-up Time Reduction Goal</a:t>
            </a:r>
          </a:p>
          <a:p>
            <a:pPr marL="0" indent="0">
              <a:spcBef>
                <a:spcPct val="35000"/>
              </a:spcBef>
              <a:buFont typeface="Symbol" panose="05050102010706020507" pitchFamily="18" charset="2"/>
              <a:buNone/>
              <a:tabLst>
                <a:tab pos="400050" algn="l"/>
              </a:tabLst>
            </a:pPr>
            <a:r>
              <a:rPr lang="en-US" altLang="en-US"/>
              <a:t>4.	Videotape Set-up Activity</a:t>
            </a:r>
          </a:p>
          <a:p>
            <a:pPr marL="0" indent="0">
              <a:spcBef>
                <a:spcPct val="35000"/>
              </a:spcBef>
              <a:buFont typeface="Symbol" panose="05050102010706020507" pitchFamily="18" charset="2"/>
              <a:buNone/>
              <a:tabLst>
                <a:tab pos="400050" algn="l"/>
              </a:tabLst>
            </a:pPr>
            <a:r>
              <a:rPr lang="en-US" altLang="en-US"/>
              <a:t>5.	Document Activities</a:t>
            </a:r>
          </a:p>
          <a:p>
            <a:pPr marL="0" indent="0">
              <a:spcBef>
                <a:spcPct val="35000"/>
              </a:spcBef>
              <a:buFont typeface="Symbol" panose="05050102010706020507" pitchFamily="18" charset="2"/>
              <a:buNone/>
              <a:tabLst>
                <a:tab pos="400050" algn="l"/>
              </a:tabLst>
            </a:pPr>
            <a:r>
              <a:rPr lang="en-US" altLang="en-US"/>
              <a:t>6.	Identify Internal vs. External Elements</a:t>
            </a:r>
          </a:p>
          <a:p>
            <a:pPr marL="0" indent="0">
              <a:spcBef>
                <a:spcPct val="35000"/>
              </a:spcBef>
              <a:buFont typeface="Symbol" panose="05050102010706020507" pitchFamily="18" charset="2"/>
              <a:buNone/>
              <a:tabLst>
                <a:tab pos="400050" algn="l"/>
              </a:tabLst>
            </a:pPr>
            <a:r>
              <a:rPr lang="en-US" altLang="en-US"/>
              <a:t>7.	Housekeeping/Organization</a:t>
            </a:r>
          </a:p>
          <a:p>
            <a:pPr marL="0" indent="0">
              <a:spcBef>
                <a:spcPct val="35000"/>
              </a:spcBef>
              <a:buFont typeface="Symbol" panose="05050102010706020507" pitchFamily="18" charset="2"/>
              <a:buNone/>
              <a:tabLst>
                <a:tab pos="400050" algn="l"/>
              </a:tabLst>
            </a:pPr>
            <a:r>
              <a:rPr lang="en-US" altLang="en-US"/>
              <a:t>8.	Shift Internal to External</a:t>
            </a:r>
          </a:p>
          <a:p>
            <a:pPr marL="0" indent="0">
              <a:spcBef>
                <a:spcPct val="35000"/>
              </a:spcBef>
              <a:buFont typeface="Symbol" panose="05050102010706020507" pitchFamily="18" charset="2"/>
              <a:buNone/>
              <a:tabLst>
                <a:tab pos="400050" algn="l"/>
              </a:tabLst>
            </a:pPr>
            <a:r>
              <a:rPr lang="en-US" altLang="en-US"/>
              <a:t>9.	Improve Elemental Operations</a:t>
            </a:r>
          </a:p>
          <a:p>
            <a:pPr marL="0" indent="0">
              <a:spcBef>
                <a:spcPct val="35000"/>
              </a:spcBef>
              <a:buFont typeface="Symbol" panose="05050102010706020507" pitchFamily="18" charset="2"/>
              <a:buNone/>
              <a:tabLst>
                <a:tab pos="400050" algn="l"/>
              </a:tabLst>
            </a:pPr>
            <a:r>
              <a:rPr lang="en-US" altLang="en-US"/>
              <a:t>10.	Standardize and Document New Methods</a:t>
            </a:r>
          </a:p>
          <a:p>
            <a:pPr marL="0" indent="0">
              <a:spcBef>
                <a:spcPct val="35000"/>
              </a:spcBef>
              <a:buFont typeface="Symbol" panose="05050102010706020507" pitchFamily="18" charset="2"/>
              <a:buNone/>
              <a:tabLst>
                <a:tab pos="400050" algn="l"/>
              </a:tabLst>
            </a:pPr>
            <a:r>
              <a:rPr lang="en-US" altLang="en-US"/>
              <a:t>11.	Analyze New Method &amp; Videotape</a:t>
            </a:r>
          </a:p>
          <a:p>
            <a:pPr marL="0" indent="0">
              <a:spcBef>
                <a:spcPct val="35000"/>
              </a:spcBef>
              <a:buFont typeface="Symbol" panose="05050102010706020507" pitchFamily="18" charset="2"/>
              <a:buNone/>
              <a:tabLst>
                <a:tab pos="400050" algn="l"/>
              </a:tabLst>
            </a:pPr>
            <a:r>
              <a:rPr lang="en-US" altLang="en-US"/>
              <a:t>12.	Goal Attained</a:t>
            </a: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1074" name="Rectangle 2">
            <a:extLst>
              <a:ext uri="{FF2B5EF4-FFF2-40B4-BE49-F238E27FC236}">
                <a16:creationId xmlns:a16="http://schemas.microsoft.com/office/drawing/2014/main" id="{2A6FCC55-879B-8719-D2AB-FE6EB2F0A37D}"/>
              </a:ext>
            </a:extLst>
          </p:cNvPr>
          <p:cNvSpPr>
            <a:spLocks noGrp="1" noChangeArrowheads="1"/>
          </p:cNvSpPr>
          <p:nvPr>
            <p:ph type="title"/>
          </p:nvPr>
        </p:nvSpPr>
        <p:spPr/>
        <p:txBody>
          <a:bodyPr/>
          <a:lstStyle/>
          <a:p>
            <a:r>
              <a:rPr lang="en-US" altLang="en-US"/>
              <a:t>Overview: Mistake Proofing  (Poka-Yoke)</a:t>
            </a:r>
          </a:p>
        </p:txBody>
      </p:sp>
      <p:sp>
        <p:nvSpPr>
          <p:cNvPr id="771075" name="Rectangle 3">
            <a:extLst>
              <a:ext uri="{FF2B5EF4-FFF2-40B4-BE49-F238E27FC236}">
                <a16:creationId xmlns:a16="http://schemas.microsoft.com/office/drawing/2014/main" id="{CD3A3676-6E0B-5EDC-3173-99889BA1CBE9}"/>
              </a:ext>
            </a:extLst>
          </p:cNvPr>
          <p:cNvSpPr>
            <a:spLocks noGrp="1" noChangeArrowheads="1"/>
          </p:cNvSpPr>
          <p:nvPr>
            <p:ph type="body" idx="1"/>
          </p:nvPr>
        </p:nvSpPr>
        <p:spPr/>
        <p:txBody>
          <a:bodyPr/>
          <a:lstStyle/>
          <a:p>
            <a:r>
              <a:rPr lang="en-US" altLang="en-US" sz="2400"/>
              <a:t>A Lean Enterprise is a process driven enterprise that is always striving to eliminate waste</a:t>
            </a:r>
          </a:p>
          <a:p>
            <a:r>
              <a:rPr lang="en-US" altLang="en-US" sz="2400"/>
              <a:t>Processes should support the perfect satisfaction of Customer requirements when followed correctly</a:t>
            </a:r>
          </a:p>
          <a:p>
            <a:r>
              <a:rPr lang="en-US" altLang="en-US" sz="2400"/>
              <a:t>Mistake Proofing is a method for insuring that the process is necessarily followed</a:t>
            </a:r>
          </a:p>
          <a:p>
            <a:endParaRPr lang="en-US" altLang="en-US" sz="240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2098" name="Rectangle 2">
            <a:extLst>
              <a:ext uri="{FF2B5EF4-FFF2-40B4-BE49-F238E27FC236}">
                <a16:creationId xmlns:a16="http://schemas.microsoft.com/office/drawing/2014/main" id="{43F2C8A8-115F-0C7F-97F6-5AE4705EEDF1}"/>
              </a:ext>
            </a:extLst>
          </p:cNvPr>
          <p:cNvSpPr>
            <a:spLocks noGrp="1" noChangeArrowheads="1"/>
          </p:cNvSpPr>
          <p:nvPr>
            <p:ph type="title"/>
          </p:nvPr>
        </p:nvSpPr>
        <p:spPr/>
        <p:txBody>
          <a:bodyPr/>
          <a:lstStyle/>
          <a:p>
            <a:r>
              <a:rPr lang="en-US" altLang="en-US"/>
              <a:t>Overview: Defect Causes</a:t>
            </a:r>
          </a:p>
        </p:txBody>
      </p:sp>
      <p:sp>
        <p:nvSpPr>
          <p:cNvPr id="772099" name="Rectangle 3">
            <a:extLst>
              <a:ext uri="{FF2B5EF4-FFF2-40B4-BE49-F238E27FC236}">
                <a16:creationId xmlns:a16="http://schemas.microsoft.com/office/drawing/2014/main" id="{606940D6-083A-C16C-327C-7C188B66F1DE}"/>
              </a:ext>
            </a:extLst>
          </p:cNvPr>
          <p:cNvSpPr>
            <a:spLocks noGrp="1" noChangeArrowheads="1"/>
          </p:cNvSpPr>
          <p:nvPr>
            <p:ph type="body" idx="1"/>
          </p:nvPr>
        </p:nvSpPr>
        <p:spPr/>
        <p:txBody>
          <a:bodyPr/>
          <a:lstStyle/>
          <a:p>
            <a:pPr>
              <a:buFont typeface="Symbol" panose="05050102010706020507" pitchFamily="18" charset="2"/>
              <a:buNone/>
            </a:pPr>
            <a:r>
              <a:rPr lang="en-US" altLang="en-US" sz="2400"/>
              <a:t>Most defects are caused by Human Error, such as (in order of importance):</a:t>
            </a:r>
          </a:p>
          <a:p>
            <a:pPr lvl="1">
              <a:buFontTx/>
              <a:buNone/>
            </a:pPr>
            <a:r>
              <a:rPr lang="en-US" altLang="en-US"/>
              <a:t>1. Omitted Processing</a:t>
            </a:r>
          </a:p>
          <a:p>
            <a:pPr lvl="1">
              <a:buFontTx/>
              <a:buNone/>
            </a:pPr>
            <a:r>
              <a:rPr lang="en-US" altLang="en-US"/>
              <a:t>2. Processing Errors</a:t>
            </a:r>
          </a:p>
          <a:p>
            <a:pPr lvl="1">
              <a:buFontTx/>
              <a:buNone/>
            </a:pPr>
            <a:r>
              <a:rPr lang="en-US" altLang="en-US"/>
              <a:t>3. Errors Setting Up Workpieces</a:t>
            </a:r>
          </a:p>
          <a:p>
            <a:pPr lvl="1">
              <a:buFontTx/>
              <a:buNone/>
            </a:pPr>
            <a:r>
              <a:rPr lang="en-US" altLang="en-US"/>
              <a:t>4. Missing Parts</a:t>
            </a:r>
          </a:p>
          <a:p>
            <a:pPr lvl="1">
              <a:buFontTx/>
              <a:buNone/>
            </a:pPr>
            <a:r>
              <a:rPr lang="en-US" altLang="en-US"/>
              <a:t>5. Wrong Parts</a:t>
            </a:r>
          </a:p>
          <a:p>
            <a:pPr lvl="1">
              <a:buFontTx/>
              <a:buNone/>
            </a:pPr>
            <a:r>
              <a:rPr lang="en-US" altLang="en-US"/>
              <a:t>6. Processing Wrong Workpiece</a:t>
            </a:r>
          </a:p>
          <a:p>
            <a:pPr lvl="1">
              <a:buFontTx/>
              <a:buNone/>
            </a:pPr>
            <a:r>
              <a:rPr lang="en-US" altLang="en-US"/>
              <a:t>7. Misoperation</a:t>
            </a:r>
          </a:p>
          <a:p>
            <a:pPr lvl="1">
              <a:buFontTx/>
              <a:buNone/>
            </a:pPr>
            <a:r>
              <a:rPr lang="en-US" altLang="en-US"/>
              <a:t>8. Adjustment Error</a:t>
            </a:r>
          </a:p>
          <a:p>
            <a:pPr lvl="1">
              <a:buFontTx/>
              <a:buNone/>
            </a:pPr>
            <a:r>
              <a:rPr lang="en-US" altLang="en-US"/>
              <a:t>9. Equipment Not Set Up Properly</a:t>
            </a:r>
          </a:p>
          <a:p>
            <a:pPr lvl="1">
              <a:buFontTx/>
              <a:buNone/>
            </a:pPr>
            <a:r>
              <a:rPr lang="en-US" altLang="en-US"/>
              <a:t>10. Tools and Jigs Improperly Prepared</a:t>
            </a:r>
          </a:p>
          <a:p>
            <a:pPr lvl="1">
              <a:buFontTx/>
              <a:buNone/>
            </a:pPr>
            <a:endParaRPr lang="en-US" altLang="en-US"/>
          </a:p>
          <a:p>
            <a:pPr lvl="1">
              <a:buFontTx/>
              <a:buNone/>
            </a:pPr>
            <a:endParaRPr lang="en-US" altLang="en-US"/>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a:extLst>
              <a:ext uri="{FF2B5EF4-FFF2-40B4-BE49-F238E27FC236}">
                <a16:creationId xmlns:a16="http://schemas.microsoft.com/office/drawing/2014/main" id="{17B3F706-F2AB-7E85-FE50-D060D94317DD}"/>
              </a:ext>
            </a:extLst>
          </p:cNvPr>
          <p:cNvSpPr>
            <a:spLocks noGrp="1" noChangeArrowheads="1"/>
          </p:cNvSpPr>
          <p:nvPr>
            <p:ph type="title"/>
          </p:nvPr>
        </p:nvSpPr>
        <p:spPr/>
        <p:txBody>
          <a:bodyPr/>
          <a:lstStyle/>
          <a:p>
            <a:r>
              <a:rPr lang="en-US" altLang="en-US"/>
              <a:t>Overview: Poka-Yoke</a:t>
            </a:r>
          </a:p>
        </p:txBody>
      </p:sp>
      <p:sp>
        <p:nvSpPr>
          <p:cNvPr id="773123" name="Rectangle 3">
            <a:extLst>
              <a:ext uri="{FF2B5EF4-FFF2-40B4-BE49-F238E27FC236}">
                <a16:creationId xmlns:a16="http://schemas.microsoft.com/office/drawing/2014/main" id="{20CA3DE0-7D41-2B34-7355-F5B056EA6C92}"/>
              </a:ext>
            </a:extLst>
          </p:cNvPr>
          <p:cNvSpPr>
            <a:spLocks noGrp="1" noChangeArrowheads="1"/>
          </p:cNvSpPr>
          <p:nvPr>
            <p:ph type="body" idx="1"/>
          </p:nvPr>
        </p:nvSpPr>
        <p:spPr/>
        <p:txBody>
          <a:bodyPr/>
          <a:lstStyle/>
          <a:p>
            <a:r>
              <a:rPr lang="en-US" altLang="en-US" sz="2400"/>
              <a:t>Poka-Yoke:  loosely translated means “mistake proofing”.  It is from Japanese:</a:t>
            </a:r>
          </a:p>
          <a:p>
            <a:pPr lvl="1"/>
            <a:r>
              <a:rPr lang="en-US" altLang="en-US" sz="2400" i="1" u="sng"/>
              <a:t>yokeru:</a:t>
            </a:r>
            <a:r>
              <a:rPr lang="en-US" altLang="en-US" sz="2400" i="1"/>
              <a:t>  </a:t>
            </a:r>
            <a:r>
              <a:rPr lang="en-US" altLang="en-US" sz="2400"/>
              <a:t>to avoid</a:t>
            </a:r>
          </a:p>
          <a:p>
            <a:pPr lvl="1"/>
            <a:r>
              <a:rPr lang="en-US" altLang="en-US" sz="2400" i="1" u="sng"/>
              <a:t>poka:</a:t>
            </a:r>
            <a:r>
              <a:rPr lang="en-US" altLang="en-US" sz="2400"/>
              <a:t>  inadvertent errors</a:t>
            </a:r>
          </a:p>
          <a:p>
            <a:r>
              <a:rPr lang="en-US" altLang="en-US" sz="2400"/>
              <a:t>Key Attributes:</a:t>
            </a:r>
          </a:p>
          <a:p>
            <a:pPr lvl="1"/>
            <a:r>
              <a:rPr lang="en-US" altLang="en-US" sz="2400"/>
              <a:t>Respect for Worker Intelligence</a:t>
            </a:r>
          </a:p>
          <a:p>
            <a:pPr lvl="1"/>
            <a:r>
              <a:rPr lang="en-US" altLang="en-US" sz="2400"/>
              <a:t>Focus on Repetitive Activities that Rely on Vigilance and Memory</a:t>
            </a:r>
          </a:p>
          <a:p>
            <a:pPr lvl="1"/>
            <a:r>
              <a:rPr lang="en-US" altLang="en-US" sz="2400"/>
              <a:t>Free Worker to Pursue Creative, Value-Added Activities</a:t>
            </a:r>
          </a:p>
          <a:p>
            <a:endParaRPr lang="en-US"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0066" name="Rectangle 2">
            <a:extLst>
              <a:ext uri="{FF2B5EF4-FFF2-40B4-BE49-F238E27FC236}">
                <a16:creationId xmlns:a16="http://schemas.microsoft.com/office/drawing/2014/main" id="{17855705-A797-D0D0-8B9E-4452677598BA}"/>
              </a:ext>
            </a:extLst>
          </p:cNvPr>
          <p:cNvSpPr>
            <a:spLocks noGrp="1" noChangeArrowheads="1"/>
          </p:cNvSpPr>
          <p:nvPr>
            <p:ph type="title"/>
          </p:nvPr>
        </p:nvSpPr>
        <p:spPr/>
        <p:txBody>
          <a:bodyPr/>
          <a:lstStyle/>
          <a:p>
            <a:r>
              <a:rPr lang="en-US" altLang="en-US"/>
              <a:t>Tesco</a:t>
            </a:r>
          </a:p>
        </p:txBody>
      </p:sp>
      <p:sp>
        <p:nvSpPr>
          <p:cNvPr id="600067" name="Rectangle 3">
            <a:extLst>
              <a:ext uri="{FF2B5EF4-FFF2-40B4-BE49-F238E27FC236}">
                <a16:creationId xmlns:a16="http://schemas.microsoft.com/office/drawing/2014/main" id="{131E600D-A322-C369-33E5-BFC8AC613F9A}"/>
              </a:ext>
            </a:extLst>
          </p:cNvPr>
          <p:cNvSpPr>
            <a:spLocks noGrp="1" noChangeArrowheads="1"/>
          </p:cNvSpPr>
          <p:nvPr>
            <p:ph type="body" idx="1"/>
          </p:nvPr>
        </p:nvSpPr>
        <p:spPr>
          <a:xfrm>
            <a:off x="457200" y="1066800"/>
            <a:ext cx="8077200" cy="4267200"/>
          </a:xfrm>
        </p:spPr>
        <p:txBody>
          <a:bodyPr/>
          <a:lstStyle/>
          <a:p>
            <a:r>
              <a:rPr lang="en-US" altLang="en-US" sz="2400">
                <a:solidFill>
                  <a:srgbClr val="000000"/>
                </a:solidFill>
              </a:rPr>
              <a:t>An example given of the value stream is the life-cycle of a carton of cola.  The cumulative days from mining the bauxite to making the aluminum can through consumption by the consumer, is 319 days. Total  processing time is approximately three hours. Average consumption time is 5 minutes.</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4146" name="Rectangle 2">
            <a:extLst>
              <a:ext uri="{FF2B5EF4-FFF2-40B4-BE49-F238E27FC236}">
                <a16:creationId xmlns:a16="http://schemas.microsoft.com/office/drawing/2014/main" id="{A4A26540-AF8A-1C53-885F-72829632565B}"/>
              </a:ext>
            </a:extLst>
          </p:cNvPr>
          <p:cNvSpPr>
            <a:spLocks noGrp="1" noChangeArrowheads="1"/>
          </p:cNvSpPr>
          <p:nvPr>
            <p:ph type="title"/>
          </p:nvPr>
        </p:nvSpPr>
        <p:spPr/>
        <p:txBody>
          <a:bodyPr/>
          <a:lstStyle/>
          <a:p>
            <a:r>
              <a:rPr lang="en-US" altLang="en-US"/>
              <a:t>Quality Control Techniques</a:t>
            </a:r>
          </a:p>
        </p:txBody>
      </p:sp>
      <p:sp>
        <p:nvSpPr>
          <p:cNvPr id="774147" name="Rectangle 3">
            <a:extLst>
              <a:ext uri="{FF2B5EF4-FFF2-40B4-BE49-F238E27FC236}">
                <a16:creationId xmlns:a16="http://schemas.microsoft.com/office/drawing/2014/main" id="{F9318C7C-ABE9-DB37-E87C-384F89317CCD}"/>
              </a:ext>
            </a:extLst>
          </p:cNvPr>
          <p:cNvSpPr>
            <a:spLocks noGrp="1" noChangeArrowheads="1"/>
          </p:cNvSpPr>
          <p:nvPr>
            <p:ph type="body" idx="1"/>
          </p:nvPr>
        </p:nvSpPr>
        <p:spPr/>
        <p:txBody>
          <a:bodyPr/>
          <a:lstStyle/>
          <a:p>
            <a:pPr>
              <a:buFont typeface="Symbol" panose="05050102010706020507" pitchFamily="18" charset="2"/>
              <a:buNone/>
            </a:pPr>
            <a:r>
              <a:rPr lang="en-US" altLang="en-US" sz="2400"/>
              <a:t>There are three categories of inspection approaches:</a:t>
            </a:r>
          </a:p>
          <a:p>
            <a:pPr>
              <a:buFont typeface="Symbol" panose="05050102010706020507" pitchFamily="18" charset="2"/>
              <a:buNone/>
            </a:pPr>
            <a:r>
              <a:rPr lang="en-US" altLang="en-US" sz="2400"/>
              <a:t>	1. Judgement Inspection</a:t>
            </a:r>
          </a:p>
          <a:p>
            <a:pPr>
              <a:buFont typeface="Symbol" panose="05050102010706020507" pitchFamily="18" charset="2"/>
              <a:buNone/>
            </a:pPr>
            <a:r>
              <a:rPr lang="en-US" altLang="en-US" sz="2400"/>
              <a:t>	2. Informative Inspection</a:t>
            </a:r>
          </a:p>
          <a:p>
            <a:pPr>
              <a:buFont typeface="Symbol" panose="05050102010706020507" pitchFamily="18" charset="2"/>
              <a:buNone/>
            </a:pPr>
            <a:r>
              <a:rPr lang="en-US" altLang="en-US" sz="2400"/>
              <a:t>	3. Source Inspection</a:t>
            </a:r>
          </a:p>
          <a:p>
            <a:endParaRPr lang="en-US" altLang="en-US" sz="240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0" name="Rectangle 2">
            <a:extLst>
              <a:ext uri="{FF2B5EF4-FFF2-40B4-BE49-F238E27FC236}">
                <a16:creationId xmlns:a16="http://schemas.microsoft.com/office/drawing/2014/main" id="{199097D4-510E-EC69-8DB4-12EE8CF5242F}"/>
              </a:ext>
            </a:extLst>
          </p:cNvPr>
          <p:cNvSpPr>
            <a:spLocks noGrp="1" noChangeArrowheads="1"/>
          </p:cNvSpPr>
          <p:nvPr>
            <p:ph type="title"/>
          </p:nvPr>
        </p:nvSpPr>
        <p:spPr/>
        <p:txBody>
          <a:bodyPr/>
          <a:lstStyle/>
          <a:p>
            <a:r>
              <a:rPr lang="en-US" altLang="en-US"/>
              <a:t>Judgement Inspection</a:t>
            </a:r>
          </a:p>
        </p:txBody>
      </p:sp>
      <p:sp>
        <p:nvSpPr>
          <p:cNvPr id="775171" name="Rectangle 3">
            <a:extLst>
              <a:ext uri="{FF2B5EF4-FFF2-40B4-BE49-F238E27FC236}">
                <a16:creationId xmlns:a16="http://schemas.microsoft.com/office/drawing/2014/main" id="{A978C006-7E03-A363-2476-E81B2BB78463}"/>
              </a:ext>
            </a:extLst>
          </p:cNvPr>
          <p:cNvSpPr>
            <a:spLocks noGrp="1" noChangeArrowheads="1"/>
          </p:cNvSpPr>
          <p:nvPr>
            <p:ph type="body" idx="1"/>
          </p:nvPr>
        </p:nvSpPr>
        <p:spPr/>
        <p:txBody>
          <a:bodyPr/>
          <a:lstStyle/>
          <a:p>
            <a:r>
              <a:rPr lang="en-US" altLang="en-US" sz="2400"/>
              <a:t>Approach:  Focus on preventing “escape” defects from getting to the Customer by inspection and separation of good product from bad product </a:t>
            </a:r>
            <a:r>
              <a:rPr lang="en-US" altLang="en-US" sz="2400" u="sng"/>
              <a:t>after</a:t>
            </a:r>
            <a:r>
              <a:rPr lang="en-US" altLang="en-US" sz="2400"/>
              <a:t> processing</a:t>
            </a:r>
          </a:p>
          <a:p>
            <a:r>
              <a:rPr lang="en-US" altLang="en-US" sz="2400"/>
              <a:t>Result:  Escapes are prevented but Defect Rate is not reduced.</a:t>
            </a:r>
          </a:p>
          <a:p>
            <a:endParaRPr lang="en-US" altLang="en-US" sz="24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6194" name="Rectangle 2">
            <a:extLst>
              <a:ext uri="{FF2B5EF4-FFF2-40B4-BE49-F238E27FC236}">
                <a16:creationId xmlns:a16="http://schemas.microsoft.com/office/drawing/2014/main" id="{76C04E34-6EB1-8C5E-4444-94EA45B2A322}"/>
              </a:ext>
            </a:extLst>
          </p:cNvPr>
          <p:cNvSpPr>
            <a:spLocks noGrp="1" noChangeArrowheads="1"/>
          </p:cNvSpPr>
          <p:nvPr>
            <p:ph type="title"/>
          </p:nvPr>
        </p:nvSpPr>
        <p:spPr/>
        <p:txBody>
          <a:bodyPr/>
          <a:lstStyle/>
          <a:p>
            <a:r>
              <a:rPr lang="en-US" altLang="en-US"/>
              <a:t>Informative Inspection</a:t>
            </a:r>
          </a:p>
        </p:txBody>
      </p:sp>
      <p:sp>
        <p:nvSpPr>
          <p:cNvPr id="776195" name="Rectangle 3">
            <a:extLst>
              <a:ext uri="{FF2B5EF4-FFF2-40B4-BE49-F238E27FC236}">
                <a16:creationId xmlns:a16="http://schemas.microsoft.com/office/drawing/2014/main" id="{27089C1D-A8F1-539C-9BB6-10AF579C369E}"/>
              </a:ext>
            </a:extLst>
          </p:cNvPr>
          <p:cNvSpPr>
            <a:spLocks noGrp="1" noChangeArrowheads="1"/>
          </p:cNvSpPr>
          <p:nvPr>
            <p:ph type="body" idx="1"/>
          </p:nvPr>
        </p:nvSpPr>
        <p:spPr/>
        <p:txBody>
          <a:bodyPr/>
          <a:lstStyle/>
          <a:p>
            <a:r>
              <a:rPr lang="en-US" altLang="en-US" sz="2400"/>
              <a:t>Approach:  Investigate “cause” of defect and reports this information so that the process can be improved to further reduce defects</a:t>
            </a:r>
          </a:p>
          <a:p>
            <a:r>
              <a:rPr lang="en-US" altLang="en-US" sz="2400"/>
              <a:t>Result:  Tolerates, a priori, existence of defects</a:t>
            </a:r>
          </a:p>
          <a:p>
            <a:endParaRPr lang="en-US" altLang="en-US" sz="240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a:extLst>
              <a:ext uri="{FF2B5EF4-FFF2-40B4-BE49-F238E27FC236}">
                <a16:creationId xmlns:a16="http://schemas.microsoft.com/office/drawing/2014/main" id="{BA9AEE6A-8470-FE4E-5CBB-6E565AC847C2}"/>
              </a:ext>
            </a:extLst>
          </p:cNvPr>
          <p:cNvSpPr>
            <a:spLocks noGrp="1" noChangeArrowheads="1"/>
          </p:cNvSpPr>
          <p:nvPr>
            <p:ph type="title"/>
          </p:nvPr>
        </p:nvSpPr>
        <p:spPr/>
        <p:txBody>
          <a:bodyPr/>
          <a:lstStyle/>
          <a:p>
            <a:r>
              <a:rPr lang="en-US" altLang="en-US"/>
              <a:t>Source Inspection</a:t>
            </a:r>
          </a:p>
        </p:txBody>
      </p:sp>
      <p:sp>
        <p:nvSpPr>
          <p:cNvPr id="777219" name="Rectangle 3">
            <a:extLst>
              <a:ext uri="{FF2B5EF4-FFF2-40B4-BE49-F238E27FC236}">
                <a16:creationId xmlns:a16="http://schemas.microsoft.com/office/drawing/2014/main" id="{B984E245-01EE-D453-6304-285BE4799ABF}"/>
              </a:ext>
            </a:extLst>
          </p:cNvPr>
          <p:cNvSpPr>
            <a:spLocks noGrp="1" noChangeArrowheads="1"/>
          </p:cNvSpPr>
          <p:nvPr>
            <p:ph type="body" idx="1"/>
          </p:nvPr>
        </p:nvSpPr>
        <p:spPr/>
        <p:txBody>
          <a:bodyPr/>
          <a:lstStyle/>
          <a:p>
            <a:r>
              <a:rPr lang="en-US" altLang="en-US" sz="2400"/>
              <a:t>Approach:  100% Inspection at Source Activity so that simple “mistakes” can be prevented prior to generating a defect</a:t>
            </a:r>
          </a:p>
          <a:p>
            <a:r>
              <a:rPr lang="en-US" altLang="en-US" sz="2400"/>
              <a:t>Result:  Mistakes are prevented through Mistake Proofing (Poka-Yoke) providing </a:t>
            </a:r>
            <a:r>
              <a:rPr lang="en-US" altLang="en-US" sz="2400" u="sng"/>
              <a:t>Zero Quality Control</a:t>
            </a:r>
            <a:endParaRPr lang="en-US" altLang="en-US" sz="2400"/>
          </a:p>
          <a:p>
            <a:endParaRPr lang="en-US" altLang="en-US" sz="240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42" name="Rectangle 2">
            <a:extLst>
              <a:ext uri="{FF2B5EF4-FFF2-40B4-BE49-F238E27FC236}">
                <a16:creationId xmlns:a16="http://schemas.microsoft.com/office/drawing/2014/main" id="{556A28AF-1FEF-FC19-8B5F-83B0DDAE8AD3}"/>
              </a:ext>
            </a:extLst>
          </p:cNvPr>
          <p:cNvSpPr>
            <a:spLocks noGrp="1" noChangeArrowheads="1"/>
          </p:cNvSpPr>
          <p:nvPr>
            <p:ph type="title"/>
          </p:nvPr>
        </p:nvSpPr>
        <p:spPr/>
        <p:txBody>
          <a:bodyPr/>
          <a:lstStyle/>
          <a:p>
            <a:r>
              <a:rPr lang="en-US" altLang="en-US"/>
              <a:t>Zero Quality Control</a:t>
            </a:r>
          </a:p>
        </p:txBody>
      </p:sp>
      <p:sp>
        <p:nvSpPr>
          <p:cNvPr id="778243" name="Rectangle 3">
            <a:extLst>
              <a:ext uri="{FF2B5EF4-FFF2-40B4-BE49-F238E27FC236}">
                <a16:creationId xmlns:a16="http://schemas.microsoft.com/office/drawing/2014/main" id="{6CACAEF4-C7E5-525B-D112-9A9BD160375C}"/>
              </a:ext>
            </a:extLst>
          </p:cNvPr>
          <p:cNvSpPr>
            <a:spLocks noGrp="1" noChangeArrowheads="1"/>
          </p:cNvSpPr>
          <p:nvPr>
            <p:ph type="body" idx="1"/>
          </p:nvPr>
        </p:nvSpPr>
        <p:spPr/>
        <p:txBody>
          <a:bodyPr/>
          <a:lstStyle/>
          <a:p>
            <a:pPr>
              <a:buFont typeface="Symbol" panose="05050102010706020507" pitchFamily="18" charset="2"/>
              <a:buNone/>
            </a:pPr>
            <a:r>
              <a:rPr lang="en-US" altLang="en-US" sz="2400"/>
              <a:t>Three Components:</a:t>
            </a:r>
          </a:p>
          <a:p>
            <a:pPr lvl="1">
              <a:buClr>
                <a:schemeClr val="tx1"/>
              </a:buClr>
              <a:buFontTx/>
              <a:buChar char="1"/>
            </a:pPr>
            <a:r>
              <a:rPr lang="en-US" altLang="en-US" sz="2400"/>
              <a:t>Source Inspection:  errors, not defects</a:t>
            </a:r>
          </a:p>
          <a:p>
            <a:pPr lvl="1">
              <a:buClr>
                <a:schemeClr val="tx1"/>
              </a:buClr>
              <a:buFontTx/>
              <a:buChar char="2"/>
            </a:pPr>
            <a:r>
              <a:rPr lang="en-US" altLang="en-US" sz="2400"/>
              <a:t>100% Inspection:  inspection simple, inexpensive and automatic part of process</a:t>
            </a:r>
          </a:p>
          <a:p>
            <a:pPr lvl="1">
              <a:buClr>
                <a:schemeClr val="tx1"/>
              </a:buClr>
              <a:buFontTx/>
              <a:buChar char="3"/>
            </a:pPr>
            <a:r>
              <a:rPr lang="en-US" altLang="en-US" sz="2400"/>
              <a:t>Immediate Action:  stop the process</a:t>
            </a:r>
          </a:p>
          <a:p>
            <a:endParaRPr lang="en-US" altLang="en-US" sz="240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9266" name="Rectangle 2">
            <a:extLst>
              <a:ext uri="{FF2B5EF4-FFF2-40B4-BE49-F238E27FC236}">
                <a16:creationId xmlns:a16="http://schemas.microsoft.com/office/drawing/2014/main" id="{AF964EA9-B3E1-CF8E-DF64-4A5A91B9DC49}"/>
              </a:ext>
            </a:extLst>
          </p:cNvPr>
          <p:cNvSpPr>
            <a:spLocks noGrp="1" noChangeArrowheads="1"/>
          </p:cNvSpPr>
          <p:nvPr>
            <p:ph type="title"/>
          </p:nvPr>
        </p:nvSpPr>
        <p:spPr/>
        <p:txBody>
          <a:bodyPr/>
          <a:lstStyle/>
          <a:p>
            <a:r>
              <a:rPr lang="en-US" altLang="en-US"/>
              <a:t>Zero Quality Control</a:t>
            </a:r>
          </a:p>
        </p:txBody>
      </p:sp>
      <p:sp>
        <p:nvSpPr>
          <p:cNvPr id="779267" name="Rectangle 3">
            <a:extLst>
              <a:ext uri="{FF2B5EF4-FFF2-40B4-BE49-F238E27FC236}">
                <a16:creationId xmlns:a16="http://schemas.microsoft.com/office/drawing/2014/main" id="{369AF80B-FC5E-A5F7-55F3-C499E900E4D3}"/>
              </a:ext>
            </a:extLst>
          </p:cNvPr>
          <p:cNvSpPr>
            <a:spLocks noGrp="1" noChangeArrowheads="1"/>
          </p:cNvSpPr>
          <p:nvPr>
            <p:ph type="body" idx="1"/>
          </p:nvPr>
        </p:nvSpPr>
        <p:spPr/>
        <p:txBody>
          <a:bodyPr/>
          <a:lstStyle/>
          <a:p>
            <a:r>
              <a:rPr lang="en-US" altLang="en-US" sz="2400"/>
              <a:t>Strategies for Zero Defects:</a:t>
            </a:r>
          </a:p>
          <a:p>
            <a:pPr lvl="1">
              <a:buFontTx/>
              <a:buNone/>
            </a:pPr>
            <a:r>
              <a:rPr lang="en-US" altLang="en-US" sz="2400"/>
              <a:t>1. Don’t make it if it isn’t needed</a:t>
            </a:r>
          </a:p>
          <a:p>
            <a:pPr lvl="1">
              <a:buFontTx/>
              <a:buNone/>
            </a:pPr>
            <a:r>
              <a:rPr lang="en-US" altLang="en-US" sz="2400"/>
              <a:t>2. Make it to withstand any use (don’t let the Customer be your inspector)</a:t>
            </a:r>
          </a:p>
          <a:p>
            <a:pPr lvl="1">
              <a:buFontTx/>
              <a:buNone/>
            </a:pPr>
            <a:r>
              <a:rPr lang="en-US" altLang="en-US" sz="2400"/>
              <a:t>3. Make it, use it immediately (small lot/continuous flow production)</a:t>
            </a:r>
          </a:p>
          <a:p>
            <a:endParaRPr lang="en-US" altLang="en-US"/>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0290" name="Rectangle 2">
            <a:extLst>
              <a:ext uri="{FF2B5EF4-FFF2-40B4-BE49-F238E27FC236}">
                <a16:creationId xmlns:a16="http://schemas.microsoft.com/office/drawing/2014/main" id="{68A35AE5-739D-5714-89D2-B9D536F93029}"/>
              </a:ext>
            </a:extLst>
          </p:cNvPr>
          <p:cNvSpPr>
            <a:spLocks noGrp="1" noChangeArrowheads="1"/>
          </p:cNvSpPr>
          <p:nvPr>
            <p:ph type="title"/>
          </p:nvPr>
        </p:nvSpPr>
        <p:spPr/>
        <p:txBody>
          <a:bodyPr/>
          <a:lstStyle/>
          <a:p>
            <a:r>
              <a:rPr lang="en-US" altLang="en-US"/>
              <a:t>Mistake Proofing</a:t>
            </a:r>
          </a:p>
        </p:txBody>
      </p:sp>
      <p:sp>
        <p:nvSpPr>
          <p:cNvPr id="780291" name="Rectangle 3">
            <a:extLst>
              <a:ext uri="{FF2B5EF4-FFF2-40B4-BE49-F238E27FC236}">
                <a16:creationId xmlns:a16="http://schemas.microsoft.com/office/drawing/2014/main" id="{C6845A5D-0F5A-37D6-4536-609B23691F8C}"/>
              </a:ext>
            </a:extLst>
          </p:cNvPr>
          <p:cNvSpPr>
            <a:spLocks noGrp="1" noChangeArrowheads="1"/>
          </p:cNvSpPr>
          <p:nvPr>
            <p:ph type="body" idx="1"/>
          </p:nvPr>
        </p:nvSpPr>
        <p:spPr/>
        <p:txBody>
          <a:bodyPr/>
          <a:lstStyle/>
          <a:p>
            <a:r>
              <a:rPr lang="en-US" altLang="en-US" sz="2400"/>
              <a:t>Defects occur when there is a breakdown in one or more of the Five Elements of Work Flow:</a:t>
            </a:r>
          </a:p>
          <a:p>
            <a:pPr lvl="1">
              <a:buFontTx/>
              <a:buNone/>
            </a:pPr>
            <a:r>
              <a:rPr lang="en-US" altLang="en-US" sz="2400"/>
              <a:t>1. Associate/Operator</a:t>
            </a:r>
          </a:p>
          <a:p>
            <a:pPr lvl="1">
              <a:buFontTx/>
              <a:buNone/>
            </a:pPr>
            <a:r>
              <a:rPr lang="en-US" altLang="en-US" sz="2400"/>
              <a:t>2. Material</a:t>
            </a:r>
          </a:p>
          <a:p>
            <a:pPr lvl="1">
              <a:buFontTx/>
              <a:buNone/>
            </a:pPr>
            <a:r>
              <a:rPr lang="en-US" altLang="en-US" sz="2400"/>
              <a:t>3. Equipment</a:t>
            </a:r>
          </a:p>
          <a:p>
            <a:pPr lvl="1">
              <a:buFontTx/>
              <a:buNone/>
            </a:pPr>
            <a:r>
              <a:rPr lang="en-US" altLang="en-US" sz="2400"/>
              <a:t>4. Method(s)</a:t>
            </a:r>
          </a:p>
          <a:p>
            <a:pPr lvl="1">
              <a:buFontTx/>
              <a:buNone/>
            </a:pPr>
            <a:r>
              <a:rPr lang="en-US" altLang="en-US" sz="2400"/>
              <a:t>5. Information</a:t>
            </a:r>
          </a:p>
          <a:p>
            <a:endParaRPr lang="en-US" altLang="en-US" sz="240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1314" name="Rectangle 2">
            <a:extLst>
              <a:ext uri="{FF2B5EF4-FFF2-40B4-BE49-F238E27FC236}">
                <a16:creationId xmlns:a16="http://schemas.microsoft.com/office/drawing/2014/main" id="{E14DBE0E-53B1-A7C3-4BD1-4B0580A86252}"/>
              </a:ext>
            </a:extLst>
          </p:cNvPr>
          <p:cNvSpPr>
            <a:spLocks noGrp="1" noChangeArrowheads="1"/>
          </p:cNvSpPr>
          <p:nvPr>
            <p:ph type="title"/>
          </p:nvPr>
        </p:nvSpPr>
        <p:spPr/>
        <p:txBody>
          <a:bodyPr/>
          <a:lstStyle/>
          <a:p>
            <a:r>
              <a:rPr lang="en-US" altLang="en-US"/>
              <a:t>Mistake Proofing: Defects</a:t>
            </a:r>
          </a:p>
        </p:txBody>
      </p:sp>
      <p:sp>
        <p:nvSpPr>
          <p:cNvPr id="781315" name="Rectangle 3">
            <a:extLst>
              <a:ext uri="{FF2B5EF4-FFF2-40B4-BE49-F238E27FC236}">
                <a16:creationId xmlns:a16="http://schemas.microsoft.com/office/drawing/2014/main" id="{08A72BA6-10D9-7DD8-8F3D-B01DB135BF7B}"/>
              </a:ext>
            </a:extLst>
          </p:cNvPr>
          <p:cNvSpPr>
            <a:spLocks noGrp="1" noChangeArrowheads="1"/>
          </p:cNvSpPr>
          <p:nvPr>
            <p:ph type="body" idx="1"/>
          </p:nvPr>
        </p:nvSpPr>
        <p:spPr/>
        <p:txBody>
          <a:bodyPr/>
          <a:lstStyle/>
          <a:p>
            <a:r>
              <a:rPr lang="en-US" altLang="en-US" sz="2400"/>
              <a:t>Defects can exist in one of two states:</a:t>
            </a:r>
          </a:p>
          <a:p>
            <a:pPr lvl="1"/>
            <a:r>
              <a:rPr lang="en-US" altLang="en-US" sz="2400"/>
              <a:t>Defect has occurred</a:t>
            </a:r>
          </a:p>
          <a:p>
            <a:pPr lvl="1"/>
            <a:r>
              <a:rPr lang="en-US" altLang="en-US" sz="2400"/>
              <a:t>Defect is about to occur</a:t>
            </a:r>
          </a:p>
          <a:p>
            <a:endParaRPr lang="en-US" altLang="en-US" sz="2400"/>
          </a:p>
          <a:p>
            <a:endParaRPr lang="en-US" alt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2338" name="Rectangle 2">
            <a:extLst>
              <a:ext uri="{FF2B5EF4-FFF2-40B4-BE49-F238E27FC236}">
                <a16:creationId xmlns:a16="http://schemas.microsoft.com/office/drawing/2014/main" id="{AC5750CA-9835-B3A8-7D06-5C1B687FE1C2}"/>
              </a:ext>
            </a:extLst>
          </p:cNvPr>
          <p:cNvSpPr>
            <a:spLocks noGrp="1" noChangeArrowheads="1"/>
          </p:cNvSpPr>
          <p:nvPr>
            <p:ph type="title"/>
          </p:nvPr>
        </p:nvSpPr>
        <p:spPr/>
        <p:txBody>
          <a:bodyPr/>
          <a:lstStyle/>
          <a:p>
            <a:r>
              <a:rPr lang="en-US" altLang="en-US"/>
              <a:t>Mistake Proofing: Defects</a:t>
            </a:r>
          </a:p>
        </p:txBody>
      </p:sp>
      <p:sp>
        <p:nvSpPr>
          <p:cNvPr id="782339" name="Rectangle 3">
            <a:extLst>
              <a:ext uri="{FF2B5EF4-FFF2-40B4-BE49-F238E27FC236}">
                <a16:creationId xmlns:a16="http://schemas.microsoft.com/office/drawing/2014/main" id="{FDBE767B-9833-D876-D775-0485CDEC362C}"/>
              </a:ext>
            </a:extLst>
          </p:cNvPr>
          <p:cNvSpPr>
            <a:spLocks noGrp="1" noChangeArrowheads="1"/>
          </p:cNvSpPr>
          <p:nvPr>
            <p:ph type="body" idx="1"/>
          </p:nvPr>
        </p:nvSpPr>
        <p:spPr/>
        <p:txBody>
          <a:bodyPr/>
          <a:lstStyle/>
          <a:p>
            <a:r>
              <a:rPr lang="en-US" altLang="en-US" sz="2400"/>
              <a:t>Mistake Proofing has three functions used when Defects are Predicted or Detected:</a:t>
            </a:r>
          </a:p>
          <a:p>
            <a:pPr lvl="1"/>
            <a:r>
              <a:rPr lang="en-US" altLang="en-US" sz="2400"/>
              <a:t>Shutdown</a:t>
            </a:r>
          </a:p>
          <a:p>
            <a:pPr lvl="1"/>
            <a:r>
              <a:rPr lang="en-US" altLang="en-US" sz="2400"/>
              <a:t>Control</a:t>
            </a:r>
          </a:p>
          <a:p>
            <a:pPr lvl="1"/>
            <a:r>
              <a:rPr lang="en-US" altLang="en-US" sz="2400"/>
              <a:t>Warning</a:t>
            </a:r>
          </a:p>
          <a:p>
            <a:endParaRPr lang="en-US" altLang="en-US" sz="240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3362" name="Rectangle 2">
            <a:extLst>
              <a:ext uri="{FF2B5EF4-FFF2-40B4-BE49-F238E27FC236}">
                <a16:creationId xmlns:a16="http://schemas.microsoft.com/office/drawing/2014/main" id="{3716787A-A15E-0C18-62AB-CC9751F44CA0}"/>
              </a:ext>
            </a:extLst>
          </p:cNvPr>
          <p:cNvSpPr>
            <a:spLocks noGrp="1" noChangeArrowheads="1"/>
          </p:cNvSpPr>
          <p:nvPr>
            <p:ph type="title"/>
          </p:nvPr>
        </p:nvSpPr>
        <p:spPr/>
        <p:txBody>
          <a:bodyPr/>
          <a:lstStyle/>
          <a:p>
            <a:r>
              <a:rPr lang="en-US" altLang="en-US"/>
              <a:t>Mistake Proofing</a:t>
            </a:r>
          </a:p>
        </p:txBody>
      </p:sp>
      <p:sp>
        <p:nvSpPr>
          <p:cNvPr id="783363" name="Rectangle 3">
            <a:extLst>
              <a:ext uri="{FF2B5EF4-FFF2-40B4-BE49-F238E27FC236}">
                <a16:creationId xmlns:a16="http://schemas.microsoft.com/office/drawing/2014/main" id="{A88F4251-DE7D-76D6-0350-A6D78D2614B6}"/>
              </a:ext>
            </a:extLst>
          </p:cNvPr>
          <p:cNvSpPr>
            <a:spLocks noGrp="1" noChangeArrowheads="1"/>
          </p:cNvSpPr>
          <p:nvPr>
            <p:ph type="body" idx="1"/>
          </p:nvPr>
        </p:nvSpPr>
        <p:spPr/>
        <p:txBody>
          <a:bodyPr/>
          <a:lstStyle/>
          <a:p>
            <a:r>
              <a:rPr lang="en-US" altLang="en-US" sz="2400"/>
              <a:t>Mistake Proofing, in general, is:</a:t>
            </a:r>
          </a:p>
          <a:p>
            <a:pPr lvl="1"/>
            <a:r>
              <a:rPr lang="en-US" altLang="en-US" sz="2400"/>
              <a:t>Simple</a:t>
            </a:r>
          </a:p>
          <a:p>
            <a:pPr lvl="1"/>
            <a:r>
              <a:rPr lang="en-US" altLang="en-US" sz="2400"/>
              <a:t>Quick to Implement</a:t>
            </a:r>
          </a:p>
          <a:p>
            <a:pPr lvl="1"/>
            <a:r>
              <a:rPr lang="en-US" altLang="en-US" sz="2400"/>
              <a:t>Inexpensive or free</a:t>
            </a:r>
          </a:p>
          <a:p>
            <a:endParaRPr lang="en-US"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8498" name="Rectangle 2">
            <a:extLst>
              <a:ext uri="{FF2B5EF4-FFF2-40B4-BE49-F238E27FC236}">
                <a16:creationId xmlns:a16="http://schemas.microsoft.com/office/drawing/2014/main" id="{53E2C45A-A4BB-7434-F511-173ECB4F2576}"/>
              </a:ext>
            </a:extLst>
          </p:cNvPr>
          <p:cNvSpPr>
            <a:spLocks noGrp="1" noChangeArrowheads="1"/>
          </p:cNvSpPr>
          <p:nvPr>
            <p:ph type="title"/>
          </p:nvPr>
        </p:nvSpPr>
        <p:spPr/>
        <p:txBody>
          <a:bodyPr/>
          <a:lstStyle/>
          <a:p>
            <a:r>
              <a:rPr lang="en-US" altLang="en-US"/>
              <a:t>Tesco</a:t>
            </a:r>
          </a:p>
        </p:txBody>
      </p:sp>
      <p:sp>
        <p:nvSpPr>
          <p:cNvPr id="618499" name="Rectangle 3">
            <a:extLst>
              <a:ext uri="{FF2B5EF4-FFF2-40B4-BE49-F238E27FC236}">
                <a16:creationId xmlns:a16="http://schemas.microsoft.com/office/drawing/2014/main" id="{08329852-83D9-5D73-6001-D4C7162B7471}"/>
              </a:ext>
            </a:extLst>
          </p:cNvPr>
          <p:cNvSpPr>
            <a:spLocks noGrp="1" noChangeArrowheads="1"/>
          </p:cNvSpPr>
          <p:nvPr>
            <p:ph type="body" idx="1"/>
          </p:nvPr>
        </p:nvSpPr>
        <p:spPr>
          <a:xfrm>
            <a:off x="457200" y="1066800"/>
            <a:ext cx="8077200" cy="4267200"/>
          </a:xfrm>
        </p:spPr>
        <p:txBody>
          <a:bodyPr/>
          <a:lstStyle/>
          <a:p>
            <a:r>
              <a:rPr lang="en-US" altLang="en-US" sz="2400">
                <a:solidFill>
                  <a:srgbClr val="000000"/>
                </a:solidFill>
              </a:rPr>
              <a:t>The root cause of muda in the cola example is that all the apparatus used to make cola and get it to the customer is very large, very hard to changeover, and designed to operate efficiently at very high speeds.  It is a mass production psychology.  However, what appears to be efficient to individual companies, individual elements of the value chain, are far from efficient when viewed in terms of the total product and the total value stream.</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4386" name="Rectangle 2">
            <a:extLst>
              <a:ext uri="{FF2B5EF4-FFF2-40B4-BE49-F238E27FC236}">
                <a16:creationId xmlns:a16="http://schemas.microsoft.com/office/drawing/2014/main" id="{AC4B4A93-35EB-8207-1139-882E667FC513}"/>
              </a:ext>
            </a:extLst>
          </p:cNvPr>
          <p:cNvSpPr>
            <a:spLocks noGrp="1" noChangeArrowheads="1"/>
          </p:cNvSpPr>
          <p:nvPr>
            <p:ph type="title"/>
          </p:nvPr>
        </p:nvSpPr>
        <p:spPr/>
        <p:txBody>
          <a:bodyPr/>
          <a:lstStyle/>
          <a:p>
            <a:r>
              <a:rPr lang="en-US" altLang="en-US"/>
              <a:t>Mistake Proofing: Eight Principles</a:t>
            </a:r>
          </a:p>
        </p:txBody>
      </p:sp>
      <p:sp>
        <p:nvSpPr>
          <p:cNvPr id="784387" name="Rectangle 3">
            <a:extLst>
              <a:ext uri="{FF2B5EF4-FFF2-40B4-BE49-F238E27FC236}">
                <a16:creationId xmlns:a16="http://schemas.microsoft.com/office/drawing/2014/main" id="{56F5B116-B70A-A8A8-2A00-ACF9DDD7BA1E}"/>
              </a:ext>
            </a:extLst>
          </p:cNvPr>
          <p:cNvSpPr>
            <a:spLocks noGrp="1" noChangeArrowheads="1"/>
          </p:cNvSpPr>
          <p:nvPr>
            <p:ph type="body" idx="1"/>
          </p:nvPr>
        </p:nvSpPr>
        <p:spPr/>
        <p:txBody>
          <a:bodyPr/>
          <a:lstStyle/>
          <a:p>
            <a:pPr>
              <a:buFont typeface="Symbol" panose="05050102010706020507" pitchFamily="18" charset="2"/>
              <a:buNone/>
            </a:pPr>
            <a:r>
              <a:rPr lang="en-US" altLang="en-US" sz="2400"/>
              <a:t>1. Build quality into the process</a:t>
            </a:r>
          </a:p>
          <a:p>
            <a:pPr>
              <a:buFont typeface="Symbol" panose="05050102010706020507" pitchFamily="18" charset="2"/>
              <a:buNone/>
            </a:pPr>
            <a:r>
              <a:rPr lang="en-US" altLang="en-US" sz="2400"/>
              <a:t>2. All inadvertent errors can be eliminated</a:t>
            </a:r>
          </a:p>
          <a:p>
            <a:pPr>
              <a:buFont typeface="Symbol" panose="05050102010706020507" pitchFamily="18" charset="2"/>
              <a:buNone/>
            </a:pPr>
            <a:r>
              <a:rPr lang="en-US" altLang="en-US" sz="2400"/>
              <a:t>3. Stop doing it wrong,Start doing it right-now</a:t>
            </a:r>
          </a:p>
          <a:p>
            <a:pPr>
              <a:buFont typeface="Symbol" panose="05050102010706020507" pitchFamily="18" charset="2"/>
              <a:buNone/>
            </a:pPr>
            <a:r>
              <a:rPr lang="en-US" altLang="en-US" sz="2400"/>
              <a:t>4. Don’t think “Why I can’t do it right”, think “How can I do it right?”</a:t>
            </a:r>
          </a:p>
          <a:p>
            <a:pPr>
              <a:buFont typeface="Symbol" panose="05050102010706020507" pitchFamily="18" charset="2"/>
              <a:buNone/>
            </a:pPr>
            <a:r>
              <a:rPr lang="en-US" altLang="en-US" sz="2400"/>
              <a:t>5. Go for a 60% chance of success</a:t>
            </a:r>
          </a:p>
          <a:p>
            <a:pPr>
              <a:buFont typeface="Symbol" panose="05050102010706020507" pitchFamily="18" charset="2"/>
              <a:buNone/>
            </a:pPr>
            <a:r>
              <a:rPr lang="en-US" altLang="en-US" sz="2400"/>
              <a:t>6. Team work can reduce mistakes and defects to zero</a:t>
            </a:r>
          </a:p>
          <a:p>
            <a:pPr>
              <a:buFont typeface="Symbol" panose="05050102010706020507" pitchFamily="18" charset="2"/>
              <a:buNone/>
            </a:pPr>
            <a:r>
              <a:rPr lang="en-US" altLang="en-US" sz="2400"/>
              <a:t>7. Ten heads are better than one</a:t>
            </a:r>
          </a:p>
          <a:p>
            <a:pPr>
              <a:buFont typeface="Symbol" panose="05050102010706020507" pitchFamily="18" charset="2"/>
              <a:buNone/>
            </a:pPr>
            <a:r>
              <a:rPr lang="en-US" altLang="en-US" sz="2400"/>
              <a:t>8. Ask “Why” 5 times and “How” once (5W’s &amp; 1H) to isolate root cause.</a:t>
            </a:r>
          </a:p>
          <a:p>
            <a:endParaRPr lang="en-US" altLang="en-US"/>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9026" name="Rectangle 2">
            <a:extLst>
              <a:ext uri="{FF2B5EF4-FFF2-40B4-BE49-F238E27FC236}">
                <a16:creationId xmlns:a16="http://schemas.microsoft.com/office/drawing/2014/main" id="{5860FA76-3A7B-8B94-150B-66932D8F6A41}"/>
              </a:ext>
            </a:extLst>
          </p:cNvPr>
          <p:cNvSpPr>
            <a:spLocks noGrp="1" noChangeArrowheads="1"/>
          </p:cNvSpPr>
          <p:nvPr>
            <p:ph type="title"/>
          </p:nvPr>
        </p:nvSpPr>
        <p:spPr/>
        <p:txBody>
          <a:bodyPr/>
          <a:lstStyle/>
          <a:p>
            <a:r>
              <a:rPr lang="en-US" altLang="en-US"/>
              <a:t>Common Mistake Proofing</a:t>
            </a:r>
          </a:p>
        </p:txBody>
      </p:sp>
      <p:sp>
        <p:nvSpPr>
          <p:cNvPr id="769027" name="Rectangle 3">
            <a:extLst>
              <a:ext uri="{FF2B5EF4-FFF2-40B4-BE49-F238E27FC236}">
                <a16:creationId xmlns:a16="http://schemas.microsoft.com/office/drawing/2014/main" id="{17EA36DE-A433-5A9F-A67D-13710801A176}"/>
              </a:ext>
            </a:extLst>
          </p:cNvPr>
          <p:cNvSpPr>
            <a:spLocks noGrp="1" noChangeArrowheads="1"/>
          </p:cNvSpPr>
          <p:nvPr>
            <p:ph type="body" idx="1"/>
          </p:nvPr>
        </p:nvSpPr>
        <p:spPr/>
        <p:txBody>
          <a:bodyPr/>
          <a:lstStyle/>
          <a:p>
            <a:pPr>
              <a:buFont typeface="Symbol" panose="05050102010706020507" pitchFamily="18" charset="2"/>
              <a:buNone/>
            </a:pPr>
            <a:r>
              <a:rPr lang="en-US" altLang="en-US" sz="2400"/>
              <a:t>Several of the most common methods used for mistake proofing are:</a:t>
            </a:r>
          </a:p>
          <a:p>
            <a:pPr lvl="1"/>
            <a:r>
              <a:rPr lang="en-US" altLang="en-US" sz="2400"/>
              <a:t>Guide pins of different sizes: interference fits</a:t>
            </a:r>
          </a:p>
          <a:p>
            <a:pPr lvl="1"/>
            <a:r>
              <a:rPr lang="en-US" altLang="en-US" sz="2400"/>
              <a:t>Error detection and alarms</a:t>
            </a:r>
          </a:p>
          <a:p>
            <a:pPr lvl="1"/>
            <a:r>
              <a:rPr lang="en-US" altLang="en-US" sz="2400"/>
              <a:t>Limit switches</a:t>
            </a:r>
          </a:p>
          <a:p>
            <a:pPr lvl="1"/>
            <a:r>
              <a:rPr lang="en-US" altLang="en-US" sz="2400"/>
              <a:t>Counters</a:t>
            </a:r>
          </a:p>
          <a:p>
            <a:pPr lvl="1"/>
            <a:r>
              <a:rPr lang="en-US" altLang="en-US" sz="2400"/>
              <a:t>Checklists</a:t>
            </a:r>
          </a:p>
          <a:p>
            <a:endParaRPr lang="en-US" altLang="en-US" sz="24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6450" name="Rectangle 2">
            <a:extLst>
              <a:ext uri="{FF2B5EF4-FFF2-40B4-BE49-F238E27FC236}">
                <a16:creationId xmlns:a16="http://schemas.microsoft.com/office/drawing/2014/main" id="{08A278F1-7A9E-2FFF-997B-6BDF48A46DA4}"/>
              </a:ext>
            </a:extLst>
          </p:cNvPr>
          <p:cNvSpPr>
            <a:spLocks noGrp="1" noChangeArrowheads="1"/>
          </p:cNvSpPr>
          <p:nvPr>
            <p:ph type="title"/>
          </p:nvPr>
        </p:nvSpPr>
        <p:spPr/>
        <p:txBody>
          <a:bodyPr/>
          <a:lstStyle/>
          <a:p>
            <a:r>
              <a:rPr lang="en-US" altLang="en-US"/>
              <a:t>Tesco</a:t>
            </a:r>
          </a:p>
        </p:txBody>
      </p:sp>
      <p:sp>
        <p:nvSpPr>
          <p:cNvPr id="616451" name="Rectangle 3">
            <a:extLst>
              <a:ext uri="{FF2B5EF4-FFF2-40B4-BE49-F238E27FC236}">
                <a16:creationId xmlns:a16="http://schemas.microsoft.com/office/drawing/2014/main" id="{2E47DE2F-B505-103E-9938-BAC308B56DBC}"/>
              </a:ext>
            </a:extLst>
          </p:cNvPr>
          <p:cNvSpPr>
            <a:spLocks noGrp="1" noChangeArrowheads="1"/>
          </p:cNvSpPr>
          <p:nvPr>
            <p:ph type="body" idx="1"/>
          </p:nvPr>
        </p:nvSpPr>
        <p:spPr>
          <a:xfrm>
            <a:off x="457200" y="1066800"/>
            <a:ext cx="8077200" cy="4267200"/>
          </a:xfrm>
        </p:spPr>
        <p:txBody>
          <a:bodyPr/>
          <a:lstStyle/>
          <a:p>
            <a:r>
              <a:rPr lang="en-US" altLang="en-US" sz="2400">
                <a:solidFill>
                  <a:srgbClr val="000000"/>
                </a:solidFill>
              </a:rPr>
              <a:t>Tesco took the following steps to remodel this situation:</a:t>
            </a:r>
          </a:p>
          <a:p>
            <a:pPr lvl="1"/>
            <a:r>
              <a:rPr lang="en-US" altLang="en-US" sz="2400">
                <a:solidFill>
                  <a:srgbClr val="000000"/>
                </a:solidFill>
              </a:rPr>
              <a:t>Point-of-sale bar code scanning system in checkout lanes of all stores</a:t>
            </a:r>
          </a:p>
          <a:p>
            <a:pPr lvl="1"/>
            <a:r>
              <a:rPr lang="en-US" altLang="en-US" sz="2400"/>
              <a:t>Transfer purchasing from individual stores to a centralized system to place combined orders from all stores with suppliers</a:t>
            </a:r>
          </a:p>
          <a:p>
            <a:pPr lvl="1"/>
            <a:r>
              <a:rPr lang="en-US" altLang="en-US" sz="2400"/>
              <a:t>Implement regional distribution centers (large trucks in, large trucks out)</a:t>
            </a:r>
          </a:p>
          <a:p>
            <a:pPr lvl="1"/>
            <a:r>
              <a:rPr lang="en-US" altLang="en-US" sz="2400"/>
              <a:t>Move to daily orders rather than weekly or monthly orders</a:t>
            </a: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Times New Roman" panose="02020603050405020304" pitchFamily="18"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8628</TotalTime>
  <Words>5120</Words>
  <Application>Microsoft Office PowerPoint</Application>
  <PresentationFormat>On-screen Show (4:3)</PresentationFormat>
  <Paragraphs>753</Paragraphs>
  <Slides>81</Slides>
  <Notes>41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81</vt:i4>
      </vt:variant>
    </vt:vector>
  </HeadingPairs>
  <TitlesOfParts>
    <vt:vector size="90" baseType="lpstr">
      <vt:lpstr>Times New Roman</vt:lpstr>
      <vt:lpstr>Arial</vt:lpstr>
      <vt:lpstr>Symbol</vt:lpstr>
      <vt:lpstr>Copperplate Gothic Bold</vt:lpstr>
      <vt:lpstr>Batang</vt:lpstr>
      <vt:lpstr>Wingdings</vt:lpstr>
      <vt:lpstr>JPMorgan</vt:lpstr>
      <vt:lpstr>Microsoft Clip Gallery</vt:lpstr>
      <vt:lpstr>Microsoft Excel Worksheet</vt:lpstr>
      <vt:lpstr>PowerPoint Presentation</vt:lpstr>
      <vt:lpstr>What is “Lean”</vt:lpstr>
      <vt:lpstr>Principles of Lean</vt:lpstr>
      <vt:lpstr>The Value Stream</vt:lpstr>
      <vt:lpstr>Value Stream</vt:lpstr>
      <vt:lpstr>Value Stream</vt:lpstr>
      <vt:lpstr>Tesco</vt:lpstr>
      <vt:lpstr>Tesco</vt:lpstr>
      <vt:lpstr>Tesco</vt:lpstr>
      <vt:lpstr>Value Stream: Activities</vt:lpstr>
      <vt:lpstr>Some Advice...</vt:lpstr>
      <vt:lpstr>One Piece Flow</vt:lpstr>
      <vt:lpstr>One Piece  Flow vs. Reengineering</vt:lpstr>
      <vt:lpstr>One Piece Flow in Production</vt:lpstr>
      <vt:lpstr>One Piece Flow </vt:lpstr>
      <vt:lpstr>Demand Pull</vt:lpstr>
      <vt:lpstr>Perfection</vt:lpstr>
      <vt:lpstr>Exercise</vt:lpstr>
      <vt:lpstr>Lean Production Practices</vt:lpstr>
      <vt:lpstr>MUDA</vt:lpstr>
      <vt:lpstr>Reason For the 5S’s</vt:lpstr>
      <vt:lpstr>5 S’s</vt:lpstr>
      <vt:lpstr>1. Sort</vt:lpstr>
      <vt:lpstr>1. Sort: Red Tag Process</vt:lpstr>
      <vt:lpstr>1. Sort: Red Tag Process</vt:lpstr>
      <vt:lpstr>2. Set In Order</vt:lpstr>
      <vt:lpstr>2. Set In Order: Method</vt:lpstr>
      <vt:lpstr>2. Set In Order: Method</vt:lpstr>
      <vt:lpstr>2. Set In Order: Methods</vt:lpstr>
      <vt:lpstr>3. Shine</vt:lpstr>
      <vt:lpstr>3. Shine: Methods</vt:lpstr>
      <vt:lpstr>4. Standardize</vt:lpstr>
      <vt:lpstr>4. Standardize: Methods</vt:lpstr>
      <vt:lpstr>4. Standardize: Tools</vt:lpstr>
      <vt:lpstr>4. Standardization: Prevention</vt:lpstr>
      <vt:lpstr>4. Standardization: Prevention</vt:lpstr>
      <vt:lpstr>5. Sustain</vt:lpstr>
      <vt:lpstr>Traditional manufacturing layout</vt:lpstr>
      <vt:lpstr>Why Redesign Process Flow?</vt:lpstr>
      <vt:lpstr>Cell Design Overview</vt:lpstr>
      <vt:lpstr>Cell Design Overview</vt:lpstr>
      <vt:lpstr>Process Redesign Benefits</vt:lpstr>
      <vt:lpstr>Process Simplification</vt:lpstr>
      <vt:lpstr>Cellular Processing Manufacturing</vt:lpstr>
      <vt:lpstr>Challenge the Process</vt:lpstr>
      <vt:lpstr>Cell Design Overview</vt:lpstr>
      <vt:lpstr>Examples of cell layouts</vt:lpstr>
      <vt:lpstr>Desirable Characteristics of Cells</vt:lpstr>
      <vt:lpstr>Principles of Cell Design - operators</vt:lpstr>
      <vt:lpstr>Cell Design Considerations</vt:lpstr>
      <vt:lpstr>Principles of Cell Design</vt:lpstr>
      <vt:lpstr>Cell Design Considerations - material flow</vt:lpstr>
      <vt:lpstr>Housekeeping</vt:lpstr>
      <vt:lpstr>Cell Operating Principles</vt:lpstr>
      <vt:lpstr>Expected Results</vt:lpstr>
      <vt:lpstr>Visual Controls</vt:lpstr>
      <vt:lpstr>Visual Controls</vt:lpstr>
      <vt:lpstr>Visual Controls</vt:lpstr>
      <vt:lpstr>PowerPoint Presentation</vt:lpstr>
      <vt:lpstr>    Paint</vt:lpstr>
      <vt:lpstr>   Paint</vt:lpstr>
      <vt:lpstr>Schedule Board</vt:lpstr>
      <vt:lpstr>Set-Up Time Reduction Benefits</vt:lpstr>
      <vt:lpstr>PowerPoint Presentation</vt:lpstr>
      <vt:lpstr>PowerPoint Presentation</vt:lpstr>
      <vt:lpstr>Set-up Time Reduction 12-Step Process</vt:lpstr>
      <vt:lpstr>Overview: Mistake Proofing  (Poka-Yoke)</vt:lpstr>
      <vt:lpstr>Overview: Defect Causes</vt:lpstr>
      <vt:lpstr>Overview: Poka-Yoke</vt:lpstr>
      <vt:lpstr>Quality Control Techniques</vt:lpstr>
      <vt:lpstr>Judgement Inspection</vt:lpstr>
      <vt:lpstr>Informative Inspection</vt:lpstr>
      <vt:lpstr>Source Inspection</vt:lpstr>
      <vt:lpstr>Zero Quality Control</vt:lpstr>
      <vt:lpstr>Zero Quality Control</vt:lpstr>
      <vt:lpstr>Mistake Proofing</vt:lpstr>
      <vt:lpstr>Mistake Proofing: Defects</vt:lpstr>
      <vt:lpstr>Mistake Proofing: Defects</vt:lpstr>
      <vt:lpstr>Mistake Proofing</vt:lpstr>
      <vt:lpstr>Mistake Proofing: Eight Principles</vt:lpstr>
      <vt:lpstr>Common Mistake Proofing</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199</cp:revision>
  <cp:lastPrinted>1998-11-12T16:48:12Z</cp:lastPrinted>
  <dcterms:created xsi:type="dcterms:W3CDTF">1998-10-26T20:45:45Z</dcterms:created>
  <dcterms:modified xsi:type="dcterms:W3CDTF">2026-07-24T19:42:06Z</dcterms:modified>
</cp:coreProperties>
</file>