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63" r:id="rId6"/>
    <p:sldId id="273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0" r:id="rId15"/>
    <p:sldId id="271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32787"/>
    <p:restoredTop sz="90929"/>
  </p:normalViewPr>
  <p:slideViewPr>
    <p:cSldViewPr>
      <p:cViewPr varScale="1">
        <p:scale>
          <a:sx n="107" d="100"/>
          <a:sy n="107" d="100"/>
        </p:scale>
        <p:origin x="234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2.xml"/><Relationship Id="rId2" Type="http://schemas.openxmlformats.org/officeDocument/2006/relationships/slide" Target="slides/slide21.xml"/><Relationship Id="rId1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F141E-9096-EE5D-E784-42896BFB4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94585D-4C2B-91BF-2485-73B82FEDF9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EEDD7-FA09-4A2F-E12D-B1821CE71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FDD35E-66B6-7222-91AF-9C005C930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BC932A-49D9-FC4C-BF60-98E922292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145D38-E64C-4AFE-9C95-23A621E15E0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4944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0C9E5-7E0C-1BEC-F259-8E140F1A8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3B62B-A7B1-B97E-8CDB-90F530361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4DC7B-4EC8-1B9C-E902-0AD3AE4F4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1039B-6695-937C-F7C2-96B81A8CE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FA1A4E-7B4D-6BBA-82C9-6A809D171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43DA3E-A30D-4C2F-9B7B-940FB22A995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2190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8DBAA4-9B09-2751-66D1-297098E7CF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2692D4-29D7-7AA2-E39F-D39DD582F5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C5D428-F2B6-EA1E-6410-3C2D33F04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DCFB88-3DD4-CBC8-9CB0-C9D73A3F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C75179-07B0-D8A6-B70F-F324DA07D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6468EC-3BF0-4C29-89A2-C49AD3D4CF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48931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4D81B-5640-E7DC-BD21-071B13C58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61308-0F48-0597-B560-098A2067C2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8770A1-746F-C11D-2E31-BC7D0FB12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C350A8-FE96-C0D7-F545-C64E61BB0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2E64B-DD00-A7A9-6D8A-D5C6DBCFF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4B712-2C37-4FFA-AF4F-47E92B3ED4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9035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7E1EF9-121C-F424-4AAD-712920079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00738D-148C-23FB-67CE-307CB4DA55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886FEB-6424-C799-4202-9E9251375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DBB810-0A55-6DE5-E867-A1D6B7324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DA915-F623-489F-077D-A4A3F415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4A625-14B7-41A9-9430-9AD6B118F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3051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8634E-5685-FF6F-64E7-2EC5ACC58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B5740-4F7F-A191-8C4F-3F8E22DA38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A97209-4249-0DDF-B695-AA1DB162A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85113-47ED-2B1D-6DBD-ED072B586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8B7211-2F15-6913-A87C-52343ED26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19872E-1233-5855-F6F4-72182D6A3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82A74C-9444-462F-84C0-BDD61D42A8F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458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93F9B-CF6B-A72C-C664-5760CB66A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66FE46-69BF-02C5-AA84-CE65E8689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B6E365-B49E-DDC6-D450-099F163E4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1B3B3CD-0F03-87AC-AC6D-F0B8CE1287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F2A982-3759-74F2-553C-90F681399E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1E81D-4B58-5A7E-3790-25A77D931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5416BA-FA1A-CE97-A0FC-1E57399C2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257F11-11E1-C288-2744-2246F162D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629EC2-ECBF-410B-B969-29149EBD157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04642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509E4-8FD9-0136-58D0-F24F5A4E7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31F42B-1593-0CC1-2862-B76821E25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368BE6-D76B-AE38-1432-F68521375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1016C-4A38-65E5-BC09-B82652B22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C3532-343E-4053-A8ED-08944707F6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951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2CCE04-1E82-A7CD-71CA-60B1326EB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D8209A-461E-23B2-D5E9-6EBD4703E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161F00-54B9-A78A-DA62-4B7AF87CD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3FA1F2-FC48-4425-AA2A-7D7B8B50454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46914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04ABA-769B-30AA-AF2D-24DA0698B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1873F-1F94-AB91-F7D5-BF93E73EE2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14338C-EDDE-9E53-A420-2E26697C3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2A244-4133-9D04-9804-E890BD777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99D29-5DF8-30D1-CA4A-A132079DE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E614F2-FF23-1C10-1346-802757498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8BF5EA-30E2-4090-BBF1-280429F414F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909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063E2-C66E-DC1E-88AD-A0D6B5830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DD3904-806A-5EF6-3DB2-9D48C20227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978701-1D86-6ABF-D8B1-B61D04CF1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A1891A-17D7-5266-4049-15472DD1D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A8768D-0738-28B0-FB2B-3FCEE84A9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105E01-1339-B3BC-4A0E-F0C6DF75D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EB3CA-9EF0-409F-964B-4A1006CEE6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7325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158158B-4028-2991-F79F-544C451FC8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F8C9CB4-94B9-9D3D-BEC5-CDE35FDB56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1902FCD-9E77-4169-85E9-213BEC5C96A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87AF41C-F708-181B-CA2A-641CC1C1E7A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D75068A-0047-B7EC-5FED-1D3EE27E35F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95D8E335-B5B4-49F9-A0C1-78E2B965E24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i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 i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F78E388-F33A-9E14-2B03-5EC216897BA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/>
          <a:p>
            <a:pPr algn="l"/>
            <a:r>
              <a:rPr lang="en-US" altLang="en-US" sz="3200"/>
              <a:t>Catapult Case Study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291A2993-B579-A457-2C0B-15077E31731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Functional Analysis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90D01C7-A5C1-51BC-0A54-FBC25F6DF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the Key Functions for the Throwing Device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AD4678F0-654F-4E9A-9174-9FF736BD0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Concept Generation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17272BB2-00E6-E076-433B-047EAC6418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One or More Concepts for the Throwing Device</a:t>
            </a:r>
          </a:p>
          <a:p>
            <a:r>
              <a:rPr lang="en-US" altLang="en-US"/>
              <a:t>Use One of the Creativity Techniques Described in the Manual and Explain How it Helped/Hindered You in this exercise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3B40047-E6F5-3F45-BA31-FA04CED9DE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Optimizing the Design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8FCB0EB3-97A1-83A6-C888-CE54FA2EA3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and implement an experimental approach to determine the conditions which optimize the catapult’s throwing distance.</a:t>
            </a:r>
          </a:p>
          <a:p>
            <a:r>
              <a:rPr lang="en-US" altLang="en-US"/>
              <a:t>Consider Gage R&amp;R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E3DD73CC-04B3-9235-42BE-EEDE4A1A50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Catapult Control Factors</a:t>
            </a:r>
          </a:p>
        </p:txBody>
      </p:sp>
      <p:sp>
        <p:nvSpPr>
          <p:cNvPr id="18509" name="Rectangle 77">
            <a:extLst>
              <a:ext uri="{FF2B5EF4-FFF2-40B4-BE49-F238E27FC236}">
                <a16:creationId xmlns:a16="http://schemas.microsoft.com/office/drawing/2014/main" id="{26DF31E0-6A75-BD96-7B2C-72759CA84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4114800"/>
            <a:ext cx="3775075" cy="2339975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123825" tIns="63500" rIns="123825" bIns="63500">
            <a:spAutoFit/>
          </a:bodyPr>
          <a:lstStyle>
            <a:lvl1pPr marL="1820863" indent="-1820863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935163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2049463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2163763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468563" defTabSz="16652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9257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3829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8401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297363" defTabSz="1665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600" b="1"/>
              <a:t>Factors will be </a:t>
            </a:r>
            <a:r>
              <a:rPr lang="en-US" altLang="en-US" sz="1600" b="1" i="1"/>
              <a:t>limited</a:t>
            </a:r>
            <a:r>
              <a:rPr lang="en-US" altLang="en-US" sz="1600" b="1"/>
              <a:t> to:</a:t>
            </a:r>
          </a:p>
          <a:p>
            <a:r>
              <a:rPr lang="en-US" altLang="en-US" sz="1600" b="1" i="1"/>
              <a:t>Factor	 Levels</a:t>
            </a:r>
          </a:p>
          <a:p>
            <a:r>
              <a:rPr lang="en-US" altLang="en-US" sz="1600"/>
              <a:t>1. Pin Position         	 1, 2, 3, 4	  </a:t>
            </a:r>
          </a:p>
          <a:p>
            <a:r>
              <a:rPr lang="en-US" altLang="en-US" sz="1600"/>
              <a:t>2. Stop Angle	 1, 2, 3, 4, 5</a:t>
            </a:r>
          </a:p>
          <a:p>
            <a:r>
              <a:rPr lang="en-US" altLang="en-US" sz="1600"/>
              <a:t>3. Cup Height	 1, 2</a:t>
            </a:r>
          </a:p>
          <a:p>
            <a:r>
              <a:rPr lang="en-US" altLang="en-US" sz="1600"/>
              <a:t>4. Hook Position 	 1, 2, 3</a:t>
            </a:r>
          </a:p>
          <a:p>
            <a:r>
              <a:rPr lang="en-US" altLang="en-US" sz="1600"/>
              <a:t>5. # of rubber bands 	 1, 2, 3</a:t>
            </a:r>
          </a:p>
          <a:p>
            <a:r>
              <a:rPr lang="en-US" altLang="en-US" sz="1600"/>
              <a:t>6. Start Angle	 90 to 180 degrees</a:t>
            </a:r>
          </a:p>
          <a:p>
            <a:r>
              <a:rPr lang="en-US" altLang="en-US" sz="1600"/>
              <a:t>7. Ball Type	 Koosh or Ping Pong</a:t>
            </a:r>
          </a:p>
        </p:txBody>
      </p:sp>
      <p:sp>
        <p:nvSpPr>
          <p:cNvPr id="18523" name="Text Box 91">
            <a:extLst>
              <a:ext uri="{FF2B5EF4-FFF2-40B4-BE49-F238E27FC236}">
                <a16:creationId xmlns:a16="http://schemas.microsoft.com/office/drawing/2014/main" id="{1F489C1D-1284-6628-BD5F-529C4C0A46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990600"/>
            <a:ext cx="2927350" cy="422275"/>
          </a:xfrm>
          <a:prstGeom prst="rect">
            <a:avLst/>
          </a:prstGeom>
          <a:solidFill>
            <a:schemeClr val="bg2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000" b="1"/>
              <a:t>CTQ – Throw Distance</a:t>
            </a:r>
          </a:p>
        </p:txBody>
      </p:sp>
      <p:sp>
        <p:nvSpPr>
          <p:cNvPr id="18442" name="Line 10">
            <a:extLst>
              <a:ext uri="{FF2B5EF4-FFF2-40B4-BE49-F238E27FC236}">
                <a16:creationId xmlns:a16="http://schemas.microsoft.com/office/drawing/2014/main" id="{97FF98C6-41A7-CA24-E9BB-995E80099C78}"/>
              </a:ext>
            </a:extLst>
          </p:cNvPr>
          <p:cNvSpPr>
            <a:spLocks noChangeShapeType="1"/>
          </p:cNvSpPr>
          <p:nvPr/>
        </p:nvSpPr>
        <p:spPr bwMode="auto">
          <a:xfrm>
            <a:off x="385763" y="6102350"/>
            <a:ext cx="4448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Arc 11">
            <a:extLst>
              <a:ext uri="{FF2B5EF4-FFF2-40B4-BE49-F238E27FC236}">
                <a16:creationId xmlns:a16="http://schemas.microsoft.com/office/drawing/2014/main" id="{75B43CB3-F987-B1AD-C2D6-8DD59D09EA24}"/>
              </a:ext>
            </a:extLst>
          </p:cNvPr>
          <p:cNvSpPr>
            <a:spLocks/>
          </p:cNvSpPr>
          <p:nvPr/>
        </p:nvSpPr>
        <p:spPr bwMode="auto">
          <a:xfrm>
            <a:off x="400050" y="5664200"/>
            <a:ext cx="184150" cy="428625"/>
          </a:xfrm>
          <a:custGeom>
            <a:avLst/>
            <a:gdLst>
              <a:gd name="G0" fmla="+- 21600 0 0"/>
              <a:gd name="G1" fmla="+- 21599 0 0"/>
              <a:gd name="G2" fmla="+- 21600 0 0"/>
              <a:gd name="T0" fmla="*/ 0 w 21600"/>
              <a:gd name="T1" fmla="*/ 21519 h 21599"/>
              <a:gd name="T2" fmla="*/ 21414 w 21600"/>
              <a:gd name="T3" fmla="*/ 0 h 21599"/>
              <a:gd name="T4" fmla="*/ 21600 w 21600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599" fill="none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</a:path>
              <a:path w="21600" h="21599" stroke="0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  <a:lnTo>
                  <a:pt x="21600" y="21599"/>
                </a:lnTo>
                <a:close/>
              </a:path>
            </a:pathLst>
          </a:custGeom>
          <a:noFill/>
          <a:ln w="28575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Arc 12">
            <a:extLst>
              <a:ext uri="{FF2B5EF4-FFF2-40B4-BE49-F238E27FC236}">
                <a16:creationId xmlns:a16="http://schemas.microsoft.com/office/drawing/2014/main" id="{BCEBD3B6-0756-65BD-CB99-3D069D0A47BB}"/>
              </a:ext>
            </a:extLst>
          </p:cNvPr>
          <p:cNvSpPr>
            <a:spLocks/>
          </p:cNvSpPr>
          <p:nvPr/>
        </p:nvSpPr>
        <p:spPr bwMode="auto">
          <a:xfrm>
            <a:off x="4649788" y="5662613"/>
            <a:ext cx="187325" cy="430212"/>
          </a:xfrm>
          <a:custGeom>
            <a:avLst/>
            <a:gdLst>
              <a:gd name="G0" fmla="+- 183 0 0"/>
              <a:gd name="G1" fmla="+- 21600 0 0"/>
              <a:gd name="G2" fmla="+- 21600 0 0"/>
              <a:gd name="T0" fmla="*/ 0 w 21783"/>
              <a:gd name="T1" fmla="*/ 1 h 21600"/>
              <a:gd name="T2" fmla="*/ 21783 w 21783"/>
              <a:gd name="T3" fmla="*/ 21520 h 21600"/>
              <a:gd name="T4" fmla="*/ 183 w 2178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83" h="21600" fill="none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</a:path>
              <a:path w="21783" h="21600" stroke="0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  <a:lnTo>
                  <a:pt x="183" y="21600"/>
                </a:lnTo>
                <a:close/>
              </a:path>
            </a:pathLst>
          </a:custGeom>
          <a:noFill/>
          <a:ln w="28575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Arc 14">
            <a:extLst>
              <a:ext uri="{FF2B5EF4-FFF2-40B4-BE49-F238E27FC236}">
                <a16:creationId xmlns:a16="http://schemas.microsoft.com/office/drawing/2014/main" id="{8B5D4342-5511-CB14-3D5E-3FAF50A34DAA}"/>
              </a:ext>
            </a:extLst>
          </p:cNvPr>
          <p:cNvSpPr>
            <a:spLocks/>
          </p:cNvSpPr>
          <p:nvPr/>
        </p:nvSpPr>
        <p:spPr bwMode="auto">
          <a:xfrm>
            <a:off x="3109913" y="4389438"/>
            <a:ext cx="1163637" cy="1236662"/>
          </a:xfrm>
          <a:custGeom>
            <a:avLst/>
            <a:gdLst>
              <a:gd name="G0" fmla="+- 30 0 0"/>
              <a:gd name="G1" fmla="+- 21600 0 0"/>
              <a:gd name="G2" fmla="+- 21600 0 0"/>
              <a:gd name="T0" fmla="*/ 0 w 21630"/>
              <a:gd name="T1" fmla="*/ 0 h 21600"/>
              <a:gd name="T2" fmla="*/ 21630 w 21630"/>
              <a:gd name="T3" fmla="*/ 21572 h 21600"/>
              <a:gd name="T4" fmla="*/ 30 w 2163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30" h="21600" fill="none" extrusionOk="0">
                <a:moveTo>
                  <a:pt x="0" y="0"/>
                </a:moveTo>
                <a:cubicBezTo>
                  <a:pt x="10" y="0"/>
                  <a:pt x="20" y="0"/>
                  <a:pt x="30" y="0"/>
                </a:cubicBezTo>
                <a:cubicBezTo>
                  <a:pt x="11948" y="0"/>
                  <a:pt x="21614" y="9653"/>
                  <a:pt x="21629" y="21572"/>
                </a:cubicBezTo>
              </a:path>
              <a:path w="21630" h="21600" stroke="0" extrusionOk="0">
                <a:moveTo>
                  <a:pt x="0" y="0"/>
                </a:moveTo>
                <a:cubicBezTo>
                  <a:pt x="10" y="0"/>
                  <a:pt x="20" y="0"/>
                  <a:pt x="30" y="0"/>
                </a:cubicBezTo>
                <a:cubicBezTo>
                  <a:pt x="11948" y="0"/>
                  <a:pt x="21614" y="9653"/>
                  <a:pt x="21629" y="21572"/>
                </a:cubicBezTo>
                <a:lnTo>
                  <a:pt x="30" y="21600"/>
                </a:lnTo>
                <a:close/>
              </a:path>
            </a:pathLst>
          </a:custGeom>
          <a:noFill/>
          <a:ln w="28575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7" name="Line 15">
            <a:extLst>
              <a:ext uri="{FF2B5EF4-FFF2-40B4-BE49-F238E27FC236}">
                <a16:creationId xmlns:a16="http://schemas.microsoft.com/office/drawing/2014/main" id="{AE7DBD16-CAE5-039D-A13F-BE0FF43CCEF1}"/>
              </a:ext>
            </a:extLst>
          </p:cNvPr>
          <p:cNvSpPr>
            <a:spLocks noChangeShapeType="1"/>
          </p:cNvSpPr>
          <p:nvPr/>
        </p:nvSpPr>
        <p:spPr bwMode="auto">
          <a:xfrm>
            <a:off x="984250" y="2286000"/>
            <a:ext cx="0" cy="3375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8" name="Line 16">
            <a:extLst>
              <a:ext uri="{FF2B5EF4-FFF2-40B4-BE49-F238E27FC236}">
                <a16:creationId xmlns:a16="http://schemas.microsoft.com/office/drawing/2014/main" id="{9DEB42B1-F5E8-A55D-91AA-FE4B63FEE3D4}"/>
              </a:ext>
            </a:extLst>
          </p:cNvPr>
          <p:cNvSpPr>
            <a:spLocks noChangeShapeType="1"/>
          </p:cNvSpPr>
          <p:nvPr/>
        </p:nvSpPr>
        <p:spPr bwMode="auto">
          <a:xfrm>
            <a:off x="1317625" y="2286000"/>
            <a:ext cx="206375" cy="2438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9" name="Oval 17">
            <a:extLst>
              <a:ext uri="{FF2B5EF4-FFF2-40B4-BE49-F238E27FC236}">
                <a16:creationId xmlns:a16="http://schemas.microsoft.com/office/drawing/2014/main" id="{5CF3BBE8-365A-4B54-18DF-5899C872E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1213" y="4602163"/>
            <a:ext cx="109537" cy="1301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0" name="Oval 18">
            <a:extLst>
              <a:ext uri="{FF2B5EF4-FFF2-40B4-BE49-F238E27FC236}">
                <a16:creationId xmlns:a16="http://schemas.microsoft.com/office/drawing/2014/main" id="{74F1516E-F394-7826-94F3-9AAE88E547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2038" y="4721225"/>
            <a:ext cx="107950" cy="128588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1" name="Oval 19">
            <a:extLst>
              <a:ext uri="{FF2B5EF4-FFF2-40B4-BE49-F238E27FC236}">
                <a16:creationId xmlns:a16="http://schemas.microsoft.com/office/drawing/2014/main" id="{BD17EA2B-288F-836E-7E70-38F55FA2E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0" y="4945063"/>
            <a:ext cx="104775" cy="1238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2" name="Oval 20">
            <a:extLst>
              <a:ext uri="{FF2B5EF4-FFF2-40B4-BE49-F238E27FC236}">
                <a16:creationId xmlns:a16="http://schemas.microsoft.com/office/drawing/2014/main" id="{3559D938-0F1C-0A2C-9766-EC1E98A70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563" y="4530725"/>
            <a:ext cx="112712" cy="1301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4" name="Oval 22">
            <a:extLst>
              <a:ext uri="{FF2B5EF4-FFF2-40B4-BE49-F238E27FC236}">
                <a16:creationId xmlns:a16="http://schemas.microsoft.com/office/drawing/2014/main" id="{357F0388-8339-B896-EF18-F3EC569ED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025" y="2813050"/>
            <a:ext cx="122238" cy="1460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6" name="Oval 24">
            <a:extLst>
              <a:ext uri="{FF2B5EF4-FFF2-40B4-BE49-F238E27FC236}">
                <a16:creationId xmlns:a16="http://schemas.microsoft.com/office/drawing/2014/main" id="{DA407D55-B2F6-0F08-98D1-4904BFC3B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" y="3322638"/>
            <a:ext cx="120650" cy="1428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58" name="Rectangle 26">
            <a:extLst>
              <a:ext uri="{FF2B5EF4-FFF2-40B4-BE49-F238E27FC236}">
                <a16:creationId xmlns:a16="http://schemas.microsoft.com/office/drawing/2014/main" id="{7B975F4F-F978-6999-0C3E-E7DA1280B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2373313"/>
            <a:ext cx="1016000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1. Pin Position</a:t>
            </a:r>
          </a:p>
        </p:txBody>
      </p:sp>
      <p:sp>
        <p:nvSpPr>
          <p:cNvPr id="18459" name="Rectangle 27">
            <a:extLst>
              <a:ext uri="{FF2B5EF4-FFF2-40B4-BE49-F238E27FC236}">
                <a16:creationId xmlns:a16="http://schemas.microsoft.com/office/drawing/2014/main" id="{D03416BD-CCF3-ED88-3EEF-560A4D383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1025" y="3367088"/>
            <a:ext cx="1452563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b="1"/>
              <a:t>5. # of Rubber Bands</a:t>
            </a:r>
          </a:p>
        </p:txBody>
      </p:sp>
      <p:sp>
        <p:nvSpPr>
          <p:cNvPr id="18460" name="Rectangle 28">
            <a:extLst>
              <a:ext uri="{FF2B5EF4-FFF2-40B4-BE49-F238E27FC236}">
                <a16:creationId xmlns:a16="http://schemas.microsoft.com/office/drawing/2014/main" id="{44D485E3-5516-B1C2-C0EE-912ED65B8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4588" y="3943350"/>
            <a:ext cx="946150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2. Stop Angle</a:t>
            </a:r>
          </a:p>
        </p:txBody>
      </p:sp>
      <p:sp>
        <p:nvSpPr>
          <p:cNvPr id="18461" name="Rectangle 29">
            <a:extLst>
              <a:ext uri="{FF2B5EF4-FFF2-40B4-BE49-F238E27FC236}">
                <a16:creationId xmlns:a16="http://schemas.microsoft.com/office/drawing/2014/main" id="{2293377A-C105-FD71-E1D2-DDF11C5F3D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250" y="332105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8462" name="Rectangle 30">
            <a:extLst>
              <a:ext uri="{FF2B5EF4-FFF2-40B4-BE49-F238E27FC236}">
                <a16:creationId xmlns:a16="http://schemas.microsoft.com/office/drawing/2014/main" id="{8B5FDB3A-2E61-4C91-5E5B-692A718C9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1675" y="473075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8463" name="Arc 31">
            <a:extLst>
              <a:ext uri="{FF2B5EF4-FFF2-40B4-BE49-F238E27FC236}">
                <a16:creationId xmlns:a16="http://schemas.microsoft.com/office/drawing/2014/main" id="{89A5302C-F2DB-FC79-FB9D-1750080CE94D}"/>
              </a:ext>
            </a:extLst>
          </p:cNvPr>
          <p:cNvSpPr>
            <a:spLocks/>
          </p:cNvSpPr>
          <p:nvPr/>
        </p:nvSpPr>
        <p:spPr bwMode="auto">
          <a:xfrm>
            <a:off x="3656013" y="4078288"/>
            <a:ext cx="1003300" cy="1366837"/>
          </a:xfrm>
          <a:custGeom>
            <a:avLst/>
            <a:gdLst>
              <a:gd name="G0" fmla="+- 34 0 0"/>
              <a:gd name="G1" fmla="+- 21600 0 0"/>
              <a:gd name="G2" fmla="+- 21600 0 0"/>
              <a:gd name="T0" fmla="*/ 0 w 21634"/>
              <a:gd name="T1" fmla="*/ 0 h 21600"/>
              <a:gd name="T2" fmla="*/ 21634 w 21634"/>
              <a:gd name="T3" fmla="*/ 21600 h 21600"/>
              <a:gd name="T4" fmla="*/ 34 w 2163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34" h="21600" fill="none" extrusionOk="0">
                <a:moveTo>
                  <a:pt x="0" y="0"/>
                </a:moveTo>
                <a:cubicBezTo>
                  <a:pt x="11" y="0"/>
                  <a:pt x="22" y="0"/>
                  <a:pt x="34" y="0"/>
                </a:cubicBezTo>
                <a:cubicBezTo>
                  <a:pt x="11963" y="0"/>
                  <a:pt x="21634" y="9670"/>
                  <a:pt x="21634" y="21600"/>
                </a:cubicBezTo>
              </a:path>
              <a:path w="21634" h="21600" stroke="0" extrusionOk="0">
                <a:moveTo>
                  <a:pt x="0" y="0"/>
                </a:moveTo>
                <a:cubicBezTo>
                  <a:pt x="11" y="0"/>
                  <a:pt x="22" y="0"/>
                  <a:pt x="34" y="0"/>
                </a:cubicBezTo>
                <a:cubicBezTo>
                  <a:pt x="11963" y="0"/>
                  <a:pt x="21634" y="9670"/>
                  <a:pt x="21634" y="21600"/>
                </a:cubicBezTo>
                <a:lnTo>
                  <a:pt x="34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4" name="Oval 32">
            <a:extLst>
              <a:ext uri="{FF2B5EF4-FFF2-40B4-BE49-F238E27FC236}">
                <a16:creationId xmlns:a16="http://schemas.microsoft.com/office/drawing/2014/main" id="{65301868-33A0-B591-7FE5-287C6AF45D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3873500"/>
            <a:ext cx="120650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5" name="Oval 33">
            <a:extLst>
              <a:ext uri="{FF2B5EF4-FFF2-40B4-BE49-F238E27FC236}">
                <a16:creationId xmlns:a16="http://schemas.microsoft.com/office/drawing/2014/main" id="{EFA85460-3788-71CC-11D6-408F38D0C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3788" y="2374900"/>
            <a:ext cx="122237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466" name="Group 34">
            <a:extLst>
              <a:ext uri="{FF2B5EF4-FFF2-40B4-BE49-F238E27FC236}">
                <a16:creationId xmlns:a16="http://schemas.microsoft.com/office/drawing/2014/main" id="{58E13EC0-C831-ED83-5088-7FD6D83FADB8}"/>
              </a:ext>
            </a:extLst>
          </p:cNvPr>
          <p:cNvGrpSpPr>
            <a:grpSpLocks/>
          </p:cNvGrpSpPr>
          <p:nvPr/>
        </p:nvGrpSpPr>
        <p:grpSpPr bwMode="auto">
          <a:xfrm>
            <a:off x="977900" y="2160588"/>
            <a:ext cx="344488" cy="133350"/>
            <a:chOff x="1223" y="2331"/>
            <a:chExt cx="217" cy="84"/>
          </a:xfrm>
        </p:grpSpPr>
        <p:sp>
          <p:nvSpPr>
            <p:cNvPr id="18467" name="Arc 35">
              <a:extLst>
                <a:ext uri="{FF2B5EF4-FFF2-40B4-BE49-F238E27FC236}">
                  <a16:creationId xmlns:a16="http://schemas.microsoft.com/office/drawing/2014/main" id="{9D93F165-57CD-EC86-6162-9B405B403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" y="2331"/>
              <a:ext cx="121" cy="81"/>
            </a:xfrm>
            <a:custGeom>
              <a:avLst/>
              <a:gdLst>
                <a:gd name="G0" fmla="+- 21598 0 0"/>
                <a:gd name="G1" fmla="+- 21599 0 0"/>
                <a:gd name="G2" fmla="+- 21600 0 0"/>
                <a:gd name="T0" fmla="*/ 0 w 21598"/>
                <a:gd name="T1" fmla="*/ 21334 h 21599"/>
                <a:gd name="T2" fmla="*/ 21421 w 21598"/>
                <a:gd name="T3" fmla="*/ 0 h 21599"/>
                <a:gd name="T4" fmla="*/ 21598 w 21598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8" h="21599" fill="none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</a:path>
                <a:path w="21598" h="21599" stroke="0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  <a:lnTo>
                    <a:pt x="21598" y="21599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68" name="Arc 36">
              <a:extLst>
                <a:ext uri="{FF2B5EF4-FFF2-40B4-BE49-F238E27FC236}">
                  <a16:creationId xmlns:a16="http://schemas.microsoft.com/office/drawing/2014/main" id="{EE1C4C2A-519E-5DBE-C375-773468F11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2333"/>
              <a:ext cx="119" cy="8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69" name="Oval 37">
            <a:extLst>
              <a:ext uri="{FF2B5EF4-FFF2-40B4-BE49-F238E27FC236}">
                <a16:creationId xmlns:a16="http://schemas.microsoft.com/office/drawing/2014/main" id="{0870C5E4-491B-F830-946B-C06230126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5351463"/>
            <a:ext cx="141288" cy="1555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70" name="Line 38">
            <a:extLst>
              <a:ext uri="{FF2B5EF4-FFF2-40B4-BE49-F238E27FC236}">
                <a16:creationId xmlns:a16="http://schemas.microsoft.com/office/drawing/2014/main" id="{942490E8-DB92-D635-478F-F3D68E0D5A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850" y="5665788"/>
            <a:ext cx="4100513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473" name="Group 41">
            <a:extLst>
              <a:ext uri="{FF2B5EF4-FFF2-40B4-BE49-F238E27FC236}">
                <a16:creationId xmlns:a16="http://schemas.microsoft.com/office/drawing/2014/main" id="{E33C435A-BDB0-6187-4F80-6E4FACF20C68}"/>
              </a:ext>
            </a:extLst>
          </p:cNvPr>
          <p:cNvGrpSpPr>
            <a:grpSpLocks/>
          </p:cNvGrpSpPr>
          <p:nvPr/>
        </p:nvGrpSpPr>
        <p:grpSpPr bwMode="auto">
          <a:xfrm>
            <a:off x="1071563" y="3040063"/>
            <a:ext cx="2943225" cy="263525"/>
            <a:chOff x="1282" y="2885"/>
            <a:chExt cx="1854" cy="166"/>
          </a:xfrm>
        </p:grpSpPr>
        <p:sp>
          <p:nvSpPr>
            <p:cNvPr id="18474" name="Line 42">
              <a:extLst>
                <a:ext uri="{FF2B5EF4-FFF2-40B4-BE49-F238E27FC236}">
                  <a16:creationId xmlns:a16="http://schemas.microsoft.com/office/drawing/2014/main" id="{B4C23A99-3C69-4703-9AED-1F3604A39A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885"/>
              <a:ext cx="1698" cy="131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75" name="Line 43">
              <a:extLst>
                <a:ext uri="{FF2B5EF4-FFF2-40B4-BE49-F238E27FC236}">
                  <a16:creationId xmlns:a16="http://schemas.microsoft.com/office/drawing/2014/main" id="{EFAE2E23-E86F-D438-3DC9-6B321B66B3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2" y="2934"/>
              <a:ext cx="1854" cy="117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77" name="Line 45">
            <a:extLst>
              <a:ext uri="{FF2B5EF4-FFF2-40B4-BE49-F238E27FC236}">
                <a16:creationId xmlns:a16="http://schemas.microsoft.com/office/drawing/2014/main" id="{D9B21F7E-3D1B-755E-1BF3-182AB39F61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2013" y="4164013"/>
            <a:ext cx="23812" cy="3921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78" name="Rectangle 46">
            <a:extLst>
              <a:ext uri="{FF2B5EF4-FFF2-40B4-BE49-F238E27FC236}">
                <a16:creationId xmlns:a16="http://schemas.microsoft.com/office/drawing/2014/main" id="{C598C561-406C-B4F0-C0C8-13F059600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3363" y="4343400"/>
            <a:ext cx="981075" cy="2206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6. Start Angle</a:t>
            </a:r>
          </a:p>
        </p:txBody>
      </p:sp>
      <p:grpSp>
        <p:nvGrpSpPr>
          <p:cNvPr id="18479" name="Group 47">
            <a:extLst>
              <a:ext uri="{FF2B5EF4-FFF2-40B4-BE49-F238E27FC236}">
                <a16:creationId xmlns:a16="http://schemas.microsoft.com/office/drawing/2014/main" id="{3EA52419-3AE6-F207-1C0B-850A79A240BE}"/>
              </a:ext>
            </a:extLst>
          </p:cNvPr>
          <p:cNvGrpSpPr>
            <a:grpSpLocks/>
          </p:cNvGrpSpPr>
          <p:nvPr/>
        </p:nvGrpSpPr>
        <p:grpSpPr bwMode="auto">
          <a:xfrm>
            <a:off x="4894263" y="1858963"/>
            <a:ext cx="236537" cy="173037"/>
            <a:chOff x="3690" y="2141"/>
            <a:chExt cx="149" cy="109"/>
          </a:xfrm>
        </p:grpSpPr>
        <p:sp>
          <p:nvSpPr>
            <p:cNvPr id="18480" name="Line 48">
              <a:extLst>
                <a:ext uri="{FF2B5EF4-FFF2-40B4-BE49-F238E27FC236}">
                  <a16:creationId xmlns:a16="http://schemas.microsoft.com/office/drawing/2014/main" id="{A96C0F8F-0CF4-0B40-8932-A759A0D8FC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1" y="2141"/>
              <a:ext cx="128" cy="7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81" name="Line 49">
              <a:extLst>
                <a:ext uri="{FF2B5EF4-FFF2-40B4-BE49-F238E27FC236}">
                  <a16:creationId xmlns:a16="http://schemas.microsoft.com/office/drawing/2014/main" id="{B76A5FF8-A9B0-B164-7A46-2283C3FFF9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0" y="2179"/>
              <a:ext cx="128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482" name="Group 50">
            <a:extLst>
              <a:ext uri="{FF2B5EF4-FFF2-40B4-BE49-F238E27FC236}">
                <a16:creationId xmlns:a16="http://schemas.microsoft.com/office/drawing/2014/main" id="{9B73EB87-5CFB-9468-2F2C-002BC02AED3D}"/>
              </a:ext>
            </a:extLst>
          </p:cNvPr>
          <p:cNvGrpSpPr>
            <a:grpSpLocks/>
          </p:cNvGrpSpPr>
          <p:nvPr/>
        </p:nvGrpSpPr>
        <p:grpSpPr bwMode="auto">
          <a:xfrm>
            <a:off x="5087938" y="1854200"/>
            <a:ext cx="204787" cy="392113"/>
            <a:chOff x="3812" y="2138"/>
            <a:chExt cx="129" cy="247"/>
          </a:xfrm>
        </p:grpSpPr>
        <p:sp>
          <p:nvSpPr>
            <p:cNvPr id="18483" name="AutoShape 51">
              <a:extLst>
                <a:ext uri="{FF2B5EF4-FFF2-40B4-BE49-F238E27FC236}">
                  <a16:creationId xmlns:a16="http://schemas.microsoft.com/office/drawing/2014/main" id="{44DBE28E-3257-A919-CC87-F3CE71A77F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812" y="2256"/>
              <a:ext cx="71" cy="12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84" name="AutoShape 52">
              <a:extLst>
                <a:ext uri="{FF2B5EF4-FFF2-40B4-BE49-F238E27FC236}">
                  <a16:creationId xmlns:a16="http://schemas.microsoft.com/office/drawing/2014/main" id="{A9C66664-B205-B90F-2B46-AFF050856BA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>
              <a:off x="3842" y="2165"/>
              <a:ext cx="126" cy="72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85" name="Rectangle 53">
            <a:extLst>
              <a:ext uri="{FF2B5EF4-FFF2-40B4-BE49-F238E27FC236}">
                <a16:creationId xmlns:a16="http://schemas.microsoft.com/office/drawing/2014/main" id="{8A6463C6-B874-3F06-30CE-98FAED6CD992}"/>
              </a:ext>
            </a:extLst>
          </p:cNvPr>
          <p:cNvSpPr>
            <a:spLocks noChangeArrowheads="1"/>
          </p:cNvSpPr>
          <p:nvPr/>
        </p:nvSpPr>
        <p:spPr bwMode="auto">
          <a:xfrm rot="1740000">
            <a:off x="4908550" y="1943100"/>
            <a:ext cx="303213" cy="698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86" name="Line 54">
            <a:extLst>
              <a:ext uri="{FF2B5EF4-FFF2-40B4-BE49-F238E27FC236}">
                <a16:creationId xmlns:a16="http://schemas.microsoft.com/office/drawing/2014/main" id="{43309EF4-9C64-9579-00D2-D401FBD421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38575" y="1674813"/>
            <a:ext cx="1460500" cy="296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87" name="Line 55">
            <a:extLst>
              <a:ext uri="{FF2B5EF4-FFF2-40B4-BE49-F238E27FC236}">
                <a16:creationId xmlns:a16="http://schemas.microsoft.com/office/drawing/2014/main" id="{F434C133-BAED-53AE-2AD0-60402321C6E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51250" y="1568450"/>
            <a:ext cx="1433513" cy="2927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95" name="Line 63">
            <a:extLst>
              <a:ext uri="{FF2B5EF4-FFF2-40B4-BE49-F238E27FC236}">
                <a16:creationId xmlns:a16="http://schemas.microsoft.com/office/drawing/2014/main" id="{A1F82654-B990-8847-74C4-0A6D99E5F600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6350" y="1560513"/>
            <a:ext cx="198438" cy="1174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96" name="Line 64">
            <a:extLst>
              <a:ext uri="{FF2B5EF4-FFF2-40B4-BE49-F238E27FC236}">
                <a16:creationId xmlns:a16="http://schemas.microsoft.com/office/drawing/2014/main" id="{FD430924-EB21-C93E-1611-FD8862C86BA6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6150" y="2246313"/>
            <a:ext cx="195263" cy="1254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97" name="Line 65">
            <a:extLst>
              <a:ext uri="{FF2B5EF4-FFF2-40B4-BE49-F238E27FC236}">
                <a16:creationId xmlns:a16="http://schemas.microsoft.com/office/drawing/2014/main" id="{9F69A95B-8525-A3C7-C24D-55420AD0B185}"/>
              </a:ext>
            </a:extLst>
          </p:cNvPr>
          <p:cNvSpPr>
            <a:spLocks noChangeShapeType="1"/>
          </p:cNvSpPr>
          <p:nvPr/>
        </p:nvSpPr>
        <p:spPr bwMode="auto">
          <a:xfrm>
            <a:off x="4716463" y="2305050"/>
            <a:ext cx="196850" cy="130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98" name="AutoShape 66">
            <a:extLst>
              <a:ext uri="{FF2B5EF4-FFF2-40B4-BE49-F238E27FC236}">
                <a16:creationId xmlns:a16="http://schemas.microsoft.com/office/drawing/2014/main" id="{8E0EA97B-9200-8257-587F-682D432D76EC}"/>
              </a:ext>
            </a:extLst>
          </p:cNvPr>
          <p:cNvSpPr>
            <a:spLocks noChangeArrowheads="1"/>
          </p:cNvSpPr>
          <p:nvPr/>
        </p:nvSpPr>
        <p:spPr bwMode="auto">
          <a:xfrm rot="7140000" flipH="1" flipV="1">
            <a:off x="4434681" y="1656557"/>
            <a:ext cx="701675" cy="322262"/>
          </a:xfrm>
          <a:custGeom>
            <a:avLst/>
            <a:gdLst>
              <a:gd name="G0" fmla="+- 2191 0 0"/>
              <a:gd name="G1" fmla="+- 21600 0 2191"/>
              <a:gd name="G2" fmla="*/ 2191 1 2"/>
              <a:gd name="G3" fmla="+- 21600 0 G2"/>
              <a:gd name="G4" fmla="+/ 2191 21600 2"/>
              <a:gd name="G5" fmla="+/ G1 0 2"/>
              <a:gd name="G6" fmla="*/ 21600 21600 2191"/>
              <a:gd name="G7" fmla="*/ G6 1 2"/>
              <a:gd name="G8" fmla="+- 21600 0 G7"/>
              <a:gd name="G9" fmla="*/ 21600 1 2"/>
              <a:gd name="G10" fmla="+- 2191 0 G9"/>
              <a:gd name="G11" fmla="?: G10 G8 0"/>
              <a:gd name="G12" fmla="?: G10 G7 21600"/>
              <a:gd name="T0" fmla="*/ 20504 w 21600"/>
              <a:gd name="T1" fmla="*/ 10800 h 21600"/>
              <a:gd name="T2" fmla="*/ 10800 w 21600"/>
              <a:gd name="T3" fmla="*/ 21600 h 21600"/>
              <a:gd name="T4" fmla="*/ 1096 w 21600"/>
              <a:gd name="T5" fmla="*/ 10800 h 21600"/>
              <a:gd name="T6" fmla="*/ 10800 w 21600"/>
              <a:gd name="T7" fmla="*/ 0 h 21600"/>
              <a:gd name="T8" fmla="*/ 2896 w 21600"/>
              <a:gd name="T9" fmla="*/ 2896 h 21600"/>
              <a:gd name="T10" fmla="*/ 18704 w 21600"/>
              <a:gd name="T11" fmla="*/ 1870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191" y="21600"/>
                </a:lnTo>
                <a:lnTo>
                  <a:pt x="19409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02" name="AutoShape 70">
            <a:extLst>
              <a:ext uri="{FF2B5EF4-FFF2-40B4-BE49-F238E27FC236}">
                <a16:creationId xmlns:a16="http://schemas.microsoft.com/office/drawing/2014/main" id="{29413ADD-C3F4-8340-40A8-3D4868D148EA}"/>
              </a:ext>
            </a:extLst>
          </p:cNvPr>
          <p:cNvSpPr>
            <a:spLocks noChangeArrowheads="1"/>
          </p:cNvSpPr>
          <p:nvPr/>
        </p:nvSpPr>
        <p:spPr bwMode="auto">
          <a:xfrm rot="12960000">
            <a:off x="3689350" y="4430713"/>
            <a:ext cx="161925" cy="127000"/>
          </a:xfrm>
          <a:prstGeom prst="triangle">
            <a:avLst>
              <a:gd name="adj" fmla="val 49995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03" name="Oval 71">
            <a:extLst>
              <a:ext uri="{FF2B5EF4-FFF2-40B4-BE49-F238E27FC236}">
                <a16:creationId xmlns:a16="http://schemas.microsoft.com/office/drawing/2014/main" id="{D8CCF7B8-0E46-40B5-706C-836DFF1B7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8450" y="4552950"/>
            <a:ext cx="112713" cy="1317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04" name="Line 72">
            <a:extLst>
              <a:ext uri="{FF2B5EF4-FFF2-40B4-BE49-F238E27FC236}">
                <a16:creationId xmlns:a16="http://schemas.microsoft.com/office/drawing/2014/main" id="{DCEB7F25-095E-759C-EBAB-2C37137C55F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0600" y="4419600"/>
            <a:ext cx="1914525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05" name="Arc 73">
            <a:extLst>
              <a:ext uri="{FF2B5EF4-FFF2-40B4-BE49-F238E27FC236}">
                <a16:creationId xmlns:a16="http://schemas.microsoft.com/office/drawing/2014/main" id="{19049C2F-88B9-6AEC-F336-71E04940A980}"/>
              </a:ext>
            </a:extLst>
          </p:cNvPr>
          <p:cNvSpPr>
            <a:spLocks/>
          </p:cNvSpPr>
          <p:nvPr/>
        </p:nvSpPr>
        <p:spPr bwMode="auto">
          <a:xfrm>
            <a:off x="2828925" y="4398963"/>
            <a:ext cx="284163" cy="84137"/>
          </a:xfrm>
          <a:custGeom>
            <a:avLst/>
            <a:gdLst>
              <a:gd name="G0" fmla="+- 21596 0 0"/>
              <a:gd name="G1" fmla="+- 21600 0 0"/>
              <a:gd name="G2" fmla="+- 21600 0 0"/>
              <a:gd name="T0" fmla="*/ 0 w 21596"/>
              <a:gd name="T1" fmla="*/ 21189 h 21600"/>
              <a:gd name="T2" fmla="*/ 21476 w 21596"/>
              <a:gd name="T3" fmla="*/ 0 h 21600"/>
              <a:gd name="T4" fmla="*/ 21596 w 2159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96" h="21600" fill="none" extrusionOk="0">
                <a:moveTo>
                  <a:pt x="-1" y="21188"/>
                </a:moveTo>
                <a:cubicBezTo>
                  <a:pt x="222" y="9468"/>
                  <a:pt x="9753" y="65"/>
                  <a:pt x="21476" y="0"/>
                </a:cubicBezTo>
              </a:path>
              <a:path w="21596" h="21600" stroke="0" extrusionOk="0">
                <a:moveTo>
                  <a:pt x="-1" y="21188"/>
                </a:moveTo>
                <a:cubicBezTo>
                  <a:pt x="222" y="9468"/>
                  <a:pt x="9753" y="65"/>
                  <a:pt x="21476" y="0"/>
                </a:cubicBezTo>
                <a:lnTo>
                  <a:pt x="21596" y="21600"/>
                </a:lnTo>
                <a:close/>
              </a:path>
            </a:pathLst>
          </a:custGeom>
          <a:noFill/>
          <a:ln w="28575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06" name="Rectangle 74">
            <a:extLst>
              <a:ext uri="{FF2B5EF4-FFF2-40B4-BE49-F238E27FC236}">
                <a16:creationId xmlns:a16="http://schemas.microsoft.com/office/drawing/2014/main" id="{39B70B69-89B3-C776-B4A2-766CD56CE8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2875" y="198755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8510" name="Text Box 78">
            <a:extLst>
              <a:ext uri="{FF2B5EF4-FFF2-40B4-BE49-F238E27FC236}">
                <a16:creationId xmlns:a16="http://schemas.microsoft.com/office/drawing/2014/main" id="{6EF18C5F-2344-E7F0-7AFA-127BDD5C3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6075" y="1606550"/>
            <a:ext cx="10937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200" b="1">
                <a:solidFill>
                  <a:schemeClr val="tx1"/>
                </a:solidFill>
                <a:latin typeface="Times New Roman" panose="02020603050405020304" pitchFamily="18" charset="0"/>
              </a:rPr>
              <a:t>3. Cup Height</a:t>
            </a:r>
          </a:p>
        </p:txBody>
      </p:sp>
      <p:sp>
        <p:nvSpPr>
          <p:cNvPr id="18511" name="Rectangle 79">
            <a:extLst>
              <a:ext uri="{FF2B5EF4-FFF2-40B4-BE49-F238E27FC236}">
                <a16:creationId xmlns:a16="http://schemas.microsoft.com/office/drawing/2014/main" id="{D69300CD-6AE5-CDFF-CF39-7DEBC461EF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075" y="236855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8512" name="Rectangle 80">
            <a:extLst>
              <a:ext uri="{FF2B5EF4-FFF2-40B4-BE49-F238E27FC236}">
                <a16:creationId xmlns:a16="http://schemas.microsoft.com/office/drawing/2014/main" id="{80AAA7B6-4B1F-6853-0AAA-9D947B633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075" y="278765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8513" name="Rectangle 81">
            <a:extLst>
              <a:ext uri="{FF2B5EF4-FFF2-40B4-BE49-F238E27FC236}">
                <a16:creationId xmlns:a16="http://schemas.microsoft.com/office/drawing/2014/main" id="{D7B71784-076E-540F-01BD-B6F7DB86C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075" y="3816350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4</a:t>
            </a:r>
          </a:p>
        </p:txBody>
      </p:sp>
      <p:sp>
        <p:nvSpPr>
          <p:cNvPr id="18514" name="Rectangle 82">
            <a:extLst>
              <a:ext uri="{FF2B5EF4-FFF2-40B4-BE49-F238E27FC236}">
                <a16:creationId xmlns:a16="http://schemas.microsoft.com/office/drawing/2014/main" id="{BAFB3FAF-703C-3419-B389-F87F1BB1C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0275" y="4875213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8515" name="Rectangle 83">
            <a:extLst>
              <a:ext uri="{FF2B5EF4-FFF2-40B4-BE49-F238E27FC236}">
                <a16:creationId xmlns:a16="http://schemas.microsoft.com/office/drawing/2014/main" id="{B0C78BE3-4639-9CC4-3201-E77133715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2675" y="5027613"/>
            <a:ext cx="142875" cy="19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8517" name="Rectangle 85">
            <a:extLst>
              <a:ext uri="{FF2B5EF4-FFF2-40B4-BE49-F238E27FC236}">
                <a16:creationId xmlns:a16="http://schemas.microsoft.com/office/drawing/2014/main" id="{AB27BA3A-D78B-6D71-03DF-40704FBA9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28194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1</a:t>
            </a:r>
          </a:p>
        </p:txBody>
      </p:sp>
      <p:sp>
        <p:nvSpPr>
          <p:cNvPr id="18518" name="Rectangle 86">
            <a:extLst>
              <a:ext uri="{FF2B5EF4-FFF2-40B4-BE49-F238E27FC236}">
                <a16:creationId xmlns:a16="http://schemas.microsoft.com/office/drawing/2014/main" id="{C9088D4C-FA1A-6465-FD83-CE181FA1EC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236855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8519" name="Rectangle 87">
            <a:extLst>
              <a:ext uri="{FF2B5EF4-FFF2-40B4-BE49-F238E27FC236}">
                <a16:creationId xmlns:a16="http://schemas.microsoft.com/office/drawing/2014/main" id="{2DC99636-EA0C-4E34-CC3D-39FDF118C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5687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3</a:t>
            </a:r>
          </a:p>
        </p:txBody>
      </p:sp>
      <p:sp>
        <p:nvSpPr>
          <p:cNvPr id="18520" name="Rectangle 88">
            <a:extLst>
              <a:ext uri="{FF2B5EF4-FFF2-40B4-BE49-F238E27FC236}">
                <a16:creationId xmlns:a16="http://schemas.microsoft.com/office/drawing/2014/main" id="{B9025441-1958-D2C8-5990-B88374421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200400"/>
            <a:ext cx="238125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312" tIns="44450" rIns="87312" bIns="44450">
            <a:spAutoFit/>
          </a:bodyPr>
          <a:lstStyle>
            <a:lvl1pPr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3497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68363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03338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736725" defTabSz="8255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1939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6511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083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565525" defTabSz="825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/>
              <a:t>2</a:t>
            </a:r>
          </a:p>
        </p:txBody>
      </p:sp>
      <p:sp>
        <p:nvSpPr>
          <p:cNvPr id="18521" name="Text Box 89">
            <a:extLst>
              <a:ext uri="{FF2B5EF4-FFF2-40B4-BE49-F238E27FC236}">
                <a16:creationId xmlns:a16="http://schemas.microsoft.com/office/drawing/2014/main" id="{432088B5-3135-ADFF-DE87-62728E113B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4988" y="2673350"/>
            <a:ext cx="12557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200" b="1">
                <a:solidFill>
                  <a:schemeClr val="tx1"/>
                </a:solidFill>
                <a:latin typeface="Times New Roman" panose="02020603050405020304" pitchFamily="18" charset="0"/>
              </a:rPr>
              <a:t>4. Hook Position</a:t>
            </a:r>
          </a:p>
        </p:txBody>
      </p:sp>
      <p:sp>
        <p:nvSpPr>
          <p:cNvPr id="18522" name="Rectangle 90">
            <a:extLst>
              <a:ext uri="{FF2B5EF4-FFF2-40B4-BE49-F238E27FC236}">
                <a16:creationId xmlns:a16="http://schemas.microsoft.com/office/drawing/2014/main" id="{EB5CA856-D300-7962-4E9E-265CEE99E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1560513"/>
            <a:ext cx="9683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en-US" sz="1200" b="1">
                <a:solidFill>
                  <a:schemeClr val="tx1"/>
                </a:solidFill>
                <a:latin typeface="Times New Roman" panose="02020603050405020304" pitchFamily="18" charset="0"/>
              </a:rPr>
              <a:t>7. Ball Type</a:t>
            </a:r>
          </a:p>
        </p:txBody>
      </p:sp>
      <p:grpSp>
        <p:nvGrpSpPr>
          <p:cNvPr id="18525" name="Group 93">
            <a:extLst>
              <a:ext uri="{FF2B5EF4-FFF2-40B4-BE49-F238E27FC236}">
                <a16:creationId xmlns:a16="http://schemas.microsoft.com/office/drawing/2014/main" id="{B4FFEF49-2EA8-8DF9-65FC-10C961B6C49F}"/>
              </a:ext>
            </a:extLst>
          </p:cNvPr>
          <p:cNvGrpSpPr>
            <a:grpSpLocks/>
          </p:cNvGrpSpPr>
          <p:nvPr/>
        </p:nvGrpSpPr>
        <p:grpSpPr bwMode="auto">
          <a:xfrm>
            <a:off x="3959225" y="2947988"/>
            <a:ext cx="307975" cy="252412"/>
            <a:chOff x="2494" y="1857"/>
            <a:chExt cx="194" cy="159"/>
          </a:xfrm>
        </p:grpSpPr>
        <p:sp>
          <p:nvSpPr>
            <p:cNvPr id="18471" name="Freeform 39">
              <a:extLst>
                <a:ext uri="{FF2B5EF4-FFF2-40B4-BE49-F238E27FC236}">
                  <a16:creationId xmlns:a16="http://schemas.microsoft.com/office/drawing/2014/main" id="{9DFDA5D6-EC7D-4FA0-AB6E-487E35BE6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1857"/>
              <a:ext cx="112" cy="113"/>
            </a:xfrm>
            <a:custGeom>
              <a:avLst/>
              <a:gdLst>
                <a:gd name="T0" fmla="*/ 98 w 112"/>
                <a:gd name="T1" fmla="*/ 0 h 113"/>
                <a:gd name="T2" fmla="*/ 85 w 112"/>
                <a:gd name="T3" fmla="*/ 13 h 113"/>
                <a:gd name="T4" fmla="*/ 65 w 112"/>
                <a:gd name="T5" fmla="*/ 24 h 113"/>
                <a:gd name="T6" fmla="*/ 40 w 112"/>
                <a:gd name="T7" fmla="*/ 34 h 113"/>
                <a:gd name="T8" fmla="*/ 20 w 112"/>
                <a:gd name="T9" fmla="*/ 46 h 113"/>
                <a:gd name="T10" fmla="*/ 10 w 112"/>
                <a:gd name="T11" fmla="*/ 56 h 113"/>
                <a:gd name="T12" fmla="*/ 0 w 112"/>
                <a:gd name="T13" fmla="*/ 69 h 113"/>
                <a:gd name="T14" fmla="*/ 0 w 112"/>
                <a:gd name="T15" fmla="*/ 83 h 113"/>
                <a:gd name="T16" fmla="*/ 10 w 112"/>
                <a:gd name="T17" fmla="*/ 99 h 113"/>
                <a:gd name="T18" fmla="*/ 35 w 112"/>
                <a:gd name="T19" fmla="*/ 112 h 113"/>
                <a:gd name="T20" fmla="*/ 75 w 112"/>
                <a:gd name="T21" fmla="*/ 107 h 113"/>
                <a:gd name="T22" fmla="*/ 111 w 112"/>
                <a:gd name="T23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3">
                  <a:moveTo>
                    <a:pt x="98" y="0"/>
                  </a:moveTo>
                  <a:lnTo>
                    <a:pt x="85" y="13"/>
                  </a:lnTo>
                  <a:lnTo>
                    <a:pt x="65" y="24"/>
                  </a:lnTo>
                  <a:lnTo>
                    <a:pt x="40" y="34"/>
                  </a:lnTo>
                  <a:lnTo>
                    <a:pt x="20" y="46"/>
                  </a:lnTo>
                  <a:lnTo>
                    <a:pt x="10" y="56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10" y="99"/>
                  </a:lnTo>
                  <a:lnTo>
                    <a:pt x="35" y="112"/>
                  </a:lnTo>
                  <a:lnTo>
                    <a:pt x="75" y="107"/>
                  </a:lnTo>
                  <a:lnTo>
                    <a:pt x="111" y="106"/>
                  </a:lnTo>
                </a:path>
              </a:pathLst>
            </a:custGeom>
            <a:noFill/>
            <a:ln w="50800" cap="rnd" cmpd="sng">
              <a:solidFill>
                <a:srgbClr val="91919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4" name="Line 92">
              <a:extLst>
                <a:ext uri="{FF2B5EF4-FFF2-40B4-BE49-F238E27FC236}">
                  <a16:creationId xmlns:a16="http://schemas.microsoft.com/office/drawing/2014/main" id="{A70BEAB4-3967-FCF9-F1DC-8A50DDE1AC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96" cy="4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526" name="Group 94">
            <a:extLst>
              <a:ext uri="{FF2B5EF4-FFF2-40B4-BE49-F238E27FC236}">
                <a16:creationId xmlns:a16="http://schemas.microsoft.com/office/drawing/2014/main" id="{00DC0AED-3B54-1D3F-2C55-0D3ADFD7C8CA}"/>
              </a:ext>
            </a:extLst>
          </p:cNvPr>
          <p:cNvGrpSpPr>
            <a:grpSpLocks/>
          </p:cNvGrpSpPr>
          <p:nvPr/>
        </p:nvGrpSpPr>
        <p:grpSpPr bwMode="auto">
          <a:xfrm>
            <a:off x="3806825" y="3328988"/>
            <a:ext cx="307975" cy="252412"/>
            <a:chOff x="2494" y="1857"/>
            <a:chExt cx="194" cy="159"/>
          </a:xfrm>
        </p:grpSpPr>
        <p:sp>
          <p:nvSpPr>
            <p:cNvPr id="18527" name="Freeform 95">
              <a:extLst>
                <a:ext uri="{FF2B5EF4-FFF2-40B4-BE49-F238E27FC236}">
                  <a16:creationId xmlns:a16="http://schemas.microsoft.com/office/drawing/2014/main" id="{A465A92F-4E44-8276-76A5-AC315ABD12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1857"/>
              <a:ext cx="112" cy="113"/>
            </a:xfrm>
            <a:custGeom>
              <a:avLst/>
              <a:gdLst>
                <a:gd name="T0" fmla="*/ 98 w 112"/>
                <a:gd name="T1" fmla="*/ 0 h 113"/>
                <a:gd name="T2" fmla="*/ 85 w 112"/>
                <a:gd name="T3" fmla="*/ 13 h 113"/>
                <a:gd name="T4" fmla="*/ 65 w 112"/>
                <a:gd name="T5" fmla="*/ 24 h 113"/>
                <a:gd name="T6" fmla="*/ 40 w 112"/>
                <a:gd name="T7" fmla="*/ 34 h 113"/>
                <a:gd name="T8" fmla="*/ 20 w 112"/>
                <a:gd name="T9" fmla="*/ 46 h 113"/>
                <a:gd name="T10" fmla="*/ 10 w 112"/>
                <a:gd name="T11" fmla="*/ 56 h 113"/>
                <a:gd name="T12" fmla="*/ 0 w 112"/>
                <a:gd name="T13" fmla="*/ 69 h 113"/>
                <a:gd name="T14" fmla="*/ 0 w 112"/>
                <a:gd name="T15" fmla="*/ 83 h 113"/>
                <a:gd name="T16" fmla="*/ 10 w 112"/>
                <a:gd name="T17" fmla="*/ 99 h 113"/>
                <a:gd name="T18" fmla="*/ 35 w 112"/>
                <a:gd name="T19" fmla="*/ 112 h 113"/>
                <a:gd name="T20" fmla="*/ 75 w 112"/>
                <a:gd name="T21" fmla="*/ 107 h 113"/>
                <a:gd name="T22" fmla="*/ 111 w 112"/>
                <a:gd name="T23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3">
                  <a:moveTo>
                    <a:pt x="98" y="0"/>
                  </a:moveTo>
                  <a:lnTo>
                    <a:pt x="85" y="13"/>
                  </a:lnTo>
                  <a:lnTo>
                    <a:pt x="65" y="24"/>
                  </a:lnTo>
                  <a:lnTo>
                    <a:pt x="40" y="34"/>
                  </a:lnTo>
                  <a:lnTo>
                    <a:pt x="20" y="46"/>
                  </a:lnTo>
                  <a:lnTo>
                    <a:pt x="10" y="56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10" y="99"/>
                  </a:lnTo>
                  <a:lnTo>
                    <a:pt x="35" y="112"/>
                  </a:lnTo>
                  <a:lnTo>
                    <a:pt x="75" y="107"/>
                  </a:lnTo>
                  <a:lnTo>
                    <a:pt x="111" y="106"/>
                  </a:lnTo>
                </a:path>
              </a:pathLst>
            </a:custGeom>
            <a:noFill/>
            <a:ln w="50800" cap="rnd" cmpd="sng">
              <a:solidFill>
                <a:srgbClr val="91919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28" name="Line 96">
              <a:extLst>
                <a:ext uri="{FF2B5EF4-FFF2-40B4-BE49-F238E27FC236}">
                  <a16:creationId xmlns:a16="http://schemas.microsoft.com/office/drawing/2014/main" id="{E9185D49-4C11-61E3-F707-64E4EA8B98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96" cy="4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529" name="Group 97">
            <a:extLst>
              <a:ext uri="{FF2B5EF4-FFF2-40B4-BE49-F238E27FC236}">
                <a16:creationId xmlns:a16="http://schemas.microsoft.com/office/drawing/2014/main" id="{9A4AD718-18E9-F077-ED35-79A1999A7374}"/>
              </a:ext>
            </a:extLst>
          </p:cNvPr>
          <p:cNvGrpSpPr>
            <a:grpSpLocks/>
          </p:cNvGrpSpPr>
          <p:nvPr/>
        </p:nvGrpSpPr>
        <p:grpSpPr bwMode="auto">
          <a:xfrm>
            <a:off x="4187825" y="2514600"/>
            <a:ext cx="307975" cy="252413"/>
            <a:chOff x="2494" y="1857"/>
            <a:chExt cx="194" cy="159"/>
          </a:xfrm>
        </p:grpSpPr>
        <p:sp>
          <p:nvSpPr>
            <p:cNvPr id="18530" name="Freeform 98">
              <a:extLst>
                <a:ext uri="{FF2B5EF4-FFF2-40B4-BE49-F238E27FC236}">
                  <a16:creationId xmlns:a16="http://schemas.microsoft.com/office/drawing/2014/main" id="{9B0E53F9-B5DA-8C50-675E-07B4BAD44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1857"/>
              <a:ext cx="112" cy="113"/>
            </a:xfrm>
            <a:custGeom>
              <a:avLst/>
              <a:gdLst>
                <a:gd name="T0" fmla="*/ 98 w 112"/>
                <a:gd name="T1" fmla="*/ 0 h 113"/>
                <a:gd name="T2" fmla="*/ 85 w 112"/>
                <a:gd name="T3" fmla="*/ 13 h 113"/>
                <a:gd name="T4" fmla="*/ 65 w 112"/>
                <a:gd name="T5" fmla="*/ 24 h 113"/>
                <a:gd name="T6" fmla="*/ 40 w 112"/>
                <a:gd name="T7" fmla="*/ 34 h 113"/>
                <a:gd name="T8" fmla="*/ 20 w 112"/>
                <a:gd name="T9" fmla="*/ 46 h 113"/>
                <a:gd name="T10" fmla="*/ 10 w 112"/>
                <a:gd name="T11" fmla="*/ 56 h 113"/>
                <a:gd name="T12" fmla="*/ 0 w 112"/>
                <a:gd name="T13" fmla="*/ 69 h 113"/>
                <a:gd name="T14" fmla="*/ 0 w 112"/>
                <a:gd name="T15" fmla="*/ 83 h 113"/>
                <a:gd name="T16" fmla="*/ 10 w 112"/>
                <a:gd name="T17" fmla="*/ 99 h 113"/>
                <a:gd name="T18" fmla="*/ 35 w 112"/>
                <a:gd name="T19" fmla="*/ 112 h 113"/>
                <a:gd name="T20" fmla="*/ 75 w 112"/>
                <a:gd name="T21" fmla="*/ 107 h 113"/>
                <a:gd name="T22" fmla="*/ 111 w 112"/>
                <a:gd name="T23" fmla="*/ 10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13">
                  <a:moveTo>
                    <a:pt x="98" y="0"/>
                  </a:moveTo>
                  <a:lnTo>
                    <a:pt x="85" y="13"/>
                  </a:lnTo>
                  <a:lnTo>
                    <a:pt x="65" y="24"/>
                  </a:lnTo>
                  <a:lnTo>
                    <a:pt x="40" y="34"/>
                  </a:lnTo>
                  <a:lnTo>
                    <a:pt x="20" y="46"/>
                  </a:lnTo>
                  <a:lnTo>
                    <a:pt x="10" y="56"/>
                  </a:lnTo>
                  <a:lnTo>
                    <a:pt x="0" y="69"/>
                  </a:lnTo>
                  <a:lnTo>
                    <a:pt x="0" y="83"/>
                  </a:lnTo>
                  <a:lnTo>
                    <a:pt x="10" y="99"/>
                  </a:lnTo>
                  <a:lnTo>
                    <a:pt x="35" y="112"/>
                  </a:lnTo>
                  <a:lnTo>
                    <a:pt x="75" y="107"/>
                  </a:lnTo>
                  <a:lnTo>
                    <a:pt x="111" y="106"/>
                  </a:lnTo>
                </a:path>
              </a:pathLst>
            </a:custGeom>
            <a:noFill/>
            <a:ln w="50800" cap="rnd" cmpd="sng">
              <a:solidFill>
                <a:srgbClr val="91919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531" name="Line 99">
              <a:extLst>
                <a:ext uri="{FF2B5EF4-FFF2-40B4-BE49-F238E27FC236}">
                  <a16:creationId xmlns:a16="http://schemas.microsoft.com/office/drawing/2014/main" id="{6BDFA126-66B6-57CF-2007-E8C44AD1DB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96" cy="48"/>
            </a:xfrm>
            <a:prstGeom prst="line">
              <a:avLst/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533" name="Oval 101">
            <a:extLst>
              <a:ext uri="{FF2B5EF4-FFF2-40B4-BE49-F238E27FC236}">
                <a16:creationId xmlns:a16="http://schemas.microsoft.com/office/drawing/2014/main" id="{6E04F42E-CF81-07CA-72BF-DCF186B49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4953000"/>
            <a:ext cx="141288" cy="1555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534" name="Oval 102">
            <a:extLst>
              <a:ext uri="{FF2B5EF4-FFF2-40B4-BE49-F238E27FC236}">
                <a16:creationId xmlns:a16="http://schemas.microsoft.com/office/drawing/2014/main" id="{D1D1AE0D-FECB-049D-3552-BB0E27C47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5181600"/>
            <a:ext cx="141288" cy="1555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BD8D67F2-767D-4AD5-EC24-E8E067B7C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7772400" cy="609600"/>
          </a:xfrm>
        </p:spPr>
        <p:txBody>
          <a:bodyPr/>
          <a:lstStyle/>
          <a:p>
            <a:r>
              <a:rPr lang="en-US" altLang="en-US"/>
              <a:t>Catapult Factors</a:t>
            </a:r>
          </a:p>
        </p:txBody>
      </p:sp>
      <p:sp>
        <p:nvSpPr>
          <p:cNvPr id="16387" name="Line 3">
            <a:extLst>
              <a:ext uri="{FF2B5EF4-FFF2-40B4-BE49-F238E27FC236}">
                <a16:creationId xmlns:a16="http://schemas.microsoft.com/office/drawing/2014/main" id="{85A4377B-2DD1-6C2E-D8CB-EC6E032520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5562600"/>
            <a:ext cx="58293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388" name="Group 4">
            <a:extLst>
              <a:ext uri="{FF2B5EF4-FFF2-40B4-BE49-F238E27FC236}">
                <a16:creationId xmlns:a16="http://schemas.microsoft.com/office/drawing/2014/main" id="{2BA18F80-85E5-5836-8E29-590FF8A24833}"/>
              </a:ext>
            </a:extLst>
          </p:cNvPr>
          <p:cNvGrpSpPr>
            <a:grpSpLocks/>
          </p:cNvGrpSpPr>
          <p:nvPr/>
        </p:nvGrpSpPr>
        <p:grpSpPr bwMode="auto">
          <a:xfrm rot="-458425">
            <a:off x="2090738" y="2619375"/>
            <a:ext cx="5105400" cy="3200400"/>
            <a:chOff x="1584" y="1152"/>
            <a:chExt cx="3216" cy="2016"/>
          </a:xfrm>
        </p:grpSpPr>
        <p:sp>
          <p:nvSpPr>
            <p:cNvPr id="16389" name="Rectangle 5">
              <a:extLst>
                <a:ext uri="{FF2B5EF4-FFF2-40B4-BE49-F238E27FC236}">
                  <a16:creationId xmlns:a16="http://schemas.microsoft.com/office/drawing/2014/main" id="{8CA99400-F6C1-72F0-52A1-1586CA9D3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640"/>
              <a:ext cx="3216" cy="14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0" name="Rectangle 6">
              <a:extLst>
                <a:ext uri="{FF2B5EF4-FFF2-40B4-BE49-F238E27FC236}">
                  <a16:creationId xmlns:a16="http://schemas.microsoft.com/office/drawing/2014/main" id="{CBCF608B-C4D8-A7A6-FE48-212144FEE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2784"/>
              <a:ext cx="192" cy="38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1" name="Rectangle 7">
              <a:extLst>
                <a:ext uri="{FF2B5EF4-FFF2-40B4-BE49-F238E27FC236}">
                  <a16:creationId xmlns:a16="http://schemas.microsoft.com/office/drawing/2014/main" id="{11785997-748B-0914-F5D1-494162D55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1392"/>
              <a:ext cx="192" cy="1248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Rectangle 8">
              <a:extLst>
                <a:ext uri="{FF2B5EF4-FFF2-40B4-BE49-F238E27FC236}">
                  <a16:creationId xmlns:a16="http://schemas.microsoft.com/office/drawing/2014/main" id="{2935C6B3-B503-8160-1282-04B1586871E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84430">
              <a:off x="2112" y="1968"/>
              <a:ext cx="2112" cy="96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Rectangle 9">
              <a:extLst>
                <a:ext uri="{FF2B5EF4-FFF2-40B4-BE49-F238E27FC236}">
                  <a16:creationId xmlns:a16="http://schemas.microsoft.com/office/drawing/2014/main" id="{965D3FE6-ADCF-FEE5-9FB6-4F90764AEA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2" y="2208"/>
              <a:ext cx="144" cy="432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4" name="Oval 10">
              <a:extLst>
                <a:ext uri="{FF2B5EF4-FFF2-40B4-BE49-F238E27FC236}">
                  <a16:creationId xmlns:a16="http://schemas.microsoft.com/office/drawing/2014/main" id="{0DE524D2-6641-FA14-7492-520E24B988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876335">
              <a:off x="2304" y="1152"/>
              <a:ext cx="624" cy="384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6395" name="Group 11">
              <a:extLst>
                <a:ext uri="{FF2B5EF4-FFF2-40B4-BE49-F238E27FC236}">
                  <a16:creationId xmlns:a16="http://schemas.microsoft.com/office/drawing/2014/main" id="{CCCCC672-4FA9-6CDE-617D-3D72D266B9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01" y="1731"/>
              <a:ext cx="1246" cy="129"/>
              <a:chOff x="696" y="1632"/>
              <a:chExt cx="868" cy="48"/>
            </a:xfrm>
          </p:grpSpPr>
          <p:grpSp>
            <p:nvGrpSpPr>
              <p:cNvPr id="16396" name="Group 12">
                <a:extLst>
                  <a:ext uri="{FF2B5EF4-FFF2-40B4-BE49-F238E27FC236}">
                    <a16:creationId xmlns:a16="http://schemas.microsoft.com/office/drawing/2014/main" id="{31425FC5-DDA9-5B5E-0584-ADB8CDB13FE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96" y="1632"/>
                <a:ext cx="48" cy="48"/>
                <a:chOff x="696" y="1632"/>
                <a:chExt cx="48" cy="48"/>
              </a:xfrm>
            </p:grpSpPr>
            <p:sp>
              <p:nvSpPr>
                <p:cNvPr id="16397" name="Line 13">
                  <a:extLst>
                    <a:ext uri="{FF2B5EF4-FFF2-40B4-BE49-F238E27FC236}">
                      <a16:creationId xmlns:a16="http://schemas.microsoft.com/office/drawing/2014/main" id="{AD284157-3A2C-76A2-7307-0EF1C97419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398" name="Line 14">
                  <a:extLst>
                    <a:ext uri="{FF2B5EF4-FFF2-40B4-BE49-F238E27FC236}">
                      <a16:creationId xmlns:a16="http://schemas.microsoft.com/office/drawing/2014/main" id="{4C6CC5E2-6A0F-25BD-ADFA-512E875A5F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399" name="Group 15">
                <a:extLst>
                  <a:ext uri="{FF2B5EF4-FFF2-40B4-BE49-F238E27FC236}">
                    <a16:creationId xmlns:a16="http://schemas.microsoft.com/office/drawing/2014/main" id="{092728E2-1F98-68E3-D434-EB1EC66E074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52" y="1632"/>
                <a:ext cx="48" cy="48"/>
                <a:chOff x="696" y="1632"/>
                <a:chExt cx="48" cy="48"/>
              </a:xfrm>
            </p:grpSpPr>
            <p:sp>
              <p:nvSpPr>
                <p:cNvPr id="16400" name="Line 16">
                  <a:extLst>
                    <a:ext uri="{FF2B5EF4-FFF2-40B4-BE49-F238E27FC236}">
                      <a16:creationId xmlns:a16="http://schemas.microsoft.com/office/drawing/2014/main" id="{A0282082-2243-1CE0-BE8D-A24544D750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01" name="Line 17">
                  <a:extLst>
                    <a:ext uri="{FF2B5EF4-FFF2-40B4-BE49-F238E27FC236}">
                      <a16:creationId xmlns:a16="http://schemas.microsoft.com/office/drawing/2014/main" id="{AF31EF4F-5340-29C3-8C72-CB609E9D67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02" name="Group 18">
                <a:extLst>
                  <a:ext uri="{FF2B5EF4-FFF2-40B4-BE49-F238E27FC236}">
                    <a16:creationId xmlns:a16="http://schemas.microsoft.com/office/drawing/2014/main" id="{4CFE7A97-3F67-8D15-C7A7-93C70B8349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8" y="1632"/>
                <a:ext cx="48" cy="48"/>
                <a:chOff x="696" y="1632"/>
                <a:chExt cx="48" cy="48"/>
              </a:xfrm>
            </p:grpSpPr>
            <p:sp>
              <p:nvSpPr>
                <p:cNvPr id="16403" name="Line 19">
                  <a:extLst>
                    <a:ext uri="{FF2B5EF4-FFF2-40B4-BE49-F238E27FC236}">
                      <a16:creationId xmlns:a16="http://schemas.microsoft.com/office/drawing/2014/main" id="{6271A276-DD59-5E2A-BB92-522FC632A7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04" name="Line 20">
                  <a:extLst>
                    <a:ext uri="{FF2B5EF4-FFF2-40B4-BE49-F238E27FC236}">
                      <a16:creationId xmlns:a16="http://schemas.microsoft.com/office/drawing/2014/main" id="{FA95641C-EB74-606E-B67E-DD8753B99C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05" name="Group 21">
                <a:extLst>
                  <a:ext uri="{FF2B5EF4-FFF2-40B4-BE49-F238E27FC236}">
                    <a16:creationId xmlns:a16="http://schemas.microsoft.com/office/drawing/2014/main" id="{C073BF96-98D7-A592-7994-5ED4748090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4" y="1632"/>
                <a:ext cx="48" cy="48"/>
                <a:chOff x="696" y="1632"/>
                <a:chExt cx="48" cy="48"/>
              </a:xfrm>
            </p:grpSpPr>
            <p:sp>
              <p:nvSpPr>
                <p:cNvPr id="16406" name="Line 22">
                  <a:extLst>
                    <a:ext uri="{FF2B5EF4-FFF2-40B4-BE49-F238E27FC236}">
                      <a16:creationId xmlns:a16="http://schemas.microsoft.com/office/drawing/2014/main" id="{FEE6647B-F279-CEB9-B62D-EE1C3D16FF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07" name="Line 23">
                  <a:extLst>
                    <a:ext uri="{FF2B5EF4-FFF2-40B4-BE49-F238E27FC236}">
                      <a16:creationId xmlns:a16="http://schemas.microsoft.com/office/drawing/2014/main" id="{B6E9DB64-B2C3-D35D-DA41-F5E3DDFA6F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08" name="Group 24">
                <a:extLst>
                  <a:ext uri="{FF2B5EF4-FFF2-40B4-BE49-F238E27FC236}">
                    <a16:creationId xmlns:a16="http://schemas.microsoft.com/office/drawing/2014/main" id="{11C66299-4157-305E-1F74-0F1163B8AD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12" y="1632"/>
                <a:ext cx="48" cy="48"/>
                <a:chOff x="696" y="1632"/>
                <a:chExt cx="48" cy="48"/>
              </a:xfrm>
            </p:grpSpPr>
            <p:sp>
              <p:nvSpPr>
                <p:cNvPr id="16409" name="Line 25">
                  <a:extLst>
                    <a:ext uri="{FF2B5EF4-FFF2-40B4-BE49-F238E27FC236}">
                      <a16:creationId xmlns:a16="http://schemas.microsoft.com/office/drawing/2014/main" id="{19912CDE-0574-A6BC-AAA5-BCF514BA19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0" name="Line 26">
                  <a:extLst>
                    <a:ext uri="{FF2B5EF4-FFF2-40B4-BE49-F238E27FC236}">
                      <a16:creationId xmlns:a16="http://schemas.microsoft.com/office/drawing/2014/main" id="{944C54FA-B76F-0804-8601-4B4581CD75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1" name="Group 27">
                <a:extLst>
                  <a:ext uri="{FF2B5EF4-FFF2-40B4-BE49-F238E27FC236}">
                    <a16:creationId xmlns:a16="http://schemas.microsoft.com/office/drawing/2014/main" id="{36C672F5-2746-73EF-2757-54F317419F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68" y="1632"/>
                <a:ext cx="48" cy="48"/>
                <a:chOff x="696" y="1632"/>
                <a:chExt cx="48" cy="48"/>
              </a:xfrm>
            </p:grpSpPr>
            <p:sp>
              <p:nvSpPr>
                <p:cNvPr id="16412" name="Line 28">
                  <a:extLst>
                    <a:ext uri="{FF2B5EF4-FFF2-40B4-BE49-F238E27FC236}">
                      <a16:creationId xmlns:a16="http://schemas.microsoft.com/office/drawing/2014/main" id="{055B2140-2EC4-3BF9-CD94-2C43E77B67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3" name="Line 29">
                  <a:extLst>
                    <a:ext uri="{FF2B5EF4-FFF2-40B4-BE49-F238E27FC236}">
                      <a16:creationId xmlns:a16="http://schemas.microsoft.com/office/drawing/2014/main" id="{5A0096B6-5377-3989-6C80-13AD2598D9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4" name="Group 30">
                <a:extLst>
                  <a:ext uri="{FF2B5EF4-FFF2-40B4-BE49-F238E27FC236}">
                    <a16:creationId xmlns:a16="http://schemas.microsoft.com/office/drawing/2014/main" id="{105FAA57-B24B-6433-95D0-3A2A6BE09EC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4" y="1632"/>
                <a:ext cx="48" cy="48"/>
                <a:chOff x="696" y="1632"/>
                <a:chExt cx="48" cy="48"/>
              </a:xfrm>
            </p:grpSpPr>
            <p:sp>
              <p:nvSpPr>
                <p:cNvPr id="16415" name="Line 31">
                  <a:extLst>
                    <a:ext uri="{FF2B5EF4-FFF2-40B4-BE49-F238E27FC236}">
                      <a16:creationId xmlns:a16="http://schemas.microsoft.com/office/drawing/2014/main" id="{C99FA69A-47D8-8574-3394-31E3231CE4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6" name="Line 32">
                  <a:extLst>
                    <a:ext uri="{FF2B5EF4-FFF2-40B4-BE49-F238E27FC236}">
                      <a16:creationId xmlns:a16="http://schemas.microsoft.com/office/drawing/2014/main" id="{6EA0C127-0BE6-E122-FC46-F5DD6652CA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17" name="Group 33">
                <a:extLst>
                  <a:ext uri="{FF2B5EF4-FFF2-40B4-BE49-F238E27FC236}">
                    <a16:creationId xmlns:a16="http://schemas.microsoft.com/office/drawing/2014/main" id="{2D79D7E1-320A-72D3-3253-581775970FD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80" y="1632"/>
                <a:ext cx="48" cy="48"/>
                <a:chOff x="696" y="1632"/>
                <a:chExt cx="48" cy="48"/>
              </a:xfrm>
            </p:grpSpPr>
            <p:sp>
              <p:nvSpPr>
                <p:cNvPr id="16418" name="Line 34">
                  <a:extLst>
                    <a:ext uri="{FF2B5EF4-FFF2-40B4-BE49-F238E27FC236}">
                      <a16:creationId xmlns:a16="http://schemas.microsoft.com/office/drawing/2014/main" id="{6E4ED6EC-6B9D-0758-9669-57E3ABD9F2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19" name="Line 35">
                  <a:extLst>
                    <a:ext uri="{FF2B5EF4-FFF2-40B4-BE49-F238E27FC236}">
                      <a16:creationId xmlns:a16="http://schemas.microsoft.com/office/drawing/2014/main" id="{C96DC5B3-D5BD-4832-0312-C38C752CFE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0" name="Group 36">
                <a:extLst>
                  <a:ext uri="{FF2B5EF4-FFF2-40B4-BE49-F238E27FC236}">
                    <a16:creationId xmlns:a16="http://schemas.microsoft.com/office/drawing/2014/main" id="{E209E31E-8DBE-B199-B5C0-7B4BA455ED6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32" y="1632"/>
                <a:ext cx="48" cy="48"/>
                <a:chOff x="696" y="1632"/>
                <a:chExt cx="48" cy="48"/>
              </a:xfrm>
            </p:grpSpPr>
            <p:sp>
              <p:nvSpPr>
                <p:cNvPr id="16421" name="Line 37">
                  <a:extLst>
                    <a:ext uri="{FF2B5EF4-FFF2-40B4-BE49-F238E27FC236}">
                      <a16:creationId xmlns:a16="http://schemas.microsoft.com/office/drawing/2014/main" id="{F83786FE-D916-91EB-8FA6-1543059DE5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2" name="Line 38">
                  <a:extLst>
                    <a:ext uri="{FF2B5EF4-FFF2-40B4-BE49-F238E27FC236}">
                      <a16:creationId xmlns:a16="http://schemas.microsoft.com/office/drawing/2014/main" id="{84665CFE-D657-460C-CAF9-96666A2A67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3" name="Group 39">
                <a:extLst>
                  <a:ext uri="{FF2B5EF4-FFF2-40B4-BE49-F238E27FC236}">
                    <a16:creationId xmlns:a16="http://schemas.microsoft.com/office/drawing/2014/main" id="{197A251A-296D-C595-494F-6BA57729E8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88" y="1632"/>
                <a:ext cx="48" cy="48"/>
                <a:chOff x="696" y="1632"/>
                <a:chExt cx="48" cy="48"/>
              </a:xfrm>
            </p:grpSpPr>
            <p:sp>
              <p:nvSpPr>
                <p:cNvPr id="16424" name="Line 40">
                  <a:extLst>
                    <a:ext uri="{FF2B5EF4-FFF2-40B4-BE49-F238E27FC236}">
                      <a16:creationId xmlns:a16="http://schemas.microsoft.com/office/drawing/2014/main" id="{D27D7293-D155-DB6E-B5AB-4A98FAF115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5" name="Line 41">
                  <a:extLst>
                    <a:ext uri="{FF2B5EF4-FFF2-40B4-BE49-F238E27FC236}">
                      <a16:creationId xmlns:a16="http://schemas.microsoft.com/office/drawing/2014/main" id="{DFCF7B3F-1D88-803E-21F7-90C04199A1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6" name="Group 42">
                <a:extLst>
                  <a:ext uri="{FF2B5EF4-FFF2-40B4-BE49-F238E27FC236}">
                    <a16:creationId xmlns:a16="http://schemas.microsoft.com/office/drawing/2014/main" id="{8F86B9DB-72AB-1DFA-5155-80487482558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4" y="1632"/>
                <a:ext cx="48" cy="48"/>
                <a:chOff x="696" y="1632"/>
                <a:chExt cx="48" cy="48"/>
              </a:xfrm>
            </p:grpSpPr>
            <p:sp>
              <p:nvSpPr>
                <p:cNvPr id="16427" name="Line 43">
                  <a:extLst>
                    <a:ext uri="{FF2B5EF4-FFF2-40B4-BE49-F238E27FC236}">
                      <a16:creationId xmlns:a16="http://schemas.microsoft.com/office/drawing/2014/main" id="{817DBEE3-552F-8BEF-6988-7ECE24E570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28" name="Line 44">
                  <a:extLst>
                    <a:ext uri="{FF2B5EF4-FFF2-40B4-BE49-F238E27FC236}">
                      <a16:creationId xmlns:a16="http://schemas.microsoft.com/office/drawing/2014/main" id="{61A0B75A-C40E-2F88-7849-2707311E3E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29" name="Group 45">
                <a:extLst>
                  <a:ext uri="{FF2B5EF4-FFF2-40B4-BE49-F238E27FC236}">
                    <a16:creationId xmlns:a16="http://schemas.microsoft.com/office/drawing/2014/main" id="{1F025F58-A934-4567-09A0-A314A13842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00" y="1632"/>
                <a:ext cx="48" cy="48"/>
                <a:chOff x="696" y="1632"/>
                <a:chExt cx="48" cy="48"/>
              </a:xfrm>
            </p:grpSpPr>
            <p:sp>
              <p:nvSpPr>
                <p:cNvPr id="16430" name="Line 46">
                  <a:extLst>
                    <a:ext uri="{FF2B5EF4-FFF2-40B4-BE49-F238E27FC236}">
                      <a16:creationId xmlns:a16="http://schemas.microsoft.com/office/drawing/2014/main" id="{22844065-78BA-A5DE-68F3-AE5F885076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1" name="Line 47">
                  <a:extLst>
                    <a:ext uri="{FF2B5EF4-FFF2-40B4-BE49-F238E27FC236}">
                      <a16:creationId xmlns:a16="http://schemas.microsoft.com/office/drawing/2014/main" id="{10417D61-04E9-7C70-F26C-8E9C9BFE3A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32" name="Group 48">
                <a:extLst>
                  <a:ext uri="{FF2B5EF4-FFF2-40B4-BE49-F238E27FC236}">
                    <a16:creationId xmlns:a16="http://schemas.microsoft.com/office/drawing/2014/main" id="{3575DD32-C1D3-CABE-C264-666F8D1A04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48" y="1632"/>
                <a:ext cx="48" cy="48"/>
                <a:chOff x="696" y="1632"/>
                <a:chExt cx="48" cy="48"/>
              </a:xfrm>
            </p:grpSpPr>
            <p:sp>
              <p:nvSpPr>
                <p:cNvPr id="16433" name="Line 49">
                  <a:extLst>
                    <a:ext uri="{FF2B5EF4-FFF2-40B4-BE49-F238E27FC236}">
                      <a16:creationId xmlns:a16="http://schemas.microsoft.com/office/drawing/2014/main" id="{AF177F7E-9200-1422-922D-2C2F369145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4" name="Line 50">
                  <a:extLst>
                    <a:ext uri="{FF2B5EF4-FFF2-40B4-BE49-F238E27FC236}">
                      <a16:creationId xmlns:a16="http://schemas.microsoft.com/office/drawing/2014/main" id="{460775D5-BFC5-22B4-BB21-78366F1985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35" name="Group 51">
                <a:extLst>
                  <a:ext uri="{FF2B5EF4-FFF2-40B4-BE49-F238E27FC236}">
                    <a16:creationId xmlns:a16="http://schemas.microsoft.com/office/drawing/2014/main" id="{7697E257-3E04-79F6-944E-352B8D04FC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04" y="1632"/>
                <a:ext cx="48" cy="48"/>
                <a:chOff x="696" y="1632"/>
                <a:chExt cx="48" cy="48"/>
              </a:xfrm>
            </p:grpSpPr>
            <p:sp>
              <p:nvSpPr>
                <p:cNvPr id="16436" name="Line 52">
                  <a:extLst>
                    <a:ext uri="{FF2B5EF4-FFF2-40B4-BE49-F238E27FC236}">
                      <a16:creationId xmlns:a16="http://schemas.microsoft.com/office/drawing/2014/main" id="{3A7283D1-33BD-52B5-3774-A1022FFD93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37" name="Line 53">
                  <a:extLst>
                    <a:ext uri="{FF2B5EF4-FFF2-40B4-BE49-F238E27FC236}">
                      <a16:creationId xmlns:a16="http://schemas.microsoft.com/office/drawing/2014/main" id="{9E425D0E-D604-8F32-6C59-7D901E07AF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38" name="Group 54">
                <a:extLst>
                  <a:ext uri="{FF2B5EF4-FFF2-40B4-BE49-F238E27FC236}">
                    <a16:creationId xmlns:a16="http://schemas.microsoft.com/office/drawing/2014/main" id="{10CB2976-81DF-BFD0-E763-37A0E4BFEF2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60" y="1632"/>
                <a:ext cx="48" cy="48"/>
                <a:chOff x="696" y="1632"/>
                <a:chExt cx="48" cy="48"/>
              </a:xfrm>
            </p:grpSpPr>
            <p:sp>
              <p:nvSpPr>
                <p:cNvPr id="16439" name="Line 55">
                  <a:extLst>
                    <a:ext uri="{FF2B5EF4-FFF2-40B4-BE49-F238E27FC236}">
                      <a16:creationId xmlns:a16="http://schemas.microsoft.com/office/drawing/2014/main" id="{91E49A36-DB97-FFA8-3665-7486562DD4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0" name="Line 56">
                  <a:extLst>
                    <a:ext uri="{FF2B5EF4-FFF2-40B4-BE49-F238E27FC236}">
                      <a16:creationId xmlns:a16="http://schemas.microsoft.com/office/drawing/2014/main" id="{794BE6F6-4B66-E713-D1D6-66F8062771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41" name="Group 57">
                <a:extLst>
                  <a:ext uri="{FF2B5EF4-FFF2-40B4-BE49-F238E27FC236}">
                    <a16:creationId xmlns:a16="http://schemas.microsoft.com/office/drawing/2014/main" id="{80DF2F85-DDAE-B5A0-00D8-BFD7DD7230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16" y="1632"/>
                <a:ext cx="48" cy="48"/>
                <a:chOff x="696" y="1632"/>
                <a:chExt cx="48" cy="48"/>
              </a:xfrm>
            </p:grpSpPr>
            <p:sp>
              <p:nvSpPr>
                <p:cNvPr id="16442" name="Line 58">
                  <a:extLst>
                    <a:ext uri="{FF2B5EF4-FFF2-40B4-BE49-F238E27FC236}">
                      <a16:creationId xmlns:a16="http://schemas.microsoft.com/office/drawing/2014/main" id="{E4D91FF0-5020-8EFF-61CC-5C1C3236AB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96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43" name="Line 59">
                  <a:extLst>
                    <a:ext uri="{FF2B5EF4-FFF2-40B4-BE49-F238E27FC236}">
                      <a16:creationId xmlns:a16="http://schemas.microsoft.com/office/drawing/2014/main" id="{F37F8CFF-F210-CE4B-35E9-ED13193ADC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0" y="1632"/>
                  <a:ext cx="24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6444" name="Text Box 60">
            <a:extLst>
              <a:ext uri="{FF2B5EF4-FFF2-40B4-BE49-F238E27FC236}">
                <a16:creationId xmlns:a16="http://schemas.microsoft.com/office/drawing/2014/main" id="{647737CF-014F-4DFD-90A0-A1D30F8FC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0225" y="5651500"/>
            <a:ext cx="2136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Launch Angle (</a:t>
            </a: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)</a:t>
            </a:r>
            <a:endParaRPr lang="en-US" altLang="en-US" sz="20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445" name="Freeform 61">
            <a:extLst>
              <a:ext uri="{FF2B5EF4-FFF2-40B4-BE49-F238E27FC236}">
                <a16:creationId xmlns:a16="http://schemas.microsoft.com/office/drawing/2014/main" id="{6EA6DFC3-5338-2C44-67A2-393A5E35AFCF}"/>
              </a:ext>
            </a:extLst>
          </p:cNvPr>
          <p:cNvSpPr>
            <a:spLocks/>
          </p:cNvSpPr>
          <p:nvPr/>
        </p:nvSpPr>
        <p:spPr bwMode="auto">
          <a:xfrm>
            <a:off x="3833813" y="5305425"/>
            <a:ext cx="115887" cy="242888"/>
          </a:xfrm>
          <a:custGeom>
            <a:avLst/>
            <a:gdLst>
              <a:gd name="T0" fmla="*/ 63 w 73"/>
              <a:gd name="T1" fmla="*/ 153 h 153"/>
              <a:gd name="T2" fmla="*/ 63 w 73"/>
              <a:gd name="T3" fmla="*/ 63 h 153"/>
              <a:gd name="T4" fmla="*/ 0 w 73"/>
              <a:gd name="T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3" h="153">
                <a:moveTo>
                  <a:pt x="63" y="153"/>
                </a:moveTo>
                <a:cubicBezTo>
                  <a:pt x="68" y="120"/>
                  <a:pt x="73" y="88"/>
                  <a:pt x="63" y="63"/>
                </a:cubicBezTo>
                <a:cubicBezTo>
                  <a:pt x="53" y="38"/>
                  <a:pt x="5" y="10"/>
                  <a:pt x="0" y="0"/>
                </a:cubicBezTo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6" name="Text Box 62">
            <a:extLst>
              <a:ext uri="{FF2B5EF4-FFF2-40B4-BE49-F238E27FC236}">
                <a16:creationId xmlns:a16="http://schemas.microsoft.com/office/drawing/2014/main" id="{D9D673DA-79AA-FF10-85EB-4CAC23FEC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0975" y="3695700"/>
            <a:ext cx="19732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Pull Distance (x)</a:t>
            </a:r>
          </a:p>
        </p:txBody>
      </p:sp>
      <p:sp>
        <p:nvSpPr>
          <p:cNvPr id="16447" name="Text Box 63">
            <a:extLst>
              <a:ext uri="{FF2B5EF4-FFF2-40B4-BE49-F238E27FC236}">
                <a16:creationId xmlns:a16="http://schemas.microsoft.com/office/drawing/2014/main" id="{48EA0900-ADEA-E6CA-8878-AF2CD13817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2238375"/>
            <a:ext cx="2127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Mass Position (m)</a:t>
            </a:r>
          </a:p>
        </p:txBody>
      </p:sp>
      <p:sp>
        <p:nvSpPr>
          <p:cNvPr id="16448" name="Text Box 64">
            <a:extLst>
              <a:ext uri="{FF2B5EF4-FFF2-40B4-BE49-F238E27FC236}">
                <a16:creationId xmlns:a16="http://schemas.microsoft.com/office/drawing/2014/main" id="{C855B6B5-9494-A22C-B4AE-7BA61ABD2E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238" y="2038350"/>
            <a:ext cx="15319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Spring Type</a:t>
            </a:r>
          </a:p>
        </p:txBody>
      </p:sp>
      <p:sp>
        <p:nvSpPr>
          <p:cNvPr id="16449" name="Line 65">
            <a:extLst>
              <a:ext uri="{FF2B5EF4-FFF2-40B4-BE49-F238E27FC236}">
                <a16:creationId xmlns:a16="http://schemas.microsoft.com/office/drawing/2014/main" id="{7DA44DAD-C8C4-18C0-5CC2-19115A62E05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62550" y="2519363"/>
            <a:ext cx="128588" cy="8286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0" name="Line 66">
            <a:extLst>
              <a:ext uri="{FF2B5EF4-FFF2-40B4-BE49-F238E27FC236}">
                <a16:creationId xmlns:a16="http://schemas.microsoft.com/office/drawing/2014/main" id="{34F5F8FF-358D-6712-DE4F-1E57F9F523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3650" y="2605088"/>
            <a:ext cx="500063" cy="3143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1" name="Line 67">
            <a:extLst>
              <a:ext uri="{FF2B5EF4-FFF2-40B4-BE49-F238E27FC236}">
                <a16:creationId xmlns:a16="http://schemas.microsoft.com/office/drawing/2014/main" id="{1E393BF4-4ECA-AD01-7D1A-779400BDE5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33738" y="3690938"/>
            <a:ext cx="385762" cy="7000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3" name="Text Box 69">
            <a:extLst>
              <a:ext uri="{FF2B5EF4-FFF2-40B4-BE49-F238E27FC236}">
                <a16:creationId xmlns:a16="http://schemas.microsoft.com/office/drawing/2014/main" id="{038FC538-54B6-4A3B-CC4F-40DA43AC4F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990600"/>
            <a:ext cx="2927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69863" indent="-16986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000" b="1"/>
              <a:t>CTQ – Throw Distance</a:t>
            </a:r>
          </a:p>
        </p:txBody>
      </p:sp>
      <p:sp>
        <p:nvSpPr>
          <p:cNvPr id="16455" name="Line 71">
            <a:extLst>
              <a:ext uri="{FF2B5EF4-FFF2-40B4-BE49-F238E27FC236}">
                <a16:creationId xmlns:a16="http://schemas.microsoft.com/office/drawing/2014/main" id="{12FAE4B0-E16E-7248-BB3B-084D670C52B9}"/>
              </a:ext>
            </a:extLst>
          </p:cNvPr>
          <p:cNvSpPr>
            <a:spLocks noChangeShapeType="1"/>
          </p:cNvSpPr>
          <p:nvPr/>
        </p:nvSpPr>
        <p:spPr bwMode="auto">
          <a:xfrm rot="-65226">
            <a:off x="5397500" y="4491038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6" name="Line 72">
            <a:extLst>
              <a:ext uri="{FF2B5EF4-FFF2-40B4-BE49-F238E27FC236}">
                <a16:creationId xmlns:a16="http://schemas.microsoft.com/office/drawing/2014/main" id="{576438A2-F150-F75D-0A77-7A9639558D26}"/>
              </a:ext>
            </a:extLst>
          </p:cNvPr>
          <p:cNvSpPr>
            <a:spLocks noChangeShapeType="1"/>
          </p:cNvSpPr>
          <p:nvPr/>
        </p:nvSpPr>
        <p:spPr bwMode="auto">
          <a:xfrm rot="19572806">
            <a:off x="5365750" y="4681538"/>
            <a:ext cx="6096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7" name="Oval 73">
            <a:extLst>
              <a:ext uri="{FF2B5EF4-FFF2-40B4-BE49-F238E27FC236}">
                <a16:creationId xmlns:a16="http://schemas.microsoft.com/office/drawing/2014/main" id="{133240F7-7110-5A87-2073-61743726CC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4713288"/>
            <a:ext cx="88900" cy="88900"/>
          </a:xfrm>
          <a:prstGeom prst="ellipse">
            <a:avLst/>
          </a:prstGeom>
          <a:solidFill>
            <a:schemeClr val="tx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58" name="Oval 74">
            <a:extLst>
              <a:ext uri="{FF2B5EF4-FFF2-40B4-BE49-F238E27FC236}">
                <a16:creationId xmlns:a16="http://schemas.microsoft.com/office/drawing/2014/main" id="{BD8EFEC5-FA79-F28E-3848-166B73FE4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0" y="3443288"/>
            <a:ext cx="76200" cy="762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59" name="Oval 75">
            <a:extLst>
              <a:ext uri="{FF2B5EF4-FFF2-40B4-BE49-F238E27FC236}">
                <a16:creationId xmlns:a16="http://schemas.microsoft.com/office/drawing/2014/main" id="{9763B089-ABFB-31E5-E07F-7A50DD407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5150" y="3138488"/>
            <a:ext cx="76200" cy="7620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60" name="Oval 76">
            <a:extLst>
              <a:ext uri="{FF2B5EF4-FFF2-40B4-BE49-F238E27FC236}">
                <a16:creationId xmlns:a16="http://schemas.microsoft.com/office/drawing/2014/main" id="{D4E89A70-38D5-D52D-E482-4F57A9616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33528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61" name="Oval 77">
            <a:extLst>
              <a:ext uri="{FF2B5EF4-FFF2-40B4-BE49-F238E27FC236}">
                <a16:creationId xmlns:a16="http://schemas.microsoft.com/office/drawing/2014/main" id="{6351B935-FD36-4D9F-60D9-A7F127AE6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8400" y="3657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62" name="Oval 78">
            <a:extLst>
              <a:ext uri="{FF2B5EF4-FFF2-40B4-BE49-F238E27FC236}">
                <a16:creationId xmlns:a16="http://schemas.microsoft.com/office/drawing/2014/main" id="{9F2A2A06-4458-BD6B-ACCF-598E497FE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3657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63" name="Oval 79">
            <a:extLst>
              <a:ext uri="{FF2B5EF4-FFF2-40B4-BE49-F238E27FC236}">
                <a16:creationId xmlns:a16="http://schemas.microsoft.com/office/drawing/2014/main" id="{CE55F052-1A7E-9B12-A773-B475F59A1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386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64" name="Text Box 80">
            <a:extLst>
              <a:ext uri="{FF2B5EF4-FFF2-40B4-BE49-F238E27FC236}">
                <a16:creationId xmlns:a16="http://schemas.microsoft.com/office/drawing/2014/main" id="{5C2AE83F-8C3F-F7BC-48B5-D3E4402F3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3276600"/>
            <a:ext cx="1854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Spring Position</a:t>
            </a:r>
          </a:p>
        </p:txBody>
      </p:sp>
      <p:sp>
        <p:nvSpPr>
          <p:cNvPr id="16466" name="Line 82">
            <a:extLst>
              <a:ext uri="{FF2B5EF4-FFF2-40B4-BE49-F238E27FC236}">
                <a16:creationId xmlns:a16="http://schemas.microsoft.com/office/drawing/2014/main" id="{327F2EEF-954C-6C4F-3E17-8A6EAC70AD2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77000" y="3495675"/>
            <a:ext cx="381000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4A47AA60-3FD5-38C0-6EFE-FEB6D8B9A1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Production Capability Assessment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D1047FA3-0726-731C-0365-41ADAED3DD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Work with the Manufacturing Engineer to develop a production plan for the catapult</a:t>
            </a:r>
          </a:p>
          <a:p>
            <a:r>
              <a:rPr lang="en-US" altLang="en-US"/>
              <a:t>Consider current machine and assembly capabilities (we’ll develop these)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D0A884BA-28A9-04E4-D119-0F4B4765B8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DOE Thought Questions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FDAF8B4-3B7D-3E4E-857F-A4D9F64CD2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000"/>
              <a:t>A company designs and builds test equipment for Motor-Operated Valves in nuclear plants.  The test measures the </a:t>
            </a:r>
            <a:r>
              <a:rPr lang="en-US" altLang="en-US" sz="2000" i="1">
                <a:effectLst>
                  <a:outerShdw blurRad="38100" dist="38100" dir="2700000" algn="tl">
                    <a:srgbClr val="000000"/>
                  </a:outerShdw>
                </a:effectLst>
              </a:rPr>
              <a:t>opening force</a:t>
            </a:r>
            <a:r>
              <a:rPr lang="en-US" altLang="en-US" sz="2000"/>
              <a:t> of the valve.  Operators then set torque and limit switches on the valve to prevent the </a:t>
            </a:r>
            <a:r>
              <a:rPr lang="en-US" altLang="en-US" sz="2000" i="1"/>
              <a:t>closing force</a:t>
            </a:r>
            <a:r>
              <a:rPr lang="en-US" altLang="en-US" sz="2000"/>
              <a:t> from exceeding limits (that would damage the valve).</a:t>
            </a:r>
          </a:p>
          <a:p>
            <a:endParaRPr lang="en-US" altLang="en-US" sz="2000"/>
          </a:p>
          <a:p>
            <a:r>
              <a:rPr lang="en-US" altLang="en-US" sz="2000"/>
              <a:t>The regulator (NRC) has questioned the company’s process; alleging that the correlation between open and close force is not understood.</a:t>
            </a:r>
          </a:p>
          <a:p>
            <a:endParaRPr lang="en-US" altLang="en-US" sz="2000"/>
          </a:p>
          <a:p>
            <a:r>
              <a:rPr lang="en-US" altLang="en-US" sz="2000"/>
              <a:t>The company’s response includes a study to develop the relationship between opening/closing force as a function of the type of valve being tested.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B5520F69-F4D5-9149-3EB5-FEB5577202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DOE Thought Questions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C7A1261B-3C79-7A6A-1E42-22BC0C748F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 team began by attempting to understand which factors in the valve/motor-operator assembly affect opening and closing force.  They brainstormed 18 factors on a cause/effect diagram.  </a:t>
            </a:r>
          </a:p>
          <a:p>
            <a:endParaRPr lang="en-US" altLang="en-US"/>
          </a:p>
          <a:p>
            <a:r>
              <a:rPr lang="en-US" altLang="en-US" i="1"/>
              <a:t>How could they begin to understand which factors are important?</a:t>
            </a:r>
            <a:endParaRPr lang="en-US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DDEFE6BD-7317-D36E-4525-A5C224704C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DOE Thought Questions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EF3D9CB3-D35C-C5B0-1A18-5AFB9D6494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 screening experiment identified four major factors – size of valve, motor operator type, motor size, and lubricating grease (manufacturer).  The team now needs to develop a relationship – closing vs. opening force (delta) as a function of these factors.  They suspect there may be interactions between some of these factors.</a:t>
            </a:r>
          </a:p>
          <a:p>
            <a:endParaRPr lang="en-US" altLang="en-US"/>
          </a:p>
          <a:p>
            <a:r>
              <a:rPr lang="en-US" altLang="en-US" i="1"/>
              <a:t>What would their next steps be regarding further experiments?</a:t>
            </a:r>
          </a:p>
          <a:p>
            <a:r>
              <a:rPr lang="en-US" altLang="en-US" i="1"/>
              <a:t>What method(s) would they employ to determine the relationship between open/close and the factors?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54D18695-F828-33DC-488D-618995FED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DOE Analysis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F5C60CE-46E5-0787-DF39-6534695FD2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Open Minitab</a:t>
            </a:r>
          </a:p>
          <a:p>
            <a:r>
              <a:rPr lang="en-US" altLang="en-US"/>
              <a:t>Open the worksheet FULLFACT.mtw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FC651C5-0C3C-2DB6-CB33-F030C863EB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Catapult Charter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4D39D60-E9B2-A24A-E572-7F391F8C88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772400" cy="4419600"/>
          </a:xfrm>
        </p:spPr>
        <p:txBody>
          <a:bodyPr/>
          <a:lstStyle/>
          <a:p>
            <a:r>
              <a:rPr lang="en-US" altLang="en-US"/>
              <a:t>You are on the design team developing the new “Monty Python &amp; The Holy Grail” game.</a:t>
            </a:r>
          </a:p>
          <a:p>
            <a:r>
              <a:rPr lang="en-US" altLang="en-US"/>
              <a:t>Your “sub-team” is charged with developing a “throwing device” to help the French launch farm animals against the Britons</a:t>
            </a:r>
          </a:p>
          <a:p>
            <a:r>
              <a:rPr lang="en-US" altLang="en-US"/>
              <a:t>Today is December 11 – Product Launch Date is December 15 (just in time for Christmas!)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AB926815-90F5-5AC4-4AA9-1C060A249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Managing by the Bathtub Curve</a:t>
            </a:r>
            <a:endParaRPr lang="en-US" altLang="en-US" sz="3600"/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423C05CA-4865-32A1-5185-0E91377D8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7538" y="1490663"/>
            <a:ext cx="164465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ctr"/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      Feedback</a:t>
            </a:r>
          </a:p>
        </p:txBody>
      </p:sp>
      <p:sp>
        <p:nvSpPr>
          <p:cNvPr id="24581" name="Line 5">
            <a:extLst>
              <a:ext uri="{FF2B5EF4-FFF2-40B4-BE49-F238E27FC236}">
                <a16:creationId xmlns:a16="http://schemas.microsoft.com/office/drawing/2014/main" id="{A76C37F1-257C-9D00-0AAB-C108C619CCE2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0" y="4217988"/>
            <a:ext cx="1588" cy="20351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2" name="Line 6">
            <a:extLst>
              <a:ext uri="{FF2B5EF4-FFF2-40B4-BE49-F238E27FC236}">
                <a16:creationId xmlns:a16="http://schemas.microsoft.com/office/drawing/2014/main" id="{C08AB4A8-7CC6-9D6D-F6CA-41B5F49476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4988" y="4217988"/>
            <a:ext cx="3175" cy="2035175"/>
          </a:xfrm>
          <a:prstGeom prst="line">
            <a:avLst/>
          </a:prstGeom>
          <a:noFill/>
          <a:ln w="25400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Freeform 7">
            <a:extLst>
              <a:ext uri="{FF2B5EF4-FFF2-40B4-BE49-F238E27FC236}">
                <a16:creationId xmlns:a16="http://schemas.microsoft.com/office/drawing/2014/main" id="{45CA2BA5-9398-8F8E-17ED-4297775ECC06}"/>
              </a:ext>
            </a:extLst>
          </p:cNvPr>
          <p:cNvSpPr>
            <a:spLocks/>
          </p:cNvSpPr>
          <p:nvPr/>
        </p:nvSpPr>
        <p:spPr bwMode="auto">
          <a:xfrm>
            <a:off x="969963" y="4483100"/>
            <a:ext cx="1641475" cy="1200150"/>
          </a:xfrm>
          <a:custGeom>
            <a:avLst/>
            <a:gdLst>
              <a:gd name="T0" fmla="*/ 1033 w 1034"/>
              <a:gd name="T1" fmla="*/ 755 h 756"/>
              <a:gd name="T2" fmla="*/ 829 w 1034"/>
              <a:gd name="T3" fmla="*/ 736 h 756"/>
              <a:gd name="T4" fmla="*/ 635 w 1034"/>
              <a:gd name="T5" fmla="*/ 699 h 756"/>
              <a:gd name="T6" fmla="*/ 453 w 1034"/>
              <a:gd name="T7" fmla="*/ 633 h 756"/>
              <a:gd name="T8" fmla="*/ 302 w 1034"/>
              <a:gd name="T9" fmla="*/ 538 h 756"/>
              <a:gd name="T10" fmla="*/ 173 w 1034"/>
              <a:gd name="T11" fmla="*/ 424 h 756"/>
              <a:gd name="T12" fmla="*/ 86 w 1034"/>
              <a:gd name="T13" fmla="*/ 302 h 756"/>
              <a:gd name="T14" fmla="*/ 21 w 1034"/>
              <a:gd name="T15" fmla="*/ 151 h 756"/>
              <a:gd name="T16" fmla="*/ 11 w 1034"/>
              <a:gd name="T17" fmla="*/ 76 h 756"/>
              <a:gd name="T18" fmla="*/ 0 w 1034"/>
              <a:gd name="T19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756">
                <a:moveTo>
                  <a:pt x="1033" y="755"/>
                </a:moveTo>
                <a:lnTo>
                  <a:pt x="829" y="736"/>
                </a:lnTo>
                <a:lnTo>
                  <a:pt x="635" y="699"/>
                </a:lnTo>
                <a:lnTo>
                  <a:pt x="453" y="633"/>
                </a:lnTo>
                <a:lnTo>
                  <a:pt x="302" y="538"/>
                </a:lnTo>
                <a:lnTo>
                  <a:pt x="173" y="424"/>
                </a:lnTo>
                <a:lnTo>
                  <a:pt x="86" y="302"/>
                </a:lnTo>
                <a:lnTo>
                  <a:pt x="21" y="151"/>
                </a:lnTo>
                <a:lnTo>
                  <a:pt x="11" y="76"/>
                </a:lnTo>
                <a:lnTo>
                  <a:pt x="0" y="0"/>
                </a:lnTo>
              </a:path>
            </a:pathLst>
          </a:custGeom>
          <a:noFill/>
          <a:ln w="508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4" name="Line 8">
            <a:extLst>
              <a:ext uri="{FF2B5EF4-FFF2-40B4-BE49-F238E27FC236}">
                <a16:creationId xmlns:a16="http://schemas.microsoft.com/office/drawing/2014/main" id="{3AABF6CB-42EA-9311-2086-360FFC9B6C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0" y="5681663"/>
            <a:ext cx="3005138" cy="1587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Rectangle 9">
            <a:extLst>
              <a:ext uri="{FF2B5EF4-FFF2-40B4-BE49-F238E27FC236}">
                <a16:creationId xmlns:a16="http://schemas.microsoft.com/office/drawing/2014/main" id="{9998D68C-5BE6-325F-2B93-F90CE08F0B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8738" y="6367463"/>
            <a:ext cx="1749425" cy="25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700" b="1">
                <a:solidFill>
                  <a:schemeClr val="tx1"/>
                </a:solidFill>
                <a:latin typeface="Times New Roman" panose="02020603050405020304" pitchFamily="18" charset="0"/>
              </a:rPr>
              <a:t>Operating Time (t)</a:t>
            </a:r>
          </a:p>
        </p:txBody>
      </p:sp>
      <p:sp>
        <p:nvSpPr>
          <p:cNvPr id="24586" name="Rectangle 10">
            <a:extLst>
              <a:ext uri="{FF2B5EF4-FFF2-40B4-BE49-F238E27FC236}">
                <a16:creationId xmlns:a16="http://schemas.microsoft.com/office/drawing/2014/main" id="{EC35ED13-557A-1120-F87B-9F1BABE67D5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413543" y="4593431"/>
            <a:ext cx="16843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en-US" sz="1400" b="1">
                <a:solidFill>
                  <a:schemeClr val="tx1"/>
                </a:solidFill>
                <a:latin typeface="Times New Roman" panose="02020603050405020304" pitchFamily="18" charset="0"/>
              </a:rPr>
              <a:t>Hazard Rate - h(t)</a:t>
            </a:r>
          </a:p>
        </p:txBody>
      </p:sp>
      <p:sp>
        <p:nvSpPr>
          <p:cNvPr id="24587" name="Rectangle 11">
            <a:extLst>
              <a:ext uri="{FF2B5EF4-FFF2-40B4-BE49-F238E27FC236}">
                <a16:creationId xmlns:a16="http://schemas.microsoft.com/office/drawing/2014/main" id="{2C40E8BD-71E6-7230-B07C-8519AA5F3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700" y="4989513"/>
            <a:ext cx="16129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Random-in-time</a:t>
            </a:r>
          </a:p>
          <a:p>
            <a:pPr algn="ctr"/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Failures</a:t>
            </a:r>
          </a:p>
        </p:txBody>
      </p:sp>
      <p:sp>
        <p:nvSpPr>
          <p:cNvPr id="24588" name="Rectangle 12">
            <a:extLst>
              <a:ext uri="{FF2B5EF4-FFF2-40B4-BE49-F238E27FC236}">
                <a16:creationId xmlns:a16="http://schemas.microsoft.com/office/drawing/2014/main" id="{BE288DF3-2DC3-27B7-E4C6-52007909E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0725" y="5797550"/>
            <a:ext cx="1973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Useful Life Period</a:t>
            </a:r>
          </a:p>
        </p:txBody>
      </p:sp>
      <p:sp>
        <p:nvSpPr>
          <p:cNvPr id="24589" name="Rectangle 13">
            <a:extLst>
              <a:ext uri="{FF2B5EF4-FFF2-40B4-BE49-F238E27FC236}">
                <a16:creationId xmlns:a16="http://schemas.microsoft.com/office/drawing/2014/main" id="{003B251C-AA64-5D48-0E6A-DA8FD3620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375" y="4038600"/>
            <a:ext cx="9969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Early Life</a:t>
            </a:r>
          </a:p>
          <a:p>
            <a:pPr algn="r"/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Failures</a:t>
            </a:r>
          </a:p>
        </p:txBody>
      </p:sp>
      <p:sp>
        <p:nvSpPr>
          <p:cNvPr id="24590" name="Rectangle 14">
            <a:extLst>
              <a:ext uri="{FF2B5EF4-FFF2-40B4-BE49-F238E27FC236}">
                <a16:creationId xmlns:a16="http://schemas.microsoft.com/office/drawing/2014/main" id="{F114412E-904A-0B83-3A08-2FF42685A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2550" y="3736975"/>
            <a:ext cx="1016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Wearout</a:t>
            </a:r>
          </a:p>
          <a:p>
            <a:r>
              <a:rPr lang="en-US" altLang="en-US" sz="1800" b="1">
                <a:solidFill>
                  <a:schemeClr val="tx1"/>
                </a:solidFill>
                <a:latin typeface="Times New Roman" panose="02020603050405020304" pitchFamily="18" charset="0"/>
              </a:rPr>
              <a:t>Failures</a:t>
            </a:r>
          </a:p>
        </p:txBody>
      </p:sp>
      <p:sp>
        <p:nvSpPr>
          <p:cNvPr id="24591" name="Line 15">
            <a:extLst>
              <a:ext uri="{FF2B5EF4-FFF2-40B4-BE49-F238E27FC236}">
                <a16:creationId xmlns:a16="http://schemas.microsoft.com/office/drawing/2014/main" id="{7AD042C0-713D-7FD9-3B10-21FD2E471741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363" y="6196013"/>
            <a:ext cx="69278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2" name="Line 16">
            <a:extLst>
              <a:ext uri="{FF2B5EF4-FFF2-40B4-BE49-F238E27FC236}">
                <a16:creationId xmlns:a16="http://schemas.microsoft.com/office/drawing/2014/main" id="{B34223C2-BF1F-3157-B23E-56F94E5509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2650" y="3630613"/>
            <a:ext cx="0" cy="2678112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93" name="Rectangle 17">
            <a:extLst>
              <a:ext uri="{FF2B5EF4-FFF2-40B4-BE49-F238E27FC236}">
                <a16:creationId xmlns:a16="http://schemas.microsoft.com/office/drawing/2014/main" id="{35A25078-BCC5-B49A-C79A-725493F723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" y="1371600"/>
            <a:ext cx="3402013" cy="1408113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3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Find by Environmental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Stress Screening or HASS</a:t>
            </a:r>
          </a:p>
          <a:p>
            <a:pPr>
              <a:spcBef>
                <a:spcPct val="3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Solution in Mfg. Processes or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Shipping, Handling, Storage</a:t>
            </a:r>
          </a:p>
        </p:txBody>
      </p:sp>
      <p:sp>
        <p:nvSpPr>
          <p:cNvPr id="24594" name="Rectangle 18">
            <a:extLst>
              <a:ext uri="{FF2B5EF4-FFF2-40B4-BE49-F238E27FC236}">
                <a16:creationId xmlns:a16="http://schemas.microsoft.com/office/drawing/2014/main" id="{83EE9118-607C-F09F-7046-02DF31FD9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0" y="2909888"/>
            <a:ext cx="2595563" cy="129857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3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Find by Stress Testing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or HALT</a:t>
            </a:r>
          </a:p>
          <a:p>
            <a:pPr>
              <a:spcBef>
                <a:spcPct val="3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Solution in Designing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Product with Margin</a:t>
            </a:r>
          </a:p>
        </p:txBody>
      </p:sp>
      <p:sp>
        <p:nvSpPr>
          <p:cNvPr id="24595" name="Rectangle 19">
            <a:extLst>
              <a:ext uri="{FF2B5EF4-FFF2-40B4-BE49-F238E27FC236}">
                <a16:creationId xmlns:a16="http://schemas.microsoft.com/office/drawing/2014/main" id="{197AD32D-534A-7D0B-7CF9-819D2C912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471613"/>
            <a:ext cx="3916363" cy="11176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4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Find by Cycle Testing or MEOST</a:t>
            </a:r>
          </a:p>
          <a:p>
            <a:pPr>
              <a:spcBef>
                <a:spcPct val="40000"/>
              </a:spcBef>
            </a:pP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Solution in Product Design</a:t>
            </a:r>
            <a:b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</a:br>
            <a:r>
              <a:rPr lang="en-US" altLang="en-US" sz="2000" b="1">
                <a:solidFill>
                  <a:schemeClr val="bg1"/>
                </a:solidFill>
                <a:latin typeface="Times New Roman" panose="02020603050405020304" pitchFamily="18" charset="0"/>
              </a:rPr>
              <a:t>or Preventive Maintenance</a:t>
            </a:r>
          </a:p>
        </p:txBody>
      </p:sp>
      <p:sp>
        <p:nvSpPr>
          <p:cNvPr id="24596" name="AutoShape 20">
            <a:extLst>
              <a:ext uri="{FF2B5EF4-FFF2-40B4-BE49-F238E27FC236}">
                <a16:creationId xmlns:a16="http://schemas.microsoft.com/office/drawing/2014/main" id="{FCCC063A-264C-4395-E881-9C18742D730D}"/>
              </a:ext>
            </a:extLst>
          </p:cNvPr>
          <p:cNvSpPr>
            <a:spLocks noChangeArrowheads="1"/>
          </p:cNvSpPr>
          <p:nvPr/>
        </p:nvSpPr>
        <p:spPr bwMode="auto">
          <a:xfrm rot="720000">
            <a:off x="1563688" y="2944813"/>
            <a:ext cx="428625" cy="642937"/>
          </a:xfrm>
          <a:prstGeom prst="downArrow">
            <a:avLst>
              <a:gd name="adj1" fmla="val 50000"/>
              <a:gd name="adj2" fmla="val 37514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7" name="AutoShape 21">
            <a:extLst>
              <a:ext uri="{FF2B5EF4-FFF2-40B4-BE49-F238E27FC236}">
                <a16:creationId xmlns:a16="http://schemas.microsoft.com/office/drawing/2014/main" id="{508A7824-FE45-508A-BEAB-CEC96440E60D}"/>
              </a:ext>
            </a:extLst>
          </p:cNvPr>
          <p:cNvSpPr>
            <a:spLocks noChangeArrowheads="1"/>
          </p:cNvSpPr>
          <p:nvPr/>
        </p:nvSpPr>
        <p:spPr bwMode="auto">
          <a:xfrm rot="720000">
            <a:off x="3757613" y="4352925"/>
            <a:ext cx="428625" cy="642938"/>
          </a:xfrm>
          <a:prstGeom prst="downArrow">
            <a:avLst>
              <a:gd name="adj1" fmla="val 50000"/>
              <a:gd name="adj2" fmla="val 37514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8" name="AutoShape 22">
            <a:extLst>
              <a:ext uri="{FF2B5EF4-FFF2-40B4-BE49-F238E27FC236}">
                <a16:creationId xmlns:a16="http://schemas.microsoft.com/office/drawing/2014/main" id="{E2DE5BAF-F6EA-7F46-17D7-9D9DB36C437F}"/>
              </a:ext>
            </a:extLst>
          </p:cNvPr>
          <p:cNvSpPr>
            <a:spLocks noChangeArrowheads="1"/>
          </p:cNvSpPr>
          <p:nvPr/>
        </p:nvSpPr>
        <p:spPr bwMode="auto">
          <a:xfrm rot="720000">
            <a:off x="6892925" y="2746375"/>
            <a:ext cx="428625" cy="642938"/>
          </a:xfrm>
          <a:prstGeom prst="downArrow">
            <a:avLst>
              <a:gd name="adj1" fmla="val 50000"/>
              <a:gd name="adj2" fmla="val 37514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9" name="Freeform 23">
            <a:extLst>
              <a:ext uri="{FF2B5EF4-FFF2-40B4-BE49-F238E27FC236}">
                <a16:creationId xmlns:a16="http://schemas.microsoft.com/office/drawing/2014/main" id="{8950A712-CB7C-CFA3-4C35-3791CF9B208F}"/>
              </a:ext>
            </a:extLst>
          </p:cNvPr>
          <p:cNvSpPr>
            <a:spLocks/>
          </p:cNvSpPr>
          <p:nvPr/>
        </p:nvSpPr>
        <p:spPr bwMode="auto">
          <a:xfrm flipH="1">
            <a:off x="5637213" y="4478338"/>
            <a:ext cx="1641475" cy="1200150"/>
          </a:xfrm>
          <a:custGeom>
            <a:avLst/>
            <a:gdLst>
              <a:gd name="T0" fmla="*/ 1033 w 1034"/>
              <a:gd name="T1" fmla="*/ 755 h 756"/>
              <a:gd name="T2" fmla="*/ 829 w 1034"/>
              <a:gd name="T3" fmla="*/ 736 h 756"/>
              <a:gd name="T4" fmla="*/ 635 w 1034"/>
              <a:gd name="T5" fmla="*/ 699 h 756"/>
              <a:gd name="T6" fmla="*/ 453 w 1034"/>
              <a:gd name="T7" fmla="*/ 633 h 756"/>
              <a:gd name="T8" fmla="*/ 302 w 1034"/>
              <a:gd name="T9" fmla="*/ 538 h 756"/>
              <a:gd name="T10" fmla="*/ 173 w 1034"/>
              <a:gd name="T11" fmla="*/ 424 h 756"/>
              <a:gd name="T12" fmla="*/ 86 w 1034"/>
              <a:gd name="T13" fmla="*/ 302 h 756"/>
              <a:gd name="T14" fmla="*/ 21 w 1034"/>
              <a:gd name="T15" fmla="*/ 151 h 756"/>
              <a:gd name="T16" fmla="*/ 11 w 1034"/>
              <a:gd name="T17" fmla="*/ 76 h 756"/>
              <a:gd name="T18" fmla="*/ 0 w 1034"/>
              <a:gd name="T19" fmla="*/ 0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4" h="756">
                <a:moveTo>
                  <a:pt x="1033" y="755"/>
                </a:moveTo>
                <a:lnTo>
                  <a:pt x="829" y="736"/>
                </a:lnTo>
                <a:lnTo>
                  <a:pt x="635" y="699"/>
                </a:lnTo>
                <a:lnTo>
                  <a:pt x="453" y="633"/>
                </a:lnTo>
                <a:lnTo>
                  <a:pt x="302" y="538"/>
                </a:lnTo>
                <a:lnTo>
                  <a:pt x="173" y="424"/>
                </a:lnTo>
                <a:lnTo>
                  <a:pt x="86" y="302"/>
                </a:lnTo>
                <a:lnTo>
                  <a:pt x="21" y="151"/>
                </a:lnTo>
                <a:lnTo>
                  <a:pt x="11" y="76"/>
                </a:lnTo>
                <a:lnTo>
                  <a:pt x="0" y="0"/>
                </a:lnTo>
              </a:path>
            </a:pathLst>
          </a:custGeom>
          <a:noFill/>
          <a:ln w="508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0" name="Rectangle 24">
            <a:extLst>
              <a:ext uri="{FF2B5EF4-FFF2-40B4-BE49-F238E27FC236}">
                <a16:creationId xmlns:a16="http://schemas.microsoft.com/office/drawing/2014/main" id="{8022D7AE-3B83-D8B8-AC37-CAED3840C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1988" y="6251575"/>
            <a:ext cx="29956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Useful Life Before Wearout</a:t>
            </a:r>
          </a:p>
        </p:txBody>
      </p:sp>
      <p:sp>
        <p:nvSpPr>
          <p:cNvPr id="24601" name="Line 25">
            <a:extLst>
              <a:ext uri="{FF2B5EF4-FFF2-40B4-BE49-F238E27FC236}">
                <a16:creationId xmlns:a16="http://schemas.microsoft.com/office/drawing/2014/main" id="{659C9271-79C1-8E27-719A-5A96220A547C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" y="6399213"/>
            <a:ext cx="9572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602" name="Line 26">
            <a:extLst>
              <a:ext uri="{FF2B5EF4-FFF2-40B4-BE49-F238E27FC236}">
                <a16:creationId xmlns:a16="http://schemas.microsoft.com/office/drawing/2014/main" id="{09397C17-DCB1-C174-B8C3-338AC5F529D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00625" y="6394450"/>
            <a:ext cx="657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4B15685-EB2D-BA5D-E23B-7527226459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General Accelerated Life Test Process</a:t>
            </a:r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3D5DB721-684E-4324-EAEA-7C32EEBD3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3" y="1371600"/>
            <a:ext cx="8916987" cy="516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81000" indent="-3810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800100" indent="-3048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573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7145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1717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Determine Item/Failure Mode to Be Tested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Determine Stress Factor(s) (Temperature, Vibration, Humidity, etc.)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Select Stress Levels (Normal, Accelerated)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Obtain Times to Failure for Samples at Each Accelerated Stress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Calculate Life Statistics (Weibull Analysis, Log-Normal)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Determine Best Stress/Life Model (e.g., Arrhenius, Inverse Power, Peck’s Relationship for Temperature &amp; Humidity – See W. Nelson’s </a:t>
            </a:r>
            <a:r>
              <a:rPr lang="en-US" altLang="en-US" sz="2000" b="1" i="1">
                <a:latin typeface="Arial" panose="020B0604020202020204" pitchFamily="34" charset="0"/>
              </a:rPr>
              <a:t>Accelerated Testing</a:t>
            </a:r>
            <a:r>
              <a:rPr lang="en-US" altLang="en-US" sz="2000" b="1">
                <a:latin typeface="Arial" panose="020B0604020202020204" pitchFamily="34" charset="0"/>
              </a:rPr>
              <a:t> - References)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Plot Life vs. Stress Graph (e.g., Arrhenius Paper)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Extrapolate Life Line to Normal Stress, Estimate Life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ct val="25000"/>
              </a:spcAft>
              <a:buFontTx/>
              <a:buChar char="•"/>
            </a:pPr>
            <a:r>
              <a:rPr lang="en-US" altLang="en-US" sz="2000" b="1">
                <a:latin typeface="Arial" panose="020B0604020202020204" pitchFamily="34" charset="0"/>
              </a:rPr>
              <a:t>Note: Confidence Bounds May Also be Fit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A44BD3BB-7AB9-CF86-5FF1-AB9211B72A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Minitab Accelerated Test Example</a:t>
            </a:r>
          </a:p>
        </p:txBody>
      </p:sp>
      <p:sp>
        <p:nvSpPr>
          <p:cNvPr id="26628" name="Rectangle 4">
            <a:extLst>
              <a:ext uri="{FF2B5EF4-FFF2-40B4-BE49-F238E27FC236}">
                <a16:creationId xmlns:a16="http://schemas.microsoft.com/office/drawing/2014/main" id="{734D382C-6532-8644-5842-FA411E2AC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1700" y="2244725"/>
            <a:ext cx="4495800" cy="407987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Item	90C	120C	140C	160C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1	2900	1900	1000	600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2	3400	2200	1150	725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3	3750	2500	1275	750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4	4450	2800	1325	875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5	5100	3000	1450	900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6	5500	3100	1800	1125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7	5900	3200	1950	1300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  8	6500	3500	2025	1600</a:t>
            </a:r>
          </a:p>
        </p:txBody>
      </p:sp>
      <p:sp>
        <p:nvSpPr>
          <p:cNvPr id="26629" name="Line 5">
            <a:extLst>
              <a:ext uri="{FF2B5EF4-FFF2-40B4-BE49-F238E27FC236}">
                <a16:creationId xmlns:a16="http://schemas.microsoft.com/office/drawing/2014/main" id="{021B6011-993A-C000-50A7-A5FB4DE9326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2701925"/>
            <a:ext cx="4495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0" name="Line 6">
            <a:extLst>
              <a:ext uri="{FF2B5EF4-FFF2-40B4-BE49-F238E27FC236}">
                <a16:creationId xmlns:a16="http://schemas.microsoft.com/office/drawing/2014/main" id="{C83787BE-93D5-8D5A-7FAC-3EB92F7AC4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2244725"/>
            <a:ext cx="0" cy="403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1" name="Line 7">
            <a:extLst>
              <a:ext uri="{FF2B5EF4-FFF2-40B4-BE49-F238E27FC236}">
                <a16:creationId xmlns:a16="http://schemas.microsoft.com/office/drawing/2014/main" id="{8E4F81E5-37A5-9251-73C5-50CB450B4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4300" y="2244725"/>
            <a:ext cx="0" cy="403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2" name="Line 8">
            <a:extLst>
              <a:ext uri="{FF2B5EF4-FFF2-40B4-BE49-F238E27FC236}">
                <a16:creationId xmlns:a16="http://schemas.microsoft.com/office/drawing/2014/main" id="{D7B6710D-1F83-D89D-B658-3AA1A6F231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8700" y="2244725"/>
            <a:ext cx="0" cy="403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3" name="Line 9">
            <a:extLst>
              <a:ext uri="{FF2B5EF4-FFF2-40B4-BE49-F238E27FC236}">
                <a16:creationId xmlns:a16="http://schemas.microsoft.com/office/drawing/2014/main" id="{902BD0D0-E876-2B33-451F-6DCD7B979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53100" y="2244725"/>
            <a:ext cx="0" cy="403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4" name="Rectangle 10">
            <a:extLst>
              <a:ext uri="{FF2B5EF4-FFF2-40B4-BE49-F238E27FC236}">
                <a16:creationId xmlns:a16="http://schemas.microsoft.com/office/drawing/2014/main" id="{7AABA789-B5CA-BC44-DEF3-01CBF5ACBB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0288" y="1497013"/>
            <a:ext cx="43275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/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Solid State Device</a:t>
            </a:r>
          </a:p>
          <a:p>
            <a:pPr algn="ctr"/>
            <a:r>
              <a:rPr lang="en-US" altLang="en-US" sz="2000" b="1">
                <a:solidFill>
                  <a:schemeClr val="tx1"/>
                </a:solidFill>
                <a:latin typeface="Times New Roman" panose="02020603050405020304" pitchFamily="18" charset="0"/>
              </a:rPr>
              <a:t>Failure Times (hours) at Temperature</a:t>
            </a:r>
          </a:p>
        </p:txBody>
      </p:sp>
      <p:sp>
        <p:nvSpPr>
          <p:cNvPr id="26635" name="Line 11">
            <a:extLst>
              <a:ext uri="{FF2B5EF4-FFF2-40B4-BE49-F238E27FC236}">
                <a16:creationId xmlns:a16="http://schemas.microsoft.com/office/drawing/2014/main" id="{0131A08F-6F7B-BD8B-3A19-5FC7A706B8B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30972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6" name="Line 12">
            <a:extLst>
              <a:ext uri="{FF2B5EF4-FFF2-40B4-BE49-F238E27FC236}">
                <a16:creationId xmlns:a16="http://schemas.microsoft.com/office/drawing/2014/main" id="{9AE9B128-C0E4-C9D3-C3C4-0AD61250729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35544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7" name="Line 13">
            <a:extLst>
              <a:ext uri="{FF2B5EF4-FFF2-40B4-BE49-F238E27FC236}">
                <a16:creationId xmlns:a16="http://schemas.microsoft.com/office/drawing/2014/main" id="{D24D26E7-A686-5791-1EA0-2DC7F798A19E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40116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8" name="Line 14">
            <a:extLst>
              <a:ext uri="{FF2B5EF4-FFF2-40B4-BE49-F238E27FC236}">
                <a16:creationId xmlns:a16="http://schemas.microsoft.com/office/drawing/2014/main" id="{5923406E-B005-47C7-76C3-F94D44275C5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44688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9" name="Line 15">
            <a:extLst>
              <a:ext uri="{FF2B5EF4-FFF2-40B4-BE49-F238E27FC236}">
                <a16:creationId xmlns:a16="http://schemas.microsoft.com/office/drawing/2014/main" id="{19E3E2B1-44EF-177C-EF0B-C301A0DBE48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49260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0" name="Line 16">
            <a:extLst>
              <a:ext uri="{FF2B5EF4-FFF2-40B4-BE49-F238E27FC236}">
                <a16:creationId xmlns:a16="http://schemas.microsoft.com/office/drawing/2014/main" id="{8CF43761-AFE4-63B3-73EB-077511170799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53832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41" name="Line 17">
            <a:extLst>
              <a:ext uri="{FF2B5EF4-FFF2-40B4-BE49-F238E27FC236}">
                <a16:creationId xmlns:a16="http://schemas.microsoft.com/office/drawing/2014/main" id="{504118CE-4824-59CF-F0CF-C7A8DFCB3D3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5840413"/>
            <a:ext cx="4495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E33F23EF-5EB5-8424-0A6E-F3B50177FA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325438"/>
          </a:xfrm>
        </p:spPr>
        <p:txBody>
          <a:bodyPr/>
          <a:lstStyle/>
          <a:p>
            <a:r>
              <a:rPr lang="en-US" altLang="en-US" sz="2800"/>
              <a:t>Charter Information 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1D8EBAD4-D48D-7CBC-2199-E48BACA1EB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105400"/>
          </a:xfrm>
        </p:spPr>
        <p:txBody>
          <a:bodyPr/>
          <a:lstStyle/>
          <a:p>
            <a:r>
              <a:rPr lang="en-US" altLang="en-US" b="1" i="1"/>
              <a:t>Preliminary Requirements </a:t>
            </a:r>
          </a:p>
          <a:p>
            <a:pPr lvl="1"/>
            <a:r>
              <a:rPr lang="en-US" altLang="en-US" b="1" i="1"/>
              <a:t>Develop a Throwing Device capable of launching small objects (1-2 oz.) about 10 – 15 feet</a:t>
            </a:r>
          </a:p>
          <a:p>
            <a:pPr lvl="1"/>
            <a:r>
              <a:rPr lang="en-US" altLang="en-US" b="1" i="1"/>
              <a:t>Production Cost &lt; $3.00/unit</a:t>
            </a:r>
          </a:p>
          <a:p>
            <a:r>
              <a:rPr lang="en-US" altLang="en-US" b="1" i="1"/>
              <a:t> Current Production Technology</a:t>
            </a:r>
          </a:p>
          <a:p>
            <a:pPr lvl="1"/>
            <a:r>
              <a:rPr lang="en-US" altLang="en-US" b="1" i="1"/>
              <a:t>Woodworking Experience</a:t>
            </a:r>
          </a:p>
          <a:p>
            <a:pPr lvl="1"/>
            <a:r>
              <a:rPr lang="en-US" altLang="en-US" b="1" i="1"/>
              <a:t>Some Metal Bending, Cutting Experience</a:t>
            </a:r>
          </a:p>
          <a:p>
            <a:pPr lvl="1"/>
            <a:r>
              <a:rPr lang="en-US" altLang="en-US" b="1" i="1"/>
              <a:t>Investigating Injection Molded Plastic Methods</a:t>
            </a:r>
          </a:p>
          <a:p>
            <a:r>
              <a:rPr lang="en-US" altLang="en-US" b="1" i="1"/>
              <a:t>Market</a:t>
            </a:r>
          </a:p>
          <a:p>
            <a:pPr lvl="1"/>
            <a:r>
              <a:rPr lang="en-US" altLang="en-US" b="1" i="1"/>
              <a:t>Estimate 20,000 Units/year</a:t>
            </a:r>
          </a:p>
          <a:p>
            <a:pPr lvl="1"/>
            <a:r>
              <a:rPr lang="en-US" altLang="en-US" b="1" i="1"/>
              <a:t>Game Target Market: 10 and Older</a:t>
            </a:r>
          </a:p>
          <a:p>
            <a:r>
              <a:rPr lang="en-US" altLang="en-US" b="1" i="1"/>
              <a:t>Competition</a:t>
            </a:r>
          </a:p>
          <a:p>
            <a:pPr lvl="1"/>
            <a:r>
              <a:rPr lang="en-US" altLang="en-US" b="1" i="1"/>
              <a:t>Dr. Wheeler’s Fine Catapult - $495.00</a:t>
            </a:r>
          </a:p>
          <a:p>
            <a:pPr lvl="1"/>
            <a:r>
              <a:rPr lang="en-US" altLang="en-US" b="1" i="1"/>
              <a:t>Hasbeen’s “BuickTosser – 2000”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0ADF45C-3CCE-9A01-4E91-EE89B3B19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04800"/>
            <a:ext cx="8456613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MGPP Exercise – Throwing Device</a:t>
            </a:r>
          </a:p>
        </p:txBody>
      </p:sp>
      <p:graphicFrame>
        <p:nvGraphicFramePr>
          <p:cNvPr id="5123" name="Object 3">
            <a:extLst>
              <a:ext uri="{FF2B5EF4-FFF2-40B4-BE49-F238E27FC236}">
                <a16:creationId xmlns:a16="http://schemas.microsoft.com/office/drawing/2014/main" id="{B7E4A866-01F7-49B2-AE84-792675200D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3638" y="1303338"/>
          <a:ext cx="6234112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6233040" imgH="4064040" progId="Word.Document.8">
                  <p:embed/>
                </p:oleObj>
              </mc:Choice>
              <mc:Fallback>
                <p:oleObj name="Document" r:id="rId2" imgW="6233040" imgH="40640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3638" y="1303338"/>
                        <a:ext cx="6234112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07" name="Group 387">
            <a:extLst>
              <a:ext uri="{FF2B5EF4-FFF2-40B4-BE49-F238E27FC236}">
                <a16:creationId xmlns:a16="http://schemas.microsoft.com/office/drawing/2014/main" id="{E05D82F3-42E4-6A6C-04D8-639DA04EE8C3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1397000"/>
          <a:ext cx="7848600" cy="4127500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301414239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val="1702884297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3796237423"/>
                    </a:ext>
                  </a:extLst>
                </a:gridCol>
                <a:gridCol w="1962150">
                  <a:extLst>
                    <a:ext uri="{9D8B030D-6E8A-4147-A177-3AD203B41FA5}">
                      <a16:colId xmlns:a16="http://schemas.microsoft.com/office/drawing/2014/main" val="674482249"/>
                    </a:ext>
                  </a:extLst>
                </a:gridCol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GEN 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GEN 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GEN III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8526947"/>
                  </a:ext>
                </a:extLst>
              </a:tr>
              <a:tr h="1231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Vision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319701"/>
                  </a:ext>
                </a:extLst>
              </a:tr>
              <a:tr h="1231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Product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040672"/>
                  </a:ext>
                </a:extLst>
              </a:tr>
              <a:tr h="12319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Platform/ Technology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6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56374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A0D6873-028E-3D30-E1CA-436A41BF5B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Identifying Customers - Exercise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BF981BB-A8E0-A4A4-6402-945CF434AD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List the Possible Customers of the “Throwing Device.”  Consider </a:t>
            </a:r>
            <a:r>
              <a:rPr lang="en-US" altLang="en-US" i="1"/>
              <a:t>External, Internal, &amp; Stakeholders.</a:t>
            </a:r>
          </a:p>
          <a:p>
            <a:endParaRPr lang="en-US" altLang="en-US" i="1"/>
          </a:p>
          <a:p>
            <a:r>
              <a:rPr lang="en-US" altLang="en-US"/>
              <a:t>Pick one or two External Customer Groups – What possible Segmentation Strategies Could You Consider?</a:t>
            </a:r>
          </a:p>
          <a:p>
            <a:endParaRPr lang="en-US" altLang="en-US"/>
          </a:p>
          <a:p>
            <a:r>
              <a:rPr lang="en-US" altLang="en-US"/>
              <a:t>Report Results on a Flipchart.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B98B1ABD-93CA-AEC5-A26D-A4D5B36347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Monty Python - Game Context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F3333EA4-1E0E-4AAD-12A0-71F7A0C9FF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en-US"/>
              <a:t>The overall game “concept” includes the following:</a:t>
            </a:r>
          </a:p>
          <a:p>
            <a:r>
              <a:rPr lang="en-US" altLang="en-US"/>
              <a:t>King Arthur and the Round Table (the players) journey on a quest for the Holy Grail. </a:t>
            </a:r>
          </a:p>
          <a:p>
            <a:r>
              <a:rPr lang="en-US" altLang="en-US"/>
              <a:t>Along the way, they meet various challenges (the Black Knight, Knights of Nik, the Old Man at the Bridge, the Killer Rabbit, etc.).</a:t>
            </a:r>
          </a:p>
          <a:p>
            <a:r>
              <a:rPr lang="en-US" altLang="en-US"/>
              <a:t>The players have various weapons to eliminate/ destroy the challenges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733D7D04-871E-2DDC-8BF4-D75C5C9FA0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Customer Research Plan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3118E594-B0D6-BAD4-B4AA-A5AC14332D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a High-Level Customer Research Plan for the “Throwing Device.” (Identify What Kinds of Research Would be Employed and the Sequence of Research)</a:t>
            </a:r>
          </a:p>
          <a:p>
            <a:endParaRPr lang="en-US" altLang="en-US"/>
          </a:p>
          <a:p>
            <a:r>
              <a:rPr lang="en-US" altLang="en-US"/>
              <a:t>Pick One of Your Main External Customers – Pretend You are That Customer and Brainstorm A List of Needs They Would Have for the Throwing Device.  Write These on Sticky Notes.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3D9F98B-48DB-3BA8-9F4C-F978EEB6B1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Affinity/Structure Tree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6FC3017B-B824-1163-DC81-1E489B26AC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Take the List of Needs from the Last Exercise and Affinitize Them</a:t>
            </a:r>
          </a:p>
          <a:p>
            <a:endParaRPr lang="en-US" altLang="en-US"/>
          </a:p>
          <a:p>
            <a:r>
              <a:rPr lang="en-US" altLang="en-US"/>
              <a:t>Develop a “Structure” of the Needs – From High to Low Level Detail</a:t>
            </a:r>
          </a:p>
          <a:p>
            <a:endParaRPr lang="en-US" altLang="en-US"/>
          </a:p>
          <a:p>
            <a:r>
              <a:rPr lang="en-US" altLang="en-US"/>
              <a:t>Prioritize the Low Level Needs (1 – Least Important, 5 – Most Important)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1C5B983-2F2E-C0AC-2DD0-EC08BF1A8D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QFD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CE980349-1A1D-E1C0-2F16-BDAD2B759C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the CTQs for the “Throwing Device”</a:t>
            </a:r>
          </a:p>
          <a:p>
            <a:r>
              <a:rPr lang="en-US" altLang="en-US"/>
              <a:t>Complete the First House of Quality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C:\WINDOWS\Application Data\Microsoft\Templates\Blank Presentation.pot</Template>
  <TotalTime>5545</TotalTime>
  <Words>1215</Words>
  <Application>Microsoft Office PowerPoint</Application>
  <PresentationFormat>On-screen Show (4:3)</PresentationFormat>
  <Paragraphs>156</Paragraphs>
  <Slides>22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Times New Roman</vt:lpstr>
      <vt:lpstr>Arial</vt:lpstr>
      <vt:lpstr>Symbol</vt:lpstr>
      <vt:lpstr>Blank Presentation</vt:lpstr>
      <vt:lpstr>Microsoft Word Document</vt:lpstr>
      <vt:lpstr>Catapult Case Study</vt:lpstr>
      <vt:lpstr>Catapult Charter</vt:lpstr>
      <vt:lpstr>Charter Information </vt:lpstr>
      <vt:lpstr>PowerPoint Presentation</vt:lpstr>
      <vt:lpstr>Identifying Customers - Exercise</vt:lpstr>
      <vt:lpstr>Monty Python - Game Context</vt:lpstr>
      <vt:lpstr>Customer Research Plan</vt:lpstr>
      <vt:lpstr>Affinity/Structure Tree</vt:lpstr>
      <vt:lpstr>QFD</vt:lpstr>
      <vt:lpstr>Functional Analysis</vt:lpstr>
      <vt:lpstr>Concept Generation</vt:lpstr>
      <vt:lpstr>Optimizing the Design</vt:lpstr>
      <vt:lpstr>Catapult Control Factors</vt:lpstr>
      <vt:lpstr>Catapult Factors</vt:lpstr>
      <vt:lpstr>Production Capability Assessment</vt:lpstr>
      <vt:lpstr>DOE Thought Questions</vt:lpstr>
      <vt:lpstr>DOE Thought Questions</vt:lpstr>
      <vt:lpstr>DOE Thought Questions</vt:lpstr>
      <vt:lpstr>DOE Analysis</vt:lpstr>
      <vt:lpstr>Managing by the Bathtub Curve</vt:lpstr>
      <vt:lpstr>General Accelerated Life Test Process</vt:lpstr>
      <vt:lpstr>Minitab Accelerated Test Example</vt:lpstr>
    </vt:vector>
  </TitlesOfParts>
  <Company>Compass Quality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Catapult Case Study</dc:title>
  <dc:creator>John J. O'Neill</dc:creator>
  <cp:lastModifiedBy>John O'Neill</cp:lastModifiedBy>
  <cp:revision>12</cp:revision>
  <dcterms:created xsi:type="dcterms:W3CDTF">2000-05-01T03:02:02Z</dcterms:created>
  <dcterms:modified xsi:type="dcterms:W3CDTF">2026-07-24T17:59:46Z</dcterms:modified>
</cp:coreProperties>
</file>