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64" r:id="rId3"/>
    <p:sldId id="257" r:id="rId4"/>
    <p:sldId id="258" r:id="rId5"/>
    <p:sldId id="267" r:id="rId6"/>
    <p:sldId id="259" r:id="rId7"/>
    <p:sldId id="260" r:id="rId8"/>
    <p:sldId id="261" r:id="rId9"/>
    <p:sldId id="262" r:id="rId10"/>
    <p:sldId id="263" r:id="rId11"/>
    <p:sldId id="265" r:id="rId12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F993761-C079-511A-22BB-BBF4B76C8C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FEC8428-5D4A-10BF-CA03-BAD2ABB11C9A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9950479-8357-A91D-C8AF-828F0866EB0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5AA8320-19DB-02C7-059B-B7F93DA5F65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86D3F091-3491-4F72-A550-6AC18C9F999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536BE32-836E-73F3-0BB7-AB579337CA24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877D003-87D1-0FA0-12F9-DAA89CAD31C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0361DC99-D71F-2137-A71B-54A96CAB83C9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E644ED5C-DB81-0D12-BDA8-811EC1A5C4B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E2F7DDE3-D6C7-772E-9CCE-3DC3D2E30E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C45D3C66-5CA4-47C3-88EC-292134C31DE7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65F84CC7-9A12-275D-7E55-EB2F7E3B5B3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A567C0B-FDCD-FA56-1A74-8054407D98D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5E65C9F7-CBE5-4D4A-45E1-5811252AEC2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3CB5E910-1B4E-F6C4-903F-66B39362E6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4655E-4963-EE33-ABEC-76A4C1B913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FDA1FBE-D138-BC59-A25C-74CC97850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08692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97153-8BA5-7DE6-16CB-B5EC178DA0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5BA6E1-19A4-FE15-C3F7-A7C078A22E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0502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78A0407-6E62-E7BC-D790-39BD1C9B59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EEBF2B1-F503-C1F4-9D8F-C9D2D99900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4324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76CB6-B1DC-76BA-3186-B285CE277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8DDEEC-745E-9980-36CA-9DCDFFE5727E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466F231-6CEE-3E3E-BD5A-FE45F6A341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65226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DB53A-F0C8-5EBD-FF39-643000F9A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69C17A-BBCC-FF88-C5A8-7A4530533C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6738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2BCD4-C8A4-5104-B402-61E99DAA2B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442F29-B450-45D2-BF62-96453D5F31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8704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62BBF-4994-66A0-F97B-538A80B2B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4BC8B-2F44-BB52-BB82-CFDC7BAACE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9E5846-6D63-F07F-C718-7BA8D5070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0484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27E599-B3E6-5AFD-53F3-2EE8A6C60C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F107FF-C018-214D-9828-A23EC2079F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7C9551-261E-D7A0-83BA-59D771A35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D2C018F-E4DD-F05A-DD89-E97FD8BD6B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29CB64F-D537-0682-618A-2406901A35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87113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20E1CD-DAA8-093F-D466-3066319B6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73365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0707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07EBA9-9DD8-9A22-7412-E43B390983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DC1E1D-916D-880E-DB01-8928E6B580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E0A39-D488-F31B-2D7C-F95676A814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01679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8C48EB-FD58-BC5B-63A8-9F5B2728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557B0C-EF8A-D419-E116-702850F88F4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BD950E2-81AD-CAFF-FFAC-490D2C1394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14508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522D4850-D61E-DBF4-2608-7F75415A20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A7538E42-262A-2CFE-40C0-6C90E718E2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C2BC1E9E-0C09-50E1-D295-BB80E4F41EB9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6C89ACD-7060-6965-4190-241E1FB9DD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FF0366D3-ADD2-5D7E-3BC8-0CB955AA5F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CD8E6E7-86BF-497A-94EE-E800C1F37A47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D752259C-2D3C-CB50-068B-C6C0BEEBCE6E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86E1AF24-FED8-4414-7DAD-156399006C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8A39F98B-7AE3-597C-743F-B8E7A521E5F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EC1FD36B-71FA-190B-67FB-B5D04A6CB8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B928F881-8268-476D-71BB-313DFE139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62953380-BDBC-240A-85F3-F7B9D9A659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91C94203-7241-CC3C-D806-131CF406D8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87E89CC9-9AA2-F013-0392-6232F7911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3FF134C9-620F-94E6-2BF5-4A4914F4B5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EC8A7CF4-CC8F-D00C-E206-01DC5122A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5312DC46-E19C-6203-B9C9-484F1A916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196CF827-FEE2-A189-574A-E57C1C845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2AFCD70F-F186-2FE1-624D-2C5A8E6263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5B30973F-C432-4BB7-B4AF-17D87D773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97FCE94F-DA43-DA60-B6A1-E0FC265522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AFD3BA1A-1B2D-7360-6334-1C54428EF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5CBA86AF-F1B9-60F4-19CF-42CE2C861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F2AC5BD1-45B1-BC55-3EDD-12E456A3B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8E54974D-A74C-7A05-3481-5528C9985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597210EE-90B5-6383-92D8-A150BD1CA8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E92E3842-4F9C-CCEF-BD7F-D51F533F47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E511C080-9860-15BF-9647-2927917425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994E0018-7969-89CA-3A5C-69464DE042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9C19A0D8-F687-269C-5006-CA4F30BB5A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1A665B3D-2051-D708-1903-1FEF266341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182E7030-D617-F140-7158-235786D7C6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5D33103B-41EE-3325-42D0-B0DEE9B52E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7F6D89EA-D4DB-58D4-AE2B-F52D47CB4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AC312720-DD40-F40F-1115-D9FBAD0D6C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52C74F66-042D-E662-2273-9B287C5AD6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5B481B49-9138-F9DF-67D6-22356730B4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ACD4F06F-C8F8-1D92-BA3F-0BF81DF7DB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CA53DB25-C9EF-0770-179A-0C3AD636C5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F2373AE6-4463-7104-1DA3-131D06257E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8E448C30-DCB7-74E7-BE2A-D33C53281B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6FFC157B-B22F-A621-77B6-C2EF79C2B3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B7A7CAD0-59D2-E9A1-EFA5-68668B9617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6E0AABE7-61BC-D816-8888-758C04A43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99E659DD-22B1-373B-E526-2C30274620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DD93FD4E-EDDB-CE53-0AAB-6BAA06F18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1C0911CB-E84D-8139-601A-E32F8D2B06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D17D6C49-F0D4-EAF2-7B54-8D6936A841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409B92F1-497F-0F03-908F-EA3E693E1F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AAD8A251-490E-2B58-EB3B-A3E110FD7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CBDDB074-D1A7-4349-9F21-18725EAB79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7EAD4094-A5F1-B5F3-EDDC-01049E3460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4B57D44C-638A-B9B6-98A5-5952AC9839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6BAE2C8B-526A-977B-34BE-2972DAA3BB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87C80590-9BDE-72CC-0359-8A95AA7726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2F0D3CAE-C27D-9F64-6DCC-099ADB59F7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8D4CDEB9-C55D-A000-6675-BF824AF639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59316A36-2B1F-C14E-9CB0-122F9E933E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F0FB4B2F-272A-E11B-7580-3BC19E15F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1F8505F6-BD2D-0464-19C5-7154DCA2A8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37F3FAA5-9BA0-21D7-3A2B-C930299DC7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81FD8507-EB2B-E919-3A47-8E6BA83D81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3F3E553C-D3A5-CF25-2A8D-E78E474C4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DE8BFE36-FCAB-8BA0-D38D-8B67346BE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AA6D2674-392C-D5AA-7348-9CB634FDA7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123DA20D-5BC9-7EBB-CE96-F3834CEA20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BD97F199-9D18-38D0-52FA-8FBC9E62F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B09959CC-3D36-FB1A-5C43-9EAA55AA69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B7D0F5FD-889B-84DD-2961-24C5EB9F7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21C4401F-F715-6B89-8270-814660095B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324333BB-39CC-BB42-AFD0-9181CE2E3F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7778BA25-945C-ED12-71A9-A75A23512F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AF1A54CF-996D-7134-E86D-8194901A51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8DD016ED-FFE8-9DF0-00E6-D4DA00636A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614C6822-3A3C-AF35-49BC-F185C53121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0CEE412D-1376-1875-C195-50AE5F9FC2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29BFB009-C725-7B83-43A3-EF261E3D4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ADF32DE6-2E25-8B86-2F6B-3186BBBD41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02F2EB6E-0F84-64ED-2DF0-39947950E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44C7FAC1-5525-678B-5574-3DDD486C3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024A9E32-8E94-640D-469F-D7B64B45DF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3C720AD7-3F3E-DCDA-C9C0-CB5814C19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52324C40-9353-3A70-173F-CAA8151268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E5CD615C-BAF6-ED78-F585-1506C41430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78C1F92C-B33D-6D6D-137A-2F388E6076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CAF46437-8BA5-2F08-4A33-3C8FD9318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EDC41C8D-C8D3-E053-B850-493B26FBED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0D410741-0174-23E9-F71F-1BE567C911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C839E757-B7B8-1ABB-B5DE-0159BC45D5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262EAF34-09AE-F62E-B267-299EF478A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4A23442D-A4EF-C473-CA0F-66846AC65D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0759F4E6-DFEB-AD7A-F438-AC64AAF85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08C279B5-5380-C33B-8DB8-F7E94A565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AE266240-5E57-647D-101C-7CA632550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9090CE47-525D-4998-8603-3FCB218A4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B1A0FC68-7008-175E-F294-FAD1DB6820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E5956AEB-408A-2164-ADF3-97BDD66719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170734C0-C1DD-D695-6387-2974E1A41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EE6E7EDF-F4A9-C5D1-2EE9-06EB81496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56A00FDC-4015-B7D9-9B94-427F97B91B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DB34D3DE-13E3-5330-D880-5CD3DBBE6F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E80C3EAE-77D9-F46C-1E91-82C062EE1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55816388-8A27-1214-60E4-E3E1F1D9B2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C2B07466-2BAC-3096-368C-950B0B1087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107ADE82-A68C-8B46-BD15-E293432E2C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6145B0E3-2306-17A1-1762-0A27E981F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94B8E382-8D98-566E-BC35-EC524FBEDE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709147C1-93BD-0F70-A090-2A61DE3658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647470A2-8163-56C5-38CE-A6DC6976D3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6009E161-23EA-A401-CEF1-639C7ACF91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DCE20DE7-A132-81C9-E59A-2778BE26CD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A51DBB8A-F0F9-011C-9F23-76CD14E39A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640DF860-540D-CC97-956D-4CF7551C9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C659462D-1B37-B97E-9CBB-220035DB3A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EC633577-2E56-2EA1-6256-446708EACB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8F0BC516-4C17-18A9-54B8-0CF3DC3E9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F3595B55-2704-09F9-1208-6BC5BC43B3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13A941F4-4265-4B15-6CF5-7626172A0F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DF2BD3D6-40C0-3BD7-8821-295F6C7838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3C9D6EB7-8910-13F6-9E8C-014B4CDAD8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7DFF233C-8FED-6B57-7FE4-F1029E2C95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E65B9A82-D112-77C0-A3FE-6FB5EBD68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E8E8B4AB-391D-5D31-C9CC-41A654E95C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6B37BAD8-B8FB-44D8-F2A9-A912BEF9A8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F8427EB9-9D0C-D0B3-D33E-75BAC40AD8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35842906-CF0F-BD02-C024-6FF0DFF33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C1557D6D-30CF-66C6-A93A-8E84E27C3E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ED2D6FED-255B-EBD7-26DC-E4FB426E85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0AA1967A-C939-837C-369D-3EE4DD1983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4F7ED05E-0603-0AF6-5E96-62CA02B38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D7F6917A-0260-7867-148C-6FF049FACF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B13D7DB9-CEE3-8AC0-8234-2877522A37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2484C247-040F-8E51-083C-BC05C91293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A91B3066-0BFB-2093-9EC7-6D26883832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891E1ADD-E5F0-ED06-325E-25774E928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AFB6895A-8847-4932-C519-418D3010AB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42A70881-B64F-616B-35EE-D303FD43A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EEDF4084-BC0D-FE77-FD93-9CAABBCEA4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F8023342-63A0-500E-9632-8046B6BC9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E800D066-814A-6386-944C-EDE4571C22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D72731FF-2005-8E04-4547-F52CFA2F74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F83E372A-6731-808C-6760-91E0C34CDD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8A021834-3E0D-F948-8785-441A5D169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4C2BE77F-6E1C-D0C1-095C-B37BDD64B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300EB1ED-D8FF-AA2C-C6BF-861914C3E6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FE94F386-0278-D8B1-0DFA-562F33469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7336EB4E-D907-61AA-A5D2-4917ECFE5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F64D08BB-E1BC-3AF5-3D13-0B66671CD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BCD08F75-8F37-5D51-3411-00A787151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B793E5FC-86C4-7F9E-81FA-27008AFB53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A181F41C-935B-1903-1273-4FE38B417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39F56CB6-35EF-48BB-15F5-C9DC9C8027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BA28BB1C-2938-29BB-12CC-C24EDF6CC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693E7449-4500-67BD-441D-546B030E3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6BF1794D-1BC4-F250-6923-55E4236A65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1D85CAAC-851F-CCE0-AA2B-16328B640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E750903E-B990-490C-4ACF-F4401EB1F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9B95B209-2E37-BEDD-8EE5-29B5CDE26E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84DEE106-7E10-81A6-C65F-9C0C19FCB1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C7496C01-5057-B838-B0AA-9209E8D11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F55FFB01-7CA5-ACC9-F35A-1C73E4045F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F9D6975F-105A-10F7-1B1B-3BDD0E94C1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84292D32-5A0E-37E7-631B-465D7BFF07D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16D5B3C4-DE2C-F168-4ED5-C9903503D506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22A95432-22CC-B61C-235B-596990D64A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868862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5.2 Pictures of the Process</a:t>
            </a:r>
          </a:p>
        </p:txBody>
      </p:sp>
      <p:grpSp>
        <p:nvGrpSpPr>
          <p:cNvPr id="4280" name="Group 184">
            <a:extLst>
              <a:ext uri="{FF2B5EF4-FFF2-40B4-BE49-F238E27FC236}">
                <a16:creationId xmlns:a16="http://schemas.microsoft.com/office/drawing/2014/main" id="{46F290B3-D2CE-50BF-18C4-BB47D21203F8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81" name="Line 185">
              <a:extLst>
                <a:ext uri="{FF2B5EF4-FFF2-40B4-BE49-F238E27FC236}">
                  <a16:creationId xmlns:a16="http://schemas.microsoft.com/office/drawing/2014/main" id="{7408076B-6D8D-3D43-FE23-B697DC08B6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2" name="Rectangle 186">
              <a:extLst>
                <a:ext uri="{FF2B5EF4-FFF2-40B4-BE49-F238E27FC236}">
                  <a16:creationId xmlns:a16="http://schemas.microsoft.com/office/drawing/2014/main" id="{FDEA03E5-4178-52DA-E2CE-C5C33336F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3" name="Picture 187">
              <a:extLst>
                <a:ext uri="{FF2B5EF4-FFF2-40B4-BE49-F238E27FC236}">
                  <a16:creationId xmlns:a16="http://schemas.microsoft.com/office/drawing/2014/main" id="{A9309176-34AF-C64E-DD7C-5772BC4EDB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5DAA9142-5639-3C45-8464-F42BC5446EB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Other Models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A91261D9-9C2C-D92B-265F-1D1D0ED1DAFD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3311525" cy="5513388"/>
          </a:xfrm>
        </p:spPr>
        <p:txBody>
          <a:bodyPr/>
          <a:lstStyle/>
          <a:p>
            <a:r>
              <a:rPr lang="en-US" altLang="en-US" sz="2800"/>
              <a:t>Process Watch</a:t>
            </a:r>
          </a:p>
          <a:p>
            <a:r>
              <a:rPr lang="en-US" altLang="en-US" sz="2800"/>
              <a:t>Physical Models</a:t>
            </a:r>
          </a:p>
          <a:p>
            <a:endParaRPr lang="en-US" altLang="en-US" sz="2800"/>
          </a:p>
          <a:p>
            <a:r>
              <a:rPr lang="en-US" altLang="en-US" sz="2800"/>
              <a:t>Computer Simulations</a:t>
            </a:r>
          </a:p>
        </p:txBody>
      </p:sp>
      <p:pic>
        <p:nvPicPr>
          <p:cNvPr id="523268" name="Picture 4">
            <a:extLst>
              <a:ext uri="{FF2B5EF4-FFF2-40B4-BE49-F238E27FC236}">
                <a16:creationId xmlns:a16="http://schemas.microsoft.com/office/drawing/2014/main" id="{A247252F-7492-E9AB-F7AE-2DF2C69BCE75}"/>
              </a:ext>
            </a:extLst>
          </p:cNvPr>
          <p:cNvPicPr>
            <a:picLocks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2376488"/>
            <a:ext cx="5562600" cy="38179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3270" name="Text Box 6">
            <a:extLst>
              <a:ext uri="{FF2B5EF4-FFF2-40B4-BE49-F238E27FC236}">
                <a16:creationId xmlns:a16="http://schemas.microsoft.com/office/drawing/2014/main" id="{8A4F379E-D9A0-D5EB-6816-4AB40EEB5E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246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 21-23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3726C1CB-2E79-2776-BA9B-AC54B2FC18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6339" name="Rectangle 3">
            <a:extLst>
              <a:ext uri="{FF2B5EF4-FFF2-40B4-BE49-F238E27FC236}">
                <a16:creationId xmlns:a16="http://schemas.microsoft.com/office/drawing/2014/main" id="{2E12C645-076B-C037-4BCA-046624DB0D5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a SIPOC of your process – compare this to the process inventory done in Unit 5.1</a:t>
            </a:r>
          </a:p>
          <a:p>
            <a:endParaRPr lang="en-US" altLang="en-US"/>
          </a:p>
          <a:p>
            <a:r>
              <a:rPr lang="en-US" altLang="en-US"/>
              <a:t>Develop a Cross-Functional or other appropriate map of your process (e.g. Layout Diagram)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F42FB7F8-C576-93CF-1878-B150441463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0CD2205A-1F49-14FC-BDAD-C943C4B72D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construct different “pictures” of a business process supporting process analysis efforts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6FA097B3-E8E3-5699-7CA0-75003D55E9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SIPOC</a:t>
            </a:r>
          </a:p>
        </p:txBody>
      </p:sp>
      <p:sp>
        <p:nvSpPr>
          <p:cNvPr id="441365" name="Rectangle 21">
            <a:extLst>
              <a:ext uri="{FF2B5EF4-FFF2-40B4-BE49-F238E27FC236}">
                <a16:creationId xmlns:a16="http://schemas.microsoft.com/office/drawing/2014/main" id="{6A6D4AE0-6038-84D0-6C5C-4BA7328B5B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4988" y="1143000"/>
            <a:ext cx="1149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Suppliers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6" name="Rectangle 22">
            <a:extLst>
              <a:ext uri="{FF2B5EF4-FFF2-40B4-BE49-F238E27FC236}">
                <a16:creationId xmlns:a16="http://schemas.microsoft.com/office/drawing/2014/main" id="{E61A1EC8-E861-A4D5-C5F3-A18C328C379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97138" y="1158875"/>
            <a:ext cx="755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Inputs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7" name="Rectangle 23">
            <a:extLst>
              <a:ext uri="{FF2B5EF4-FFF2-40B4-BE49-F238E27FC236}">
                <a16:creationId xmlns:a16="http://schemas.microsoft.com/office/drawing/2014/main" id="{F3E388C7-FF35-1DCB-5D59-711F391E04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5425" y="1143000"/>
            <a:ext cx="11588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Process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8" name="Rectangle 24">
            <a:extLst>
              <a:ext uri="{FF2B5EF4-FFF2-40B4-BE49-F238E27FC236}">
                <a16:creationId xmlns:a16="http://schemas.microsoft.com/office/drawing/2014/main" id="{A6B572CB-A822-7705-C6FD-44E93181BF9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81700" y="1143000"/>
            <a:ext cx="966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Outputs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9" name="Rectangle 25">
            <a:extLst>
              <a:ext uri="{FF2B5EF4-FFF2-40B4-BE49-F238E27FC236}">
                <a16:creationId xmlns:a16="http://schemas.microsoft.com/office/drawing/2014/main" id="{97C438A8-F7CE-DA32-A8C6-77588531B599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62825" y="1143000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Customers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0" name="Line 26">
            <a:extLst>
              <a:ext uri="{FF2B5EF4-FFF2-40B4-BE49-F238E27FC236}">
                <a16:creationId xmlns:a16="http://schemas.microsoft.com/office/drawing/2014/main" id="{6C2D69DA-1C9F-63CF-32E5-AD9B06ED0B2B}"/>
              </a:ext>
            </a:extLst>
          </p:cNvPr>
          <p:cNvSpPr>
            <a:spLocks noChangeAspect="1" noChangeShapeType="1"/>
          </p:cNvSpPr>
          <p:nvPr/>
        </p:nvSpPr>
        <p:spPr bwMode="auto">
          <a:xfrm rot="-3973442">
            <a:off x="1920081" y="3199607"/>
            <a:ext cx="250825" cy="5730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371" name="Line 27">
            <a:extLst>
              <a:ext uri="{FF2B5EF4-FFF2-40B4-BE49-F238E27FC236}">
                <a16:creationId xmlns:a16="http://schemas.microsoft.com/office/drawing/2014/main" id="{62F5713E-8392-8AE3-59F5-3EAECB7C4457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2073275" y="3763963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372" name="Line 28">
            <a:extLst>
              <a:ext uri="{FF2B5EF4-FFF2-40B4-BE49-F238E27FC236}">
                <a16:creationId xmlns:a16="http://schemas.microsoft.com/office/drawing/2014/main" id="{5658232F-97A2-70C1-FB22-F8330BD54B89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2062163" y="1908175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373" name="Line 29">
            <a:extLst>
              <a:ext uri="{FF2B5EF4-FFF2-40B4-BE49-F238E27FC236}">
                <a16:creationId xmlns:a16="http://schemas.microsoft.com/office/drawing/2014/main" id="{6CE66B3F-903A-1C1B-22A6-20EE79F913F2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1779588" y="2435225"/>
            <a:ext cx="541337" cy="2571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374" name="Rectangle 30">
            <a:extLst>
              <a:ext uri="{FF2B5EF4-FFF2-40B4-BE49-F238E27FC236}">
                <a16:creationId xmlns:a16="http://schemas.microsoft.com/office/drawing/2014/main" id="{E60F7516-285F-8089-EC73-00B56DF19A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14625" y="1528763"/>
            <a:ext cx="4270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Web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5" name="Rectangle 31">
            <a:extLst>
              <a:ext uri="{FF2B5EF4-FFF2-40B4-BE49-F238E27FC236}">
                <a16:creationId xmlns:a16="http://schemas.microsoft.com/office/drawing/2014/main" id="{33F8F918-8EC7-54F1-8373-6FA56698C1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659063" y="2720975"/>
            <a:ext cx="6572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Settings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6" name="Rectangle 32">
            <a:extLst>
              <a:ext uri="{FF2B5EF4-FFF2-40B4-BE49-F238E27FC236}">
                <a16:creationId xmlns:a16="http://schemas.microsoft.com/office/drawing/2014/main" id="{5E861B4F-7388-8FB5-08C0-04BBE4A3D7C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3488" y="3983038"/>
            <a:ext cx="822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Personnel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7" name="Rectangle 33">
            <a:extLst>
              <a:ext uri="{FF2B5EF4-FFF2-40B4-BE49-F238E27FC236}">
                <a16:creationId xmlns:a16="http://schemas.microsoft.com/office/drawing/2014/main" id="{877771E5-9EC9-F1D7-33E8-355661788E1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71750" y="3351213"/>
            <a:ext cx="10255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Environment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8" name="Rectangle 34">
            <a:extLst>
              <a:ext uri="{FF2B5EF4-FFF2-40B4-BE49-F238E27FC236}">
                <a16:creationId xmlns:a16="http://schemas.microsoft.com/office/drawing/2014/main" id="{AB323CC6-109C-1897-21A1-D47F6F01877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63575" y="3351213"/>
            <a:ext cx="7254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HVAC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9" name="Rectangle 35">
            <a:extLst>
              <a:ext uri="{FF2B5EF4-FFF2-40B4-BE49-F238E27FC236}">
                <a16:creationId xmlns:a16="http://schemas.microsoft.com/office/drawing/2014/main" id="{9050046A-3182-05D2-8B62-8FA0897817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6450" y="3952875"/>
            <a:ext cx="4762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Union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0" name="Rectangle 36">
            <a:extLst>
              <a:ext uri="{FF2B5EF4-FFF2-40B4-BE49-F238E27FC236}">
                <a16:creationId xmlns:a16="http://schemas.microsoft.com/office/drawing/2014/main" id="{B10F1D05-EA4F-CB83-3335-0C68F68FD7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4225" y="1987550"/>
            <a:ext cx="4619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 W+D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1" name="Rectangle 37">
            <a:extLst>
              <a:ext uri="{FF2B5EF4-FFF2-40B4-BE49-F238E27FC236}">
                <a16:creationId xmlns:a16="http://schemas.microsoft.com/office/drawing/2014/main" id="{EC502333-3507-D232-4020-C3581F7B5C9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08675" y="1552575"/>
            <a:ext cx="12842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Sanitary Napkin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82" name="Rectangle 38">
            <a:extLst>
              <a:ext uri="{FF2B5EF4-FFF2-40B4-BE49-F238E27FC236}">
                <a16:creationId xmlns:a16="http://schemas.microsoft.com/office/drawing/2014/main" id="{E5E1B1A1-C71B-A20F-4C3E-7292A71B784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7525" y="1514475"/>
            <a:ext cx="10636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Raw Material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441383" name="Group 39">
            <a:extLst>
              <a:ext uri="{FF2B5EF4-FFF2-40B4-BE49-F238E27FC236}">
                <a16:creationId xmlns:a16="http://schemas.microsoft.com/office/drawing/2014/main" id="{7C908EDC-8639-1A8F-017F-013B7652020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39963" y="1752600"/>
            <a:ext cx="1312862" cy="2457450"/>
            <a:chOff x="1712" y="1819"/>
            <a:chExt cx="743" cy="1768"/>
          </a:xfrm>
        </p:grpSpPr>
        <p:sp>
          <p:nvSpPr>
            <p:cNvPr id="441384" name="Line 40">
              <a:extLst>
                <a:ext uri="{FF2B5EF4-FFF2-40B4-BE49-F238E27FC236}">
                  <a16:creationId xmlns:a16="http://schemas.microsoft.com/office/drawing/2014/main" id="{AEA579FC-9E6B-0040-6898-275FC2194DE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5" name="Line 41">
              <a:extLst>
                <a:ext uri="{FF2B5EF4-FFF2-40B4-BE49-F238E27FC236}">
                  <a16:creationId xmlns:a16="http://schemas.microsoft.com/office/drawing/2014/main" id="{C66B8CAE-4A7D-921E-6F65-901636B522B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6" name="Line 42">
              <a:extLst>
                <a:ext uri="{FF2B5EF4-FFF2-40B4-BE49-F238E27FC236}">
                  <a16:creationId xmlns:a16="http://schemas.microsoft.com/office/drawing/2014/main" id="{568808CE-567C-4D8C-0B1D-3BBA80A80C5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7" name="Line 43">
              <a:extLst>
                <a:ext uri="{FF2B5EF4-FFF2-40B4-BE49-F238E27FC236}">
                  <a16:creationId xmlns:a16="http://schemas.microsoft.com/office/drawing/2014/main" id="{2671F274-2B02-9950-52E5-D2544FBE892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88" name="Line 44">
              <a:extLst>
                <a:ext uri="{FF2B5EF4-FFF2-40B4-BE49-F238E27FC236}">
                  <a16:creationId xmlns:a16="http://schemas.microsoft.com/office/drawing/2014/main" id="{24CA6CD1-B9FC-F8C0-96CB-CC891E81D8B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1389" name="Rectangle 45">
            <a:extLst>
              <a:ext uri="{FF2B5EF4-FFF2-40B4-BE49-F238E27FC236}">
                <a16:creationId xmlns:a16="http://schemas.microsoft.com/office/drawing/2014/main" id="{28D7060C-C6E8-BCE2-D17C-F937BBB447C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49700" y="2003425"/>
            <a:ext cx="1389063" cy="1765300"/>
          </a:xfrm>
          <a:prstGeom prst="rect">
            <a:avLst/>
          </a:prstGeom>
          <a:solidFill>
            <a:srgbClr val="FFFF99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1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Apply Position Adhesive (PA) to a Sanitary Napkin web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441390" name="Group 46">
            <a:extLst>
              <a:ext uri="{FF2B5EF4-FFF2-40B4-BE49-F238E27FC236}">
                <a16:creationId xmlns:a16="http://schemas.microsoft.com/office/drawing/2014/main" id="{03EB2194-E04D-016C-8FBE-BFE10A267B7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1000" y="1752600"/>
            <a:ext cx="1314450" cy="2457450"/>
            <a:chOff x="661" y="1819"/>
            <a:chExt cx="743" cy="1768"/>
          </a:xfrm>
        </p:grpSpPr>
        <p:sp>
          <p:nvSpPr>
            <p:cNvPr id="441391" name="Line 47">
              <a:extLst>
                <a:ext uri="{FF2B5EF4-FFF2-40B4-BE49-F238E27FC236}">
                  <a16:creationId xmlns:a16="http://schemas.microsoft.com/office/drawing/2014/main" id="{2D093434-8BDF-29BC-5606-69D185B172C2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2" name="Line 48">
              <a:extLst>
                <a:ext uri="{FF2B5EF4-FFF2-40B4-BE49-F238E27FC236}">
                  <a16:creationId xmlns:a16="http://schemas.microsoft.com/office/drawing/2014/main" id="{C29D0C2D-773A-7E60-A0C9-54DA466E4D5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3" name="Line 49">
              <a:extLst>
                <a:ext uri="{FF2B5EF4-FFF2-40B4-BE49-F238E27FC236}">
                  <a16:creationId xmlns:a16="http://schemas.microsoft.com/office/drawing/2014/main" id="{1762E432-8105-B360-89CB-20E71B04A0A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4" name="Line 50">
              <a:extLst>
                <a:ext uri="{FF2B5EF4-FFF2-40B4-BE49-F238E27FC236}">
                  <a16:creationId xmlns:a16="http://schemas.microsoft.com/office/drawing/2014/main" id="{1A8A3880-6C93-904F-E40F-D5D076258EA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5" name="Line 51">
              <a:extLst>
                <a:ext uri="{FF2B5EF4-FFF2-40B4-BE49-F238E27FC236}">
                  <a16:creationId xmlns:a16="http://schemas.microsoft.com/office/drawing/2014/main" id="{0E684FF5-25D4-485B-1A9D-6582646BB10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1396" name="Group 52">
            <a:extLst>
              <a:ext uri="{FF2B5EF4-FFF2-40B4-BE49-F238E27FC236}">
                <a16:creationId xmlns:a16="http://schemas.microsoft.com/office/drawing/2014/main" id="{B9967A1F-88B7-8BDE-C186-7F3E32F0251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70563" y="1752600"/>
            <a:ext cx="1312862" cy="2457450"/>
            <a:chOff x="3709" y="1819"/>
            <a:chExt cx="743" cy="1768"/>
          </a:xfrm>
        </p:grpSpPr>
        <p:sp>
          <p:nvSpPr>
            <p:cNvPr id="441397" name="Line 53">
              <a:extLst>
                <a:ext uri="{FF2B5EF4-FFF2-40B4-BE49-F238E27FC236}">
                  <a16:creationId xmlns:a16="http://schemas.microsoft.com/office/drawing/2014/main" id="{2423EE96-BC8A-C51B-9CDE-56D08122C64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8" name="Line 54">
              <a:extLst>
                <a:ext uri="{FF2B5EF4-FFF2-40B4-BE49-F238E27FC236}">
                  <a16:creationId xmlns:a16="http://schemas.microsoft.com/office/drawing/2014/main" id="{4E7DA446-78C4-FA28-86AA-91C580E24DB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399" name="Line 55">
              <a:extLst>
                <a:ext uri="{FF2B5EF4-FFF2-40B4-BE49-F238E27FC236}">
                  <a16:creationId xmlns:a16="http://schemas.microsoft.com/office/drawing/2014/main" id="{152C9078-E5AC-22FF-987F-581BD2001D7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0" name="Line 56">
              <a:extLst>
                <a:ext uri="{FF2B5EF4-FFF2-40B4-BE49-F238E27FC236}">
                  <a16:creationId xmlns:a16="http://schemas.microsoft.com/office/drawing/2014/main" id="{E3338A80-AD1E-FB0B-415A-13B32A248571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1" name="Line 57">
              <a:extLst>
                <a:ext uri="{FF2B5EF4-FFF2-40B4-BE49-F238E27FC236}">
                  <a16:creationId xmlns:a16="http://schemas.microsoft.com/office/drawing/2014/main" id="{BD9AE02B-479D-B74D-8A0C-2DC4A73E6E37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41402" name="Group 58">
            <a:extLst>
              <a:ext uri="{FF2B5EF4-FFF2-40B4-BE49-F238E27FC236}">
                <a16:creationId xmlns:a16="http://schemas.microsoft.com/office/drawing/2014/main" id="{5B90410E-18AD-D2B0-7DE3-C8AD84233EB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75525" y="1752600"/>
            <a:ext cx="1311275" cy="2457450"/>
            <a:chOff x="4616" y="1819"/>
            <a:chExt cx="742" cy="1768"/>
          </a:xfrm>
        </p:grpSpPr>
        <p:sp>
          <p:nvSpPr>
            <p:cNvPr id="441403" name="Line 59">
              <a:extLst>
                <a:ext uri="{FF2B5EF4-FFF2-40B4-BE49-F238E27FC236}">
                  <a16:creationId xmlns:a16="http://schemas.microsoft.com/office/drawing/2014/main" id="{B4DF978E-2401-CFDD-C0CF-A01A726E2C6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1819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4" name="Line 60">
              <a:extLst>
                <a:ext uri="{FF2B5EF4-FFF2-40B4-BE49-F238E27FC236}">
                  <a16:creationId xmlns:a16="http://schemas.microsoft.com/office/drawing/2014/main" id="{13BDD4C4-E58B-C302-03C4-2AFEF0C8992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263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5" name="Line 61">
              <a:extLst>
                <a:ext uri="{FF2B5EF4-FFF2-40B4-BE49-F238E27FC236}">
                  <a16:creationId xmlns:a16="http://schemas.microsoft.com/office/drawing/2014/main" id="{9897444C-5485-2752-6451-7EABA3FDD03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708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6" name="Line 62">
              <a:extLst>
                <a:ext uri="{FF2B5EF4-FFF2-40B4-BE49-F238E27FC236}">
                  <a16:creationId xmlns:a16="http://schemas.microsoft.com/office/drawing/2014/main" id="{CFBDEC3B-5C22-F357-C2C5-036D9EE10C2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142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41407" name="Line 63">
              <a:extLst>
                <a:ext uri="{FF2B5EF4-FFF2-40B4-BE49-F238E27FC236}">
                  <a16:creationId xmlns:a16="http://schemas.microsoft.com/office/drawing/2014/main" id="{9431612E-9FCC-31A6-BEEA-3060F2DCC51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586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41408" name="Rectangle 64">
            <a:extLst>
              <a:ext uri="{FF2B5EF4-FFF2-40B4-BE49-F238E27FC236}">
                <a16:creationId xmlns:a16="http://schemas.microsoft.com/office/drawing/2014/main" id="{009F3E8E-1F94-751D-9601-523B9859573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05713" y="1514475"/>
            <a:ext cx="8413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Consumer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09" name="Rectangle 65">
            <a:extLst>
              <a:ext uri="{FF2B5EF4-FFF2-40B4-BE49-F238E27FC236}">
                <a16:creationId xmlns:a16="http://schemas.microsoft.com/office/drawing/2014/main" id="{9DA67287-8CA6-B24A-5350-13F3BC7B95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89850" y="2132013"/>
            <a:ext cx="7429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R&amp;D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10" name="Rectangle 66">
            <a:extLst>
              <a:ext uri="{FF2B5EF4-FFF2-40B4-BE49-F238E27FC236}">
                <a16:creationId xmlns:a16="http://schemas.microsoft.com/office/drawing/2014/main" id="{8041D8F3-A874-1AD4-89B3-03F0162C7AF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02575" y="2762250"/>
            <a:ext cx="352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QA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11" name="Line 67">
            <a:extLst>
              <a:ext uri="{FF2B5EF4-FFF2-40B4-BE49-F238E27FC236}">
                <a16:creationId xmlns:a16="http://schemas.microsoft.com/office/drawing/2014/main" id="{8EEFF55A-1863-4F8A-E918-A9E84658591F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2066925" y="1368426"/>
            <a:ext cx="9525" cy="520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441413" name="Group 69">
            <a:extLst>
              <a:ext uri="{FF2B5EF4-FFF2-40B4-BE49-F238E27FC236}">
                <a16:creationId xmlns:a16="http://schemas.microsoft.com/office/drawing/2014/main" id="{D7463267-33CA-E0CD-46D2-7534E1CDFC59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04925" y="5195888"/>
            <a:ext cx="1390650" cy="663575"/>
            <a:chOff x="446" y="3080"/>
            <a:chExt cx="1078" cy="518"/>
          </a:xfrm>
        </p:grpSpPr>
        <p:sp>
          <p:nvSpPr>
            <p:cNvPr id="441414" name="Text Box 70">
              <a:extLst>
                <a:ext uri="{FF2B5EF4-FFF2-40B4-BE49-F238E27FC236}">
                  <a16:creationId xmlns:a16="http://schemas.microsoft.com/office/drawing/2014/main" id="{54903008-988D-08FA-FFB9-732C87BAC5A6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latin typeface="Arial" panose="020B0604020202020204" pitchFamily="34" charset="0"/>
                  <a:ea typeface="Batang" panose="02030600000101010101" pitchFamily="18" charset="-127"/>
                </a:rPr>
                <a:t>Channel</a:t>
              </a:r>
            </a:p>
            <a:p>
              <a:pPr algn="ctr" eaLnBrk="1" hangingPunct="1"/>
              <a:r>
                <a:rPr lang="en-US" altLang="ko-KR" sz="1200">
                  <a:latin typeface="Arial" panose="020B0604020202020204" pitchFamily="34" charset="0"/>
                  <a:ea typeface="Batang" panose="02030600000101010101" pitchFamily="18" charset="-127"/>
                </a:rPr>
                <a:t>Product Web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15" name="Line 71">
              <a:extLst>
                <a:ext uri="{FF2B5EF4-FFF2-40B4-BE49-F238E27FC236}">
                  <a16:creationId xmlns:a16="http://schemas.microsoft.com/office/drawing/2014/main" id="{EB27833B-553B-A773-683C-F3150C52BE80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441416" name="Group 72">
            <a:extLst>
              <a:ext uri="{FF2B5EF4-FFF2-40B4-BE49-F238E27FC236}">
                <a16:creationId xmlns:a16="http://schemas.microsoft.com/office/drawing/2014/main" id="{45889594-A872-63C4-540F-440FD450140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98750" y="5195888"/>
            <a:ext cx="1390650" cy="663575"/>
            <a:chOff x="446" y="3080"/>
            <a:chExt cx="1078" cy="518"/>
          </a:xfrm>
        </p:grpSpPr>
        <p:sp>
          <p:nvSpPr>
            <p:cNvPr id="441417" name="Text Box 73">
              <a:extLst>
                <a:ext uri="{FF2B5EF4-FFF2-40B4-BE49-F238E27FC236}">
                  <a16:creationId xmlns:a16="http://schemas.microsoft.com/office/drawing/2014/main" id="{FDCF9F0B-EF84-FD3F-2D48-1E5FBC028B2B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latin typeface="Arial" panose="020B0604020202020204" pitchFamily="34" charset="0"/>
                  <a:ea typeface="Batang" panose="02030600000101010101" pitchFamily="18" charset="-127"/>
                </a:rPr>
                <a:t>Laminate</a:t>
              </a:r>
            </a:p>
            <a:p>
              <a:pPr algn="ctr" eaLnBrk="1" hangingPunct="1"/>
              <a:r>
                <a:rPr lang="en-US" altLang="ko-KR" sz="1200">
                  <a:latin typeface="Arial" panose="020B0604020202020204" pitchFamily="34" charset="0"/>
                  <a:ea typeface="Batang" panose="02030600000101010101" pitchFamily="18" charset="-127"/>
                </a:rPr>
                <a:t>Barrier</a:t>
              </a:r>
            </a:p>
            <a:p>
              <a:pPr algn="ctr" eaLnBrk="1" hangingPunct="1"/>
              <a:r>
                <a:rPr lang="en-US" altLang="ko-KR" sz="1200">
                  <a:latin typeface="Arial" panose="020B0604020202020204" pitchFamily="34" charset="0"/>
                  <a:ea typeface="Batang" panose="02030600000101010101" pitchFamily="18" charset="-127"/>
                </a:rPr>
                <a:t>to Web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441418" name="Line 74">
              <a:extLst>
                <a:ext uri="{FF2B5EF4-FFF2-40B4-BE49-F238E27FC236}">
                  <a16:creationId xmlns:a16="http://schemas.microsoft.com/office/drawing/2014/main" id="{012D13F9-0AA4-817A-1A1C-49DE1EA17B1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441419" name="Text Box 75">
            <a:extLst>
              <a:ext uri="{FF2B5EF4-FFF2-40B4-BE49-F238E27FC236}">
                <a16:creationId xmlns:a16="http://schemas.microsoft.com/office/drawing/2014/main" id="{26F06F40-F6C6-43FF-9DCA-C46AB8100C3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090988" y="5195888"/>
            <a:ext cx="1036637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0" name="Line 76">
            <a:extLst>
              <a:ext uri="{FF2B5EF4-FFF2-40B4-BE49-F238E27FC236}">
                <a16:creationId xmlns:a16="http://schemas.microsoft.com/office/drawing/2014/main" id="{49E22A7D-EAA3-7BCE-5B84-40FAF48AA6BD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118100" y="5532438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422" name="Line 78">
            <a:extLst>
              <a:ext uri="{FF2B5EF4-FFF2-40B4-BE49-F238E27FC236}">
                <a16:creationId xmlns:a16="http://schemas.microsoft.com/office/drawing/2014/main" id="{AD69C3C5-497A-9C90-65CA-E5199A78B195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50025" y="5540375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423" name="Text Box 79">
            <a:extLst>
              <a:ext uri="{FF2B5EF4-FFF2-40B4-BE49-F238E27FC236}">
                <a16:creationId xmlns:a16="http://schemas.microsoft.com/office/drawing/2014/main" id="{4560CEF2-F543-E15A-B28F-3D7C2C07DA7B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924675" y="5205413"/>
            <a:ext cx="10350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Final </a:t>
            </a:r>
          </a:p>
          <a:p>
            <a:pPr algn="ctr"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pressure</a:t>
            </a:r>
          </a:p>
          <a:p>
            <a:pPr algn="ctr"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roll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4" name="Rectangle 80">
            <a:extLst>
              <a:ext uri="{FF2B5EF4-FFF2-40B4-BE49-F238E27FC236}">
                <a16:creationId xmlns:a16="http://schemas.microsoft.com/office/drawing/2014/main" id="{FD122A6B-0D83-FE03-C387-CF170C89CF5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4875" y="4922838"/>
            <a:ext cx="7413625" cy="115570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441425" name="Rectangle 81">
            <a:extLst>
              <a:ext uri="{FF2B5EF4-FFF2-40B4-BE49-F238E27FC236}">
                <a16:creationId xmlns:a16="http://schemas.microsoft.com/office/drawing/2014/main" id="{903B1174-C79C-62CC-67E5-7EA2C06877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89363" y="4559300"/>
            <a:ext cx="1736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Process Steps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6" name="Rectangle 82">
            <a:extLst>
              <a:ext uri="{FF2B5EF4-FFF2-40B4-BE49-F238E27FC236}">
                <a16:creationId xmlns:a16="http://schemas.microsoft.com/office/drawing/2014/main" id="{68CD2B8D-5F27-7D54-E31A-B16061B81D1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6663" y="2111375"/>
            <a:ext cx="8429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300">
                <a:latin typeface="Arial" panose="020B0604020202020204" pitchFamily="34" charset="0"/>
                <a:ea typeface="Batang" panose="02030600000101010101" pitchFamily="18" charset="-127"/>
              </a:rPr>
              <a:t>Machinery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7" name="Rectangle 83">
            <a:extLst>
              <a:ext uri="{FF2B5EF4-FFF2-40B4-BE49-F238E27FC236}">
                <a16:creationId xmlns:a16="http://schemas.microsoft.com/office/drawing/2014/main" id="{D4C4ED2F-35B0-3562-3FBF-D1EBEADA77A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90988" y="5181600"/>
            <a:ext cx="120491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Apply PA</a:t>
            </a: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adhesive to</a:t>
            </a:r>
          </a:p>
          <a:p>
            <a:pPr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R. Paper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1" name="Text Box 77">
            <a:extLst>
              <a:ext uri="{FF2B5EF4-FFF2-40B4-BE49-F238E27FC236}">
                <a16:creationId xmlns:a16="http://schemas.microsoft.com/office/drawing/2014/main" id="{F9130388-D3FB-C5CF-2D9C-D3124483FA08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92750" y="5195888"/>
            <a:ext cx="11366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Transfer PA Adhesive to Barrier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428" name="Text Box 84">
            <a:extLst>
              <a:ext uri="{FF2B5EF4-FFF2-40B4-BE49-F238E27FC236}">
                <a16:creationId xmlns:a16="http://schemas.microsoft.com/office/drawing/2014/main" id="{B96079D8-34C2-890F-2122-773F7F293E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5.2-3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C3B1CCD5-C29D-256E-FDA1-19F1CBEF5D0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Flowcharting Symbols</a:t>
            </a:r>
          </a:p>
        </p:txBody>
      </p:sp>
      <p:sp>
        <p:nvSpPr>
          <p:cNvPr id="513030" name="Rectangle 6">
            <a:extLst>
              <a:ext uri="{FF2B5EF4-FFF2-40B4-BE49-F238E27FC236}">
                <a16:creationId xmlns:a16="http://schemas.microsoft.com/office/drawing/2014/main" id="{E0D4DFC9-E4D3-BC2A-C7ED-23E7F4333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7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3031" name="Text Box 7">
            <a:extLst>
              <a:ext uri="{FF2B5EF4-FFF2-40B4-BE49-F238E27FC236}">
                <a16:creationId xmlns:a16="http://schemas.microsoft.com/office/drawing/2014/main" id="{849ACEC7-EF1A-B8C2-CB78-7B74A596AA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5.2-6</a:t>
            </a:r>
          </a:p>
        </p:txBody>
      </p:sp>
      <p:pic>
        <p:nvPicPr>
          <p:cNvPr id="513066" name="Picture 42">
            <a:extLst>
              <a:ext uri="{FF2B5EF4-FFF2-40B4-BE49-F238E27FC236}">
                <a16:creationId xmlns:a16="http://schemas.microsoft.com/office/drawing/2014/main" id="{E336F8EB-B66D-093A-50EB-D5B2C41A97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036638"/>
            <a:ext cx="6311900" cy="5287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AB4A5C18-9CCB-C54E-A677-FA36938C6B4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O’Neill’s Famous Fondue</a:t>
            </a:r>
          </a:p>
        </p:txBody>
      </p:sp>
      <p:sp>
        <p:nvSpPr>
          <p:cNvPr id="529411" name="Rectangle 3">
            <a:extLst>
              <a:ext uri="{FF2B5EF4-FFF2-40B4-BE49-F238E27FC236}">
                <a16:creationId xmlns:a16="http://schemas.microsoft.com/office/drawing/2014/main" id="{31DC1D11-E866-60F8-42D2-3A6C688B96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191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pSp>
        <p:nvGrpSpPr>
          <p:cNvPr id="529412" name="Group 4">
            <a:extLst>
              <a:ext uri="{FF2B5EF4-FFF2-40B4-BE49-F238E27FC236}">
                <a16:creationId xmlns:a16="http://schemas.microsoft.com/office/drawing/2014/main" id="{61FEA4FB-E84B-F063-52FD-D09192EAAE8E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825500"/>
            <a:ext cx="7543800" cy="5943600"/>
            <a:chOff x="528" y="480"/>
            <a:chExt cx="4752" cy="3744"/>
          </a:xfrm>
        </p:grpSpPr>
        <p:grpSp>
          <p:nvGrpSpPr>
            <p:cNvPr id="529413" name="Group 5">
              <a:extLst>
                <a:ext uri="{FF2B5EF4-FFF2-40B4-BE49-F238E27FC236}">
                  <a16:creationId xmlns:a16="http://schemas.microsoft.com/office/drawing/2014/main" id="{5008FEE6-FB53-7991-E638-34E1518D9B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8" y="480"/>
              <a:ext cx="4752" cy="3744"/>
              <a:chOff x="528" y="480"/>
              <a:chExt cx="4752" cy="3744"/>
            </a:xfrm>
          </p:grpSpPr>
          <p:sp>
            <p:nvSpPr>
              <p:cNvPr id="529414" name="AutoShape 6">
                <a:extLst>
                  <a:ext uri="{FF2B5EF4-FFF2-40B4-BE49-F238E27FC236}">
                    <a16:creationId xmlns:a16="http://schemas.microsoft.com/office/drawing/2014/main" id="{EA2CD254-07D1-75A6-87EE-A51ACFDB8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12" y="480"/>
                <a:ext cx="816" cy="144"/>
              </a:xfrm>
              <a:prstGeom prst="roundRect">
                <a:avLst>
                  <a:gd name="adj" fmla="val 16667"/>
                </a:avLst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Gather Ingredients</a:t>
                </a:r>
              </a:p>
            </p:txBody>
          </p:sp>
          <p:sp>
            <p:nvSpPr>
              <p:cNvPr id="529415" name="Rectangle 7">
                <a:extLst>
                  <a:ext uri="{FF2B5EF4-FFF2-40B4-BE49-F238E27FC236}">
                    <a16:creationId xmlns:a16="http://schemas.microsoft.com/office/drawing/2014/main" id="{FCEEF1A9-8D6B-514A-0702-C0CED366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768"/>
                <a:ext cx="120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Cut Cheese – ½” Blocks</a:t>
                </a:r>
              </a:p>
            </p:txBody>
          </p:sp>
          <p:sp>
            <p:nvSpPr>
              <p:cNvPr id="529416" name="Rectangle 8">
                <a:extLst>
                  <a:ext uri="{FF2B5EF4-FFF2-40B4-BE49-F238E27FC236}">
                    <a16:creationId xmlns:a16="http://schemas.microsoft.com/office/drawing/2014/main" id="{3F7882CC-6FD4-5985-FF67-AEEFF9DF0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1008"/>
                <a:ext cx="1200" cy="24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Place Cheese in Paper Bag</a:t>
                </a:r>
              </a:p>
            </p:txBody>
          </p:sp>
          <p:sp>
            <p:nvSpPr>
              <p:cNvPr id="529417" name="Rectangle 9">
                <a:extLst>
                  <a:ext uri="{FF2B5EF4-FFF2-40B4-BE49-F238E27FC236}">
                    <a16:creationId xmlns:a16="http://schemas.microsoft.com/office/drawing/2014/main" id="{22913F4C-3DAB-D3C6-26B0-5998CDC9C2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1344"/>
                <a:ext cx="120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Add 1 tsp. Flour</a:t>
                </a:r>
              </a:p>
            </p:txBody>
          </p:sp>
          <p:sp>
            <p:nvSpPr>
              <p:cNvPr id="529418" name="Rectangle 10">
                <a:extLst>
                  <a:ext uri="{FF2B5EF4-FFF2-40B4-BE49-F238E27FC236}">
                    <a16:creationId xmlns:a16="http://schemas.microsoft.com/office/drawing/2014/main" id="{9026FBCE-5E10-7B81-8BF0-9A82EFBE44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1584"/>
                <a:ext cx="1200" cy="24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Shake Bag – Coat Cheese w/Flour</a:t>
                </a:r>
              </a:p>
            </p:txBody>
          </p:sp>
          <p:sp>
            <p:nvSpPr>
              <p:cNvPr id="529419" name="Rectangle 11">
                <a:extLst>
                  <a:ext uri="{FF2B5EF4-FFF2-40B4-BE49-F238E27FC236}">
                    <a16:creationId xmlns:a16="http://schemas.microsoft.com/office/drawing/2014/main" id="{ECDE86F6-CE35-1612-533F-C1DEB6A4FC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768"/>
                <a:ext cx="144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Cut French Bread – 1” Cubes</a:t>
                </a:r>
              </a:p>
            </p:txBody>
          </p:sp>
          <p:sp>
            <p:nvSpPr>
              <p:cNvPr id="529420" name="Rectangle 12">
                <a:extLst>
                  <a:ext uri="{FF2B5EF4-FFF2-40B4-BE49-F238E27FC236}">
                    <a16:creationId xmlns:a16="http://schemas.microsoft.com/office/drawing/2014/main" id="{E51E59C2-1A95-4456-8FF5-E526DC97E9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008"/>
                <a:ext cx="144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Place Bread in Large Bowl</a:t>
                </a:r>
              </a:p>
            </p:txBody>
          </p:sp>
          <p:sp>
            <p:nvSpPr>
              <p:cNvPr id="529421" name="Rectangle 13">
                <a:extLst>
                  <a:ext uri="{FF2B5EF4-FFF2-40B4-BE49-F238E27FC236}">
                    <a16:creationId xmlns:a16="http://schemas.microsoft.com/office/drawing/2014/main" id="{20AAF9FB-A74E-23C1-5F56-7F29EE1AAF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0" y="1248"/>
                <a:ext cx="144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Toast at 300F for 20 minutes</a:t>
                </a:r>
              </a:p>
            </p:txBody>
          </p:sp>
          <p:sp>
            <p:nvSpPr>
              <p:cNvPr id="529422" name="Rectangle 14">
                <a:extLst>
                  <a:ext uri="{FF2B5EF4-FFF2-40B4-BE49-F238E27FC236}">
                    <a16:creationId xmlns:a16="http://schemas.microsoft.com/office/drawing/2014/main" id="{DBEE7671-A33A-FE12-8820-8AE51F3744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1920"/>
                <a:ext cx="1392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Open Wine Bottle</a:t>
                </a:r>
              </a:p>
            </p:txBody>
          </p:sp>
          <p:sp>
            <p:nvSpPr>
              <p:cNvPr id="529423" name="Rectangle 15">
                <a:extLst>
                  <a:ext uri="{FF2B5EF4-FFF2-40B4-BE49-F238E27FC236}">
                    <a16:creationId xmlns:a16="http://schemas.microsoft.com/office/drawing/2014/main" id="{F58634DF-F018-974F-4BC4-15F3791C0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0" y="768"/>
                <a:ext cx="120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Cut 2-3 Cloves of Garlic</a:t>
                </a:r>
              </a:p>
            </p:txBody>
          </p:sp>
          <p:sp>
            <p:nvSpPr>
              <p:cNvPr id="529424" name="Rectangle 16">
                <a:extLst>
                  <a:ext uri="{FF2B5EF4-FFF2-40B4-BE49-F238E27FC236}">
                    <a16:creationId xmlns:a16="http://schemas.microsoft.com/office/drawing/2014/main" id="{53501D2F-57EC-7335-70CB-8CE316FB04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0" y="1008"/>
                <a:ext cx="1200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Slice Garlic - Thin</a:t>
                </a:r>
              </a:p>
            </p:txBody>
          </p:sp>
          <p:sp>
            <p:nvSpPr>
              <p:cNvPr id="529425" name="Rectangle 17">
                <a:extLst>
                  <a:ext uri="{FF2B5EF4-FFF2-40B4-BE49-F238E27FC236}">
                    <a16:creationId xmlns:a16="http://schemas.microsoft.com/office/drawing/2014/main" id="{8F245452-B4F3-BA59-3D8E-0314051595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80" y="1248"/>
                <a:ext cx="1200" cy="24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Rub Pot w/Garlic; Leave in Pot</a:t>
                </a:r>
              </a:p>
            </p:txBody>
          </p:sp>
          <p:sp>
            <p:nvSpPr>
              <p:cNvPr id="529426" name="Rectangle 18">
                <a:extLst>
                  <a:ext uri="{FF2B5EF4-FFF2-40B4-BE49-F238E27FC236}">
                    <a16:creationId xmlns:a16="http://schemas.microsoft.com/office/drawing/2014/main" id="{D4494401-8090-9591-0EFA-44FD18FD65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3792"/>
                <a:ext cx="1392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Place Bread &amp; Fondue on Table</a:t>
                </a:r>
              </a:p>
            </p:txBody>
          </p:sp>
          <p:sp>
            <p:nvSpPr>
              <p:cNvPr id="529427" name="Rectangle 19">
                <a:extLst>
                  <a:ext uri="{FF2B5EF4-FFF2-40B4-BE49-F238E27FC236}">
                    <a16:creationId xmlns:a16="http://schemas.microsoft.com/office/drawing/2014/main" id="{70C2DF9E-5B00-D9BB-30B5-2F16C615B5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2160"/>
                <a:ext cx="1392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Pour ~ 1/3 Bottle into Pot</a:t>
                </a:r>
              </a:p>
            </p:txBody>
          </p:sp>
          <p:sp>
            <p:nvSpPr>
              <p:cNvPr id="529428" name="Rectangle 20">
                <a:extLst>
                  <a:ext uri="{FF2B5EF4-FFF2-40B4-BE49-F238E27FC236}">
                    <a16:creationId xmlns:a16="http://schemas.microsoft.com/office/drawing/2014/main" id="{95F27F6B-CA80-E8FE-3E79-D011E4DD94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2400"/>
                <a:ext cx="1392" cy="240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Heat Pot Until Wine Starts to Bubble</a:t>
                </a:r>
              </a:p>
            </p:txBody>
          </p:sp>
          <p:sp>
            <p:nvSpPr>
              <p:cNvPr id="529429" name="Rectangle 21">
                <a:extLst>
                  <a:ext uri="{FF2B5EF4-FFF2-40B4-BE49-F238E27FC236}">
                    <a16:creationId xmlns:a16="http://schemas.microsoft.com/office/drawing/2014/main" id="{9557A710-7DDE-2DEA-A6AD-E130E78FF4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2736"/>
                <a:ext cx="1392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Add ~ ¼ to 1/3 Cheese</a:t>
                </a:r>
              </a:p>
            </p:txBody>
          </p:sp>
          <p:sp>
            <p:nvSpPr>
              <p:cNvPr id="529430" name="Rectangle 22">
                <a:extLst>
                  <a:ext uri="{FF2B5EF4-FFF2-40B4-BE49-F238E27FC236}">
                    <a16:creationId xmlns:a16="http://schemas.microsoft.com/office/drawing/2014/main" id="{5518565E-1993-CB15-AF68-45AC8EB88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3552"/>
                <a:ext cx="1392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Continue to Add &amp; Stir Cheese</a:t>
                </a:r>
              </a:p>
            </p:txBody>
          </p:sp>
          <p:sp>
            <p:nvSpPr>
              <p:cNvPr id="529431" name="AutoShape 23">
                <a:extLst>
                  <a:ext uri="{FF2B5EF4-FFF2-40B4-BE49-F238E27FC236}">
                    <a16:creationId xmlns:a16="http://schemas.microsoft.com/office/drawing/2014/main" id="{CDE576E5-B791-D4A8-CADA-CBAF3C840F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92" y="3168"/>
                <a:ext cx="1056" cy="336"/>
              </a:xfrm>
              <a:prstGeom prst="diamond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Cheese Dissolved?</a:t>
                </a:r>
              </a:p>
            </p:txBody>
          </p:sp>
          <p:sp>
            <p:nvSpPr>
              <p:cNvPr id="529432" name="Rectangle 24">
                <a:extLst>
                  <a:ext uri="{FF2B5EF4-FFF2-40B4-BE49-F238E27FC236}">
                    <a16:creationId xmlns:a16="http://schemas.microsoft.com/office/drawing/2014/main" id="{CB5464BC-C6A7-BEE0-E874-471496ADB2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2976"/>
                <a:ext cx="1392" cy="144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Stir with Wooden Spoon</a:t>
                </a:r>
              </a:p>
            </p:txBody>
          </p:sp>
          <p:sp>
            <p:nvSpPr>
              <p:cNvPr id="529433" name="Rectangle 25">
                <a:extLst>
                  <a:ext uri="{FF2B5EF4-FFF2-40B4-BE49-F238E27FC236}">
                    <a16:creationId xmlns:a16="http://schemas.microsoft.com/office/drawing/2014/main" id="{9A4DE627-6128-6285-6B54-8211BFBE8F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4" y="4032"/>
                <a:ext cx="1392" cy="192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algn="ctr" eaLnBrk="1" hangingPunct="1"/>
                <a:r>
                  <a:rPr lang="en-US" altLang="en-US" sz="1100">
                    <a:latin typeface="Arial" panose="020B0604020202020204" pitchFamily="34" charset="0"/>
                  </a:rPr>
                  <a:t>Serve Wine &amp; Enjoy!</a:t>
                </a:r>
              </a:p>
            </p:txBody>
          </p:sp>
          <p:cxnSp>
            <p:nvCxnSpPr>
              <p:cNvPr id="529434" name="AutoShape 26">
                <a:extLst>
                  <a:ext uri="{FF2B5EF4-FFF2-40B4-BE49-F238E27FC236}">
                    <a16:creationId xmlns:a16="http://schemas.microsoft.com/office/drawing/2014/main" id="{795CFB14-7454-C200-92ED-6B2E97792A95}"/>
                  </a:ext>
                </a:extLst>
              </p:cNvPr>
              <p:cNvCxnSpPr>
                <a:cxnSpLocks noChangeShapeType="1"/>
                <a:stCxn id="529414" idx="1"/>
                <a:endCxn id="529415" idx="0"/>
              </p:cNvCxnSpPr>
              <p:nvPr/>
            </p:nvCxnSpPr>
            <p:spPr bwMode="auto">
              <a:xfrm rot="10800000" flipV="1">
                <a:off x="1656" y="552"/>
                <a:ext cx="1056" cy="216"/>
              </a:xfrm>
              <a:prstGeom prst="bentConnector2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35" name="AutoShape 27">
                <a:extLst>
                  <a:ext uri="{FF2B5EF4-FFF2-40B4-BE49-F238E27FC236}">
                    <a16:creationId xmlns:a16="http://schemas.microsoft.com/office/drawing/2014/main" id="{FD35CA33-3DF4-1B1A-1024-D0B33293ABE0}"/>
                  </a:ext>
                </a:extLst>
              </p:cNvPr>
              <p:cNvCxnSpPr>
                <a:cxnSpLocks noChangeShapeType="1"/>
                <a:stCxn id="529414" idx="3"/>
                <a:endCxn id="529423" idx="0"/>
              </p:cNvCxnSpPr>
              <p:nvPr/>
            </p:nvCxnSpPr>
            <p:spPr bwMode="auto">
              <a:xfrm>
                <a:off x="3528" y="552"/>
                <a:ext cx="1152" cy="216"/>
              </a:xfrm>
              <a:prstGeom prst="bentConnector2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36" name="AutoShape 28">
                <a:extLst>
                  <a:ext uri="{FF2B5EF4-FFF2-40B4-BE49-F238E27FC236}">
                    <a16:creationId xmlns:a16="http://schemas.microsoft.com/office/drawing/2014/main" id="{1FEE1B0B-CCC3-9ED2-2342-31433EDB5D0D}"/>
                  </a:ext>
                </a:extLst>
              </p:cNvPr>
              <p:cNvCxnSpPr>
                <a:cxnSpLocks noChangeShapeType="1"/>
                <a:stCxn id="529414" idx="2"/>
                <a:endCxn id="529419" idx="0"/>
              </p:cNvCxnSpPr>
              <p:nvPr/>
            </p:nvCxnSpPr>
            <p:spPr bwMode="auto">
              <a:xfrm>
                <a:off x="3120" y="624"/>
                <a:ext cx="0" cy="144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37" name="AutoShape 29">
                <a:extLst>
                  <a:ext uri="{FF2B5EF4-FFF2-40B4-BE49-F238E27FC236}">
                    <a16:creationId xmlns:a16="http://schemas.microsoft.com/office/drawing/2014/main" id="{95A69E22-2448-46A9-3448-5ADB3E79A56F}"/>
                  </a:ext>
                </a:extLst>
              </p:cNvPr>
              <p:cNvCxnSpPr>
                <a:cxnSpLocks noChangeShapeType="1"/>
                <a:stCxn id="529419" idx="2"/>
                <a:endCxn id="529420" idx="0"/>
              </p:cNvCxnSpPr>
              <p:nvPr/>
            </p:nvCxnSpPr>
            <p:spPr bwMode="auto">
              <a:xfrm>
                <a:off x="3120" y="912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38" name="AutoShape 30">
                <a:extLst>
                  <a:ext uri="{FF2B5EF4-FFF2-40B4-BE49-F238E27FC236}">
                    <a16:creationId xmlns:a16="http://schemas.microsoft.com/office/drawing/2014/main" id="{59930AB6-63C5-C1EA-FC69-86902C4AF427}"/>
                  </a:ext>
                </a:extLst>
              </p:cNvPr>
              <p:cNvCxnSpPr>
                <a:cxnSpLocks noChangeShapeType="1"/>
                <a:stCxn id="529420" idx="2"/>
                <a:endCxn id="529421" idx="0"/>
              </p:cNvCxnSpPr>
              <p:nvPr/>
            </p:nvCxnSpPr>
            <p:spPr bwMode="auto">
              <a:xfrm>
                <a:off x="3120" y="1152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39" name="AutoShape 31">
                <a:extLst>
                  <a:ext uri="{FF2B5EF4-FFF2-40B4-BE49-F238E27FC236}">
                    <a16:creationId xmlns:a16="http://schemas.microsoft.com/office/drawing/2014/main" id="{DC42E9C8-91E1-B12B-A070-52D6CF875FCC}"/>
                  </a:ext>
                </a:extLst>
              </p:cNvPr>
              <p:cNvCxnSpPr>
                <a:cxnSpLocks noChangeShapeType="1"/>
                <a:stCxn id="529415" idx="2"/>
                <a:endCxn id="529416" idx="0"/>
              </p:cNvCxnSpPr>
              <p:nvPr/>
            </p:nvCxnSpPr>
            <p:spPr bwMode="auto">
              <a:xfrm>
                <a:off x="1656" y="912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0" name="AutoShape 32">
                <a:extLst>
                  <a:ext uri="{FF2B5EF4-FFF2-40B4-BE49-F238E27FC236}">
                    <a16:creationId xmlns:a16="http://schemas.microsoft.com/office/drawing/2014/main" id="{940268D6-B86C-5B0D-9707-FA224C7ADEB7}"/>
                  </a:ext>
                </a:extLst>
              </p:cNvPr>
              <p:cNvCxnSpPr>
                <a:cxnSpLocks noChangeShapeType="1"/>
                <a:stCxn id="529416" idx="2"/>
                <a:endCxn id="529417" idx="0"/>
              </p:cNvCxnSpPr>
              <p:nvPr/>
            </p:nvCxnSpPr>
            <p:spPr bwMode="auto">
              <a:xfrm>
                <a:off x="1656" y="1248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1" name="AutoShape 33">
                <a:extLst>
                  <a:ext uri="{FF2B5EF4-FFF2-40B4-BE49-F238E27FC236}">
                    <a16:creationId xmlns:a16="http://schemas.microsoft.com/office/drawing/2014/main" id="{E9FAEDF4-DBAE-0876-4732-88BAB3012E1C}"/>
                  </a:ext>
                </a:extLst>
              </p:cNvPr>
              <p:cNvCxnSpPr>
                <a:cxnSpLocks noChangeShapeType="1"/>
                <a:stCxn id="529417" idx="2"/>
                <a:endCxn id="529418" idx="0"/>
              </p:cNvCxnSpPr>
              <p:nvPr/>
            </p:nvCxnSpPr>
            <p:spPr bwMode="auto">
              <a:xfrm>
                <a:off x="1656" y="1488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2" name="AutoShape 34">
                <a:extLst>
                  <a:ext uri="{FF2B5EF4-FFF2-40B4-BE49-F238E27FC236}">
                    <a16:creationId xmlns:a16="http://schemas.microsoft.com/office/drawing/2014/main" id="{B23F6986-3A03-CC82-544A-AA5B15F5A527}"/>
                  </a:ext>
                </a:extLst>
              </p:cNvPr>
              <p:cNvCxnSpPr>
                <a:cxnSpLocks noChangeShapeType="1"/>
                <a:stCxn id="529423" idx="2"/>
                <a:endCxn id="529424" idx="0"/>
              </p:cNvCxnSpPr>
              <p:nvPr/>
            </p:nvCxnSpPr>
            <p:spPr bwMode="auto">
              <a:xfrm>
                <a:off x="4680" y="912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3" name="AutoShape 35">
                <a:extLst>
                  <a:ext uri="{FF2B5EF4-FFF2-40B4-BE49-F238E27FC236}">
                    <a16:creationId xmlns:a16="http://schemas.microsoft.com/office/drawing/2014/main" id="{EBC1F120-9B22-E474-5FEC-679223C245D9}"/>
                  </a:ext>
                </a:extLst>
              </p:cNvPr>
              <p:cNvCxnSpPr>
                <a:cxnSpLocks noChangeShapeType="1"/>
                <a:stCxn id="529424" idx="2"/>
                <a:endCxn id="529425" idx="0"/>
              </p:cNvCxnSpPr>
              <p:nvPr/>
            </p:nvCxnSpPr>
            <p:spPr bwMode="auto">
              <a:xfrm>
                <a:off x="4680" y="1152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4" name="AutoShape 36">
                <a:extLst>
                  <a:ext uri="{FF2B5EF4-FFF2-40B4-BE49-F238E27FC236}">
                    <a16:creationId xmlns:a16="http://schemas.microsoft.com/office/drawing/2014/main" id="{CDACFA1D-C95E-093E-6E33-7535FEA4D605}"/>
                  </a:ext>
                </a:extLst>
              </p:cNvPr>
              <p:cNvCxnSpPr>
                <a:cxnSpLocks noChangeShapeType="1"/>
                <a:stCxn id="529422" idx="2"/>
                <a:endCxn id="529427" idx="0"/>
              </p:cNvCxnSpPr>
              <p:nvPr/>
            </p:nvCxnSpPr>
            <p:spPr bwMode="auto">
              <a:xfrm>
                <a:off x="3120" y="2064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5" name="AutoShape 37">
                <a:extLst>
                  <a:ext uri="{FF2B5EF4-FFF2-40B4-BE49-F238E27FC236}">
                    <a16:creationId xmlns:a16="http://schemas.microsoft.com/office/drawing/2014/main" id="{D2213151-0290-844B-49A9-9AE4938D1598}"/>
                  </a:ext>
                </a:extLst>
              </p:cNvPr>
              <p:cNvCxnSpPr>
                <a:cxnSpLocks noChangeShapeType="1"/>
                <a:stCxn id="529427" idx="2"/>
                <a:endCxn id="529428" idx="0"/>
              </p:cNvCxnSpPr>
              <p:nvPr/>
            </p:nvCxnSpPr>
            <p:spPr bwMode="auto">
              <a:xfrm>
                <a:off x="3120" y="2304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6" name="AutoShape 38">
                <a:extLst>
                  <a:ext uri="{FF2B5EF4-FFF2-40B4-BE49-F238E27FC236}">
                    <a16:creationId xmlns:a16="http://schemas.microsoft.com/office/drawing/2014/main" id="{12C93D55-098D-444D-F77C-70A74B9B1AEA}"/>
                  </a:ext>
                </a:extLst>
              </p:cNvPr>
              <p:cNvCxnSpPr>
                <a:cxnSpLocks noChangeShapeType="1"/>
                <a:stCxn id="529428" idx="2"/>
                <a:endCxn id="529429" idx="0"/>
              </p:cNvCxnSpPr>
              <p:nvPr/>
            </p:nvCxnSpPr>
            <p:spPr bwMode="auto">
              <a:xfrm>
                <a:off x="3120" y="2640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7" name="AutoShape 39">
                <a:extLst>
                  <a:ext uri="{FF2B5EF4-FFF2-40B4-BE49-F238E27FC236}">
                    <a16:creationId xmlns:a16="http://schemas.microsoft.com/office/drawing/2014/main" id="{27BA114A-AC0B-2E01-A458-7051731374E1}"/>
                  </a:ext>
                </a:extLst>
              </p:cNvPr>
              <p:cNvCxnSpPr>
                <a:cxnSpLocks noChangeShapeType="1"/>
                <a:stCxn id="529429" idx="2"/>
                <a:endCxn id="529432" idx="0"/>
              </p:cNvCxnSpPr>
              <p:nvPr/>
            </p:nvCxnSpPr>
            <p:spPr bwMode="auto">
              <a:xfrm>
                <a:off x="3120" y="2880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8" name="AutoShape 40">
                <a:extLst>
                  <a:ext uri="{FF2B5EF4-FFF2-40B4-BE49-F238E27FC236}">
                    <a16:creationId xmlns:a16="http://schemas.microsoft.com/office/drawing/2014/main" id="{C7AAC29A-D935-134D-B787-96203209A32C}"/>
                  </a:ext>
                </a:extLst>
              </p:cNvPr>
              <p:cNvCxnSpPr>
                <a:cxnSpLocks noChangeShapeType="1"/>
                <a:stCxn id="529432" idx="2"/>
                <a:endCxn id="529431" idx="0"/>
              </p:cNvCxnSpPr>
              <p:nvPr/>
            </p:nvCxnSpPr>
            <p:spPr bwMode="auto">
              <a:xfrm>
                <a:off x="3120" y="3120"/>
                <a:ext cx="0" cy="48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49" name="AutoShape 41">
                <a:extLst>
                  <a:ext uri="{FF2B5EF4-FFF2-40B4-BE49-F238E27FC236}">
                    <a16:creationId xmlns:a16="http://schemas.microsoft.com/office/drawing/2014/main" id="{AA495679-4F2D-6B13-5AE9-01562A59183D}"/>
                  </a:ext>
                </a:extLst>
              </p:cNvPr>
              <p:cNvCxnSpPr>
                <a:cxnSpLocks noChangeShapeType="1"/>
                <a:stCxn id="529431" idx="2"/>
                <a:endCxn id="529430" idx="0"/>
              </p:cNvCxnSpPr>
              <p:nvPr/>
            </p:nvCxnSpPr>
            <p:spPr bwMode="auto">
              <a:xfrm>
                <a:off x="3120" y="3504"/>
                <a:ext cx="0" cy="48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50" name="AutoShape 42">
                <a:extLst>
                  <a:ext uri="{FF2B5EF4-FFF2-40B4-BE49-F238E27FC236}">
                    <a16:creationId xmlns:a16="http://schemas.microsoft.com/office/drawing/2014/main" id="{C5CB7E19-4375-88C5-E656-4611557D6201}"/>
                  </a:ext>
                </a:extLst>
              </p:cNvPr>
              <p:cNvCxnSpPr>
                <a:cxnSpLocks noChangeShapeType="1"/>
                <a:stCxn id="529430" idx="2"/>
                <a:endCxn id="529426" idx="0"/>
              </p:cNvCxnSpPr>
              <p:nvPr/>
            </p:nvCxnSpPr>
            <p:spPr bwMode="auto">
              <a:xfrm>
                <a:off x="3120" y="3696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51" name="AutoShape 43">
                <a:extLst>
                  <a:ext uri="{FF2B5EF4-FFF2-40B4-BE49-F238E27FC236}">
                    <a16:creationId xmlns:a16="http://schemas.microsoft.com/office/drawing/2014/main" id="{FCED59E7-57C9-58BC-1BA7-6D3698502D52}"/>
                  </a:ext>
                </a:extLst>
              </p:cNvPr>
              <p:cNvCxnSpPr>
                <a:cxnSpLocks noChangeShapeType="1"/>
                <a:stCxn id="529426" idx="2"/>
                <a:endCxn id="529433" idx="0"/>
              </p:cNvCxnSpPr>
              <p:nvPr/>
            </p:nvCxnSpPr>
            <p:spPr bwMode="auto">
              <a:xfrm>
                <a:off x="3120" y="3936"/>
                <a:ext cx="0" cy="96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52" name="AutoShape 44">
                <a:extLst>
                  <a:ext uri="{FF2B5EF4-FFF2-40B4-BE49-F238E27FC236}">
                    <a16:creationId xmlns:a16="http://schemas.microsoft.com/office/drawing/2014/main" id="{16703452-3FDF-4F07-2DE5-A0E556B83068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4512" y="3984"/>
                <a:ext cx="0" cy="0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53" name="AutoShape 45">
                <a:extLst>
                  <a:ext uri="{FF2B5EF4-FFF2-40B4-BE49-F238E27FC236}">
                    <a16:creationId xmlns:a16="http://schemas.microsoft.com/office/drawing/2014/main" id="{684C34C4-E805-8B48-BF95-8892AADE5510}"/>
                  </a:ext>
                </a:extLst>
              </p:cNvPr>
              <p:cNvCxnSpPr>
                <a:cxnSpLocks noChangeShapeType="1"/>
                <a:stCxn id="529418" idx="2"/>
                <a:endCxn id="529422" idx="1"/>
              </p:cNvCxnSpPr>
              <p:nvPr/>
            </p:nvCxnSpPr>
            <p:spPr bwMode="auto">
              <a:xfrm rot="16200000" flipH="1">
                <a:off x="1956" y="1524"/>
                <a:ext cx="168" cy="768"/>
              </a:xfrm>
              <a:prstGeom prst="bentConnector2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54" name="AutoShape 46">
                <a:extLst>
                  <a:ext uri="{FF2B5EF4-FFF2-40B4-BE49-F238E27FC236}">
                    <a16:creationId xmlns:a16="http://schemas.microsoft.com/office/drawing/2014/main" id="{837CFFA5-5ABE-E8AC-1916-DAC528EB6B2C}"/>
                  </a:ext>
                </a:extLst>
              </p:cNvPr>
              <p:cNvCxnSpPr>
                <a:cxnSpLocks noChangeShapeType="1"/>
                <a:stCxn id="529425" idx="2"/>
                <a:endCxn id="529422" idx="3"/>
              </p:cNvCxnSpPr>
              <p:nvPr/>
            </p:nvCxnSpPr>
            <p:spPr bwMode="auto">
              <a:xfrm rot="5400000">
                <a:off x="3996" y="1308"/>
                <a:ext cx="504" cy="864"/>
              </a:xfrm>
              <a:prstGeom prst="bentConnector2">
                <a:avLst/>
              </a:prstGeom>
              <a:noFill/>
              <a:ln w="12700">
                <a:solidFill>
                  <a:srgbClr val="000000"/>
                </a:solidFill>
                <a:miter lim="800000"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29455" name="AutoShape 47">
                <a:extLst>
                  <a:ext uri="{FF2B5EF4-FFF2-40B4-BE49-F238E27FC236}">
                    <a16:creationId xmlns:a16="http://schemas.microsoft.com/office/drawing/2014/main" id="{3BE0165E-3995-8062-8926-48319251027B}"/>
                  </a:ext>
                </a:extLst>
              </p:cNvPr>
              <p:cNvCxnSpPr>
                <a:cxnSpLocks noChangeShapeType="1"/>
                <a:stCxn id="529421" idx="2"/>
                <a:endCxn id="529422" idx="0"/>
              </p:cNvCxnSpPr>
              <p:nvPr/>
            </p:nvCxnSpPr>
            <p:spPr bwMode="auto">
              <a:xfrm>
                <a:off x="3120" y="1392"/>
                <a:ext cx="0" cy="528"/>
              </a:xfrm>
              <a:prstGeom prst="straightConnector1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triangl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sp>
            <p:nvSpPr>
              <p:cNvPr id="529456" name="Text Box 48">
                <a:extLst>
                  <a:ext uri="{FF2B5EF4-FFF2-40B4-BE49-F238E27FC236}">
                    <a16:creationId xmlns:a16="http://schemas.microsoft.com/office/drawing/2014/main" id="{801C7E90-8DE4-79D1-9344-1C291382DAC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8" y="2352"/>
                <a:ext cx="1572" cy="10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 type="none" w="sm" len="sm"/>
                    <a:tailEnd type="none" w="sm" len="sm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latin typeface="Arial" panose="020B0604020202020204" pitchFamily="34" charset="0"/>
                  </a:rPr>
                  <a:t>Ingredients (Serves 4):</a:t>
                </a:r>
              </a:p>
              <a:p>
                <a:pPr eaLnBrk="1" hangingPunct="1"/>
                <a:r>
                  <a:rPr lang="en-US" altLang="en-US" sz="1500">
                    <a:latin typeface="Arial" panose="020B0604020202020204" pitchFamily="34" charset="0"/>
                  </a:rPr>
                  <a:t>½ lb. Emmenthaler Cheese</a:t>
                </a:r>
              </a:p>
              <a:p>
                <a:pPr eaLnBrk="1" hangingPunct="1"/>
                <a:r>
                  <a:rPr lang="en-US" altLang="en-US" sz="1500">
                    <a:latin typeface="Arial" panose="020B0604020202020204" pitchFamily="34" charset="0"/>
                  </a:rPr>
                  <a:t>½ lb. Gruyere Cheese</a:t>
                </a:r>
              </a:p>
              <a:p>
                <a:pPr eaLnBrk="1" hangingPunct="1"/>
                <a:r>
                  <a:rPr lang="en-US" altLang="en-US" sz="1500">
                    <a:latin typeface="Arial" panose="020B0604020202020204" pitchFamily="34" charset="0"/>
                  </a:rPr>
                  <a:t>1 Clove Garlic</a:t>
                </a:r>
              </a:p>
              <a:p>
                <a:pPr eaLnBrk="1" hangingPunct="1"/>
                <a:r>
                  <a:rPr lang="en-US" altLang="en-US" sz="1500">
                    <a:latin typeface="Arial" panose="020B0604020202020204" pitchFamily="34" charset="0"/>
                  </a:rPr>
                  <a:t>1 Bottle Reisling Wine</a:t>
                </a:r>
              </a:p>
              <a:p>
                <a:pPr eaLnBrk="1" hangingPunct="1"/>
                <a:r>
                  <a:rPr lang="en-US" altLang="en-US" sz="1500">
                    <a:latin typeface="Arial" panose="020B0604020202020204" pitchFamily="34" charset="0"/>
                  </a:rPr>
                  <a:t>1 Loaf French Bread</a:t>
                </a:r>
              </a:p>
              <a:p>
                <a:pPr eaLnBrk="1" hangingPunct="1"/>
                <a:r>
                  <a:rPr lang="en-US" altLang="en-US" sz="1500">
                    <a:latin typeface="Arial" panose="020B0604020202020204" pitchFamily="34" charset="0"/>
                  </a:rPr>
                  <a:t>1 tsp. Flour</a:t>
                </a:r>
              </a:p>
            </p:txBody>
          </p:sp>
        </p:grpSp>
        <p:cxnSp>
          <p:nvCxnSpPr>
            <p:cNvPr id="529457" name="AutoShape 49">
              <a:extLst>
                <a:ext uri="{FF2B5EF4-FFF2-40B4-BE49-F238E27FC236}">
                  <a16:creationId xmlns:a16="http://schemas.microsoft.com/office/drawing/2014/main" id="{4DDF4D1C-77A4-49C0-61A8-24ECD3654AB2}"/>
                </a:ext>
              </a:extLst>
            </p:cNvPr>
            <p:cNvCxnSpPr>
              <a:cxnSpLocks noChangeShapeType="1"/>
              <a:stCxn id="529431" idx="3"/>
              <a:endCxn id="529432" idx="3"/>
            </p:cNvCxnSpPr>
            <p:nvPr/>
          </p:nvCxnSpPr>
          <p:spPr bwMode="auto">
            <a:xfrm flipV="1">
              <a:off x="3648" y="3048"/>
              <a:ext cx="168" cy="288"/>
            </a:xfrm>
            <a:prstGeom prst="bentConnector3">
              <a:avLst>
                <a:gd name="adj1" fmla="val 185713"/>
              </a:avLst>
            </a:prstGeom>
            <a:noFill/>
            <a:ln w="12700">
              <a:solidFill>
                <a:srgbClr val="000000"/>
              </a:solidFill>
              <a:miter lim="800000"/>
              <a:headEnd type="none" w="sm" len="sm"/>
              <a:tailEnd type="triangl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529458" name="Text Box 50">
              <a:extLst>
                <a:ext uri="{FF2B5EF4-FFF2-40B4-BE49-F238E27FC236}">
                  <a16:creationId xmlns:a16="http://schemas.microsoft.com/office/drawing/2014/main" id="{7661F9C5-2D14-BE5A-5BA1-C2D8D14D38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8" y="3205"/>
              <a:ext cx="218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000">
                  <a:latin typeface="Arial" panose="020B0604020202020204" pitchFamily="34" charset="0"/>
                </a:rPr>
                <a:t>No</a:t>
              </a:r>
            </a:p>
          </p:txBody>
        </p:sp>
      </p:grpSp>
      <p:sp>
        <p:nvSpPr>
          <p:cNvPr id="529459" name="Text Box 51">
            <a:extLst>
              <a:ext uri="{FF2B5EF4-FFF2-40B4-BE49-F238E27FC236}">
                <a16:creationId xmlns:a16="http://schemas.microsoft.com/office/drawing/2014/main" id="{02BC0BA5-ABC4-CDC2-850F-F0E5AF432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881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5.2-8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A11E7C77-5059-B12E-7B27-89A3C64673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Flowcharting Tips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D8BEE972-C948-97A7-7FE0-62BBD51E6D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/>
              <a:t>Boundaries</a:t>
            </a:r>
          </a:p>
          <a:p>
            <a:endParaRPr lang="en-US" altLang="en-US" sz="3200"/>
          </a:p>
          <a:p>
            <a:r>
              <a:rPr lang="en-US" altLang="en-US" sz="3200"/>
              <a:t>Level of Detail</a:t>
            </a:r>
          </a:p>
          <a:p>
            <a:endParaRPr lang="en-US" altLang="en-US" sz="3200"/>
          </a:p>
          <a:p>
            <a:r>
              <a:rPr lang="en-US" altLang="en-US" sz="3200"/>
              <a:t>Multiple Choices</a:t>
            </a:r>
          </a:p>
          <a:p>
            <a:endParaRPr lang="en-US" altLang="en-US" sz="3200"/>
          </a:p>
          <a:p>
            <a:r>
              <a:rPr lang="en-US" altLang="en-US" sz="3200"/>
              <a:t>Sticky Notes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AF56F0FA-7F8F-B503-42D4-8C7A79CD3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5600" y="6324600"/>
            <a:ext cx="186531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 10-11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F47CB214-9668-885B-8408-DFB72D0489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Cross-Functional/Responsibility Flowchart</a:t>
            </a:r>
          </a:p>
        </p:txBody>
      </p:sp>
      <p:sp>
        <p:nvSpPr>
          <p:cNvPr id="516190" name="Text Box 94">
            <a:extLst>
              <a:ext uri="{FF2B5EF4-FFF2-40B4-BE49-F238E27FC236}">
                <a16:creationId xmlns:a16="http://schemas.microsoft.com/office/drawing/2014/main" id="{9782A5FC-0CAA-D567-4635-D9009AB218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9350" y="60198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5.2-13</a:t>
            </a:r>
          </a:p>
        </p:txBody>
      </p:sp>
      <p:pic>
        <p:nvPicPr>
          <p:cNvPr id="516191" name="Picture 95">
            <a:extLst>
              <a:ext uri="{FF2B5EF4-FFF2-40B4-BE49-F238E27FC236}">
                <a16:creationId xmlns:a16="http://schemas.microsoft.com/office/drawing/2014/main" id="{7F1BFF90-8371-2283-2CF3-EAF3AA831F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914400"/>
            <a:ext cx="6223000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2" name="Rectangle 4">
            <a:extLst>
              <a:ext uri="{FF2B5EF4-FFF2-40B4-BE49-F238E27FC236}">
                <a16:creationId xmlns:a16="http://schemas.microsoft.com/office/drawing/2014/main" id="{BD59F89B-A956-508D-FBD6-785D284771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Layout Diagrams</a:t>
            </a:r>
          </a:p>
        </p:txBody>
      </p:sp>
      <p:sp>
        <p:nvSpPr>
          <p:cNvPr id="519362" name="Rectangle 194">
            <a:extLst>
              <a:ext uri="{FF2B5EF4-FFF2-40B4-BE49-F238E27FC236}">
                <a16:creationId xmlns:a16="http://schemas.microsoft.com/office/drawing/2014/main" id="{8C603F13-B997-932A-EB88-8E40EFDDCD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7300" y="6580188"/>
            <a:ext cx="785813" cy="125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69" name="Text Box 201">
            <a:extLst>
              <a:ext uri="{FF2B5EF4-FFF2-40B4-BE49-F238E27FC236}">
                <a16:creationId xmlns:a16="http://schemas.microsoft.com/office/drawing/2014/main" id="{4037EE13-A4C9-2425-0AF1-87DC5CAE6F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5.2-16</a:t>
            </a:r>
          </a:p>
        </p:txBody>
      </p:sp>
      <p:sp>
        <p:nvSpPr>
          <p:cNvPr id="519372" name="Rectangle 204">
            <a:extLst>
              <a:ext uri="{FF2B5EF4-FFF2-40B4-BE49-F238E27FC236}">
                <a16:creationId xmlns:a16="http://schemas.microsoft.com/office/drawing/2014/main" id="{8FBC54EF-0002-4C09-F8E4-82B74A37A0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5063" y="1016000"/>
            <a:ext cx="4378325" cy="247650"/>
          </a:xfrm>
          <a:prstGeom prst="rect">
            <a:avLst/>
          </a:prstGeom>
          <a:solidFill>
            <a:srgbClr val="CC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200" b="1" i="1"/>
              <a:t>Same Day Surgery (SDS) Admitting Layout Diagram</a:t>
            </a:r>
            <a:endParaRPr lang="en-US" altLang="en-US" sz="1800" i="1"/>
          </a:p>
        </p:txBody>
      </p:sp>
      <p:sp>
        <p:nvSpPr>
          <p:cNvPr id="519373" name="Rectangle 205">
            <a:extLst>
              <a:ext uri="{FF2B5EF4-FFF2-40B4-BE49-F238E27FC236}">
                <a16:creationId xmlns:a16="http://schemas.microsoft.com/office/drawing/2014/main" id="{C5AE184B-0965-35B3-01C5-4EA543E6B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025" y="1436688"/>
            <a:ext cx="8039100" cy="4840287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74" name="Line 206">
            <a:extLst>
              <a:ext uri="{FF2B5EF4-FFF2-40B4-BE49-F238E27FC236}">
                <a16:creationId xmlns:a16="http://schemas.microsoft.com/office/drawing/2014/main" id="{A1D04968-3B07-A4E1-C0BE-9EF9499690CF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5575" y="1455738"/>
            <a:ext cx="0" cy="22288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75" name="Line 207">
            <a:extLst>
              <a:ext uri="{FF2B5EF4-FFF2-40B4-BE49-F238E27FC236}">
                <a16:creationId xmlns:a16="http://schemas.microsoft.com/office/drawing/2014/main" id="{17927A03-6828-384D-5B2D-1663C3D01CD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90775" y="3684588"/>
            <a:ext cx="3048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76" name="Line 208">
            <a:extLst>
              <a:ext uri="{FF2B5EF4-FFF2-40B4-BE49-F238E27FC236}">
                <a16:creationId xmlns:a16="http://schemas.microsoft.com/office/drawing/2014/main" id="{C7FB4030-2357-9255-B382-44555824F7E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1025" y="3684588"/>
            <a:ext cx="14859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77" name="Line 209">
            <a:extLst>
              <a:ext uri="{FF2B5EF4-FFF2-40B4-BE49-F238E27FC236}">
                <a16:creationId xmlns:a16="http://schemas.microsoft.com/office/drawing/2014/main" id="{EAAC515A-E728-C68D-18A1-155D3DC20376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025" y="4352925"/>
            <a:ext cx="7429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78" name="Line 210">
            <a:extLst>
              <a:ext uri="{FF2B5EF4-FFF2-40B4-BE49-F238E27FC236}">
                <a16:creationId xmlns:a16="http://schemas.microsoft.com/office/drawing/2014/main" id="{4AE4AC7E-DFC0-C229-FE5D-0CDC9CF066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2125" y="4352925"/>
            <a:ext cx="9334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79" name="Line 211">
            <a:extLst>
              <a:ext uri="{FF2B5EF4-FFF2-40B4-BE49-F238E27FC236}">
                <a16:creationId xmlns:a16="http://schemas.microsoft.com/office/drawing/2014/main" id="{CF42CDB2-9502-C558-66C3-1CF0AE9D034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5575" y="4352925"/>
            <a:ext cx="0" cy="3619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0" name="Line 212">
            <a:extLst>
              <a:ext uri="{FF2B5EF4-FFF2-40B4-BE49-F238E27FC236}">
                <a16:creationId xmlns:a16="http://schemas.microsoft.com/office/drawing/2014/main" id="{C13965F8-E259-055C-7139-B1CBD4969E6C}"/>
              </a:ext>
            </a:extLst>
          </p:cNvPr>
          <p:cNvSpPr>
            <a:spLocks noChangeShapeType="1"/>
          </p:cNvSpPr>
          <p:nvPr/>
        </p:nvSpPr>
        <p:spPr bwMode="auto">
          <a:xfrm>
            <a:off x="2695575" y="5038725"/>
            <a:ext cx="0" cy="12382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1" name="Line 213">
            <a:extLst>
              <a:ext uri="{FF2B5EF4-FFF2-40B4-BE49-F238E27FC236}">
                <a16:creationId xmlns:a16="http://schemas.microsoft.com/office/drawing/2014/main" id="{F0273BA8-E62A-8E12-5FE9-05FD87307AE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76625" y="4352925"/>
            <a:ext cx="0" cy="19240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2" name="Line 214">
            <a:extLst>
              <a:ext uri="{FF2B5EF4-FFF2-40B4-BE49-F238E27FC236}">
                <a16:creationId xmlns:a16="http://schemas.microsoft.com/office/drawing/2014/main" id="{3B973E9B-F876-9C8B-28D4-12A111ECAE92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6625" y="4352925"/>
            <a:ext cx="2857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3" name="Line 215">
            <a:extLst>
              <a:ext uri="{FF2B5EF4-FFF2-40B4-BE49-F238E27FC236}">
                <a16:creationId xmlns:a16="http://schemas.microsoft.com/office/drawing/2014/main" id="{6DD894BA-99D2-B69E-3ABA-66BD5E40B723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2375" y="4346575"/>
            <a:ext cx="0" cy="101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4" name="Line 216">
            <a:extLst>
              <a:ext uri="{FF2B5EF4-FFF2-40B4-BE49-F238E27FC236}">
                <a16:creationId xmlns:a16="http://schemas.microsoft.com/office/drawing/2014/main" id="{196F7FAB-49C3-0896-FDF8-7ADDB49B400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2375" y="4448175"/>
            <a:ext cx="9334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5" name="Line 217">
            <a:extLst>
              <a:ext uri="{FF2B5EF4-FFF2-40B4-BE49-F238E27FC236}">
                <a16:creationId xmlns:a16="http://schemas.microsoft.com/office/drawing/2014/main" id="{F7FA35BE-FA62-3999-37AB-FAC7F2D8E6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95825" y="4346575"/>
            <a:ext cx="0" cy="101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6" name="Line 218">
            <a:extLst>
              <a:ext uri="{FF2B5EF4-FFF2-40B4-BE49-F238E27FC236}">
                <a16:creationId xmlns:a16="http://schemas.microsoft.com/office/drawing/2014/main" id="{B4AB43F5-1072-2DAC-665E-48DBEC989CAF}"/>
              </a:ext>
            </a:extLst>
          </p:cNvPr>
          <p:cNvSpPr>
            <a:spLocks noChangeShapeType="1"/>
          </p:cNvSpPr>
          <p:nvPr/>
        </p:nvSpPr>
        <p:spPr bwMode="auto">
          <a:xfrm>
            <a:off x="4695825" y="4352925"/>
            <a:ext cx="39243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7" name="Line 219">
            <a:extLst>
              <a:ext uri="{FF2B5EF4-FFF2-40B4-BE49-F238E27FC236}">
                <a16:creationId xmlns:a16="http://schemas.microsoft.com/office/drawing/2014/main" id="{48A16C7E-4371-C62E-4052-95A5695AD11A}"/>
              </a:ext>
            </a:extLst>
          </p:cNvPr>
          <p:cNvSpPr>
            <a:spLocks noChangeShapeType="1"/>
          </p:cNvSpPr>
          <p:nvPr/>
        </p:nvSpPr>
        <p:spPr bwMode="auto">
          <a:xfrm>
            <a:off x="7953375" y="3684588"/>
            <a:ext cx="66675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8" name="Line 220">
            <a:extLst>
              <a:ext uri="{FF2B5EF4-FFF2-40B4-BE49-F238E27FC236}">
                <a16:creationId xmlns:a16="http://schemas.microsoft.com/office/drawing/2014/main" id="{63DB4624-4522-A315-BF3B-7278DE08E0E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91225" y="3684588"/>
            <a:ext cx="154305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89" name="Line 221">
            <a:extLst>
              <a:ext uri="{FF2B5EF4-FFF2-40B4-BE49-F238E27FC236}">
                <a16:creationId xmlns:a16="http://schemas.microsoft.com/office/drawing/2014/main" id="{8FA54802-CB53-CFF9-557A-86A7C293B5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91225" y="3417888"/>
            <a:ext cx="0" cy="2682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0" name="Line 222">
            <a:extLst>
              <a:ext uri="{FF2B5EF4-FFF2-40B4-BE49-F238E27FC236}">
                <a16:creationId xmlns:a16="http://schemas.microsoft.com/office/drawing/2014/main" id="{4A089573-5407-8101-F94E-AB429A6875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91225" y="2198688"/>
            <a:ext cx="0" cy="8207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1" name="Line 223">
            <a:extLst>
              <a:ext uri="{FF2B5EF4-FFF2-40B4-BE49-F238E27FC236}">
                <a16:creationId xmlns:a16="http://schemas.microsoft.com/office/drawing/2014/main" id="{B2C7E233-30F7-46D2-0215-8FC447BD112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1225" y="1436688"/>
            <a:ext cx="0" cy="4381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2" name="Rectangle 224">
            <a:extLst>
              <a:ext uri="{FF2B5EF4-FFF2-40B4-BE49-F238E27FC236}">
                <a16:creationId xmlns:a16="http://schemas.microsoft.com/office/drawing/2014/main" id="{8F2C7AC9-4F7B-65A4-1B20-0411C02DC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1425" y="4513263"/>
            <a:ext cx="371475" cy="639762"/>
          </a:xfrm>
          <a:prstGeom prst="rect">
            <a:avLst/>
          </a:prstGeom>
          <a:solidFill>
            <a:schemeClr val="folHlink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3" name="Rectangle 225">
            <a:extLst>
              <a:ext uri="{FF2B5EF4-FFF2-40B4-BE49-F238E27FC236}">
                <a16:creationId xmlns:a16="http://schemas.microsoft.com/office/drawing/2014/main" id="{88D8DA01-F99A-FAD0-AFF2-7C6BCDFEC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6725" y="4513263"/>
            <a:ext cx="371475" cy="639762"/>
          </a:xfrm>
          <a:prstGeom prst="rect">
            <a:avLst/>
          </a:prstGeom>
          <a:solidFill>
            <a:schemeClr val="folHlink"/>
          </a:solidFill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4" name="Line 226">
            <a:extLst>
              <a:ext uri="{FF2B5EF4-FFF2-40B4-BE49-F238E27FC236}">
                <a16:creationId xmlns:a16="http://schemas.microsoft.com/office/drawing/2014/main" id="{05D951D0-E609-B0FF-2244-995C480E2C5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4075" y="4352925"/>
            <a:ext cx="0" cy="8382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5" name="Line 227">
            <a:extLst>
              <a:ext uri="{FF2B5EF4-FFF2-40B4-BE49-F238E27FC236}">
                <a16:creationId xmlns:a16="http://schemas.microsoft.com/office/drawing/2014/main" id="{BEFBE5F7-A9E8-9FB3-D948-445A83C3EB5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1025" y="5210175"/>
            <a:ext cx="21145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6" name="Line 228">
            <a:extLst>
              <a:ext uri="{FF2B5EF4-FFF2-40B4-BE49-F238E27FC236}">
                <a16:creationId xmlns:a16="http://schemas.microsoft.com/office/drawing/2014/main" id="{C097C67B-8092-4BF8-F756-D43D9890A34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81125" y="2179638"/>
            <a:ext cx="0" cy="15065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7" name="Line 229">
            <a:extLst>
              <a:ext uri="{FF2B5EF4-FFF2-40B4-BE49-F238E27FC236}">
                <a16:creationId xmlns:a16="http://schemas.microsoft.com/office/drawing/2014/main" id="{31BD8C40-1840-B1D0-FB86-969220189B1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81125" y="2179638"/>
            <a:ext cx="131445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8" name="Line 230">
            <a:extLst>
              <a:ext uri="{FF2B5EF4-FFF2-40B4-BE49-F238E27FC236}">
                <a16:creationId xmlns:a16="http://schemas.microsoft.com/office/drawing/2014/main" id="{914DB7E2-73F5-34FA-4617-2B55F324FF2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72275" y="1436688"/>
            <a:ext cx="0" cy="22479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399" name="Line 231">
            <a:extLst>
              <a:ext uri="{FF2B5EF4-FFF2-40B4-BE49-F238E27FC236}">
                <a16:creationId xmlns:a16="http://schemas.microsoft.com/office/drawing/2014/main" id="{AE8C6270-F1D3-75B3-9D76-0310247CF9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1225" y="2503488"/>
            <a:ext cx="78105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0" name="Line 232">
            <a:extLst>
              <a:ext uri="{FF2B5EF4-FFF2-40B4-BE49-F238E27FC236}">
                <a16:creationId xmlns:a16="http://schemas.microsoft.com/office/drawing/2014/main" id="{A72424F3-FA1E-6EEA-4228-C3F9E0CA58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181975" y="1436688"/>
            <a:ext cx="0" cy="22479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1" name="Line 233">
            <a:extLst>
              <a:ext uri="{FF2B5EF4-FFF2-40B4-BE49-F238E27FC236}">
                <a16:creationId xmlns:a16="http://schemas.microsoft.com/office/drawing/2014/main" id="{464DB864-B6E7-877D-C224-FDAF00B9E6E9}"/>
              </a:ext>
            </a:extLst>
          </p:cNvPr>
          <p:cNvSpPr>
            <a:spLocks noChangeShapeType="1"/>
          </p:cNvSpPr>
          <p:nvPr/>
        </p:nvSpPr>
        <p:spPr bwMode="auto">
          <a:xfrm>
            <a:off x="5991225" y="3703638"/>
            <a:ext cx="400050" cy="1539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2" name="Line 234">
            <a:extLst>
              <a:ext uri="{FF2B5EF4-FFF2-40B4-BE49-F238E27FC236}">
                <a16:creationId xmlns:a16="http://schemas.microsoft.com/office/drawing/2014/main" id="{8DDDDF24-F170-C65D-4F4E-5C5113E27B1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91225" y="4160838"/>
            <a:ext cx="400050" cy="1920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3" name="Line 235">
            <a:extLst>
              <a:ext uri="{FF2B5EF4-FFF2-40B4-BE49-F238E27FC236}">
                <a16:creationId xmlns:a16="http://schemas.microsoft.com/office/drawing/2014/main" id="{3F63BBC1-85D2-F94D-FC47-7349CD989C2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19975" y="3074988"/>
            <a:ext cx="0" cy="6111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4" name="Line 236">
            <a:extLst>
              <a:ext uri="{FF2B5EF4-FFF2-40B4-BE49-F238E27FC236}">
                <a16:creationId xmlns:a16="http://schemas.microsoft.com/office/drawing/2014/main" id="{3BB47369-29BD-F7FF-408D-40511607796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05675" y="3074988"/>
            <a:ext cx="11430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5" name="Line 237">
            <a:extLst>
              <a:ext uri="{FF2B5EF4-FFF2-40B4-BE49-F238E27FC236}">
                <a16:creationId xmlns:a16="http://schemas.microsoft.com/office/drawing/2014/main" id="{D72C8058-CF05-1EF3-EDD5-39A8A8EA144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772275" y="3074988"/>
            <a:ext cx="95250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6" name="Line 238">
            <a:extLst>
              <a:ext uri="{FF2B5EF4-FFF2-40B4-BE49-F238E27FC236}">
                <a16:creationId xmlns:a16="http://schemas.microsoft.com/office/drawing/2014/main" id="{7DF32068-4C54-662D-57AD-F93157588B0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456488" y="3265488"/>
            <a:ext cx="58737" cy="420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7" name="Line 239">
            <a:extLst>
              <a:ext uri="{FF2B5EF4-FFF2-40B4-BE49-F238E27FC236}">
                <a16:creationId xmlns:a16="http://schemas.microsoft.com/office/drawing/2014/main" id="{B28142AF-2968-86C2-A409-9136647AC0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90775" y="3379788"/>
            <a:ext cx="247650" cy="2873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8" name="Line 240">
            <a:extLst>
              <a:ext uri="{FF2B5EF4-FFF2-40B4-BE49-F238E27FC236}">
                <a16:creationId xmlns:a16="http://schemas.microsoft.com/office/drawing/2014/main" id="{C3123580-3A6E-4911-B31E-3E3317063F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0225" y="4352925"/>
            <a:ext cx="247650" cy="1143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09" name="Line 241">
            <a:extLst>
              <a:ext uri="{FF2B5EF4-FFF2-40B4-BE49-F238E27FC236}">
                <a16:creationId xmlns:a16="http://schemas.microsoft.com/office/drawing/2014/main" id="{2EF98EF7-BF23-E4C6-35C7-24D53565847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581275" y="4427538"/>
            <a:ext cx="114300" cy="24923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0" name="Line 242">
            <a:extLst>
              <a:ext uri="{FF2B5EF4-FFF2-40B4-BE49-F238E27FC236}">
                <a16:creationId xmlns:a16="http://schemas.microsoft.com/office/drawing/2014/main" id="{47A5E39E-0A81-0F37-84AC-7DEA425700D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57575" y="1443038"/>
            <a:ext cx="0" cy="22479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1" name="Line 243">
            <a:extLst>
              <a:ext uri="{FF2B5EF4-FFF2-40B4-BE49-F238E27FC236}">
                <a16:creationId xmlns:a16="http://schemas.microsoft.com/office/drawing/2014/main" id="{82B473EB-CC43-EA0C-EF6F-8EE7AE98469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70275" y="3690938"/>
            <a:ext cx="19558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2" name="Line 244">
            <a:extLst>
              <a:ext uri="{FF2B5EF4-FFF2-40B4-BE49-F238E27FC236}">
                <a16:creationId xmlns:a16="http://schemas.microsoft.com/office/drawing/2014/main" id="{0B6A6BF4-5C8D-2583-6465-1C15DD27F8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26075" y="3271838"/>
            <a:ext cx="0" cy="4079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3" name="Line 245">
            <a:extLst>
              <a:ext uri="{FF2B5EF4-FFF2-40B4-BE49-F238E27FC236}">
                <a16:creationId xmlns:a16="http://schemas.microsoft.com/office/drawing/2014/main" id="{4E057DB6-FB57-7925-9E78-F48921AC2F2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76675" y="3271838"/>
            <a:ext cx="15494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4" name="Line 246">
            <a:extLst>
              <a:ext uri="{FF2B5EF4-FFF2-40B4-BE49-F238E27FC236}">
                <a16:creationId xmlns:a16="http://schemas.microsoft.com/office/drawing/2014/main" id="{7A01B1B2-75CD-E01F-FFD6-70F288F55DA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76675" y="1760538"/>
            <a:ext cx="0" cy="14986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5" name="Line 247">
            <a:extLst>
              <a:ext uri="{FF2B5EF4-FFF2-40B4-BE49-F238E27FC236}">
                <a16:creationId xmlns:a16="http://schemas.microsoft.com/office/drawing/2014/main" id="{8856538A-52B0-065E-0565-FF8B2CA38D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876675" y="1760538"/>
            <a:ext cx="15113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16" name="Line 248">
            <a:extLst>
              <a:ext uri="{FF2B5EF4-FFF2-40B4-BE49-F238E27FC236}">
                <a16:creationId xmlns:a16="http://schemas.microsoft.com/office/drawing/2014/main" id="{46A3F249-8360-D4E3-1420-C1A267C3FC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387975" y="1443038"/>
            <a:ext cx="0" cy="3175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9417" name="Group 249">
            <a:extLst>
              <a:ext uri="{FF2B5EF4-FFF2-40B4-BE49-F238E27FC236}">
                <a16:creationId xmlns:a16="http://schemas.microsoft.com/office/drawing/2014/main" id="{E778024D-D403-4781-B28A-BC49E19042E7}"/>
              </a:ext>
            </a:extLst>
          </p:cNvPr>
          <p:cNvGrpSpPr>
            <a:grpSpLocks/>
          </p:cNvGrpSpPr>
          <p:nvPr/>
        </p:nvGrpSpPr>
        <p:grpSpPr bwMode="auto">
          <a:xfrm>
            <a:off x="4232275" y="2141538"/>
            <a:ext cx="977900" cy="496887"/>
            <a:chOff x="0" y="375"/>
            <a:chExt cx="20000" cy="19625"/>
          </a:xfrm>
        </p:grpSpPr>
        <p:sp>
          <p:nvSpPr>
            <p:cNvPr id="519418" name="Line 250">
              <a:extLst>
                <a:ext uri="{FF2B5EF4-FFF2-40B4-BE49-F238E27FC236}">
                  <a16:creationId xmlns:a16="http://schemas.microsoft.com/office/drawing/2014/main" id="{0E730A14-4AD4-0430-0279-AC621C9ECB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9979"/>
              <a:ext cx="20000" cy="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419" name="Line 251">
              <a:extLst>
                <a:ext uri="{FF2B5EF4-FFF2-40B4-BE49-F238E27FC236}">
                  <a16:creationId xmlns:a16="http://schemas.microsoft.com/office/drawing/2014/main" id="{111BB93D-C7BC-08C2-E839-FE24B42155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542" y="375"/>
              <a:ext cx="5458" cy="196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420" name="Line 252">
              <a:extLst>
                <a:ext uri="{FF2B5EF4-FFF2-40B4-BE49-F238E27FC236}">
                  <a16:creationId xmlns:a16="http://schemas.microsoft.com/office/drawing/2014/main" id="{D836802B-BD3A-FF5D-5186-4252A32959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7" y="879"/>
              <a:ext cx="5708" cy="19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421" name="Line 253">
              <a:extLst>
                <a:ext uri="{FF2B5EF4-FFF2-40B4-BE49-F238E27FC236}">
                  <a16:creationId xmlns:a16="http://schemas.microsoft.com/office/drawing/2014/main" id="{AA2580CA-8FB1-422E-5EE7-EDF8675814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" y="879"/>
              <a:ext cx="8833" cy="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9422" name="Oval 254">
            <a:extLst>
              <a:ext uri="{FF2B5EF4-FFF2-40B4-BE49-F238E27FC236}">
                <a16:creationId xmlns:a16="http://schemas.microsoft.com/office/drawing/2014/main" id="{B7AC2EB9-5E91-6496-523A-3CD9503293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68775" y="21034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3" name="Oval 255">
            <a:extLst>
              <a:ext uri="{FF2B5EF4-FFF2-40B4-BE49-F238E27FC236}">
                <a16:creationId xmlns:a16="http://schemas.microsoft.com/office/drawing/2014/main" id="{D25A4F66-FD76-3F2B-34BF-2EF7D90453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29924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4" name="Oval 256">
            <a:extLst>
              <a:ext uri="{FF2B5EF4-FFF2-40B4-BE49-F238E27FC236}">
                <a16:creationId xmlns:a16="http://schemas.microsoft.com/office/drawing/2014/main" id="{EBD63755-C027-7726-9CAE-04121D1B02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0675" y="29924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5" name="Oval 257">
            <a:extLst>
              <a:ext uri="{FF2B5EF4-FFF2-40B4-BE49-F238E27FC236}">
                <a16:creationId xmlns:a16="http://schemas.microsoft.com/office/drawing/2014/main" id="{6C17FDA3-6CD9-6885-77C9-4D262ED6F8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5075" y="21288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6" name="Oval 258">
            <a:extLst>
              <a:ext uri="{FF2B5EF4-FFF2-40B4-BE49-F238E27FC236}">
                <a16:creationId xmlns:a16="http://schemas.microsoft.com/office/drawing/2014/main" id="{7BB0DF4D-5270-8522-B931-006DAADB7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475" y="23447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7" name="Oval 259">
            <a:extLst>
              <a:ext uri="{FF2B5EF4-FFF2-40B4-BE49-F238E27FC236}">
                <a16:creationId xmlns:a16="http://schemas.microsoft.com/office/drawing/2014/main" id="{5CB220ED-6195-4CC1-3234-C200C3D345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5" y="23574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8" name="Oval 260">
            <a:extLst>
              <a:ext uri="{FF2B5EF4-FFF2-40B4-BE49-F238E27FC236}">
                <a16:creationId xmlns:a16="http://schemas.microsoft.com/office/drawing/2014/main" id="{29E74C26-A0D0-13D8-0571-9511DB8B0C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475" y="1544638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29" name="Oval 261">
            <a:extLst>
              <a:ext uri="{FF2B5EF4-FFF2-40B4-BE49-F238E27FC236}">
                <a16:creationId xmlns:a16="http://schemas.microsoft.com/office/drawing/2014/main" id="{105A8464-5F39-81F9-8298-E9F58322EC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8475" y="2259013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9430" name="Group 262">
            <a:extLst>
              <a:ext uri="{FF2B5EF4-FFF2-40B4-BE49-F238E27FC236}">
                <a16:creationId xmlns:a16="http://schemas.microsoft.com/office/drawing/2014/main" id="{D896A81F-43DE-B856-C764-C909E6366C07}"/>
              </a:ext>
            </a:extLst>
          </p:cNvPr>
          <p:cNvGrpSpPr>
            <a:grpSpLocks/>
          </p:cNvGrpSpPr>
          <p:nvPr/>
        </p:nvGrpSpPr>
        <p:grpSpPr bwMode="auto">
          <a:xfrm>
            <a:off x="6816725" y="3322638"/>
            <a:ext cx="260350" cy="312737"/>
            <a:chOff x="0" y="0"/>
            <a:chExt cx="20000" cy="20000"/>
          </a:xfrm>
        </p:grpSpPr>
        <p:sp>
          <p:nvSpPr>
            <p:cNvPr id="519431" name="Oval 263">
              <a:extLst>
                <a:ext uri="{FF2B5EF4-FFF2-40B4-BE49-F238E27FC236}">
                  <a16:creationId xmlns:a16="http://schemas.microsoft.com/office/drawing/2014/main" id="{72140341-2775-114C-E0E9-42F36307E1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" y="0"/>
              <a:ext cx="15219" cy="14996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432" name="Rectangle 264">
              <a:extLst>
                <a:ext uri="{FF2B5EF4-FFF2-40B4-BE49-F238E27FC236}">
                  <a16:creationId xmlns:a16="http://schemas.microsoft.com/office/drawing/2014/main" id="{9FAC77C6-0B69-CEED-E030-F475773B4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460"/>
              <a:ext cx="20000" cy="754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9433" name="Oval 265">
            <a:extLst>
              <a:ext uri="{FF2B5EF4-FFF2-40B4-BE49-F238E27FC236}">
                <a16:creationId xmlns:a16="http://schemas.microsoft.com/office/drawing/2014/main" id="{46C4C1F5-BF75-A1ED-6665-2EFDA14542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4075" y="3208338"/>
            <a:ext cx="165100" cy="293687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34" name="Rectangle 266">
            <a:extLst>
              <a:ext uri="{FF2B5EF4-FFF2-40B4-BE49-F238E27FC236}">
                <a16:creationId xmlns:a16="http://schemas.microsoft.com/office/drawing/2014/main" id="{16BF2A1E-9F54-04A8-94C5-A0C62670EC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8675" y="3132138"/>
            <a:ext cx="215900" cy="4206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35" name="Line 267">
            <a:extLst>
              <a:ext uri="{FF2B5EF4-FFF2-40B4-BE49-F238E27FC236}">
                <a16:creationId xmlns:a16="http://schemas.microsoft.com/office/drawing/2014/main" id="{D3184297-9427-0FF2-5FBB-1A4409F588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86575" y="2903538"/>
            <a:ext cx="355600" cy="1793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36" name="Rectangle 268">
            <a:extLst>
              <a:ext uri="{FF2B5EF4-FFF2-40B4-BE49-F238E27FC236}">
                <a16:creationId xmlns:a16="http://schemas.microsoft.com/office/drawing/2014/main" id="{D4F4E2BC-F0FE-F517-B353-5FC55A474E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4475" y="1531938"/>
            <a:ext cx="254000" cy="1473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37" name="Rectangle 269">
            <a:extLst>
              <a:ext uri="{FF2B5EF4-FFF2-40B4-BE49-F238E27FC236}">
                <a16:creationId xmlns:a16="http://schemas.microsoft.com/office/drawing/2014/main" id="{C689F683-866D-78DB-B4B8-A4C108BEFC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48375" y="1481138"/>
            <a:ext cx="673100" cy="3556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38" name="Rectangle 270">
            <a:extLst>
              <a:ext uri="{FF2B5EF4-FFF2-40B4-BE49-F238E27FC236}">
                <a16:creationId xmlns:a16="http://schemas.microsoft.com/office/drawing/2014/main" id="{3FE27D4D-80D0-0230-7FEE-81D980D339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1075" y="2217738"/>
            <a:ext cx="647700" cy="2301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39" name="Rectangle 271">
            <a:extLst>
              <a:ext uri="{FF2B5EF4-FFF2-40B4-BE49-F238E27FC236}">
                <a16:creationId xmlns:a16="http://schemas.microsoft.com/office/drawing/2014/main" id="{3D305489-F8D0-8857-0960-6A1C9FD588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375" y="1519238"/>
            <a:ext cx="254000" cy="2667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0" name="Rectangle 272">
            <a:extLst>
              <a:ext uri="{FF2B5EF4-FFF2-40B4-BE49-F238E27FC236}">
                <a16:creationId xmlns:a16="http://schemas.microsoft.com/office/drawing/2014/main" id="{4999DB0E-9EEE-E863-D037-82CEDAC27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75" y="15192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1" name="Rectangle 273">
            <a:extLst>
              <a:ext uri="{FF2B5EF4-FFF2-40B4-BE49-F238E27FC236}">
                <a16:creationId xmlns:a16="http://schemas.microsoft.com/office/drawing/2014/main" id="{F094616F-2004-2CA5-FCF1-D49F3472F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7975" y="14811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2" name="Rectangle 274">
            <a:extLst>
              <a:ext uri="{FF2B5EF4-FFF2-40B4-BE49-F238E27FC236}">
                <a16:creationId xmlns:a16="http://schemas.microsoft.com/office/drawing/2014/main" id="{0DFAE63A-9424-88D5-BE4B-2BDE6A1E5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9575" y="15319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3" name="Rectangle 275">
            <a:extLst>
              <a:ext uri="{FF2B5EF4-FFF2-40B4-BE49-F238E27FC236}">
                <a16:creationId xmlns:a16="http://schemas.microsoft.com/office/drawing/2014/main" id="{66E0E0B6-C9B1-D2B7-BBD2-EFA7AB687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8475" y="14938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4" name="Rectangle 276">
            <a:extLst>
              <a:ext uri="{FF2B5EF4-FFF2-40B4-BE49-F238E27FC236}">
                <a16:creationId xmlns:a16="http://schemas.microsoft.com/office/drawing/2014/main" id="{4139DB88-EE45-CCA4-9C22-7EEFD862D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2775" y="15319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5" name="Rectangle 277">
            <a:extLst>
              <a:ext uri="{FF2B5EF4-FFF2-40B4-BE49-F238E27FC236}">
                <a16:creationId xmlns:a16="http://schemas.microsoft.com/office/drawing/2014/main" id="{892AAF00-D616-812B-DECB-7416D580C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1675" y="14938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6" name="Rectangle 278">
            <a:extLst>
              <a:ext uri="{FF2B5EF4-FFF2-40B4-BE49-F238E27FC236}">
                <a16:creationId xmlns:a16="http://schemas.microsoft.com/office/drawing/2014/main" id="{BE63AA1A-3541-EA22-57B6-34BE6C2E3F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3275" y="15319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7" name="Rectangle 279">
            <a:extLst>
              <a:ext uri="{FF2B5EF4-FFF2-40B4-BE49-F238E27FC236}">
                <a16:creationId xmlns:a16="http://schemas.microsoft.com/office/drawing/2014/main" id="{8A168F7E-FFA6-A9BF-0149-C0CC5911C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4875" y="15065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8" name="Rectangle 280">
            <a:extLst>
              <a:ext uri="{FF2B5EF4-FFF2-40B4-BE49-F238E27FC236}">
                <a16:creationId xmlns:a16="http://schemas.microsoft.com/office/drawing/2014/main" id="{8440EB96-2E08-4B54-6E6D-3AFF92F52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6475" y="1468438"/>
            <a:ext cx="1270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49" name="AutoShape 281">
            <a:extLst>
              <a:ext uri="{FF2B5EF4-FFF2-40B4-BE49-F238E27FC236}">
                <a16:creationId xmlns:a16="http://schemas.microsoft.com/office/drawing/2014/main" id="{2DA04EBD-C1C1-FADD-84A6-04E7D8B2D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5" y="3309938"/>
            <a:ext cx="292100" cy="28098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0" name="AutoShape 282">
            <a:extLst>
              <a:ext uri="{FF2B5EF4-FFF2-40B4-BE49-F238E27FC236}">
                <a16:creationId xmlns:a16="http://schemas.microsoft.com/office/drawing/2014/main" id="{9398C401-5145-E18E-4CFF-C6735D3BC7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2375" y="3335338"/>
            <a:ext cx="292100" cy="28098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1" name="Rectangle 283">
            <a:extLst>
              <a:ext uri="{FF2B5EF4-FFF2-40B4-BE49-F238E27FC236}">
                <a16:creationId xmlns:a16="http://schemas.microsoft.com/office/drawing/2014/main" id="{BFC2650E-F79D-3B89-BC4D-FB5B1256A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3075" y="1798638"/>
            <a:ext cx="533400" cy="1920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2" name="Rectangle 284">
            <a:extLst>
              <a:ext uri="{FF2B5EF4-FFF2-40B4-BE49-F238E27FC236}">
                <a16:creationId xmlns:a16="http://schemas.microsoft.com/office/drawing/2014/main" id="{00226F29-CDF2-F416-8B3A-978A07D5C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23075" y="2027238"/>
            <a:ext cx="533400" cy="1920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3" name="Oval 285">
            <a:extLst>
              <a:ext uri="{FF2B5EF4-FFF2-40B4-BE49-F238E27FC236}">
                <a16:creationId xmlns:a16="http://schemas.microsoft.com/office/drawing/2014/main" id="{675A8E45-1FE2-9491-658B-FA905466B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2275" y="36909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4" name="Oval 286">
            <a:extLst>
              <a:ext uri="{FF2B5EF4-FFF2-40B4-BE49-F238E27FC236}">
                <a16:creationId xmlns:a16="http://schemas.microsoft.com/office/drawing/2014/main" id="{BD91D83D-C878-4AE3-D40F-93B45788EF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8275" y="36909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5" name="Oval 287">
            <a:extLst>
              <a:ext uri="{FF2B5EF4-FFF2-40B4-BE49-F238E27FC236}">
                <a16:creationId xmlns:a16="http://schemas.microsoft.com/office/drawing/2014/main" id="{75AAF72B-8FBC-AF7F-C5E7-8A2F8C7231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2275" y="40989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6" name="Oval 288">
            <a:extLst>
              <a:ext uri="{FF2B5EF4-FFF2-40B4-BE49-F238E27FC236}">
                <a16:creationId xmlns:a16="http://schemas.microsoft.com/office/drawing/2014/main" id="{3583AEC1-D715-D2C5-40E5-B1AE6F95B3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5575" y="41100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7" name="Oval 289">
            <a:extLst>
              <a:ext uri="{FF2B5EF4-FFF2-40B4-BE49-F238E27FC236}">
                <a16:creationId xmlns:a16="http://schemas.microsoft.com/office/drawing/2014/main" id="{617E797B-2EC8-38E5-22F2-8B687B8800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8975" y="37036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8" name="Oval 290">
            <a:extLst>
              <a:ext uri="{FF2B5EF4-FFF2-40B4-BE49-F238E27FC236}">
                <a16:creationId xmlns:a16="http://schemas.microsoft.com/office/drawing/2014/main" id="{4849F2DB-6783-9920-CB97-8559698977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51675" y="40989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59" name="Oval 291">
            <a:extLst>
              <a:ext uri="{FF2B5EF4-FFF2-40B4-BE49-F238E27FC236}">
                <a16:creationId xmlns:a16="http://schemas.microsoft.com/office/drawing/2014/main" id="{0F86C05E-D794-D5FC-4AE8-7FB151A71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6175" y="22431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0" name="Oval 292">
            <a:extLst>
              <a:ext uri="{FF2B5EF4-FFF2-40B4-BE49-F238E27FC236}">
                <a16:creationId xmlns:a16="http://schemas.microsoft.com/office/drawing/2014/main" id="{E9AB5BC0-0F98-6DBE-E7B6-5C1070131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6175" y="24971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1" name="Oval 293">
            <a:extLst>
              <a:ext uri="{FF2B5EF4-FFF2-40B4-BE49-F238E27FC236}">
                <a16:creationId xmlns:a16="http://schemas.microsoft.com/office/drawing/2014/main" id="{05B6DD44-6B3D-FC53-1C9A-D29E6EE46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6175" y="27765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2" name="Oval 294">
            <a:extLst>
              <a:ext uri="{FF2B5EF4-FFF2-40B4-BE49-F238E27FC236}">
                <a16:creationId xmlns:a16="http://schemas.microsoft.com/office/drawing/2014/main" id="{1B682D0E-8A32-B082-5E8D-C12CDA6A19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6175" y="30305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3" name="Oval 295">
            <a:extLst>
              <a:ext uri="{FF2B5EF4-FFF2-40B4-BE49-F238E27FC236}">
                <a16:creationId xmlns:a16="http://schemas.microsoft.com/office/drawing/2014/main" id="{90FD5B35-2562-D74A-1494-7DDB5A6AC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75" y="22177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4" name="Oval 296">
            <a:extLst>
              <a:ext uri="{FF2B5EF4-FFF2-40B4-BE49-F238E27FC236}">
                <a16:creationId xmlns:a16="http://schemas.microsoft.com/office/drawing/2014/main" id="{F3CF1A69-43E8-9E71-A45A-A0A6564DE4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2875" y="24717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5" name="Oval 297">
            <a:extLst>
              <a:ext uri="{FF2B5EF4-FFF2-40B4-BE49-F238E27FC236}">
                <a16:creationId xmlns:a16="http://schemas.microsoft.com/office/drawing/2014/main" id="{E2E0F1B6-06AD-0ACD-87D6-AB5646C9B6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175" y="26876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6" name="Oval 298">
            <a:extLst>
              <a:ext uri="{FF2B5EF4-FFF2-40B4-BE49-F238E27FC236}">
                <a16:creationId xmlns:a16="http://schemas.microsoft.com/office/drawing/2014/main" id="{51343972-A87F-43C4-CB53-735CAC42A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175" y="29416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7" name="Oval 299">
            <a:extLst>
              <a:ext uri="{FF2B5EF4-FFF2-40B4-BE49-F238E27FC236}">
                <a16:creationId xmlns:a16="http://schemas.microsoft.com/office/drawing/2014/main" id="{72CB653E-A277-2F8F-5848-39A4E59F35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175" y="31956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8" name="Oval 300">
            <a:extLst>
              <a:ext uri="{FF2B5EF4-FFF2-40B4-BE49-F238E27FC236}">
                <a16:creationId xmlns:a16="http://schemas.microsoft.com/office/drawing/2014/main" id="{57AD2BAC-552E-C7EF-761B-E1E78B1E9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0175" y="34369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69" name="Oval 301">
            <a:extLst>
              <a:ext uri="{FF2B5EF4-FFF2-40B4-BE49-F238E27FC236}">
                <a16:creationId xmlns:a16="http://schemas.microsoft.com/office/drawing/2014/main" id="{C9DF46F9-EBB4-4E4F-9FD2-C375D80B1F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3075" y="22304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0" name="Oval 302">
            <a:extLst>
              <a:ext uri="{FF2B5EF4-FFF2-40B4-BE49-F238E27FC236}">
                <a16:creationId xmlns:a16="http://schemas.microsoft.com/office/drawing/2014/main" id="{3291344A-85F9-F503-BC49-0ADB7126C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2475" y="22431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1" name="Oval 303">
            <a:extLst>
              <a:ext uri="{FF2B5EF4-FFF2-40B4-BE49-F238E27FC236}">
                <a16:creationId xmlns:a16="http://schemas.microsoft.com/office/drawing/2014/main" id="{A258D372-704B-4034-553E-58DDB5D22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8875" y="49371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2" name="Oval 304">
            <a:extLst>
              <a:ext uri="{FF2B5EF4-FFF2-40B4-BE49-F238E27FC236}">
                <a16:creationId xmlns:a16="http://schemas.microsoft.com/office/drawing/2014/main" id="{B933DC7F-AA09-2817-372B-2B4A866046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9075" y="49244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3" name="Oval 305">
            <a:extLst>
              <a:ext uri="{FF2B5EF4-FFF2-40B4-BE49-F238E27FC236}">
                <a16:creationId xmlns:a16="http://schemas.microsoft.com/office/drawing/2014/main" id="{65CC2C3F-B262-D9D0-B918-62B339F2E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975" y="48609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4" name="Oval 306">
            <a:extLst>
              <a:ext uri="{FF2B5EF4-FFF2-40B4-BE49-F238E27FC236}">
                <a16:creationId xmlns:a16="http://schemas.microsoft.com/office/drawing/2014/main" id="{E305A0C1-D517-2607-6110-BFEA0BC3F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4675" y="45688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5" name="Oval 307">
            <a:extLst>
              <a:ext uri="{FF2B5EF4-FFF2-40B4-BE49-F238E27FC236}">
                <a16:creationId xmlns:a16="http://schemas.microsoft.com/office/drawing/2014/main" id="{8431F8C5-1A4B-F2D2-7B36-3DE196982E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" y="46450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6" name="Oval 308">
            <a:extLst>
              <a:ext uri="{FF2B5EF4-FFF2-40B4-BE49-F238E27FC236}">
                <a16:creationId xmlns:a16="http://schemas.microsoft.com/office/drawing/2014/main" id="{BC4DD01B-1006-E1B4-9BF5-8634D145A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" y="49371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7" name="Oval 309">
            <a:extLst>
              <a:ext uri="{FF2B5EF4-FFF2-40B4-BE49-F238E27FC236}">
                <a16:creationId xmlns:a16="http://schemas.microsoft.com/office/drawing/2014/main" id="{04A6A07C-EEA5-FA46-0817-D2F8CD799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575" y="43910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8" name="Oval 310">
            <a:extLst>
              <a:ext uri="{FF2B5EF4-FFF2-40B4-BE49-F238E27FC236}">
                <a16:creationId xmlns:a16="http://schemas.microsoft.com/office/drawing/2014/main" id="{AD52CC76-5650-0DBB-110A-0F830583E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2275" y="3424238"/>
            <a:ext cx="203200" cy="204787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79" name="Oval 311">
            <a:extLst>
              <a:ext uri="{FF2B5EF4-FFF2-40B4-BE49-F238E27FC236}">
                <a16:creationId xmlns:a16="http://schemas.microsoft.com/office/drawing/2014/main" id="{6C5FF991-23C5-B444-5E7D-379A419BF8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475" y="4378325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80" name="Line 312">
            <a:extLst>
              <a:ext uri="{FF2B5EF4-FFF2-40B4-BE49-F238E27FC236}">
                <a16:creationId xmlns:a16="http://schemas.microsoft.com/office/drawing/2014/main" id="{2B089400-A7C3-E772-02F8-247FAD70E4A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84875" y="3462338"/>
            <a:ext cx="5080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81" name="Line 313">
            <a:extLst>
              <a:ext uri="{FF2B5EF4-FFF2-40B4-BE49-F238E27FC236}">
                <a16:creationId xmlns:a16="http://schemas.microsoft.com/office/drawing/2014/main" id="{05EA2CAF-13A4-0CC6-3A83-D84F51EEE9E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92875" y="2789238"/>
            <a:ext cx="0" cy="6746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82" name="Line 314">
            <a:extLst>
              <a:ext uri="{FF2B5EF4-FFF2-40B4-BE49-F238E27FC236}">
                <a16:creationId xmlns:a16="http://schemas.microsoft.com/office/drawing/2014/main" id="{D71161E9-D9A3-13FA-B89E-B842D8C414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984875" y="2789238"/>
            <a:ext cx="49530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83" name="Rectangle 315">
            <a:extLst>
              <a:ext uri="{FF2B5EF4-FFF2-40B4-BE49-F238E27FC236}">
                <a16:creationId xmlns:a16="http://schemas.microsoft.com/office/drawing/2014/main" id="{F1DF2629-0BBD-4C5F-8921-14D89D6DB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0875" y="2471738"/>
            <a:ext cx="203200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84" name="Rectangle 316">
            <a:extLst>
              <a:ext uri="{FF2B5EF4-FFF2-40B4-BE49-F238E27FC236}">
                <a16:creationId xmlns:a16="http://schemas.microsoft.com/office/drawing/2014/main" id="{8CC20CC7-87C0-4FBF-8E51-893EF3E85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7775" y="5216525"/>
            <a:ext cx="863600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Elevators</a:t>
            </a:r>
            <a:endParaRPr lang="en-US" altLang="en-US" sz="1600"/>
          </a:p>
        </p:txBody>
      </p:sp>
      <p:sp>
        <p:nvSpPr>
          <p:cNvPr id="519485" name="Rectangle 317">
            <a:extLst>
              <a:ext uri="{FF2B5EF4-FFF2-40B4-BE49-F238E27FC236}">
                <a16:creationId xmlns:a16="http://schemas.microsoft.com/office/drawing/2014/main" id="{875625B6-0EF8-54BB-311E-F9F1278F29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1775" y="4667250"/>
            <a:ext cx="622300" cy="153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altLang="en-US" sz="1000"/>
              <a:t>Chairs</a:t>
            </a:r>
            <a:endParaRPr lang="en-US" altLang="en-US" sz="1600"/>
          </a:p>
        </p:txBody>
      </p:sp>
      <p:sp>
        <p:nvSpPr>
          <p:cNvPr id="519486" name="Rectangle 318">
            <a:extLst>
              <a:ext uri="{FF2B5EF4-FFF2-40B4-BE49-F238E27FC236}">
                <a16:creationId xmlns:a16="http://schemas.microsoft.com/office/drawing/2014/main" id="{E0BFFE0A-3534-AA03-0056-418D373DD0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2575" y="5715000"/>
            <a:ext cx="533400" cy="495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Hall to Patient Rooms</a:t>
            </a:r>
            <a:endParaRPr lang="en-US" altLang="en-US" sz="1600"/>
          </a:p>
        </p:txBody>
      </p:sp>
      <p:sp>
        <p:nvSpPr>
          <p:cNvPr id="519487" name="Rectangle 319">
            <a:extLst>
              <a:ext uri="{FF2B5EF4-FFF2-40B4-BE49-F238E27FC236}">
                <a16:creationId xmlns:a16="http://schemas.microsoft.com/office/drawing/2014/main" id="{8CACF691-B831-9538-9C73-E11D62625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29575" y="3741738"/>
            <a:ext cx="533400" cy="53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Hall to Patient Rooms</a:t>
            </a:r>
            <a:endParaRPr lang="en-US" altLang="en-US" sz="1600"/>
          </a:p>
        </p:txBody>
      </p:sp>
      <p:sp>
        <p:nvSpPr>
          <p:cNvPr id="519488" name="Line 320">
            <a:extLst>
              <a:ext uri="{FF2B5EF4-FFF2-40B4-BE49-F238E27FC236}">
                <a16:creationId xmlns:a16="http://schemas.microsoft.com/office/drawing/2014/main" id="{82297460-5C77-9ED8-953C-FAF8E668C963}"/>
              </a:ext>
            </a:extLst>
          </p:cNvPr>
          <p:cNvSpPr>
            <a:spLocks noChangeShapeType="1"/>
          </p:cNvSpPr>
          <p:nvPr/>
        </p:nvSpPr>
        <p:spPr bwMode="auto">
          <a:xfrm>
            <a:off x="3343275" y="5635625"/>
            <a:ext cx="0" cy="571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89" name="Line 321">
            <a:extLst>
              <a:ext uri="{FF2B5EF4-FFF2-40B4-BE49-F238E27FC236}">
                <a16:creationId xmlns:a16="http://schemas.microsoft.com/office/drawing/2014/main" id="{63F03F62-E773-23D0-8BC3-3B9DCFEB9CE0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4249738"/>
            <a:ext cx="522287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490" name="Rectangle 322">
            <a:extLst>
              <a:ext uri="{FF2B5EF4-FFF2-40B4-BE49-F238E27FC236}">
                <a16:creationId xmlns:a16="http://schemas.microsoft.com/office/drawing/2014/main" id="{E1739625-4107-C660-C1E7-11CEA42C9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4975" y="2473325"/>
            <a:ext cx="530225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900"/>
              <a:t>Lab Specimen Area</a:t>
            </a:r>
            <a:endParaRPr lang="en-US" altLang="en-US" sz="1400"/>
          </a:p>
        </p:txBody>
      </p:sp>
      <p:sp>
        <p:nvSpPr>
          <p:cNvPr id="519491" name="Rectangle 323">
            <a:extLst>
              <a:ext uri="{FF2B5EF4-FFF2-40B4-BE49-F238E27FC236}">
                <a16:creationId xmlns:a16="http://schemas.microsoft.com/office/drawing/2014/main" id="{C07C7820-0164-1322-EF88-3E6212D53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9575" y="2713038"/>
            <a:ext cx="11430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Nurses Station</a:t>
            </a:r>
            <a:endParaRPr lang="en-US" altLang="en-US" sz="1600"/>
          </a:p>
        </p:txBody>
      </p:sp>
      <p:sp>
        <p:nvSpPr>
          <p:cNvPr id="519492" name="Rectangle 324">
            <a:extLst>
              <a:ext uri="{FF2B5EF4-FFF2-40B4-BE49-F238E27FC236}">
                <a16:creationId xmlns:a16="http://schemas.microsoft.com/office/drawing/2014/main" id="{4FCF4775-7738-065F-B485-8FC76B3AB6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900" y="1770063"/>
            <a:ext cx="838200" cy="15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Patient Charts</a:t>
            </a:r>
            <a:endParaRPr lang="en-US" altLang="en-US" sz="1600"/>
          </a:p>
        </p:txBody>
      </p:sp>
      <p:sp>
        <p:nvSpPr>
          <p:cNvPr id="519493" name="Rectangle 325">
            <a:extLst>
              <a:ext uri="{FF2B5EF4-FFF2-40B4-BE49-F238E27FC236}">
                <a16:creationId xmlns:a16="http://schemas.microsoft.com/office/drawing/2014/main" id="{FC194DFA-43FD-7A83-FD87-358D771E7E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3850" y="2570163"/>
            <a:ext cx="5461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altLang="en-US" sz="1000"/>
              <a:t>Counter</a:t>
            </a:r>
            <a:endParaRPr lang="en-US" altLang="en-US" sz="1600"/>
          </a:p>
        </p:txBody>
      </p:sp>
      <p:sp>
        <p:nvSpPr>
          <p:cNvPr id="519494" name="Rectangle 326">
            <a:extLst>
              <a:ext uri="{FF2B5EF4-FFF2-40B4-BE49-F238E27FC236}">
                <a16:creationId xmlns:a16="http://schemas.microsoft.com/office/drawing/2014/main" id="{06463147-482B-8BCD-02D6-8AAF44EF57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3775" y="3398838"/>
            <a:ext cx="5588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altLang="en-US" sz="1000"/>
              <a:t>Computer</a:t>
            </a:r>
            <a:endParaRPr lang="en-US" altLang="en-US" sz="1600"/>
          </a:p>
        </p:txBody>
      </p:sp>
      <p:sp>
        <p:nvSpPr>
          <p:cNvPr id="519495" name="Rectangle 327">
            <a:extLst>
              <a:ext uri="{FF2B5EF4-FFF2-40B4-BE49-F238E27FC236}">
                <a16:creationId xmlns:a16="http://schemas.microsoft.com/office/drawing/2014/main" id="{5074029D-8F71-C35C-5BD7-B71F521180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9075" y="1487488"/>
            <a:ext cx="6223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To Intensive Care Unit (ICU)</a:t>
            </a:r>
            <a:endParaRPr lang="en-US" altLang="en-US" sz="1600"/>
          </a:p>
        </p:txBody>
      </p:sp>
      <p:sp>
        <p:nvSpPr>
          <p:cNvPr id="519496" name="Rectangle 328">
            <a:extLst>
              <a:ext uri="{FF2B5EF4-FFF2-40B4-BE49-F238E27FC236}">
                <a16:creationId xmlns:a16="http://schemas.microsoft.com/office/drawing/2014/main" id="{6B9908AA-CB25-498B-2EE5-C7426BD45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5775" y="2508250"/>
            <a:ext cx="5715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ICU Waiting Room</a:t>
            </a:r>
            <a:endParaRPr lang="en-US" altLang="en-US" sz="1600"/>
          </a:p>
        </p:txBody>
      </p:sp>
      <p:sp>
        <p:nvSpPr>
          <p:cNvPr id="519497" name="Rectangle 329">
            <a:extLst>
              <a:ext uri="{FF2B5EF4-FFF2-40B4-BE49-F238E27FC236}">
                <a16:creationId xmlns:a16="http://schemas.microsoft.com/office/drawing/2014/main" id="{084114F9-D863-D91E-B0CB-6F283410C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622800"/>
            <a:ext cx="963613" cy="31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SDS Waiting Room</a:t>
            </a:r>
            <a:endParaRPr lang="en-US" altLang="en-US" sz="1600"/>
          </a:p>
        </p:txBody>
      </p:sp>
      <p:sp>
        <p:nvSpPr>
          <p:cNvPr id="519498" name="Rectangle 330">
            <a:extLst>
              <a:ext uri="{FF2B5EF4-FFF2-40B4-BE49-F238E27FC236}">
                <a16:creationId xmlns:a16="http://schemas.microsoft.com/office/drawing/2014/main" id="{D15E0F3F-3E90-0922-2A61-5F7CB89E1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75" y="1863725"/>
            <a:ext cx="685800" cy="17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altLang="en-US" sz="1000"/>
              <a:t>Lab Printer</a:t>
            </a:r>
            <a:endParaRPr lang="en-US" altLang="en-US" sz="1600"/>
          </a:p>
        </p:txBody>
      </p:sp>
      <p:sp>
        <p:nvSpPr>
          <p:cNvPr id="519499" name="Rectangle 331">
            <a:extLst>
              <a:ext uri="{FF2B5EF4-FFF2-40B4-BE49-F238E27FC236}">
                <a16:creationId xmlns:a16="http://schemas.microsoft.com/office/drawing/2014/main" id="{4A0C3672-8C06-2106-ABA8-B2702A492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300" y="2960688"/>
            <a:ext cx="533400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Nursing Supplies</a:t>
            </a:r>
            <a:endParaRPr lang="en-US" altLang="en-US" sz="1600"/>
          </a:p>
        </p:txBody>
      </p:sp>
      <p:sp>
        <p:nvSpPr>
          <p:cNvPr id="519500" name="Rectangle 332">
            <a:extLst>
              <a:ext uri="{FF2B5EF4-FFF2-40B4-BE49-F238E27FC236}">
                <a16:creationId xmlns:a16="http://schemas.microsoft.com/office/drawing/2014/main" id="{25B0614E-3AC9-226F-1190-2D84D1353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4633913"/>
            <a:ext cx="546100" cy="3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Nursing Storage</a:t>
            </a:r>
            <a:endParaRPr lang="en-US" altLang="en-US" sz="1600"/>
          </a:p>
        </p:txBody>
      </p:sp>
      <p:sp>
        <p:nvSpPr>
          <p:cNvPr id="519501" name="Rectangle 333">
            <a:extLst>
              <a:ext uri="{FF2B5EF4-FFF2-40B4-BE49-F238E27FC236}">
                <a16:creationId xmlns:a16="http://schemas.microsoft.com/office/drawing/2014/main" id="{687B224F-B43D-B46D-38D7-D44D99EF0D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375" y="3733800"/>
            <a:ext cx="863600" cy="533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Hallway to Coronary Care Unit</a:t>
            </a:r>
            <a:endParaRPr lang="en-US" altLang="en-US" sz="1600"/>
          </a:p>
        </p:txBody>
      </p:sp>
      <p:sp>
        <p:nvSpPr>
          <p:cNvPr id="519502" name="Rectangle 334">
            <a:extLst>
              <a:ext uri="{FF2B5EF4-FFF2-40B4-BE49-F238E27FC236}">
                <a16:creationId xmlns:a16="http://schemas.microsoft.com/office/drawing/2014/main" id="{77B1F569-F28D-638C-FF15-2A5E1BD20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7188" y="3082925"/>
            <a:ext cx="496887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700"/>
              <a:t>Toilet</a:t>
            </a:r>
            <a:endParaRPr lang="en-US" altLang="en-US" sz="1600"/>
          </a:p>
        </p:txBody>
      </p:sp>
      <p:sp>
        <p:nvSpPr>
          <p:cNvPr id="519503" name="Line 335">
            <a:extLst>
              <a:ext uri="{FF2B5EF4-FFF2-40B4-BE49-F238E27FC236}">
                <a16:creationId xmlns:a16="http://schemas.microsoft.com/office/drawing/2014/main" id="{8CA94E84-C80D-7010-DC71-70360711A9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81375" y="1468438"/>
            <a:ext cx="0" cy="4826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04" name="Line 336">
            <a:extLst>
              <a:ext uri="{FF2B5EF4-FFF2-40B4-BE49-F238E27FC236}">
                <a16:creationId xmlns:a16="http://schemas.microsoft.com/office/drawing/2014/main" id="{3A887CE9-57AD-F5A7-8E35-E8AE92783D4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12775" y="4237038"/>
            <a:ext cx="67310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05" name="Line 337">
            <a:extLst>
              <a:ext uri="{FF2B5EF4-FFF2-40B4-BE49-F238E27FC236}">
                <a16:creationId xmlns:a16="http://schemas.microsoft.com/office/drawing/2014/main" id="{A9C179BD-5A65-E598-8056-674C40FD330C}"/>
              </a:ext>
            </a:extLst>
          </p:cNvPr>
          <p:cNvSpPr>
            <a:spLocks noChangeShapeType="1"/>
          </p:cNvSpPr>
          <p:nvPr/>
        </p:nvSpPr>
        <p:spPr bwMode="auto">
          <a:xfrm>
            <a:off x="3155950" y="2709863"/>
            <a:ext cx="292100" cy="1539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06" name="Line 338">
            <a:extLst>
              <a:ext uri="{FF2B5EF4-FFF2-40B4-BE49-F238E27FC236}">
                <a16:creationId xmlns:a16="http://schemas.microsoft.com/office/drawing/2014/main" id="{79D799AF-1501-12EA-0012-21A9A294CAE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89675" y="1697038"/>
            <a:ext cx="127000" cy="1905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07" name="Line 339">
            <a:extLst>
              <a:ext uri="{FF2B5EF4-FFF2-40B4-BE49-F238E27FC236}">
                <a16:creationId xmlns:a16="http://schemas.microsoft.com/office/drawing/2014/main" id="{1445587C-9D8D-2165-21C3-FEF0AC08ADE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02075" y="3386138"/>
            <a:ext cx="177800" cy="269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08" name="Line 340">
            <a:extLst>
              <a:ext uri="{FF2B5EF4-FFF2-40B4-BE49-F238E27FC236}">
                <a16:creationId xmlns:a16="http://schemas.microsoft.com/office/drawing/2014/main" id="{9BCB9463-4BB1-750A-4A58-CE730B1CE98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867275" y="1697038"/>
            <a:ext cx="273050" cy="952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09" name="Rectangle 341">
            <a:extLst>
              <a:ext uri="{FF2B5EF4-FFF2-40B4-BE49-F238E27FC236}">
                <a16:creationId xmlns:a16="http://schemas.microsoft.com/office/drawing/2014/main" id="{89875E55-67CC-B5B8-531F-B4EBB546A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2255838"/>
            <a:ext cx="444500" cy="331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Work Desk</a:t>
            </a:r>
            <a:endParaRPr lang="en-US" altLang="en-US" sz="1600"/>
          </a:p>
        </p:txBody>
      </p:sp>
      <p:sp>
        <p:nvSpPr>
          <p:cNvPr id="519510" name="Rectangle 342">
            <a:extLst>
              <a:ext uri="{FF2B5EF4-FFF2-40B4-BE49-F238E27FC236}">
                <a16:creationId xmlns:a16="http://schemas.microsoft.com/office/drawing/2014/main" id="{E257032C-8349-9205-8692-BBACD736C7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6275" y="3271838"/>
            <a:ext cx="444500" cy="179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Chairs</a:t>
            </a:r>
            <a:endParaRPr lang="en-US" altLang="en-US" sz="1600"/>
          </a:p>
        </p:txBody>
      </p:sp>
      <p:sp>
        <p:nvSpPr>
          <p:cNvPr id="519511" name="Rectangle 343">
            <a:extLst>
              <a:ext uri="{FF2B5EF4-FFF2-40B4-BE49-F238E27FC236}">
                <a16:creationId xmlns:a16="http://schemas.microsoft.com/office/drawing/2014/main" id="{B1BBAAA2-6FF3-0BBF-370D-2E2E045E55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0675" y="1922463"/>
            <a:ext cx="433388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Chairs</a:t>
            </a:r>
            <a:endParaRPr lang="en-US" altLang="en-US" sz="1600"/>
          </a:p>
        </p:txBody>
      </p:sp>
      <p:sp>
        <p:nvSpPr>
          <p:cNvPr id="519512" name="Line 344">
            <a:extLst>
              <a:ext uri="{FF2B5EF4-FFF2-40B4-BE49-F238E27FC236}">
                <a16:creationId xmlns:a16="http://schemas.microsoft.com/office/drawing/2014/main" id="{669382C8-9304-C3BC-EB52-54E02DDCA8F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628775" y="3119438"/>
            <a:ext cx="330200" cy="230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13" name="Line 345">
            <a:extLst>
              <a:ext uri="{FF2B5EF4-FFF2-40B4-BE49-F238E27FC236}">
                <a16:creationId xmlns:a16="http://schemas.microsoft.com/office/drawing/2014/main" id="{AD540E03-C69A-448D-FF2B-75228425FA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20875" y="3411538"/>
            <a:ext cx="88900" cy="103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14" name="Line 346">
            <a:extLst>
              <a:ext uri="{FF2B5EF4-FFF2-40B4-BE49-F238E27FC236}">
                <a16:creationId xmlns:a16="http://schemas.microsoft.com/office/drawing/2014/main" id="{624BC0B9-8952-BCBB-57C4-5B7F0D53030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89175" y="3208338"/>
            <a:ext cx="101600" cy="904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15" name="Line 347">
            <a:extLst>
              <a:ext uri="{FF2B5EF4-FFF2-40B4-BE49-F238E27FC236}">
                <a16:creationId xmlns:a16="http://schemas.microsoft.com/office/drawing/2014/main" id="{EAB2BBB5-467A-278D-A988-9048FC7856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6075" y="2063750"/>
            <a:ext cx="201613" cy="3587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16" name="Line 348">
            <a:extLst>
              <a:ext uri="{FF2B5EF4-FFF2-40B4-BE49-F238E27FC236}">
                <a16:creationId xmlns:a16="http://schemas.microsoft.com/office/drawing/2014/main" id="{87BEB3D1-DC12-7FA7-5118-DE269848418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73675" y="2063750"/>
            <a:ext cx="244475" cy="1301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17" name="Line 349">
            <a:extLst>
              <a:ext uri="{FF2B5EF4-FFF2-40B4-BE49-F238E27FC236}">
                <a16:creationId xmlns:a16="http://schemas.microsoft.com/office/drawing/2014/main" id="{48BCBD5D-A299-246E-09E6-49C61EA7668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67525" y="4427538"/>
            <a:ext cx="200025" cy="2682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18" name="Rectangle 350">
            <a:extLst>
              <a:ext uri="{FF2B5EF4-FFF2-40B4-BE49-F238E27FC236}">
                <a16:creationId xmlns:a16="http://schemas.microsoft.com/office/drawing/2014/main" id="{588A1E9A-9178-80A6-CA69-D29C175DA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8575" y="4249738"/>
            <a:ext cx="177800" cy="166687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A</a:t>
            </a:r>
            <a:endParaRPr lang="en-US" altLang="en-US" sz="1600"/>
          </a:p>
        </p:txBody>
      </p:sp>
      <p:sp>
        <p:nvSpPr>
          <p:cNvPr id="519519" name="Rectangle 351">
            <a:extLst>
              <a:ext uri="{FF2B5EF4-FFF2-40B4-BE49-F238E27FC236}">
                <a16:creationId xmlns:a16="http://schemas.microsoft.com/office/drawing/2014/main" id="{396411E1-C099-3956-573B-47E8D0DE5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9275" y="3717925"/>
            <a:ext cx="215900" cy="2032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B</a:t>
            </a:r>
            <a:endParaRPr lang="en-US" altLang="en-US" sz="1600"/>
          </a:p>
        </p:txBody>
      </p:sp>
      <p:sp>
        <p:nvSpPr>
          <p:cNvPr id="519520" name="Rectangle 352">
            <a:extLst>
              <a:ext uri="{FF2B5EF4-FFF2-40B4-BE49-F238E27FC236}">
                <a16:creationId xmlns:a16="http://schemas.microsoft.com/office/drawing/2014/main" id="{922C8B40-7346-78D0-DC97-11D4D6CCA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4875" y="4090988"/>
            <a:ext cx="177800" cy="1905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C</a:t>
            </a:r>
            <a:endParaRPr lang="en-US" altLang="en-US" sz="1600"/>
          </a:p>
        </p:txBody>
      </p:sp>
      <p:sp>
        <p:nvSpPr>
          <p:cNvPr id="519521" name="Rectangle 353">
            <a:extLst>
              <a:ext uri="{FF2B5EF4-FFF2-40B4-BE49-F238E27FC236}">
                <a16:creationId xmlns:a16="http://schemas.microsoft.com/office/drawing/2014/main" id="{8E3B07C7-5FBD-0C13-3085-970C8E2B0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3275" y="1582738"/>
            <a:ext cx="165100" cy="1905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D</a:t>
            </a:r>
            <a:endParaRPr lang="en-US" altLang="en-US" sz="1600"/>
          </a:p>
        </p:txBody>
      </p:sp>
      <p:sp>
        <p:nvSpPr>
          <p:cNvPr id="519522" name="Rectangle 354">
            <a:extLst>
              <a:ext uri="{FF2B5EF4-FFF2-40B4-BE49-F238E27FC236}">
                <a16:creationId xmlns:a16="http://schemas.microsoft.com/office/drawing/2014/main" id="{94CF70D3-13D0-A716-9865-CFFF600BE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0975" y="3730625"/>
            <a:ext cx="215900" cy="2032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F</a:t>
            </a:r>
            <a:endParaRPr lang="en-US" altLang="en-US" sz="1600"/>
          </a:p>
        </p:txBody>
      </p:sp>
      <p:sp>
        <p:nvSpPr>
          <p:cNvPr id="519523" name="Rectangle 355">
            <a:extLst>
              <a:ext uri="{FF2B5EF4-FFF2-40B4-BE49-F238E27FC236}">
                <a16:creationId xmlns:a16="http://schemas.microsoft.com/office/drawing/2014/main" id="{862CC96A-2F2F-526D-7E1F-2B72EFF646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9575" y="5280025"/>
            <a:ext cx="203200" cy="2159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G</a:t>
            </a:r>
            <a:endParaRPr lang="en-US" altLang="en-US" sz="1600"/>
          </a:p>
        </p:txBody>
      </p:sp>
      <p:sp>
        <p:nvSpPr>
          <p:cNvPr id="519524" name="Rectangle 356">
            <a:extLst>
              <a:ext uri="{FF2B5EF4-FFF2-40B4-BE49-F238E27FC236}">
                <a16:creationId xmlns:a16="http://schemas.microsoft.com/office/drawing/2014/main" id="{ABB965B7-1EC6-115D-F230-E4ECD476F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3062288"/>
            <a:ext cx="190500" cy="179387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1</a:t>
            </a:r>
            <a:endParaRPr lang="en-US" altLang="en-US" sz="1600"/>
          </a:p>
        </p:txBody>
      </p:sp>
      <p:sp>
        <p:nvSpPr>
          <p:cNvPr id="519525" name="Rectangle 357">
            <a:extLst>
              <a:ext uri="{FF2B5EF4-FFF2-40B4-BE49-F238E27FC236}">
                <a16:creationId xmlns:a16="http://schemas.microsoft.com/office/drawing/2014/main" id="{EB7C8367-EF7C-3301-5A11-DD698497E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6075" y="1766888"/>
            <a:ext cx="177800" cy="1778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2</a:t>
            </a:r>
            <a:endParaRPr lang="en-US" altLang="en-US" sz="1600"/>
          </a:p>
        </p:txBody>
      </p:sp>
      <p:sp>
        <p:nvSpPr>
          <p:cNvPr id="519526" name="Rectangle 358">
            <a:extLst>
              <a:ext uri="{FF2B5EF4-FFF2-40B4-BE49-F238E27FC236}">
                <a16:creationId xmlns:a16="http://schemas.microsoft.com/office/drawing/2014/main" id="{869F7042-2888-9D44-383E-C4579C7EA6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4700" y="2228850"/>
            <a:ext cx="192088" cy="17145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3</a:t>
            </a:r>
            <a:endParaRPr lang="en-US" altLang="en-US" sz="1600"/>
          </a:p>
        </p:txBody>
      </p:sp>
      <p:sp>
        <p:nvSpPr>
          <p:cNvPr id="519527" name="Rectangle 359">
            <a:extLst>
              <a:ext uri="{FF2B5EF4-FFF2-40B4-BE49-F238E27FC236}">
                <a16:creationId xmlns:a16="http://schemas.microsoft.com/office/drawing/2014/main" id="{4EC0E3D8-2A27-DC61-F6F4-843965225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9575" y="3589338"/>
            <a:ext cx="203200" cy="190500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7</a:t>
            </a:r>
            <a:endParaRPr lang="en-US" altLang="en-US" sz="1600"/>
          </a:p>
        </p:txBody>
      </p:sp>
      <p:sp>
        <p:nvSpPr>
          <p:cNvPr id="519528" name="Freeform 360">
            <a:extLst>
              <a:ext uri="{FF2B5EF4-FFF2-40B4-BE49-F238E27FC236}">
                <a16:creationId xmlns:a16="http://schemas.microsoft.com/office/drawing/2014/main" id="{F7650D46-76B3-714C-D14E-F6D3C3FD18C3}"/>
              </a:ext>
            </a:extLst>
          </p:cNvPr>
          <p:cNvSpPr>
            <a:spLocks/>
          </p:cNvSpPr>
          <p:nvPr/>
        </p:nvSpPr>
        <p:spPr bwMode="auto">
          <a:xfrm>
            <a:off x="3990975" y="3932238"/>
            <a:ext cx="457200" cy="319087"/>
          </a:xfrm>
          <a:custGeom>
            <a:avLst/>
            <a:gdLst>
              <a:gd name="T0" fmla="*/ 0 w 20000"/>
              <a:gd name="T1" fmla="*/ 19960 h 20000"/>
              <a:gd name="T2" fmla="*/ 1110 w 20000"/>
              <a:gd name="T3" fmla="*/ 19960 h 20000"/>
              <a:gd name="T4" fmla="*/ 1110 w 20000"/>
              <a:gd name="T5" fmla="*/ 18363 h 20000"/>
              <a:gd name="T6" fmla="*/ 1664 w 20000"/>
              <a:gd name="T7" fmla="*/ 18363 h 20000"/>
              <a:gd name="T8" fmla="*/ 2219 w 20000"/>
              <a:gd name="T9" fmla="*/ 16766 h 20000"/>
              <a:gd name="T10" fmla="*/ 2774 w 20000"/>
              <a:gd name="T11" fmla="*/ 16766 h 20000"/>
              <a:gd name="T12" fmla="*/ 2774 w 20000"/>
              <a:gd name="T13" fmla="*/ 15968 h 20000"/>
              <a:gd name="T14" fmla="*/ 3329 w 20000"/>
              <a:gd name="T15" fmla="*/ 15968 h 20000"/>
              <a:gd name="T16" fmla="*/ 3883 w 20000"/>
              <a:gd name="T17" fmla="*/ 15170 h 20000"/>
              <a:gd name="T18" fmla="*/ 4438 w 20000"/>
              <a:gd name="T19" fmla="*/ 15170 h 20000"/>
              <a:gd name="T20" fmla="*/ 4438 w 20000"/>
              <a:gd name="T21" fmla="*/ 14371 h 20000"/>
              <a:gd name="T22" fmla="*/ 5548 w 20000"/>
              <a:gd name="T23" fmla="*/ 14371 h 20000"/>
              <a:gd name="T24" fmla="*/ 6103 w 20000"/>
              <a:gd name="T25" fmla="*/ 13573 h 20000"/>
              <a:gd name="T26" fmla="*/ 7767 w 20000"/>
              <a:gd name="T27" fmla="*/ 13573 h 20000"/>
              <a:gd name="T28" fmla="*/ 8877 w 20000"/>
              <a:gd name="T29" fmla="*/ 12774 h 20000"/>
              <a:gd name="T30" fmla="*/ 9986 w 20000"/>
              <a:gd name="T31" fmla="*/ 12774 h 20000"/>
              <a:gd name="T32" fmla="*/ 10541 w 20000"/>
              <a:gd name="T33" fmla="*/ 11976 h 20000"/>
              <a:gd name="T34" fmla="*/ 12205 w 20000"/>
              <a:gd name="T35" fmla="*/ 11976 h 20000"/>
              <a:gd name="T36" fmla="*/ 12760 w 20000"/>
              <a:gd name="T37" fmla="*/ 11178 h 20000"/>
              <a:gd name="T38" fmla="*/ 13315 w 20000"/>
              <a:gd name="T39" fmla="*/ 11178 h 20000"/>
              <a:gd name="T40" fmla="*/ 13315 w 20000"/>
              <a:gd name="T41" fmla="*/ 10379 h 20000"/>
              <a:gd name="T42" fmla="*/ 14979 w 20000"/>
              <a:gd name="T43" fmla="*/ 10379 h 20000"/>
              <a:gd name="T44" fmla="*/ 14979 w 20000"/>
              <a:gd name="T45" fmla="*/ 9581 h 20000"/>
              <a:gd name="T46" fmla="*/ 15534 w 20000"/>
              <a:gd name="T47" fmla="*/ 9581 h 20000"/>
              <a:gd name="T48" fmla="*/ 15534 w 20000"/>
              <a:gd name="T49" fmla="*/ 8782 h 20000"/>
              <a:gd name="T50" fmla="*/ 16089 w 20000"/>
              <a:gd name="T51" fmla="*/ 8782 h 20000"/>
              <a:gd name="T52" fmla="*/ 16089 w 20000"/>
              <a:gd name="T53" fmla="*/ 7984 h 20000"/>
              <a:gd name="T54" fmla="*/ 16644 w 20000"/>
              <a:gd name="T55" fmla="*/ 7984 h 20000"/>
              <a:gd name="T56" fmla="*/ 16644 w 20000"/>
              <a:gd name="T57" fmla="*/ 7186 h 20000"/>
              <a:gd name="T58" fmla="*/ 17198 w 20000"/>
              <a:gd name="T59" fmla="*/ 7186 h 20000"/>
              <a:gd name="T60" fmla="*/ 17198 w 20000"/>
              <a:gd name="T61" fmla="*/ 6387 h 20000"/>
              <a:gd name="T62" fmla="*/ 17753 w 20000"/>
              <a:gd name="T63" fmla="*/ 6387 h 20000"/>
              <a:gd name="T64" fmla="*/ 17753 w 20000"/>
              <a:gd name="T65" fmla="*/ 4790 h 20000"/>
              <a:gd name="T66" fmla="*/ 18308 w 20000"/>
              <a:gd name="T67" fmla="*/ 4790 h 20000"/>
              <a:gd name="T68" fmla="*/ 18308 w 20000"/>
              <a:gd name="T69" fmla="*/ 3992 h 20000"/>
              <a:gd name="T70" fmla="*/ 18863 w 20000"/>
              <a:gd name="T71" fmla="*/ 3992 h 20000"/>
              <a:gd name="T72" fmla="*/ 18863 w 20000"/>
              <a:gd name="T73" fmla="*/ 2395 h 20000"/>
              <a:gd name="T74" fmla="*/ 19417 w 20000"/>
              <a:gd name="T75" fmla="*/ 2395 h 20000"/>
              <a:gd name="T76" fmla="*/ 19417 w 20000"/>
              <a:gd name="T77" fmla="*/ 798 h 20000"/>
              <a:gd name="T78" fmla="*/ 19972 w 20000"/>
              <a:gd name="T79" fmla="*/ 798 h 20000"/>
              <a:gd name="T80" fmla="*/ 19972 w 20000"/>
              <a:gd name="T81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000" h="20000">
                <a:moveTo>
                  <a:pt x="0" y="19960"/>
                </a:moveTo>
                <a:lnTo>
                  <a:pt x="1110" y="19960"/>
                </a:lnTo>
                <a:lnTo>
                  <a:pt x="1110" y="18363"/>
                </a:lnTo>
                <a:lnTo>
                  <a:pt x="1664" y="18363"/>
                </a:lnTo>
                <a:lnTo>
                  <a:pt x="2219" y="16766"/>
                </a:lnTo>
                <a:lnTo>
                  <a:pt x="2774" y="16766"/>
                </a:lnTo>
                <a:lnTo>
                  <a:pt x="2774" y="15968"/>
                </a:lnTo>
                <a:lnTo>
                  <a:pt x="3329" y="15968"/>
                </a:lnTo>
                <a:lnTo>
                  <a:pt x="3883" y="15170"/>
                </a:lnTo>
                <a:lnTo>
                  <a:pt x="4438" y="15170"/>
                </a:lnTo>
                <a:lnTo>
                  <a:pt x="4438" y="14371"/>
                </a:lnTo>
                <a:lnTo>
                  <a:pt x="5548" y="14371"/>
                </a:lnTo>
                <a:lnTo>
                  <a:pt x="6103" y="13573"/>
                </a:lnTo>
                <a:lnTo>
                  <a:pt x="7767" y="13573"/>
                </a:lnTo>
                <a:lnTo>
                  <a:pt x="8877" y="12774"/>
                </a:lnTo>
                <a:lnTo>
                  <a:pt x="9986" y="12774"/>
                </a:lnTo>
                <a:lnTo>
                  <a:pt x="10541" y="11976"/>
                </a:lnTo>
                <a:lnTo>
                  <a:pt x="12205" y="11976"/>
                </a:lnTo>
                <a:lnTo>
                  <a:pt x="12760" y="11178"/>
                </a:lnTo>
                <a:lnTo>
                  <a:pt x="13315" y="11178"/>
                </a:lnTo>
                <a:lnTo>
                  <a:pt x="13315" y="10379"/>
                </a:lnTo>
                <a:lnTo>
                  <a:pt x="14979" y="10379"/>
                </a:lnTo>
                <a:lnTo>
                  <a:pt x="14979" y="9581"/>
                </a:lnTo>
                <a:lnTo>
                  <a:pt x="15534" y="9581"/>
                </a:lnTo>
                <a:lnTo>
                  <a:pt x="15534" y="8782"/>
                </a:lnTo>
                <a:lnTo>
                  <a:pt x="16089" y="8782"/>
                </a:lnTo>
                <a:lnTo>
                  <a:pt x="16089" y="7984"/>
                </a:lnTo>
                <a:lnTo>
                  <a:pt x="16644" y="7984"/>
                </a:lnTo>
                <a:lnTo>
                  <a:pt x="16644" y="7186"/>
                </a:lnTo>
                <a:lnTo>
                  <a:pt x="17198" y="7186"/>
                </a:lnTo>
                <a:lnTo>
                  <a:pt x="17198" y="6387"/>
                </a:lnTo>
                <a:lnTo>
                  <a:pt x="17753" y="6387"/>
                </a:lnTo>
                <a:lnTo>
                  <a:pt x="17753" y="4790"/>
                </a:lnTo>
                <a:lnTo>
                  <a:pt x="18308" y="4790"/>
                </a:lnTo>
                <a:lnTo>
                  <a:pt x="18308" y="3992"/>
                </a:lnTo>
                <a:lnTo>
                  <a:pt x="18863" y="3992"/>
                </a:lnTo>
                <a:lnTo>
                  <a:pt x="18863" y="2395"/>
                </a:lnTo>
                <a:lnTo>
                  <a:pt x="19417" y="2395"/>
                </a:lnTo>
                <a:lnTo>
                  <a:pt x="19417" y="798"/>
                </a:lnTo>
                <a:lnTo>
                  <a:pt x="19972" y="798"/>
                </a:lnTo>
                <a:lnTo>
                  <a:pt x="19972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29" name="Freeform 361">
            <a:extLst>
              <a:ext uri="{FF2B5EF4-FFF2-40B4-BE49-F238E27FC236}">
                <a16:creationId xmlns:a16="http://schemas.microsoft.com/office/drawing/2014/main" id="{3879813D-0351-AB21-877E-77F536F430FA}"/>
              </a:ext>
            </a:extLst>
          </p:cNvPr>
          <p:cNvSpPr>
            <a:spLocks/>
          </p:cNvSpPr>
          <p:nvPr/>
        </p:nvSpPr>
        <p:spPr bwMode="auto">
          <a:xfrm>
            <a:off x="4511675" y="3944938"/>
            <a:ext cx="2730500" cy="166687"/>
          </a:xfrm>
          <a:custGeom>
            <a:avLst/>
            <a:gdLst>
              <a:gd name="T0" fmla="*/ 0 w 20000"/>
              <a:gd name="T1" fmla="*/ 0 h 20000"/>
              <a:gd name="T2" fmla="*/ 0 w 20000"/>
              <a:gd name="T3" fmla="*/ 3065 h 20000"/>
              <a:gd name="T4" fmla="*/ 93 w 20000"/>
              <a:gd name="T5" fmla="*/ 4598 h 20000"/>
              <a:gd name="T6" fmla="*/ 93 w 20000"/>
              <a:gd name="T7" fmla="*/ 6130 h 20000"/>
              <a:gd name="T8" fmla="*/ 279 w 20000"/>
              <a:gd name="T9" fmla="*/ 7663 h 20000"/>
              <a:gd name="T10" fmla="*/ 372 w 20000"/>
              <a:gd name="T11" fmla="*/ 9195 h 20000"/>
              <a:gd name="T12" fmla="*/ 558 w 20000"/>
              <a:gd name="T13" fmla="*/ 10728 h 20000"/>
              <a:gd name="T14" fmla="*/ 744 w 20000"/>
              <a:gd name="T15" fmla="*/ 10728 h 20000"/>
              <a:gd name="T16" fmla="*/ 930 w 20000"/>
              <a:gd name="T17" fmla="*/ 13793 h 20000"/>
              <a:gd name="T18" fmla="*/ 1953 w 20000"/>
              <a:gd name="T19" fmla="*/ 13793 h 20000"/>
              <a:gd name="T20" fmla="*/ 2139 w 20000"/>
              <a:gd name="T21" fmla="*/ 15326 h 20000"/>
              <a:gd name="T22" fmla="*/ 2325 w 20000"/>
              <a:gd name="T23" fmla="*/ 15326 h 20000"/>
              <a:gd name="T24" fmla="*/ 2511 w 20000"/>
              <a:gd name="T25" fmla="*/ 16858 h 20000"/>
              <a:gd name="T26" fmla="*/ 3069 w 20000"/>
              <a:gd name="T27" fmla="*/ 16858 h 20000"/>
              <a:gd name="T28" fmla="*/ 3162 w 20000"/>
              <a:gd name="T29" fmla="*/ 18391 h 20000"/>
              <a:gd name="T30" fmla="*/ 7812 w 20000"/>
              <a:gd name="T31" fmla="*/ 18391 h 20000"/>
              <a:gd name="T32" fmla="*/ 8370 w 20000"/>
              <a:gd name="T33" fmla="*/ 16858 h 20000"/>
              <a:gd name="T34" fmla="*/ 9579 w 20000"/>
              <a:gd name="T35" fmla="*/ 16858 h 20000"/>
              <a:gd name="T36" fmla="*/ 9672 w 20000"/>
              <a:gd name="T37" fmla="*/ 18391 h 20000"/>
              <a:gd name="T38" fmla="*/ 11997 w 20000"/>
              <a:gd name="T39" fmla="*/ 18391 h 20000"/>
              <a:gd name="T40" fmla="*/ 12183 w 20000"/>
              <a:gd name="T41" fmla="*/ 16858 h 20000"/>
              <a:gd name="T42" fmla="*/ 12555 w 20000"/>
              <a:gd name="T43" fmla="*/ 16858 h 20000"/>
              <a:gd name="T44" fmla="*/ 12648 w 20000"/>
              <a:gd name="T45" fmla="*/ 15326 h 20000"/>
              <a:gd name="T46" fmla="*/ 12834 w 20000"/>
              <a:gd name="T47" fmla="*/ 15326 h 20000"/>
              <a:gd name="T48" fmla="*/ 12927 w 20000"/>
              <a:gd name="T49" fmla="*/ 13793 h 20000"/>
              <a:gd name="T50" fmla="*/ 13299 w 20000"/>
              <a:gd name="T51" fmla="*/ 13793 h 20000"/>
              <a:gd name="T52" fmla="*/ 13485 w 20000"/>
              <a:gd name="T53" fmla="*/ 12261 h 20000"/>
              <a:gd name="T54" fmla="*/ 13671 w 20000"/>
              <a:gd name="T55" fmla="*/ 12261 h 20000"/>
              <a:gd name="T56" fmla="*/ 13764 w 20000"/>
              <a:gd name="T57" fmla="*/ 10728 h 20000"/>
              <a:gd name="T58" fmla="*/ 16368 w 20000"/>
              <a:gd name="T59" fmla="*/ 10728 h 20000"/>
              <a:gd name="T60" fmla="*/ 16461 w 20000"/>
              <a:gd name="T61" fmla="*/ 9195 h 20000"/>
              <a:gd name="T62" fmla="*/ 17019 w 20000"/>
              <a:gd name="T63" fmla="*/ 9195 h 20000"/>
              <a:gd name="T64" fmla="*/ 17112 w 20000"/>
              <a:gd name="T65" fmla="*/ 7663 h 20000"/>
              <a:gd name="T66" fmla="*/ 18321 w 20000"/>
              <a:gd name="T67" fmla="*/ 7663 h 20000"/>
              <a:gd name="T68" fmla="*/ 18414 w 20000"/>
              <a:gd name="T69" fmla="*/ 9195 h 20000"/>
              <a:gd name="T70" fmla="*/ 18693 w 20000"/>
              <a:gd name="T71" fmla="*/ 9195 h 20000"/>
              <a:gd name="T72" fmla="*/ 18693 w 20000"/>
              <a:gd name="T73" fmla="*/ 10728 h 20000"/>
              <a:gd name="T74" fmla="*/ 18879 w 20000"/>
              <a:gd name="T75" fmla="*/ 10728 h 20000"/>
              <a:gd name="T76" fmla="*/ 18972 w 20000"/>
              <a:gd name="T77" fmla="*/ 12261 h 20000"/>
              <a:gd name="T78" fmla="*/ 19158 w 20000"/>
              <a:gd name="T79" fmla="*/ 12261 h 20000"/>
              <a:gd name="T80" fmla="*/ 19158 w 20000"/>
              <a:gd name="T81" fmla="*/ 13793 h 20000"/>
              <a:gd name="T82" fmla="*/ 19344 w 20000"/>
              <a:gd name="T83" fmla="*/ 13793 h 20000"/>
              <a:gd name="T84" fmla="*/ 19437 w 20000"/>
              <a:gd name="T85" fmla="*/ 15326 h 20000"/>
              <a:gd name="T86" fmla="*/ 19530 w 20000"/>
              <a:gd name="T87" fmla="*/ 15326 h 20000"/>
              <a:gd name="T88" fmla="*/ 19623 w 20000"/>
              <a:gd name="T89" fmla="*/ 16858 h 20000"/>
              <a:gd name="T90" fmla="*/ 19809 w 20000"/>
              <a:gd name="T91" fmla="*/ 18391 h 20000"/>
              <a:gd name="T92" fmla="*/ 19995 w 20000"/>
              <a:gd name="T93" fmla="*/ 18391 h 20000"/>
              <a:gd name="T94" fmla="*/ 19995 w 20000"/>
              <a:gd name="T95" fmla="*/ 19923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0" y="3065"/>
                </a:lnTo>
                <a:lnTo>
                  <a:pt x="93" y="4598"/>
                </a:lnTo>
                <a:lnTo>
                  <a:pt x="93" y="6130"/>
                </a:lnTo>
                <a:lnTo>
                  <a:pt x="279" y="7663"/>
                </a:lnTo>
                <a:lnTo>
                  <a:pt x="372" y="9195"/>
                </a:lnTo>
                <a:lnTo>
                  <a:pt x="558" y="10728"/>
                </a:lnTo>
                <a:lnTo>
                  <a:pt x="744" y="10728"/>
                </a:lnTo>
                <a:lnTo>
                  <a:pt x="930" y="13793"/>
                </a:lnTo>
                <a:lnTo>
                  <a:pt x="1953" y="13793"/>
                </a:lnTo>
                <a:lnTo>
                  <a:pt x="2139" y="15326"/>
                </a:lnTo>
                <a:lnTo>
                  <a:pt x="2325" y="15326"/>
                </a:lnTo>
                <a:lnTo>
                  <a:pt x="2511" y="16858"/>
                </a:lnTo>
                <a:lnTo>
                  <a:pt x="3069" y="16858"/>
                </a:lnTo>
                <a:lnTo>
                  <a:pt x="3162" y="18391"/>
                </a:lnTo>
                <a:lnTo>
                  <a:pt x="7812" y="18391"/>
                </a:lnTo>
                <a:lnTo>
                  <a:pt x="8370" y="16858"/>
                </a:lnTo>
                <a:lnTo>
                  <a:pt x="9579" y="16858"/>
                </a:lnTo>
                <a:lnTo>
                  <a:pt x="9672" y="18391"/>
                </a:lnTo>
                <a:lnTo>
                  <a:pt x="11997" y="18391"/>
                </a:lnTo>
                <a:lnTo>
                  <a:pt x="12183" y="16858"/>
                </a:lnTo>
                <a:lnTo>
                  <a:pt x="12555" y="16858"/>
                </a:lnTo>
                <a:lnTo>
                  <a:pt x="12648" y="15326"/>
                </a:lnTo>
                <a:lnTo>
                  <a:pt x="12834" y="15326"/>
                </a:lnTo>
                <a:lnTo>
                  <a:pt x="12927" y="13793"/>
                </a:lnTo>
                <a:lnTo>
                  <a:pt x="13299" y="13793"/>
                </a:lnTo>
                <a:lnTo>
                  <a:pt x="13485" y="12261"/>
                </a:lnTo>
                <a:lnTo>
                  <a:pt x="13671" y="12261"/>
                </a:lnTo>
                <a:lnTo>
                  <a:pt x="13764" y="10728"/>
                </a:lnTo>
                <a:lnTo>
                  <a:pt x="16368" y="10728"/>
                </a:lnTo>
                <a:lnTo>
                  <a:pt x="16461" y="9195"/>
                </a:lnTo>
                <a:lnTo>
                  <a:pt x="17019" y="9195"/>
                </a:lnTo>
                <a:lnTo>
                  <a:pt x="17112" y="7663"/>
                </a:lnTo>
                <a:lnTo>
                  <a:pt x="18321" y="7663"/>
                </a:lnTo>
                <a:lnTo>
                  <a:pt x="18414" y="9195"/>
                </a:lnTo>
                <a:lnTo>
                  <a:pt x="18693" y="9195"/>
                </a:lnTo>
                <a:lnTo>
                  <a:pt x="18693" y="10728"/>
                </a:lnTo>
                <a:lnTo>
                  <a:pt x="18879" y="10728"/>
                </a:lnTo>
                <a:lnTo>
                  <a:pt x="18972" y="12261"/>
                </a:lnTo>
                <a:lnTo>
                  <a:pt x="19158" y="12261"/>
                </a:lnTo>
                <a:lnTo>
                  <a:pt x="19158" y="13793"/>
                </a:lnTo>
                <a:lnTo>
                  <a:pt x="19344" y="13793"/>
                </a:lnTo>
                <a:lnTo>
                  <a:pt x="19437" y="15326"/>
                </a:lnTo>
                <a:lnTo>
                  <a:pt x="19530" y="15326"/>
                </a:lnTo>
                <a:lnTo>
                  <a:pt x="19623" y="16858"/>
                </a:lnTo>
                <a:lnTo>
                  <a:pt x="19809" y="18391"/>
                </a:lnTo>
                <a:lnTo>
                  <a:pt x="19995" y="18391"/>
                </a:lnTo>
                <a:lnTo>
                  <a:pt x="19995" y="19923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0" name="Freeform 362">
            <a:extLst>
              <a:ext uri="{FF2B5EF4-FFF2-40B4-BE49-F238E27FC236}">
                <a16:creationId xmlns:a16="http://schemas.microsoft.com/office/drawing/2014/main" id="{2B4C6635-F814-5A1B-54FA-034A2F0886C4}"/>
              </a:ext>
            </a:extLst>
          </p:cNvPr>
          <p:cNvSpPr>
            <a:spLocks/>
          </p:cNvSpPr>
          <p:nvPr/>
        </p:nvSpPr>
        <p:spPr bwMode="auto">
          <a:xfrm>
            <a:off x="7331075" y="1671638"/>
            <a:ext cx="469900" cy="2438400"/>
          </a:xfrm>
          <a:custGeom>
            <a:avLst/>
            <a:gdLst>
              <a:gd name="T0" fmla="*/ 4858 w 20000"/>
              <a:gd name="T1" fmla="*/ 19776 h 20000"/>
              <a:gd name="T2" fmla="*/ 6478 w 20000"/>
              <a:gd name="T3" fmla="*/ 19672 h 20000"/>
              <a:gd name="T4" fmla="*/ 8097 w 20000"/>
              <a:gd name="T5" fmla="*/ 19563 h 20000"/>
              <a:gd name="T6" fmla="*/ 8637 w 20000"/>
              <a:gd name="T7" fmla="*/ 19453 h 20000"/>
              <a:gd name="T8" fmla="*/ 9717 w 20000"/>
              <a:gd name="T9" fmla="*/ 19344 h 20000"/>
              <a:gd name="T10" fmla="*/ 10796 w 20000"/>
              <a:gd name="T11" fmla="*/ 19240 h 20000"/>
              <a:gd name="T12" fmla="*/ 11336 w 20000"/>
              <a:gd name="T13" fmla="*/ 19130 h 20000"/>
              <a:gd name="T14" fmla="*/ 12416 w 20000"/>
              <a:gd name="T15" fmla="*/ 19021 h 20000"/>
              <a:gd name="T16" fmla="*/ 13495 w 20000"/>
              <a:gd name="T17" fmla="*/ 18912 h 20000"/>
              <a:gd name="T18" fmla="*/ 17814 w 20000"/>
              <a:gd name="T19" fmla="*/ 17943 h 20000"/>
              <a:gd name="T20" fmla="*/ 18354 w 20000"/>
              <a:gd name="T21" fmla="*/ 17615 h 20000"/>
              <a:gd name="T22" fmla="*/ 19433 w 20000"/>
              <a:gd name="T23" fmla="*/ 17292 h 20000"/>
              <a:gd name="T24" fmla="*/ 19973 w 20000"/>
              <a:gd name="T25" fmla="*/ 17079 h 20000"/>
              <a:gd name="T26" fmla="*/ 19433 w 20000"/>
              <a:gd name="T27" fmla="*/ 13726 h 20000"/>
              <a:gd name="T28" fmla="*/ 18893 w 20000"/>
              <a:gd name="T29" fmla="*/ 13403 h 20000"/>
              <a:gd name="T30" fmla="*/ 18354 w 20000"/>
              <a:gd name="T31" fmla="*/ 12752 h 20000"/>
              <a:gd name="T32" fmla="*/ 17814 w 20000"/>
              <a:gd name="T33" fmla="*/ 12320 h 20000"/>
              <a:gd name="T34" fmla="*/ 18354 w 20000"/>
              <a:gd name="T35" fmla="*/ 9727 h 20000"/>
              <a:gd name="T36" fmla="*/ 18893 w 20000"/>
              <a:gd name="T37" fmla="*/ 8972 h 20000"/>
              <a:gd name="T38" fmla="*/ 19433 w 20000"/>
              <a:gd name="T39" fmla="*/ 4973 h 20000"/>
              <a:gd name="T40" fmla="*/ 18893 w 20000"/>
              <a:gd name="T41" fmla="*/ 3999 h 20000"/>
              <a:gd name="T42" fmla="*/ 18354 w 20000"/>
              <a:gd name="T43" fmla="*/ 1729 h 20000"/>
              <a:gd name="T44" fmla="*/ 17814 w 20000"/>
              <a:gd name="T45" fmla="*/ 1406 h 20000"/>
              <a:gd name="T46" fmla="*/ 16734 w 20000"/>
              <a:gd name="T47" fmla="*/ 1297 h 20000"/>
              <a:gd name="T48" fmla="*/ 16194 w 20000"/>
              <a:gd name="T49" fmla="*/ 1187 h 20000"/>
              <a:gd name="T50" fmla="*/ 15655 w 20000"/>
              <a:gd name="T51" fmla="*/ 974 h 20000"/>
              <a:gd name="T52" fmla="*/ 14035 w 20000"/>
              <a:gd name="T53" fmla="*/ 864 h 20000"/>
              <a:gd name="T54" fmla="*/ 13495 w 20000"/>
              <a:gd name="T55" fmla="*/ 755 h 20000"/>
              <a:gd name="T56" fmla="*/ 12416 w 20000"/>
              <a:gd name="T57" fmla="*/ 651 h 20000"/>
              <a:gd name="T58" fmla="*/ 11876 w 20000"/>
              <a:gd name="T59" fmla="*/ 432 h 20000"/>
              <a:gd name="T60" fmla="*/ 10796 w 20000"/>
              <a:gd name="T61" fmla="*/ 323 h 20000"/>
              <a:gd name="T62" fmla="*/ 9717 w 20000"/>
              <a:gd name="T63" fmla="*/ 219 h 20000"/>
              <a:gd name="T64" fmla="*/ 9177 w 20000"/>
              <a:gd name="T65" fmla="*/ 109 h 20000"/>
              <a:gd name="T66" fmla="*/ 7557 w 20000"/>
              <a:gd name="T67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000" h="20000">
                <a:moveTo>
                  <a:pt x="4858" y="19995"/>
                </a:moveTo>
                <a:lnTo>
                  <a:pt x="4858" y="19776"/>
                </a:lnTo>
                <a:lnTo>
                  <a:pt x="5938" y="19776"/>
                </a:lnTo>
                <a:lnTo>
                  <a:pt x="6478" y="19672"/>
                </a:lnTo>
                <a:lnTo>
                  <a:pt x="7018" y="19672"/>
                </a:lnTo>
                <a:lnTo>
                  <a:pt x="8097" y="19563"/>
                </a:lnTo>
                <a:lnTo>
                  <a:pt x="8637" y="19563"/>
                </a:lnTo>
                <a:lnTo>
                  <a:pt x="8637" y="19453"/>
                </a:lnTo>
                <a:lnTo>
                  <a:pt x="9177" y="19453"/>
                </a:lnTo>
                <a:lnTo>
                  <a:pt x="9717" y="19344"/>
                </a:lnTo>
                <a:lnTo>
                  <a:pt x="10256" y="19344"/>
                </a:lnTo>
                <a:lnTo>
                  <a:pt x="10796" y="19240"/>
                </a:lnTo>
                <a:lnTo>
                  <a:pt x="11336" y="19240"/>
                </a:lnTo>
                <a:lnTo>
                  <a:pt x="11336" y="19130"/>
                </a:lnTo>
                <a:lnTo>
                  <a:pt x="11876" y="19021"/>
                </a:lnTo>
                <a:lnTo>
                  <a:pt x="12416" y="19021"/>
                </a:lnTo>
                <a:lnTo>
                  <a:pt x="12955" y="18912"/>
                </a:lnTo>
                <a:lnTo>
                  <a:pt x="13495" y="18912"/>
                </a:lnTo>
                <a:lnTo>
                  <a:pt x="13495" y="18808"/>
                </a:lnTo>
                <a:lnTo>
                  <a:pt x="17814" y="17943"/>
                </a:lnTo>
                <a:lnTo>
                  <a:pt x="18354" y="17725"/>
                </a:lnTo>
                <a:lnTo>
                  <a:pt x="18354" y="17615"/>
                </a:lnTo>
                <a:lnTo>
                  <a:pt x="18893" y="17402"/>
                </a:lnTo>
                <a:lnTo>
                  <a:pt x="19433" y="17292"/>
                </a:lnTo>
                <a:lnTo>
                  <a:pt x="19433" y="17183"/>
                </a:lnTo>
                <a:lnTo>
                  <a:pt x="19973" y="17079"/>
                </a:lnTo>
                <a:lnTo>
                  <a:pt x="19973" y="13944"/>
                </a:lnTo>
                <a:lnTo>
                  <a:pt x="19433" y="13726"/>
                </a:lnTo>
                <a:lnTo>
                  <a:pt x="19433" y="13512"/>
                </a:lnTo>
                <a:lnTo>
                  <a:pt x="18893" y="13403"/>
                </a:lnTo>
                <a:lnTo>
                  <a:pt x="18893" y="12971"/>
                </a:lnTo>
                <a:lnTo>
                  <a:pt x="18354" y="12752"/>
                </a:lnTo>
                <a:lnTo>
                  <a:pt x="18354" y="12538"/>
                </a:lnTo>
                <a:lnTo>
                  <a:pt x="17814" y="12320"/>
                </a:lnTo>
                <a:lnTo>
                  <a:pt x="17814" y="9836"/>
                </a:lnTo>
                <a:lnTo>
                  <a:pt x="18354" y="9727"/>
                </a:lnTo>
                <a:lnTo>
                  <a:pt x="18893" y="9513"/>
                </a:lnTo>
                <a:lnTo>
                  <a:pt x="18893" y="8972"/>
                </a:lnTo>
                <a:lnTo>
                  <a:pt x="19433" y="8753"/>
                </a:lnTo>
                <a:lnTo>
                  <a:pt x="19433" y="4973"/>
                </a:lnTo>
                <a:lnTo>
                  <a:pt x="18893" y="4754"/>
                </a:lnTo>
                <a:lnTo>
                  <a:pt x="18893" y="3999"/>
                </a:lnTo>
                <a:lnTo>
                  <a:pt x="18354" y="3348"/>
                </a:lnTo>
                <a:lnTo>
                  <a:pt x="18354" y="1729"/>
                </a:lnTo>
                <a:lnTo>
                  <a:pt x="17814" y="1619"/>
                </a:lnTo>
                <a:lnTo>
                  <a:pt x="17814" y="1406"/>
                </a:lnTo>
                <a:lnTo>
                  <a:pt x="17274" y="1406"/>
                </a:lnTo>
                <a:lnTo>
                  <a:pt x="16734" y="1297"/>
                </a:lnTo>
                <a:lnTo>
                  <a:pt x="16734" y="1187"/>
                </a:lnTo>
                <a:lnTo>
                  <a:pt x="16194" y="1187"/>
                </a:lnTo>
                <a:lnTo>
                  <a:pt x="16194" y="1083"/>
                </a:lnTo>
                <a:lnTo>
                  <a:pt x="15655" y="974"/>
                </a:lnTo>
                <a:lnTo>
                  <a:pt x="15115" y="974"/>
                </a:lnTo>
                <a:lnTo>
                  <a:pt x="14035" y="864"/>
                </a:lnTo>
                <a:lnTo>
                  <a:pt x="14035" y="755"/>
                </a:lnTo>
                <a:lnTo>
                  <a:pt x="13495" y="755"/>
                </a:lnTo>
                <a:lnTo>
                  <a:pt x="12955" y="651"/>
                </a:lnTo>
                <a:lnTo>
                  <a:pt x="12416" y="651"/>
                </a:lnTo>
                <a:lnTo>
                  <a:pt x="11876" y="542"/>
                </a:lnTo>
                <a:lnTo>
                  <a:pt x="11876" y="432"/>
                </a:lnTo>
                <a:lnTo>
                  <a:pt x="11336" y="432"/>
                </a:lnTo>
                <a:lnTo>
                  <a:pt x="10796" y="323"/>
                </a:lnTo>
                <a:lnTo>
                  <a:pt x="9717" y="323"/>
                </a:lnTo>
                <a:lnTo>
                  <a:pt x="9717" y="219"/>
                </a:lnTo>
                <a:lnTo>
                  <a:pt x="9177" y="219"/>
                </a:lnTo>
                <a:lnTo>
                  <a:pt x="9177" y="109"/>
                </a:lnTo>
                <a:lnTo>
                  <a:pt x="8097" y="109"/>
                </a:lnTo>
                <a:lnTo>
                  <a:pt x="7557" y="0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1" name="Rectangle 363">
            <a:extLst>
              <a:ext uri="{FF2B5EF4-FFF2-40B4-BE49-F238E27FC236}">
                <a16:creationId xmlns:a16="http://schemas.microsoft.com/office/drawing/2014/main" id="{41DB6317-BB50-774F-8DA7-FE4BA33633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00875" y="3182938"/>
            <a:ext cx="152400" cy="203200"/>
          </a:xfrm>
          <a:prstGeom prst="rect">
            <a:avLst/>
          </a:prstGeom>
          <a:solidFill>
            <a:srgbClr val="FFFF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F</a:t>
            </a:r>
            <a:endParaRPr lang="en-US" altLang="en-US" sz="1600"/>
          </a:p>
        </p:txBody>
      </p:sp>
      <p:sp>
        <p:nvSpPr>
          <p:cNvPr id="519532" name="Freeform 364">
            <a:extLst>
              <a:ext uri="{FF2B5EF4-FFF2-40B4-BE49-F238E27FC236}">
                <a16:creationId xmlns:a16="http://schemas.microsoft.com/office/drawing/2014/main" id="{E9FBCC75-CC44-23DC-10BD-F1AE2A27C0FD}"/>
              </a:ext>
            </a:extLst>
          </p:cNvPr>
          <p:cNvSpPr>
            <a:spLocks/>
          </p:cNvSpPr>
          <p:nvPr/>
        </p:nvSpPr>
        <p:spPr bwMode="auto">
          <a:xfrm>
            <a:off x="7089775" y="1735138"/>
            <a:ext cx="330200" cy="1447800"/>
          </a:xfrm>
          <a:custGeom>
            <a:avLst/>
            <a:gdLst>
              <a:gd name="T0" fmla="*/ 13820 w 20000"/>
              <a:gd name="T1" fmla="*/ 0 h 20000"/>
              <a:gd name="T2" fmla="*/ 13820 w 20000"/>
              <a:gd name="T3" fmla="*/ 351 h 20000"/>
              <a:gd name="T4" fmla="*/ 14587 w 20000"/>
              <a:gd name="T5" fmla="*/ 351 h 20000"/>
              <a:gd name="T6" fmla="*/ 15355 w 20000"/>
              <a:gd name="T7" fmla="*/ 526 h 20000"/>
              <a:gd name="T8" fmla="*/ 16123 w 20000"/>
              <a:gd name="T9" fmla="*/ 526 h 20000"/>
              <a:gd name="T10" fmla="*/ 16123 w 20000"/>
              <a:gd name="T11" fmla="*/ 877 h 20000"/>
              <a:gd name="T12" fmla="*/ 16891 w 20000"/>
              <a:gd name="T13" fmla="*/ 877 h 20000"/>
              <a:gd name="T14" fmla="*/ 17658 w 20000"/>
              <a:gd name="T15" fmla="*/ 1228 h 20000"/>
              <a:gd name="T16" fmla="*/ 18426 w 20000"/>
              <a:gd name="T17" fmla="*/ 1403 h 20000"/>
              <a:gd name="T18" fmla="*/ 18426 w 20000"/>
              <a:gd name="T19" fmla="*/ 1578 h 20000"/>
              <a:gd name="T20" fmla="*/ 19194 w 20000"/>
              <a:gd name="T21" fmla="*/ 1578 h 20000"/>
              <a:gd name="T22" fmla="*/ 19194 w 20000"/>
              <a:gd name="T23" fmla="*/ 2280 h 20000"/>
              <a:gd name="T24" fmla="*/ 19962 w 20000"/>
              <a:gd name="T25" fmla="*/ 2280 h 20000"/>
              <a:gd name="T26" fmla="*/ 19962 w 20000"/>
              <a:gd name="T27" fmla="*/ 6839 h 20000"/>
              <a:gd name="T28" fmla="*/ 19194 w 20000"/>
              <a:gd name="T29" fmla="*/ 7014 h 20000"/>
              <a:gd name="T30" fmla="*/ 19194 w 20000"/>
              <a:gd name="T31" fmla="*/ 7716 h 20000"/>
              <a:gd name="T32" fmla="*/ 18426 w 20000"/>
              <a:gd name="T33" fmla="*/ 7716 h 20000"/>
              <a:gd name="T34" fmla="*/ 18426 w 20000"/>
              <a:gd name="T35" fmla="*/ 8067 h 20000"/>
              <a:gd name="T36" fmla="*/ 16891 w 20000"/>
              <a:gd name="T37" fmla="*/ 8417 h 20000"/>
              <a:gd name="T38" fmla="*/ 16891 w 20000"/>
              <a:gd name="T39" fmla="*/ 8593 h 20000"/>
              <a:gd name="T40" fmla="*/ 16123 w 20000"/>
              <a:gd name="T41" fmla="*/ 8768 h 20000"/>
              <a:gd name="T42" fmla="*/ 16123 w 20000"/>
              <a:gd name="T43" fmla="*/ 9119 h 20000"/>
              <a:gd name="T44" fmla="*/ 15355 w 20000"/>
              <a:gd name="T45" fmla="*/ 9119 h 20000"/>
              <a:gd name="T46" fmla="*/ 15355 w 20000"/>
              <a:gd name="T47" fmla="*/ 9470 h 20000"/>
              <a:gd name="T48" fmla="*/ 14587 w 20000"/>
              <a:gd name="T49" fmla="*/ 9645 h 20000"/>
              <a:gd name="T50" fmla="*/ 14587 w 20000"/>
              <a:gd name="T51" fmla="*/ 14380 h 20000"/>
              <a:gd name="T52" fmla="*/ 13820 w 20000"/>
              <a:gd name="T53" fmla="*/ 14380 h 20000"/>
              <a:gd name="T54" fmla="*/ 13820 w 20000"/>
              <a:gd name="T55" fmla="*/ 14730 h 20000"/>
              <a:gd name="T56" fmla="*/ 13052 w 20000"/>
              <a:gd name="T57" fmla="*/ 14730 h 20000"/>
              <a:gd name="T58" fmla="*/ 13052 w 20000"/>
              <a:gd name="T59" fmla="*/ 15607 h 20000"/>
              <a:gd name="T60" fmla="*/ 12284 w 20000"/>
              <a:gd name="T61" fmla="*/ 15607 h 20000"/>
              <a:gd name="T62" fmla="*/ 12284 w 20000"/>
              <a:gd name="T63" fmla="*/ 16133 h 20000"/>
              <a:gd name="T64" fmla="*/ 11516 w 20000"/>
              <a:gd name="T65" fmla="*/ 16133 h 20000"/>
              <a:gd name="T66" fmla="*/ 11516 w 20000"/>
              <a:gd name="T67" fmla="*/ 16484 h 20000"/>
              <a:gd name="T68" fmla="*/ 10749 w 20000"/>
              <a:gd name="T69" fmla="*/ 16484 h 20000"/>
              <a:gd name="T70" fmla="*/ 10749 w 20000"/>
              <a:gd name="T71" fmla="*/ 16659 h 20000"/>
              <a:gd name="T72" fmla="*/ 9981 w 20000"/>
              <a:gd name="T73" fmla="*/ 16659 h 20000"/>
              <a:gd name="T74" fmla="*/ 9981 w 20000"/>
              <a:gd name="T75" fmla="*/ 17010 h 20000"/>
              <a:gd name="T76" fmla="*/ 9213 w 20000"/>
              <a:gd name="T77" fmla="*/ 17010 h 20000"/>
              <a:gd name="T78" fmla="*/ 9213 w 20000"/>
              <a:gd name="T79" fmla="*/ 17185 h 20000"/>
              <a:gd name="T80" fmla="*/ 8445 w 20000"/>
              <a:gd name="T81" fmla="*/ 17185 h 20000"/>
              <a:gd name="T82" fmla="*/ 8445 w 20000"/>
              <a:gd name="T83" fmla="*/ 17361 h 20000"/>
              <a:gd name="T84" fmla="*/ 7678 w 20000"/>
              <a:gd name="T85" fmla="*/ 17361 h 20000"/>
              <a:gd name="T86" fmla="*/ 7678 w 20000"/>
              <a:gd name="T87" fmla="*/ 17536 h 20000"/>
              <a:gd name="T88" fmla="*/ 6910 w 20000"/>
              <a:gd name="T89" fmla="*/ 17536 h 20000"/>
              <a:gd name="T90" fmla="*/ 6910 w 20000"/>
              <a:gd name="T91" fmla="*/ 17712 h 20000"/>
              <a:gd name="T92" fmla="*/ 6142 w 20000"/>
              <a:gd name="T93" fmla="*/ 17712 h 20000"/>
              <a:gd name="T94" fmla="*/ 6142 w 20000"/>
              <a:gd name="T95" fmla="*/ 18062 h 20000"/>
              <a:gd name="T96" fmla="*/ 4607 w 20000"/>
              <a:gd name="T97" fmla="*/ 18062 h 20000"/>
              <a:gd name="T98" fmla="*/ 4607 w 20000"/>
              <a:gd name="T99" fmla="*/ 18238 h 20000"/>
              <a:gd name="T100" fmla="*/ 3839 w 20000"/>
              <a:gd name="T101" fmla="*/ 18238 h 20000"/>
              <a:gd name="T102" fmla="*/ 3071 w 20000"/>
              <a:gd name="T103" fmla="*/ 18413 h 20000"/>
              <a:gd name="T104" fmla="*/ 2303 w 20000"/>
              <a:gd name="T105" fmla="*/ 18413 h 20000"/>
              <a:gd name="T106" fmla="*/ 2303 w 20000"/>
              <a:gd name="T107" fmla="*/ 18588 h 20000"/>
              <a:gd name="T108" fmla="*/ 768 w 20000"/>
              <a:gd name="T109" fmla="*/ 18588 h 20000"/>
              <a:gd name="T110" fmla="*/ 768 w 20000"/>
              <a:gd name="T111" fmla="*/ 18939 h 20000"/>
              <a:gd name="T112" fmla="*/ 0 w 20000"/>
              <a:gd name="T113" fmla="*/ 18939 h 20000"/>
              <a:gd name="T114" fmla="*/ 0 w 20000"/>
              <a:gd name="T115" fmla="*/ 19991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000" h="20000">
                <a:moveTo>
                  <a:pt x="13820" y="0"/>
                </a:moveTo>
                <a:lnTo>
                  <a:pt x="13820" y="351"/>
                </a:lnTo>
                <a:lnTo>
                  <a:pt x="14587" y="351"/>
                </a:lnTo>
                <a:lnTo>
                  <a:pt x="15355" y="526"/>
                </a:lnTo>
                <a:lnTo>
                  <a:pt x="16123" y="526"/>
                </a:lnTo>
                <a:lnTo>
                  <a:pt x="16123" y="877"/>
                </a:lnTo>
                <a:lnTo>
                  <a:pt x="16891" y="877"/>
                </a:lnTo>
                <a:lnTo>
                  <a:pt x="17658" y="1228"/>
                </a:lnTo>
                <a:lnTo>
                  <a:pt x="18426" y="1403"/>
                </a:lnTo>
                <a:lnTo>
                  <a:pt x="18426" y="1578"/>
                </a:lnTo>
                <a:lnTo>
                  <a:pt x="19194" y="1578"/>
                </a:lnTo>
                <a:lnTo>
                  <a:pt x="19194" y="2280"/>
                </a:lnTo>
                <a:lnTo>
                  <a:pt x="19962" y="2280"/>
                </a:lnTo>
                <a:lnTo>
                  <a:pt x="19962" y="6839"/>
                </a:lnTo>
                <a:lnTo>
                  <a:pt x="19194" y="7014"/>
                </a:lnTo>
                <a:lnTo>
                  <a:pt x="19194" y="7716"/>
                </a:lnTo>
                <a:lnTo>
                  <a:pt x="18426" y="7716"/>
                </a:lnTo>
                <a:lnTo>
                  <a:pt x="18426" y="8067"/>
                </a:lnTo>
                <a:lnTo>
                  <a:pt x="16891" y="8417"/>
                </a:lnTo>
                <a:lnTo>
                  <a:pt x="16891" y="8593"/>
                </a:lnTo>
                <a:lnTo>
                  <a:pt x="16123" y="8768"/>
                </a:lnTo>
                <a:lnTo>
                  <a:pt x="16123" y="9119"/>
                </a:lnTo>
                <a:lnTo>
                  <a:pt x="15355" y="9119"/>
                </a:lnTo>
                <a:lnTo>
                  <a:pt x="15355" y="9470"/>
                </a:lnTo>
                <a:lnTo>
                  <a:pt x="14587" y="9645"/>
                </a:lnTo>
                <a:lnTo>
                  <a:pt x="14587" y="14380"/>
                </a:lnTo>
                <a:lnTo>
                  <a:pt x="13820" y="14380"/>
                </a:lnTo>
                <a:lnTo>
                  <a:pt x="13820" y="14730"/>
                </a:lnTo>
                <a:lnTo>
                  <a:pt x="13052" y="14730"/>
                </a:lnTo>
                <a:lnTo>
                  <a:pt x="13052" y="15607"/>
                </a:lnTo>
                <a:lnTo>
                  <a:pt x="12284" y="15607"/>
                </a:lnTo>
                <a:lnTo>
                  <a:pt x="12284" y="16133"/>
                </a:lnTo>
                <a:lnTo>
                  <a:pt x="11516" y="16133"/>
                </a:lnTo>
                <a:lnTo>
                  <a:pt x="11516" y="16484"/>
                </a:lnTo>
                <a:lnTo>
                  <a:pt x="10749" y="16484"/>
                </a:lnTo>
                <a:lnTo>
                  <a:pt x="10749" y="16659"/>
                </a:lnTo>
                <a:lnTo>
                  <a:pt x="9981" y="16659"/>
                </a:lnTo>
                <a:lnTo>
                  <a:pt x="9981" y="17010"/>
                </a:lnTo>
                <a:lnTo>
                  <a:pt x="9213" y="17010"/>
                </a:lnTo>
                <a:lnTo>
                  <a:pt x="9213" y="17185"/>
                </a:lnTo>
                <a:lnTo>
                  <a:pt x="8445" y="17185"/>
                </a:lnTo>
                <a:lnTo>
                  <a:pt x="8445" y="17361"/>
                </a:lnTo>
                <a:lnTo>
                  <a:pt x="7678" y="17361"/>
                </a:lnTo>
                <a:lnTo>
                  <a:pt x="7678" y="17536"/>
                </a:lnTo>
                <a:lnTo>
                  <a:pt x="6910" y="17536"/>
                </a:lnTo>
                <a:lnTo>
                  <a:pt x="6910" y="17712"/>
                </a:lnTo>
                <a:lnTo>
                  <a:pt x="6142" y="17712"/>
                </a:lnTo>
                <a:lnTo>
                  <a:pt x="6142" y="18062"/>
                </a:lnTo>
                <a:lnTo>
                  <a:pt x="4607" y="18062"/>
                </a:lnTo>
                <a:lnTo>
                  <a:pt x="4607" y="18238"/>
                </a:lnTo>
                <a:lnTo>
                  <a:pt x="3839" y="18238"/>
                </a:lnTo>
                <a:lnTo>
                  <a:pt x="3071" y="18413"/>
                </a:lnTo>
                <a:lnTo>
                  <a:pt x="2303" y="18413"/>
                </a:lnTo>
                <a:lnTo>
                  <a:pt x="2303" y="18588"/>
                </a:lnTo>
                <a:lnTo>
                  <a:pt x="768" y="18588"/>
                </a:lnTo>
                <a:lnTo>
                  <a:pt x="768" y="18939"/>
                </a:lnTo>
                <a:lnTo>
                  <a:pt x="0" y="18939"/>
                </a:lnTo>
                <a:lnTo>
                  <a:pt x="0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3" name="Freeform 365">
            <a:extLst>
              <a:ext uri="{FF2B5EF4-FFF2-40B4-BE49-F238E27FC236}">
                <a16:creationId xmlns:a16="http://schemas.microsoft.com/office/drawing/2014/main" id="{BC274F1E-0391-4243-18DD-1441F33A9EF3}"/>
              </a:ext>
            </a:extLst>
          </p:cNvPr>
          <p:cNvSpPr>
            <a:spLocks/>
          </p:cNvSpPr>
          <p:nvPr/>
        </p:nvSpPr>
        <p:spPr bwMode="auto">
          <a:xfrm>
            <a:off x="7126288" y="1722438"/>
            <a:ext cx="471487" cy="1460500"/>
          </a:xfrm>
          <a:custGeom>
            <a:avLst/>
            <a:gdLst>
              <a:gd name="T0" fmla="*/ 0 w 20000"/>
              <a:gd name="T1" fmla="*/ 19644 h 20000"/>
              <a:gd name="T2" fmla="*/ 540 w 20000"/>
              <a:gd name="T3" fmla="*/ 19296 h 20000"/>
              <a:gd name="T4" fmla="*/ 1080 w 20000"/>
              <a:gd name="T5" fmla="*/ 18948 h 20000"/>
              <a:gd name="T6" fmla="*/ 1619 w 20000"/>
              <a:gd name="T7" fmla="*/ 18601 h 20000"/>
              <a:gd name="T8" fmla="*/ 2159 w 20000"/>
              <a:gd name="T9" fmla="*/ 18427 h 20000"/>
              <a:gd name="T10" fmla="*/ 3239 w 20000"/>
              <a:gd name="T11" fmla="*/ 18253 h 20000"/>
              <a:gd name="T12" fmla="*/ 3779 w 20000"/>
              <a:gd name="T13" fmla="*/ 18079 h 20000"/>
              <a:gd name="T14" fmla="*/ 4858 w 20000"/>
              <a:gd name="T15" fmla="*/ 17905 h 20000"/>
              <a:gd name="T16" fmla="*/ 5938 w 20000"/>
              <a:gd name="T17" fmla="*/ 17731 h 20000"/>
              <a:gd name="T18" fmla="*/ 6478 w 20000"/>
              <a:gd name="T19" fmla="*/ 17558 h 20000"/>
              <a:gd name="T20" fmla="*/ 7557 w 20000"/>
              <a:gd name="T21" fmla="*/ 17384 h 20000"/>
              <a:gd name="T22" fmla="*/ 8097 w 20000"/>
              <a:gd name="T23" fmla="*/ 17210 h 20000"/>
              <a:gd name="T24" fmla="*/ 8637 w 20000"/>
              <a:gd name="T25" fmla="*/ 17036 h 20000"/>
              <a:gd name="T26" fmla="*/ 9717 w 20000"/>
              <a:gd name="T27" fmla="*/ 16862 h 20000"/>
              <a:gd name="T28" fmla="*/ 10256 w 20000"/>
              <a:gd name="T29" fmla="*/ 16515 h 20000"/>
              <a:gd name="T30" fmla="*/ 10796 w 20000"/>
              <a:gd name="T31" fmla="*/ 16341 h 20000"/>
              <a:gd name="T32" fmla="*/ 11336 w 20000"/>
              <a:gd name="T33" fmla="*/ 16167 h 20000"/>
              <a:gd name="T34" fmla="*/ 11876 w 20000"/>
              <a:gd name="T35" fmla="*/ 15819 h 20000"/>
              <a:gd name="T36" fmla="*/ 13495 w 20000"/>
              <a:gd name="T37" fmla="*/ 15472 h 20000"/>
              <a:gd name="T38" fmla="*/ 15655 w 20000"/>
              <a:gd name="T39" fmla="*/ 14602 h 20000"/>
              <a:gd name="T40" fmla="*/ 16734 w 20000"/>
              <a:gd name="T41" fmla="*/ 13733 h 20000"/>
              <a:gd name="T42" fmla="*/ 17814 w 20000"/>
              <a:gd name="T43" fmla="*/ 13038 h 20000"/>
              <a:gd name="T44" fmla="*/ 18354 w 20000"/>
              <a:gd name="T45" fmla="*/ 12342 h 20000"/>
              <a:gd name="T46" fmla="*/ 18893 w 20000"/>
              <a:gd name="T47" fmla="*/ 11821 h 20000"/>
              <a:gd name="T48" fmla="*/ 19433 w 20000"/>
              <a:gd name="T49" fmla="*/ 10604 h 20000"/>
              <a:gd name="T50" fmla="*/ 19973 w 20000"/>
              <a:gd name="T51" fmla="*/ 8344 h 20000"/>
              <a:gd name="T52" fmla="*/ 19433 w 20000"/>
              <a:gd name="T53" fmla="*/ 7823 h 20000"/>
              <a:gd name="T54" fmla="*/ 18893 w 20000"/>
              <a:gd name="T55" fmla="*/ 7127 h 20000"/>
              <a:gd name="T56" fmla="*/ 18354 w 20000"/>
              <a:gd name="T57" fmla="*/ 6432 h 20000"/>
              <a:gd name="T58" fmla="*/ 17814 w 20000"/>
              <a:gd name="T59" fmla="*/ 6084 h 20000"/>
              <a:gd name="T60" fmla="*/ 17274 w 20000"/>
              <a:gd name="T61" fmla="*/ 5215 h 20000"/>
              <a:gd name="T62" fmla="*/ 16734 w 20000"/>
              <a:gd name="T63" fmla="*/ 4520 h 20000"/>
              <a:gd name="T64" fmla="*/ 16194 w 20000"/>
              <a:gd name="T65" fmla="*/ 3651 h 20000"/>
              <a:gd name="T66" fmla="*/ 15655 w 20000"/>
              <a:gd name="T67" fmla="*/ 2955 h 20000"/>
              <a:gd name="T68" fmla="*/ 15115 w 20000"/>
              <a:gd name="T69" fmla="*/ 2434 h 20000"/>
              <a:gd name="T70" fmla="*/ 14575 w 20000"/>
              <a:gd name="T71" fmla="*/ 2086 h 20000"/>
              <a:gd name="T72" fmla="*/ 13495 w 20000"/>
              <a:gd name="T73" fmla="*/ 1912 h 20000"/>
              <a:gd name="T74" fmla="*/ 12416 w 20000"/>
              <a:gd name="T75" fmla="*/ 1391 h 20000"/>
              <a:gd name="T76" fmla="*/ 10796 w 20000"/>
              <a:gd name="T77" fmla="*/ 1043 h 20000"/>
              <a:gd name="T78" fmla="*/ 10256 w 20000"/>
              <a:gd name="T79" fmla="*/ 695 h 20000"/>
              <a:gd name="T80" fmla="*/ 9717 w 20000"/>
              <a:gd name="T81" fmla="*/ 348 h 20000"/>
              <a:gd name="T82" fmla="*/ 9177 w 20000"/>
              <a:gd name="T83" fmla="*/ 174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000" h="20000">
                <a:moveTo>
                  <a:pt x="0" y="19991"/>
                </a:moveTo>
                <a:lnTo>
                  <a:pt x="0" y="19644"/>
                </a:lnTo>
                <a:lnTo>
                  <a:pt x="540" y="19644"/>
                </a:lnTo>
                <a:lnTo>
                  <a:pt x="540" y="19296"/>
                </a:lnTo>
                <a:lnTo>
                  <a:pt x="1080" y="19296"/>
                </a:lnTo>
                <a:lnTo>
                  <a:pt x="1080" y="18948"/>
                </a:lnTo>
                <a:lnTo>
                  <a:pt x="1619" y="18948"/>
                </a:lnTo>
                <a:lnTo>
                  <a:pt x="1619" y="18601"/>
                </a:lnTo>
                <a:lnTo>
                  <a:pt x="2159" y="18601"/>
                </a:lnTo>
                <a:lnTo>
                  <a:pt x="2159" y="18427"/>
                </a:lnTo>
                <a:lnTo>
                  <a:pt x="2699" y="18427"/>
                </a:lnTo>
                <a:lnTo>
                  <a:pt x="3239" y="18253"/>
                </a:lnTo>
                <a:lnTo>
                  <a:pt x="3779" y="18253"/>
                </a:lnTo>
                <a:lnTo>
                  <a:pt x="3779" y="18079"/>
                </a:lnTo>
                <a:lnTo>
                  <a:pt x="4318" y="17905"/>
                </a:lnTo>
                <a:lnTo>
                  <a:pt x="4858" y="17905"/>
                </a:lnTo>
                <a:lnTo>
                  <a:pt x="4858" y="17731"/>
                </a:lnTo>
                <a:lnTo>
                  <a:pt x="5938" y="17731"/>
                </a:lnTo>
                <a:lnTo>
                  <a:pt x="5938" y="17558"/>
                </a:lnTo>
                <a:lnTo>
                  <a:pt x="6478" y="17558"/>
                </a:lnTo>
                <a:lnTo>
                  <a:pt x="6478" y="17384"/>
                </a:lnTo>
                <a:lnTo>
                  <a:pt x="7557" y="17384"/>
                </a:lnTo>
                <a:lnTo>
                  <a:pt x="7557" y="17210"/>
                </a:lnTo>
                <a:lnTo>
                  <a:pt x="8097" y="17210"/>
                </a:lnTo>
                <a:lnTo>
                  <a:pt x="8097" y="17036"/>
                </a:lnTo>
                <a:lnTo>
                  <a:pt x="8637" y="17036"/>
                </a:lnTo>
                <a:lnTo>
                  <a:pt x="9177" y="16862"/>
                </a:lnTo>
                <a:lnTo>
                  <a:pt x="9717" y="16862"/>
                </a:lnTo>
                <a:lnTo>
                  <a:pt x="9717" y="16688"/>
                </a:lnTo>
                <a:lnTo>
                  <a:pt x="10256" y="16515"/>
                </a:lnTo>
                <a:lnTo>
                  <a:pt x="10796" y="16515"/>
                </a:lnTo>
                <a:lnTo>
                  <a:pt x="10796" y="16341"/>
                </a:lnTo>
                <a:lnTo>
                  <a:pt x="11336" y="16341"/>
                </a:lnTo>
                <a:lnTo>
                  <a:pt x="11336" y="16167"/>
                </a:lnTo>
                <a:lnTo>
                  <a:pt x="11876" y="15993"/>
                </a:lnTo>
                <a:lnTo>
                  <a:pt x="11876" y="15819"/>
                </a:lnTo>
                <a:lnTo>
                  <a:pt x="12416" y="15819"/>
                </a:lnTo>
                <a:lnTo>
                  <a:pt x="13495" y="15472"/>
                </a:lnTo>
                <a:lnTo>
                  <a:pt x="14035" y="15124"/>
                </a:lnTo>
                <a:lnTo>
                  <a:pt x="15655" y="14602"/>
                </a:lnTo>
                <a:lnTo>
                  <a:pt x="16734" y="13907"/>
                </a:lnTo>
                <a:lnTo>
                  <a:pt x="16734" y="13733"/>
                </a:lnTo>
                <a:lnTo>
                  <a:pt x="17814" y="13385"/>
                </a:lnTo>
                <a:lnTo>
                  <a:pt x="17814" y="13038"/>
                </a:lnTo>
                <a:lnTo>
                  <a:pt x="18354" y="12690"/>
                </a:lnTo>
                <a:lnTo>
                  <a:pt x="18354" y="12342"/>
                </a:lnTo>
                <a:lnTo>
                  <a:pt x="18893" y="11995"/>
                </a:lnTo>
                <a:lnTo>
                  <a:pt x="18893" y="11821"/>
                </a:lnTo>
                <a:lnTo>
                  <a:pt x="19433" y="11647"/>
                </a:lnTo>
                <a:lnTo>
                  <a:pt x="19433" y="10604"/>
                </a:lnTo>
                <a:lnTo>
                  <a:pt x="19973" y="10430"/>
                </a:lnTo>
                <a:lnTo>
                  <a:pt x="19973" y="8344"/>
                </a:lnTo>
                <a:lnTo>
                  <a:pt x="19433" y="7997"/>
                </a:lnTo>
                <a:lnTo>
                  <a:pt x="19433" y="7823"/>
                </a:lnTo>
                <a:lnTo>
                  <a:pt x="18893" y="7475"/>
                </a:lnTo>
                <a:lnTo>
                  <a:pt x="18893" y="7127"/>
                </a:lnTo>
                <a:lnTo>
                  <a:pt x="18354" y="6780"/>
                </a:lnTo>
                <a:lnTo>
                  <a:pt x="18354" y="6432"/>
                </a:lnTo>
                <a:lnTo>
                  <a:pt x="17814" y="6258"/>
                </a:lnTo>
                <a:lnTo>
                  <a:pt x="17814" y="6084"/>
                </a:lnTo>
                <a:lnTo>
                  <a:pt x="17274" y="5737"/>
                </a:lnTo>
                <a:lnTo>
                  <a:pt x="17274" y="5215"/>
                </a:lnTo>
                <a:lnTo>
                  <a:pt x="16734" y="4867"/>
                </a:lnTo>
                <a:lnTo>
                  <a:pt x="16734" y="4520"/>
                </a:lnTo>
                <a:lnTo>
                  <a:pt x="16194" y="4346"/>
                </a:lnTo>
                <a:lnTo>
                  <a:pt x="16194" y="3651"/>
                </a:lnTo>
                <a:lnTo>
                  <a:pt x="15655" y="3477"/>
                </a:lnTo>
                <a:lnTo>
                  <a:pt x="15655" y="2955"/>
                </a:lnTo>
                <a:lnTo>
                  <a:pt x="15115" y="2781"/>
                </a:lnTo>
                <a:lnTo>
                  <a:pt x="15115" y="2434"/>
                </a:lnTo>
                <a:lnTo>
                  <a:pt x="14575" y="2260"/>
                </a:lnTo>
                <a:lnTo>
                  <a:pt x="14575" y="2086"/>
                </a:lnTo>
                <a:lnTo>
                  <a:pt x="14035" y="1912"/>
                </a:lnTo>
                <a:lnTo>
                  <a:pt x="13495" y="1912"/>
                </a:lnTo>
                <a:lnTo>
                  <a:pt x="12416" y="1738"/>
                </a:lnTo>
                <a:lnTo>
                  <a:pt x="12416" y="1391"/>
                </a:lnTo>
                <a:lnTo>
                  <a:pt x="11336" y="1043"/>
                </a:lnTo>
                <a:lnTo>
                  <a:pt x="10796" y="1043"/>
                </a:lnTo>
                <a:lnTo>
                  <a:pt x="10796" y="695"/>
                </a:lnTo>
                <a:lnTo>
                  <a:pt x="10256" y="695"/>
                </a:lnTo>
                <a:lnTo>
                  <a:pt x="10256" y="348"/>
                </a:lnTo>
                <a:lnTo>
                  <a:pt x="9717" y="348"/>
                </a:lnTo>
                <a:lnTo>
                  <a:pt x="9717" y="174"/>
                </a:lnTo>
                <a:lnTo>
                  <a:pt x="9177" y="174"/>
                </a:lnTo>
                <a:lnTo>
                  <a:pt x="9177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4" name="Freeform 366">
            <a:extLst>
              <a:ext uri="{FF2B5EF4-FFF2-40B4-BE49-F238E27FC236}">
                <a16:creationId xmlns:a16="http://schemas.microsoft.com/office/drawing/2014/main" id="{6112DCB7-64D3-D178-8FB8-1C2CE06962DB}"/>
              </a:ext>
            </a:extLst>
          </p:cNvPr>
          <p:cNvSpPr>
            <a:spLocks/>
          </p:cNvSpPr>
          <p:nvPr/>
        </p:nvSpPr>
        <p:spPr bwMode="auto">
          <a:xfrm>
            <a:off x="5476875" y="1697038"/>
            <a:ext cx="2209800" cy="2312987"/>
          </a:xfrm>
          <a:custGeom>
            <a:avLst/>
            <a:gdLst>
              <a:gd name="T0" fmla="*/ 16777 w 20000"/>
              <a:gd name="T1" fmla="*/ 220 h 20000"/>
              <a:gd name="T2" fmla="*/ 17236 w 20000"/>
              <a:gd name="T3" fmla="*/ 439 h 20000"/>
              <a:gd name="T4" fmla="*/ 18156 w 20000"/>
              <a:gd name="T5" fmla="*/ 659 h 20000"/>
              <a:gd name="T6" fmla="*/ 18386 w 20000"/>
              <a:gd name="T7" fmla="*/ 769 h 20000"/>
              <a:gd name="T8" fmla="*/ 18500 w 20000"/>
              <a:gd name="T9" fmla="*/ 879 h 20000"/>
              <a:gd name="T10" fmla="*/ 18615 w 20000"/>
              <a:gd name="T11" fmla="*/ 1099 h 20000"/>
              <a:gd name="T12" fmla="*/ 18730 w 20000"/>
              <a:gd name="T13" fmla="*/ 1538 h 20000"/>
              <a:gd name="T14" fmla="*/ 18845 w 20000"/>
              <a:gd name="T15" fmla="*/ 1977 h 20000"/>
              <a:gd name="T16" fmla="*/ 19075 w 20000"/>
              <a:gd name="T17" fmla="*/ 2307 h 20000"/>
              <a:gd name="T18" fmla="*/ 19190 w 20000"/>
              <a:gd name="T19" fmla="*/ 2637 h 20000"/>
              <a:gd name="T20" fmla="*/ 19420 w 20000"/>
              <a:gd name="T21" fmla="*/ 2966 h 20000"/>
              <a:gd name="T22" fmla="*/ 19535 w 20000"/>
              <a:gd name="T23" fmla="*/ 3955 h 20000"/>
              <a:gd name="T24" fmla="*/ 19650 w 20000"/>
              <a:gd name="T25" fmla="*/ 4394 h 20000"/>
              <a:gd name="T26" fmla="*/ 19764 w 20000"/>
              <a:gd name="T27" fmla="*/ 4724 h 20000"/>
              <a:gd name="T28" fmla="*/ 19879 w 20000"/>
              <a:gd name="T29" fmla="*/ 5493 h 20000"/>
              <a:gd name="T30" fmla="*/ 19994 w 20000"/>
              <a:gd name="T31" fmla="*/ 7910 h 20000"/>
              <a:gd name="T32" fmla="*/ 19879 w 20000"/>
              <a:gd name="T33" fmla="*/ 8239 h 20000"/>
              <a:gd name="T34" fmla="*/ 19764 w 20000"/>
              <a:gd name="T35" fmla="*/ 8459 h 20000"/>
              <a:gd name="T36" fmla="*/ 19650 w 20000"/>
              <a:gd name="T37" fmla="*/ 9009 h 20000"/>
              <a:gd name="T38" fmla="*/ 19535 w 20000"/>
              <a:gd name="T39" fmla="*/ 9778 h 20000"/>
              <a:gd name="T40" fmla="*/ 19420 w 20000"/>
              <a:gd name="T41" fmla="*/ 10107 h 20000"/>
              <a:gd name="T42" fmla="*/ 19305 w 20000"/>
              <a:gd name="T43" fmla="*/ 10547 h 20000"/>
              <a:gd name="T44" fmla="*/ 19190 w 20000"/>
              <a:gd name="T45" fmla="*/ 11316 h 20000"/>
              <a:gd name="T46" fmla="*/ 19075 w 20000"/>
              <a:gd name="T47" fmla="*/ 14172 h 20000"/>
              <a:gd name="T48" fmla="*/ 19190 w 20000"/>
              <a:gd name="T49" fmla="*/ 14502 h 20000"/>
              <a:gd name="T50" fmla="*/ 19305 w 20000"/>
              <a:gd name="T51" fmla="*/ 14831 h 20000"/>
              <a:gd name="T52" fmla="*/ 19420 w 20000"/>
              <a:gd name="T53" fmla="*/ 15490 h 20000"/>
              <a:gd name="T54" fmla="*/ 19535 w 20000"/>
              <a:gd name="T55" fmla="*/ 17358 h 20000"/>
              <a:gd name="T56" fmla="*/ 19420 w 20000"/>
              <a:gd name="T57" fmla="*/ 17468 h 20000"/>
              <a:gd name="T58" fmla="*/ 19305 w 20000"/>
              <a:gd name="T59" fmla="*/ 17687 h 20000"/>
              <a:gd name="T60" fmla="*/ 19075 w 20000"/>
              <a:gd name="T61" fmla="*/ 17797 h 20000"/>
              <a:gd name="T62" fmla="*/ 18960 w 20000"/>
              <a:gd name="T63" fmla="*/ 17907 h 20000"/>
              <a:gd name="T64" fmla="*/ 18730 w 20000"/>
              <a:gd name="T65" fmla="*/ 18017 h 20000"/>
              <a:gd name="T66" fmla="*/ 18386 w 20000"/>
              <a:gd name="T67" fmla="*/ 18237 h 20000"/>
              <a:gd name="T68" fmla="*/ 18041 w 20000"/>
              <a:gd name="T69" fmla="*/ 18456 h 20000"/>
              <a:gd name="T70" fmla="*/ 17811 w 20000"/>
              <a:gd name="T71" fmla="*/ 18566 h 20000"/>
              <a:gd name="T72" fmla="*/ 17581 w 20000"/>
              <a:gd name="T73" fmla="*/ 18676 h 20000"/>
              <a:gd name="T74" fmla="*/ 17351 w 20000"/>
              <a:gd name="T75" fmla="*/ 18786 h 20000"/>
              <a:gd name="T76" fmla="*/ 16892 w 20000"/>
              <a:gd name="T77" fmla="*/ 18896 h 20000"/>
              <a:gd name="T78" fmla="*/ 16547 w 20000"/>
              <a:gd name="T79" fmla="*/ 19006 h 20000"/>
              <a:gd name="T80" fmla="*/ 16317 w 20000"/>
              <a:gd name="T81" fmla="*/ 19116 h 20000"/>
              <a:gd name="T82" fmla="*/ 15972 w 20000"/>
              <a:gd name="T83" fmla="*/ 19225 h 20000"/>
              <a:gd name="T84" fmla="*/ 15513 w 20000"/>
              <a:gd name="T85" fmla="*/ 19335 h 20000"/>
              <a:gd name="T86" fmla="*/ 13904 w 20000"/>
              <a:gd name="T87" fmla="*/ 19445 h 20000"/>
              <a:gd name="T88" fmla="*/ 13330 w 20000"/>
              <a:gd name="T89" fmla="*/ 19555 h 20000"/>
              <a:gd name="T90" fmla="*/ 10572 w 20000"/>
              <a:gd name="T91" fmla="*/ 19445 h 20000"/>
              <a:gd name="T92" fmla="*/ 9767 w 20000"/>
              <a:gd name="T93" fmla="*/ 19555 h 20000"/>
              <a:gd name="T94" fmla="*/ 6780 w 20000"/>
              <a:gd name="T95" fmla="*/ 19665 h 20000"/>
              <a:gd name="T96" fmla="*/ 6320 w 20000"/>
              <a:gd name="T97" fmla="*/ 19775 h 20000"/>
              <a:gd name="T98" fmla="*/ 5401 w 20000"/>
              <a:gd name="T99" fmla="*/ 19885 h 20000"/>
              <a:gd name="T100" fmla="*/ 3447 w 20000"/>
              <a:gd name="T101" fmla="*/ 19995 h 20000"/>
              <a:gd name="T102" fmla="*/ 3217 w 20000"/>
              <a:gd name="T103" fmla="*/ 19775 h 20000"/>
              <a:gd name="T104" fmla="*/ 2873 w 20000"/>
              <a:gd name="T105" fmla="*/ 19665 h 20000"/>
              <a:gd name="T106" fmla="*/ 2758 w 20000"/>
              <a:gd name="T107" fmla="*/ 19555 h 20000"/>
              <a:gd name="T108" fmla="*/ 2298 w 20000"/>
              <a:gd name="T109" fmla="*/ 19445 h 20000"/>
              <a:gd name="T110" fmla="*/ 2183 w 20000"/>
              <a:gd name="T111" fmla="*/ 19335 h 20000"/>
              <a:gd name="T112" fmla="*/ 1724 w 20000"/>
              <a:gd name="T113" fmla="*/ 19225 h 20000"/>
              <a:gd name="T114" fmla="*/ 1034 w 20000"/>
              <a:gd name="T115" fmla="*/ 19116 h 20000"/>
              <a:gd name="T116" fmla="*/ 919 w 20000"/>
              <a:gd name="T117" fmla="*/ 19006 h 20000"/>
              <a:gd name="T118" fmla="*/ 689 w 20000"/>
              <a:gd name="T119" fmla="*/ 18896 h 20000"/>
              <a:gd name="T120" fmla="*/ 115 w 20000"/>
              <a:gd name="T121" fmla="*/ 18786 h 20000"/>
              <a:gd name="T122" fmla="*/ 0 w 20000"/>
              <a:gd name="T123" fmla="*/ 18896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00" h="20000">
                <a:moveTo>
                  <a:pt x="16777" y="0"/>
                </a:moveTo>
                <a:lnTo>
                  <a:pt x="16777" y="220"/>
                </a:lnTo>
                <a:lnTo>
                  <a:pt x="17007" y="220"/>
                </a:lnTo>
                <a:lnTo>
                  <a:pt x="17236" y="439"/>
                </a:lnTo>
                <a:lnTo>
                  <a:pt x="17926" y="549"/>
                </a:lnTo>
                <a:lnTo>
                  <a:pt x="18156" y="659"/>
                </a:lnTo>
                <a:lnTo>
                  <a:pt x="18271" y="659"/>
                </a:lnTo>
                <a:lnTo>
                  <a:pt x="18386" y="769"/>
                </a:lnTo>
                <a:lnTo>
                  <a:pt x="18386" y="879"/>
                </a:lnTo>
                <a:lnTo>
                  <a:pt x="18500" y="879"/>
                </a:lnTo>
                <a:lnTo>
                  <a:pt x="18500" y="989"/>
                </a:lnTo>
                <a:lnTo>
                  <a:pt x="18615" y="1099"/>
                </a:lnTo>
                <a:lnTo>
                  <a:pt x="18615" y="1318"/>
                </a:lnTo>
                <a:lnTo>
                  <a:pt x="18730" y="1538"/>
                </a:lnTo>
                <a:lnTo>
                  <a:pt x="18845" y="1648"/>
                </a:lnTo>
                <a:lnTo>
                  <a:pt x="18845" y="1977"/>
                </a:lnTo>
                <a:lnTo>
                  <a:pt x="19075" y="2197"/>
                </a:lnTo>
                <a:lnTo>
                  <a:pt x="19075" y="2307"/>
                </a:lnTo>
                <a:lnTo>
                  <a:pt x="19190" y="2417"/>
                </a:lnTo>
                <a:lnTo>
                  <a:pt x="19190" y="2637"/>
                </a:lnTo>
                <a:lnTo>
                  <a:pt x="19305" y="2746"/>
                </a:lnTo>
                <a:lnTo>
                  <a:pt x="19420" y="2966"/>
                </a:lnTo>
                <a:lnTo>
                  <a:pt x="19420" y="3296"/>
                </a:lnTo>
                <a:lnTo>
                  <a:pt x="19535" y="3955"/>
                </a:lnTo>
                <a:lnTo>
                  <a:pt x="19650" y="4175"/>
                </a:lnTo>
                <a:lnTo>
                  <a:pt x="19650" y="4394"/>
                </a:lnTo>
                <a:lnTo>
                  <a:pt x="19764" y="4504"/>
                </a:lnTo>
                <a:lnTo>
                  <a:pt x="19764" y="4724"/>
                </a:lnTo>
                <a:lnTo>
                  <a:pt x="19879" y="4834"/>
                </a:lnTo>
                <a:lnTo>
                  <a:pt x="19879" y="5493"/>
                </a:lnTo>
                <a:lnTo>
                  <a:pt x="19994" y="5713"/>
                </a:lnTo>
                <a:lnTo>
                  <a:pt x="19994" y="7910"/>
                </a:lnTo>
                <a:lnTo>
                  <a:pt x="19879" y="8020"/>
                </a:lnTo>
                <a:lnTo>
                  <a:pt x="19879" y="8239"/>
                </a:lnTo>
                <a:lnTo>
                  <a:pt x="19764" y="8349"/>
                </a:lnTo>
                <a:lnTo>
                  <a:pt x="19764" y="8459"/>
                </a:lnTo>
                <a:lnTo>
                  <a:pt x="19650" y="8679"/>
                </a:lnTo>
                <a:lnTo>
                  <a:pt x="19650" y="9009"/>
                </a:lnTo>
                <a:lnTo>
                  <a:pt x="19535" y="9118"/>
                </a:lnTo>
                <a:lnTo>
                  <a:pt x="19535" y="9778"/>
                </a:lnTo>
                <a:lnTo>
                  <a:pt x="19420" y="9887"/>
                </a:lnTo>
                <a:lnTo>
                  <a:pt x="19420" y="10107"/>
                </a:lnTo>
                <a:lnTo>
                  <a:pt x="19305" y="10327"/>
                </a:lnTo>
                <a:lnTo>
                  <a:pt x="19305" y="10547"/>
                </a:lnTo>
                <a:lnTo>
                  <a:pt x="19190" y="10656"/>
                </a:lnTo>
                <a:lnTo>
                  <a:pt x="19190" y="11316"/>
                </a:lnTo>
                <a:lnTo>
                  <a:pt x="19075" y="11316"/>
                </a:lnTo>
                <a:lnTo>
                  <a:pt x="19075" y="14172"/>
                </a:lnTo>
                <a:lnTo>
                  <a:pt x="19190" y="14282"/>
                </a:lnTo>
                <a:lnTo>
                  <a:pt x="19190" y="14502"/>
                </a:lnTo>
                <a:lnTo>
                  <a:pt x="19305" y="14502"/>
                </a:lnTo>
                <a:lnTo>
                  <a:pt x="19305" y="14831"/>
                </a:lnTo>
                <a:lnTo>
                  <a:pt x="19420" y="14941"/>
                </a:lnTo>
                <a:lnTo>
                  <a:pt x="19420" y="15490"/>
                </a:lnTo>
                <a:lnTo>
                  <a:pt x="19535" y="15490"/>
                </a:lnTo>
                <a:lnTo>
                  <a:pt x="19535" y="17358"/>
                </a:lnTo>
                <a:lnTo>
                  <a:pt x="19420" y="17358"/>
                </a:lnTo>
                <a:lnTo>
                  <a:pt x="19420" y="17468"/>
                </a:lnTo>
                <a:lnTo>
                  <a:pt x="19305" y="17578"/>
                </a:lnTo>
                <a:lnTo>
                  <a:pt x="19305" y="17687"/>
                </a:lnTo>
                <a:lnTo>
                  <a:pt x="19190" y="17687"/>
                </a:lnTo>
                <a:lnTo>
                  <a:pt x="19075" y="17797"/>
                </a:lnTo>
                <a:lnTo>
                  <a:pt x="19075" y="17907"/>
                </a:lnTo>
                <a:lnTo>
                  <a:pt x="18960" y="17907"/>
                </a:lnTo>
                <a:lnTo>
                  <a:pt x="18845" y="18017"/>
                </a:lnTo>
                <a:lnTo>
                  <a:pt x="18730" y="18017"/>
                </a:lnTo>
                <a:lnTo>
                  <a:pt x="18500" y="18237"/>
                </a:lnTo>
                <a:lnTo>
                  <a:pt x="18386" y="18237"/>
                </a:lnTo>
                <a:lnTo>
                  <a:pt x="18156" y="18456"/>
                </a:lnTo>
                <a:lnTo>
                  <a:pt x="18041" y="18456"/>
                </a:lnTo>
                <a:lnTo>
                  <a:pt x="18041" y="18566"/>
                </a:lnTo>
                <a:lnTo>
                  <a:pt x="17811" y="18566"/>
                </a:lnTo>
                <a:lnTo>
                  <a:pt x="17696" y="18676"/>
                </a:lnTo>
                <a:lnTo>
                  <a:pt x="17581" y="18676"/>
                </a:lnTo>
                <a:lnTo>
                  <a:pt x="17581" y="18786"/>
                </a:lnTo>
                <a:lnTo>
                  <a:pt x="17351" y="18786"/>
                </a:lnTo>
                <a:lnTo>
                  <a:pt x="17236" y="18896"/>
                </a:lnTo>
                <a:lnTo>
                  <a:pt x="16892" y="18896"/>
                </a:lnTo>
                <a:lnTo>
                  <a:pt x="16777" y="19006"/>
                </a:lnTo>
                <a:lnTo>
                  <a:pt x="16547" y="19006"/>
                </a:lnTo>
                <a:lnTo>
                  <a:pt x="16432" y="19116"/>
                </a:lnTo>
                <a:lnTo>
                  <a:pt x="16317" y="19116"/>
                </a:lnTo>
                <a:lnTo>
                  <a:pt x="16317" y="19225"/>
                </a:lnTo>
                <a:lnTo>
                  <a:pt x="15972" y="19225"/>
                </a:lnTo>
                <a:lnTo>
                  <a:pt x="15972" y="19335"/>
                </a:lnTo>
                <a:lnTo>
                  <a:pt x="15513" y="19335"/>
                </a:lnTo>
                <a:lnTo>
                  <a:pt x="15398" y="19445"/>
                </a:lnTo>
                <a:lnTo>
                  <a:pt x="13904" y="19445"/>
                </a:lnTo>
                <a:lnTo>
                  <a:pt x="13904" y="19555"/>
                </a:lnTo>
                <a:lnTo>
                  <a:pt x="13330" y="19555"/>
                </a:lnTo>
                <a:lnTo>
                  <a:pt x="13215" y="19445"/>
                </a:lnTo>
                <a:lnTo>
                  <a:pt x="10572" y="19445"/>
                </a:lnTo>
                <a:lnTo>
                  <a:pt x="10457" y="19555"/>
                </a:lnTo>
                <a:lnTo>
                  <a:pt x="9767" y="19555"/>
                </a:lnTo>
                <a:lnTo>
                  <a:pt x="9537" y="19665"/>
                </a:lnTo>
                <a:lnTo>
                  <a:pt x="6780" y="19665"/>
                </a:lnTo>
                <a:lnTo>
                  <a:pt x="6780" y="19775"/>
                </a:lnTo>
                <a:lnTo>
                  <a:pt x="6320" y="19775"/>
                </a:lnTo>
                <a:lnTo>
                  <a:pt x="6205" y="19885"/>
                </a:lnTo>
                <a:lnTo>
                  <a:pt x="5401" y="19885"/>
                </a:lnTo>
                <a:lnTo>
                  <a:pt x="5401" y="19995"/>
                </a:lnTo>
                <a:lnTo>
                  <a:pt x="3447" y="19995"/>
                </a:lnTo>
                <a:lnTo>
                  <a:pt x="3447" y="19885"/>
                </a:lnTo>
                <a:lnTo>
                  <a:pt x="3217" y="19775"/>
                </a:lnTo>
                <a:lnTo>
                  <a:pt x="2988" y="19775"/>
                </a:lnTo>
                <a:lnTo>
                  <a:pt x="2873" y="19665"/>
                </a:lnTo>
                <a:lnTo>
                  <a:pt x="2758" y="19665"/>
                </a:lnTo>
                <a:lnTo>
                  <a:pt x="2758" y="19555"/>
                </a:lnTo>
                <a:lnTo>
                  <a:pt x="2298" y="19555"/>
                </a:lnTo>
                <a:lnTo>
                  <a:pt x="2298" y="19445"/>
                </a:lnTo>
                <a:lnTo>
                  <a:pt x="2183" y="19445"/>
                </a:lnTo>
                <a:lnTo>
                  <a:pt x="2183" y="19335"/>
                </a:lnTo>
                <a:lnTo>
                  <a:pt x="1953" y="19335"/>
                </a:lnTo>
                <a:lnTo>
                  <a:pt x="1724" y="19225"/>
                </a:lnTo>
                <a:lnTo>
                  <a:pt x="1149" y="19225"/>
                </a:lnTo>
                <a:lnTo>
                  <a:pt x="1034" y="19116"/>
                </a:lnTo>
                <a:lnTo>
                  <a:pt x="1034" y="19006"/>
                </a:lnTo>
                <a:lnTo>
                  <a:pt x="919" y="19006"/>
                </a:lnTo>
                <a:lnTo>
                  <a:pt x="804" y="18896"/>
                </a:lnTo>
                <a:lnTo>
                  <a:pt x="689" y="18896"/>
                </a:lnTo>
                <a:lnTo>
                  <a:pt x="689" y="18786"/>
                </a:lnTo>
                <a:lnTo>
                  <a:pt x="115" y="18786"/>
                </a:lnTo>
                <a:lnTo>
                  <a:pt x="0" y="18676"/>
                </a:lnTo>
                <a:lnTo>
                  <a:pt x="0" y="18896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5" name="Freeform 367">
            <a:extLst>
              <a:ext uri="{FF2B5EF4-FFF2-40B4-BE49-F238E27FC236}">
                <a16:creationId xmlns:a16="http://schemas.microsoft.com/office/drawing/2014/main" id="{8A10B69E-454C-0236-8BDA-0AFAC7B1AB94}"/>
              </a:ext>
            </a:extLst>
          </p:cNvPr>
          <p:cNvSpPr>
            <a:spLocks/>
          </p:cNvSpPr>
          <p:nvPr/>
        </p:nvSpPr>
        <p:spPr bwMode="auto">
          <a:xfrm>
            <a:off x="2962275" y="3819525"/>
            <a:ext cx="2298700" cy="1447800"/>
          </a:xfrm>
          <a:custGeom>
            <a:avLst/>
            <a:gdLst>
              <a:gd name="T0" fmla="*/ 19111 w 20000"/>
              <a:gd name="T1" fmla="*/ 0 h 20000"/>
              <a:gd name="T2" fmla="*/ 18890 w 20000"/>
              <a:gd name="T3" fmla="*/ 175 h 20000"/>
              <a:gd name="T4" fmla="*/ 18669 w 20000"/>
              <a:gd name="T5" fmla="*/ 351 h 20000"/>
              <a:gd name="T6" fmla="*/ 18448 w 20000"/>
              <a:gd name="T7" fmla="*/ 526 h 20000"/>
              <a:gd name="T8" fmla="*/ 18227 w 20000"/>
              <a:gd name="T9" fmla="*/ 701 h 20000"/>
              <a:gd name="T10" fmla="*/ 18117 w 20000"/>
              <a:gd name="T11" fmla="*/ 877 h 20000"/>
              <a:gd name="T12" fmla="*/ 18006 w 20000"/>
              <a:gd name="T13" fmla="*/ 1052 h 20000"/>
              <a:gd name="T14" fmla="*/ 17785 w 20000"/>
              <a:gd name="T15" fmla="*/ 1228 h 20000"/>
              <a:gd name="T16" fmla="*/ 17564 w 20000"/>
              <a:gd name="T17" fmla="*/ 1403 h 20000"/>
              <a:gd name="T18" fmla="*/ 17343 w 20000"/>
              <a:gd name="T19" fmla="*/ 1578 h 20000"/>
              <a:gd name="T20" fmla="*/ 17012 w 20000"/>
              <a:gd name="T21" fmla="*/ 1754 h 20000"/>
              <a:gd name="T22" fmla="*/ 16791 w 20000"/>
              <a:gd name="T23" fmla="*/ 1929 h 20000"/>
              <a:gd name="T24" fmla="*/ 16570 w 20000"/>
              <a:gd name="T25" fmla="*/ 2104 h 20000"/>
              <a:gd name="T26" fmla="*/ 16239 w 20000"/>
              <a:gd name="T27" fmla="*/ 2280 h 20000"/>
              <a:gd name="T28" fmla="*/ 16018 w 20000"/>
              <a:gd name="T29" fmla="*/ 2455 h 20000"/>
              <a:gd name="T30" fmla="*/ 15797 w 20000"/>
              <a:gd name="T31" fmla="*/ 2630 h 20000"/>
              <a:gd name="T32" fmla="*/ 15686 w 20000"/>
              <a:gd name="T33" fmla="*/ 2806 h 20000"/>
              <a:gd name="T34" fmla="*/ 15134 w 20000"/>
              <a:gd name="T35" fmla="*/ 2981 h 20000"/>
              <a:gd name="T36" fmla="*/ 14692 w 20000"/>
              <a:gd name="T37" fmla="*/ 3157 h 20000"/>
              <a:gd name="T38" fmla="*/ 14582 w 20000"/>
              <a:gd name="T39" fmla="*/ 3332 h 20000"/>
              <a:gd name="T40" fmla="*/ 14471 w 20000"/>
              <a:gd name="T41" fmla="*/ 3507 h 20000"/>
              <a:gd name="T42" fmla="*/ 14140 w 20000"/>
              <a:gd name="T43" fmla="*/ 4033 h 20000"/>
              <a:gd name="T44" fmla="*/ 13477 w 20000"/>
              <a:gd name="T45" fmla="*/ 4209 h 20000"/>
              <a:gd name="T46" fmla="*/ 12814 w 20000"/>
              <a:gd name="T47" fmla="*/ 4384 h 20000"/>
              <a:gd name="T48" fmla="*/ 12593 w 20000"/>
              <a:gd name="T49" fmla="*/ 4209 h 20000"/>
              <a:gd name="T50" fmla="*/ 12151 w 20000"/>
              <a:gd name="T51" fmla="*/ 4033 h 20000"/>
              <a:gd name="T52" fmla="*/ 12041 w 20000"/>
              <a:gd name="T53" fmla="*/ 3858 h 20000"/>
              <a:gd name="T54" fmla="*/ 11930 w 20000"/>
              <a:gd name="T55" fmla="*/ 3683 h 20000"/>
              <a:gd name="T56" fmla="*/ 11378 w 20000"/>
              <a:gd name="T57" fmla="*/ 3507 h 20000"/>
              <a:gd name="T58" fmla="*/ 11047 w 20000"/>
              <a:gd name="T59" fmla="*/ 3683 h 20000"/>
              <a:gd name="T60" fmla="*/ 9942 w 20000"/>
              <a:gd name="T61" fmla="*/ 3507 h 20000"/>
              <a:gd name="T62" fmla="*/ 6738 w 20000"/>
              <a:gd name="T63" fmla="*/ 3332 h 20000"/>
              <a:gd name="T64" fmla="*/ 5965 w 20000"/>
              <a:gd name="T65" fmla="*/ 3507 h 20000"/>
              <a:gd name="T66" fmla="*/ 4971 w 20000"/>
              <a:gd name="T67" fmla="*/ 3683 h 20000"/>
              <a:gd name="T68" fmla="*/ 3756 w 20000"/>
              <a:gd name="T69" fmla="*/ 3858 h 20000"/>
              <a:gd name="T70" fmla="*/ 3093 w 20000"/>
              <a:gd name="T71" fmla="*/ 4033 h 20000"/>
              <a:gd name="T72" fmla="*/ 2651 w 20000"/>
              <a:gd name="T73" fmla="*/ 4209 h 20000"/>
              <a:gd name="T74" fmla="*/ 2430 w 20000"/>
              <a:gd name="T75" fmla="*/ 4384 h 20000"/>
              <a:gd name="T76" fmla="*/ 2099 w 20000"/>
              <a:gd name="T77" fmla="*/ 4735 h 20000"/>
              <a:gd name="T78" fmla="*/ 1657 w 20000"/>
              <a:gd name="T79" fmla="*/ 5261 h 20000"/>
              <a:gd name="T80" fmla="*/ 1326 w 20000"/>
              <a:gd name="T81" fmla="*/ 5787 h 20000"/>
              <a:gd name="T82" fmla="*/ 552 w 20000"/>
              <a:gd name="T83" fmla="*/ 7190 h 20000"/>
              <a:gd name="T84" fmla="*/ 221 w 20000"/>
              <a:gd name="T85" fmla="*/ 8067 h 20000"/>
              <a:gd name="T86" fmla="*/ 110 w 20000"/>
              <a:gd name="T87" fmla="*/ 8768 h 20000"/>
              <a:gd name="T88" fmla="*/ 0 w 20000"/>
              <a:gd name="T89" fmla="*/ 9645 h 20000"/>
              <a:gd name="T90" fmla="*/ 110 w 20000"/>
              <a:gd name="T91" fmla="*/ 14029 h 20000"/>
              <a:gd name="T92" fmla="*/ 221 w 20000"/>
              <a:gd name="T93" fmla="*/ 14906 h 20000"/>
              <a:gd name="T94" fmla="*/ 331 w 20000"/>
              <a:gd name="T95" fmla="*/ 19991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0000" h="20000">
                <a:moveTo>
                  <a:pt x="19994" y="0"/>
                </a:moveTo>
                <a:lnTo>
                  <a:pt x="19111" y="0"/>
                </a:lnTo>
                <a:lnTo>
                  <a:pt x="19111" y="175"/>
                </a:lnTo>
                <a:lnTo>
                  <a:pt x="18890" y="175"/>
                </a:lnTo>
                <a:lnTo>
                  <a:pt x="18779" y="351"/>
                </a:lnTo>
                <a:lnTo>
                  <a:pt x="18669" y="351"/>
                </a:lnTo>
                <a:lnTo>
                  <a:pt x="18669" y="526"/>
                </a:lnTo>
                <a:lnTo>
                  <a:pt x="18448" y="526"/>
                </a:lnTo>
                <a:lnTo>
                  <a:pt x="18448" y="701"/>
                </a:lnTo>
                <a:lnTo>
                  <a:pt x="18227" y="701"/>
                </a:lnTo>
                <a:lnTo>
                  <a:pt x="18227" y="877"/>
                </a:lnTo>
                <a:lnTo>
                  <a:pt x="18117" y="877"/>
                </a:lnTo>
                <a:lnTo>
                  <a:pt x="18117" y="1052"/>
                </a:lnTo>
                <a:lnTo>
                  <a:pt x="18006" y="1052"/>
                </a:lnTo>
                <a:lnTo>
                  <a:pt x="18006" y="1228"/>
                </a:lnTo>
                <a:lnTo>
                  <a:pt x="17785" y="1228"/>
                </a:lnTo>
                <a:lnTo>
                  <a:pt x="17785" y="1403"/>
                </a:lnTo>
                <a:lnTo>
                  <a:pt x="17564" y="1403"/>
                </a:lnTo>
                <a:lnTo>
                  <a:pt x="17564" y="1578"/>
                </a:lnTo>
                <a:lnTo>
                  <a:pt x="17343" y="1578"/>
                </a:lnTo>
                <a:lnTo>
                  <a:pt x="17233" y="1754"/>
                </a:lnTo>
                <a:lnTo>
                  <a:pt x="17012" y="1754"/>
                </a:lnTo>
                <a:lnTo>
                  <a:pt x="17012" y="1929"/>
                </a:lnTo>
                <a:lnTo>
                  <a:pt x="16791" y="1929"/>
                </a:lnTo>
                <a:lnTo>
                  <a:pt x="16791" y="2104"/>
                </a:lnTo>
                <a:lnTo>
                  <a:pt x="16570" y="2104"/>
                </a:lnTo>
                <a:lnTo>
                  <a:pt x="16570" y="2280"/>
                </a:lnTo>
                <a:lnTo>
                  <a:pt x="16239" y="2280"/>
                </a:lnTo>
                <a:lnTo>
                  <a:pt x="16239" y="2455"/>
                </a:lnTo>
                <a:lnTo>
                  <a:pt x="16018" y="2455"/>
                </a:lnTo>
                <a:lnTo>
                  <a:pt x="16018" y="2630"/>
                </a:lnTo>
                <a:lnTo>
                  <a:pt x="15797" y="2630"/>
                </a:lnTo>
                <a:lnTo>
                  <a:pt x="15797" y="2806"/>
                </a:lnTo>
                <a:lnTo>
                  <a:pt x="15686" y="2806"/>
                </a:lnTo>
                <a:lnTo>
                  <a:pt x="15686" y="2981"/>
                </a:lnTo>
                <a:lnTo>
                  <a:pt x="15134" y="2981"/>
                </a:lnTo>
                <a:lnTo>
                  <a:pt x="14913" y="3157"/>
                </a:lnTo>
                <a:lnTo>
                  <a:pt x="14692" y="3157"/>
                </a:lnTo>
                <a:lnTo>
                  <a:pt x="14692" y="3332"/>
                </a:lnTo>
                <a:lnTo>
                  <a:pt x="14582" y="3332"/>
                </a:lnTo>
                <a:lnTo>
                  <a:pt x="14582" y="3507"/>
                </a:lnTo>
                <a:lnTo>
                  <a:pt x="14471" y="3507"/>
                </a:lnTo>
                <a:lnTo>
                  <a:pt x="14471" y="4033"/>
                </a:lnTo>
                <a:lnTo>
                  <a:pt x="14140" y="4033"/>
                </a:lnTo>
                <a:lnTo>
                  <a:pt x="14029" y="4209"/>
                </a:lnTo>
                <a:lnTo>
                  <a:pt x="13477" y="4209"/>
                </a:lnTo>
                <a:lnTo>
                  <a:pt x="13366" y="4384"/>
                </a:lnTo>
                <a:lnTo>
                  <a:pt x="12814" y="4384"/>
                </a:lnTo>
                <a:lnTo>
                  <a:pt x="12704" y="4209"/>
                </a:lnTo>
                <a:lnTo>
                  <a:pt x="12593" y="4209"/>
                </a:lnTo>
                <a:lnTo>
                  <a:pt x="12593" y="4033"/>
                </a:lnTo>
                <a:lnTo>
                  <a:pt x="12151" y="4033"/>
                </a:lnTo>
                <a:lnTo>
                  <a:pt x="12151" y="3858"/>
                </a:lnTo>
                <a:lnTo>
                  <a:pt x="12041" y="3858"/>
                </a:lnTo>
                <a:lnTo>
                  <a:pt x="12041" y="3683"/>
                </a:lnTo>
                <a:lnTo>
                  <a:pt x="11930" y="3683"/>
                </a:lnTo>
                <a:lnTo>
                  <a:pt x="11930" y="3507"/>
                </a:lnTo>
                <a:lnTo>
                  <a:pt x="11378" y="3507"/>
                </a:lnTo>
                <a:lnTo>
                  <a:pt x="11378" y="3683"/>
                </a:lnTo>
                <a:lnTo>
                  <a:pt x="11047" y="3683"/>
                </a:lnTo>
                <a:lnTo>
                  <a:pt x="11047" y="3507"/>
                </a:lnTo>
                <a:lnTo>
                  <a:pt x="9942" y="3507"/>
                </a:lnTo>
                <a:lnTo>
                  <a:pt x="9058" y="3332"/>
                </a:lnTo>
                <a:lnTo>
                  <a:pt x="6738" y="3332"/>
                </a:lnTo>
                <a:lnTo>
                  <a:pt x="6628" y="3507"/>
                </a:lnTo>
                <a:lnTo>
                  <a:pt x="5965" y="3507"/>
                </a:lnTo>
                <a:lnTo>
                  <a:pt x="5855" y="3683"/>
                </a:lnTo>
                <a:lnTo>
                  <a:pt x="4971" y="3683"/>
                </a:lnTo>
                <a:lnTo>
                  <a:pt x="4861" y="3858"/>
                </a:lnTo>
                <a:lnTo>
                  <a:pt x="3756" y="3858"/>
                </a:lnTo>
                <a:lnTo>
                  <a:pt x="3535" y="4033"/>
                </a:lnTo>
                <a:lnTo>
                  <a:pt x="3093" y="4033"/>
                </a:lnTo>
                <a:lnTo>
                  <a:pt x="2872" y="4209"/>
                </a:lnTo>
                <a:lnTo>
                  <a:pt x="2651" y="4209"/>
                </a:lnTo>
                <a:lnTo>
                  <a:pt x="2541" y="4384"/>
                </a:lnTo>
                <a:lnTo>
                  <a:pt x="2430" y="4384"/>
                </a:lnTo>
                <a:lnTo>
                  <a:pt x="2209" y="4735"/>
                </a:lnTo>
                <a:lnTo>
                  <a:pt x="2099" y="4735"/>
                </a:lnTo>
                <a:lnTo>
                  <a:pt x="1878" y="4910"/>
                </a:lnTo>
                <a:lnTo>
                  <a:pt x="1657" y="5261"/>
                </a:lnTo>
                <a:lnTo>
                  <a:pt x="1436" y="5436"/>
                </a:lnTo>
                <a:lnTo>
                  <a:pt x="1326" y="5787"/>
                </a:lnTo>
                <a:lnTo>
                  <a:pt x="552" y="7014"/>
                </a:lnTo>
                <a:lnTo>
                  <a:pt x="552" y="7190"/>
                </a:lnTo>
                <a:lnTo>
                  <a:pt x="331" y="7891"/>
                </a:lnTo>
                <a:lnTo>
                  <a:pt x="221" y="8067"/>
                </a:lnTo>
                <a:lnTo>
                  <a:pt x="221" y="8593"/>
                </a:lnTo>
                <a:lnTo>
                  <a:pt x="110" y="8768"/>
                </a:lnTo>
                <a:lnTo>
                  <a:pt x="110" y="9470"/>
                </a:lnTo>
                <a:lnTo>
                  <a:pt x="0" y="9645"/>
                </a:lnTo>
                <a:lnTo>
                  <a:pt x="0" y="13854"/>
                </a:lnTo>
                <a:lnTo>
                  <a:pt x="110" y="14029"/>
                </a:lnTo>
                <a:lnTo>
                  <a:pt x="221" y="14380"/>
                </a:lnTo>
                <a:lnTo>
                  <a:pt x="221" y="14906"/>
                </a:lnTo>
                <a:lnTo>
                  <a:pt x="331" y="14906"/>
                </a:lnTo>
                <a:lnTo>
                  <a:pt x="331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6" name="Rectangle 368">
            <a:extLst>
              <a:ext uri="{FF2B5EF4-FFF2-40B4-BE49-F238E27FC236}">
                <a16:creationId xmlns:a16="http://schemas.microsoft.com/office/drawing/2014/main" id="{D53D8010-0A34-2691-B2D9-DEB9FD9E99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5575" y="4391025"/>
            <a:ext cx="241300" cy="203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H</a:t>
            </a:r>
            <a:endParaRPr lang="en-US" altLang="en-US" sz="1600"/>
          </a:p>
        </p:txBody>
      </p:sp>
      <p:sp>
        <p:nvSpPr>
          <p:cNvPr id="519537" name="Freeform 369">
            <a:extLst>
              <a:ext uri="{FF2B5EF4-FFF2-40B4-BE49-F238E27FC236}">
                <a16:creationId xmlns:a16="http://schemas.microsoft.com/office/drawing/2014/main" id="{177BFA08-35E3-36F3-87F9-483CD033AA73}"/>
              </a:ext>
            </a:extLst>
          </p:cNvPr>
          <p:cNvSpPr>
            <a:spLocks/>
          </p:cNvSpPr>
          <p:nvPr/>
        </p:nvSpPr>
        <p:spPr bwMode="auto">
          <a:xfrm>
            <a:off x="1565275" y="3868738"/>
            <a:ext cx="1409700" cy="1398587"/>
          </a:xfrm>
          <a:custGeom>
            <a:avLst/>
            <a:gdLst>
              <a:gd name="T0" fmla="*/ 19811 w 20000"/>
              <a:gd name="T1" fmla="*/ 19809 h 20000"/>
              <a:gd name="T2" fmla="*/ 19631 w 20000"/>
              <a:gd name="T3" fmla="*/ 19446 h 20000"/>
              <a:gd name="T4" fmla="*/ 19451 w 20000"/>
              <a:gd name="T5" fmla="*/ 18719 h 20000"/>
              <a:gd name="T6" fmla="*/ 19090 w 20000"/>
              <a:gd name="T7" fmla="*/ 18355 h 20000"/>
              <a:gd name="T8" fmla="*/ 18730 w 20000"/>
              <a:gd name="T9" fmla="*/ 17628 h 20000"/>
              <a:gd name="T10" fmla="*/ 18190 w 20000"/>
              <a:gd name="T11" fmla="*/ 16720 h 20000"/>
              <a:gd name="T12" fmla="*/ 18010 w 20000"/>
              <a:gd name="T13" fmla="*/ 15629 h 20000"/>
              <a:gd name="T14" fmla="*/ 18190 w 20000"/>
              <a:gd name="T15" fmla="*/ 9814 h 20000"/>
              <a:gd name="T16" fmla="*/ 18010 w 20000"/>
              <a:gd name="T17" fmla="*/ 5634 h 20000"/>
              <a:gd name="T18" fmla="*/ 17830 w 20000"/>
              <a:gd name="T19" fmla="*/ 5089 h 20000"/>
              <a:gd name="T20" fmla="*/ 17650 w 20000"/>
              <a:gd name="T21" fmla="*/ 4543 h 20000"/>
              <a:gd name="T22" fmla="*/ 17470 w 20000"/>
              <a:gd name="T23" fmla="*/ 4180 h 20000"/>
              <a:gd name="T24" fmla="*/ 16569 w 20000"/>
              <a:gd name="T25" fmla="*/ 2908 h 20000"/>
              <a:gd name="T26" fmla="*/ 15669 w 20000"/>
              <a:gd name="T27" fmla="*/ 2363 h 20000"/>
              <a:gd name="T28" fmla="*/ 14768 w 20000"/>
              <a:gd name="T29" fmla="*/ 1999 h 20000"/>
              <a:gd name="T30" fmla="*/ 14408 w 20000"/>
              <a:gd name="T31" fmla="*/ 1817 h 20000"/>
              <a:gd name="T32" fmla="*/ 13868 w 20000"/>
              <a:gd name="T33" fmla="*/ 1636 h 20000"/>
              <a:gd name="T34" fmla="*/ 12967 w 20000"/>
              <a:gd name="T35" fmla="*/ 1272 h 20000"/>
              <a:gd name="T36" fmla="*/ 12427 w 20000"/>
              <a:gd name="T37" fmla="*/ 1090 h 20000"/>
              <a:gd name="T38" fmla="*/ 11526 w 20000"/>
              <a:gd name="T39" fmla="*/ 909 h 20000"/>
              <a:gd name="T40" fmla="*/ 10266 w 20000"/>
              <a:gd name="T41" fmla="*/ 727 h 20000"/>
              <a:gd name="T42" fmla="*/ 9185 w 20000"/>
              <a:gd name="T43" fmla="*/ 545 h 20000"/>
              <a:gd name="T44" fmla="*/ 7744 w 20000"/>
              <a:gd name="T45" fmla="*/ 363 h 20000"/>
              <a:gd name="T46" fmla="*/ 6303 w 20000"/>
              <a:gd name="T47" fmla="*/ 182 h 20000"/>
              <a:gd name="T48" fmla="*/ 3602 w 20000"/>
              <a:gd name="T49" fmla="*/ 0 h 20000"/>
              <a:gd name="T50" fmla="*/ 3062 w 20000"/>
              <a:gd name="T51" fmla="*/ 182 h 20000"/>
              <a:gd name="T52" fmla="*/ 2701 w 20000"/>
              <a:gd name="T53" fmla="*/ 363 h 20000"/>
              <a:gd name="T54" fmla="*/ 2341 w 20000"/>
              <a:gd name="T55" fmla="*/ 545 h 20000"/>
              <a:gd name="T56" fmla="*/ 2161 w 20000"/>
              <a:gd name="T57" fmla="*/ 909 h 20000"/>
              <a:gd name="T58" fmla="*/ 1441 w 20000"/>
              <a:gd name="T59" fmla="*/ 1454 h 20000"/>
              <a:gd name="T60" fmla="*/ 1261 w 20000"/>
              <a:gd name="T61" fmla="*/ 1817 h 20000"/>
              <a:gd name="T62" fmla="*/ 1081 w 20000"/>
              <a:gd name="T63" fmla="*/ 2181 h 20000"/>
              <a:gd name="T64" fmla="*/ 900 w 20000"/>
              <a:gd name="T65" fmla="*/ 2363 h 20000"/>
              <a:gd name="T66" fmla="*/ 720 w 20000"/>
              <a:gd name="T67" fmla="*/ 3090 h 20000"/>
              <a:gd name="T68" fmla="*/ 540 w 20000"/>
              <a:gd name="T69" fmla="*/ 3816 h 20000"/>
              <a:gd name="T70" fmla="*/ 360 w 20000"/>
              <a:gd name="T71" fmla="*/ 4362 h 20000"/>
              <a:gd name="T72" fmla="*/ 180 w 20000"/>
              <a:gd name="T73" fmla="*/ 5452 h 20000"/>
              <a:gd name="T74" fmla="*/ 0 w 20000"/>
              <a:gd name="T75" fmla="*/ 7451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20000" h="20000">
                <a:moveTo>
                  <a:pt x="19991" y="19991"/>
                </a:moveTo>
                <a:lnTo>
                  <a:pt x="19811" y="19809"/>
                </a:lnTo>
                <a:lnTo>
                  <a:pt x="19811" y="19446"/>
                </a:lnTo>
                <a:lnTo>
                  <a:pt x="19631" y="19446"/>
                </a:lnTo>
                <a:lnTo>
                  <a:pt x="19631" y="18900"/>
                </a:lnTo>
                <a:lnTo>
                  <a:pt x="19451" y="18719"/>
                </a:lnTo>
                <a:lnTo>
                  <a:pt x="19271" y="18355"/>
                </a:lnTo>
                <a:lnTo>
                  <a:pt x="19090" y="18355"/>
                </a:lnTo>
                <a:lnTo>
                  <a:pt x="18730" y="17992"/>
                </a:lnTo>
                <a:lnTo>
                  <a:pt x="18730" y="17628"/>
                </a:lnTo>
                <a:lnTo>
                  <a:pt x="18550" y="17447"/>
                </a:lnTo>
                <a:lnTo>
                  <a:pt x="18190" y="16720"/>
                </a:lnTo>
                <a:lnTo>
                  <a:pt x="18190" y="15993"/>
                </a:lnTo>
                <a:lnTo>
                  <a:pt x="18010" y="15629"/>
                </a:lnTo>
                <a:lnTo>
                  <a:pt x="18010" y="9995"/>
                </a:lnTo>
                <a:lnTo>
                  <a:pt x="18190" y="9814"/>
                </a:lnTo>
                <a:lnTo>
                  <a:pt x="18190" y="5816"/>
                </a:lnTo>
                <a:lnTo>
                  <a:pt x="18010" y="5634"/>
                </a:lnTo>
                <a:lnTo>
                  <a:pt x="18010" y="5270"/>
                </a:lnTo>
                <a:lnTo>
                  <a:pt x="17830" y="5089"/>
                </a:lnTo>
                <a:lnTo>
                  <a:pt x="17830" y="4725"/>
                </a:lnTo>
                <a:lnTo>
                  <a:pt x="17650" y="4543"/>
                </a:lnTo>
                <a:lnTo>
                  <a:pt x="17650" y="4362"/>
                </a:lnTo>
                <a:lnTo>
                  <a:pt x="17470" y="4180"/>
                </a:lnTo>
                <a:lnTo>
                  <a:pt x="17470" y="3816"/>
                </a:lnTo>
                <a:lnTo>
                  <a:pt x="16569" y="2908"/>
                </a:lnTo>
                <a:lnTo>
                  <a:pt x="15849" y="2544"/>
                </a:lnTo>
                <a:lnTo>
                  <a:pt x="15669" y="2363"/>
                </a:lnTo>
                <a:lnTo>
                  <a:pt x="15128" y="2363"/>
                </a:lnTo>
                <a:lnTo>
                  <a:pt x="14768" y="1999"/>
                </a:lnTo>
                <a:lnTo>
                  <a:pt x="14408" y="1999"/>
                </a:lnTo>
                <a:lnTo>
                  <a:pt x="14408" y="1817"/>
                </a:lnTo>
                <a:lnTo>
                  <a:pt x="14228" y="1817"/>
                </a:lnTo>
                <a:lnTo>
                  <a:pt x="13868" y="1636"/>
                </a:lnTo>
                <a:lnTo>
                  <a:pt x="13688" y="1636"/>
                </a:lnTo>
                <a:lnTo>
                  <a:pt x="12967" y="1272"/>
                </a:lnTo>
                <a:lnTo>
                  <a:pt x="12607" y="1272"/>
                </a:lnTo>
                <a:lnTo>
                  <a:pt x="12427" y="1090"/>
                </a:lnTo>
                <a:lnTo>
                  <a:pt x="12067" y="909"/>
                </a:lnTo>
                <a:lnTo>
                  <a:pt x="11526" y="909"/>
                </a:lnTo>
                <a:lnTo>
                  <a:pt x="11346" y="727"/>
                </a:lnTo>
                <a:lnTo>
                  <a:pt x="10266" y="727"/>
                </a:lnTo>
                <a:lnTo>
                  <a:pt x="9905" y="545"/>
                </a:lnTo>
                <a:lnTo>
                  <a:pt x="9185" y="545"/>
                </a:lnTo>
                <a:lnTo>
                  <a:pt x="8825" y="363"/>
                </a:lnTo>
                <a:lnTo>
                  <a:pt x="7744" y="363"/>
                </a:lnTo>
                <a:lnTo>
                  <a:pt x="6664" y="182"/>
                </a:lnTo>
                <a:lnTo>
                  <a:pt x="6303" y="182"/>
                </a:lnTo>
                <a:lnTo>
                  <a:pt x="6123" y="0"/>
                </a:lnTo>
                <a:lnTo>
                  <a:pt x="3602" y="0"/>
                </a:lnTo>
                <a:lnTo>
                  <a:pt x="3422" y="182"/>
                </a:lnTo>
                <a:lnTo>
                  <a:pt x="3062" y="182"/>
                </a:lnTo>
                <a:lnTo>
                  <a:pt x="2882" y="363"/>
                </a:lnTo>
                <a:lnTo>
                  <a:pt x="2701" y="363"/>
                </a:lnTo>
                <a:lnTo>
                  <a:pt x="2521" y="545"/>
                </a:lnTo>
                <a:lnTo>
                  <a:pt x="2341" y="545"/>
                </a:lnTo>
                <a:lnTo>
                  <a:pt x="2161" y="727"/>
                </a:lnTo>
                <a:lnTo>
                  <a:pt x="2161" y="909"/>
                </a:lnTo>
                <a:lnTo>
                  <a:pt x="1981" y="909"/>
                </a:lnTo>
                <a:lnTo>
                  <a:pt x="1441" y="1454"/>
                </a:lnTo>
                <a:lnTo>
                  <a:pt x="1261" y="1454"/>
                </a:lnTo>
                <a:lnTo>
                  <a:pt x="1261" y="1817"/>
                </a:lnTo>
                <a:lnTo>
                  <a:pt x="1081" y="1817"/>
                </a:lnTo>
                <a:lnTo>
                  <a:pt x="1081" y="2181"/>
                </a:lnTo>
                <a:lnTo>
                  <a:pt x="900" y="2181"/>
                </a:lnTo>
                <a:lnTo>
                  <a:pt x="900" y="2363"/>
                </a:lnTo>
                <a:lnTo>
                  <a:pt x="720" y="2544"/>
                </a:lnTo>
                <a:lnTo>
                  <a:pt x="720" y="3090"/>
                </a:lnTo>
                <a:lnTo>
                  <a:pt x="540" y="3453"/>
                </a:lnTo>
                <a:lnTo>
                  <a:pt x="540" y="3816"/>
                </a:lnTo>
                <a:lnTo>
                  <a:pt x="360" y="3816"/>
                </a:lnTo>
                <a:lnTo>
                  <a:pt x="360" y="4362"/>
                </a:lnTo>
                <a:lnTo>
                  <a:pt x="180" y="4362"/>
                </a:lnTo>
                <a:lnTo>
                  <a:pt x="180" y="5452"/>
                </a:lnTo>
                <a:lnTo>
                  <a:pt x="0" y="5452"/>
                </a:lnTo>
                <a:lnTo>
                  <a:pt x="0" y="745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38" name="Rectangle 370">
            <a:extLst>
              <a:ext uri="{FF2B5EF4-FFF2-40B4-BE49-F238E27FC236}">
                <a16:creationId xmlns:a16="http://schemas.microsoft.com/office/drawing/2014/main" id="{934C2B16-D247-23E1-5428-62A69ACC1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2875" y="1809750"/>
            <a:ext cx="176213" cy="160338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4</a:t>
            </a:r>
            <a:endParaRPr lang="en-US" altLang="en-US" sz="1600"/>
          </a:p>
        </p:txBody>
      </p:sp>
      <p:sp>
        <p:nvSpPr>
          <p:cNvPr id="519539" name="Freeform 371">
            <a:extLst>
              <a:ext uri="{FF2B5EF4-FFF2-40B4-BE49-F238E27FC236}">
                <a16:creationId xmlns:a16="http://schemas.microsoft.com/office/drawing/2014/main" id="{EE1CCDC1-FDF9-F351-3044-C3D1E8A07C23}"/>
              </a:ext>
            </a:extLst>
          </p:cNvPr>
          <p:cNvSpPr>
            <a:spLocks/>
          </p:cNvSpPr>
          <p:nvPr/>
        </p:nvSpPr>
        <p:spPr bwMode="auto">
          <a:xfrm>
            <a:off x="5581650" y="2065338"/>
            <a:ext cx="669925" cy="525462"/>
          </a:xfrm>
          <a:custGeom>
            <a:avLst/>
            <a:gdLst>
              <a:gd name="T0" fmla="*/ 0 w 20000"/>
              <a:gd name="T1" fmla="*/ 19976 h 20000"/>
              <a:gd name="T2" fmla="*/ 3920 w 20000"/>
              <a:gd name="T3" fmla="*/ 19976 h 20000"/>
              <a:gd name="T4" fmla="*/ 3920 w 20000"/>
              <a:gd name="T5" fmla="*/ 19492 h 20000"/>
              <a:gd name="T6" fmla="*/ 4280 w 20000"/>
              <a:gd name="T7" fmla="*/ 19492 h 20000"/>
              <a:gd name="T8" fmla="*/ 4280 w 20000"/>
              <a:gd name="T9" fmla="*/ 19031 h 20000"/>
              <a:gd name="T10" fmla="*/ 5000 w 20000"/>
              <a:gd name="T11" fmla="*/ 19031 h 20000"/>
              <a:gd name="T12" fmla="*/ 5000 w 20000"/>
              <a:gd name="T13" fmla="*/ 18547 h 20000"/>
              <a:gd name="T14" fmla="*/ 5360 w 20000"/>
              <a:gd name="T15" fmla="*/ 18547 h 20000"/>
              <a:gd name="T16" fmla="*/ 5360 w 20000"/>
              <a:gd name="T17" fmla="*/ 18063 h 20000"/>
              <a:gd name="T18" fmla="*/ 5701 w 20000"/>
              <a:gd name="T19" fmla="*/ 18063 h 20000"/>
              <a:gd name="T20" fmla="*/ 5701 w 20000"/>
              <a:gd name="T21" fmla="*/ 17119 h 20000"/>
              <a:gd name="T22" fmla="*/ 6061 w 20000"/>
              <a:gd name="T23" fmla="*/ 17119 h 20000"/>
              <a:gd name="T24" fmla="*/ 6061 w 20000"/>
              <a:gd name="T25" fmla="*/ 16659 h 20000"/>
              <a:gd name="T26" fmla="*/ 6420 w 20000"/>
              <a:gd name="T27" fmla="*/ 16659 h 20000"/>
              <a:gd name="T28" fmla="*/ 6420 w 20000"/>
              <a:gd name="T29" fmla="*/ 15230 h 20000"/>
              <a:gd name="T30" fmla="*/ 6780 w 20000"/>
              <a:gd name="T31" fmla="*/ 15230 h 20000"/>
              <a:gd name="T32" fmla="*/ 7140 w 20000"/>
              <a:gd name="T33" fmla="*/ 14746 h 20000"/>
              <a:gd name="T34" fmla="*/ 7140 w 20000"/>
              <a:gd name="T35" fmla="*/ 13801 h 20000"/>
              <a:gd name="T36" fmla="*/ 7500 w 20000"/>
              <a:gd name="T37" fmla="*/ 13801 h 20000"/>
              <a:gd name="T38" fmla="*/ 7500 w 20000"/>
              <a:gd name="T39" fmla="*/ 13317 h 20000"/>
              <a:gd name="T40" fmla="*/ 7841 w 20000"/>
              <a:gd name="T41" fmla="*/ 13317 h 20000"/>
              <a:gd name="T42" fmla="*/ 7841 w 20000"/>
              <a:gd name="T43" fmla="*/ 12373 h 20000"/>
              <a:gd name="T44" fmla="*/ 8201 w 20000"/>
              <a:gd name="T45" fmla="*/ 12373 h 20000"/>
              <a:gd name="T46" fmla="*/ 8201 w 20000"/>
              <a:gd name="T47" fmla="*/ 11404 h 20000"/>
              <a:gd name="T48" fmla="*/ 8561 w 20000"/>
              <a:gd name="T49" fmla="*/ 11404 h 20000"/>
              <a:gd name="T50" fmla="*/ 8561 w 20000"/>
              <a:gd name="T51" fmla="*/ 10944 h 20000"/>
              <a:gd name="T52" fmla="*/ 8920 w 20000"/>
              <a:gd name="T53" fmla="*/ 10944 h 20000"/>
              <a:gd name="T54" fmla="*/ 8920 w 20000"/>
              <a:gd name="T55" fmla="*/ 10000 h 20000"/>
              <a:gd name="T56" fmla="*/ 9280 w 20000"/>
              <a:gd name="T57" fmla="*/ 10000 h 20000"/>
              <a:gd name="T58" fmla="*/ 9280 w 20000"/>
              <a:gd name="T59" fmla="*/ 9031 h 20000"/>
              <a:gd name="T60" fmla="*/ 9640 w 20000"/>
              <a:gd name="T61" fmla="*/ 9031 h 20000"/>
              <a:gd name="T62" fmla="*/ 9640 w 20000"/>
              <a:gd name="T63" fmla="*/ 8571 h 20000"/>
              <a:gd name="T64" fmla="*/ 10000 w 20000"/>
              <a:gd name="T65" fmla="*/ 8087 h 20000"/>
              <a:gd name="T66" fmla="*/ 10000 w 20000"/>
              <a:gd name="T67" fmla="*/ 7603 h 20000"/>
              <a:gd name="T68" fmla="*/ 10341 w 20000"/>
              <a:gd name="T69" fmla="*/ 7143 h 20000"/>
              <a:gd name="T70" fmla="*/ 10341 w 20000"/>
              <a:gd name="T71" fmla="*/ 6659 h 20000"/>
              <a:gd name="T72" fmla="*/ 10701 w 20000"/>
              <a:gd name="T73" fmla="*/ 6659 h 20000"/>
              <a:gd name="T74" fmla="*/ 10701 w 20000"/>
              <a:gd name="T75" fmla="*/ 6174 h 20000"/>
              <a:gd name="T76" fmla="*/ 11061 w 20000"/>
              <a:gd name="T77" fmla="*/ 5714 h 20000"/>
              <a:gd name="T78" fmla="*/ 11061 w 20000"/>
              <a:gd name="T79" fmla="*/ 5230 h 20000"/>
              <a:gd name="T80" fmla="*/ 11420 w 20000"/>
              <a:gd name="T81" fmla="*/ 4746 h 20000"/>
              <a:gd name="T82" fmla="*/ 11420 w 20000"/>
              <a:gd name="T83" fmla="*/ 4286 h 20000"/>
              <a:gd name="T84" fmla="*/ 12140 w 20000"/>
              <a:gd name="T85" fmla="*/ 3341 h 20000"/>
              <a:gd name="T86" fmla="*/ 12140 w 20000"/>
              <a:gd name="T87" fmla="*/ 2857 h 20000"/>
              <a:gd name="T88" fmla="*/ 12481 w 20000"/>
              <a:gd name="T89" fmla="*/ 2857 h 20000"/>
              <a:gd name="T90" fmla="*/ 12481 w 20000"/>
              <a:gd name="T91" fmla="*/ 2373 h 20000"/>
              <a:gd name="T92" fmla="*/ 12841 w 20000"/>
              <a:gd name="T93" fmla="*/ 1913 h 20000"/>
              <a:gd name="T94" fmla="*/ 13201 w 20000"/>
              <a:gd name="T95" fmla="*/ 1913 h 20000"/>
              <a:gd name="T96" fmla="*/ 13201 w 20000"/>
              <a:gd name="T97" fmla="*/ 1429 h 20000"/>
              <a:gd name="T98" fmla="*/ 13561 w 20000"/>
              <a:gd name="T99" fmla="*/ 1429 h 20000"/>
              <a:gd name="T100" fmla="*/ 13561 w 20000"/>
              <a:gd name="T101" fmla="*/ 944 h 20000"/>
              <a:gd name="T102" fmla="*/ 17481 w 20000"/>
              <a:gd name="T103" fmla="*/ 944 h 20000"/>
              <a:gd name="T104" fmla="*/ 17481 w 20000"/>
              <a:gd name="T105" fmla="*/ 484 h 20000"/>
              <a:gd name="T106" fmla="*/ 19981 w 20000"/>
              <a:gd name="T107" fmla="*/ 484 h 20000"/>
              <a:gd name="T108" fmla="*/ 19981 w 20000"/>
              <a:gd name="T109" fmla="*/ 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000" h="20000">
                <a:moveTo>
                  <a:pt x="0" y="19976"/>
                </a:moveTo>
                <a:lnTo>
                  <a:pt x="3920" y="19976"/>
                </a:lnTo>
                <a:lnTo>
                  <a:pt x="3920" y="19492"/>
                </a:lnTo>
                <a:lnTo>
                  <a:pt x="4280" y="19492"/>
                </a:lnTo>
                <a:lnTo>
                  <a:pt x="4280" y="19031"/>
                </a:lnTo>
                <a:lnTo>
                  <a:pt x="5000" y="19031"/>
                </a:lnTo>
                <a:lnTo>
                  <a:pt x="5000" y="18547"/>
                </a:lnTo>
                <a:lnTo>
                  <a:pt x="5360" y="18547"/>
                </a:lnTo>
                <a:lnTo>
                  <a:pt x="5360" y="18063"/>
                </a:lnTo>
                <a:lnTo>
                  <a:pt x="5701" y="18063"/>
                </a:lnTo>
                <a:lnTo>
                  <a:pt x="5701" y="17119"/>
                </a:lnTo>
                <a:lnTo>
                  <a:pt x="6061" y="17119"/>
                </a:lnTo>
                <a:lnTo>
                  <a:pt x="6061" y="16659"/>
                </a:lnTo>
                <a:lnTo>
                  <a:pt x="6420" y="16659"/>
                </a:lnTo>
                <a:lnTo>
                  <a:pt x="6420" y="15230"/>
                </a:lnTo>
                <a:lnTo>
                  <a:pt x="6780" y="15230"/>
                </a:lnTo>
                <a:lnTo>
                  <a:pt x="7140" y="14746"/>
                </a:lnTo>
                <a:lnTo>
                  <a:pt x="7140" y="13801"/>
                </a:lnTo>
                <a:lnTo>
                  <a:pt x="7500" y="13801"/>
                </a:lnTo>
                <a:lnTo>
                  <a:pt x="7500" y="13317"/>
                </a:lnTo>
                <a:lnTo>
                  <a:pt x="7841" y="13317"/>
                </a:lnTo>
                <a:lnTo>
                  <a:pt x="7841" y="12373"/>
                </a:lnTo>
                <a:lnTo>
                  <a:pt x="8201" y="12373"/>
                </a:lnTo>
                <a:lnTo>
                  <a:pt x="8201" y="11404"/>
                </a:lnTo>
                <a:lnTo>
                  <a:pt x="8561" y="11404"/>
                </a:lnTo>
                <a:lnTo>
                  <a:pt x="8561" y="10944"/>
                </a:lnTo>
                <a:lnTo>
                  <a:pt x="8920" y="10944"/>
                </a:lnTo>
                <a:lnTo>
                  <a:pt x="8920" y="10000"/>
                </a:lnTo>
                <a:lnTo>
                  <a:pt x="9280" y="10000"/>
                </a:lnTo>
                <a:lnTo>
                  <a:pt x="9280" y="9031"/>
                </a:lnTo>
                <a:lnTo>
                  <a:pt x="9640" y="9031"/>
                </a:lnTo>
                <a:lnTo>
                  <a:pt x="9640" y="8571"/>
                </a:lnTo>
                <a:lnTo>
                  <a:pt x="10000" y="8087"/>
                </a:lnTo>
                <a:lnTo>
                  <a:pt x="10000" y="7603"/>
                </a:lnTo>
                <a:lnTo>
                  <a:pt x="10341" y="7143"/>
                </a:lnTo>
                <a:lnTo>
                  <a:pt x="10341" y="6659"/>
                </a:lnTo>
                <a:lnTo>
                  <a:pt x="10701" y="6659"/>
                </a:lnTo>
                <a:lnTo>
                  <a:pt x="10701" y="6174"/>
                </a:lnTo>
                <a:lnTo>
                  <a:pt x="11061" y="5714"/>
                </a:lnTo>
                <a:lnTo>
                  <a:pt x="11061" y="5230"/>
                </a:lnTo>
                <a:lnTo>
                  <a:pt x="11420" y="4746"/>
                </a:lnTo>
                <a:lnTo>
                  <a:pt x="11420" y="4286"/>
                </a:lnTo>
                <a:lnTo>
                  <a:pt x="12140" y="3341"/>
                </a:lnTo>
                <a:lnTo>
                  <a:pt x="12140" y="2857"/>
                </a:lnTo>
                <a:lnTo>
                  <a:pt x="12481" y="2857"/>
                </a:lnTo>
                <a:lnTo>
                  <a:pt x="12481" y="2373"/>
                </a:lnTo>
                <a:lnTo>
                  <a:pt x="12841" y="1913"/>
                </a:lnTo>
                <a:lnTo>
                  <a:pt x="13201" y="1913"/>
                </a:lnTo>
                <a:lnTo>
                  <a:pt x="13201" y="1429"/>
                </a:lnTo>
                <a:lnTo>
                  <a:pt x="13561" y="1429"/>
                </a:lnTo>
                <a:lnTo>
                  <a:pt x="13561" y="944"/>
                </a:lnTo>
                <a:lnTo>
                  <a:pt x="17481" y="944"/>
                </a:lnTo>
                <a:lnTo>
                  <a:pt x="17481" y="484"/>
                </a:lnTo>
                <a:lnTo>
                  <a:pt x="19981" y="484"/>
                </a:lnTo>
                <a:lnTo>
                  <a:pt x="19981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40" name="Freeform 372">
            <a:extLst>
              <a:ext uri="{FF2B5EF4-FFF2-40B4-BE49-F238E27FC236}">
                <a16:creationId xmlns:a16="http://schemas.microsoft.com/office/drawing/2014/main" id="{31C16CE9-88C7-1FF5-DFF8-91DAD011D015}"/>
              </a:ext>
            </a:extLst>
          </p:cNvPr>
          <p:cNvSpPr>
            <a:spLocks/>
          </p:cNvSpPr>
          <p:nvPr/>
        </p:nvSpPr>
        <p:spPr bwMode="auto">
          <a:xfrm>
            <a:off x="5572125" y="2014538"/>
            <a:ext cx="666750" cy="500062"/>
          </a:xfrm>
          <a:custGeom>
            <a:avLst/>
            <a:gdLst>
              <a:gd name="T0" fmla="*/ 19981 w 20000"/>
              <a:gd name="T1" fmla="*/ 941 h 20000"/>
              <a:gd name="T2" fmla="*/ 18915 w 20000"/>
              <a:gd name="T3" fmla="*/ 941 h 20000"/>
              <a:gd name="T4" fmla="*/ 18915 w 20000"/>
              <a:gd name="T5" fmla="*/ 458 h 20000"/>
              <a:gd name="T6" fmla="*/ 18192 w 20000"/>
              <a:gd name="T7" fmla="*/ 458 h 20000"/>
              <a:gd name="T8" fmla="*/ 17850 w 20000"/>
              <a:gd name="T9" fmla="*/ 0 h 20000"/>
              <a:gd name="T10" fmla="*/ 11418 w 20000"/>
              <a:gd name="T11" fmla="*/ 0 h 20000"/>
              <a:gd name="T12" fmla="*/ 10714 w 20000"/>
              <a:gd name="T13" fmla="*/ 941 h 20000"/>
              <a:gd name="T14" fmla="*/ 9990 w 20000"/>
              <a:gd name="T15" fmla="*/ 1399 h 20000"/>
              <a:gd name="T16" fmla="*/ 9286 w 20000"/>
              <a:gd name="T17" fmla="*/ 1399 h 20000"/>
              <a:gd name="T18" fmla="*/ 7136 w 20000"/>
              <a:gd name="T19" fmla="*/ 4173 h 20000"/>
              <a:gd name="T20" fmla="*/ 7136 w 20000"/>
              <a:gd name="T21" fmla="*/ 4656 h 20000"/>
              <a:gd name="T22" fmla="*/ 6775 w 20000"/>
              <a:gd name="T23" fmla="*/ 4656 h 20000"/>
              <a:gd name="T24" fmla="*/ 6775 w 20000"/>
              <a:gd name="T25" fmla="*/ 5573 h 20000"/>
              <a:gd name="T26" fmla="*/ 6432 w 20000"/>
              <a:gd name="T27" fmla="*/ 5573 h 20000"/>
              <a:gd name="T28" fmla="*/ 6432 w 20000"/>
              <a:gd name="T29" fmla="*/ 7430 h 20000"/>
              <a:gd name="T30" fmla="*/ 6070 w 20000"/>
              <a:gd name="T31" fmla="*/ 7888 h 20000"/>
              <a:gd name="T32" fmla="*/ 6070 w 20000"/>
              <a:gd name="T33" fmla="*/ 9746 h 20000"/>
              <a:gd name="T34" fmla="*/ 5709 w 20000"/>
              <a:gd name="T35" fmla="*/ 9746 h 20000"/>
              <a:gd name="T36" fmla="*/ 5709 w 20000"/>
              <a:gd name="T37" fmla="*/ 10229 h 20000"/>
              <a:gd name="T38" fmla="*/ 5347 w 20000"/>
              <a:gd name="T39" fmla="*/ 10687 h 20000"/>
              <a:gd name="T40" fmla="*/ 5347 w 20000"/>
              <a:gd name="T41" fmla="*/ 11145 h 20000"/>
              <a:gd name="T42" fmla="*/ 5005 w 20000"/>
              <a:gd name="T43" fmla="*/ 12087 h 20000"/>
              <a:gd name="T44" fmla="*/ 5005 w 20000"/>
              <a:gd name="T45" fmla="*/ 12545 h 20000"/>
              <a:gd name="T46" fmla="*/ 4643 w 20000"/>
              <a:gd name="T47" fmla="*/ 13003 h 20000"/>
              <a:gd name="T48" fmla="*/ 4643 w 20000"/>
              <a:gd name="T49" fmla="*/ 13461 h 20000"/>
              <a:gd name="T50" fmla="*/ 3920 w 20000"/>
              <a:gd name="T51" fmla="*/ 14402 h 20000"/>
              <a:gd name="T52" fmla="*/ 3578 w 20000"/>
              <a:gd name="T53" fmla="*/ 14402 h 20000"/>
              <a:gd name="T54" fmla="*/ 3578 w 20000"/>
              <a:gd name="T55" fmla="*/ 14860 h 20000"/>
              <a:gd name="T56" fmla="*/ 2854 w 20000"/>
              <a:gd name="T57" fmla="*/ 15802 h 20000"/>
              <a:gd name="T58" fmla="*/ 2493 w 20000"/>
              <a:gd name="T59" fmla="*/ 15802 h 20000"/>
              <a:gd name="T60" fmla="*/ 2150 w 20000"/>
              <a:gd name="T61" fmla="*/ 16260 h 20000"/>
              <a:gd name="T62" fmla="*/ 1789 w 20000"/>
              <a:gd name="T63" fmla="*/ 16260 h 20000"/>
              <a:gd name="T64" fmla="*/ 1427 w 20000"/>
              <a:gd name="T65" fmla="*/ 16718 h 20000"/>
              <a:gd name="T66" fmla="*/ 1427 w 20000"/>
              <a:gd name="T67" fmla="*/ 17201 h 20000"/>
              <a:gd name="T68" fmla="*/ 1066 w 20000"/>
              <a:gd name="T69" fmla="*/ 17201 h 20000"/>
              <a:gd name="T70" fmla="*/ 1066 w 20000"/>
              <a:gd name="T71" fmla="*/ 17659 h 20000"/>
              <a:gd name="T72" fmla="*/ 723 w 20000"/>
              <a:gd name="T73" fmla="*/ 17659 h 20000"/>
              <a:gd name="T74" fmla="*/ 723 w 20000"/>
              <a:gd name="T75" fmla="*/ 18117 h 20000"/>
              <a:gd name="T76" fmla="*/ 362 w 20000"/>
              <a:gd name="T77" fmla="*/ 18117 h 20000"/>
              <a:gd name="T78" fmla="*/ 362 w 20000"/>
              <a:gd name="T79" fmla="*/ 19059 h 20000"/>
              <a:gd name="T80" fmla="*/ 0 w 20000"/>
              <a:gd name="T81" fmla="*/ 19059 h 20000"/>
              <a:gd name="T82" fmla="*/ 0 w 20000"/>
              <a:gd name="T83" fmla="*/ 19975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000" h="20000">
                <a:moveTo>
                  <a:pt x="19981" y="941"/>
                </a:moveTo>
                <a:lnTo>
                  <a:pt x="18915" y="941"/>
                </a:lnTo>
                <a:lnTo>
                  <a:pt x="18915" y="458"/>
                </a:lnTo>
                <a:lnTo>
                  <a:pt x="18192" y="458"/>
                </a:lnTo>
                <a:lnTo>
                  <a:pt x="17850" y="0"/>
                </a:lnTo>
                <a:lnTo>
                  <a:pt x="11418" y="0"/>
                </a:lnTo>
                <a:lnTo>
                  <a:pt x="10714" y="941"/>
                </a:lnTo>
                <a:lnTo>
                  <a:pt x="9990" y="1399"/>
                </a:lnTo>
                <a:lnTo>
                  <a:pt x="9286" y="1399"/>
                </a:lnTo>
                <a:lnTo>
                  <a:pt x="7136" y="4173"/>
                </a:lnTo>
                <a:lnTo>
                  <a:pt x="7136" y="4656"/>
                </a:lnTo>
                <a:lnTo>
                  <a:pt x="6775" y="4656"/>
                </a:lnTo>
                <a:lnTo>
                  <a:pt x="6775" y="5573"/>
                </a:lnTo>
                <a:lnTo>
                  <a:pt x="6432" y="5573"/>
                </a:lnTo>
                <a:lnTo>
                  <a:pt x="6432" y="7430"/>
                </a:lnTo>
                <a:lnTo>
                  <a:pt x="6070" y="7888"/>
                </a:lnTo>
                <a:lnTo>
                  <a:pt x="6070" y="9746"/>
                </a:lnTo>
                <a:lnTo>
                  <a:pt x="5709" y="9746"/>
                </a:lnTo>
                <a:lnTo>
                  <a:pt x="5709" y="10229"/>
                </a:lnTo>
                <a:lnTo>
                  <a:pt x="5347" y="10687"/>
                </a:lnTo>
                <a:lnTo>
                  <a:pt x="5347" y="11145"/>
                </a:lnTo>
                <a:lnTo>
                  <a:pt x="5005" y="12087"/>
                </a:lnTo>
                <a:lnTo>
                  <a:pt x="5005" y="12545"/>
                </a:lnTo>
                <a:lnTo>
                  <a:pt x="4643" y="13003"/>
                </a:lnTo>
                <a:lnTo>
                  <a:pt x="4643" y="13461"/>
                </a:lnTo>
                <a:lnTo>
                  <a:pt x="3920" y="14402"/>
                </a:lnTo>
                <a:lnTo>
                  <a:pt x="3578" y="14402"/>
                </a:lnTo>
                <a:lnTo>
                  <a:pt x="3578" y="14860"/>
                </a:lnTo>
                <a:lnTo>
                  <a:pt x="2854" y="15802"/>
                </a:lnTo>
                <a:lnTo>
                  <a:pt x="2493" y="15802"/>
                </a:lnTo>
                <a:lnTo>
                  <a:pt x="2150" y="16260"/>
                </a:lnTo>
                <a:lnTo>
                  <a:pt x="1789" y="16260"/>
                </a:lnTo>
                <a:lnTo>
                  <a:pt x="1427" y="16718"/>
                </a:lnTo>
                <a:lnTo>
                  <a:pt x="1427" y="17201"/>
                </a:lnTo>
                <a:lnTo>
                  <a:pt x="1066" y="17201"/>
                </a:lnTo>
                <a:lnTo>
                  <a:pt x="1066" y="17659"/>
                </a:lnTo>
                <a:lnTo>
                  <a:pt x="723" y="17659"/>
                </a:lnTo>
                <a:lnTo>
                  <a:pt x="723" y="18117"/>
                </a:lnTo>
                <a:lnTo>
                  <a:pt x="362" y="18117"/>
                </a:lnTo>
                <a:lnTo>
                  <a:pt x="362" y="19059"/>
                </a:lnTo>
                <a:lnTo>
                  <a:pt x="0" y="19059"/>
                </a:lnTo>
                <a:lnTo>
                  <a:pt x="0" y="19975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41" name="Rectangle 373">
            <a:extLst>
              <a:ext uri="{FF2B5EF4-FFF2-40B4-BE49-F238E27FC236}">
                <a16:creationId xmlns:a16="http://schemas.microsoft.com/office/drawing/2014/main" id="{1C6F813B-003C-902F-7F1D-368B8E20DD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6475" y="1443038"/>
            <a:ext cx="393700" cy="19050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42" name="Oval 374">
            <a:extLst>
              <a:ext uri="{FF2B5EF4-FFF2-40B4-BE49-F238E27FC236}">
                <a16:creationId xmlns:a16="http://schemas.microsoft.com/office/drawing/2014/main" id="{6EBF93FB-5A1F-74EA-4199-A0215471FD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4575" y="1468438"/>
            <a:ext cx="120650" cy="1270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43" name="Oval 375">
            <a:extLst>
              <a:ext uri="{FF2B5EF4-FFF2-40B4-BE49-F238E27FC236}">
                <a16:creationId xmlns:a16="http://schemas.microsoft.com/office/drawing/2014/main" id="{347ED022-0752-C4D8-9E1F-699D75128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9675" y="1468438"/>
            <a:ext cx="120650" cy="12700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44" name="Rectangle 376">
            <a:extLst>
              <a:ext uri="{FF2B5EF4-FFF2-40B4-BE49-F238E27FC236}">
                <a16:creationId xmlns:a16="http://schemas.microsoft.com/office/drawing/2014/main" id="{7BBEDE84-B8AE-DDCA-91E2-B6353F2013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9325" y="1874838"/>
            <a:ext cx="317500" cy="630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/>
              <a:t>Zip Tube to Lab</a:t>
            </a:r>
            <a:endParaRPr lang="en-US" altLang="en-US" sz="1600"/>
          </a:p>
        </p:txBody>
      </p:sp>
      <p:sp>
        <p:nvSpPr>
          <p:cNvPr id="519545" name="Line 377">
            <a:extLst>
              <a:ext uri="{FF2B5EF4-FFF2-40B4-BE49-F238E27FC236}">
                <a16:creationId xmlns:a16="http://schemas.microsoft.com/office/drawing/2014/main" id="{232ECECD-9BB6-4D46-9473-27CB2780688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79825" y="1639888"/>
            <a:ext cx="57150" cy="234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46" name="Rectangle 378">
            <a:extLst>
              <a:ext uri="{FF2B5EF4-FFF2-40B4-BE49-F238E27FC236}">
                <a16:creationId xmlns:a16="http://schemas.microsoft.com/office/drawing/2014/main" id="{918D0CC2-00A9-C981-0BF6-57FF4EE10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1150" y="2503488"/>
            <a:ext cx="190500" cy="192087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5</a:t>
            </a:r>
            <a:endParaRPr lang="en-US" altLang="en-US" sz="1600"/>
          </a:p>
        </p:txBody>
      </p:sp>
      <p:sp>
        <p:nvSpPr>
          <p:cNvPr id="519547" name="Rectangle 379">
            <a:extLst>
              <a:ext uri="{FF2B5EF4-FFF2-40B4-BE49-F238E27FC236}">
                <a16:creationId xmlns:a16="http://schemas.microsoft.com/office/drawing/2014/main" id="{7055C50A-A35E-3132-4960-334E86F41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7450" y="1989138"/>
            <a:ext cx="209550" cy="192087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6</a:t>
            </a:r>
            <a:endParaRPr lang="en-US" altLang="en-US" sz="1600"/>
          </a:p>
        </p:txBody>
      </p:sp>
      <p:sp>
        <p:nvSpPr>
          <p:cNvPr id="519548" name="Rectangle 380">
            <a:extLst>
              <a:ext uri="{FF2B5EF4-FFF2-40B4-BE49-F238E27FC236}">
                <a16:creationId xmlns:a16="http://schemas.microsoft.com/office/drawing/2014/main" id="{94F543AA-CF5C-9251-5427-E0D259A402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25" y="2665413"/>
            <a:ext cx="180975" cy="180975"/>
          </a:xfrm>
          <a:prstGeom prst="rect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9</a:t>
            </a:r>
            <a:endParaRPr lang="en-US" altLang="en-US" sz="1600"/>
          </a:p>
        </p:txBody>
      </p:sp>
      <p:sp>
        <p:nvSpPr>
          <p:cNvPr id="519549" name="Freeform 381">
            <a:extLst>
              <a:ext uri="{FF2B5EF4-FFF2-40B4-BE49-F238E27FC236}">
                <a16:creationId xmlns:a16="http://schemas.microsoft.com/office/drawing/2014/main" id="{08261370-04A7-52DB-4FA8-AC67DCCAC78D}"/>
              </a:ext>
            </a:extLst>
          </p:cNvPr>
          <p:cNvSpPr>
            <a:spLocks/>
          </p:cNvSpPr>
          <p:nvPr/>
        </p:nvSpPr>
        <p:spPr bwMode="auto">
          <a:xfrm>
            <a:off x="4067175" y="1960563"/>
            <a:ext cx="3648075" cy="2078037"/>
          </a:xfrm>
          <a:custGeom>
            <a:avLst/>
            <a:gdLst>
              <a:gd name="T0" fmla="*/ 17908 w 20000"/>
              <a:gd name="T1" fmla="*/ 7062 h 20000"/>
              <a:gd name="T2" fmla="*/ 18221 w 20000"/>
              <a:gd name="T3" fmla="*/ 7612 h 20000"/>
              <a:gd name="T4" fmla="*/ 18952 w 20000"/>
              <a:gd name="T5" fmla="*/ 8713 h 20000"/>
              <a:gd name="T6" fmla="*/ 19109 w 20000"/>
              <a:gd name="T7" fmla="*/ 8988 h 20000"/>
              <a:gd name="T8" fmla="*/ 19266 w 20000"/>
              <a:gd name="T9" fmla="*/ 9538 h 20000"/>
              <a:gd name="T10" fmla="*/ 19422 w 20000"/>
              <a:gd name="T11" fmla="*/ 9997 h 20000"/>
              <a:gd name="T12" fmla="*/ 19579 w 20000"/>
              <a:gd name="T13" fmla="*/ 10639 h 20000"/>
              <a:gd name="T14" fmla="*/ 19735 w 20000"/>
              <a:gd name="T15" fmla="*/ 11740 h 20000"/>
              <a:gd name="T16" fmla="*/ 19892 w 20000"/>
              <a:gd name="T17" fmla="*/ 14583 h 20000"/>
              <a:gd name="T18" fmla="*/ 19944 w 20000"/>
              <a:gd name="T19" fmla="*/ 17334 h 20000"/>
              <a:gd name="T20" fmla="*/ 19788 w 20000"/>
              <a:gd name="T21" fmla="*/ 17701 h 20000"/>
              <a:gd name="T22" fmla="*/ 19631 w 20000"/>
              <a:gd name="T23" fmla="*/ 17976 h 20000"/>
              <a:gd name="T24" fmla="*/ 19422 w 20000"/>
              <a:gd name="T25" fmla="*/ 18251 h 20000"/>
              <a:gd name="T26" fmla="*/ 19057 w 20000"/>
              <a:gd name="T27" fmla="*/ 18526 h 20000"/>
              <a:gd name="T28" fmla="*/ 18639 w 20000"/>
              <a:gd name="T29" fmla="*/ 18802 h 20000"/>
              <a:gd name="T30" fmla="*/ 17960 w 20000"/>
              <a:gd name="T31" fmla="*/ 19077 h 20000"/>
              <a:gd name="T32" fmla="*/ 17438 w 20000"/>
              <a:gd name="T33" fmla="*/ 19352 h 20000"/>
              <a:gd name="T34" fmla="*/ 13366 w 20000"/>
              <a:gd name="T35" fmla="*/ 19627 h 20000"/>
              <a:gd name="T36" fmla="*/ 12426 w 20000"/>
              <a:gd name="T37" fmla="*/ 19902 h 20000"/>
              <a:gd name="T38" fmla="*/ 11434 w 20000"/>
              <a:gd name="T39" fmla="*/ 19810 h 20000"/>
              <a:gd name="T40" fmla="*/ 11121 w 20000"/>
              <a:gd name="T41" fmla="*/ 19535 h 20000"/>
              <a:gd name="T42" fmla="*/ 10808 w 20000"/>
              <a:gd name="T43" fmla="*/ 19260 h 20000"/>
              <a:gd name="T44" fmla="*/ 10651 w 20000"/>
              <a:gd name="T45" fmla="*/ 18893 h 20000"/>
              <a:gd name="T46" fmla="*/ 10442 w 20000"/>
              <a:gd name="T47" fmla="*/ 18343 h 20000"/>
              <a:gd name="T48" fmla="*/ 10285 w 20000"/>
              <a:gd name="T49" fmla="*/ 17884 h 20000"/>
              <a:gd name="T50" fmla="*/ 10129 w 20000"/>
              <a:gd name="T51" fmla="*/ 17518 h 20000"/>
              <a:gd name="T52" fmla="*/ 9920 w 20000"/>
              <a:gd name="T53" fmla="*/ 17059 h 20000"/>
              <a:gd name="T54" fmla="*/ 9763 w 20000"/>
              <a:gd name="T55" fmla="*/ 16325 h 20000"/>
              <a:gd name="T56" fmla="*/ 9607 w 20000"/>
              <a:gd name="T57" fmla="*/ 15683 h 20000"/>
              <a:gd name="T58" fmla="*/ 9450 w 20000"/>
              <a:gd name="T59" fmla="*/ 15225 h 20000"/>
              <a:gd name="T60" fmla="*/ 9293 w 20000"/>
              <a:gd name="T61" fmla="*/ 14583 h 20000"/>
              <a:gd name="T62" fmla="*/ 9137 w 20000"/>
              <a:gd name="T63" fmla="*/ 14032 h 20000"/>
              <a:gd name="T64" fmla="*/ 8928 w 20000"/>
              <a:gd name="T65" fmla="*/ 13666 h 20000"/>
              <a:gd name="T66" fmla="*/ 8771 w 20000"/>
              <a:gd name="T67" fmla="*/ 13299 h 20000"/>
              <a:gd name="T68" fmla="*/ 8615 w 20000"/>
              <a:gd name="T69" fmla="*/ 12840 h 20000"/>
              <a:gd name="T70" fmla="*/ 8562 w 20000"/>
              <a:gd name="T71" fmla="*/ 10822 h 20000"/>
              <a:gd name="T72" fmla="*/ 8719 w 20000"/>
              <a:gd name="T73" fmla="*/ 10180 h 20000"/>
              <a:gd name="T74" fmla="*/ 8876 w 20000"/>
              <a:gd name="T75" fmla="*/ 9722 h 20000"/>
              <a:gd name="T76" fmla="*/ 9032 w 20000"/>
              <a:gd name="T77" fmla="*/ 9263 h 20000"/>
              <a:gd name="T78" fmla="*/ 9189 w 20000"/>
              <a:gd name="T79" fmla="*/ 8438 h 20000"/>
              <a:gd name="T80" fmla="*/ 9346 w 20000"/>
              <a:gd name="T81" fmla="*/ 6787 h 20000"/>
              <a:gd name="T82" fmla="*/ 9137 w 20000"/>
              <a:gd name="T83" fmla="*/ 3485 h 20000"/>
              <a:gd name="T84" fmla="*/ 8980 w 20000"/>
              <a:gd name="T85" fmla="*/ 3118 h 20000"/>
              <a:gd name="T86" fmla="*/ 8719 w 20000"/>
              <a:gd name="T87" fmla="*/ 2751 h 20000"/>
              <a:gd name="T88" fmla="*/ 8562 w 20000"/>
              <a:gd name="T89" fmla="*/ 2476 h 20000"/>
              <a:gd name="T90" fmla="*/ 8406 w 20000"/>
              <a:gd name="T91" fmla="*/ 2109 h 20000"/>
              <a:gd name="T92" fmla="*/ 8145 w 20000"/>
              <a:gd name="T93" fmla="*/ 1834 h 20000"/>
              <a:gd name="T94" fmla="*/ 7727 w 20000"/>
              <a:gd name="T95" fmla="*/ 1467 h 20000"/>
              <a:gd name="T96" fmla="*/ 7466 w 20000"/>
              <a:gd name="T97" fmla="*/ 1101 h 20000"/>
              <a:gd name="T98" fmla="*/ 6996 w 20000"/>
              <a:gd name="T99" fmla="*/ 734 h 20000"/>
              <a:gd name="T100" fmla="*/ 6265 w 20000"/>
              <a:gd name="T101" fmla="*/ 459 h 20000"/>
              <a:gd name="T102" fmla="*/ 4072 w 20000"/>
              <a:gd name="T103" fmla="*/ 183 h 20000"/>
              <a:gd name="T104" fmla="*/ 574 w 20000"/>
              <a:gd name="T105" fmla="*/ 275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000" h="20000">
                <a:moveTo>
                  <a:pt x="17490" y="4311"/>
                </a:moveTo>
                <a:lnTo>
                  <a:pt x="17490" y="6053"/>
                </a:lnTo>
                <a:lnTo>
                  <a:pt x="17543" y="6237"/>
                </a:lnTo>
                <a:lnTo>
                  <a:pt x="17543" y="6328"/>
                </a:lnTo>
                <a:lnTo>
                  <a:pt x="17595" y="6512"/>
                </a:lnTo>
                <a:lnTo>
                  <a:pt x="17908" y="7062"/>
                </a:lnTo>
                <a:lnTo>
                  <a:pt x="17908" y="7154"/>
                </a:lnTo>
                <a:lnTo>
                  <a:pt x="18013" y="7337"/>
                </a:lnTo>
                <a:lnTo>
                  <a:pt x="18117" y="7429"/>
                </a:lnTo>
                <a:lnTo>
                  <a:pt x="18117" y="7521"/>
                </a:lnTo>
                <a:lnTo>
                  <a:pt x="18169" y="7612"/>
                </a:lnTo>
                <a:lnTo>
                  <a:pt x="18221" y="7612"/>
                </a:lnTo>
                <a:lnTo>
                  <a:pt x="18535" y="8163"/>
                </a:lnTo>
                <a:lnTo>
                  <a:pt x="18587" y="8163"/>
                </a:lnTo>
                <a:lnTo>
                  <a:pt x="18587" y="8254"/>
                </a:lnTo>
                <a:lnTo>
                  <a:pt x="18639" y="8254"/>
                </a:lnTo>
                <a:lnTo>
                  <a:pt x="18900" y="8713"/>
                </a:lnTo>
                <a:lnTo>
                  <a:pt x="18952" y="8713"/>
                </a:lnTo>
                <a:lnTo>
                  <a:pt x="18952" y="8805"/>
                </a:lnTo>
                <a:lnTo>
                  <a:pt x="19005" y="8805"/>
                </a:lnTo>
                <a:lnTo>
                  <a:pt x="19005" y="8896"/>
                </a:lnTo>
                <a:lnTo>
                  <a:pt x="19057" y="8896"/>
                </a:lnTo>
                <a:lnTo>
                  <a:pt x="19057" y="8988"/>
                </a:lnTo>
                <a:lnTo>
                  <a:pt x="19109" y="8988"/>
                </a:lnTo>
                <a:lnTo>
                  <a:pt x="19109" y="9172"/>
                </a:lnTo>
                <a:lnTo>
                  <a:pt x="19161" y="9172"/>
                </a:lnTo>
                <a:lnTo>
                  <a:pt x="19161" y="9263"/>
                </a:lnTo>
                <a:lnTo>
                  <a:pt x="19213" y="9263"/>
                </a:lnTo>
                <a:lnTo>
                  <a:pt x="19213" y="9538"/>
                </a:lnTo>
                <a:lnTo>
                  <a:pt x="19266" y="9538"/>
                </a:lnTo>
                <a:lnTo>
                  <a:pt x="19266" y="9630"/>
                </a:lnTo>
                <a:lnTo>
                  <a:pt x="19318" y="9630"/>
                </a:lnTo>
                <a:lnTo>
                  <a:pt x="19318" y="9814"/>
                </a:lnTo>
                <a:lnTo>
                  <a:pt x="19370" y="9814"/>
                </a:lnTo>
                <a:lnTo>
                  <a:pt x="19370" y="9997"/>
                </a:lnTo>
                <a:lnTo>
                  <a:pt x="19422" y="9997"/>
                </a:lnTo>
                <a:lnTo>
                  <a:pt x="19422" y="10180"/>
                </a:lnTo>
                <a:lnTo>
                  <a:pt x="19474" y="10272"/>
                </a:lnTo>
                <a:lnTo>
                  <a:pt x="19474" y="10364"/>
                </a:lnTo>
                <a:lnTo>
                  <a:pt x="19527" y="10456"/>
                </a:lnTo>
                <a:lnTo>
                  <a:pt x="19527" y="10639"/>
                </a:lnTo>
                <a:lnTo>
                  <a:pt x="19579" y="10639"/>
                </a:lnTo>
                <a:lnTo>
                  <a:pt x="19579" y="10822"/>
                </a:lnTo>
                <a:lnTo>
                  <a:pt x="19631" y="10822"/>
                </a:lnTo>
                <a:lnTo>
                  <a:pt x="19631" y="11373"/>
                </a:lnTo>
                <a:lnTo>
                  <a:pt x="19683" y="11373"/>
                </a:lnTo>
                <a:lnTo>
                  <a:pt x="19683" y="11740"/>
                </a:lnTo>
                <a:lnTo>
                  <a:pt x="19735" y="11740"/>
                </a:lnTo>
                <a:lnTo>
                  <a:pt x="19735" y="12657"/>
                </a:lnTo>
                <a:lnTo>
                  <a:pt x="19788" y="12748"/>
                </a:lnTo>
                <a:lnTo>
                  <a:pt x="19788" y="13299"/>
                </a:lnTo>
                <a:lnTo>
                  <a:pt x="19840" y="13299"/>
                </a:lnTo>
                <a:lnTo>
                  <a:pt x="19840" y="14491"/>
                </a:lnTo>
                <a:lnTo>
                  <a:pt x="19892" y="14583"/>
                </a:lnTo>
                <a:lnTo>
                  <a:pt x="19892" y="14766"/>
                </a:lnTo>
                <a:lnTo>
                  <a:pt x="19944" y="14766"/>
                </a:lnTo>
                <a:lnTo>
                  <a:pt x="19944" y="15133"/>
                </a:lnTo>
                <a:lnTo>
                  <a:pt x="19997" y="15133"/>
                </a:lnTo>
                <a:lnTo>
                  <a:pt x="19997" y="17334"/>
                </a:lnTo>
                <a:lnTo>
                  <a:pt x="19944" y="17334"/>
                </a:lnTo>
                <a:lnTo>
                  <a:pt x="19944" y="17518"/>
                </a:lnTo>
                <a:lnTo>
                  <a:pt x="19892" y="17518"/>
                </a:lnTo>
                <a:lnTo>
                  <a:pt x="19892" y="17609"/>
                </a:lnTo>
                <a:lnTo>
                  <a:pt x="19840" y="17609"/>
                </a:lnTo>
                <a:lnTo>
                  <a:pt x="19840" y="17701"/>
                </a:lnTo>
                <a:lnTo>
                  <a:pt x="19788" y="17701"/>
                </a:lnTo>
                <a:lnTo>
                  <a:pt x="19788" y="17793"/>
                </a:lnTo>
                <a:lnTo>
                  <a:pt x="19735" y="17793"/>
                </a:lnTo>
                <a:lnTo>
                  <a:pt x="19735" y="17884"/>
                </a:lnTo>
                <a:lnTo>
                  <a:pt x="19683" y="17884"/>
                </a:lnTo>
                <a:lnTo>
                  <a:pt x="19683" y="17976"/>
                </a:lnTo>
                <a:lnTo>
                  <a:pt x="19631" y="17976"/>
                </a:lnTo>
                <a:lnTo>
                  <a:pt x="19631" y="18068"/>
                </a:lnTo>
                <a:lnTo>
                  <a:pt x="19579" y="18068"/>
                </a:lnTo>
                <a:lnTo>
                  <a:pt x="19579" y="18160"/>
                </a:lnTo>
                <a:lnTo>
                  <a:pt x="19474" y="18160"/>
                </a:lnTo>
                <a:lnTo>
                  <a:pt x="19474" y="18251"/>
                </a:lnTo>
                <a:lnTo>
                  <a:pt x="19422" y="18251"/>
                </a:lnTo>
                <a:lnTo>
                  <a:pt x="19422" y="18343"/>
                </a:lnTo>
                <a:lnTo>
                  <a:pt x="19370" y="18343"/>
                </a:lnTo>
                <a:lnTo>
                  <a:pt x="19318" y="18435"/>
                </a:lnTo>
                <a:lnTo>
                  <a:pt x="19161" y="18435"/>
                </a:lnTo>
                <a:lnTo>
                  <a:pt x="19109" y="18526"/>
                </a:lnTo>
                <a:lnTo>
                  <a:pt x="19057" y="18526"/>
                </a:lnTo>
                <a:lnTo>
                  <a:pt x="19005" y="18618"/>
                </a:lnTo>
                <a:lnTo>
                  <a:pt x="18952" y="18618"/>
                </a:lnTo>
                <a:lnTo>
                  <a:pt x="18900" y="18710"/>
                </a:lnTo>
                <a:lnTo>
                  <a:pt x="18796" y="18710"/>
                </a:lnTo>
                <a:lnTo>
                  <a:pt x="18796" y="18802"/>
                </a:lnTo>
                <a:lnTo>
                  <a:pt x="18639" y="18802"/>
                </a:lnTo>
                <a:lnTo>
                  <a:pt x="18587" y="18893"/>
                </a:lnTo>
                <a:lnTo>
                  <a:pt x="18378" y="18893"/>
                </a:lnTo>
                <a:lnTo>
                  <a:pt x="18326" y="18985"/>
                </a:lnTo>
                <a:lnTo>
                  <a:pt x="18169" y="18985"/>
                </a:lnTo>
                <a:lnTo>
                  <a:pt x="18117" y="19077"/>
                </a:lnTo>
                <a:lnTo>
                  <a:pt x="17960" y="19077"/>
                </a:lnTo>
                <a:lnTo>
                  <a:pt x="17960" y="19168"/>
                </a:lnTo>
                <a:lnTo>
                  <a:pt x="17751" y="19168"/>
                </a:lnTo>
                <a:lnTo>
                  <a:pt x="17699" y="19260"/>
                </a:lnTo>
                <a:lnTo>
                  <a:pt x="17595" y="19260"/>
                </a:lnTo>
                <a:lnTo>
                  <a:pt x="17543" y="19352"/>
                </a:lnTo>
                <a:lnTo>
                  <a:pt x="17438" y="19352"/>
                </a:lnTo>
                <a:lnTo>
                  <a:pt x="17386" y="19444"/>
                </a:lnTo>
                <a:lnTo>
                  <a:pt x="17282" y="19444"/>
                </a:lnTo>
                <a:lnTo>
                  <a:pt x="17229" y="19535"/>
                </a:lnTo>
                <a:lnTo>
                  <a:pt x="17073" y="19535"/>
                </a:lnTo>
                <a:lnTo>
                  <a:pt x="17073" y="19627"/>
                </a:lnTo>
                <a:lnTo>
                  <a:pt x="13366" y="19627"/>
                </a:lnTo>
                <a:lnTo>
                  <a:pt x="13366" y="19719"/>
                </a:lnTo>
                <a:lnTo>
                  <a:pt x="13209" y="19719"/>
                </a:lnTo>
                <a:lnTo>
                  <a:pt x="13209" y="19810"/>
                </a:lnTo>
                <a:lnTo>
                  <a:pt x="12896" y="19810"/>
                </a:lnTo>
                <a:lnTo>
                  <a:pt x="12896" y="19902"/>
                </a:lnTo>
                <a:lnTo>
                  <a:pt x="12426" y="19902"/>
                </a:lnTo>
                <a:lnTo>
                  <a:pt x="12374" y="19994"/>
                </a:lnTo>
                <a:lnTo>
                  <a:pt x="11591" y="19994"/>
                </a:lnTo>
                <a:lnTo>
                  <a:pt x="11591" y="19902"/>
                </a:lnTo>
                <a:lnTo>
                  <a:pt x="11486" y="19902"/>
                </a:lnTo>
                <a:lnTo>
                  <a:pt x="11486" y="19810"/>
                </a:lnTo>
                <a:lnTo>
                  <a:pt x="11434" y="19810"/>
                </a:lnTo>
                <a:lnTo>
                  <a:pt x="11382" y="19719"/>
                </a:lnTo>
                <a:lnTo>
                  <a:pt x="11330" y="19719"/>
                </a:lnTo>
                <a:lnTo>
                  <a:pt x="11330" y="19627"/>
                </a:lnTo>
                <a:lnTo>
                  <a:pt x="11225" y="19627"/>
                </a:lnTo>
                <a:lnTo>
                  <a:pt x="11225" y="19535"/>
                </a:lnTo>
                <a:lnTo>
                  <a:pt x="11121" y="19535"/>
                </a:lnTo>
                <a:lnTo>
                  <a:pt x="11121" y="19444"/>
                </a:lnTo>
                <a:lnTo>
                  <a:pt x="11016" y="19444"/>
                </a:lnTo>
                <a:lnTo>
                  <a:pt x="11016" y="19352"/>
                </a:lnTo>
                <a:lnTo>
                  <a:pt x="10912" y="19352"/>
                </a:lnTo>
                <a:lnTo>
                  <a:pt x="10912" y="19260"/>
                </a:lnTo>
                <a:lnTo>
                  <a:pt x="10808" y="19260"/>
                </a:lnTo>
                <a:lnTo>
                  <a:pt x="10808" y="19168"/>
                </a:lnTo>
                <a:lnTo>
                  <a:pt x="10755" y="19168"/>
                </a:lnTo>
                <a:lnTo>
                  <a:pt x="10755" y="19077"/>
                </a:lnTo>
                <a:lnTo>
                  <a:pt x="10703" y="19077"/>
                </a:lnTo>
                <a:lnTo>
                  <a:pt x="10651" y="18985"/>
                </a:lnTo>
                <a:lnTo>
                  <a:pt x="10651" y="18893"/>
                </a:lnTo>
                <a:lnTo>
                  <a:pt x="10599" y="18893"/>
                </a:lnTo>
                <a:lnTo>
                  <a:pt x="10546" y="18802"/>
                </a:lnTo>
                <a:lnTo>
                  <a:pt x="10546" y="18618"/>
                </a:lnTo>
                <a:lnTo>
                  <a:pt x="10494" y="18526"/>
                </a:lnTo>
                <a:lnTo>
                  <a:pt x="10442" y="18526"/>
                </a:lnTo>
                <a:lnTo>
                  <a:pt x="10442" y="18343"/>
                </a:lnTo>
                <a:lnTo>
                  <a:pt x="10390" y="18343"/>
                </a:lnTo>
                <a:lnTo>
                  <a:pt x="10390" y="18251"/>
                </a:lnTo>
                <a:lnTo>
                  <a:pt x="10338" y="18251"/>
                </a:lnTo>
                <a:lnTo>
                  <a:pt x="10338" y="18068"/>
                </a:lnTo>
                <a:lnTo>
                  <a:pt x="10285" y="18068"/>
                </a:lnTo>
                <a:lnTo>
                  <a:pt x="10285" y="17884"/>
                </a:lnTo>
                <a:lnTo>
                  <a:pt x="10233" y="17884"/>
                </a:lnTo>
                <a:lnTo>
                  <a:pt x="10233" y="17793"/>
                </a:lnTo>
                <a:lnTo>
                  <a:pt x="10181" y="17793"/>
                </a:lnTo>
                <a:lnTo>
                  <a:pt x="10181" y="17701"/>
                </a:lnTo>
                <a:lnTo>
                  <a:pt x="10129" y="17701"/>
                </a:lnTo>
                <a:lnTo>
                  <a:pt x="10129" y="17518"/>
                </a:lnTo>
                <a:lnTo>
                  <a:pt x="10077" y="17518"/>
                </a:lnTo>
                <a:lnTo>
                  <a:pt x="10077" y="17334"/>
                </a:lnTo>
                <a:lnTo>
                  <a:pt x="10024" y="17334"/>
                </a:lnTo>
                <a:lnTo>
                  <a:pt x="9972" y="17242"/>
                </a:lnTo>
                <a:lnTo>
                  <a:pt x="9972" y="17059"/>
                </a:lnTo>
                <a:lnTo>
                  <a:pt x="9920" y="17059"/>
                </a:lnTo>
                <a:lnTo>
                  <a:pt x="9920" y="16876"/>
                </a:lnTo>
                <a:lnTo>
                  <a:pt x="9868" y="16876"/>
                </a:lnTo>
                <a:lnTo>
                  <a:pt x="9868" y="16600"/>
                </a:lnTo>
                <a:lnTo>
                  <a:pt x="9816" y="16600"/>
                </a:lnTo>
                <a:lnTo>
                  <a:pt x="9763" y="16509"/>
                </a:lnTo>
                <a:lnTo>
                  <a:pt x="9763" y="16325"/>
                </a:lnTo>
                <a:lnTo>
                  <a:pt x="9711" y="16325"/>
                </a:lnTo>
                <a:lnTo>
                  <a:pt x="9711" y="16050"/>
                </a:lnTo>
                <a:lnTo>
                  <a:pt x="9659" y="16050"/>
                </a:lnTo>
                <a:lnTo>
                  <a:pt x="9659" y="15867"/>
                </a:lnTo>
                <a:lnTo>
                  <a:pt x="9607" y="15867"/>
                </a:lnTo>
                <a:lnTo>
                  <a:pt x="9607" y="15683"/>
                </a:lnTo>
                <a:lnTo>
                  <a:pt x="9554" y="15592"/>
                </a:lnTo>
                <a:lnTo>
                  <a:pt x="9554" y="15500"/>
                </a:lnTo>
                <a:lnTo>
                  <a:pt x="9502" y="15500"/>
                </a:lnTo>
                <a:lnTo>
                  <a:pt x="9502" y="15316"/>
                </a:lnTo>
                <a:lnTo>
                  <a:pt x="9450" y="15316"/>
                </a:lnTo>
                <a:lnTo>
                  <a:pt x="9450" y="15225"/>
                </a:lnTo>
                <a:lnTo>
                  <a:pt x="9398" y="15225"/>
                </a:lnTo>
                <a:lnTo>
                  <a:pt x="9398" y="15041"/>
                </a:lnTo>
                <a:lnTo>
                  <a:pt x="9346" y="15041"/>
                </a:lnTo>
                <a:lnTo>
                  <a:pt x="9346" y="14858"/>
                </a:lnTo>
                <a:lnTo>
                  <a:pt x="9293" y="14858"/>
                </a:lnTo>
                <a:lnTo>
                  <a:pt x="9293" y="14583"/>
                </a:lnTo>
                <a:lnTo>
                  <a:pt x="9241" y="14583"/>
                </a:lnTo>
                <a:lnTo>
                  <a:pt x="9241" y="14399"/>
                </a:lnTo>
                <a:lnTo>
                  <a:pt x="9189" y="14399"/>
                </a:lnTo>
                <a:lnTo>
                  <a:pt x="9189" y="14216"/>
                </a:lnTo>
                <a:lnTo>
                  <a:pt x="9137" y="14216"/>
                </a:lnTo>
                <a:lnTo>
                  <a:pt x="9137" y="14032"/>
                </a:lnTo>
                <a:lnTo>
                  <a:pt x="9085" y="14032"/>
                </a:lnTo>
                <a:lnTo>
                  <a:pt x="9085" y="13941"/>
                </a:lnTo>
                <a:lnTo>
                  <a:pt x="9032" y="13941"/>
                </a:lnTo>
                <a:lnTo>
                  <a:pt x="9032" y="13757"/>
                </a:lnTo>
                <a:lnTo>
                  <a:pt x="8980" y="13666"/>
                </a:lnTo>
                <a:lnTo>
                  <a:pt x="8928" y="13666"/>
                </a:lnTo>
                <a:lnTo>
                  <a:pt x="8928" y="13574"/>
                </a:lnTo>
                <a:lnTo>
                  <a:pt x="8876" y="13482"/>
                </a:lnTo>
                <a:lnTo>
                  <a:pt x="8876" y="13390"/>
                </a:lnTo>
                <a:lnTo>
                  <a:pt x="8824" y="13390"/>
                </a:lnTo>
                <a:lnTo>
                  <a:pt x="8824" y="13299"/>
                </a:lnTo>
                <a:lnTo>
                  <a:pt x="8771" y="13299"/>
                </a:lnTo>
                <a:lnTo>
                  <a:pt x="8771" y="13207"/>
                </a:lnTo>
                <a:lnTo>
                  <a:pt x="8719" y="13115"/>
                </a:lnTo>
                <a:lnTo>
                  <a:pt x="8719" y="13024"/>
                </a:lnTo>
                <a:lnTo>
                  <a:pt x="8667" y="13024"/>
                </a:lnTo>
                <a:lnTo>
                  <a:pt x="8667" y="12932"/>
                </a:lnTo>
                <a:lnTo>
                  <a:pt x="8615" y="12840"/>
                </a:lnTo>
                <a:lnTo>
                  <a:pt x="8615" y="12657"/>
                </a:lnTo>
                <a:lnTo>
                  <a:pt x="8562" y="12657"/>
                </a:lnTo>
                <a:lnTo>
                  <a:pt x="8562" y="12565"/>
                </a:lnTo>
                <a:lnTo>
                  <a:pt x="8510" y="12565"/>
                </a:lnTo>
                <a:lnTo>
                  <a:pt x="8510" y="10822"/>
                </a:lnTo>
                <a:lnTo>
                  <a:pt x="8562" y="10822"/>
                </a:lnTo>
                <a:lnTo>
                  <a:pt x="8562" y="10547"/>
                </a:lnTo>
                <a:lnTo>
                  <a:pt x="8615" y="10547"/>
                </a:lnTo>
                <a:lnTo>
                  <a:pt x="8615" y="10364"/>
                </a:lnTo>
                <a:lnTo>
                  <a:pt x="8667" y="10364"/>
                </a:lnTo>
                <a:lnTo>
                  <a:pt x="8667" y="10272"/>
                </a:lnTo>
                <a:lnTo>
                  <a:pt x="8719" y="10180"/>
                </a:lnTo>
                <a:lnTo>
                  <a:pt x="8719" y="10089"/>
                </a:lnTo>
                <a:lnTo>
                  <a:pt x="8771" y="10089"/>
                </a:lnTo>
                <a:lnTo>
                  <a:pt x="8771" y="9997"/>
                </a:lnTo>
                <a:lnTo>
                  <a:pt x="8824" y="9814"/>
                </a:lnTo>
                <a:lnTo>
                  <a:pt x="8824" y="9722"/>
                </a:lnTo>
                <a:lnTo>
                  <a:pt x="8876" y="9722"/>
                </a:lnTo>
                <a:lnTo>
                  <a:pt x="8876" y="9630"/>
                </a:lnTo>
                <a:lnTo>
                  <a:pt x="8928" y="9630"/>
                </a:lnTo>
                <a:lnTo>
                  <a:pt x="8928" y="9447"/>
                </a:lnTo>
                <a:lnTo>
                  <a:pt x="8980" y="9447"/>
                </a:lnTo>
                <a:lnTo>
                  <a:pt x="8980" y="9263"/>
                </a:lnTo>
                <a:lnTo>
                  <a:pt x="9032" y="9263"/>
                </a:lnTo>
                <a:lnTo>
                  <a:pt x="9032" y="8988"/>
                </a:lnTo>
                <a:lnTo>
                  <a:pt x="9085" y="8988"/>
                </a:lnTo>
                <a:lnTo>
                  <a:pt x="9085" y="8805"/>
                </a:lnTo>
                <a:lnTo>
                  <a:pt x="9137" y="8713"/>
                </a:lnTo>
                <a:lnTo>
                  <a:pt x="9137" y="8438"/>
                </a:lnTo>
                <a:lnTo>
                  <a:pt x="9189" y="8438"/>
                </a:lnTo>
                <a:lnTo>
                  <a:pt x="9189" y="7979"/>
                </a:lnTo>
                <a:lnTo>
                  <a:pt x="9241" y="7887"/>
                </a:lnTo>
                <a:lnTo>
                  <a:pt x="9241" y="7154"/>
                </a:lnTo>
                <a:lnTo>
                  <a:pt x="9293" y="7154"/>
                </a:lnTo>
                <a:lnTo>
                  <a:pt x="9293" y="6787"/>
                </a:lnTo>
                <a:lnTo>
                  <a:pt x="9346" y="6787"/>
                </a:lnTo>
                <a:lnTo>
                  <a:pt x="9346" y="4035"/>
                </a:lnTo>
                <a:lnTo>
                  <a:pt x="9293" y="4035"/>
                </a:lnTo>
                <a:lnTo>
                  <a:pt x="9293" y="3852"/>
                </a:lnTo>
                <a:lnTo>
                  <a:pt x="9241" y="3760"/>
                </a:lnTo>
                <a:lnTo>
                  <a:pt x="9241" y="3669"/>
                </a:lnTo>
                <a:lnTo>
                  <a:pt x="9137" y="3485"/>
                </a:lnTo>
                <a:lnTo>
                  <a:pt x="9137" y="3393"/>
                </a:lnTo>
                <a:lnTo>
                  <a:pt x="9085" y="3393"/>
                </a:lnTo>
                <a:lnTo>
                  <a:pt x="9085" y="3302"/>
                </a:lnTo>
                <a:lnTo>
                  <a:pt x="9032" y="3302"/>
                </a:lnTo>
                <a:lnTo>
                  <a:pt x="9032" y="3118"/>
                </a:lnTo>
                <a:lnTo>
                  <a:pt x="8980" y="3118"/>
                </a:lnTo>
                <a:lnTo>
                  <a:pt x="8928" y="3027"/>
                </a:lnTo>
                <a:lnTo>
                  <a:pt x="8876" y="3027"/>
                </a:lnTo>
                <a:lnTo>
                  <a:pt x="8876" y="2843"/>
                </a:lnTo>
                <a:lnTo>
                  <a:pt x="8824" y="2843"/>
                </a:lnTo>
                <a:lnTo>
                  <a:pt x="8771" y="2751"/>
                </a:lnTo>
                <a:lnTo>
                  <a:pt x="8719" y="2751"/>
                </a:lnTo>
                <a:lnTo>
                  <a:pt x="8719" y="2660"/>
                </a:lnTo>
                <a:lnTo>
                  <a:pt x="8667" y="2660"/>
                </a:lnTo>
                <a:lnTo>
                  <a:pt x="8667" y="2568"/>
                </a:lnTo>
                <a:lnTo>
                  <a:pt x="8615" y="2568"/>
                </a:lnTo>
                <a:lnTo>
                  <a:pt x="8615" y="2476"/>
                </a:lnTo>
                <a:lnTo>
                  <a:pt x="8562" y="2476"/>
                </a:lnTo>
                <a:lnTo>
                  <a:pt x="8562" y="2385"/>
                </a:lnTo>
                <a:lnTo>
                  <a:pt x="8510" y="2385"/>
                </a:lnTo>
                <a:lnTo>
                  <a:pt x="8510" y="2293"/>
                </a:lnTo>
                <a:lnTo>
                  <a:pt x="8458" y="2201"/>
                </a:lnTo>
                <a:lnTo>
                  <a:pt x="8406" y="2201"/>
                </a:lnTo>
                <a:lnTo>
                  <a:pt x="8406" y="2109"/>
                </a:lnTo>
                <a:lnTo>
                  <a:pt x="8354" y="2109"/>
                </a:lnTo>
                <a:lnTo>
                  <a:pt x="8354" y="2018"/>
                </a:lnTo>
                <a:lnTo>
                  <a:pt x="8249" y="2018"/>
                </a:lnTo>
                <a:lnTo>
                  <a:pt x="8249" y="1926"/>
                </a:lnTo>
                <a:lnTo>
                  <a:pt x="8197" y="1834"/>
                </a:lnTo>
                <a:lnTo>
                  <a:pt x="8145" y="1834"/>
                </a:lnTo>
                <a:lnTo>
                  <a:pt x="8145" y="1743"/>
                </a:lnTo>
                <a:lnTo>
                  <a:pt x="8040" y="1743"/>
                </a:lnTo>
                <a:lnTo>
                  <a:pt x="8040" y="1651"/>
                </a:lnTo>
                <a:lnTo>
                  <a:pt x="7936" y="1651"/>
                </a:lnTo>
                <a:lnTo>
                  <a:pt x="7832" y="1467"/>
                </a:lnTo>
                <a:lnTo>
                  <a:pt x="7727" y="1467"/>
                </a:lnTo>
                <a:lnTo>
                  <a:pt x="7727" y="1284"/>
                </a:lnTo>
                <a:lnTo>
                  <a:pt x="7623" y="1284"/>
                </a:lnTo>
                <a:lnTo>
                  <a:pt x="7570" y="1192"/>
                </a:lnTo>
                <a:lnTo>
                  <a:pt x="7518" y="1192"/>
                </a:lnTo>
                <a:lnTo>
                  <a:pt x="7518" y="1101"/>
                </a:lnTo>
                <a:lnTo>
                  <a:pt x="7466" y="1101"/>
                </a:lnTo>
                <a:lnTo>
                  <a:pt x="7466" y="1009"/>
                </a:lnTo>
                <a:lnTo>
                  <a:pt x="7414" y="1009"/>
                </a:lnTo>
                <a:lnTo>
                  <a:pt x="7414" y="917"/>
                </a:lnTo>
                <a:lnTo>
                  <a:pt x="7101" y="825"/>
                </a:lnTo>
                <a:lnTo>
                  <a:pt x="6996" y="825"/>
                </a:lnTo>
                <a:lnTo>
                  <a:pt x="6996" y="734"/>
                </a:lnTo>
                <a:lnTo>
                  <a:pt x="6892" y="734"/>
                </a:lnTo>
                <a:lnTo>
                  <a:pt x="6840" y="642"/>
                </a:lnTo>
                <a:lnTo>
                  <a:pt x="6735" y="642"/>
                </a:lnTo>
                <a:lnTo>
                  <a:pt x="6683" y="550"/>
                </a:lnTo>
                <a:lnTo>
                  <a:pt x="6578" y="550"/>
                </a:lnTo>
                <a:lnTo>
                  <a:pt x="6265" y="459"/>
                </a:lnTo>
                <a:lnTo>
                  <a:pt x="6109" y="459"/>
                </a:lnTo>
                <a:lnTo>
                  <a:pt x="5795" y="367"/>
                </a:lnTo>
                <a:lnTo>
                  <a:pt x="5325" y="367"/>
                </a:lnTo>
                <a:lnTo>
                  <a:pt x="4803" y="275"/>
                </a:lnTo>
                <a:lnTo>
                  <a:pt x="4490" y="275"/>
                </a:lnTo>
                <a:lnTo>
                  <a:pt x="4072" y="183"/>
                </a:lnTo>
                <a:lnTo>
                  <a:pt x="3550" y="183"/>
                </a:lnTo>
                <a:lnTo>
                  <a:pt x="3446" y="92"/>
                </a:lnTo>
                <a:lnTo>
                  <a:pt x="888" y="92"/>
                </a:lnTo>
                <a:lnTo>
                  <a:pt x="835" y="183"/>
                </a:lnTo>
                <a:lnTo>
                  <a:pt x="574" y="183"/>
                </a:lnTo>
                <a:lnTo>
                  <a:pt x="574" y="275"/>
                </a:lnTo>
                <a:lnTo>
                  <a:pt x="157" y="275"/>
                </a:lnTo>
                <a:lnTo>
                  <a:pt x="157" y="183"/>
                </a:lnTo>
                <a:lnTo>
                  <a:pt x="52" y="183"/>
                </a:lnTo>
                <a:lnTo>
                  <a:pt x="52" y="9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0" name="Freeform 382">
            <a:extLst>
              <a:ext uri="{FF2B5EF4-FFF2-40B4-BE49-F238E27FC236}">
                <a16:creationId xmlns:a16="http://schemas.microsoft.com/office/drawing/2014/main" id="{48530AE8-5174-EEE7-8DF7-3C7D2F2A09BA}"/>
              </a:ext>
            </a:extLst>
          </p:cNvPr>
          <p:cNvSpPr>
            <a:spLocks/>
          </p:cNvSpPr>
          <p:nvPr/>
        </p:nvSpPr>
        <p:spPr bwMode="auto">
          <a:xfrm>
            <a:off x="5495925" y="2703513"/>
            <a:ext cx="123825" cy="877887"/>
          </a:xfrm>
          <a:custGeom>
            <a:avLst/>
            <a:gdLst>
              <a:gd name="T0" fmla="*/ 6122 w 20000"/>
              <a:gd name="T1" fmla="*/ 0 h 20000"/>
              <a:gd name="T2" fmla="*/ 6122 w 20000"/>
              <a:gd name="T3" fmla="*/ 217 h 20000"/>
              <a:gd name="T4" fmla="*/ 4592 w 20000"/>
              <a:gd name="T5" fmla="*/ 217 h 20000"/>
              <a:gd name="T6" fmla="*/ 4592 w 20000"/>
              <a:gd name="T7" fmla="*/ 1303 h 20000"/>
              <a:gd name="T8" fmla="*/ 3061 w 20000"/>
              <a:gd name="T9" fmla="*/ 1738 h 20000"/>
              <a:gd name="T10" fmla="*/ 3061 w 20000"/>
              <a:gd name="T11" fmla="*/ 1955 h 20000"/>
              <a:gd name="T12" fmla="*/ 1531 w 20000"/>
              <a:gd name="T13" fmla="*/ 2172 h 20000"/>
              <a:gd name="T14" fmla="*/ 1531 w 20000"/>
              <a:gd name="T15" fmla="*/ 3041 h 20000"/>
              <a:gd name="T16" fmla="*/ 0 w 20000"/>
              <a:gd name="T17" fmla="*/ 3259 h 20000"/>
              <a:gd name="T18" fmla="*/ 0 w 20000"/>
              <a:gd name="T19" fmla="*/ 9341 h 20000"/>
              <a:gd name="T20" fmla="*/ 1531 w 20000"/>
              <a:gd name="T21" fmla="*/ 9558 h 20000"/>
              <a:gd name="T22" fmla="*/ 1531 w 20000"/>
              <a:gd name="T23" fmla="*/ 9993 h 20000"/>
              <a:gd name="T24" fmla="*/ 3061 w 20000"/>
              <a:gd name="T25" fmla="*/ 10210 h 20000"/>
              <a:gd name="T26" fmla="*/ 3061 w 20000"/>
              <a:gd name="T27" fmla="*/ 10862 h 20000"/>
              <a:gd name="T28" fmla="*/ 4592 w 20000"/>
              <a:gd name="T29" fmla="*/ 11079 h 20000"/>
              <a:gd name="T30" fmla="*/ 4592 w 20000"/>
              <a:gd name="T31" fmla="*/ 11296 h 20000"/>
              <a:gd name="T32" fmla="*/ 6122 w 20000"/>
              <a:gd name="T33" fmla="*/ 11513 h 20000"/>
              <a:gd name="T34" fmla="*/ 6122 w 20000"/>
              <a:gd name="T35" fmla="*/ 11731 h 20000"/>
              <a:gd name="T36" fmla="*/ 7653 w 20000"/>
              <a:gd name="T37" fmla="*/ 11948 h 20000"/>
              <a:gd name="T38" fmla="*/ 7653 w 20000"/>
              <a:gd name="T39" fmla="*/ 12382 h 20000"/>
              <a:gd name="T40" fmla="*/ 9184 w 20000"/>
              <a:gd name="T41" fmla="*/ 12600 h 20000"/>
              <a:gd name="T42" fmla="*/ 9184 w 20000"/>
              <a:gd name="T43" fmla="*/ 12817 h 20000"/>
              <a:gd name="T44" fmla="*/ 10714 w 20000"/>
              <a:gd name="T45" fmla="*/ 13034 h 20000"/>
              <a:gd name="T46" fmla="*/ 10714 w 20000"/>
              <a:gd name="T47" fmla="*/ 13469 h 20000"/>
              <a:gd name="T48" fmla="*/ 12245 w 20000"/>
              <a:gd name="T49" fmla="*/ 13686 h 20000"/>
              <a:gd name="T50" fmla="*/ 12245 w 20000"/>
              <a:gd name="T51" fmla="*/ 13903 h 20000"/>
              <a:gd name="T52" fmla="*/ 13776 w 20000"/>
              <a:gd name="T53" fmla="*/ 14337 h 20000"/>
              <a:gd name="T54" fmla="*/ 13776 w 20000"/>
              <a:gd name="T55" fmla="*/ 14772 h 20000"/>
              <a:gd name="T56" fmla="*/ 15306 w 20000"/>
              <a:gd name="T57" fmla="*/ 14989 h 20000"/>
              <a:gd name="T58" fmla="*/ 15306 w 20000"/>
              <a:gd name="T59" fmla="*/ 15206 h 20000"/>
              <a:gd name="T60" fmla="*/ 16837 w 20000"/>
              <a:gd name="T61" fmla="*/ 15424 h 20000"/>
              <a:gd name="T62" fmla="*/ 16837 w 20000"/>
              <a:gd name="T63" fmla="*/ 16510 h 20000"/>
              <a:gd name="T64" fmla="*/ 18367 w 20000"/>
              <a:gd name="T65" fmla="*/ 16510 h 20000"/>
              <a:gd name="T66" fmla="*/ 18367 w 20000"/>
              <a:gd name="T67" fmla="*/ 17161 h 20000"/>
              <a:gd name="T68" fmla="*/ 19898 w 20000"/>
              <a:gd name="T69" fmla="*/ 17379 h 20000"/>
              <a:gd name="T70" fmla="*/ 19898 w 20000"/>
              <a:gd name="T71" fmla="*/ 19986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0000" h="20000">
                <a:moveTo>
                  <a:pt x="6122" y="0"/>
                </a:moveTo>
                <a:lnTo>
                  <a:pt x="6122" y="217"/>
                </a:lnTo>
                <a:lnTo>
                  <a:pt x="4592" y="217"/>
                </a:lnTo>
                <a:lnTo>
                  <a:pt x="4592" y="1303"/>
                </a:lnTo>
                <a:lnTo>
                  <a:pt x="3061" y="1738"/>
                </a:lnTo>
                <a:lnTo>
                  <a:pt x="3061" y="1955"/>
                </a:lnTo>
                <a:lnTo>
                  <a:pt x="1531" y="2172"/>
                </a:lnTo>
                <a:lnTo>
                  <a:pt x="1531" y="3041"/>
                </a:lnTo>
                <a:lnTo>
                  <a:pt x="0" y="3259"/>
                </a:lnTo>
                <a:lnTo>
                  <a:pt x="0" y="9341"/>
                </a:lnTo>
                <a:lnTo>
                  <a:pt x="1531" y="9558"/>
                </a:lnTo>
                <a:lnTo>
                  <a:pt x="1531" y="9993"/>
                </a:lnTo>
                <a:lnTo>
                  <a:pt x="3061" y="10210"/>
                </a:lnTo>
                <a:lnTo>
                  <a:pt x="3061" y="10862"/>
                </a:lnTo>
                <a:lnTo>
                  <a:pt x="4592" y="11079"/>
                </a:lnTo>
                <a:lnTo>
                  <a:pt x="4592" y="11296"/>
                </a:lnTo>
                <a:lnTo>
                  <a:pt x="6122" y="11513"/>
                </a:lnTo>
                <a:lnTo>
                  <a:pt x="6122" y="11731"/>
                </a:lnTo>
                <a:lnTo>
                  <a:pt x="7653" y="11948"/>
                </a:lnTo>
                <a:lnTo>
                  <a:pt x="7653" y="12382"/>
                </a:lnTo>
                <a:lnTo>
                  <a:pt x="9184" y="12600"/>
                </a:lnTo>
                <a:lnTo>
                  <a:pt x="9184" y="12817"/>
                </a:lnTo>
                <a:lnTo>
                  <a:pt x="10714" y="13034"/>
                </a:lnTo>
                <a:lnTo>
                  <a:pt x="10714" y="13469"/>
                </a:lnTo>
                <a:lnTo>
                  <a:pt x="12245" y="13686"/>
                </a:lnTo>
                <a:lnTo>
                  <a:pt x="12245" y="13903"/>
                </a:lnTo>
                <a:lnTo>
                  <a:pt x="13776" y="14337"/>
                </a:lnTo>
                <a:lnTo>
                  <a:pt x="13776" y="14772"/>
                </a:lnTo>
                <a:lnTo>
                  <a:pt x="15306" y="14989"/>
                </a:lnTo>
                <a:lnTo>
                  <a:pt x="15306" y="15206"/>
                </a:lnTo>
                <a:lnTo>
                  <a:pt x="16837" y="15424"/>
                </a:lnTo>
                <a:lnTo>
                  <a:pt x="16837" y="16510"/>
                </a:lnTo>
                <a:lnTo>
                  <a:pt x="18367" y="16510"/>
                </a:lnTo>
                <a:lnTo>
                  <a:pt x="18367" y="17161"/>
                </a:lnTo>
                <a:lnTo>
                  <a:pt x="19898" y="17379"/>
                </a:lnTo>
                <a:lnTo>
                  <a:pt x="19898" y="19986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1" name="Rectangle 383">
            <a:extLst>
              <a:ext uri="{FF2B5EF4-FFF2-40B4-BE49-F238E27FC236}">
                <a16:creationId xmlns:a16="http://schemas.microsoft.com/office/drawing/2014/main" id="{F8DE7758-AE04-8C6C-8401-B9E603312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4675" y="5086350"/>
            <a:ext cx="190500" cy="180975"/>
          </a:xfrm>
          <a:prstGeom prst="rect">
            <a:avLst/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1000">
                <a:solidFill>
                  <a:srgbClr val="FFFFFF"/>
                </a:solidFill>
              </a:rPr>
              <a:t>8</a:t>
            </a:r>
            <a:endParaRPr lang="en-US" altLang="en-US" sz="1600"/>
          </a:p>
        </p:txBody>
      </p:sp>
      <p:sp>
        <p:nvSpPr>
          <p:cNvPr id="519552" name="Freeform 384">
            <a:extLst>
              <a:ext uri="{FF2B5EF4-FFF2-40B4-BE49-F238E27FC236}">
                <a16:creationId xmlns:a16="http://schemas.microsoft.com/office/drawing/2014/main" id="{04769E88-AEC6-ADB0-29D7-5131B324D298}"/>
              </a:ext>
            </a:extLst>
          </p:cNvPr>
          <p:cNvSpPr>
            <a:spLocks/>
          </p:cNvSpPr>
          <p:nvPr/>
        </p:nvSpPr>
        <p:spPr bwMode="auto">
          <a:xfrm>
            <a:off x="3257550" y="3779838"/>
            <a:ext cx="2362200" cy="1316037"/>
          </a:xfrm>
          <a:custGeom>
            <a:avLst/>
            <a:gdLst>
              <a:gd name="T0" fmla="*/ 19914 w 20000"/>
              <a:gd name="T1" fmla="*/ 435 h 20000"/>
              <a:gd name="T2" fmla="*/ 19995 w 20000"/>
              <a:gd name="T3" fmla="*/ 2897 h 20000"/>
              <a:gd name="T4" fmla="*/ 19833 w 20000"/>
              <a:gd name="T5" fmla="*/ 3187 h 20000"/>
              <a:gd name="T6" fmla="*/ 19753 w 20000"/>
              <a:gd name="T7" fmla="*/ 3477 h 20000"/>
              <a:gd name="T8" fmla="*/ 19511 w 20000"/>
              <a:gd name="T9" fmla="*/ 3621 h 20000"/>
              <a:gd name="T10" fmla="*/ 19269 w 20000"/>
              <a:gd name="T11" fmla="*/ 3911 h 20000"/>
              <a:gd name="T12" fmla="*/ 18060 w 20000"/>
              <a:gd name="T13" fmla="*/ 4056 h 20000"/>
              <a:gd name="T14" fmla="*/ 17657 w 20000"/>
              <a:gd name="T15" fmla="*/ 4346 h 20000"/>
              <a:gd name="T16" fmla="*/ 17092 w 20000"/>
              <a:gd name="T17" fmla="*/ 4491 h 20000"/>
              <a:gd name="T18" fmla="*/ 16770 w 20000"/>
              <a:gd name="T19" fmla="*/ 4780 h 20000"/>
              <a:gd name="T20" fmla="*/ 16044 w 20000"/>
              <a:gd name="T21" fmla="*/ 5505 h 20000"/>
              <a:gd name="T22" fmla="*/ 15560 w 20000"/>
              <a:gd name="T23" fmla="*/ 6229 h 20000"/>
              <a:gd name="T24" fmla="*/ 15238 w 20000"/>
              <a:gd name="T25" fmla="*/ 6519 h 20000"/>
              <a:gd name="T26" fmla="*/ 14996 w 20000"/>
              <a:gd name="T27" fmla="*/ 6808 h 20000"/>
              <a:gd name="T28" fmla="*/ 14512 w 20000"/>
              <a:gd name="T29" fmla="*/ 6953 h 20000"/>
              <a:gd name="T30" fmla="*/ 13948 w 20000"/>
              <a:gd name="T31" fmla="*/ 7243 h 20000"/>
              <a:gd name="T32" fmla="*/ 9352 w 20000"/>
              <a:gd name="T33" fmla="*/ 7098 h 20000"/>
              <a:gd name="T34" fmla="*/ 9110 w 20000"/>
              <a:gd name="T35" fmla="*/ 6808 h 20000"/>
              <a:gd name="T36" fmla="*/ 8788 w 20000"/>
              <a:gd name="T37" fmla="*/ 6519 h 20000"/>
              <a:gd name="T38" fmla="*/ 8627 w 20000"/>
              <a:gd name="T39" fmla="*/ 6229 h 20000"/>
              <a:gd name="T40" fmla="*/ 8224 w 20000"/>
              <a:gd name="T41" fmla="*/ 5794 h 20000"/>
              <a:gd name="T42" fmla="*/ 8062 w 20000"/>
              <a:gd name="T43" fmla="*/ 5505 h 20000"/>
              <a:gd name="T44" fmla="*/ 7659 w 20000"/>
              <a:gd name="T45" fmla="*/ 4925 h 20000"/>
              <a:gd name="T46" fmla="*/ 7498 w 20000"/>
              <a:gd name="T47" fmla="*/ 4780 h 20000"/>
              <a:gd name="T48" fmla="*/ 7337 w 20000"/>
              <a:gd name="T49" fmla="*/ 4491 h 20000"/>
              <a:gd name="T50" fmla="*/ 6772 w 20000"/>
              <a:gd name="T51" fmla="*/ 4346 h 20000"/>
              <a:gd name="T52" fmla="*/ 5724 w 20000"/>
              <a:gd name="T53" fmla="*/ 4056 h 20000"/>
              <a:gd name="T54" fmla="*/ 3306 w 20000"/>
              <a:gd name="T55" fmla="*/ 4201 h 20000"/>
              <a:gd name="T56" fmla="*/ 3064 w 20000"/>
              <a:gd name="T57" fmla="*/ 4491 h 20000"/>
              <a:gd name="T58" fmla="*/ 2822 w 20000"/>
              <a:gd name="T59" fmla="*/ 4780 h 20000"/>
              <a:gd name="T60" fmla="*/ 2580 w 20000"/>
              <a:gd name="T61" fmla="*/ 4925 h 20000"/>
              <a:gd name="T62" fmla="*/ 2499 w 20000"/>
              <a:gd name="T63" fmla="*/ 5215 h 20000"/>
              <a:gd name="T64" fmla="*/ 2338 w 20000"/>
              <a:gd name="T65" fmla="*/ 5505 h 20000"/>
              <a:gd name="T66" fmla="*/ 2177 w 20000"/>
              <a:gd name="T67" fmla="*/ 5649 h 20000"/>
              <a:gd name="T68" fmla="*/ 1935 w 20000"/>
              <a:gd name="T69" fmla="*/ 6084 h 20000"/>
              <a:gd name="T70" fmla="*/ 1693 w 20000"/>
              <a:gd name="T71" fmla="*/ 6663 h 20000"/>
              <a:gd name="T72" fmla="*/ 1451 w 20000"/>
              <a:gd name="T73" fmla="*/ 7098 h 20000"/>
              <a:gd name="T74" fmla="*/ 1290 w 20000"/>
              <a:gd name="T75" fmla="*/ 7388 h 20000"/>
              <a:gd name="T76" fmla="*/ 1209 w 20000"/>
              <a:gd name="T77" fmla="*/ 7822 h 20000"/>
              <a:gd name="T78" fmla="*/ 806 w 20000"/>
              <a:gd name="T79" fmla="*/ 8691 h 20000"/>
              <a:gd name="T80" fmla="*/ 726 w 20000"/>
              <a:gd name="T81" fmla="*/ 9416 h 20000"/>
              <a:gd name="T82" fmla="*/ 564 w 20000"/>
              <a:gd name="T83" fmla="*/ 10575 h 20000"/>
              <a:gd name="T84" fmla="*/ 484 w 20000"/>
              <a:gd name="T85" fmla="*/ 12747 h 20000"/>
              <a:gd name="T86" fmla="*/ 322 w 20000"/>
              <a:gd name="T87" fmla="*/ 13327 h 20000"/>
              <a:gd name="T88" fmla="*/ 242 w 20000"/>
              <a:gd name="T89" fmla="*/ 14196 h 20000"/>
              <a:gd name="T90" fmla="*/ 81 w 20000"/>
              <a:gd name="T91" fmla="*/ 14631 h 20000"/>
              <a:gd name="T92" fmla="*/ 0 w 20000"/>
              <a:gd name="T93" fmla="*/ 19990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000" h="20000">
                <a:moveTo>
                  <a:pt x="19833" y="0"/>
                </a:moveTo>
                <a:lnTo>
                  <a:pt x="19833" y="435"/>
                </a:lnTo>
                <a:lnTo>
                  <a:pt x="19914" y="435"/>
                </a:lnTo>
                <a:lnTo>
                  <a:pt x="19914" y="724"/>
                </a:lnTo>
                <a:lnTo>
                  <a:pt x="19995" y="724"/>
                </a:lnTo>
                <a:lnTo>
                  <a:pt x="19995" y="2897"/>
                </a:lnTo>
                <a:lnTo>
                  <a:pt x="19914" y="2897"/>
                </a:lnTo>
                <a:lnTo>
                  <a:pt x="19914" y="3187"/>
                </a:lnTo>
                <a:lnTo>
                  <a:pt x="19833" y="3187"/>
                </a:lnTo>
                <a:lnTo>
                  <a:pt x="19833" y="3332"/>
                </a:lnTo>
                <a:lnTo>
                  <a:pt x="19753" y="3332"/>
                </a:lnTo>
                <a:lnTo>
                  <a:pt x="19753" y="3477"/>
                </a:lnTo>
                <a:lnTo>
                  <a:pt x="19672" y="3477"/>
                </a:lnTo>
                <a:lnTo>
                  <a:pt x="19672" y="3621"/>
                </a:lnTo>
                <a:lnTo>
                  <a:pt x="19511" y="3621"/>
                </a:lnTo>
                <a:lnTo>
                  <a:pt x="19511" y="3766"/>
                </a:lnTo>
                <a:lnTo>
                  <a:pt x="19269" y="3766"/>
                </a:lnTo>
                <a:lnTo>
                  <a:pt x="19269" y="3911"/>
                </a:lnTo>
                <a:lnTo>
                  <a:pt x="18947" y="3911"/>
                </a:lnTo>
                <a:lnTo>
                  <a:pt x="18866" y="4056"/>
                </a:lnTo>
                <a:lnTo>
                  <a:pt x="18060" y="4056"/>
                </a:lnTo>
                <a:lnTo>
                  <a:pt x="17979" y="4201"/>
                </a:lnTo>
                <a:lnTo>
                  <a:pt x="17737" y="4201"/>
                </a:lnTo>
                <a:lnTo>
                  <a:pt x="17657" y="4346"/>
                </a:lnTo>
                <a:lnTo>
                  <a:pt x="17334" y="4346"/>
                </a:lnTo>
                <a:lnTo>
                  <a:pt x="17253" y="4491"/>
                </a:lnTo>
                <a:lnTo>
                  <a:pt x="17092" y="4491"/>
                </a:lnTo>
                <a:lnTo>
                  <a:pt x="17012" y="4635"/>
                </a:lnTo>
                <a:lnTo>
                  <a:pt x="16850" y="4780"/>
                </a:lnTo>
                <a:lnTo>
                  <a:pt x="16770" y="4780"/>
                </a:lnTo>
                <a:lnTo>
                  <a:pt x="16608" y="4925"/>
                </a:lnTo>
                <a:lnTo>
                  <a:pt x="16528" y="5070"/>
                </a:lnTo>
                <a:lnTo>
                  <a:pt x="16044" y="5505"/>
                </a:lnTo>
                <a:lnTo>
                  <a:pt x="15883" y="5794"/>
                </a:lnTo>
                <a:lnTo>
                  <a:pt x="15802" y="5794"/>
                </a:lnTo>
                <a:lnTo>
                  <a:pt x="15560" y="6229"/>
                </a:lnTo>
                <a:lnTo>
                  <a:pt x="15480" y="6229"/>
                </a:lnTo>
                <a:lnTo>
                  <a:pt x="15318" y="6519"/>
                </a:lnTo>
                <a:lnTo>
                  <a:pt x="15238" y="6519"/>
                </a:lnTo>
                <a:lnTo>
                  <a:pt x="15157" y="6663"/>
                </a:lnTo>
                <a:lnTo>
                  <a:pt x="15077" y="6663"/>
                </a:lnTo>
                <a:lnTo>
                  <a:pt x="14996" y="6808"/>
                </a:lnTo>
                <a:lnTo>
                  <a:pt x="14754" y="6808"/>
                </a:lnTo>
                <a:lnTo>
                  <a:pt x="14673" y="6953"/>
                </a:lnTo>
                <a:lnTo>
                  <a:pt x="14512" y="6953"/>
                </a:lnTo>
                <a:lnTo>
                  <a:pt x="14432" y="7098"/>
                </a:lnTo>
                <a:lnTo>
                  <a:pt x="14109" y="7098"/>
                </a:lnTo>
                <a:lnTo>
                  <a:pt x="13948" y="7243"/>
                </a:lnTo>
                <a:lnTo>
                  <a:pt x="9514" y="7243"/>
                </a:lnTo>
                <a:lnTo>
                  <a:pt x="9514" y="7098"/>
                </a:lnTo>
                <a:lnTo>
                  <a:pt x="9352" y="7098"/>
                </a:lnTo>
                <a:lnTo>
                  <a:pt x="9352" y="6953"/>
                </a:lnTo>
                <a:lnTo>
                  <a:pt x="9272" y="6808"/>
                </a:lnTo>
                <a:lnTo>
                  <a:pt x="9110" y="6808"/>
                </a:lnTo>
                <a:lnTo>
                  <a:pt x="9030" y="6663"/>
                </a:lnTo>
                <a:lnTo>
                  <a:pt x="8869" y="6519"/>
                </a:lnTo>
                <a:lnTo>
                  <a:pt x="8788" y="6519"/>
                </a:lnTo>
                <a:lnTo>
                  <a:pt x="8707" y="6374"/>
                </a:lnTo>
                <a:lnTo>
                  <a:pt x="8627" y="6374"/>
                </a:lnTo>
                <a:lnTo>
                  <a:pt x="8627" y="6229"/>
                </a:lnTo>
                <a:lnTo>
                  <a:pt x="8546" y="6229"/>
                </a:lnTo>
                <a:lnTo>
                  <a:pt x="8304" y="5794"/>
                </a:lnTo>
                <a:lnTo>
                  <a:pt x="8224" y="5794"/>
                </a:lnTo>
                <a:lnTo>
                  <a:pt x="8224" y="5649"/>
                </a:lnTo>
                <a:lnTo>
                  <a:pt x="8143" y="5505"/>
                </a:lnTo>
                <a:lnTo>
                  <a:pt x="8062" y="5505"/>
                </a:lnTo>
                <a:lnTo>
                  <a:pt x="7820" y="5070"/>
                </a:lnTo>
                <a:lnTo>
                  <a:pt x="7740" y="5070"/>
                </a:lnTo>
                <a:lnTo>
                  <a:pt x="7659" y="4925"/>
                </a:lnTo>
                <a:lnTo>
                  <a:pt x="7579" y="4925"/>
                </a:lnTo>
                <a:lnTo>
                  <a:pt x="7579" y="4780"/>
                </a:lnTo>
                <a:lnTo>
                  <a:pt x="7498" y="4780"/>
                </a:lnTo>
                <a:lnTo>
                  <a:pt x="7417" y="4635"/>
                </a:lnTo>
                <a:lnTo>
                  <a:pt x="7337" y="4635"/>
                </a:lnTo>
                <a:lnTo>
                  <a:pt x="7337" y="4491"/>
                </a:lnTo>
                <a:lnTo>
                  <a:pt x="7175" y="4491"/>
                </a:lnTo>
                <a:lnTo>
                  <a:pt x="7175" y="4346"/>
                </a:lnTo>
                <a:lnTo>
                  <a:pt x="6772" y="4346"/>
                </a:lnTo>
                <a:lnTo>
                  <a:pt x="6692" y="4201"/>
                </a:lnTo>
                <a:lnTo>
                  <a:pt x="6208" y="4201"/>
                </a:lnTo>
                <a:lnTo>
                  <a:pt x="5724" y="4056"/>
                </a:lnTo>
                <a:lnTo>
                  <a:pt x="3547" y="4056"/>
                </a:lnTo>
                <a:lnTo>
                  <a:pt x="3386" y="4201"/>
                </a:lnTo>
                <a:lnTo>
                  <a:pt x="3306" y="4201"/>
                </a:lnTo>
                <a:lnTo>
                  <a:pt x="3225" y="4346"/>
                </a:lnTo>
                <a:lnTo>
                  <a:pt x="3064" y="4346"/>
                </a:lnTo>
                <a:lnTo>
                  <a:pt x="3064" y="4491"/>
                </a:lnTo>
                <a:lnTo>
                  <a:pt x="2902" y="4491"/>
                </a:lnTo>
                <a:lnTo>
                  <a:pt x="2902" y="4635"/>
                </a:lnTo>
                <a:lnTo>
                  <a:pt x="2822" y="4780"/>
                </a:lnTo>
                <a:lnTo>
                  <a:pt x="2741" y="4780"/>
                </a:lnTo>
                <a:lnTo>
                  <a:pt x="2661" y="4925"/>
                </a:lnTo>
                <a:lnTo>
                  <a:pt x="2580" y="4925"/>
                </a:lnTo>
                <a:lnTo>
                  <a:pt x="2580" y="5070"/>
                </a:lnTo>
                <a:lnTo>
                  <a:pt x="2499" y="5070"/>
                </a:lnTo>
                <a:lnTo>
                  <a:pt x="2499" y="5215"/>
                </a:lnTo>
                <a:lnTo>
                  <a:pt x="2419" y="5215"/>
                </a:lnTo>
                <a:lnTo>
                  <a:pt x="2338" y="5360"/>
                </a:lnTo>
                <a:lnTo>
                  <a:pt x="2338" y="5505"/>
                </a:lnTo>
                <a:lnTo>
                  <a:pt x="2257" y="5505"/>
                </a:lnTo>
                <a:lnTo>
                  <a:pt x="2257" y="5649"/>
                </a:lnTo>
                <a:lnTo>
                  <a:pt x="2177" y="5649"/>
                </a:lnTo>
                <a:lnTo>
                  <a:pt x="2016" y="5939"/>
                </a:lnTo>
                <a:lnTo>
                  <a:pt x="1935" y="5939"/>
                </a:lnTo>
                <a:lnTo>
                  <a:pt x="1935" y="6084"/>
                </a:lnTo>
                <a:lnTo>
                  <a:pt x="1854" y="6229"/>
                </a:lnTo>
                <a:lnTo>
                  <a:pt x="1854" y="6374"/>
                </a:lnTo>
                <a:lnTo>
                  <a:pt x="1693" y="6663"/>
                </a:lnTo>
                <a:lnTo>
                  <a:pt x="1612" y="6663"/>
                </a:lnTo>
                <a:lnTo>
                  <a:pt x="1612" y="6808"/>
                </a:lnTo>
                <a:lnTo>
                  <a:pt x="1451" y="7098"/>
                </a:lnTo>
                <a:lnTo>
                  <a:pt x="1451" y="7243"/>
                </a:lnTo>
                <a:lnTo>
                  <a:pt x="1371" y="7243"/>
                </a:lnTo>
                <a:lnTo>
                  <a:pt x="1290" y="7388"/>
                </a:lnTo>
                <a:lnTo>
                  <a:pt x="1290" y="7533"/>
                </a:lnTo>
                <a:lnTo>
                  <a:pt x="1209" y="7677"/>
                </a:lnTo>
                <a:lnTo>
                  <a:pt x="1209" y="7822"/>
                </a:lnTo>
                <a:lnTo>
                  <a:pt x="967" y="8257"/>
                </a:lnTo>
                <a:lnTo>
                  <a:pt x="967" y="8402"/>
                </a:lnTo>
                <a:lnTo>
                  <a:pt x="806" y="8691"/>
                </a:lnTo>
                <a:lnTo>
                  <a:pt x="806" y="8981"/>
                </a:lnTo>
                <a:lnTo>
                  <a:pt x="726" y="9271"/>
                </a:lnTo>
                <a:lnTo>
                  <a:pt x="726" y="9416"/>
                </a:lnTo>
                <a:lnTo>
                  <a:pt x="645" y="9561"/>
                </a:lnTo>
                <a:lnTo>
                  <a:pt x="645" y="10430"/>
                </a:lnTo>
                <a:lnTo>
                  <a:pt x="564" y="10575"/>
                </a:lnTo>
                <a:lnTo>
                  <a:pt x="564" y="12458"/>
                </a:lnTo>
                <a:lnTo>
                  <a:pt x="484" y="12458"/>
                </a:lnTo>
                <a:lnTo>
                  <a:pt x="484" y="12747"/>
                </a:lnTo>
                <a:lnTo>
                  <a:pt x="403" y="12892"/>
                </a:lnTo>
                <a:lnTo>
                  <a:pt x="403" y="13182"/>
                </a:lnTo>
                <a:lnTo>
                  <a:pt x="322" y="13327"/>
                </a:lnTo>
                <a:lnTo>
                  <a:pt x="322" y="13761"/>
                </a:lnTo>
                <a:lnTo>
                  <a:pt x="242" y="13761"/>
                </a:lnTo>
                <a:lnTo>
                  <a:pt x="242" y="14196"/>
                </a:lnTo>
                <a:lnTo>
                  <a:pt x="161" y="14196"/>
                </a:lnTo>
                <a:lnTo>
                  <a:pt x="161" y="14341"/>
                </a:lnTo>
                <a:lnTo>
                  <a:pt x="81" y="14631"/>
                </a:lnTo>
                <a:lnTo>
                  <a:pt x="81" y="14775"/>
                </a:lnTo>
                <a:lnTo>
                  <a:pt x="0" y="14920"/>
                </a:lnTo>
                <a:lnTo>
                  <a:pt x="0" y="1999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3" name="Freeform 385">
            <a:extLst>
              <a:ext uri="{FF2B5EF4-FFF2-40B4-BE49-F238E27FC236}">
                <a16:creationId xmlns:a16="http://schemas.microsoft.com/office/drawing/2014/main" id="{24BC2184-265A-F16B-F88D-1245FC36B5C4}"/>
              </a:ext>
            </a:extLst>
          </p:cNvPr>
          <p:cNvSpPr>
            <a:spLocks/>
          </p:cNvSpPr>
          <p:nvPr/>
        </p:nvSpPr>
        <p:spPr bwMode="auto">
          <a:xfrm>
            <a:off x="3171825" y="2827338"/>
            <a:ext cx="2733675" cy="2259012"/>
          </a:xfrm>
          <a:custGeom>
            <a:avLst/>
            <a:gdLst>
              <a:gd name="T0" fmla="*/ 70 w 20000"/>
              <a:gd name="T1" fmla="*/ 15101 h 20000"/>
              <a:gd name="T2" fmla="*/ 209 w 20000"/>
              <a:gd name="T3" fmla="*/ 14258 h 20000"/>
              <a:gd name="T4" fmla="*/ 348 w 20000"/>
              <a:gd name="T5" fmla="*/ 13667 h 20000"/>
              <a:gd name="T6" fmla="*/ 488 w 20000"/>
              <a:gd name="T7" fmla="*/ 12992 h 20000"/>
              <a:gd name="T8" fmla="*/ 627 w 20000"/>
              <a:gd name="T9" fmla="*/ 12486 h 20000"/>
              <a:gd name="T10" fmla="*/ 836 w 20000"/>
              <a:gd name="T11" fmla="*/ 12064 h 20000"/>
              <a:gd name="T12" fmla="*/ 1393 w 20000"/>
              <a:gd name="T13" fmla="*/ 11220 h 20000"/>
              <a:gd name="T14" fmla="*/ 1951 w 20000"/>
              <a:gd name="T15" fmla="*/ 10799 h 20000"/>
              <a:gd name="T16" fmla="*/ 2647 w 20000"/>
              <a:gd name="T17" fmla="*/ 10461 h 20000"/>
              <a:gd name="T18" fmla="*/ 3065 w 20000"/>
              <a:gd name="T19" fmla="*/ 10208 h 20000"/>
              <a:gd name="T20" fmla="*/ 3553 w 20000"/>
              <a:gd name="T21" fmla="*/ 10039 h 20000"/>
              <a:gd name="T22" fmla="*/ 4529 w 20000"/>
              <a:gd name="T23" fmla="*/ 9871 h 20000"/>
              <a:gd name="T24" fmla="*/ 5992 w 20000"/>
              <a:gd name="T25" fmla="*/ 9871 h 20000"/>
              <a:gd name="T26" fmla="*/ 6828 w 20000"/>
              <a:gd name="T27" fmla="*/ 10039 h 20000"/>
              <a:gd name="T28" fmla="*/ 7315 w 20000"/>
              <a:gd name="T29" fmla="*/ 10292 h 20000"/>
              <a:gd name="T30" fmla="*/ 7594 w 20000"/>
              <a:gd name="T31" fmla="*/ 10461 h 20000"/>
              <a:gd name="T32" fmla="*/ 8221 w 20000"/>
              <a:gd name="T33" fmla="*/ 10630 h 20000"/>
              <a:gd name="T34" fmla="*/ 8569 w 20000"/>
              <a:gd name="T35" fmla="*/ 10799 h 20000"/>
              <a:gd name="T36" fmla="*/ 9057 w 20000"/>
              <a:gd name="T37" fmla="*/ 11136 h 20000"/>
              <a:gd name="T38" fmla="*/ 9754 w 20000"/>
              <a:gd name="T39" fmla="*/ 11389 h 20000"/>
              <a:gd name="T40" fmla="*/ 10102 w 20000"/>
              <a:gd name="T41" fmla="*/ 11558 h 20000"/>
              <a:gd name="T42" fmla="*/ 10590 w 20000"/>
              <a:gd name="T43" fmla="*/ 11727 h 20000"/>
              <a:gd name="T44" fmla="*/ 11217 w 20000"/>
              <a:gd name="T45" fmla="*/ 11895 h 20000"/>
              <a:gd name="T46" fmla="*/ 11705 w 20000"/>
              <a:gd name="T47" fmla="*/ 12064 h 20000"/>
              <a:gd name="T48" fmla="*/ 12332 w 20000"/>
              <a:gd name="T49" fmla="*/ 12317 h 20000"/>
              <a:gd name="T50" fmla="*/ 13168 w 20000"/>
              <a:gd name="T51" fmla="*/ 12486 h 20000"/>
              <a:gd name="T52" fmla="*/ 14213 w 20000"/>
              <a:gd name="T53" fmla="*/ 12655 h 20000"/>
              <a:gd name="T54" fmla="*/ 15885 w 20000"/>
              <a:gd name="T55" fmla="*/ 12655 h 20000"/>
              <a:gd name="T56" fmla="*/ 16582 w 20000"/>
              <a:gd name="T57" fmla="*/ 12486 h 20000"/>
              <a:gd name="T58" fmla="*/ 17209 w 20000"/>
              <a:gd name="T59" fmla="*/ 12317 h 20000"/>
              <a:gd name="T60" fmla="*/ 17487 w 20000"/>
              <a:gd name="T61" fmla="*/ 12148 h 20000"/>
              <a:gd name="T62" fmla="*/ 17905 w 20000"/>
              <a:gd name="T63" fmla="*/ 11895 h 20000"/>
              <a:gd name="T64" fmla="*/ 18393 w 20000"/>
              <a:gd name="T65" fmla="*/ 11558 h 20000"/>
              <a:gd name="T66" fmla="*/ 18672 w 20000"/>
              <a:gd name="T67" fmla="*/ 11305 h 20000"/>
              <a:gd name="T68" fmla="*/ 18881 w 20000"/>
              <a:gd name="T69" fmla="*/ 11136 h 20000"/>
              <a:gd name="T70" fmla="*/ 19020 w 20000"/>
              <a:gd name="T71" fmla="*/ 10883 h 20000"/>
              <a:gd name="T72" fmla="*/ 19159 w 20000"/>
              <a:gd name="T73" fmla="*/ 10546 h 20000"/>
              <a:gd name="T74" fmla="*/ 19299 w 20000"/>
              <a:gd name="T75" fmla="*/ 9364 h 20000"/>
              <a:gd name="T76" fmla="*/ 19438 w 20000"/>
              <a:gd name="T77" fmla="*/ 8943 h 20000"/>
              <a:gd name="T78" fmla="*/ 19577 w 20000"/>
              <a:gd name="T79" fmla="*/ 8521 h 20000"/>
              <a:gd name="T80" fmla="*/ 19717 w 20000"/>
              <a:gd name="T81" fmla="*/ 8015 h 20000"/>
              <a:gd name="T82" fmla="*/ 19856 w 20000"/>
              <a:gd name="T83" fmla="*/ 7508 h 20000"/>
              <a:gd name="T84" fmla="*/ 19995 w 20000"/>
              <a:gd name="T85" fmla="*/ 3965 h 20000"/>
              <a:gd name="T86" fmla="*/ 19856 w 20000"/>
              <a:gd name="T87" fmla="*/ 3375 h 20000"/>
              <a:gd name="T88" fmla="*/ 19647 w 20000"/>
              <a:gd name="T89" fmla="*/ 2953 h 20000"/>
              <a:gd name="T90" fmla="*/ 19508 w 20000"/>
              <a:gd name="T91" fmla="*/ 2615 h 20000"/>
              <a:gd name="T92" fmla="*/ 19299 w 20000"/>
              <a:gd name="T93" fmla="*/ 2193 h 20000"/>
              <a:gd name="T94" fmla="*/ 19090 w 20000"/>
              <a:gd name="T95" fmla="*/ 1940 h 20000"/>
              <a:gd name="T96" fmla="*/ 18811 w 20000"/>
              <a:gd name="T97" fmla="*/ 1603 h 20000"/>
              <a:gd name="T98" fmla="*/ 18532 w 20000"/>
              <a:gd name="T99" fmla="*/ 1434 h 20000"/>
              <a:gd name="T100" fmla="*/ 18114 w 20000"/>
              <a:gd name="T101" fmla="*/ 1181 h 20000"/>
              <a:gd name="T102" fmla="*/ 17836 w 20000"/>
              <a:gd name="T103" fmla="*/ 1012 h 20000"/>
              <a:gd name="T104" fmla="*/ 17348 w 20000"/>
              <a:gd name="T105" fmla="*/ 844 h 20000"/>
              <a:gd name="T106" fmla="*/ 16930 w 20000"/>
              <a:gd name="T107" fmla="*/ 675 h 20000"/>
              <a:gd name="T108" fmla="*/ 16651 w 20000"/>
              <a:gd name="T109" fmla="*/ 506 h 20000"/>
              <a:gd name="T110" fmla="*/ 16442 w 20000"/>
              <a:gd name="T111" fmla="*/ 337 h 20000"/>
              <a:gd name="T112" fmla="*/ 16163 w 20000"/>
              <a:gd name="T113" fmla="*/ 169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0000" h="20000">
                <a:moveTo>
                  <a:pt x="0" y="19994"/>
                </a:moveTo>
                <a:lnTo>
                  <a:pt x="0" y="15607"/>
                </a:lnTo>
                <a:lnTo>
                  <a:pt x="70" y="15439"/>
                </a:lnTo>
                <a:lnTo>
                  <a:pt x="70" y="15101"/>
                </a:lnTo>
                <a:lnTo>
                  <a:pt x="139" y="14933"/>
                </a:lnTo>
                <a:lnTo>
                  <a:pt x="139" y="14511"/>
                </a:lnTo>
                <a:lnTo>
                  <a:pt x="209" y="14426"/>
                </a:lnTo>
                <a:lnTo>
                  <a:pt x="209" y="14258"/>
                </a:lnTo>
                <a:lnTo>
                  <a:pt x="279" y="14089"/>
                </a:lnTo>
                <a:lnTo>
                  <a:pt x="279" y="14004"/>
                </a:lnTo>
                <a:lnTo>
                  <a:pt x="348" y="13836"/>
                </a:lnTo>
                <a:lnTo>
                  <a:pt x="348" y="13667"/>
                </a:lnTo>
                <a:lnTo>
                  <a:pt x="418" y="13498"/>
                </a:lnTo>
                <a:lnTo>
                  <a:pt x="418" y="13245"/>
                </a:lnTo>
                <a:lnTo>
                  <a:pt x="488" y="13161"/>
                </a:lnTo>
                <a:lnTo>
                  <a:pt x="488" y="12992"/>
                </a:lnTo>
                <a:lnTo>
                  <a:pt x="557" y="12908"/>
                </a:lnTo>
                <a:lnTo>
                  <a:pt x="557" y="12739"/>
                </a:lnTo>
                <a:lnTo>
                  <a:pt x="627" y="12570"/>
                </a:lnTo>
                <a:lnTo>
                  <a:pt x="627" y="12486"/>
                </a:lnTo>
                <a:lnTo>
                  <a:pt x="697" y="12402"/>
                </a:lnTo>
                <a:lnTo>
                  <a:pt x="766" y="12233"/>
                </a:lnTo>
                <a:lnTo>
                  <a:pt x="766" y="12064"/>
                </a:lnTo>
                <a:lnTo>
                  <a:pt x="836" y="12064"/>
                </a:lnTo>
                <a:lnTo>
                  <a:pt x="836" y="11980"/>
                </a:lnTo>
                <a:lnTo>
                  <a:pt x="1324" y="11389"/>
                </a:lnTo>
                <a:lnTo>
                  <a:pt x="1324" y="11305"/>
                </a:lnTo>
                <a:lnTo>
                  <a:pt x="1393" y="11220"/>
                </a:lnTo>
                <a:lnTo>
                  <a:pt x="1463" y="11220"/>
                </a:lnTo>
                <a:lnTo>
                  <a:pt x="1672" y="10967"/>
                </a:lnTo>
                <a:lnTo>
                  <a:pt x="1811" y="10967"/>
                </a:lnTo>
                <a:lnTo>
                  <a:pt x="1951" y="10799"/>
                </a:lnTo>
                <a:lnTo>
                  <a:pt x="2020" y="10799"/>
                </a:lnTo>
                <a:lnTo>
                  <a:pt x="2090" y="10714"/>
                </a:lnTo>
                <a:lnTo>
                  <a:pt x="2229" y="10714"/>
                </a:lnTo>
                <a:lnTo>
                  <a:pt x="2647" y="10461"/>
                </a:lnTo>
                <a:lnTo>
                  <a:pt x="2717" y="10377"/>
                </a:lnTo>
                <a:lnTo>
                  <a:pt x="2856" y="10377"/>
                </a:lnTo>
                <a:lnTo>
                  <a:pt x="2996" y="10292"/>
                </a:lnTo>
                <a:lnTo>
                  <a:pt x="3065" y="10208"/>
                </a:lnTo>
                <a:lnTo>
                  <a:pt x="3205" y="10124"/>
                </a:lnTo>
                <a:lnTo>
                  <a:pt x="3275" y="10124"/>
                </a:lnTo>
                <a:lnTo>
                  <a:pt x="3344" y="10039"/>
                </a:lnTo>
                <a:lnTo>
                  <a:pt x="3553" y="10039"/>
                </a:lnTo>
                <a:lnTo>
                  <a:pt x="3553" y="9955"/>
                </a:lnTo>
                <a:lnTo>
                  <a:pt x="3832" y="9955"/>
                </a:lnTo>
                <a:lnTo>
                  <a:pt x="3832" y="9871"/>
                </a:lnTo>
                <a:lnTo>
                  <a:pt x="4529" y="9871"/>
                </a:lnTo>
                <a:lnTo>
                  <a:pt x="4598" y="9786"/>
                </a:lnTo>
                <a:lnTo>
                  <a:pt x="5643" y="9786"/>
                </a:lnTo>
                <a:lnTo>
                  <a:pt x="5783" y="9871"/>
                </a:lnTo>
                <a:lnTo>
                  <a:pt x="5992" y="9871"/>
                </a:lnTo>
                <a:lnTo>
                  <a:pt x="5992" y="9955"/>
                </a:lnTo>
                <a:lnTo>
                  <a:pt x="6688" y="9955"/>
                </a:lnTo>
                <a:lnTo>
                  <a:pt x="6688" y="10039"/>
                </a:lnTo>
                <a:lnTo>
                  <a:pt x="6828" y="10039"/>
                </a:lnTo>
                <a:lnTo>
                  <a:pt x="6967" y="10124"/>
                </a:lnTo>
                <a:lnTo>
                  <a:pt x="7037" y="10208"/>
                </a:lnTo>
                <a:lnTo>
                  <a:pt x="7176" y="10292"/>
                </a:lnTo>
                <a:lnTo>
                  <a:pt x="7315" y="10292"/>
                </a:lnTo>
                <a:lnTo>
                  <a:pt x="7385" y="10377"/>
                </a:lnTo>
                <a:lnTo>
                  <a:pt x="7455" y="10377"/>
                </a:lnTo>
                <a:lnTo>
                  <a:pt x="7455" y="10461"/>
                </a:lnTo>
                <a:lnTo>
                  <a:pt x="7594" y="10461"/>
                </a:lnTo>
                <a:lnTo>
                  <a:pt x="7733" y="10546"/>
                </a:lnTo>
                <a:lnTo>
                  <a:pt x="7873" y="10546"/>
                </a:lnTo>
                <a:lnTo>
                  <a:pt x="8012" y="10630"/>
                </a:lnTo>
                <a:lnTo>
                  <a:pt x="8221" y="10630"/>
                </a:lnTo>
                <a:lnTo>
                  <a:pt x="8291" y="10714"/>
                </a:lnTo>
                <a:lnTo>
                  <a:pt x="8430" y="10714"/>
                </a:lnTo>
                <a:lnTo>
                  <a:pt x="8500" y="10799"/>
                </a:lnTo>
                <a:lnTo>
                  <a:pt x="8569" y="10799"/>
                </a:lnTo>
                <a:lnTo>
                  <a:pt x="8709" y="10967"/>
                </a:lnTo>
                <a:lnTo>
                  <a:pt x="8848" y="10967"/>
                </a:lnTo>
                <a:lnTo>
                  <a:pt x="8987" y="11052"/>
                </a:lnTo>
                <a:lnTo>
                  <a:pt x="9057" y="11136"/>
                </a:lnTo>
                <a:lnTo>
                  <a:pt x="9127" y="11136"/>
                </a:lnTo>
                <a:lnTo>
                  <a:pt x="9405" y="11305"/>
                </a:lnTo>
                <a:lnTo>
                  <a:pt x="9614" y="11305"/>
                </a:lnTo>
                <a:lnTo>
                  <a:pt x="9754" y="11389"/>
                </a:lnTo>
                <a:lnTo>
                  <a:pt x="9824" y="11389"/>
                </a:lnTo>
                <a:lnTo>
                  <a:pt x="9963" y="11474"/>
                </a:lnTo>
                <a:lnTo>
                  <a:pt x="10102" y="11474"/>
                </a:lnTo>
                <a:lnTo>
                  <a:pt x="10102" y="11558"/>
                </a:lnTo>
                <a:lnTo>
                  <a:pt x="10311" y="11558"/>
                </a:lnTo>
                <a:lnTo>
                  <a:pt x="10381" y="11642"/>
                </a:lnTo>
                <a:lnTo>
                  <a:pt x="10520" y="11642"/>
                </a:lnTo>
                <a:lnTo>
                  <a:pt x="10590" y="11727"/>
                </a:lnTo>
                <a:lnTo>
                  <a:pt x="10869" y="11727"/>
                </a:lnTo>
                <a:lnTo>
                  <a:pt x="10938" y="11811"/>
                </a:lnTo>
                <a:lnTo>
                  <a:pt x="11078" y="11811"/>
                </a:lnTo>
                <a:lnTo>
                  <a:pt x="11217" y="11895"/>
                </a:lnTo>
                <a:lnTo>
                  <a:pt x="11356" y="11895"/>
                </a:lnTo>
                <a:lnTo>
                  <a:pt x="11426" y="11980"/>
                </a:lnTo>
                <a:lnTo>
                  <a:pt x="11565" y="11980"/>
                </a:lnTo>
                <a:lnTo>
                  <a:pt x="11705" y="12064"/>
                </a:lnTo>
                <a:lnTo>
                  <a:pt x="11914" y="12064"/>
                </a:lnTo>
                <a:lnTo>
                  <a:pt x="12053" y="12233"/>
                </a:lnTo>
                <a:lnTo>
                  <a:pt x="12262" y="12233"/>
                </a:lnTo>
                <a:lnTo>
                  <a:pt x="12332" y="12317"/>
                </a:lnTo>
                <a:lnTo>
                  <a:pt x="12680" y="12317"/>
                </a:lnTo>
                <a:lnTo>
                  <a:pt x="12750" y="12402"/>
                </a:lnTo>
                <a:lnTo>
                  <a:pt x="13028" y="12402"/>
                </a:lnTo>
                <a:lnTo>
                  <a:pt x="13168" y="12486"/>
                </a:lnTo>
                <a:lnTo>
                  <a:pt x="13446" y="12486"/>
                </a:lnTo>
                <a:lnTo>
                  <a:pt x="13516" y="12570"/>
                </a:lnTo>
                <a:lnTo>
                  <a:pt x="13795" y="12570"/>
                </a:lnTo>
                <a:lnTo>
                  <a:pt x="14213" y="12655"/>
                </a:lnTo>
                <a:lnTo>
                  <a:pt x="14770" y="12655"/>
                </a:lnTo>
                <a:lnTo>
                  <a:pt x="14840" y="12739"/>
                </a:lnTo>
                <a:lnTo>
                  <a:pt x="15815" y="12739"/>
                </a:lnTo>
                <a:lnTo>
                  <a:pt x="15885" y="12655"/>
                </a:lnTo>
                <a:lnTo>
                  <a:pt x="16024" y="12655"/>
                </a:lnTo>
                <a:lnTo>
                  <a:pt x="16163" y="12570"/>
                </a:lnTo>
                <a:lnTo>
                  <a:pt x="16512" y="12570"/>
                </a:lnTo>
                <a:lnTo>
                  <a:pt x="16582" y="12486"/>
                </a:lnTo>
                <a:lnTo>
                  <a:pt x="16721" y="12486"/>
                </a:lnTo>
                <a:lnTo>
                  <a:pt x="16860" y="12402"/>
                </a:lnTo>
                <a:lnTo>
                  <a:pt x="17139" y="12402"/>
                </a:lnTo>
                <a:lnTo>
                  <a:pt x="17209" y="12317"/>
                </a:lnTo>
                <a:lnTo>
                  <a:pt x="17278" y="12317"/>
                </a:lnTo>
                <a:lnTo>
                  <a:pt x="17348" y="12233"/>
                </a:lnTo>
                <a:lnTo>
                  <a:pt x="17418" y="12233"/>
                </a:lnTo>
                <a:lnTo>
                  <a:pt x="17487" y="12148"/>
                </a:lnTo>
                <a:lnTo>
                  <a:pt x="17627" y="12148"/>
                </a:lnTo>
                <a:lnTo>
                  <a:pt x="17696" y="12064"/>
                </a:lnTo>
                <a:lnTo>
                  <a:pt x="17766" y="12064"/>
                </a:lnTo>
                <a:lnTo>
                  <a:pt x="17905" y="11895"/>
                </a:lnTo>
                <a:lnTo>
                  <a:pt x="18045" y="11895"/>
                </a:lnTo>
                <a:lnTo>
                  <a:pt x="18184" y="11727"/>
                </a:lnTo>
                <a:lnTo>
                  <a:pt x="18254" y="11727"/>
                </a:lnTo>
                <a:lnTo>
                  <a:pt x="18393" y="11558"/>
                </a:lnTo>
                <a:lnTo>
                  <a:pt x="18532" y="11474"/>
                </a:lnTo>
                <a:lnTo>
                  <a:pt x="18602" y="11389"/>
                </a:lnTo>
                <a:lnTo>
                  <a:pt x="18672" y="11389"/>
                </a:lnTo>
                <a:lnTo>
                  <a:pt x="18672" y="11305"/>
                </a:lnTo>
                <a:lnTo>
                  <a:pt x="18741" y="11305"/>
                </a:lnTo>
                <a:lnTo>
                  <a:pt x="18741" y="11220"/>
                </a:lnTo>
                <a:lnTo>
                  <a:pt x="18811" y="11220"/>
                </a:lnTo>
                <a:lnTo>
                  <a:pt x="18881" y="11136"/>
                </a:lnTo>
                <a:lnTo>
                  <a:pt x="18881" y="11052"/>
                </a:lnTo>
                <a:lnTo>
                  <a:pt x="18950" y="11052"/>
                </a:lnTo>
                <a:lnTo>
                  <a:pt x="18950" y="10883"/>
                </a:lnTo>
                <a:lnTo>
                  <a:pt x="19020" y="10883"/>
                </a:lnTo>
                <a:lnTo>
                  <a:pt x="19020" y="10799"/>
                </a:lnTo>
                <a:lnTo>
                  <a:pt x="19090" y="10714"/>
                </a:lnTo>
                <a:lnTo>
                  <a:pt x="19090" y="10546"/>
                </a:lnTo>
                <a:lnTo>
                  <a:pt x="19159" y="10546"/>
                </a:lnTo>
                <a:lnTo>
                  <a:pt x="19159" y="9618"/>
                </a:lnTo>
                <a:lnTo>
                  <a:pt x="19229" y="9618"/>
                </a:lnTo>
                <a:lnTo>
                  <a:pt x="19229" y="9449"/>
                </a:lnTo>
                <a:lnTo>
                  <a:pt x="19299" y="9364"/>
                </a:lnTo>
                <a:lnTo>
                  <a:pt x="19299" y="9280"/>
                </a:lnTo>
                <a:lnTo>
                  <a:pt x="19368" y="9280"/>
                </a:lnTo>
                <a:lnTo>
                  <a:pt x="19368" y="9027"/>
                </a:lnTo>
                <a:lnTo>
                  <a:pt x="19438" y="8943"/>
                </a:lnTo>
                <a:lnTo>
                  <a:pt x="19438" y="8858"/>
                </a:lnTo>
                <a:lnTo>
                  <a:pt x="19508" y="8774"/>
                </a:lnTo>
                <a:lnTo>
                  <a:pt x="19508" y="8605"/>
                </a:lnTo>
                <a:lnTo>
                  <a:pt x="19577" y="8521"/>
                </a:lnTo>
                <a:lnTo>
                  <a:pt x="19647" y="8352"/>
                </a:lnTo>
                <a:lnTo>
                  <a:pt x="19647" y="8268"/>
                </a:lnTo>
                <a:lnTo>
                  <a:pt x="19717" y="8183"/>
                </a:lnTo>
                <a:lnTo>
                  <a:pt x="19717" y="8015"/>
                </a:lnTo>
                <a:lnTo>
                  <a:pt x="19786" y="7930"/>
                </a:lnTo>
                <a:lnTo>
                  <a:pt x="19786" y="7677"/>
                </a:lnTo>
                <a:lnTo>
                  <a:pt x="19856" y="7593"/>
                </a:lnTo>
                <a:lnTo>
                  <a:pt x="19856" y="7508"/>
                </a:lnTo>
                <a:lnTo>
                  <a:pt x="19926" y="7424"/>
                </a:lnTo>
                <a:lnTo>
                  <a:pt x="19926" y="7171"/>
                </a:lnTo>
                <a:lnTo>
                  <a:pt x="19995" y="7002"/>
                </a:lnTo>
                <a:lnTo>
                  <a:pt x="19995" y="3965"/>
                </a:lnTo>
                <a:lnTo>
                  <a:pt x="19926" y="3881"/>
                </a:lnTo>
                <a:lnTo>
                  <a:pt x="19926" y="3628"/>
                </a:lnTo>
                <a:lnTo>
                  <a:pt x="19856" y="3543"/>
                </a:lnTo>
                <a:lnTo>
                  <a:pt x="19856" y="3375"/>
                </a:lnTo>
                <a:lnTo>
                  <a:pt x="19786" y="3290"/>
                </a:lnTo>
                <a:lnTo>
                  <a:pt x="19786" y="3206"/>
                </a:lnTo>
                <a:lnTo>
                  <a:pt x="19647" y="3037"/>
                </a:lnTo>
                <a:lnTo>
                  <a:pt x="19647" y="2953"/>
                </a:lnTo>
                <a:lnTo>
                  <a:pt x="19577" y="2868"/>
                </a:lnTo>
                <a:lnTo>
                  <a:pt x="19577" y="2784"/>
                </a:lnTo>
                <a:lnTo>
                  <a:pt x="19508" y="2700"/>
                </a:lnTo>
                <a:lnTo>
                  <a:pt x="19508" y="2615"/>
                </a:lnTo>
                <a:lnTo>
                  <a:pt x="19438" y="2531"/>
                </a:lnTo>
                <a:lnTo>
                  <a:pt x="19438" y="2447"/>
                </a:lnTo>
                <a:lnTo>
                  <a:pt x="19299" y="2278"/>
                </a:lnTo>
                <a:lnTo>
                  <a:pt x="19299" y="2193"/>
                </a:lnTo>
                <a:lnTo>
                  <a:pt x="19229" y="2109"/>
                </a:lnTo>
                <a:lnTo>
                  <a:pt x="19229" y="2025"/>
                </a:lnTo>
                <a:lnTo>
                  <a:pt x="19159" y="1940"/>
                </a:lnTo>
                <a:lnTo>
                  <a:pt x="19090" y="1940"/>
                </a:lnTo>
                <a:lnTo>
                  <a:pt x="19090" y="1856"/>
                </a:lnTo>
                <a:lnTo>
                  <a:pt x="18950" y="1687"/>
                </a:lnTo>
                <a:lnTo>
                  <a:pt x="18950" y="1603"/>
                </a:lnTo>
                <a:lnTo>
                  <a:pt x="18811" y="1603"/>
                </a:lnTo>
                <a:lnTo>
                  <a:pt x="18741" y="1519"/>
                </a:lnTo>
                <a:lnTo>
                  <a:pt x="18672" y="1519"/>
                </a:lnTo>
                <a:lnTo>
                  <a:pt x="18672" y="1434"/>
                </a:lnTo>
                <a:lnTo>
                  <a:pt x="18532" y="1434"/>
                </a:lnTo>
                <a:lnTo>
                  <a:pt x="18393" y="1265"/>
                </a:lnTo>
                <a:lnTo>
                  <a:pt x="18254" y="1265"/>
                </a:lnTo>
                <a:lnTo>
                  <a:pt x="18184" y="1181"/>
                </a:lnTo>
                <a:lnTo>
                  <a:pt x="18114" y="1181"/>
                </a:lnTo>
                <a:lnTo>
                  <a:pt x="18114" y="1097"/>
                </a:lnTo>
                <a:lnTo>
                  <a:pt x="17975" y="1097"/>
                </a:lnTo>
                <a:lnTo>
                  <a:pt x="17975" y="1012"/>
                </a:lnTo>
                <a:lnTo>
                  <a:pt x="17836" y="1012"/>
                </a:lnTo>
                <a:lnTo>
                  <a:pt x="17836" y="928"/>
                </a:lnTo>
                <a:lnTo>
                  <a:pt x="17557" y="928"/>
                </a:lnTo>
                <a:lnTo>
                  <a:pt x="17487" y="844"/>
                </a:lnTo>
                <a:lnTo>
                  <a:pt x="17348" y="844"/>
                </a:lnTo>
                <a:lnTo>
                  <a:pt x="17209" y="759"/>
                </a:lnTo>
                <a:lnTo>
                  <a:pt x="17069" y="759"/>
                </a:lnTo>
                <a:lnTo>
                  <a:pt x="17069" y="675"/>
                </a:lnTo>
                <a:lnTo>
                  <a:pt x="16930" y="675"/>
                </a:lnTo>
                <a:lnTo>
                  <a:pt x="16930" y="591"/>
                </a:lnTo>
                <a:lnTo>
                  <a:pt x="16791" y="591"/>
                </a:lnTo>
                <a:lnTo>
                  <a:pt x="16791" y="506"/>
                </a:lnTo>
                <a:lnTo>
                  <a:pt x="16651" y="506"/>
                </a:lnTo>
                <a:lnTo>
                  <a:pt x="16651" y="422"/>
                </a:lnTo>
                <a:lnTo>
                  <a:pt x="16582" y="422"/>
                </a:lnTo>
                <a:lnTo>
                  <a:pt x="16512" y="337"/>
                </a:lnTo>
                <a:lnTo>
                  <a:pt x="16442" y="337"/>
                </a:lnTo>
                <a:lnTo>
                  <a:pt x="16442" y="253"/>
                </a:lnTo>
                <a:lnTo>
                  <a:pt x="16303" y="253"/>
                </a:lnTo>
                <a:lnTo>
                  <a:pt x="16233" y="169"/>
                </a:lnTo>
                <a:lnTo>
                  <a:pt x="16163" y="169"/>
                </a:lnTo>
                <a:lnTo>
                  <a:pt x="1595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4" name="Freeform 386">
            <a:extLst>
              <a:ext uri="{FF2B5EF4-FFF2-40B4-BE49-F238E27FC236}">
                <a16:creationId xmlns:a16="http://schemas.microsoft.com/office/drawing/2014/main" id="{459662EE-ED36-29D0-CC9E-306AA0F55A21}"/>
              </a:ext>
            </a:extLst>
          </p:cNvPr>
          <p:cNvSpPr>
            <a:spLocks/>
          </p:cNvSpPr>
          <p:nvPr/>
        </p:nvSpPr>
        <p:spPr bwMode="auto">
          <a:xfrm>
            <a:off x="4019550" y="1931988"/>
            <a:ext cx="638175" cy="1125537"/>
          </a:xfrm>
          <a:custGeom>
            <a:avLst/>
            <a:gdLst>
              <a:gd name="T0" fmla="*/ 19980 w 20000"/>
              <a:gd name="T1" fmla="*/ 19819 h 20000"/>
              <a:gd name="T2" fmla="*/ 19682 w 20000"/>
              <a:gd name="T3" fmla="*/ 19481 h 20000"/>
              <a:gd name="T4" fmla="*/ 19384 w 20000"/>
              <a:gd name="T5" fmla="*/ 19142 h 20000"/>
              <a:gd name="T6" fmla="*/ 19085 w 20000"/>
              <a:gd name="T7" fmla="*/ 18972 h 20000"/>
              <a:gd name="T8" fmla="*/ 18787 w 20000"/>
              <a:gd name="T9" fmla="*/ 18803 h 20000"/>
              <a:gd name="T10" fmla="*/ 18489 w 20000"/>
              <a:gd name="T11" fmla="*/ 18634 h 20000"/>
              <a:gd name="T12" fmla="*/ 17594 w 20000"/>
              <a:gd name="T13" fmla="*/ 18295 h 20000"/>
              <a:gd name="T14" fmla="*/ 16998 w 20000"/>
              <a:gd name="T15" fmla="*/ 18125 h 20000"/>
              <a:gd name="T16" fmla="*/ 16700 w 20000"/>
              <a:gd name="T17" fmla="*/ 17956 h 20000"/>
              <a:gd name="T18" fmla="*/ 16103 w 20000"/>
              <a:gd name="T19" fmla="*/ 17787 h 20000"/>
              <a:gd name="T20" fmla="*/ 14612 w 20000"/>
              <a:gd name="T21" fmla="*/ 17109 h 20000"/>
              <a:gd name="T22" fmla="*/ 14314 w 20000"/>
              <a:gd name="T23" fmla="*/ 16940 h 20000"/>
              <a:gd name="T24" fmla="*/ 13718 w 20000"/>
              <a:gd name="T25" fmla="*/ 16770 h 20000"/>
              <a:gd name="T26" fmla="*/ 13121 w 20000"/>
              <a:gd name="T27" fmla="*/ 16601 h 20000"/>
              <a:gd name="T28" fmla="*/ 12525 w 20000"/>
              <a:gd name="T29" fmla="*/ 16431 h 20000"/>
              <a:gd name="T30" fmla="*/ 11928 w 20000"/>
              <a:gd name="T31" fmla="*/ 16262 h 20000"/>
              <a:gd name="T32" fmla="*/ 11630 w 20000"/>
              <a:gd name="T33" fmla="*/ 16093 h 20000"/>
              <a:gd name="T34" fmla="*/ 8052 w 20000"/>
              <a:gd name="T35" fmla="*/ 15415 h 20000"/>
              <a:gd name="T36" fmla="*/ 7157 w 20000"/>
              <a:gd name="T37" fmla="*/ 15246 h 20000"/>
              <a:gd name="T38" fmla="*/ 6561 w 20000"/>
              <a:gd name="T39" fmla="*/ 14907 h 20000"/>
              <a:gd name="T40" fmla="*/ 5070 w 20000"/>
              <a:gd name="T41" fmla="*/ 13890 h 20000"/>
              <a:gd name="T42" fmla="*/ 4473 w 20000"/>
              <a:gd name="T43" fmla="*/ 13721 h 20000"/>
              <a:gd name="T44" fmla="*/ 3877 w 20000"/>
              <a:gd name="T45" fmla="*/ 13043 h 20000"/>
              <a:gd name="T46" fmla="*/ 3579 w 20000"/>
              <a:gd name="T47" fmla="*/ 12874 h 20000"/>
              <a:gd name="T48" fmla="*/ 3280 w 20000"/>
              <a:gd name="T49" fmla="*/ 12705 h 20000"/>
              <a:gd name="T50" fmla="*/ 2684 w 20000"/>
              <a:gd name="T51" fmla="*/ 12535 h 20000"/>
              <a:gd name="T52" fmla="*/ 2386 w 20000"/>
              <a:gd name="T53" fmla="*/ 12196 h 20000"/>
              <a:gd name="T54" fmla="*/ 2087 w 20000"/>
              <a:gd name="T55" fmla="*/ 12027 h 20000"/>
              <a:gd name="T56" fmla="*/ 1789 w 20000"/>
              <a:gd name="T57" fmla="*/ 11858 h 20000"/>
              <a:gd name="T58" fmla="*/ 1491 w 20000"/>
              <a:gd name="T59" fmla="*/ 11688 h 20000"/>
              <a:gd name="T60" fmla="*/ 1193 w 20000"/>
              <a:gd name="T61" fmla="*/ 11519 h 20000"/>
              <a:gd name="T62" fmla="*/ 895 w 20000"/>
              <a:gd name="T63" fmla="*/ 11350 h 20000"/>
              <a:gd name="T64" fmla="*/ 596 w 20000"/>
              <a:gd name="T65" fmla="*/ 11180 h 20000"/>
              <a:gd name="T66" fmla="*/ 298 w 20000"/>
              <a:gd name="T67" fmla="*/ 11011 h 20000"/>
              <a:gd name="T68" fmla="*/ 0 w 20000"/>
              <a:gd name="T69" fmla="*/ 10503 h 20000"/>
              <a:gd name="T70" fmla="*/ 298 w 20000"/>
              <a:gd name="T71" fmla="*/ 7962 h 20000"/>
              <a:gd name="T72" fmla="*/ 596 w 20000"/>
              <a:gd name="T73" fmla="*/ 7284 h 20000"/>
              <a:gd name="T74" fmla="*/ 895 w 20000"/>
              <a:gd name="T75" fmla="*/ 6945 h 20000"/>
              <a:gd name="T76" fmla="*/ 1193 w 20000"/>
              <a:gd name="T77" fmla="*/ 6437 h 20000"/>
              <a:gd name="T78" fmla="*/ 1491 w 20000"/>
              <a:gd name="T79" fmla="*/ 6098 h 20000"/>
              <a:gd name="T80" fmla="*/ 1789 w 20000"/>
              <a:gd name="T81" fmla="*/ 5590 h 20000"/>
              <a:gd name="T82" fmla="*/ 2087 w 20000"/>
              <a:gd name="T83" fmla="*/ 5251 h 20000"/>
              <a:gd name="T84" fmla="*/ 2386 w 20000"/>
              <a:gd name="T85" fmla="*/ 4574 h 20000"/>
              <a:gd name="T86" fmla="*/ 2684 w 20000"/>
              <a:gd name="T87" fmla="*/ 4404 h 20000"/>
              <a:gd name="T88" fmla="*/ 2982 w 20000"/>
              <a:gd name="T89" fmla="*/ 4065 h 20000"/>
              <a:gd name="T90" fmla="*/ 3280 w 20000"/>
              <a:gd name="T91" fmla="*/ 3896 h 20000"/>
              <a:gd name="T92" fmla="*/ 3579 w 20000"/>
              <a:gd name="T93" fmla="*/ 3557 h 20000"/>
              <a:gd name="T94" fmla="*/ 3877 w 20000"/>
              <a:gd name="T95" fmla="*/ 3388 h 20000"/>
              <a:gd name="T96" fmla="*/ 4473 w 20000"/>
              <a:gd name="T97" fmla="*/ 3219 h 20000"/>
              <a:gd name="T98" fmla="*/ 4771 w 20000"/>
              <a:gd name="T99" fmla="*/ 3049 h 20000"/>
              <a:gd name="T100" fmla="*/ 5070 w 20000"/>
              <a:gd name="T101" fmla="*/ 2880 h 20000"/>
              <a:gd name="T102" fmla="*/ 5666 w 20000"/>
              <a:gd name="T103" fmla="*/ 2710 h 20000"/>
              <a:gd name="T104" fmla="*/ 5964 w 20000"/>
              <a:gd name="T105" fmla="*/ 2541 h 20000"/>
              <a:gd name="T106" fmla="*/ 6262 w 20000"/>
              <a:gd name="T107" fmla="*/ 2372 h 20000"/>
              <a:gd name="T108" fmla="*/ 6859 w 20000"/>
              <a:gd name="T109" fmla="*/ 2202 h 20000"/>
              <a:gd name="T110" fmla="*/ 7157 w 20000"/>
              <a:gd name="T111" fmla="*/ 2033 h 20000"/>
              <a:gd name="T112" fmla="*/ 7455 w 20000"/>
              <a:gd name="T113" fmla="*/ 1863 h 20000"/>
              <a:gd name="T114" fmla="*/ 7753 w 20000"/>
              <a:gd name="T115" fmla="*/ 1694 h 20000"/>
              <a:gd name="T116" fmla="*/ 8052 w 20000"/>
              <a:gd name="T117" fmla="*/ 1525 h 20000"/>
              <a:gd name="T118" fmla="*/ 8350 w 20000"/>
              <a:gd name="T119" fmla="*/ 1186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0000" h="20000">
                <a:moveTo>
                  <a:pt x="19980" y="19989"/>
                </a:moveTo>
                <a:lnTo>
                  <a:pt x="19980" y="19819"/>
                </a:lnTo>
                <a:lnTo>
                  <a:pt x="19682" y="19819"/>
                </a:lnTo>
                <a:lnTo>
                  <a:pt x="19682" y="19481"/>
                </a:lnTo>
                <a:lnTo>
                  <a:pt x="19384" y="19481"/>
                </a:lnTo>
                <a:lnTo>
                  <a:pt x="19384" y="19142"/>
                </a:lnTo>
                <a:lnTo>
                  <a:pt x="19085" y="19142"/>
                </a:lnTo>
                <a:lnTo>
                  <a:pt x="19085" y="18972"/>
                </a:lnTo>
                <a:lnTo>
                  <a:pt x="18787" y="18972"/>
                </a:lnTo>
                <a:lnTo>
                  <a:pt x="18787" y="18803"/>
                </a:lnTo>
                <a:lnTo>
                  <a:pt x="18489" y="18803"/>
                </a:lnTo>
                <a:lnTo>
                  <a:pt x="18489" y="18634"/>
                </a:lnTo>
                <a:lnTo>
                  <a:pt x="18191" y="18634"/>
                </a:lnTo>
                <a:lnTo>
                  <a:pt x="17594" y="18295"/>
                </a:lnTo>
                <a:lnTo>
                  <a:pt x="17296" y="18295"/>
                </a:lnTo>
                <a:lnTo>
                  <a:pt x="16998" y="18125"/>
                </a:lnTo>
                <a:lnTo>
                  <a:pt x="16998" y="17956"/>
                </a:lnTo>
                <a:lnTo>
                  <a:pt x="16700" y="17956"/>
                </a:lnTo>
                <a:lnTo>
                  <a:pt x="16402" y="17787"/>
                </a:lnTo>
                <a:lnTo>
                  <a:pt x="16103" y="17787"/>
                </a:lnTo>
                <a:lnTo>
                  <a:pt x="15209" y="17278"/>
                </a:lnTo>
                <a:lnTo>
                  <a:pt x="14612" y="17109"/>
                </a:lnTo>
                <a:lnTo>
                  <a:pt x="14612" y="16940"/>
                </a:lnTo>
                <a:lnTo>
                  <a:pt x="14314" y="16940"/>
                </a:lnTo>
                <a:lnTo>
                  <a:pt x="14314" y="16770"/>
                </a:lnTo>
                <a:lnTo>
                  <a:pt x="13718" y="16770"/>
                </a:lnTo>
                <a:lnTo>
                  <a:pt x="13419" y="16601"/>
                </a:lnTo>
                <a:lnTo>
                  <a:pt x="13121" y="16601"/>
                </a:lnTo>
                <a:lnTo>
                  <a:pt x="12823" y="16431"/>
                </a:lnTo>
                <a:lnTo>
                  <a:pt x="12525" y="16431"/>
                </a:lnTo>
                <a:lnTo>
                  <a:pt x="12525" y="16262"/>
                </a:lnTo>
                <a:lnTo>
                  <a:pt x="11928" y="16262"/>
                </a:lnTo>
                <a:lnTo>
                  <a:pt x="11928" y="16093"/>
                </a:lnTo>
                <a:lnTo>
                  <a:pt x="11630" y="16093"/>
                </a:lnTo>
                <a:lnTo>
                  <a:pt x="9841" y="15584"/>
                </a:lnTo>
                <a:lnTo>
                  <a:pt x="8052" y="15415"/>
                </a:lnTo>
                <a:lnTo>
                  <a:pt x="7455" y="15246"/>
                </a:lnTo>
                <a:lnTo>
                  <a:pt x="7157" y="15246"/>
                </a:lnTo>
                <a:lnTo>
                  <a:pt x="7157" y="15076"/>
                </a:lnTo>
                <a:lnTo>
                  <a:pt x="6561" y="14907"/>
                </a:lnTo>
                <a:lnTo>
                  <a:pt x="5070" y="14060"/>
                </a:lnTo>
                <a:lnTo>
                  <a:pt x="5070" y="13890"/>
                </a:lnTo>
                <a:lnTo>
                  <a:pt x="4771" y="13721"/>
                </a:lnTo>
                <a:lnTo>
                  <a:pt x="4473" y="13721"/>
                </a:lnTo>
                <a:lnTo>
                  <a:pt x="3877" y="13382"/>
                </a:lnTo>
                <a:lnTo>
                  <a:pt x="3877" y="13043"/>
                </a:lnTo>
                <a:lnTo>
                  <a:pt x="3579" y="13043"/>
                </a:lnTo>
                <a:lnTo>
                  <a:pt x="3579" y="12874"/>
                </a:lnTo>
                <a:lnTo>
                  <a:pt x="3280" y="12874"/>
                </a:lnTo>
                <a:lnTo>
                  <a:pt x="3280" y="12705"/>
                </a:lnTo>
                <a:lnTo>
                  <a:pt x="2982" y="12535"/>
                </a:lnTo>
                <a:lnTo>
                  <a:pt x="2684" y="12535"/>
                </a:lnTo>
                <a:lnTo>
                  <a:pt x="2684" y="12196"/>
                </a:lnTo>
                <a:lnTo>
                  <a:pt x="2386" y="12196"/>
                </a:lnTo>
                <a:lnTo>
                  <a:pt x="2386" y="12027"/>
                </a:lnTo>
                <a:lnTo>
                  <a:pt x="2087" y="12027"/>
                </a:lnTo>
                <a:lnTo>
                  <a:pt x="2087" y="11858"/>
                </a:lnTo>
                <a:lnTo>
                  <a:pt x="1789" y="11858"/>
                </a:lnTo>
                <a:lnTo>
                  <a:pt x="1789" y="11688"/>
                </a:lnTo>
                <a:lnTo>
                  <a:pt x="1491" y="11688"/>
                </a:lnTo>
                <a:lnTo>
                  <a:pt x="1491" y="11519"/>
                </a:lnTo>
                <a:lnTo>
                  <a:pt x="1193" y="11519"/>
                </a:lnTo>
                <a:lnTo>
                  <a:pt x="1193" y="11350"/>
                </a:lnTo>
                <a:lnTo>
                  <a:pt x="895" y="11350"/>
                </a:lnTo>
                <a:lnTo>
                  <a:pt x="895" y="11180"/>
                </a:lnTo>
                <a:lnTo>
                  <a:pt x="596" y="11180"/>
                </a:lnTo>
                <a:lnTo>
                  <a:pt x="596" y="11011"/>
                </a:lnTo>
                <a:lnTo>
                  <a:pt x="298" y="11011"/>
                </a:lnTo>
                <a:lnTo>
                  <a:pt x="298" y="10503"/>
                </a:lnTo>
                <a:lnTo>
                  <a:pt x="0" y="10503"/>
                </a:lnTo>
                <a:lnTo>
                  <a:pt x="0" y="7962"/>
                </a:lnTo>
                <a:lnTo>
                  <a:pt x="298" y="7962"/>
                </a:lnTo>
                <a:lnTo>
                  <a:pt x="298" y="7623"/>
                </a:lnTo>
                <a:lnTo>
                  <a:pt x="596" y="7284"/>
                </a:lnTo>
                <a:lnTo>
                  <a:pt x="596" y="7115"/>
                </a:lnTo>
                <a:lnTo>
                  <a:pt x="895" y="6945"/>
                </a:lnTo>
                <a:lnTo>
                  <a:pt x="895" y="6606"/>
                </a:lnTo>
                <a:lnTo>
                  <a:pt x="1193" y="6437"/>
                </a:lnTo>
                <a:lnTo>
                  <a:pt x="1193" y="6268"/>
                </a:lnTo>
                <a:lnTo>
                  <a:pt x="1491" y="6098"/>
                </a:lnTo>
                <a:lnTo>
                  <a:pt x="1491" y="5929"/>
                </a:lnTo>
                <a:lnTo>
                  <a:pt x="1789" y="5590"/>
                </a:lnTo>
                <a:lnTo>
                  <a:pt x="2087" y="5421"/>
                </a:lnTo>
                <a:lnTo>
                  <a:pt x="2087" y="5251"/>
                </a:lnTo>
                <a:lnTo>
                  <a:pt x="2386" y="5082"/>
                </a:lnTo>
                <a:lnTo>
                  <a:pt x="2386" y="4574"/>
                </a:lnTo>
                <a:lnTo>
                  <a:pt x="2684" y="4574"/>
                </a:lnTo>
                <a:lnTo>
                  <a:pt x="2684" y="4404"/>
                </a:lnTo>
                <a:lnTo>
                  <a:pt x="2982" y="4235"/>
                </a:lnTo>
                <a:lnTo>
                  <a:pt x="2982" y="4065"/>
                </a:lnTo>
                <a:lnTo>
                  <a:pt x="3280" y="4065"/>
                </a:lnTo>
                <a:lnTo>
                  <a:pt x="3280" y="3896"/>
                </a:lnTo>
                <a:lnTo>
                  <a:pt x="3579" y="3896"/>
                </a:lnTo>
                <a:lnTo>
                  <a:pt x="3579" y="3557"/>
                </a:lnTo>
                <a:lnTo>
                  <a:pt x="3877" y="3557"/>
                </a:lnTo>
                <a:lnTo>
                  <a:pt x="3877" y="3388"/>
                </a:lnTo>
                <a:lnTo>
                  <a:pt x="4175" y="3219"/>
                </a:lnTo>
                <a:lnTo>
                  <a:pt x="4473" y="3219"/>
                </a:lnTo>
                <a:lnTo>
                  <a:pt x="4473" y="3049"/>
                </a:lnTo>
                <a:lnTo>
                  <a:pt x="4771" y="3049"/>
                </a:lnTo>
                <a:lnTo>
                  <a:pt x="4771" y="2880"/>
                </a:lnTo>
                <a:lnTo>
                  <a:pt x="5070" y="2880"/>
                </a:lnTo>
                <a:lnTo>
                  <a:pt x="5070" y="2710"/>
                </a:lnTo>
                <a:lnTo>
                  <a:pt x="5666" y="2710"/>
                </a:lnTo>
                <a:lnTo>
                  <a:pt x="5666" y="2541"/>
                </a:lnTo>
                <a:lnTo>
                  <a:pt x="5964" y="2541"/>
                </a:lnTo>
                <a:lnTo>
                  <a:pt x="5964" y="2372"/>
                </a:lnTo>
                <a:lnTo>
                  <a:pt x="6262" y="2372"/>
                </a:lnTo>
                <a:lnTo>
                  <a:pt x="6561" y="2202"/>
                </a:lnTo>
                <a:lnTo>
                  <a:pt x="6859" y="2202"/>
                </a:lnTo>
                <a:lnTo>
                  <a:pt x="6859" y="2033"/>
                </a:lnTo>
                <a:lnTo>
                  <a:pt x="7157" y="2033"/>
                </a:lnTo>
                <a:lnTo>
                  <a:pt x="7157" y="1863"/>
                </a:lnTo>
                <a:lnTo>
                  <a:pt x="7455" y="1863"/>
                </a:lnTo>
                <a:lnTo>
                  <a:pt x="7455" y="1694"/>
                </a:lnTo>
                <a:lnTo>
                  <a:pt x="7753" y="1694"/>
                </a:lnTo>
                <a:lnTo>
                  <a:pt x="7753" y="1525"/>
                </a:lnTo>
                <a:lnTo>
                  <a:pt x="8052" y="1525"/>
                </a:lnTo>
                <a:lnTo>
                  <a:pt x="8052" y="1186"/>
                </a:lnTo>
                <a:lnTo>
                  <a:pt x="8350" y="1186"/>
                </a:lnTo>
                <a:lnTo>
                  <a:pt x="835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5" name="Freeform 387">
            <a:extLst>
              <a:ext uri="{FF2B5EF4-FFF2-40B4-BE49-F238E27FC236}">
                <a16:creationId xmlns:a16="http://schemas.microsoft.com/office/drawing/2014/main" id="{BE49F60C-6907-2C6E-7E2A-0B84FF8622EB}"/>
              </a:ext>
            </a:extLst>
          </p:cNvPr>
          <p:cNvSpPr>
            <a:spLocks/>
          </p:cNvSpPr>
          <p:nvPr/>
        </p:nvSpPr>
        <p:spPr bwMode="auto">
          <a:xfrm>
            <a:off x="3933825" y="1941513"/>
            <a:ext cx="609600" cy="1173162"/>
          </a:xfrm>
          <a:custGeom>
            <a:avLst/>
            <a:gdLst>
              <a:gd name="T0" fmla="*/ 8429 w 20000"/>
              <a:gd name="T1" fmla="*/ 650 h 20000"/>
              <a:gd name="T2" fmla="*/ 8117 w 20000"/>
              <a:gd name="T3" fmla="*/ 975 h 20000"/>
              <a:gd name="T4" fmla="*/ 7804 w 20000"/>
              <a:gd name="T5" fmla="*/ 1138 h 20000"/>
              <a:gd name="T6" fmla="*/ 7492 w 20000"/>
              <a:gd name="T7" fmla="*/ 1300 h 20000"/>
              <a:gd name="T8" fmla="*/ 7180 w 20000"/>
              <a:gd name="T9" fmla="*/ 1463 h 20000"/>
              <a:gd name="T10" fmla="*/ 6868 w 20000"/>
              <a:gd name="T11" fmla="*/ 1625 h 20000"/>
              <a:gd name="T12" fmla="*/ 6243 w 20000"/>
              <a:gd name="T13" fmla="*/ 1788 h 20000"/>
              <a:gd name="T14" fmla="*/ 5619 w 20000"/>
              <a:gd name="T15" fmla="*/ 1950 h 20000"/>
              <a:gd name="T16" fmla="*/ 5307 w 20000"/>
              <a:gd name="T17" fmla="*/ 2113 h 20000"/>
              <a:gd name="T18" fmla="*/ 4683 w 20000"/>
              <a:gd name="T19" fmla="*/ 2275 h 20000"/>
              <a:gd name="T20" fmla="*/ 4058 w 20000"/>
              <a:gd name="T21" fmla="*/ 2438 h 20000"/>
              <a:gd name="T22" fmla="*/ 3434 w 20000"/>
              <a:gd name="T23" fmla="*/ 2600 h 20000"/>
              <a:gd name="T24" fmla="*/ 2810 w 20000"/>
              <a:gd name="T25" fmla="*/ 2763 h 20000"/>
              <a:gd name="T26" fmla="*/ 2497 w 20000"/>
              <a:gd name="T27" fmla="*/ 2925 h 20000"/>
              <a:gd name="T28" fmla="*/ 1873 w 20000"/>
              <a:gd name="T29" fmla="*/ 3088 h 20000"/>
              <a:gd name="T30" fmla="*/ 1561 w 20000"/>
              <a:gd name="T31" fmla="*/ 3250 h 20000"/>
              <a:gd name="T32" fmla="*/ 1249 w 20000"/>
              <a:gd name="T33" fmla="*/ 3413 h 20000"/>
              <a:gd name="T34" fmla="*/ 937 w 20000"/>
              <a:gd name="T35" fmla="*/ 3738 h 20000"/>
              <a:gd name="T36" fmla="*/ 624 w 20000"/>
              <a:gd name="T37" fmla="*/ 4063 h 20000"/>
              <a:gd name="T38" fmla="*/ 312 w 20000"/>
              <a:gd name="T39" fmla="*/ 4713 h 20000"/>
              <a:gd name="T40" fmla="*/ 0 w 20000"/>
              <a:gd name="T41" fmla="*/ 6013 h 20000"/>
              <a:gd name="T42" fmla="*/ 312 w 20000"/>
              <a:gd name="T43" fmla="*/ 10076 h 20000"/>
              <a:gd name="T44" fmla="*/ 624 w 20000"/>
              <a:gd name="T45" fmla="*/ 11051 h 20000"/>
              <a:gd name="T46" fmla="*/ 937 w 20000"/>
              <a:gd name="T47" fmla="*/ 11376 h 20000"/>
              <a:gd name="T48" fmla="*/ 1249 w 20000"/>
              <a:gd name="T49" fmla="*/ 11701 h 20000"/>
              <a:gd name="T50" fmla="*/ 1561 w 20000"/>
              <a:gd name="T51" fmla="*/ 12026 h 20000"/>
              <a:gd name="T52" fmla="*/ 1873 w 20000"/>
              <a:gd name="T53" fmla="*/ 12514 h 20000"/>
              <a:gd name="T54" fmla="*/ 2185 w 20000"/>
              <a:gd name="T55" fmla="*/ 12676 h 20000"/>
              <a:gd name="T56" fmla="*/ 2497 w 20000"/>
              <a:gd name="T57" fmla="*/ 13001 h 20000"/>
              <a:gd name="T58" fmla="*/ 2810 w 20000"/>
              <a:gd name="T59" fmla="*/ 13326 h 20000"/>
              <a:gd name="T60" fmla="*/ 3122 w 20000"/>
              <a:gd name="T61" fmla="*/ 13489 h 20000"/>
              <a:gd name="T62" fmla="*/ 3434 w 20000"/>
              <a:gd name="T63" fmla="*/ 13651 h 20000"/>
              <a:gd name="T64" fmla="*/ 4058 w 20000"/>
              <a:gd name="T65" fmla="*/ 13976 h 20000"/>
              <a:gd name="T66" fmla="*/ 5307 w 20000"/>
              <a:gd name="T67" fmla="*/ 14789 h 20000"/>
              <a:gd name="T68" fmla="*/ 5931 w 20000"/>
              <a:gd name="T69" fmla="*/ 15114 h 20000"/>
              <a:gd name="T70" fmla="*/ 6243 w 20000"/>
              <a:gd name="T71" fmla="*/ 15276 h 20000"/>
              <a:gd name="T72" fmla="*/ 6556 w 20000"/>
              <a:gd name="T73" fmla="*/ 15439 h 20000"/>
              <a:gd name="T74" fmla="*/ 6868 w 20000"/>
              <a:gd name="T75" fmla="*/ 15601 h 20000"/>
              <a:gd name="T76" fmla="*/ 7180 w 20000"/>
              <a:gd name="T77" fmla="*/ 15926 h 20000"/>
              <a:gd name="T78" fmla="*/ 8117 w 20000"/>
              <a:gd name="T79" fmla="*/ 16251 h 20000"/>
              <a:gd name="T80" fmla="*/ 9365 w 20000"/>
              <a:gd name="T81" fmla="*/ 16739 h 20000"/>
              <a:gd name="T82" fmla="*/ 10926 w 20000"/>
              <a:gd name="T83" fmla="*/ 17226 h 20000"/>
              <a:gd name="T84" fmla="*/ 11550 w 20000"/>
              <a:gd name="T85" fmla="*/ 17389 h 20000"/>
              <a:gd name="T86" fmla="*/ 12799 w 20000"/>
              <a:gd name="T87" fmla="*/ 17876 h 20000"/>
              <a:gd name="T88" fmla="*/ 13736 w 20000"/>
              <a:gd name="T89" fmla="*/ 18039 h 20000"/>
              <a:gd name="T90" fmla="*/ 14048 w 20000"/>
              <a:gd name="T91" fmla="*/ 18364 h 20000"/>
              <a:gd name="T92" fmla="*/ 14672 w 20000"/>
              <a:gd name="T93" fmla="*/ 18527 h 20000"/>
              <a:gd name="T94" fmla="*/ 15297 w 20000"/>
              <a:gd name="T95" fmla="*/ 18689 h 20000"/>
              <a:gd name="T96" fmla="*/ 16233 w 20000"/>
              <a:gd name="T97" fmla="*/ 18852 h 20000"/>
              <a:gd name="T98" fmla="*/ 16545 w 20000"/>
              <a:gd name="T99" fmla="*/ 19014 h 20000"/>
              <a:gd name="T100" fmla="*/ 17170 w 20000"/>
              <a:gd name="T101" fmla="*/ 19177 h 20000"/>
              <a:gd name="T102" fmla="*/ 17794 w 20000"/>
              <a:gd name="T103" fmla="*/ 19339 h 20000"/>
              <a:gd name="T104" fmla="*/ 18106 w 20000"/>
              <a:gd name="T105" fmla="*/ 19502 h 20000"/>
              <a:gd name="T106" fmla="*/ 18418 w 20000"/>
              <a:gd name="T107" fmla="*/ 19664 h 20000"/>
              <a:gd name="T108" fmla="*/ 19355 w 20000"/>
              <a:gd name="T109" fmla="*/ 19827 h 20000"/>
              <a:gd name="T110" fmla="*/ 19979 w 20000"/>
              <a:gd name="T111" fmla="*/ 19989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000" h="20000">
                <a:moveTo>
                  <a:pt x="8429" y="0"/>
                </a:moveTo>
                <a:lnTo>
                  <a:pt x="8429" y="650"/>
                </a:lnTo>
                <a:lnTo>
                  <a:pt x="8117" y="650"/>
                </a:lnTo>
                <a:lnTo>
                  <a:pt x="8117" y="975"/>
                </a:lnTo>
                <a:lnTo>
                  <a:pt x="7804" y="975"/>
                </a:lnTo>
                <a:lnTo>
                  <a:pt x="7804" y="1138"/>
                </a:lnTo>
                <a:lnTo>
                  <a:pt x="7492" y="1138"/>
                </a:lnTo>
                <a:lnTo>
                  <a:pt x="7492" y="1300"/>
                </a:lnTo>
                <a:lnTo>
                  <a:pt x="7180" y="1300"/>
                </a:lnTo>
                <a:lnTo>
                  <a:pt x="7180" y="1463"/>
                </a:lnTo>
                <a:lnTo>
                  <a:pt x="6868" y="1463"/>
                </a:lnTo>
                <a:lnTo>
                  <a:pt x="6868" y="1625"/>
                </a:lnTo>
                <a:lnTo>
                  <a:pt x="6243" y="1625"/>
                </a:lnTo>
                <a:lnTo>
                  <a:pt x="6243" y="1788"/>
                </a:lnTo>
                <a:lnTo>
                  <a:pt x="5931" y="1788"/>
                </a:lnTo>
                <a:lnTo>
                  <a:pt x="5619" y="1950"/>
                </a:lnTo>
                <a:lnTo>
                  <a:pt x="5307" y="1950"/>
                </a:lnTo>
                <a:lnTo>
                  <a:pt x="5307" y="2113"/>
                </a:lnTo>
                <a:lnTo>
                  <a:pt x="4683" y="2113"/>
                </a:lnTo>
                <a:lnTo>
                  <a:pt x="4683" y="2275"/>
                </a:lnTo>
                <a:lnTo>
                  <a:pt x="4058" y="2275"/>
                </a:lnTo>
                <a:lnTo>
                  <a:pt x="4058" y="2438"/>
                </a:lnTo>
                <a:lnTo>
                  <a:pt x="3746" y="2438"/>
                </a:lnTo>
                <a:lnTo>
                  <a:pt x="3434" y="2600"/>
                </a:lnTo>
                <a:lnTo>
                  <a:pt x="3122" y="2600"/>
                </a:lnTo>
                <a:lnTo>
                  <a:pt x="2810" y="2763"/>
                </a:lnTo>
                <a:lnTo>
                  <a:pt x="2497" y="2763"/>
                </a:lnTo>
                <a:lnTo>
                  <a:pt x="2497" y="2925"/>
                </a:lnTo>
                <a:lnTo>
                  <a:pt x="2185" y="2925"/>
                </a:lnTo>
                <a:lnTo>
                  <a:pt x="1873" y="3088"/>
                </a:lnTo>
                <a:lnTo>
                  <a:pt x="1873" y="3250"/>
                </a:lnTo>
                <a:lnTo>
                  <a:pt x="1561" y="3250"/>
                </a:lnTo>
                <a:lnTo>
                  <a:pt x="1561" y="3413"/>
                </a:lnTo>
                <a:lnTo>
                  <a:pt x="1249" y="3413"/>
                </a:lnTo>
                <a:lnTo>
                  <a:pt x="1249" y="3738"/>
                </a:lnTo>
                <a:lnTo>
                  <a:pt x="937" y="3738"/>
                </a:lnTo>
                <a:lnTo>
                  <a:pt x="937" y="3900"/>
                </a:lnTo>
                <a:lnTo>
                  <a:pt x="624" y="4063"/>
                </a:lnTo>
                <a:lnTo>
                  <a:pt x="624" y="4713"/>
                </a:lnTo>
                <a:lnTo>
                  <a:pt x="312" y="4713"/>
                </a:lnTo>
                <a:lnTo>
                  <a:pt x="312" y="5688"/>
                </a:lnTo>
                <a:lnTo>
                  <a:pt x="0" y="6013"/>
                </a:lnTo>
                <a:lnTo>
                  <a:pt x="0" y="10076"/>
                </a:lnTo>
                <a:lnTo>
                  <a:pt x="312" y="10076"/>
                </a:lnTo>
                <a:lnTo>
                  <a:pt x="312" y="10888"/>
                </a:lnTo>
                <a:lnTo>
                  <a:pt x="624" y="11051"/>
                </a:lnTo>
                <a:lnTo>
                  <a:pt x="624" y="11213"/>
                </a:lnTo>
                <a:lnTo>
                  <a:pt x="937" y="11376"/>
                </a:lnTo>
                <a:lnTo>
                  <a:pt x="937" y="11538"/>
                </a:lnTo>
                <a:lnTo>
                  <a:pt x="1249" y="11701"/>
                </a:lnTo>
                <a:lnTo>
                  <a:pt x="1249" y="12026"/>
                </a:lnTo>
                <a:lnTo>
                  <a:pt x="1561" y="12026"/>
                </a:lnTo>
                <a:lnTo>
                  <a:pt x="1561" y="12351"/>
                </a:lnTo>
                <a:lnTo>
                  <a:pt x="1873" y="12514"/>
                </a:lnTo>
                <a:lnTo>
                  <a:pt x="1873" y="12676"/>
                </a:lnTo>
                <a:lnTo>
                  <a:pt x="2185" y="12676"/>
                </a:lnTo>
                <a:lnTo>
                  <a:pt x="2185" y="12839"/>
                </a:lnTo>
                <a:lnTo>
                  <a:pt x="2497" y="13001"/>
                </a:lnTo>
                <a:lnTo>
                  <a:pt x="2497" y="13164"/>
                </a:lnTo>
                <a:lnTo>
                  <a:pt x="2810" y="13326"/>
                </a:lnTo>
                <a:lnTo>
                  <a:pt x="2810" y="13489"/>
                </a:lnTo>
                <a:lnTo>
                  <a:pt x="3122" y="13489"/>
                </a:lnTo>
                <a:lnTo>
                  <a:pt x="3122" y="13651"/>
                </a:lnTo>
                <a:lnTo>
                  <a:pt x="3434" y="13651"/>
                </a:lnTo>
                <a:lnTo>
                  <a:pt x="3434" y="13814"/>
                </a:lnTo>
                <a:lnTo>
                  <a:pt x="4058" y="13976"/>
                </a:lnTo>
                <a:lnTo>
                  <a:pt x="4058" y="14139"/>
                </a:lnTo>
                <a:lnTo>
                  <a:pt x="5307" y="14789"/>
                </a:lnTo>
                <a:lnTo>
                  <a:pt x="5619" y="15114"/>
                </a:lnTo>
                <a:lnTo>
                  <a:pt x="5931" y="15114"/>
                </a:lnTo>
                <a:lnTo>
                  <a:pt x="5931" y="15276"/>
                </a:lnTo>
                <a:lnTo>
                  <a:pt x="6243" y="15276"/>
                </a:lnTo>
                <a:lnTo>
                  <a:pt x="6243" y="15439"/>
                </a:lnTo>
                <a:lnTo>
                  <a:pt x="6556" y="15439"/>
                </a:lnTo>
                <a:lnTo>
                  <a:pt x="6556" y="15601"/>
                </a:lnTo>
                <a:lnTo>
                  <a:pt x="6868" y="15601"/>
                </a:lnTo>
                <a:lnTo>
                  <a:pt x="6868" y="15764"/>
                </a:lnTo>
                <a:lnTo>
                  <a:pt x="7180" y="15926"/>
                </a:lnTo>
                <a:lnTo>
                  <a:pt x="7804" y="16089"/>
                </a:lnTo>
                <a:lnTo>
                  <a:pt x="8117" y="16251"/>
                </a:lnTo>
                <a:lnTo>
                  <a:pt x="8429" y="16251"/>
                </a:lnTo>
                <a:lnTo>
                  <a:pt x="9365" y="16739"/>
                </a:lnTo>
                <a:lnTo>
                  <a:pt x="9990" y="16739"/>
                </a:lnTo>
                <a:lnTo>
                  <a:pt x="10926" y="17226"/>
                </a:lnTo>
                <a:lnTo>
                  <a:pt x="11550" y="17226"/>
                </a:lnTo>
                <a:lnTo>
                  <a:pt x="11550" y="17389"/>
                </a:lnTo>
                <a:lnTo>
                  <a:pt x="12175" y="17551"/>
                </a:lnTo>
                <a:lnTo>
                  <a:pt x="12799" y="17876"/>
                </a:lnTo>
                <a:lnTo>
                  <a:pt x="13111" y="17876"/>
                </a:lnTo>
                <a:lnTo>
                  <a:pt x="13736" y="18039"/>
                </a:lnTo>
                <a:lnTo>
                  <a:pt x="14048" y="18202"/>
                </a:lnTo>
                <a:lnTo>
                  <a:pt x="14048" y="18364"/>
                </a:lnTo>
                <a:lnTo>
                  <a:pt x="14672" y="18364"/>
                </a:lnTo>
                <a:lnTo>
                  <a:pt x="14672" y="18527"/>
                </a:lnTo>
                <a:lnTo>
                  <a:pt x="14984" y="18527"/>
                </a:lnTo>
                <a:lnTo>
                  <a:pt x="15297" y="18689"/>
                </a:lnTo>
                <a:lnTo>
                  <a:pt x="15921" y="18689"/>
                </a:lnTo>
                <a:lnTo>
                  <a:pt x="16233" y="18852"/>
                </a:lnTo>
                <a:lnTo>
                  <a:pt x="16233" y="19014"/>
                </a:lnTo>
                <a:lnTo>
                  <a:pt x="16545" y="19014"/>
                </a:lnTo>
                <a:lnTo>
                  <a:pt x="16545" y="19177"/>
                </a:lnTo>
                <a:lnTo>
                  <a:pt x="17170" y="19177"/>
                </a:lnTo>
                <a:lnTo>
                  <a:pt x="17170" y="19339"/>
                </a:lnTo>
                <a:lnTo>
                  <a:pt x="17794" y="19339"/>
                </a:lnTo>
                <a:lnTo>
                  <a:pt x="17794" y="19502"/>
                </a:lnTo>
                <a:lnTo>
                  <a:pt x="18106" y="19502"/>
                </a:lnTo>
                <a:lnTo>
                  <a:pt x="18106" y="19664"/>
                </a:lnTo>
                <a:lnTo>
                  <a:pt x="18418" y="19664"/>
                </a:lnTo>
                <a:lnTo>
                  <a:pt x="18418" y="19827"/>
                </a:lnTo>
                <a:lnTo>
                  <a:pt x="19355" y="19827"/>
                </a:lnTo>
                <a:lnTo>
                  <a:pt x="19667" y="19989"/>
                </a:lnTo>
                <a:lnTo>
                  <a:pt x="19979" y="19989"/>
                </a:lnTo>
                <a:lnTo>
                  <a:pt x="19355" y="19989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6" name="Line 388">
            <a:extLst>
              <a:ext uri="{FF2B5EF4-FFF2-40B4-BE49-F238E27FC236}">
                <a16:creationId xmlns:a16="http://schemas.microsoft.com/office/drawing/2014/main" id="{7AA77ECB-E613-9625-A927-1F5BDC74127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629400" y="4391025"/>
            <a:ext cx="114300" cy="2857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7" name="Rectangle 389">
            <a:extLst>
              <a:ext uri="{FF2B5EF4-FFF2-40B4-BE49-F238E27FC236}">
                <a16:creationId xmlns:a16="http://schemas.microsoft.com/office/drawing/2014/main" id="{51A65A96-FC4E-661F-46DF-B35664D03B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61388" y="3703638"/>
            <a:ext cx="125412" cy="63023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8" name="Rectangle 390">
            <a:extLst>
              <a:ext uri="{FF2B5EF4-FFF2-40B4-BE49-F238E27FC236}">
                <a16:creationId xmlns:a16="http://schemas.microsoft.com/office/drawing/2014/main" id="{4BFB16D3-0AA9-0CC5-A3C7-AA0416889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0" y="1408113"/>
            <a:ext cx="714375" cy="666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59" name="Rectangle 391">
            <a:extLst>
              <a:ext uri="{FF2B5EF4-FFF2-40B4-BE49-F238E27FC236}">
                <a16:creationId xmlns:a16="http://schemas.microsoft.com/office/drawing/2014/main" id="{7D34DDE8-34BE-C3DC-EF42-F4A9A449D5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703638"/>
            <a:ext cx="85725" cy="6207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60" name="Rectangle 392">
            <a:extLst>
              <a:ext uri="{FF2B5EF4-FFF2-40B4-BE49-F238E27FC236}">
                <a16:creationId xmlns:a16="http://schemas.microsoft.com/office/drawing/2014/main" id="{CD19D5D8-8EF6-FE61-4186-9FE81C0E9F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0" y="6210300"/>
            <a:ext cx="723900" cy="1143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61" name="Rectangle 393">
            <a:extLst>
              <a:ext uri="{FF2B5EF4-FFF2-40B4-BE49-F238E27FC236}">
                <a16:creationId xmlns:a16="http://schemas.microsoft.com/office/drawing/2014/main" id="{C7B747B9-1C7D-22B7-4C18-D85234C23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2575" y="4911725"/>
            <a:ext cx="2486025" cy="879475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r>
              <a:rPr lang="en-US" altLang="en-US" sz="1000"/>
              <a:t>Legend:</a:t>
            </a:r>
          </a:p>
          <a:p>
            <a:r>
              <a:rPr lang="en-US" altLang="en-US" sz="1000"/>
              <a:t>	Patient Paths (w/letters)</a:t>
            </a:r>
          </a:p>
          <a:p>
            <a:r>
              <a:rPr lang="en-US" altLang="en-US" sz="1000"/>
              <a:t>	Staff Paths (w/numbers)</a:t>
            </a:r>
          </a:p>
          <a:p>
            <a:endParaRPr lang="en-US" altLang="en-US" sz="1000"/>
          </a:p>
          <a:p>
            <a:r>
              <a:rPr lang="en-US" altLang="en-US" sz="1000"/>
              <a:t>	Chair</a:t>
            </a:r>
            <a:endParaRPr lang="en-US" altLang="en-US" sz="1600"/>
          </a:p>
        </p:txBody>
      </p:sp>
      <p:sp>
        <p:nvSpPr>
          <p:cNvPr id="519562" name="Freeform 394">
            <a:extLst>
              <a:ext uri="{FF2B5EF4-FFF2-40B4-BE49-F238E27FC236}">
                <a16:creationId xmlns:a16="http://schemas.microsoft.com/office/drawing/2014/main" id="{A4D7A634-EB6B-C0F1-2E78-B083754D63AD}"/>
              </a:ext>
            </a:extLst>
          </p:cNvPr>
          <p:cNvSpPr>
            <a:spLocks/>
          </p:cNvSpPr>
          <p:nvPr/>
        </p:nvSpPr>
        <p:spPr bwMode="auto">
          <a:xfrm>
            <a:off x="5427663" y="5180013"/>
            <a:ext cx="390525" cy="68262"/>
          </a:xfrm>
          <a:custGeom>
            <a:avLst/>
            <a:gdLst>
              <a:gd name="T0" fmla="*/ 0 w 20000"/>
              <a:gd name="T1" fmla="*/ 8491 h 20000"/>
              <a:gd name="T2" fmla="*/ 974 w 20000"/>
              <a:gd name="T3" fmla="*/ 8491 h 20000"/>
              <a:gd name="T4" fmla="*/ 4870 w 20000"/>
              <a:gd name="T5" fmla="*/ 5660 h 20000"/>
              <a:gd name="T6" fmla="*/ 5844 w 20000"/>
              <a:gd name="T7" fmla="*/ 2830 h 20000"/>
              <a:gd name="T8" fmla="*/ 6331 w 20000"/>
              <a:gd name="T9" fmla="*/ 0 h 20000"/>
              <a:gd name="T10" fmla="*/ 13149 w 20000"/>
              <a:gd name="T11" fmla="*/ 0 h 20000"/>
              <a:gd name="T12" fmla="*/ 13636 w 20000"/>
              <a:gd name="T13" fmla="*/ 2830 h 20000"/>
              <a:gd name="T14" fmla="*/ 15097 w 20000"/>
              <a:gd name="T15" fmla="*/ 2830 h 20000"/>
              <a:gd name="T16" fmla="*/ 15584 w 20000"/>
              <a:gd name="T17" fmla="*/ 5660 h 20000"/>
              <a:gd name="T18" fmla="*/ 16071 w 20000"/>
              <a:gd name="T19" fmla="*/ 5660 h 20000"/>
              <a:gd name="T20" fmla="*/ 16071 w 20000"/>
              <a:gd name="T21" fmla="*/ 8491 h 20000"/>
              <a:gd name="T22" fmla="*/ 16558 w 20000"/>
              <a:gd name="T23" fmla="*/ 8491 h 20000"/>
              <a:gd name="T24" fmla="*/ 17532 w 20000"/>
              <a:gd name="T25" fmla="*/ 11321 h 20000"/>
              <a:gd name="T26" fmla="*/ 18019 w 20000"/>
              <a:gd name="T27" fmla="*/ 14151 h 20000"/>
              <a:gd name="T28" fmla="*/ 18994 w 20000"/>
              <a:gd name="T29" fmla="*/ 16981 h 20000"/>
              <a:gd name="T30" fmla="*/ 19481 w 20000"/>
              <a:gd name="T31" fmla="*/ 19811 h 20000"/>
              <a:gd name="T32" fmla="*/ 19481 w 20000"/>
              <a:gd name="T33" fmla="*/ 16981 h 20000"/>
              <a:gd name="T34" fmla="*/ 19968 w 20000"/>
              <a:gd name="T35" fmla="*/ 16981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0000" h="20000">
                <a:moveTo>
                  <a:pt x="0" y="8491"/>
                </a:moveTo>
                <a:lnTo>
                  <a:pt x="974" y="8491"/>
                </a:lnTo>
                <a:lnTo>
                  <a:pt x="4870" y="5660"/>
                </a:lnTo>
                <a:lnTo>
                  <a:pt x="5844" y="2830"/>
                </a:lnTo>
                <a:lnTo>
                  <a:pt x="6331" y="0"/>
                </a:lnTo>
                <a:lnTo>
                  <a:pt x="13149" y="0"/>
                </a:lnTo>
                <a:lnTo>
                  <a:pt x="13636" y="2830"/>
                </a:lnTo>
                <a:lnTo>
                  <a:pt x="15097" y="2830"/>
                </a:lnTo>
                <a:lnTo>
                  <a:pt x="15584" y="5660"/>
                </a:lnTo>
                <a:lnTo>
                  <a:pt x="16071" y="5660"/>
                </a:lnTo>
                <a:lnTo>
                  <a:pt x="16071" y="8491"/>
                </a:lnTo>
                <a:lnTo>
                  <a:pt x="16558" y="8491"/>
                </a:lnTo>
                <a:lnTo>
                  <a:pt x="17532" y="11321"/>
                </a:lnTo>
                <a:lnTo>
                  <a:pt x="18019" y="14151"/>
                </a:lnTo>
                <a:lnTo>
                  <a:pt x="18994" y="16981"/>
                </a:lnTo>
                <a:lnTo>
                  <a:pt x="19481" y="19811"/>
                </a:lnTo>
                <a:lnTo>
                  <a:pt x="19481" y="16981"/>
                </a:lnTo>
                <a:lnTo>
                  <a:pt x="19968" y="16981"/>
                </a:lnTo>
              </a:path>
            </a:pathLst>
          </a:custGeom>
          <a:solidFill>
            <a:srgbClr val="FFFFFF"/>
          </a:solidFill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63" name="Freeform 395">
            <a:extLst>
              <a:ext uri="{FF2B5EF4-FFF2-40B4-BE49-F238E27FC236}">
                <a16:creationId xmlns:a16="http://schemas.microsoft.com/office/drawing/2014/main" id="{F8941714-9F4B-D127-D6A9-72F025DCC526}"/>
              </a:ext>
            </a:extLst>
          </p:cNvPr>
          <p:cNvSpPr>
            <a:spLocks/>
          </p:cNvSpPr>
          <p:nvPr/>
        </p:nvSpPr>
        <p:spPr bwMode="auto">
          <a:xfrm>
            <a:off x="5410200" y="5356225"/>
            <a:ext cx="390525" cy="66675"/>
          </a:xfrm>
          <a:custGeom>
            <a:avLst/>
            <a:gdLst>
              <a:gd name="T0" fmla="*/ 0 w 20000"/>
              <a:gd name="T1" fmla="*/ 19811 h 20000"/>
              <a:gd name="T2" fmla="*/ 0 w 20000"/>
              <a:gd name="T3" fmla="*/ 16981 h 20000"/>
              <a:gd name="T4" fmla="*/ 487 w 20000"/>
              <a:gd name="T5" fmla="*/ 16981 h 20000"/>
              <a:gd name="T6" fmla="*/ 974 w 20000"/>
              <a:gd name="T7" fmla="*/ 14151 h 20000"/>
              <a:gd name="T8" fmla="*/ 6818 w 20000"/>
              <a:gd name="T9" fmla="*/ 8491 h 20000"/>
              <a:gd name="T10" fmla="*/ 7792 w 20000"/>
              <a:gd name="T11" fmla="*/ 5660 h 20000"/>
              <a:gd name="T12" fmla="*/ 8279 w 20000"/>
              <a:gd name="T13" fmla="*/ 5660 h 20000"/>
              <a:gd name="T14" fmla="*/ 8279 w 20000"/>
              <a:gd name="T15" fmla="*/ 2830 h 20000"/>
              <a:gd name="T16" fmla="*/ 8766 w 20000"/>
              <a:gd name="T17" fmla="*/ 2830 h 20000"/>
              <a:gd name="T18" fmla="*/ 9253 w 20000"/>
              <a:gd name="T19" fmla="*/ 0 h 20000"/>
              <a:gd name="T20" fmla="*/ 13149 w 20000"/>
              <a:gd name="T21" fmla="*/ 0 h 20000"/>
              <a:gd name="T22" fmla="*/ 13149 w 20000"/>
              <a:gd name="T23" fmla="*/ 2830 h 20000"/>
              <a:gd name="T24" fmla="*/ 13636 w 20000"/>
              <a:gd name="T25" fmla="*/ 2830 h 20000"/>
              <a:gd name="T26" fmla="*/ 14123 w 20000"/>
              <a:gd name="T27" fmla="*/ 5660 h 20000"/>
              <a:gd name="T28" fmla="*/ 14610 w 20000"/>
              <a:gd name="T29" fmla="*/ 5660 h 20000"/>
              <a:gd name="T30" fmla="*/ 15584 w 20000"/>
              <a:gd name="T31" fmla="*/ 8491 h 20000"/>
              <a:gd name="T32" fmla="*/ 16071 w 20000"/>
              <a:gd name="T33" fmla="*/ 8491 h 20000"/>
              <a:gd name="T34" fmla="*/ 16071 w 20000"/>
              <a:gd name="T35" fmla="*/ 11321 h 20000"/>
              <a:gd name="T36" fmla="*/ 17532 w 20000"/>
              <a:gd name="T37" fmla="*/ 11321 h 20000"/>
              <a:gd name="T38" fmla="*/ 17532 w 20000"/>
              <a:gd name="T39" fmla="*/ 14151 h 20000"/>
              <a:gd name="T40" fmla="*/ 19968 w 20000"/>
              <a:gd name="T41" fmla="*/ 14151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0000" h="20000">
                <a:moveTo>
                  <a:pt x="0" y="19811"/>
                </a:moveTo>
                <a:lnTo>
                  <a:pt x="0" y="16981"/>
                </a:lnTo>
                <a:lnTo>
                  <a:pt x="487" y="16981"/>
                </a:lnTo>
                <a:lnTo>
                  <a:pt x="974" y="14151"/>
                </a:lnTo>
                <a:lnTo>
                  <a:pt x="6818" y="8491"/>
                </a:lnTo>
                <a:lnTo>
                  <a:pt x="7792" y="5660"/>
                </a:lnTo>
                <a:lnTo>
                  <a:pt x="8279" y="5660"/>
                </a:lnTo>
                <a:lnTo>
                  <a:pt x="8279" y="2830"/>
                </a:lnTo>
                <a:lnTo>
                  <a:pt x="8766" y="2830"/>
                </a:lnTo>
                <a:lnTo>
                  <a:pt x="9253" y="0"/>
                </a:lnTo>
                <a:lnTo>
                  <a:pt x="13149" y="0"/>
                </a:lnTo>
                <a:lnTo>
                  <a:pt x="13149" y="2830"/>
                </a:lnTo>
                <a:lnTo>
                  <a:pt x="13636" y="2830"/>
                </a:lnTo>
                <a:lnTo>
                  <a:pt x="14123" y="5660"/>
                </a:lnTo>
                <a:lnTo>
                  <a:pt x="14610" y="5660"/>
                </a:lnTo>
                <a:lnTo>
                  <a:pt x="15584" y="8491"/>
                </a:lnTo>
                <a:lnTo>
                  <a:pt x="16071" y="8491"/>
                </a:lnTo>
                <a:lnTo>
                  <a:pt x="16071" y="11321"/>
                </a:lnTo>
                <a:lnTo>
                  <a:pt x="17532" y="11321"/>
                </a:lnTo>
                <a:lnTo>
                  <a:pt x="17532" y="14151"/>
                </a:lnTo>
                <a:lnTo>
                  <a:pt x="19968" y="14151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64" name="Rectangle 396">
            <a:extLst>
              <a:ext uri="{FF2B5EF4-FFF2-40B4-BE49-F238E27FC236}">
                <a16:creationId xmlns:a16="http://schemas.microsoft.com/office/drawing/2014/main" id="{EFA1E3F8-41B1-6C00-2A1F-5FA705D07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7225" y="3443288"/>
            <a:ext cx="438150" cy="219075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/>
            <a:r>
              <a:rPr lang="en-US" altLang="en-US" sz="800"/>
              <a:t>Printer</a:t>
            </a:r>
            <a:endParaRPr lang="en-US" altLang="en-US" sz="1600"/>
          </a:p>
        </p:txBody>
      </p:sp>
      <p:sp>
        <p:nvSpPr>
          <p:cNvPr id="519565" name="Freeform 397">
            <a:extLst>
              <a:ext uri="{FF2B5EF4-FFF2-40B4-BE49-F238E27FC236}">
                <a16:creationId xmlns:a16="http://schemas.microsoft.com/office/drawing/2014/main" id="{124981EF-B4E9-A613-4C61-86BBB4952580}"/>
              </a:ext>
            </a:extLst>
          </p:cNvPr>
          <p:cNvSpPr>
            <a:spLocks/>
          </p:cNvSpPr>
          <p:nvPr/>
        </p:nvSpPr>
        <p:spPr bwMode="auto">
          <a:xfrm>
            <a:off x="4727575" y="2395538"/>
            <a:ext cx="3213100" cy="1779587"/>
          </a:xfrm>
          <a:custGeom>
            <a:avLst/>
            <a:gdLst>
              <a:gd name="T0" fmla="*/ 1897 w 20000"/>
              <a:gd name="T1" fmla="*/ 9140 h 20000"/>
              <a:gd name="T2" fmla="*/ 2292 w 20000"/>
              <a:gd name="T3" fmla="*/ 8711 h 20000"/>
              <a:gd name="T4" fmla="*/ 2766 w 20000"/>
              <a:gd name="T5" fmla="*/ 8426 h 20000"/>
              <a:gd name="T6" fmla="*/ 3794 w 20000"/>
              <a:gd name="T7" fmla="*/ 8568 h 20000"/>
              <a:gd name="T8" fmla="*/ 4031 w 20000"/>
              <a:gd name="T9" fmla="*/ 8854 h 20000"/>
              <a:gd name="T10" fmla="*/ 4189 w 20000"/>
              <a:gd name="T11" fmla="*/ 9425 h 20000"/>
              <a:gd name="T12" fmla="*/ 4505 w 20000"/>
              <a:gd name="T13" fmla="*/ 9711 h 20000"/>
              <a:gd name="T14" fmla="*/ 4742 w 20000"/>
              <a:gd name="T15" fmla="*/ 10139 h 20000"/>
              <a:gd name="T16" fmla="*/ 4900 w 20000"/>
              <a:gd name="T17" fmla="*/ 10568 h 20000"/>
              <a:gd name="T18" fmla="*/ 5137 w 20000"/>
              <a:gd name="T19" fmla="*/ 10996 h 20000"/>
              <a:gd name="T20" fmla="*/ 5374 w 20000"/>
              <a:gd name="T21" fmla="*/ 11567 h 20000"/>
              <a:gd name="T22" fmla="*/ 5612 w 20000"/>
              <a:gd name="T23" fmla="*/ 11996 h 20000"/>
              <a:gd name="T24" fmla="*/ 5849 w 20000"/>
              <a:gd name="T25" fmla="*/ 12281 h 20000"/>
              <a:gd name="T26" fmla="*/ 6007 w 20000"/>
              <a:gd name="T27" fmla="*/ 12995 h 20000"/>
              <a:gd name="T28" fmla="*/ 6244 w 20000"/>
              <a:gd name="T29" fmla="*/ 13995 h 20000"/>
              <a:gd name="T30" fmla="*/ 6402 w 20000"/>
              <a:gd name="T31" fmla="*/ 15280 h 20000"/>
              <a:gd name="T32" fmla="*/ 6639 w 20000"/>
              <a:gd name="T33" fmla="*/ 15851 h 20000"/>
              <a:gd name="T34" fmla="*/ 6876 w 20000"/>
              <a:gd name="T35" fmla="*/ 16566 h 20000"/>
              <a:gd name="T36" fmla="*/ 7113 w 20000"/>
              <a:gd name="T37" fmla="*/ 17422 h 20000"/>
              <a:gd name="T38" fmla="*/ 7350 w 20000"/>
              <a:gd name="T39" fmla="*/ 17851 h 20000"/>
              <a:gd name="T40" fmla="*/ 7508 w 20000"/>
              <a:gd name="T41" fmla="*/ 18422 h 20000"/>
              <a:gd name="T42" fmla="*/ 7746 w 20000"/>
              <a:gd name="T43" fmla="*/ 18708 h 20000"/>
              <a:gd name="T44" fmla="*/ 7983 w 20000"/>
              <a:gd name="T45" fmla="*/ 19136 h 20000"/>
              <a:gd name="T46" fmla="*/ 8299 w 20000"/>
              <a:gd name="T47" fmla="*/ 19564 h 20000"/>
              <a:gd name="T48" fmla="*/ 8536 w 20000"/>
              <a:gd name="T49" fmla="*/ 19993 h 20000"/>
              <a:gd name="T50" fmla="*/ 10828 w 20000"/>
              <a:gd name="T51" fmla="*/ 19707 h 20000"/>
              <a:gd name="T52" fmla="*/ 11460 w 20000"/>
              <a:gd name="T53" fmla="*/ 19279 h 20000"/>
              <a:gd name="T54" fmla="*/ 14701 w 20000"/>
              <a:gd name="T55" fmla="*/ 18993 h 20000"/>
              <a:gd name="T56" fmla="*/ 15412 w 20000"/>
              <a:gd name="T57" fmla="*/ 18565 h 20000"/>
              <a:gd name="T58" fmla="*/ 16518 w 20000"/>
              <a:gd name="T59" fmla="*/ 18279 h 20000"/>
              <a:gd name="T60" fmla="*/ 18494 w 20000"/>
              <a:gd name="T61" fmla="*/ 17851 h 20000"/>
              <a:gd name="T62" fmla="*/ 19048 w 20000"/>
              <a:gd name="T63" fmla="*/ 17422 h 20000"/>
              <a:gd name="T64" fmla="*/ 19364 w 20000"/>
              <a:gd name="T65" fmla="*/ 16994 h 20000"/>
              <a:gd name="T66" fmla="*/ 19601 w 20000"/>
              <a:gd name="T67" fmla="*/ 16423 h 20000"/>
              <a:gd name="T68" fmla="*/ 19838 w 20000"/>
              <a:gd name="T69" fmla="*/ 12424 h 20000"/>
              <a:gd name="T70" fmla="*/ 19996 w 20000"/>
              <a:gd name="T71" fmla="*/ 8711 h 20000"/>
              <a:gd name="T72" fmla="*/ 19759 w 20000"/>
              <a:gd name="T73" fmla="*/ 8426 h 20000"/>
              <a:gd name="T74" fmla="*/ 19601 w 20000"/>
              <a:gd name="T75" fmla="*/ 7712 h 20000"/>
              <a:gd name="T76" fmla="*/ 19364 w 20000"/>
              <a:gd name="T77" fmla="*/ 7140 h 20000"/>
              <a:gd name="T78" fmla="*/ 19206 w 20000"/>
              <a:gd name="T79" fmla="*/ 6426 h 20000"/>
              <a:gd name="T80" fmla="*/ 18969 w 20000"/>
              <a:gd name="T81" fmla="*/ 5855 h 20000"/>
              <a:gd name="T82" fmla="*/ 18811 w 20000"/>
              <a:gd name="T83" fmla="*/ 5284 h 20000"/>
              <a:gd name="T84" fmla="*/ 18573 w 20000"/>
              <a:gd name="T85" fmla="*/ 4998 h 20000"/>
              <a:gd name="T86" fmla="*/ 18415 w 20000"/>
              <a:gd name="T87" fmla="*/ 4427 h 20000"/>
              <a:gd name="T88" fmla="*/ 18178 w 20000"/>
              <a:gd name="T89" fmla="*/ 3713 h 20000"/>
              <a:gd name="T90" fmla="*/ 17941 w 20000"/>
              <a:gd name="T91" fmla="*/ 3142 h 20000"/>
              <a:gd name="T92" fmla="*/ 17546 w 20000"/>
              <a:gd name="T93" fmla="*/ 2142 h 20000"/>
              <a:gd name="T94" fmla="*/ 17309 w 20000"/>
              <a:gd name="T95" fmla="*/ 1856 h 20000"/>
              <a:gd name="T96" fmla="*/ 16993 w 20000"/>
              <a:gd name="T97" fmla="*/ 1142 h 20000"/>
              <a:gd name="T98" fmla="*/ 16756 w 20000"/>
              <a:gd name="T99" fmla="*/ 857 h 20000"/>
              <a:gd name="T100" fmla="*/ 16518 w 20000"/>
              <a:gd name="T101" fmla="*/ 428 h 20000"/>
              <a:gd name="T102" fmla="*/ 16202 w 20000"/>
              <a:gd name="T103" fmla="*/ 143 h 2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0000" h="20000">
                <a:moveTo>
                  <a:pt x="0" y="8854"/>
                </a:moveTo>
                <a:lnTo>
                  <a:pt x="0" y="8997"/>
                </a:lnTo>
                <a:lnTo>
                  <a:pt x="158" y="8997"/>
                </a:lnTo>
                <a:lnTo>
                  <a:pt x="237" y="9140"/>
                </a:lnTo>
                <a:lnTo>
                  <a:pt x="1897" y="9140"/>
                </a:lnTo>
                <a:lnTo>
                  <a:pt x="1897" y="8997"/>
                </a:lnTo>
                <a:lnTo>
                  <a:pt x="1976" y="8997"/>
                </a:lnTo>
                <a:lnTo>
                  <a:pt x="2055" y="8854"/>
                </a:lnTo>
                <a:lnTo>
                  <a:pt x="2213" y="8854"/>
                </a:lnTo>
                <a:lnTo>
                  <a:pt x="2292" y="8711"/>
                </a:lnTo>
                <a:lnTo>
                  <a:pt x="2371" y="8711"/>
                </a:lnTo>
                <a:lnTo>
                  <a:pt x="2450" y="8568"/>
                </a:lnTo>
                <a:lnTo>
                  <a:pt x="2608" y="8568"/>
                </a:lnTo>
                <a:lnTo>
                  <a:pt x="2608" y="8426"/>
                </a:lnTo>
                <a:lnTo>
                  <a:pt x="2766" y="8426"/>
                </a:lnTo>
                <a:lnTo>
                  <a:pt x="2766" y="8283"/>
                </a:lnTo>
                <a:lnTo>
                  <a:pt x="3715" y="8283"/>
                </a:lnTo>
                <a:lnTo>
                  <a:pt x="3715" y="8426"/>
                </a:lnTo>
                <a:lnTo>
                  <a:pt x="3794" y="8426"/>
                </a:lnTo>
                <a:lnTo>
                  <a:pt x="3794" y="8568"/>
                </a:lnTo>
                <a:lnTo>
                  <a:pt x="3873" y="8568"/>
                </a:lnTo>
                <a:lnTo>
                  <a:pt x="3873" y="8711"/>
                </a:lnTo>
                <a:lnTo>
                  <a:pt x="3952" y="8711"/>
                </a:lnTo>
                <a:lnTo>
                  <a:pt x="3952" y="8854"/>
                </a:lnTo>
                <a:lnTo>
                  <a:pt x="4031" y="8854"/>
                </a:lnTo>
                <a:lnTo>
                  <a:pt x="4031" y="8997"/>
                </a:lnTo>
                <a:lnTo>
                  <a:pt x="4110" y="8997"/>
                </a:lnTo>
                <a:lnTo>
                  <a:pt x="4110" y="9140"/>
                </a:lnTo>
                <a:lnTo>
                  <a:pt x="4189" y="9282"/>
                </a:lnTo>
                <a:lnTo>
                  <a:pt x="4189" y="9425"/>
                </a:lnTo>
                <a:lnTo>
                  <a:pt x="4268" y="9425"/>
                </a:lnTo>
                <a:lnTo>
                  <a:pt x="4268" y="9568"/>
                </a:lnTo>
                <a:lnTo>
                  <a:pt x="4347" y="9568"/>
                </a:lnTo>
                <a:lnTo>
                  <a:pt x="4347" y="9711"/>
                </a:lnTo>
                <a:lnTo>
                  <a:pt x="4505" y="9711"/>
                </a:lnTo>
                <a:lnTo>
                  <a:pt x="4505" y="9854"/>
                </a:lnTo>
                <a:lnTo>
                  <a:pt x="4584" y="9854"/>
                </a:lnTo>
                <a:lnTo>
                  <a:pt x="4584" y="9996"/>
                </a:lnTo>
                <a:lnTo>
                  <a:pt x="4663" y="9996"/>
                </a:lnTo>
                <a:lnTo>
                  <a:pt x="4742" y="10139"/>
                </a:lnTo>
                <a:lnTo>
                  <a:pt x="4742" y="10282"/>
                </a:lnTo>
                <a:lnTo>
                  <a:pt x="4821" y="10282"/>
                </a:lnTo>
                <a:lnTo>
                  <a:pt x="4821" y="10425"/>
                </a:lnTo>
                <a:lnTo>
                  <a:pt x="4900" y="10425"/>
                </a:lnTo>
                <a:lnTo>
                  <a:pt x="4900" y="10568"/>
                </a:lnTo>
                <a:lnTo>
                  <a:pt x="4979" y="10568"/>
                </a:lnTo>
                <a:lnTo>
                  <a:pt x="4979" y="10853"/>
                </a:lnTo>
                <a:lnTo>
                  <a:pt x="5058" y="10853"/>
                </a:lnTo>
                <a:lnTo>
                  <a:pt x="5058" y="10996"/>
                </a:lnTo>
                <a:lnTo>
                  <a:pt x="5137" y="10996"/>
                </a:lnTo>
                <a:lnTo>
                  <a:pt x="5137" y="11282"/>
                </a:lnTo>
                <a:lnTo>
                  <a:pt x="5295" y="11282"/>
                </a:lnTo>
                <a:lnTo>
                  <a:pt x="5295" y="11424"/>
                </a:lnTo>
                <a:lnTo>
                  <a:pt x="5374" y="11424"/>
                </a:lnTo>
                <a:lnTo>
                  <a:pt x="5374" y="11567"/>
                </a:lnTo>
                <a:lnTo>
                  <a:pt x="5453" y="11710"/>
                </a:lnTo>
                <a:lnTo>
                  <a:pt x="5533" y="11710"/>
                </a:lnTo>
                <a:lnTo>
                  <a:pt x="5533" y="11853"/>
                </a:lnTo>
                <a:lnTo>
                  <a:pt x="5612" y="11853"/>
                </a:lnTo>
                <a:lnTo>
                  <a:pt x="5612" y="11996"/>
                </a:lnTo>
                <a:lnTo>
                  <a:pt x="5691" y="11996"/>
                </a:lnTo>
                <a:lnTo>
                  <a:pt x="5691" y="12139"/>
                </a:lnTo>
                <a:lnTo>
                  <a:pt x="5770" y="12139"/>
                </a:lnTo>
                <a:lnTo>
                  <a:pt x="5770" y="12281"/>
                </a:lnTo>
                <a:lnTo>
                  <a:pt x="5849" y="12281"/>
                </a:lnTo>
                <a:lnTo>
                  <a:pt x="5849" y="12424"/>
                </a:lnTo>
                <a:lnTo>
                  <a:pt x="5928" y="12424"/>
                </a:lnTo>
                <a:lnTo>
                  <a:pt x="5928" y="12567"/>
                </a:lnTo>
                <a:lnTo>
                  <a:pt x="6007" y="12567"/>
                </a:lnTo>
                <a:lnTo>
                  <a:pt x="6007" y="12995"/>
                </a:lnTo>
                <a:lnTo>
                  <a:pt x="6086" y="12995"/>
                </a:lnTo>
                <a:lnTo>
                  <a:pt x="6086" y="13424"/>
                </a:lnTo>
                <a:lnTo>
                  <a:pt x="6165" y="13424"/>
                </a:lnTo>
                <a:lnTo>
                  <a:pt x="6165" y="13995"/>
                </a:lnTo>
                <a:lnTo>
                  <a:pt x="6244" y="13995"/>
                </a:lnTo>
                <a:lnTo>
                  <a:pt x="6244" y="14423"/>
                </a:lnTo>
                <a:lnTo>
                  <a:pt x="6323" y="14423"/>
                </a:lnTo>
                <a:lnTo>
                  <a:pt x="6323" y="14852"/>
                </a:lnTo>
                <a:lnTo>
                  <a:pt x="6402" y="14852"/>
                </a:lnTo>
                <a:lnTo>
                  <a:pt x="6402" y="15280"/>
                </a:lnTo>
                <a:lnTo>
                  <a:pt x="6481" y="15280"/>
                </a:lnTo>
                <a:lnTo>
                  <a:pt x="6481" y="15566"/>
                </a:lnTo>
                <a:lnTo>
                  <a:pt x="6560" y="15566"/>
                </a:lnTo>
                <a:lnTo>
                  <a:pt x="6560" y="15851"/>
                </a:lnTo>
                <a:lnTo>
                  <a:pt x="6639" y="15851"/>
                </a:lnTo>
                <a:lnTo>
                  <a:pt x="6639" y="16137"/>
                </a:lnTo>
                <a:lnTo>
                  <a:pt x="6718" y="16137"/>
                </a:lnTo>
                <a:lnTo>
                  <a:pt x="6718" y="16423"/>
                </a:lnTo>
                <a:lnTo>
                  <a:pt x="6797" y="16423"/>
                </a:lnTo>
                <a:lnTo>
                  <a:pt x="6876" y="16566"/>
                </a:lnTo>
                <a:lnTo>
                  <a:pt x="6876" y="16708"/>
                </a:lnTo>
                <a:lnTo>
                  <a:pt x="7034" y="16994"/>
                </a:lnTo>
                <a:lnTo>
                  <a:pt x="7034" y="17137"/>
                </a:lnTo>
                <a:lnTo>
                  <a:pt x="7113" y="17280"/>
                </a:lnTo>
                <a:lnTo>
                  <a:pt x="7113" y="17422"/>
                </a:lnTo>
                <a:lnTo>
                  <a:pt x="7192" y="17422"/>
                </a:lnTo>
                <a:lnTo>
                  <a:pt x="7192" y="17565"/>
                </a:lnTo>
                <a:lnTo>
                  <a:pt x="7271" y="17565"/>
                </a:lnTo>
                <a:lnTo>
                  <a:pt x="7271" y="17708"/>
                </a:lnTo>
                <a:lnTo>
                  <a:pt x="7350" y="17851"/>
                </a:lnTo>
                <a:lnTo>
                  <a:pt x="7350" y="18136"/>
                </a:lnTo>
                <a:lnTo>
                  <a:pt x="7429" y="18136"/>
                </a:lnTo>
                <a:lnTo>
                  <a:pt x="7429" y="18279"/>
                </a:lnTo>
                <a:lnTo>
                  <a:pt x="7508" y="18279"/>
                </a:lnTo>
                <a:lnTo>
                  <a:pt x="7508" y="18422"/>
                </a:lnTo>
                <a:lnTo>
                  <a:pt x="7587" y="18422"/>
                </a:lnTo>
                <a:lnTo>
                  <a:pt x="7587" y="18565"/>
                </a:lnTo>
                <a:lnTo>
                  <a:pt x="7666" y="18565"/>
                </a:lnTo>
                <a:lnTo>
                  <a:pt x="7666" y="18708"/>
                </a:lnTo>
                <a:lnTo>
                  <a:pt x="7746" y="18708"/>
                </a:lnTo>
                <a:lnTo>
                  <a:pt x="7746" y="18850"/>
                </a:lnTo>
                <a:lnTo>
                  <a:pt x="7825" y="18850"/>
                </a:lnTo>
                <a:lnTo>
                  <a:pt x="7904" y="18993"/>
                </a:lnTo>
                <a:lnTo>
                  <a:pt x="7983" y="18993"/>
                </a:lnTo>
                <a:lnTo>
                  <a:pt x="7983" y="19136"/>
                </a:lnTo>
                <a:lnTo>
                  <a:pt x="8062" y="19279"/>
                </a:lnTo>
                <a:lnTo>
                  <a:pt x="8062" y="19422"/>
                </a:lnTo>
                <a:lnTo>
                  <a:pt x="8141" y="19422"/>
                </a:lnTo>
                <a:lnTo>
                  <a:pt x="8220" y="19564"/>
                </a:lnTo>
                <a:lnTo>
                  <a:pt x="8299" y="19564"/>
                </a:lnTo>
                <a:lnTo>
                  <a:pt x="8299" y="19707"/>
                </a:lnTo>
                <a:lnTo>
                  <a:pt x="8378" y="19707"/>
                </a:lnTo>
                <a:lnTo>
                  <a:pt x="8378" y="19850"/>
                </a:lnTo>
                <a:lnTo>
                  <a:pt x="8536" y="19850"/>
                </a:lnTo>
                <a:lnTo>
                  <a:pt x="8536" y="19993"/>
                </a:lnTo>
                <a:lnTo>
                  <a:pt x="10275" y="19993"/>
                </a:lnTo>
                <a:lnTo>
                  <a:pt x="10354" y="19850"/>
                </a:lnTo>
                <a:lnTo>
                  <a:pt x="10512" y="19850"/>
                </a:lnTo>
                <a:lnTo>
                  <a:pt x="10512" y="19707"/>
                </a:lnTo>
                <a:lnTo>
                  <a:pt x="10828" y="19707"/>
                </a:lnTo>
                <a:lnTo>
                  <a:pt x="10828" y="19564"/>
                </a:lnTo>
                <a:lnTo>
                  <a:pt x="11223" y="19564"/>
                </a:lnTo>
                <a:lnTo>
                  <a:pt x="11223" y="19422"/>
                </a:lnTo>
                <a:lnTo>
                  <a:pt x="11460" y="19422"/>
                </a:lnTo>
                <a:lnTo>
                  <a:pt x="11460" y="19279"/>
                </a:lnTo>
                <a:lnTo>
                  <a:pt x="11697" y="19279"/>
                </a:lnTo>
                <a:lnTo>
                  <a:pt x="11697" y="19136"/>
                </a:lnTo>
                <a:lnTo>
                  <a:pt x="11934" y="19136"/>
                </a:lnTo>
                <a:lnTo>
                  <a:pt x="11934" y="18993"/>
                </a:lnTo>
                <a:lnTo>
                  <a:pt x="14701" y="18993"/>
                </a:lnTo>
                <a:lnTo>
                  <a:pt x="14780" y="18850"/>
                </a:lnTo>
                <a:lnTo>
                  <a:pt x="15096" y="18850"/>
                </a:lnTo>
                <a:lnTo>
                  <a:pt x="15175" y="18708"/>
                </a:lnTo>
                <a:lnTo>
                  <a:pt x="15254" y="18708"/>
                </a:lnTo>
                <a:lnTo>
                  <a:pt x="15412" y="18565"/>
                </a:lnTo>
                <a:lnTo>
                  <a:pt x="15570" y="18565"/>
                </a:lnTo>
                <a:lnTo>
                  <a:pt x="15570" y="18422"/>
                </a:lnTo>
                <a:lnTo>
                  <a:pt x="15965" y="18422"/>
                </a:lnTo>
                <a:lnTo>
                  <a:pt x="16044" y="18279"/>
                </a:lnTo>
                <a:lnTo>
                  <a:pt x="16518" y="18279"/>
                </a:lnTo>
                <a:lnTo>
                  <a:pt x="16518" y="18136"/>
                </a:lnTo>
                <a:lnTo>
                  <a:pt x="18257" y="18136"/>
                </a:lnTo>
                <a:lnTo>
                  <a:pt x="18257" y="17994"/>
                </a:lnTo>
                <a:lnTo>
                  <a:pt x="18415" y="17994"/>
                </a:lnTo>
                <a:lnTo>
                  <a:pt x="18494" y="17851"/>
                </a:lnTo>
                <a:lnTo>
                  <a:pt x="18731" y="17851"/>
                </a:lnTo>
                <a:lnTo>
                  <a:pt x="18731" y="17708"/>
                </a:lnTo>
                <a:lnTo>
                  <a:pt x="18890" y="17565"/>
                </a:lnTo>
                <a:lnTo>
                  <a:pt x="19048" y="17565"/>
                </a:lnTo>
                <a:lnTo>
                  <a:pt x="19048" y="17422"/>
                </a:lnTo>
                <a:lnTo>
                  <a:pt x="19127" y="17422"/>
                </a:lnTo>
                <a:lnTo>
                  <a:pt x="19206" y="17280"/>
                </a:lnTo>
                <a:lnTo>
                  <a:pt x="19285" y="17280"/>
                </a:lnTo>
                <a:lnTo>
                  <a:pt x="19364" y="17137"/>
                </a:lnTo>
                <a:lnTo>
                  <a:pt x="19364" y="16994"/>
                </a:lnTo>
                <a:lnTo>
                  <a:pt x="19443" y="16994"/>
                </a:lnTo>
                <a:lnTo>
                  <a:pt x="19522" y="16851"/>
                </a:lnTo>
                <a:lnTo>
                  <a:pt x="19522" y="16708"/>
                </a:lnTo>
                <a:lnTo>
                  <a:pt x="19601" y="16708"/>
                </a:lnTo>
                <a:lnTo>
                  <a:pt x="19601" y="16423"/>
                </a:lnTo>
                <a:lnTo>
                  <a:pt x="19680" y="16423"/>
                </a:lnTo>
                <a:lnTo>
                  <a:pt x="19680" y="14709"/>
                </a:lnTo>
                <a:lnTo>
                  <a:pt x="19759" y="14709"/>
                </a:lnTo>
                <a:lnTo>
                  <a:pt x="19759" y="12424"/>
                </a:lnTo>
                <a:lnTo>
                  <a:pt x="19838" y="12424"/>
                </a:lnTo>
                <a:lnTo>
                  <a:pt x="19838" y="11139"/>
                </a:lnTo>
                <a:lnTo>
                  <a:pt x="19917" y="11139"/>
                </a:lnTo>
                <a:lnTo>
                  <a:pt x="19917" y="10853"/>
                </a:lnTo>
                <a:lnTo>
                  <a:pt x="19996" y="10853"/>
                </a:lnTo>
                <a:lnTo>
                  <a:pt x="19996" y="8711"/>
                </a:lnTo>
                <a:lnTo>
                  <a:pt x="19917" y="8711"/>
                </a:lnTo>
                <a:lnTo>
                  <a:pt x="19917" y="8568"/>
                </a:lnTo>
                <a:lnTo>
                  <a:pt x="19838" y="8568"/>
                </a:lnTo>
                <a:lnTo>
                  <a:pt x="19838" y="8426"/>
                </a:lnTo>
                <a:lnTo>
                  <a:pt x="19759" y="8426"/>
                </a:lnTo>
                <a:lnTo>
                  <a:pt x="19759" y="8140"/>
                </a:lnTo>
                <a:lnTo>
                  <a:pt x="19680" y="8140"/>
                </a:lnTo>
                <a:lnTo>
                  <a:pt x="19680" y="7854"/>
                </a:lnTo>
                <a:lnTo>
                  <a:pt x="19601" y="7854"/>
                </a:lnTo>
                <a:lnTo>
                  <a:pt x="19601" y="7712"/>
                </a:lnTo>
                <a:lnTo>
                  <a:pt x="19522" y="7712"/>
                </a:lnTo>
                <a:lnTo>
                  <a:pt x="19522" y="7569"/>
                </a:lnTo>
                <a:lnTo>
                  <a:pt x="19443" y="7569"/>
                </a:lnTo>
                <a:lnTo>
                  <a:pt x="19443" y="7140"/>
                </a:lnTo>
                <a:lnTo>
                  <a:pt x="19364" y="7140"/>
                </a:lnTo>
                <a:lnTo>
                  <a:pt x="19364" y="6998"/>
                </a:lnTo>
                <a:lnTo>
                  <a:pt x="19285" y="6998"/>
                </a:lnTo>
                <a:lnTo>
                  <a:pt x="19285" y="6712"/>
                </a:lnTo>
                <a:lnTo>
                  <a:pt x="19206" y="6712"/>
                </a:lnTo>
                <a:lnTo>
                  <a:pt x="19206" y="6426"/>
                </a:lnTo>
                <a:lnTo>
                  <a:pt x="19127" y="6426"/>
                </a:lnTo>
                <a:lnTo>
                  <a:pt x="19127" y="6283"/>
                </a:lnTo>
                <a:lnTo>
                  <a:pt x="19048" y="6283"/>
                </a:lnTo>
                <a:lnTo>
                  <a:pt x="19048" y="5855"/>
                </a:lnTo>
                <a:lnTo>
                  <a:pt x="18969" y="5855"/>
                </a:lnTo>
                <a:lnTo>
                  <a:pt x="18969" y="5712"/>
                </a:lnTo>
                <a:lnTo>
                  <a:pt x="18890" y="5712"/>
                </a:lnTo>
                <a:lnTo>
                  <a:pt x="18890" y="5569"/>
                </a:lnTo>
                <a:lnTo>
                  <a:pt x="18811" y="5427"/>
                </a:lnTo>
                <a:lnTo>
                  <a:pt x="18811" y="5284"/>
                </a:lnTo>
                <a:lnTo>
                  <a:pt x="18731" y="5284"/>
                </a:lnTo>
                <a:lnTo>
                  <a:pt x="18731" y="5141"/>
                </a:lnTo>
                <a:lnTo>
                  <a:pt x="18652" y="5141"/>
                </a:lnTo>
                <a:lnTo>
                  <a:pt x="18652" y="4998"/>
                </a:lnTo>
                <a:lnTo>
                  <a:pt x="18573" y="4998"/>
                </a:lnTo>
                <a:lnTo>
                  <a:pt x="18573" y="4855"/>
                </a:lnTo>
                <a:lnTo>
                  <a:pt x="18494" y="4713"/>
                </a:lnTo>
                <a:lnTo>
                  <a:pt x="18494" y="4570"/>
                </a:lnTo>
                <a:lnTo>
                  <a:pt x="18415" y="4570"/>
                </a:lnTo>
                <a:lnTo>
                  <a:pt x="18415" y="4427"/>
                </a:lnTo>
                <a:lnTo>
                  <a:pt x="18336" y="4427"/>
                </a:lnTo>
                <a:lnTo>
                  <a:pt x="18336" y="4141"/>
                </a:lnTo>
                <a:lnTo>
                  <a:pt x="18257" y="4141"/>
                </a:lnTo>
                <a:lnTo>
                  <a:pt x="18178" y="3999"/>
                </a:lnTo>
                <a:lnTo>
                  <a:pt x="18178" y="3713"/>
                </a:lnTo>
                <a:lnTo>
                  <a:pt x="18099" y="3713"/>
                </a:lnTo>
                <a:lnTo>
                  <a:pt x="18099" y="3570"/>
                </a:lnTo>
                <a:lnTo>
                  <a:pt x="18020" y="3427"/>
                </a:lnTo>
                <a:lnTo>
                  <a:pt x="18020" y="3142"/>
                </a:lnTo>
                <a:lnTo>
                  <a:pt x="17941" y="3142"/>
                </a:lnTo>
                <a:lnTo>
                  <a:pt x="17862" y="2999"/>
                </a:lnTo>
                <a:lnTo>
                  <a:pt x="17862" y="2856"/>
                </a:lnTo>
                <a:lnTo>
                  <a:pt x="17625" y="2428"/>
                </a:lnTo>
                <a:lnTo>
                  <a:pt x="17546" y="2428"/>
                </a:lnTo>
                <a:lnTo>
                  <a:pt x="17546" y="2142"/>
                </a:lnTo>
                <a:lnTo>
                  <a:pt x="17467" y="2142"/>
                </a:lnTo>
                <a:lnTo>
                  <a:pt x="17467" y="1999"/>
                </a:lnTo>
                <a:lnTo>
                  <a:pt x="17388" y="1999"/>
                </a:lnTo>
                <a:lnTo>
                  <a:pt x="17388" y="1856"/>
                </a:lnTo>
                <a:lnTo>
                  <a:pt x="17309" y="1856"/>
                </a:lnTo>
                <a:lnTo>
                  <a:pt x="17309" y="1714"/>
                </a:lnTo>
                <a:lnTo>
                  <a:pt x="17151" y="1428"/>
                </a:lnTo>
                <a:lnTo>
                  <a:pt x="17151" y="1285"/>
                </a:lnTo>
                <a:lnTo>
                  <a:pt x="16993" y="1285"/>
                </a:lnTo>
                <a:lnTo>
                  <a:pt x="16993" y="1142"/>
                </a:lnTo>
                <a:lnTo>
                  <a:pt x="16914" y="1142"/>
                </a:lnTo>
                <a:lnTo>
                  <a:pt x="16914" y="1000"/>
                </a:lnTo>
                <a:lnTo>
                  <a:pt x="16835" y="1000"/>
                </a:lnTo>
                <a:lnTo>
                  <a:pt x="16835" y="857"/>
                </a:lnTo>
                <a:lnTo>
                  <a:pt x="16756" y="857"/>
                </a:lnTo>
                <a:lnTo>
                  <a:pt x="16756" y="714"/>
                </a:lnTo>
                <a:lnTo>
                  <a:pt x="16598" y="714"/>
                </a:lnTo>
                <a:lnTo>
                  <a:pt x="16598" y="571"/>
                </a:lnTo>
                <a:lnTo>
                  <a:pt x="16518" y="571"/>
                </a:lnTo>
                <a:lnTo>
                  <a:pt x="16518" y="428"/>
                </a:lnTo>
                <a:lnTo>
                  <a:pt x="16439" y="428"/>
                </a:lnTo>
                <a:lnTo>
                  <a:pt x="16439" y="286"/>
                </a:lnTo>
                <a:lnTo>
                  <a:pt x="16360" y="286"/>
                </a:lnTo>
                <a:lnTo>
                  <a:pt x="16360" y="143"/>
                </a:lnTo>
                <a:lnTo>
                  <a:pt x="16202" y="143"/>
                </a:lnTo>
                <a:lnTo>
                  <a:pt x="16202" y="0"/>
                </a:lnTo>
                <a:lnTo>
                  <a:pt x="1612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9566" name="Oval 398">
            <a:extLst>
              <a:ext uri="{FF2B5EF4-FFF2-40B4-BE49-F238E27FC236}">
                <a16:creationId xmlns:a16="http://schemas.microsoft.com/office/drawing/2014/main" id="{074E63F3-E41B-1469-5998-D725759DA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4975" y="5486400"/>
            <a:ext cx="203200" cy="203200"/>
          </a:xfrm>
          <a:prstGeom prst="ellipse">
            <a:avLst/>
          </a:prstGeom>
          <a:solidFill>
            <a:srgbClr val="CC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DBFA97D3-E9BE-48D9-ADF5-635F4DA50E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Flowchart/Layout Diagram</a:t>
            </a:r>
          </a:p>
        </p:txBody>
      </p:sp>
      <p:sp>
        <p:nvSpPr>
          <p:cNvPr id="521657" name="Text Box 441">
            <a:extLst>
              <a:ext uri="{FF2B5EF4-FFF2-40B4-BE49-F238E27FC236}">
                <a16:creationId xmlns:a16="http://schemas.microsoft.com/office/drawing/2014/main" id="{28891E10-2658-F96C-F91E-D525F27CCA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5.2-20</a:t>
            </a:r>
          </a:p>
        </p:txBody>
      </p:sp>
      <p:pic>
        <p:nvPicPr>
          <p:cNvPr id="521658" name="Picture 442">
            <a:extLst>
              <a:ext uri="{FF2B5EF4-FFF2-40B4-BE49-F238E27FC236}">
                <a16:creationId xmlns:a16="http://schemas.microsoft.com/office/drawing/2014/main" id="{C0764184-4128-B126-1F88-69781CBAA3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079500"/>
            <a:ext cx="7467600" cy="516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7448</TotalTime>
  <Words>420</Words>
  <Application>Microsoft Office PowerPoint</Application>
  <PresentationFormat>On-screen Show (4:3)</PresentationFormat>
  <Paragraphs>147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SIPOC</vt:lpstr>
      <vt:lpstr>Flowcharting Symbols</vt:lpstr>
      <vt:lpstr>O’Neill’s Famous Fondue</vt:lpstr>
      <vt:lpstr>Flowcharting Tips</vt:lpstr>
      <vt:lpstr>Cross-Functional/Responsibility Flowchart</vt:lpstr>
      <vt:lpstr>Layout Diagrams</vt:lpstr>
      <vt:lpstr>Flowchart/Layout Diagram</vt:lpstr>
      <vt:lpstr>Other Models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164</cp:revision>
  <cp:lastPrinted>1998-11-12T16:48:12Z</cp:lastPrinted>
  <dcterms:created xsi:type="dcterms:W3CDTF">1998-10-26T20:45:45Z</dcterms:created>
  <dcterms:modified xsi:type="dcterms:W3CDTF">2026-07-24T18:16:04Z</dcterms:modified>
</cp:coreProperties>
</file>