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256" r:id="rId2"/>
    <p:sldId id="259" r:id="rId3"/>
    <p:sldId id="257" r:id="rId4"/>
    <p:sldId id="258" r:id="rId5"/>
    <p:sldId id="260" r:id="rId6"/>
  </p:sldIdLst>
  <p:sldSz cx="9144000" cy="6858000" type="screen4x3"/>
  <p:notesSz cx="6858000" cy="9236075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448">
          <p15:clr>
            <a:srgbClr val="A4A3A4"/>
          </p15:clr>
        </p15:guide>
        <p15:guide id="2" pos="3168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99FF"/>
    <a:srgbClr val="FF0000"/>
    <a:srgbClr val="B2B2B2"/>
    <a:srgbClr val="EAEA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1656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91" d="100"/>
          <a:sy n="91" d="100"/>
        </p:scale>
        <p:origin x="-2574" y="-96"/>
      </p:cViewPr>
      <p:guideLst>
        <p:guide orient="horz" pos="2448"/>
        <p:guide pos="316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_rels/viewProps.xml.rels><?xml version="1.0" encoding="UTF-8" standalone="yes"?>
<Relationships xmlns="http://schemas.openxmlformats.org/package/2006/relationships"><Relationship Id="rId2" Type="http://schemas.openxmlformats.org/officeDocument/2006/relationships/slide" Target="slides/slide3.xml"/><Relationship Id="rId1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414BC970-401B-F88C-A93F-591F7F17D6CC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6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en-US"/>
          </a:p>
        </p:txBody>
      </p:sp>
      <p:sp>
        <p:nvSpPr>
          <p:cNvPr id="3075" name="Rectangle 3">
            <a:extLst>
              <a:ext uri="{FF2B5EF4-FFF2-40B4-BE49-F238E27FC236}">
                <a16:creationId xmlns:a16="http://schemas.microsoft.com/office/drawing/2014/main" id="{2DB85E4D-FCF3-238B-3D58-29299311FCA5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6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en-US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186B1A04-02C2-BD08-AB5E-C86A21DC111F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774113"/>
            <a:ext cx="2971800" cy="461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en-US"/>
          </a:p>
        </p:txBody>
      </p:sp>
      <p:sp>
        <p:nvSpPr>
          <p:cNvPr id="3077" name="Rectangle 5">
            <a:extLst>
              <a:ext uri="{FF2B5EF4-FFF2-40B4-BE49-F238E27FC236}">
                <a16:creationId xmlns:a16="http://schemas.microsoft.com/office/drawing/2014/main" id="{54CD36DB-CB26-9E0E-251F-43DBC509E19C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774113"/>
            <a:ext cx="2971800" cy="461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anose="02020603050405020304" pitchFamily="18" charset="0"/>
              </a:defRPr>
            </a:lvl1pPr>
          </a:lstStyle>
          <a:p>
            <a:fld id="{08B7F9FB-E5FB-45EF-8BA1-F45E7FAAAE6B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>
            <a:extLst>
              <a:ext uri="{FF2B5EF4-FFF2-40B4-BE49-F238E27FC236}">
                <a16:creationId xmlns:a16="http://schemas.microsoft.com/office/drawing/2014/main" id="{A1A05768-41ED-03F8-4B92-5B6FFAAC58DA}"/>
              </a:ext>
            </a:extLst>
          </p:cNvPr>
          <p:cNvSpPr>
            <a:spLocks noChangeArrowheads="1" noTextEdit="1"/>
          </p:cNvSpPr>
          <p:nvPr>
            <p:ph type="sldImg" idx="2"/>
          </p:nvPr>
        </p:nvSpPr>
        <p:spPr bwMode="auto">
          <a:xfrm>
            <a:off x="506413" y="309563"/>
            <a:ext cx="6154737" cy="4616450"/>
          </a:xfrm>
          <a:prstGeom prst="rect">
            <a:avLst/>
          </a:prstGeom>
          <a:noFill/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>
            <a:extLst>
              <a:ext uri="{FF2B5EF4-FFF2-40B4-BE49-F238E27FC236}">
                <a16:creationId xmlns:a16="http://schemas.microsoft.com/office/drawing/2014/main" id="{E9CE0EF0-6C56-DA81-C4B8-41DFBED9810C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533400" y="5254625"/>
            <a:ext cx="2906713" cy="3443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525" tIns="228600" rIns="9525" bIns="2286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This type is Arial, 10 Pt.</a:t>
            </a:r>
          </a:p>
          <a:p>
            <a:pPr lvl="0"/>
            <a:r>
              <a:rPr lang="en-US" altLang="en-US"/>
              <a:t>Use sentence structure.</a:t>
            </a:r>
          </a:p>
          <a:p>
            <a:pPr lvl="0"/>
            <a:r>
              <a:rPr lang="en-US" altLang="en-US"/>
              <a:t>Bullets are Wingdings square (n) size is 75% of the text.</a:t>
            </a:r>
          </a:p>
          <a:p>
            <a:pPr lvl="1"/>
            <a:r>
              <a:rPr lang="en-US" altLang="en-US"/>
              <a:t>Dashes are option dashes and are 100% of the text size.</a:t>
            </a:r>
          </a:p>
          <a:p>
            <a:pPr lvl="1"/>
            <a:r>
              <a:rPr lang="en-US" altLang="en-US"/>
              <a:t>Dashes Should have a tighter line spacing than the bullets.</a:t>
            </a:r>
          </a:p>
          <a:p>
            <a:pPr lvl="0"/>
            <a:r>
              <a:rPr lang="en-US" altLang="en-US"/>
              <a:t>Line spacing is .9 on .5 after.</a:t>
            </a:r>
          </a:p>
          <a:p>
            <a:pPr lvl="0"/>
            <a:r>
              <a:rPr lang="en-US" altLang="en-US"/>
              <a:t>Use periods on note pages.</a:t>
            </a:r>
          </a:p>
          <a:p>
            <a:pPr lvl="0"/>
            <a:r>
              <a:rPr lang="en-US" altLang="en-US"/>
              <a:t>Print file without pure black and white.</a:t>
            </a:r>
          </a:p>
        </p:txBody>
      </p:sp>
      <p:sp>
        <p:nvSpPr>
          <p:cNvPr id="2052" name="Line 4">
            <a:extLst>
              <a:ext uri="{FF2B5EF4-FFF2-40B4-BE49-F238E27FC236}">
                <a16:creationId xmlns:a16="http://schemas.microsoft.com/office/drawing/2014/main" id="{E9A54000-8604-BAD5-21DE-8EBD784A0124}"/>
              </a:ext>
            </a:extLst>
          </p:cNvPr>
          <p:cNvSpPr>
            <a:spLocks noChangeShapeType="1"/>
          </p:cNvSpPr>
          <p:nvPr/>
        </p:nvSpPr>
        <p:spPr bwMode="auto">
          <a:xfrm>
            <a:off x="563563" y="5097463"/>
            <a:ext cx="6135687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53" name="Line 5">
            <a:extLst>
              <a:ext uri="{FF2B5EF4-FFF2-40B4-BE49-F238E27FC236}">
                <a16:creationId xmlns:a16="http://schemas.microsoft.com/office/drawing/2014/main" id="{5A72C230-77C8-4740-D119-DD1489794EA2}"/>
              </a:ext>
            </a:extLst>
          </p:cNvPr>
          <p:cNvSpPr>
            <a:spLocks noChangeShapeType="1"/>
          </p:cNvSpPr>
          <p:nvPr/>
        </p:nvSpPr>
        <p:spPr bwMode="auto">
          <a:xfrm>
            <a:off x="576263" y="8891588"/>
            <a:ext cx="6135687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54" name="Rectangle 6">
            <a:extLst>
              <a:ext uri="{FF2B5EF4-FFF2-40B4-BE49-F238E27FC236}">
                <a16:creationId xmlns:a16="http://schemas.microsoft.com/office/drawing/2014/main" id="{78C1E5CF-98A3-C75D-D22A-36A2664A11F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86150" y="9020175"/>
            <a:ext cx="304800" cy="201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525" tIns="9525" rIns="9525" bIns="9525" anchor="ctr" anchorCtr="1">
            <a:spAutoFit/>
          </a:bodyPr>
          <a:lstStyle/>
          <a:p>
            <a:pPr algn="ctr" eaLnBrk="0" hangingPunct="0"/>
            <a:fld id="{D5873A99-6571-4E33-9E71-033C97C4FA0F}" type="slidenum">
              <a:rPr lang="en-US" altLang="en-US" sz="1200" b="1"/>
              <a:pPr algn="ctr" eaLnBrk="0" hangingPunct="0"/>
              <a:t>‹#›</a:t>
            </a:fld>
            <a:endParaRPr lang="en-US" altLang="en-US" sz="1200" b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id="{18F5C970-E5B8-DCB7-E4DB-8D1FD01FED59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3" name="Rectangle 3">
            <a:extLst>
              <a:ext uri="{FF2B5EF4-FFF2-40B4-BE49-F238E27FC236}">
                <a16:creationId xmlns:a16="http://schemas.microsoft.com/office/drawing/2014/main" id="{ED3241E2-9398-CC42-3719-2300FC81A60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2372" name="Rectangle 4">
            <a:extLst>
              <a:ext uri="{FF2B5EF4-FFF2-40B4-BE49-F238E27FC236}">
                <a16:creationId xmlns:a16="http://schemas.microsoft.com/office/drawing/2014/main" id="{E9EBA241-6DA6-4929-CD49-C336B485836E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/>
      </p:sp>
      <p:sp>
        <p:nvSpPr>
          <p:cNvPr id="442373" name="Rectangle 5">
            <a:extLst>
              <a:ext uri="{FF2B5EF4-FFF2-40B4-BE49-F238E27FC236}">
                <a16:creationId xmlns:a16="http://schemas.microsoft.com/office/drawing/2014/main" id="{8BECB9F5-2923-F037-C571-28821ABE073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A0C6FE-DBC1-F874-8836-15EEE0B1AC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92C237A-63AA-4D23-F4B1-649DACC5F0B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6839079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DD4BDE-5B01-2BF4-E84E-32A175C4E3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38B87E4-4E2D-87FB-F4A0-FAFF8A9E84C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2908725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F5A37AE-7757-9549-6A4B-9E053EBF1E6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684963" y="201613"/>
            <a:ext cx="2112962" cy="63881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994E58D-47D7-DB75-96F3-372F2093502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346075" y="201613"/>
            <a:ext cx="6186488" cy="63881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6170506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DFE97B-9B95-AAB6-686B-C693A78046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A398D82-D3F2-A906-4447-D691BE8C72D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9095825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A3DEB5-CE90-C67A-EC76-5DD4FB0EB8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8B7D7F6-C969-722B-FEB3-96916F2825B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401367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77AED5-4E53-F467-3ED3-F2C9E4FBBC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B81991-8DBE-D02D-72FF-7FF0CF1DB5A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46075" y="1076325"/>
            <a:ext cx="4149725" cy="55133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F690961-7EDD-4A5E-06FC-B66F042C654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076325"/>
            <a:ext cx="4149725" cy="55133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6912692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66E51B-276A-8DBB-97ED-F29278B9D2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EBB8A0A-04DB-88EE-1273-2410B9EB499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116BB49-F045-0B56-1CE7-B2EE9711E0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7FDC555-9B73-68C0-A4E2-5988313995F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F96B46A-5748-17F8-BDB1-501404A00FC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907378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B8F6B2-FABB-BD97-2A65-7A109174A9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4018780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710814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042912-B7A8-279E-6F9A-6680BA340A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C646A11-92FB-2C2C-589A-545C368E97B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CC8B9AC-65B1-ADFE-9579-9B744A79F5E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013866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3E447C-3E41-B161-6F0B-B353D255C9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A12BD2C-B7C0-8F8F-9AA0-4A0D5015B69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8CD1DAB-4026-D46C-DA00-FA19B94EA4B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53809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EC1AB8D0-FE01-E3BC-6A17-9ABB3EC26A9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346075" y="201613"/>
            <a:ext cx="6442075" cy="601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176" tIns="45588" rIns="91176" bIns="4558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6D304BAD-EC49-EDF6-27C0-77B6F90B694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346075" y="1076325"/>
            <a:ext cx="8451850" cy="5513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176" tIns="45588" rIns="91176" bIns="4558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Line 4">
            <a:extLst>
              <a:ext uri="{FF2B5EF4-FFF2-40B4-BE49-F238E27FC236}">
                <a16:creationId xmlns:a16="http://schemas.microsoft.com/office/drawing/2014/main" id="{4A560DA5-3AC3-47CA-6059-F8C9A5589541}"/>
              </a:ext>
            </a:extLst>
          </p:cNvPr>
          <p:cNvSpPr>
            <a:spLocks noChangeShapeType="1"/>
          </p:cNvSpPr>
          <p:nvPr/>
        </p:nvSpPr>
        <p:spPr bwMode="auto">
          <a:xfrm>
            <a:off x="9525" y="739775"/>
            <a:ext cx="9134475" cy="0"/>
          </a:xfrm>
          <a:prstGeom prst="line">
            <a:avLst/>
          </a:prstGeom>
          <a:noFill/>
          <a:ln w="50800">
            <a:solidFill>
              <a:schemeClr val="accent2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3EF497BA-AC51-94E1-0A60-2D52B367319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58000" y="0"/>
            <a:ext cx="2286000" cy="760545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2628" tIns="41315" rIns="82628" bIns="41315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4095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820738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230313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6414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0986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5558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0130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4702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en-US" altLang="en-US" sz="2200" b="1" dirty="0">
                <a:solidFill>
                  <a:schemeClr val="bg1"/>
                </a:solidFill>
                <a:latin typeface="Arial" panose="020B0604020202020204" pitchFamily="34" charset="0"/>
              </a:rPr>
              <a:t>XXXX</a:t>
            </a:r>
          </a:p>
          <a:p>
            <a:r>
              <a:rPr lang="en-US" altLang="en-US" sz="2200" b="1" dirty="0">
                <a:solidFill>
                  <a:schemeClr val="bg1"/>
                </a:solidFill>
                <a:latin typeface="Arial" panose="020B0604020202020204" pitchFamily="34" charset="0"/>
              </a:rPr>
              <a:t> </a:t>
            </a:r>
            <a:r>
              <a:rPr lang="en-US" altLang="en-US" sz="1800" b="1" i="1" dirty="0">
                <a:solidFill>
                  <a:schemeClr val="bg1"/>
                </a:solidFill>
                <a:latin typeface="Arial" panose="020B0604020202020204" pitchFamily="34" charset="0"/>
              </a:rPr>
              <a:t>Six Sigma “Belt”</a:t>
            </a:r>
          </a:p>
        </p:txBody>
      </p:sp>
      <p:sp>
        <p:nvSpPr>
          <p:cNvPr id="1030" name="Text Box 6">
            <a:extLst>
              <a:ext uri="{FF2B5EF4-FFF2-40B4-BE49-F238E27FC236}">
                <a16:creationId xmlns:a16="http://schemas.microsoft.com/office/drawing/2014/main" id="{B9E88F95-A5F3-B9CE-A030-6A6F93174349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659813" y="6454775"/>
            <a:ext cx="368300" cy="280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058" tIns="41029" rIns="82058" bIns="41029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4095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820738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230313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6414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0986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5558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0130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4702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fld id="{6DF34E7D-C51E-4A0D-A999-2724932B5BE0}" type="slidenum">
              <a:rPr lang="en-US" altLang="en-US" sz="1300">
                <a:latin typeface="Arial" panose="020B0604020202020204" pitchFamily="34" charset="0"/>
              </a:rPr>
              <a:pPr eaLnBrk="1" hangingPunct="1"/>
              <a:t>‹#›</a:t>
            </a:fld>
            <a:endParaRPr lang="en-US" altLang="en-US" sz="130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2400" b="1" i="1" kern="1200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Symbol" panose="05050102010706020507" pitchFamily="18" charset="2"/>
        <a:buChar char="·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2"/>
        </a:buClr>
        <a:buChar char="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56" name="Group 160">
            <a:extLst>
              <a:ext uri="{FF2B5EF4-FFF2-40B4-BE49-F238E27FC236}">
                <a16:creationId xmlns:a16="http://schemas.microsoft.com/office/drawing/2014/main" id="{9E0D1B8B-C44F-0678-0616-30A5C3657EF7}"/>
              </a:ext>
            </a:extLst>
          </p:cNvPr>
          <p:cNvGrpSpPr>
            <a:grpSpLocks/>
          </p:cNvGrpSpPr>
          <p:nvPr/>
        </p:nvGrpSpPr>
        <p:grpSpPr bwMode="auto">
          <a:xfrm>
            <a:off x="831850" y="4102100"/>
            <a:ext cx="2705100" cy="2351088"/>
            <a:chOff x="576" y="2929"/>
            <a:chExt cx="1875" cy="1678"/>
          </a:xfrm>
        </p:grpSpPr>
        <p:sp>
          <p:nvSpPr>
            <p:cNvPr id="4100" name="Line 4">
              <a:extLst>
                <a:ext uri="{FF2B5EF4-FFF2-40B4-BE49-F238E27FC236}">
                  <a16:creationId xmlns:a16="http://schemas.microsoft.com/office/drawing/2014/main" id="{D2CBC5D2-F1EE-64F1-AE3A-3441811A00B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16" y="3079"/>
              <a:ext cx="0" cy="138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4247" name="Group 151">
              <a:extLst>
                <a:ext uri="{FF2B5EF4-FFF2-40B4-BE49-F238E27FC236}">
                  <a16:creationId xmlns:a16="http://schemas.microsoft.com/office/drawing/2014/main" id="{1E21CE22-EB6A-3598-7364-1A71AC0B7FA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76" y="3312"/>
              <a:ext cx="1875" cy="1011"/>
              <a:chOff x="576" y="3312"/>
              <a:chExt cx="1875" cy="1011"/>
            </a:xfrm>
          </p:grpSpPr>
          <p:sp>
            <p:nvSpPr>
              <p:cNvPr id="4101" name="Rectangle 5">
                <a:extLst>
                  <a:ext uri="{FF2B5EF4-FFF2-40B4-BE49-F238E27FC236}">
                    <a16:creationId xmlns:a16="http://schemas.microsoft.com/office/drawing/2014/main" id="{152AC387-ED66-474A-7B59-4B28D69D02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58" y="3312"/>
                <a:ext cx="301" cy="64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02" name="Rectangle 6">
                <a:extLst>
                  <a:ext uri="{FF2B5EF4-FFF2-40B4-BE49-F238E27FC236}">
                    <a16:creationId xmlns:a16="http://schemas.microsoft.com/office/drawing/2014/main" id="{72D9FF12-D1C3-7098-44C2-61031BE64B4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39" y="3419"/>
                <a:ext cx="320" cy="64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03" name="Line 7">
                <a:extLst>
                  <a:ext uri="{FF2B5EF4-FFF2-40B4-BE49-F238E27FC236}">
                    <a16:creationId xmlns:a16="http://schemas.microsoft.com/office/drawing/2014/main" id="{C1C69F38-DCF7-96D1-C5F9-1FEFCCDA85E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73" y="4200"/>
                <a:ext cx="1756" cy="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04" name="Line 8">
                <a:extLst>
                  <a:ext uri="{FF2B5EF4-FFF2-40B4-BE49-F238E27FC236}">
                    <a16:creationId xmlns:a16="http://schemas.microsoft.com/office/drawing/2014/main" id="{2B3B1A62-8AFF-E4E1-B0BA-3AE028FD1D5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66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05" name="Line 9">
                <a:extLst>
                  <a:ext uri="{FF2B5EF4-FFF2-40B4-BE49-F238E27FC236}">
                    <a16:creationId xmlns:a16="http://schemas.microsoft.com/office/drawing/2014/main" id="{47FC9F20-48BD-5FA4-F49E-3B15185AEAD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962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06" name="Line 10">
                <a:extLst>
                  <a:ext uri="{FF2B5EF4-FFF2-40B4-BE49-F238E27FC236}">
                    <a16:creationId xmlns:a16="http://schemas.microsoft.com/office/drawing/2014/main" id="{32D297CF-E537-E5FA-297C-04434780063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53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07" name="Line 11">
                <a:extLst>
                  <a:ext uri="{FF2B5EF4-FFF2-40B4-BE49-F238E27FC236}">
                    <a16:creationId xmlns:a16="http://schemas.microsoft.com/office/drawing/2014/main" id="{08DCB494-0797-941E-445C-C76010F30EA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547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08" name="Line 12">
                <a:extLst>
                  <a:ext uri="{FF2B5EF4-FFF2-40B4-BE49-F238E27FC236}">
                    <a16:creationId xmlns:a16="http://schemas.microsoft.com/office/drawing/2014/main" id="{562770D4-B1CD-5C5D-3541-C47136A7784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843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09" name="Line 13">
                <a:extLst>
                  <a:ext uri="{FF2B5EF4-FFF2-40B4-BE49-F238E27FC236}">
                    <a16:creationId xmlns:a16="http://schemas.microsoft.com/office/drawing/2014/main" id="{1691C68F-B86C-AF83-2BBC-6155FB1F7E2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134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0" name="Line 14">
                <a:extLst>
                  <a:ext uri="{FF2B5EF4-FFF2-40B4-BE49-F238E27FC236}">
                    <a16:creationId xmlns:a16="http://schemas.microsoft.com/office/drawing/2014/main" id="{CAE6B3A0-B86E-95E9-5179-D9092B69C00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429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1" name="Line 15">
                <a:extLst>
                  <a:ext uri="{FF2B5EF4-FFF2-40B4-BE49-F238E27FC236}">
                    <a16:creationId xmlns:a16="http://schemas.microsoft.com/office/drawing/2014/main" id="{AF50DA33-32DA-24B5-A6C5-B4959D9B2B7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73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2" name="Line 16">
                <a:extLst>
                  <a:ext uri="{FF2B5EF4-FFF2-40B4-BE49-F238E27FC236}">
                    <a16:creationId xmlns:a16="http://schemas.microsoft.com/office/drawing/2014/main" id="{CCC1C120-7FC7-9E00-BD95-07A169F9D7C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89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3" name="Line 17">
                <a:extLst>
                  <a:ext uri="{FF2B5EF4-FFF2-40B4-BE49-F238E27FC236}">
                    <a16:creationId xmlns:a16="http://schemas.microsoft.com/office/drawing/2014/main" id="{04375851-8969-EFE7-B452-68498337B5B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01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4" name="Line 18">
                <a:extLst>
                  <a:ext uri="{FF2B5EF4-FFF2-40B4-BE49-F238E27FC236}">
                    <a16:creationId xmlns:a16="http://schemas.microsoft.com/office/drawing/2014/main" id="{DA23CB81-37C7-073E-5EF8-F09057934F2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17" y="420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5" name="Line 19">
                <a:extLst>
                  <a:ext uri="{FF2B5EF4-FFF2-40B4-BE49-F238E27FC236}">
                    <a16:creationId xmlns:a16="http://schemas.microsoft.com/office/drawing/2014/main" id="{648E4B47-B231-217B-6DFE-13EE26FF8F5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32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6" name="Line 20">
                <a:extLst>
                  <a:ext uri="{FF2B5EF4-FFF2-40B4-BE49-F238E27FC236}">
                    <a16:creationId xmlns:a16="http://schemas.microsoft.com/office/drawing/2014/main" id="{FED1D1FC-24C6-17A0-5D70-B1AD312F809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48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7" name="Line 21">
                <a:extLst>
                  <a:ext uri="{FF2B5EF4-FFF2-40B4-BE49-F238E27FC236}">
                    <a16:creationId xmlns:a16="http://schemas.microsoft.com/office/drawing/2014/main" id="{D1A18207-E200-D330-CEFF-49B163657B1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60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8" name="Line 22">
                <a:extLst>
                  <a:ext uri="{FF2B5EF4-FFF2-40B4-BE49-F238E27FC236}">
                    <a16:creationId xmlns:a16="http://schemas.microsoft.com/office/drawing/2014/main" id="{17A04732-D7C6-168F-4E31-69E57F40914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76" y="420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9" name="Line 23">
                <a:extLst>
                  <a:ext uri="{FF2B5EF4-FFF2-40B4-BE49-F238E27FC236}">
                    <a16:creationId xmlns:a16="http://schemas.microsoft.com/office/drawing/2014/main" id="{68379C7C-F8F3-0D1C-5D4E-724AADB570A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91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0" name="Line 24">
                <a:extLst>
                  <a:ext uri="{FF2B5EF4-FFF2-40B4-BE49-F238E27FC236}">
                    <a16:creationId xmlns:a16="http://schemas.microsoft.com/office/drawing/2014/main" id="{8521360F-593E-DD9B-3965-C796CA9FD86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07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1" name="Line 25">
                <a:extLst>
                  <a:ext uri="{FF2B5EF4-FFF2-40B4-BE49-F238E27FC236}">
                    <a16:creationId xmlns:a16="http://schemas.microsoft.com/office/drawing/2014/main" id="{EFB589CD-04FE-D89C-40C5-372B58B47A5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19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2" name="Freeform 26">
                <a:extLst>
                  <a:ext uri="{FF2B5EF4-FFF2-40B4-BE49-F238E27FC236}">
                    <a16:creationId xmlns:a16="http://schemas.microsoft.com/office/drawing/2014/main" id="{69D52A5F-852E-E9CA-43A5-2915083E13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8" y="4196"/>
                <a:ext cx="17" cy="5"/>
              </a:xfrm>
              <a:custGeom>
                <a:avLst/>
                <a:gdLst>
                  <a:gd name="T0" fmla="*/ 0 w 17"/>
                  <a:gd name="T1" fmla="*/ 4 h 5"/>
                  <a:gd name="T2" fmla="*/ 8 w 17"/>
                  <a:gd name="T3" fmla="*/ 0 h 5"/>
                  <a:gd name="T4" fmla="*/ 16 w 17"/>
                  <a:gd name="T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5">
                    <a:moveTo>
                      <a:pt x="0" y="4"/>
                    </a:moveTo>
                    <a:lnTo>
                      <a:pt x="8" y="0"/>
                    </a:lnTo>
                    <a:lnTo>
                      <a:pt x="16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23" name="Line 27">
                <a:extLst>
                  <a:ext uri="{FF2B5EF4-FFF2-40B4-BE49-F238E27FC236}">
                    <a16:creationId xmlns:a16="http://schemas.microsoft.com/office/drawing/2014/main" id="{5D0FFBFB-9AA6-15FE-8F5A-F22666B3747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51" y="4196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4" name="Line 28">
                <a:extLst>
                  <a:ext uri="{FF2B5EF4-FFF2-40B4-BE49-F238E27FC236}">
                    <a16:creationId xmlns:a16="http://schemas.microsoft.com/office/drawing/2014/main" id="{DDFF146A-A517-09F9-57FE-139D5A7B5B3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67" y="4196"/>
                <a:ext cx="4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5" name="Line 29">
                <a:extLst>
                  <a:ext uri="{FF2B5EF4-FFF2-40B4-BE49-F238E27FC236}">
                    <a16:creationId xmlns:a16="http://schemas.microsoft.com/office/drawing/2014/main" id="{EE4C3DD3-32AB-55E6-020C-C9768162AA4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78" y="4196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6" name="Freeform 30">
                <a:extLst>
                  <a:ext uri="{FF2B5EF4-FFF2-40B4-BE49-F238E27FC236}">
                    <a16:creationId xmlns:a16="http://schemas.microsoft.com/office/drawing/2014/main" id="{742582FE-5F3F-85CD-574C-F4BE0867B1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7" y="4192"/>
                <a:ext cx="17" cy="5"/>
              </a:xfrm>
              <a:custGeom>
                <a:avLst/>
                <a:gdLst>
                  <a:gd name="T0" fmla="*/ 0 w 17"/>
                  <a:gd name="T1" fmla="*/ 4 h 5"/>
                  <a:gd name="T2" fmla="*/ 8 w 17"/>
                  <a:gd name="T3" fmla="*/ 0 h 5"/>
                  <a:gd name="T4" fmla="*/ 16 w 17"/>
                  <a:gd name="T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5">
                    <a:moveTo>
                      <a:pt x="0" y="4"/>
                    </a:moveTo>
                    <a:lnTo>
                      <a:pt x="8" y="0"/>
                    </a:lnTo>
                    <a:lnTo>
                      <a:pt x="16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27" name="Line 31">
                <a:extLst>
                  <a:ext uri="{FF2B5EF4-FFF2-40B4-BE49-F238E27FC236}">
                    <a16:creationId xmlns:a16="http://schemas.microsoft.com/office/drawing/2014/main" id="{2026E638-6B93-13DE-A2EB-C9EA0BD4987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10" y="4192"/>
                <a:ext cx="4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8" name="Line 32">
                <a:extLst>
                  <a:ext uri="{FF2B5EF4-FFF2-40B4-BE49-F238E27FC236}">
                    <a16:creationId xmlns:a16="http://schemas.microsoft.com/office/drawing/2014/main" id="{63A31E31-DAB9-D77C-3710-90B2B9941E3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21" y="4192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9" name="Line 33">
                <a:extLst>
                  <a:ext uri="{FF2B5EF4-FFF2-40B4-BE49-F238E27FC236}">
                    <a16:creationId xmlns:a16="http://schemas.microsoft.com/office/drawing/2014/main" id="{98402FA8-13F9-645E-23BB-B4E5F54024A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35" y="4190"/>
                <a:ext cx="9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0" name="Line 34">
                <a:extLst>
                  <a:ext uri="{FF2B5EF4-FFF2-40B4-BE49-F238E27FC236}">
                    <a16:creationId xmlns:a16="http://schemas.microsoft.com/office/drawing/2014/main" id="{A95DDED4-BE5A-87EB-5447-6BBC9764092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52" y="4186"/>
                <a:ext cx="9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1" name="Line 35">
                <a:extLst>
                  <a:ext uri="{FF2B5EF4-FFF2-40B4-BE49-F238E27FC236}">
                    <a16:creationId xmlns:a16="http://schemas.microsoft.com/office/drawing/2014/main" id="{494BCEF3-10D9-0E7E-F9F1-FE3E6DD7203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69" y="4185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2" name="Line 36">
                <a:extLst>
                  <a:ext uri="{FF2B5EF4-FFF2-40B4-BE49-F238E27FC236}">
                    <a16:creationId xmlns:a16="http://schemas.microsoft.com/office/drawing/2014/main" id="{EDF41698-D548-C3F1-573B-C2120F0A135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79" y="4183"/>
                <a:ext cx="9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3" name="Line 37">
                <a:extLst>
                  <a:ext uri="{FF2B5EF4-FFF2-40B4-BE49-F238E27FC236}">
                    <a16:creationId xmlns:a16="http://schemas.microsoft.com/office/drawing/2014/main" id="{3AF5888E-5385-8F9C-1694-CC0DB42BD03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993" y="4177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4" name="Line 38">
                <a:extLst>
                  <a:ext uri="{FF2B5EF4-FFF2-40B4-BE49-F238E27FC236}">
                    <a16:creationId xmlns:a16="http://schemas.microsoft.com/office/drawing/2014/main" id="{4AD233BF-DCF0-FED8-6DD3-4B7ECD24A86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10" y="4171"/>
                <a:ext cx="9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5" name="Line 39">
                <a:extLst>
                  <a:ext uri="{FF2B5EF4-FFF2-40B4-BE49-F238E27FC236}">
                    <a16:creationId xmlns:a16="http://schemas.microsoft.com/office/drawing/2014/main" id="{D1B8CA4F-D050-35A4-950A-90EBF31A284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26" y="4167"/>
                <a:ext cx="5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6" name="Line 40">
                <a:extLst>
                  <a:ext uri="{FF2B5EF4-FFF2-40B4-BE49-F238E27FC236}">
                    <a16:creationId xmlns:a16="http://schemas.microsoft.com/office/drawing/2014/main" id="{9A4D8B0C-03C8-263D-0743-30049333D03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37" y="4161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7" name="Line 41">
                <a:extLst>
                  <a:ext uri="{FF2B5EF4-FFF2-40B4-BE49-F238E27FC236}">
                    <a16:creationId xmlns:a16="http://schemas.microsoft.com/office/drawing/2014/main" id="{9F702D57-B21E-6CC3-D478-3D563E5C112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52" y="4153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8" name="Line 42">
                <a:extLst>
                  <a:ext uri="{FF2B5EF4-FFF2-40B4-BE49-F238E27FC236}">
                    <a16:creationId xmlns:a16="http://schemas.microsoft.com/office/drawing/2014/main" id="{F5760D7F-8386-1BF2-CE23-C0EE8D68D8F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68" y="4145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9" name="Line 43">
                <a:extLst>
                  <a:ext uri="{FF2B5EF4-FFF2-40B4-BE49-F238E27FC236}">
                    <a16:creationId xmlns:a16="http://schemas.microsoft.com/office/drawing/2014/main" id="{C23B106B-0C3C-7BF5-C46F-EAC616310E5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84" y="4133"/>
                <a:ext cx="5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0" name="Line 44">
                <a:extLst>
                  <a:ext uri="{FF2B5EF4-FFF2-40B4-BE49-F238E27FC236}">
                    <a16:creationId xmlns:a16="http://schemas.microsoft.com/office/drawing/2014/main" id="{4A95ACCC-BE76-8AAC-892B-E7F935AADC5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95" y="4121"/>
                <a:ext cx="8" cy="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1" name="Line 45">
                <a:extLst>
                  <a:ext uri="{FF2B5EF4-FFF2-40B4-BE49-F238E27FC236}">
                    <a16:creationId xmlns:a16="http://schemas.microsoft.com/office/drawing/2014/main" id="{F95724BE-8A2A-0048-C6D9-EB553F06E1B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11" y="4110"/>
                <a:ext cx="9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2" name="Line 46">
                <a:extLst>
                  <a:ext uri="{FF2B5EF4-FFF2-40B4-BE49-F238E27FC236}">
                    <a16:creationId xmlns:a16="http://schemas.microsoft.com/office/drawing/2014/main" id="{2E2E32DF-470B-895B-BC0F-1D1A10DDEC8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27" y="4094"/>
                <a:ext cx="5" cy="8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3" name="Line 47">
                <a:extLst>
                  <a:ext uri="{FF2B5EF4-FFF2-40B4-BE49-F238E27FC236}">
                    <a16:creationId xmlns:a16="http://schemas.microsoft.com/office/drawing/2014/main" id="{19C0CDAD-A2C5-B100-4C49-327071C37E6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39" y="4079"/>
                <a:ext cx="9" cy="9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4" name="Line 48">
                <a:extLst>
                  <a:ext uri="{FF2B5EF4-FFF2-40B4-BE49-F238E27FC236}">
                    <a16:creationId xmlns:a16="http://schemas.microsoft.com/office/drawing/2014/main" id="{15C4F745-E6A7-FDDE-ACB6-2393CD3C7B5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54" y="4059"/>
                <a:ext cx="8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5" name="Line 49">
                <a:extLst>
                  <a:ext uri="{FF2B5EF4-FFF2-40B4-BE49-F238E27FC236}">
                    <a16:creationId xmlns:a16="http://schemas.microsoft.com/office/drawing/2014/main" id="{469711A4-3664-CC7F-BA9C-1C5333517F1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70" y="4039"/>
                <a:ext cx="9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6" name="Line 50">
                <a:extLst>
                  <a:ext uri="{FF2B5EF4-FFF2-40B4-BE49-F238E27FC236}">
                    <a16:creationId xmlns:a16="http://schemas.microsoft.com/office/drawing/2014/main" id="{AD219C76-B45B-6105-4D58-D429CB84907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86" y="4019"/>
                <a:ext cx="5" cy="12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7" name="Line 51">
                <a:extLst>
                  <a:ext uri="{FF2B5EF4-FFF2-40B4-BE49-F238E27FC236}">
                    <a16:creationId xmlns:a16="http://schemas.microsoft.com/office/drawing/2014/main" id="{A7EB730B-EF69-AEAD-95D7-CF554A6A4BC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98" y="3996"/>
                <a:ext cx="9" cy="16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8" name="Line 52">
                <a:extLst>
                  <a:ext uri="{FF2B5EF4-FFF2-40B4-BE49-F238E27FC236}">
                    <a16:creationId xmlns:a16="http://schemas.microsoft.com/office/drawing/2014/main" id="{1968AB15-970F-EC0D-D96F-5BD9C830760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13" y="3973"/>
                <a:ext cx="8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9" name="Line 53">
                <a:extLst>
                  <a:ext uri="{FF2B5EF4-FFF2-40B4-BE49-F238E27FC236}">
                    <a16:creationId xmlns:a16="http://schemas.microsoft.com/office/drawing/2014/main" id="{9E45A7F0-FB57-2EFD-FDFE-7518A6BC077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29" y="3945"/>
                <a:ext cx="9" cy="2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0" name="Line 54">
                <a:extLst>
                  <a:ext uri="{FF2B5EF4-FFF2-40B4-BE49-F238E27FC236}">
                    <a16:creationId xmlns:a16="http://schemas.microsoft.com/office/drawing/2014/main" id="{519D50C1-C716-2EC5-88F3-A9703CC56DD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45" y="3917"/>
                <a:ext cx="5" cy="2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1" name="Line 55">
                <a:extLst>
                  <a:ext uri="{FF2B5EF4-FFF2-40B4-BE49-F238E27FC236}">
                    <a16:creationId xmlns:a16="http://schemas.microsoft.com/office/drawing/2014/main" id="{4A5A30AF-C013-99A5-24CE-F717D5BFBA1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57" y="3886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2" name="Line 56">
                <a:extLst>
                  <a:ext uri="{FF2B5EF4-FFF2-40B4-BE49-F238E27FC236}">
                    <a16:creationId xmlns:a16="http://schemas.microsoft.com/office/drawing/2014/main" id="{C854E1BA-99B0-B2DD-3330-BB9F1650249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72" y="3855"/>
                <a:ext cx="8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3" name="Line 57">
                <a:extLst>
                  <a:ext uri="{FF2B5EF4-FFF2-40B4-BE49-F238E27FC236}">
                    <a16:creationId xmlns:a16="http://schemas.microsoft.com/office/drawing/2014/main" id="{20BAF8C7-11D6-9B51-853F-4DF34042F84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88" y="3823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4" name="Line 58">
                <a:extLst>
                  <a:ext uri="{FF2B5EF4-FFF2-40B4-BE49-F238E27FC236}">
                    <a16:creationId xmlns:a16="http://schemas.microsoft.com/office/drawing/2014/main" id="{9B290402-0876-B699-F8B5-0A89C001228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04" y="3792"/>
                <a:ext cx="5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5" name="Freeform 59">
                <a:extLst>
                  <a:ext uri="{FF2B5EF4-FFF2-40B4-BE49-F238E27FC236}">
                    <a16:creationId xmlns:a16="http://schemas.microsoft.com/office/drawing/2014/main" id="{0262BA23-38F5-5CCF-EC7C-620723CF40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12" y="3753"/>
                <a:ext cx="16" cy="37"/>
              </a:xfrm>
              <a:custGeom>
                <a:avLst/>
                <a:gdLst>
                  <a:gd name="T0" fmla="*/ 0 w 16"/>
                  <a:gd name="T1" fmla="*/ 36 h 37"/>
                  <a:gd name="T2" fmla="*/ 7 w 16"/>
                  <a:gd name="T3" fmla="*/ 16 h 37"/>
                  <a:gd name="T4" fmla="*/ 15 w 16"/>
                  <a:gd name="T5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37">
                    <a:moveTo>
                      <a:pt x="0" y="36"/>
                    </a:moveTo>
                    <a:lnTo>
                      <a:pt x="7" y="16"/>
                    </a:lnTo>
                    <a:lnTo>
                      <a:pt x="15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56" name="Line 60">
                <a:extLst>
                  <a:ext uri="{FF2B5EF4-FFF2-40B4-BE49-F238E27FC236}">
                    <a16:creationId xmlns:a16="http://schemas.microsoft.com/office/drawing/2014/main" id="{5B9AA7FC-8FA4-3582-E504-E9D439ACFA5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31" y="3725"/>
                <a:ext cx="9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7" name="Freeform 61">
                <a:extLst>
                  <a:ext uri="{FF2B5EF4-FFF2-40B4-BE49-F238E27FC236}">
                    <a16:creationId xmlns:a16="http://schemas.microsoft.com/office/drawing/2014/main" id="{D6349DEB-F38E-7411-932E-289C4E238E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43" y="3686"/>
                <a:ext cx="13" cy="36"/>
              </a:xfrm>
              <a:custGeom>
                <a:avLst/>
                <a:gdLst>
                  <a:gd name="T0" fmla="*/ 0 w 13"/>
                  <a:gd name="T1" fmla="*/ 35 h 36"/>
                  <a:gd name="T2" fmla="*/ 4 w 13"/>
                  <a:gd name="T3" fmla="*/ 16 h 36"/>
                  <a:gd name="T4" fmla="*/ 12 w 13"/>
                  <a:gd name="T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36">
                    <a:moveTo>
                      <a:pt x="0" y="35"/>
                    </a:moveTo>
                    <a:lnTo>
                      <a:pt x="4" y="16"/>
                    </a:lnTo>
                    <a:lnTo>
                      <a:pt x="12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58" name="Line 62">
                <a:extLst>
                  <a:ext uri="{FF2B5EF4-FFF2-40B4-BE49-F238E27FC236}">
                    <a16:creationId xmlns:a16="http://schemas.microsoft.com/office/drawing/2014/main" id="{6FA311BD-BF2A-BD02-4A30-E0EBBEE5D35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59" y="3658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9" name="Line 63">
                <a:extLst>
                  <a:ext uri="{FF2B5EF4-FFF2-40B4-BE49-F238E27FC236}">
                    <a16:creationId xmlns:a16="http://schemas.microsoft.com/office/drawing/2014/main" id="{CE229F5E-5B68-D2C3-F5B2-DE9107E4523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74" y="3627"/>
                <a:ext cx="8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0" name="Line 64">
                <a:extLst>
                  <a:ext uri="{FF2B5EF4-FFF2-40B4-BE49-F238E27FC236}">
                    <a16:creationId xmlns:a16="http://schemas.microsoft.com/office/drawing/2014/main" id="{8324D83B-68AA-888B-8CD0-A2E8C46E6A5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90" y="3595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1" name="Line 65">
                <a:extLst>
                  <a:ext uri="{FF2B5EF4-FFF2-40B4-BE49-F238E27FC236}">
                    <a16:creationId xmlns:a16="http://schemas.microsoft.com/office/drawing/2014/main" id="{5C1847D8-3FC0-72CA-67F7-015E68750B9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06" y="3564"/>
                <a:ext cx="5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2" name="Line 66">
                <a:extLst>
                  <a:ext uri="{FF2B5EF4-FFF2-40B4-BE49-F238E27FC236}">
                    <a16:creationId xmlns:a16="http://schemas.microsoft.com/office/drawing/2014/main" id="{F87F0581-3E1D-710B-DB4F-CC8100D63C4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18" y="3538"/>
                <a:ext cx="9" cy="19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3" name="Line 67">
                <a:extLst>
                  <a:ext uri="{FF2B5EF4-FFF2-40B4-BE49-F238E27FC236}">
                    <a16:creationId xmlns:a16="http://schemas.microsoft.com/office/drawing/2014/main" id="{4470893A-AE40-FA29-5B65-D10273F5B2E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33" y="3514"/>
                <a:ext cx="8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4" name="Line 68">
                <a:extLst>
                  <a:ext uri="{FF2B5EF4-FFF2-40B4-BE49-F238E27FC236}">
                    <a16:creationId xmlns:a16="http://schemas.microsoft.com/office/drawing/2014/main" id="{D6B4300C-84EE-7117-09B0-A5F9892D9AB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49" y="3490"/>
                <a:ext cx="9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5" name="Line 69">
                <a:extLst>
                  <a:ext uri="{FF2B5EF4-FFF2-40B4-BE49-F238E27FC236}">
                    <a16:creationId xmlns:a16="http://schemas.microsoft.com/office/drawing/2014/main" id="{056B5C09-7557-ACCB-237D-3CE0C2D81E3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65" y="3470"/>
                <a:ext cx="5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6" name="Freeform 70">
                <a:extLst>
                  <a:ext uri="{FF2B5EF4-FFF2-40B4-BE49-F238E27FC236}">
                    <a16:creationId xmlns:a16="http://schemas.microsoft.com/office/drawing/2014/main" id="{F65B2EF2-173E-2BAC-601C-8530C0D123A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73" y="3447"/>
                <a:ext cx="17" cy="20"/>
              </a:xfrm>
              <a:custGeom>
                <a:avLst/>
                <a:gdLst>
                  <a:gd name="T0" fmla="*/ 0 w 17"/>
                  <a:gd name="T1" fmla="*/ 19 h 20"/>
                  <a:gd name="T2" fmla="*/ 8 w 17"/>
                  <a:gd name="T3" fmla="*/ 7 h 20"/>
                  <a:gd name="T4" fmla="*/ 16 w 17"/>
                  <a:gd name="T5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20">
                    <a:moveTo>
                      <a:pt x="0" y="19"/>
                    </a:moveTo>
                    <a:lnTo>
                      <a:pt x="8" y="7"/>
                    </a:lnTo>
                    <a:lnTo>
                      <a:pt x="16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67" name="Line 71">
                <a:extLst>
                  <a:ext uri="{FF2B5EF4-FFF2-40B4-BE49-F238E27FC236}">
                    <a16:creationId xmlns:a16="http://schemas.microsoft.com/office/drawing/2014/main" id="{82BAA90E-B49C-3433-B7CC-87E42162ED7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92" y="3439"/>
                <a:ext cx="8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8" name="Line 72">
                <a:extLst>
                  <a:ext uri="{FF2B5EF4-FFF2-40B4-BE49-F238E27FC236}">
                    <a16:creationId xmlns:a16="http://schemas.microsoft.com/office/drawing/2014/main" id="{65BE2CC3-F738-C042-8A83-4546ECEE7A4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508" y="3431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9" name="Freeform 73">
                <a:extLst>
                  <a:ext uri="{FF2B5EF4-FFF2-40B4-BE49-F238E27FC236}">
                    <a16:creationId xmlns:a16="http://schemas.microsoft.com/office/drawing/2014/main" id="{21F964D2-0280-AD40-AA18-480471C9FDA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20" y="3419"/>
                <a:ext cx="13" cy="9"/>
              </a:xfrm>
              <a:custGeom>
                <a:avLst/>
                <a:gdLst>
                  <a:gd name="T0" fmla="*/ 0 w 13"/>
                  <a:gd name="T1" fmla="*/ 8 h 9"/>
                  <a:gd name="T2" fmla="*/ 3 w 13"/>
                  <a:gd name="T3" fmla="*/ 4 h 9"/>
                  <a:gd name="T4" fmla="*/ 12 w 13"/>
                  <a:gd name="T5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9">
                    <a:moveTo>
                      <a:pt x="0" y="8"/>
                    </a:moveTo>
                    <a:lnTo>
                      <a:pt x="3" y="4"/>
                    </a:lnTo>
                    <a:lnTo>
                      <a:pt x="12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70" name="Freeform 74">
                <a:extLst>
                  <a:ext uri="{FF2B5EF4-FFF2-40B4-BE49-F238E27FC236}">
                    <a16:creationId xmlns:a16="http://schemas.microsoft.com/office/drawing/2014/main" id="{C5C3358F-22A9-A22C-340B-9E101736BF3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32" y="3419"/>
                <a:ext cx="16" cy="1"/>
              </a:xfrm>
              <a:custGeom>
                <a:avLst/>
                <a:gdLst>
                  <a:gd name="T0" fmla="*/ 0 w 16"/>
                  <a:gd name="T1" fmla="*/ 0 h 1"/>
                  <a:gd name="T2" fmla="*/ 7 w 16"/>
                  <a:gd name="T3" fmla="*/ 0 h 1"/>
                  <a:gd name="T4" fmla="*/ 15 w 16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1">
                    <a:moveTo>
                      <a:pt x="0" y="0"/>
                    </a:moveTo>
                    <a:lnTo>
                      <a:pt x="7" y="0"/>
                    </a:lnTo>
                    <a:lnTo>
                      <a:pt x="15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71" name="Freeform 75">
                <a:extLst>
                  <a:ext uri="{FF2B5EF4-FFF2-40B4-BE49-F238E27FC236}">
                    <a16:creationId xmlns:a16="http://schemas.microsoft.com/office/drawing/2014/main" id="{7C69DF92-2630-D968-EF65-5DF291F30E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47" y="3419"/>
                <a:ext cx="17" cy="1"/>
              </a:xfrm>
              <a:custGeom>
                <a:avLst/>
                <a:gdLst>
                  <a:gd name="T0" fmla="*/ 0 w 17"/>
                  <a:gd name="T1" fmla="*/ 0 h 1"/>
                  <a:gd name="T2" fmla="*/ 8 w 17"/>
                  <a:gd name="T3" fmla="*/ 0 h 1"/>
                  <a:gd name="T4" fmla="*/ 16 w 17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1">
                    <a:moveTo>
                      <a:pt x="0" y="0"/>
                    </a:moveTo>
                    <a:lnTo>
                      <a:pt x="8" y="0"/>
                    </a:lnTo>
                    <a:lnTo>
                      <a:pt x="16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72" name="Freeform 76">
                <a:extLst>
                  <a:ext uri="{FF2B5EF4-FFF2-40B4-BE49-F238E27FC236}">
                    <a16:creationId xmlns:a16="http://schemas.microsoft.com/office/drawing/2014/main" id="{0DEE958D-2504-76EC-301D-2588FD309D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63" y="3419"/>
                <a:ext cx="13" cy="9"/>
              </a:xfrm>
              <a:custGeom>
                <a:avLst/>
                <a:gdLst>
                  <a:gd name="T0" fmla="*/ 0 w 13"/>
                  <a:gd name="T1" fmla="*/ 0 h 9"/>
                  <a:gd name="T2" fmla="*/ 4 w 13"/>
                  <a:gd name="T3" fmla="*/ 4 h 9"/>
                  <a:gd name="T4" fmla="*/ 12 w 13"/>
                  <a:gd name="T5" fmla="*/ 8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9">
                    <a:moveTo>
                      <a:pt x="0" y="0"/>
                    </a:moveTo>
                    <a:lnTo>
                      <a:pt x="4" y="4"/>
                    </a:lnTo>
                    <a:lnTo>
                      <a:pt x="12" y="8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73" name="Line 77">
                <a:extLst>
                  <a:ext uri="{FF2B5EF4-FFF2-40B4-BE49-F238E27FC236}">
                    <a16:creationId xmlns:a16="http://schemas.microsoft.com/office/drawing/2014/main" id="{0DC227AC-FF9C-3CE9-1891-4207017752A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582" y="3434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74" name="Line 78">
                <a:extLst>
                  <a:ext uri="{FF2B5EF4-FFF2-40B4-BE49-F238E27FC236}">
                    <a16:creationId xmlns:a16="http://schemas.microsoft.com/office/drawing/2014/main" id="{D0B7EDF1-BCF0-60CD-615D-84C356CA646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598" y="3442"/>
                <a:ext cx="8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75" name="Freeform 79">
                <a:extLst>
                  <a:ext uri="{FF2B5EF4-FFF2-40B4-BE49-F238E27FC236}">
                    <a16:creationId xmlns:a16="http://schemas.microsoft.com/office/drawing/2014/main" id="{8D6C1CE1-C427-7A4D-16D9-79EBA2952F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06" y="3447"/>
                <a:ext cx="18" cy="20"/>
              </a:xfrm>
              <a:custGeom>
                <a:avLst/>
                <a:gdLst>
                  <a:gd name="T0" fmla="*/ 0 w 18"/>
                  <a:gd name="T1" fmla="*/ 0 h 20"/>
                  <a:gd name="T2" fmla="*/ 9 w 18"/>
                  <a:gd name="T3" fmla="*/ 7 h 20"/>
                  <a:gd name="T4" fmla="*/ 17 w 18"/>
                  <a:gd name="T5" fmla="*/ 19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8" h="20">
                    <a:moveTo>
                      <a:pt x="0" y="0"/>
                    </a:moveTo>
                    <a:lnTo>
                      <a:pt x="9" y="7"/>
                    </a:lnTo>
                    <a:lnTo>
                      <a:pt x="17" y="19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76" name="Line 80">
                <a:extLst>
                  <a:ext uri="{FF2B5EF4-FFF2-40B4-BE49-F238E27FC236}">
                    <a16:creationId xmlns:a16="http://schemas.microsoft.com/office/drawing/2014/main" id="{02D0F006-6E2A-45D9-564F-4576CC97E3D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30" y="3473"/>
                <a:ext cx="4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77" name="Line 81">
                <a:extLst>
                  <a:ext uri="{FF2B5EF4-FFF2-40B4-BE49-F238E27FC236}">
                    <a16:creationId xmlns:a16="http://schemas.microsoft.com/office/drawing/2014/main" id="{445D7BA4-2E99-077C-51EB-2F0D5D35E99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41" y="3493"/>
                <a:ext cx="9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78" name="Line 82">
                <a:extLst>
                  <a:ext uri="{FF2B5EF4-FFF2-40B4-BE49-F238E27FC236}">
                    <a16:creationId xmlns:a16="http://schemas.microsoft.com/office/drawing/2014/main" id="{D0C50748-924F-5A31-43E8-6B937ED7E20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57" y="3517"/>
                <a:ext cx="9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79" name="Line 83">
                <a:extLst>
                  <a:ext uri="{FF2B5EF4-FFF2-40B4-BE49-F238E27FC236}">
                    <a16:creationId xmlns:a16="http://schemas.microsoft.com/office/drawing/2014/main" id="{C7B12021-218C-0C67-6B70-5AA73EF2426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73" y="3541"/>
                <a:ext cx="9" cy="19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0" name="Line 84">
                <a:extLst>
                  <a:ext uri="{FF2B5EF4-FFF2-40B4-BE49-F238E27FC236}">
                    <a16:creationId xmlns:a16="http://schemas.microsoft.com/office/drawing/2014/main" id="{24A94E45-F8F9-FF45-BCBF-D4F47284C8B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89" y="3567"/>
                <a:ext cx="4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1" name="Line 85">
                <a:extLst>
                  <a:ext uri="{FF2B5EF4-FFF2-40B4-BE49-F238E27FC236}">
                    <a16:creationId xmlns:a16="http://schemas.microsoft.com/office/drawing/2014/main" id="{DDB7E6F3-B847-6579-D23B-5452DBE7414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00" y="3599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2" name="Line 86">
                <a:extLst>
                  <a:ext uri="{FF2B5EF4-FFF2-40B4-BE49-F238E27FC236}">
                    <a16:creationId xmlns:a16="http://schemas.microsoft.com/office/drawing/2014/main" id="{7FAB01EA-795D-6350-EC52-A3F9CDF5DC1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16" y="3630"/>
                <a:ext cx="9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3" name="Line 87">
                <a:extLst>
                  <a:ext uri="{FF2B5EF4-FFF2-40B4-BE49-F238E27FC236}">
                    <a16:creationId xmlns:a16="http://schemas.microsoft.com/office/drawing/2014/main" id="{F5AA03BE-319E-18B4-BAA5-65C071DBCA3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32" y="3662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4" name="Freeform 88">
                <a:extLst>
                  <a:ext uri="{FF2B5EF4-FFF2-40B4-BE49-F238E27FC236}">
                    <a16:creationId xmlns:a16="http://schemas.microsoft.com/office/drawing/2014/main" id="{2303264D-2E45-99A8-5E3C-5B2627038A6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41" y="3686"/>
                <a:ext cx="13" cy="36"/>
              </a:xfrm>
              <a:custGeom>
                <a:avLst/>
                <a:gdLst>
                  <a:gd name="T0" fmla="*/ 0 w 13"/>
                  <a:gd name="T1" fmla="*/ 0 h 36"/>
                  <a:gd name="T2" fmla="*/ 3 w 13"/>
                  <a:gd name="T3" fmla="*/ 16 h 36"/>
                  <a:gd name="T4" fmla="*/ 12 w 13"/>
                  <a:gd name="T5" fmla="*/ 35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36">
                    <a:moveTo>
                      <a:pt x="0" y="0"/>
                    </a:moveTo>
                    <a:lnTo>
                      <a:pt x="3" y="16"/>
                    </a:lnTo>
                    <a:lnTo>
                      <a:pt x="12" y="35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85" name="Line 89">
                <a:extLst>
                  <a:ext uri="{FF2B5EF4-FFF2-40B4-BE49-F238E27FC236}">
                    <a16:creationId xmlns:a16="http://schemas.microsoft.com/office/drawing/2014/main" id="{F7C85844-9E72-B32A-AE44-45AEDFAEB01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60" y="3728"/>
                <a:ext cx="8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6" name="Freeform 90">
                <a:extLst>
                  <a:ext uri="{FF2B5EF4-FFF2-40B4-BE49-F238E27FC236}">
                    <a16:creationId xmlns:a16="http://schemas.microsoft.com/office/drawing/2014/main" id="{430BEFB6-BBEA-D9ED-3F19-943A16E637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68" y="3753"/>
                <a:ext cx="17" cy="37"/>
              </a:xfrm>
              <a:custGeom>
                <a:avLst/>
                <a:gdLst>
                  <a:gd name="T0" fmla="*/ 0 w 17"/>
                  <a:gd name="T1" fmla="*/ 0 h 37"/>
                  <a:gd name="T2" fmla="*/ 8 w 17"/>
                  <a:gd name="T3" fmla="*/ 16 h 37"/>
                  <a:gd name="T4" fmla="*/ 16 w 17"/>
                  <a:gd name="T5" fmla="*/ 36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37">
                    <a:moveTo>
                      <a:pt x="0" y="0"/>
                    </a:moveTo>
                    <a:lnTo>
                      <a:pt x="8" y="16"/>
                    </a:lnTo>
                    <a:lnTo>
                      <a:pt x="16" y="36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87" name="Line 91">
                <a:extLst>
                  <a:ext uri="{FF2B5EF4-FFF2-40B4-BE49-F238E27FC236}">
                    <a16:creationId xmlns:a16="http://schemas.microsoft.com/office/drawing/2014/main" id="{86AB7C5D-8F8C-66AE-BD99-6B75FC89F79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91" y="3796"/>
                <a:ext cx="5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8" name="Line 92">
                <a:extLst>
                  <a:ext uri="{FF2B5EF4-FFF2-40B4-BE49-F238E27FC236}">
                    <a16:creationId xmlns:a16="http://schemas.microsoft.com/office/drawing/2014/main" id="{9F5EFBDC-62B1-8060-0C17-BB556232623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03" y="3827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9" name="Line 93">
                <a:extLst>
                  <a:ext uri="{FF2B5EF4-FFF2-40B4-BE49-F238E27FC236}">
                    <a16:creationId xmlns:a16="http://schemas.microsoft.com/office/drawing/2014/main" id="{39A2F049-39E4-E539-079C-797EC707875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19" y="3858"/>
                <a:ext cx="8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0" name="Line 94">
                <a:extLst>
                  <a:ext uri="{FF2B5EF4-FFF2-40B4-BE49-F238E27FC236}">
                    <a16:creationId xmlns:a16="http://schemas.microsoft.com/office/drawing/2014/main" id="{1F650A3A-2B09-4F35-D71B-A8AA43C0EC6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34" y="3890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1" name="Line 95">
                <a:extLst>
                  <a:ext uri="{FF2B5EF4-FFF2-40B4-BE49-F238E27FC236}">
                    <a16:creationId xmlns:a16="http://schemas.microsoft.com/office/drawing/2014/main" id="{6938A435-AA82-1A27-9D12-E6ED27C2956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50" y="3921"/>
                <a:ext cx="5" cy="2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2" name="Line 96">
                <a:extLst>
                  <a:ext uri="{FF2B5EF4-FFF2-40B4-BE49-F238E27FC236}">
                    <a16:creationId xmlns:a16="http://schemas.microsoft.com/office/drawing/2014/main" id="{D8433FB9-EC8B-9A82-4542-9B27A8D564E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62" y="3948"/>
                <a:ext cx="9" cy="2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3" name="Line 97">
                <a:extLst>
                  <a:ext uri="{FF2B5EF4-FFF2-40B4-BE49-F238E27FC236}">
                    <a16:creationId xmlns:a16="http://schemas.microsoft.com/office/drawing/2014/main" id="{0A9155F7-5B05-D900-1E00-FDE65459325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78" y="3976"/>
                <a:ext cx="8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4" name="Line 98">
                <a:extLst>
                  <a:ext uri="{FF2B5EF4-FFF2-40B4-BE49-F238E27FC236}">
                    <a16:creationId xmlns:a16="http://schemas.microsoft.com/office/drawing/2014/main" id="{4CC59C79-05CD-0B7C-0DCC-4CCD4C4FC96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93" y="4000"/>
                <a:ext cx="9" cy="16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5" name="Line 99">
                <a:extLst>
                  <a:ext uri="{FF2B5EF4-FFF2-40B4-BE49-F238E27FC236}">
                    <a16:creationId xmlns:a16="http://schemas.microsoft.com/office/drawing/2014/main" id="{1306743D-3A0C-3439-A3FA-3413706E63F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09" y="4023"/>
                <a:ext cx="5" cy="12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6" name="Line 100">
                <a:extLst>
                  <a:ext uri="{FF2B5EF4-FFF2-40B4-BE49-F238E27FC236}">
                    <a16:creationId xmlns:a16="http://schemas.microsoft.com/office/drawing/2014/main" id="{626E077A-92CF-5661-0A1E-1EE74BCCD74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21" y="4042"/>
                <a:ext cx="9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7" name="Line 101">
                <a:extLst>
                  <a:ext uri="{FF2B5EF4-FFF2-40B4-BE49-F238E27FC236}">
                    <a16:creationId xmlns:a16="http://schemas.microsoft.com/office/drawing/2014/main" id="{893E4C71-D253-5CA0-0D2D-30383200D7B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37" y="4062"/>
                <a:ext cx="8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8" name="Line 102">
                <a:extLst>
                  <a:ext uri="{FF2B5EF4-FFF2-40B4-BE49-F238E27FC236}">
                    <a16:creationId xmlns:a16="http://schemas.microsoft.com/office/drawing/2014/main" id="{FCF7314B-61EF-7670-F2BC-9E57D4970F2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52" y="4082"/>
                <a:ext cx="9" cy="9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9" name="Line 103">
                <a:extLst>
                  <a:ext uri="{FF2B5EF4-FFF2-40B4-BE49-F238E27FC236}">
                    <a16:creationId xmlns:a16="http://schemas.microsoft.com/office/drawing/2014/main" id="{634436FA-1C58-CE4B-60A4-438DAAD0D83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68" y="4098"/>
                <a:ext cx="5" cy="8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0" name="Line 104">
                <a:extLst>
                  <a:ext uri="{FF2B5EF4-FFF2-40B4-BE49-F238E27FC236}">
                    <a16:creationId xmlns:a16="http://schemas.microsoft.com/office/drawing/2014/main" id="{0E84DA99-9664-D9DA-331A-D0D6F5703C5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80" y="4113"/>
                <a:ext cx="8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1" name="Line 105">
                <a:extLst>
                  <a:ext uri="{FF2B5EF4-FFF2-40B4-BE49-F238E27FC236}">
                    <a16:creationId xmlns:a16="http://schemas.microsoft.com/office/drawing/2014/main" id="{DF2AD517-3368-1863-743E-4DF526A1935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95" y="4125"/>
                <a:ext cx="9" cy="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2" name="Line 106">
                <a:extLst>
                  <a:ext uri="{FF2B5EF4-FFF2-40B4-BE49-F238E27FC236}">
                    <a16:creationId xmlns:a16="http://schemas.microsoft.com/office/drawing/2014/main" id="{D8808920-2F4D-5623-1567-02413C77EE2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11" y="4136"/>
                <a:ext cx="5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3" name="Line 107">
                <a:extLst>
                  <a:ext uri="{FF2B5EF4-FFF2-40B4-BE49-F238E27FC236}">
                    <a16:creationId xmlns:a16="http://schemas.microsoft.com/office/drawing/2014/main" id="{8FA321F1-3099-79D3-A2E9-8E497FAAEE7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23" y="4148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4" name="Line 108">
                <a:extLst>
                  <a:ext uri="{FF2B5EF4-FFF2-40B4-BE49-F238E27FC236}">
                    <a16:creationId xmlns:a16="http://schemas.microsoft.com/office/drawing/2014/main" id="{204462DC-3C19-8644-6E4B-31F7DDB98C2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39" y="4156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5" name="Line 109">
                <a:extLst>
                  <a:ext uri="{FF2B5EF4-FFF2-40B4-BE49-F238E27FC236}">
                    <a16:creationId xmlns:a16="http://schemas.microsoft.com/office/drawing/2014/main" id="{0A5F71A7-0B95-6AD4-AA45-4B7534C4698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54" y="4164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6" name="Line 110">
                <a:extLst>
                  <a:ext uri="{FF2B5EF4-FFF2-40B4-BE49-F238E27FC236}">
                    <a16:creationId xmlns:a16="http://schemas.microsoft.com/office/drawing/2014/main" id="{F9DB5A11-315E-8635-B8C3-F8515B2414E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70" y="4168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7" name="Line 111">
                <a:extLst>
                  <a:ext uri="{FF2B5EF4-FFF2-40B4-BE49-F238E27FC236}">
                    <a16:creationId xmlns:a16="http://schemas.microsoft.com/office/drawing/2014/main" id="{5D0D099A-2313-6260-FF70-8A8AFFBDFA7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82" y="4172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8" name="Line 112">
                <a:extLst>
                  <a:ext uri="{FF2B5EF4-FFF2-40B4-BE49-F238E27FC236}">
                    <a16:creationId xmlns:a16="http://schemas.microsoft.com/office/drawing/2014/main" id="{27605928-1747-8B5A-C981-2FE66821540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98" y="418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9" name="Line 113">
                <a:extLst>
                  <a:ext uri="{FF2B5EF4-FFF2-40B4-BE49-F238E27FC236}">
                    <a16:creationId xmlns:a16="http://schemas.microsoft.com/office/drawing/2014/main" id="{AA7073A6-9FA1-F386-D459-D95A8826969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13" y="4184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0" name="Line 114">
                <a:extLst>
                  <a:ext uri="{FF2B5EF4-FFF2-40B4-BE49-F238E27FC236}">
                    <a16:creationId xmlns:a16="http://schemas.microsoft.com/office/drawing/2014/main" id="{0C835BDA-50DE-2A9D-6D3F-00C5BCDFBB9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29" y="4185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1" name="Line 115">
                <a:extLst>
                  <a:ext uri="{FF2B5EF4-FFF2-40B4-BE49-F238E27FC236}">
                    <a16:creationId xmlns:a16="http://schemas.microsoft.com/office/drawing/2014/main" id="{B58F085B-1B5F-201C-8D9E-E1C12878E3C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41" y="4187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2" name="Line 116">
                <a:extLst>
                  <a:ext uri="{FF2B5EF4-FFF2-40B4-BE49-F238E27FC236}">
                    <a16:creationId xmlns:a16="http://schemas.microsoft.com/office/drawing/2014/main" id="{23D2A311-2ECF-FA4D-95F3-2A083D28AD5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57" y="4191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3" name="Line 117">
                <a:extLst>
                  <a:ext uri="{FF2B5EF4-FFF2-40B4-BE49-F238E27FC236}">
                    <a16:creationId xmlns:a16="http://schemas.microsoft.com/office/drawing/2014/main" id="{7F0F6F14-7E67-C1A0-5826-D8E70A7C8C0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72" y="4192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4" name="Line 118">
                <a:extLst>
                  <a:ext uri="{FF2B5EF4-FFF2-40B4-BE49-F238E27FC236}">
                    <a16:creationId xmlns:a16="http://schemas.microsoft.com/office/drawing/2014/main" id="{F6FEAEE5-594D-A43D-82A6-97B0177E0AD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88" y="4192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5" name="Freeform 119">
                <a:extLst>
                  <a:ext uri="{FF2B5EF4-FFF2-40B4-BE49-F238E27FC236}">
                    <a16:creationId xmlns:a16="http://schemas.microsoft.com/office/drawing/2014/main" id="{9A7893CC-E865-4EA6-AFF0-FB3959A14E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93" y="4192"/>
                <a:ext cx="16" cy="5"/>
              </a:xfrm>
              <a:custGeom>
                <a:avLst/>
                <a:gdLst>
                  <a:gd name="T0" fmla="*/ 0 w 16"/>
                  <a:gd name="T1" fmla="*/ 0 h 5"/>
                  <a:gd name="T2" fmla="*/ 7 w 16"/>
                  <a:gd name="T3" fmla="*/ 0 h 5"/>
                  <a:gd name="T4" fmla="*/ 15 w 16"/>
                  <a:gd name="T5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5">
                    <a:moveTo>
                      <a:pt x="0" y="0"/>
                    </a:moveTo>
                    <a:lnTo>
                      <a:pt x="7" y="0"/>
                    </a:lnTo>
                    <a:lnTo>
                      <a:pt x="15" y="4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216" name="Line 120">
                <a:extLst>
                  <a:ext uri="{FF2B5EF4-FFF2-40B4-BE49-F238E27FC236}">
                    <a16:creationId xmlns:a16="http://schemas.microsoft.com/office/drawing/2014/main" id="{03593449-EF00-E6CB-1D10-AAE656F7695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15" y="4196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7" name="Line 121">
                <a:extLst>
                  <a:ext uri="{FF2B5EF4-FFF2-40B4-BE49-F238E27FC236}">
                    <a16:creationId xmlns:a16="http://schemas.microsoft.com/office/drawing/2014/main" id="{ADED534E-6538-C68C-5D05-A082169AA99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31" y="4196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8" name="Line 122">
                <a:extLst>
                  <a:ext uri="{FF2B5EF4-FFF2-40B4-BE49-F238E27FC236}">
                    <a16:creationId xmlns:a16="http://schemas.microsoft.com/office/drawing/2014/main" id="{E5208C65-92C3-774D-3B5B-3E88F52507B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43" y="4196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9" name="Freeform 123">
                <a:extLst>
                  <a:ext uri="{FF2B5EF4-FFF2-40B4-BE49-F238E27FC236}">
                    <a16:creationId xmlns:a16="http://schemas.microsoft.com/office/drawing/2014/main" id="{8433F6EB-7EB2-0740-B9ED-B0017171DC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52" y="4196"/>
                <a:ext cx="16" cy="5"/>
              </a:xfrm>
              <a:custGeom>
                <a:avLst/>
                <a:gdLst>
                  <a:gd name="T0" fmla="*/ 0 w 16"/>
                  <a:gd name="T1" fmla="*/ 0 h 5"/>
                  <a:gd name="T2" fmla="*/ 7 w 16"/>
                  <a:gd name="T3" fmla="*/ 0 h 5"/>
                  <a:gd name="T4" fmla="*/ 15 w 16"/>
                  <a:gd name="T5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5">
                    <a:moveTo>
                      <a:pt x="0" y="0"/>
                    </a:moveTo>
                    <a:lnTo>
                      <a:pt x="7" y="0"/>
                    </a:lnTo>
                    <a:lnTo>
                      <a:pt x="15" y="4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220" name="Line 124">
                <a:extLst>
                  <a:ext uri="{FF2B5EF4-FFF2-40B4-BE49-F238E27FC236}">
                    <a16:creationId xmlns:a16="http://schemas.microsoft.com/office/drawing/2014/main" id="{EE2D87F6-83B9-D22A-03D1-34C836C6506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74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1" name="Line 125">
                <a:extLst>
                  <a:ext uri="{FF2B5EF4-FFF2-40B4-BE49-F238E27FC236}">
                    <a16:creationId xmlns:a16="http://schemas.microsoft.com/office/drawing/2014/main" id="{C95C6336-4616-0CB5-9ED5-7736D536631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90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2" name="Line 126">
                <a:extLst>
                  <a:ext uri="{FF2B5EF4-FFF2-40B4-BE49-F238E27FC236}">
                    <a16:creationId xmlns:a16="http://schemas.microsoft.com/office/drawing/2014/main" id="{C153B503-D6E5-0D32-A8BF-E993928E116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02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3" name="Line 127">
                <a:extLst>
                  <a:ext uri="{FF2B5EF4-FFF2-40B4-BE49-F238E27FC236}">
                    <a16:creationId xmlns:a16="http://schemas.microsoft.com/office/drawing/2014/main" id="{925FA159-9803-67ED-DB2D-DB754EC7030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18" y="420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4" name="Line 128">
                <a:extLst>
                  <a:ext uri="{FF2B5EF4-FFF2-40B4-BE49-F238E27FC236}">
                    <a16:creationId xmlns:a16="http://schemas.microsoft.com/office/drawing/2014/main" id="{428C44C9-D1FB-FB9D-D79A-820EA46E628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33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5" name="Line 129">
                <a:extLst>
                  <a:ext uri="{FF2B5EF4-FFF2-40B4-BE49-F238E27FC236}">
                    <a16:creationId xmlns:a16="http://schemas.microsoft.com/office/drawing/2014/main" id="{097BFB3E-F3EE-13D8-6ADE-DCEB4C8B1BB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49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6" name="Line 130">
                <a:extLst>
                  <a:ext uri="{FF2B5EF4-FFF2-40B4-BE49-F238E27FC236}">
                    <a16:creationId xmlns:a16="http://schemas.microsoft.com/office/drawing/2014/main" id="{8F13F6C1-56A5-656B-DC28-20938CCDD52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61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7" name="Line 131">
                <a:extLst>
                  <a:ext uri="{FF2B5EF4-FFF2-40B4-BE49-F238E27FC236}">
                    <a16:creationId xmlns:a16="http://schemas.microsoft.com/office/drawing/2014/main" id="{A3B264A1-79CF-242D-7396-E9A5190B53C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77" y="420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8" name="Line 132">
                <a:extLst>
                  <a:ext uri="{FF2B5EF4-FFF2-40B4-BE49-F238E27FC236}">
                    <a16:creationId xmlns:a16="http://schemas.microsoft.com/office/drawing/2014/main" id="{CFCE47E5-504A-5442-11B8-39FFB13E289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92" y="4200"/>
                <a:ext cx="10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9" name="Line 133">
                <a:extLst>
                  <a:ext uri="{FF2B5EF4-FFF2-40B4-BE49-F238E27FC236}">
                    <a16:creationId xmlns:a16="http://schemas.microsoft.com/office/drawing/2014/main" id="{FB120627-B0EA-D2DC-977A-B3F5783616C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409" y="4200"/>
                <a:ext cx="4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0" name="Line 134">
                <a:extLst>
                  <a:ext uri="{FF2B5EF4-FFF2-40B4-BE49-F238E27FC236}">
                    <a16:creationId xmlns:a16="http://schemas.microsoft.com/office/drawing/2014/main" id="{C938D0A6-D3FA-DB1A-C59F-5E356256376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420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1" name="Rectangle 135">
                <a:extLst>
                  <a:ext uri="{FF2B5EF4-FFF2-40B4-BE49-F238E27FC236}">
                    <a16:creationId xmlns:a16="http://schemas.microsoft.com/office/drawing/2014/main" id="{700D7672-54EC-EF02-0BBD-A0A4089D5C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7" y="4243"/>
                <a:ext cx="49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2" name="Rectangle 136">
                <a:extLst>
                  <a:ext uri="{FF2B5EF4-FFF2-40B4-BE49-F238E27FC236}">
                    <a16:creationId xmlns:a16="http://schemas.microsoft.com/office/drawing/2014/main" id="{EF042672-3C0E-55EF-4641-4EDCCCE23F6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7" y="4246"/>
                <a:ext cx="57" cy="7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4095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820738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230313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6414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0986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5558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0130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4702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-6</a:t>
                </a:r>
              </a:p>
            </p:txBody>
          </p:sp>
          <p:sp>
            <p:nvSpPr>
              <p:cNvPr id="4233" name="Rectangle 137">
                <a:extLst>
                  <a:ext uri="{FF2B5EF4-FFF2-40B4-BE49-F238E27FC236}">
                    <a16:creationId xmlns:a16="http://schemas.microsoft.com/office/drawing/2014/main" id="{94BF3722-A10C-AAD1-46C2-CD11642DD94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42" y="4243"/>
                <a:ext cx="49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4" name="Rectangle 138">
                <a:extLst>
                  <a:ext uri="{FF2B5EF4-FFF2-40B4-BE49-F238E27FC236}">
                    <a16:creationId xmlns:a16="http://schemas.microsoft.com/office/drawing/2014/main" id="{D3D4A651-AF5A-0776-AC86-FEDF15CA658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42" y="4246"/>
                <a:ext cx="57" cy="7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4095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820738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230313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6414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0986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5558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0130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4702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-4</a:t>
                </a:r>
              </a:p>
            </p:txBody>
          </p:sp>
          <p:sp>
            <p:nvSpPr>
              <p:cNvPr id="4235" name="Rectangle 139">
                <a:extLst>
                  <a:ext uri="{FF2B5EF4-FFF2-40B4-BE49-F238E27FC236}">
                    <a16:creationId xmlns:a16="http://schemas.microsoft.com/office/drawing/2014/main" id="{B7C8EA10-29E2-F136-9450-86305565958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33" y="4243"/>
                <a:ext cx="49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6" name="Rectangle 140">
                <a:extLst>
                  <a:ext uri="{FF2B5EF4-FFF2-40B4-BE49-F238E27FC236}">
                    <a16:creationId xmlns:a16="http://schemas.microsoft.com/office/drawing/2014/main" id="{A24FE114-A0A9-6834-3777-9882EF9301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33" y="4246"/>
                <a:ext cx="55" cy="7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4095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820738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230313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6414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0986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5558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0130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4702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-2</a:t>
                </a:r>
              </a:p>
            </p:txBody>
          </p:sp>
          <p:sp>
            <p:nvSpPr>
              <p:cNvPr id="4237" name="Rectangle 141">
                <a:extLst>
                  <a:ext uri="{FF2B5EF4-FFF2-40B4-BE49-F238E27FC236}">
                    <a16:creationId xmlns:a16="http://schemas.microsoft.com/office/drawing/2014/main" id="{D05E0832-8AFE-819F-41A2-0D89921F63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36" y="4243"/>
                <a:ext cx="31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8" name="Rectangle 142">
                <a:extLst>
                  <a:ext uri="{FF2B5EF4-FFF2-40B4-BE49-F238E27FC236}">
                    <a16:creationId xmlns:a16="http://schemas.microsoft.com/office/drawing/2014/main" id="{8F180516-80FB-5F71-6DFD-962B46CB057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36" y="4246"/>
                <a:ext cx="36" cy="7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4095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820738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230313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6414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0986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5558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0130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4702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0</a:t>
                </a:r>
              </a:p>
            </p:txBody>
          </p:sp>
          <p:sp>
            <p:nvSpPr>
              <p:cNvPr id="4239" name="Rectangle 143">
                <a:extLst>
                  <a:ext uri="{FF2B5EF4-FFF2-40B4-BE49-F238E27FC236}">
                    <a16:creationId xmlns:a16="http://schemas.microsoft.com/office/drawing/2014/main" id="{63E46745-76D3-3F95-E4D8-EE411D9EE8E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31" y="4243"/>
                <a:ext cx="31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40" name="Rectangle 144">
                <a:extLst>
                  <a:ext uri="{FF2B5EF4-FFF2-40B4-BE49-F238E27FC236}">
                    <a16:creationId xmlns:a16="http://schemas.microsoft.com/office/drawing/2014/main" id="{C38D41E0-2804-FAD0-0CD6-7E7E1792990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31" y="4246"/>
                <a:ext cx="36" cy="7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4095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820738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230313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6414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0986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5558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0130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4702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2</a:t>
                </a:r>
              </a:p>
            </p:txBody>
          </p:sp>
          <p:sp>
            <p:nvSpPr>
              <p:cNvPr id="4241" name="Rectangle 145">
                <a:extLst>
                  <a:ext uri="{FF2B5EF4-FFF2-40B4-BE49-F238E27FC236}">
                    <a16:creationId xmlns:a16="http://schemas.microsoft.com/office/drawing/2014/main" id="{F70FA912-5DBF-85AD-422A-1DA3415221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22" y="4243"/>
                <a:ext cx="31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42" name="Rectangle 146">
                <a:extLst>
                  <a:ext uri="{FF2B5EF4-FFF2-40B4-BE49-F238E27FC236}">
                    <a16:creationId xmlns:a16="http://schemas.microsoft.com/office/drawing/2014/main" id="{0E0939EB-D699-AD9C-5BAD-6F6946EF1E0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22" y="4246"/>
                <a:ext cx="34" cy="7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4095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820738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230313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6414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0986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5558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0130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4702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4</a:t>
                </a:r>
              </a:p>
            </p:txBody>
          </p:sp>
          <p:sp>
            <p:nvSpPr>
              <p:cNvPr id="4243" name="Rectangle 147">
                <a:extLst>
                  <a:ext uri="{FF2B5EF4-FFF2-40B4-BE49-F238E27FC236}">
                    <a16:creationId xmlns:a16="http://schemas.microsoft.com/office/drawing/2014/main" id="{7F00FD03-B96F-8E9E-F98A-4E79ED2553A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17" y="4243"/>
                <a:ext cx="31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44" name="Rectangle 148">
                <a:extLst>
                  <a:ext uri="{FF2B5EF4-FFF2-40B4-BE49-F238E27FC236}">
                    <a16:creationId xmlns:a16="http://schemas.microsoft.com/office/drawing/2014/main" id="{60E1E55C-E39E-A3CB-8FE9-2D37A58FCA4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17" y="4247"/>
                <a:ext cx="34" cy="7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4095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820738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230313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6414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0986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5558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0130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4702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6</a:t>
                </a:r>
              </a:p>
            </p:txBody>
          </p:sp>
          <p:sp>
            <p:nvSpPr>
              <p:cNvPr id="4245" name="Line 149">
                <a:extLst>
                  <a:ext uri="{FF2B5EF4-FFF2-40B4-BE49-F238E27FC236}">
                    <a16:creationId xmlns:a16="http://schemas.microsoft.com/office/drawing/2014/main" id="{C665D147-3287-2EE6-A4AD-AC311F227A3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548" y="3422"/>
                <a:ext cx="0" cy="798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46" name="Rectangle 150">
                <a:extLst>
                  <a:ext uri="{FF2B5EF4-FFF2-40B4-BE49-F238E27FC236}">
                    <a16:creationId xmlns:a16="http://schemas.microsoft.com/office/drawing/2014/main" id="{2CFA7F62-BFF3-3A54-6CD3-A2A0C940BA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6" y="3378"/>
                <a:ext cx="792" cy="40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4248" name="Rectangle 152">
              <a:extLst>
                <a:ext uri="{FF2B5EF4-FFF2-40B4-BE49-F238E27FC236}">
                  <a16:creationId xmlns:a16="http://schemas.microsoft.com/office/drawing/2014/main" id="{CF6142AD-43AA-C44E-8D93-0E6C75DAEF3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7" y="2929"/>
              <a:ext cx="478" cy="23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249" name="Rectangle 153">
              <a:extLst>
                <a:ext uri="{FF2B5EF4-FFF2-40B4-BE49-F238E27FC236}">
                  <a16:creationId xmlns:a16="http://schemas.microsoft.com/office/drawing/2014/main" id="{0B735FA0-4604-0A78-2C1C-6553CF2C5D4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7" y="3265"/>
              <a:ext cx="478" cy="23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250" name="Rectangle 154">
              <a:extLst>
                <a:ext uri="{FF2B5EF4-FFF2-40B4-BE49-F238E27FC236}">
                  <a16:creationId xmlns:a16="http://schemas.microsoft.com/office/drawing/2014/main" id="{DC9F38AE-2DD7-C8F0-A6DA-B4AC312DFC7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7" y="3601"/>
              <a:ext cx="478" cy="23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251" name="Rectangle 155">
              <a:extLst>
                <a:ext uri="{FF2B5EF4-FFF2-40B4-BE49-F238E27FC236}">
                  <a16:creationId xmlns:a16="http://schemas.microsoft.com/office/drawing/2014/main" id="{77F4757A-A341-72FC-315E-3AFD50AD7B8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7" y="4369"/>
              <a:ext cx="478" cy="23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252" name="Freeform 156">
              <a:extLst>
                <a:ext uri="{FF2B5EF4-FFF2-40B4-BE49-F238E27FC236}">
                  <a16:creationId xmlns:a16="http://schemas.microsoft.com/office/drawing/2014/main" id="{6C1DB846-6378-C126-4411-AAB853B5BD7B}"/>
                </a:ext>
              </a:extLst>
            </p:cNvPr>
            <p:cNvSpPr>
              <a:spLocks/>
            </p:cNvSpPr>
            <p:nvPr/>
          </p:nvSpPr>
          <p:spPr bwMode="auto">
            <a:xfrm>
              <a:off x="576" y="3840"/>
              <a:ext cx="481" cy="337"/>
            </a:xfrm>
            <a:custGeom>
              <a:avLst/>
              <a:gdLst>
                <a:gd name="T0" fmla="*/ 240 w 481"/>
                <a:gd name="T1" fmla="*/ 0 h 337"/>
                <a:gd name="T2" fmla="*/ 0 w 481"/>
                <a:gd name="T3" fmla="*/ 168 h 337"/>
                <a:gd name="T4" fmla="*/ 240 w 481"/>
                <a:gd name="T5" fmla="*/ 336 h 337"/>
                <a:gd name="T6" fmla="*/ 480 w 481"/>
                <a:gd name="T7" fmla="*/ 168 h 337"/>
                <a:gd name="T8" fmla="*/ 240 w 481"/>
                <a:gd name="T9" fmla="*/ 0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1" h="337">
                  <a:moveTo>
                    <a:pt x="240" y="0"/>
                  </a:moveTo>
                  <a:lnTo>
                    <a:pt x="0" y="168"/>
                  </a:lnTo>
                  <a:lnTo>
                    <a:pt x="240" y="336"/>
                  </a:lnTo>
                  <a:lnTo>
                    <a:pt x="480" y="168"/>
                  </a:lnTo>
                  <a:lnTo>
                    <a:pt x="240" y="0"/>
                  </a:lnTo>
                </a:path>
              </a:pathLst>
            </a:custGeom>
            <a:solidFill>
              <a:schemeClr val="bg1"/>
            </a:solidFill>
            <a:ln w="12700" cap="rnd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253" name="Line 157">
              <a:extLst>
                <a:ext uri="{FF2B5EF4-FFF2-40B4-BE49-F238E27FC236}">
                  <a16:creationId xmlns:a16="http://schemas.microsoft.com/office/drawing/2014/main" id="{433A6EF1-C835-4D53-45D3-03AAC1DF8C7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63" y="4032"/>
              <a:ext cx="89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254" name="Line 158">
              <a:extLst>
                <a:ext uri="{FF2B5EF4-FFF2-40B4-BE49-F238E27FC236}">
                  <a16:creationId xmlns:a16="http://schemas.microsoft.com/office/drawing/2014/main" id="{49B6F6A0-E21B-2A1C-C233-E8037F855087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152" y="3748"/>
              <a:ext cx="0" cy="28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255" name="Line 159">
              <a:extLst>
                <a:ext uri="{FF2B5EF4-FFF2-40B4-BE49-F238E27FC236}">
                  <a16:creationId xmlns:a16="http://schemas.microsoft.com/office/drawing/2014/main" id="{8ECAA425-DD78-B9B5-83DA-EC7129CCF378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063" y="3744"/>
              <a:ext cx="89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stealth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pic>
        <p:nvPicPr>
          <p:cNvPr id="4257" name="Picture 161">
            <a:extLst>
              <a:ext uri="{FF2B5EF4-FFF2-40B4-BE49-F238E27FC236}">
                <a16:creationId xmlns:a16="http://schemas.microsoft.com/office/drawing/2014/main" id="{93EFE102-47CB-1E43-E306-6FAFBFE48F0E}"/>
              </a:ext>
            </a:extLst>
          </p:cNvPr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3" y="3429000"/>
            <a:ext cx="7670800" cy="250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258" name="Rectangle 162">
            <a:extLst>
              <a:ext uri="{FF2B5EF4-FFF2-40B4-BE49-F238E27FC236}">
                <a16:creationId xmlns:a16="http://schemas.microsoft.com/office/drawing/2014/main" id="{90D0CB04-CE69-28CA-13DA-23754C5A66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969963" y="2819400"/>
            <a:ext cx="4441825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058" tIns="41029" rIns="82058" bIns="41029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4095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820738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230313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6414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0986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5558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0130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4702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2900" b="1" i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2.3 Managing Processes</a:t>
            </a:r>
          </a:p>
        </p:txBody>
      </p:sp>
      <p:grpSp>
        <p:nvGrpSpPr>
          <p:cNvPr id="4278" name="Group 182">
            <a:extLst>
              <a:ext uri="{FF2B5EF4-FFF2-40B4-BE49-F238E27FC236}">
                <a16:creationId xmlns:a16="http://schemas.microsoft.com/office/drawing/2014/main" id="{0B64F649-06EF-6221-86D9-AF5BE771C8F0}"/>
              </a:ext>
            </a:extLst>
          </p:cNvPr>
          <p:cNvGrpSpPr>
            <a:grpSpLocks/>
          </p:cNvGrpSpPr>
          <p:nvPr/>
        </p:nvGrpSpPr>
        <p:grpSpPr bwMode="auto">
          <a:xfrm>
            <a:off x="5181600" y="4953000"/>
            <a:ext cx="3678238" cy="1312863"/>
            <a:chOff x="3312" y="3408"/>
            <a:chExt cx="2317" cy="827"/>
          </a:xfrm>
        </p:grpSpPr>
        <p:sp>
          <p:nvSpPr>
            <p:cNvPr id="4279" name="Line 183">
              <a:extLst>
                <a:ext uri="{FF2B5EF4-FFF2-40B4-BE49-F238E27FC236}">
                  <a16:creationId xmlns:a16="http://schemas.microsoft.com/office/drawing/2014/main" id="{39C215CD-5D79-344B-91D2-1EF9D030129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360" y="4024"/>
              <a:ext cx="2269" cy="0"/>
            </a:xfrm>
            <a:prstGeom prst="line">
              <a:avLst/>
            </a:prstGeom>
            <a:noFill/>
            <a:ln w="28575">
              <a:solidFill>
                <a:schemeClr val="accent2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280" name="Rectangle 184">
              <a:extLst>
                <a:ext uri="{FF2B5EF4-FFF2-40B4-BE49-F238E27FC236}">
                  <a16:creationId xmlns:a16="http://schemas.microsoft.com/office/drawing/2014/main" id="{A8CDB4FA-DB5A-B183-3D36-3E74D1B6F11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12" y="4014"/>
              <a:ext cx="2184" cy="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pPr eaLnBrk="0" hangingPunct="0"/>
              <a:r>
                <a:rPr lang="en-US" altLang="en-US" sz="1700">
                  <a:latin typeface="Copperplate Gothic Bold" panose="020E0705020206020404" pitchFamily="34" charset="0"/>
                </a:rPr>
                <a:t>Sigma Quality Management</a:t>
              </a:r>
            </a:p>
          </p:txBody>
        </p:sp>
        <p:pic>
          <p:nvPicPr>
            <p:cNvPr id="4281" name="Picture 185">
              <a:extLst>
                <a:ext uri="{FF2B5EF4-FFF2-40B4-BE49-F238E27FC236}">
                  <a16:creationId xmlns:a16="http://schemas.microsoft.com/office/drawing/2014/main" id="{65BC5C94-0ECC-C25D-CA22-7AD790D8783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92" y="3408"/>
              <a:ext cx="622" cy="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5074" name="Rectangle 2">
            <a:extLst>
              <a:ext uri="{FF2B5EF4-FFF2-40B4-BE49-F238E27FC236}">
                <a16:creationId xmlns:a16="http://schemas.microsoft.com/office/drawing/2014/main" id="{D042A722-84F6-D70F-23F8-7762670BE15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Objectives</a:t>
            </a:r>
          </a:p>
        </p:txBody>
      </p:sp>
      <p:sp>
        <p:nvSpPr>
          <p:cNvPr id="515075" name="Rectangle 3">
            <a:extLst>
              <a:ext uri="{FF2B5EF4-FFF2-40B4-BE49-F238E27FC236}">
                <a16:creationId xmlns:a16="http://schemas.microsoft.com/office/drawing/2014/main" id="{F7EA0249-1D5D-38B7-BCCD-1748FF5EEC5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/>
              <a:t>Be able to recognize when a process-management system can help control or improve the quality/cost/delivery/safety of a process</a:t>
            </a:r>
          </a:p>
          <a:p>
            <a:r>
              <a:rPr lang="en-US" altLang="en-US"/>
              <a:t>Be able to develop and implement a process-based management system 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1362" name="Rectangle 18">
            <a:extLst>
              <a:ext uri="{FF2B5EF4-FFF2-40B4-BE49-F238E27FC236}">
                <a16:creationId xmlns:a16="http://schemas.microsoft.com/office/drawing/2014/main" id="{AA645CE7-D5D5-B078-02F5-3F473B64661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Organization as a System</a:t>
            </a:r>
          </a:p>
        </p:txBody>
      </p:sp>
      <p:sp>
        <p:nvSpPr>
          <p:cNvPr id="441364" name="Text Box 20">
            <a:extLst>
              <a:ext uri="{FF2B5EF4-FFF2-40B4-BE49-F238E27FC236}">
                <a16:creationId xmlns:a16="http://schemas.microsoft.com/office/drawing/2014/main" id="{BD03920F-D973-B53C-9ABF-554730FE196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86600" y="6324600"/>
            <a:ext cx="1393825" cy="393700"/>
          </a:xfrm>
          <a:prstGeom prst="rect">
            <a:avLst/>
          </a:prstGeom>
          <a:noFill/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2.3-2</a:t>
            </a:r>
          </a:p>
        </p:txBody>
      </p:sp>
      <p:pic>
        <p:nvPicPr>
          <p:cNvPr id="441366" name="Picture 22">
            <a:extLst>
              <a:ext uri="{FF2B5EF4-FFF2-40B4-BE49-F238E27FC236}">
                <a16:creationId xmlns:a16="http://schemas.microsoft.com/office/drawing/2014/main" id="{DEA176BD-342E-CA5D-5129-FB859AFF6B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427163"/>
            <a:ext cx="8458200" cy="4040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3028" name="Rectangle 4">
            <a:extLst>
              <a:ext uri="{FF2B5EF4-FFF2-40B4-BE49-F238E27FC236}">
                <a16:creationId xmlns:a16="http://schemas.microsoft.com/office/drawing/2014/main" id="{60FD6A42-47C9-DC36-C072-62C7EBEDE6D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“Implementing” Process Management</a:t>
            </a:r>
          </a:p>
        </p:txBody>
      </p:sp>
      <p:sp>
        <p:nvSpPr>
          <p:cNvPr id="513029" name="Rectangle 5">
            <a:extLst>
              <a:ext uri="{FF2B5EF4-FFF2-40B4-BE49-F238E27FC236}">
                <a16:creationId xmlns:a16="http://schemas.microsoft.com/office/drawing/2014/main" id="{82E5F237-8F44-663D-C10A-5F010701BA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9600" y="2101850"/>
            <a:ext cx="2819400" cy="3740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CC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lIns="90488" tIns="44450" rIns="90488" bIns="4445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buSzPts val="400"/>
              <a:buFont typeface="Wingdings" panose="05000000000000000000" pitchFamily="2" charset="2"/>
              <a:buNone/>
            </a:pPr>
            <a:r>
              <a:rPr lang="en-US" altLang="ko-KR" sz="1200" b="1">
                <a:latin typeface="Arial" panose="020B0604020202020204" pitchFamily="34" charset="0"/>
                <a:ea typeface="Batang" panose="02030600000101010101" pitchFamily="18" charset="-127"/>
              </a:rPr>
              <a:t>Identify/Prioritize Business Processes</a:t>
            </a:r>
          </a:p>
          <a:p>
            <a:pPr eaLnBrk="1" hangingPunct="1"/>
            <a:endParaRPr lang="en-US" altLang="ko-KR" sz="1200" b="1">
              <a:latin typeface="Arial" panose="020B0604020202020204" pitchFamily="34" charset="0"/>
              <a:ea typeface="Batang" panose="02030600000101010101" pitchFamily="18" charset="-127"/>
            </a:endParaRPr>
          </a:p>
          <a:p>
            <a:pPr eaLnBrk="1" hangingPunct="1">
              <a:buSzPts val="400"/>
              <a:buFont typeface="Wingdings" panose="05000000000000000000" pitchFamily="2" charset="2"/>
              <a:buNone/>
            </a:pPr>
            <a:r>
              <a:rPr lang="en-US" altLang="ko-KR" sz="1200" b="1">
                <a:latin typeface="Arial" panose="020B0604020202020204" pitchFamily="34" charset="0"/>
                <a:ea typeface="Batang" panose="02030600000101010101" pitchFamily="18" charset="-127"/>
              </a:rPr>
              <a:t>Assign Process Owners</a:t>
            </a:r>
          </a:p>
          <a:p>
            <a:pPr eaLnBrk="1" hangingPunct="1"/>
            <a:endParaRPr lang="en-US" altLang="ko-KR" sz="1200" b="1">
              <a:latin typeface="Arial" panose="020B0604020202020204" pitchFamily="34" charset="0"/>
              <a:ea typeface="Batang" panose="02030600000101010101" pitchFamily="18" charset="-127"/>
            </a:endParaRPr>
          </a:p>
          <a:p>
            <a:pPr eaLnBrk="1" hangingPunct="1">
              <a:buSzPts val="400"/>
              <a:buFont typeface="Wingdings" panose="05000000000000000000" pitchFamily="2" charset="2"/>
              <a:buNone/>
            </a:pPr>
            <a:r>
              <a:rPr lang="en-US" altLang="ko-KR" sz="1200" b="1">
                <a:latin typeface="Arial" panose="020B0604020202020204" pitchFamily="34" charset="0"/>
                <a:ea typeface="Batang" panose="02030600000101010101" pitchFamily="18" charset="-127"/>
              </a:rPr>
              <a:t>Define Customer Value &amp; CTQs</a:t>
            </a:r>
          </a:p>
          <a:p>
            <a:pPr eaLnBrk="1" hangingPunct="1"/>
            <a:endParaRPr lang="en-US" altLang="ko-KR" sz="1200" b="1">
              <a:latin typeface="Arial" panose="020B0604020202020204" pitchFamily="34" charset="0"/>
              <a:ea typeface="Batang" panose="02030600000101010101" pitchFamily="18" charset="-127"/>
            </a:endParaRPr>
          </a:p>
          <a:p>
            <a:pPr eaLnBrk="1" hangingPunct="1">
              <a:buSzPts val="400"/>
              <a:buFont typeface="Wingdings" panose="05000000000000000000" pitchFamily="2" charset="2"/>
              <a:buNone/>
            </a:pPr>
            <a:r>
              <a:rPr lang="en-US" altLang="ko-KR" sz="1200" b="1">
                <a:latin typeface="Arial" panose="020B0604020202020204" pitchFamily="34" charset="0"/>
                <a:ea typeface="Batang" panose="02030600000101010101" pitchFamily="18" charset="-127"/>
              </a:rPr>
              <a:t>Define Process- Specific Functions &amp; Goals</a:t>
            </a:r>
          </a:p>
          <a:p>
            <a:pPr eaLnBrk="1" hangingPunct="1"/>
            <a:endParaRPr lang="en-US" altLang="ko-KR" sz="1200" b="1">
              <a:latin typeface="Arial" panose="020B0604020202020204" pitchFamily="34" charset="0"/>
              <a:ea typeface="Batang" panose="02030600000101010101" pitchFamily="18" charset="-127"/>
            </a:endParaRPr>
          </a:p>
          <a:p>
            <a:pPr eaLnBrk="1" hangingPunct="1">
              <a:buSzPts val="400"/>
              <a:buFont typeface="Wingdings" panose="05000000000000000000" pitchFamily="2" charset="2"/>
              <a:buNone/>
            </a:pPr>
            <a:r>
              <a:rPr lang="en-US" altLang="ko-KR" sz="1200" b="1">
                <a:latin typeface="Arial" panose="020B0604020202020204" pitchFamily="34" charset="0"/>
                <a:ea typeface="Batang" panose="02030600000101010101" pitchFamily="18" charset="-127"/>
              </a:rPr>
              <a:t>Define Process Metrics</a:t>
            </a:r>
          </a:p>
          <a:p>
            <a:pPr eaLnBrk="1" hangingPunct="1"/>
            <a:endParaRPr lang="en-US" altLang="ko-KR" sz="1200" b="1">
              <a:latin typeface="Arial" panose="020B0604020202020204" pitchFamily="34" charset="0"/>
              <a:ea typeface="Batang" panose="02030600000101010101" pitchFamily="18" charset="-127"/>
            </a:endParaRPr>
          </a:p>
          <a:p>
            <a:pPr eaLnBrk="1" hangingPunct="1">
              <a:buSzPts val="400"/>
              <a:buFont typeface="Wingdings" panose="05000000000000000000" pitchFamily="2" charset="2"/>
              <a:buNone/>
            </a:pPr>
            <a:r>
              <a:rPr lang="en-US" altLang="ko-KR" sz="1200" b="1">
                <a:latin typeface="Arial" panose="020B0604020202020204" pitchFamily="34" charset="0"/>
                <a:ea typeface="Batang" panose="02030600000101010101" pitchFamily="18" charset="-127"/>
              </a:rPr>
              <a:t>“As-Build” Business Processes</a:t>
            </a:r>
          </a:p>
          <a:p>
            <a:pPr eaLnBrk="1" hangingPunct="1"/>
            <a:endParaRPr lang="en-US" altLang="ko-KR" sz="1200" b="1">
              <a:latin typeface="Arial" panose="020B0604020202020204" pitchFamily="34" charset="0"/>
              <a:ea typeface="Batang" panose="02030600000101010101" pitchFamily="18" charset="-127"/>
            </a:endParaRPr>
          </a:p>
          <a:p>
            <a:pPr eaLnBrk="1" hangingPunct="1">
              <a:buSzPts val="400"/>
              <a:buFont typeface="Wingdings" panose="05000000000000000000" pitchFamily="2" charset="2"/>
              <a:buNone/>
            </a:pPr>
            <a:r>
              <a:rPr lang="en-US" altLang="ko-KR" sz="1200" b="1">
                <a:latin typeface="Arial" panose="020B0604020202020204" pitchFamily="34" charset="0"/>
                <a:ea typeface="Batang" panose="02030600000101010101" pitchFamily="18" charset="-127"/>
              </a:rPr>
              <a:t>Prepare Process Control Methods:</a:t>
            </a:r>
          </a:p>
          <a:p>
            <a:pPr lvl="1" eaLnBrk="1" hangingPunct="1">
              <a:buSzPts val="400"/>
              <a:buFont typeface="Wingdings" panose="05000000000000000000" pitchFamily="2" charset="2"/>
              <a:buNone/>
            </a:pPr>
            <a:r>
              <a:rPr lang="en-US" altLang="ko-KR" sz="1200" b="1">
                <a:latin typeface="Arial" panose="020B0604020202020204" pitchFamily="34" charset="0"/>
                <a:ea typeface="Batang" panose="02030600000101010101" pitchFamily="18" charset="-127"/>
              </a:rPr>
              <a:t>Procedures</a:t>
            </a:r>
          </a:p>
          <a:p>
            <a:pPr lvl="1" eaLnBrk="1" hangingPunct="1">
              <a:buSzPts val="400"/>
              <a:buFont typeface="Wingdings" panose="05000000000000000000" pitchFamily="2" charset="2"/>
              <a:buNone/>
            </a:pPr>
            <a:r>
              <a:rPr lang="en-US" altLang="ko-KR" sz="1200" b="1">
                <a:latin typeface="Arial" panose="020B0604020202020204" pitchFamily="34" charset="0"/>
                <a:ea typeface="Batang" panose="02030600000101010101" pitchFamily="18" charset="-127"/>
              </a:rPr>
              <a:t>Dashboards</a:t>
            </a:r>
          </a:p>
          <a:p>
            <a:pPr lvl="1" eaLnBrk="1" hangingPunct="1">
              <a:buSzPts val="400"/>
              <a:buFont typeface="Wingdings" panose="05000000000000000000" pitchFamily="2" charset="2"/>
              <a:buNone/>
            </a:pPr>
            <a:r>
              <a:rPr lang="en-US" altLang="ko-KR" sz="1200" b="1">
                <a:latin typeface="Arial" panose="020B0604020202020204" pitchFamily="34" charset="0"/>
                <a:ea typeface="Batang" panose="02030600000101010101" pitchFamily="18" charset="-127"/>
              </a:rPr>
              <a:t>Response Plan</a:t>
            </a:r>
          </a:p>
          <a:p>
            <a:pPr lvl="1" eaLnBrk="1" hangingPunct="1"/>
            <a:endParaRPr lang="en-US" altLang="ko-KR" sz="1200" b="1">
              <a:latin typeface="Arial" panose="020B0604020202020204" pitchFamily="34" charset="0"/>
              <a:ea typeface="Batang" panose="02030600000101010101" pitchFamily="18" charset="-127"/>
            </a:endParaRPr>
          </a:p>
          <a:p>
            <a:pPr eaLnBrk="1" hangingPunct="1">
              <a:buSzPts val="400"/>
              <a:buFont typeface="Wingdings" panose="05000000000000000000" pitchFamily="2" charset="2"/>
              <a:buNone/>
            </a:pPr>
            <a:r>
              <a:rPr lang="en-US" altLang="ko-KR" sz="1200" b="1">
                <a:latin typeface="Arial" panose="020B0604020202020204" pitchFamily="34" charset="0"/>
                <a:ea typeface="Batang" panose="02030600000101010101" pitchFamily="18" charset="-127"/>
              </a:rPr>
              <a:t>Prepare Implementation Plan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13030" name="Rectangle 6">
            <a:extLst>
              <a:ext uri="{FF2B5EF4-FFF2-40B4-BE49-F238E27FC236}">
                <a16:creationId xmlns:a16="http://schemas.microsoft.com/office/drawing/2014/main" id="{9390EBBF-2BA6-F44C-36AD-867160AA46D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05200" y="2138363"/>
            <a:ext cx="1447800" cy="2827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CC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lIns="90488" tIns="44450" rIns="90488" bIns="4445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buSzPts val="400"/>
              <a:buFont typeface="Wingdings" panose="05000000000000000000" pitchFamily="2" charset="2"/>
              <a:buNone/>
            </a:pPr>
            <a:r>
              <a:rPr lang="en-US" altLang="ko-KR" sz="1200" b="1">
                <a:latin typeface="Arial" panose="020B0604020202020204" pitchFamily="34" charset="0"/>
                <a:ea typeface="Batang" panose="02030600000101010101" pitchFamily="18" charset="-127"/>
              </a:rPr>
              <a:t>Implement Process Control</a:t>
            </a:r>
          </a:p>
          <a:p>
            <a:pPr eaLnBrk="1" hangingPunct="1"/>
            <a:endParaRPr lang="en-US" altLang="ko-KR" sz="1200" b="1">
              <a:latin typeface="Arial" panose="020B0604020202020204" pitchFamily="34" charset="0"/>
              <a:ea typeface="Batang" panose="02030600000101010101" pitchFamily="18" charset="-127"/>
            </a:endParaRPr>
          </a:p>
          <a:p>
            <a:pPr eaLnBrk="1" hangingPunct="1">
              <a:buSzPts val="400"/>
              <a:buFont typeface="Wingdings" panose="05000000000000000000" pitchFamily="2" charset="2"/>
              <a:buNone/>
            </a:pPr>
            <a:r>
              <a:rPr lang="en-US" altLang="ko-KR" sz="1200" b="1">
                <a:latin typeface="Arial" panose="020B0604020202020204" pitchFamily="34" charset="0"/>
                <a:ea typeface="Batang" panose="02030600000101010101" pitchFamily="18" charset="-127"/>
              </a:rPr>
              <a:t>Train &amp; Educate Staff</a:t>
            </a:r>
          </a:p>
          <a:p>
            <a:pPr eaLnBrk="1" hangingPunct="1"/>
            <a:endParaRPr lang="en-US" altLang="ko-KR" sz="1200" b="1">
              <a:latin typeface="Arial" panose="020B0604020202020204" pitchFamily="34" charset="0"/>
              <a:ea typeface="Batang" panose="02030600000101010101" pitchFamily="18" charset="-127"/>
            </a:endParaRPr>
          </a:p>
          <a:p>
            <a:pPr eaLnBrk="1" hangingPunct="1">
              <a:buSzPts val="400"/>
              <a:buFont typeface="Wingdings" panose="05000000000000000000" pitchFamily="2" charset="2"/>
              <a:buNone/>
            </a:pPr>
            <a:r>
              <a:rPr lang="en-US" altLang="ko-KR" sz="1200" b="1">
                <a:latin typeface="Arial" panose="020B0604020202020204" pitchFamily="34" charset="0"/>
                <a:ea typeface="Batang" panose="02030600000101010101" pitchFamily="18" charset="-127"/>
              </a:rPr>
              <a:t>Perform the Work</a:t>
            </a:r>
          </a:p>
          <a:p>
            <a:pPr eaLnBrk="1" hangingPunct="1"/>
            <a:endParaRPr lang="en-US" altLang="ko-KR" sz="1200" b="1">
              <a:latin typeface="Arial" panose="020B0604020202020204" pitchFamily="34" charset="0"/>
              <a:ea typeface="Batang" panose="02030600000101010101" pitchFamily="18" charset="-127"/>
            </a:endParaRPr>
          </a:p>
          <a:p>
            <a:pPr eaLnBrk="1" hangingPunct="1">
              <a:buSzPts val="400"/>
              <a:buFont typeface="Wingdings" panose="05000000000000000000" pitchFamily="2" charset="2"/>
              <a:buNone/>
            </a:pPr>
            <a:r>
              <a:rPr lang="en-US" altLang="ko-KR" sz="1200" b="1">
                <a:latin typeface="Arial" panose="020B0604020202020204" pitchFamily="34" charset="0"/>
                <a:ea typeface="Batang" panose="02030600000101010101" pitchFamily="18" charset="-127"/>
              </a:rPr>
              <a:t>Monitor Performance</a:t>
            </a:r>
          </a:p>
          <a:p>
            <a:pPr eaLnBrk="1" hangingPunct="1"/>
            <a:endParaRPr lang="en-US" altLang="ko-KR" sz="1200" b="1">
              <a:latin typeface="Arial" panose="020B0604020202020204" pitchFamily="34" charset="0"/>
              <a:ea typeface="Batang" panose="02030600000101010101" pitchFamily="18" charset="-127"/>
            </a:endParaRPr>
          </a:p>
          <a:p>
            <a:pPr eaLnBrk="1" hangingPunct="1">
              <a:buSzPts val="400"/>
              <a:buFont typeface="Wingdings" panose="05000000000000000000" pitchFamily="2" charset="2"/>
              <a:buNone/>
            </a:pPr>
            <a:r>
              <a:rPr lang="en-US" altLang="ko-KR" sz="1200" b="1">
                <a:latin typeface="Arial" panose="020B0604020202020204" pitchFamily="34" charset="0"/>
                <a:ea typeface="Batang" panose="02030600000101010101" pitchFamily="18" charset="-127"/>
              </a:rPr>
              <a:t>Take Immediate Remedies for Defects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13031" name="Rectangle 7">
            <a:extLst>
              <a:ext uri="{FF2B5EF4-FFF2-40B4-BE49-F238E27FC236}">
                <a16:creationId xmlns:a16="http://schemas.microsoft.com/office/drawing/2014/main" id="{CF865CB5-2D5C-5812-1943-D3FCA897989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81600" y="2138363"/>
            <a:ext cx="1374775" cy="3009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CC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lIns="90488" tIns="44450" rIns="90488" bIns="4445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buSzPts val="400"/>
              <a:buFont typeface="Wingdings" panose="05000000000000000000" pitchFamily="2" charset="2"/>
              <a:buNone/>
            </a:pPr>
            <a:r>
              <a:rPr lang="en-US" altLang="ko-KR" sz="1200" b="1">
                <a:latin typeface="Arial" panose="020B0604020202020204" pitchFamily="34" charset="0"/>
                <a:ea typeface="Batang" panose="02030600000101010101" pitchFamily="18" charset="-127"/>
              </a:rPr>
              <a:t>Identify Performance Gaps</a:t>
            </a:r>
          </a:p>
          <a:p>
            <a:pPr eaLnBrk="1" hangingPunct="1"/>
            <a:endParaRPr lang="en-US" altLang="ko-KR" sz="1200" b="1">
              <a:latin typeface="Arial" panose="020B0604020202020204" pitchFamily="34" charset="0"/>
              <a:ea typeface="Batang" panose="02030600000101010101" pitchFamily="18" charset="-127"/>
            </a:endParaRPr>
          </a:p>
          <a:p>
            <a:pPr eaLnBrk="1" hangingPunct="1">
              <a:buSzPts val="400"/>
              <a:buFont typeface="Wingdings" panose="05000000000000000000" pitchFamily="2" charset="2"/>
              <a:buNone/>
            </a:pPr>
            <a:r>
              <a:rPr lang="en-US" altLang="ko-KR" sz="1200" b="1">
                <a:latin typeface="Arial" panose="020B0604020202020204" pitchFamily="34" charset="0"/>
                <a:ea typeface="Batang" panose="02030600000101010101" pitchFamily="18" charset="-127"/>
              </a:rPr>
              <a:t>Perform Root Cause Analysis (DMAIIC)</a:t>
            </a:r>
          </a:p>
          <a:p>
            <a:pPr eaLnBrk="1" hangingPunct="1"/>
            <a:endParaRPr lang="en-US" altLang="ko-KR" sz="1200" b="1">
              <a:latin typeface="Arial" panose="020B0604020202020204" pitchFamily="34" charset="0"/>
              <a:ea typeface="Batang" panose="02030600000101010101" pitchFamily="18" charset="-127"/>
            </a:endParaRPr>
          </a:p>
          <a:p>
            <a:pPr eaLnBrk="1" hangingPunct="1">
              <a:buSzPts val="400"/>
              <a:buFont typeface="Wingdings" panose="05000000000000000000" pitchFamily="2" charset="2"/>
              <a:buNone/>
            </a:pPr>
            <a:r>
              <a:rPr lang="en-US" altLang="ko-KR" sz="1200" b="1">
                <a:latin typeface="Arial" panose="020B0604020202020204" pitchFamily="34" charset="0"/>
                <a:ea typeface="Batang" panose="02030600000101010101" pitchFamily="18" charset="-127"/>
              </a:rPr>
              <a:t>Redesign Processes (DMEDVI)</a:t>
            </a:r>
          </a:p>
          <a:p>
            <a:pPr eaLnBrk="1" hangingPunct="1"/>
            <a:endParaRPr lang="en-US" altLang="ko-KR" sz="1200" b="1">
              <a:latin typeface="Arial" panose="020B0604020202020204" pitchFamily="34" charset="0"/>
              <a:ea typeface="Batang" panose="02030600000101010101" pitchFamily="18" charset="-127"/>
            </a:endParaRPr>
          </a:p>
          <a:p>
            <a:pPr eaLnBrk="1" hangingPunct="1">
              <a:buSzPts val="400"/>
              <a:buFont typeface="Wingdings" panose="05000000000000000000" pitchFamily="2" charset="2"/>
              <a:buNone/>
            </a:pPr>
            <a:r>
              <a:rPr lang="en-US" altLang="ko-KR" sz="1200" b="1">
                <a:latin typeface="Arial" panose="020B0604020202020204" pitchFamily="34" charset="0"/>
                <a:ea typeface="Batang" panose="02030600000101010101" pitchFamily="18" charset="-127"/>
              </a:rPr>
              <a:t>Conduct Process Management Reviews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13032" name="Rectangle 8">
            <a:extLst>
              <a:ext uri="{FF2B5EF4-FFF2-40B4-BE49-F238E27FC236}">
                <a16:creationId xmlns:a16="http://schemas.microsoft.com/office/drawing/2014/main" id="{71A68B8D-9713-C2E3-CE74-188D269E050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78613" y="2138363"/>
            <a:ext cx="1703387" cy="1366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CC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lIns="90488" tIns="44450" rIns="90488" bIns="4445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buSzPts val="400"/>
              <a:buFont typeface="Wingdings" panose="05000000000000000000" pitchFamily="2" charset="2"/>
              <a:buNone/>
            </a:pPr>
            <a:r>
              <a:rPr lang="en-US" altLang="ko-KR" sz="1200" b="1">
                <a:latin typeface="Arial" panose="020B0604020202020204" pitchFamily="34" charset="0"/>
                <a:ea typeface="Batang" panose="02030600000101010101" pitchFamily="18" charset="-127"/>
              </a:rPr>
              <a:t>Conduct System Performance Reviews</a:t>
            </a:r>
          </a:p>
          <a:p>
            <a:pPr eaLnBrk="1" hangingPunct="1"/>
            <a:endParaRPr lang="en-US" altLang="ko-KR" sz="1200" b="1">
              <a:latin typeface="Arial" panose="020B0604020202020204" pitchFamily="34" charset="0"/>
              <a:ea typeface="Batang" panose="02030600000101010101" pitchFamily="18" charset="-127"/>
            </a:endParaRPr>
          </a:p>
          <a:p>
            <a:pPr eaLnBrk="1" hangingPunct="1">
              <a:buSzPts val="400"/>
              <a:buFont typeface="Wingdings" panose="05000000000000000000" pitchFamily="2" charset="2"/>
              <a:buNone/>
            </a:pPr>
            <a:r>
              <a:rPr lang="en-US" altLang="ko-KR" sz="1200" b="1">
                <a:latin typeface="Arial" panose="020B0604020202020204" pitchFamily="34" charset="0"/>
                <a:ea typeface="Batang" panose="02030600000101010101" pitchFamily="18" charset="-127"/>
              </a:rPr>
              <a:t>Review For Linkage To Strategic Objective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13033" name="AutoShape 9">
            <a:extLst>
              <a:ext uri="{FF2B5EF4-FFF2-40B4-BE49-F238E27FC236}">
                <a16:creationId xmlns:a16="http://schemas.microsoft.com/office/drawing/2014/main" id="{4AE020B7-B700-FF6A-4791-290B5DC7945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9600" y="1219200"/>
            <a:ext cx="2822575" cy="808038"/>
          </a:xfrm>
          <a:prstGeom prst="homePlate">
            <a:avLst>
              <a:gd name="adj" fmla="val 35141"/>
            </a:avLst>
          </a:prstGeom>
          <a:solidFill>
            <a:srgbClr val="FF0000"/>
          </a:solidFill>
          <a:ln w="9525">
            <a:solidFill>
              <a:srgbClr val="FFFFFF"/>
            </a:solidFill>
            <a:miter lim="800000"/>
            <a:headEnd/>
            <a:tailEnd/>
          </a:ln>
          <a:effectLst>
            <a:outerShdw dist="107763" dir="2700000" algn="ctr" rotWithShape="0">
              <a:srgbClr val="000000"/>
            </a:outerShdw>
          </a:effectLst>
        </p:spPr>
        <p:txBody>
          <a:bodyPr anchor="ctr"/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en-US" altLang="ko-KR" sz="2000" b="1">
                <a:solidFill>
                  <a:srgbClr val="FFFF00"/>
                </a:solidFill>
                <a:latin typeface="Arial" panose="020B0604020202020204" pitchFamily="34" charset="0"/>
                <a:ea typeface="Batang" panose="02030600000101010101" pitchFamily="18" charset="-127"/>
              </a:rPr>
              <a:t>Plan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13034" name="AutoShape 10">
            <a:extLst>
              <a:ext uri="{FF2B5EF4-FFF2-40B4-BE49-F238E27FC236}">
                <a16:creationId xmlns:a16="http://schemas.microsoft.com/office/drawing/2014/main" id="{3138A867-8339-C756-CC4A-67BADE96A1B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05200" y="1219200"/>
            <a:ext cx="1358900" cy="808038"/>
          </a:xfrm>
          <a:prstGeom prst="chevron">
            <a:avLst>
              <a:gd name="adj" fmla="val 31213"/>
            </a:avLst>
          </a:prstGeom>
          <a:solidFill>
            <a:srgbClr val="FF0000"/>
          </a:solidFill>
          <a:ln w="9525">
            <a:solidFill>
              <a:srgbClr val="FFFFFF"/>
            </a:solidFill>
            <a:miter lim="800000"/>
            <a:headEnd/>
            <a:tailEnd/>
          </a:ln>
          <a:effectLst>
            <a:outerShdw dist="107763" dir="2700000" algn="ctr" rotWithShape="0">
              <a:srgbClr val="000000"/>
            </a:outerShdw>
          </a:effectLst>
        </p:spPr>
        <p:txBody>
          <a:bodyPr anchor="ctr"/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en-US" altLang="en-US" sz="2000" b="1">
                <a:solidFill>
                  <a:srgbClr val="FFFF00"/>
                </a:solidFill>
                <a:latin typeface="Arial" panose="020B0604020202020204" pitchFamily="34" charset="0"/>
                <a:ea typeface="Batang" panose="02030600000101010101" pitchFamily="18" charset="-127"/>
              </a:rPr>
              <a:t>Do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13035" name="AutoShape 11">
            <a:extLst>
              <a:ext uri="{FF2B5EF4-FFF2-40B4-BE49-F238E27FC236}">
                <a16:creationId xmlns:a16="http://schemas.microsoft.com/office/drawing/2014/main" id="{8E421184-8075-9255-5721-78F50DCD93D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53000" y="1219200"/>
            <a:ext cx="1462088" cy="808038"/>
          </a:xfrm>
          <a:prstGeom prst="chevron">
            <a:avLst>
              <a:gd name="adj" fmla="val 32779"/>
            </a:avLst>
          </a:prstGeom>
          <a:solidFill>
            <a:srgbClr val="FF0000"/>
          </a:solidFill>
          <a:ln w="9525">
            <a:solidFill>
              <a:srgbClr val="FFFFFF"/>
            </a:solidFill>
            <a:miter lim="800000"/>
            <a:headEnd/>
            <a:tailEnd/>
          </a:ln>
          <a:effectLst>
            <a:outerShdw dist="107763" dir="2700000" algn="ctr" rotWithShape="0">
              <a:srgbClr val="000000"/>
            </a:outerShdw>
          </a:effectLst>
        </p:spPr>
        <p:txBody>
          <a:bodyPr anchor="ctr"/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en-US" altLang="ko-KR" sz="2000" b="1">
                <a:solidFill>
                  <a:srgbClr val="FFFF00"/>
                </a:solidFill>
                <a:latin typeface="Arial" panose="020B0604020202020204" pitchFamily="34" charset="0"/>
                <a:ea typeface="Batang" panose="02030600000101010101" pitchFamily="18" charset="-127"/>
              </a:rPr>
              <a:t>  Check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13036" name="AutoShape 12">
            <a:extLst>
              <a:ext uri="{FF2B5EF4-FFF2-40B4-BE49-F238E27FC236}">
                <a16:creationId xmlns:a16="http://schemas.microsoft.com/office/drawing/2014/main" id="{8E92F158-E63B-09BB-7F4C-631394073E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77000" y="1219200"/>
            <a:ext cx="1778000" cy="808038"/>
          </a:xfrm>
          <a:prstGeom prst="chevron">
            <a:avLst>
              <a:gd name="adj" fmla="val 39261"/>
            </a:avLst>
          </a:prstGeom>
          <a:solidFill>
            <a:srgbClr val="FF0000"/>
          </a:solidFill>
          <a:ln w="9525">
            <a:solidFill>
              <a:srgbClr val="FFFFFF"/>
            </a:solidFill>
            <a:miter lim="800000"/>
            <a:headEnd/>
            <a:tailEnd/>
          </a:ln>
          <a:effectLst>
            <a:outerShdw dist="107763" dir="2700000" algn="ctr" rotWithShape="0">
              <a:srgbClr val="000000"/>
            </a:outerShdw>
          </a:effectLst>
        </p:spPr>
        <p:txBody>
          <a:bodyPr anchor="ctr"/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en-US" altLang="ko-KR" sz="2000" b="1">
                <a:solidFill>
                  <a:srgbClr val="FFFF00"/>
                </a:solidFill>
                <a:latin typeface="Arial" panose="020B0604020202020204" pitchFamily="34" charset="0"/>
                <a:ea typeface="Batang" panose="02030600000101010101" pitchFamily="18" charset="-127"/>
              </a:rPr>
              <a:t>   Act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13037" name="Text Box 13">
            <a:extLst>
              <a:ext uri="{FF2B5EF4-FFF2-40B4-BE49-F238E27FC236}">
                <a16:creationId xmlns:a16="http://schemas.microsoft.com/office/drawing/2014/main" id="{4661DE5E-FBDA-A3E8-2789-6ACEA4B46AC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86600" y="6324600"/>
            <a:ext cx="1393825" cy="393700"/>
          </a:xfrm>
          <a:prstGeom prst="rect">
            <a:avLst/>
          </a:prstGeom>
          <a:noFill/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2.3-4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6098" name="Rectangle 2">
            <a:extLst>
              <a:ext uri="{FF2B5EF4-FFF2-40B4-BE49-F238E27FC236}">
                <a16:creationId xmlns:a16="http://schemas.microsoft.com/office/drawing/2014/main" id="{E69E26D9-A51A-9D86-A6E3-006684637A6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Exercises</a:t>
            </a:r>
          </a:p>
        </p:txBody>
      </p:sp>
      <p:sp>
        <p:nvSpPr>
          <p:cNvPr id="516099" name="Rectangle 3">
            <a:extLst>
              <a:ext uri="{FF2B5EF4-FFF2-40B4-BE49-F238E27FC236}">
                <a16:creationId xmlns:a16="http://schemas.microsoft.com/office/drawing/2014/main" id="{FE944AB2-E5D0-A6A8-4FC1-991DD21131B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/>
              <a:t>Draw Deming’s Organization as a System on a flipchart.  Take one of your business’ products or services.  Identify how your business implement’s Deming’s thinking here – where are the gaps (e.g. limited understanding of customer needs, ill-defined “production” processes)</a:t>
            </a:r>
          </a:p>
          <a:p>
            <a:endParaRPr lang="en-US" altLang="en-US"/>
          </a:p>
          <a:p>
            <a:r>
              <a:rPr lang="en-US" altLang="en-US"/>
              <a:t>Review the “PLAN” phase activities on the previous page.  Discuss how you could accomplish these in your organization (or even your department).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JPMorgan">
  <a:themeElements>
    <a:clrScheme name="JPMorga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JPMorga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FF"/>
        </a:solidFill>
        <a:ln w="12700" cap="flat" cmpd="sng" algn="ctr">
          <a:solidFill>
            <a:srgbClr val="000000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82073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FF"/>
        </a:solidFill>
        <a:ln w="12700" cap="flat" cmpd="sng" algn="ctr">
          <a:solidFill>
            <a:srgbClr val="000000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82073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JPMorga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JPMorga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7822</TotalTime>
  <Words>233</Words>
  <Application>Microsoft Office PowerPoint</Application>
  <PresentationFormat>On-screen Show (4:3)</PresentationFormat>
  <Paragraphs>61</Paragraphs>
  <Slides>5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2" baseType="lpstr">
      <vt:lpstr>Times New Roman</vt:lpstr>
      <vt:lpstr>Arial</vt:lpstr>
      <vt:lpstr>Symbol</vt:lpstr>
      <vt:lpstr>Copperplate Gothic Bold</vt:lpstr>
      <vt:lpstr>Batang</vt:lpstr>
      <vt:lpstr>Wingdings</vt:lpstr>
      <vt:lpstr>JPMorgan</vt:lpstr>
      <vt:lpstr>PowerPoint Presentation</vt:lpstr>
      <vt:lpstr>Objectives</vt:lpstr>
      <vt:lpstr>Organization as a System</vt:lpstr>
      <vt:lpstr>“Implementing” Process Management</vt:lpstr>
      <vt:lpstr>Exercises</vt:lpstr>
    </vt:vector>
  </TitlesOfParts>
  <Company>Micron Electronics,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Productivity/Quality Workshop</dc:title>
  <dc:creator>John J. O'Neill, Jr.</dc:creator>
  <cp:lastModifiedBy>John O'Neill</cp:lastModifiedBy>
  <cp:revision>161</cp:revision>
  <cp:lastPrinted>1998-11-12T16:48:12Z</cp:lastPrinted>
  <dcterms:created xsi:type="dcterms:W3CDTF">1998-10-26T20:45:45Z</dcterms:created>
  <dcterms:modified xsi:type="dcterms:W3CDTF">2026-07-24T18:09:40Z</dcterms:modified>
</cp:coreProperties>
</file>