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272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3" r:id="rId18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FF00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01F73DD5-744A-53CD-5947-47904C802FC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A9AFC80E-4E52-BFD1-B236-404839F4FD5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6534A50-0FCB-EC43-A315-552E8CE41FE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2960DB3-5F6D-3B73-68B5-495A375AC2A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509873F0-EC32-4940-B473-ABBD671CFFE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5E731B3-987D-2C64-1775-D776AD90327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590B9DEE-561A-2B96-8C37-F4D9C3B9F29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28BC7D4F-31D9-8E88-901B-4D166C70F3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E2F3AC76-DB7B-DD5C-80AE-4AA1F9DA62C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2C7DA1F2-71BF-6D12-6546-0CA03ADC6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E17C2421-0A5B-4B69-90EB-72D3378B7969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DBD2A54-DAF8-B78D-B49E-5D5117AD3BC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D81C159-30A9-7C1A-B098-BFBCDCEDCB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2E7C2BD7-F487-4BDA-2575-E2B2384422F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3D43A466-8273-20AE-9BF2-ADD2C65164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043C59-171B-E6A7-C237-10AEACE179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188732-A619-2382-00F5-AF49615466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3296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19204-F1ED-98AA-75E6-4AC143BD7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84072C6-9F1D-0848-46A1-9C4A6FE76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25038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2D06FF-6EBC-6A95-5F5D-2B8EDEDD95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A8B3DF-8BB4-9A56-A6BE-34ABF44181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5825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568D4-C443-F3A1-5956-C198D47CB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D01B44-0931-B640-349F-7C739C84B9B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62B176-A912-2FA8-1305-34C81325559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938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EFA3D-9258-FB24-4DD6-115B9E3D45C9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65B5E7-0F36-CBDE-5007-E432737B74F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46075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DF7C2AF-303E-C439-6BE2-E8AF33593FCD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90823D-5A2E-B963-29BA-41CC66D63EF4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346075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2740B1A-713F-4D8E-506A-4F29D630BC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4373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05F51-5D16-B88C-A47E-25EA69D20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55E506-AE5A-C78D-5A53-5A53C68E2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11576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15220-009E-287B-B863-FC0B4262B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AE8896-E96C-D1DB-F6FC-E09B6EFF5E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4019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05704-90A2-8F57-A8B5-397F58860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2D9557-311C-AA66-A025-066654EC31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64722E-D3A7-0AAA-AC28-30A8E967D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15976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5910AF-311C-D9B2-7C13-4803E68A8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BF15BC-3828-10F1-9802-6F7E9149CC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B2F911-D8D0-DC4A-96D0-A3F2B5DD4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FCBDF9-8FE2-C36A-865B-B5EC2E81A9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78D2FA-3932-E24B-FEFA-0ED09ADBBC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976694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ABAA3-A9B8-86A4-14D7-1FB510B58F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865449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735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34E11A-282F-B444-4E92-063DC50871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73F8B7-9977-7973-F1DD-FD750A50D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96ECB0-8032-DD45-46EC-EB850CB90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3149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425CC2-EA6A-F806-721B-45E03EE14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F3349C-DEDE-63A1-4EC6-8B35364BB1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3A58A6-93AD-C570-8A4C-23776FC3B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2128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2566C67-2DE2-C11D-2743-1679EDD2D1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058B18A-685D-438F-BEFE-902E6E8E1E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8A56E9EF-9AF4-F8CC-82E4-AF18BC5A396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2604934-6F61-97D1-2ED9-32E8D24CC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FBEA7578-F616-ECBE-ACC1-C91CEE44B41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E9EFD41-50D2-4CF1-AF17-738E75CB7DFF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image" Target="../media/image14.wmf"/><Relationship Id="rId7" Type="http://schemas.openxmlformats.org/officeDocument/2006/relationships/image" Target="../media/image16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5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17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wmf"/><Relationship Id="rId4" Type="http://schemas.openxmlformats.org/officeDocument/2006/relationships/image" Target="../media/image6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7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11905CA1-3D0F-78FF-A7B4-C9286B52AF9A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E4DC2538-C59D-6DE0-4CC7-2E3CAF94DF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43F42430-F1C3-8211-A5C7-586B1D0380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084B706D-9078-4175-81E0-E665AAE12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666C5107-AF75-36AD-7F16-C9A9E8BCE2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D4726101-737E-7322-E923-58A610B156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73CB7FD3-BE3D-71BE-C1F2-2600AA594A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7B11DAAB-371B-98DE-E4FF-0671486EB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663F4A0B-195E-4E8E-0DCC-6FF2C42605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A6A23BAB-D52A-14AA-F406-474623C6C0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128D012E-2CD5-48B9-ECB5-D45A0D984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BA90D58F-4AD6-AC14-6DFA-62B4AA7C50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266C7B4B-2677-8FC9-1C34-1280F8B510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14906B77-4EF3-97CE-339F-246AA778FE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5A1ABCEE-79C2-9FDC-2E15-A404E3A8C6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92EACA79-4E75-C5F0-3F16-8D71F220F0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BAB9235D-0CBA-0EB1-8202-CFB3195CBF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5F1B6DBE-28D3-5F6E-6077-2AFB4470E9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2CDC4E65-3033-E475-3D9A-B0B28451B2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7B590901-794B-BE34-B2BD-AA335F93AD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04F8BC20-4205-7C5E-830A-CEF225DC18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C2B94B72-4962-9AD6-3A4A-DBF11FA73D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3528B9E7-8A14-CD84-B6DD-EE0161EA08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FE5B340E-B17D-CD24-F583-24FCAAE98D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98E06137-461B-C0E9-815B-9EBC29E225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9EB40F0C-D554-1796-2F1C-1BDC2BFE35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27920B2C-5112-BE5E-1499-7AC0696D4E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72E3BCC0-6287-5B64-975F-D87D4B537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49321A70-9329-DE98-3DD0-203F0E394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19A424D2-E80D-F9D4-0DC1-E39235257A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FB543E6F-34DB-3478-C5CB-809F7B6FB6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DC5E6A6B-25DE-B0E7-682C-328041E0FD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7D5BA28E-3663-E5A3-7C07-414F4D3A2B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FAF6A954-C487-F1F8-E20D-D51FD796B6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637A8407-E97E-7E6C-538C-ADCCA4E402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0554E0CD-45FE-C55B-E5B1-E9D721432F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AF7476CF-A1CC-CE59-50DA-E39CD4E624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8F4F0837-B4C7-F9E1-66B0-09956874E9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B707C65A-29A1-F478-D60A-550D26BC7B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9B24537E-2BD3-E67F-A7B6-DEC840A72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4368D878-CD09-B911-C011-7DB8C17126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6585699A-030A-A317-19DE-281342DE8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02AB881B-16D0-BF37-BAC0-5052C03728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EDF745D2-79E2-BA56-E977-85BB8DC5A1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A2496B18-BE1C-5281-F740-A8A726F9B8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DC6A23C6-D3E7-F332-75B9-1ADAA923E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44A7BBC0-B9F2-0983-4AC7-5A498A9DB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D594663E-B1E0-3E23-CA2A-36E2378F89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43FC37CD-6FD4-F30C-1112-2440B8FD8B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FAAEA267-3B90-884E-FF2C-F72379E25D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282B3B74-D134-EC37-070D-EEA76279B7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13D4D852-0C44-8AE9-DDB7-77343EF68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D6F4EB91-432C-221B-E660-B28CA1014B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84856DB2-BF47-5BF3-2BEA-D17A40A356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4D049428-CBFA-63BB-4252-221B316B1B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2932BAE4-F552-D160-C4A5-06C674717A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7B2097F4-738D-579B-7E6F-5B6465F158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E15C3497-3524-8F6B-03A7-D7202DAD0D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B6F5A369-8BA2-4E9A-68AD-D43F8A59AC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5C3E0BB0-08E5-EED2-EC06-E2C7EB116B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5626C770-1A94-BD08-1E67-0BDDD2598A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DE170DAD-59C4-822E-1C43-924A2A4FC6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ED579231-2E20-6A8F-C602-9EFEE8EC5F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4B87B4F0-FB8E-FAC5-74C3-915560C7C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3B8B010F-6CCB-8FAD-92BD-0EB316629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BF324440-103F-604F-EE8D-66759CF6C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1CE32CE5-9168-6E18-2550-60996DCC1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3F95F762-080A-2B85-FD57-F2B2D58C58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FAC30F57-0AB7-6D25-DEA0-2B2475E0D7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246DAF59-5721-C9CC-F90A-666D1F6535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F53D4D32-C923-635B-77E9-F7253B4613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0D857D56-EFDC-49C0-24B9-2899808DE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7D3AC3EA-9E18-2A33-A30D-3715277B0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0A84EE67-FF7D-3C75-DABB-7599B7E261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93757F7D-B6C8-395A-B34A-6919FBD69D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B68AB021-61C7-51AB-6CCE-E63FB5FA8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E2536088-EFA3-DD61-90B9-90DB83537E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55F9E605-F135-5573-C648-489B85942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4B6F0BEF-A033-D332-2563-A8F3A5135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836DE330-176E-5770-4EE8-FA6D5534A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54B68669-6484-9D7C-8E47-8FFAD62B72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97602066-431C-6EEC-14C4-7660F19A5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95659B16-FB60-9FE8-8299-A515EBF4F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11F4145F-B733-98DE-A903-6AA6586F54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93DAEEB5-E6AA-052F-E2AA-E9D19995AC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69EF0008-1E78-6EEC-44B1-DFC5D06979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29968C64-6F93-CC0D-DA33-64ADF5169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1F654691-5FD8-BE87-D874-9BBA6F9FB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85094851-5108-043C-93FB-53BD634FE1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DDEB8648-4674-439A-3721-5F0D465F9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1AD3091B-7855-2F37-060E-2683FCF408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2AB40033-4B9C-E41B-1771-5337875F3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F9AADAE3-F148-7971-832A-8CF7B1232D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25C81033-51DF-4370-469E-B7A2849D9C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659A4461-B3BE-EF36-43F8-427C1D52C5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DDFF1C11-F516-0E86-68C3-98A25B990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3AD819F9-BFAA-2504-B173-D93C687C2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8A270C36-EC70-F9D8-2703-1E18BB83C2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D7C96A29-ABD9-1FB1-A22C-EDF4A626DA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BC20D60B-B0A4-ACD4-6809-AE37EC1FA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0D0A12E3-9183-6C51-B936-1C90BE4A3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259D378E-160C-3F2E-C5BE-F9FAEB82D1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FCF6424C-9F48-8F98-D418-74DAD67341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8A872FA4-2BE4-07AE-4F82-2197D081AD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B29E7BA9-C188-DE1B-5FBE-BF5F625A0C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29A0865F-826D-A5B2-FDD9-4EFDF72AEF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1ED068A3-6E17-E986-3D83-E30BC815A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C7E91696-E706-286A-4207-7A32368EA6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2DAC4D92-DCE8-833D-3DEA-C6C8076CF9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3E9BCE57-212E-F54B-215D-6CAE6C5588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88E6F609-E27A-5349-0769-DC59B7BBEC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3BD644A7-D322-117D-1CF1-269892F51F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22E53DCA-77C3-BC10-200F-44E3719F6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D84C01B7-6162-FABA-7DEE-895D760EF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F7D57044-5CE5-B2F0-9F4A-85388E998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A7A5895F-115F-2037-6561-A671FF6E8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91C10BBC-A627-1F78-745D-BFAC726C76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F0FE38D8-9D4A-2308-44DF-0013CFD36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1D62E3C4-85CE-5AB2-AFEF-BBA6F7611C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AEDB5D52-193A-6653-A411-53DF35A458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323771DA-D0BB-1B51-EA4C-F84EE6762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7A62B90E-46A3-9978-9880-40F45EDBAE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A8CC53E7-626D-E81F-C7E6-C0EBDCC6BE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C2FBB37E-A5BB-FB0E-9302-BE6CE364D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901FFE18-87B9-2E09-2C51-FE5764AFD9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2CCDF06F-98A8-C16E-389C-42A500B9EB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EFEDF740-DDEB-775E-3867-0F6D73F7CF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6E991CE2-B356-FCA7-7A3A-5B77F452E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D8BA9976-08BD-90F6-247A-12E00D70A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1974C8D8-F68A-E91E-4DEE-21D74CB30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0232DCB7-C879-9623-AD12-1F192C5CE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5C30967B-30BB-653D-BF51-1A3E87886A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6A7E7B45-FA53-BD44-E1F0-D771C27F3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9B4F6BEC-48A7-B372-F8BA-3B9C916DED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AC9A8F3D-2F89-F577-EBFF-D2329F2BB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DEAAEF42-3A7A-77E2-632E-378396681D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9A8280AB-139F-AB59-7420-A40913382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04F4C326-566E-0552-C1C0-AF87559922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6A2F9A12-C9A4-F3D6-1E69-3D5B954BA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0F1E24BB-951C-14D9-C8E7-4CC6D6588B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CF381BE2-8477-58ED-B962-4D9B4BF616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B4488427-7828-17BD-E521-621448C0F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EBD77C2E-A58F-FE08-2D2D-E49874B1A9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C9A8557D-1844-05E3-2539-9708612C5B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E9259D11-719B-B255-A90A-77F8A6992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F44BEF8E-96F6-91ED-234E-5723C8A89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4D9E7BC2-F5CB-EA37-4D73-9066C2B8F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7A69407D-2199-388A-6099-4861826A9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67464C07-0CBA-947E-F476-352AD10D2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12D9C6C3-5CC9-1FEE-E0CA-7079D0852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357B431F-01E5-608B-E6CC-DDCDBC261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983D143D-A773-A4DC-C7CC-210753A39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B7D02EC7-1417-8DF7-9C22-52EEAAE7A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0AAB1E0E-9296-2200-B973-D2F2FEAF80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E0E1EDF4-F145-4541-41F0-9440CB9F3D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9310F8DD-6954-08D6-F0AC-7B7D36C114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CDFB6435-8FD3-3CEB-BB50-75B3F05A19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3624CE75-6544-2231-1282-DA7DC59535A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1BCB2D18-BA26-2FB6-15A5-D259B6093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6880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6.8 Process Capability Analysis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307DBA12-12FB-4BB7-17CF-8AA138937AFD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EA27BA4E-399A-EF32-01A1-5CCEDB2087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DE88D8AA-606E-0893-6C0F-77525F924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8C3276C1-1908-0560-9CB8-E53984DC1E3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2FFFD9E1-9071-8BD1-6CE5-E4C57275FE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Assessing Process Capability - Steps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E18401E5-5AA0-D888-84C9-4C087D7387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1850" cy="5513388"/>
          </a:xfrm>
        </p:spPr>
        <p:txBody>
          <a:bodyPr/>
          <a:lstStyle/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1800"/>
              <a:t>Accumulate data in subgroups of consecutive parts taken periodically from production runs.  If the same process produces a variety of part numbers with different target dimensions, each different part should be treated as a separate process unless we have evidence that the variation about the targeted dimension is not affected by the normal value.  </a:t>
            </a:r>
            <a:endParaRPr lang="en-US" altLang="en-US" sz="1800" b="1"/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1800"/>
              <a:t>Data should be accumulated over a long enough period of time that all sources of variation have an opportunity to be exhibited (25 subgroups of 4 taken over a “long” period of time is a guide).  Check for process stability.  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1800"/>
              <a:t>Test the data for shape of distribution.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1800"/>
              <a:t>If the distribution is normal, compute the standard deviation based on individuals.  If the data is not normal, either transform the data or perform a capability analysis using the Weibull distribution (see Minitab, Help topics, </a:t>
            </a:r>
            <a:r>
              <a:rPr lang="en-US" altLang="en-US" sz="1800" i="1"/>
              <a:t>process capability: non-normal data</a:t>
            </a:r>
            <a:r>
              <a:rPr lang="en-US" altLang="en-US" sz="1800"/>
              <a:t> for more information). 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1800"/>
              <a:t>Calculate Pc based on six standard deviations divided into the available tolerance.</a:t>
            </a:r>
          </a:p>
          <a:p>
            <a:pPr marL="381000" indent="-381000">
              <a:buFont typeface="Symbol" panose="05050102010706020507" pitchFamily="18" charset="2"/>
              <a:buAutoNum type="arabicPeriod"/>
            </a:pPr>
            <a:r>
              <a:rPr lang="en-US" altLang="en-US" sz="1800"/>
              <a:t>Calculate Pc using standard deviation based on the average range.  Compare this with the value obtained in step 5 to see what the potential of the process is given better controls or improved stability of mean performance.</a:t>
            </a:r>
          </a:p>
        </p:txBody>
      </p:sp>
      <p:sp>
        <p:nvSpPr>
          <p:cNvPr id="527364" name="Text Box 4">
            <a:extLst>
              <a:ext uri="{FF2B5EF4-FFF2-40B4-BE49-F238E27FC236}">
                <a16:creationId xmlns:a16="http://schemas.microsoft.com/office/drawing/2014/main" id="{882214C5-3CDE-A71C-33AB-06E4D01553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6.8-12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B20A6627-F2AE-2393-8287-74CE97F4AE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Capability and Six Sigma</a:t>
            </a:r>
          </a:p>
        </p:txBody>
      </p:sp>
      <p:sp>
        <p:nvSpPr>
          <p:cNvPr id="528388" name="Line 4">
            <a:extLst>
              <a:ext uri="{FF2B5EF4-FFF2-40B4-BE49-F238E27FC236}">
                <a16:creationId xmlns:a16="http://schemas.microsoft.com/office/drawing/2014/main" id="{0DEA20E9-B6F7-F7ED-82B3-0E98E0F71C4D}"/>
              </a:ext>
            </a:extLst>
          </p:cNvPr>
          <p:cNvSpPr>
            <a:spLocks noChangeShapeType="1"/>
          </p:cNvSpPr>
          <p:nvPr/>
        </p:nvSpPr>
        <p:spPr bwMode="auto">
          <a:xfrm>
            <a:off x="992188" y="4583113"/>
            <a:ext cx="6699250" cy="3175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89" name="Line 5">
            <a:extLst>
              <a:ext uri="{FF2B5EF4-FFF2-40B4-BE49-F238E27FC236}">
                <a16:creationId xmlns:a16="http://schemas.microsoft.com/office/drawing/2014/main" id="{7723AC77-5200-DC90-42C6-480F7032DC7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92188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0" name="Line 6">
            <a:extLst>
              <a:ext uri="{FF2B5EF4-FFF2-40B4-BE49-F238E27FC236}">
                <a16:creationId xmlns:a16="http://schemas.microsoft.com/office/drawing/2014/main" id="{74928FD2-16AE-97EF-FB59-E3A65CDC7C8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49400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1" name="Line 7">
            <a:extLst>
              <a:ext uri="{FF2B5EF4-FFF2-40B4-BE49-F238E27FC236}">
                <a16:creationId xmlns:a16="http://schemas.microsoft.com/office/drawing/2014/main" id="{EC96AC6E-8C7E-D7B5-D9DF-40A9D61BA7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06613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2" name="Line 8">
            <a:extLst>
              <a:ext uri="{FF2B5EF4-FFF2-40B4-BE49-F238E27FC236}">
                <a16:creationId xmlns:a16="http://schemas.microsoft.com/office/drawing/2014/main" id="{2CA308ED-884B-1FA0-8BFD-67DE4A8C5FA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67000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3" name="Line 9">
            <a:extLst>
              <a:ext uri="{FF2B5EF4-FFF2-40B4-BE49-F238E27FC236}">
                <a16:creationId xmlns:a16="http://schemas.microsoft.com/office/drawing/2014/main" id="{1079FBEF-C7BC-8291-69C5-77C8D01626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24213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4" name="Line 10">
            <a:extLst>
              <a:ext uri="{FF2B5EF4-FFF2-40B4-BE49-F238E27FC236}">
                <a16:creationId xmlns:a16="http://schemas.microsoft.com/office/drawing/2014/main" id="{B2E20477-C744-C719-A41D-95F96C2ED8C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84600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5" name="Line 11">
            <a:extLst>
              <a:ext uri="{FF2B5EF4-FFF2-40B4-BE49-F238E27FC236}">
                <a16:creationId xmlns:a16="http://schemas.microsoft.com/office/drawing/2014/main" id="{1BD00F13-76CE-4DE1-AE27-E4883238B80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341813" y="4556125"/>
            <a:ext cx="1587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6" name="Line 12">
            <a:extLst>
              <a:ext uri="{FF2B5EF4-FFF2-40B4-BE49-F238E27FC236}">
                <a16:creationId xmlns:a16="http://schemas.microsoft.com/office/drawing/2014/main" id="{2A065151-A086-0C30-4D41-E31CAA3C80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899025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7" name="Line 13">
            <a:extLst>
              <a:ext uri="{FF2B5EF4-FFF2-40B4-BE49-F238E27FC236}">
                <a16:creationId xmlns:a16="http://schemas.microsoft.com/office/drawing/2014/main" id="{D7E126C0-0171-2A3E-321C-D51E306C0C8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57825" y="4556125"/>
            <a:ext cx="4763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8" name="Line 14">
            <a:extLst>
              <a:ext uri="{FF2B5EF4-FFF2-40B4-BE49-F238E27FC236}">
                <a16:creationId xmlns:a16="http://schemas.microsoft.com/office/drawing/2014/main" id="{18C00C74-461D-5BD1-B23D-408AD8B4F8B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16625" y="4556125"/>
            <a:ext cx="1588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399" name="Line 15">
            <a:extLst>
              <a:ext uri="{FF2B5EF4-FFF2-40B4-BE49-F238E27FC236}">
                <a16:creationId xmlns:a16="http://schemas.microsoft.com/office/drawing/2014/main" id="{0A6C1C1E-1C5D-3FAF-2362-40534F3ACD9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77013" y="4556125"/>
            <a:ext cx="1587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0" name="Line 16">
            <a:extLst>
              <a:ext uri="{FF2B5EF4-FFF2-40B4-BE49-F238E27FC236}">
                <a16:creationId xmlns:a16="http://schemas.microsoft.com/office/drawing/2014/main" id="{B9BB6ED1-7D04-1E9F-E6F9-8308610300F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32638" y="4556125"/>
            <a:ext cx="3175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1" name="Line 17">
            <a:extLst>
              <a:ext uri="{FF2B5EF4-FFF2-40B4-BE49-F238E27FC236}">
                <a16:creationId xmlns:a16="http://schemas.microsoft.com/office/drawing/2014/main" id="{7CE407EA-90F9-BAC0-9683-5D24F16ADFC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691438" y="4556125"/>
            <a:ext cx="1587" cy="55563"/>
          </a:xfrm>
          <a:prstGeom prst="line">
            <a:avLst/>
          </a:prstGeom>
          <a:noFill/>
          <a:ln w="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2" name="Line 18">
            <a:extLst>
              <a:ext uri="{FF2B5EF4-FFF2-40B4-BE49-F238E27FC236}">
                <a16:creationId xmlns:a16="http://schemas.microsoft.com/office/drawing/2014/main" id="{ACD6561A-D076-54A2-6EC3-6F277DB1DF91}"/>
              </a:ext>
            </a:extLst>
          </p:cNvPr>
          <p:cNvSpPr>
            <a:spLocks noChangeShapeType="1"/>
          </p:cNvSpPr>
          <p:nvPr/>
        </p:nvSpPr>
        <p:spPr bwMode="auto">
          <a:xfrm>
            <a:off x="9921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3" name="Line 19">
            <a:extLst>
              <a:ext uri="{FF2B5EF4-FFF2-40B4-BE49-F238E27FC236}">
                <a16:creationId xmlns:a16="http://schemas.microsoft.com/office/drawing/2014/main" id="{69CD483B-E305-E045-A401-F57009984B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05410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4" name="Freeform 20">
            <a:extLst>
              <a:ext uri="{FF2B5EF4-FFF2-40B4-BE49-F238E27FC236}">
                <a16:creationId xmlns:a16="http://schemas.microsoft.com/office/drawing/2014/main" id="{2E0D7989-DDB9-6AE3-CDCA-3851BAA4BF2A}"/>
              </a:ext>
            </a:extLst>
          </p:cNvPr>
          <p:cNvSpPr>
            <a:spLocks/>
          </p:cNvSpPr>
          <p:nvPr/>
        </p:nvSpPr>
        <p:spPr bwMode="auto">
          <a:xfrm>
            <a:off x="11001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5" name="Line 21">
            <a:extLst>
              <a:ext uri="{FF2B5EF4-FFF2-40B4-BE49-F238E27FC236}">
                <a16:creationId xmlns:a16="http://schemas.microsoft.com/office/drawing/2014/main" id="{87D6AF0F-E4E2-759D-2226-67BA37C8B2D9}"/>
              </a:ext>
            </a:extLst>
          </p:cNvPr>
          <p:cNvSpPr>
            <a:spLocks noChangeShapeType="1"/>
          </p:cNvSpPr>
          <p:nvPr/>
        </p:nvSpPr>
        <p:spPr bwMode="auto">
          <a:xfrm>
            <a:off x="11620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6" name="Line 22">
            <a:extLst>
              <a:ext uri="{FF2B5EF4-FFF2-40B4-BE49-F238E27FC236}">
                <a16:creationId xmlns:a16="http://schemas.microsoft.com/office/drawing/2014/main" id="{70254794-3CBA-96B2-EA7D-190645122B75}"/>
              </a:ext>
            </a:extLst>
          </p:cNvPr>
          <p:cNvSpPr>
            <a:spLocks noChangeShapeType="1"/>
          </p:cNvSpPr>
          <p:nvPr/>
        </p:nvSpPr>
        <p:spPr bwMode="auto">
          <a:xfrm>
            <a:off x="12080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7" name="Line 23">
            <a:extLst>
              <a:ext uri="{FF2B5EF4-FFF2-40B4-BE49-F238E27FC236}">
                <a16:creationId xmlns:a16="http://schemas.microsoft.com/office/drawing/2014/main" id="{3E29D125-020D-F68B-1480-29783EBB7D22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0000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8" name="Line 24">
            <a:extLst>
              <a:ext uri="{FF2B5EF4-FFF2-40B4-BE49-F238E27FC236}">
                <a16:creationId xmlns:a16="http://schemas.microsoft.com/office/drawing/2014/main" id="{67111CF9-1087-B8DA-BFCD-87F66674AF2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4556125"/>
            <a:ext cx="47625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09" name="Freeform 25">
            <a:extLst>
              <a:ext uri="{FF2B5EF4-FFF2-40B4-BE49-F238E27FC236}">
                <a16:creationId xmlns:a16="http://schemas.microsoft.com/office/drawing/2014/main" id="{3F579312-6E5E-6FAE-F2F2-BD83F68541D7}"/>
              </a:ext>
            </a:extLst>
          </p:cNvPr>
          <p:cNvSpPr>
            <a:spLocks/>
          </p:cNvSpPr>
          <p:nvPr/>
        </p:nvSpPr>
        <p:spPr bwMode="auto">
          <a:xfrm>
            <a:off x="13795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0" name="Line 26">
            <a:extLst>
              <a:ext uri="{FF2B5EF4-FFF2-40B4-BE49-F238E27FC236}">
                <a16:creationId xmlns:a16="http://schemas.microsoft.com/office/drawing/2014/main" id="{5E9ED0B6-0089-83C3-BA5A-B10692B333E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14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1" name="Line 27">
            <a:extLst>
              <a:ext uri="{FF2B5EF4-FFF2-40B4-BE49-F238E27FC236}">
                <a16:creationId xmlns:a16="http://schemas.microsoft.com/office/drawing/2014/main" id="{09484198-36F7-F70F-1A97-F742CBD0F51B}"/>
              </a:ext>
            </a:extLst>
          </p:cNvPr>
          <p:cNvSpPr>
            <a:spLocks noChangeShapeType="1"/>
          </p:cNvSpPr>
          <p:nvPr/>
        </p:nvSpPr>
        <p:spPr bwMode="auto">
          <a:xfrm>
            <a:off x="14874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2" name="Line 28">
            <a:extLst>
              <a:ext uri="{FF2B5EF4-FFF2-40B4-BE49-F238E27FC236}">
                <a16:creationId xmlns:a16="http://schemas.microsoft.com/office/drawing/2014/main" id="{A1E3BE66-5F43-84F9-2289-8DCF9F731B0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9400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3" name="Line 29">
            <a:extLst>
              <a:ext uri="{FF2B5EF4-FFF2-40B4-BE49-F238E27FC236}">
                <a16:creationId xmlns:a16="http://schemas.microsoft.com/office/drawing/2014/main" id="{601AF6A0-BCAD-8CA8-0D4D-71EE9B82529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1313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4" name="Freeform 30">
            <a:extLst>
              <a:ext uri="{FF2B5EF4-FFF2-40B4-BE49-F238E27FC236}">
                <a16:creationId xmlns:a16="http://schemas.microsoft.com/office/drawing/2014/main" id="{0AB530E6-AB59-2AFC-C237-44DCC7741C17}"/>
              </a:ext>
            </a:extLst>
          </p:cNvPr>
          <p:cNvSpPr>
            <a:spLocks/>
          </p:cNvSpPr>
          <p:nvPr/>
        </p:nvSpPr>
        <p:spPr bwMode="auto">
          <a:xfrm>
            <a:off x="1657350" y="4556125"/>
            <a:ext cx="61913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5" name="Line 31">
            <a:extLst>
              <a:ext uri="{FF2B5EF4-FFF2-40B4-BE49-F238E27FC236}">
                <a16:creationId xmlns:a16="http://schemas.microsoft.com/office/drawing/2014/main" id="{E02312B8-1FB5-DA7B-89FF-80C3D74111ED}"/>
              </a:ext>
            </a:extLst>
          </p:cNvPr>
          <p:cNvSpPr>
            <a:spLocks noChangeShapeType="1"/>
          </p:cNvSpPr>
          <p:nvPr/>
        </p:nvSpPr>
        <p:spPr bwMode="auto">
          <a:xfrm>
            <a:off x="1719263" y="4556125"/>
            <a:ext cx="492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6" name="Line 32">
            <a:extLst>
              <a:ext uri="{FF2B5EF4-FFF2-40B4-BE49-F238E27FC236}">
                <a16:creationId xmlns:a16="http://schemas.microsoft.com/office/drawing/2014/main" id="{84525311-9F3A-26D2-7486-3E0A3F07DC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847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7" name="Line 33">
            <a:extLst>
              <a:ext uri="{FF2B5EF4-FFF2-40B4-BE49-F238E27FC236}">
                <a16:creationId xmlns:a16="http://schemas.microsoft.com/office/drawing/2014/main" id="{900FB9F8-7370-B83C-8F55-003E544EFA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303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8" name="Line 34">
            <a:extLst>
              <a:ext uri="{FF2B5EF4-FFF2-40B4-BE49-F238E27FC236}">
                <a16:creationId xmlns:a16="http://schemas.microsoft.com/office/drawing/2014/main" id="{0F9649A8-0F3B-011D-7057-A22DB25CFAAB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230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19" name="Freeform 35">
            <a:extLst>
              <a:ext uri="{FF2B5EF4-FFF2-40B4-BE49-F238E27FC236}">
                <a16:creationId xmlns:a16="http://schemas.microsoft.com/office/drawing/2014/main" id="{AD76580C-549D-6904-5BC0-A4FE5DE1551D}"/>
              </a:ext>
            </a:extLst>
          </p:cNvPr>
          <p:cNvSpPr>
            <a:spLocks/>
          </p:cNvSpPr>
          <p:nvPr/>
        </p:nvSpPr>
        <p:spPr bwMode="auto">
          <a:xfrm>
            <a:off x="19383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0" name="Line 36">
            <a:extLst>
              <a:ext uri="{FF2B5EF4-FFF2-40B4-BE49-F238E27FC236}">
                <a16:creationId xmlns:a16="http://schemas.microsoft.com/office/drawing/2014/main" id="{5BD71673-FFA7-F410-CC51-35896EE97D43}"/>
              </a:ext>
            </a:extLst>
          </p:cNvPr>
          <p:cNvSpPr>
            <a:spLocks noChangeShapeType="1"/>
          </p:cNvSpPr>
          <p:nvPr/>
        </p:nvSpPr>
        <p:spPr bwMode="auto">
          <a:xfrm>
            <a:off x="2000250" y="4556125"/>
            <a:ext cx="44450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1" name="Line 37">
            <a:extLst>
              <a:ext uri="{FF2B5EF4-FFF2-40B4-BE49-F238E27FC236}">
                <a16:creationId xmlns:a16="http://schemas.microsoft.com/office/drawing/2014/main" id="{56452C13-B314-65C3-2147-491130B0DEF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4700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2" name="Line 38">
            <a:extLst>
              <a:ext uri="{FF2B5EF4-FFF2-40B4-BE49-F238E27FC236}">
                <a16:creationId xmlns:a16="http://schemas.microsoft.com/office/drawing/2014/main" id="{CE10712C-3BD8-F954-1FEB-00F0A71999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6613" y="4556125"/>
            <a:ext cx="6508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3" name="Line 39">
            <a:extLst>
              <a:ext uri="{FF2B5EF4-FFF2-40B4-BE49-F238E27FC236}">
                <a16:creationId xmlns:a16="http://schemas.microsoft.com/office/drawing/2014/main" id="{253D889E-DB4A-C547-2F56-79E4FB3E13A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4" name="Freeform 40">
            <a:extLst>
              <a:ext uri="{FF2B5EF4-FFF2-40B4-BE49-F238E27FC236}">
                <a16:creationId xmlns:a16="http://schemas.microsoft.com/office/drawing/2014/main" id="{F17FB13E-E68B-5E1C-CE38-B20114F26B89}"/>
              </a:ext>
            </a:extLst>
          </p:cNvPr>
          <p:cNvSpPr>
            <a:spLocks/>
          </p:cNvSpPr>
          <p:nvPr/>
        </p:nvSpPr>
        <p:spPr bwMode="auto">
          <a:xfrm>
            <a:off x="221773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5" name="Line 41">
            <a:extLst>
              <a:ext uri="{FF2B5EF4-FFF2-40B4-BE49-F238E27FC236}">
                <a16:creationId xmlns:a16="http://schemas.microsoft.com/office/drawing/2014/main" id="{083E5C07-1DB3-3C00-4A0B-F590092039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96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6" name="Line 42">
            <a:extLst>
              <a:ext uri="{FF2B5EF4-FFF2-40B4-BE49-F238E27FC236}">
                <a16:creationId xmlns:a16="http://schemas.microsoft.com/office/drawing/2014/main" id="{04A69648-F349-1BF5-1225-AECF8F3F1E2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568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7" name="Freeform 43">
            <a:extLst>
              <a:ext uri="{FF2B5EF4-FFF2-40B4-BE49-F238E27FC236}">
                <a16:creationId xmlns:a16="http://schemas.microsoft.com/office/drawing/2014/main" id="{FCDDD3E5-3527-4305-E3F4-9DBAAE2A7E6C}"/>
              </a:ext>
            </a:extLst>
          </p:cNvPr>
          <p:cNvSpPr>
            <a:spLocks/>
          </p:cNvSpPr>
          <p:nvPr/>
        </p:nvSpPr>
        <p:spPr bwMode="auto">
          <a:xfrm>
            <a:off x="2387600" y="4543425"/>
            <a:ext cx="61913" cy="12700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8" name="Line 44">
            <a:extLst>
              <a:ext uri="{FF2B5EF4-FFF2-40B4-BE49-F238E27FC236}">
                <a16:creationId xmlns:a16="http://schemas.microsoft.com/office/drawing/2014/main" id="{BEEF6BCA-C761-F67E-B883-10060CAC52E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9513" y="4543425"/>
            <a:ext cx="47625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29" name="Freeform 45">
            <a:extLst>
              <a:ext uri="{FF2B5EF4-FFF2-40B4-BE49-F238E27FC236}">
                <a16:creationId xmlns:a16="http://schemas.microsoft.com/office/drawing/2014/main" id="{826DD2D8-4818-A39F-FF13-A0A908CFBC66}"/>
              </a:ext>
            </a:extLst>
          </p:cNvPr>
          <p:cNvSpPr>
            <a:spLocks/>
          </p:cNvSpPr>
          <p:nvPr/>
        </p:nvSpPr>
        <p:spPr bwMode="auto">
          <a:xfrm>
            <a:off x="2497138" y="4543425"/>
            <a:ext cx="61912" cy="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0" name="Freeform 46">
            <a:extLst>
              <a:ext uri="{FF2B5EF4-FFF2-40B4-BE49-F238E27FC236}">
                <a16:creationId xmlns:a16="http://schemas.microsoft.com/office/drawing/2014/main" id="{8E1253E5-58D7-D32D-782F-F36DF5A3A736}"/>
              </a:ext>
            </a:extLst>
          </p:cNvPr>
          <p:cNvSpPr>
            <a:spLocks/>
          </p:cNvSpPr>
          <p:nvPr/>
        </p:nvSpPr>
        <p:spPr bwMode="auto">
          <a:xfrm>
            <a:off x="2559050" y="4527550"/>
            <a:ext cx="46038" cy="15875"/>
          </a:xfrm>
          <a:custGeom>
            <a:avLst/>
            <a:gdLst>
              <a:gd name="T0" fmla="*/ 0 w 20000"/>
              <a:gd name="T1" fmla="*/ 20000 h 20000"/>
              <a:gd name="T2" fmla="*/ 5946 w 20000"/>
              <a:gd name="T3" fmla="*/ 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5946" y="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1" name="Line 47">
            <a:extLst>
              <a:ext uri="{FF2B5EF4-FFF2-40B4-BE49-F238E27FC236}">
                <a16:creationId xmlns:a16="http://schemas.microsoft.com/office/drawing/2014/main" id="{313451F8-2912-1AB6-5829-955387F0AFF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5088" y="4527550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2" name="Line 48">
            <a:extLst>
              <a:ext uri="{FF2B5EF4-FFF2-40B4-BE49-F238E27FC236}">
                <a16:creationId xmlns:a16="http://schemas.microsoft.com/office/drawing/2014/main" id="{4B1EBC9B-DBAF-C417-2437-B78C6E8A055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67000" y="4513263"/>
            <a:ext cx="61913" cy="142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3" name="Line 49">
            <a:extLst>
              <a:ext uri="{FF2B5EF4-FFF2-40B4-BE49-F238E27FC236}">
                <a16:creationId xmlns:a16="http://schemas.microsoft.com/office/drawing/2014/main" id="{10E3ED51-5786-9173-C74D-DDC9A2E0415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28913" y="4502150"/>
            <a:ext cx="46037" cy="111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4" name="Freeform 50">
            <a:extLst>
              <a:ext uri="{FF2B5EF4-FFF2-40B4-BE49-F238E27FC236}">
                <a16:creationId xmlns:a16="http://schemas.microsoft.com/office/drawing/2014/main" id="{A05CB42D-C0AE-1566-619C-73B2E12D4C20}"/>
              </a:ext>
            </a:extLst>
          </p:cNvPr>
          <p:cNvSpPr>
            <a:spLocks/>
          </p:cNvSpPr>
          <p:nvPr/>
        </p:nvSpPr>
        <p:spPr bwMode="auto">
          <a:xfrm>
            <a:off x="2774950" y="4487863"/>
            <a:ext cx="61913" cy="14287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2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2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5" name="Line 51">
            <a:extLst>
              <a:ext uri="{FF2B5EF4-FFF2-40B4-BE49-F238E27FC236}">
                <a16:creationId xmlns:a16="http://schemas.microsoft.com/office/drawing/2014/main" id="{2135CD8E-918E-2CB3-7CF5-5D850201EA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36863" y="4459288"/>
            <a:ext cx="49212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6" name="Line 52">
            <a:extLst>
              <a:ext uri="{FF2B5EF4-FFF2-40B4-BE49-F238E27FC236}">
                <a16:creationId xmlns:a16="http://schemas.microsoft.com/office/drawing/2014/main" id="{A989BA78-690E-BC74-C991-51DF57A9AE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6075" y="4433888"/>
            <a:ext cx="61913" cy="254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7" name="Line 53">
            <a:extLst>
              <a:ext uri="{FF2B5EF4-FFF2-40B4-BE49-F238E27FC236}">
                <a16:creationId xmlns:a16="http://schemas.microsoft.com/office/drawing/2014/main" id="{531DF20D-C439-FB9E-4161-3B9D1E7C6BF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47988" y="4405313"/>
            <a:ext cx="61912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8" name="Line 54">
            <a:extLst>
              <a:ext uri="{FF2B5EF4-FFF2-40B4-BE49-F238E27FC236}">
                <a16:creationId xmlns:a16="http://schemas.microsoft.com/office/drawing/2014/main" id="{ED12DB2A-8DAF-BC3E-D0DD-118918786AE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09900" y="4365625"/>
            <a:ext cx="44450" cy="396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39" name="Freeform 55">
            <a:extLst>
              <a:ext uri="{FF2B5EF4-FFF2-40B4-BE49-F238E27FC236}">
                <a16:creationId xmlns:a16="http://schemas.microsoft.com/office/drawing/2014/main" id="{EBA036F3-3F49-E91C-6CE9-44E34E9E340D}"/>
              </a:ext>
            </a:extLst>
          </p:cNvPr>
          <p:cNvSpPr>
            <a:spLocks/>
          </p:cNvSpPr>
          <p:nvPr/>
        </p:nvSpPr>
        <p:spPr bwMode="auto">
          <a:xfrm>
            <a:off x="3054350" y="4311650"/>
            <a:ext cx="61913" cy="53975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9767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0" name="Freeform 56">
            <a:extLst>
              <a:ext uri="{FF2B5EF4-FFF2-40B4-BE49-F238E27FC236}">
                <a16:creationId xmlns:a16="http://schemas.microsoft.com/office/drawing/2014/main" id="{21CAAD35-1CCB-BC3C-7D91-106EAA40F260}"/>
              </a:ext>
            </a:extLst>
          </p:cNvPr>
          <p:cNvSpPr>
            <a:spLocks/>
          </p:cNvSpPr>
          <p:nvPr/>
        </p:nvSpPr>
        <p:spPr bwMode="auto">
          <a:xfrm>
            <a:off x="3116263" y="4257675"/>
            <a:ext cx="46037" cy="53975"/>
          </a:xfrm>
          <a:custGeom>
            <a:avLst/>
            <a:gdLst>
              <a:gd name="T0" fmla="*/ 0 w 20000"/>
              <a:gd name="T1" fmla="*/ 20000 h 20000"/>
              <a:gd name="T2" fmla="*/ 7222 w 20000"/>
              <a:gd name="T3" fmla="*/ 9767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9767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1" name="Freeform 57">
            <a:extLst>
              <a:ext uri="{FF2B5EF4-FFF2-40B4-BE49-F238E27FC236}">
                <a16:creationId xmlns:a16="http://schemas.microsoft.com/office/drawing/2014/main" id="{683347A2-69B0-DC1D-1F5C-F03470566051}"/>
              </a:ext>
            </a:extLst>
          </p:cNvPr>
          <p:cNvSpPr>
            <a:spLocks/>
          </p:cNvSpPr>
          <p:nvPr/>
        </p:nvSpPr>
        <p:spPr bwMode="auto">
          <a:xfrm>
            <a:off x="3162300" y="4175125"/>
            <a:ext cx="61913" cy="82550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984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984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2" name="Line 58">
            <a:extLst>
              <a:ext uri="{FF2B5EF4-FFF2-40B4-BE49-F238E27FC236}">
                <a16:creationId xmlns:a16="http://schemas.microsoft.com/office/drawing/2014/main" id="{882C11EF-BD96-79C0-4C4E-5002172D47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24213" y="4092575"/>
            <a:ext cx="61912" cy="825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3" name="Freeform 59">
            <a:extLst>
              <a:ext uri="{FF2B5EF4-FFF2-40B4-BE49-F238E27FC236}">
                <a16:creationId xmlns:a16="http://schemas.microsoft.com/office/drawing/2014/main" id="{1A9C4280-4A33-52FC-2E25-9D1BC89374F0}"/>
              </a:ext>
            </a:extLst>
          </p:cNvPr>
          <p:cNvSpPr>
            <a:spLocks/>
          </p:cNvSpPr>
          <p:nvPr/>
        </p:nvSpPr>
        <p:spPr bwMode="auto">
          <a:xfrm>
            <a:off x="3286125" y="4011613"/>
            <a:ext cx="47625" cy="80962"/>
          </a:xfrm>
          <a:custGeom>
            <a:avLst/>
            <a:gdLst>
              <a:gd name="T0" fmla="*/ 0 w 20000"/>
              <a:gd name="T1" fmla="*/ 20000 h 20000"/>
              <a:gd name="T2" fmla="*/ 6842 w 20000"/>
              <a:gd name="T3" fmla="*/ 1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684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4" name="Freeform 60">
            <a:extLst>
              <a:ext uri="{FF2B5EF4-FFF2-40B4-BE49-F238E27FC236}">
                <a16:creationId xmlns:a16="http://schemas.microsoft.com/office/drawing/2014/main" id="{F9095A91-4A5A-FD58-5F60-2A758498D4E3}"/>
              </a:ext>
            </a:extLst>
          </p:cNvPr>
          <p:cNvSpPr>
            <a:spLocks/>
          </p:cNvSpPr>
          <p:nvPr/>
        </p:nvSpPr>
        <p:spPr bwMode="auto">
          <a:xfrm>
            <a:off x="3333750" y="3903663"/>
            <a:ext cx="61913" cy="107950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118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118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5" name="Line 61">
            <a:extLst>
              <a:ext uri="{FF2B5EF4-FFF2-40B4-BE49-F238E27FC236}">
                <a16:creationId xmlns:a16="http://schemas.microsoft.com/office/drawing/2014/main" id="{FC112DD8-EF5F-6784-2F45-7F62434473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395663" y="3781425"/>
            <a:ext cx="46037" cy="1222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6" name="Freeform 62">
            <a:extLst>
              <a:ext uri="{FF2B5EF4-FFF2-40B4-BE49-F238E27FC236}">
                <a16:creationId xmlns:a16="http://schemas.microsoft.com/office/drawing/2014/main" id="{9F448F02-01E2-083D-0DF1-95E8861E0DF1}"/>
              </a:ext>
            </a:extLst>
          </p:cNvPr>
          <p:cNvSpPr>
            <a:spLocks/>
          </p:cNvSpPr>
          <p:nvPr/>
        </p:nvSpPr>
        <p:spPr bwMode="auto">
          <a:xfrm>
            <a:off x="3441700" y="3659188"/>
            <a:ext cx="61913" cy="122237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113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113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7" name="Freeform 63">
            <a:extLst>
              <a:ext uri="{FF2B5EF4-FFF2-40B4-BE49-F238E27FC236}">
                <a16:creationId xmlns:a16="http://schemas.microsoft.com/office/drawing/2014/main" id="{5476502F-80E0-E505-6676-94FC560C1BFE}"/>
              </a:ext>
            </a:extLst>
          </p:cNvPr>
          <p:cNvSpPr>
            <a:spLocks/>
          </p:cNvSpPr>
          <p:nvPr/>
        </p:nvSpPr>
        <p:spPr bwMode="auto">
          <a:xfrm>
            <a:off x="3503613" y="3508375"/>
            <a:ext cx="61912" cy="150813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92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8" name="Line 64">
            <a:extLst>
              <a:ext uri="{FF2B5EF4-FFF2-40B4-BE49-F238E27FC236}">
                <a16:creationId xmlns:a16="http://schemas.microsoft.com/office/drawing/2014/main" id="{F32310BE-C8A0-9BE0-1C4F-B46D562FD7F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65525" y="3359150"/>
            <a:ext cx="47625" cy="1492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49" name="Freeform 65">
            <a:extLst>
              <a:ext uri="{FF2B5EF4-FFF2-40B4-BE49-F238E27FC236}">
                <a16:creationId xmlns:a16="http://schemas.microsoft.com/office/drawing/2014/main" id="{7DD94E3D-466D-F574-FBF5-9F4941AA030E}"/>
              </a:ext>
            </a:extLst>
          </p:cNvPr>
          <p:cNvSpPr>
            <a:spLocks/>
          </p:cNvSpPr>
          <p:nvPr/>
        </p:nvSpPr>
        <p:spPr bwMode="auto">
          <a:xfrm>
            <a:off x="3613150" y="3208338"/>
            <a:ext cx="60325" cy="150812"/>
          </a:xfrm>
          <a:custGeom>
            <a:avLst/>
            <a:gdLst>
              <a:gd name="T0" fmla="*/ 0 w 20000"/>
              <a:gd name="T1" fmla="*/ 20000 h 20000"/>
              <a:gd name="T2" fmla="*/ 10417 w 20000"/>
              <a:gd name="T3" fmla="*/ 10924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417" y="10924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0" name="Line 66">
            <a:extLst>
              <a:ext uri="{FF2B5EF4-FFF2-40B4-BE49-F238E27FC236}">
                <a16:creationId xmlns:a16="http://schemas.microsoft.com/office/drawing/2014/main" id="{F5B01BCC-743A-385D-BD3B-BF09AD9B076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73475" y="3046413"/>
            <a:ext cx="49213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1" name="Freeform 67">
            <a:extLst>
              <a:ext uri="{FF2B5EF4-FFF2-40B4-BE49-F238E27FC236}">
                <a16:creationId xmlns:a16="http://schemas.microsoft.com/office/drawing/2014/main" id="{7B1DC3AD-7DA8-9FF7-9E11-EF62BD570D85}"/>
              </a:ext>
            </a:extLst>
          </p:cNvPr>
          <p:cNvSpPr>
            <a:spLocks/>
          </p:cNvSpPr>
          <p:nvPr/>
        </p:nvSpPr>
        <p:spPr bwMode="auto">
          <a:xfrm>
            <a:off x="3722688" y="2870200"/>
            <a:ext cx="61912" cy="176213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928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928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2" name="Line 68">
            <a:extLst>
              <a:ext uri="{FF2B5EF4-FFF2-40B4-BE49-F238E27FC236}">
                <a16:creationId xmlns:a16="http://schemas.microsoft.com/office/drawing/2014/main" id="{F6CB428A-24E7-64AD-2518-1C96FC8EBCE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84600" y="2706688"/>
            <a:ext cx="61913" cy="1635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3" name="Line 69">
            <a:extLst>
              <a:ext uri="{FF2B5EF4-FFF2-40B4-BE49-F238E27FC236}">
                <a16:creationId xmlns:a16="http://schemas.microsoft.com/office/drawing/2014/main" id="{57C12917-D21F-887A-C1F6-8FD5950FB7C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46513" y="2544763"/>
            <a:ext cx="46037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4" name="Freeform 70">
            <a:extLst>
              <a:ext uri="{FF2B5EF4-FFF2-40B4-BE49-F238E27FC236}">
                <a16:creationId xmlns:a16="http://schemas.microsoft.com/office/drawing/2014/main" id="{0AD13E40-C510-063B-30FC-4DC6240582BF}"/>
              </a:ext>
            </a:extLst>
          </p:cNvPr>
          <p:cNvSpPr>
            <a:spLocks/>
          </p:cNvSpPr>
          <p:nvPr/>
        </p:nvSpPr>
        <p:spPr bwMode="auto">
          <a:xfrm>
            <a:off x="3892550" y="2379663"/>
            <a:ext cx="61913" cy="165100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10076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10076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5" name="Freeform 71">
            <a:extLst>
              <a:ext uri="{FF2B5EF4-FFF2-40B4-BE49-F238E27FC236}">
                <a16:creationId xmlns:a16="http://schemas.microsoft.com/office/drawing/2014/main" id="{66609955-F1C1-391E-1E74-C856FA55FAB0}"/>
              </a:ext>
            </a:extLst>
          </p:cNvPr>
          <p:cNvSpPr>
            <a:spLocks/>
          </p:cNvSpPr>
          <p:nvPr/>
        </p:nvSpPr>
        <p:spPr bwMode="auto">
          <a:xfrm>
            <a:off x="3954463" y="2244725"/>
            <a:ext cx="46037" cy="134938"/>
          </a:xfrm>
          <a:custGeom>
            <a:avLst/>
            <a:gdLst>
              <a:gd name="T0" fmla="*/ 0 w 20000"/>
              <a:gd name="T1" fmla="*/ 20000 h 20000"/>
              <a:gd name="T2" fmla="*/ 7222 w 20000"/>
              <a:gd name="T3" fmla="*/ 10189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7222" y="10189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6" name="Freeform 72">
            <a:extLst>
              <a:ext uri="{FF2B5EF4-FFF2-40B4-BE49-F238E27FC236}">
                <a16:creationId xmlns:a16="http://schemas.microsoft.com/office/drawing/2014/main" id="{406DFBA2-801E-E616-9A96-C946B56734B3}"/>
              </a:ext>
            </a:extLst>
          </p:cNvPr>
          <p:cNvSpPr>
            <a:spLocks/>
          </p:cNvSpPr>
          <p:nvPr/>
        </p:nvSpPr>
        <p:spPr bwMode="auto">
          <a:xfrm>
            <a:off x="4000500" y="2108200"/>
            <a:ext cx="61913" cy="136525"/>
          </a:xfrm>
          <a:custGeom>
            <a:avLst/>
            <a:gdLst>
              <a:gd name="T0" fmla="*/ 0 w 20000"/>
              <a:gd name="T1" fmla="*/ 20000 h 20000"/>
              <a:gd name="T2" fmla="*/ 10612 w 20000"/>
              <a:gd name="T3" fmla="*/ 10000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10612" y="10000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7" name="Line 73">
            <a:extLst>
              <a:ext uri="{FF2B5EF4-FFF2-40B4-BE49-F238E27FC236}">
                <a16:creationId xmlns:a16="http://schemas.microsoft.com/office/drawing/2014/main" id="{FE8886B0-70BC-9802-2501-D05EE9820EC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062413" y="2000250"/>
            <a:ext cx="61912" cy="1079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8" name="Line 74">
            <a:extLst>
              <a:ext uri="{FF2B5EF4-FFF2-40B4-BE49-F238E27FC236}">
                <a16:creationId xmlns:a16="http://schemas.microsoft.com/office/drawing/2014/main" id="{5C115230-AA5B-3C20-96D2-EB7F48953EE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24325" y="1903413"/>
            <a:ext cx="47625" cy="968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59" name="Freeform 75">
            <a:extLst>
              <a:ext uri="{FF2B5EF4-FFF2-40B4-BE49-F238E27FC236}">
                <a16:creationId xmlns:a16="http://schemas.microsoft.com/office/drawing/2014/main" id="{33B2EA2A-653F-A323-2CA8-5311AE5EE981}"/>
              </a:ext>
            </a:extLst>
          </p:cNvPr>
          <p:cNvSpPr>
            <a:spLocks/>
          </p:cNvSpPr>
          <p:nvPr/>
        </p:nvSpPr>
        <p:spPr bwMode="auto">
          <a:xfrm>
            <a:off x="4171950" y="1838325"/>
            <a:ext cx="61913" cy="65088"/>
          </a:xfrm>
          <a:custGeom>
            <a:avLst/>
            <a:gdLst>
              <a:gd name="T0" fmla="*/ 0 w 20000"/>
              <a:gd name="T1" fmla="*/ 20000 h 20000"/>
              <a:gd name="T2" fmla="*/ 9388 w 20000"/>
              <a:gd name="T3" fmla="*/ 7692 h 20000"/>
              <a:gd name="T4" fmla="*/ 20000 w 20000"/>
              <a:gd name="T5" fmla="*/ 0 h 20000"/>
              <a:gd name="T6" fmla="*/ 0 w 20000"/>
              <a:gd name="T7" fmla="*/ 2000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20000"/>
                </a:moveTo>
                <a:lnTo>
                  <a:pt x="9388" y="7692"/>
                </a:lnTo>
                <a:lnTo>
                  <a:pt x="20000" y="0"/>
                </a:lnTo>
                <a:lnTo>
                  <a:pt x="0" y="2000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0" name="Line 76">
            <a:extLst>
              <a:ext uri="{FF2B5EF4-FFF2-40B4-BE49-F238E27FC236}">
                <a16:creationId xmlns:a16="http://schemas.microsoft.com/office/drawing/2014/main" id="{B596CDFA-DBE9-87E0-D6B4-95482043B97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33863" y="1793875"/>
            <a:ext cx="46037" cy="444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1" name="Line 77">
            <a:extLst>
              <a:ext uri="{FF2B5EF4-FFF2-40B4-BE49-F238E27FC236}">
                <a16:creationId xmlns:a16="http://schemas.microsoft.com/office/drawing/2014/main" id="{46886EFB-11BF-AA57-0A8F-5013120FF2C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79900" y="1782763"/>
            <a:ext cx="61913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2" name="Line 78">
            <a:extLst>
              <a:ext uri="{FF2B5EF4-FFF2-40B4-BE49-F238E27FC236}">
                <a16:creationId xmlns:a16="http://schemas.microsoft.com/office/drawing/2014/main" id="{97BCD784-B2B9-6716-D537-B2D21AC4A23A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1813" y="1782763"/>
            <a:ext cx="61912" cy="111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3" name="Line 79">
            <a:extLst>
              <a:ext uri="{FF2B5EF4-FFF2-40B4-BE49-F238E27FC236}">
                <a16:creationId xmlns:a16="http://schemas.microsoft.com/office/drawing/2014/main" id="{D92ABB41-37EA-AE00-179E-D269CF68955C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3725" y="1793875"/>
            <a:ext cx="44450" cy="444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4" name="Freeform 80">
            <a:extLst>
              <a:ext uri="{FF2B5EF4-FFF2-40B4-BE49-F238E27FC236}">
                <a16:creationId xmlns:a16="http://schemas.microsoft.com/office/drawing/2014/main" id="{48372F50-9DDE-D4C6-5F20-F7BFFF79A037}"/>
              </a:ext>
            </a:extLst>
          </p:cNvPr>
          <p:cNvSpPr>
            <a:spLocks/>
          </p:cNvSpPr>
          <p:nvPr/>
        </p:nvSpPr>
        <p:spPr bwMode="auto">
          <a:xfrm>
            <a:off x="4448175" y="1838325"/>
            <a:ext cx="63500" cy="65088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7692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7692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5" name="Line 81">
            <a:extLst>
              <a:ext uri="{FF2B5EF4-FFF2-40B4-BE49-F238E27FC236}">
                <a16:creationId xmlns:a16="http://schemas.microsoft.com/office/drawing/2014/main" id="{E443985B-106F-1550-1911-0AD18DA12AB1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1675" y="1903413"/>
            <a:ext cx="49213" cy="9683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6" name="Line 82">
            <a:extLst>
              <a:ext uri="{FF2B5EF4-FFF2-40B4-BE49-F238E27FC236}">
                <a16:creationId xmlns:a16="http://schemas.microsoft.com/office/drawing/2014/main" id="{711001AA-2E4F-A895-1CD2-99D86090868E}"/>
              </a:ext>
            </a:extLst>
          </p:cNvPr>
          <p:cNvSpPr>
            <a:spLocks noChangeShapeType="1"/>
          </p:cNvSpPr>
          <p:nvPr/>
        </p:nvSpPr>
        <p:spPr bwMode="auto">
          <a:xfrm>
            <a:off x="4560888" y="2000250"/>
            <a:ext cx="61912" cy="1079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7" name="Freeform 83">
            <a:extLst>
              <a:ext uri="{FF2B5EF4-FFF2-40B4-BE49-F238E27FC236}">
                <a16:creationId xmlns:a16="http://schemas.microsoft.com/office/drawing/2014/main" id="{BBB39902-A08B-7A86-57B4-CFA0167CC65B}"/>
              </a:ext>
            </a:extLst>
          </p:cNvPr>
          <p:cNvSpPr>
            <a:spLocks/>
          </p:cNvSpPr>
          <p:nvPr/>
        </p:nvSpPr>
        <p:spPr bwMode="auto">
          <a:xfrm>
            <a:off x="4622800" y="2108200"/>
            <a:ext cx="61913" cy="13652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1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8" name="Freeform 84">
            <a:extLst>
              <a:ext uri="{FF2B5EF4-FFF2-40B4-BE49-F238E27FC236}">
                <a16:creationId xmlns:a16="http://schemas.microsoft.com/office/drawing/2014/main" id="{F81E3367-6CB8-6305-E2FB-AA37FE4ABDD9}"/>
              </a:ext>
            </a:extLst>
          </p:cNvPr>
          <p:cNvSpPr>
            <a:spLocks/>
          </p:cNvSpPr>
          <p:nvPr/>
        </p:nvSpPr>
        <p:spPr bwMode="auto">
          <a:xfrm>
            <a:off x="4684713" y="2244725"/>
            <a:ext cx="44450" cy="134938"/>
          </a:xfrm>
          <a:custGeom>
            <a:avLst/>
            <a:gdLst>
              <a:gd name="T0" fmla="*/ 0 w 20000"/>
              <a:gd name="T1" fmla="*/ 0 h 20000"/>
              <a:gd name="T2" fmla="*/ 6111 w 20000"/>
              <a:gd name="T3" fmla="*/ 10189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111" y="10189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69" name="Freeform 85">
            <a:extLst>
              <a:ext uri="{FF2B5EF4-FFF2-40B4-BE49-F238E27FC236}">
                <a16:creationId xmlns:a16="http://schemas.microsoft.com/office/drawing/2014/main" id="{9545498B-22A6-A1D5-DE59-D7ECFA81A1E5}"/>
              </a:ext>
            </a:extLst>
          </p:cNvPr>
          <p:cNvSpPr>
            <a:spLocks/>
          </p:cNvSpPr>
          <p:nvPr/>
        </p:nvSpPr>
        <p:spPr bwMode="auto">
          <a:xfrm>
            <a:off x="4729163" y="2379663"/>
            <a:ext cx="61912" cy="165100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07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07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0" name="Line 86">
            <a:extLst>
              <a:ext uri="{FF2B5EF4-FFF2-40B4-BE49-F238E27FC236}">
                <a16:creationId xmlns:a16="http://schemas.microsoft.com/office/drawing/2014/main" id="{250C0A3E-7311-4828-E359-F91D187398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1075" y="2544763"/>
            <a:ext cx="46038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1" name="Line 87">
            <a:extLst>
              <a:ext uri="{FF2B5EF4-FFF2-40B4-BE49-F238E27FC236}">
                <a16:creationId xmlns:a16="http://schemas.microsoft.com/office/drawing/2014/main" id="{E6EEC19A-573D-1D7A-F7E1-67997217C96A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3" y="2706688"/>
            <a:ext cx="61912" cy="163512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2" name="Freeform 88">
            <a:extLst>
              <a:ext uri="{FF2B5EF4-FFF2-40B4-BE49-F238E27FC236}">
                <a16:creationId xmlns:a16="http://schemas.microsoft.com/office/drawing/2014/main" id="{E4AD0B31-AC6D-EA8D-0442-F611ED247321}"/>
              </a:ext>
            </a:extLst>
          </p:cNvPr>
          <p:cNvSpPr>
            <a:spLocks/>
          </p:cNvSpPr>
          <p:nvPr/>
        </p:nvSpPr>
        <p:spPr bwMode="auto">
          <a:xfrm>
            <a:off x="4899025" y="2870200"/>
            <a:ext cx="61913" cy="176213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928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28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3" name="Line 89">
            <a:extLst>
              <a:ext uri="{FF2B5EF4-FFF2-40B4-BE49-F238E27FC236}">
                <a16:creationId xmlns:a16="http://schemas.microsoft.com/office/drawing/2014/main" id="{33F68A95-615E-A582-4A36-764453A673A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60938" y="3046413"/>
            <a:ext cx="47625" cy="1619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4" name="Freeform 90">
            <a:extLst>
              <a:ext uri="{FF2B5EF4-FFF2-40B4-BE49-F238E27FC236}">
                <a16:creationId xmlns:a16="http://schemas.microsoft.com/office/drawing/2014/main" id="{8DE103EB-475B-92D1-D8F4-9BD0CEAC64E7}"/>
              </a:ext>
            </a:extLst>
          </p:cNvPr>
          <p:cNvSpPr>
            <a:spLocks/>
          </p:cNvSpPr>
          <p:nvPr/>
        </p:nvSpPr>
        <p:spPr bwMode="auto">
          <a:xfrm>
            <a:off x="5008563" y="3208338"/>
            <a:ext cx="63500" cy="150812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1092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5" name="Line 91">
            <a:extLst>
              <a:ext uri="{FF2B5EF4-FFF2-40B4-BE49-F238E27FC236}">
                <a16:creationId xmlns:a16="http://schemas.microsoft.com/office/drawing/2014/main" id="{20B22A1D-0A01-23C9-FAC0-FC17297B8EE6}"/>
              </a:ext>
            </a:extLst>
          </p:cNvPr>
          <p:cNvSpPr>
            <a:spLocks noChangeShapeType="1"/>
          </p:cNvSpPr>
          <p:nvPr/>
        </p:nvSpPr>
        <p:spPr bwMode="auto">
          <a:xfrm>
            <a:off x="5072063" y="3359150"/>
            <a:ext cx="44450" cy="14922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6" name="Freeform 92">
            <a:extLst>
              <a:ext uri="{FF2B5EF4-FFF2-40B4-BE49-F238E27FC236}">
                <a16:creationId xmlns:a16="http://schemas.microsoft.com/office/drawing/2014/main" id="{9A2F9308-AEC2-7788-BFF4-700318269633}"/>
              </a:ext>
            </a:extLst>
          </p:cNvPr>
          <p:cNvSpPr>
            <a:spLocks/>
          </p:cNvSpPr>
          <p:nvPr/>
        </p:nvSpPr>
        <p:spPr bwMode="auto">
          <a:xfrm>
            <a:off x="5116513" y="3508375"/>
            <a:ext cx="61912" cy="150813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92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92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7" name="Freeform 93">
            <a:extLst>
              <a:ext uri="{FF2B5EF4-FFF2-40B4-BE49-F238E27FC236}">
                <a16:creationId xmlns:a16="http://schemas.microsoft.com/office/drawing/2014/main" id="{27EE6EEC-8CB9-8918-7E00-9394E786412D}"/>
              </a:ext>
            </a:extLst>
          </p:cNvPr>
          <p:cNvSpPr>
            <a:spLocks/>
          </p:cNvSpPr>
          <p:nvPr/>
        </p:nvSpPr>
        <p:spPr bwMode="auto">
          <a:xfrm>
            <a:off x="5178425" y="3659188"/>
            <a:ext cx="61913" cy="122237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1134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1134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8" name="Line 94">
            <a:extLst>
              <a:ext uri="{FF2B5EF4-FFF2-40B4-BE49-F238E27FC236}">
                <a16:creationId xmlns:a16="http://schemas.microsoft.com/office/drawing/2014/main" id="{E32FECD6-D5D4-97F5-3A7F-2CB490A98F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40338" y="3781425"/>
            <a:ext cx="46037" cy="12223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79" name="Freeform 95">
            <a:extLst>
              <a:ext uri="{FF2B5EF4-FFF2-40B4-BE49-F238E27FC236}">
                <a16:creationId xmlns:a16="http://schemas.microsoft.com/office/drawing/2014/main" id="{1093B8F2-A2B6-A5B9-0DEA-89ABAE0C9ACC}"/>
              </a:ext>
            </a:extLst>
          </p:cNvPr>
          <p:cNvSpPr>
            <a:spLocks/>
          </p:cNvSpPr>
          <p:nvPr/>
        </p:nvSpPr>
        <p:spPr bwMode="auto">
          <a:xfrm>
            <a:off x="5286375" y="3903663"/>
            <a:ext cx="61913" cy="107950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10118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10118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0" name="Freeform 96">
            <a:extLst>
              <a:ext uri="{FF2B5EF4-FFF2-40B4-BE49-F238E27FC236}">
                <a16:creationId xmlns:a16="http://schemas.microsoft.com/office/drawing/2014/main" id="{A30BC510-5E00-B733-6FD3-DE9DDFDE1657}"/>
              </a:ext>
            </a:extLst>
          </p:cNvPr>
          <p:cNvSpPr>
            <a:spLocks/>
          </p:cNvSpPr>
          <p:nvPr/>
        </p:nvSpPr>
        <p:spPr bwMode="auto">
          <a:xfrm>
            <a:off x="5348288" y="4011613"/>
            <a:ext cx="49212" cy="80962"/>
          </a:xfrm>
          <a:custGeom>
            <a:avLst/>
            <a:gdLst>
              <a:gd name="T0" fmla="*/ 0 w 20000"/>
              <a:gd name="T1" fmla="*/ 0 h 20000"/>
              <a:gd name="T2" fmla="*/ 6667 w 20000"/>
              <a:gd name="T3" fmla="*/ 1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6667" y="1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1" name="Line 97">
            <a:extLst>
              <a:ext uri="{FF2B5EF4-FFF2-40B4-BE49-F238E27FC236}">
                <a16:creationId xmlns:a16="http://schemas.microsoft.com/office/drawing/2014/main" id="{EA874EC6-B797-2C56-6A40-B7AAA6F466BF}"/>
              </a:ext>
            </a:extLst>
          </p:cNvPr>
          <p:cNvSpPr>
            <a:spLocks noChangeShapeType="1"/>
          </p:cNvSpPr>
          <p:nvPr/>
        </p:nvSpPr>
        <p:spPr bwMode="auto">
          <a:xfrm>
            <a:off x="5397500" y="4092575"/>
            <a:ext cx="60325" cy="8255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2" name="Freeform 98">
            <a:extLst>
              <a:ext uri="{FF2B5EF4-FFF2-40B4-BE49-F238E27FC236}">
                <a16:creationId xmlns:a16="http://schemas.microsoft.com/office/drawing/2014/main" id="{1114A71A-6073-FE30-F27F-55B440FEEE64}"/>
              </a:ext>
            </a:extLst>
          </p:cNvPr>
          <p:cNvSpPr>
            <a:spLocks/>
          </p:cNvSpPr>
          <p:nvPr/>
        </p:nvSpPr>
        <p:spPr bwMode="auto">
          <a:xfrm>
            <a:off x="5457825" y="4175125"/>
            <a:ext cx="61913" cy="8255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9846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9846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3" name="Freeform 99">
            <a:extLst>
              <a:ext uri="{FF2B5EF4-FFF2-40B4-BE49-F238E27FC236}">
                <a16:creationId xmlns:a16="http://schemas.microsoft.com/office/drawing/2014/main" id="{2D8DE34C-30D4-5692-89CD-2CBF62B29035}"/>
              </a:ext>
            </a:extLst>
          </p:cNvPr>
          <p:cNvSpPr>
            <a:spLocks/>
          </p:cNvSpPr>
          <p:nvPr/>
        </p:nvSpPr>
        <p:spPr bwMode="auto">
          <a:xfrm>
            <a:off x="5519738" y="4257675"/>
            <a:ext cx="47625" cy="53975"/>
          </a:xfrm>
          <a:custGeom>
            <a:avLst/>
            <a:gdLst>
              <a:gd name="T0" fmla="*/ 0 w 20000"/>
              <a:gd name="T1" fmla="*/ 0 h 20000"/>
              <a:gd name="T2" fmla="*/ 7027 w 20000"/>
              <a:gd name="T3" fmla="*/ 9767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027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4" name="Freeform 100">
            <a:extLst>
              <a:ext uri="{FF2B5EF4-FFF2-40B4-BE49-F238E27FC236}">
                <a16:creationId xmlns:a16="http://schemas.microsoft.com/office/drawing/2014/main" id="{D6ECAA4C-7197-6A5E-F5AE-9D8BE7E6A052}"/>
              </a:ext>
            </a:extLst>
          </p:cNvPr>
          <p:cNvSpPr>
            <a:spLocks/>
          </p:cNvSpPr>
          <p:nvPr/>
        </p:nvSpPr>
        <p:spPr bwMode="auto">
          <a:xfrm>
            <a:off x="5567363" y="4311650"/>
            <a:ext cx="61912" cy="539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9767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9767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5" name="Line 101">
            <a:extLst>
              <a:ext uri="{FF2B5EF4-FFF2-40B4-BE49-F238E27FC236}">
                <a16:creationId xmlns:a16="http://schemas.microsoft.com/office/drawing/2014/main" id="{A6CE95DB-8F37-2B7B-1268-53ECD16A5FF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9275" y="4365625"/>
            <a:ext cx="46038" cy="39688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6" name="Line 102">
            <a:extLst>
              <a:ext uri="{FF2B5EF4-FFF2-40B4-BE49-F238E27FC236}">
                <a16:creationId xmlns:a16="http://schemas.microsoft.com/office/drawing/2014/main" id="{13E62818-F614-F5EC-AB3D-21EBA93CD47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75313" y="4405313"/>
            <a:ext cx="61912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7" name="Line 103">
            <a:extLst>
              <a:ext uri="{FF2B5EF4-FFF2-40B4-BE49-F238E27FC236}">
                <a16:creationId xmlns:a16="http://schemas.microsoft.com/office/drawing/2014/main" id="{BB071D51-686D-CD96-66AB-D4027FEC28D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37225" y="4433888"/>
            <a:ext cx="61913" cy="2540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8" name="Line 104">
            <a:extLst>
              <a:ext uri="{FF2B5EF4-FFF2-40B4-BE49-F238E27FC236}">
                <a16:creationId xmlns:a16="http://schemas.microsoft.com/office/drawing/2014/main" id="{B6E9035D-8117-E649-A566-F2A99AA8FB2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99138" y="4459288"/>
            <a:ext cx="47625" cy="285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89" name="Freeform 105">
            <a:extLst>
              <a:ext uri="{FF2B5EF4-FFF2-40B4-BE49-F238E27FC236}">
                <a16:creationId xmlns:a16="http://schemas.microsoft.com/office/drawing/2014/main" id="{EC46E855-EDAF-5E57-A26C-05A0E723EE82}"/>
              </a:ext>
            </a:extLst>
          </p:cNvPr>
          <p:cNvSpPr>
            <a:spLocks/>
          </p:cNvSpPr>
          <p:nvPr/>
        </p:nvSpPr>
        <p:spPr bwMode="auto">
          <a:xfrm>
            <a:off x="5846763" y="4487863"/>
            <a:ext cx="61912" cy="14287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2000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2000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0" name="Line 106">
            <a:extLst>
              <a:ext uri="{FF2B5EF4-FFF2-40B4-BE49-F238E27FC236}">
                <a16:creationId xmlns:a16="http://schemas.microsoft.com/office/drawing/2014/main" id="{53C545EC-F265-4EC8-D06B-41DA5F75E1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908675" y="4502150"/>
            <a:ext cx="46038" cy="11113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1" name="Line 107">
            <a:extLst>
              <a:ext uri="{FF2B5EF4-FFF2-40B4-BE49-F238E27FC236}">
                <a16:creationId xmlns:a16="http://schemas.microsoft.com/office/drawing/2014/main" id="{738A222F-21CC-5F63-4203-3F81E5F91491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4713" y="4513263"/>
            <a:ext cx="61912" cy="14287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2" name="Line 108">
            <a:extLst>
              <a:ext uri="{FF2B5EF4-FFF2-40B4-BE49-F238E27FC236}">
                <a16:creationId xmlns:a16="http://schemas.microsoft.com/office/drawing/2014/main" id="{E7313EDF-732E-46DB-6F1D-8D52BBF757D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16625" y="4527550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3" name="Freeform 109">
            <a:extLst>
              <a:ext uri="{FF2B5EF4-FFF2-40B4-BE49-F238E27FC236}">
                <a16:creationId xmlns:a16="http://schemas.microsoft.com/office/drawing/2014/main" id="{FF069A4F-6790-873C-D5F4-35B45A332AB9}"/>
              </a:ext>
            </a:extLst>
          </p:cNvPr>
          <p:cNvSpPr>
            <a:spLocks/>
          </p:cNvSpPr>
          <p:nvPr/>
        </p:nvSpPr>
        <p:spPr bwMode="auto">
          <a:xfrm>
            <a:off x="6078538" y="4527550"/>
            <a:ext cx="46037" cy="15875"/>
          </a:xfrm>
          <a:custGeom>
            <a:avLst/>
            <a:gdLst>
              <a:gd name="T0" fmla="*/ 0 w 20000"/>
              <a:gd name="T1" fmla="*/ 0 h 20000"/>
              <a:gd name="T2" fmla="*/ 7222 w 20000"/>
              <a:gd name="T3" fmla="*/ 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7222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4" name="Freeform 110">
            <a:extLst>
              <a:ext uri="{FF2B5EF4-FFF2-40B4-BE49-F238E27FC236}">
                <a16:creationId xmlns:a16="http://schemas.microsoft.com/office/drawing/2014/main" id="{DC5A5EEE-A206-8025-155D-D217D7F675BB}"/>
              </a:ext>
            </a:extLst>
          </p:cNvPr>
          <p:cNvSpPr>
            <a:spLocks/>
          </p:cNvSpPr>
          <p:nvPr/>
        </p:nvSpPr>
        <p:spPr bwMode="auto">
          <a:xfrm>
            <a:off x="6124575" y="4543425"/>
            <a:ext cx="63500" cy="0"/>
          </a:xfrm>
          <a:custGeom>
            <a:avLst/>
            <a:gdLst>
              <a:gd name="T0" fmla="*/ 0 w 20000"/>
              <a:gd name="T1" fmla="*/ 0 h 20000"/>
              <a:gd name="T2" fmla="*/ 10196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196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5" name="Line 111">
            <a:extLst>
              <a:ext uri="{FF2B5EF4-FFF2-40B4-BE49-F238E27FC236}">
                <a16:creationId xmlns:a16="http://schemas.microsoft.com/office/drawing/2014/main" id="{0AD578DB-C838-4190-B031-512AE4AF6290}"/>
              </a:ext>
            </a:extLst>
          </p:cNvPr>
          <p:cNvSpPr>
            <a:spLocks noChangeShapeType="1"/>
          </p:cNvSpPr>
          <p:nvPr/>
        </p:nvSpPr>
        <p:spPr bwMode="auto">
          <a:xfrm>
            <a:off x="6188075" y="4543425"/>
            <a:ext cx="46038" cy="0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6" name="Freeform 112">
            <a:extLst>
              <a:ext uri="{FF2B5EF4-FFF2-40B4-BE49-F238E27FC236}">
                <a16:creationId xmlns:a16="http://schemas.microsoft.com/office/drawing/2014/main" id="{D3635035-9E29-3574-7387-6A22F942890D}"/>
              </a:ext>
            </a:extLst>
          </p:cNvPr>
          <p:cNvSpPr>
            <a:spLocks/>
          </p:cNvSpPr>
          <p:nvPr/>
        </p:nvSpPr>
        <p:spPr bwMode="auto">
          <a:xfrm>
            <a:off x="6234113" y="4543425"/>
            <a:ext cx="61912" cy="12700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2000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7" name="Line 113">
            <a:extLst>
              <a:ext uri="{FF2B5EF4-FFF2-40B4-BE49-F238E27FC236}">
                <a16:creationId xmlns:a16="http://schemas.microsoft.com/office/drawing/2014/main" id="{7E76CC97-FDEE-C471-B4E7-49BEB434CE2F}"/>
              </a:ext>
            </a:extLst>
          </p:cNvPr>
          <p:cNvSpPr>
            <a:spLocks noChangeShapeType="1"/>
          </p:cNvSpPr>
          <p:nvPr/>
        </p:nvSpPr>
        <p:spPr bwMode="auto">
          <a:xfrm>
            <a:off x="62960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8" name="Line 114">
            <a:extLst>
              <a:ext uri="{FF2B5EF4-FFF2-40B4-BE49-F238E27FC236}">
                <a16:creationId xmlns:a16="http://schemas.microsoft.com/office/drawing/2014/main" id="{FC43C309-3804-67E7-B04B-60EB69A03599}"/>
              </a:ext>
            </a:extLst>
          </p:cNvPr>
          <p:cNvSpPr>
            <a:spLocks noChangeShapeType="1"/>
          </p:cNvSpPr>
          <p:nvPr/>
        </p:nvSpPr>
        <p:spPr bwMode="auto">
          <a:xfrm>
            <a:off x="635793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499" name="Freeform 115">
            <a:extLst>
              <a:ext uri="{FF2B5EF4-FFF2-40B4-BE49-F238E27FC236}">
                <a16:creationId xmlns:a16="http://schemas.microsoft.com/office/drawing/2014/main" id="{85391447-FDF5-0671-8D11-98E19312DBE1}"/>
              </a:ext>
            </a:extLst>
          </p:cNvPr>
          <p:cNvSpPr>
            <a:spLocks/>
          </p:cNvSpPr>
          <p:nvPr/>
        </p:nvSpPr>
        <p:spPr bwMode="auto">
          <a:xfrm>
            <a:off x="6403975" y="4556125"/>
            <a:ext cx="61913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0" name="Line 116">
            <a:extLst>
              <a:ext uri="{FF2B5EF4-FFF2-40B4-BE49-F238E27FC236}">
                <a16:creationId xmlns:a16="http://schemas.microsoft.com/office/drawing/2014/main" id="{C1F411C9-EA0B-6965-8617-3363BB87638A}"/>
              </a:ext>
            </a:extLst>
          </p:cNvPr>
          <p:cNvSpPr>
            <a:spLocks noChangeShapeType="1"/>
          </p:cNvSpPr>
          <p:nvPr/>
        </p:nvSpPr>
        <p:spPr bwMode="auto">
          <a:xfrm>
            <a:off x="646588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1" name="Line 117">
            <a:extLst>
              <a:ext uri="{FF2B5EF4-FFF2-40B4-BE49-F238E27FC236}">
                <a16:creationId xmlns:a16="http://schemas.microsoft.com/office/drawing/2014/main" id="{6554E3FC-DD50-ABEE-D4AB-702EA4BB12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511925" y="4556125"/>
            <a:ext cx="6508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2" name="Line 118">
            <a:extLst>
              <a:ext uri="{FF2B5EF4-FFF2-40B4-BE49-F238E27FC236}">
                <a16:creationId xmlns:a16="http://schemas.microsoft.com/office/drawing/2014/main" id="{7B585A89-627E-48D6-D039-2E7DED9313F9}"/>
              </a:ext>
            </a:extLst>
          </p:cNvPr>
          <p:cNvSpPr>
            <a:spLocks noChangeShapeType="1"/>
          </p:cNvSpPr>
          <p:nvPr/>
        </p:nvSpPr>
        <p:spPr bwMode="auto">
          <a:xfrm>
            <a:off x="6577013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3" name="Line 119">
            <a:extLst>
              <a:ext uri="{FF2B5EF4-FFF2-40B4-BE49-F238E27FC236}">
                <a16:creationId xmlns:a16="http://schemas.microsoft.com/office/drawing/2014/main" id="{D1947848-5713-FB02-0ECA-0A97C26B92FF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8925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4" name="Freeform 120">
            <a:extLst>
              <a:ext uri="{FF2B5EF4-FFF2-40B4-BE49-F238E27FC236}">
                <a16:creationId xmlns:a16="http://schemas.microsoft.com/office/drawing/2014/main" id="{29BC09AA-3EC6-41F3-29AA-DAF4568CF193}"/>
              </a:ext>
            </a:extLst>
          </p:cNvPr>
          <p:cNvSpPr>
            <a:spLocks/>
          </p:cNvSpPr>
          <p:nvPr/>
        </p:nvSpPr>
        <p:spPr bwMode="auto">
          <a:xfrm>
            <a:off x="6684963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5" name="Line 121">
            <a:extLst>
              <a:ext uri="{FF2B5EF4-FFF2-40B4-BE49-F238E27FC236}">
                <a16:creationId xmlns:a16="http://schemas.microsoft.com/office/drawing/2014/main" id="{9DFD4AD1-4E8B-5638-92A7-89E37F9AA81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46875" y="4556125"/>
            <a:ext cx="44450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6" name="Line 122">
            <a:extLst>
              <a:ext uri="{FF2B5EF4-FFF2-40B4-BE49-F238E27FC236}">
                <a16:creationId xmlns:a16="http://schemas.microsoft.com/office/drawing/2014/main" id="{1B6CA7BB-7BF5-0E29-AAA2-9CFCDB14D9D6}"/>
              </a:ext>
            </a:extLst>
          </p:cNvPr>
          <p:cNvSpPr>
            <a:spLocks noChangeShapeType="1"/>
          </p:cNvSpPr>
          <p:nvPr/>
        </p:nvSpPr>
        <p:spPr bwMode="auto">
          <a:xfrm>
            <a:off x="67913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7" name="Line 123">
            <a:extLst>
              <a:ext uri="{FF2B5EF4-FFF2-40B4-BE49-F238E27FC236}">
                <a16:creationId xmlns:a16="http://schemas.microsoft.com/office/drawing/2014/main" id="{F6EA331D-AF31-2F15-D794-FAE70A0995C2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323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8" name="Line 124">
            <a:extLst>
              <a:ext uri="{FF2B5EF4-FFF2-40B4-BE49-F238E27FC236}">
                <a16:creationId xmlns:a16="http://schemas.microsoft.com/office/drawing/2014/main" id="{AA5E4477-29AA-5E95-2F54-CAD803DF95CC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5150" y="4556125"/>
            <a:ext cx="492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09" name="Freeform 125">
            <a:extLst>
              <a:ext uri="{FF2B5EF4-FFF2-40B4-BE49-F238E27FC236}">
                <a16:creationId xmlns:a16="http://schemas.microsoft.com/office/drawing/2014/main" id="{B5C721F9-DEA9-44A9-1C1F-72A67C719D0E}"/>
              </a:ext>
            </a:extLst>
          </p:cNvPr>
          <p:cNvSpPr>
            <a:spLocks/>
          </p:cNvSpPr>
          <p:nvPr/>
        </p:nvSpPr>
        <p:spPr bwMode="auto">
          <a:xfrm>
            <a:off x="6964363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0" name="Line 126">
            <a:extLst>
              <a:ext uri="{FF2B5EF4-FFF2-40B4-BE49-F238E27FC236}">
                <a16:creationId xmlns:a16="http://schemas.microsoft.com/office/drawing/2014/main" id="{D6064420-6D7A-9F04-37AF-E10B85B9673F}"/>
              </a:ext>
            </a:extLst>
          </p:cNvPr>
          <p:cNvSpPr>
            <a:spLocks noChangeShapeType="1"/>
          </p:cNvSpPr>
          <p:nvPr/>
        </p:nvSpPr>
        <p:spPr bwMode="auto">
          <a:xfrm>
            <a:off x="7026275" y="4556125"/>
            <a:ext cx="44450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1" name="Line 127">
            <a:extLst>
              <a:ext uri="{FF2B5EF4-FFF2-40B4-BE49-F238E27FC236}">
                <a16:creationId xmlns:a16="http://schemas.microsoft.com/office/drawing/2014/main" id="{A81C7148-7CBA-8517-3F5B-10D4369EDEED}"/>
              </a:ext>
            </a:extLst>
          </p:cNvPr>
          <p:cNvSpPr>
            <a:spLocks noChangeShapeType="1"/>
          </p:cNvSpPr>
          <p:nvPr/>
        </p:nvSpPr>
        <p:spPr bwMode="auto">
          <a:xfrm>
            <a:off x="70707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2" name="Line 128">
            <a:extLst>
              <a:ext uri="{FF2B5EF4-FFF2-40B4-BE49-F238E27FC236}">
                <a16:creationId xmlns:a16="http://schemas.microsoft.com/office/drawing/2014/main" id="{88BC3F56-D719-213C-B6CB-EA76794A2193}"/>
              </a:ext>
            </a:extLst>
          </p:cNvPr>
          <p:cNvSpPr>
            <a:spLocks noChangeShapeType="1"/>
          </p:cNvSpPr>
          <p:nvPr/>
        </p:nvSpPr>
        <p:spPr bwMode="auto">
          <a:xfrm>
            <a:off x="7132638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3" name="Line 129">
            <a:extLst>
              <a:ext uri="{FF2B5EF4-FFF2-40B4-BE49-F238E27FC236}">
                <a16:creationId xmlns:a16="http://schemas.microsoft.com/office/drawing/2014/main" id="{56C93152-6985-DFDA-0153-B8A1A5C53AEB}"/>
              </a:ext>
            </a:extLst>
          </p:cNvPr>
          <p:cNvSpPr>
            <a:spLocks noChangeShapeType="1"/>
          </p:cNvSpPr>
          <p:nvPr/>
        </p:nvSpPr>
        <p:spPr bwMode="auto">
          <a:xfrm>
            <a:off x="7194550" y="4556125"/>
            <a:ext cx="46038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4" name="Freeform 130">
            <a:extLst>
              <a:ext uri="{FF2B5EF4-FFF2-40B4-BE49-F238E27FC236}">
                <a16:creationId xmlns:a16="http://schemas.microsoft.com/office/drawing/2014/main" id="{0081035F-1A14-2C98-EC12-E158029D462B}"/>
              </a:ext>
            </a:extLst>
          </p:cNvPr>
          <p:cNvSpPr>
            <a:spLocks/>
          </p:cNvSpPr>
          <p:nvPr/>
        </p:nvSpPr>
        <p:spPr bwMode="auto">
          <a:xfrm>
            <a:off x="7240588" y="4556125"/>
            <a:ext cx="61912" cy="3175"/>
          </a:xfrm>
          <a:custGeom>
            <a:avLst/>
            <a:gdLst>
              <a:gd name="T0" fmla="*/ 0 w 20000"/>
              <a:gd name="T1" fmla="*/ 0 h 20000"/>
              <a:gd name="T2" fmla="*/ 10612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10612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5" name="Line 131">
            <a:extLst>
              <a:ext uri="{FF2B5EF4-FFF2-40B4-BE49-F238E27FC236}">
                <a16:creationId xmlns:a16="http://schemas.microsoft.com/office/drawing/2014/main" id="{1DD1CBA1-CB9F-906C-6FD6-53B1CD38ABF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02500" y="4556125"/>
            <a:ext cx="492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6" name="Line 132">
            <a:extLst>
              <a:ext uri="{FF2B5EF4-FFF2-40B4-BE49-F238E27FC236}">
                <a16:creationId xmlns:a16="http://schemas.microsoft.com/office/drawing/2014/main" id="{AF2FECE4-DA53-00C4-4DEE-130C26D7B4E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51713" y="4556125"/>
            <a:ext cx="61912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7" name="Line 133">
            <a:extLst>
              <a:ext uri="{FF2B5EF4-FFF2-40B4-BE49-F238E27FC236}">
                <a16:creationId xmlns:a16="http://schemas.microsoft.com/office/drawing/2014/main" id="{0921A695-576C-B164-D74B-85C3C0E20E50}"/>
              </a:ext>
            </a:extLst>
          </p:cNvPr>
          <p:cNvSpPr>
            <a:spLocks noChangeShapeType="1"/>
          </p:cNvSpPr>
          <p:nvPr/>
        </p:nvSpPr>
        <p:spPr bwMode="auto">
          <a:xfrm>
            <a:off x="74136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8" name="Line 134">
            <a:extLst>
              <a:ext uri="{FF2B5EF4-FFF2-40B4-BE49-F238E27FC236}">
                <a16:creationId xmlns:a16="http://schemas.microsoft.com/office/drawing/2014/main" id="{DA329230-E972-64FA-7E1E-5CB70658AC6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553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19" name="Freeform 135">
            <a:extLst>
              <a:ext uri="{FF2B5EF4-FFF2-40B4-BE49-F238E27FC236}">
                <a16:creationId xmlns:a16="http://schemas.microsoft.com/office/drawing/2014/main" id="{05E1FC75-2C4B-3E4A-1442-090FC28A7ABF}"/>
              </a:ext>
            </a:extLst>
          </p:cNvPr>
          <p:cNvSpPr>
            <a:spLocks/>
          </p:cNvSpPr>
          <p:nvPr/>
        </p:nvSpPr>
        <p:spPr bwMode="auto">
          <a:xfrm>
            <a:off x="7521575" y="4556125"/>
            <a:ext cx="61913" cy="3175"/>
          </a:xfrm>
          <a:custGeom>
            <a:avLst/>
            <a:gdLst>
              <a:gd name="T0" fmla="*/ 0 w 20000"/>
              <a:gd name="T1" fmla="*/ 0 h 20000"/>
              <a:gd name="T2" fmla="*/ 9388 w 20000"/>
              <a:gd name="T3" fmla="*/ 0 h 20000"/>
              <a:gd name="T4" fmla="*/ 20000 w 20000"/>
              <a:gd name="T5" fmla="*/ 0 h 20000"/>
              <a:gd name="T6" fmla="*/ 0 w 20000"/>
              <a:gd name="T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9388" y="0"/>
                </a:lnTo>
                <a:lnTo>
                  <a:pt x="20000" y="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8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20" name="Line 136">
            <a:extLst>
              <a:ext uri="{FF2B5EF4-FFF2-40B4-BE49-F238E27FC236}">
                <a16:creationId xmlns:a16="http://schemas.microsoft.com/office/drawing/2014/main" id="{FEF97DF0-63EA-48EA-5685-E6B0DEA22F44}"/>
              </a:ext>
            </a:extLst>
          </p:cNvPr>
          <p:cNvSpPr>
            <a:spLocks noChangeShapeType="1"/>
          </p:cNvSpPr>
          <p:nvPr/>
        </p:nvSpPr>
        <p:spPr bwMode="auto">
          <a:xfrm>
            <a:off x="7583488" y="4556125"/>
            <a:ext cx="46037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21" name="Line 137">
            <a:extLst>
              <a:ext uri="{FF2B5EF4-FFF2-40B4-BE49-F238E27FC236}">
                <a16:creationId xmlns:a16="http://schemas.microsoft.com/office/drawing/2014/main" id="{AEBBCA09-6406-F9F4-2890-21BBDDD7F9AB}"/>
              </a:ext>
            </a:extLst>
          </p:cNvPr>
          <p:cNvSpPr>
            <a:spLocks noChangeShapeType="1"/>
          </p:cNvSpPr>
          <p:nvPr/>
        </p:nvSpPr>
        <p:spPr bwMode="auto">
          <a:xfrm>
            <a:off x="7629525" y="4556125"/>
            <a:ext cx="61913" cy="3175"/>
          </a:xfrm>
          <a:prstGeom prst="line">
            <a:avLst/>
          </a:prstGeom>
          <a:noFill/>
          <a:ln w="9525">
            <a:solidFill>
              <a:srgbClr val="000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22" name="Rectangle 138">
            <a:extLst>
              <a:ext uri="{FF2B5EF4-FFF2-40B4-BE49-F238E27FC236}">
                <a16:creationId xmlns:a16="http://schemas.microsoft.com/office/drawing/2014/main" id="{7537699D-7060-5C6A-B8F8-726B84B2D0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4705350"/>
            <a:ext cx="2794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-6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3" name="Rectangle 139">
            <a:extLst>
              <a:ext uri="{FF2B5EF4-FFF2-40B4-BE49-F238E27FC236}">
                <a16:creationId xmlns:a16="http://schemas.microsoft.com/office/drawing/2014/main" id="{43F30ADF-C548-BAB3-E502-B7E3B46B7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613" y="4705350"/>
            <a:ext cx="280987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-5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4" name="Rectangle 140">
            <a:extLst>
              <a:ext uri="{FF2B5EF4-FFF2-40B4-BE49-F238E27FC236}">
                <a16:creationId xmlns:a16="http://schemas.microsoft.com/office/drawing/2014/main" id="{8B6EB7A8-FE6E-9013-5D59-1076092EB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2000" y="4705350"/>
            <a:ext cx="2809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-4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5" name="Rectangle 141">
            <a:extLst>
              <a:ext uri="{FF2B5EF4-FFF2-40B4-BE49-F238E27FC236}">
                <a16:creationId xmlns:a16="http://schemas.microsoft.com/office/drawing/2014/main" id="{B265515D-FC20-26A3-E5D6-1ACDCBA004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89213" y="4705350"/>
            <a:ext cx="2794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-3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6" name="Rectangle 142">
            <a:extLst>
              <a:ext uri="{FF2B5EF4-FFF2-40B4-BE49-F238E27FC236}">
                <a16:creationId xmlns:a16="http://schemas.microsoft.com/office/drawing/2014/main" id="{5B14C5BD-7A51-AE6E-347B-848BFC4CC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6425" y="4705350"/>
            <a:ext cx="2809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-2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7" name="Rectangle 143">
            <a:extLst>
              <a:ext uri="{FF2B5EF4-FFF2-40B4-BE49-F238E27FC236}">
                <a16:creationId xmlns:a16="http://schemas.microsoft.com/office/drawing/2014/main" id="{8512AC5A-6BEB-38E4-8601-894729507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6813" y="4705350"/>
            <a:ext cx="279400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-1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8" name="Rectangle 144">
            <a:extLst>
              <a:ext uri="{FF2B5EF4-FFF2-40B4-BE49-F238E27FC236}">
                <a16:creationId xmlns:a16="http://schemas.microsoft.com/office/drawing/2014/main" id="{D9C09525-2EA7-4EA6-2E8E-E97050E637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95775" y="4705350"/>
            <a:ext cx="2174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0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29" name="Rectangle 145">
            <a:extLst>
              <a:ext uri="{FF2B5EF4-FFF2-40B4-BE49-F238E27FC236}">
                <a16:creationId xmlns:a16="http://schemas.microsoft.com/office/drawing/2014/main" id="{3E43E600-A5D2-D1E7-E93E-2D3E57A018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2988" y="4705350"/>
            <a:ext cx="21907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1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30" name="Rectangle 146">
            <a:extLst>
              <a:ext uri="{FF2B5EF4-FFF2-40B4-BE49-F238E27FC236}">
                <a16:creationId xmlns:a16="http://schemas.microsoft.com/office/drawing/2014/main" id="{E16882E7-0AB7-1D0D-5BDF-52968E5F67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4705350"/>
            <a:ext cx="21907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2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31" name="Rectangle 147">
            <a:extLst>
              <a:ext uri="{FF2B5EF4-FFF2-40B4-BE49-F238E27FC236}">
                <a16:creationId xmlns:a16="http://schemas.microsoft.com/office/drawing/2014/main" id="{898D985B-D016-47D1-28C7-1F79C57CBD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0588" y="4705350"/>
            <a:ext cx="217487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3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32" name="Rectangle 148">
            <a:extLst>
              <a:ext uri="{FF2B5EF4-FFF2-40B4-BE49-F238E27FC236}">
                <a16:creationId xmlns:a16="http://schemas.microsoft.com/office/drawing/2014/main" id="{946683B6-FFE3-C59D-C265-166443D38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27800" y="4705350"/>
            <a:ext cx="219075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4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33" name="Rectangle 149">
            <a:extLst>
              <a:ext uri="{FF2B5EF4-FFF2-40B4-BE49-F238E27FC236}">
                <a16:creationId xmlns:a16="http://schemas.microsoft.com/office/drawing/2014/main" id="{6A01CCFF-2A32-D241-D029-FC4116E79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8188" y="4705350"/>
            <a:ext cx="217487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5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34" name="Rectangle 150">
            <a:extLst>
              <a:ext uri="{FF2B5EF4-FFF2-40B4-BE49-F238E27FC236}">
                <a16:creationId xmlns:a16="http://schemas.microsoft.com/office/drawing/2014/main" id="{65E28A6F-B96E-2142-1D68-4D68927F7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5400" y="4705350"/>
            <a:ext cx="217488" cy="25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6</a:t>
            </a:r>
            <a:endParaRPr lang="en-US" altLang="en-US" sz="2500">
              <a:latin typeface="Arial" panose="020B0604020202020204" pitchFamily="34" charset="0"/>
            </a:endParaRPr>
          </a:p>
        </p:txBody>
      </p:sp>
      <p:sp>
        <p:nvSpPr>
          <p:cNvPr id="528535" name="Line 151">
            <a:extLst>
              <a:ext uri="{FF2B5EF4-FFF2-40B4-BE49-F238E27FC236}">
                <a16:creationId xmlns:a16="http://schemas.microsoft.com/office/drawing/2014/main" id="{67A898F8-F6AA-E4C9-80E9-0169C07C47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349750" y="1524000"/>
            <a:ext cx="0" cy="30527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36" name="Line 152">
            <a:extLst>
              <a:ext uri="{FF2B5EF4-FFF2-40B4-BE49-F238E27FC236}">
                <a16:creationId xmlns:a16="http://schemas.microsoft.com/office/drawing/2014/main" id="{D185289D-1801-B09A-7F50-40121C24BDA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38850" y="1968500"/>
            <a:ext cx="0" cy="267493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37" name="Line 153">
            <a:extLst>
              <a:ext uri="{FF2B5EF4-FFF2-40B4-BE49-F238E27FC236}">
                <a16:creationId xmlns:a16="http://schemas.microsoft.com/office/drawing/2014/main" id="{0B91D937-3CBB-BB90-3581-C68F85ADED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3825" y="1949450"/>
            <a:ext cx="0" cy="2693988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8538" name="Rectangle 154">
            <a:extLst>
              <a:ext uri="{FF2B5EF4-FFF2-40B4-BE49-F238E27FC236}">
                <a16:creationId xmlns:a16="http://schemas.microsoft.com/office/drawing/2014/main" id="{EAF5E6C5-FB17-B6EA-2F34-3916B3B6AF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8550" y="1931988"/>
            <a:ext cx="1460500" cy="87312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Lower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Specification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Limit</a:t>
            </a:r>
            <a:endParaRPr lang="en-US" altLang="en-US" sz="2500" b="1">
              <a:latin typeface="Arial" panose="020B0604020202020204" pitchFamily="34" charset="0"/>
            </a:endParaRPr>
          </a:p>
        </p:txBody>
      </p:sp>
      <p:sp>
        <p:nvSpPr>
          <p:cNvPr id="528539" name="Rectangle 155">
            <a:extLst>
              <a:ext uri="{FF2B5EF4-FFF2-40B4-BE49-F238E27FC236}">
                <a16:creationId xmlns:a16="http://schemas.microsoft.com/office/drawing/2014/main" id="{BC5194AC-459F-A16C-EF76-EA286A31B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9150" y="1951038"/>
            <a:ext cx="1689100" cy="89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Upper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Specification 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Limit</a:t>
            </a:r>
            <a:endParaRPr lang="en-US" altLang="en-US" sz="2500" b="1">
              <a:latin typeface="Arial" panose="020B0604020202020204" pitchFamily="34" charset="0"/>
            </a:endParaRPr>
          </a:p>
        </p:txBody>
      </p:sp>
      <p:sp>
        <p:nvSpPr>
          <p:cNvPr id="528540" name="Rectangle 156">
            <a:extLst>
              <a:ext uri="{FF2B5EF4-FFF2-40B4-BE49-F238E27FC236}">
                <a16:creationId xmlns:a16="http://schemas.microsoft.com/office/drawing/2014/main" id="{BCA4FA93-BFF7-8DBC-251C-C71E5B0BA9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463" y="1684338"/>
            <a:ext cx="1081087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Mean</a:t>
            </a:r>
            <a:endParaRPr lang="en-US" altLang="en-US" sz="2500" b="1">
              <a:latin typeface="Arial" panose="020B0604020202020204" pitchFamily="34" charset="0"/>
            </a:endParaRPr>
          </a:p>
        </p:txBody>
      </p:sp>
      <p:sp>
        <p:nvSpPr>
          <p:cNvPr id="528541" name="Rectangle 157">
            <a:extLst>
              <a:ext uri="{FF2B5EF4-FFF2-40B4-BE49-F238E27FC236}">
                <a16:creationId xmlns:a16="http://schemas.microsoft.com/office/drawing/2014/main" id="{EC521048-F19C-6D8F-5425-233F467A1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5257800"/>
            <a:ext cx="419100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latin typeface="Arial" panose="020B0604020202020204" pitchFamily="34" charset="0"/>
                <a:ea typeface="Batang" panose="02030600000101010101" pitchFamily="18" charset="-127"/>
              </a:rPr>
              <a:t>Standard Deviations</a:t>
            </a:r>
            <a:endParaRPr lang="en-US" altLang="en-US" sz="3300">
              <a:latin typeface="Arial" panose="020B0604020202020204" pitchFamily="34" charset="0"/>
            </a:endParaRPr>
          </a:p>
        </p:txBody>
      </p:sp>
      <p:sp>
        <p:nvSpPr>
          <p:cNvPr id="528543" name="Text Box 159">
            <a:extLst>
              <a:ext uri="{FF2B5EF4-FFF2-40B4-BE49-F238E27FC236}">
                <a16:creationId xmlns:a16="http://schemas.microsoft.com/office/drawing/2014/main" id="{5B178B55-F758-6966-DB83-000AC53CC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0" name="Rectangle 4">
            <a:extLst>
              <a:ext uri="{FF2B5EF4-FFF2-40B4-BE49-F238E27FC236}">
                <a16:creationId xmlns:a16="http://schemas.microsoft.com/office/drawing/2014/main" id="{72E8FA42-2D01-B537-0672-2C938A96AF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Calculating Sigma – Measurement Data</a:t>
            </a:r>
          </a:p>
        </p:txBody>
      </p:sp>
      <p:sp>
        <p:nvSpPr>
          <p:cNvPr id="531462" name="Rectangle 6">
            <a:extLst>
              <a:ext uri="{FF2B5EF4-FFF2-40B4-BE49-F238E27FC236}">
                <a16:creationId xmlns:a16="http://schemas.microsoft.com/office/drawing/2014/main" id="{D42BAE49-AB3C-B6B0-965C-663022B2D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670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1461" name="Object 5">
            <a:extLst>
              <a:ext uri="{FF2B5EF4-FFF2-40B4-BE49-F238E27FC236}">
                <a16:creationId xmlns:a16="http://schemas.microsoft.com/office/drawing/2014/main" id="{BBF52EEF-4C11-4C28-F0C5-6DF56B778A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4267200"/>
          <a:ext cx="3581400" cy="218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171700" imgH="1320800" progId="Equation.3">
                  <p:embed/>
                </p:oleObj>
              </mc:Choice>
              <mc:Fallback>
                <p:oleObj name="Equation" r:id="rId2" imgW="2171700" imgH="1320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267200"/>
                        <a:ext cx="3581400" cy="21828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31463" name="Group 7">
            <a:extLst>
              <a:ext uri="{FF2B5EF4-FFF2-40B4-BE49-F238E27FC236}">
                <a16:creationId xmlns:a16="http://schemas.microsoft.com/office/drawing/2014/main" id="{9A2C6325-FED7-A49B-1758-E8A55C066288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990600"/>
            <a:ext cx="6172200" cy="3105150"/>
            <a:chOff x="3143" y="12081"/>
            <a:chExt cx="4205" cy="2115"/>
          </a:xfrm>
        </p:grpSpPr>
        <p:sp>
          <p:nvSpPr>
            <p:cNvPr id="531464" name="Rectangle 8">
              <a:extLst>
                <a:ext uri="{FF2B5EF4-FFF2-40B4-BE49-F238E27FC236}">
                  <a16:creationId xmlns:a16="http://schemas.microsoft.com/office/drawing/2014/main" id="{7AA77341-5CF3-4250-4574-9326105C9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3" y="12237"/>
              <a:ext cx="1155" cy="69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Lower</a:t>
              </a:r>
            </a:p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Specification</a:t>
              </a:r>
            </a:p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Limit</a:t>
              </a:r>
              <a:endParaRPr lang="en-US" altLang="en-US" sz="2900">
                <a:latin typeface="Arial" panose="020B0604020202020204" pitchFamily="34" charset="0"/>
              </a:endParaRPr>
            </a:p>
          </p:txBody>
        </p:sp>
        <p:sp>
          <p:nvSpPr>
            <p:cNvPr id="531465" name="Rectangle 9">
              <a:extLst>
                <a:ext uri="{FF2B5EF4-FFF2-40B4-BE49-F238E27FC236}">
                  <a16:creationId xmlns:a16="http://schemas.microsoft.com/office/drawing/2014/main" id="{9F506E84-D279-E228-EBBF-835EA4D211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3" y="12237"/>
              <a:ext cx="1335" cy="7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Upper</a:t>
              </a:r>
            </a:p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Specification </a:t>
              </a:r>
            </a:p>
            <a:p>
              <a:pPr algn="ctr"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Limit</a:t>
              </a:r>
              <a:endParaRPr lang="en-US" altLang="en-US" sz="2900">
                <a:latin typeface="Arial" panose="020B0604020202020204" pitchFamily="34" charset="0"/>
              </a:endParaRPr>
            </a:p>
          </p:txBody>
        </p:sp>
        <p:sp>
          <p:nvSpPr>
            <p:cNvPr id="531466" name="Rectangle 10">
              <a:extLst>
                <a:ext uri="{FF2B5EF4-FFF2-40B4-BE49-F238E27FC236}">
                  <a16:creationId xmlns:a16="http://schemas.microsoft.com/office/drawing/2014/main" id="{303BF4DD-ECAB-BB62-F8E3-B41765CC9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6" y="12081"/>
              <a:ext cx="855" cy="3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800">
                  <a:latin typeface="Arial" panose="020B0604020202020204" pitchFamily="34" charset="0"/>
                  <a:ea typeface="Batang" panose="02030600000101010101" pitchFamily="18" charset="-127"/>
                </a:rPr>
                <a:t>Mean</a:t>
              </a:r>
              <a:endParaRPr lang="en-US" altLang="en-US" sz="2900">
                <a:latin typeface="Arial" panose="020B0604020202020204" pitchFamily="34" charset="0"/>
              </a:endParaRPr>
            </a:p>
          </p:txBody>
        </p:sp>
        <p:sp>
          <p:nvSpPr>
            <p:cNvPr id="531467" name="Rectangle 11">
              <a:extLst>
                <a:ext uri="{FF2B5EF4-FFF2-40B4-BE49-F238E27FC236}">
                  <a16:creationId xmlns:a16="http://schemas.microsoft.com/office/drawing/2014/main" id="{D21B924D-127F-110F-4ACE-6E144F5C4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9" y="13871"/>
              <a:ext cx="884" cy="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Measure</a:t>
              </a:r>
              <a:endParaRPr lang="en-US" altLang="en-US" sz="2900">
                <a:latin typeface="Arial" panose="020B0604020202020204" pitchFamily="34" charset="0"/>
              </a:endParaRPr>
            </a:p>
          </p:txBody>
        </p:sp>
        <p:sp>
          <p:nvSpPr>
            <p:cNvPr id="531468" name="Text Box 12">
              <a:extLst>
                <a:ext uri="{FF2B5EF4-FFF2-40B4-BE49-F238E27FC236}">
                  <a16:creationId xmlns:a16="http://schemas.microsoft.com/office/drawing/2014/main" id="{A537919D-2415-0D18-88A3-CB8B4E6B84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62" y="12903"/>
              <a:ext cx="878" cy="4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2800">
                  <a:latin typeface="Arial" panose="020B0604020202020204" pitchFamily="34" charset="0"/>
                  <a:ea typeface="Batang" panose="02030600000101010101" pitchFamily="18" charset="-127"/>
                </a:rPr>
                <a:t>Area 1</a:t>
              </a:r>
              <a:endParaRPr lang="en-US" altLang="en-US" sz="2900">
                <a:latin typeface="Arial" panose="020B0604020202020204" pitchFamily="34" charset="0"/>
              </a:endParaRPr>
            </a:p>
          </p:txBody>
        </p:sp>
        <p:sp>
          <p:nvSpPr>
            <p:cNvPr id="531469" name="Text Box 13">
              <a:extLst>
                <a:ext uri="{FF2B5EF4-FFF2-40B4-BE49-F238E27FC236}">
                  <a16:creationId xmlns:a16="http://schemas.microsoft.com/office/drawing/2014/main" id="{3DD59343-FE75-CCD1-BCF4-53145A8B02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2" y="12882"/>
              <a:ext cx="878" cy="40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2800">
                  <a:latin typeface="Arial" panose="020B0604020202020204" pitchFamily="34" charset="0"/>
                  <a:ea typeface="Batang" panose="02030600000101010101" pitchFamily="18" charset="-127"/>
                </a:rPr>
                <a:t>Area 2</a:t>
              </a:r>
              <a:endParaRPr lang="en-US" altLang="en-US" sz="2900">
                <a:latin typeface="Arial" panose="020B0604020202020204" pitchFamily="34" charset="0"/>
              </a:endParaRPr>
            </a:p>
          </p:txBody>
        </p:sp>
        <p:grpSp>
          <p:nvGrpSpPr>
            <p:cNvPr id="531470" name="Group 14">
              <a:extLst>
                <a:ext uri="{FF2B5EF4-FFF2-40B4-BE49-F238E27FC236}">
                  <a16:creationId xmlns:a16="http://schemas.microsoft.com/office/drawing/2014/main" id="{8A1F6764-8EEA-6FA0-A649-F825FAAD29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31" y="12244"/>
              <a:ext cx="3857" cy="1582"/>
              <a:chOff x="3231" y="11359"/>
              <a:chExt cx="5297" cy="2467"/>
            </a:xfrm>
          </p:grpSpPr>
          <p:sp>
            <p:nvSpPr>
              <p:cNvPr id="531471" name="Line 15">
                <a:extLst>
                  <a:ext uri="{FF2B5EF4-FFF2-40B4-BE49-F238E27FC236}">
                    <a16:creationId xmlns:a16="http://schemas.microsoft.com/office/drawing/2014/main" id="{950EFAAF-6221-E294-DC03-B147B869BC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1" y="13767"/>
                <a:ext cx="5295" cy="2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2" name="Line 16">
                <a:extLst>
                  <a:ext uri="{FF2B5EF4-FFF2-40B4-BE49-F238E27FC236}">
                    <a16:creationId xmlns:a16="http://schemas.microsoft.com/office/drawing/2014/main" id="{C2740E54-6F2B-94E3-8180-EC00661DDA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31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3" name="Line 17">
                <a:extLst>
                  <a:ext uri="{FF2B5EF4-FFF2-40B4-BE49-F238E27FC236}">
                    <a16:creationId xmlns:a16="http://schemas.microsoft.com/office/drawing/2014/main" id="{6C523772-495E-8C31-1343-F8B20E734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71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4" name="Line 18">
                <a:extLst>
                  <a:ext uri="{FF2B5EF4-FFF2-40B4-BE49-F238E27FC236}">
                    <a16:creationId xmlns:a16="http://schemas.microsoft.com/office/drawing/2014/main" id="{BF387FFC-B12E-346D-53F2-21543F60C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12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5" name="Line 19">
                <a:extLst>
                  <a:ext uri="{FF2B5EF4-FFF2-40B4-BE49-F238E27FC236}">
                    <a16:creationId xmlns:a16="http://schemas.microsoft.com/office/drawing/2014/main" id="{013D8B24-40F0-D3E4-14A7-84B6C26A81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54" y="13757"/>
                <a:ext cx="3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6" name="Line 20">
                <a:extLst>
                  <a:ext uri="{FF2B5EF4-FFF2-40B4-BE49-F238E27FC236}">
                    <a16:creationId xmlns:a16="http://schemas.microsoft.com/office/drawing/2014/main" id="{94A063D6-B199-C839-FEAE-74BC59B120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95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7" name="Line 21">
                <a:extLst>
                  <a:ext uri="{FF2B5EF4-FFF2-40B4-BE49-F238E27FC236}">
                    <a16:creationId xmlns:a16="http://schemas.microsoft.com/office/drawing/2014/main" id="{64112995-EC43-8D62-E37C-659AE17FE0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38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8" name="Line 22">
                <a:extLst>
                  <a:ext uri="{FF2B5EF4-FFF2-40B4-BE49-F238E27FC236}">
                    <a16:creationId xmlns:a16="http://schemas.microsoft.com/office/drawing/2014/main" id="{E2E58DC7-A025-4F36-6553-B602BF66F7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78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79" name="Line 23">
                <a:extLst>
                  <a:ext uri="{FF2B5EF4-FFF2-40B4-BE49-F238E27FC236}">
                    <a16:creationId xmlns:a16="http://schemas.microsoft.com/office/drawing/2014/main" id="{1B9C9A5B-CD0A-871D-E48A-CD9229789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319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0" name="Line 24">
                <a:extLst>
                  <a:ext uri="{FF2B5EF4-FFF2-40B4-BE49-F238E27FC236}">
                    <a16:creationId xmlns:a16="http://schemas.microsoft.com/office/drawing/2014/main" id="{5A544C8E-5C45-0A11-1ABD-59E2296B9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761" y="13757"/>
                <a:ext cx="3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1" name="Line 25">
                <a:extLst>
                  <a:ext uri="{FF2B5EF4-FFF2-40B4-BE49-F238E27FC236}">
                    <a16:creationId xmlns:a16="http://schemas.microsoft.com/office/drawing/2014/main" id="{2C6241D9-4204-CD25-9325-6DFFFC8A30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202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2" name="Line 26">
                <a:extLst>
                  <a:ext uri="{FF2B5EF4-FFF2-40B4-BE49-F238E27FC236}">
                    <a16:creationId xmlns:a16="http://schemas.microsoft.com/office/drawing/2014/main" id="{9A5813FD-6FE2-4752-B1CE-F6BDBEAEE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645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3" name="Line 27">
                <a:extLst>
                  <a:ext uri="{FF2B5EF4-FFF2-40B4-BE49-F238E27FC236}">
                    <a16:creationId xmlns:a16="http://schemas.microsoft.com/office/drawing/2014/main" id="{A467E798-01D1-D752-D5A1-2614A61B1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085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4" name="Line 28">
                <a:extLst>
                  <a:ext uri="{FF2B5EF4-FFF2-40B4-BE49-F238E27FC236}">
                    <a16:creationId xmlns:a16="http://schemas.microsoft.com/office/drawing/2014/main" id="{D932674C-690C-DE93-B46A-4F14965FC2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526" y="13757"/>
                <a:ext cx="2" cy="4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5" name="Line 29">
                <a:extLst>
                  <a:ext uri="{FF2B5EF4-FFF2-40B4-BE49-F238E27FC236}">
                    <a16:creationId xmlns:a16="http://schemas.microsoft.com/office/drawing/2014/main" id="{A1459005-ACD8-884A-2B0D-6E8E96342C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31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6" name="Line 30">
                <a:extLst>
                  <a:ext uri="{FF2B5EF4-FFF2-40B4-BE49-F238E27FC236}">
                    <a16:creationId xmlns:a16="http://schemas.microsoft.com/office/drawing/2014/main" id="{FB63BD50-67E7-B529-542F-7313A7A37E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80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7" name="Freeform 31">
                <a:extLst>
                  <a:ext uri="{FF2B5EF4-FFF2-40B4-BE49-F238E27FC236}">
                    <a16:creationId xmlns:a16="http://schemas.microsoft.com/office/drawing/2014/main" id="{7C8D9BBA-A459-47CA-03E1-B9C233488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6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8" name="Line 32">
                <a:extLst>
                  <a:ext uri="{FF2B5EF4-FFF2-40B4-BE49-F238E27FC236}">
                    <a16:creationId xmlns:a16="http://schemas.microsoft.com/office/drawing/2014/main" id="{49139936-9FE4-DFED-1875-236508C6BA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5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89" name="Line 33">
                <a:extLst>
                  <a:ext uri="{FF2B5EF4-FFF2-40B4-BE49-F238E27FC236}">
                    <a16:creationId xmlns:a16="http://schemas.microsoft.com/office/drawing/2014/main" id="{BE74AE39-2750-972E-03CD-8C200BF6F6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1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0" name="Line 34">
                <a:extLst>
                  <a:ext uri="{FF2B5EF4-FFF2-40B4-BE49-F238E27FC236}">
                    <a16:creationId xmlns:a16="http://schemas.microsoft.com/office/drawing/2014/main" id="{E5928C9F-28E7-E993-73B2-E42A268411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0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1" name="Line 35">
                <a:extLst>
                  <a:ext uri="{FF2B5EF4-FFF2-40B4-BE49-F238E27FC236}">
                    <a16:creationId xmlns:a16="http://schemas.microsoft.com/office/drawing/2014/main" id="{0725A739-6A6C-C583-2D9A-5874BF7D7F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9" y="13757"/>
                <a:ext cx="38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2" name="Freeform 36">
                <a:extLst>
                  <a:ext uri="{FF2B5EF4-FFF2-40B4-BE49-F238E27FC236}">
                    <a16:creationId xmlns:a16="http://schemas.microsoft.com/office/drawing/2014/main" id="{E7D42E37-BD71-B9C1-1E6B-D73C51F28C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7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3" name="Line 37">
                <a:extLst>
                  <a:ext uri="{FF2B5EF4-FFF2-40B4-BE49-F238E27FC236}">
                    <a16:creationId xmlns:a16="http://schemas.microsoft.com/office/drawing/2014/main" id="{87677F63-BC41-3506-4650-85F101C4F4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86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4" name="Line 38">
                <a:extLst>
                  <a:ext uri="{FF2B5EF4-FFF2-40B4-BE49-F238E27FC236}">
                    <a16:creationId xmlns:a16="http://schemas.microsoft.com/office/drawing/2014/main" id="{3B9C1915-EA99-7244-C52F-7700B891F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2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5" name="Line 39">
                <a:extLst>
                  <a:ext uri="{FF2B5EF4-FFF2-40B4-BE49-F238E27FC236}">
                    <a16:creationId xmlns:a16="http://schemas.microsoft.com/office/drawing/2014/main" id="{6FC4EFBE-DF15-DD00-FB92-EFA2FECE1E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1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6" name="Line 40">
                <a:extLst>
                  <a:ext uri="{FF2B5EF4-FFF2-40B4-BE49-F238E27FC236}">
                    <a16:creationId xmlns:a16="http://schemas.microsoft.com/office/drawing/2014/main" id="{E31D196E-4135-8055-12D4-8DADF32C98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0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7" name="Freeform 41">
                <a:extLst>
                  <a:ext uri="{FF2B5EF4-FFF2-40B4-BE49-F238E27FC236}">
                    <a16:creationId xmlns:a16="http://schemas.microsoft.com/office/drawing/2014/main" id="{04B8B077-0FB5-6D93-9ECC-18953B229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6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8" name="Line 42">
                <a:extLst>
                  <a:ext uri="{FF2B5EF4-FFF2-40B4-BE49-F238E27FC236}">
                    <a16:creationId xmlns:a16="http://schemas.microsoft.com/office/drawing/2014/main" id="{6AB8DF74-0203-038E-9F88-9B399067C4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5" y="13757"/>
                <a:ext cx="3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499" name="Line 43">
                <a:extLst>
                  <a:ext uri="{FF2B5EF4-FFF2-40B4-BE49-F238E27FC236}">
                    <a16:creationId xmlns:a16="http://schemas.microsoft.com/office/drawing/2014/main" id="{720E4775-4558-7ACA-7110-FE07ACD5A9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44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0" name="Line 44">
                <a:extLst>
                  <a:ext uri="{FF2B5EF4-FFF2-40B4-BE49-F238E27FC236}">
                    <a16:creationId xmlns:a16="http://schemas.microsoft.com/office/drawing/2014/main" id="{77D99251-5B75-AC99-574B-4DFC511A9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93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1" name="Line 45">
                <a:extLst>
                  <a:ext uri="{FF2B5EF4-FFF2-40B4-BE49-F238E27FC236}">
                    <a16:creationId xmlns:a16="http://schemas.microsoft.com/office/drawing/2014/main" id="{F8D5D33E-F5EC-4D1C-4F9F-03AECEF9D3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42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2" name="Freeform 46">
                <a:extLst>
                  <a:ext uri="{FF2B5EF4-FFF2-40B4-BE49-F238E27FC236}">
                    <a16:creationId xmlns:a16="http://schemas.microsoft.com/office/drawing/2014/main" id="{84339EC2-C2E6-F449-4F35-0D4B57D33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3" name="Line 47">
                <a:extLst>
                  <a:ext uri="{FF2B5EF4-FFF2-40B4-BE49-F238E27FC236}">
                    <a16:creationId xmlns:a16="http://schemas.microsoft.com/office/drawing/2014/main" id="{8B488D93-A8CA-70A0-DB73-6A355A910C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27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4" name="Line 48">
                <a:extLst>
                  <a:ext uri="{FF2B5EF4-FFF2-40B4-BE49-F238E27FC236}">
                    <a16:creationId xmlns:a16="http://schemas.microsoft.com/office/drawing/2014/main" id="{AC1DF812-EA5C-AC5E-063C-9DD6664A92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63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5" name="Line 49">
                <a:extLst>
                  <a:ext uri="{FF2B5EF4-FFF2-40B4-BE49-F238E27FC236}">
                    <a16:creationId xmlns:a16="http://schemas.microsoft.com/office/drawing/2014/main" id="{A7274B2E-DAA4-6AE2-8F49-056D3771AF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12" y="13757"/>
                <a:ext cx="51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6" name="Line 50">
                <a:extLst>
                  <a:ext uri="{FF2B5EF4-FFF2-40B4-BE49-F238E27FC236}">
                    <a16:creationId xmlns:a16="http://schemas.microsoft.com/office/drawing/2014/main" id="{C3D913C9-E336-BA5E-4A53-10B3B559F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3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7" name="Freeform 51">
                <a:extLst>
                  <a:ext uri="{FF2B5EF4-FFF2-40B4-BE49-F238E27FC236}">
                    <a16:creationId xmlns:a16="http://schemas.microsoft.com/office/drawing/2014/main" id="{44E05F22-EE4B-8FD7-6124-32C1E6406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9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8" name="Line 52">
                <a:extLst>
                  <a:ext uri="{FF2B5EF4-FFF2-40B4-BE49-F238E27FC236}">
                    <a16:creationId xmlns:a16="http://schemas.microsoft.com/office/drawing/2014/main" id="{8B780F79-1FCE-FA98-0A29-5BDF0FDC06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8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9" name="Line 53">
                <a:extLst>
                  <a:ext uri="{FF2B5EF4-FFF2-40B4-BE49-F238E27FC236}">
                    <a16:creationId xmlns:a16="http://schemas.microsoft.com/office/drawing/2014/main" id="{1A01EA45-C33A-56EE-F01F-33AA37A10B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4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0" name="Freeform 54">
                <a:extLst>
                  <a:ext uri="{FF2B5EF4-FFF2-40B4-BE49-F238E27FC236}">
                    <a16:creationId xmlns:a16="http://schemas.microsoft.com/office/drawing/2014/main" id="{3AC54420-1939-54A7-9295-79635F59B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3" y="13746"/>
                <a:ext cx="49" cy="11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1" name="Line 55">
                <a:extLst>
                  <a:ext uri="{FF2B5EF4-FFF2-40B4-BE49-F238E27FC236}">
                    <a16:creationId xmlns:a16="http://schemas.microsoft.com/office/drawing/2014/main" id="{6F4EF379-1094-DB33-4814-F477760C1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82" y="13746"/>
                <a:ext cx="38" cy="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2" name="Freeform 56">
                <a:extLst>
                  <a:ext uri="{FF2B5EF4-FFF2-40B4-BE49-F238E27FC236}">
                    <a16:creationId xmlns:a16="http://schemas.microsoft.com/office/drawing/2014/main" id="{16889F34-EC38-2602-7B48-67D53D453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0" y="13746"/>
                <a:ext cx="49" cy="1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3" name="Freeform 57">
                <a:extLst>
                  <a:ext uri="{FF2B5EF4-FFF2-40B4-BE49-F238E27FC236}">
                    <a16:creationId xmlns:a16="http://schemas.microsoft.com/office/drawing/2014/main" id="{369137D7-42C4-90AC-38C7-CADC56A77F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69" y="13734"/>
                <a:ext cx="37" cy="12"/>
              </a:xfrm>
              <a:custGeom>
                <a:avLst/>
                <a:gdLst>
                  <a:gd name="T0" fmla="*/ 0 w 20000"/>
                  <a:gd name="T1" fmla="*/ 20000 h 20000"/>
                  <a:gd name="T2" fmla="*/ 5946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5946" y="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4" name="Line 58">
                <a:extLst>
                  <a:ext uri="{FF2B5EF4-FFF2-40B4-BE49-F238E27FC236}">
                    <a16:creationId xmlns:a16="http://schemas.microsoft.com/office/drawing/2014/main" id="{16445AB7-1E68-360C-E7EC-5CE2CF22C2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6" y="13734"/>
                <a:ext cx="48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5" name="Line 59">
                <a:extLst>
                  <a:ext uri="{FF2B5EF4-FFF2-40B4-BE49-F238E27FC236}">
                    <a16:creationId xmlns:a16="http://schemas.microsoft.com/office/drawing/2014/main" id="{132BB1D1-6F82-8A3B-0619-17F552B1D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54" y="13723"/>
                <a:ext cx="49" cy="1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6" name="Line 60">
                <a:extLst>
                  <a:ext uri="{FF2B5EF4-FFF2-40B4-BE49-F238E27FC236}">
                    <a16:creationId xmlns:a16="http://schemas.microsoft.com/office/drawing/2014/main" id="{4CA7E523-0BA7-EE4A-4769-98940A0A09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03" y="13714"/>
                <a:ext cx="37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7" name="Freeform 61">
                <a:extLst>
                  <a:ext uri="{FF2B5EF4-FFF2-40B4-BE49-F238E27FC236}">
                    <a16:creationId xmlns:a16="http://schemas.microsoft.com/office/drawing/2014/main" id="{FE3FE78F-69EB-4AC0-58B9-105832B4E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40" y="13703"/>
                <a:ext cx="49" cy="11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2000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2000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8" name="Line 62">
                <a:extLst>
                  <a:ext uri="{FF2B5EF4-FFF2-40B4-BE49-F238E27FC236}">
                    <a16:creationId xmlns:a16="http://schemas.microsoft.com/office/drawing/2014/main" id="{81FFBB1B-C53D-2306-B274-568CEE44B7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89" y="13680"/>
                <a:ext cx="38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19" name="Line 63">
                <a:extLst>
                  <a:ext uri="{FF2B5EF4-FFF2-40B4-BE49-F238E27FC236}">
                    <a16:creationId xmlns:a16="http://schemas.microsoft.com/office/drawing/2014/main" id="{BB7E1C5E-0E96-1573-7954-A1F441444D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27" y="13660"/>
                <a:ext cx="49" cy="20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0" name="Line 64">
                <a:extLst>
                  <a:ext uri="{FF2B5EF4-FFF2-40B4-BE49-F238E27FC236}">
                    <a16:creationId xmlns:a16="http://schemas.microsoft.com/office/drawing/2014/main" id="{0316ACC3-6AD8-A06D-6A75-4CC80D4A96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76" y="13637"/>
                <a:ext cx="49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1" name="Line 65">
                <a:extLst>
                  <a:ext uri="{FF2B5EF4-FFF2-40B4-BE49-F238E27FC236}">
                    <a16:creationId xmlns:a16="http://schemas.microsoft.com/office/drawing/2014/main" id="{A8D3CA9E-01C6-4C82-702A-5756E3A42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25" y="13606"/>
                <a:ext cx="36" cy="3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2" name="Freeform 66">
                <a:extLst>
                  <a:ext uri="{FF2B5EF4-FFF2-40B4-BE49-F238E27FC236}">
                    <a16:creationId xmlns:a16="http://schemas.microsoft.com/office/drawing/2014/main" id="{86F912DC-B27D-13C1-654F-26C7A3BAE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1" y="13563"/>
                <a:ext cx="49" cy="43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9767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9767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3" name="Freeform 67">
                <a:extLst>
                  <a:ext uri="{FF2B5EF4-FFF2-40B4-BE49-F238E27FC236}">
                    <a16:creationId xmlns:a16="http://schemas.microsoft.com/office/drawing/2014/main" id="{D221FFE7-0BAB-1B8C-AC77-FEB0BA4B6E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0" y="13520"/>
                <a:ext cx="36" cy="43"/>
              </a:xfrm>
              <a:custGeom>
                <a:avLst/>
                <a:gdLst>
                  <a:gd name="T0" fmla="*/ 0 w 20000"/>
                  <a:gd name="T1" fmla="*/ 20000 h 20000"/>
                  <a:gd name="T2" fmla="*/ 7222 w 20000"/>
                  <a:gd name="T3" fmla="*/ 9767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7222" y="9767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4" name="Freeform 68">
                <a:extLst>
                  <a:ext uri="{FF2B5EF4-FFF2-40B4-BE49-F238E27FC236}">
                    <a16:creationId xmlns:a16="http://schemas.microsoft.com/office/drawing/2014/main" id="{744D12C9-52DB-4024-34B5-62528B1CE7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6" y="13455"/>
                <a:ext cx="49" cy="65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9846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9846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5" name="Line 69">
                <a:extLst>
                  <a:ext uri="{FF2B5EF4-FFF2-40B4-BE49-F238E27FC236}">
                    <a16:creationId xmlns:a16="http://schemas.microsoft.com/office/drawing/2014/main" id="{E1337E45-CE64-04E9-929C-0775C0AC10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95" y="13390"/>
                <a:ext cx="49" cy="65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6" name="Freeform 70">
                <a:extLst>
                  <a:ext uri="{FF2B5EF4-FFF2-40B4-BE49-F238E27FC236}">
                    <a16:creationId xmlns:a16="http://schemas.microsoft.com/office/drawing/2014/main" id="{8F24A3FC-FCC4-9E9C-1B53-C930F1D17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44" y="13326"/>
                <a:ext cx="38" cy="64"/>
              </a:xfrm>
              <a:custGeom>
                <a:avLst/>
                <a:gdLst>
                  <a:gd name="T0" fmla="*/ 0 w 20000"/>
                  <a:gd name="T1" fmla="*/ 20000 h 20000"/>
                  <a:gd name="T2" fmla="*/ 6842 w 20000"/>
                  <a:gd name="T3" fmla="*/ 1000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6842" y="1000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7" name="Freeform 71">
                <a:extLst>
                  <a:ext uri="{FF2B5EF4-FFF2-40B4-BE49-F238E27FC236}">
                    <a16:creationId xmlns:a16="http://schemas.microsoft.com/office/drawing/2014/main" id="{EE19B1A1-28DF-5DD3-1E4E-06D2B6380B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82" y="13241"/>
                <a:ext cx="49" cy="85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0118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0118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8" name="Line 72">
                <a:extLst>
                  <a:ext uri="{FF2B5EF4-FFF2-40B4-BE49-F238E27FC236}">
                    <a16:creationId xmlns:a16="http://schemas.microsoft.com/office/drawing/2014/main" id="{C595F25F-BF56-14E2-DF47-13D1515C1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31" y="13144"/>
                <a:ext cx="36" cy="97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29" name="Freeform 73">
                <a:extLst>
                  <a:ext uri="{FF2B5EF4-FFF2-40B4-BE49-F238E27FC236}">
                    <a16:creationId xmlns:a16="http://schemas.microsoft.com/office/drawing/2014/main" id="{A22B41A5-22A5-6CDF-4542-438EC20002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67" y="13047"/>
                <a:ext cx="49" cy="97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1134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1134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0" name="Freeform 74">
                <a:extLst>
                  <a:ext uri="{FF2B5EF4-FFF2-40B4-BE49-F238E27FC236}">
                    <a16:creationId xmlns:a16="http://schemas.microsoft.com/office/drawing/2014/main" id="{1CDCFDBD-7520-CA80-DD20-C42154901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16" y="12928"/>
                <a:ext cx="49" cy="119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0924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0924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1" name="Line 75">
                <a:extLst>
                  <a:ext uri="{FF2B5EF4-FFF2-40B4-BE49-F238E27FC236}">
                    <a16:creationId xmlns:a16="http://schemas.microsoft.com/office/drawing/2014/main" id="{6A5AEF39-D715-B081-B6DA-ED57FDCE96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65" y="12810"/>
                <a:ext cx="37" cy="11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2" name="Freeform 76">
                <a:extLst>
                  <a:ext uri="{FF2B5EF4-FFF2-40B4-BE49-F238E27FC236}">
                    <a16:creationId xmlns:a16="http://schemas.microsoft.com/office/drawing/2014/main" id="{0AF94EAC-6730-D06B-4E42-228DF45048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2" y="12691"/>
                <a:ext cx="48" cy="119"/>
              </a:xfrm>
              <a:custGeom>
                <a:avLst/>
                <a:gdLst>
                  <a:gd name="T0" fmla="*/ 0 w 20000"/>
                  <a:gd name="T1" fmla="*/ 20000 h 20000"/>
                  <a:gd name="T2" fmla="*/ 10417 w 20000"/>
                  <a:gd name="T3" fmla="*/ 10924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417" y="10924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3" name="Line 77">
                <a:extLst>
                  <a:ext uri="{FF2B5EF4-FFF2-40B4-BE49-F238E27FC236}">
                    <a16:creationId xmlns:a16="http://schemas.microsoft.com/office/drawing/2014/main" id="{A68F1B9D-99E6-6888-2BE1-7AF17FFFD2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50" y="12563"/>
                <a:ext cx="39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4" name="Freeform 78">
                <a:extLst>
                  <a:ext uri="{FF2B5EF4-FFF2-40B4-BE49-F238E27FC236}">
                    <a16:creationId xmlns:a16="http://schemas.microsoft.com/office/drawing/2014/main" id="{7FA6EDF0-D14D-9F6D-6FD7-9233A545B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9" y="12423"/>
                <a:ext cx="49" cy="140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9286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9286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5" name="Line 79">
                <a:extLst>
                  <a:ext uri="{FF2B5EF4-FFF2-40B4-BE49-F238E27FC236}">
                    <a16:creationId xmlns:a16="http://schemas.microsoft.com/office/drawing/2014/main" id="{A3378B91-E905-8DE7-79C9-8C11AC72AE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38" y="12294"/>
                <a:ext cx="49" cy="12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6" name="Line 80">
                <a:extLst>
                  <a:ext uri="{FF2B5EF4-FFF2-40B4-BE49-F238E27FC236}">
                    <a16:creationId xmlns:a16="http://schemas.microsoft.com/office/drawing/2014/main" id="{905A5CBA-3C29-AB75-F7C3-AE800A0BA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87" y="12166"/>
                <a:ext cx="36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7" name="Freeform 81">
                <a:extLst>
                  <a:ext uri="{FF2B5EF4-FFF2-40B4-BE49-F238E27FC236}">
                    <a16:creationId xmlns:a16="http://schemas.microsoft.com/office/drawing/2014/main" id="{BEFE0728-25B3-F230-8602-054EA61ADC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23" y="12035"/>
                <a:ext cx="49" cy="131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10076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10076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8" name="Freeform 82">
                <a:extLst>
                  <a:ext uri="{FF2B5EF4-FFF2-40B4-BE49-F238E27FC236}">
                    <a16:creationId xmlns:a16="http://schemas.microsoft.com/office/drawing/2014/main" id="{5A63262D-C2F9-E56D-2377-8D93181A18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2" y="11929"/>
                <a:ext cx="36" cy="106"/>
              </a:xfrm>
              <a:custGeom>
                <a:avLst/>
                <a:gdLst>
                  <a:gd name="T0" fmla="*/ 0 w 20000"/>
                  <a:gd name="T1" fmla="*/ 20000 h 20000"/>
                  <a:gd name="T2" fmla="*/ 7222 w 20000"/>
                  <a:gd name="T3" fmla="*/ 10189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7222" y="10189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39" name="Freeform 83">
                <a:extLst>
                  <a:ext uri="{FF2B5EF4-FFF2-40B4-BE49-F238E27FC236}">
                    <a16:creationId xmlns:a16="http://schemas.microsoft.com/office/drawing/2014/main" id="{1A84B98E-7119-23AB-232B-86A979A02B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08" y="11821"/>
                <a:ext cx="49" cy="108"/>
              </a:xfrm>
              <a:custGeom>
                <a:avLst/>
                <a:gdLst>
                  <a:gd name="T0" fmla="*/ 0 w 20000"/>
                  <a:gd name="T1" fmla="*/ 20000 h 20000"/>
                  <a:gd name="T2" fmla="*/ 10612 w 20000"/>
                  <a:gd name="T3" fmla="*/ 10000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10612" y="10000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0" name="Line 84">
                <a:extLst>
                  <a:ext uri="{FF2B5EF4-FFF2-40B4-BE49-F238E27FC236}">
                    <a16:creationId xmlns:a16="http://schemas.microsoft.com/office/drawing/2014/main" id="{1B02F915-971E-70C7-FF32-1DC8644B07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57" y="11735"/>
                <a:ext cx="49" cy="8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1" name="Line 85">
                <a:extLst>
                  <a:ext uri="{FF2B5EF4-FFF2-40B4-BE49-F238E27FC236}">
                    <a16:creationId xmlns:a16="http://schemas.microsoft.com/office/drawing/2014/main" id="{C187FAAB-82EC-086E-BC0A-09DEB88D3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06" y="11659"/>
                <a:ext cx="38" cy="7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2" name="Freeform 86">
                <a:extLst>
                  <a:ext uri="{FF2B5EF4-FFF2-40B4-BE49-F238E27FC236}">
                    <a16:creationId xmlns:a16="http://schemas.microsoft.com/office/drawing/2014/main" id="{D9A982F9-9E8A-8ABB-2F24-F1A197D03E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44" y="11607"/>
                <a:ext cx="49" cy="52"/>
              </a:xfrm>
              <a:custGeom>
                <a:avLst/>
                <a:gdLst>
                  <a:gd name="T0" fmla="*/ 0 w 20000"/>
                  <a:gd name="T1" fmla="*/ 20000 h 20000"/>
                  <a:gd name="T2" fmla="*/ 9388 w 20000"/>
                  <a:gd name="T3" fmla="*/ 7692 h 20000"/>
                  <a:gd name="T4" fmla="*/ 20000 w 20000"/>
                  <a:gd name="T5" fmla="*/ 0 h 20000"/>
                  <a:gd name="T6" fmla="*/ 0 w 20000"/>
                  <a:gd name="T7" fmla="*/ 2000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20000"/>
                    </a:moveTo>
                    <a:lnTo>
                      <a:pt x="9388" y="7692"/>
                    </a:lnTo>
                    <a:lnTo>
                      <a:pt x="20000" y="0"/>
                    </a:lnTo>
                    <a:lnTo>
                      <a:pt x="0" y="2000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3" name="Line 87">
                <a:extLst>
                  <a:ext uri="{FF2B5EF4-FFF2-40B4-BE49-F238E27FC236}">
                    <a16:creationId xmlns:a16="http://schemas.microsoft.com/office/drawing/2014/main" id="{072746A7-54F2-54E2-D222-5191894369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793" y="11573"/>
                <a:ext cx="36" cy="34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4" name="Line 88">
                <a:extLst>
                  <a:ext uri="{FF2B5EF4-FFF2-40B4-BE49-F238E27FC236}">
                    <a16:creationId xmlns:a16="http://schemas.microsoft.com/office/drawing/2014/main" id="{AAB02B86-7912-3211-AA22-CEF2951C4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29" y="11564"/>
                <a:ext cx="49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5" name="Line 89">
                <a:extLst>
                  <a:ext uri="{FF2B5EF4-FFF2-40B4-BE49-F238E27FC236}">
                    <a16:creationId xmlns:a16="http://schemas.microsoft.com/office/drawing/2014/main" id="{332E43E1-2040-404E-BA91-966F81D00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78" y="11564"/>
                <a:ext cx="49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6" name="Line 90">
                <a:extLst>
                  <a:ext uri="{FF2B5EF4-FFF2-40B4-BE49-F238E27FC236}">
                    <a16:creationId xmlns:a16="http://schemas.microsoft.com/office/drawing/2014/main" id="{9BE36C39-751D-435F-3F76-D3982AC5AC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27" y="11573"/>
                <a:ext cx="36" cy="34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7" name="Freeform 91">
                <a:extLst>
                  <a:ext uri="{FF2B5EF4-FFF2-40B4-BE49-F238E27FC236}">
                    <a16:creationId xmlns:a16="http://schemas.microsoft.com/office/drawing/2014/main" id="{11BF1A21-F691-9B59-F0BD-F8C8C5E145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63" y="11607"/>
                <a:ext cx="49" cy="5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7692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7692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8" name="Line 92">
                <a:extLst>
                  <a:ext uri="{FF2B5EF4-FFF2-40B4-BE49-F238E27FC236}">
                    <a16:creationId xmlns:a16="http://schemas.microsoft.com/office/drawing/2014/main" id="{51FA868A-0380-51A1-5338-D50FA6B934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12" y="11659"/>
                <a:ext cx="39" cy="7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49" name="Line 93">
                <a:extLst>
                  <a:ext uri="{FF2B5EF4-FFF2-40B4-BE49-F238E27FC236}">
                    <a16:creationId xmlns:a16="http://schemas.microsoft.com/office/drawing/2014/main" id="{0AD83803-A20D-6E63-FEC9-6CC6E333D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51" y="11735"/>
                <a:ext cx="49" cy="86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0" name="Freeform 94">
                <a:extLst>
                  <a:ext uri="{FF2B5EF4-FFF2-40B4-BE49-F238E27FC236}">
                    <a16:creationId xmlns:a16="http://schemas.microsoft.com/office/drawing/2014/main" id="{B098129B-D0AE-67AE-02FE-96C6323BE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0" y="11821"/>
                <a:ext cx="49" cy="108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1000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1000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1" name="Freeform 95">
                <a:extLst>
                  <a:ext uri="{FF2B5EF4-FFF2-40B4-BE49-F238E27FC236}">
                    <a16:creationId xmlns:a16="http://schemas.microsoft.com/office/drawing/2014/main" id="{7DC51EB5-A75E-11EE-DDD7-922E851AA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49" y="11929"/>
                <a:ext cx="36" cy="106"/>
              </a:xfrm>
              <a:custGeom>
                <a:avLst/>
                <a:gdLst>
                  <a:gd name="T0" fmla="*/ 0 w 20000"/>
                  <a:gd name="T1" fmla="*/ 0 h 20000"/>
                  <a:gd name="T2" fmla="*/ 6111 w 20000"/>
                  <a:gd name="T3" fmla="*/ 10189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6111" y="10189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2" name="Freeform 96">
                <a:extLst>
                  <a:ext uri="{FF2B5EF4-FFF2-40B4-BE49-F238E27FC236}">
                    <a16:creationId xmlns:a16="http://schemas.microsoft.com/office/drawing/2014/main" id="{D23F4AA9-D251-2C96-5E84-D23BDD02B9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85" y="12035"/>
                <a:ext cx="49" cy="131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0076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0076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3" name="Line 97">
                <a:extLst>
                  <a:ext uri="{FF2B5EF4-FFF2-40B4-BE49-F238E27FC236}">
                    <a16:creationId xmlns:a16="http://schemas.microsoft.com/office/drawing/2014/main" id="{BA050E7D-8574-490F-676C-836EF4E957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34" y="12166"/>
                <a:ext cx="36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4" name="Line 98">
                <a:extLst>
                  <a:ext uri="{FF2B5EF4-FFF2-40B4-BE49-F238E27FC236}">
                    <a16:creationId xmlns:a16="http://schemas.microsoft.com/office/drawing/2014/main" id="{DDBB1A90-1DE1-0946-2D51-5B1042725F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70" y="12294"/>
                <a:ext cx="49" cy="12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5" name="Freeform 99">
                <a:extLst>
                  <a:ext uri="{FF2B5EF4-FFF2-40B4-BE49-F238E27FC236}">
                    <a16:creationId xmlns:a16="http://schemas.microsoft.com/office/drawing/2014/main" id="{E0117F08-4B19-B270-F23A-139659694A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19" y="12423"/>
                <a:ext cx="49" cy="140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9286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9286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6" name="Line 100">
                <a:extLst>
                  <a:ext uri="{FF2B5EF4-FFF2-40B4-BE49-F238E27FC236}">
                    <a16:creationId xmlns:a16="http://schemas.microsoft.com/office/drawing/2014/main" id="{39C27C53-FB1B-9883-DE94-A5789F1A4B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368" y="12563"/>
                <a:ext cx="38" cy="12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7" name="Freeform 101">
                <a:extLst>
                  <a:ext uri="{FF2B5EF4-FFF2-40B4-BE49-F238E27FC236}">
                    <a16:creationId xmlns:a16="http://schemas.microsoft.com/office/drawing/2014/main" id="{1F022F31-589E-BA2C-F832-F3DBFCD88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6" y="12691"/>
                <a:ext cx="49" cy="119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10924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10924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8" name="Line 102">
                <a:extLst>
                  <a:ext uri="{FF2B5EF4-FFF2-40B4-BE49-F238E27FC236}">
                    <a16:creationId xmlns:a16="http://schemas.microsoft.com/office/drawing/2014/main" id="{0A51E4DC-EFED-3307-F2FD-33C0CAA406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55" y="12810"/>
                <a:ext cx="36" cy="118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59" name="Freeform 103">
                <a:extLst>
                  <a:ext uri="{FF2B5EF4-FFF2-40B4-BE49-F238E27FC236}">
                    <a16:creationId xmlns:a16="http://schemas.microsoft.com/office/drawing/2014/main" id="{54980122-C387-6057-3B42-7A92E2874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1" y="12928"/>
                <a:ext cx="49" cy="119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0924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0924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0" name="Freeform 104">
                <a:extLst>
                  <a:ext uri="{FF2B5EF4-FFF2-40B4-BE49-F238E27FC236}">
                    <a16:creationId xmlns:a16="http://schemas.microsoft.com/office/drawing/2014/main" id="{1CCF1434-EFB6-8C97-1614-5F15A3A98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0" y="13047"/>
                <a:ext cx="49" cy="97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1134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1134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1" name="Line 105">
                <a:extLst>
                  <a:ext uri="{FF2B5EF4-FFF2-40B4-BE49-F238E27FC236}">
                    <a16:creationId xmlns:a16="http://schemas.microsoft.com/office/drawing/2014/main" id="{345A3A4A-3330-B51E-5267-CB57D9A6BA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589" y="13144"/>
                <a:ext cx="36" cy="97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2" name="Freeform 106">
                <a:extLst>
                  <a:ext uri="{FF2B5EF4-FFF2-40B4-BE49-F238E27FC236}">
                    <a16:creationId xmlns:a16="http://schemas.microsoft.com/office/drawing/2014/main" id="{BA6F53C5-F9FB-3AFB-6CD5-AC1DD2ED8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25" y="13241"/>
                <a:ext cx="49" cy="85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10118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10118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3" name="Freeform 107">
                <a:extLst>
                  <a:ext uri="{FF2B5EF4-FFF2-40B4-BE49-F238E27FC236}">
                    <a16:creationId xmlns:a16="http://schemas.microsoft.com/office/drawing/2014/main" id="{F55719B7-5086-C2C2-BACE-72E3A4463D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74" y="13326"/>
                <a:ext cx="39" cy="64"/>
              </a:xfrm>
              <a:custGeom>
                <a:avLst/>
                <a:gdLst>
                  <a:gd name="T0" fmla="*/ 0 w 20000"/>
                  <a:gd name="T1" fmla="*/ 0 h 20000"/>
                  <a:gd name="T2" fmla="*/ 6667 w 20000"/>
                  <a:gd name="T3" fmla="*/ 1000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6667" y="1000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4" name="Line 108">
                <a:extLst>
                  <a:ext uri="{FF2B5EF4-FFF2-40B4-BE49-F238E27FC236}">
                    <a16:creationId xmlns:a16="http://schemas.microsoft.com/office/drawing/2014/main" id="{3AB9D16C-1A29-F7C5-CB7D-E14D2EB47E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13" y="13390"/>
                <a:ext cx="48" cy="65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5" name="Freeform 109">
                <a:extLst>
                  <a:ext uri="{FF2B5EF4-FFF2-40B4-BE49-F238E27FC236}">
                    <a16:creationId xmlns:a16="http://schemas.microsoft.com/office/drawing/2014/main" id="{DF095E9B-5D3D-97F3-F67F-715850C508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1" y="13455"/>
                <a:ext cx="49" cy="65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9846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9846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6" name="Freeform 110">
                <a:extLst>
                  <a:ext uri="{FF2B5EF4-FFF2-40B4-BE49-F238E27FC236}">
                    <a16:creationId xmlns:a16="http://schemas.microsoft.com/office/drawing/2014/main" id="{A580659E-0DEC-E70C-0797-5B11DFCCC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10" y="13520"/>
                <a:ext cx="37" cy="43"/>
              </a:xfrm>
              <a:custGeom>
                <a:avLst/>
                <a:gdLst>
                  <a:gd name="T0" fmla="*/ 0 w 20000"/>
                  <a:gd name="T1" fmla="*/ 0 h 20000"/>
                  <a:gd name="T2" fmla="*/ 7027 w 20000"/>
                  <a:gd name="T3" fmla="*/ 9767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7027" y="9767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7" name="Freeform 111">
                <a:extLst>
                  <a:ext uri="{FF2B5EF4-FFF2-40B4-BE49-F238E27FC236}">
                    <a16:creationId xmlns:a16="http://schemas.microsoft.com/office/drawing/2014/main" id="{995BBA0D-5C8F-A50D-4F38-4FEEC65763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47" y="13563"/>
                <a:ext cx="49" cy="43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9767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9767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8" name="Line 112">
                <a:extLst>
                  <a:ext uri="{FF2B5EF4-FFF2-40B4-BE49-F238E27FC236}">
                    <a16:creationId xmlns:a16="http://schemas.microsoft.com/office/drawing/2014/main" id="{C10D4575-D8C8-9A9B-13DF-C1564963E3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6" y="13606"/>
                <a:ext cx="36" cy="3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69" name="Line 113">
                <a:extLst>
                  <a:ext uri="{FF2B5EF4-FFF2-40B4-BE49-F238E27FC236}">
                    <a16:creationId xmlns:a16="http://schemas.microsoft.com/office/drawing/2014/main" id="{F1061801-0B9E-C522-35F6-1B7E6754C3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32" y="13637"/>
                <a:ext cx="49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0" name="Line 114">
                <a:extLst>
                  <a:ext uri="{FF2B5EF4-FFF2-40B4-BE49-F238E27FC236}">
                    <a16:creationId xmlns:a16="http://schemas.microsoft.com/office/drawing/2014/main" id="{E0F0961A-9DBA-C3D5-73B5-360BAC336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981" y="13660"/>
                <a:ext cx="49" cy="20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1" name="Line 115">
                <a:extLst>
                  <a:ext uri="{FF2B5EF4-FFF2-40B4-BE49-F238E27FC236}">
                    <a16:creationId xmlns:a16="http://schemas.microsoft.com/office/drawing/2014/main" id="{1DB8485A-C7FE-07EE-E495-E025BCA5F0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30" y="13680"/>
                <a:ext cx="38" cy="23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2" name="Freeform 116">
                <a:extLst>
                  <a:ext uri="{FF2B5EF4-FFF2-40B4-BE49-F238E27FC236}">
                    <a16:creationId xmlns:a16="http://schemas.microsoft.com/office/drawing/2014/main" id="{087D9A62-ECF0-8780-3583-22A7AE446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8" y="13703"/>
                <a:ext cx="49" cy="11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2000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2000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3" name="Line 117">
                <a:extLst>
                  <a:ext uri="{FF2B5EF4-FFF2-40B4-BE49-F238E27FC236}">
                    <a16:creationId xmlns:a16="http://schemas.microsoft.com/office/drawing/2014/main" id="{9C5BD9FF-F5DC-E11D-1840-09544A7D0F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17" y="13714"/>
                <a:ext cx="36" cy="9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4" name="Line 118">
                <a:extLst>
                  <a:ext uri="{FF2B5EF4-FFF2-40B4-BE49-F238E27FC236}">
                    <a16:creationId xmlns:a16="http://schemas.microsoft.com/office/drawing/2014/main" id="{8A24F01E-11DB-F632-7C20-AA7E4EF2F0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53" y="13723"/>
                <a:ext cx="49" cy="1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5" name="Line 119">
                <a:extLst>
                  <a:ext uri="{FF2B5EF4-FFF2-40B4-BE49-F238E27FC236}">
                    <a16:creationId xmlns:a16="http://schemas.microsoft.com/office/drawing/2014/main" id="{E2A4D9E0-7C5C-11B0-A67B-E9AC4561B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2" y="13734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6" name="Freeform 120">
                <a:extLst>
                  <a:ext uri="{FF2B5EF4-FFF2-40B4-BE49-F238E27FC236}">
                    <a16:creationId xmlns:a16="http://schemas.microsoft.com/office/drawing/2014/main" id="{848FA7C1-7384-389B-BC85-DE88171A3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51" y="13734"/>
                <a:ext cx="36" cy="12"/>
              </a:xfrm>
              <a:custGeom>
                <a:avLst/>
                <a:gdLst>
                  <a:gd name="T0" fmla="*/ 0 w 20000"/>
                  <a:gd name="T1" fmla="*/ 0 h 20000"/>
                  <a:gd name="T2" fmla="*/ 7222 w 20000"/>
                  <a:gd name="T3" fmla="*/ 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7222" y="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7" name="Freeform 121">
                <a:extLst>
                  <a:ext uri="{FF2B5EF4-FFF2-40B4-BE49-F238E27FC236}">
                    <a16:creationId xmlns:a16="http://schemas.microsoft.com/office/drawing/2014/main" id="{71C24EFA-404C-069A-A2DA-F994F03DF8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7" y="13746"/>
                <a:ext cx="51" cy="1"/>
              </a:xfrm>
              <a:custGeom>
                <a:avLst/>
                <a:gdLst>
                  <a:gd name="T0" fmla="*/ 0 w 20000"/>
                  <a:gd name="T1" fmla="*/ 0 h 20000"/>
                  <a:gd name="T2" fmla="*/ 10196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196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8" name="Line 122">
                <a:extLst>
                  <a:ext uri="{FF2B5EF4-FFF2-40B4-BE49-F238E27FC236}">
                    <a16:creationId xmlns:a16="http://schemas.microsoft.com/office/drawing/2014/main" id="{8D39E928-B905-F1F3-2A83-AEC74E3EA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38" y="13746"/>
                <a:ext cx="36" cy="1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79" name="Freeform 123">
                <a:extLst>
                  <a:ext uri="{FF2B5EF4-FFF2-40B4-BE49-F238E27FC236}">
                    <a16:creationId xmlns:a16="http://schemas.microsoft.com/office/drawing/2014/main" id="{68B662BB-1BC9-4766-23AF-0032EAA30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74" y="13746"/>
                <a:ext cx="49" cy="11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2000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2000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0" name="Line 124">
                <a:extLst>
                  <a:ext uri="{FF2B5EF4-FFF2-40B4-BE49-F238E27FC236}">
                    <a16:creationId xmlns:a16="http://schemas.microsoft.com/office/drawing/2014/main" id="{0E9CEC4F-DC7D-A243-56B5-4DB8623F6B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23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1" name="Line 125">
                <a:extLst>
                  <a:ext uri="{FF2B5EF4-FFF2-40B4-BE49-F238E27FC236}">
                    <a16:creationId xmlns:a16="http://schemas.microsoft.com/office/drawing/2014/main" id="{3851223F-7CA6-8A51-9366-A7CD514DAC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72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2" name="Freeform 126">
                <a:extLst>
                  <a:ext uri="{FF2B5EF4-FFF2-40B4-BE49-F238E27FC236}">
                    <a16:creationId xmlns:a16="http://schemas.microsoft.com/office/drawing/2014/main" id="{A15058B3-CC7C-5E12-533E-9C2440C5F4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08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3" name="Line 127">
                <a:extLst>
                  <a:ext uri="{FF2B5EF4-FFF2-40B4-BE49-F238E27FC236}">
                    <a16:creationId xmlns:a16="http://schemas.microsoft.com/office/drawing/2014/main" id="{D45C4B10-653B-55C8-1640-CC1B4C0BC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57" y="13757"/>
                <a:ext cx="37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4" name="Line 128">
                <a:extLst>
                  <a:ext uri="{FF2B5EF4-FFF2-40B4-BE49-F238E27FC236}">
                    <a16:creationId xmlns:a16="http://schemas.microsoft.com/office/drawing/2014/main" id="{31A3AA74-9CAE-BCD5-B908-9D58741A1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594" y="13757"/>
                <a:ext cx="51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5" name="Line 129">
                <a:extLst>
                  <a:ext uri="{FF2B5EF4-FFF2-40B4-BE49-F238E27FC236}">
                    <a16:creationId xmlns:a16="http://schemas.microsoft.com/office/drawing/2014/main" id="{E9B76F66-D648-7A95-94A5-5F5DD1DA72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45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6" name="Line 130">
                <a:extLst>
                  <a:ext uri="{FF2B5EF4-FFF2-40B4-BE49-F238E27FC236}">
                    <a16:creationId xmlns:a16="http://schemas.microsoft.com/office/drawing/2014/main" id="{2362E081-7A0D-21C6-CB95-1BE45E3D56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94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7" name="Freeform 131">
                <a:extLst>
                  <a:ext uri="{FF2B5EF4-FFF2-40B4-BE49-F238E27FC236}">
                    <a16:creationId xmlns:a16="http://schemas.microsoft.com/office/drawing/2014/main" id="{98F5373B-9DC4-5052-DAAA-830CBB1327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0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8" name="Line 132">
                <a:extLst>
                  <a:ext uri="{FF2B5EF4-FFF2-40B4-BE49-F238E27FC236}">
                    <a16:creationId xmlns:a16="http://schemas.microsoft.com/office/drawing/2014/main" id="{80997D5B-CF75-77A3-5A83-39C2FF6B0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79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89" name="Line 133">
                <a:extLst>
                  <a:ext uri="{FF2B5EF4-FFF2-40B4-BE49-F238E27FC236}">
                    <a16:creationId xmlns:a16="http://schemas.microsoft.com/office/drawing/2014/main" id="{59298A93-0145-F498-6140-737C32834D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15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0" name="Line 134">
                <a:extLst>
                  <a:ext uri="{FF2B5EF4-FFF2-40B4-BE49-F238E27FC236}">
                    <a16:creationId xmlns:a16="http://schemas.microsoft.com/office/drawing/2014/main" id="{46B436A5-3FD4-3DCF-569A-1620BE64B3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64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1" name="Line 135">
                <a:extLst>
                  <a:ext uri="{FF2B5EF4-FFF2-40B4-BE49-F238E27FC236}">
                    <a16:creationId xmlns:a16="http://schemas.microsoft.com/office/drawing/2014/main" id="{7A7077E2-6084-A4B7-D7B5-9B9F83411A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3" y="13757"/>
                <a:ext cx="38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2" name="Freeform 136">
                <a:extLst>
                  <a:ext uri="{FF2B5EF4-FFF2-40B4-BE49-F238E27FC236}">
                    <a16:creationId xmlns:a16="http://schemas.microsoft.com/office/drawing/2014/main" id="{B12E49E8-8334-C12A-45FF-907058B4C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51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3" name="Line 137">
                <a:extLst>
                  <a:ext uri="{FF2B5EF4-FFF2-40B4-BE49-F238E27FC236}">
                    <a16:creationId xmlns:a16="http://schemas.microsoft.com/office/drawing/2014/main" id="{7F857DC5-593E-7770-C97C-CE7C1AC7C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00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4" name="Line 138">
                <a:extLst>
                  <a:ext uri="{FF2B5EF4-FFF2-40B4-BE49-F238E27FC236}">
                    <a16:creationId xmlns:a16="http://schemas.microsoft.com/office/drawing/2014/main" id="{951384AD-2D64-800C-27AB-C9B876684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36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5" name="Line 139">
                <a:extLst>
                  <a:ext uri="{FF2B5EF4-FFF2-40B4-BE49-F238E27FC236}">
                    <a16:creationId xmlns:a16="http://schemas.microsoft.com/office/drawing/2014/main" id="{2FE4EE27-7536-9A11-5F88-B6E86AFEC5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85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6" name="Line 140">
                <a:extLst>
                  <a:ext uri="{FF2B5EF4-FFF2-40B4-BE49-F238E27FC236}">
                    <a16:creationId xmlns:a16="http://schemas.microsoft.com/office/drawing/2014/main" id="{89941F23-8AB0-300D-974D-48B108379C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34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7" name="Freeform 141">
                <a:extLst>
                  <a:ext uri="{FF2B5EF4-FFF2-40B4-BE49-F238E27FC236}">
                    <a16:creationId xmlns:a16="http://schemas.microsoft.com/office/drawing/2014/main" id="{2B2AFD75-F284-58F7-C626-5205D6CE4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0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10612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10612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8" name="Line 142">
                <a:extLst>
                  <a:ext uri="{FF2B5EF4-FFF2-40B4-BE49-F238E27FC236}">
                    <a16:creationId xmlns:a16="http://schemas.microsoft.com/office/drawing/2014/main" id="{52B6BE46-DD68-632C-8114-E5FCFD0AD5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19" y="13757"/>
                <a:ext cx="3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99" name="Line 143">
                <a:extLst>
                  <a:ext uri="{FF2B5EF4-FFF2-40B4-BE49-F238E27FC236}">
                    <a16:creationId xmlns:a16="http://schemas.microsoft.com/office/drawing/2014/main" id="{4395FA8E-5A49-D45B-5682-0C35BE274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58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0" name="Line 144">
                <a:extLst>
                  <a:ext uri="{FF2B5EF4-FFF2-40B4-BE49-F238E27FC236}">
                    <a16:creationId xmlns:a16="http://schemas.microsoft.com/office/drawing/2014/main" id="{F50CF708-99D5-FDFA-929A-B0303DE2B9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07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1" name="Line 145">
                <a:extLst>
                  <a:ext uri="{FF2B5EF4-FFF2-40B4-BE49-F238E27FC236}">
                    <a16:creationId xmlns:a16="http://schemas.microsoft.com/office/drawing/2014/main" id="{FBF54159-9F9D-1AE4-654B-6E58109FC7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56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2" name="Freeform 146">
                <a:extLst>
                  <a:ext uri="{FF2B5EF4-FFF2-40B4-BE49-F238E27FC236}">
                    <a16:creationId xmlns:a16="http://schemas.microsoft.com/office/drawing/2014/main" id="{AD150328-8928-C6E7-D619-F4A28D731D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2" y="13757"/>
                <a:ext cx="49" cy="2"/>
              </a:xfrm>
              <a:custGeom>
                <a:avLst/>
                <a:gdLst>
                  <a:gd name="T0" fmla="*/ 0 w 20000"/>
                  <a:gd name="T1" fmla="*/ 0 h 20000"/>
                  <a:gd name="T2" fmla="*/ 9388 w 20000"/>
                  <a:gd name="T3" fmla="*/ 0 h 20000"/>
                  <a:gd name="T4" fmla="*/ 20000 w 20000"/>
                  <a:gd name="T5" fmla="*/ 0 h 20000"/>
                  <a:gd name="T6" fmla="*/ 0 w 20000"/>
                  <a:gd name="T7" fmla="*/ 0 h 20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00" h="20000">
                    <a:moveTo>
                      <a:pt x="0" y="0"/>
                    </a:moveTo>
                    <a:lnTo>
                      <a:pt x="9388" y="0"/>
                    </a:lnTo>
                    <a:lnTo>
                      <a:pt x="200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00008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3" name="Line 147">
                <a:extLst>
                  <a:ext uri="{FF2B5EF4-FFF2-40B4-BE49-F238E27FC236}">
                    <a16:creationId xmlns:a16="http://schemas.microsoft.com/office/drawing/2014/main" id="{02CCBC0D-7C66-93F3-DE00-20584FF89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41" y="13757"/>
                <a:ext cx="36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4" name="Line 148">
                <a:extLst>
                  <a:ext uri="{FF2B5EF4-FFF2-40B4-BE49-F238E27FC236}">
                    <a16:creationId xmlns:a16="http://schemas.microsoft.com/office/drawing/2014/main" id="{CF1A0AAA-F1E5-249A-CA80-07B922DB38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477" y="13757"/>
                <a:ext cx="49" cy="2"/>
              </a:xfrm>
              <a:prstGeom prst="line">
                <a:avLst/>
              </a:prstGeom>
              <a:noFill/>
              <a:ln w="9525">
                <a:solidFill>
                  <a:srgbClr val="00008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5" name="Line 149">
                <a:extLst>
                  <a:ext uri="{FF2B5EF4-FFF2-40B4-BE49-F238E27FC236}">
                    <a16:creationId xmlns:a16="http://schemas.microsoft.com/office/drawing/2014/main" id="{91DB645A-B644-2FC0-9894-C7FF8E384F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885" y="11359"/>
                <a:ext cx="0" cy="241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6" name="Line 150">
                <a:extLst>
                  <a:ext uri="{FF2B5EF4-FFF2-40B4-BE49-F238E27FC236}">
                    <a16:creationId xmlns:a16="http://schemas.microsoft.com/office/drawing/2014/main" id="{B4A44DAB-B902-FEEF-BF00-012DF8B835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20" y="11711"/>
                <a:ext cx="0" cy="2115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7" name="Line 151">
                <a:extLst>
                  <a:ext uri="{FF2B5EF4-FFF2-40B4-BE49-F238E27FC236}">
                    <a16:creationId xmlns:a16="http://schemas.microsoft.com/office/drawing/2014/main" id="{B6D92820-693A-8114-5C6F-8A7975B779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2" y="11696"/>
                <a:ext cx="0" cy="213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8" name="Line 152">
                <a:extLst>
                  <a:ext uri="{FF2B5EF4-FFF2-40B4-BE49-F238E27FC236}">
                    <a16:creationId xmlns:a16="http://schemas.microsoft.com/office/drawing/2014/main" id="{7C0F877B-B4D8-A3D2-C6A6-7FD6ECCEED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9" y="13007"/>
                <a:ext cx="843" cy="70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609" name="Line 153">
                <a:extLst>
                  <a:ext uri="{FF2B5EF4-FFF2-40B4-BE49-F238E27FC236}">
                    <a16:creationId xmlns:a16="http://schemas.microsoft.com/office/drawing/2014/main" id="{61C9BFDC-9F3F-6318-EF46-0BA99CFD1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569" y="13007"/>
                <a:ext cx="825" cy="66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31610" name="Text Box 154">
            <a:extLst>
              <a:ext uri="{FF2B5EF4-FFF2-40B4-BE49-F238E27FC236}">
                <a16:creationId xmlns:a16="http://schemas.microsoft.com/office/drawing/2014/main" id="{2BA99C08-BE4D-3C01-6073-BA64E83B16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6.8-15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4" name="Rectangle 4">
            <a:extLst>
              <a:ext uri="{FF2B5EF4-FFF2-40B4-BE49-F238E27FC236}">
                <a16:creationId xmlns:a16="http://schemas.microsoft.com/office/drawing/2014/main" id="{73B74E45-38AB-05A8-6FAD-04E07A37F4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Calculating Sigma – Discrete Data</a:t>
            </a:r>
          </a:p>
        </p:txBody>
      </p:sp>
      <p:sp>
        <p:nvSpPr>
          <p:cNvPr id="532486" name="Rectangle 6">
            <a:extLst>
              <a:ext uri="{FF2B5EF4-FFF2-40B4-BE49-F238E27FC236}">
                <a16:creationId xmlns:a16="http://schemas.microsoft.com/office/drawing/2014/main" id="{751CB879-E0B8-F52D-077E-E8EA49B8A5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2485" name="Object 5">
            <a:extLst>
              <a:ext uri="{FF2B5EF4-FFF2-40B4-BE49-F238E27FC236}">
                <a16:creationId xmlns:a16="http://schemas.microsoft.com/office/drawing/2014/main" id="{59FCF1FC-A6F4-7D92-89ED-E0FBB0CA4B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28800" y="2209800"/>
          <a:ext cx="5334000" cy="1619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82700" imgH="393700" progId="Equation.3">
                  <p:embed/>
                </p:oleObj>
              </mc:Choice>
              <mc:Fallback>
                <p:oleObj name="Equation" r:id="rId2" imgW="12827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209800"/>
                        <a:ext cx="5334000" cy="1619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2487" name="Text Box 7">
            <a:extLst>
              <a:ext uri="{FF2B5EF4-FFF2-40B4-BE49-F238E27FC236}">
                <a16:creationId xmlns:a16="http://schemas.microsoft.com/office/drawing/2014/main" id="{91013211-4DA4-32B2-16D1-82B2D3F87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6.8-16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9F0C4C70-8813-D20E-B76C-466129426C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First, Final, Normalized, Rolled-TP Yield</a:t>
            </a:r>
          </a:p>
        </p:txBody>
      </p:sp>
      <p:sp>
        <p:nvSpPr>
          <p:cNvPr id="535556" name="Rectangle 4">
            <a:extLst>
              <a:ext uri="{FF2B5EF4-FFF2-40B4-BE49-F238E27FC236}">
                <a16:creationId xmlns:a16="http://schemas.microsoft.com/office/drawing/2014/main" id="{321FE402-C7E3-084F-21B5-C95FBA17B3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33738"/>
            <a:ext cx="9144000" cy="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5" name="Object 3">
            <a:extLst>
              <a:ext uri="{FF2B5EF4-FFF2-40B4-BE49-F238E27FC236}">
                <a16:creationId xmlns:a16="http://schemas.microsoft.com/office/drawing/2014/main" id="{771130DE-7905-1EF5-54CF-82210EF618D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971550"/>
          <a:ext cx="2133600" cy="884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940208" imgH="393871" progId="Equation.3">
                  <p:embed/>
                </p:oleObj>
              </mc:Choice>
              <mc:Fallback>
                <p:oleObj name="Equation" r:id="rId2" imgW="940208" imgH="393871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971550"/>
                        <a:ext cx="2133600" cy="8842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58" name="Rectangle 6">
            <a:extLst>
              <a:ext uri="{FF2B5EF4-FFF2-40B4-BE49-F238E27FC236}">
                <a16:creationId xmlns:a16="http://schemas.microsoft.com/office/drawing/2014/main" id="{59A594CC-04C0-492A-2160-20074010B5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05138"/>
            <a:ext cx="9144000" cy="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7" name="Object 5">
            <a:extLst>
              <a:ext uri="{FF2B5EF4-FFF2-40B4-BE49-F238E27FC236}">
                <a16:creationId xmlns:a16="http://schemas.microsoft.com/office/drawing/2014/main" id="{8FEE38C2-6EB2-0EC5-7A7C-32A0B03861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2057400"/>
          <a:ext cx="5029200" cy="1598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667000" imgH="850900" progId="Equation.3">
                  <p:embed/>
                </p:oleObj>
              </mc:Choice>
              <mc:Fallback>
                <p:oleObj name="Equation" r:id="rId4" imgW="2667000" imgH="8509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057400"/>
                        <a:ext cx="5029200" cy="15986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0" name="Rectangle 8">
            <a:extLst>
              <a:ext uri="{FF2B5EF4-FFF2-40B4-BE49-F238E27FC236}">
                <a16:creationId xmlns:a16="http://schemas.microsoft.com/office/drawing/2014/main" id="{CE992852-A908-8FB4-EAF8-E3674102AD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986088"/>
            <a:ext cx="9144000" cy="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9" name="Object 7">
            <a:extLst>
              <a:ext uri="{FF2B5EF4-FFF2-40B4-BE49-F238E27FC236}">
                <a16:creationId xmlns:a16="http://schemas.microsoft.com/office/drawing/2014/main" id="{3C3890A2-8AFB-5149-6D5F-FD92AC2F89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3886200"/>
          <a:ext cx="3657600" cy="1525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120900" imgH="889000" progId="Equation.3">
                  <p:embed/>
                </p:oleObj>
              </mc:Choice>
              <mc:Fallback>
                <p:oleObj name="Equation" r:id="rId6" imgW="2120900" imgH="889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3886200"/>
                        <a:ext cx="3657600" cy="15255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2" name="Rectangle 10">
            <a:extLst>
              <a:ext uri="{FF2B5EF4-FFF2-40B4-BE49-F238E27FC236}">
                <a16:creationId xmlns:a16="http://schemas.microsoft.com/office/drawing/2014/main" id="{62C2B98B-D641-48B6-530C-92F3E134A8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257550"/>
            <a:ext cx="9144000" cy="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61" name="Object 9">
            <a:extLst>
              <a:ext uri="{FF2B5EF4-FFF2-40B4-BE49-F238E27FC236}">
                <a16:creationId xmlns:a16="http://schemas.microsoft.com/office/drawing/2014/main" id="{6102805E-C15C-6D4E-2BE8-E1864F40F7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53200" y="5562600"/>
          <a:ext cx="2438400" cy="820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016000" imgH="342900" progId="Equation.3">
                  <p:embed/>
                </p:oleObj>
              </mc:Choice>
              <mc:Fallback>
                <p:oleObj name="Equation" r:id="rId8" imgW="1016000" imgH="342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5562600"/>
                        <a:ext cx="2438400" cy="8207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>
                        <a:outerShdw dist="107763" dir="2700000" algn="ctr" rotWithShape="0">
                          <a:srgbClr val="808080">
                            <a:alpha val="50000"/>
                          </a:srgbClr>
                        </a:outerShdw>
                      </a:effec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3" name="Text Box 11">
            <a:extLst>
              <a:ext uri="{FF2B5EF4-FFF2-40B4-BE49-F238E27FC236}">
                <a16:creationId xmlns:a16="http://schemas.microsoft.com/office/drawing/2014/main" id="{FC652D68-EF22-6095-2192-DF6D6885A4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2484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 17-18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85" name="Rectangle 9">
            <a:extLst>
              <a:ext uri="{FF2B5EF4-FFF2-40B4-BE49-F238E27FC236}">
                <a16:creationId xmlns:a16="http://schemas.microsoft.com/office/drawing/2014/main" id="{BA25A9E4-1266-0C0E-890A-525B03AC77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Sigma Assessment - Example</a:t>
            </a:r>
          </a:p>
        </p:txBody>
      </p:sp>
      <p:grpSp>
        <p:nvGrpSpPr>
          <p:cNvPr id="536587" name="Group 11">
            <a:extLst>
              <a:ext uri="{FF2B5EF4-FFF2-40B4-BE49-F238E27FC236}">
                <a16:creationId xmlns:a16="http://schemas.microsoft.com/office/drawing/2014/main" id="{D834AF27-6B54-C4EF-A4E4-A859C3137913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1066800"/>
            <a:ext cx="6496050" cy="750888"/>
            <a:chOff x="1428" y="767"/>
            <a:chExt cx="2614" cy="302"/>
          </a:xfrm>
        </p:grpSpPr>
        <p:sp>
          <p:nvSpPr>
            <p:cNvPr id="536579" name="Rectangle 3">
              <a:extLst>
                <a:ext uri="{FF2B5EF4-FFF2-40B4-BE49-F238E27FC236}">
                  <a16:creationId xmlns:a16="http://schemas.microsoft.com/office/drawing/2014/main" id="{CD56CEF8-B9F6-CBB8-5CAE-02328BFD6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" y="767"/>
              <a:ext cx="559" cy="302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latin typeface="Arial" panose="020B0604020202020204" pitchFamily="34" charset="0"/>
                  <a:ea typeface="Batang" panose="02030600000101010101" pitchFamily="18" charset="-127"/>
                </a:rPr>
                <a:t>Market Product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6580" name="Rectangle 4">
              <a:extLst>
                <a:ext uri="{FF2B5EF4-FFF2-40B4-BE49-F238E27FC236}">
                  <a16:creationId xmlns:a16="http://schemas.microsoft.com/office/drawing/2014/main" id="{860267A7-DE17-16A8-B965-4C4731463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768"/>
              <a:ext cx="684" cy="3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latin typeface="Arial" panose="020B0604020202020204" pitchFamily="34" charset="0"/>
                  <a:ea typeface="Batang" panose="02030600000101010101" pitchFamily="18" charset="-127"/>
                </a:rPr>
                <a:t>Execute Transaction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6581" name="Rectangle 5">
              <a:extLst>
                <a:ext uri="{FF2B5EF4-FFF2-40B4-BE49-F238E27FC236}">
                  <a16:creationId xmlns:a16="http://schemas.microsoft.com/office/drawing/2014/main" id="{289AA449-AF66-D7DA-22C4-C45EC66B6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8" y="768"/>
              <a:ext cx="774" cy="300"/>
            </a:xfrm>
            <a:prstGeom prst="rect">
              <a:avLst/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 b="1">
                  <a:latin typeface="Arial" panose="020B0604020202020204" pitchFamily="34" charset="0"/>
                  <a:ea typeface="Batang" panose="02030600000101010101" pitchFamily="18" charset="-127"/>
                </a:rPr>
                <a:t>Complete Transaction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36582" name="Line 6">
              <a:extLst>
                <a:ext uri="{FF2B5EF4-FFF2-40B4-BE49-F238E27FC236}">
                  <a16:creationId xmlns:a16="http://schemas.microsoft.com/office/drawing/2014/main" id="{B42DF938-E754-7265-A350-D985686E6D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2" y="918"/>
              <a:ext cx="28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6583" name="Line 7">
              <a:extLst>
                <a:ext uri="{FF2B5EF4-FFF2-40B4-BE49-F238E27FC236}">
                  <a16:creationId xmlns:a16="http://schemas.microsoft.com/office/drawing/2014/main" id="{9AD85EC0-89FC-6974-A9BF-31E5D67BD4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2" y="918"/>
              <a:ext cx="28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536584" name="Object 8">
            <a:extLst>
              <a:ext uri="{FF2B5EF4-FFF2-40B4-BE49-F238E27FC236}">
                <a16:creationId xmlns:a16="http://schemas.microsoft.com/office/drawing/2014/main" id="{BEB9CD1B-4667-1D72-7AC2-63801D9DCD10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0" y="2590800"/>
          <a:ext cx="9144000" cy="2230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331381" imgH="2031404" progId="Word.Document.8">
                  <p:embed/>
                </p:oleObj>
              </mc:Choice>
              <mc:Fallback>
                <p:oleObj name="Document" r:id="rId2" imgW="8331381" imgH="2031404" progId="Word.Document.8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590800"/>
                        <a:ext cx="9144000" cy="2230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6588" name="Text Box 12">
            <a:extLst>
              <a:ext uri="{FF2B5EF4-FFF2-40B4-BE49-F238E27FC236}">
                <a16:creationId xmlns:a16="http://schemas.microsoft.com/office/drawing/2014/main" id="{AB347E9E-6A19-ECC4-6A25-A12D376756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2888" y="6324600"/>
            <a:ext cx="1865312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 20-21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8" name="Rectangle 4">
            <a:extLst>
              <a:ext uri="{FF2B5EF4-FFF2-40B4-BE49-F238E27FC236}">
                <a16:creationId xmlns:a16="http://schemas.microsoft.com/office/drawing/2014/main" id="{E3D3C2E0-1C5C-99DE-EC8A-02A5D85592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Sigma Scorecard</a:t>
            </a:r>
          </a:p>
        </p:txBody>
      </p:sp>
      <p:graphicFrame>
        <p:nvGraphicFramePr>
          <p:cNvPr id="538627" name="Object 3">
            <a:extLst>
              <a:ext uri="{FF2B5EF4-FFF2-40B4-BE49-F238E27FC236}">
                <a16:creationId xmlns:a16="http://schemas.microsoft.com/office/drawing/2014/main" id="{7237313A-B175-0610-0996-297005D953EE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81000" y="1371600"/>
          <a:ext cx="8451850" cy="497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794135" imgH="5177897" progId="Word.Document.8">
                  <p:embed/>
                </p:oleObj>
              </mc:Choice>
              <mc:Fallback>
                <p:oleObj name="Document" r:id="rId2" imgW="8794135" imgH="5177897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371600"/>
                        <a:ext cx="8451850" cy="497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8630" name="AutoShape 6">
            <a:extLst>
              <a:ext uri="{FF2B5EF4-FFF2-40B4-BE49-F238E27FC236}">
                <a16:creationId xmlns:a16="http://schemas.microsoft.com/office/drawing/2014/main" id="{FC8BC9D4-10C5-FDDA-B822-E77320130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838200"/>
            <a:ext cx="1985963" cy="431800"/>
          </a:xfrm>
          <a:prstGeom prst="wedgeRoundRectCallout">
            <a:avLst>
              <a:gd name="adj1" fmla="val 60231"/>
              <a:gd name="adj2" fmla="val 139338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000">
                <a:ea typeface="Batang" panose="02030600000101010101" pitchFamily="18" charset="-127"/>
              </a:rPr>
              <a:t>Calculated Using Basic Sigma Method for Discrete Data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8631" name="AutoShape 7">
            <a:extLst>
              <a:ext uri="{FF2B5EF4-FFF2-40B4-BE49-F238E27FC236}">
                <a16:creationId xmlns:a16="http://schemas.microsoft.com/office/drawing/2014/main" id="{50539969-AEFE-A4B6-62DD-970CBFF423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6334125"/>
            <a:ext cx="3190875" cy="498475"/>
          </a:xfrm>
          <a:prstGeom prst="wedgeRoundRectCallout">
            <a:avLst>
              <a:gd name="adj1" fmla="val 22736"/>
              <a:gd name="adj2" fmla="val -93310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Calculated Using Normalized Yield Formula and Short Term Sigma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8632" name="AutoShape 8">
            <a:extLst>
              <a:ext uri="{FF2B5EF4-FFF2-40B4-BE49-F238E27FC236}">
                <a16:creationId xmlns:a16="http://schemas.microsoft.com/office/drawing/2014/main" id="{2DAC13AC-434C-C916-C592-AA4CE57E5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6172200"/>
            <a:ext cx="1371600" cy="574675"/>
          </a:xfrm>
          <a:prstGeom prst="wedgeRoundRectCallout">
            <a:avLst>
              <a:gd name="adj1" fmla="val 69444"/>
              <a:gd name="adj2" fmla="val -109667"/>
              <a:gd name="adj3" fmla="val 16667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000">
                <a:ea typeface="Batang" panose="02030600000101010101" pitchFamily="18" charset="-127"/>
              </a:rPr>
              <a:t>The Product of Sub-Process Yields (and Failed Trade Yield)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8633" name="Text Box 9">
            <a:extLst>
              <a:ext uri="{FF2B5EF4-FFF2-40B4-BE49-F238E27FC236}">
                <a16:creationId xmlns:a16="http://schemas.microsoft.com/office/drawing/2014/main" id="{AB6DACB0-9879-7AA4-51B2-315971148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2484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6.8-22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A22B8972-F95F-813F-12D4-8C358876D3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41699" name="Rectangle 3">
            <a:extLst>
              <a:ext uri="{FF2B5EF4-FFF2-40B4-BE49-F238E27FC236}">
                <a16:creationId xmlns:a16="http://schemas.microsoft.com/office/drawing/2014/main" id="{968DBA89-B5D6-C708-3A5F-B8AE23E00E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Process Capability Exercises (Exercise 6.10-45, 46)</a:t>
            </a:r>
          </a:p>
          <a:p>
            <a:endParaRPr lang="en-US" altLang="en-US"/>
          </a:p>
          <a:p>
            <a:r>
              <a:rPr lang="en-US" altLang="en-US"/>
              <a:t>Process Yield (Exercises 6.10-47, 48)</a:t>
            </a:r>
          </a:p>
          <a:p>
            <a:endParaRPr lang="en-US" altLang="en-US"/>
          </a:p>
          <a:p>
            <a:r>
              <a:rPr lang="en-US" altLang="en-US"/>
              <a:t>Calculate an appropriate Capability metric for your process.  Calculate Sigma-Level for your process</a:t>
            </a:r>
          </a:p>
          <a:p>
            <a:endParaRPr lang="en-US" altLang="en-US"/>
          </a:p>
          <a:p>
            <a:r>
              <a:rPr lang="en-US" altLang="en-US"/>
              <a:t>Capstone Process Capability (Exercise 6.10-57)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7DDB6425-0DC8-FE70-6E1E-B5F3F4D137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B509E019-DC89-9C1C-B5A1-2FAC9F4AFB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develop a picture of a process’ capability using specification limits and a histogram or frequency chart</a:t>
            </a:r>
          </a:p>
          <a:p>
            <a:r>
              <a:rPr lang="en-US" altLang="en-US"/>
              <a:t>Be able to calculate and interpret short/long term measures of process capability for one and two-sided specification limits</a:t>
            </a:r>
          </a:p>
          <a:p>
            <a:r>
              <a:rPr lang="en-US" altLang="en-US"/>
              <a:t>Be able to plan and conduct a study to assess the capability of a process</a:t>
            </a:r>
          </a:p>
          <a:p>
            <a:r>
              <a:rPr lang="en-US" altLang="en-US"/>
              <a:t>Be able to calculate and interpret the Sigma level of a process</a:t>
            </a:r>
          </a:p>
          <a:p>
            <a:r>
              <a:rPr lang="en-US" altLang="en-US"/>
              <a:t>Be able to calculate the first-pass and final pass yield of a process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D9C30C2B-031F-E6FF-8763-9282470DC1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Capability Defined:</a:t>
            </a:r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7020B1B4-BEFB-9D66-CCBC-007C8BA0E7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3600" b="1" i="1"/>
              <a:t>“How well does our process' output (product or service) meet the valid requirements of the customer?”</a:t>
            </a:r>
          </a:p>
        </p:txBody>
      </p:sp>
      <p:sp>
        <p:nvSpPr>
          <p:cNvPr id="441363" name="Text Box 19">
            <a:extLst>
              <a:ext uri="{FF2B5EF4-FFF2-40B4-BE49-F238E27FC236}">
                <a16:creationId xmlns:a16="http://schemas.microsoft.com/office/drawing/2014/main" id="{6DE8764F-A8C4-51D5-3448-D7B369E328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38011052-A9A8-9CD2-AE4A-9EA368E0F4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Capability - Picture</a:t>
            </a:r>
          </a:p>
        </p:txBody>
      </p:sp>
      <p:sp>
        <p:nvSpPr>
          <p:cNvPr id="513031" name="Text Box 7">
            <a:extLst>
              <a:ext uri="{FF2B5EF4-FFF2-40B4-BE49-F238E27FC236}">
                <a16:creationId xmlns:a16="http://schemas.microsoft.com/office/drawing/2014/main" id="{B296F54C-D303-C271-EA54-BF4CDD5F49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252" name="Rectangle 228">
            <a:extLst>
              <a:ext uri="{FF2B5EF4-FFF2-40B4-BE49-F238E27FC236}">
                <a16:creationId xmlns:a16="http://schemas.microsoft.com/office/drawing/2014/main" id="{DF2DAF0D-7016-30B9-C0E3-C1B2B7AF5D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5257800"/>
            <a:ext cx="2632075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Process Output does not meet Customer Requirements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3083" name="Group 59">
            <a:extLst>
              <a:ext uri="{FF2B5EF4-FFF2-40B4-BE49-F238E27FC236}">
                <a16:creationId xmlns:a16="http://schemas.microsoft.com/office/drawing/2014/main" id="{71521FFF-8559-E2C7-10A7-2BF1B6360256}"/>
              </a:ext>
            </a:extLst>
          </p:cNvPr>
          <p:cNvGrpSpPr>
            <a:grpSpLocks/>
          </p:cNvGrpSpPr>
          <p:nvPr/>
        </p:nvGrpSpPr>
        <p:grpSpPr bwMode="auto">
          <a:xfrm>
            <a:off x="501650" y="990600"/>
            <a:ext cx="3178175" cy="376238"/>
            <a:chOff x="424" y="818"/>
            <a:chExt cx="1488" cy="176"/>
          </a:xfrm>
        </p:grpSpPr>
        <p:sp>
          <p:nvSpPr>
            <p:cNvPr id="513081" name="Rectangle 57">
              <a:extLst>
                <a:ext uri="{FF2B5EF4-FFF2-40B4-BE49-F238E27FC236}">
                  <a16:creationId xmlns:a16="http://schemas.microsoft.com/office/drawing/2014/main" id="{5808EB1A-5D75-C526-27AE-C0532BF3AD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" y="818"/>
              <a:ext cx="1488" cy="17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2" name="Rectangle 58">
              <a:extLst>
                <a:ext uri="{FF2B5EF4-FFF2-40B4-BE49-F238E27FC236}">
                  <a16:creationId xmlns:a16="http://schemas.microsoft.com/office/drawing/2014/main" id="{6A58B4EA-7726-37F6-6471-7817254B7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" y="818"/>
              <a:ext cx="1488" cy="17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084" name="Rectangle 60">
            <a:extLst>
              <a:ext uri="{FF2B5EF4-FFF2-40B4-BE49-F238E27FC236}">
                <a16:creationId xmlns:a16="http://schemas.microsoft.com/office/drawing/2014/main" id="{E08ABEE0-3231-BD88-C767-906C95784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1069975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One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085" name="Rectangle 61">
            <a:extLst>
              <a:ext uri="{FF2B5EF4-FFF2-40B4-BE49-F238E27FC236}">
                <a16:creationId xmlns:a16="http://schemas.microsoft.com/office/drawing/2014/main" id="{1CC0E40D-D811-D2B0-AF38-C87F6E4C2B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275" y="1069975"/>
            <a:ext cx="68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086" name="Rectangle 62">
            <a:extLst>
              <a:ext uri="{FF2B5EF4-FFF2-40B4-BE49-F238E27FC236}">
                <a16:creationId xmlns:a16="http://schemas.microsoft.com/office/drawing/2014/main" id="{A0AABA4C-FE9E-0C67-4770-111ED5B2FA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538" y="1069975"/>
            <a:ext cx="18748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Sided Specification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3089" name="Group 65">
            <a:extLst>
              <a:ext uri="{FF2B5EF4-FFF2-40B4-BE49-F238E27FC236}">
                <a16:creationId xmlns:a16="http://schemas.microsoft.com/office/drawing/2014/main" id="{0E5E9027-7D3B-AACE-E218-C37E752EAD32}"/>
              </a:ext>
            </a:extLst>
          </p:cNvPr>
          <p:cNvGrpSpPr>
            <a:grpSpLocks/>
          </p:cNvGrpSpPr>
          <p:nvPr/>
        </p:nvGrpSpPr>
        <p:grpSpPr bwMode="auto">
          <a:xfrm>
            <a:off x="842963" y="2657475"/>
            <a:ext cx="219075" cy="219075"/>
            <a:chOff x="584" y="1599"/>
            <a:chExt cx="102" cy="102"/>
          </a:xfrm>
        </p:grpSpPr>
        <p:sp>
          <p:nvSpPr>
            <p:cNvPr id="513087" name="Rectangle 63">
              <a:extLst>
                <a:ext uri="{FF2B5EF4-FFF2-40B4-BE49-F238E27FC236}">
                  <a16:creationId xmlns:a16="http://schemas.microsoft.com/office/drawing/2014/main" id="{850243C6-1077-9B8F-F682-87ABEDA9F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" y="1599"/>
              <a:ext cx="102" cy="102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8" name="Rectangle 64">
              <a:extLst>
                <a:ext uri="{FF2B5EF4-FFF2-40B4-BE49-F238E27FC236}">
                  <a16:creationId xmlns:a16="http://schemas.microsoft.com/office/drawing/2014/main" id="{55812C72-24C6-2BDB-09DC-241E21EB3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" y="1599"/>
              <a:ext cx="102" cy="102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92" name="Group 68">
            <a:extLst>
              <a:ext uri="{FF2B5EF4-FFF2-40B4-BE49-F238E27FC236}">
                <a16:creationId xmlns:a16="http://schemas.microsoft.com/office/drawing/2014/main" id="{F300D245-531F-9D80-5F8D-2255228B4227}"/>
              </a:ext>
            </a:extLst>
          </p:cNvPr>
          <p:cNvGrpSpPr>
            <a:grpSpLocks/>
          </p:cNvGrpSpPr>
          <p:nvPr/>
        </p:nvGrpSpPr>
        <p:grpSpPr bwMode="auto">
          <a:xfrm>
            <a:off x="1049338" y="2452688"/>
            <a:ext cx="217487" cy="423862"/>
            <a:chOff x="680" y="1503"/>
            <a:chExt cx="102" cy="198"/>
          </a:xfrm>
        </p:grpSpPr>
        <p:sp>
          <p:nvSpPr>
            <p:cNvPr id="513090" name="Rectangle 66">
              <a:extLst>
                <a:ext uri="{FF2B5EF4-FFF2-40B4-BE49-F238E27FC236}">
                  <a16:creationId xmlns:a16="http://schemas.microsoft.com/office/drawing/2014/main" id="{CCC470E7-F774-5FF3-DD18-75C5097290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" y="1503"/>
              <a:ext cx="102" cy="198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1" name="Rectangle 67">
              <a:extLst>
                <a:ext uri="{FF2B5EF4-FFF2-40B4-BE49-F238E27FC236}">
                  <a16:creationId xmlns:a16="http://schemas.microsoft.com/office/drawing/2014/main" id="{DEFD4EE7-BD38-543C-E966-25FE02DE7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0" y="1503"/>
              <a:ext cx="102" cy="198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95" name="Group 71">
            <a:extLst>
              <a:ext uri="{FF2B5EF4-FFF2-40B4-BE49-F238E27FC236}">
                <a16:creationId xmlns:a16="http://schemas.microsoft.com/office/drawing/2014/main" id="{6C1B379A-4D7D-27C6-32A4-12D2EE2D932C}"/>
              </a:ext>
            </a:extLst>
          </p:cNvPr>
          <p:cNvGrpSpPr>
            <a:grpSpLocks/>
          </p:cNvGrpSpPr>
          <p:nvPr/>
        </p:nvGrpSpPr>
        <p:grpSpPr bwMode="auto">
          <a:xfrm>
            <a:off x="1254125" y="2146300"/>
            <a:ext cx="217488" cy="730250"/>
            <a:chOff x="776" y="1359"/>
            <a:chExt cx="102" cy="342"/>
          </a:xfrm>
        </p:grpSpPr>
        <p:sp>
          <p:nvSpPr>
            <p:cNvPr id="513093" name="Rectangle 69">
              <a:extLst>
                <a:ext uri="{FF2B5EF4-FFF2-40B4-BE49-F238E27FC236}">
                  <a16:creationId xmlns:a16="http://schemas.microsoft.com/office/drawing/2014/main" id="{DC89DFE3-725C-5F1C-797E-4085DDE78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" y="1359"/>
              <a:ext cx="102" cy="342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4" name="Rectangle 70">
              <a:extLst>
                <a:ext uri="{FF2B5EF4-FFF2-40B4-BE49-F238E27FC236}">
                  <a16:creationId xmlns:a16="http://schemas.microsoft.com/office/drawing/2014/main" id="{B95D6E9D-72FB-17B5-6CA9-E79F8C508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" y="1359"/>
              <a:ext cx="102" cy="342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098" name="Group 74">
            <a:extLst>
              <a:ext uri="{FF2B5EF4-FFF2-40B4-BE49-F238E27FC236}">
                <a16:creationId xmlns:a16="http://schemas.microsoft.com/office/drawing/2014/main" id="{AF183438-8525-2768-CCDF-277ED42DD4E1}"/>
              </a:ext>
            </a:extLst>
          </p:cNvPr>
          <p:cNvGrpSpPr>
            <a:grpSpLocks/>
          </p:cNvGrpSpPr>
          <p:nvPr/>
        </p:nvGrpSpPr>
        <p:grpSpPr bwMode="auto">
          <a:xfrm>
            <a:off x="1458913" y="1838325"/>
            <a:ext cx="217487" cy="1038225"/>
            <a:chOff x="872" y="1215"/>
            <a:chExt cx="102" cy="486"/>
          </a:xfrm>
        </p:grpSpPr>
        <p:sp>
          <p:nvSpPr>
            <p:cNvPr id="513096" name="Rectangle 72">
              <a:extLst>
                <a:ext uri="{FF2B5EF4-FFF2-40B4-BE49-F238E27FC236}">
                  <a16:creationId xmlns:a16="http://schemas.microsoft.com/office/drawing/2014/main" id="{7104B915-130D-67AD-45CB-D1339D65D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" y="1215"/>
              <a:ext cx="102" cy="486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7" name="Rectangle 73">
              <a:extLst>
                <a:ext uri="{FF2B5EF4-FFF2-40B4-BE49-F238E27FC236}">
                  <a16:creationId xmlns:a16="http://schemas.microsoft.com/office/drawing/2014/main" id="{1B1E4928-525B-AE0F-861C-06CAB8BDCA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2" y="1215"/>
              <a:ext cx="102" cy="48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101" name="Group 77">
            <a:extLst>
              <a:ext uri="{FF2B5EF4-FFF2-40B4-BE49-F238E27FC236}">
                <a16:creationId xmlns:a16="http://schemas.microsoft.com/office/drawing/2014/main" id="{A8FB6124-DF24-196A-9315-7D337769DF98}"/>
              </a:ext>
            </a:extLst>
          </p:cNvPr>
          <p:cNvGrpSpPr>
            <a:grpSpLocks/>
          </p:cNvGrpSpPr>
          <p:nvPr/>
        </p:nvGrpSpPr>
        <p:grpSpPr bwMode="auto">
          <a:xfrm>
            <a:off x="1663700" y="1635125"/>
            <a:ext cx="217488" cy="1241425"/>
            <a:chOff x="968" y="1120"/>
            <a:chExt cx="102" cy="581"/>
          </a:xfrm>
        </p:grpSpPr>
        <p:sp>
          <p:nvSpPr>
            <p:cNvPr id="513099" name="Rectangle 75">
              <a:extLst>
                <a:ext uri="{FF2B5EF4-FFF2-40B4-BE49-F238E27FC236}">
                  <a16:creationId xmlns:a16="http://schemas.microsoft.com/office/drawing/2014/main" id="{ABD5ABBB-7696-963B-C28C-FF5259692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" y="1120"/>
              <a:ext cx="102" cy="58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0" name="Rectangle 76">
              <a:extLst>
                <a:ext uri="{FF2B5EF4-FFF2-40B4-BE49-F238E27FC236}">
                  <a16:creationId xmlns:a16="http://schemas.microsoft.com/office/drawing/2014/main" id="{2B0845DF-577E-0C27-D8C7-C274370F6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8" y="1120"/>
              <a:ext cx="102" cy="58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104" name="Group 80">
            <a:extLst>
              <a:ext uri="{FF2B5EF4-FFF2-40B4-BE49-F238E27FC236}">
                <a16:creationId xmlns:a16="http://schemas.microsoft.com/office/drawing/2014/main" id="{3AA1F2C8-C77B-0A4A-C69F-07908DA22FFE}"/>
              </a:ext>
            </a:extLst>
          </p:cNvPr>
          <p:cNvGrpSpPr>
            <a:grpSpLocks/>
          </p:cNvGrpSpPr>
          <p:nvPr/>
        </p:nvGrpSpPr>
        <p:grpSpPr bwMode="auto">
          <a:xfrm>
            <a:off x="1868488" y="1941513"/>
            <a:ext cx="217487" cy="935037"/>
            <a:chOff x="1064" y="1263"/>
            <a:chExt cx="102" cy="438"/>
          </a:xfrm>
        </p:grpSpPr>
        <p:sp>
          <p:nvSpPr>
            <p:cNvPr id="513102" name="Rectangle 78">
              <a:extLst>
                <a:ext uri="{FF2B5EF4-FFF2-40B4-BE49-F238E27FC236}">
                  <a16:creationId xmlns:a16="http://schemas.microsoft.com/office/drawing/2014/main" id="{97C15BA1-1D4D-BB4D-F3DA-EAD253324F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" y="1263"/>
              <a:ext cx="102" cy="438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3" name="Rectangle 79">
              <a:extLst>
                <a:ext uri="{FF2B5EF4-FFF2-40B4-BE49-F238E27FC236}">
                  <a16:creationId xmlns:a16="http://schemas.microsoft.com/office/drawing/2014/main" id="{B9C831AA-8657-D581-0211-41DBA842A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" y="1263"/>
              <a:ext cx="102" cy="438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107" name="Group 83">
            <a:extLst>
              <a:ext uri="{FF2B5EF4-FFF2-40B4-BE49-F238E27FC236}">
                <a16:creationId xmlns:a16="http://schemas.microsoft.com/office/drawing/2014/main" id="{3AA47EDD-F8B3-D39F-0338-16A40A47B0DB}"/>
              </a:ext>
            </a:extLst>
          </p:cNvPr>
          <p:cNvGrpSpPr>
            <a:grpSpLocks/>
          </p:cNvGrpSpPr>
          <p:nvPr/>
        </p:nvGrpSpPr>
        <p:grpSpPr bwMode="auto">
          <a:xfrm>
            <a:off x="2073275" y="2146300"/>
            <a:ext cx="219075" cy="730250"/>
            <a:chOff x="1160" y="1359"/>
            <a:chExt cx="102" cy="342"/>
          </a:xfrm>
        </p:grpSpPr>
        <p:sp>
          <p:nvSpPr>
            <p:cNvPr id="513105" name="Rectangle 81">
              <a:extLst>
                <a:ext uri="{FF2B5EF4-FFF2-40B4-BE49-F238E27FC236}">
                  <a16:creationId xmlns:a16="http://schemas.microsoft.com/office/drawing/2014/main" id="{2B636095-0557-4FAA-C8BC-CE6E2FE95D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" y="1359"/>
              <a:ext cx="102" cy="342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6" name="Rectangle 82">
              <a:extLst>
                <a:ext uri="{FF2B5EF4-FFF2-40B4-BE49-F238E27FC236}">
                  <a16:creationId xmlns:a16="http://schemas.microsoft.com/office/drawing/2014/main" id="{5043C8E5-6AE6-F968-B191-F0F65124F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60" y="1359"/>
              <a:ext cx="102" cy="342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110" name="Group 86">
            <a:extLst>
              <a:ext uri="{FF2B5EF4-FFF2-40B4-BE49-F238E27FC236}">
                <a16:creationId xmlns:a16="http://schemas.microsoft.com/office/drawing/2014/main" id="{C38D92CE-76B9-AC38-F2DD-C63D89FEE327}"/>
              </a:ext>
            </a:extLst>
          </p:cNvPr>
          <p:cNvGrpSpPr>
            <a:grpSpLocks/>
          </p:cNvGrpSpPr>
          <p:nvPr/>
        </p:nvGrpSpPr>
        <p:grpSpPr bwMode="auto">
          <a:xfrm>
            <a:off x="2278063" y="2351088"/>
            <a:ext cx="219075" cy="525462"/>
            <a:chOff x="1256" y="1455"/>
            <a:chExt cx="102" cy="246"/>
          </a:xfrm>
        </p:grpSpPr>
        <p:sp>
          <p:nvSpPr>
            <p:cNvPr id="513108" name="Rectangle 84">
              <a:extLst>
                <a:ext uri="{FF2B5EF4-FFF2-40B4-BE49-F238E27FC236}">
                  <a16:creationId xmlns:a16="http://schemas.microsoft.com/office/drawing/2014/main" id="{01B122BB-8C26-851F-C4FB-F79677787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1455"/>
              <a:ext cx="102" cy="246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9" name="Rectangle 85">
              <a:extLst>
                <a:ext uri="{FF2B5EF4-FFF2-40B4-BE49-F238E27FC236}">
                  <a16:creationId xmlns:a16="http://schemas.microsoft.com/office/drawing/2014/main" id="{6CA4C671-5780-AFAA-BD31-7F9E1FACB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1455"/>
              <a:ext cx="102" cy="246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113" name="Group 89">
            <a:extLst>
              <a:ext uri="{FF2B5EF4-FFF2-40B4-BE49-F238E27FC236}">
                <a16:creationId xmlns:a16="http://schemas.microsoft.com/office/drawing/2014/main" id="{9F25C04D-89A2-BA92-F040-68EB57FE94FC}"/>
              </a:ext>
            </a:extLst>
          </p:cNvPr>
          <p:cNvGrpSpPr>
            <a:grpSpLocks/>
          </p:cNvGrpSpPr>
          <p:nvPr/>
        </p:nvGrpSpPr>
        <p:grpSpPr bwMode="auto">
          <a:xfrm>
            <a:off x="2484438" y="2657475"/>
            <a:ext cx="214312" cy="219075"/>
            <a:chOff x="1352" y="1599"/>
            <a:chExt cx="101" cy="102"/>
          </a:xfrm>
        </p:grpSpPr>
        <p:sp>
          <p:nvSpPr>
            <p:cNvPr id="513111" name="Rectangle 87">
              <a:extLst>
                <a:ext uri="{FF2B5EF4-FFF2-40B4-BE49-F238E27FC236}">
                  <a16:creationId xmlns:a16="http://schemas.microsoft.com/office/drawing/2014/main" id="{CC2ED6CA-13BF-3A32-F8A7-BFFBFC73A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1599"/>
              <a:ext cx="101" cy="102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2" name="Rectangle 88">
              <a:extLst>
                <a:ext uri="{FF2B5EF4-FFF2-40B4-BE49-F238E27FC236}">
                  <a16:creationId xmlns:a16="http://schemas.microsoft.com/office/drawing/2014/main" id="{1D2E8F3A-F5EE-AEA2-21F0-CA8D62C3B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1599"/>
              <a:ext cx="101" cy="102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114" name="Line 90">
            <a:extLst>
              <a:ext uri="{FF2B5EF4-FFF2-40B4-BE49-F238E27FC236}">
                <a16:creationId xmlns:a16="http://schemas.microsoft.com/office/drawing/2014/main" id="{76AA111F-DBA5-8160-EB98-F0CA6EE62D3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8063" y="1635125"/>
            <a:ext cx="3175" cy="1535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15" name="Rectangle 91">
            <a:extLst>
              <a:ext uri="{FF2B5EF4-FFF2-40B4-BE49-F238E27FC236}">
                <a16:creationId xmlns:a16="http://schemas.microsoft.com/office/drawing/2014/main" id="{BB773A74-E67B-4930-6528-1408BA5AC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3588" y="2954338"/>
            <a:ext cx="690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Quality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13117" name="Rectangle 93">
            <a:extLst>
              <a:ext uri="{FF2B5EF4-FFF2-40B4-BE49-F238E27FC236}">
                <a16:creationId xmlns:a16="http://schemas.microsoft.com/office/drawing/2014/main" id="{F5C4838C-3A25-19D0-10A3-0B184DEDA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3300413"/>
            <a:ext cx="16351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Specification 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18" name="Rectangle 94">
            <a:extLst>
              <a:ext uri="{FF2B5EF4-FFF2-40B4-BE49-F238E27FC236}">
                <a16:creationId xmlns:a16="http://schemas.microsoft.com/office/drawing/2014/main" id="{CF50433C-19FB-176B-17B0-F9D300B49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8275" y="1663700"/>
            <a:ext cx="22955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Process Output does not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19" name="Rectangle 95">
            <a:extLst>
              <a:ext uri="{FF2B5EF4-FFF2-40B4-BE49-F238E27FC236}">
                <a16:creationId xmlns:a16="http://schemas.microsoft.com/office/drawing/2014/main" id="{14166E3C-8E5A-3C29-3E52-EE6C3F43AC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35313" y="1906588"/>
            <a:ext cx="14478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meet Customer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20" name="Rectangle 96">
            <a:extLst>
              <a:ext uri="{FF2B5EF4-FFF2-40B4-BE49-F238E27FC236}">
                <a16:creationId xmlns:a16="http://schemas.microsoft.com/office/drawing/2014/main" id="{79D96725-19AE-BA2F-AECF-278434AC51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1988" y="2154238"/>
            <a:ext cx="126206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Requirements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21" name="Line 97">
            <a:extLst>
              <a:ext uri="{FF2B5EF4-FFF2-40B4-BE49-F238E27FC236}">
                <a16:creationId xmlns:a16="http://schemas.microsoft.com/office/drawing/2014/main" id="{6935934A-7D4B-9560-F1FC-9628796258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86038" y="2351088"/>
            <a:ext cx="407987" cy="2047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22" name="Freeform 98">
            <a:extLst>
              <a:ext uri="{FF2B5EF4-FFF2-40B4-BE49-F238E27FC236}">
                <a16:creationId xmlns:a16="http://schemas.microsoft.com/office/drawing/2014/main" id="{A9E2CB8C-DB61-B0D8-2879-9D233D85BA16}"/>
              </a:ext>
            </a:extLst>
          </p:cNvPr>
          <p:cNvSpPr>
            <a:spLocks noEditPoints="1"/>
          </p:cNvSpPr>
          <p:nvPr/>
        </p:nvSpPr>
        <p:spPr bwMode="auto">
          <a:xfrm>
            <a:off x="347663" y="1533525"/>
            <a:ext cx="177800" cy="1431925"/>
          </a:xfrm>
          <a:custGeom>
            <a:avLst/>
            <a:gdLst>
              <a:gd name="T0" fmla="*/ 265 w 696"/>
              <a:gd name="T1" fmla="*/ 5599 h 5599"/>
              <a:gd name="T2" fmla="*/ 274 w 696"/>
              <a:gd name="T3" fmla="*/ 149 h 5599"/>
              <a:gd name="T4" fmla="*/ 424 w 696"/>
              <a:gd name="T5" fmla="*/ 149 h 5599"/>
              <a:gd name="T6" fmla="*/ 415 w 696"/>
              <a:gd name="T7" fmla="*/ 5599 h 5599"/>
              <a:gd name="T8" fmla="*/ 265 w 696"/>
              <a:gd name="T9" fmla="*/ 5599 h 5599"/>
              <a:gd name="T10" fmla="*/ 21 w 696"/>
              <a:gd name="T11" fmla="*/ 561 h 5599"/>
              <a:gd name="T12" fmla="*/ 349 w 696"/>
              <a:gd name="T13" fmla="*/ 0 h 5599"/>
              <a:gd name="T14" fmla="*/ 675 w 696"/>
              <a:gd name="T15" fmla="*/ 561 h 5599"/>
              <a:gd name="T16" fmla="*/ 648 w 696"/>
              <a:gd name="T17" fmla="*/ 664 h 5599"/>
              <a:gd name="T18" fmla="*/ 546 w 696"/>
              <a:gd name="T19" fmla="*/ 637 h 5599"/>
              <a:gd name="T20" fmla="*/ 284 w 696"/>
              <a:gd name="T21" fmla="*/ 186 h 5599"/>
              <a:gd name="T22" fmla="*/ 413 w 696"/>
              <a:gd name="T23" fmla="*/ 187 h 5599"/>
              <a:gd name="T24" fmla="*/ 150 w 696"/>
              <a:gd name="T25" fmla="*/ 636 h 5599"/>
              <a:gd name="T26" fmla="*/ 48 w 696"/>
              <a:gd name="T27" fmla="*/ 663 h 5599"/>
              <a:gd name="T28" fmla="*/ 21 w 696"/>
              <a:gd name="T29" fmla="*/ 561 h 5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6" h="5599">
                <a:moveTo>
                  <a:pt x="265" y="5599"/>
                </a:moveTo>
                <a:lnTo>
                  <a:pt x="274" y="149"/>
                </a:lnTo>
                <a:lnTo>
                  <a:pt x="424" y="149"/>
                </a:lnTo>
                <a:lnTo>
                  <a:pt x="415" y="5599"/>
                </a:lnTo>
                <a:lnTo>
                  <a:pt x="265" y="5599"/>
                </a:lnTo>
                <a:close/>
                <a:moveTo>
                  <a:pt x="21" y="561"/>
                </a:moveTo>
                <a:lnTo>
                  <a:pt x="349" y="0"/>
                </a:lnTo>
                <a:lnTo>
                  <a:pt x="675" y="561"/>
                </a:lnTo>
                <a:cubicBezTo>
                  <a:pt x="696" y="597"/>
                  <a:pt x="684" y="643"/>
                  <a:pt x="648" y="664"/>
                </a:cubicBezTo>
                <a:cubicBezTo>
                  <a:pt x="612" y="685"/>
                  <a:pt x="566" y="673"/>
                  <a:pt x="546" y="637"/>
                </a:cubicBezTo>
                <a:lnTo>
                  <a:pt x="284" y="186"/>
                </a:lnTo>
                <a:lnTo>
                  <a:pt x="413" y="187"/>
                </a:lnTo>
                <a:lnTo>
                  <a:pt x="150" y="636"/>
                </a:lnTo>
                <a:cubicBezTo>
                  <a:pt x="129" y="672"/>
                  <a:pt x="83" y="684"/>
                  <a:pt x="48" y="663"/>
                </a:cubicBezTo>
                <a:cubicBezTo>
                  <a:pt x="12" y="642"/>
                  <a:pt x="0" y="596"/>
                  <a:pt x="21" y="56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123" name="Freeform 99">
            <a:extLst>
              <a:ext uri="{FF2B5EF4-FFF2-40B4-BE49-F238E27FC236}">
                <a16:creationId xmlns:a16="http://schemas.microsoft.com/office/drawing/2014/main" id="{52A1EF93-CDFA-B1C7-7531-CA0CD72F8B0D}"/>
              </a:ext>
            </a:extLst>
          </p:cNvPr>
          <p:cNvSpPr>
            <a:spLocks noEditPoints="1"/>
          </p:cNvSpPr>
          <p:nvPr/>
        </p:nvSpPr>
        <p:spPr bwMode="auto">
          <a:xfrm>
            <a:off x="228600" y="2778125"/>
            <a:ext cx="3073400" cy="176213"/>
          </a:xfrm>
          <a:custGeom>
            <a:avLst/>
            <a:gdLst>
              <a:gd name="T0" fmla="*/ 1 w 11991"/>
              <a:gd name="T1" fmla="*/ 265 h 696"/>
              <a:gd name="T2" fmla="*/ 11842 w 11991"/>
              <a:gd name="T3" fmla="*/ 273 h 696"/>
              <a:gd name="T4" fmla="*/ 11842 w 11991"/>
              <a:gd name="T5" fmla="*/ 423 h 696"/>
              <a:gd name="T6" fmla="*/ 0 w 11991"/>
              <a:gd name="T7" fmla="*/ 415 h 696"/>
              <a:gd name="T8" fmla="*/ 1 w 11991"/>
              <a:gd name="T9" fmla="*/ 265 h 696"/>
              <a:gd name="T10" fmla="*/ 11430 w 11991"/>
              <a:gd name="T11" fmla="*/ 20 h 696"/>
              <a:gd name="T12" fmla="*/ 11991 w 11991"/>
              <a:gd name="T13" fmla="*/ 348 h 696"/>
              <a:gd name="T14" fmla="*/ 11430 w 11991"/>
              <a:gd name="T15" fmla="*/ 675 h 696"/>
              <a:gd name="T16" fmla="*/ 11327 w 11991"/>
              <a:gd name="T17" fmla="*/ 648 h 696"/>
              <a:gd name="T18" fmla="*/ 11354 w 11991"/>
              <a:gd name="T19" fmla="*/ 545 h 696"/>
              <a:gd name="T20" fmla="*/ 11804 w 11991"/>
              <a:gd name="T21" fmla="*/ 283 h 696"/>
              <a:gd name="T22" fmla="*/ 11804 w 11991"/>
              <a:gd name="T23" fmla="*/ 413 h 696"/>
              <a:gd name="T24" fmla="*/ 11354 w 11991"/>
              <a:gd name="T25" fmla="*/ 150 h 696"/>
              <a:gd name="T26" fmla="*/ 11328 w 11991"/>
              <a:gd name="T27" fmla="*/ 47 h 696"/>
              <a:gd name="T28" fmla="*/ 11430 w 11991"/>
              <a:gd name="T29" fmla="*/ 2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91" h="696">
                <a:moveTo>
                  <a:pt x="1" y="265"/>
                </a:moveTo>
                <a:lnTo>
                  <a:pt x="11842" y="273"/>
                </a:lnTo>
                <a:lnTo>
                  <a:pt x="11842" y="423"/>
                </a:lnTo>
                <a:lnTo>
                  <a:pt x="0" y="415"/>
                </a:lnTo>
                <a:lnTo>
                  <a:pt x="1" y="265"/>
                </a:lnTo>
                <a:close/>
                <a:moveTo>
                  <a:pt x="11430" y="20"/>
                </a:moveTo>
                <a:lnTo>
                  <a:pt x="11991" y="348"/>
                </a:lnTo>
                <a:lnTo>
                  <a:pt x="11430" y="675"/>
                </a:lnTo>
                <a:cubicBezTo>
                  <a:pt x="11394" y="696"/>
                  <a:pt x="11348" y="684"/>
                  <a:pt x="11327" y="648"/>
                </a:cubicBezTo>
                <a:cubicBezTo>
                  <a:pt x="11306" y="612"/>
                  <a:pt x="11318" y="566"/>
                  <a:pt x="11354" y="545"/>
                </a:cubicBezTo>
                <a:lnTo>
                  <a:pt x="11804" y="283"/>
                </a:lnTo>
                <a:lnTo>
                  <a:pt x="11804" y="413"/>
                </a:lnTo>
                <a:lnTo>
                  <a:pt x="11354" y="150"/>
                </a:lnTo>
                <a:cubicBezTo>
                  <a:pt x="11319" y="129"/>
                  <a:pt x="11307" y="83"/>
                  <a:pt x="11328" y="47"/>
                </a:cubicBezTo>
                <a:cubicBezTo>
                  <a:pt x="11348" y="12"/>
                  <a:pt x="11394" y="0"/>
                  <a:pt x="11430" y="20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172" name="Rectangle 148">
            <a:extLst>
              <a:ext uri="{FF2B5EF4-FFF2-40B4-BE49-F238E27FC236}">
                <a16:creationId xmlns:a16="http://schemas.microsoft.com/office/drawing/2014/main" id="{76284876-B5A3-AB22-39A4-E5F97FE665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990600"/>
            <a:ext cx="3178175" cy="376238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73" name="Rectangle 149">
            <a:extLst>
              <a:ext uri="{FF2B5EF4-FFF2-40B4-BE49-F238E27FC236}">
                <a16:creationId xmlns:a16="http://schemas.microsoft.com/office/drawing/2014/main" id="{3E625129-B5C6-68B3-2B62-02E9A72243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990600"/>
            <a:ext cx="3178175" cy="376238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75" name="Rectangle 151">
            <a:extLst>
              <a:ext uri="{FF2B5EF4-FFF2-40B4-BE49-F238E27FC236}">
                <a16:creationId xmlns:a16="http://schemas.microsoft.com/office/drawing/2014/main" id="{AA5670B6-7B80-5582-88E4-B62B5D0AE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1069975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One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76" name="Rectangle 152">
            <a:extLst>
              <a:ext uri="{FF2B5EF4-FFF2-40B4-BE49-F238E27FC236}">
                <a16:creationId xmlns:a16="http://schemas.microsoft.com/office/drawing/2014/main" id="{F5443163-A39E-714C-651F-64EA76238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275" y="1069975"/>
            <a:ext cx="68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77" name="Rectangle 153">
            <a:extLst>
              <a:ext uri="{FF2B5EF4-FFF2-40B4-BE49-F238E27FC236}">
                <a16:creationId xmlns:a16="http://schemas.microsoft.com/office/drawing/2014/main" id="{1A38942F-CD36-A8EE-DCCC-33C9FA4591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538" y="1069975"/>
            <a:ext cx="18748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Sided Specification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178" name="Rectangle 154">
            <a:extLst>
              <a:ext uri="{FF2B5EF4-FFF2-40B4-BE49-F238E27FC236}">
                <a16:creationId xmlns:a16="http://schemas.microsoft.com/office/drawing/2014/main" id="{264BC3EB-15C0-6BE5-CDF4-9A5CBA0DA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963" y="2657475"/>
            <a:ext cx="219075" cy="2190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79" name="Rectangle 155">
            <a:extLst>
              <a:ext uri="{FF2B5EF4-FFF2-40B4-BE49-F238E27FC236}">
                <a16:creationId xmlns:a16="http://schemas.microsoft.com/office/drawing/2014/main" id="{224A50CF-D10C-7A25-6AD5-6D65E9D8A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963" y="2657475"/>
            <a:ext cx="219075" cy="21907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81" name="Rectangle 157">
            <a:extLst>
              <a:ext uri="{FF2B5EF4-FFF2-40B4-BE49-F238E27FC236}">
                <a16:creationId xmlns:a16="http://schemas.microsoft.com/office/drawing/2014/main" id="{42EAA911-1E03-9F38-599B-88DE88A346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2452688"/>
            <a:ext cx="217487" cy="423862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82" name="Rectangle 158">
            <a:extLst>
              <a:ext uri="{FF2B5EF4-FFF2-40B4-BE49-F238E27FC236}">
                <a16:creationId xmlns:a16="http://schemas.microsoft.com/office/drawing/2014/main" id="{859EE461-AF3F-0310-07BA-BCC45C362F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2452688"/>
            <a:ext cx="217487" cy="423862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84" name="Rectangle 160">
            <a:extLst>
              <a:ext uri="{FF2B5EF4-FFF2-40B4-BE49-F238E27FC236}">
                <a16:creationId xmlns:a16="http://schemas.microsoft.com/office/drawing/2014/main" id="{E99E93F8-869F-5A63-91F1-4E7056ACB4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2146300"/>
            <a:ext cx="217488" cy="73025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85" name="Rectangle 161">
            <a:extLst>
              <a:ext uri="{FF2B5EF4-FFF2-40B4-BE49-F238E27FC236}">
                <a16:creationId xmlns:a16="http://schemas.microsoft.com/office/drawing/2014/main" id="{34A465BE-F465-9D79-9B83-5433378D7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2146300"/>
            <a:ext cx="217488" cy="730250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87" name="Rectangle 163">
            <a:extLst>
              <a:ext uri="{FF2B5EF4-FFF2-40B4-BE49-F238E27FC236}">
                <a16:creationId xmlns:a16="http://schemas.microsoft.com/office/drawing/2014/main" id="{1B9E7EA4-C9E4-BA79-0F06-9CF0A4F989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1838325"/>
            <a:ext cx="217487" cy="103822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88" name="Rectangle 164">
            <a:extLst>
              <a:ext uri="{FF2B5EF4-FFF2-40B4-BE49-F238E27FC236}">
                <a16:creationId xmlns:a16="http://schemas.microsoft.com/office/drawing/2014/main" id="{3C22F2A0-56CA-F96B-967A-E0F1EB820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1838325"/>
            <a:ext cx="217487" cy="103822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0" name="Rectangle 166">
            <a:extLst>
              <a:ext uri="{FF2B5EF4-FFF2-40B4-BE49-F238E27FC236}">
                <a16:creationId xmlns:a16="http://schemas.microsoft.com/office/drawing/2014/main" id="{38C742F4-8084-BF4F-90C0-0310FC3A1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1635125"/>
            <a:ext cx="217488" cy="124142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1" name="Rectangle 167">
            <a:extLst>
              <a:ext uri="{FF2B5EF4-FFF2-40B4-BE49-F238E27FC236}">
                <a16:creationId xmlns:a16="http://schemas.microsoft.com/office/drawing/2014/main" id="{0DF94DBF-DEFC-1DE5-CA9D-A6DD224DD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1635125"/>
            <a:ext cx="217488" cy="124142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3" name="Rectangle 169">
            <a:extLst>
              <a:ext uri="{FF2B5EF4-FFF2-40B4-BE49-F238E27FC236}">
                <a16:creationId xmlns:a16="http://schemas.microsoft.com/office/drawing/2014/main" id="{323557CC-DEC0-F9D7-B94B-38535C969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488" y="1941513"/>
            <a:ext cx="217487" cy="935037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4" name="Rectangle 170">
            <a:extLst>
              <a:ext uri="{FF2B5EF4-FFF2-40B4-BE49-F238E27FC236}">
                <a16:creationId xmlns:a16="http://schemas.microsoft.com/office/drawing/2014/main" id="{9776F4D4-BE09-66D6-5891-E2F7865B11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488" y="1941513"/>
            <a:ext cx="217487" cy="935037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6" name="Rectangle 172">
            <a:extLst>
              <a:ext uri="{FF2B5EF4-FFF2-40B4-BE49-F238E27FC236}">
                <a16:creationId xmlns:a16="http://schemas.microsoft.com/office/drawing/2014/main" id="{A10B0CC0-404C-FE34-D960-96BA596376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2146300"/>
            <a:ext cx="219075" cy="73025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7" name="Rectangle 173">
            <a:extLst>
              <a:ext uri="{FF2B5EF4-FFF2-40B4-BE49-F238E27FC236}">
                <a16:creationId xmlns:a16="http://schemas.microsoft.com/office/drawing/2014/main" id="{FFCD00B4-6AD6-C920-6140-36A59ABE13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2146300"/>
            <a:ext cx="219075" cy="730250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99" name="Rectangle 175">
            <a:extLst>
              <a:ext uri="{FF2B5EF4-FFF2-40B4-BE49-F238E27FC236}">
                <a16:creationId xmlns:a16="http://schemas.microsoft.com/office/drawing/2014/main" id="{5ED7B0F2-01BD-C835-1804-139C695A4A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8063" y="2351088"/>
            <a:ext cx="219075" cy="5254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00" name="Rectangle 176">
            <a:extLst>
              <a:ext uri="{FF2B5EF4-FFF2-40B4-BE49-F238E27FC236}">
                <a16:creationId xmlns:a16="http://schemas.microsoft.com/office/drawing/2014/main" id="{84F15BEA-FF04-3002-BBE6-B3976167A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8063" y="2351088"/>
            <a:ext cx="219075" cy="525462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02" name="Rectangle 178">
            <a:extLst>
              <a:ext uri="{FF2B5EF4-FFF2-40B4-BE49-F238E27FC236}">
                <a16:creationId xmlns:a16="http://schemas.microsoft.com/office/drawing/2014/main" id="{F393F016-1493-2D91-244A-2EDE17399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2657475"/>
            <a:ext cx="214312" cy="2190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03" name="Rectangle 179">
            <a:extLst>
              <a:ext uri="{FF2B5EF4-FFF2-40B4-BE49-F238E27FC236}">
                <a16:creationId xmlns:a16="http://schemas.microsoft.com/office/drawing/2014/main" id="{BA1CE5D5-9E0D-052E-698B-1EF1BA173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2657475"/>
            <a:ext cx="214312" cy="21907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05" name="Line 181">
            <a:extLst>
              <a:ext uri="{FF2B5EF4-FFF2-40B4-BE49-F238E27FC236}">
                <a16:creationId xmlns:a16="http://schemas.microsoft.com/office/drawing/2014/main" id="{7D323182-523F-8DE0-B681-EE8FDD926DB5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8063" y="1635125"/>
            <a:ext cx="3175" cy="1535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07" name="Rectangle 183">
            <a:extLst>
              <a:ext uri="{FF2B5EF4-FFF2-40B4-BE49-F238E27FC236}">
                <a16:creationId xmlns:a16="http://schemas.microsoft.com/office/drawing/2014/main" id="{3C9E7DD0-FC1D-21BE-09A7-BA891031C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3200400"/>
            <a:ext cx="13557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Characteristic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13208" name="Rectangle 184">
            <a:extLst>
              <a:ext uri="{FF2B5EF4-FFF2-40B4-BE49-F238E27FC236}">
                <a16:creationId xmlns:a16="http://schemas.microsoft.com/office/drawing/2014/main" id="{F700B093-FE9F-A39B-1B5E-7A2BB1295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3303588"/>
            <a:ext cx="16351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Specification 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12" name="Line 188">
            <a:extLst>
              <a:ext uri="{FF2B5EF4-FFF2-40B4-BE49-F238E27FC236}">
                <a16:creationId xmlns:a16="http://schemas.microsoft.com/office/drawing/2014/main" id="{F32F12F3-F300-33E7-5549-4D6A3692637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86038" y="2351088"/>
            <a:ext cx="407987" cy="2047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13" name="Freeform 189">
            <a:extLst>
              <a:ext uri="{FF2B5EF4-FFF2-40B4-BE49-F238E27FC236}">
                <a16:creationId xmlns:a16="http://schemas.microsoft.com/office/drawing/2014/main" id="{C67B6E39-45D5-3283-F5D8-E8EACAAF076E}"/>
              </a:ext>
            </a:extLst>
          </p:cNvPr>
          <p:cNvSpPr>
            <a:spLocks noEditPoints="1"/>
          </p:cNvSpPr>
          <p:nvPr/>
        </p:nvSpPr>
        <p:spPr bwMode="auto">
          <a:xfrm>
            <a:off x="347663" y="1533525"/>
            <a:ext cx="177800" cy="1431925"/>
          </a:xfrm>
          <a:custGeom>
            <a:avLst/>
            <a:gdLst>
              <a:gd name="T0" fmla="*/ 265 w 696"/>
              <a:gd name="T1" fmla="*/ 5599 h 5599"/>
              <a:gd name="T2" fmla="*/ 274 w 696"/>
              <a:gd name="T3" fmla="*/ 149 h 5599"/>
              <a:gd name="T4" fmla="*/ 424 w 696"/>
              <a:gd name="T5" fmla="*/ 149 h 5599"/>
              <a:gd name="T6" fmla="*/ 415 w 696"/>
              <a:gd name="T7" fmla="*/ 5599 h 5599"/>
              <a:gd name="T8" fmla="*/ 265 w 696"/>
              <a:gd name="T9" fmla="*/ 5599 h 5599"/>
              <a:gd name="T10" fmla="*/ 21 w 696"/>
              <a:gd name="T11" fmla="*/ 561 h 5599"/>
              <a:gd name="T12" fmla="*/ 349 w 696"/>
              <a:gd name="T13" fmla="*/ 0 h 5599"/>
              <a:gd name="T14" fmla="*/ 675 w 696"/>
              <a:gd name="T15" fmla="*/ 561 h 5599"/>
              <a:gd name="T16" fmla="*/ 648 w 696"/>
              <a:gd name="T17" fmla="*/ 664 h 5599"/>
              <a:gd name="T18" fmla="*/ 546 w 696"/>
              <a:gd name="T19" fmla="*/ 637 h 5599"/>
              <a:gd name="T20" fmla="*/ 284 w 696"/>
              <a:gd name="T21" fmla="*/ 186 h 5599"/>
              <a:gd name="T22" fmla="*/ 413 w 696"/>
              <a:gd name="T23" fmla="*/ 187 h 5599"/>
              <a:gd name="T24" fmla="*/ 150 w 696"/>
              <a:gd name="T25" fmla="*/ 636 h 5599"/>
              <a:gd name="T26" fmla="*/ 48 w 696"/>
              <a:gd name="T27" fmla="*/ 663 h 5599"/>
              <a:gd name="T28" fmla="*/ 21 w 696"/>
              <a:gd name="T29" fmla="*/ 561 h 5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6" h="5599">
                <a:moveTo>
                  <a:pt x="265" y="5599"/>
                </a:moveTo>
                <a:lnTo>
                  <a:pt x="274" y="149"/>
                </a:lnTo>
                <a:lnTo>
                  <a:pt x="424" y="149"/>
                </a:lnTo>
                <a:lnTo>
                  <a:pt x="415" y="5599"/>
                </a:lnTo>
                <a:lnTo>
                  <a:pt x="265" y="5599"/>
                </a:lnTo>
                <a:close/>
                <a:moveTo>
                  <a:pt x="21" y="561"/>
                </a:moveTo>
                <a:lnTo>
                  <a:pt x="349" y="0"/>
                </a:lnTo>
                <a:lnTo>
                  <a:pt x="675" y="561"/>
                </a:lnTo>
                <a:cubicBezTo>
                  <a:pt x="696" y="597"/>
                  <a:pt x="684" y="643"/>
                  <a:pt x="648" y="664"/>
                </a:cubicBezTo>
                <a:cubicBezTo>
                  <a:pt x="612" y="685"/>
                  <a:pt x="566" y="673"/>
                  <a:pt x="546" y="637"/>
                </a:cubicBezTo>
                <a:lnTo>
                  <a:pt x="284" y="186"/>
                </a:lnTo>
                <a:lnTo>
                  <a:pt x="413" y="187"/>
                </a:lnTo>
                <a:lnTo>
                  <a:pt x="150" y="636"/>
                </a:lnTo>
                <a:cubicBezTo>
                  <a:pt x="129" y="672"/>
                  <a:pt x="83" y="684"/>
                  <a:pt x="48" y="663"/>
                </a:cubicBezTo>
                <a:cubicBezTo>
                  <a:pt x="12" y="642"/>
                  <a:pt x="0" y="596"/>
                  <a:pt x="21" y="56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214" name="Freeform 190">
            <a:extLst>
              <a:ext uri="{FF2B5EF4-FFF2-40B4-BE49-F238E27FC236}">
                <a16:creationId xmlns:a16="http://schemas.microsoft.com/office/drawing/2014/main" id="{6BD0839B-7365-E7CB-8E82-684B6E6944ED}"/>
              </a:ext>
            </a:extLst>
          </p:cNvPr>
          <p:cNvSpPr>
            <a:spLocks noEditPoints="1"/>
          </p:cNvSpPr>
          <p:nvPr/>
        </p:nvSpPr>
        <p:spPr bwMode="auto">
          <a:xfrm>
            <a:off x="228600" y="2778125"/>
            <a:ext cx="3073400" cy="176213"/>
          </a:xfrm>
          <a:custGeom>
            <a:avLst/>
            <a:gdLst>
              <a:gd name="T0" fmla="*/ 1 w 11991"/>
              <a:gd name="T1" fmla="*/ 265 h 696"/>
              <a:gd name="T2" fmla="*/ 11842 w 11991"/>
              <a:gd name="T3" fmla="*/ 273 h 696"/>
              <a:gd name="T4" fmla="*/ 11842 w 11991"/>
              <a:gd name="T5" fmla="*/ 423 h 696"/>
              <a:gd name="T6" fmla="*/ 0 w 11991"/>
              <a:gd name="T7" fmla="*/ 415 h 696"/>
              <a:gd name="T8" fmla="*/ 1 w 11991"/>
              <a:gd name="T9" fmla="*/ 265 h 696"/>
              <a:gd name="T10" fmla="*/ 11430 w 11991"/>
              <a:gd name="T11" fmla="*/ 20 h 696"/>
              <a:gd name="T12" fmla="*/ 11991 w 11991"/>
              <a:gd name="T13" fmla="*/ 348 h 696"/>
              <a:gd name="T14" fmla="*/ 11430 w 11991"/>
              <a:gd name="T15" fmla="*/ 675 h 696"/>
              <a:gd name="T16" fmla="*/ 11327 w 11991"/>
              <a:gd name="T17" fmla="*/ 648 h 696"/>
              <a:gd name="T18" fmla="*/ 11354 w 11991"/>
              <a:gd name="T19" fmla="*/ 545 h 696"/>
              <a:gd name="T20" fmla="*/ 11804 w 11991"/>
              <a:gd name="T21" fmla="*/ 283 h 696"/>
              <a:gd name="T22" fmla="*/ 11804 w 11991"/>
              <a:gd name="T23" fmla="*/ 413 h 696"/>
              <a:gd name="T24" fmla="*/ 11354 w 11991"/>
              <a:gd name="T25" fmla="*/ 150 h 696"/>
              <a:gd name="T26" fmla="*/ 11328 w 11991"/>
              <a:gd name="T27" fmla="*/ 47 h 696"/>
              <a:gd name="T28" fmla="*/ 11430 w 11991"/>
              <a:gd name="T29" fmla="*/ 2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91" h="696">
                <a:moveTo>
                  <a:pt x="1" y="265"/>
                </a:moveTo>
                <a:lnTo>
                  <a:pt x="11842" y="273"/>
                </a:lnTo>
                <a:lnTo>
                  <a:pt x="11842" y="423"/>
                </a:lnTo>
                <a:lnTo>
                  <a:pt x="0" y="415"/>
                </a:lnTo>
                <a:lnTo>
                  <a:pt x="1" y="265"/>
                </a:lnTo>
                <a:close/>
                <a:moveTo>
                  <a:pt x="11430" y="20"/>
                </a:moveTo>
                <a:lnTo>
                  <a:pt x="11991" y="348"/>
                </a:lnTo>
                <a:lnTo>
                  <a:pt x="11430" y="675"/>
                </a:lnTo>
                <a:cubicBezTo>
                  <a:pt x="11394" y="696"/>
                  <a:pt x="11348" y="684"/>
                  <a:pt x="11327" y="648"/>
                </a:cubicBezTo>
                <a:cubicBezTo>
                  <a:pt x="11306" y="612"/>
                  <a:pt x="11318" y="566"/>
                  <a:pt x="11354" y="545"/>
                </a:cubicBezTo>
                <a:lnTo>
                  <a:pt x="11804" y="283"/>
                </a:lnTo>
                <a:lnTo>
                  <a:pt x="11804" y="413"/>
                </a:lnTo>
                <a:lnTo>
                  <a:pt x="11354" y="150"/>
                </a:lnTo>
                <a:cubicBezTo>
                  <a:pt x="11319" y="129"/>
                  <a:pt x="11307" y="83"/>
                  <a:pt x="11328" y="47"/>
                </a:cubicBezTo>
                <a:cubicBezTo>
                  <a:pt x="11348" y="12"/>
                  <a:pt x="11394" y="0"/>
                  <a:pt x="11430" y="20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215" name="Rectangle 191">
            <a:extLst>
              <a:ext uri="{FF2B5EF4-FFF2-40B4-BE49-F238E27FC236}">
                <a16:creationId xmlns:a16="http://schemas.microsoft.com/office/drawing/2014/main" id="{FFF2E6B4-A6A2-3EA5-4CD6-99BF70E97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990600"/>
            <a:ext cx="3178175" cy="376238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16" name="Rectangle 192">
            <a:extLst>
              <a:ext uri="{FF2B5EF4-FFF2-40B4-BE49-F238E27FC236}">
                <a16:creationId xmlns:a16="http://schemas.microsoft.com/office/drawing/2014/main" id="{125B54BF-04CB-1EBA-6501-562148920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990600"/>
            <a:ext cx="3178175" cy="376238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18" name="Rectangle 194">
            <a:extLst>
              <a:ext uri="{FF2B5EF4-FFF2-40B4-BE49-F238E27FC236}">
                <a16:creationId xmlns:a16="http://schemas.microsoft.com/office/drawing/2014/main" id="{D43C9E84-105B-B23D-B270-C014E930A1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225" y="1069975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One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19" name="Rectangle 195">
            <a:extLst>
              <a:ext uri="{FF2B5EF4-FFF2-40B4-BE49-F238E27FC236}">
                <a16:creationId xmlns:a16="http://schemas.microsoft.com/office/drawing/2014/main" id="{AF00BE6D-992F-8838-FA90-576F686DCB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1275" y="1069975"/>
            <a:ext cx="682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20" name="Rectangle 196">
            <a:extLst>
              <a:ext uri="{FF2B5EF4-FFF2-40B4-BE49-F238E27FC236}">
                <a16:creationId xmlns:a16="http://schemas.microsoft.com/office/drawing/2014/main" id="{46B3BB33-DD3B-79FD-7944-813E2E4DB8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9538" y="1069975"/>
            <a:ext cx="18748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Sided Specification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21" name="Rectangle 197">
            <a:extLst>
              <a:ext uri="{FF2B5EF4-FFF2-40B4-BE49-F238E27FC236}">
                <a16:creationId xmlns:a16="http://schemas.microsoft.com/office/drawing/2014/main" id="{88989429-10C7-488D-0B2A-A6F7B9B3F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963" y="2657475"/>
            <a:ext cx="219075" cy="21907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22" name="Rectangle 198">
            <a:extLst>
              <a:ext uri="{FF2B5EF4-FFF2-40B4-BE49-F238E27FC236}">
                <a16:creationId xmlns:a16="http://schemas.microsoft.com/office/drawing/2014/main" id="{9B640306-4E4C-11F7-43A0-C4391480D3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963" y="2657475"/>
            <a:ext cx="219075" cy="21907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24" name="Rectangle 200">
            <a:extLst>
              <a:ext uri="{FF2B5EF4-FFF2-40B4-BE49-F238E27FC236}">
                <a16:creationId xmlns:a16="http://schemas.microsoft.com/office/drawing/2014/main" id="{1AED5B9D-D54A-CC80-8A04-7AD453EF7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2452688"/>
            <a:ext cx="217487" cy="423862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25" name="Rectangle 201">
            <a:extLst>
              <a:ext uri="{FF2B5EF4-FFF2-40B4-BE49-F238E27FC236}">
                <a16:creationId xmlns:a16="http://schemas.microsoft.com/office/drawing/2014/main" id="{AD1DF422-6A7C-F9BF-1307-D770F9FE42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2452688"/>
            <a:ext cx="217487" cy="423862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27" name="Rectangle 203">
            <a:extLst>
              <a:ext uri="{FF2B5EF4-FFF2-40B4-BE49-F238E27FC236}">
                <a16:creationId xmlns:a16="http://schemas.microsoft.com/office/drawing/2014/main" id="{A0E1BF04-3552-37D0-B0CD-DEA199C2B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2146300"/>
            <a:ext cx="217488" cy="73025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28" name="Rectangle 204">
            <a:extLst>
              <a:ext uri="{FF2B5EF4-FFF2-40B4-BE49-F238E27FC236}">
                <a16:creationId xmlns:a16="http://schemas.microsoft.com/office/drawing/2014/main" id="{CF6A5617-441A-1ABC-44CF-6A990BA15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2146300"/>
            <a:ext cx="217488" cy="730250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0" name="Rectangle 206">
            <a:extLst>
              <a:ext uri="{FF2B5EF4-FFF2-40B4-BE49-F238E27FC236}">
                <a16:creationId xmlns:a16="http://schemas.microsoft.com/office/drawing/2014/main" id="{B0D4316A-DEBF-8BC4-69BA-314886D973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1838325"/>
            <a:ext cx="217487" cy="103822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1" name="Rectangle 207">
            <a:extLst>
              <a:ext uri="{FF2B5EF4-FFF2-40B4-BE49-F238E27FC236}">
                <a16:creationId xmlns:a16="http://schemas.microsoft.com/office/drawing/2014/main" id="{736B046D-E740-1BFF-6312-D49270D1D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1838325"/>
            <a:ext cx="217487" cy="103822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3" name="Rectangle 209">
            <a:extLst>
              <a:ext uri="{FF2B5EF4-FFF2-40B4-BE49-F238E27FC236}">
                <a16:creationId xmlns:a16="http://schemas.microsoft.com/office/drawing/2014/main" id="{DCBBD4B4-9F38-1232-9F64-A49B9B119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1635125"/>
            <a:ext cx="217488" cy="1241425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4" name="Rectangle 210">
            <a:extLst>
              <a:ext uri="{FF2B5EF4-FFF2-40B4-BE49-F238E27FC236}">
                <a16:creationId xmlns:a16="http://schemas.microsoft.com/office/drawing/2014/main" id="{49E522AE-3AFF-7590-4F72-3C0E59D81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1635125"/>
            <a:ext cx="217488" cy="124142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6" name="Rectangle 212">
            <a:extLst>
              <a:ext uri="{FF2B5EF4-FFF2-40B4-BE49-F238E27FC236}">
                <a16:creationId xmlns:a16="http://schemas.microsoft.com/office/drawing/2014/main" id="{5E73D14D-800A-4F41-850F-060A22CB3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488" y="1941513"/>
            <a:ext cx="217487" cy="935037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7" name="Rectangle 213">
            <a:extLst>
              <a:ext uri="{FF2B5EF4-FFF2-40B4-BE49-F238E27FC236}">
                <a16:creationId xmlns:a16="http://schemas.microsoft.com/office/drawing/2014/main" id="{C9CC162A-0380-A040-0FB8-8ABF5C9FD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8488" y="1941513"/>
            <a:ext cx="217487" cy="935037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39" name="Rectangle 215">
            <a:extLst>
              <a:ext uri="{FF2B5EF4-FFF2-40B4-BE49-F238E27FC236}">
                <a16:creationId xmlns:a16="http://schemas.microsoft.com/office/drawing/2014/main" id="{C41F9C0A-C146-FDD9-293D-ED3730E28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2146300"/>
            <a:ext cx="219075" cy="73025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40" name="Rectangle 216">
            <a:extLst>
              <a:ext uri="{FF2B5EF4-FFF2-40B4-BE49-F238E27FC236}">
                <a16:creationId xmlns:a16="http://schemas.microsoft.com/office/drawing/2014/main" id="{355CE56B-6D27-59EE-038E-AFE56519C7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2146300"/>
            <a:ext cx="219075" cy="730250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42" name="Rectangle 218">
            <a:extLst>
              <a:ext uri="{FF2B5EF4-FFF2-40B4-BE49-F238E27FC236}">
                <a16:creationId xmlns:a16="http://schemas.microsoft.com/office/drawing/2014/main" id="{103CDF65-7E47-DB8E-CD9B-2976D7000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8063" y="2351088"/>
            <a:ext cx="219075" cy="525462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43" name="Rectangle 219">
            <a:extLst>
              <a:ext uri="{FF2B5EF4-FFF2-40B4-BE49-F238E27FC236}">
                <a16:creationId xmlns:a16="http://schemas.microsoft.com/office/drawing/2014/main" id="{CD2B9C17-7BC1-7972-1FA0-7FBC66BCB4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8063" y="2351088"/>
            <a:ext cx="219075" cy="525462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45" name="Rectangle 221">
            <a:extLst>
              <a:ext uri="{FF2B5EF4-FFF2-40B4-BE49-F238E27FC236}">
                <a16:creationId xmlns:a16="http://schemas.microsoft.com/office/drawing/2014/main" id="{1B0FCCC9-247C-CDC6-CF88-DF38A0B999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2657475"/>
            <a:ext cx="214312" cy="219075"/>
          </a:xfrm>
          <a:prstGeom prst="rect">
            <a:avLst/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46" name="Rectangle 222">
            <a:extLst>
              <a:ext uri="{FF2B5EF4-FFF2-40B4-BE49-F238E27FC236}">
                <a16:creationId xmlns:a16="http://schemas.microsoft.com/office/drawing/2014/main" id="{BA11D65E-D9B9-07F8-3989-A3DE6C3CE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2657475"/>
            <a:ext cx="214312" cy="219075"/>
          </a:xfrm>
          <a:prstGeom prst="rect">
            <a:avLst/>
          </a:prstGeom>
          <a:noFill/>
          <a:ln w="9525" cap="rnd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48" name="Line 224">
            <a:extLst>
              <a:ext uri="{FF2B5EF4-FFF2-40B4-BE49-F238E27FC236}">
                <a16:creationId xmlns:a16="http://schemas.microsoft.com/office/drawing/2014/main" id="{0763AE95-8DFD-8E89-E884-37BD43CD2BD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8063" y="1635125"/>
            <a:ext cx="3175" cy="1535113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50" name="Rectangle 226">
            <a:extLst>
              <a:ext uri="{FF2B5EF4-FFF2-40B4-BE49-F238E27FC236}">
                <a16:creationId xmlns:a16="http://schemas.microsoft.com/office/drawing/2014/main" id="{ACAB0418-69FC-9A17-47FA-CF2D26C82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075" y="5454650"/>
            <a:ext cx="13557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Quality</a:t>
            </a:r>
          </a:p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Characteristic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13251" name="Rectangle 227">
            <a:extLst>
              <a:ext uri="{FF2B5EF4-FFF2-40B4-BE49-F238E27FC236}">
                <a16:creationId xmlns:a16="http://schemas.microsoft.com/office/drawing/2014/main" id="{6FA6BD52-DE1D-5DC5-240B-F6FEDBA54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3303588"/>
            <a:ext cx="163512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Specification 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55" name="Line 231">
            <a:extLst>
              <a:ext uri="{FF2B5EF4-FFF2-40B4-BE49-F238E27FC236}">
                <a16:creationId xmlns:a16="http://schemas.microsoft.com/office/drawing/2014/main" id="{10A9FABA-8B47-755C-4B59-0383A956E9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586038" y="2351088"/>
            <a:ext cx="407987" cy="204787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56" name="Freeform 232">
            <a:extLst>
              <a:ext uri="{FF2B5EF4-FFF2-40B4-BE49-F238E27FC236}">
                <a16:creationId xmlns:a16="http://schemas.microsoft.com/office/drawing/2014/main" id="{7064F481-2B66-46B5-171B-75776E7210D5}"/>
              </a:ext>
            </a:extLst>
          </p:cNvPr>
          <p:cNvSpPr>
            <a:spLocks noEditPoints="1"/>
          </p:cNvSpPr>
          <p:nvPr/>
        </p:nvSpPr>
        <p:spPr bwMode="auto">
          <a:xfrm>
            <a:off x="347663" y="1533525"/>
            <a:ext cx="177800" cy="1431925"/>
          </a:xfrm>
          <a:custGeom>
            <a:avLst/>
            <a:gdLst>
              <a:gd name="T0" fmla="*/ 265 w 696"/>
              <a:gd name="T1" fmla="*/ 5599 h 5599"/>
              <a:gd name="T2" fmla="*/ 274 w 696"/>
              <a:gd name="T3" fmla="*/ 149 h 5599"/>
              <a:gd name="T4" fmla="*/ 424 w 696"/>
              <a:gd name="T5" fmla="*/ 149 h 5599"/>
              <a:gd name="T6" fmla="*/ 415 w 696"/>
              <a:gd name="T7" fmla="*/ 5599 h 5599"/>
              <a:gd name="T8" fmla="*/ 265 w 696"/>
              <a:gd name="T9" fmla="*/ 5599 h 5599"/>
              <a:gd name="T10" fmla="*/ 21 w 696"/>
              <a:gd name="T11" fmla="*/ 561 h 5599"/>
              <a:gd name="T12" fmla="*/ 349 w 696"/>
              <a:gd name="T13" fmla="*/ 0 h 5599"/>
              <a:gd name="T14" fmla="*/ 675 w 696"/>
              <a:gd name="T15" fmla="*/ 561 h 5599"/>
              <a:gd name="T16" fmla="*/ 648 w 696"/>
              <a:gd name="T17" fmla="*/ 664 h 5599"/>
              <a:gd name="T18" fmla="*/ 546 w 696"/>
              <a:gd name="T19" fmla="*/ 637 h 5599"/>
              <a:gd name="T20" fmla="*/ 284 w 696"/>
              <a:gd name="T21" fmla="*/ 186 h 5599"/>
              <a:gd name="T22" fmla="*/ 413 w 696"/>
              <a:gd name="T23" fmla="*/ 187 h 5599"/>
              <a:gd name="T24" fmla="*/ 150 w 696"/>
              <a:gd name="T25" fmla="*/ 636 h 5599"/>
              <a:gd name="T26" fmla="*/ 48 w 696"/>
              <a:gd name="T27" fmla="*/ 663 h 5599"/>
              <a:gd name="T28" fmla="*/ 21 w 696"/>
              <a:gd name="T29" fmla="*/ 561 h 5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6" h="5599">
                <a:moveTo>
                  <a:pt x="265" y="5599"/>
                </a:moveTo>
                <a:lnTo>
                  <a:pt x="274" y="149"/>
                </a:lnTo>
                <a:lnTo>
                  <a:pt x="424" y="149"/>
                </a:lnTo>
                <a:lnTo>
                  <a:pt x="415" y="5599"/>
                </a:lnTo>
                <a:lnTo>
                  <a:pt x="265" y="5599"/>
                </a:lnTo>
                <a:close/>
                <a:moveTo>
                  <a:pt x="21" y="561"/>
                </a:moveTo>
                <a:lnTo>
                  <a:pt x="349" y="0"/>
                </a:lnTo>
                <a:lnTo>
                  <a:pt x="675" y="561"/>
                </a:lnTo>
                <a:cubicBezTo>
                  <a:pt x="696" y="597"/>
                  <a:pt x="684" y="643"/>
                  <a:pt x="648" y="664"/>
                </a:cubicBezTo>
                <a:cubicBezTo>
                  <a:pt x="612" y="685"/>
                  <a:pt x="566" y="673"/>
                  <a:pt x="546" y="637"/>
                </a:cubicBezTo>
                <a:lnTo>
                  <a:pt x="284" y="186"/>
                </a:lnTo>
                <a:lnTo>
                  <a:pt x="413" y="187"/>
                </a:lnTo>
                <a:lnTo>
                  <a:pt x="150" y="636"/>
                </a:lnTo>
                <a:cubicBezTo>
                  <a:pt x="129" y="672"/>
                  <a:pt x="83" y="684"/>
                  <a:pt x="48" y="663"/>
                </a:cubicBezTo>
                <a:cubicBezTo>
                  <a:pt x="12" y="642"/>
                  <a:pt x="0" y="596"/>
                  <a:pt x="21" y="56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257" name="Freeform 233">
            <a:extLst>
              <a:ext uri="{FF2B5EF4-FFF2-40B4-BE49-F238E27FC236}">
                <a16:creationId xmlns:a16="http://schemas.microsoft.com/office/drawing/2014/main" id="{61A7B584-DB83-0280-AF51-CAB0A7119B2A}"/>
              </a:ext>
            </a:extLst>
          </p:cNvPr>
          <p:cNvSpPr>
            <a:spLocks noEditPoints="1"/>
          </p:cNvSpPr>
          <p:nvPr/>
        </p:nvSpPr>
        <p:spPr bwMode="auto">
          <a:xfrm>
            <a:off x="228600" y="2778125"/>
            <a:ext cx="3073400" cy="176213"/>
          </a:xfrm>
          <a:custGeom>
            <a:avLst/>
            <a:gdLst>
              <a:gd name="T0" fmla="*/ 1 w 11991"/>
              <a:gd name="T1" fmla="*/ 265 h 696"/>
              <a:gd name="T2" fmla="*/ 11842 w 11991"/>
              <a:gd name="T3" fmla="*/ 273 h 696"/>
              <a:gd name="T4" fmla="*/ 11842 w 11991"/>
              <a:gd name="T5" fmla="*/ 423 h 696"/>
              <a:gd name="T6" fmla="*/ 0 w 11991"/>
              <a:gd name="T7" fmla="*/ 415 h 696"/>
              <a:gd name="T8" fmla="*/ 1 w 11991"/>
              <a:gd name="T9" fmla="*/ 265 h 696"/>
              <a:gd name="T10" fmla="*/ 11430 w 11991"/>
              <a:gd name="T11" fmla="*/ 20 h 696"/>
              <a:gd name="T12" fmla="*/ 11991 w 11991"/>
              <a:gd name="T13" fmla="*/ 348 h 696"/>
              <a:gd name="T14" fmla="*/ 11430 w 11991"/>
              <a:gd name="T15" fmla="*/ 675 h 696"/>
              <a:gd name="T16" fmla="*/ 11327 w 11991"/>
              <a:gd name="T17" fmla="*/ 648 h 696"/>
              <a:gd name="T18" fmla="*/ 11354 w 11991"/>
              <a:gd name="T19" fmla="*/ 545 h 696"/>
              <a:gd name="T20" fmla="*/ 11804 w 11991"/>
              <a:gd name="T21" fmla="*/ 283 h 696"/>
              <a:gd name="T22" fmla="*/ 11804 w 11991"/>
              <a:gd name="T23" fmla="*/ 413 h 696"/>
              <a:gd name="T24" fmla="*/ 11354 w 11991"/>
              <a:gd name="T25" fmla="*/ 150 h 696"/>
              <a:gd name="T26" fmla="*/ 11328 w 11991"/>
              <a:gd name="T27" fmla="*/ 47 h 696"/>
              <a:gd name="T28" fmla="*/ 11430 w 11991"/>
              <a:gd name="T29" fmla="*/ 2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91" h="696">
                <a:moveTo>
                  <a:pt x="1" y="265"/>
                </a:moveTo>
                <a:lnTo>
                  <a:pt x="11842" y="273"/>
                </a:lnTo>
                <a:lnTo>
                  <a:pt x="11842" y="423"/>
                </a:lnTo>
                <a:lnTo>
                  <a:pt x="0" y="415"/>
                </a:lnTo>
                <a:lnTo>
                  <a:pt x="1" y="265"/>
                </a:lnTo>
                <a:close/>
                <a:moveTo>
                  <a:pt x="11430" y="20"/>
                </a:moveTo>
                <a:lnTo>
                  <a:pt x="11991" y="348"/>
                </a:lnTo>
                <a:lnTo>
                  <a:pt x="11430" y="675"/>
                </a:lnTo>
                <a:cubicBezTo>
                  <a:pt x="11394" y="696"/>
                  <a:pt x="11348" y="684"/>
                  <a:pt x="11327" y="648"/>
                </a:cubicBezTo>
                <a:cubicBezTo>
                  <a:pt x="11306" y="612"/>
                  <a:pt x="11318" y="566"/>
                  <a:pt x="11354" y="545"/>
                </a:cubicBezTo>
                <a:lnTo>
                  <a:pt x="11804" y="283"/>
                </a:lnTo>
                <a:lnTo>
                  <a:pt x="11804" y="413"/>
                </a:lnTo>
                <a:lnTo>
                  <a:pt x="11354" y="150"/>
                </a:lnTo>
                <a:cubicBezTo>
                  <a:pt x="11319" y="129"/>
                  <a:pt x="11307" y="83"/>
                  <a:pt x="11328" y="47"/>
                </a:cubicBezTo>
                <a:cubicBezTo>
                  <a:pt x="11348" y="12"/>
                  <a:pt x="11394" y="0"/>
                  <a:pt x="11430" y="20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303" name="Line 279">
            <a:extLst>
              <a:ext uri="{FF2B5EF4-FFF2-40B4-BE49-F238E27FC236}">
                <a16:creationId xmlns:a16="http://schemas.microsoft.com/office/drawing/2014/main" id="{A69A31BC-8098-FB25-D0BC-3860BFFC73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5181600"/>
            <a:ext cx="1295400" cy="381000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3260" name="Group 236">
            <a:extLst>
              <a:ext uri="{FF2B5EF4-FFF2-40B4-BE49-F238E27FC236}">
                <a16:creationId xmlns:a16="http://schemas.microsoft.com/office/drawing/2014/main" id="{443EF42F-84D5-EC63-E4FC-920A1FD3C109}"/>
              </a:ext>
            </a:extLst>
          </p:cNvPr>
          <p:cNvGrpSpPr>
            <a:grpSpLocks/>
          </p:cNvGrpSpPr>
          <p:nvPr/>
        </p:nvGrpSpPr>
        <p:grpSpPr bwMode="auto">
          <a:xfrm>
            <a:off x="4857750" y="3505200"/>
            <a:ext cx="2962275" cy="352425"/>
            <a:chOff x="2699" y="818"/>
            <a:chExt cx="1488" cy="177"/>
          </a:xfrm>
        </p:grpSpPr>
        <p:sp>
          <p:nvSpPr>
            <p:cNvPr id="513258" name="Rectangle 234">
              <a:extLst>
                <a:ext uri="{FF2B5EF4-FFF2-40B4-BE49-F238E27FC236}">
                  <a16:creationId xmlns:a16="http://schemas.microsoft.com/office/drawing/2014/main" id="{68298AF8-6D23-9DD8-BA14-EAD7A06C2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818"/>
              <a:ext cx="1488" cy="17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59" name="Rectangle 235">
              <a:extLst>
                <a:ext uri="{FF2B5EF4-FFF2-40B4-BE49-F238E27FC236}">
                  <a16:creationId xmlns:a16="http://schemas.microsoft.com/office/drawing/2014/main" id="{E577BEE9-A498-DE2A-7178-7F569A25A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818"/>
              <a:ext cx="1488" cy="17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261" name="Rectangle 237">
            <a:extLst>
              <a:ext uri="{FF2B5EF4-FFF2-40B4-BE49-F238E27FC236}">
                <a16:creationId xmlns:a16="http://schemas.microsoft.com/office/drawing/2014/main" id="{25A12F3A-EEF7-F89C-B289-D8C571653E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5575" y="3578225"/>
            <a:ext cx="4064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Two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62" name="Rectangle 238">
            <a:extLst>
              <a:ext uri="{FF2B5EF4-FFF2-40B4-BE49-F238E27FC236}">
                <a16:creationId xmlns:a16="http://schemas.microsoft.com/office/drawing/2014/main" id="{E9008CF3-BE0C-C418-8ACD-1E64ED334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0" y="3578225"/>
            <a:ext cx="68263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63" name="Rectangle 239">
            <a:extLst>
              <a:ext uri="{FF2B5EF4-FFF2-40B4-BE49-F238E27FC236}">
                <a16:creationId xmlns:a16="http://schemas.microsoft.com/office/drawing/2014/main" id="{C096D127-C02C-23B3-74FE-3486CE55BB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0" y="3578225"/>
            <a:ext cx="187325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Sided Specification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3266" name="Group 242">
            <a:extLst>
              <a:ext uri="{FF2B5EF4-FFF2-40B4-BE49-F238E27FC236}">
                <a16:creationId xmlns:a16="http://schemas.microsoft.com/office/drawing/2014/main" id="{1B49D0CF-51D5-A53C-A9A5-1FAD92AACAD8}"/>
              </a:ext>
            </a:extLst>
          </p:cNvPr>
          <p:cNvGrpSpPr>
            <a:grpSpLocks/>
          </p:cNvGrpSpPr>
          <p:nvPr/>
        </p:nvGrpSpPr>
        <p:grpSpPr bwMode="auto">
          <a:xfrm>
            <a:off x="5222875" y="5072063"/>
            <a:ext cx="203200" cy="201612"/>
            <a:chOff x="2883" y="1605"/>
            <a:chExt cx="102" cy="101"/>
          </a:xfrm>
        </p:grpSpPr>
        <p:sp>
          <p:nvSpPr>
            <p:cNvPr id="513264" name="Rectangle 240">
              <a:extLst>
                <a:ext uri="{FF2B5EF4-FFF2-40B4-BE49-F238E27FC236}">
                  <a16:creationId xmlns:a16="http://schemas.microsoft.com/office/drawing/2014/main" id="{4115E191-E6C0-BAF3-5A90-4F88947E9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3" y="1605"/>
              <a:ext cx="102" cy="10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5" name="Rectangle 241">
              <a:extLst>
                <a:ext uri="{FF2B5EF4-FFF2-40B4-BE49-F238E27FC236}">
                  <a16:creationId xmlns:a16="http://schemas.microsoft.com/office/drawing/2014/main" id="{248FAE1B-810C-49EA-4FF1-80A7695A1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3" y="1605"/>
              <a:ext cx="102" cy="10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69" name="Group 245">
            <a:extLst>
              <a:ext uri="{FF2B5EF4-FFF2-40B4-BE49-F238E27FC236}">
                <a16:creationId xmlns:a16="http://schemas.microsoft.com/office/drawing/2014/main" id="{75D994EF-D951-177D-8004-F6F98AB3C011}"/>
              </a:ext>
            </a:extLst>
          </p:cNvPr>
          <p:cNvGrpSpPr>
            <a:grpSpLocks/>
          </p:cNvGrpSpPr>
          <p:nvPr/>
        </p:nvGrpSpPr>
        <p:grpSpPr bwMode="auto">
          <a:xfrm>
            <a:off x="5414963" y="4881563"/>
            <a:ext cx="203200" cy="392112"/>
            <a:chOff x="2979" y="1509"/>
            <a:chExt cx="102" cy="197"/>
          </a:xfrm>
        </p:grpSpPr>
        <p:sp>
          <p:nvSpPr>
            <p:cNvPr id="513267" name="Rectangle 243">
              <a:extLst>
                <a:ext uri="{FF2B5EF4-FFF2-40B4-BE49-F238E27FC236}">
                  <a16:creationId xmlns:a16="http://schemas.microsoft.com/office/drawing/2014/main" id="{7DCF39B0-5515-41FF-A8BB-858B0CEB8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" y="1509"/>
              <a:ext cx="102" cy="19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68" name="Rectangle 244">
              <a:extLst>
                <a:ext uri="{FF2B5EF4-FFF2-40B4-BE49-F238E27FC236}">
                  <a16:creationId xmlns:a16="http://schemas.microsoft.com/office/drawing/2014/main" id="{D6832C78-0AAA-C3DE-11BB-3C8F30301E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" y="1509"/>
              <a:ext cx="102" cy="19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72" name="Group 248">
            <a:extLst>
              <a:ext uri="{FF2B5EF4-FFF2-40B4-BE49-F238E27FC236}">
                <a16:creationId xmlns:a16="http://schemas.microsoft.com/office/drawing/2014/main" id="{2B51E9BE-6B2A-2DDA-1038-6F3622286FDD}"/>
              </a:ext>
            </a:extLst>
          </p:cNvPr>
          <p:cNvGrpSpPr>
            <a:grpSpLocks/>
          </p:cNvGrpSpPr>
          <p:nvPr/>
        </p:nvGrpSpPr>
        <p:grpSpPr bwMode="auto">
          <a:xfrm>
            <a:off x="5605463" y="4594225"/>
            <a:ext cx="203200" cy="679450"/>
            <a:chOff x="3075" y="1365"/>
            <a:chExt cx="102" cy="341"/>
          </a:xfrm>
        </p:grpSpPr>
        <p:sp>
          <p:nvSpPr>
            <p:cNvPr id="513270" name="Rectangle 246">
              <a:extLst>
                <a:ext uri="{FF2B5EF4-FFF2-40B4-BE49-F238E27FC236}">
                  <a16:creationId xmlns:a16="http://schemas.microsoft.com/office/drawing/2014/main" id="{2249BF99-D1EC-1749-FE55-793B75199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5" y="1365"/>
              <a:ext cx="102" cy="34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71" name="Rectangle 247">
              <a:extLst>
                <a:ext uri="{FF2B5EF4-FFF2-40B4-BE49-F238E27FC236}">
                  <a16:creationId xmlns:a16="http://schemas.microsoft.com/office/drawing/2014/main" id="{04C8A8CC-0922-5973-F1DE-698A5E9A22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5" y="1365"/>
              <a:ext cx="102" cy="34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75" name="Group 251">
            <a:extLst>
              <a:ext uri="{FF2B5EF4-FFF2-40B4-BE49-F238E27FC236}">
                <a16:creationId xmlns:a16="http://schemas.microsoft.com/office/drawing/2014/main" id="{29E69FD5-D5F1-5931-ED49-CBA19824DC77}"/>
              </a:ext>
            </a:extLst>
          </p:cNvPr>
          <p:cNvGrpSpPr>
            <a:grpSpLocks/>
          </p:cNvGrpSpPr>
          <p:nvPr/>
        </p:nvGrpSpPr>
        <p:grpSpPr bwMode="auto">
          <a:xfrm>
            <a:off x="5797550" y="4306888"/>
            <a:ext cx="203200" cy="966787"/>
            <a:chOff x="3171" y="1221"/>
            <a:chExt cx="102" cy="485"/>
          </a:xfrm>
        </p:grpSpPr>
        <p:sp>
          <p:nvSpPr>
            <p:cNvPr id="513273" name="Rectangle 249">
              <a:extLst>
                <a:ext uri="{FF2B5EF4-FFF2-40B4-BE49-F238E27FC236}">
                  <a16:creationId xmlns:a16="http://schemas.microsoft.com/office/drawing/2014/main" id="{EDF40164-8FCA-CB48-8521-DB00F0C8F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1221"/>
              <a:ext cx="102" cy="485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74" name="Rectangle 250">
              <a:extLst>
                <a:ext uri="{FF2B5EF4-FFF2-40B4-BE49-F238E27FC236}">
                  <a16:creationId xmlns:a16="http://schemas.microsoft.com/office/drawing/2014/main" id="{8655CEBB-7749-7951-EF5F-14FC835AB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1221"/>
              <a:ext cx="102" cy="48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78" name="Group 254">
            <a:extLst>
              <a:ext uri="{FF2B5EF4-FFF2-40B4-BE49-F238E27FC236}">
                <a16:creationId xmlns:a16="http://schemas.microsoft.com/office/drawing/2014/main" id="{885BF4B2-BD1E-68BC-5440-FAB146CD5035}"/>
              </a:ext>
            </a:extLst>
          </p:cNvPr>
          <p:cNvGrpSpPr>
            <a:grpSpLocks/>
          </p:cNvGrpSpPr>
          <p:nvPr/>
        </p:nvGrpSpPr>
        <p:grpSpPr bwMode="auto">
          <a:xfrm>
            <a:off x="5988050" y="4117975"/>
            <a:ext cx="203200" cy="1155700"/>
            <a:chOff x="3267" y="1126"/>
            <a:chExt cx="102" cy="580"/>
          </a:xfrm>
        </p:grpSpPr>
        <p:sp>
          <p:nvSpPr>
            <p:cNvPr id="513276" name="Rectangle 252">
              <a:extLst>
                <a:ext uri="{FF2B5EF4-FFF2-40B4-BE49-F238E27FC236}">
                  <a16:creationId xmlns:a16="http://schemas.microsoft.com/office/drawing/2014/main" id="{7F6F9B79-F9D4-78BE-5893-D3C61CAC8D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7" y="1126"/>
              <a:ext cx="102" cy="58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77" name="Rectangle 253">
              <a:extLst>
                <a:ext uri="{FF2B5EF4-FFF2-40B4-BE49-F238E27FC236}">
                  <a16:creationId xmlns:a16="http://schemas.microsoft.com/office/drawing/2014/main" id="{9CF15FE8-2234-E483-06F6-E96844750F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7" y="1126"/>
              <a:ext cx="102" cy="58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81" name="Group 257">
            <a:extLst>
              <a:ext uri="{FF2B5EF4-FFF2-40B4-BE49-F238E27FC236}">
                <a16:creationId xmlns:a16="http://schemas.microsoft.com/office/drawing/2014/main" id="{455B162E-0A10-4915-9950-C8D2696B0912}"/>
              </a:ext>
            </a:extLst>
          </p:cNvPr>
          <p:cNvGrpSpPr>
            <a:grpSpLocks/>
          </p:cNvGrpSpPr>
          <p:nvPr/>
        </p:nvGrpSpPr>
        <p:grpSpPr bwMode="auto">
          <a:xfrm>
            <a:off x="6178550" y="4403725"/>
            <a:ext cx="203200" cy="869950"/>
            <a:chOff x="3363" y="1269"/>
            <a:chExt cx="102" cy="437"/>
          </a:xfrm>
        </p:grpSpPr>
        <p:sp>
          <p:nvSpPr>
            <p:cNvPr id="513279" name="Rectangle 255">
              <a:extLst>
                <a:ext uri="{FF2B5EF4-FFF2-40B4-BE49-F238E27FC236}">
                  <a16:creationId xmlns:a16="http://schemas.microsoft.com/office/drawing/2014/main" id="{F56E4C41-BC4D-58E1-2EC7-64B556D16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3" y="1269"/>
              <a:ext cx="102" cy="43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0" name="Rectangle 256">
              <a:extLst>
                <a:ext uri="{FF2B5EF4-FFF2-40B4-BE49-F238E27FC236}">
                  <a16:creationId xmlns:a16="http://schemas.microsoft.com/office/drawing/2014/main" id="{65C8F907-0545-13D2-39FC-8321723D0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3" y="1269"/>
              <a:ext cx="102" cy="43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84" name="Group 260">
            <a:extLst>
              <a:ext uri="{FF2B5EF4-FFF2-40B4-BE49-F238E27FC236}">
                <a16:creationId xmlns:a16="http://schemas.microsoft.com/office/drawing/2014/main" id="{F3DE6F17-F006-558D-2EF3-2AD375584484}"/>
              </a:ext>
            </a:extLst>
          </p:cNvPr>
          <p:cNvGrpSpPr>
            <a:grpSpLocks/>
          </p:cNvGrpSpPr>
          <p:nvPr/>
        </p:nvGrpSpPr>
        <p:grpSpPr bwMode="auto">
          <a:xfrm>
            <a:off x="6370638" y="4594225"/>
            <a:ext cx="204787" cy="679450"/>
            <a:chOff x="3459" y="1365"/>
            <a:chExt cx="103" cy="341"/>
          </a:xfrm>
        </p:grpSpPr>
        <p:sp>
          <p:nvSpPr>
            <p:cNvPr id="513282" name="Rectangle 258">
              <a:extLst>
                <a:ext uri="{FF2B5EF4-FFF2-40B4-BE49-F238E27FC236}">
                  <a16:creationId xmlns:a16="http://schemas.microsoft.com/office/drawing/2014/main" id="{4FFDF46E-DBEE-0DA6-AC15-59FBA5CE2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" y="1365"/>
              <a:ext cx="103" cy="34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3" name="Rectangle 259">
              <a:extLst>
                <a:ext uri="{FF2B5EF4-FFF2-40B4-BE49-F238E27FC236}">
                  <a16:creationId xmlns:a16="http://schemas.microsoft.com/office/drawing/2014/main" id="{5329BDED-C593-BCCB-47F5-044FEAD5C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" y="1365"/>
              <a:ext cx="103" cy="34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87" name="Group 263">
            <a:extLst>
              <a:ext uri="{FF2B5EF4-FFF2-40B4-BE49-F238E27FC236}">
                <a16:creationId xmlns:a16="http://schemas.microsoft.com/office/drawing/2014/main" id="{0151E442-6043-8F8D-D34E-800C8D8FC43A}"/>
              </a:ext>
            </a:extLst>
          </p:cNvPr>
          <p:cNvGrpSpPr>
            <a:grpSpLocks/>
          </p:cNvGrpSpPr>
          <p:nvPr/>
        </p:nvGrpSpPr>
        <p:grpSpPr bwMode="auto">
          <a:xfrm>
            <a:off x="6562725" y="4787900"/>
            <a:ext cx="203200" cy="485775"/>
            <a:chOff x="3556" y="1462"/>
            <a:chExt cx="102" cy="244"/>
          </a:xfrm>
        </p:grpSpPr>
        <p:sp>
          <p:nvSpPr>
            <p:cNvPr id="513285" name="Rectangle 261">
              <a:extLst>
                <a:ext uri="{FF2B5EF4-FFF2-40B4-BE49-F238E27FC236}">
                  <a16:creationId xmlns:a16="http://schemas.microsoft.com/office/drawing/2014/main" id="{0F7EE18F-9510-7919-C60B-C2C661CE8A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6" y="1462"/>
              <a:ext cx="102" cy="24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6" name="Rectangle 262">
              <a:extLst>
                <a:ext uri="{FF2B5EF4-FFF2-40B4-BE49-F238E27FC236}">
                  <a16:creationId xmlns:a16="http://schemas.microsoft.com/office/drawing/2014/main" id="{9BD12B77-12BB-5E8B-6E65-807A136C8B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6" y="1462"/>
              <a:ext cx="102" cy="24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290" name="Group 266">
            <a:extLst>
              <a:ext uri="{FF2B5EF4-FFF2-40B4-BE49-F238E27FC236}">
                <a16:creationId xmlns:a16="http://schemas.microsoft.com/office/drawing/2014/main" id="{A49CA1DB-6F74-B53D-43C2-0D6FE1CA0BBD}"/>
              </a:ext>
            </a:extLst>
          </p:cNvPr>
          <p:cNvGrpSpPr>
            <a:grpSpLocks/>
          </p:cNvGrpSpPr>
          <p:nvPr/>
        </p:nvGrpSpPr>
        <p:grpSpPr bwMode="auto">
          <a:xfrm>
            <a:off x="6754813" y="5073650"/>
            <a:ext cx="203200" cy="200025"/>
            <a:chOff x="3652" y="1606"/>
            <a:chExt cx="102" cy="100"/>
          </a:xfrm>
        </p:grpSpPr>
        <p:sp>
          <p:nvSpPr>
            <p:cNvPr id="513288" name="Rectangle 264">
              <a:extLst>
                <a:ext uri="{FF2B5EF4-FFF2-40B4-BE49-F238E27FC236}">
                  <a16:creationId xmlns:a16="http://schemas.microsoft.com/office/drawing/2014/main" id="{FF5DE980-1167-2E83-2FDA-74D9AC13E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" y="1606"/>
              <a:ext cx="102" cy="1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289" name="Rectangle 265">
              <a:extLst>
                <a:ext uri="{FF2B5EF4-FFF2-40B4-BE49-F238E27FC236}">
                  <a16:creationId xmlns:a16="http://schemas.microsoft.com/office/drawing/2014/main" id="{11A18264-46B9-98F8-B0E4-CDEC59EE9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" y="1606"/>
              <a:ext cx="102" cy="1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291" name="Line 267">
            <a:extLst>
              <a:ext uri="{FF2B5EF4-FFF2-40B4-BE49-F238E27FC236}">
                <a16:creationId xmlns:a16="http://schemas.microsoft.com/office/drawing/2014/main" id="{16BC8ED0-A3AA-806B-AEC6-B1F9EF74BBF0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4813" y="4117975"/>
            <a:ext cx="1587" cy="143033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94" name="Rectangle 270">
            <a:extLst>
              <a:ext uri="{FF2B5EF4-FFF2-40B4-BE49-F238E27FC236}">
                <a16:creationId xmlns:a16="http://schemas.microsoft.com/office/drawing/2014/main" id="{468D7CC8-0076-6BD2-21A4-60E3855BF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624513"/>
            <a:ext cx="609600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Upper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95" name="Rectangle 271">
            <a:extLst>
              <a:ext uri="{FF2B5EF4-FFF2-40B4-BE49-F238E27FC236}">
                <a16:creationId xmlns:a16="http://schemas.microsoft.com/office/drawing/2014/main" id="{86EB71A9-5010-EF17-FD68-3D0532BA4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5853113"/>
            <a:ext cx="5191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96" name="Rectangle 272">
            <a:extLst>
              <a:ext uri="{FF2B5EF4-FFF2-40B4-BE49-F238E27FC236}">
                <a16:creationId xmlns:a16="http://schemas.microsoft.com/office/drawing/2014/main" id="{3CD03EAD-FE47-7275-B57C-F48FC42AA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588" y="6080125"/>
            <a:ext cx="4270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97" name="Line 273">
            <a:extLst>
              <a:ext uri="{FF2B5EF4-FFF2-40B4-BE49-F238E27FC236}">
                <a16:creationId xmlns:a16="http://schemas.microsoft.com/office/drawing/2014/main" id="{E002F273-1989-4672-1F44-CB18B27D87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4963" y="4117975"/>
            <a:ext cx="1587" cy="143033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298" name="Rectangle 274">
            <a:extLst>
              <a:ext uri="{FF2B5EF4-FFF2-40B4-BE49-F238E27FC236}">
                <a16:creationId xmlns:a16="http://schemas.microsoft.com/office/drawing/2014/main" id="{5D041A38-548D-87D1-8E57-1157D27F9E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438" y="5624513"/>
            <a:ext cx="609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Lower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299" name="Rectangle 275">
            <a:extLst>
              <a:ext uri="{FF2B5EF4-FFF2-40B4-BE49-F238E27FC236}">
                <a16:creationId xmlns:a16="http://schemas.microsoft.com/office/drawing/2014/main" id="{3F7F5BB9-A30D-C6A3-5FBC-92F3E0BE9D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5713" y="5853113"/>
            <a:ext cx="5175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00" name="Rectangle 276">
            <a:extLst>
              <a:ext uri="{FF2B5EF4-FFF2-40B4-BE49-F238E27FC236}">
                <a16:creationId xmlns:a16="http://schemas.microsoft.com/office/drawing/2014/main" id="{E5BC07C0-9162-5790-5C3F-D3B0977A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588" y="6080125"/>
            <a:ext cx="428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01" name="Freeform 277">
            <a:extLst>
              <a:ext uri="{FF2B5EF4-FFF2-40B4-BE49-F238E27FC236}">
                <a16:creationId xmlns:a16="http://schemas.microsoft.com/office/drawing/2014/main" id="{BDD8DB37-E38E-ECD8-6CF0-464E5F3EFFCD}"/>
              </a:ext>
            </a:extLst>
          </p:cNvPr>
          <p:cNvSpPr>
            <a:spLocks noEditPoints="1"/>
          </p:cNvSpPr>
          <p:nvPr/>
        </p:nvSpPr>
        <p:spPr bwMode="auto">
          <a:xfrm>
            <a:off x="4759325" y="4022725"/>
            <a:ext cx="165100" cy="1333500"/>
          </a:xfrm>
          <a:custGeom>
            <a:avLst/>
            <a:gdLst>
              <a:gd name="T0" fmla="*/ 265 w 696"/>
              <a:gd name="T1" fmla="*/ 5590 h 5591"/>
              <a:gd name="T2" fmla="*/ 274 w 696"/>
              <a:gd name="T3" fmla="*/ 149 h 5591"/>
              <a:gd name="T4" fmla="*/ 424 w 696"/>
              <a:gd name="T5" fmla="*/ 149 h 5591"/>
              <a:gd name="T6" fmla="*/ 415 w 696"/>
              <a:gd name="T7" fmla="*/ 5591 h 5591"/>
              <a:gd name="T8" fmla="*/ 265 w 696"/>
              <a:gd name="T9" fmla="*/ 5590 h 5591"/>
              <a:gd name="T10" fmla="*/ 21 w 696"/>
              <a:gd name="T11" fmla="*/ 561 h 5591"/>
              <a:gd name="T12" fmla="*/ 349 w 696"/>
              <a:gd name="T13" fmla="*/ 0 h 5591"/>
              <a:gd name="T14" fmla="*/ 675 w 696"/>
              <a:gd name="T15" fmla="*/ 562 h 5591"/>
              <a:gd name="T16" fmla="*/ 648 w 696"/>
              <a:gd name="T17" fmla="*/ 664 h 5591"/>
              <a:gd name="T18" fmla="*/ 546 w 696"/>
              <a:gd name="T19" fmla="*/ 637 h 5591"/>
              <a:gd name="T20" fmla="*/ 284 w 696"/>
              <a:gd name="T21" fmla="*/ 186 h 5591"/>
              <a:gd name="T22" fmla="*/ 413 w 696"/>
              <a:gd name="T23" fmla="*/ 187 h 5591"/>
              <a:gd name="T24" fmla="*/ 150 w 696"/>
              <a:gd name="T25" fmla="*/ 636 h 5591"/>
              <a:gd name="T26" fmla="*/ 48 w 696"/>
              <a:gd name="T27" fmla="*/ 663 h 5591"/>
              <a:gd name="T28" fmla="*/ 21 w 696"/>
              <a:gd name="T29" fmla="*/ 561 h 5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6" h="5591">
                <a:moveTo>
                  <a:pt x="265" y="5590"/>
                </a:moveTo>
                <a:lnTo>
                  <a:pt x="274" y="149"/>
                </a:lnTo>
                <a:lnTo>
                  <a:pt x="424" y="149"/>
                </a:lnTo>
                <a:lnTo>
                  <a:pt x="415" y="5591"/>
                </a:lnTo>
                <a:lnTo>
                  <a:pt x="265" y="5590"/>
                </a:lnTo>
                <a:close/>
                <a:moveTo>
                  <a:pt x="21" y="561"/>
                </a:moveTo>
                <a:lnTo>
                  <a:pt x="349" y="0"/>
                </a:lnTo>
                <a:lnTo>
                  <a:pt x="675" y="562"/>
                </a:lnTo>
                <a:cubicBezTo>
                  <a:pt x="696" y="597"/>
                  <a:pt x="684" y="643"/>
                  <a:pt x="648" y="664"/>
                </a:cubicBezTo>
                <a:cubicBezTo>
                  <a:pt x="612" y="685"/>
                  <a:pt x="566" y="673"/>
                  <a:pt x="546" y="637"/>
                </a:cubicBezTo>
                <a:lnTo>
                  <a:pt x="284" y="186"/>
                </a:lnTo>
                <a:lnTo>
                  <a:pt x="413" y="187"/>
                </a:lnTo>
                <a:lnTo>
                  <a:pt x="150" y="636"/>
                </a:lnTo>
                <a:cubicBezTo>
                  <a:pt x="129" y="672"/>
                  <a:pt x="83" y="684"/>
                  <a:pt x="48" y="663"/>
                </a:cubicBezTo>
                <a:cubicBezTo>
                  <a:pt x="12" y="642"/>
                  <a:pt x="0" y="596"/>
                  <a:pt x="21" y="56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302" name="Freeform 278">
            <a:extLst>
              <a:ext uri="{FF2B5EF4-FFF2-40B4-BE49-F238E27FC236}">
                <a16:creationId xmlns:a16="http://schemas.microsoft.com/office/drawing/2014/main" id="{03FE55F1-D4E6-1409-5023-5E9EDBC851D2}"/>
              </a:ext>
            </a:extLst>
          </p:cNvPr>
          <p:cNvSpPr>
            <a:spLocks noEditPoints="1"/>
          </p:cNvSpPr>
          <p:nvPr/>
        </p:nvSpPr>
        <p:spPr bwMode="auto">
          <a:xfrm>
            <a:off x="4648200" y="5181600"/>
            <a:ext cx="2870200" cy="165100"/>
          </a:xfrm>
          <a:custGeom>
            <a:avLst/>
            <a:gdLst>
              <a:gd name="T0" fmla="*/ 0 w 6008"/>
              <a:gd name="T1" fmla="*/ 133 h 349"/>
              <a:gd name="T2" fmla="*/ 5934 w 6008"/>
              <a:gd name="T3" fmla="*/ 137 h 349"/>
              <a:gd name="T4" fmla="*/ 5934 w 6008"/>
              <a:gd name="T5" fmla="*/ 212 h 349"/>
              <a:gd name="T6" fmla="*/ 0 w 6008"/>
              <a:gd name="T7" fmla="*/ 208 h 349"/>
              <a:gd name="T8" fmla="*/ 0 w 6008"/>
              <a:gd name="T9" fmla="*/ 133 h 349"/>
              <a:gd name="T10" fmla="*/ 5728 w 6008"/>
              <a:gd name="T11" fmla="*/ 11 h 349"/>
              <a:gd name="T12" fmla="*/ 6008 w 6008"/>
              <a:gd name="T13" fmla="*/ 175 h 349"/>
              <a:gd name="T14" fmla="*/ 5728 w 6008"/>
              <a:gd name="T15" fmla="*/ 338 h 349"/>
              <a:gd name="T16" fmla="*/ 5676 w 6008"/>
              <a:gd name="T17" fmla="*/ 325 h 349"/>
              <a:gd name="T18" fmla="*/ 5690 w 6008"/>
              <a:gd name="T19" fmla="*/ 273 h 349"/>
              <a:gd name="T20" fmla="*/ 5915 w 6008"/>
              <a:gd name="T21" fmla="*/ 142 h 349"/>
              <a:gd name="T22" fmla="*/ 5915 w 6008"/>
              <a:gd name="T23" fmla="*/ 207 h 349"/>
              <a:gd name="T24" fmla="*/ 5690 w 6008"/>
              <a:gd name="T25" fmla="*/ 76 h 349"/>
              <a:gd name="T26" fmla="*/ 5677 w 6008"/>
              <a:gd name="T27" fmla="*/ 24 h 349"/>
              <a:gd name="T28" fmla="*/ 5728 w 6008"/>
              <a:gd name="T29" fmla="*/ 1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08" h="349">
                <a:moveTo>
                  <a:pt x="0" y="133"/>
                </a:moveTo>
                <a:lnTo>
                  <a:pt x="5934" y="137"/>
                </a:lnTo>
                <a:lnTo>
                  <a:pt x="5934" y="212"/>
                </a:lnTo>
                <a:lnTo>
                  <a:pt x="0" y="208"/>
                </a:lnTo>
                <a:lnTo>
                  <a:pt x="0" y="133"/>
                </a:lnTo>
                <a:close/>
                <a:moveTo>
                  <a:pt x="5728" y="11"/>
                </a:moveTo>
                <a:lnTo>
                  <a:pt x="6008" y="175"/>
                </a:lnTo>
                <a:lnTo>
                  <a:pt x="5728" y="338"/>
                </a:lnTo>
                <a:cubicBezTo>
                  <a:pt x="5710" y="349"/>
                  <a:pt x="5687" y="342"/>
                  <a:pt x="5676" y="325"/>
                </a:cubicBezTo>
                <a:cubicBezTo>
                  <a:pt x="5666" y="307"/>
                  <a:pt x="5672" y="284"/>
                  <a:pt x="5690" y="273"/>
                </a:cubicBezTo>
                <a:lnTo>
                  <a:pt x="5915" y="142"/>
                </a:lnTo>
                <a:lnTo>
                  <a:pt x="5915" y="207"/>
                </a:lnTo>
                <a:lnTo>
                  <a:pt x="5690" y="76"/>
                </a:lnTo>
                <a:cubicBezTo>
                  <a:pt x="5672" y="65"/>
                  <a:pt x="5666" y="42"/>
                  <a:pt x="5677" y="24"/>
                </a:cubicBezTo>
                <a:cubicBezTo>
                  <a:pt x="5687" y="6"/>
                  <a:pt x="5710" y="0"/>
                  <a:pt x="5728" y="1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3306" name="Group 282">
            <a:extLst>
              <a:ext uri="{FF2B5EF4-FFF2-40B4-BE49-F238E27FC236}">
                <a16:creationId xmlns:a16="http://schemas.microsoft.com/office/drawing/2014/main" id="{D5B9FAA8-1BE4-FCFB-527F-AFA96EB4851E}"/>
              </a:ext>
            </a:extLst>
          </p:cNvPr>
          <p:cNvGrpSpPr>
            <a:grpSpLocks/>
          </p:cNvGrpSpPr>
          <p:nvPr/>
        </p:nvGrpSpPr>
        <p:grpSpPr bwMode="auto">
          <a:xfrm>
            <a:off x="4857750" y="3505200"/>
            <a:ext cx="2962275" cy="352425"/>
            <a:chOff x="2699" y="818"/>
            <a:chExt cx="1488" cy="177"/>
          </a:xfrm>
        </p:grpSpPr>
        <p:sp>
          <p:nvSpPr>
            <p:cNvPr id="513304" name="Rectangle 280">
              <a:extLst>
                <a:ext uri="{FF2B5EF4-FFF2-40B4-BE49-F238E27FC236}">
                  <a16:creationId xmlns:a16="http://schemas.microsoft.com/office/drawing/2014/main" id="{1AF17BE0-9233-7D3E-B11A-D7505D368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818"/>
              <a:ext cx="1488" cy="17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05" name="Rectangle 281">
              <a:extLst>
                <a:ext uri="{FF2B5EF4-FFF2-40B4-BE49-F238E27FC236}">
                  <a16:creationId xmlns:a16="http://schemas.microsoft.com/office/drawing/2014/main" id="{C76E97A1-ABA3-C778-4076-B812472CC5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9" y="818"/>
              <a:ext cx="1488" cy="17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307" name="Rectangle 283">
            <a:extLst>
              <a:ext uri="{FF2B5EF4-FFF2-40B4-BE49-F238E27FC236}">
                <a16:creationId xmlns:a16="http://schemas.microsoft.com/office/drawing/2014/main" id="{E306FDE6-0D0D-0467-ADAB-03FF02E5E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5575" y="3578225"/>
            <a:ext cx="40640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Two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08" name="Rectangle 284">
            <a:extLst>
              <a:ext uri="{FF2B5EF4-FFF2-40B4-BE49-F238E27FC236}">
                <a16:creationId xmlns:a16="http://schemas.microsoft.com/office/drawing/2014/main" id="{78CD8710-7552-286F-4280-41BEB099E2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9750" y="3578225"/>
            <a:ext cx="68263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09" name="Rectangle 285">
            <a:extLst>
              <a:ext uri="{FF2B5EF4-FFF2-40B4-BE49-F238E27FC236}">
                <a16:creationId xmlns:a16="http://schemas.microsoft.com/office/drawing/2014/main" id="{20E3B4F8-0FB9-2070-CE9C-04BB79685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0" y="3578225"/>
            <a:ext cx="1873250" cy="24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b="1">
                <a:solidFill>
                  <a:srgbClr val="000000"/>
                </a:solidFill>
                <a:latin typeface="Arial" panose="020B0604020202020204" pitchFamily="34" charset="0"/>
              </a:rPr>
              <a:t>Sided Specification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3312" name="Group 288">
            <a:extLst>
              <a:ext uri="{FF2B5EF4-FFF2-40B4-BE49-F238E27FC236}">
                <a16:creationId xmlns:a16="http://schemas.microsoft.com/office/drawing/2014/main" id="{BDA11889-2756-B926-AEA9-36024D570DE4}"/>
              </a:ext>
            </a:extLst>
          </p:cNvPr>
          <p:cNvGrpSpPr>
            <a:grpSpLocks/>
          </p:cNvGrpSpPr>
          <p:nvPr/>
        </p:nvGrpSpPr>
        <p:grpSpPr bwMode="auto">
          <a:xfrm>
            <a:off x="5222875" y="5072063"/>
            <a:ext cx="203200" cy="201612"/>
            <a:chOff x="2883" y="1605"/>
            <a:chExt cx="102" cy="101"/>
          </a:xfrm>
        </p:grpSpPr>
        <p:sp>
          <p:nvSpPr>
            <p:cNvPr id="513310" name="Rectangle 286">
              <a:extLst>
                <a:ext uri="{FF2B5EF4-FFF2-40B4-BE49-F238E27FC236}">
                  <a16:creationId xmlns:a16="http://schemas.microsoft.com/office/drawing/2014/main" id="{2E6A093A-6560-BE6C-1973-B068A7954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3" y="1605"/>
              <a:ext cx="102" cy="101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11" name="Rectangle 287">
              <a:extLst>
                <a:ext uri="{FF2B5EF4-FFF2-40B4-BE49-F238E27FC236}">
                  <a16:creationId xmlns:a16="http://schemas.microsoft.com/office/drawing/2014/main" id="{97C4FA29-A31C-65D0-5699-8B05027B1A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3" y="1605"/>
              <a:ext cx="102" cy="10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15" name="Group 291">
            <a:extLst>
              <a:ext uri="{FF2B5EF4-FFF2-40B4-BE49-F238E27FC236}">
                <a16:creationId xmlns:a16="http://schemas.microsoft.com/office/drawing/2014/main" id="{5AC95606-64AF-B7BA-D2AA-DAE61B658DD2}"/>
              </a:ext>
            </a:extLst>
          </p:cNvPr>
          <p:cNvGrpSpPr>
            <a:grpSpLocks/>
          </p:cNvGrpSpPr>
          <p:nvPr/>
        </p:nvGrpSpPr>
        <p:grpSpPr bwMode="auto">
          <a:xfrm>
            <a:off x="5414963" y="4881563"/>
            <a:ext cx="203200" cy="392112"/>
            <a:chOff x="2979" y="1509"/>
            <a:chExt cx="102" cy="197"/>
          </a:xfrm>
        </p:grpSpPr>
        <p:sp>
          <p:nvSpPr>
            <p:cNvPr id="513313" name="Rectangle 289">
              <a:extLst>
                <a:ext uri="{FF2B5EF4-FFF2-40B4-BE49-F238E27FC236}">
                  <a16:creationId xmlns:a16="http://schemas.microsoft.com/office/drawing/2014/main" id="{80A8670B-1D42-6181-008C-D0C3C80E9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" y="1509"/>
              <a:ext cx="102" cy="19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14" name="Rectangle 290">
              <a:extLst>
                <a:ext uri="{FF2B5EF4-FFF2-40B4-BE49-F238E27FC236}">
                  <a16:creationId xmlns:a16="http://schemas.microsoft.com/office/drawing/2014/main" id="{AF2945AB-B45A-887C-1CA2-DDE25DD7C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9" y="1509"/>
              <a:ext cx="102" cy="19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18" name="Group 294">
            <a:extLst>
              <a:ext uri="{FF2B5EF4-FFF2-40B4-BE49-F238E27FC236}">
                <a16:creationId xmlns:a16="http://schemas.microsoft.com/office/drawing/2014/main" id="{525186CA-60DF-17C1-73AA-E277E41949CD}"/>
              </a:ext>
            </a:extLst>
          </p:cNvPr>
          <p:cNvGrpSpPr>
            <a:grpSpLocks/>
          </p:cNvGrpSpPr>
          <p:nvPr/>
        </p:nvGrpSpPr>
        <p:grpSpPr bwMode="auto">
          <a:xfrm>
            <a:off x="5605463" y="4594225"/>
            <a:ext cx="203200" cy="679450"/>
            <a:chOff x="3075" y="1365"/>
            <a:chExt cx="102" cy="341"/>
          </a:xfrm>
        </p:grpSpPr>
        <p:sp>
          <p:nvSpPr>
            <p:cNvPr id="513316" name="Rectangle 292">
              <a:extLst>
                <a:ext uri="{FF2B5EF4-FFF2-40B4-BE49-F238E27FC236}">
                  <a16:creationId xmlns:a16="http://schemas.microsoft.com/office/drawing/2014/main" id="{DAEEDF8A-5716-19E5-C54B-093D0F54F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5" y="1365"/>
              <a:ext cx="102" cy="34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17" name="Rectangle 293">
              <a:extLst>
                <a:ext uri="{FF2B5EF4-FFF2-40B4-BE49-F238E27FC236}">
                  <a16:creationId xmlns:a16="http://schemas.microsoft.com/office/drawing/2014/main" id="{802A1960-DD0F-B95D-67F2-E4CC78B47F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5" y="1365"/>
              <a:ext cx="102" cy="34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21" name="Group 297">
            <a:extLst>
              <a:ext uri="{FF2B5EF4-FFF2-40B4-BE49-F238E27FC236}">
                <a16:creationId xmlns:a16="http://schemas.microsoft.com/office/drawing/2014/main" id="{22AFA99C-33BE-9E68-BDF0-A0D809F8BE5F}"/>
              </a:ext>
            </a:extLst>
          </p:cNvPr>
          <p:cNvGrpSpPr>
            <a:grpSpLocks/>
          </p:cNvGrpSpPr>
          <p:nvPr/>
        </p:nvGrpSpPr>
        <p:grpSpPr bwMode="auto">
          <a:xfrm>
            <a:off x="5797550" y="4306888"/>
            <a:ext cx="203200" cy="966787"/>
            <a:chOff x="3171" y="1221"/>
            <a:chExt cx="102" cy="485"/>
          </a:xfrm>
        </p:grpSpPr>
        <p:sp>
          <p:nvSpPr>
            <p:cNvPr id="513319" name="Rectangle 295">
              <a:extLst>
                <a:ext uri="{FF2B5EF4-FFF2-40B4-BE49-F238E27FC236}">
                  <a16:creationId xmlns:a16="http://schemas.microsoft.com/office/drawing/2014/main" id="{468EB648-32FF-7EDA-B80C-42C7290F0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1221"/>
              <a:ext cx="102" cy="485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0" name="Rectangle 296">
              <a:extLst>
                <a:ext uri="{FF2B5EF4-FFF2-40B4-BE49-F238E27FC236}">
                  <a16:creationId xmlns:a16="http://schemas.microsoft.com/office/drawing/2014/main" id="{1B83E81E-1799-C05C-A075-C92807164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1221"/>
              <a:ext cx="102" cy="485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24" name="Group 300">
            <a:extLst>
              <a:ext uri="{FF2B5EF4-FFF2-40B4-BE49-F238E27FC236}">
                <a16:creationId xmlns:a16="http://schemas.microsoft.com/office/drawing/2014/main" id="{5466027F-F83F-3293-30A4-18D5311C1CA5}"/>
              </a:ext>
            </a:extLst>
          </p:cNvPr>
          <p:cNvGrpSpPr>
            <a:grpSpLocks/>
          </p:cNvGrpSpPr>
          <p:nvPr/>
        </p:nvGrpSpPr>
        <p:grpSpPr bwMode="auto">
          <a:xfrm>
            <a:off x="5988050" y="4117975"/>
            <a:ext cx="203200" cy="1155700"/>
            <a:chOff x="3267" y="1126"/>
            <a:chExt cx="102" cy="580"/>
          </a:xfrm>
        </p:grpSpPr>
        <p:sp>
          <p:nvSpPr>
            <p:cNvPr id="513322" name="Rectangle 298">
              <a:extLst>
                <a:ext uri="{FF2B5EF4-FFF2-40B4-BE49-F238E27FC236}">
                  <a16:creationId xmlns:a16="http://schemas.microsoft.com/office/drawing/2014/main" id="{49AE7C75-3752-ADA3-73F6-472B49F17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7" y="1126"/>
              <a:ext cx="102" cy="58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3" name="Rectangle 299">
              <a:extLst>
                <a:ext uri="{FF2B5EF4-FFF2-40B4-BE49-F238E27FC236}">
                  <a16:creationId xmlns:a16="http://schemas.microsoft.com/office/drawing/2014/main" id="{FF1D1C58-3F15-844C-3CC6-8AC2DEF46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7" y="1126"/>
              <a:ext cx="102" cy="58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27" name="Group 303">
            <a:extLst>
              <a:ext uri="{FF2B5EF4-FFF2-40B4-BE49-F238E27FC236}">
                <a16:creationId xmlns:a16="http://schemas.microsoft.com/office/drawing/2014/main" id="{592E5460-DD09-CA47-5367-37542AB6FBA5}"/>
              </a:ext>
            </a:extLst>
          </p:cNvPr>
          <p:cNvGrpSpPr>
            <a:grpSpLocks/>
          </p:cNvGrpSpPr>
          <p:nvPr/>
        </p:nvGrpSpPr>
        <p:grpSpPr bwMode="auto">
          <a:xfrm>
            <a:off x="6178550" y="4403725"/>
            <a:ext cx="203200" cy="869950"/>
            <a:chOff x="3363" y="1269"/>
            <a:chExt cx="102" cy="437"/>
          </a:xfrm>
        </p:grpSpPr>
        <p:sp>
          <p:nvSpPr>
            <p:cNvPr id="513325" name="Rectangle 301">
              <a:extLst>
                <a:ext uri="{FF2B5EF4-FFF2-40B4-BE49-F238E27FC236}">
                  <a16:creationId xmlns:a16="http://schemas.microsoft.com/office/drawing/2014/main" id="{796E8E44-3992-4517-47FD-DBCAD7F08D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3" y="1269"/>
              <a:ext cx="102" cy="437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6" name="Rectangle 302">
              <a:extLst>
                <a:ext uri="{FF2B5EF4-FFF2-40B4-BE49-F238E27FC236}">
                  <a16:creationId xmlns:a16="http://schemas.microsoft.com/office/drawing/2014/main" id="{900DD897-445B-FE8D-BF4F-FC7DD5F6B4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3" y="1269"/>
              <a:ext cx="102" cy="437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30" name="Group 306">
            <a:extLst>
              <a:ext uri="{FF2B5EF4-FFF2-40B4-BE49-F238E27FC236}">
                <a16:creationId xmlns:a16="http://schemas.microsoft.com/office/drawing/2014/main" id="{EDDF8E2C-9BB7-2DCD-B78A-0801D93302AE}"/>
              </a:ext>
            </a:extLst>
          </p:cNvPr>
          <p:cNvGrpSpPr>
            <a:grpSpLocks/>
          </p:cNvGrpSpPr>
          <p:nvPr/>
        </p:nvGrpSpPr>
        <p:grpSpPr bwMode="auto">
          <a:xfrm>
            <a:off x="6370638" y="4594225"/>
            <a:ext cx="204787" cy="679450"/>
            <a:chOff x="3459" y="1365"/>
            <a:chExt cx="103" cy="341"/>
          </a:xfrm>
        </p:grpSpPr>
        <p:sp>
          <p:nvSpPr>
            <p:cNvPr id="513328" name="Rectangle 304">
              <a:extLst>
                <a:ext uri="{FF2B5EF4-FFF2-40B4-BE49-F238E27FC236}">
                  <a16:creationId xmlns:a16="http://schemas.microsoft.com/office/drawing/2014/main" id="{09A751F8-D372-734E-DD60-F3E800AE2C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" y="1365"/>
              <a:ext cx="103" cy="341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29" name="Rectangle 305">
              <a:extLst>
                <a:ext uri="{FF2B5EF4-FFF2-40B4-BE49-F238E27FC236}">
                  <a16:creationId xmlns:a16="http://schemas.microsoft.com/office/drawing/2014/main" id="{F4F42A00-1A23-D7A4-4847-72F8B016BD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9" y="1365"/>
              <a:ext cx="103" cy="341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33" name="Group 309">
            <a:extLst>
              <a:ext uri="{FF2B5EF4-FFF2-40B4-BE49-F238E27FC236}">
                <a16:creationId xmlns:a16="http://schemas.microsoft.com/office/drawing/2014/main" id="{496562E7-C508-38E2-EFD6-FB6B990B2004}"/>
              </a:ext>
            </a:extLst>
          </p:cNvPr>
          <p:cNvGrpSpPr>
            <a:grpSpLocks/>
          </p:cNvGrpSpPr>
          <p:nvPr/>
        </p:nvGrpSpPr>
        <p:grpSpPr bwMode="auto">
          <a:xfrm>
            <a:off x="6562725" y="4787900"/>
            <a:ext cx="203200" cy="485775"/>
            <a:chOff x="3556" y="1462"/>
            <a:chExt cx="102" cy="244"/>
          </a:xfrm>
        </p:grpSpPr>
        <p:sp>
          <p:nvSpPr>
            <p:cNvPr id="513331" name="Rectangle 307">
              <a:extLst>
                <a:ext uri="{FF2B5EF4-FFF2-40B4-BE49-F238E27FC236}">
                  <a16:creationId xmlns:a16="http://schemas.microsoft.com/office/drawing/2014/main" id="{419D14C5-DF67-68EA-EEBA-193EF56D3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6" y="1462"/>
              <a:ext cx="102" cy="244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2" name="Rectangle 308">
              <a:extLst>
                <a:ext uri="{FF2B5EF4-FFF2-40B4-BE49-F238E27FC236}">
                  <a16:creationId xmlns:a16="http://schemas.microsoft.com/office/drawing/2014/main" id="{A3BADCDC-90F4-F4B3-FB0A-E8F5A0825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6" y="1462"/>
              <a:ext cx="102" cy="244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336" name="Group 312">
            <a:extLst>
              <a:ext uri="{FF2B5EF4-FFF2-40B4-BE49-F238E27FC236}">
                <a16:creationId xmlns:a16="http://schemas.microsoft.com/office/drawing/2014/main" id="{3F340470-476F-2C8F-56D0-CEE21B1A688F}"/>
              </a:ext>
            </a:extLst>
          </p:cNvPr>
          <p:cNvGrpSpPr>
            <a:grpSpLocks/>
          </p:cNvGrpSpPr>
          <p:nvPr/>
        </p:nvGrpSpPr>
        <p:grpSpPr bwMode="auto">
          <a:xfrm>
            <a:off x="6754813" y="5073650"/>
            <a:ext cx="203200" cy="200025"/>
            <a:chOff x="3652" y="1606"/>
            <a:chExt cx="102" cy="100"/>
          </a:xfrm>
        </p:grpSpPr>
        <p:sp>
          <p:nvSpPr>
            <p:cNvPr id="513334" name="Rectangle 310">
              <a:extLst>
                <a:ext uri="{FF2B5EF4-FFF2-40B4-BE49-F238E27FC236}">
                  <a16:creationId xmlns:a16="http://schemas.microsoft.com/office/drawing/2014/main" id="{386A0733-4F6E-AFF8-B68D-A2CFF1511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" y="1606"/>
              <a:ext cx="102" cy="100"/>
            </a:xfrm>
            <a:prstGeom prst="rect">
              <a:avLst/>
            </a:prstGeom>
            <a:solidFill>
              <a:srgbClr val="C0C0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335" name="Rectangle 311">
              <a:extLst>
                <a:ext uri="{FF2B5EF4-FFF2-40B4-BE49-F238E27FC236}">
                  <a16:creationId xmlns:a16="http://schemas.microsoft.com/office/drawing/2014/main" id="{AAAB0431-3582-F970-F8F2-9A6017B82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2" y="1606"/>
              <a:ext cx="102" cy="100"/>
            </a:xfrm>
            <a:prstGeom prst="rect">
              <a:avLst/>
            </a:prstGeom>
            <a:noFill/>
            <a:ln w="9525" cap="rnd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337" name="Line 313">
            <a:extLst>
              <a:ext uri="{FF2B5EF4-FFF2-40B4-BE49-F238E27FC236}">
                <a16:creationId xmlns:a16="http://schemas.microsoft.com/office/drawing/2014/main" id="{C49842AD-52BA-5F30-FFD6-44DC9BE26E80}"/>
              </a:ext>
            </a:extLst>
          </p:cNvPr>
          <p:cNvSpPr>
            <a:spLocks noChangeShapeType="1"/>
          </p:cNvSpPr>
          <p:nvPr/>
        </p:nvSpPr>
        <p:spPr bwMode="auto">
          <a:xfrm>
            <a:off x="6754813" y="4117975"/>
            <a:ext cx="1587" cy="143033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40" name="Rectangle 316">
            <a:extLst>
              <a:ext uri="{FF2B5EF4-FFF2-40B4-BE49-F238E27FC236}">
                <a16:creationId xmlns:a16="http://schemas.microsoft.com/office/drawing/2014/main" id="{C704DC3A-7C79-F0EB-66A3-E3BEFE54F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6850" y="5624513"/>
            <a:ext cx="609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Upper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41" name="Rectangle 317">
            <a:extLst>
              <a:ext uri="{FF2B5EF4-FFF2-40B4-BE49-F238E27FC236}">
                <a16:creationId xmlns:a16="http://schemas.microsoft.com/office/drawing/2014/main" id="{7657F5A9-C473-B30A-C45C-18F20FDA2E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8125" y="5853113"/>
            <a:ext cx="5191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42" name="Rectangle 318">
            <a:extLst>
              <a:ext uri="{FF2B5EF4-FFF2-40B4-BE49-F238E27FC236}">
                <a16:creationId xmlns:a16="http://schemas.microsoft.com/office/drawing/2014/main" id="{F1533614-474D-A47F-AFF1-55D0D7431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5588" y="6080125"/>
            <a:ext cx="4270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43" name="Line 319">
            <a:extLst>
              <a:ext uri="{FF2B5EF4-FFF2-40B4-BE49-F238E27FC236}">
                <a16:creationId xmlns:a16="http://schemas.microsoft.com/office/drawing/2014/main" id="{C690C97C-3695-ECE9-1D67-BF17D25133E5}"/>
              </a:ext>
            </a:extLst>
          </p:cNvPr>
          <p:cNvSpPr>
            <a:spLocks noChangeShapeType="1"/>
          </p:cNvSpPr>
          <p:nvPr/>
        </p:nvSpPr>
        <p:spPr bwMode="auto">
          <a:xfrm>
            <a:off x="5414963" y="4117975"/>
            <a:ext cx="1587" cy="1430338"/>
          </a:xfrm>
          <a:prstGeom prst="line">
            <a:avLst/>
          </a:prstGeom>
          <a:noFill/>
          <a:ln w="9525" cap="rnd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344" name="Rectangle 320">
            <a:extLst>
              <a:ext uri="{FF2B5EF4-FFF2-40B4-BE49-F238E27FC236}">
                <a16:creationId xmlns:a16="http://schemas.microsoft.com/office/drawing/2014/main" id="{3A284A2C-A606-75A0-A150-9F96594F7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438" y="5624513"/>
            <a:ext cx="609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Lower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45" name="Rectangle 321">
            <a:extLst>
              <a:ext uri="{FF2B5EF4-FFF2-40B4-BE49-F238E27FC236}">
                <a16:creationId xmlns:a16="http://schemas.microsoft.com/office/drawing/2014/main" id="{0A4036DA-B477-DB52-0445-FF4AB5D277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65713" y="5853113"/>
            <a:ext cx="5175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Spec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46" name="Rectangle 322">
            <a:extLst>
              <a:ext uri="{FF2B5EF4-FFF2-40B4-BE49-F238E27FC236}">
                <a16:creationId xmlns:a16="http://schemas.microsoft.com/office/drawing/2014/main" id="{6E0EE439-23F4-6BC6-DB40-A51F6A300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1588" y="6080125"/>
            <a:ext cx="4286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Arial" panose="020B0604020202020204" pitchFamily="34" charset="0"/>
              </a:rPr>
              <a:t>Limit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3347" name="Freeform 323">
            <a:extLst>
              <a:ext uri="{FF2B5EF4-FFF2-40B4-BE49-F238E27FC236}">
                <a16:creationId xmlns:a16="http://schemas.microsoft.com/office/drawing/2014/main" id="{E0FF43CF-2D41-2240-9552-18124A5A769C}"/>
              </a:ext>
            </a:extLst>
          </p:cNvPr>
          <p:cNvSpPr>
            <a:spLocks noEditPoints="1"/>
          </p:cNvSpPr>
          <p:nvPr/>
        </p:nvSpPr>
        <p:spPr bwMode="auto">
          <a:xfrm>
            <a:off x="4759325" y="4022725"/>
            <a:ext cx="165100" cy="1333500"/>
          </a:xfrm>
          <a:custGeom>
            <a:avLst/>
            <a:gdLst>
              <a:gd name="T0" fmla="*/ 265 w 696"/>
              <a:gd name="T1" fmla="*/ 5590 h 5591"/>
              <a:gd name="T2" fmla="*/ 274 w 696"/>
              <a:gd name="T3" fmla="*/ 149 h 5591"/>
              <a:gd name="T4" fmla="*/ 424 w 696"/>
              <a:gd name="T5" fmla="*/ 149 h 5591"/>
              <a:gd name="T6" fmla="*/ 415 w 696"/>
              <a:gd name="T7" fmla="*/ 5591 h 5591"/>
              <a:gd name="T8" fmla="*/ 265 w 696"/>
              <a:gd name="T9" fmla="*/ 5590 h 5591"/>
              <a:gd name="T10" fmla="*/ 21 w 696"/>
              <a:gd name="T11" fmla="*/ 561 h 5591"/>
              <a:gd name="T12" fmla="*/ 349 w 696"/>
              <a:gd name="T13" fmla="*/ 0 h 5591"/>
              <a:gd name="T14" fmla="*/ 675 w 696"/>
              <a:gd name="T15" fmla="*/ 562 h 5591"/>
              <a:gd name="T16" fmla="*/ 648 w 696"/>
              <a:gd name="T17" fmla="*/ 664 h 5591"/>
              <a:gd name="T18" fmla="*/ 546 w 696"/>
              <a:gd name="T19" fmla="*/ 637 h 5591"/>
              <a:gd name="T20" fmla="*/ 284 w 696"/>
              <a:gd name="T21" fmla="*/ 186 h 5591"/>
              <a:gd name="T22" fmla="*/ 413 w 696"/>
              <a:gd name="T23" fmla="*/ 187 h 5591"/>
              <a:gd name="T24" fmla="*/ 150 w 696"/>
              <a:gd name="T25" fmla="*/ 636 h 5591"/>
              <a:gd name="T26" fmla="*/ 48 w 696"/>
              <a:gd name="T27" fmla="*/ 663 h 5591"/>
              <a:gd name="T28" fmla="*/ 21 w 696"/>
              <a:gd name="T29" fmla="*/ 561 h 5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96" h="5591">
                <a:moveTo>
                  <a:pt x="265" y="5590"/>
                </a:moveTo>
                <a:lnTo>
                  <a:pt x="274" y="149"/>
                </a:lnTo>
                <a:lnTo>
                  <a:pt x="424" y="149"/>
                </a:lnTo>
                <a:lnTo>
                  <a:pt x="415" y="5591"/>
                </a:lnTo>
                <a:lnTo>
                  <a:pt x="265" y="5590"/>
                </a:lnTo>
                <a:close/>
                <a:moveTo>
                  <a:pt x="21" y="561"/>
                </a:moveTo>
                <a:lnTo>
                  <a:pt x="349" y="0"/>
                </a:lnTo>
                <a:lnTo>
                  <a:pt x="675" y="562"/>
                </a:lnTo>
                <a:cubicBezTo>
                  <a:pt x="696" y="597"/>
                  <a:pt x="684" y="643"/>
                  <a:pt x="648" y="664"/>
                </a:cubicBezTo>
                <a:cubicBezTo>
                  <a:pt x="612" y="685"/>
                  <a:pt x="566" y="673"/>
                  <a:pt x="546" y="637"/>
                </a:cubicBezTo>
                <a:lnTo>
                  <a:pt x="284" y="186"/>
                </a:lnTo>
                <a:lnTo>
                  <a:pt x="413" y="187"/>
                </a:lnTo>
                <a:lnTo>
                  <a:pt x="150" y="636"/>
                </a:lnTo>
                <a:cubicBezTo>
                  <a:pt x="129" y="672"/>
                  <a:pt x="83" y="684"/>
                  <a:pt x="48" y="663"/>
                </a:cubicBezTo>
                <a:cubicBezTo>
                  <a:pt x="12" y="642"/>
                  <a:pt x="0" y="596"/>
                  <a:pt x="21" y="56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3348" name="Freeform 324">
            <a:extLst>
              <a:ext uri="{FF2B5EF4-FFF2-40B4-BE49-F238E27FC236}">
                <a16:creationId xmlns:a16="http://schemas.microsoft.com/office/drawing/2014/main" id="{AF2B4ACF-108D-102A-391D-06509656D5E9}"/>
              </a:ext>
            </a:extLst>
          </p:cNvPr>
          <p:cNvSpPr>
            <a:spLocks noEditPoints="1"/>
          </p:cNvSpPr>
          <p:nvPr/>
        </p:nvSpPr>
        <p:spPr bwMode="auto">
          <a:xfrm>
            <a:off x="4648200" y="5181600"/>
            <a:ext cx="2870200" cy="165100"/>
          </a:xfrm>
          <a:custGeom>
            <a:avLst/>
            <a:gdLst>
              <a:gd name="T0" fmla="*/ 0 w 6008"/>
              <a:gd name="T1" fmla="*/ 133 h 349"/>
              <a:gd name="T2" fmla="*/ 5934 w 6008"/>
              <a:gd name="T3" fmla="*/ 137 h 349"/>
              <a:gd name="T4" fmla="*/ 5934 w 6008"/>
              <a:gd name="T5" fmla="*/ 212 h 349"/>
              <a:gd name="T6" fmla="*/ 0 w 6008"/>
              <a:gd name="T7" fmla="*/ 208 h 349"/>
              <a:gd name="T8" fmla="*/ 0 w 6008"/>
              <a:gd name="T9" fmla="*/ 133 h 349"/>
              <a:gd name="T10" fmla="*/ 5728 w 6008"/>
              <a:gd name="T11" fmla="*/ 11 h 349"/>
              <a:gd name="T12" fmla="*/ 6008 w 6008"/>
              <a:gd name="T13" fmla="*/ 175 h 349"/>
              <a:gd name="T14" fmla="*/ 5728 w 6008"/>
              <a:gd name="T15" fmla="*/ 338 h 349"/>
              <a:gd name="T16" fmla="*/ 5676 w 6008"/>
              <a:gd name="T17" fmla="*/ 325 h 349"/>
              <a:gd name="T18" fmla="*/ 5690 w 6008"/>
              <a:gd name="T19" fmla="*/ 273 h 349"/>
              <a:gd name="T20" fmla="*/ 5915 w 6008"/>
              <a:gd name="T21" fmla="*/ 142 h 349"/>
              <a:gd name="T22" fmla="*/ 5915 w 6008"/>
              <a:gd name="T23" fmla="*/ 207 h 349"/>
              <a:gd name="T24" fmla="*/ 5690 w 6008"/>
              <a:gd name="T25" fmla="*/ 76 h 349"/>
              <a:gd name="T26" fmla="*/ 5677 w 6008"/>
              <a:gd name="T27" fmla="*/ 24 h 349"/>
              <a:gd name="T28" fmla="*/ 5728 w 6008"/>
              <a:gd name="T29" fmla="*/ 11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6008" h="349">
                <a:moveTo>
                  <a:pt x="0" y="133"/>
                </a:moveTo>
                <a:lnTo>
                  <a:pt x="5934" y="137"/>
                </a:lnTo>
                <a:lnTo>
                  <a:pt x="5934" y="212"/>
                </a:lnTo>
                <a:lnTo>
                  <a:pt x="0" y="208"/>
                </a:lnTo>
                <a:lnTo>
                  <a:pt x="0" y="133"/>
                </a:lnTo>
                <a:close/>
                <a:moveTo>
                  <a:pt x="5728" y="11"/>
                </a:moveTo>
                <a:lnTo>
                  <a:pt x="6008" y="175"/>
                </a:lnTo>
                <a:lnTo>
                  <a:pt x="5728" y="338"/>
                </a:lnTo>
                <a:cubicBezTo>
                  <a:pt x="5710" y="349"/>
                  <a:pt x="5687" y="342"/>
                  <a:pt x="5676" y="325"/>
                </a:cubicBezTo>
                <a:cubicBezTo>
                  <a:pt x="5666" y="307"/>
                  <a:pt x="5672" y="284"/>
                  <a:pt x="5690" y="273"/>
                </a:cubicBezTo>
                <a:lnTo>
                  <a:pt x="5915" y="142"/>
                </a:lnTo>
                <a:lnTo>
                  <a:pt x="5915" y="207"/>
                </a:lnTo>
                <a:lnTo>
                  <a:pt x="5690" y="76"/>
                </a:lnTo>
                <a:cubicBezTo>
                  <a:pt x="5672" y="65"/>
                  <a:pt x="5666" y="42"/>
                  <a:pt x="5677" y="24"/>
                </a:cubicBezTo>
                <a:cubicBezTo>
                  <a:pt x="5687" y="6"/>
                  <a:pt x="5710" y="0"/>
                  <a:pt x="5728" y="11"/>
                </a:cubicBezTo>
                <a:close/>
              </a:path>
            </a:pathLst>
          </a:custGeom>
          <a:solidFill>
            <a:srgbClr val="000000"/>
          </a:solidFill>
          <a:ln w="1588" cap="flat">
            <a:solidFill>
              <a:srgbClr val="000000"/>
            </a:solidFill>
            <a:prstDash val="solid"/>
            <a:bevel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28DA38FA-827F-1376-8947-F8559EF603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Inherent Process Capability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711ECA1C-9809-721E-68A2-14F6DEB2AE9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marL="0" indent="0" algn="ctr">
              <a:buFont typeface="Symbol" panose="05050102010706020507" pitchFamily="18" charset="2"/>
              <a:buNone/>
            </a:pPr>
            <a:r>
              <a:rPr lang="en-US" altLang="en-US" sz="2400" b="1" i="1"/>
              <a:t>Customer's Tolerance  = Upper Specification Limit  - Lower Specification Limit</a:t>
            </a:r>
          </a:p>
          <a:p>
            <a:pPr marL="0" indent="0" algn="ctr">
              <a:buFont typeface="Symbol" panose="05050102010706020507" pitchFamily="18" charset="2"/>
              <a:buNone/>
            </a:pPr>
            <a:endParaRPr lang="en-US" altLang="en-US" sz="2400" b="1" i="1"/>
          </a:p>
          <a:p>
            <a:pPr marL="0" indent="0" algn="ctr">
              <a:buFont typeface="Symbol" panose="05050102010706020507" pitchFamily="18" charset="2"/>
              <a:buNone/>
            </a:pPr>
            <a:r>
              <a:rPr lang="en-US" altLang="en-US" sz="2400" b="1" i="1"/>
              <a:t>Reasonable Width of Process Variation – 6 Standard Deviations</a:t>
            </a:r>
          </a:p>
          <a:p>
            <a:pPr marL="0" indent="0"/>
            <a:endParaRPr lang="en-US" altLang="en-US" sz="2400"/>
          </a:p>
        </p:txBody>
      </p:sp>
      <p:sp>
        <p:nvSpPr>
          <p:cNvPr id="515078" name="AutoShape 6">
            <a:extLst>
              <a:ext uri="{FF2B5EF4-FFF2-40B4-BE49-F238E27FC236}">
                <a16:creationId xmlns:a16="http://schemas.microsoft.com/office/drawing/2014/main" id="{2230458B-ADAC-7C4B-7A2A-2D756D5845F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495800" y="3505200"/>
            <a:ext cx="4165600" cy="2667000"/>
          </a:xfrm>
          <a:prstGeom prst="rect">
            <a:avLst/>
          </a:prstGeom>
          <a:noFill/>
          <a:ln w="381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5139" name="AutoShape 67">
            <a:extLst>
              <a:ext uri="{FF2B5EF4-FFF2-40B4-BE49-F238E27FC236}">
                <a16:creationId xmlns:a16="http://schemas.microsoft.com/office/drawing/2014/main" id="{0F1EDB45-036B-FAB6-CA5C-2E67B624FEC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238500" y="4076700"/>
            <a:ext cx="1219200" cy="990600"/>
          </a:xfrm>
          <a:custGeom>
            <a:avLst/>
            <a:gdLst>
              <a:gd name="G0" fmla="+- 9257 0 0"/>
              <a:gd name="G1" fmla="+- 18514 0 0"/>
              <a:gd name="G2" fmla="+- 7200 0 0"/>
              <a:gd name="G3" fmla="*/ 9257 1 2"/>
              <a:gd name="G4" fmla="+- G3 10800 0"/>
              <a:gd name="G5" fmla="+- 21600 9257 18514"/>
              <a:gd name="G6" fmla="+- 18514 7200 0"/>
              <a:gd name="G7" fmla="*/ G6 1 2"/>
              <a:gd name="G8" fmla="*/ 18514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8514 1 2"/>
              <a:gd name="G15" fmla="+- G5 0 G4"/>
              <a:gd name="G16" fmla="+- G0 0 G4"/>
              <a:gd name="G17" fmla="*/ G2 G15 G16"/>
              <a:gd name="T0" fmla="*/ 15429 w 21600"/>
              <a:gd name="T1" fmla="*/ 0 h 21600"/>
              <a:gd name="T2" fmla="*/ 9257 w 21600"/>
              <a:gd name="T3" fmla="*/ 7200 h 21600"/>
              <a:gd name="T4" fmla="*/ 0 w 21600"/>
              <a:gd name="T5" fmla="*/ 18001 h 21600"/>
              <a:gd name="T6" fmla="*/ 9257 w 21600"/>
              <a:gd name="T7" fmla="*/ 21600 h 21600"/>
              <a:gd name="T8" fmla="*/ 18514 w 21600"/>
              <a:gd name="T9" fmla="*/ 15000 h 21600"/>
              <a:gd name="T10" fmla="*/ 21600 w 21600"/>
              <a:gd name="T11" fmla="*/ 7200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140" name="Text Box 68">
            <a:extLst>
              <a:ext uri="{FF2B5EF4-FFF2-40B4-BE49-F238E27FC236}">
                <a16:creationId xmlns:a16="http://schemas.microsoft.com/office/drawing/2014/main" id="{3E54FEB6-BE59-AC38-1759-A432FEC16E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pic>
        <p:nvPicPr>
          <p:cNvPr id="515141" name="Picture 69">
            <a:extLst>
              <a:ext uri="{FF2B5EF4-FFF2-40B4-BE49-F238E27FC236}">
                <a16:creationId xmlns:a16="http://schemas.microsoft.com/office/drawing/2014/main" id="{DB8BEDFC-D9AB-667E-3489-044FE24660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4575"/>
            <a:ext cx="4038600" cy="251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B0EA2B79-D1BA-5862-1762-E1C9DE46E28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Inherent Process Capability - Cp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418C4740-D75E-66F6-64C1-037F23AF55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1800" b="1" i="1"/>
              <a:t>Inherent Process Capability  = </a:t>
            </a:r>
            <a:r>
              <a:rPr lang="en-US" altLang="en-US" sz="1800" b="1" i="1" u="sng"/>
              <a:t>Upper Specification  - Lower Specification</a:t>
            </a:r>
            <a:endParaRPr lang="en-US" altLang="en-US" sz="1800" b="1" i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 i="1"/>
              <a:t>                                           		6 x Process Standard Deviation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1800" b="1" i="1"/>
          </a:p>
          <a:p>
            <a:pPr>
              <a:buFont typeface="Symbol" panose="05050102010706020507" pitchFamily="18" charset="2"/>
              <a:buNone/>
            </a:pPr>
            <a:endParaRPr lang="en-US" altLang="en-US" sz="1800" b="1" i="1"/>
          </a:p>
          <a:p>
            <a:pPr>
              <a:buFont typeface="Symbol" panose="05050102010706020507" pitchFamily="18" charset="2"/>
              <a:buNone/>
            </a:pPr>
            <a:endParaRPr lang="en-US" altLang="en-US" sz="1800" b="1" i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 i="1"/>
              <a:t>Inherent Process Capability   =     |</a:t>
            </a:r>
            <a:r>
              <a:rPr lang="en-US" altLang="en-US" sz="1800" b="1" i="1" u="sng"/>
              <a:t>Specification  - Process Mean|</a:t>
            </a:r>
            <a:endParaRPr lang="en-US" altLang="en-US" sz="1800" b="1" i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 i="1"/>
              <a:t>  (One Spec Only)	               3  x Process Standard Deviation</a:t>
            </a:r>
          </a:p>
        </p:txBody>
      </p:sp>
      <p:sp>
        <p:nvSpPr>
          <p:cNvPr id="517124" name="Text Box 4">
            <a:extLst>
              <a:ext uri="{FF2B5EF4-FFF2-40B4-BE49-F238E27FC236}">
                <a16:creationId xmlns:a16="http://schemas.microsoft.com/office/drawing/2014/main" id="{7D11C342-BCDD-D8FD-4972-A5CB09EA0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60" name="Rectangle 16">
            <a:extLst>
              <a:ext uri="{FF2B5EF4-FFF2-40B4-BE49-F238E27FC236}">
                <a16:creationId xmlns:a16="http://schemas.microsoft.com/office/drawing/2014/main" id="{83191FAF-C37C-7D60-4E6F-2E477BC7B7DD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en-US" altLang="en-US"/>
              <a:t>Cp Values</a:t>
            </a:r>
          </a:p>
        </p:txBody>
      </p:sp>
      <p:pic>
        <p:nvPicPr>
          <p:cNvPr id="518150" name="Picture 6">
            <a:extLst>
              <a:ext uri="{FF2B5EF4-FFF2-40B4-BE49-F238E27FC236}">
                <a16:creationId xmlns:a16="http://schemas.microsoft.com/office/drawing/2014/main" id="{5C584941-4418-E88A-0215-45690B908549}"/>
              </a:ext>
            </a:extLst>
          </p:cNvPr>
          <p:cNvPicPr>
            <a:picLocks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1295400"/>
            <a:ext cx="3462338" cy="2078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8153" name="Picture 9">
            <a:extLst>
              <a:ext uri="{FF2B5EF4-FFF2-40B4-BE49-F238E27FC236}">
                <a16:creationId xmlns:a16="http://schemas.microsoft.com/office/drawing/2014/main" id="{91BFA6E5-76DB-6EA6-263C-DCB0B2160A71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1725" y="1295400"/>
            <a:ext cx="3462338" cy="2078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8156" name="Picture 12">
            <a:extLst>
              <a:ext uri="{FF2B5EF4-FFF2-40B4-BE49-F238E27FC236}">
                <a16:creationId xmlns:a16="http://schemas.microsoft.com/office/drawing/2014/main" id="{554AAFB0-C320-9E38-FDF6-91284321081B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9600" y="4127500"/>
            <a:ext cx="3462338" cy="2078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8159" name="Picture 15">
            <a:extLst>
              <a:ext uri="{FF2B5EF4-FFF2-40B4-BE49-F238E27FC236}">
                <a16:creationId xmlns:a16="http://schemas.microsoft.com/office/drawing/2014/main" id="{4A47484E-FFDF-9FCA-2E9C-E78F920ED60C}"/>
              </a:ext>
            </a:extLst>
          </p:cNvPr>
          <p:cNvPicPr>
            <a:picLocks noChangeAspect="1" noChangeArrowheads="1"/>
          </p:cNvPicPr>
          <p:nvPr>
            <p:ph sz="quarter" idx="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1725" y="4127500"/>
            <a:ext cx="3462338" cy="20780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8162" name="Rectangle 18">
            <a:extLst>
              <a:ext uri="{FF2B5EF4-FFF2-40B4-BE49-F238E27FC236}">
                <a16:creationId xmlns:a16="http://schemas.microsoft.com/office/drawing/2014/main" id="{38C1AAB3-3CC6-F64A-0F2B-53F91FDE5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581400"/>
            <a:ext cx="8839200" cy="76200"/>
          </a:xfrm>
          <a:prstGeom prst="rect">
            <a:avLst/>
          </a:prstGeom>
          <a:solidFill>
            <a:schemeClr val="accent2"/>
          </a:solidFill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3" name="Rectangle 19">
            <a:extLst>
              <a:ext uri="{FF2B5EF4-FFF2-40B4-BE49-F238E27FC236}">
                <a16:creationId xmlns:a16="http://schemas.microsoft.com/office/drawing/2014/main" id="{A7F0BB4A-6E79-9A2D-5D0A-9F1B09AA458B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1638300" y="3771900"/>
            <a:ext cx="5791200" cy="76200"/>
          </a:xfrm>
          <a:prstGeom prst="rect">
            <a:avLst/>
          </a:prstGeom>
          <a:solidFill>
            <a:schemeClr val="accent2"/>
          </a:solidFill>
          <a:ln w="12700">
            <a:solidFill>
              <a:srgbClr val="FFFF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4" name="Text Box 20">
            <a:extLst>
              <a:ext uri="{FF2B5EF4-FFF2-40B4-BE49-F238E27FC236}">
                <a16:creationId xmlns:a16="http://schemas.microsoft.com/office/drawing/2014/main" id="{54445E40-710B-EFAB-8447-6E69513CE8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F124CD9C-129B-966E-A3C4-E9E0002BF2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Operational Process Capability - Cpk</a:t>
            </a:r>
          </a:p>
        </p:txBody>
      </p:sp>
      <p:sp>
        <p:nvSpPr>
          <p:cNvPr id="524292" name="Rectangle 4">
            <a:extLst>
              <a:ext uri="{FF2B5EF4-FFF2-40B4-BE49-F238E27FC236}">
                <a16:creationId xmlns:a16="http://schemas.microsoft.com/office/drawing/2014/main" id="{48BFABAC-0FC2-F378-C55B-8178812148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240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4291" name="Object 3">
            <a:extLst>
              <a:ext uri="{FF2B5EF4-FFF2-40B4-BE49-F238E27FC236}">
                <a16:creationId xmlns:a16="http://schemas.microsoft.com/office/drawing/2014/main" id="{EC015A91-551B-FB3D-B199-57BAA720EF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1371600"/>
          <a:ext cx="3810000" cy="281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263900" imgH="2413000" progId="Equation.3">
                  <p:embed/>
                </p:oleObj>
              </mc:Choice>
              <mc:Fallback>
                <p:oleObj name="Equation" r:id="rId2" imgW="3263900" imgH="24130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371600"/>
                        <a:ext cx="3810000" cy="28114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4" name="Rectangle 6">
            <a:extLst>
              <a:ext uri="{FF2B5EF4-FFF2-40B4-BE49-F238E27FC236}">
                <a16:creationId xmlns:a16="http://schemas.microsoft.com/office/drawing/2014/main" id="{C33E067C-2254-5A1E-40D3-EBFDB284A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919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4293" name="Object 5">
            <a:extLst>
              <a:ext uri="{FF2B5EF4-FFF2-40B4-BE49-F238E27FC236}">
                <a16:creationId xmlns:a16="http://schemas.microsoft.com/office/drawing/2014/main" id="{A5885B4A-ED9F-30A5-75F0-FD760592CB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1062038"/>
          <a:ext cx="4191000" cy="353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581400" imgH="3022600" progId="Equation.3">
                  <p:embed/>
                </p:oleObj>
              </mc:Choice>
              <mc:Fallback>
                <p:oleObj name="Equation" r:id="rId4" imgW="3581400" imgH="3022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1062038"/>
                        <a:ext cx="4191000" cy="35337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6" name="Rectangle 8">
            <a:extLst>
              <a:ext uri="{FF2B5EF4-FFF2-40B4-BE49-F238E27FC236}">
                <a16:creationId xmlns:a16="http://schemas.microsoft.com/office/drawing/2014/main" id="{457EE745-A3B7-310A-68B2-C6B39C263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71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4295" name="Object 7">
            <a:extLst>
              <a:ext uri="{FF2B5EF4-FFF2-40B4-BE49-F238E27FC236}">
                <a16:creationId xmlns:a16="http://schemas.microsoft.com/office/drawing/2014/main" id="{8B8EE0C7-A5EC-2F60-5F29-3C6372826F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2200" y="5410200"/>
          <a:ext cx="3800475" cy="1154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9500" imgH="711200" progId="Equation.3">
                  <p:embed/>
                </p:oleObj>
              </mc:Choice>
              <mc:Fallback>
                <p:oleObj name="Equation" r:id="rId6" imgW="2349500" imgH="7112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410200"/>
                        <a:ext cx="3800475" cy="11541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7" name="AutoShape 9">
            <a:extLst>
              <a:ext uri="{FF2B5EF4-FFF2-40B4-BE49-F238E27FC236}">
                <a16:creationId xmlns:a16="http://schemas.microsoft.com/office/drawing/2014/main" id="{32099333-154D-A020-14F7-59F1063D5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2286000"/>
            <a:ext cx="685800" cy="990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298" name="AutoShape 10">
            <a:extLst>
              <a:ext uri="{FF2B5EF4-FFF2-40B4-BE49-F238E27FC236}">
                <a16:creationId xmlns:a16="http://schemas.microsoft.com/office/drawing/2014/main" id="{2BDA7021-BF67-F2F2-05DF-FA6EFE81552C}"/>
              </a:ext>
            </a:extLst>
          </p:cNvPr>
          <p:cNvSpPr>
            <a:spLocks noChangeArrowheads="1"/>
          </p:cNvSpPr>
          <p:nvPr/>
        </p:nvSpPr>
        <p:spPr bwMode="auto">
          <a:xfrm rot="8115626">
            <a:off x="4724400" y="4419600"/>
            <a:ext cx="685800" cy="990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299" name="Text Box 11">
            <a:extLst>
              <a:ext uri="{FF2B5EF4-FFF2-40B4-BE49-F238E27FC236}">
                <a16:creationId xmlns:a16="http://schemas.microsoft.com/office/drawing/2014/main" id="{5F7946FF-FE16-6ABB-C229-C31B7C2711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73037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 9-10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32444026-D0F0-F5DE-A6E3-3F3E588A48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Capability Studies</a:t>
            </a:r>
          </a:p>
        </p:txBody>
      </p:sp>
      <p:sp>
        <p:nvSpPr>
          <p:cNvPr id="525317" name="Rectangle 5">
            <a:extLst>
              <a:ext uri="{FF2B5EF4-FFF2-40B4-BE49-F238E27FC236}">
                <a16:creationId xmlns:a16="http://schemas.microsoft.com/office/drawing/2014/main" id="{34DBDA1B-00B6-2B45-F105-CEAF34EA32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Raw material sources,</a:t>
            </a:r>
          </a:p>
          <a:p>
            <a:r>
              <a:rPr lang="en-US" altLang="en-US"/>
              <a:t>Operators,</a:t>
            </a:r>
          </a:p>
          <a:p>
            <a:r>
              <a:rPr lang="en-US" altLang="en-US"/>
              <a:t>Gauge users,</a:t>
            </a:r>
          </a:p>
          <a:p>
            <a:r>
              <a:rPr lang="en-US" altLang="en-US"/>
              <a:t>Production rates, and</a:t>
            </a:r>
          </a:p>
          <a:p>
            <a:r>
              <a:rPr lang="en-US" altLang="en-US"/>
              <a:t>Environmental conditions.</a:t>
            </a:r>
          </a:p>
        </p:txBody>
      </p:sp>
      <p:sp>
        <p:nvSpPr>
          <p:cNvPr id="525316" name="Rectangle 4">
            <a:extLst>
              <a:ext uri="{FF2B5EF4-FFF2-40B4-BE49-F238E27FC236}">
                <a16:creationId xmlns:a16="http://schemas.microsoft.com/office/drawing/2014/main" id="{B9FB622D-08FF-EBD5-9C8E-E8E012E21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28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5315" name="Object 3">
            <a:extLst>
              <a:ext uri="{FF2B5EF4-FFF2-40B4-BE49-F238E27FC236}">
                <a16:creationId xmlns:a16="http://schemas.microsoft.com/office/drawing/2014/main" id="{53F37FD3-6CAF-3799-2AA1-918346600F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3581400"/>
          <a:ext cx="5181600" cy="1517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44700" imgH="596900" progId="Equation.3">
                  <p:embed/>
                </p:oleObj>
              </mc:Choice>
              <mc:Fallback>
                <p:oleObj name="Equation" r:id="rId2" imgW="2044700" imgH="5969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81400"/>
                        <a:ext cx="5181600" cy="151765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38100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5318" name="Text Box 6">
            <a:extLst>
              <a:ext uri="{FF2B5EF4-FFF2-40B4-BE49-F238E27FC236}">
                <a16:creationId xmlns:a16="http://schemas.microsoft.com/office/drawing/2014/main" id="{767A09C1-2FA7-8137-8E74-B23215A66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6.8-11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7447</TotalTime>
  <Words>663</Words>
  <Application>Microsoft Office PowerPoint</Application>
  <PresentationFormat>On-screen Show (4:3)</PresentationFormat>
  <Paragraphs>148</Paragraphs>
  <Slides>17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Times New Roman</vt:lpstr>
      <vt:lpstr>Arial</vt:lpstr>
      <vt:lpstr>Symbol</vt:lpstr>
      <vt:lpstr>Copperplate Gothic Bold</vt:lpstr>
      <vt:lpstr>Batang</vt:lpstr>
      <vt:lpstr>JPMorgan</vt:lpstr>
      <vt:lpstr>Microsoft Equation 3.0</vt:lpstr>
      <vt:lpstr>Microsoft Word Document</vt:lpstr>
      <vt:lpstr>PowerPoint Presentation</vt:lpstr>
      <vt:lpstr>Objectives</vt:lpstr>
      <vt:lpstr>Capability Defined:</vt:lpstr>
      <vt:lpstr>Capability - Picture</vt:lpstr>
      <vt:lpstr>Inherent Process Capability</vt:lpstr>
      <vt:lpstr>Inherent Process Capability - Cp</vt:lpstr>
      <vt:lpstr>Cp Values</vt:lpstr>
      <vt:lpstr>Operational Process Capability - Cpk</vt:lpstr>
      <vt:lpstr>Process Capability Studies</vt:lpstr>
      <vt:lpstr>Assessing Process Capability - Steps</vt:lpstr>
      <vt:lpstr>Capability and Six Sigma</vt:lpstr>
      <vt:lpstr>Calculating Sigma – Measurement Data</vt:lpstr>
      <vt:lpstr>Calculating Sigma – Discrete Data</vt:lpstr>
      <vt:lpstr>First, Final, Normalized, Rolled-TP Yield</vt:lpstr>
      <vt:lpstr>Sigma Assessment - Example</vt:lpstr>
      <vt:lpstr>Sigma Scorecard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2026-07-24T19:00:15Z</dcterms:modified>
</cp:coreProperties>
</file>