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73" r:id="rId3"/>
    <p:sldId id="257" r:id="rId4"/>
    <p:sldId id="258" r:id="rId5"/>
    <p:sldId id="259" r:id="rId6"/>
    <p:sldId id="260" r:id="rId7"/>
    <p:sldId id="261" r:id="rId8"/>
    <p:sldId id="262" r:id="rId9"/>
    <p:sldId id="27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4" r:id="rId20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76C5E97-E2BE-AC5C-F323-E8AC3B3E680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5295595-282A-FC55-0BCC-0316635A10A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4E84319-E4CB-D614-4975-F73CEA133C9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3FEBF42-B003-D61D-7275-019703A1585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0E5244BA-CC81-4DD4-871A-37991B6F0F9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98549C6F-505E-9D9E-226C-B1F5896F847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257E66D-5C02-8C20-53C7-3C2F53E72AF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187AAE46-F040-A698-4A49-5A9FB627A5E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E824E7E1-869A-E2A5-9F0A-0C7641C07F6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F9364F59-92EB-9B66-69BF-EE3F88265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3D87A2D2-DB0D-4A41-B38C-B80D40843562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89AD11DA-33F5-2DAB-2298-E3B3D431022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75D1F9D-9D22-A620-FA7F-000CDE5A47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2E3D93B3-553F-BF7D-B79A-C1B7F7F8EFE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17CF37EC-D85A-58EE-D2A9-B18DEC7253B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13A88-E7AC-1C09-751D-F48E9E84AC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8A19AE5-3BAB-8934-A845-A7C5FD299C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51524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F37E7A-AD31-24D5-7098-EF5477620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5FB5CB-5511-CCD8-6047-EEF11E3A6F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1941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91149E2-7C68-BF0B-6BDC-08B4AAC7EA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565939-F2F7-1D66-B885-8913A6C211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22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816F3-E406-226F-532B-DB10808E14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B06ED-4287-B362-53D0-51F6B321AC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48103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D70F8-20D7-554F-3743-27C061D44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D2FEC3-DAF4-7137-3F02-9F6B384627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86131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E317E-CC6E-2A2E-6454-6AE1B807CF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E183DC-9954-7183-200C-DCB5F0FCBC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C80B73-892C-EEF8-43B0-EE78A65FFA2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12894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988B3-3B36-23A7-3F2D-5BF80DF63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4EEF1-39E2-DB29-C3B5-1DE6DB3709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1E1FE7-FCF7-27E3-F2B1-C5D92DEBC9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ACA83A0-A995-D555-F47E-E553BC61382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07C972-88DB-CAC3-C9D6-E75AE27D341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0085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19D102-FECA-6D53-DA46-6DEC8504EB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30984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09676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D2842-F924-5794-8921-1343870901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ED2EB6-54AB-A9E7-E5DB-DE966F562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4DD5AD-F782-EA97-195F-11B959BC8F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65469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12454B-E0B0-F831-D546-465AAD31C4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6502084-BB02-8360-09FA-0952F4EED07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760795-2F03-01D2-1B01-ACE067F9D5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9912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EDFD8F2-5B9F-FADA-8A59-E5710D11B5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E8DF713-8241-0B11-B5C0-5BEFF94DD4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EA98EF34-DA19-AE92-7B37-E1DABD92B4CE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9F21767-1C71-FC0B-81A8-607D5DFC3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2D96B3E6-66F4-F86D-4615-9969A10830A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8BC8EEE4-322B-4307-BD84-BFC5CFB890EB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E195FDDD-354B-4894-C76D-7E99D7B8C7C5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330F7B87-50B8-CB43-C4EC-29D8C5B419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72DB9EE1-B5F4-2A00-205F-2B451A88286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E1D1CED8-26ED-1B86-64C4-1076D44E0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8051DCC6-1478-C552-C40C-582163A0AD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976F8D59-5BE4-EF51-EE20-D43BDA4B12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6A8CDC11-A070-3ED7-EECF-35C44019A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6A1C5DD0-AC95-E2A0-8BAE-6559A875EC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62C5A5C6-DEAC-F449-B873-057A663C84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936A0783-1C1D-9DEA-00EA-107BA242C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ACED5E03-9F07-9EFC-8FFA-9510EF87ED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EE4D1682-758C-70CC-1616-E727926B6F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E0096345-5A89-B5A9-95C3-3A4539E26B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992126DE-E4A3-A7E3-2EB4-82BD01A5C8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A6AA0A62-1ED9-1D47-5DAA-DE0F28B5C1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58B09DD0-55CD-8484-77BC-0694D083D0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331C2975-91AB-12E2-1D4D-680940C66E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B5FB7AD5-7EEF-C8E6-3406-20F458E217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D60F05DD-8114-A231-ECDC-02B043EAA9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984E28EB-4E50-E559-F0B4-C0D9A02B4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B62BD43A-8503-1DCC-52A7-658BA5E3E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F10E476A-839E-186E-3A3D-A70A1CD884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72C2ADB9-EFA3-21BE-3A62-09C212AAF4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51A2137A-FDAF-3ACE-7199-936C89B7FB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FB9BC433-50A6-DB72-AAA0-49799ED53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890942F2-D21A-AC6A-35BD-6BB240ABEA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659BFF88-076D-23F7-F9A8-6EC1F5036C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61FB9919-69A2-0EFB-6443-750B1DA603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521DA2F8-53ED-2FBD-C593-5DE7176EBA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24E7344F-E5DD-0097-5EEC-7534929022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7B286B34-0F00-1A4D-FC1E-1E6B4B908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A93F9D61-C5FA-D370-899C-449F693065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5366F775-0060-F26A-CF4B-094E30AB3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FAF43F49-D9F5-18C8-D23E-D5609422E8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D10B4309-B30F-C875-DC5D-7B5D3FA6F0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F202C77F-8563-5A53-8AB7-ADC575DDCA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4620C59C-5F51-8616-B0E4-970758C435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67AFD2F3-A9D1-CF2F-9EE2-F7165745F1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73C905F7-F055-7F56-0474-1A2079A72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DD561699-F24B-8C7F-8313-323A3B5B4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1AE954F5-F11B-342C-B0AD-3FDCB282F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76804077-4854-44BA-604E-77B3F802B4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6791BF57-E833-D2A4-CA55-BFE63CFAE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3BE7C45A-E8C0-FFFB-A5D2-EDE6ABB56C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127A2903-E3EC-CD5D-E9BE-3817498623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EA070D4C-4174-B93A-7224-14F56E0D2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6D1D41F8-63FD-0DF0-C0AB-38E390B64A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85224F65-138D-C024-653D-AD12BDB344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92B0BE2E-F433-01E0-3507-5D0E04950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CBFD7A52-F6E5-9A7C-F8C7-70F252F33A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C9D86382-8859-8EEE-412E-4060E021E6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D3F2F96D-73F0-6A62-6B5D-0E58379889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98323BED-6CCB-3726-CDEA-7BE18C114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4D70C0D1-7592-4A7B-A5F8-2D211CBEB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D4E26726-4A84-0066-1F3D-BEA861646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22F6304B-AEF7-708E-4FFF-4574F6F51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98E18BA5-3AA3-715C-72E9-FC89D57EF6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342F4383-F299-DEDE-5086-C36B53CE11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5726418D-01DD-7DB4-2FFF-03D7EF4F61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ADE7AEE5-E221-452B-2218-206F3C0C45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284DEA5B-2E3E-E2ED-887A-B8B820C080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94BA72D5-DCC3-1821-82E4-CAA5ADEE62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9B893D37-53F9-7785-DC73-02E9E0E46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A05A97B2-6F75-F62A-7913-53E13A3DE6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D343382B-E288-521A-B00D-57B5C44A4C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30F45B7F-043D-B724-7F5C-A15A6DCBB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81179522-B698-5695-3338-C2401DA4D4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47B70586-52AE-9766-B76F-5FF526246B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FC43ACA0-5A26-AE18-E16D-AEC5906F21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31A3D52D-285C-FFAE-3105-B4850411CE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A212F790-D532-2B98-44A5-9391D3D43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90C9D8E9-B164-D393-B24D-B01B2C3572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A1484722-A411-3E74-41FD-A53BCD4F2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5C5DF402-CB0E-C43C-B5AC-E6EAC28F20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6A832644-AE7B-5556-30F1-84182A110F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580AD899-D7E5-B4AD-B406-A4D1B1924D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2698C11C-52CB-152E-3F63-6C71234ED8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33A07909-B8B3-3F12-D753-3110EB8330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8850D3F3-85DD-B705-6E0F-6E98BF6C83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0AAC8BA0-0038-0694-4643-A14EDE9F5E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0DD499DD-126C-7DBF-0286-4C48ADF1D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B33A7F87-9E66-FE7E-2ACD-75A223EF4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8FF43BB5-018B-532F-B78A-2E142E5C00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FC5299BD-2038-F025-335F-CA1F4DDD66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75C7CBB8-E8E4-6AA1-8A87-45AA94C6E9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CE564BE7-4C2C-51FB-A149-DB8EF9BDB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389BE18F-AC35-3A3D-A1C8-1BD78F6687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075963DA-1185-A91D-8702-4C5714D3E9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4E12240B-E7B3-3130-61A3-EEFC24D43F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71855A71-6D77-4F14-2906-1A7A4A9E2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F67686F8-CF48-3B53-0599-CBB976BF0F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0228732A-DB82-395E-A6E5-341446A8E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6076C155-8690-31F9-5E00-D1D67A7969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2C9C330C-B162-BEA4-B0CF-58CEED0B12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A67B9273-A62A-2D00-7A2B-62AC21017F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CC78B5C3-3603-9706-90B9-A993C260E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B9123FD1-CC7F-D9CA-73A4-6ED645564E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F73794BB-3D49-0E97-F4FE-A3449E0532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7595C460-D918-1375-8A34-9B4063E937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30EF70FD-CC10-2B34-6FAC-06A108F97D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B7052744-7E37-4CAB-D1E6-6B72181677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220B5F6E-1C26-8DAF-F5CB-DDED0CA36A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37FA4123-A377-DFCD-EF82-C3FAB4FC5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F77BAA12-BB1A-61B4-DB29-94028006AF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4113C359-2348-2D7A-4AE7-3002F5C8FD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36AF51B6-C17C-7997-BA86-6F87075649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8BBCE9DA-79B3-7B61-26F0-C36FB8711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8097AA51-9437-7E38-15BD-DED1BC8DFD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84650806-E1A8-8E86-3C40-D9127EC47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7A316AA0-0AB4-94D2-498D-52735DC65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0A987464-50AB-821D-422B-41FC391DB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1BCE6FC0-61C1-6B94-10D4-DCACC35909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E6BBA64F-EDD7-A545-F11C-D960E64F2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7C06ED6B-18DB-3D17-301B-C6111A265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974A20F2-1526-2701-1A94-6926970F9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7C5A38B3-D7EC-BE94-790A-2923453838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2A6A8546-25C5-7D8F-F8E0-B118633551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D9C7C9CE-2DC9-524F-5E9C-9EAED74EE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2B5130CE-D2D8-E521-5EB6-11E2F5B312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6458E017-B62B-6DAD-97D4-565CEA73A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395E8C20-6CBE-7F78-8C2A-70C0F1166D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1B8D2985-F580-38ED-1E40-6BC2CA5DC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AAE25F7C-5859-28EB-EB6E-EAFF57EE7F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1DB5169E-B53A-A4E6-CD4E-1E1C742054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B0052DCC-EC78-C785-98CC-E02F1EC73D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E41CA9EB-B58B-F7A6-5D9A-BBA6416AB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50A21102-9D37-04D3-3F97-1CA6F0B74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9C95FB0D-BDFC-382A-72B0-271BF5808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FC32C48D-1804-BAFE-8099-0F2BF85CF7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0EE66E45-D51E-0B4A-0AA2-020C02BAB2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5A825DB3-4615-F18B-73D8-46BCC98333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373BA1EB-303A-7A96-7D8C-E985EE8D1D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1AEB7429-F2FF-9F84-3393-FF198D9A28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617EAD3D-6FC1-31F1-A24E-9B216100B0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8717C742-6F78-A269-6FC2-B406A8CC5A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6C8D4187-FE2F-BB9D-97D3-DE78433893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DCD42993-E779-1793-CC97-8B2EA28573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E5320134-EF71-23F9-7ABC-F19C25AFAB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88093385-322E-C182-F0C2-090F31C7BB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C9DEAED2-1A7B-4CF7-0D9D-93427C980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A19CF0C6-70E4-70C8-A48A-9D2F198FDF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FF11C4AB-B618-6B6D-8081-172B2B9B0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399F4745-DDA4-056B-ED50-4E6BA3C8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5D266A46-9A20-90CA-3946-25709F2EF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07B697A5-6C1D-5B08-5448-BFA4BC5F6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77F10C82-B44E-56E3-DB64-EAA4409A2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9D01B2EF-F5DD-6B7D-79BC-C72BBAE265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312D051D-17DB-3FB1-2FCE-34389CC03E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CE1A6849-2D83-D326-EE3C-D7AC415734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644C56C4-0B81-ADA9-32C7-5817F5E08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0C75D091-C71E-6E60-67F1-B292463C1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86C8E5C3-6D4D-DA32-1657-AB91E8EAEB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8170DC49-0699-EC5B-B5AB-A9B9C54FF1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5CB26EC5-711F-31BB-0A54-214FCD9FE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3CD5EA31-8046-4D02-EAC1-EEDFE6CFE0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4760A058-C5F3-8075-7752-E9C49C9619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300961BE-CD81-BF25-EE06-DBA1E8441E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ED844ED0-4F7E-4CC0-4405-D5438729B5D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5DC6A8BB-3893-8A95-84D5-BBD447FC33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3816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8.1 Cause and Effect Analysis</a:t>
            </a:r>
          </a:p>
        </p:txBody>
      </p:sp>
      <p:grpSp>
        <p:nvGrpSpPr>
          <p:cNvPr id="4284" name="Group 188">
            <a:extLst>
              <a:ext uri="{FF2B5EF4-FFF2-40B4-BE49-F238E27FC236}">
                <a16:creationId xmlns:a16="http://schemas.microsoft.com/office/drawing/2014/main" id="{D80151C7-527B-9C7B-39C2-85E9BBA62FBD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85" name="Line 189">
              <a:extLst>
                <a:ext uri="{FF2B5EF4-FFF2-40B4-BE49-F238E27FC236}">
                  <a16:creationId xmlns:a16="http://schemas.microsoft.com/office/drawing/2014/main" id="{D79A6152-5D22-1D0B-1AB4-446A878FB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6" name="Rectangle 190">
              <a:extLst>
                <a:ext uri="{FF2B5EF4-FFF2-40B4-BE49-F238E27FC236}">
                  <a16:creationId xmlns:a16="http://schemas.microsoft.com/office/drawing/2014/main" id="{B6577FA7-A939-2449-5327-66E07A9A2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7" name="Picture 191">
              <a:extLst>
                <a:ext uri="{FF2B5EF4-FFF2-40B4-BE49-F238E27FC236}">
                  <a16:creationId xmlns:a16="http://schemas.microsoft.com/office/drawing/2014/main" id="{9D871B9C-C1E5-6D95-CBC9-CF5D38E9D0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8" name="Rectangle 6">
            <a:extLst>
              <a:ext uri="{FF2B5EF4-FFF2-40B4-BE49-F238E27FC236}">
                <a16:creationId xmlns:a16="http://schemas.microsoft.com/office/drawing/2014/main" id="{0D94EBF5-F832-1314-9621-72AF680428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066800"/>
            <a:ext cx="86106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0196" name="Rectangle 4">
            <a:extLst>
              <a:ext uri="{FF2B5EF4-FFF2-40B4-BE49-F238E27FC236}">
                <a16:creationId xmlns:a16="http://schemas.microsoft.com/office/drawing/2014/main" id="{61CD098F-F507-429D-098B-485AD61C79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Variation/Problem Analysis Type</a:t>
            </a:r>
          </a:p>
        </p:txBody>
      </p:sp>
      <p:graphicFrame>
        <p:nvGraphicFramePr>
          <p:cNvPr id="520195" name="Object 3">
            <a:extLst>
              <a:ext uri="{FF2B5EF4-FFF2-40B4-BE49-F238E27FC236}">
                <a16:creationId xmlns:a16="http://schemas.microsoft.com/office/drawing/2014/main" id="{C621A83F-DCC5-8F63-E1E8-60DD0C9D9A93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04800" y="1219200"/>
          <a:ext cx="8382000" cy="433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4577760" imgH="2369160" progId="Visio.Drawing.5">
                  <p:embed/>
                </p:oleObj>
              </mc:Choice>
              <mc:Fallback>
                <p:oleObj name="VISIO" r:id="rId2" imgW="4577760" imgH="2369160" progId="Visio.Drawing.5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19200"/>
                        <a:ext cx="8382000" cy="433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199" name="Text Box 7">
            <a:extLst>
              <a:ext uri="{FF2B5EF4-FFF2-40B4-BE49-F238E27FC236}">
                <a16:creationId xmlns:a16="http://schemas.microsoft.com/office/drawing/2014/main" id="{E2F43B3F-16D3-92AC-C6B5-1B79A9A82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5" name="Rectangle 5">
            <a:extLst>
              <a:ext uri="{FF2B5EF4-FFF2-40B4-BE49-F238E27FC236}">
                <a16:creationId xmlns:a16="http://schemas.microsoft.com/office/drawing/2014/main" id="{A0F07E90-009B-371A-318B-8C372CFC90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990600"/>
            <a:ext cx="86868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426" name="Rectangle 186">
            <a:extLst>
              <a:ext uri="{FF2B5EF4-FFF2-40B4-BE49-F238E27FC236}">
                <a16:creationId xmlns:a16="http://schemas.microsoft.com/office/drawing/2014/main" id="{D8BFF6B3-0997-5CCF-F08E-E5FBB8E30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9525" y="3125788"/>
            <a:ext cx="1169988" cy="71755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8" name="Rectangle 188">
            <a:extLst>
              <a:ext uri="{FF2B5EF4-FFF2-40B4-BE49-F238E27FC236}">
                <a16:creationId xmlns:a16="http://schemas.microsoft.com/office/drawing/2014/main" id="{1F4F83EE-03E1-6006-FF1F-0C8D3F7B5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450" y="1143000"/>
            <a:ext cx="930275" cy="40005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9" name="Rectangle 189">
            <a:extLst>
              <a:ext uri="{FF2B5EF4-FFF2-40B4-BE49-F238E27FC236}">
                <a16:creationId xmlns:a16="http://schemas.microsoft.com/office/drawing/2014/main" id="{F7621F1B-4EE1-21CA-2331-FBF15E1538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9788" y="1350963"/>
            <a:ext cx="611187" cy="354012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0" name="Rectangle 190">
            <a:extLst>
              <a:ext uri="{FF2B5EF4-FFF2-40B4-BE49-F238E27FC236}">
                <a16:creationId xmlns:a16="http://schemas.microsoft.com/office/drawing/2014/main" id="{2363EE23-0CB7-749D-B451-FA235BA1CD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588" y="4913313"/>
            <a:ext cx="728662" cy="373062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1" name="Rectangle 191">
            <a:extLst>
              <a:ext uri="{FF2B5EF4-FFF2-40B4-BE49-F238E27FC236}">
                <a16:creationId xmlns:a16="http://schemas.microsoft.com/office/drawing/2014/main" id="{A0F03DF1-BAAE-3A6C-81B1-C114794DE5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1850" y="4454525"/>
            <a:ext cx="777875" cy="201613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2" name="Rectangle 192">
            <a:extLst>
              <a:ext uri="{FF2B5EF4-FFF2-40B4-BE49-F238E27FC236}">
                <a16:creationId xmlns:a16="http://schemas.microsoft.com/office/drawing/2014/main" id="{40BDD668-477E-B6EB-F52B-647B9C03C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5408613"/>
            <a:ext cx="841375" cy="201612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7" name="Rectangle 187">
            <a:extLst>
              <a:ext uri="{FF2B5EF4-FFF2-40B4-BE49-F238E27FC236}">
                <a16:creationId xmlns:a16="http://schemas.microsoft.com/office/drawing/2014/main" id="{E5A8FD83-1A68-059C-2D67-7837DEDB7F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6625" y="1350963"/>
            <a:ext cx="679450" cy="354012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42" name="Rectangle 2">
            <a:extLst>
              <a:ext uri="{FF2B5EF4-FFF2-40B4-BE49-F238E27FC236}">
                <a16:creationId xmlns:a16="http://schemas.microsoft.com/office/drawing/2014/main" id="{6D846348-AE81-F06C-76C1-88B5EA3878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Production Process - Focused</a:t>
            </a:r>
          </a:p>
        </p:txBody>
      </p:sp>
      <p:sp>
        <p:nvSpPr>
          <p:cNvPr id="522246" name="AutoShape 6">
            <a:extLst>
              <a:ext uri="{FF2B5EF4-FFF2-40B4-BE49-F238E27FC236}">
                <a16:creationId xmlns:a16="http://schemas.microsoft.com/office/drawing/2014/main" id="{0932030B-4989-6D91-B39B-37B7CE9105E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52400" y="1143000"/>
            <a:ext cx="8686800" cy="450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9" name="Rectangle 9">
            <a:extLst>
              <a:ext uri="{FF2B5EF4-FFF2-40B4-BE49-F238E27FC236}">
                <a16:creationId xmlns:a16="http://schemas.microsoft.com/office/drawing/2014/main" id="{3E1C1CAF-99D5-F666-0156-C45073863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5438" y="3276600"/>
            <a:ext cx="63341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Departure 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0" name="Rectangle 10">
            <a:extLst>
              <a:ext uri="{FF2B5EF4-FFF2-40B4-BE49-F238E27FC236}">
                <a16:creationId xmlns:a16="http://schemas.microsoft.com/office/drawing/2014/main" id="{27D9A652-EEE5-E10A-8AE6-BB598E6E4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4663" y="3422650"/>
            <a:ext cx="41116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from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1" name="Rectangle 11">
            <a:extLst>
              <a:ext uri="{FF2B5EF4-FFF2-40B4-BE49-F238E27FC236}">
                <a16:creationId xmlns:a16="http://schemas.microsoft.com/office/drawing/2014/main" id="{8125FAB6-01A4-EB20-C4A1-FBF92B5631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58188" y="34226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52" name="Rectangle 12">
            <a:extLst>
              <a:ext uri="{FF2B5EF4-FFF2-40B4-BE49-F238E27FC236}">
                <a16:creationId xmlns:a16="http://schemas.microsoft.com/office/drawing/2014/main" id="{D48C865F-1730-C5AC-2470-CFE4DF6057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02550" y="3600450"/>
            <a:ext cx="107156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Daily Schedule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3" name="Rectangle 13">
            <a:extLst>
              <a:ext uri="{FF2B5EF4-FFF2-40B4-BE49-F238E27FC236}">
                <a16:creationId xmlns:a16="http://schemas.microsoft.com/office/drawing/2014/main" id="{24764225-429C-B69B-1DEC-22F3AC139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74100" y="35909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54" name="Rectangle 14">
            <a:extLst>
              <a:ext uri="{FF2B5EF4-FFF2-40B4-BE49-F238E27FC236}">
                <a16:creationId xmlns:a16="http://schemas.microsoft.com/office/drawing/2014/main" id="{6A62EFE3-A4CE-DBC4-F95C-ABD0C49C6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8550" y="1374775"/>
            <a:ext cx="3841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Unit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5" name="Rectangle 15">
            <a:extLst>
              <a:ext uri="{FF2B5EF4-FFF2-40B4-BE49-F238E27FC236}">
                <a16:creationId xmlns:a16="http://schemas.microsoft.com/office/drawing/2014/main" id="{2ED9F402-A779-EB29-3C78-9FC9C3DC2B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5888" y="13843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6" name="Rectangle 16">
            <a:extLst>
              <a:ext uri="{FF2B5EF4-FFF2-40B4-BE49-F238E27FC236}">
                <a16:creationId xmlns:a16="http://schemas.microsoft.com/office/drawing/2014/main" id="{D80F2F22-6749-5138-684C-A674304B0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1524000"/>
            <a:ext cx="484188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Arrival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7" name="Rectangle 17">
            <a:extLst>
              <a:ext uri="{FF2B5EF4-FFF2-40B4-BE49-F238E27FC236}">
                <a16:creationId xmlns:a16="http://schemas.microsoft.com/office/drawing/2014/main" id="{ECC3FD49-00CF-A320-BFFF-A67A2AC28C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4788" y="15430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8" name="Rectangle 18">
            <a:extLst>
              <a:ext uri="{FF2B5EF4-FFF2-40B4-BE49-F238E27FC236}">
                <a16:creationId xmlns:a16="http://schemas.microsoft.com/office/drawing/2014/main" id="{1213E850-DAC5-D574-2DBB-EE3FACCBD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2538" y="1182688"/>
            <a:ext cx="8255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Construction 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59" name="Rectangle 19">
            <a:extLst>
              <a:ext uri="{FF2B5EF4-FFF2-40B4-BE49-F238E27FC236}">
                <a16:creationId xmlns:a16="http://schemas.microsoft.com/office/drawing/2014/main" id="{B4C75368-6889-96E1-7B38-58670510A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5238" y="1330325"/>
            <a:ext cx="61436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“Check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60" name="Rectangle 20">
            <a:extLst>
              <a:ext uri="{FF2B5EF4-FFF2-40B4-BE49-F238E27FC236}">
                <a16:creationId xmlns:a16="http://schemas.microsoft.com/office/drawing/2014/main" id="{48C77FA9-15B8-C5EF-7256-547CFF26E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8475" y="1330325"/>
            <a:ext cx="4286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1" name="Rectangle 21">
            <a:extLst>
              <a:ext uri="{FF2B5EF4-FFF2-40B4-BE49-F238E27FC236}">
                <a16:creationId xmlns:a16="http://schemas.microsoft.com/office/drawing/2014/main" id="{217A3202-0D1A-9561-068F-74392A5CB3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1338" y="1330325"/>
            <a:ext cx="17621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in”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62" name="Rectangle 22">
            <a:extLst>
              <a:ext uri="{FF2B5EF4-FFF2-40B4-BE49-F238E27FC236}">
                <a16:creationId xmlns:a16="http://schemas.microsoft.com/office/drawing/2014/main" id="{6CF39A35-9B56-52D8-FD01-A6FFDEADA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3303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3" name="Rectangle 23">
            <a:extLst>
              <a:ext uri="{FF2B5EF4-FFF2-40B4-BE49-F238E27FC236}">
                <a16:creationId xmlns:a16="http://schemas.microsoft.com/office/drawing/2014/main" id="{67374ADE-F776-0FAC-167C-4CD1705819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425" y="1384300"/>
            <a:ext cx="33496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Site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64" name="Rectangle 24">
            <a:extLst>
              <a:ext uri="{FF2B5EF4-FFF2-40B4-BE49-F238E27FC236}">
                <a16:creationId xmlns:a16="http://schemas.microsoft.com/office/drawing/2014/main" id="{5797797D-A0F4-225D-FD63-8E6394ED3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13843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5" name="Rectangle 25">
            <a:extLst>
              <a:ext uri="{FF2B5EF4-FFF2-40B4-BE49-F238E27FC236}">
                <a16:creationId xmlns:a16="http://schemas.microsoft.com/office/drawing/2014/main" id="{B0F4DD58-6440-B783-370B-BD7AF3558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6463" y="1543050"/>
            <a:ext cx="48101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Prep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66" name="Rectangle 26">
            <a:extLst>
              <a:ext uri="{FF2B5EF4-FFF2-40B4-BE49-F238E27FC236}">
                <a16:creationId xmlns:a16="http://schemas.microsoft.com/office/drawing/2014/main" id="{6AE228FF-7B62-417E-E5A3-323BDD307B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2700" y="15430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7" name="Rectangle 27">
            <a:extLst>
              <a:ext uri="{FF2B5EF4-FFF2-40B4-BE49-F238E27FC236}">
                <a16:creationId xmlns:a16="http://schemas.microsoft.com/office/drawing/2014/main" id="{AAF5245C-BECB-9325-9E3B-A6CC708BB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6963" y="5418138"/>
            <a:ext cx="7461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Installation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68" name="Rectangle 28">
            <a:extLst>
              <a:ext uri="{FF2B5EF4-FFF2-40B4-BE49-F238E27FC236}">
                <a16:creationId xmlns:a16="http://schemas.microsoft.com/office/drawing/2014/main" id="{A6DDA4B3-A473-F71C-2786-B6BF4D654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0700" y="5418138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9" name="Rectangle 29">
            <a:extLst>
              <a:ext uri="{FF2B5EF4-FFF2-40B4-BE49-F238E27FC236}">
                <a16:creationId xmlns:a16="http://schemas.microsoft.com/office/drawing/2014/main" id="{0397E0B6-7D11-B3ED-AC8B-BC9B9150FA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4467225"/>
            <a:ext cx="57785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Startup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70" name="Rectangle 30">
            <a:extLst>
              <a:ext uri="{FF2B5EF4-FFF2-40B4-BE49-F238E27FC236}">
                <a16:creationId xmlns:a16="http://schemas.microsoft.com/office/drawing/2014/main" id="{E49DBFE6-7413-DCBF-7BB4-3B9B66BAA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44672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1" name="Rectangle 31">
            <a:extLst>
              <a:ext uri="{FF2B5EF4-FFF2-40B4-BE49-F238E27FC236}">
                <a16:creationId xmlns:a16="http://schemas.microsoft.com/office/drawing/2014/main" id="{DDFD3AAE-351E-92B1-01CB-A7A720625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75288" y="4953000"/>
            <a:ext cx="161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Sit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72" name="Rectangle 32">
            <a:extLst>
              <a:ext uri="{FF2B5EF4-FFF2-40B4-BE49-F238E27FC236}">
                <a16:creationId xmlns:a16="http://schemas.microsoft.com/office/drawing/2014/main" id="{46C79DB4-B3E8-369F-7E90-E60577683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27688" y="4953000"/>
            <a:ext cx="6985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73" name="Rectangle 33">
            <a:extLst>
              <a:ext uri="{FF2B5EF4-FFF2-40B4-BE49-F238E27FC236}">
                <a16:creationId xmlns:a16="http://schemas.microsoft.com/office/drawing/2014/main" id="{6B184961-B3D6-EB5E-F913-3257CEC9D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9125" y="49530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4" name="Rectangle 34">
            <a:extLst>
              <a:ext uri="{FF2B5EF4-FFF2-40B4-BE49-F238E27FC236}">
                <a16:creationId xmlns:a16="http://schemas.microsoft.com/office/drawing/2014/main" id="{23B4B2BB-F1C3-82A9-D7B1-7909051A03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63" y="5111750"/>
            <a:ext cx="62071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</a:rPr>
              <a:t> Cleanup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22275" name="Rectangle 35">
            <a:extLst>
              <a:ext uri="{FF2B5EF4-FFF2-40B4-BE49-F238E27FC236}">
                <a16:creationId xmlns:a16="http://schemas.microsoft.com/office/drawing/2014/main" id="{3ACA01E7-9A09-3E89-6E1B-B1B879308C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825" y="51117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6" name="Line 36">
            <a:extLst>
              <a:ext uri="{FF2B5EF4-FFF2-40B4-BE49-F238E27FC236}">
                <a16:creationId xmlns:a16="http://schemas.microsoft.com/office/drawing/2014/main" id="{9B2BBCA2-28F9-9DF0-95E1-30662C058765}"/>
              </a:ext>
            </a:extLst>
          </p:cNvPr>
          <p:cNvSpPr>
            <a:spLocks noChangeShapeType="1"/>
          </p:cNvSpPr>
          <p:nvPr/>
        </p:nvSpPr>
        <p:spPr bwMode="auto">
          <a:xfrm>
            <a:off x="703263" y="3479800"/>
            <a:ext cx="6905625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77" name="Freeform 37">
            <a:extLst>
              <a:ext uri="{FF2B5EF4-FFF2-40B4-BE49-F238E27FC236}">
                <a16:creationId xmlns:a16="http://schemas.microsoft.com/office/drawing/2014/main" id="{E281C6DA-3C95-9BCD-775C-DC223E0EC553}"/>
              </a:ext>
            </a:extLst>
          </p:cNvPr>
          <p:cNvSpPr>
            <a:spLocks/>
          </p:cNvSpPr>
          <p:nvPr/>
        </p:nvSpPr>
        <p:spPr bwMode="auto">
          <a:xfrm>
            <a:off x="7483475" y="3425825"/>
            <a:ext cx="122238" cy="112713"/>
          </a:xfrm>
          <a:custGeom>
            <a:avLst/>
            <a:gdLst>
              <a:gd name="T0" fmla="*/ 77 w 77"/>
              <a:gd name="T1" fmla="*/ 34 h 71"/>
              <a:gd name="T2" fmla="*/ 0 w 77"/>
              <a:gd name="T3" fmla="*/ 0 h 71"/>
              <a:gd name="T4" fmla="*/ 0 w 77"/>
              <a:gd name="T5" fmla="*/ 71 h 71"/>
              <a:gd name="T6" fmla="*/ 77 w 77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1">
                <a:moveTo>
                  <a:pt x="77" y="34"/>
                </a:moveTo>
                <a:lnTo>
                  <a:pt x="0" y="0"/>
                </a:lnTo>
                <a:lnTo>
                  <a:pt x="0" y="71"/>
                </a:lnTo>
                <a:lnTo>
                  <a:pt x="7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78" name="Freeform 38">
            <a:extLst>
              <a:ext uri="{FF2B5EF4-FFF2-40B4-BE49-F238E27FC236}">
                <a16:creationId xmlns:a16="http://schemas.microsoft.com/office/drawing/2014/main" id="{B83072E3-E275-0BA7-AEBD-FE1E4062C7C7}"/>
              </a:ext>
            </a:extLst>
          </p:cNvPr>
          <p:cNvSpPr>
            <a:spLocks/>
          </p:cNvSpPr>
          <p:nvPr/>
        </p:nvSpPr>
        <p:spPr bwMode="auto">
          <a:xfrm>
            <a:off x="7483475" y="3425825"/>
            <a:ext cx="122238" cy="112713"/>
          </a:xfrm>
          <a:custGeom>
            <a:avLst/>
            <a:gdLst>
              <a:gd name="T0" fmla="*/ 77 w 77"/>
              <a:gd name="T1" fmla="*/ 34 h 71"/>
              <a:gd name="T2" fmla="*/ 0 w 77"/>
              <a:gd name="T3" fmla="*/ 0 h 71"/>
              <a:gd name="T4" fmla="*/ 0 w 77"/>
              <a:gd name="T5" fmla="*/ 71 h 71"/>
              <a:gd name="T6" fmla="*/ 77 w 77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1">
                <a:moveTo>
                  <a:pt x="77" y="34"/>
                </a:moveTo>
                <a:lnTo>
                  <a:pt x="0" y="0"/>
                </a:lnTo>
                <a:lnTo>
                  <a:pt x="0" y="71"/>
                </a:lnTo>
                <a:lnTo>
                  <a:pt x="77" y="3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79" name="Line 39">
            <a:extLst>
              <a:ext uri="{FF2B5EF4-FFF2-40B4-BE49-F238E27FC236}">
                <a16:creationId xmlns:a16="http://schemas.microsoft.com/office/drawing/2014/main" id="{B5E7D1B2-C7E6-5D43-6373-041C3CF4BC1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1600" y="1708150"/>
            <a:ext cx="1022350" cy="17716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0" name="Freeform 40">
            <a:extLst>
              <a:ext uri="{FF2B5EF4-FFF2-40B4-BE49-F238E27FC236}">
                <a16:creationId xmlns:a16="http://schemas.microsoft.com/office/drawing/2014/main" id="{FEE6E8EA-4B71-4883-6289-58EF02C4F3E7}"/>
              </a:ext>
            </a:extLst>
          </p:cNvPr>
          <p:cNvSpPr>
            <a:spLocks/>
          </p:cNvSpPr>
          <p:nvPr/>
        </p:nvSpPr>
        <p:spPr bwMode="auto">
          <a:xfrm>
            <a:off x="3562350" y="3346450"/>
            <a:ext cx="101600" cy="133350"/>
          </a:xfrm>
          <a:custGeom>
            <a:avLst/>
            <a:gdLst>
              <a:gd name="T0" fmla="*/ 64 w 64"/>
              <a:gd name="T1" fmla="*/ 84 h 84"/>
              <a:gd name="T2" fmla="*/ 50 w 64"/>
              <a:gd name="T3" fmla="*/ 0 h 84"/>
              <a:gd name="T4" fmla="*/ 0 w 64"/>
              <a:gd name="T5" fmla="*/ 34 h 84"/>
              <a:gd name="T6" fmla="*/ 64 w 64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84">
                <a:moveTo>
                  <a:pt x="64" y="84"/>
                </a:moveTo>
                <a:lnTo>
                  <a:pt x="50" y="0"/>
                </a:lnTo>
                <a:lnTo>
                  <a:pt x="0" y="34"/>
                </a:lnTo>
                <a:lnTo>
                  <a:pt x="64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1" name="Freeform 41">
            <a:extLst>
              <a:ext uri="{FF2B5EF4-FFF2-40B4-BE49-F238E27FC236}">
                <a16:creationId xmlns:a16="http://schemas.microsoft.com/office/drawing/2014/main" id="{1F5350D4-752B-548D-7268-27D237EF9097}"/>
              </a:ext>
            </a:extLst>
          </p:cNvPr>
          <p:cNvSpPr>
            <a:spLocks/>
          </p:cNvSpPr>
          <p:nvPr/>
        </p:nvSpPr>
        <p:spPr bwMode="auto">
          <a:xfrm>
            <a:off x="3562350" y="3346450"/>
            <a:ext cx="101600" cy="133350"/>
          </a:xfrm>
          <a:custGeom>
            <a:avLst/>
            <a:gdLst>
              <a:gd name="T0" fmla="*/ 64 w 64"/>
              <a:gd name="T1" fmla="*/ 84 h 84"/>
              <a:gd name="T2" fmla="*/ 50 w 64"/>
              <a:gd name="T3" fmla="*/ 0 h 84"/>
              <a:gd name="T4" fmla="*/ 0 w 64"/>
              <a:gd name="T5" fmla="*/ 34 h 84"/>
              <a:gd name="T6" fmla="*/ 64 w 64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84">
                <a:moveTo>
                  <a:pt x="64" y="84"/>
                </a:moveTo>
                <a:lnTo>
                  <a:pt x="50" y="0"/>
                </a:lnTo>
                <a:lnTo>
                  <a:pt x="0" y="34"/>
                </a:lnTo>
                <a:lnTo>
                  <a:pt x="64" y="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82" name="Rectangle 42">
            <a:extLst>
              <a:ext uri="{FF2B5EF4-FFF2-40B4-BE49-F238E27FC236}">
                <a16:creationId xmlns:a16="http://schemas.microsoft.com/office/drawing/2014/main" id="{8A545CFA-AABC-6159-03C3-FC7A417B07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2444750"/>
            <a:ext cx="395288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Arrives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83" name="Rectangle 43">
            <a:extLst>
              <a:ext uri="{FF2B5EF4-FFF2-40B4-BE49-F238E27FC236}">
                <a16:creationId xmlns:a16="http://schemas.microsoft.com/office/drawing/2014/main" id="{4410B451-C20D-C328-1291-7EA0A8F28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0938" y="24447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84" name="Rectangle 44">
            <a:extLst>
              <a:ext uri="{FF2B5EF4-FFF2-40B4-BE49-F238E27FC236}">
                <a16:creationId xmlns:a16="http://schemas.microsoft.com/office/drawing/2014/main" id="{014D24F6-079C-CF92-905B-42D018A1F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038" y="2603500"/>
            <a:ext cx="2794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Late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85" name="Rectangle 45">
            <a:extLst>
              <a:ext uri="{FF2B5EF4-FFF2-40B4-BE49-F238E27FC236}">
                <a16:creationId xmlns:a16="http://schemas.microsoft.com/office/drawing/2014/main" id="{C8FE041A-C2B5-9CA1-1C5D-AF5F324444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26035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86" name="Line 46">
            <a:extLst>
              <a:ext uri="{FF2B5EF4-FFF2-40B4-BE49-F238E27FC236}">
                <a16:creationId xmlns:a16="http://schemas.microsoft.com/office/drawing/2014/main" id="{E91118DC-3E77-5F38-71C3-C3D77F5FB4F6}"/>
              </a:ext>
            </a:extLst>
          </p:cNvPr>
          <p:cNvSpPr>
            <a:spLocks noChangeShapeType="1"/>
          </p:cNvSpPr>
          <p:nvPr/>
        </p:nvSpPr>
        <p:spPr bwMode="auto">
          <a:xfrm>
            <a:off x="1263650" y="2600325"/>
            <a:ext cx="1900238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7" name="Freeform 47">
            <a:extLst>
              <a:ext uri="{FF2B5EF4-FFF2-40B4-BE49-F238E27FC236}">
                <a16:creationId xmlns:a16="http://schemas.microsoft.com/office/drawing/2014/main" id="{6AD9C4E5-97D8-1F79-1BB6-3C63D69B3143}"/>
              </a:ext>
            </a:extLst>
          </p:cNvPr>
          <p:cNvSpPr>
            <a:spLocks/>
          </p:cNvSpPr>
          <p:nvPr/>
        </p:nvSpPr>
        <p:spPr bwMode="auto">
          <a:xfrm>
            <a:off x="3038475" y="2543175"/>
            <a:ext cx="125413" cy="112713"/>
          </a:xfrm>
          <a:custGeom>
            <a:avLst/>
            <a:gdLst>
              <a:gd name="T0" fmla="*/ 79 w 79"/>
              <a:gd name="T1" fmla="*/ 36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6"/>
                </a:moveTo>
                <a:lnTo>
                  <a:pt x="0" y="0"/>
                </a:lnTo>
                <a:lnTo>
                  <a:pt x="0" y="71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8" name="Freeform 48">
            <a:extLst>
              <a:ext uri="{FF2B5EF4-FFF2-40B4-BE49-F238E27FC236}">
                <a16:creationId xmlns:a16="http://schemas.microsoft.com/office/drawing/2014/main" id="{D9F0151C-0737-8A50-934E-EAEBFCD9C97F}"/>
              </a:ext>
            </a:extLst>
          </p:cNvPr>
          <p:cNvSpPr>
            <a:spLocks/>
          </p:cNvSpPr>
          <p:nvPr/>
        </p:nvSpPr>
        <p:spPr bwMode="auto">
          <a:xfrm>
            <a:off x="3038475" y="2543175"/>
            <a:ext cx="125413" cy="112713"/>
          </a:xfrm>
          <a:custGeom>
            <a:avLst/>
            <a:gdLst>
              <a:gd name="T0" fmla="*/ 79 w 79"/>
              <a:gd name="T1" fmla="*/ 36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6"/>
                </a:moveTo>
                <a:lnTo>
                  <a:pt x="0" y="0"/>
                </a:lnTo>
                <a:lnTo>
                  <a:pt x="0" y="71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89" name="Rectangle 49">
            <a:extLst>
              <a:ext uri="{FF2B5EF4-FFF2-40B4-BE49-F238E27FC236}">
                <a16:creationId xmlns:a16="http://schemas.microsoft.com/office/drawing/2014/main" id="{5815D90E-E08C-FD1F-E4AD-951F6A1CA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575" y="2005013"/>
            <a:ext cx="59055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Not Aware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0" name="Rectangle 50">
            <a:extLst>
              <a:ext uri="{FF2B5EF4-FFF2-40B4-BE49-F238E27FC236}">
                <a16:creationId xmlns:a16="http://schemas.microsoft.com/office/drawing/2014/main" id="{5E753EFB-92D4-4487-D490-1CF7156FF5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00" y="200501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1" name="Rectangle 51">
            <a:extLst>
              <a:ext uri="{FF2B5EF4-FFF2-40B4-BE49-F238E27FC236}">
                <a16:creationId xmlns:a16="http://schemas.microsoft.com/office/drawing/2014/main" id="{81CA86AD-E0A6-46FF-A66C-476303E97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2838" y="2163763"/>
            <a:ext cx="700087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of Schedule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2" name="Rectangle 52">
            <a:extLst>
              <a:ext uri="{FF2B5EF4-FFF2-40B4-BE49-F238E27FC236}">
                <a16:creationId xmlns:a16="http://schemas.microsoft.com/office/drawing/2014/main" id="{B7B6C89E-3CF5-75C2-1E5A-4D316B016B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0388" y="216376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3" name="Line 53">
            <a:extLst>
              <a:ext uri="{FF2B5EF4-FFF2-40B4-BE49-F238E27FC236}">
                <a16:creationId xmlns:a16="http://schemas.microsoft.com/office/drawing/2014/main" id="{54C46B2C-73A7-8E82-A0E8-2E6D526A44B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7188" y="2428875"/>
            <a:ext cx="92075" cy="1714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4" name="Freeform 54">
            <a:extLst>
              <a:ext uri="{FF2B5EF4-FFF2-40B4-BE49-F238E27FC236}">
                <a16:creationId xmlns:a16="http://schemas.microsoft.com/office/drawing/2014/main" id="{BC8A636B-ECAA-2730-29EB-C36039AFF76C}"/>
              </a:ext>
            </a:extLst>
          </p:cNvPr>
          <p:cNvSpPr>
            <a:spLocks/>
          </p:cNvSpPr>
          <p:nvPr/>
        </p:nvSpPr>
        <p:spPr bwMode="auto">
          <a:xfrm>
            <a:off x="1619250" y="2462213"/>
            <a:ext cx="100013" cy="138112"/>
          </a:xfrm>
          <a:custGeom>
            <a:avLst/>
            <a:gdLst>
              <a:gd name="T0" fmla="*/ 63 w 63"/>
              <a:gd name="T1" fmla="*/ 87 h 87"/>
              <a:gd name="T2" fmla="*/ 55 w 63"/>
              <a:gd name="T3" fmla="*/ 0 h 87"/>
              <a:gd name="T4" fmla="*/ 0 w 63"/>
              <a:gd name="T5" fmla="*/ 29 h 87"/>
              <a:gd name="T6" fmla="*/ 63 w 63"/>
              <a:gd name="T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87">
                <a:moveTo>
                  <a:pt x="63" y="87"/>
                </a:moveTo>
                <a:lnTo>
                  <a:pt x="55" y="0"/>
                </a:lnTo>
                <a:lnTo>
                  <a:pt x="0" y="29"/>
                </a:lnTo>
                <a:lnTo>
                  <a:pt x="63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5" name="Freeform 55">
            <a:extLst>
              <a:ext uri="{FF2B5EF4-FFF2-40B4-BE49-F238E27FC236}">
                <a16:creationId xmlns:a16="http://schemas.microsoft.com/office/drawing/2014/main" id="{BCFE3157-63E2-EB1D-434E-3F5125D0A13D}"/>
              </a:ext>
            </a:extLst>
          </p:cNvPr>
          <p:cNvSpPr>
            <a:spLocks/>
          </p:cNvSpPr>
          <p:nvPr/>
        </p:nvSpPr>
        <p:spPr bwMode="auto">
          <a:xfrm>
            <a:off x="1619250" y="2462213"/>
            <a:ext cx="100013" cy="138112"/>
          </a:xfrm>
          <a:custGeom>
            <a:avLst/>
            <a:gdLst>
              <a:gd name="T0" fmla="*/ 63 w 63"/>
              <a:gd name="T1" fmla="*/ 87 h 87"/>
              <a:gd name="T2" fmla="*/ 55 w 63"/>
              <a:gd name="T3" fmla="*/ 0 h 87"/>
              <a:gd name="T4" fmla="*/ 0 w 63"/>
              <a:gd name="T5" fmla="*/ 29 h 87"/>
              <a:gd name="T6" fmla="*/ 63 w 63"/>
              <a:gd name="T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87">
                <a:moveTo>
                  <a:pt x="63" y="87"/>
                </a:moveTo>
                <a:lnTo>
                  <a:pt x="55" y="0"/>
                </a:lnTo>
                <a:lnTo>
                  <a:pt x="0" y="29"/>
                </a:lnTo>
                <a:lnTo>
                  <a:pt x="63" y="8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96" name="Rectangle 56">
            <a:extLst>
              <a:ext uri="{FF2B5EF4-FFF2-40B4-BE49-F238E27FC236}">
                <a16:creationId xmlns:a16="http://schemas.microsoft.com/office/drawing/2014/main" id="{FF5339E6-4B92-CEA0-B000-01F46D7F3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5650" y="1892300"/>
            <a:ext cx="3524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Traffic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7" name="Rectangle 57">
            <a:extLst>
              <a:ext uri="{FF2B5EF4-FFF2-40B4-BE49-F238E27FC236}">
                <a16:creationId xmlns:a16="http://schemas.microsoft.com/office/drawing/2014/main" id="{026DF390-CFBD-21E8-8AEA-535617203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2363" y="18923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8" name="Line 58">
            <a:extLst>
              <a:ext uri="{FF2B5EF4-FFF2-40B4-BE49-F238E27FC236}">
                <a16:creationId xmlns:a16="http://schemas.microsoft.com/office/drawing/2014/main" id="{25ECDE79-C5AC-2B7B-4AA0-69700E13DA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5838" y="2044700"/>
            <a:ext cx="317500" cy="5556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9" name="Freeform 59">
            <a:extLst>
              <a:ext uri="{FF2B5EF4-FFF2-40B4-BE49-F238E27FC236}">
                <a16:creationId xmlns:a16="http://schemas.microsoft.com/office/drawing/2014/main" id="{DCC48486-4428-F2AB-9D3D-80A87459770D}"/>
              </a:ext>
            </a:extLst>
          </p:cNvPr>
          <p:cNvSpPr>
            <a:spLocks/>
          </p:cNvSpPr>
          <p:nvPr/>
        </p:nvSpPr>
        <p:spPr bwMode="auto">
          <a:xfrm>
            <a:off x="2470150" y="2462213"/>
            <a:ext cx="100013" cy="138112"/>
          </a:xfrm>
          <a:custGeom>
            <a:avLst/>
            <a:gdLst>
              <a:gd name="T0" fmla="*/ 63 w 63"/>
              <a:gd name="T1" fmla="*/ 87 h 87"/>
              <a:gd name="T2" fmla="*/ 50 w 63"/>
              <a:gd name="T3" fmla="*/ 0 h 87"/>
              <a:gd name="T4" fmla="*/ 0 w 63"/>
              <a:gd name="T5" fmla="*/ 37 h 87"/>
              <a:gd name="T6" fmla="*/ 63 w 63"/>
              <a:gd name="T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87">
                <a:moveTo>
                  <a:pt x="63" y="87"/>
                </a:moveTo>
                <a:lnTo>
                  <a:pt x="50" y="0"/>
                </a:lnTo>
                <a:lnTo>
                  <a:pt x="0" y="37"/>
                </a:lnTo>
                <a:lnTo>
                  <a:pt x="63" y="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0" name="Freeform 60">
            <a:extLst>
              <a:ext uri="{FF2B5EF4-FFF2-40B4-BE49-F238E27FC236}">
                <a16:creationId xmlns:a16="http://schemas.microsoft.com/office/drawing/2014/main" id="{0132A689-CA2D-5C32-1ECD-D101646212B8}"/>
              </a:ext>
            </a:extLst>
          </p:cNvPr>
          <p:cNvSpPr>
            <a:spLocks/>
          </p:cNvSpPr>
          <p:nvPr/>
        </p:nvSpPr>
        <p:spPr bwMode="auto">
          <a:xfrm>
            <a:off x="2470150" y="2462213"/>
            <a:ext cx="100013" cy="138112"/>
          </a:xfrm>
          <a:custGeom>
            <a:avLst/>
            <a:gdLst>
              <a:gd name="T0" fmla="*/ 63 w 63"/>
              <a:gd name="T1" fmla="*/ 87 h 87"/>
              <a:gd name="T2" fmla="*/ 50 w 63"/>
              <a:gd name="T3" fmla="*/ 0 h 87"/>
              <a:gd name="T4" fmla="*/ 0 w 63"/>
              <a:gd name="T5" fmla="*/ 37 h 87"/>
              <a:gd name="T6" fmla="*/ 63 w 63"/>
              <a:gd name="T7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87">
                <a:moveTo>
                  <a:pt x="63" y="87"/>
                </a:moveTo>
                <a:lnTo>
                  <a:pt x="50" y="0"/>
                </a:lnTo>
                <a:lnTo>
                  <a:pt x="0" y="37"/>
                </a:lnTo>
                <a:lnTo>
                  <a:pt x="63" y="8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01" name="Rectangle 61">
            <a:extLst>
              <a:ext uri="{FF2B5EF4-FFF2-40B4-BE49-F238E27FC236}">
                <a16:creationId xmlns:a16="http://schemas.microsoft.com/office/drawing/2014/main" id="{DF5237CC-6F14-EFA8-CF67-F749EEA07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9025" y="2887663"/>
            <a:ext cx="5715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Can't Find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2" name="Rectangle 62">
            <a:extLst>
              <a:ext uri="{FF2B5EF4-FFF2-40B4-BE49-F238E27FC236}">
                <a16:creationId xmlns:a16="http://schemas.microsoft.com/office/drawing/2014/main" id="{067C629C-E4BD-3622-8A76-F0C8EF31D2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050" y="288766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3" name="Rectangle 63">
            <a:extLst>
              <a:ext uri="{FF2B5EF4-FFF2-40B4-BE49-F238E27FC236}">
                <a16:creationId xmlns:a16="http://schemas.microsoft.com/office/drawing/2014/main" id="{C6CAE63E-9CF8-E92F-3E90-B30A56B8B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0950" y="3043238"/>
            <a:ext cx="25241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Site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4" name="Rectangle 64">
            <a:extLst>
              <a:ext uri="{FF2B5EF4-FFF2-40B4-BE49-F238E27FC236}">
                <a16:creationId xmlns:a16="http://schemas.microsoft.com/office/drawing/2014/main" id="{A8A3A6E4-6DA4-B8C4-FAFF-62984CFC42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1300" y="3043238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5" name="Line 65">
            <a:extLst>
              <a:ext uri="{FF2B5EF4-FFF2-40B4-BE49-F238E27FC236}">
                <a16:creationId xmlns:a16="http://schemas.microsoft.com/office/drawing/2014/main" id="{B54DCC30-0C76-DDE6-058A-63E7861277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36700" y="2600325"/>
            <a:ext cx="93663" cy="1587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6" name="Freeform 66">
            <a:extLst>
              <a:ext uri="{FF2B5EF4-FFF2-40B4-BE49-F238E27FC236}">
                <a16:creationId xmlns:a16="http://schemas.microsoft.com/office/drawing/2014/main" id="{5C5BD3F2-F52A-1340-660F-5C557F60F902}"/>
              </a:ext>
            </a:extLst>
          </p:cNvPr>
          <p:cNvSpPr>
            <a:spLocks/>
          </p:cNvSpPr>
          <p:nvPr/>
        </p:nvSpPr>
        <p:spPr bwMode="auto">
          <a:xfrm>
            <a:off x="1527175" y="2600325"/>
            <a:ext cx="100013" cy="134938"/>
          </a:xfrm>
          <a:custGeom>
            <a:avLst/>
            <a:gdLst>
              <a:gd name="T0" fmla="*/ 63 w 63"/>
              <a:gd name="T1" fmla="*/ 0 h 85"/>
              <a:gd name="T2" fmla="*/ 0 w 63"/>
              <a:gd name="T3" fmla="*/ 48 h 85"/>
              <a:gd name="T4" fmla="*/ 50 w 63"/>
              <a:gd name="T5" fmla="*/ 85 h 85"/>
              <a:gd name="T6" fmla="*/ 63 w 63"/>
              <a:gd name="T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85">
                <a:moveTo>
                  <a:pt x="63" y="0"/>
                </a:moveTo>
                <a:lnTo>
                  <a:pt x="0" y="48"/>
                </a:lnTo>
                <a:lnTo>
                  <a:pt x="50" y="85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7" name="Freeform 67">
            <a:extLst>
              <a:ext uri="{FF2B5EF4-FFF2-40B4-BE49-F238E27FC236}">
                <a16:creationId xmlns:a16="http://schemas.microsoft.com/office/drawing/2014/main" id="{79D4B48D-E9AA-824E-1DBA-8E4AB47ADCB4}"/>
              </a:ext>
            </a:extLst>
          </p:cNvPr>
          <p:cNvSpPr>
            <a:spLocks/>
          </p:cNvSpPr>
          <p:nvPr/>
        </p:nvSpPr>
        <p:spPr bwMode="auto">
          <a:xfrm>
            <a:off x="1527175" y="2600325"/>
            <a:ext cx="100013" cy="134938"/>
          </a:xfrm>
          <a:custGeom>
            <a:avLst/>
            <a:gdLst>
              <a:gd name="T0" fmla="*/ 63 w 63"/>
              <a:gd name="T1" fmla="*/ 0 h 85"/>
              <a:gd name="T2" fmla="*/ 0 w 63"/>
              <a:gd name="T3" fmla="*/ 48 h 85"/>
              <a:gd name="T4" fmla="*/ 50 w 63"/>
              <a:gd name="T5" fmla="*/ 85 h 85"/>
              <a:gd name="T6" fmla="*/ 63 w 63"/>
              <a:gd name="T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" h="85">
                <a:moveTo>
                  <a:pt x="63" y="0"/>
                </a:moveTo>
                <a:lnTo>
                  <a:pt x="0" y="48"/>
                </a:lnTo>
                <a:lnTo>
                  <a:pt x="50" y="85"/>
                </a:lnTo>
                <a:lnTo>
                  <a:pt x="63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08" name="Line 68">
            <a:extLst>
              <a:ext uri="{FF2B5EF4-FFF2-40B4-BE49-F238E27FC236}">
                <a16:creationId xmlns:a16="http://schemas.microsoft.com/office/drawing/2014/main" id="{3AB51861-8FBD-52B0-C6A5-5A38B304B82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4975" y="1539875"/>
            <a:ext cx="1125538" cy="19399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9" name="Freeform 69">
            <a:extLst>
              <a:ext uri="{FF2B5EF4-FFF2-40B4-BE49-F238E27FC236}">
                <a16:creationId xmlns:a16="http://schemas.microsoft.com/office/drawing/2014/main" id="{C38EEE2A-3365-1B4A-9286-833A70BDBFAB}"/>
              </a:ext>
            </a:extLst>
          </p:cNvPr>
          <p:cNvSpPr>
            <a:spLocks/>
          </p:cNvSpPr>
          <p:nvPr/>
        </p:nvSpPr>
        <p:spPr bwMode="auto">
          <a:xfrm>
            <a:off x="5267325" y="3346450"/>
            <a:ext cx="101600" cy="133350"/>
          </a:xfrm>
          <a:custGeom>
            <a:avLst/>
            <a:gdLst>
              <a:gd name="T0" fmla="*/ 64 w 64"/>
              <a:gd name="T1" fmla="*/ 84 h 84"/>
              <a:gd name="T2" fmla="*/ 50 w 64"/>
              <a:gd name="T3" fmla="*/ 0 h 84"/>
              <a:gd name="T4" fmla="*/ 0 w 64"/>
              <a:gd name="T5" fmla="*/ 34 h 84"/>
              <a:gd name="T6" fmla="*/ 64 w 64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84">
                <a:moveTo>
                  <a:pt x="64" y="84"/>
                </a:moveTo>
                <a:lnTo>
                  <a:pt x="50" y="0"/>
                </a:lnTo>
                <a:lnTo>
                  <a:pt x="0" y="34"/>
                </a:lnTo>
                <a:lnTo>
                  <a:pt x="64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10" name="Freeform 70">
            <a:extLst>
              <a:ext uri="{FF2B5EF4-FFF2-40B4-BE49-F238E27FC236}">
                <a16:creationId xmlns:a16="http://schemas.microsoft.com/office/drawing/2014/main" id="{D65D5AAA-C8E5-36A8-216B-3DEEA1D93F12}"/>
              </a:ext>
            </a:extLst>
          </p:cNvPr>
          <p:cNvSpPr>
            <a:spLocks/>
          </p:cNvSpPr>
          <p:nvPr/>
        </p:nvSpPr>
        <p:spPr bwMode="auto">
          <a:xfrm>
            <a:off x="5267325" y="3346450"/>
            <a:ext cx="101600" cy="133350"/>
          </a:xfrm>
          <a:custGeom>
            <a:avLst/>
            <a:gdLst>
              <a:gd name="T0" fmla="*/ 64 w 64"/>
              <a:gd name="T1" fmla="*/ 84 h 84"/>
              <a:gd name="T2" fmla="*/ 50 w 64"/>
              <a:gd name="T3" fmla="*/ 0 h 84"/>
              <a:gd name="T4" fmla="*/ 0 w 64"/>
              <a:gd name="T5" fmla="*/ 34 h 84"/>
              <a:gd name="T6" fmla="*/ 64 w 64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" h="84">
                <a:moveTo>
                  <a:pt x="64" y="84"/>
                </a:moveTo>
                <a:lnTo>
                  <a:pt x="50" y="0"/>
                </a:lnTo>
                <a:lnTo>
                  <a:pt x="0" y="34"/>
                </a:lnTo>
                <a:lnTo>
                  <a:pt x="64" y="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11" name="Rectangle 71">
            <a:extLst>
              <a:ext uri="{FF2B5EF4-FFF2-40B4-BE49-F238E27FC236}">
                <a16:creationId xmlns:a16="http://schemas.microsoft.com/office/drawing/2014/main" id="{062D7FB2-31F1-032E-EFBE-3F9992CA6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2950" y="1724025"/>
            <a:ext cx="604838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Paperwork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12" name="Rectangle 72">
            <a:extLst>
              <a:ext uri="{FF2B5EF4-FFF2-40B4-BE49-F238E27FC236}">
                <a16:creationId xmlns:a16="http://schemas.microsoft.com/office/drawing/2014/main" id="{96EC70E5-936A-7C76-2BA0-4A3C443CE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75" y="17240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13" name="Rectangle 73">
            <a:extLst>
              <a:ext uri="{FF2B5EF4-FFF2-40B4-BE49-F238E27FC236}">
                <a16:creationId xmlns:a16="http://schemas.microsoft.com/office/drawing/2014/main" id="{4371ADDF-8379-08EA-F274-A3AB6E1499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5025" y="1879600"/>
            <a:ext cx="4222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Delays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14" name="Rectangle 74">
            <a:extLst>
              <a:ext uri="{FF2B5EF4-FFF2-40B4-BE49-F238E27FC236}">
                <a16:creationId xmlns:a16="http://schemas.microsoft.com/office/drawing/2014/main" id="{24DE81CE-F26D-D7C6-ADCB-7032F4DF0B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0475" y="18796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15" name="Line 75">
            <a:extLst>
              <a:ext uri="{FF2B5EF4-FFF2-40B4-BE49-F238E27FC236}">
                <a16:creationId xmlns:a16="http://schemas.microsoft.com/office/drawing/2014/main" id="{8DD8A36B-58AE-E51A-6A21-AC534B767C07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8113" y="1876425"/>
            <a:ext cx="50165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16" name="Freeform 76">
            <a:extLst>
              <a:ext uri="{FF2B5EF4-FFF2-40B4-BE49-F238E27FC236}">
                <a16:creationId xmlns:a16="http://schemas.microsoft.com/office/drawing/2014/main" id="{F27D27CF-BF5B-5036-CE36-7B063ADF92D2}"/>
              </a:ext>
            </a:extLst>
          </p:cNvPr>
          <p:cNvSpPr>
            <a:spLocks/>
          </p:cNvSpPr>
          <p:nvPr/>
        </p:nvSpPr>
        <p:spPr bwMode="auto">
          <a:xfrm>
            <a:off x="4321175" y="1820863"/>
            <a:ext cx="125413" cy="114300"/>
          </a:xfrm>
          <a:custGeom>
            <a:avLst/>
            <a:gdLst>
              <a:gd name="T0" fmla="*/ 79 w 79"/>
              <a:gd name="T1" fmla="*/ 35 h 72"/>
              <a:gd name="T2" fmla="*/ 0 w 79"/>
              <a:gd name="T3" fmla="*/ 0 h 72"/>
              <a:gd name="T4" fmla="*/ 0 w 79"/>
              <a:gd name="T5" fmla="*/ 72 h 72"/>
              <a:gd name="T6" fmla="*/ 79 w 79"/>
              <a:gd name="T7" fmla="*/ 3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2">
                <a:moveTo>
                  <a:pt x="79" y="35"/>
                </a:moveTo>
                <a:lnTo>
                  <a:pt x="0" y="0"/>
                </a:lnTo>
                <a:lnTo>
                  <a:pt x="0" y="72"/>
                </a:lnTo>
                <a:lnTo>
                  <a:pt x="79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17" name="Freeform 77">
            <a:extLst>
              <a:ext uri="{FF2B5EF4-FFF2-40B4-BE49-F238E27FC236}">
                <a16:creationId xmlns:a16="http://schemas.microsoft.com/office/drawing/2014/main" id="{43145482-2887-88B6-4EC9-4DA9C97DE92B}"/>
              </a:ext>
            </a:extLst>
          </p:cNvPr>
          <p:cNvSpPr>
            <a:spLocks/>
          </p:cNvSpPr>
          <p:nvPr/>
        </p:nvSpPr>
        <p:spPr bwMode="auto">
          <a:xfrm>
            <a:off x="4321175" y="1820863"/>
            <a:ext cx="125413" cy="114300"/>
          </a:xfrm>
          <a:custGeom>
            <a:avLst/>
            <a:gdLst>
              <a:gd name="T0" fmla="*/ 79 w 79"/>
              <a:gd name="T1" fmla="*/ 35 h 72"/>
              <a:gd name="T2" fmla="*/ 0 w 79"/>
              <a:gd name="T3" fmla="*/ 0 h 72"/>
              <a:gd name="T4" fmla="*/ 0 w 79"/>
              <a:gd name="T5" fmla="*/ 72 h 72"/>
              <a:gd name="T6" fmla="*/ 79 w 79"/>
              <a:gd name="T7" fmla="*/ 3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2">
                <a:moveTo>
                  <a:pt x="79" y="35"/>
                </a:moveTo>
                <a:lnTo>
                  <a:pt x="0" y="0"/>
                </a:lnTo>
                <a:lnTo>
                  <a:pt x="0" y="72"/>
                </a:lnTo>
                <a:lnTo>
                  <a:pt x="79" y="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18" name="Rectangle 78">
            <a:extLst>
              <a:ext uri="{FF2B5EF4-FFF2-40B4-BE49-F238E27FC236}">
                <a16:creationId xmlns:a16="http://schemas.microsoft.com/office/drawing/2014/main" id="{0A3FCD01-AD69-67EB-CB1A-F95CA086D3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6000" y="2197100"/>
            <a:ext cx="29686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Work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19" name="Rectangle 79">
            <a:extLst>
              <a:ext uri="{FF2B5EF4-FFF2-40B4-BE49-F238E27FC236}">
                <a16:creationId xmlns:a16="http://schemas.microsoft.com/office/drawing/2014/main" id="{0B047A36-D364-B88E-D266-CE65978FF4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2388" y="21971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0" name="Rectangle 80">
            <a:extLst>
              <a:ext uri="{FF2B5EF4-FFF2-40B4-BE49-F238E27FC236}">
                <a16:creationId xmlns:a16="http://schemas.microsoft.com/office/drawing/2014/main" id="{1971D0C6-4A26-6F1D-FB05-7A0E64BAD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263" y="2355850"/>
            <a:ext cx="41275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Queue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1" name="Rectangle 81">
            <a:extLst>
              <a:ext uri="{FF2B5EF4-FFF2-40B4-BE49-F238E27FC236}">
                <a16:creationId xmlns:a16="http://schemas.microsoft.com/office/drawing/2014/main" id="{BEA5A3FE-5F72-302C-7D5F-2309B4C14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7950" y="23558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2" name="Line 82">
            <a:extLst>
              <a:ext uri="{FF2B5EF4-FFF2-40B4-BE49-F238E27FC236}">
                <a16:creationId xmlns:a16="http://schemas.microsoft.com/office/drawing/2014/main" id="{2F4ECE4B-FF2F-5788-EC15-0559D5AA2957}"/>
              </a:ext>
            </a:extLst>
          </p:cNvPr>
          <p:cNvSpPr>
            <a:spLocks noChangeShapeType="1"/>
          </p:cNvSpPr>
          <p:nvPr/>
        </p:nvSpPr>
        <p:spPr bwMode="auto">
          <a:xfrm>
            <a:off x="3922713" y="2349500"/>
            <a:ext cx="800100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23" name="Freeform 83">
            <a:extLst>
              <a:ext uri="{FF2B5EF4-FFF2-40B4-BE49-F238E27FC236}">
                <a16:creationId xmlns:a16="http://schemas.microsoft.com/office/drawing/2014/main" id="{3AEC516D-ED88-503E-F782-FD89AB3694F3}"/>
              </a:ext>
            </a:extLst>
          </p:cNvPr>
          <p:cNvSpPr>
            <a:spLocks/>
          </p:cNvSpPr>
          <p:nvPr/>
        </p:nvSpPr>
        <p:spPr bwMode="auto">
          <a:xfrm>
            <a:off x="4597400" y="2295525"/>
            <a:ext cx="122238" cy="112713"/>
          </a:xfrm>
          <a:custGeom>
            <a:avLst/>
            <a:gdLst>
              <a:gd name="T0" fmla="*/ 77 w 77"/>
              <a:gd name="T1" fmla="*/ 34 h 71"/>
              <a:gd name="T2" fmla="*/ 0 w 77"/>
              <a:gd name="T3" fmla="*/ 0 h 71"/>
              <a:gd name="T4" fmla="*/ 0 w 77"/>
              <a:gd name="T5" fmla="*/ 71 h 71"/>
              <a:gd name="T6" fmla="*/ 77 w 77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1">
                <a:moveTo>
                  <a:pt x="77" y="34"/>
                </a:moveTo>
                <a:lnTo>
                  <a:pt x="0" y="0"/>
                </a:lnTo>
                <a:lnTo>
                  <a:pt x="0" y="71"/>
                </a:lnTo>
                <a:lnTo>
                  <a:pt x="7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24" name="Freeform 84">
            <a:extLst>
              <a:ext uri="{FF2B5EF4-FFF2-40B4-BE49-F238E27FC236}">
                <a16:creationId xmlns:a16="http://schemas.microsoft.com/office/drawing/2014/main" id="{468C3A12-5A6D-8C61-E9FE-A2640CC16520}"/>
              </a:ext>
            </a:extLst>
          </p:cNvPr>
          <p:cNvSpPr>
            <a:spLocks/>
          </p:cNvSpPr>
          <p:nvPr/>
        </p:nvSpPr>
        <p:spPr bwMode="auto">
          <a:xfrm>
            <a:off x="4597400" y="2295525"/>
            <a:ext cx="122238" cy="112713"/>
          </a:xfrm>
          <a:custGeom>
            <a:avLst/>
            <a:gdLst>
              <a:gd name="T0" fmla="*/ 77 w 77"/>
              <a:gd name="T1" fmla="*/ 34 h 71"/>
              <a:gd name="T2" fmla="*/ 0 w 77"/>
              <a:gd name="T3" fmla="*/ 0 h 71"/>
              <a:gd name="T4" fmla="*/ 0 w 77"/>
              <a:gd name="T5" fmla="*/ 71 h 71"/>
              <a:gd name="T6" fmla="*/ 77 w 77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1">
                <a:moveTo>
                  <a:pt x="77" y="34"/>
                </a:moveTo>
                <a:lnTo>
                  <a:pt x="0" y="0"/>
                </a:lnTo>
                <a:lnTo>
                  <a:pt x="0" y="71"/>
                </a:lnTo>
                <a:lnTo>
                  <a:pt x="77" y="3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25" name="Rectangle 85">
            <a:extLst>
              <a:ext uri="{FF2B5EF4-FFF2-40B4-BE49-F238E27FC236}">
                <a16:creationId xmlns:a16="http://schemas.microsoft.com/office/drawing/2014/main" id="{17F171B4-3C7C-5641-0979-9CDD8CC33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2550" y="2851150"/>
            <a:ext cx="6604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Verification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6" name="Rectangle 86">
            <a:extLst>
              <a:ext uri="{FF2B5EF4-FFF2-40B4-BE49-F238E27FC236}">
                <a16:creationId xmlns:a16="http://schemas.microsoft.com/office/drawing/2014/main" id="{4323B958-9FE5-08FC-FEB3-C1FE1750A2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8511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7" name="Rectangle 87">
            <a:extLst>
              <a:ext uri="{FF2B5EF4-FFF2-40B4-BE49-F238E27FC236}">
                <a16:creationId xmlns:a16="http://schemas.microsoft.com/office/drawing/2014/main" id="{D1FCF52C-A372-0438-CA4B-8A877429BB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1138" y="3009900"/>
            <a:ext cx="4222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Delays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8" name="Rectangle 88">
            <a:extLst>
              <a:ext uri="{FF2B5EF4-FFF2-40B4-BE49-F238E27FC236}">
                <a16:creationId xmlns:a16="http://schemas.microsoft.com/office/drawing/2014/main" id="{C5B0F338-FE98-E0AA-0F2D-9540AB5CF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588" y="30099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29" name="Line 89">
            <a:extLst>
              <a:ext uri="{FF2B5EF4-FFF2-40B4-BE49-F238E27FC236}">
                <a16:creationId xmlns:a16="http://schemas.microsoft.com/office/drawing/2014/main" id="{4B1D6831-5AAB-4711-56CA-F485740B3504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3438" y="2927350"/>
            <a:ext cx="419100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0" name="Freeform 90">
            <a:extLst>
              <a:ext uri="{FF2B5EF4-FFF2-40B4-BE49-F238E27FC236}">
                <a16:creationId xmlns:a16="http://schemas.microsoft.com/office/drawing/2014/main" id="{33C1F215-3F9B-A7A8-C3BE-19696824FF48}"/>
              </a:ext>
            </a:extLst>
          </p:cNvPr>
          <p:cNvSpPr>
            <a:spLocks/>
          </p:cNvSpPr>
          <p:nvPr/>
        </p:nvSpPr>
        <p:spPr bwMode="auto">
          <a:xfrm>
            <a:off x="4937125" y="2868613"/>
            <a:ext cx="125413" cy="114300"/>
          </a:xfrm>
          <a:custGeom>
            <a:avLst/>
            <a:gdLst>
              <a:gd name="T0" fmla="*/ 79 w 79"/>
              <a:gd name="T1" fmla="*/ 37 h 72"/>
              <a:gd name="T2" fmla="*/ 0 w 79"/>
              <a:gd name="T3" fmla="*/ 0 h 72"/>
              <a:gd name="T4" fmla="*/ 0 w 79"/>
              <a:gd name="T5" fmla="*/ 72 h 72"/>
              <a:gd name="T6" fmla="*/ 79 w 79"/>
              <a:gd name="T7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2">
                <a:moveTo>
                  <a:pt x="79" y="37"/>
                </a:moveTo>
                <a:lnTo>
                  <a:pt x="0" y="0"/>
                </a:lnTo>
                <a:lnTo>
                  <a:pt x="0" y="72"/>
                </a:lnTo>
                <a:lnTo>
                  <a:pt x="79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1" name="Freeform 91">
            <a:extLst>
              <a:ext uri="{FF2B5EF4-FFF2-40B4-BE49-F238E27FC236}">
                <a16:creationId xmlns:a16="http://schemas.microsoft.com/office/drawing/2014/main" id="{FA60785C-92E1-0685-52EA-114CE5AABBDF}"/>
              </a:ext>
            </a:extLst>
          </p:cNvPr>
          <p:cNvSpPr>
            <a:spLocks/>
          </p:cNvSpPr>
          <p:nvPr/>
        </p:nvSpPr>
        <p:spPr bwMode="auto">
          <a:xfrm>
            <a:off x="4937125" y="2868613"/>
            <a:ext cx="125413" cy="114300"/>
          </a:xfrm>
          <a:custGeom>
            <a:avLst/>
            <a:gdLst>
              <a:gd name="T0" fmla="*/ 79 w 79"/>
              <a:gd name="T1" fmla="*/ 37 h 72"/>
              <a:gd name="T2" fmla="*/ 0 w 79"/>
              <a:gd name="T3" fmla="*/ 0 h 72"/>
              <a:gd name="T4" fmla="*/ 0 w 79"/>
              <a:gd name="T5" fmla="*/ 72 h 72"/>
              <a:gd name="T6" fmla="*/ 79 w 79"/>
              <a:gd name="T7" fmla="*/ 3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2">
                <a:moveTo>
                  <a:pt x="79" y="37"/>
                </a:moveTo>
                <a:lnTo>
                  <a:pt x="0" y="0"/>
                </a:lnTo>
                <a:lnTo>
                  <a:pt x="0" y="72"/>
                </a:lnTo>
                <a:lnTo>
                  <a:pt x="79" y="3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32" name="Line 92">
            <a:extLst>
              <a:ext uri="{FF2B5EF4-FFF2-40B4-BE49-F238E27FC236}">
                <a16:creationId xmlns:a16="http://schemas.microsoft.com/office/drawing/2014/main" id="{62AB813B-D954-5A28-F892-00630A7A876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13488" y="1708150"/>
            <a:ext cx="1022350" cy="17716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3" name="Freeform 93">
            <a:extLst>
              <a:ext uri="{FF2B5EF4-FFF2-40B4-BE49-F238E27FC236}">
                <a16:creationId xmlns:a16="http://schemas.microsoft.com/office/drawing/2014/main" id="{6CF9A1D2-3C9D-8F64-A971-672DFE34E496}"/>
              </a:ext>
            </a:extLst>
          </p:cNvPr>
          <p:cNvSpPr>
            <a:spLocks/>
          </p:cNvSpPr>
          <p:nvPr/>
        </p:nvSpPr>
        <p:spPr bwMode="auto">
          <a:xfrm>
            <a:off x="7232650" y="3346450"/>
            <a:ext cx="103188" cy="133350"/>
          </a:xfrm>
          <a:custGeom>
            <a:avLst/>
            <a:gdLst>
              <a:gd name="T0" fmla="*/ 65 w 65"/>
              <a:gd name="T1" fmla="*/ 84 h 84"/>
              <a:gd name="T2" fmla="*/ 50 w 65"/>
              <a:gd name="T3" fmla="*/ 0 h 84"/>
              <a:gd name="T4" fmla="*/ 0 w 65"/>
              <a:gd name="T5" fmla="*/ 34 h 84"/>
              <a:gd name="T6" fmla="*/ 65 w 65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84">
                <a:moveTo>
                  <a:pt x="65" y="84"/>
                </a:moveTo>
                <a:lnTo>
                  <a:pt x="50" y="0"/>
                </a:lnTo>
                <a:lnTo>
                  <a:pt x="0" y="34"/>
                </a:lnTo>
                <a:lnTo>
                  <a:pt x="65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34" name="Freeform 94">
            <a:extLst>
              <a:ext uri="{FF2B5EF4-FFF2-40B4-BE49-F238E27FC236}">
                <a16:creationId xmlns:a16="http://schemas.microsoft.com/office/drawing/2014/main" id="{2BA803ED-4FD6-867A-BC0A-14FD5DB87CBC}"/>
              </a:ext>
            </a:extLst>
          </p:cNvPr>
          <p:cNvSpPr>
            <a:spLocks/>
          </p:cNvSpPr>
          <p:nvPr/>
        </p:nvSpPr>
        <p:spPr bwMode="auto">
          <a:xfrm>
            <a:off x="7232650" y="3346450"/>
            <a:ext cx="103188" cy="133350"/>
          </a:xfrm>
          <a:custGeom>
            <a:avLst/>
            <a:gdLst>
              <a:gd name="T0" fmla="*/ 65 w 65"/>
              <a:gd name="T1" fmla="*/ 84 h 84"/>
              <a:gd name="T2" fmla="*/ 50 w 65"/>
              <a:gd name="T3" fmla="*/ 0 h 84"/>
              <a:gd name="T4" fmla="*/ 0 w 65"/>
              <a:gd name="T5" fmla="*/ 34 h 84"/>
              <a:gd name="T6" fmla="*/ 65 w 65"/>
              <a:gd name="T7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5" h="84">
                <a:moveTo>
                  <a:pt x="65" y="84"/>
                </a:moveTo>
                <a:lnTo>
                  <a:pt x="50" y="0"/>
                </a:lnTo>
                <a:lnTo>
                  <a:pt x="0" y="34"/>
                </a:lnTo>
                <a:lnTo>
                  <a:pt x="65" y="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35" name="Rectangle 95">
            <a:extLst>
              <a:ext uri="{FF2B5EF4-FFF2-40B4-BE49-F238E27FC236}">
                <a16:creationId xmlns:a16="http://schemas.microsoft.com/office/drawing/2014/main" id="{37721FD7-997D-2C46-12EE-4A83A53E1B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6238" y="1903413"/>
            <a:ext cx="484187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Supplies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36" name="Rectangle 96">
            <a:extLst>
              <a:ext uri="{FF2B5EF4-FFF2-40B4-BE49-F238E27FC236}">
                <a16:creationId xmlns:a16="http://schemas.microsoft.com/office/drawing/2014/main" id="{7F212FC8-9E55-A3DE-05E9-9211FC01BD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6775" y="190341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37" name="Rectangle 97">
            <a:extLst>
              <a:ext uri="{FF2B5EF4-FFF2-40B4-BE49-F238E27FC236}">
                <a16:creationId xmlns:a16="http://schemas.microsoft.com/office/drawing/2014/main" id="{B0CFF1D3-DACF-8CBE-8A58-F7F1C89E8A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5" y="2062163"/>
            <a:ext cx="6953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Unavailable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38" name="Rectangle 98">
            <a:extLst>
              <a:ext uri="{FF2B5EF4-FFF2-40B4-BE49-F238E27FC236}">
                <a16:creationId xmlns:a16="http://schemas.microsoft.com/office/drawing/2014/main" id="{9BA4EA13-FFA9-8CAD-ABBA-942868897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313" y="206216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39" name="Line 99">
            <a:extLst>
              <a:ext uri="{FF2B5EF4-FFF2-40B4-BE49-F238E27FC236}">
                <a16:creationId xmlns:a16="http://schemas.microsoft.com/office/drawing/2014/main" id="{DEFCCB41-59B3-319D-2CD9-17F852C6AE14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5525" y="2055813"/>
            <a:ext cx="412750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40" name="Freeform 100">
            <a:extLst>
              <a:ext uri="{FF2B5EF4-FFF2-40B4-BE49-F238E27FC236}">
                <a16:creationId xmlns:a16="http://schemas.microsoft.com/office/drawing/2014/main" id="{752044A9-7BBF-B3BD-8B59-EC0FAB6165EF}"/>
              </a:ext>
            </a:extLst>
          </p:cNvPr>
          <p:cNvSpPr>
            <a:spLocks/>
          </p:cNvSpPr>
          <p:nvPr/>
        </p:nvSpPr>
        <p:spPr bwMode="auto">
          <a:xfrm>
            <a:off x="6391275" y="2001838"/>
            <a:ext cx="125413" cy="112712"/>
          </a:xfrm>
          <a:custGeom>
            <a:avLst/>
            <a:gdLst>
              <a:gd name="T0" fmla="*/ 79 w 79"/>
              <a:gd name="T1" fmla="*/ 34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4"/>
                </a:moveTo>
                <a:lnTo>
                  <a:pt x="0" y="0"/>
                </a:lnTo>
                <a:lnTo>
                  <a:pt x="0" y="71"/>
                </a:lnTo>
                <a:lnTo>
                  <a:pt x="7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41" name="Freeform 101">
            <a:extLst>
              <a:ext uri="{FF2B5EF4-FFF2-40B4-BE49-F238E27FC236}">
                <a16:creationId xmlns:a16="http://schemas.microsoft.com/office/drawing/2014/main" id="{9FFFDF11-1B04-94D8-E601-CE2738F380AF}"/>
              </a:ext>
            </a:extLst>
          </p:cNvPr>
          <p:cNvSpPr>
            <a:spLocks/>
          </p:cNvSpPr>
          <p:nvPr/>
        </p:nvSpPr>
        <p:spPr bwMode="auto">
          <a:xfrm>
            <a:off x="6391275" y="2001838"/>
            <a:ext cx="125413" cy="112712"/>
          </a:xfrm>
          <a:custGeom>
            <a:avLst/>
            <a:gdLst>
              <a:gd name="T0" fmla="*/ 79 w 79"/>
              <a:gd name="T1" fmla="*/ 34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4"/>
                </a:moveTo>
                <a:lnTo>
                  <a:pt x="0" y="0"/>
                </a:lnTo>
                <a:lnTo>
                  <a:pt x="0" y="71"/>
                </a:lnTo>
                <a:lnTo>
                  <a:pt x="79" y="3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42" name="Rectangle 102">
            <a:extLst>
              <a:ext uri="{FF2B5EF4-FFF2-40B4-BE49-F238E27FC236}">
                <a16:creationId xmlns:a16="http://schemas.microsoft.com/office/drawing/2014/main" id="{F1AD5D8E-C906-DD87-BE47-45881E3CFF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5013" y="2378075"/>
            <a:ext cx="217487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Site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43" name="Rectangle 103">
            <a:extLst>
              <a:ext uri="{FF2B5EF4-FFF2-40B4-BE49-F238E27FC236}">
                <a16:creationId xmlns:a16="http://schemas.microsoft.com/office/drawing/2014/main" id="{721FFEE4-18E0-544E-A6EE-E0BB672B4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8850" y="237807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44" name="Rectangle 104">
            <a:extLst>
              <a:ext uri="{FF2B5EF4-FFF2-40B4-BE49-F238E27FC236}">
                <a16:creationId xmlns:a16="http://schemas.microsoft.com/office/drawing/2014/main" id="{7A709F34-1CE7-F17A-3FEF-15C2DB6F3C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0225" y="2536825"/>
            <a:ext cx="6127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Difficulties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45" name="Rectangle 105">
            <a:extLst>
              <a:ext uri="{FF2B5EF4-FFF2-40B4-BE49-F238E27FC236}">
                <a16:creationId xmlns:a16="http://schemas.microsoft.com/office/drawing/2014/main" id="{86D79681-0A9E-264D-9796-747D31D775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3638" y="25368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46" name="Line 106">
            <a:extLst>
              <a:ext uri="{FF2B5EF4-FFF2-40B4-BE49-F238E27FC236}">
                <a16:creationId xmlns:a16="http://schemas.microsoft.com/office/drawing/2014/main" id="{A2D13E3C-2C3B-7116-03CC-5629C81D6C8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9675" y="2533650"/>
            <a:ext cx="50165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47" name="Freeform 107">
            <a:extLst>
              <a:ext uri="{FF2B5EF4-FFF2-40B4-BE49-F238E27FC236}">
                <a16:creationId xmlns:a16="http://schemas.microsoft.com/office/drawing/2014/main" id="{B1D9479A-5212-F8E4-BE8A-E2CF1BBBBD8C}"/>
              </a:ext>
            </a:extLst>
          </p:cNvPr>
          <p:cNvSpPr>
            <a:spLocks/>
          </p:cNvSpPr>
          <p:nvPr/>
        </p:nvSpPr>
        <p:spPr bwMode="auto">
          <a:xfrm>
            <a:off x="6665913" y="2474913"/>
            <a:ext cx="122237" cy="112712"/>
          </a:xfrm>
          <a:custGeom>
            <a:avLst/>
            <a:gdLst>
              <a:gd name="T0" fmla="*/ 77 w 77"/>
              <a:gd name="T1" fmla="*/ 37 h 71"/>
              <a:gd name="T2" fmla="*/ 0 w 77"/>
              <a:gd name="T3" fmla="*/ 0 h 71"/>
              <a:gd name="T4" fmla="*/ 0 w 77"/>
              <a:gd name="T5" fmla="*/ 71 h 71"/>
              <a:gd name="T6" fmla="*/ 77 w 77"/>
              <a:gd name="T7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1">
                <a:moveTo>
                  <a:pt x="77" y="37"/>
                </a:moveTo>
                <a:lnTo>
                  <a:pt x="0" y="0"/>
                </a:lnTo>
                <a:lnTo>
                  <a:pt x="0" y="71"/>
                </a:lnTo>
                <a:lnTo>
                  <a:pt x="77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48" name="Freeform 108">
            <a:extLst>
              <a:ext uri="{FF2B5EF4-FFF2-40B4-BE49-F238E27FC236}">
                <a16:creationId xmlns:a16="http://schemas.microsoft.com/office/drawing/2014/main" id="{C1DA52E8-D2D8-E6F2-7EA8-1681E9C2A58E}"/>
              </a:ext>
            </a:extLst>
          </p:cNvPr>
          <p:cNvSpPr>
            <a:spLocks/>
          </p:cNvSpPr>
          <p:nvPr/>
        </p:nvSpPr>
        <p:spPr bwMode="auto">
          <a:xfrm>
            <a:off x="6665913" y="2474913"/>
            <a:ext cx="122237" cy="112712"/>
          </a:xfrm>
          <a:custGeom>
            <a:avLst/>
            <a:gdLst>
              <a:gd name="T0" fmla="*/ 77 w 77"/>
              <a:gd name="T1" fmla="*/ 37 h 71"/>
              <a:gd name="T2" fmla="*/ 0 w 77"/>
              <a:gd name="T3" fmla="*/ 0 h 71"/>
              <a:gd name="T4" fmla="*/ 0 w 77"/>
              <a:gd name="T5" fmla="*/ 71 h 71"/>
              <a:gd name="T6" fmla="*/ 77 w 77"/>
              <a:gd name="T7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" h="71">
                <a:moveTo>
                  <a:pt x="77" y="37"/>
                </a:moveTo>
                <a:lnTo>
                  <a:pt x="0" y="0"/>
                </a:lnTo>
                <a:lnTo>
                  <a:pt x="0" y="71"/>
                </a:lnTo>
                <a:lnTo>
                  <a:pt x="77" y="3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49" name="Rectangle 109">
            <a:extLst>
              <a:ext uri="{FF2B5EF4-FFF2-40B4-BE49-F238E27FC236}">
                <a16:creationId xmlns:a16="http://schemas.microsoft.com/office/drawing/2014/main" id="{BCD46C15-5306-7C70-FAED-65386626F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2851150"/>
            <a:ext cx="3302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Crew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50" name="Rectangle 110">
            <a:extLst>
              <a:ext uri="{FF2B5EF4-FFF2-40B4-BE49-F238E27FC236}">
                <a16:creationId xmlns:a16="http://schemas.microsoft.com/office/drawing/2014/main" id="{6C770CD4-FC03-FD85-4E9B-012767B93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8413" y="28511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51" name="Rectangle 111">
            <a:extLst>
              <a:ext uri="{FF2B5EF4-FFF2-40B4-BE49-F238E27FC236}">
                <a16:creationId xmlns:a16="http://schemas.microsoft.com/office/drawing/2014/main" id="{62E9D4E9-F457-522B-9B90-21AB370D0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4388" y="3009900"/>
            <a:ext cx="604837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Distracted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52" name="Rectangle 112">
            <a:extLst>
              <a:ext uri="{FF2B5EF4-FFF2-40B4-BE49-F238E27FC236}">
                <a16:creationId xmlns:a16="http://schemas.microsoft.com/office/drawing/2014/main" id="{750EA652-2DBD-62D3-3DAB-C44BC2111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7163" y="30099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53" name="Line 113">
            <a:extLst>
              <a:ext uri="{FF2B5EF4-FFF2-40B4-BE49-F238E27FC236}">
                <a16:creationId xmlns:a16="http://schemas.microsoft.com/office/drawing/2014/main" id="{1C1F1851-849A-2445-F32D-30C57E3CDA2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61138" y="3006725"/>
            <a:ext cx="51435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54" name="Freeform 114">
            <a:extLst>
              <a:ext uri="{FF2B5EF4-FFF2-40B4-BE49-F238E27FC236}">
                <a16:creationId xmlns:a16="http://schemas.microsoft.com/office/drawing/2014/main" id="{9B703C98-AD50-069F-949D-0CFD7CFCB418}"/>
              </a:ext>
            </a:extLst>
          </p:cNvPr>
          <p:cNvSpPr>
            <a:spLocks/>
          </p:cNvSpPr>
          <p:nvPr/>
        </p:nvSpPr>
        <p:spPr bwMode="auto">
          <a:xfrm>
            <a:off x="6946900" y="2949575"/>
            <a:ext cx="125413" cy="112713"/>
          </a:xfrm>
          <a:custGeom>
            <a:avLst/>
            <a:gdLst>
              <a:gd name="T0" fmla="*/ 79 w 79"/>
              <a:gd name="T1" fmla="*/ 36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6"/>
                </a:moveTo>
                <a:lnTo>
                  <a:pt x="0" y="0"/>
                </a:lnTo>
                <a:lnTo>
                  <a:pt x="0" y="71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55" name="Freeform 115">
            <a:extLst>
              <a:ext uri="{FF2B5EF4-FFF2-40B4-BE49-F238E27FC236}">
                <a16:creationId xmlns:a16="http://schemas.microsoft.com/office/drawing/2014/main" id="{923E23B6-0A0B-0A10-0126-D7E1742D2C8F}"/>
              </a:ext>
            </a:extLst>
          </p:cNvPr>
          <p:cNvSpPr>
            <a:spLocks/>
          </p:cNvSpPr>
          <p:nvPr/>
        </p:nvSpPr>
        <p:spPr bwMode="auto">
          <a:xfrm>
            <a:off x="6946900" y="2949575"/>
            <a:ext cx="125413" cy="112713"/>
          </a:xfrm>
          <a:custGeom>
            <a:avLst/>
            <a:gdLst>
              <a:gd name="T0" fmla="*/ 79 w 79"/>
              <a:gd name="T1" fmla="*/ 36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6"/>
                </a:moveTo>
                <a:lnTo>
                  <a:pt x="0" y="0"/>
                </a:lnTo>
                <a:lnTo>
                  <a:pt x="0" y="71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56" name="Line 116">
            <a:extLst>
              <a:ext uri="{FF2B5EF4-FFF2-40B4-BE49-F238E27FC236}">
                <a16:creationId xmlns:a16="http://schemas.microsoft.com/office/drawing/2014/main" id="{99AA7595-F5EF-B045-76DF-46DC4227AF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27175" y="3479800"/>
            <a:ext cx="1125538" cy="19224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57" name="Freeform 117">
            <a:extLst>
              <a:ext uri="{FF2B5EF4-FFF2-40B4-BE49-F238E27FC236}">
                <a16:creationId xmlns:a16="http://schemas.microsoft.com/office/drawing/2014/main" id="{085FAD3F-421E-4884-D3B8-8C7FFF2F719B}"/>
              </a:ext>
            </a:extLst>
          </p:cNvPr>
          <p:cNvSpPr>
            <a:spLocks/>
          </p:cNvSpPr>
          <p:nvPr/>
        </p:nvSpPr>
        <p:spPr bwMode="auto">
          <a:xfrm>
            <a:off x="2540000" y="3479800"/>
            <a:ext cx="112713" cy="138113"/>
          </a:xfrm>
          <a:custGeom>
            <a:avLst/>
            <a:gdLst>
              <a:gd name="T0" fmla="*/ 71 w 71"/>
              <a:gd name="T1" fmla="*/ 0 h 87"/>
              <a:gd name="T2" fmla="*/ 0 w 71"/>
              <a:gd name="T3" fmla="*/ 50 h 87"/>
              <a:gd name="T4" fmla="*/ 56 w 71"/>
              <a:gd name="T5" fmla="*/ 87 h 87"/>
              <a:gd name="T6" fmla="*/ 71 w 71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87">
                <a:moveTo>
                  <a:pt x="71" y="0"/>
                </a:moveTo>
                <a:lnTo>
                  <a:pt x="0" y="50"/>
                </a:lnTo>
                <a:lnTo>
                  <a:pt x="56" y="87"/>
                </a:lnTo>
                <a:lnTo>
                  <a:pt x="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58" name="Freeform 118">
            <a:extLst>
              <a:ext uri="{FF2B5EF4-FFF2-40B4-BE49-F238E27FC236}">
                <a16:creationId xmlns:a16="http://schemas.microsoft.com/office/drawing/2014/main" id="{42BE0FB5-4577-6596-10BD-25ECF87F6856}"/>
              </a:ext>
            </a:extLst>
          </p:cNvPr>
          <p:cNvSpPr>
            <a:spLocks/>
          </p:cNvSpPr>
          <p:nvPr/>
        </p:nvSpPr>
        <p:spPr bwMode="auto">
          <a:xfrm>
            <a:off x="2540000" y="3479800"/>
            <a:ext cx="112713" cy="138113"/>
          </a:xfrm>
          <a:custGeom>
            <a:avLst/>
            <a:gdLst>
              <a:gd name="T0" fmla="*/ 71 w 71"/>
              <a:gd name="T1" fmla="*/ 0 h 87"/>
              <a:gd name="T2" fmla="*/ 0 w 71"/>
              <a:gd name="T3" fmla="*/ 50 h 87"/>
              <a:gd name="T4" fmla="*/ 56 w 71"/>
              <a:gd name="T5" fmla="*/ 87 h 87"/>
              <a:gd name="T6" fmla="*/ 71 w 71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87">
                <a:moveTo>
                  <a:pt x="71" y="0"/>
                </a:moveTo>
                <a:lnTo>
                  <a:pt x="0" y="50"/>
                </a:lnTo>
                <a:lnTo>
                  <a:pt x="56" y="87"/>
                </a:lnTo>
                <a:lnTo>
                  <a:pt x="71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59" name="Rectangle 119">
            <a:extLst>
              <a:ext uri="{FF2B5EF4-FFF2-40B4-BE49-F238E27FC236}">
                <a16:creationId xmlns:a16="http://schemas.microsoft.com/office/drawing/2014/main" id="{5EB97DCB-5596-F686-BFAC-CE5AC43556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088" y="3667125"/>
            <a:ext cx="4730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Workers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0" name="Rectangle 120">
            <a:extLst>
              <a:ext uri="{FF2B5EF4-FFF2-40B4-BE49-F238E27FC236}">
                <a16:creationId xmlns:a16="http://schemas.microsoft.com/office/drawing/2014/main" id="{139E6129-20B3-1858-AC63-E88D72EF43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9100" y="36671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1" name="Rectangle 121">
            <a:extLst>
              <a:ext uri="{FF2B5EF4-FFF2-40B4-BE49-F238E27FC236}">
                <a16:creationId xmlns:a16="http://schemas.microsoft.com/office/drawing/2014/main" id="{DEA73B03-CB19-65F4-459A-6CF4A39C1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3825875"/>
            <a:ext cx="84931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Uncooperative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2" name="Rectangle 122">
            <a:extLst>
              <a:ext uri="{FF2B5EF4-FFF2-40B4-BE49-F238E27FC236}">
                <a16:creationId xmlns:a16="http://schemas.microsoft.com/office/drawing/2014/main" id="{CA353C43-9174-C63C-A0AF-CCD4B3458D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188" y="382587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3" name="Line 123">
            <a:extLst>
              <a:ext uri="{FF2B5EF4-FFF2-40B4-BE49-F238E27FC236}">
                <a16:creationId xmlns:a16="http://schemas.microsoft.com/office/drawing/2014/main" id="{2B063FB0-F2C8-7F3B-26A4-021B9DCBDE5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6275" y="3819525"/>
            <a:ext cx="514350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64" name="Freeform 124">
            <a:extLst>
              <a:ext uri="{FF2B5EF4-FFF2-40B4-BE49-F238E27FC236}">
                <a16:creationId xmlns:a16="http://schemas.microsoft.com/office/drawing/2014/main" id="{942308B8-0327-000E-817C-63655F492586}"/>
              </a:ext>
            </a:extLst>
          </p:cNvPr>
          <p:cNvSpPr>
            <a:spLocks/>
          </p:cNvSpPr>
          <p:nvPr/>
        </p:nvSpPr>
        <p:spPr bwMode="auto">
          <a:xfrm>
            <a:off x="2332038" y="3762375"/>
            <a:ext cx="125412" cy="115888"/>
          </a:xfrm>
          <a:custGeom>
            <a:avLst/>
            <a:gdLst>
              <a:gd name="T0" fmla="*/ 79 w 79"/>
              <a:gd name="T1" fmla="*/ 36 h 73"/>
              <a:gd name="T2" fmla="*/ 0 w 79"/>
              <a:gd name="T3" fmla="*/ 0 h 73"/>
              <a:gd name="T4" fmla="*/ 0 w 79"/>
              <a:gd name="T5" fmla="*/ 73 h 73"/>
              <a:gd name="T6" fmla="*/ 79 w 79"/>
              <a:gd name="T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3">
                <a:moveTo>
                  <a:pt x="79" y="36"/>
                </a:moveTo>
                <a:lnTo>
                  <a:pt x="0" y="0"/>
                </a:lnTo>
                <a:lnTo>
                  <a:pt x="0" y="73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65" name="Freeform 125">
            <a:extLst>
              <a:ext uri="{FF2B5EF4-FFF2-40B4-BE49-F238E27FC236}">
                <a16:creationId xmlns:a16="http://schemas.microsoft.com/office/drawing/2014/main" id="{B7318718-BB9A-5EB0-47DF-AF562ADF5D0C}"/>
              </a:ext>
            </a:extLst>
          </p:cNvPr>
          <p:cNvSpPr>
            <a:spLocks/>
          </p:cNvSpPr>
          <p:nvPr/>
        </p:nvSpPr>
        <p:spPr bwMode="auto">
          <a:xfrm>
            <a:off x="2332038" y="3762375"/>
            <a:ext cx="125412" cy="115888"/>
          </a:xfrm>
          <a:custGeom>
            <a:avLst/>
            <a:gdLst>
              <a:gd name="T0" fmla="*/ 79 w 79"/>
              <a:gd name="T1" fmla="*/ 36 h 73"/>
              <a:gd name="T2" fmla="*/ 0 w 79"/>
              <a:gd name="T3" fmla="*/ 0 h 73"/>
              <a:gd name="T4" fmla="*/ 0 w 79"/>
              <a:gd name="T5" fmla="*/ 73 h 73"/>
              <a:gd name="T6" fmla="*/ 79 w 79"/>
              <a:gd name="T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3">
                <a:moveTo>
                  <a:pt x="79" y="36"/>
                </a:moveTo>
                <a:lnTo>
                  <a:pt x="0" y="0"/>
                </a:lnTo>
                <a:lnTo>
                  <a:pt x="0" y="73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66" name="Rectangle 126">
            <a:extLst>
              <a:ext uri="{FF2B5EF4-FFF2-40B4-BE49-F238E27FC236}">
                <a16:creationId xmlns:a16="http://schemas.microsoft.com/office/drawing/2014/main" id="{2FAE780E-86D6-2900-5F6C-95ADBE9E90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25" y="4140200"/>
            <a:ext cx="46355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Unusual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7" name="Rectangle 127">
            <a:extLst>
              <a:ext uri="{FF2B5EF4-FFF2-40B4-BE49-F238E27FC236}">
                <a16:creationId xmlns:a16="http://schemas.microsoft.com/office/drawing/2014/main" id="{A3D1FEFE-4DAC-4D0C-AE55-4762E55BB0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3963" y="41402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8" name="Rectangle 128">
            <a:extLst>
              <a:ext uri="{FF2B5EF4-FFF2-40B4-BE49-F238E27FC236}">
                <a16:creationId xmlns:a16="http://schemas.microsoft.com/office/drawing/2014/main" id="{CF541A64-3196-3C35-A07A-8BE1773A4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425" y="4298950"/>
            <a:ext cx="51276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Findings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69" name="Rectangle 129">
            <a:extLst>
              <a:ext uri="{FF2B5EF4-FFF2-40B4-BE49-F238E27FC236}">
                <a16:creationId xmlns:a16="http://schemas.microsoft.com/office/drawing/2014/main" id="{743B5E4A-CB46-11AC-22AF-1A7C57CE2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42989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70" name="Line 130">
            <a:extLst>
              <a:ext uri="{FF2B5EF4-FFF2-40B4-BE49-F238E27FC236}">
                <a16:creationId xmlns:a16="http://schemas.microsoft.com/office/drawing/2014/main" id="{013BCF3B-400B-67F7-05DA-6F0137929FB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9688" y="4292600"/>
            <a:ext cx="865187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71" name="Freeform 131">
            <a:extLst>
              <a:ext uri="{FF2B5EF4-FFF2-40B4-BE49-F238E27FC236}">
                <a16:creationId xmlns:a16="http://schemas.microsoft.com/office/drawing/2014/main" id="{15D58ABA-4FC1-6D09-99B3-480CEB96C415}"/>
              </a:ext>
            </a:extLst>
          </p:cNvPr>
          <p:cNvSpPr>
            <a:spLocks/>
          </p:cNvSpPr>
          <p:nvPr/>
        </p:nvSpPr>
        <p:spPr bwMode="auto">
          <a:xfrm>
            <a:off x="2049463" y="4238625"/>
            <a:ext cx="123825" cy="112713"/>
          </a:xfrm>
          <a:custGeom>
            <a:avLst/>
            <a:gdLst>
              <a:gd name="T0" fmla="*/ 78 w 78"/>
              <a:gd name="T1" fmla="*/ 34 h 71"/>
              <a:gd name="T2" fmla="*/ 0 w 78"/>
              <a:gd name="T3" fmla="*/ 0 h 71"/>
              <a:gd name="T4" fmla="*/ 0 w 78"/>
              <a:gd name="T5" fmla="*/ 71 h 71"/>
              <a:gd name="T6" fmla="*/ 78 w 78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71">
                <a:moveTo>
                  <a:pt x="78" y="34"/>
                </a:moveTo>
                <a:lnTo>
                  <a:pt x="0" y="0"/>
                </a:lnTo>
                <a:lnTo>
                  <a:pt x="0" y="71"/>
                </a:lnTo>
                <a:lnTo>
                  <a:pt x="78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72" name="Freeform 132">
            <a:extLst>
              <a:ext uri="{FF2B5EF4-FFF2-40B4-BE49-F238E27FC236}">
                <a16:creationId xmlns:a16="http://schemas.microsoft.com/office/drawing/2014/main" id="{B6E3EEE0-D8BF-3F4A-F7E0-C7659D181499}"/>
              </a:ext>
            </a:extLst>
          </p:cNvPr>
          <p:cNvSpPr>
            <a:spLocks/>
          </p:cNvSpPr>
          <p:nvPr/>
        </p:nvSpPr>
        <p:spPr bwMode="auto">
          <a:xfrm>
            <a:off x="2049463" y="4238625"/>
            <a:ext cx="123825" cy="112713"/>
          </a:xfrm>
          <a:custGeom>
            <a:avLst/>
            <a:gdLst>
              <a:gd name="T0" fmla="*/ 78 w 78"/>
              <a:gd name="T1" fmla="*/ 34 h 71"/>
              <a:gd name="T2" fmla="*/ 0 w 78"/>
              <a:gd name="T3" fmla="*/ 0 h 71"/>
              <a:gd name="T4" fmla="*/ 0 w 78"/>
              <a:gd name="T5" fmla="*/ 71 h 71"/>
              <a:gd name="T6" fmla="*/ 78 w 78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" h="71">
                <a:moveTo>
                  <a:pt x="78" y="34"/>
                </a:moveTo>
                <a:lnTo>
                  <a:pt x="0" y="0"/>
                </a:lnTo>
                <a:lnTo>
                  <a:pt x="0" y="71"/>
                </a:lnTo>
                <a:lnTo>
                  <a:pt x="78" y="3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73" name="Rectangle 133">
            <a:extLst>
              <a:ext uri="{FF2B5EF4-FFF2-40B4-BE49-F238E27FC236}">
                <a16:creationId xmlns:a16="http://schemas.microsoft.com/office/drawing/2014/main" id="{F4F18D04-C2C0-AE72-20CD-09EAEC6176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4614863"/>
            <a:ext cx="84137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74" name="Rectangle 134">
            <a:extLst>
              <a:ext uri="{FF2B5EF4-FFF2-40B4-BE49-F238E27FC236}">
                <a16:creationId xmlns:a16="http://schemas.microsoft.com/office/drawing/2014/main" id="{25EC571B-15E6-8EA1-BA2E-45D6A245A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0" y="4614863"/>
            <a:ext cx="2444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etup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75" name="Rectangle 135">
            <a:extLst>
              <a:ext uri="{FF2B5EF4-FFF2-40B4-BE49-F238E27FC236}">
                <a16:creationId xmlns:a16="http://schemas.microsoft.com/office/drawing/2014/main" id="{200F6DC3-AC77-1800-F527-7CC738E8A9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0588" y="461486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76" name="Rectangle 136">
            <a:extLst>
              <a:ext uri="{FF2B5EF4-FFF2-40B4-BE49-F238E27FC236}">
                <a16:creationId xmlns:a16="http://schemas.microsoft.com/office/drawing/2014/main" id="{17F719E2-AAB1-B187-ED67-CDE2F3A18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" y="4773613"/>
            <a:ext cx="4921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Process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77" name="Rectangle 137">
            <a:extLst>
              <a:ext uri="{FF2B5EF4-FFF2-40B4-BE49-F238E27FC236}">
                <a16:creationId xmlns:a16="http://schemas.microsoft.com/office/drawing/2014/main" id="{F16D8ED8-EEA7-FA53-07F7-8CB98BA966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788" y="477361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78" name="Line 138">
            <a:extLst>
              <a:ext uri="{FF2B5EF4-FFF2-40B4-BE49-F238E27FC236}">
                <a16:creationId xmlns:a16="http://schemas.microsoft.com/office/drawing/2014/main" id="{C672BC95-8C95-C1B9-4B66-8132F91C92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6638" y="4770438"/>
            <a:ext cx="866775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79" name="Freeform 139">
            <a:extLst>
              <a:ext uri="{FF2B5EF4-FFF2-40B4-BE49-F238E27FC236}">
                <a16:creationId xmlns:a16="http://schemas.microsoft.com/office/drawing/2014/main" id="{8DD74EE5-B3D5-9952-B045-574B69055A3B}"/>
              </a:ext>
            </a:extLst>
          </p:cNvPr>
          <p:cNvSpPr>
            <a:spLocks/>
          </p:cNvSpPr>
          <p:nvPr/>
        </p:nvSpPr>
        <p:spPr bwMode="auto">
          <a:xfrm>
            <a:off x="1778000" y="4711700"/>
            <a:ext cx="125413" cy="112713"/>
          </a:xfrm>
          <a:custGeom>
            <a:avLst/>
            <a:gdLst>
              <a:gd name="T0" fmla="*/ 79 w 79"/>
              <a:gd name="T1" fmla="*/ 37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7"/>
                </a:moveTo>
                <a:lnTo>
                  <a:pt x="0" y="0"/>
                </a:lnTo>
                <a:lnTo>
                  <a:pt x="0" y="71"/>
                </a:lnTo>
                <a:lnTo>
                  <a:pt x="79" y="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0" name="Freeform 140">
            <a:extLst>
              <a:ext uri="{FF2B5EF4-FFF2-40B4-BE49-F238E27FC236}">
                <a16:creationId xmlns:a16="http://schemas.microsoft.com/office/drawing/2014/main" id="{D1F74CA2-98F0-B75D-A4F8-CBDF970093AF}"/>
              </a:ext>
            </a:extLst>
          </p:cNvPr>
          <p:cNvSpPr>
            <a:spLocks/>
          </p:cNvSpPr>
          <p:nvPr/>
        </p:nvSpPr>
        <p:spPr bwMode="auto">
          <a:xfrm>
            <a:off x="1778000" y="4711700"/>
            <a:ext cx="125413" cy="112713"/>
          </a:xfrm>
          <a:custGeom>
            <a:avLst/>
            <a:gdLst>
              <a:gd name="T0" fmla="*/ 79 w 79"/>
              <a:gd name="T1" fmla="*/ 37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7"/>
                </a:moveTo>
                <a:lnTo>
                  <a:pt x="0" y="0"/>
                </a:lnTo>
                <a:lnTo>
                  <a:pt x="0" y="71"/>
                </a:lnTo>
                <a:lnTo>
                  <a:pt x="79" y="37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81" name="Rectangle 141">
            <a:extLst>
              <a:ext uri="{FF2B5EF4-FFF2-40B4-BE49-F238E27FC236}">
                <a16:creationId xmlns:a16="http://schemas.microsoft.com/office/drawing/2014/main" id="{D666D693-9899-CE75-3D0F-A33DEAD21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5078413"/>
            <a:ext cx="76041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Missing Parts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82" name="Rectangle 142">
            <a:extLst>
              <a:ext uri="{FF2B5EF4-FFF2-40B4-BE49-F238E27FC236}">
                <a16:creationId xmlns:a16="http://schemas.microsoft.com/office/drawing/2014/main" id="{F55219A9-B1E0-F115-E290-94D49F0B2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4900" y="507841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83" name="Line 143">
            <a:extLst>
              <a:ext uri="{FF2B5EF4-FFF2-40B4-BE49-F238E27FC236}">
                <a16:creationId xmlns:a16="http://schemas.microsoft.com/office/drawing/2014/main" id="{281E285C-A3E5-918D-A999-39820ADAB741}"/>
              </a:ext>
            </a:extLst>
          </p:cNvPr>
          <p:cNvSpPr>
            <a:spLocks noChangeShapeType="1"/>
          </p:cNvSpPr>
          <p:nvPr/>
        </p:nvSpPr>
        <p:spPr bwMode="auto">
          <a:xfrm>
            <a:off x="1263650" y="5151438"/>
            <a:ext cx="409575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4" name="Freeform 144">
            <a:extLst>
              <a:ext uri="{FF2B5EF4-FFF2-40B4-BE49-F238E27FC236}">
                <a16:creationId xmlns:a16="http://schemas.microsoft.com/office/drawing/2014/main" id="{C3B16405-F939-303F-51F4-B3051CE97F6A}"/>
              </a:ext>
            </a:extLst>
          </p:cNvPr>
          <p:cNvSpPr>
            <a:spLocks/>
          </p:cNvSpPr>
          <p:nvPr/>
        </p:nvSpPr>
        <p:spPr bwMode="auto">
          <a:xfrm>
            <a:off x="1547813" y="5097463"/>
            <a:ext cx="125412" cy="112712"/>
          </a:xfrm>
          <a:custGeom>
            <a:avLst/>
            <a:gdLst>
              <a:gd name="T0" fmla="*/ 79 w 79"/>
              <a:gd name="T1" fmla="*/ 34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4"/>
                </a:moveTo>
                <a:lnTo>
                  <a:pt x="0" y="0"/>
                </a:lnTo>
                <a:lnTo>
                  <a:pt x="0" y="71"/>
                </a:lnTo>
                <a:lnTo>
                  <a:pt x="7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5" name="Freeform 145">
            <a:extLst>
              <a:ext uri="{FF2B5EF4-FFF2-40B4-BE49-F238E27FC236}">
                <a16:creationId xmlns:a16="http://schemas.microsoft.com/office/drawing/2014/main" id="{B511641C-7EF4-06C5-F450-5820511EB9B8}"/>
              </a:ext>
            </a:extLst>
          </p:cNvPr>
          <p:cNvSpPr>
            <a:spLocks/>
          </p:cNvSpPr>
          <p:nvPr/>
        </p:nvSpPr>
        <p:spPr bwMode="auto">
          <a:xfrm>
            <a:off x="1547813" y="5097463"/>
            <a:ext cx="125412" cy="112712"/>
          </a:xfrm>
          <a:custGeom>
            <a:avLst/>
            <a:gdLst>
              <a:gd name="T0" fmla="*/ 79 w 79"/>
              <a:gd name="T1" fmla="*/ 34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4"/>
                </a:moveTo>
                <a:lnTo>
                  <a:pt x="0" y="0"/>
                </a:lnTo>
                <a:lnTo>
                  <a:pt x="0" y="71"/>
                </a:lnTo>
                <a:lnTo>
                  <a:pt x="79" y="3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86" name="Line 146">
            <a:extLst>
              <a:ext uri="{FF2B5EF4-FFF2-40B4-BE49-F238E27FC236}">
                <a16:creationId xmlns:a16="http://schemas.microsoft.com/office/drawing/2014/main" id="{6EDF23A4-8B4C-73E9-8371-C56AE55DAFE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22700" y="3479800"/>
            <a:ext cx="568325" cy="9747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7" name="Freeform 147">
            <a:extLst>
              <a:ext uri="{FF2B5EF4-FFF2-40B4-BE49-F238E27FC236}">
                <a16:creationId xmlns:a16="http://schemas.microsoft.com/office/drawing/2014/main" id="{6D2B87CE-17DB-8B60-3C0A-ADD17E273063}"/>
              </a:ext>
            </a:extLst>
          </p:cNvPr>
          <p:cNvSpPr>
            <a:spLocks/>
          </p:cNvSpPr>
          <p:nvPr/>
        </p:nvSpPr>
        <p:spPr bwMode="auto">
          <a:xfrm>
            <a:off x="4275138" y="3479800"/>
            <a:ext cx="115887" cy="138113"/>
          </a:xfrm>
          <a:custGeom>
            <a:avLst/>
            <a:gdLst>
              <a:gd name="T0" fmla="*/ 73 w 73"/>
              <a:gd name="T1" fmla="*/ 0 h 87"/>
              <a:gd name="T2" fmla="*/ 0 w 73"/>
              <a:gd name="T3" fmla="*/ 50 h 87"/>
              <a:gd name="T4" fmla="*/ 58 w 73"/>
              <a:gd name="T5" fmla="*/ 87 h 87"/>
              <a:gd name="T6" fmla="*/ 73 w 73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87">
                <a:moveTo>
                  <a:pt x="73" y="0"/>
                </a:moveTo>
                <a:lnTo>
                  <a:pt x="0" y="50"/>
                </a:lnTo>
                <a:lnTo>
                  <a:pt x="58" y="87"/>
                </a:lnTo>
                <a:lnTo>
                  <a:pt x="7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88" name="Freeform 148">
            <a:extLst>
              <a:ext uri="{FF2B5EF4-FFF2-40B4-BE49-F238E27FC236}">
                <a16:creationId xmlns:a16="http://schemas.microsoft.com/office/drawing/2014/main" id="{79C738C8-CE9C-EDC7-84A1-6983CA818FAE}"/>
              </a:ext>
            </a:extLst>
          </p:cNvPr>
          <p:cNvSpPr>
            <a:spLocks/>
          </p:cNvSpPr>
          <p:nvPr/>
        </p:nvSpPr>
        <p:spPr bwMode="auto">
          <a:xfrm>
            <a:off x="4275138" y="3479800"/>
            <a:ext cx="115887" cy="138113"/>
          </a:xfrm>
          <a:custGeom>
            <a:avLst/>
            <a:gdLst>
              <a:gd name="T0" fmla="*/ 73 w 73"/>
              <a:gd name="T1" fmla="*/ 0 h 87"/>
              <a:gd name="T2" fmla="*/ 0 w 73"/>
              <a:gd name="T3" fmla="*/ 50 h 87"/>
              <a:gd name="T4" fmla="*/ 58 w 73"/>
              <a:gd name="T5" fmla="*/ 87 h 87"/>
              <a:gd name="T6" fmla="*/ 73 w 73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" h="87">
                <a:moveTo>
                  <a:pt x="73" y="0"/>
                </a:moveTo>
                <a:lnTo>
                  <a:pt x="0" y="50"/>
                </a:lnTo>
                <a:lnTo>
                  <a:pt x="58" y="87"/>
                </a:lnTo>
                <a:lnTo>
                  <a:pt x="73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89" name="Rectangle 149">
            <a:extLst>
              <a:ext uri="{FF2B5EF4-FFF2-40B4-BE49-F238E27FC236}">
                <a16:creationId xmlns:a16="http://schemas.microsoft.com/office/drawing/2014/main" id="{9959D1E5-5CD5-356D-674E-F72BD72C1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89300" y="3654425"/>
            <a:ext cx="36671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DOA’s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0" name="Rectangle 150">
            <a:extLst>
              <a:ext uri="{FF2B5EF4-FFF2-40B4-BE49-F238E27FC236}">
                <a16:creationId xmlns:a16="http://schemas.microsoft.com/office/drawing/2014/main" id="{58261F9A-AC8F-8FE6-E594-A8640B63B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6544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1" name="Line 151">
            <a:extLst>
              <a:ext uri="{FF2B5EF4-FFF2-40B4-BE49-F238E27FC236}">
                <a16:creationId xmlns:a16="http://schemas.microsoft.com/office/drawing/2014/main" id="{D6B5BF6F-4C83-FB48-B0F0-ECB968C81853}"/>
              </a:ext>
            </a:extLst>
          </p:cNvPr>
          <p:cNvSpPr>
            <a:spLocks noChangeShapeType="1"/>
          </p:cNvSpPr>
          <p:nvPr/>
        </p:nvSpPr>
        <p:spPr bwMode="auto">
          <a:xfrm>
            <a:off x="3743325" y="3730625"/>
            <a:ext cx="501650" cy="15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92" name="Freeform 152">
            <a:extLst>
              <a:ext uri="{FF2B5EF4-FFF2-40B4-BE49-F238E27FC236}">
                <a16:creationId xmlns:a16="http://schemas.microsoft.com/office/drawing/2014/main" id="{EA7EB4CC-72B5-DA49-581B-E21BBA2D9927}"/>
              </a:ext>
            </a:extLst>
          </p:cNvPr>
          <p:cNvSpPr>
            <a:spLocks/>
          </p:cNvSpPr>
          <p:nvPr/>
        </p:nvSpPr>
        <p:spPr bwMode="auto">
          <a:xfrm>
            <a:off x="4119563" y="3673475"/>
            <a:ext cx="125412" cy="112713"/>
          </a:xfrm>
          <a:custGeom>
            <a:avLst/>
            <a:gdLst>
              <a:gd name="T0" fmla="*/ 79 w 79"/>
              <a:gd name="T1" fmla="*/ 36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6"/>
                </a:moveTo>
                <a:lnTo>
                  <a:pt x="0" y="0"/>
                </a:lnTo>
                <a:lnTo>
                  <a:pt x="0" y="71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93" name="Freeform 153">
            <a:extLst>
              <a:ext uri="{FF2B5EF4-FFF2-40B4-BE49-F238E27FC236}">
                <a16:creationId xmlns:a16="http://schemas.microsoft.com/office/drawing/2014/main" id="{840CC28B-35F1-DF62-3A41-F05A8DD762BF}"/>
              </a:ext>
            </a:extLst>
          </p:cNvPr>
          <p:cNvSpPr>
            <a:spLocks/>
          </p:cNvSpPr>
          <p:nvPr/>
        </p:nvSpPr>
        <p:spPr bwMode="auto">
          <a:xfrm>
            <a:off x="4119563" y="3673475"/>
            <a:ext cx="125412" cy="112713"/>
          </a:xfrm>
          <a:custGeom>
            <a:avLst/>
            <a:gdLst>
              <a:gd name="T0" fmla="*/ 79 w 79"/>
              <a:gd name="T1" fmla="*/ 36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6"/>
                </a:moveTo>
                <a:lnTo>
                  <a:pt x="0" y="0"/>
                </a:lnTo>
                <a:lnTo>
                  <a:pt x="0" y="71"/>
                </a:lnTo>
                <a:lnTo>
                  <a:pt x="79" y="36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394" name="Rectangle 154">
            <a:extLst>
              <a:ext uri="{FF2B5EF4-FFF2-40B4-BE49-F238E27FC236}">
                <a16:creationId xmlns:a16="http://schemas.microsoft.com/office/drawing/2014/main" id="{E371D4A7-77F3-F663-E77E-6E37CDD19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913" y="3960813"/>
            <a:ext cx="2032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Out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5" name="Rectangle 155">
            <a:extLst>
              <a:ext uri="{FF2B5EF4-FFF2-40B4-BE49-F238E27FC236}">
                <a16:creationId xmlns:a16="http://schemas.microsoft.com/office/drawing/2014/main" id="{141F66C1-76F3-89C5-8246-996875429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7875" y="3960813"/>
            <a:ext cx="42863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6" name="Rectangle 156">
            <a:extLst>
              <a:ext uri="{FF2B5EF4-FFF2-40B4-BE49-F238E27FC236}">
                <a16:creationId xmlns:a16="http://schemas.microsoft.com/office/drawing/2014/main" id="{C01422C4-D411-0333-C940-BA9731F7F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0738" y="3960813"/>
            <a:ext cx="10477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of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7" name="Rectangle 157">
            <a:extLst>
              <a:ext uri="{FF2B5EF4-FFF2-40B4-BE49-F238E27FC236}">
                <a16:creationId xmlns:a16="http://schemas.microsoft.com/office/drawing/2014/main" id="{76066641-C4AB-D664-9913-50432906E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0275" y="3960813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8" name="Rectangle 158">
            <a:extLst>
              <a:ext uri="{FF2B5EF4-FFF2-40B4-BE49-F238E27FC236}">
                <a16:creationId xmlns:a16="http://schemas.microsoft.com/office/drawing/2014/main" id="{70261C1D-19A0-487C-A841-C98FB848E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8475" y="4116388"/>
            <a:ext cx="490538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Balance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99" name="Rectangle 159">
            <a:extLst>
              <a:ext uri="{FF2B5EF4-FFF2-40B4-BE49-F238E27FC236}">
                <a16:creationId xmlns:a16="http://schemas.microsoft.com/office/drawing/2014/main" id="{EDC0739A-9F29-0B24-CD66-51F190A5E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6950" y="4116388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00" name="Line 160">
            <a:extLst>
              <a:ext uri="{FF2B5EF4-FFF2-40B4-BE49-F238E27FC236}">
                <a16:creationId xmlns:a16="http://schemas.microsoft.com/office/drawing/2014/main" id="{882C30C8-1E44-9824-F88A-3F8D4536921A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8388" y="4113213"/>
            <a:ext cx="4064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01" name="Freeform 161">
            <a:extLst>
              <a:ext uri="{FF2B5EF4-FFF2-40B4-BE49-F238E27FC236}">
                <a16:creationId xmlns:a16="http://schemas.microsoft.com/office/drawing/2014/main" id="{BF6C33FE-819C-B334-03BF-841E5A363D53}"/>
              </a:ext>
            </a:extLst>
          </p:cNvPr>
          <p:cNvSpPr>
            <a:spLocks/>
          </p:cNvSpPr>
          <p:nvPr/>
        </p:nvSpPr>
        <p:spPr bwMode="auto">
          <a:xfrm>
            <a:off x="3889375" y="4057650"/>
            <a:ext cx="125413" cy="112713"/>
          </a:xfrm>
          <a:custGeom>
            <a:avLst/>
            <a:gdLst>
              <a:gd name="T0" fmla="*/ 79 w 79"/>
              <a:gd name="T1" fmla="*/ 35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5"/>
                </a:moveTo>
                <a:lnTo>
                  <a:pt x="0" y="0"/>
                </a:lnTo>
                <a:lnTo>
                  <a:pt x="0" y="71"/>
                </a:lnTo>
                <a:lnTo>
                  <a:pt x="79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02" name="Freeform 162">
            <a:extLst>
              <a:ext uri="{FF2B5EF4-FFF2-40B4-BE49-F238E27FC236}">
                <a16:creationId xmlns:a16="http://schemas.microsoft.com/office/drawing/2014/main" id="{DCCE6230-148D-A789-A60D-7CC8A25E7150}"/>
              </a:ext>
            </a:extLst>
          </p:cNvPr>
          <p:cNvSpPr>
            <a:spLocks/>
          </p:cNvSpPr>
          <p:nvPr/>
        </p:nvSpPr>
        <p:spPr bwMode="auto">
          <a:xfrm>
            <a:off x="3889375" y="4057650"/>
            <a:ext cx="125413" cy="112713"/>
          </a:xfrm>
          <a:custGeom>
            <a:avLst/>
            <a:gdLst>
              <a:gd name="T0" fmla="*/ 79 w 79"/>
              <a:gd name="T1" fmla="*/ 35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5"/>
                </a:moveTo>
                <a:lnTo>
                  <a:pt x="0" y="0"/>
                </a:lnTo>
                <a:lnTo>
                  <a:pt x="0" y="71"/>
                </a:lnTo>
                <a:lnTo>
                  <a:pt x="79" y="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03" name="Line 163">
            <a:extLst>
              <a:ext uri="{FF2B5EF4-FFF2-40B4-BE49-F238E27FC236}">
                <a16:creationId xmlns:a16="http://schemas.microsoft.com/office/drawing/2014/main" id="{76762444-9D3C-0BC9-7C0F-2B89958E43F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99125" y="3479800"/>
            <a:ext cx="841375" cy="1449388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04" name="Freeform 164">
            <a:extLst>
              <a:ext uri="{FF2B5EF4-FFF2-40B4-BE49-F238E27FC236}">
                <a16:creationId xmlns:a16="http://schemas.microsoft.com/office/drawing/2014/main" id="{54115AB3-62AE-A558-FCCC-F2D4AFD2CAAC}"/>
              </a:ext>
            </a:extLst>
          </p:cNvPr>
          <p:cNvSpPr>
            <a:spLocks/>
          </p:cNvSpPr>
          <p:nvPr/>
        </p:nvSpPr>
        <p:spPr bwMode="auto">
          <a:xfrm>
            <a:off x="6427788" y="3479800"/>
            <a:ext cx="112712" cy="138113"/>
          </a:xfrm>
          <a:custGeom>
            <a:avLst/>
            <a:gdLst>
              <a:gd name="T0" fmla="*/ 71 w 71"/>
              <a:gd name="T1" fmla="*/ 0 h 87"/>
              <a:gd name="T2" fmla="*/ 0 w 71"/>
              <a:gd name="T3" fmla="*/ 50 h 87"/>
              <a:gd name="T4" fmla="*/ 56 w 71"/>
              <a:gd name="T5" fmla="*/ 87 h 87"/>
              <a:gd name="T6" fmla="*/ 71 w 71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87">
                <a:moveTo>
                  <a:pt x="71" y="0"/>
                </a:moveTo>
                <a:lnTo>
                  <a:pt x="0" y="50"/>
                </a:lnTo>
                <a:lnTo>
                  <a:pt x="56" y="87"/>
                </a:lnTo>
                <a:lnTo>
                  <a:pt x="7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05" name="Freeform 165">
            <a:extLst>
              <a:ext uri="{FF2B5EF4-FFF2-40B4-BE49-F238E27FC236}">
                <a16:creationId xmlns:a16="http://schemas.microsoft.com/office/drawing/2014/main" id="{C623D384-C2EE-6D6A-C94D-DFACD3FB167D}"/>
              </a:ext>
            </a:extLst>
          </p:cNvPr>
          <p:cNvSpPr>
            <a:spLocks/>
          </p:cNvSpPr>
          <p:nvPr/>
        </p:nvSpPr>
        <p:spPr bwMode="auto">
          <a:xfrm>
            <a:off x="6427788" y="3479800"/>
            <a:ext cx="112712" cy="138113"/>
          </a:xfrm>
          <a:custGeom>
            <a:avLst/>
            <a:gdLst>
              <a:gd name="T0" fmla="*/ 71 w 71"/>
              <a:gd name="T1" fmla="*/ 0 h 87"/>
              <a:gd name="T2" fmla="*/ 0 w 71"/>
              <a:gd name="T3" fmla="*/ 50 h 87"/>
              <a:gd name="T4" fmla="*/ 56 w 71"/>
              <a:gd name="T5" fmla="*/ 87 h 87"/>
              <a:gd name="T6" fmla="*/ 71 w 71"/>
              <a:gd name="T7" fmla="*/ 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1" h="87">
                <a:moveTo>
                  <a:pt x="71" y="0"/>
                </a:moveTo>
                <a:lnTo>
                  <a:pt x="0" y="50"/>
                </a:lnTo>
                <a:lnTo>
                  <a:pt x="56" y="87"/>
                </a:lnTo>
                <a:lnTo>
                  <a:pt x="71" y="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06" name="Rectangle 166">
            <a:extLst>
              <a:ext uri="{FF2B5EF4-FFF2-40B4-BE49-F238E27FC236}">
                <a16:creationId xmlns:a16="http://schemas.microsoft.com/office/drawing/2014/main" id="{06CECFDF-6B1D-ADEE-73B6-01768B420A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625" y="3667125"/>
            <a:ext cx="484188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Supplies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07" name="Rectangle 167">
            <a:extLst>
              <a:ext uri="{FF2B5EF4-FFF2-40B4-BE49-F238E27FC236}">
                <a16:creationId xmlns:a16="http://schemas.microsoft.com/office/drawing/2014/main" id="{ED7F5694-0523-5EED-B4E2-2F0B35042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91163" y="366712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08" name="Rectangle 168">
            <a:extLst>
              <a:ext uri="{FF2B5EF4-FFF2-40B4-BE49-F238E27FC236}">
                <a16:creationId xmlns:a16="http://schemas.microsoft.com/office/drawing/2014/main" id="{C85C754A-9690-22CF-A396-C5F20EE54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7913" y="3825875"/>
            <a:ext cx="6953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Unavailable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09" name="Rectangle 169">
            <a:extLst>
              <a:ext uri="{FF2B5EF4-FFF2-40B4-BE49-F238E27FC236}">
                <a16:creationId xmlns:a16="http://schemas.microsoft.com/office/drawing/2014/main" id="{C2C07869-5A54-A8E3-A4AA-DA15E7F9DD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3825875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10" name="Line 170">
            <a:extLst>
              <a:ext uri="{FF2B5EF4-FFF2-40B4-BE49-F238E27FC236}">
                <a16:creationId xmlns:a16="http://schemas.microsoft.com/office/drawing/2014/main" id="{29D19A88-F795-3513-E775-CB51A29A97B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3088" y="3819525"/>
            <a:ext cx="695325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11" name="Freeform 171">
            <a:extLst>
              <a:ext uri="{FF2B5EF4-FFF2-40B4-BE49-F238E27FC236}">
                <a16:creationId xmlns:a16="http://schemas.microsoft.com/office/drawing/2014/main" id="{0658F26A-1AA8-EACB-5E8F-43929D3E20AC}"/>
              </a:ext>
            </a:extLst>
          </p:cNvPr>
          <p:cNvSpPr>
            <a:spLocks/>
          </p:cNvSpPr>
          <p:nvPr/>
        </p:nvSpPr>
        <p:spPr bwMode="auto">
          <a:xfrm>
            <a:off x="6221413" y="3762375"/>
            <a:ext cx="127000" cy="115888"/>
          </a:xfrm>
          <a:custGeom>
            <a:avLst/>
            <a:gdLst>
              <a:gd name="T0" fmla="*/ 80 w 80"/>
              <a:gd name="T1" fmla="*/ 36 h 73"/>
              <a:gd name="T2" fmla="*/ 0 w 80"/>
              <a:gd name="T3" fmla="*/ 0 h 73"/>
              <a:gd name="T4" fmla="*/ 0 w 80"/>
              <a:gd name="T5" fmla="*/ 73 h 73"/>
              <a:gd name="T6" fmla="*/ 80 w 80"/>
              <a:gd name="T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73">
                <a:moveTo>
                  <a:pt x="80" y="36"/>
                </a:moveTo>
                <a:lnTo>
                  <a:pt x="0" y="0"/>
                </a:lnTo>
                <a:lnTo>
                  <a:pt x="0" y="73"/>
                </a:lnTo>
                <a:lnTo>
                  <a:pt x="80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12" name="Freeform 172">
            <a:extLst>
              <a:ext uri="{FF2B5EF4-FFF2-40B4-BE49-F238E27FC236}">
                <a16:creationId xmlns:a16="http://schemas.microsoft.com/office/drawing/2014/main" id="{6E84B34E-988A-596B-BDC2-811C649C39A3}"/>
              </a:ext>
            </a:extLst>
          </p:cNvPr>
          <p:cNvSpPr>
            <a:spLocks/>
          </p:cNvSpPr>
          <p:nvPr/>
        </p:nvSpPr>
        <p:spPr bwMode="auto">
          <a:xfrm>
            <a:off x="6221413" y="3762375"/>
            <a:ext cx="127000" cy="115888"/>
          </a:xfrm>
          <a:custGeom>
            <a:avLst/>
            <a:gdLst>
              <a:gd name="T0" fmla="*/ 80 w 80"/>
              <a:gd name="T1" fmla="*/ 36 h 73"/>
              <a:gd name="T2" fmla="*/ 0 w 80"/>
              <a:gd name="T3" fmla="*/ 0 h 73"/>
              <a:gd name="T4" fmla="*/ 0 w 80"/>
              <a:gd name="T5" fmla="*/ 73 h 73"/>
              <a:gd name="T6" fmla="*/ 80 w 80"/>
              <a:gd name="T7" fmla="*/ 36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0" h="73">
                <a:moveTo>
                  <a:pt x="80" y="36"/>
                </a:moveTo>
                <a:lnTo>
                  <a:pt x="0" y="0"/>
                </a:lnTo>
                <a:lnTo>
                  <a:pt x="0" y="73"/>
                </a:lnTo>
                <a:lnTo>
                  <a:pt x="80" y="36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13" name="Rectangle 173">
            <a:extLst>
              <a:ext uri="{FF2B5EF4-FFF2-40B4-BE49-F238E27FC236}">
                <a16:creationId xmlns:a16="http://schemas.microsoft.com/office/drawing/2014/main" id="{8001B182-F44D-AE10-8903-39DBB8ADC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6788" y="4140200"/>
            <a:ext cx="296862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Crew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14" name="Rectangle 174">
            <a:extLst>
              <a:ext uri="{FF2B5EF4-FFF2-40B4-BE49-F238E27FC236}">
                <a16:creationId xmlns:a16="http://schemas.microsoft.com/office/drawing/2014/main" id="{1D03ED71-B7BE-96D6-45A1-9061866764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0475" y="414020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15" name="Rectangle 175">
            <a:extLst>
              <a:ext uri="{FF2B5EF4-FFF2-40B4-BE49-F238E27FC236}">
                <a16:creationId xmlns:a16="http://schemas.microsoft.com/office/drawing/2014/main" id="{AE65DA32-5981-156D-653B-E7E0C0584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1213" y="4298950"/>
            <a:ext cx="604837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Distracted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16" name="Rectangle 176">
            <a:extLst>
              <a:ext uri="{FF2B5EF4-FFF2-40B4-BE49-F238E27FC236}">
                <a16:creationId xmlns:a16="http://schemas.microsoft.com/office/drawing/2014/main" id="{F579D9B2-2C8D-FA0E-0D21-2542CE788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3988" y="4298950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17" name="Line 177">
            <a:extLst>
              <a:ext uri="{FF2B5EF4-FFF2-40B4-BE49-F238E27FC236}">
                <a16:creationId xmlns:a16="http://schemas.microsoft.com/office/drawing/2014/main" id="{2414B788-E4D2-826B-0424-760280F24D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7963" y="4292600"/>
            <a:ext cx="774700" cy="31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18" name="Freeform 178">
            <a:extLst>
              <a:ext uri="{FF2B5EF4-FFF2-40B4-BE49-F238E27FC236}">
                <a16:creationId xmlns:a16="http://schemas.microsoft.com/office/drawing/2014/main" id="{E4832A39-9F64-5F7A-D484-229AB3164D73}"/>
              </a:ext>
            </a:extLst>
          </p:cNvPr>
          <p:cNvSpPr>
            <a:spLocks/>
          </p:cNvSpPr>
          <p:nvPr/>
        </p:nvSpPr>
        <p:spPr bwMode="auto">
          <a:xfrm>
            <a:off x="5937250" y="4238625"/>
            <a:ext cx="125413" cy="112713"/>
          </a:xfrm>
          <a:custGeom>
            <a:avLst/>
            <a:gdLst>
              <a:gd name="T0" fmla="*/ 79 w 79"/>
              <a:gd name="T1" fmla="*/ 34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4"/>
                </a:moveTo>
                <a:lnTo>
                  <a:pt x="0" y="0"/>
                </a:lnTo>
                <a:lnTo>
                  <a:pt x="0" y="71"/>
                </a:lnTo>
                <a:lnTo>
                  <a:pt x="79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19" name="Freeform 179">
            <a:extLst>
              <a:ext uri="{FF2B5EF4-FFF2-40B4-BE49-F238E27FC236}">
                <a16:creationId xmlns:a16="http://schemas.microsoft.com/office/drawing/2014/main" id="{CF05F160-80A3-5129-4CAF-2AC7425A6DCD}"/>
              </a:ext>
            </a:extLst>
          </p:cNvPr>
          <p:cNvSpPr>
            <a:spLocks/>
          </p:cNvSpPr>
          <p:nvPr/>
        </p:nvSpPr>
        <p:spPr bwMode="auto">
          <a:xfrm>
            <a:off x="5937250" y="4238625"/>
            <a:ext cx="125413" cy="112713"/>
          </a:xfrm>
          <a:custGeom>
            <a:avLst/>
            <a:gdLst>
              <a:gd name="T0" fmla="*/ 79 w 79"/>
              <a:gd name="T1" fmla="*/ 34 h 71"/>
              <a:gd name="T2" fmla="*/ 0 w 79"/>
              <a:gd name="T3" fmla="*/ 0 h 71"/>
              <a:gd name="T4" fmla="*/ 0 w 79"/>
              <a:gd name="T5" fmla="*/ 71 h 71"/>
              <a:gd name="T6" fmla="*/ 79 w 79"/>
              <a:gd name="T7" fmla="*/ 34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1">
                <a:moveTo>
                  <a:pt x="79" y="34"/>
                </a:moveTo>
                <a:lnTo>
                  <a:pt x="0" y="0"/>
                </a:lnTo>
                <a:lnTo>
                  <a:pt x="0" y="71"/>
                </a:lnTo>
                <a:lnTo>
                  <a:pt x="79" y="3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20" name="Rectangle 180">
            <a:extLst>
              <a:ext uri="{FF2B5EF4-FFF2-40B4-BE49-F238E27FC236}">
                <a16:creationId xmlns:a16="http://schemas.microsoft.com/office/drawing/2014/main" id="{80ACEE05-310E-D8D9-CEC0-C7CE7DCDB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0263" y="4605338"/>
            <a:ext cx="520700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Disposal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21" name="Rectangle 181">
            <a:extLst>
              <a:ext uri="{FF2B5EF4-FFF2-40B4-BE49-F238E27FC236}">
                <a16:creationId xmlns:a16="http://schemas.microsoft.com/office/drawing/2014/main" id="{C3E61796-CD09-3375-5DD6-723FAF702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751388"/>
            <a:ext cx="598488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Availability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22" name="Rectangle 182">
            <a:extLst>
              <a:ext uri="{FF2B5EF4-FFF2-40B4-BE49-F238E27FC236}">
                <a16:creationId xmlns:a16="http://schemas.microsoft.com/office/drawing/2014/main" id="{BF92381A-B02C-D9B2-AF39-CE5853435A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4300" y="4751388"/>
            <a:ext cx="34925" cy="1524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423" name="Line 183">
            <a:extLst>
              <a:ext uri="{FF2B5EF4-FFF2-40B4-BE49-F238E27FC236}">
                <a16:creationId xmlns:a16="http://schemas.microsoft.com/office/drawing/2014/main" id="{EEBF60DC-9C94-504D-5D58-A46F303A022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26075" y="4678363"/>
            <a:ext cx="4191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24" name="Freeform 184">
            <a:extLst>
              <a:ext uri="{FF2B5EF4-FFF2-40B4-BE49-F238E27FC236}">
                <a16:creationId xmlns:a16="http://schemas.microsoft.com/office/drawing/2014/main" id="{7DFCAF53-C608-1181-4A6B-8EFFD96A9FBD}"/>
              </a:ext>
            </a:extLst>
          </p:cNvPr>
          <p:cNvSpPr>
            <a:spLocks/>
          </p:cNvSpPr>
          <p:nvPr/>
        </p:nvSpPr>
        <p:spPr bwMode="auto">
          <a:xfrm>
            <a:off x="5719763" y="4622800"/>
            <a:ext cx="125412" cy="111125"/>
          </a:xfrm>
          <a:custGeom>
            <a:avLst/>
            <a:gdLst>
              <a:gd name="T0" fmla="*/ 79 w 79"/>
              <a:gd name="T1" fmla="*/ 35 h 70"/>
              <a:gd name="T2" fmla="*/ 0 w 79"/>
              <a:gd name="T3" fmla="*/ 0 h 70"/>
              <a:gd name="T4" fmla="*/ 0 w 79"/>
              <a:gd name="T5" fmla="*/ 70 h 70"/>
              <a:gd name="T6" fmla="*/ 79 w 79"/>
              <a:gd name="T7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0">
                <a:moveTo>
                  <a:pt x="79" y="35"/>
                </a:moveTo>
                <a:lnTo>
                  <a:pt x="0" y="0"/>
                </a:lnTo>
                <a:lnTo>
                  <a:pt x="0" y="70"/>
                </a:lnTo>
                <a:lnTo>
                  <a:pt x="79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25" name="Freeform 185">
            <a:extLst>
              <a:ext uri="{FF2B5EF4-FFF2-40B4-BE49-F238E27FC236}">
                <a16:creationId xmlns:a16="http://schemas.microsoft.com/office/drawing/2014/main" id="{1C85759A-E2D2-6E9D-A7A4-2E21112C85BD}"/>
              </a:ext>
            </a:extLst>
          </p:cNvPr>
          <p:cNvSpPr>
            <a:spLocks/>
          </p:cNvSpPr>
          <p:nvPr/>
        </p:nvSpPr>
        <p:spPr bwMode="auto">
          <a:xfrm>
            <a:off x="5719763" y="4622800"/>
            <a:ext cx="125412" cy="111125"/>
          </a:xfrm>
          <a:custGeom>
            <a:avLst/>
            <a:gdLst>
              <a:gd name="T0" fmla="*/ 79 w 79"/>
              <a:gd name="T1" fmla="*/ 35 h 70"/>
              <a:gd name="T2" fmla="*/ 0 w 79"/>
              <a:gd name="T3" fmla="*/ 0 h 70"/>
              <a:gd name="T4" fmla="*/ 0 w 79"/>
              <a:gd name="T5" fmla="*/ 70 h 70"/>
              <a:gd name="T6" fmla="*/ 79 w 79"/>
              <a:gd name="T7" fmla="*/ 3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9" h="70">
                <a:moveTo>
                  <a:pt x="79" y="35"/>
                </a:moveTo>
                <a:lnTo>
                  <a:pt x="0" y="0"/>
                </a:lnTo>
                <a:lnTo>
                  <a:pt x="0" y="70"/>
                </a:lnTo>
                <a:lnTo>
                  <a:pt x="79" y="35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433" name="Text Box 193">
            <a:extLst>
              <a:ext uri="{FF2B5EF4-FFF2-40B4-BE49-F238E27FC236}">
                <a16:creationId xmlns:a16="http://schemas.microsoft.com/office/drawing/2014/main" id="{974D69EA-78DA-2252-9F14-6B5197A43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2963A73D-01E3-308F-BED4-AE7FB5F7E5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Others</a:t>
            </a:r>
          </a:p>
        </p:txBody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F1DB2393-CC78-BDD8-8F8F-7B7B30F0E8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/>
              <a:t>Comparative Cause &amp; Effect</a:t>
            </a:r>
          </a:p>
          <a:p>
            <a:endParaRPr lang="en-US" altLang="en-US" sz="3200"/>
          </a:p>
          <a:p>
            <a:r>
              <a:rPr lang="en-US" altLang="en-US" sz="3200"/>
              <a:t>Planning Cause &amp; Effect</a:t>
            </a:r>
          </a:p>
        </p:txBody>
      </p:sp>
      <p:sp>
        <p:nvSpPr>
          <p:cNvPr id="524292" name="Text Box 4">
            <a:extLst>
              <a:ext uri="{FF2B5EF4-FFF2-40B4-BE49-F238E27FC236}">
                <a16:creationId xmlns:a16="http://schemas.microsoft.com/office/drawing/2014/main" id="{B60B19E9-D94F-667B-2FAD-81290068E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21AC72B6-1ED5-D766-748F-8DDDB114C8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Cause &amp; Effect Verification</a:t>
            </a:r>
          </a:p>
        </p:txBody>
      </p:sp>
      <p:sp>
        <p:nvSpPr>
          <p:cNvPr id="525445" name="Text Box 133">
            <a:extLst>
              <a:ext uri="{FF2B5EF4-FFF2-40B4-BE49-F238E27FC236}">
                <a16:creationId xmlns:a16="http://schemas.microsoft.com/office/drawing/2014/main" id="{E3E94300-4A6B-39F1-B80A-C69DE2E60E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3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pic>
        <p:nvPicPr>
          <p:cNvPr id="525446" name="Picture 134">
            <a:extLst>
              <a:ext uri="{FF2B5EF4-FFF2-40B4-BE49-F238E27FC236}">
                <a16:creationId xmlns:a16="http://schemas.microsoft.com/office/drawing/2014/main" id="{AD33705E-84C5-4453-577D-4BB36944F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8" y="1120775"/>
            <a:ext cx="8721725" cy="463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25447" name="Picture 135">
            <a:extLst>
              <a:ext uri="{FF2B5EF4-FFF2-40B4-BE49-F238E27FC236}">
                <a16:creationId xmlns:a16="http://schemas.microsoft.com/office/drawing/2014/main" id="{B4AC3E43-F0F1-6E74-A61D-747446E1CC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238" y="5229225"/>
            <a:ext cx="1152525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782967BF-F775-9360-FCB8-E638267677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Verification Methods - Absence/Presence</a:t>
            </a:r>
          </a:p>
        </p:txBody>
      </p:sp>
      <p:graphicFrame>
        <p:nvGraphicFramePr>
          <p:cNvPr id="526340" name="Object 4">
            <a:extLst>
              <a:ext uri="{FF2B5EF4-FFF2-40B4-BE49-F238E27FC236}">
                <a16:creationId xmlns:a16="http://schemas.microsoft.com/office/drawing/2014/main" id="{98C844EF-EFD7-E41A-BACB-C394D5B60A9D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04800" y="1066800"/>
          <a:ext cx="8458200" cy="435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058025" imgH="3638550" progId="Excel.Sheet.8">
                  <p:embed/>
                </p:oleObj>
              </mc:Choice>
              <mc:Fallback>
                <p:oleObj name="Worksheet" r:id="rId2" imgW="7058025" imgH="3638550" progId="Excel.Shee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066800"/>
                        <a:ext cx="8458200" cy="4359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6342" name="Text Box 6">
            <a:extLst>
              <a:ext uri="{FF2B5EF4-FFF2-40B4-BE49-F238E27FC236}">
                <a16:creationId xmlns:a16="http://schemas.microsoft.com/office/drawing/2014/main" id="{C5A81D6C-7B05-271B-0C85-2E7133C2E4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33" name="Rectangle 25">
            <a:extLst>
              <a:ext uri="{FF2B5EF4-FFF2-40B4-BE49-F238E27FC236}">
                <a16:creationId xmlns:a16="http://schemas.microsoft.com/office/drawing/2014/main" id="{E08B5CDD-E14D-3D57-00DF-3EEB1CA40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800" y="990600"/>
            <a:ext cx="6629400" cy="49530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10" name="Rectangle 2">
            <a:extLst>
              <a:ext uri="{FF2B5EF4-FFF2-40B4-BE49-F238E27FC236}">
                <a16:creationId xmlns:a16="http://schemas.microsoft.com/office/drawing/2014/main" id="{AB0D4FF8-2D20-80BF-32D8-8D76093500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Verification Methods - Absence/Presence</a:t>
            </a:r>
          </a:p>
        </p:txBody>
      </p:sp>
      <p:sp>
        <p:nvSpPr>
          <p:cNvPr id="529428" name="Text Box 20">
            <a:extLst>
              <a:ext uri="{FF2B5EF4-FFF2-40B4-BE49-F238E27FC236}">
                <a16:creationId xmlns:a16="http://schemas.microsoft.com/office/drawing/2014/main" id="{BD19BEC7-DCC7-AD28-B3AB-EBD654D4A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7338" y="1828800"/>
            <a:ext cx="601662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100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75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50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25</a:t>
            </a: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0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29412" name="Line 4">
            <a:extLst>
              <a:ext uri="{FF2B5EF4-FFF2-40B4-BE49-F238E27FC236}">
                <a16:creationId xmlns:a16="http://schemas.microsoft.com/office/drawing/2014/main" id="{5031BE51-B729-7813-64EC-17C05196548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4575" y="1865313"/>
            <a:ext cx="0" cy="2773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13" name="Line 5">
            <a:extLst>
              <a:ext uri="{FF2B5EF4-FFF2-40B4-BE49-F238E27FC236}">
                <a16:creationId xmlns:a16="http://schemas.microsoft.com/office/drawing/2014/main" id="{09AEFC27-04BB-4998-35A4-B6EA4BC1A2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4575" y="4638675"/>
            <a:ext cx="43195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14" name="Rectangle 6">
            <a:extLst>
              <a:ext uri="{FF2B5EF4-FFF2-40B4-BE49-F238E27FC236}">
                <a16:creationId xmlns:a16="http://schemas.microsoft.com/office/drawing/2014/main" id="{F04C985F-DF24-089F-CAB4-89A54FBE14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4575" y="3414713"/>
            <a:ext cx="719138" cy="12239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415" name="Rectangle 7">
            <a:extLst>
              <a:ext uri="{FF2B5EF4-FFF2-40B4-BE49-F238E27FC236}">
                <a16:creationId xmlns:a16="http://schemas.microsoft.com/office/drawing/2014/main" id="{7CC8AB09-7EDC-7ADE-4C90-3DAC3B92FD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3713" y="3617913"/>
            <a:ext cx="720725" cy="1020762"/>
          </a:xfrm>
          <a:prstGeom prst="rect">
            <a:avLst/>
          </a:prstGeom>
          <a:solidFill>
            <a:schemeClr val="accent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416" name="Rectangle 8">
            <a:extLst>
              <a:ext uri="{FF2B5EF4-FFF2-40B4-BE49-F238E27FC236}">
                <a16:creationId xmlns:a16="http://schemas.microsoft.com/office/drawing/2014/main" id="{410A7DD8-F016-6F61-D14C-D0C327DEE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4438" y="4332288"/>
            <a:ext cx="719137" cy="3063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417" name="Rectangle 9">
            <a:extLst>
              <a:ext uri="{FF2B5EF4-FFF2-40B4-BE49-F238E27FC236}">
                <a16:creationId xmlns:a16="http://schemas.microsoft.com/office/drawing/2014/main" id="{D05A4A7E-E999-7302-E4CE-DED1BDDB74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3575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418" name="Rectangle 10">
            <a:extLst>
              <a:ext uri="{FF2B5EF4-FFF2-40B4-BE49-F238E27FC236}">
                <a16:creationId xmlns:a16="http://schemas.microsoft.com/office/drawing/2014/main" id="{B8C2DFFD-6D5F-4C41-1E97-1E8401D8EE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4300" y="4537075"/>
            <a:ext cx="719138" cy="10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419" name="Rectangle 11">
            <a:extLst>
              <a:ext uri="{FF2B5EF4-FFF2-40B4-BE49-F238E27FC236}">
                <a16:creationId xmlns:a16="http://schemas.microsoft.com/office/drawing/2014/main" id="{93518703-816A-6E26-E006-2EDC5AFE4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3438" y="4435475"/>
            <a:ext cx="720725" cy="203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9420" name="Text Box 12">
            <a:extLst>
              <a:ext uri="{FF2B5EF4-FFF2-40B4-BE49-F238E27FC236}">
                <a16:creationId xmlns:a16="http://schemas.microsoft.com/office/drawing/2014/main" id="{410F1B8E-E4BE-7EC2-57A3-35F0E853E6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1371600"/>
            <a:ext cx="3425825" cy="4079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Causes of Defects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29421" name="Text Box 13">
            <a:extLst>
              <a:ext uri="{FF2B5EF4-FFF2-40B4-BE49-F238E27FC236}">
                <a16:creationId xmlns:a16="http://schemas.microsoft.com/office/drawing/2014/main" id="{DF307BBC-8B0E-0776-A794-E061EF55C9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3850" y="1819275"/>
            <a:ext cx="600075" cy="28575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127</a:t>
            </a: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125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100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75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50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25</a:t>
            </a: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r" eaLnBrk="1" hangingPunct="1">
              <a:lnSpc>
                <a:spcPct val="90000"/>
              </a:lnSpc>
            </a:pP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0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29422" name="Line 14">
            <a:extLst>
              <a:ext uri="{FF2B5EF4-FFF2-40B4-BE49-F238E27FC236}">
                <a16:creationId xmlns:a16="http://schemas.microsoft.com/office/drawing/2014/main" id="{E3B9CA5E-B6E9-8AB1-15B0-D008B68F9577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4163" y="1882775"/>
            <a:ext cx="0" cy="27559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23" name="Line 15">
            <a:extLst>
              <a:ext uri="{FF2B5EF4-FFF2-40B4-BE49-F238E27FC236}">
                <a16:creationId xmlns:a16="http://schemas.microsoft.com/office/drawing/2014/main" id="{CD8DFE3F-84F6-D426-5E32-0B4D998C1F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33713" y="2597150"/>
            <a:ext cx="720725" cy="817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24" name="Line 16">
            <a:extLst>
              <a:ext uri="{FF2B5EF4-FFF2-40B4-BE49-F238E27FC236}">
                <a16:creationId xmlns:a16="http://schemas.microsoft.com/office/drawing/2014/main" id="{1E6ABABA-4045-4FDC-6E46-A66A8DCB9C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54438" y="2290763"/>
            <a:ext cx="719137" cy="3063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25" name="Line 17">
            <a:extLst>
              <a:ext uri="{FF2B5EF4-FFF2-40B4-BE49-F238E27FC236}">
                <a16:creationId xmlns:a16="http://schemas.microsoft.com/office/drawing/2014/main" id="{7BD780A3-23ED-3D54-96BE-C5C0459C92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73575" y="2087563"/>
            <a:ext cx="720725" cy="203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26" name="Line 18">
            <a:extLst>
              <a:ext uri="{FF2B5EF4-FFF2-40B4-BE49-F238E27FC236}">
                <a16:creationId xmlns:a16="http://schemas.microsoft.com/office/drawing/2014/main" id="{DD3AC335-1858-3D6A-69BF-B3F3373C58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94300" y="1985963"/>
            <a:ext cx="719138" cy="101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27" name="Line 19">
            <a:extLst>
              <a:ext uri="{FF2B5EF4-FFF2-40B4-BE49-F238E27FC236}">
                <a16:creationId xmlns:a16="http://schemas.microsoft.com/office/drawing/2014/main" id="{8B73C9E5-FCE6-407B-9FE8-9D249731EC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13438" y="1882775"/>
            <a:ext cx="720725" cy="1031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29" name="Text Box 21">
            <a:extLst>
              <a:ext uri="{FF2B5EF4-FFF2-40B4-BE49-F238E27FC236}">
                <a16:creationId xmlns:a16="http://schemas.microsoft.com/office/drawing/2014/main" id="{D8236200-3D50-75E3-87BB-8AF654632750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6324600" y="3048000"/>
            <a:ext cx="2039938" cy="51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% of defects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29430" name="Line 22">
            <a:extLst>
              <a:ext uri="{FF2B5EF4-FFF2-40B4-BE49-F238E27FC236}">
                <a16:creationId xmlns:a16="http://schemas.microsoft.com/office/drawing/2014/main" id="{B9BDB44B-3CF4-8557-2A57-49EF20BCFB3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12988" y="1884363"/>
            <a:ext cx="43322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31" name="Text Box 23">
            <a:extLst>
              <a:ext uri="{FF2B5EF4-FFF2-40B4-BE49-F238E27FC236}">
                <a16:creationId xmlns:a16="http://schemas.microsoft.com/office/drawing/2014/main" id="{0D4806D8-998E-33EC-5488-9FBF854AB868}"/>
              </a:ext>
            </a:extLst>
          </p:cNvPr>
          <p:cNvSpPr txBox="1">
            <a:spLocks noChangeArrowheads="1"/>
          </p:cNvSpPr>
          <p:nvPr/>
        </p:nvSpPr>
        <p:spPr bwMode="auto">
          <a:xfrm rot="-5400000">
            <a:off x="463550" y="304165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Frequency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29434" name="Text Box 26">
            <a:extLst>
              <a:ext uri="{FF2B5EF4-FFF2-40B4-BE49-F238E27FC236}">
                <a16:creationId xmlns:a16="http://schemas.microsoft.com/office/drawing/2014/main" id="{F3F2F807-65FC-2DAB-59EB-7EB99E50CC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2200" y="4724400"/>
            <a:ext cx="2039938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A	B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29435" name="Text Box 27">
            <a:extLst>
              <a:ext uri="{FF2B5EF4-FFF2-40B4-BE49-F238E27FC236}">
                <a16:creationId xmlns:a16="http://schemas.microsoft.com/office/drawing/2014/main" id="{A909C658-05BB-EBD8-C116-FA953E746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64" name="Rectangle 32">
            <a:extLst>
              <a:ext uri="{FF2B5EF4-FFF2-40B4-BE49-F238E27FC236}">
                <a16:creationId xmlns:a16="http://schemas.microsoft.com/office/drawing/2014/main" id="{CD526E26-E459-F7F0-C38C-74F402816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886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0463" name="Rectangle 31">
            <a:extLst>
              <a:ext uri="{FF2B5EF4-FFF2-40B4-BE49-F238E27FC236}">
                <a16:creationId xmlns:a16="http://schemas.microsoft.com/office/drawing/2014/main" id="{023A5B1C-FA39-2104-DF72-5E4670CE93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838200"/>
            <a:ext cx="6172200" cy="28194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0458" name="Text Box 26">
            <a:extLst>
              <a:ext uri="{FF2B5EF4-FFF2-40B4-BE49-F238E27FC236}">
                <a16:creationId xmlns:a16="http://schemas.microsoft.com/office/drawing/2014/main" id="{0F665F5A-4645-A938-78FC-4F4B8F61C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5775" y="6324600"/>
            <a:ext cx="987425" cy="3365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600" b="1">
                <a:latin typeface="Arial" panose="020B0604020202020204" pitchFamily="34" charset="0"/>
                <a:ea typeface="Batang" panose="02030600000101010101" pitchFamily="18" charset="-127"/>
              </a:rPr>
              <a:t>Value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30460" name="Text Box 28">
            <a:extLst>
              <a:ext uri="{FF2B5EF4-FFF2-40B4-BE49-F238E27FC236}">
                <a16:creationId xmlns:a16="http://schemas.microsoft.com/office/drawing/2014/main" id="{18E2641E-D074-4436-DCD7-C9D20BD24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2038" y="3200400"/>
            <a:ext cx="2366962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Value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30434" name="Rectangle 2">
            <a:extLst>
              <a:ext uri="{FF2B5EF4-FFF2-40B4-BE49-F238E27FC236}">
                <a16:creationId xmlns:a16="http://schemas.microsoft.com/office/drawing/2014/main" id="{9AB0523A-5F7F-9049-F24F-682ABD6455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Verification Methods - Absence/Presence</a:t>
            </a:r>
          </a:p>
        </p:txBody>
      </p:sp>
      <p:sp>
        <p:nvSpPr>
          <p:cNvPr id="530436" name="Line 4">
            <a:extLst>
              <a:ext uri="{FF2B5EF4-FFF2-40B4-BE49-F238E27FC236}">
                <a16:creationId xmlns:a16="http://schemas.microsoft.com/office/drawing/2014/main" id="{1AB4CF6C-9DD9-EFB7-1B05-BF10D20F934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1358900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37" name="Line 5">
            <a:extLst>
              <a:ext uri="{FF2B5EF4-FFF2-40B4-BE49-F238E27FC236}">
                <a16:creationId xmlns:a16="http://schemas.microsoft.com/office/drawing/2014/main" id="{20F71833-CB2B-C962-93CF-00A28D740854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3213100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38" name="Rectangle 6">
            <a:extLst>
              <a:ext uri="{FF2B5EF4-FFF2-40B4-BE49-F238E27FC236}">
                <a16:creationId xmlns:a16="http://schemas.microsoft.com/office/drawing/2014/main" id="{53879BBE-5412-F610-6D13-12AE32965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6563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39" name="Rectangle 7">
            <a:extLst>
              <a:ext uri="{FF2B5EF4-FFF2-40B4-BE49-F238E27FC236}">
                <a16:creationId xmlns:a16="http://schemas.microsoft.com/office/drawing/2014/main" id="{4765B8D7-50C5-DCBD-EF1D-6ED6C3FD97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838" y="2122488"/>
            <a:ext cx="295275" cy="10906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0" name="Rectangle 8">
            <a:extLst>
              <a:ext uri="{FF2B5EF4-FFF2-40B4-BE49-F238E27FC236}">
                <a16:creationId xmlns:a16="http://schemas.microsoft.com/office/drawing/2014/main" id="{CAFDE125-47B7-9C69-F65D-87370CA78B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113" y="1358900"/>
            <a:ext cx="296862" cy="18542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1" name="Rectangle 9">
            <a:extLst>
              <a:ext uri="{FF2B5EF4-FFF2-40B4-BE49-F238E27FC236}">
                <a16:creationId xmlns:a16="http://schemas.microsoft.com/office/drawing/2014/main" id="{5D576BF4-C398-1E20-7187-36249C346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1576388"/>
            <a:ext cx="295275" cy="163671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2" name="Rectangle 10">
            <a:extLst>
              <a:ext uri="{FF2B5EF4-FFF2-40B4-BE49-F238E27FC236}">
                <a16:creationId xmlns:a16="http://schemas.microsoft.com/office/drawing/2014/main" id="{D9D9AD33-F436-1E66-D23B-26E84CDE39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0" y="2341563"/>
            <a:ext cx="296863" cy="8715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3" name="Rectangle 11">
            <a:extLst>
              <a:ext uri="{FF2B5EF4-FFF2-40B4-BE49-F238E27FC236}">
                <a16:creationId xmlns:a16="http://schemas.microsoft.com/office/drawing/2014/main" id="{17E600C0-3801-D42A-F079-5EB2AB8141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2886075"/>
            <a:ext cx="296862" cy="3270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4" name="Rectangle 12">
            <a:extLst>
              <a:ext uri="{FF2B5EF4-FFF2-40B4-BE49-F238E27FC236}">
                <a16:creationId xmlns:a16="http://schemas.microsoft.com/office/drawing/2014/main" id="{FDDE7115-09C1-E8D6-B99D-0B6251F649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2559050"/>
            <a:ext cx="295275" cy="65405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5" name="Text Box 13">
            <a:extLst>
              <a:ext uri="{FF2B5EF4-FFF2-40B4-BE49-F238E27FC236}">
                <a16:creationId xmlns:a16="http://schemas.microsoft.com/office/drawing/2014/main" id="{824C3C39-30FB-F432-A475-49B9236F30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2122488"/>
            <a:ext cx="1384300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Frequency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30446" name="Text Box 14">
            <a:extLst>
              <a:ext uri="{FF2B5EF4-FFF2-40B4-BE49-F238E27FC236}">
                <a16:creationId xmlns:a16="http://schemas.microsoft.com/office/drawing/2014/main" id="{E06191B1-895C-A2DB-D4EC-A331CB6FB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882650"/>
            <a:ext cx="4046537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Performance With Factor Absent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30447" name="Line 15">
            <a:extLst>
              <a:ext uri="{FF2B5EF4-FFF2-40B4-BE49-F238E27FC236}">
                <a16:creationId xmlns:a16="http://schemas.microsoft.com/office/drawing/2014/main" id="{80F69C2E-2F46-F458-4378-5DD2AD706598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4473575"/>
            <a:ext cx="0" cy="185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8" name="Line 16">
            <a:extLst>
              <a:ext uri="{FF2B5EF4-FFF2-40B4-BE49-F238E27FC236}">
                <a16:creationId xmlns:a16="http://schemas.microsoft.com/office/drawing/2014/main" id="{9F060135-3A81-4B5A-DE47-BD0D8C36C9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9700" y="6327775"/>
            <a:ext cx="345281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9" name="Rectangle 17">
            <a:extLst>
              <a:ext uri="{FF2B5EF4-FFF2-40B4-BE49-F238E27FC236}">
                <a16:creationId xmlns:a16="http://schemas.microsoft.com/office/drawing/2014/main" id="{9C5EA5AA-30CD-EF18-196F-C70EBACED7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3525" y="5246688"/>
            <a:ext cx="295275" cy="108108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0" name="Rectangle 18">
            <a:extLst>
              <a:ext uri="{FF2B5EF4-FFF2-40B4-BE49-F238E27FC236}">
                <a16:creationId xmlns:a16="http://schemas.microsoft.com/office/drawing/2014/main" id="{C741EB14-86DA-FADB-E68D-434F1CFC5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781675"/>
            <a:ext cx="296863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1" name="Rectangle 19">
            <a:extLst>
              <a:ext uri="{FF2B5EF4-FFF2-40B4-BE49-F238E27FC236}">
                <a16:creationId xmlns:a16="http://schemas.microsoft.com/office/drawing/2014/main" id="{C0F0E047-9D84-673B-4198-6F2BC77EC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7113" y="5891213"/>
            <a:ext cx="296862" cy="4365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2" name="Rectangle 20">
            <a:extLst>
              <a:ext uri="{FF2B5EF4-FFF2-40B4-BE49-F238E27FC236}">
                <a16:creationId xmlns:a16="http://schemas.microsoft.com/office/drawing/2014/main" id="{EF373166-2A00-BB5C-6029-2BC21BDB7C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63975" y="5781675"/>
            <a:ext cx="295275" cy="546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3" name="Rectangle 21">
            <a:extLst>
              <a:ext uri="{FF2B5EF4-FFF2-40B4-BE49-F238E27FC236}">
                <a16:creationId xmlns:a16="http://schemas.microsoft.com/office/drawing/2014/main" id="{20079E8C-64EA-93CC-48F5-05E07A5D2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0" y="5454650"/>
            <a:ext cx="296863" cy="873125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4" name="Rectangle 22">
            <a:extLst>
              <a:ext uri="{FF2B5EF4-FFF2-40B4-BE49-F238E27FC236}">
                <a16:creationId xmlns:a16="http://schemas.microsoft.com/office/drawing/2014/main" id="{FE81374B-98AF-E074-D645-90CBEA7AF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0" y="4910138"/>
            <a:ext cx="295275" cy="1417637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5" name="Rectangle 23">
            <a:extLst>
              <a:ext uri="{FF2B5EF4-FFF2-40B4-BE49-F238E27FC236}">
                <a16:creationId xmlns:a16="http://schemas.microsoft.com/office/drawing/2014/main" id="{F23892CF-D2A8-23CC-E059-951E8BC00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4583113"/>
            <a:ext cx="296862" cy="1744662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6" name="Rectangle 24">
            <a:extLst>
              <a:ext uri="{FF2B5EF4-FFF2-40B4-BE49-F238E27FC236}">
                <a16:creationId xmlns:a16="http://schemas.microsoft.com/office/drawing/2014/main" id="{C602AE7D-FD68-B0AC-DF5A-7E6E647A4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5019675"/>
            <a:ext cx="295275" cy="1308100"/>
          </a:xfrm>
          <a:prstGeom prst="rect">
            <a:avLst/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57" name="Text Box 25">
            <a:extLst>
              <a:ext uri="{FF2B5EF4-FFF2-40B4-BE49-F238E27FC236}">
                <a16:creationId xmlns:a16="http://schemas.microsoft.com/office/drawing/2014/main" id="{B46117C6-43ED-0249-D95C-91A41BFB59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5563" y="5237163"/>
            <a:ext cx="1354137" cy="4365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Frequency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30459" name="Text Box 27">
            <a:extLst>
              <a:ext uri="{FF2B5EF4-FFF2-40B4-BE49-F238E27FC236}">
                <a16:creationId xmlns:a16="http://schemas.microsoft.com/office/drawing/2014/main" id="{0010BD01-3F06-722A-AFA2-A5C5CA3954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962400"/>
            <a:ext cx="3959225" cy="3270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Performance With Factor Present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30461" name="Line 29">
            <a:extLst>
              <a:ext uri="{FF2B5EF4-FFF2-40B4-BE49-F238E27FC236}">
                <a16:creationId xmlns:a16="http://schemas.microsoft.com/office/drawing/2014/main" id="{8EC7DB19-CDF9-D607-CFEB-8C1894DD35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948238" y="4373563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62" name="Line 30">
            <a:extLst>
              <a:ext uri="{FF2B5EF4-FFF2-40B4-BE49-F238E27FC236}">
                <a16:creationId xmlns:a16="http://schemas.microsoft.com/office/drawing/2014/main" id="{061ED4C1-4F45-9BA7-4DE9-EB71DC6CAF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1258888"/>
            <a:ext cx="0" cy="1963737"/>
          </a:xfrm>
          <a:prstGeom prst="line">
            <a:avLst/>
          </a:prstGeom>
          <a:noFill/>
          <a:ln w="28575">
            <a:solidFill>
              <a:srgbClr val="00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65" name="Text Box 33">
            <a:extLst>
              <a:ext uri="{FF2B5EF4-FFF2-40B4-BE49-F238E27FC236}">
                <a16:creationId xmlns:a16="http://schemas.microsoft.com/office/drawing/2014/main" id="{D08EBBD5-C161-7906-ED47-F00D639DB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501" name="Rectangle 45">
            <a:extLst>
              <a:ext uri="{FF2B5EF4-FFF2-40B4-BE49-F238E27FC236}">
                <a16:creationId xmlns:a16="http://schemas.microsoft.com/office/drawing/2014/main" id="{83746937-568B-57B4-9E91-E1FB024D0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295400"/>
            <a:ext cx="7239000" cy="4495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1458" name="Rectangle 2">
            <a:extLst>
              <a:ext uri="{FF2B5EF4-FFF2-40B4-BE49-F238E27FC236}">
                <a16:creationId xmlns:a16="http://schemas.microsoft.com/office/drawing/2014/main" id="{F6FD911B-2972-A70A-955D-D3A9BB3914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Verification Methods – Variable Level</a:t>
            </a:r>
          </a:p>
        </p:txBody>
      </p:sp>
      <p:grpSp>
        <p:nvGrpSpPr>
          <p:cNvPr id="531459" name="Group 3">
            <a:extLst>
              <a:ext uri="{FF2B5EF4-FFF2-40B4-BE49-F238E27FC236}">
                <a16:creationId xmlns:a16="http://schemas.microsoft.com/office/drawing/2014/main" id="{A15C0304-8351-9D37-1AF4-A6298A0D5BA7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1447800"/>
            <a:ext cx="7239000" cy="4076700"/>
            <a:chOff x="3381" y="2744"/>
            <a:chExt cx="6970" cy="3924"/>
          </a:xfrm>
        </p:grpSpPr>
        <p:sp>
          <p:nvSpPr>
            <p:cNvPr id="531460" name="Line 4">
              <a:extLst>
                <a:ext uri="{FF2B5EF4-FFF2-40B4-BE49-F238E27FC236}">
                  <a16:creationId xmlns:a16="http://schemas.microsoft.com/office/drawing/2014/main" id="{1F148BE3-C58F-AFCD-6FAE-47E70A7A19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1" y="3122"/>
              <a:ext cx="1" cy="32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61" name="Line 5">
              <a:extLst>
                <a:ext uri="{FF2B5EF4-FFF2-40B4-BE49-F238E27FC236}">
                  <a16:creationId xmlns:a16="http://schemas.microsoft.com/office/drawing/2014/main" id="{43F68E5C-220F-0044-139B-4D64990FE5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77" y="6174"/>
              <a:ext cx="470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med"/>
              <a:tailEnd type="triangl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62" name="Rectangle 6">
              <a:extLst>
                <a:ext uri="{FF2B5EF4-FFF2-40B4-BE49-F238E27FC236}">
                  <a16:creationId xmlns:a16="http://schemas.microsoft.com/office/drawing/2014/main" id="{B5E04B86-4B52-D4B0-3483-2CD88BE6C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1" y="5897"/>
              <a:ext cx="2150" cy="5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Driving Speed</a:t>
              </a:r>
            </a:p>
            <a:p>
              <a:pPr algn="ct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(MPH)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1463" name="Rectangle 7">
              <a:extLst>
                <a:ext uri="{FF2B5EF4-FFF2-40B4-BE49-F238E27FC236}">
                  <a16:creationId xmlns:a16="http://schemas.microsoft.com/office/drawing/2014/main" id="{2390F801-0B4F-5B57-2840-A711877C74E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401" y="4553"/>
              <a:ext cx="2407" cy="4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Gas Mileage (MPG)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grpSp>
          <p:nvGrpSpPr>
            <p:cNvPr id="531464" name="Group 8">
              <a:extLst>
                <a:ext uri="{FF2B5EF4-FFF2-40B4-BE49-F238E27FC236}">
                  <a16:creationId xmlns:a16="http://schemas.microsoft.com/office/drawing/2014/main" id="{A5D466CC-2FC3-54D8-C600-09B712F206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77" y="3564"/>
              <a:ext cx="2611" cy="2332"/>
              <a:chOff x="0" y="1"/>
              <a:chExt cx="19999" cy="19997"/>
            </a:xfrm>
          </p:grpSpPr>
          <p:sp>
            <p:nvSpPr>
              <p:cNvPr id="531465" name="Oval 9">
                <a:extLst>
                  <a:ext uri="{FF2B5EF4-FFF2-40B4-BE49-F238E27FC236}">
                    <a16:creationId xmlns:a16="http://schemas.microsoft.com/office/drawing/2014/main" id="{06CB8CEA-FA2B-FB87-E30F-A6E8C0370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308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66" name="Oval 10">
                <a:extLst>
                  <a:ext uri="{FF2B5EF4-FFF2-40B4-BE49-F238E27FC236}">
                    <a16:creationId xmlns:a16="http://schemas.microsoft.com/office/drawing/2014/main" id="{D5B58570-1075-2980-BA18-D5916AB29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7" y="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67" name="Oval 11">
                <a:extLst>
                  <a:ext uri="{FF2B5EF4-FFF2-40B4-BE49-F238E27FC236}">
                    <a16:creationId xmlns:a16="http://schemas.microsoft.com/office/drawing/2014/main" id="{0B206D90-D59F-2E00-8B34-510A16F8D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2" y="39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68" name="Oval 12">
                <a:extLst>
                  <a:ext uri="{FF2B5EF4-FFF2-40B4-BE49-F238E27FC236}">
                    <a16:creationId xmlns:a16="http://schemas.microsoft.com/office/drawing/2014/main" id="{A84960E9-F110-8AC3-A9F0-E53C86009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463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69" name="Oval 13">
                <a:extLst>
                  <a:ext uri="{FF2B5EF4-FFF2-40B4-BE49-F238E27FC236}">
                    <a16:creationId xmlns:a16="http://schemas.microsoft.com/office/drawing/2014/main" id="{2A705C79-A6E0-D16D-6D69-A4CFDDFE7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55" y="824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0" name="Oval 14">
                <a:extLst>
                  <a:ext uri="{FF2B5EF4-FFF2-40B4-BE49-F238E27FC236}">
                    <a16:creationId xmlns:a16="http://schemas.microsoft.com/office/drawing/2014/main" id="{2AC45F3C-478F-BEED-E4C6-839CB371CB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74" y="1209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1" name="Oval 15">
                <a:extLst>
                  <a:ext uri="{FF2B5EF4-FFF2-40B4-BE49-F238E27FC236}">
                    <a16:creationId xmlns:a16="http://schemas.microsoft.com/office/drawing/2014/main" id="{48D28C2A-3F32-5F62-EBBF-0C35A4DD8A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70" y="78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2" name="Oval 16">
                <a:extLst>
                  <a:ext uri="{FF2B5EF4-FFF2-40B4-BE49-F238E27FC236}">
                    <a16:creationId xmlns:a16="http://schemas.microsoft.com/office/drawing/2014/main" id="{3AF22EF0-E3DB-45C2-7636-AEF0F6C87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27" y="4760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3" name="Oval 17">
                <a:extLst>
                  <a:ext uri="{FF2B5EF4-FFF2-40B4-BE49-F238E27FC236}">
                    <a16:creationId xmlns:a16="http://schemas.microsoft.com/office/drawing/2014/main" id="{A609B9A2-BB7B-C92F-441A-F008035E59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42" y="875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4" name="Oval 18">
                <a:extLst>
                  <a:ext uri="{FF2B5EF4-FFF2-40B4-BE49-F238E27FC236}">
                    <a16:creationId xmlns:a16="http://schemas.microsoft.com/office/drawing/2014/main" id="{3E167059-C073-BBF7-4425-E397DEF71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80" y="1324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5" name="Oval 19">
                <a:extLst>
                  <a:ext uri="{FF2B5EF4-FFF2-40B4-BE49-F238E27FC236}">
                    <a16:creationId xmlns:a16="http://schemas.microsoft.com/office/drawing/2014/main" id="{214BEECD-5BC2-DEB6-3ACC-C659056E6B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38" y="1016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6" name="Oval 20">
                <a:extLst>
                  <a:ext uri="{FF2B5EF4-FFF2-40B4-BE49-F238E27FC236}">
                    <a16:creationId xmlns:a16="http://schemas.microsoft.com/office/drawing/2014/main" id="{6873AD19-9CCE-B854-A432-D8CF287258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3" y="1414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7" name="Oval 21">
                <a:extLst>
                  <a:ext uri="{FF2B5EF4-FFF2-40B4-BE49-F238E27FC236}">
                    <a16:creationId xmlns:a16="http://schemas.microsoft.com/office/drawing/2014/main" id="{2E902367-E326-BF60-BF48-416C0E5C5B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2" y="16044"/>
                <a:ext cx="583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8" name="Oval 22">
                <a:extLst>
                  <a:ext uri="{FF2B5EF4-FFF2-40B4-BE49-F238E27FC236}">
                    <a16:creationId xmlns:a16="http://schemas.microsoft.com/office/drawing/2014/main" id="{850CA8F4-6880-CD90-8DA8-7EFE43D2C4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70" y="1295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9" name="Oval 23">
                <a:extLst>
                  <a:ext uri="{FF2B5EF4-FFF2-40B4-BE49-F238E27FC236}">
                    <a16:creationId xmlns:a16="http://schemas.microsoft.com/office/drawing/2014/main" id="{E9A7BE98-399A-B0EA-C530-33620757C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85" y="1694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0" name="Oval 24">
                <a:extLst>
                  <a:ext uri="{FF2B5EF4-FFF2-40B4-BE49-F238E27FC236}">
                    <a16:creationId xmlns:a16="http://schemas.microsoft.com/office/drawing/2014/main" id="{3EE861C5-A0F9-010C-03E3-D94446437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36" y="1497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1" name="Oval 25">
                <a:extLst>
                  <a:ext uri="{FF2B5EF4-FFF2-40B4-BE49-F238E27FC236}">
                    <a16:creationId xmlns:a16="http://schemas.microsoft.com/office/drawing/2014/main" id="{18F5AA4B-2F20-113E-F3D6-9A54322DB9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93" y="13557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2" name="Oval 26">
                <a:extLst>
                  <a:ext uri="{FF2B5EF4-FFF2-40B4-BE49-F238E27FC236}">
                    <a16:creationId xmlns:a16="http://schemas.microsoft.com/office/drawing/2014/main" id="{3FA70EFE-B780-2A54-2F3D-9E59C0A180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08" y="17544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3" name="Oval 27">
                <a:extLst>
                  <a:ext uri="{FF2B5EF4-FFF2-40B4-BE49-F238E27FC236}">
                    <a16:creationId xmlns:a16="http://schemas.microsoft.com/office/drawing/2014/main" id="{1ED31A23-F906-AF82-82BB-8CB8FA4363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04" y="9742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4" name="Oval 28">
                <a:extLst>
                  <a:ext uri="{FF2B5EF4-FFF2-40B4-BE49-F238E27FC236}">
                    <a16:creationId xmlns:a16="http://schemas.microsoft.com/office/drawing/2014/main" id="{FA92CA78-305F-BD64-2FA3-9D0DB0AD6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61" y="6655"/>
                <a:ext cx="582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5" name="Oval 29">
                <a:extLst>
                  <a:ext uri="{FF2B5EF4-FFF2-40B4-BE49-F238E27FC236}">
                    <a16:creationId xmlns:a16="http://schemas.microsoft.com/office/drawing/2014/main" id="{C8B86A8E-0A07-7745-35E8-DE6C4954B5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76" y="10643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6" name="Oval 30">
                <a:extLst>
                  <a:ext uri="{FF2B5EF4-FFF2-40B4-BE49-F238E27FC236}">
                    <a16:creationId xmlns:a16="http://schemas.microsoft.com/office/drawing/2014/main" id="{DAFB0631-360E-952E-E439-078BA0FF9B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4" y="4889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7" name="Oval 31">
                <a:extLst>
                  <a:ext uri="{FF2B5EF4-FFF2-40B4-BE49-F238E27FC236}">
                    <a16:creationId xmlns:a16="http://schemas.microsoft.com/office/drawing/2014/main" id="{23A26C5F-29D1-F252-4153-858A9BAB1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21" y="1801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8" name="Oval 32">
                <a:extLst>
                  <a:ext uri="{FF2B5EF4-FFF2-40B4-BE49-F238E27FC236}">
                    <a16:creationId xmlns:a16="http://schemas.microsoft.com/office/drawing/2014/main" id="{81F7BE8E-2ED4-E633-2775-310131A829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6" y="5788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9" name="Oval 33">
                <a:extLst>
                  <a:ext uri="{FF2B5EF4-FFF2-40B4-BE49-F238E27FC236}">
                    <a16:creationId xmlns:a16="http://schemas.microsoft.com/office/drawing/2014/main" id="{68BD778A-E1B4-D6EE-A4B5-F99E8AB9D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44" y="18574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0" name="Oval 34">
                <a:extLst>
                  <a:ext uri="{FF2B5EF4-FFF2-40B4-BE49-F238E27FC236}">
                    <a16:creationId xmlns:a16="http://schemas.microsoft.com/office/drawing/2014/main" id="{DD349EE2-8677-FC17-B15A-65785085D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01" y="15478"/>
                <a:ext cx="583" cy="524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1" name="Oval 35">
                <a:extLst>
                  <a:ext uri="{FF2B5EF4-FFF2-40B4-BE49-F238E27FC236}">
                    <a16:creationId xmlns:a16="http://schemas.microsoft.com/office/drawing/2014/main" id="{A143E31D-7479-98D2-18A2-422F62ABB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17" y="19475"/>
                <a:ext cx="582" cy="523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31492" name="Line 36">
              <a:extLst>
                <a:ext uri="{FF2B5EF4-FFF2-40B4-BE49-F238E27FC236}">
                  <a16:creationId xmlns:a16="http://schemas.microsoft.com/office/drawing/2014/main" id="{892B3D8D-54DE-5E1A-150F-620B2AB9C9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69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3" name="Line 37">
              <a:extLst>
                <a:ext uri="{FF2B5EF4-FFF2-40B4-BE49-F238E27FC236}">
                  <a16:creationId xmlns:a16="http://schemas.microsoft.com/office/drawing/2014/main" id="{77D8B04A-E95F-8F37-4A1D-ED6EC7B59E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4" y="6112"/>
              <a:ext cx="1" cy="1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4" name="Line 38">
              <a:extLst>
                <a:ext uri="{FF2B5EF4-FFF2-40B4-BE49-F238E27FC236}">
                  <a16:creationId xmlns:a16="http://schemas.microsoft.com/office/drawing/2014/main" id="{2093935F-CBC5-783E-951D-F9053D32DA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5753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5" name="Line 39">
              <a:extLst>
                <a:ext uri="{FF2B5EF4-FFF2-40B4-BE49-F238E27FC236}">
                  <a16:creationId xmlns:a16="http://schemas.microsoft.com/office/drawing/2014/main" id="{0226974C-2D8D-563A-CDC9-2FFB2CFA7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4" y="3788"/>
              <a:ext cx="211" cy="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6" name="Rectangle 40">
              <a:extLst>
                <a:ext uri="{FF2B5EF4-FFF2-40B4-BE49-F238E27FC236}">
                  <a16:creationId xmlns:a16="http://schemas.microsoft.com/office/drawing/2014/main" id="{A8C89848-0DD2-5F3A-03FD-5B42A6439D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4" y="5558"/>
              <a:ext cx="526" cy="2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20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1497" name="Rectangle 41">
              <a:extLst>
                <a:ext uri="{FF2B5EF4-FFF2-40B4-BE49-F238E27FC236}">
                  <a16:creationId xmlns:a16="http://schemas.microsoft.com/office/drawing/2014/main" id="{F9975D0E-FA46-65E9-BF3F-9B3AAE9ED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" y="3622"/>
              <a:ext cx="706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26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1498" name="Rectangle 42">
              <a:extLst>
                <a:ext uri="{FF2B5EF4-FFF2-40B4-BE49-F238E27FC236}">
                  <a16:creationId xmlns:a16="http://schemas.microsoft.com/office/drawing/2014/main" id="{B337D8F8-3D30-A996-BA32-38F858212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4" y="6322"/>
              <a:ext cx="42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35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1499" name="Rectangle 43">
              <a:extLst>
                <a:ext uri="{FF2B5EF4-FFF2-40B4-BE49-F238E27FC236}">
                  <a16:creationId xmlns:a16="http://schemas.microsoft.com/office/drawing/2014/main" id="{A4D07081-6B81-A1D6-EBC3-B07FF1CE7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04" y="6322"/>
              <a:ext cx="301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latin typeface="Arial" panose="020B0604020202020204" pitchFamily="34" charset="0"/>
                  <a:ea typeface="Batang" panose="02030600000101010101" pitchFamily="18" charset="-127"/>
                </a:rPr>
                <a:t>75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1500" name="Text Box 44">
              <a:extLst>
                <a:ext uri="{FF2B5EF4-FFF2-40B4-BE49-F238E27FC236}">
                  <a16:creationId xmlns:a16="http://schemas.microsoft.com/office/drawing/2014/main" id="{870B017A-56D3-E401-46CD-480A865807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0" y="2744"/>
              <a:ext cx="3486" cy="42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latin typeface="Arial" panose="020B0604020202020204" pitchFamily="34" charset="0"/>
                  <a:ea typeface="Batang" panose="02030600000101010101" pitchFamily="18" charset="-127"/>
                </a:rPr>
                <a:t>Automobile Gas Mileage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</p:grpSp>
      <p:sp>
        <p:nvSpPr>
          <p:cNvPr id="531502" name="Text Box 46">
            <a:extLst>
              <a:ext uri="{FF2B5EF4-FFF2-40B4-BE49-F238E27FC236}">
                <a16:creationId xmlns:a16="http://schemas.microsoft.com/office/drawing/2014/main" id="{2FF34060-5F10-ACED-543F-A45A8E52E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5" name="Rectangle 5">
            <a:extLst>
              <a:ext uri="{FF2B5EF4-FFF2-40B4-BE49-F238E27FC236}">
                <a16:creationId xmlns:a16="http://schemas.microsoft.com/office/drawing/2014/main" id="{0AEEAB6E-47C9-7CF2-77FD-3932554E8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14400"/>
            <a:ext cx="8839200" cy="4876800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482" name="Rectangle 2">
            <a:extLst>
              <a:ext uri="{FF2B5EF4-FFF2-40B4-BE49-F238E27FC236}">
                <a16:creationId xmlns:a16="http://schemas.microsoft.com/office/drawing/2014/main" id="{52E26EFD-76B1-16B5-029A-3E5864632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Verification Matrix</a:t>
            </a:r>
          </a:p>
        </p:txBody>
      </p:sp>
      <p:sp>
        <p:nvSpPr>
          <p:cNvPr id="532484" name="Rectangle 4">
            <a:extLst>
              <a:ext uri="{FF2B5EF4-FFF2-40B4-BE49-F238E27FC236}">
                <a16:creationId xmlns:a16="http://schemas.microsoft.com/office/drawing/2014/main" id="{03FB3D85-BA14-F53B-55B0-E100C50C4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438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486" name="AutoShape 6">
            <a:extLst>
              <a:ext uri="{FF2B5EF4-FFF2-40B4-BE49-F238E27FC236}">
                <a16:creationId xmlns:a16="http://schemas.microsoft.com/office/drawing/2014/main" id="{0689F01D-6492-473D-0A5B-AB13335BEA4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04800" y="1219200"/>
            <a:ext cx="8610600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88" name="Rectangle 8">
            <a:extLst>
              <a:ext uri="{FF2B5EF4-FFF2-40B4-BE49-F238E27FC236}">
                <a16:creationId xmlns:a16="http://schemas.microsoft.com/office/drawing/2014/main" id="{8F0A2593-83DF-059B-C0E1-3F1930517F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46188"/>
            <a:ext cx="381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489" name="Rectangle 9">
            <a:extLst>
              <a:ext uri="{FF2B5EF4-FFF2-40B4-BE49-F238E27FC236}">
                <a16:creationId xmlns:a16="http://schemas.microsoft.com/office/drawing/2014/main" id="{37F5ABDA-0F1E-51AF-EE96-052D34186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3" y="2894013"/>
            <a:ext cx="938212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0" name="Rectangle 10">
            <a:extLst>
              <a:ext uri="{FF2B5EF4-FFF2-40B4-BE49-F238E27FC236}">
                <a16:creationId xmlns:a16="http://schemas.microsoft.com/office/drawing/2014/main" id="{8000A882-CFFF-9653-8B47-64BAE94DC1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3559175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1" name="Rectangle 11">
            <a:extLst>
              <a:ext uri="{FF2B5EF4-FFF2-40B4-BE49-F238E27FC236}">
                <a16:creationId xmlns:a16="http://schemas.microsoft.com/office/drawing/2014/main" id="{85B28BAB-B321-5B0A-271F-BB189C3AF9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3094038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2" name="Rectangle 12">
            <a:extLst>
              <a:ext uri="{FF2B5EF4-FFF2-40B4-BE49-F238E27FC236}">
                <a16:creationId xmlns:a16="http://schemas.microsoft.com/office/drawing/2014/main" id="{4A4C7A1B-0A42-4C5C-6E18-D01AB7F642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2628900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3" name="Rectangle 13">
            <a:extLst>
              <a:ext uri="{FF2B5EF4-FFF2-40B4-BE49-F238E27FC236}">
                <a16:creationId xmlns:a16="http://schemas.microsoft.com/office/drawing/2014/main" id="{C4B95344-6A79-67C4-DA1F-E2DEFA034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2163763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4" name="Rectangle 14">
            <a:extLst>
              <a:ext uri="{FF2B5EF4-FFF2-40B4-BE49-F238E27FC236}">
                <a16:creationId xmlns:a16="http://schemas.microsoft.com/office/drawing/2014/main" id="{76FED1B7-32A7-EC84-142F-EC650B85C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1700213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5" name="Rectangle 15">
            <a:extLst>
              <a:ext uri="{FF2B5EF4-FFF2-40B4-BE49-F238E27FC236}">
                <a16:creationId xmlns:a16="http://schemas.microsoft.com/office/drawing/2014/main" id="{E9E1576A-C41D-EE87-2101-6CD144F1F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4487863"/>
            <a:ext cx="2025650" cy="401637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6" name="Rectangle 16">
            <a:extLst>
              <a:ext uri="{FF2B5EF4-FFF2-40B4-BE49-F238E27FC236}">
                <a16:creationId xmlns:a16="http://schemas.microsoft.com/office/drawing/2014/main" id="{F59DF3B5-C87C-8EC6-B5D6-A93E59467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4022725"/>
            <a:ext cx="2025650" cy="401638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97" name="Line 17">
            <a:extLst>
              <a:ext uri="{FF2B5EF4-FFF2-40B4-BE49-F238E27FC236}">
                <a16:creationId xmlns:a16="http://schemas.microsoft.com/office/drawing/2014/main" id="{2C311080-A44C-E8A0-6B1F-A84F0FE697A1}"/>
              </a:ext>
            </a:extLst>
          </p:cNvPr>
          <p:cNvSpPr>
            <a:spLocks noChangeShapeType="1"/>
          </p:cNvSpPr>
          <p:nvPr/>
        </p:nvSpPr>
        <p:spPr bwMode="auto">
          <a:xfrm>
            <a:off x="1246188" y="3094038"/>
            <a:ext cx="155575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8" name="Line 18">
            <a:extLst>
              <a:ext uri="{FF2B5EF4-FFF2-40B4-BE49-F238E27FC236}">
                <a16:creationId xmlns:a16="http://schemas.microsoft.com/office/drawing/2014/main" id="{3CDADB33-4E2E-2C41-22F7-56F2F35C4B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01763" y="1898650"/>
            <a:ext cx="1587" cy="3252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9" name="Line 19">
            <a:extLst>
              <a:ext uri="{FF2B5EF4-FFF2-40B4-BE49-F238E27FC236}">
                <a16:creationId xmlns:a16="http://schemas.microsoft.com/office/drawing/2014/main" id="{74CD0795-398E-76A4-60D8-A4A7BAABD4E9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468630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0" name="Line 20">
            <a:extLst>
              <a:ext uri="{FF2B5EF4-FFF2-40B4-BE49-F238E27FC236}">
                <a16:creationId xmlns:a16="http://schemas.microsoft.com/office/drawing/2014/main" id="{B0FB554A-9157-4021-6697-EF43D3934C2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42227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1" name="Line 21">
            <a:extLst>
              <a:ext uri="{FF2B5EF4-FFF2-40B4-BE49-F238E27FC236}">
                <a16:creationId xmlns:a16="http://schemas.microsoft.com/office/drawing/2014/main" id="{D58452F7-EAF6-AE0A-27A4-7744EEF56305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757613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2" name="Line 22">
            <a:extLst>
              <a:ext uri="{FF2B5EF4-FFF2-40B4-BE49-F238E27FC236}">
                <a16:creationId xmlns:a16="http://schemas.microsoft.com/office/drawing/2014/main" id="{D062FD3F-CCAE-E037-ECD1-C4DCB7583ED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329247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3" name="Line 23">
            <a:extLst>
              <a:ext uri="{FF2B5EF4-FFF2-40B4-BE49-F238E27FC236}">
                <a16:creationId xmlns:a16="http://schemas.microsoft.com/office/drawing/2014/main" id="{403DEB20-AB38-5130-2676-71707715BFE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2828925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4" name="Line 24">
            <a:extLst>
              <a:ext uri="{FF2B5EF4-FFF2-40B4-BE49-F238E27FC236}">
                <a16:creationId xmlns:a16="http://schemas.microsoft.com/office/drawing/2014/main" id="{DF044A0B-BFF2-C5AF-2DFA-9BE7BAB1F38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2363788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5" name="Line 25">
            <a:extLst>
              <a:ext uri="{FF2B5EF4-FFF2-40B4-BE49-F238E27FC236}">
                <a16:creationId xmlns:a16="http://schemas.microsoft.com/office/drawing/2014/main" id="{33ED256F-5884-583D-79BB-256414B37719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1898650"/>
            <a:ext cx="23336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6" name="Rectangle 26">
            <a:extLst>
              <a:ext uri="{FF2B5EF4-FFF2-40B4-BE49-F238E27FC236}">
                <a16:creationId xmlns:a16="http://schemas.microsoft.com/office/drawing/2014/main" id="{81020554-6F6B-E0A1-04F5-C0B42E45CF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5288" y="1433513"/>
            <a:ext cx="4673600" cy="3986212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507" name="Rectangle 27">
            <a:extLst>
              <a:ext uri="{FF2B5EF4-FFF2-40B4-BE49-F238E27FC236}">
                <a16:creationId xmlns:a16="http://schemas.microsoft.com/office/drawing/2014/main" id="{C478E859-B531-0E0F-A1CD-ACC7F6970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125" y="4953000"/>
            <a:ext cx="2025650" cy="400050"/>
          </a:xfrm>
          <a:prstGeom prst="rect">
            <a:avLst/>
          </a:prstGeom>
          <a:solidFill>
            <a:srgbClr val="FFFFFF"/>
          </a:solidFill>
          <a:ln w="111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508" name="Line 28">
            <a:extLst>
              <a:ext uri="{FF2B5EF4-FFF2-40B4-BE49-F238E27FC236}">
                <a16:creationId xmlns:a16="http://schemas.microsoft.com/office/drawing/2014/main" id="{694C87FF-5ADE-BFDD-FFCE-7845517DB5FC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1763" y="5151438"/>
            <a:ext cx="23336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9" name="Line 29">
            <a:extLst>
              <a:ext uri="{FF2B5EF4-FFF2-40B4-BE49-F238E27FC236}">
                <a16:creationId xmlns:a16="http://schemas.microsoft.com/office/drawing/2014/main" id="{52455A0F-963E-228B-7182-6BB550D990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8738" y="1433513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0" name="Line 30">
            <a:extLst>
              <a:ext uri="{FF2B5EF4-FFF2-40B4-BE49-F238E27FC236}">
                <a16:creationId xmlns:a16="http://schemas.microsoft.com/office/drawing/2014/main" id="{452BB1BC-E992-30A6-FD94-D8020449B5C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73775" y="1433513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1" name="Line 31">
            <a:extLst>
              <a:ext uri="{FF2B5EF4-FFF2-40B4-BE49-F238E27FC236}">
                <a16:creationId xmlns:a16="http://schemas.microsoft.com/office/drawing/2014/main" id="{1B31F40F-97C6-62CE-ECFF-7D543823280B}"/>
              </a:ext>
            </a:extLst>
          </p:cNvPr>
          <p:cNvSpPr>
            <a:spLocks noChangeShapeType="1"/>
          </p:cNvSpPr>
          <p:nvPr/>
        </p:nvSpPr>
        <p:spPr bwMode="auto">
          <a:xfrm>
            <a:off x="7007225" y="1433513"/>
            <a:ext cx="1588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2" name="Line 32">
            <a:extLst>
              <a:ext uri="{FF2B5EF4-FFF2-40B4-BE49-F238E27FC236}">
                <a16:creationId xmlns:a16="http://schemas.microsoft.com/office/drawing/2014/main" id="{12581992-CA96-34AC-D78B-867808812BC5}"/>
              </a:ext>
            </a:extLst>
          </p:cNvPr>
          <p:cNvSpPr>
            <a:spLocks noChangeShapeType="1"/>
          </p:cNvSpPr>
          <p:nvPr/>
        </p:nvSpPr>
        <p:spPr bwMode="auto">
          <a:xfrm>
            <a:off x="7942263" y="1433513"/>
            <a:ext cx="1587" cy="398303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3" name="Line 33">
            <a:extLst>
              <a:ext uri="{FF2B5EF4-FFF2-40B4-BE49-F238E27FC236}">
                <a16:creationId xmlns:a16="http://schemas.microsoft.com/office/drawing/2014/main" id="{C540443E-E587-1C35-585A-E9662602EE9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2163763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4" name="Line 34">
            <a:extLst>
              <a:ext uri="{FF2B5EF4-FFF2-40B4-BE49-F238E27FC236}">
                <a16:creationId xmlns:a16="http://schemas.microsoft.com/office/drawing/2014/main" id="{C74C47C4-55CA-9008-ABAA-245438905E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26289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5" name="Line 35">
            <a:extLst>
              <a:ext uri="{FF2B5EF4-FFF2-40B4-BE49-F238E27FC236}">
                <a16:creationId xmlns:a16="http://schemas.microsoft.com/office/drawing/2014/main" id="{EB930C1A-75CA-B7E8-8395-6CECB95C5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3094038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6" name="Line 36">
            <a:extLst>
              <a:ext uri="{FF2B5EF4-FFF2-40B4-BE49-F238E27FC236}">
                <a16:creationId xmlns:a16="http://schemas.microsoft.com/office/drawing/2014/main" id="{AEF38EEF-F90C-BC75-4DC6-39C795273A14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355917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7" name="Line 37">
            <a:extLst>
              <a:ext uri="{FF2B5EF4-FFF2-40B4-BE49-F238E27FC236}">
                <a16:creationId xmlns:a16="http://schemas.microsoft.com/office/drawing/2014/main" id="{5DA0B45F-9DFC-9E78-6339-96CCF2ED4FB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4022725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8" name="Line 38">
            <a:extLst>
              <a:ext uri="{FF2B5EF4-FFF2-40B4-BE49-F238E27FC236}">
                <a16:creationId xmlns:a16="http://schemas.microsoft.com/office/drawing/2014/main" id="{A513B6C8-23C4-5AED-0346-56BB6F8F88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4487863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19" name="Line 39">
            <a:extLst>
              <a:ext uri="{FF2B5EF4-FFF2-40B4-BE49-F238E27FC236}">
                <a16:creationId xmlns:a16="http://schemas.microsoft.com/office/drawing/2014/main" id="{213289F3-41A9-4162-FCF8-E9D71F78749B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4953000"/>
            <a:ext cx="4672012" cy="15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20" name="Rectangle 40">
            <a:extLst>
              <a:ext uri="{FF2B5EF4-FFF2-40B4-BE49-F238E27FC236}">
                <a16:creationId xmlns:a16="http://schemas.microsoft.com/office/drawing/2014/main" id="{85D1D8C2-1CC1-094C-51B3-12C9039FE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563" y="1319213"/>
            <a:ext cx="627062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21" name="Rectangle 41">
            <a:extLst>
              <a:ext uri="{FF2B5EF4-FFF2-40B4-BE49-F238E27FC236}">
                <a16:creationId xmlns:a16="http://schemas.microsoft.com/office/drawing/2014/main" id="{12540EBB-9AC8-EE3D-E37B-257F39CBA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343025"/>
            <a:ext cx="5064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 u="sng">
                <a:solidFill>
                  <a:srgbClr val="000000"/>
                </a:solidFill>
                <a:latin typeface="Arial" panose="020B0604020202020204" pitchFamily="34" charset="0"/>
              </a:rPr>
              <a:t>Problem</a:t>
            </a:r>
            <a:endParaRPr lang="en-US" altLang="en-US" sz="1300" b="1" u="sng">
              <a:latin typeface="Arial" panose="020B0604020202020204" pitchFamily="34" charset="0"/>
            </a:endParaRPr>
          </a:p>
        </p:txBody>
      </p:sp>
      <p:sp>
        <p:nvSpPr>
          <p:cNvPr id="532522" name="Rectangle 42">
            <a:extLst>
              <a:ext uri="{FF2B5EF4-FFF2-40B4-BE49-F238E27FC236}">
                <a16:creationId xmlns:a16="http://schemas.microsoft.com/office/drawing/2014/main" id="{319FFC35-C267-E38C-9E48-D8119AB3C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150" y="1443038"/>
            <a:ext cx="528638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23" name="Rectangle 43">
            <a:extLst>
              <a:ext uri="{FF2B5EF4-FFF2-40B4-BE49-F238E27FC236}">
                <a16:creationId xmlns:a16="http://schemas.microsoft.com/office/drawing/2014/main" id="{25760E53-D81C-2775-12E7-69A6D8DFD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788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24" name="Rectangle 44">
            <a:extLst>
              <a:ext uri="{FF2B5EF4-FFF2-40B4-BE49-F238E27FC236}">
                <a16:creationId xmlns:a16="http://schemas.microsoft.com/office/drawing/2014/main" id="{9DF575F5-B859-24D9-1BBF-6D5B781E7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1319213"/>
            <a:ext cx="119697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25" name="Rectangle 45">
            <a:extLst>
              <a:ext uri="{FF2B5EF4-FFF2-40B4-BE49-F238E27FC236}">
                <a16:creationId xmlns:a16="http://schemas.microsoft.com/office/drawing/2014/main" id="{C88847C1-BC36-5803-88D8-2C7C52220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1343025"/>
            <a:ext cx="101917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 u="sng">
                <a:solidFill>
                  <a:srgbClr val="000000"/>
                </a:solidFill>
                <a:latin typeface="Arial" panose="020B0604020202020204" pitchFamily="34" charset="0"/>
              </a:rPr>
              <a:t>Potential Causes</a:t>
            </a:r>
            <a:endParaRPr lang="en-US" altLang="en-US" sz="1300" b="1" u="sng">
              <a:latin typeface="Arial" panose="020B0604020202020204" pitchFamily="34" charset="0"/>
            </a:endParaRPr>
          </a:p>
        </p:txBody>
      </p:sp>
      <p:sp>
        <p:nvSpPr>
          <p:cNvPr id="532526" name="Rectangle 46">
            <a:extLst>
              <a:ext uri="{FF2B5EF4-FFF2-40B4-BE49-F238E27FC236}">
                <a16:creationId xmlns:a16="http://schemas.microsoft.com/office/drawing/2014/main" id="{FDA83434-DAFD-C28B-05B9-2336A465C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4688" y="1443038"/>
            <a:ext cx="1036637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27" name="Rectangle 47">
            <a:extLst>
              <a:ext uri="{FF2B5EF4-FFF2-40B4-BE49-F238E27FC236}">
                <a16:creationId xmlns:a16="http://schemas.microsoft.com/office/drawing/2014/main" id="{4D7E5AE6-0805-0D08-6D23-173EED9A7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1325" y="134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28" name="Rectangle 48">
            <a:extLst>
              <a:ext uri="{FF2B5EF4-FFF2-40B4-BE49-F238E27FC236}">
                <a16:creationId xmlns:a16="http://schemas.microsoft.com/office/drawing/2014/main" id="{F5A00698-28F2-45AE-33E3-D99CF1BDFF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8825" y="1219200"/>
            <a:ext cx="12906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29" name="Rectangle 49">
            <a:extLst>
              <a:ext uri="{FF2B5EF4-FFF2-40B4-BE49-F238E27FC236}">
                <a16:creationId xmlns:a16="http://schemas.microsoft.com/office/drawing/2014/main" id="{3C562FCC-D51A-BD5C-D12C-AA7B0BCA2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0413" y="1243013"/>
            <a:ext cx="11239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 u="sng">
                <a:solidFill>
                  <a:srgbClr val="000000"/>
                </a:solidFill>
                <a:latin typeface="Arial" panose="020B0604020202020204" pitchFamily="34" charset="0"/>
              </a:rPr>
              <a:t>Tests/Verifications</a:t>
            </a:r>
            <a:endParaRPr lang="en-US" altLang="en-US" sz="1300" b="1" u="sng">
              <a:latin typeface="Arial" panose="020B0604020202020204" pitchFamily="34" charset="0"/>
            </a:endParaRPr>
          </a:p>
        </p:txBody>
      </p:sp>
      <p:sp>
        <p:nvSpPr>
          <p:cNvPr id="532531" name="Rectangle 51">
            <a:extLst>
              <a:ext uri="{FF2B5EF4-FFF2-40B4-BE49-F238E27FC236}">
                <a16:creationId xmlns:a16="http://schemas.microsoft.com/office/drawing/2014/main" id="{1B9A1E0B-1294-D1A7-2A9B-DC9C7742A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12430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32" name="Line 52">
            <a:extLst>
              <a:ext uri="{FF2B5EF4-FFF2-40B4-BE49-F238E27FC236}">
                <a16:creationId xmlns:a16="http://schemas.microsoft.com/office/drawing/2014/main" id="{A73771AC-90DB-5503-8E3E-4B4330E1F13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05288" y="1633538"/>
            <a:ext cx="4672012" cy="1587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33" name="Rectangle 53">
            <a:extLst>
              <a:ext uri="{FF2B5EF4-FFF2-40B4-BE49-F238E27FC236}">
                <a16:creationId xmlns:a16="http://schemas.microsoft.com/office/drawing/2014/main" id="{16637BAB-9E3E-2D1E-63F6-6312F11F83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2927350"/>
            <a:ext cx="814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34" name="Rectangle 54">
            <a:extLst>
              <a:ext uri="{FF2B5EF4-FFF2-40B4-BE49-F238E27FC236}">
                <a16:creationId xmlns:a16="http://schemas.microsoft.com/office/drawing/2014/main" id="{2AF2C9D4-F3AA-B0CE-83D0-9B5347DC4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2947988"/>
            <a:ext cx="6032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Inner Sleeve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35" name="Rectangle 55">
            <a:extLst>
              <a:ext uri="{FF2B5EF4-FFF2-40B4-BE49-F238E27FC236}">
                <a16:creationId xmlns:a16="http://schemas.microsoft.com/office/drawing/2014/main" id="{CBA538D1-D5D1-E797-0FD2-E582E5D8D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" y="29479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36" name="Rectangle 56">
            <a:extLst>
              <a:ext uri="{FF2B5EF4-FFF2-40B4-BE49-F238E27FC236}">
                <a16:creationId xmlns:a16="http://schemas.microsoft.com/office/drawing/2014/main" id="{B217A3F8-28D5-9C54-6E36-CB081E7D0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3060700"/>
            <a:ext cx="61595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37" name="Rectangle 57">
            <a:extLst>
              <a:ext uri="{FF2B5EF4-FFF2-40B4-BE49-F238E27FC236}">
                <a16:creationId xmlns:a16="http://schemas.microsoft.com/office/drawing/2014/main" id="{E7187073-7B34-2BB4-A0EC-89504F711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8" y="3081338"/>
            <a:ext cx="43656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Cracking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38" name="Rectangle 58">
            <a:extLst>
              <a:ext uri="{FF2B5EF4-FFF2-40B4-BE49-F238E27FC236}">
                <a16:creationId xmlns:a16="http://schemas.microsoft.com/office/drawing/2014/main" id="{A06D2F40-AFAE-7F92-FD08-372A6FB42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663" y="30813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39" name="Rectangle 59">
            <a:extLst>
              <a:ext uri="{FF2B5EF4-FFF2-40B4-BE49-F238E27FC236}">
                <a16:creationId xmlns:a16="http://schemas.microsoft.com/office/drawing/2014/main" id="{05178900-5580-EDCC-4688-7279CEE2E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733550"/>
            <a:ext cx="1617662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40" name="Rectangle 60">
            <a:extLst>
              <a:ext uri="{FF2B5EF4-FFF2-40B4-BE49-F238E27FC236}">
                <a16:creationId xmlns:a16="http://schemas.microsoft.com/office/drawing/2014/main" id="{9F1AEB08-EF78-6D03-0FE1-657BD98EB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752600"/>
            <a:ext cx="13033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Batch of Sleeves with poor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41" name="Rectangle 61">
            <a:extLst>
              <a:ext uri="{FF2B5EF4-FFF2-40B4-BE49-F238E27FC236}">
                <a16:creationId xmlns:a16="http://schemas.microsoft.com/office/drawing/2014/main" id="{4E4EB8ED-4B66-77B4-B188-B2D525495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3" y="1752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42" name="Rectangle 62">
            <a:extLst>
              <a:ext uri="{FF2B5EF4-FFF2-40B4-BE49-F238E27FC236}">
                <a16:creationId xmlns:a16="http://schemas.microsoft.com/office/drawing/2014/main" id="{55814143-6F17-76C4-F33F-A86CC057D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865313"/>
            <a:ext cx="1195387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43" name="Rectangle 63">
            <a:extLst>
              <a:ext uri="{FF2B5EF4-FFF2-40B4-BE49-F238E27FC236}">
                <a16:creationId xmlns:a16="http://schemas.microsoft.com/office/drawing/2014/main" id="{02916152-A11D-16B9-5FB4-80882D9A71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885950"/>
            <a:ext cx="9191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material properties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44" name="Rectangle 64">
            <a:extLst>
              <a:ext uri="{FF2B5EF4-FFF2-40B4-BE49-F238E27FC236}">
                <a16:creationId xmlns:a16="http://schemas.microsoft.com/office/drawing/2014/main" id="{266B9B8B-A6C3-42A9-6A39-03BEF9666B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1885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45" name="Rectangle 65">
            <a:extLst>
              <a:ext uri="{FF2B5EF4-FFF2-40B4-BE49-F238E27FC236}">
                <a16:creationId xmlns:a16="http://schemas.microsoft.com/office/drawing/2014/main" id="{F26F568C-075D-7A76-FC7D-6204FA4B5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197100"/>
            <a:ext cx="15335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46" name="Rectangle 66">
            <a:extLst>
              <a:ext uri="{FF2B5EF4-FFF2-40B4-BE49-F238E27FC236}">
                <a16:creationId xmlns:a16="http://schemas.microsoft.com/office/drawing/2014/main" id="{D0C87193-BCE5-E73A-1911-D5CE146E5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217738"/>
            <a:ext cx="12509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Mixing of Lubricating Oils</a:t>
            </a:r>
            <a:endParaRPr lang="en-US" altLang="en-US" sz="800" b="1">
              <a:latin typeface="Arial" panose="020B0604020202020204" pitchFamily="34" charset="0"/>
            </a:endParaRPr>
          </a:p>
        </p:txBody>
      </p:sp>
      <p:sp>
        <p:nvSpPr>
          <p:cNvPr id="532548" name="Rectangle 68">
            <a:extLst>
              <a:ext uri="{FF2B5EF4-FFF2-40B4-BE49-F238E27FC236}">
                <a16:creationId xmlns:a16="http://schemas.microsoft.com/office/drawing/2014/main" id="{3F108E9C-6968-1024-443E-5F819AD02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7213" y="22177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49" name="Rectangle 69">
            <a:extLst>
              <a:ext uri="{FF2B5EF4-FFF2-40B4-BE49-F238E27FC236}">
                <a16:creationId xmlns:a16="http://schemas.microsoft.com/office/drawing/2014/main" id="{D6FE5FA8-9942-93C2-4F40-CB1769A54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662238"/>
            <a:ext cx="17335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0" name="Rectangle 70">
            <a:extLst>
              <a:ext uri="{FF2B5EF4-FFF2-40B4-BE49-F238E27FC236}">
                <a16:creationId xmlns:a16="http://schemas.microsoft.com/office/drawing/2014/main" id="{E8F79EFE-697C-749F-0DF8-424ABD74FC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682875"/>
            <a:ext cx="1354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Case Hardened vs. Through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51" name="Rectangle 71">
            <a:extLst>
              <a:ext uri="{FF2B5EF4-FFF2-40B4-BE49-F238E27FC236}">
                <a16:creationId xmlns:a16="http://schemas.microsoft.com/office/drawing/2014/main" id="{06253BEF-141D-555D-4C41-72165C78D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725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52" name="Rectangle 72">
            <a:extLst>
              <a:ext uri="{FF2B5EF4-FFF2-40B4-BE49-F238E27FC236}">
                <a16:creationId xmlns:a16="http://schemas.microsoft.com/office/drawing/2014/main" id="{33AEE560-0A64-FE65-A659-EA60FD424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795588"/>
            <a:ext cx="9953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3" name="Rectangle 73">
            <a:extLst>
              <a:ext uri="{FF2B5EF4-FFF2-40B4-BE49-F238E27FC236}">
                <a16:creationId xmlns:a16="http://schemas.microsoft.com/office/drawing/2014/main" id="{BD9BA6D3-BC60-BE8F-7568-CE1C2BE6D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2814638"/>
            <a:ext cx="7318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Hardened steel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54" name="Rectangle 74">
            <a:extLst>
              <a:ext uri="{FF2B5EF4-FFF2-40B4-BE49-F238E27FC236}">
                <a16:creationId xmlns:a16="http://schemas.microsoft.com/office/drawing/2014/main" id="{1778283C-472B-73FC-55DF-D31C9CC5D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8563" y="28146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55" name="Rectangle 75">
            <a:extLst>
              <a:ext uri="{FF2B5EF4-FFF2-40B4-BE49-F238E27FC236}">
                <a16:creationId xmlns:a16="http://schemas.microsoft.com/office/drawing/2014/main" id="{4DD11D9E-7A00-9A83-6E58-AB1DAB475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127375"/>
            <a:ext cx="18176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6" name="Rectangle 76">
            <a:extLst>
              <a:ext uri="{FF2B5EF4-FFF2-40B4-BE49-F238E27FC236}">
                <a16:creationId xmlns:a16="http://schemas.microsoft.com/office/drawing/2014/main" id="{A198BDAB-7DAD-EC8C-B24D-5F87D439DD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146425"/>
            <a:ext cx="14557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Replacement interval too long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57" name="Rectangle 77">
            <a:extLst>
              <a:ext uri="{FF2B5EF4-FFF2-40B4-BE49-F238E27FC236}">
                <a16:creationId xmlns:a16="http://schemas.microsoft.com/office/drawing/2014/main" id="{AC2848E4-7F0A-7F5A-0B03-D481B34F5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49613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58" name="Rectangle 78">
            <a:extLst>
              <a:ext uri="{FF2B5EF4-FFF2-40B4-BE49-F238E27FC236}">
                <a16:creationId xmlns:a16="http://schemas.microsoft.com/office/drawing/2014/main" id="{0E53A406-F21D-9C09-9495-D28F1493D0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592513"/>
            <a:ext cx="16065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59" name="Rectangle 79">
            <a:extLst>
              <a:ext uri="{FF2B5EF4-FFF2-40B4-BE49-F238E27FC236}">
                <a16:creationId xmlns:a16="http://schemas.microsoft.com/office/drawing/2014/main" id="{8984DF25-0140-7A76-B98E-2444D89BB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3611563"/>
            <a:ext cx="1266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Contamination in Lube Oil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60" name="Rectangle 80">
            <a:extLst>
              <a:ext uri="{FF2B5EF4-FFF2-40B4-BE49-F238E27FC236}">
                <a16:creationId xmlns:a16="http://schemas.microsoft.com/office/drawing/2014/main" id="{11A70BBB-1E7E-D751-6CE6-30753CAD5E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36115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61" name="Rectangle 81">
            <a:extLst>
              <a:ext uri="{FF2B5EF4-FFF2-40B4-BE49-F238E27FC236}">
                <a16:creationId xmlns:a16="http://schemas.microsoft.com/office/drawing/2014/main" id="{E077A5BF-F318-F452-A59B-779D41C84C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056063"/>
            <a:ext cx="176530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62" name="Rectangle 82">
            <a:extLst>
              <a:ext uri="{FF2B5EF4-FFF2-40B4-BE49-F238E27FC236}">
                <a16:creationId xmlns:a16="http://schemas.microsoft.com/office/drawing/2014/main" id="{992852F7-D4C8-6A80-3A88-274EDD1620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076700"/>
            <a:ext cx="14017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Excessive Stress on Sleeves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63" name="Rectangle 83">
            <a:extLst>
              <a:ext uri="{FF2B5EF4-FFF2-40B4-BE49-F238E27FC236}">
                <a16:creationId xmlns:a16="http://schemas.microsoft.com/office/drawing/2014/main" id="{949EE2C0-8518-7A26-9FD0-C268D7F9F5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3725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64" name="Rectangle 84">
            <a:extLst>
              <a:ext uri="{FF2B5EF4-FFF2-40B4-BE49-F238E27FC236}">
                <a16:creationId xmlns:a16="http://schemas.microsoft.com/office/drawing/2014/main" id="{ECCE8064-B985-17F8-E3AA-A2654B426A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513263"/>
            <a:ext cx="17446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65" name="Rectangle 85">
            <a:extLst>
              <a:ext uri="{FF2B5EF4-FFF2-40B4-BE49-F238E27FC236}">
                <a16:creationId xmlns:a16="http://schemas.microsoft.com/office/drawing/2014/main" id="{B736BB03-9F00-A863-DDE3-371BE40AC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532313"/>
            <a:ext cx="133191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Inadequate Interference Fit 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66" name="Rectangle 86">
            <a:extLst>
              <a:ext uri="{FF2B5EF4-FFF2-40B4-BE49-F238E27FC236}">
                <a16:creationId xmlns:a16="http://schemas.microsoft.com/office/drawing/2014/main" id="{C79175A2-BC3C-2154-0E2F-7649DEEBEE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9438" y="4532313"/>
            <a:ext cx="33337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67" name="Rectangle 87">
            <a:extLst>
              <a:ext uri="{FF2B5EF4-FFF2-40B4-BE49-F238E27FC236}">
                <a16:creationId xmlns:a16="http://schemas.microsoft.com/office/drawing/2014/main" id="{B43D0D36-AAEE-C274-7F73-528394EC3A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2300" y="45323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68" name="Rectangle 88">
            <a:extLst>
              <a:ext uri="{FF2B5EF4-FFF2-40B4-BE49-F238E27FC236}">
                <a16:creationId xmlns:a16="http://schemas.microsoft.com/office/drawing/2014/main" id="{65A5B8A1-5361-B25E-774F-304CCC4BC6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94050" y="45323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69" name="Rectangle 89">
            <a:extLst>
              <a:ext uri="{FF2B5EF4-FFF2-40B4-BE49-F238E27FC236}">
                <a16:creationId xmlns:a16="http://schemas.microsoft.com/office/drawing/2014/main" id="{074F532C-88BD-13D7-06E0-FA6831819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638675"/>
            <a:ext cx="184943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70" name="Rectangle 90">
            <a:extLst>
              <a:ext uri="{FF2B5EF4-FFF2-40B4-BE49-F238E27FC236}">
                <a16:creationId xmlns:a16="http://schemas.microsoft.com/office/drawing/2014/main" id="{F7D9E4BC-8FFC-E9F0-FC09-5F16A839F3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657725"/>
            <a:ext cx="14668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Combination Sleeve too Large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71" name="Rectangle 91">
            <a:extLst>
              <a:ext uri="{FF2B5EF4-FFF2-40B4-BE49-F238E27FC236}">
                <a16:creationId xmlns:a16="http://schemas.microsoft.com/office/drawing/2014/main" id="{7D31E5EA-BAFC-0A44-E4A6-C6C7F4097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1838" y="46577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72" name="Rectangle 92">
            <a:extLst>
              <a:ext uri="{FF2B5EF4-FFF2-40B4-BE49-F238E27FC236}">
                <a16:creationId xmlns:a16="http://schemas.microsoft.com/office/drawing/2014/main" id="{9F85EE3A-A935-3DFA-3C49-E2F80A3A20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760913"/>
            <a:ext cx="16383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73" name="Rectangle 93">
            <a:extLst>
              <a:ext uri="{FF2B5EF4-FFF2-40B4-BE49-F238E27FC236}">
                <a16:creationId xmlns:a16="http://schemas.microsoft.com/office/drawing/2014/main" id="{8DC92286-F641-8D20-EBA5-EA8DC46A7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4781550"/>
            <a:ext cx="129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and Axle too Small (specs)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74" name="Rectangle 94">
            <a:extLst>
              <a:ext uri="{FF2B5EF4-FFF2-40B4-BE49-F238E27FC236}">
                <a16:creationId xmlns:a16="http://schemas.microsoft.com/office/drawing/2014/main" id="{D28C402E-8EA7-D8FA-DCDF-532E75CF9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9275" y="47815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75" name="Rectangle 95">
            <a:extLst>
              <a:ext uri="{FF2B5EF4-FFF2-40B4-BE49-F238E27FC236}">
                <a16:creationId xmlns:a16="http://schemas.microsoft.com/office/drawing/2014/main" id="{488A636C-A4C6-F9B0-760F-681D9FFEF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1800" y="4978400"/>
            <a:ext cx="19351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76" name="Rectangle 96">
            <a:extLst>
              <a:ext uri="{FF2B5EF4-FFF2-40B4-BE49-F238E27FC236}">
                <a16:creationId xmlns:a16="http://schemas.microsoft.com/office/drawing/2014/main" id="{C99ECB1E-495F-D548-9EC4-B410B33143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1800" y="4997450"/>
            <a:ext cx="2159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Axle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77" name="Rectangle 97">
            <a:extLst>
              <a:ext uri="{FF2B5EF4-FFF2-40B4-BE49-F238E27FC236}">
                <a16:creationId xmlns:a16="http://schemas.microsoft.com/office/drawing/2014/main" id="{C7DC010D-DF61-60D3-D60B-717CF07853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5638" y="4997450"/>
            <a:ext cx="13414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 Upset due to Wheel Pulling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78" name="Rectangle 98">
            <a:extLst>
              <a:ext uri="{FF2B5EF4-FFF2-40B4-BE49-F238E27FC236}">
                <a16:creationId xmlns:a16="http://schemas.microsoft.com/office/drawing/2014/main" id="{F70E6FA5-C937-067A-40E1-F8A4502679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0900" y="49974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79" name="Rectangle 99">
            <a:extLst>
              <a:ext uri="{FF2B5EF4-FFF2-40B4-BE49-F238E27FC236}">
                <a16:creationId xmlns:a16="http://schemas.microsoft.com/office/drawing/2014/main" id="{C4E1B087-99BD-136A-80FC-B189E5FC7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5135563"/>
            <a:ext cx="6254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80" name="Rectangle 100">
            <a:extLst>
              <a:ext uri="{FF2B5EF4-FFF2-40B4-BE49-F238E27FC236}">
                <a16:creationId xmlns:a16="http://schemas.microsoft.com/office/drawing/2014/main" id="{B65EE08E-1803-AE36-0D9F-CFFD1EF4A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5156200"/>
            <a:ext cx="4270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Stresses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81" name="Rectangle 101">
            <a:extLst>
              <a:ext uri="{FF2B5EF4-FFF2-40B4-BE49-F238E27FC236}">
                <a16:creationId xmlns:a16="http://schemas.microsoft.com/office/drawing/2014/main" id="{80F9E65C-D85E-88CC-2E94-5FBA1CF7F7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0263" y="51562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82" name="Rectangle 102">
            <a:extLst>
              <a:ext uri="{FF2B5EF4-FFF2-40B4-BE49-F238E27FC236}">
                <a16:creationId xmlns:a16="http://schemas.microsoft.com/office/drawing/2014/main" id="{C869DADF-4C0A-424A-09F5-22E6F153C8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1474788"/>
            <a:ext cx="63500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83" name="Rectangle 103">
            <a:extLst>
              <a:ext uri="{FF2B5EF4-FFF2-40B4-BE49-F238E27FC236}">
                <a16:creationId xmlns:a16="http://schemas.microsoft.com/office/drawing/2014/main" id="{D13F62A1-EA41-B4DA-19C4-90EA955960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3388" y="1495425"/>
            <a:ext cx="465137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Mat'l Test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84" name="Rectangle 104">
            <a:extLst>
              <a:ext uri="{FF2B5EF4-FFF2-40B4-BE49-F238E27FC236}">
                <a16:creationId xmlns:a16="http://schemas.microsoft.com/office/drawing/2014/main" id="{50E2CC03-B6CD-6BED-6963-C4F1C65D56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7738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85" name="Rectangle 105">
            <a:extLst>
              <a:ext uri="{FF2B5EF4-FFF2-40B4-BE49-F238E27FC236}">
                <a16:creationId xmlns:a16="http://schemas.microsoft.com/office/drawing/2014/main" id="{8908C053-9CCA-888B-8935-A5CD571BB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1474788"/>
            <a:ext cx="741363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86" name="Rectangle 106">
            <a:extLst>
              <a:ext uri="{FF2B5EF4-FFF2-40B4-BE49-F238E27FC236}">
                <a16:creationId xmlns:a16="http://schemas.microsoft.com/office/drawing/2014/main" id="{7AF60CFE-5109-D82F-1787-DFEA75E997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1495425"/>
            <a:ext cx="5286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Oil Sample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87" name="Rectangle 107">
            <a:extLst>
              <a:ext uri="{FF2B5EF4-FFF2-40B4-BE49-F238E27FC236}">
                <a16:creationId xmlns:a16="http://schemas.microsoft.com/office/drawing/2014/main" id="{454C4E45-5C33-15DE-1FCF-C3A46750B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3100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88" name="Rectangle 108">
            <a:extLst>
              <a:ext uri="{FF2B5EF4-FFF2-40B4-BE49-F238E27FC236}">
                <a16:creationId xmlns:a16="http://schemas.microsoft.com/office/drawing/2014/main" id="{E88FBF15-0DD5-5537-5A26-A97A161D9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925" y="1474788"/>
            <a:ext cx="795338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89" name="Rectangle 109">
            <a:extLst>
              <a:ext uri="{FF2B5EF4-FFF2-40B4-BE49-F238E27FC236}">
                <a16:creationId xmlns:a16="http://schemas.microsoft.com/office/drawing/2014/main" id="{EAE31008-3568-B727-43A3-46057A2661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2513" y="1495425"/>
            <a:ext cx="6064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Weibull An'l.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90" name="Rectangle 110">
            <a:extLst>
              <a:ext uri="{FF2B5EF4-FFF2-40B4-BE49-F238E27FC236}">
                <a16:creationId xmlns:a16="http://schemas.microsoft.com/office/drawing/2014/main" id="{0AAA7FB1-B986-A412-DEBC-F72D1FAFA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1488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91" name="Rectangle 111">
            <a:extLst>
              <a:ext uri="{FF2B5EF4-FFF2-40B4-BE49-F238E27FC236}">
                <a16:creationId xmlns:a16="http://schemas.microsoft.com/office/drawing/2014/main" id="{67C308AA-AA35-B0AB-C7C0-10C5D1024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1474788"/>
            <a:ext cx="836612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92" name="Rectangle 112">
            <a:extLst>
              <a:ext uri="{FF2B5EF4-FFF2-40B4-BE49-F238E27FC236}">
                <a16:creationId xmlns:a16="http://schemas.microsoft.com/office/drawing/2014/main" id="{031099BF-EBA7-EE06-7872-0C16BC1D90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1495425"/>
            <a:ext cx="6524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Fracture An'l.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93" name="Rectangle 113">
            <a:extLst>
              <a:ext uri="{FF2B5EF4-FFF2-40B4-BE49-F238E27FC236}">
                <a16:creationId xmlns:a16="http://schemas.microsoft.com/office/drawing/2014/main" id="{EDC90384-1847-3383-F9D2-ABD37A7A3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8588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94" name="Rectangle 114">
            <a:extLst>
              <a:ext uri="{FF2B5EF4-FFF2-40B4-BE49-F238E27FC236}">
                <a16:creationId xmlns:a16="http://schemas.microsoft.com/office/drawing/2014/main" id="{3A27DEEA-DCA8-ABD7-9754-1B03F8FF1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0838" y="1474788"/>
            <a:ext cx="920750" cy="12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95" name="Rectangle 115">
            <a:extLst>
              <a:ext uri="{FF2B5EF4-FFF2-40B4-BE49-F238E27FC236}">
                <a16:creationId xmlns:a16="http://schemas.microsoft.com/office/drawing/2014/main" id="{0A6C9D43-72B4-1051-78FD-22CFD00BA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70838" y="1495425"/>
            <a:ext cx="67310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 b="1">
                <a:solidFill>
                  <a:srgbClr val="000000"/>
                </a:solidFill>
                <a:latin typeface="Arial" panose="020B0604020202020204" pitchFamily="34" charset="0"/>
              </a:rPr>
              <a:t>Dimensioning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32596" name="Rectangle 116">
            <a:extLst>
              <a:ext uri="{FF2B5EF4-FFF2-40B4-BE49-F238E27FC236}">
                <a16:creationId xmlns:a16="http://schemas.microsoft.com/office/drawing/2014/main" id="{AC32EBBF-4389-170C-B2EC-0034C8472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93150" y="1495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97" name="Rectangle 117">
            <a:extLst>
              <a:ext uri="{FF2B5EF4-FFF2-40B4-BE49-F238E27FC236}">
                <a16:creationId xmlns:a16="http://schemas.microsoft.com/office/drawing/2014/main" id="{BC521169-8BB7-FE8E-06DC-A2EDC7F8CC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666875"/>
            <a:ext cx="85566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98" name="Rectangle 118">
            <a:extLst>
              <a:ext uri="{FF2B5EF4-FFF2-40B4-BE49-F238E27FC236}">
                <a16:creationId xmlns:a16="http://schemas.microsoft.com/office/drawing/2014/main" id="{BA746D96-5643-6CF6-DD17-0358145C56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685925"/>
            <a:ext cx="6032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Mat'ls Tested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99" name="Rectangle 119">
            <a:extLst>
              <a:ext uri="{FF2B5EF4-FFF2-40B4-BE49-F238E27FC236}">
                <a16:creationId xmlns:a16="http://schemas.microsoft.com/office/drawing/2014/main" id="{60840041-17FD-1F2D-972C-E10B340AB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5700" y="16859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0" name="Rectangle 120">
            <a:extLst>
              <a:ext uri="{FF2B5EF4-FFF2-40B4-BE49-F238E27FC236}">
                <a16:creationId xmlns:a16="http://schemas.microsoft.com/office/drawing/2014/main" id="{449072A7-91E6-45FB-C2FF-0F5852081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798638"/>
            <a:ext cx="2762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01" name="Rectangle 121">
            <a:extLst>
              <a:ext uri="{FF2B5EF4-FFF2-40B4-BE49-F238E27FC236}">
                <a16:creationId xmlns:a16="http://schemas.microsoft.com/office/drawing/2014/main" id="{F09FA5A4-0B18-5DCC-5ED6-0F21C9661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819275"/>
            <a:ext cx="1460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OK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2" name="Rectangle 122">
            <a:extLst>
              <a:ext uri="{FF2B5EF4-FFF2-40B4-BE49-F238E27FC236}">
                <a16:creationId xmlns:a16="http://schemas.microsoft.com/office/drawing/2014/main" id="{58B7B8B5-9534-F60F-26E9-31C2958AB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50" y="18192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3" name="Rectangle 123">
            <a:extLst>
              <a:ext uri="{FF2B5EF4-FFF2-40B4-BE49-F238E27FC236}">
                <a16:creationId xmlns:a16="http://schemas.microsoft.com/office/drawing/2014/main" id="{344C3E97-CF5F-D986-1393-C24441F4A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197100"/>
            <a:ext cx="9318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04" name="Rectangle 124">
            <a:extLst>
              <a:ext uri="{FF2B5EF4-FFF2-40B4-BE49-F238E27FC236}">
                <a16:creationId xmlns:a16="http://schemas.microsoft.com/office/drawing/2014/main" id="{BCEA6496-7F04-E24F-466F-E6ADCF1A27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217738"/>
            <a:ext cx="652463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Not a Problem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5" name="Rectangle 125">
            <a:extLst>
              <a:ext uri="{FF2B5EF4-FFF2-40B4-BE49-F238E27FC236}">
                <a16:creationId xmlns:a16="http://schemas.microsoft.com/office/drawing/2014/main" id="{DC8F702B-8170-F617-AED2-5E5C15F8E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888" y="22177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6" name="Rectangle 126">
            <a:extLst>
              <a:ext uri="{FF2B5EF4-FFF2-40B4-BE49-F238E27FC236}">
                <a16:creationId xmlns:a16="http://schemas.microsoft.com/office/drawing/2014/main" id="{8DB63055-F310-4EF5-9B58-53B375909A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330450"/>
            <a:ext cx="709613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07" name="Rectangle 127">
            <a:extLst>
              <a:ext uri="{FF2B5EF4-FFF2-40B4-BE49-F238E27FC236}">
                <a16:creationId xmlns:a16="http://schemas.microsoft.com/office/drawing/2014/main" id="{DE90EA0F-1113-E2B4-BE5C-C57C55AE6A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351088"/>
            <a:ext cx="4826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for Journal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8" name="Rectangle 128">
            <a:extLst>
              <a:ext uri="{FF2B5EF4-FFF2-40B4-BE49-F238E27FC236}">
                <a16:creationId xmlns:a16="http://schemas.microsoft.com/office/drawing/2014/main" id="{8BE13F92-0E59-7064-2694-4B5F0FD61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2150" y="23510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09" name="Rectangle 129">
            <a:extLst>
              <a:ext uri="{FF2B5EF4-FFF2-40B4-BE49-F238E27FC236}">
                <a16:creationId xmlns:a16="http://schemas.microsoft.com/office/drawing/2014/main" id="{15992B7B-1F7A-D257-9AA5-BFC82BA2C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463800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10" name="Rectangle 130">
            <a:extLst>
              <a:ext uri="{FF2B5EF4-FFF2-40B4-BE49-F238E27FC236}">
                <a16:creationId xmlns:a16="http://schemas.microsoft.com/office/drawing/2014/main" id="{810D6A81-2EB3-C6D8-0E6E-87E774825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2482850"/>
            <a:ext cx="4381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Box Lubr.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11" name="Rectangle 131">
            <a:extLst>
              <a:ext uri="{FF2B5EF4-FFF2-40B4-BE49-F238E27FC236}">
                <a16:creationId xmlns:a16="http://schemas.microsoft.com/office/drawing/2014/main" id="{A8D056E7-D0A8-28B1-435E-CD0E5AF7BC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1988" y="24828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12" name="Rectangle 132">
            <a:extLst>
              <a:ext uri="{FF2B5EF4-FFF2-40B4-BE49-F238E27FC236}">
                <a16:creationId xmlns:a16="http://schemas.microsoft.com/office/drawing/2014/main" id="{6061E893-98B8-577F-376F-04E159AED8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662238"/>
            <a:ext cx="83502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13" name="Rectangle 133">
            <a:extLst>
              <a:ext uri="{FF2B5EF4-FFF2-40B4-BE49-F238E27FC236}">
                <a16:creationId xmlns:a16="http://schemas.microsoft.com/office/drawing/2014/main" id="{C919C8E7-6EAF-295B-6E89-AAC2601E86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682875"/>
            <a:ext cx="5794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Other Roads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14" name="Rectangle 134">
            <a:extLst>
              <a:ext uri="{FF2B5EF4-FFF2-40B4-BE49-F238E27FC236}">
                <a16:creationId xmlns:a16="http://schemas.microsoft.com/office/drawing/2014/main" id="{4025DCB9-1923-D06F-1A0A-833C2FF279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250" y="26828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15" name="Rectangle 135">
            <a:extLst>
              <a:ext uri="{FF2B5EF4-FFF2-40B4-BE49-F238E27FC236}">
                <a16:creationId xmlns:a16="http://schemas.microsoft.com/office/drawing/2014/main" id="{134F0544-9C98-DDA2-5439-C314B4C99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795588"/>
            <a:ext cx="898525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16" name="Rectangle 136">
            <a:extLst>
              <a:ext uri="{FF2B5EF4-FFF2-40B4-BE49-F238E27FC236}">
                <a16:creationId xmlns:a16="http://schemas.microsoft.com/office/drawing/2014/main" id="{CE1A12F5-C85A-2507-26F5-BCBD980002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814638"/>
            <a:ext cx="68738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use Case, ours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17" name="Rectangle 137">
            <a:extLst>
              <a:ext uri="{FF2B5EF4-FFF2-40B4-BE49-F238E27FC236}">
                <a16:creationId xmlns:a16="http://schemas.microsoft.com/office/drawing/2014/main" id="{77F2DD48-F973-95E6-6B7B-FCE49AFAF7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1738" y="28146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18" name="Rectangle 138">
            <a:extLst>
              <a:ext uri="{FF2B5EF4-FFF2-40B4-BE49-F238E27FC236}">
                <a16:creationId xmlns:a16="http://schemas.microsoft.com/office/drawing/2014/main" id="{C1829B28-8FDB-6DF2-2754-CDBA18F7C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927350"/>
            <a:ext cx="90963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19" name="Rectangle 139">
            <a:extLst>
              <a:ext uri="{FF2B5EF4-FFF2-40B4-BE49-F238E27FC236}">
                <a16:creationId xmlns:a16="http://schemas.microsoft.com/office/drawing/2014/main" id="{16B2BF35-5DD9-D323-3476-896161EEB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2947988"/>
            <a:ext cx="6254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uses Through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0" name="Rectangle 140">
            <a:extLst>
              <a:ext uri="{FF2B5EF4-FFF2-40B4-BE49-F238E27FC236}">
                <a16:creationId xmlns:a16="http://schemas.microsoft.com/office/drawing/2014/main" id="{ADD771BE-597A-2CA9-DAFE-DE29B118A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3638" y="29479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1" name="Rectangle 141">
            <a:extLst>
              <a:ext uri="{FF2B5EF4-FFF2-40B4-BE49-F238E27FC236}">
                <a16:creationId xmlns:a16="http://schemas.microsoft.com/office/drawing/2014/main" id="{6AD8E625-0ED3-EC8D-73F2-3F0071898A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127375"/>
            <a:ext cx="750887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22" name="Rectangle 142">
            <a:extLst>
              <a:ext uri="{FF2B5EF4-FFF2-40B4-BE49-F238E27FC236}">
                <a16:creationId xmlns:a16="http://schemas.microsoft.com/office/drawing/2014/main" id="{2844E09D-6BCB-2A31-413A-67914FD3E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146425"/>
            <a:ext cx="682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B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3" name="Rectangle 143">
            <a:extLst>
              <a:ext uri="{FF2B5EF4-FFF2-40B4-BE49-F238E27FC236}">
                <a16:creationId xmlns:a16="http://schemas.microsoft.com/office/drawing/2014/main" id="{2DD3BF9D-F107-2A5F-471F-FC1429DC1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5700" y="3146425"/>
            <a:ext cx="333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4" name="Rectangle 144">
            <a:extLst>
              <a:ext uri="{FF2B5EF4-FFF2-40B4-BE49-F238E27FC236}">
                <a16:creationId xmlns:a16="http://schemas.microsoft.com/office/drawing/2014/main" id="{4DC5EFD8-E554-4BBD-FF81-D3D698122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8563" y="3146425"/>
            <a:ext cx="409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10 Life is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5" name="Rectangle 145">
            <a:extLst>
              <a:ext uri="{FF2B5EF4-FFF2-40B4-BE49-F238E27FC236}">
                <a16:creationId xmlns:a16="http://schemas.microsoft.com/office/drawing/2014/main" id="{26860948-C4DF-030F-F3C6-7185F9C82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5925" y="31464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6" name="Rectangle 146">
            <a:extLst>
              <a:ext uri="{FF2B5EF4-FFF2-40B4-BE49-F238E27FC236}">
                <a16:creationId xmlns:a16="http://schemas.microsoft.com/office/drawing/2014/main" id="{8356274B-7C56-98F2-45CD-A12104254C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259138"/>
            <a:ext cx="709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27" name="Rectangle 147">
            <a:extLst>
              <a:ext uri="{FF2B5EF4-FFF2-40B4-BE49-F238E27FC236}">
                <a16:creationId xmlns:a16="http://schemas.microsoft.com/office/drawing/2014/main" id="{E83F67AE-DCAA-647D-6175-F9A7364077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279775"/>
            <a:ext cx="50006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38 Mo., we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8" name="Rectangle 148">
            <a:extLst>
              <a:ext uri="{FF2B5EF4-FFF2-40B4-BE49-F238E27FC236}">
                <a16:creationId xmlns:a16="http://schemas.microsoft.com/office/drawing/2014/main" id="{BD02CB91-B91F-43A3-9F55-98ED6417F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2588" y="32797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29" name="Rectangle 149">
            <a:extLst>
              <a:ext uri="{FF2B5EF4-FFF2-40B4-BE49-F238E27FC236}">
                <a16:creationId xmlns:a16="http://schemas.microsoft.com/office/drawing/2014/main" id="{2594BBC7-0AB7-4B8E-FD21-5BDA70BAC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392488"/>
            <a:ext cx="9429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30" name="Rectangle 150">
            <a:extLst>
              <a:ext uri="{FF2B5EF4-FFF2-40B4-BE49-F238E27FC236}">
                <a16:creationId xmlns:a16="http://schemas.microsoft.com/office/drawing/2014/main" id="{597F633D-9435-B380-4459-F30E698B6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563" y="3413125"/>
            <a:ext cx="6826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repl. on 60 Mo.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31" name="Rectangle 151">
            <a:extLst>
              <a:ext uri="{FF2B5EF4-FFF2-40B4-BE49-F238E27FC236}">
                <a16:creationId xmlns:a16="http://schemas.microsoft.com/office/drawing/2014/main" id="{0CDCDD7F-E188-D85F-84F2-E1BA228FB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43725" y="341312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32" name="Rectangle 152">
            <a:extLst>
              <a:ext uri="{FF2B5EF4-FFF2-40B4-BE49-F238E27FC236}">
                <a16:creationId xmlns:a16="http://schemas.microsoft.com/office/drawing/2014/main" id="{2156C520-635D-6678-C652-FD58252F2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592513"/>
            <a:ext cx="7096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33" name="Rectangle 153">
            <a:extLst>
              <a:ext uri="{FF2B5EF4-FFF2-40B4-BE49-F238E27FC236}">
                <a16:creationId xmlns:a16="http://schemas.microsoft.com/office/drawing/2014/main" id="{398C4299-D0D0-F470-3DEB-F92CF99AB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611563"/>
            <a:ext cx="477838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High Sand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34" name="Rectangle 154">
            <a:extLst>
              <a:ext uri="{FF2B5EF4-FFF2-40B4-BE49-F238E27FC236}">
                <a16:creationId xmlns:a16="http://schemas.microsoft.com/office/drawing/2014/main" id="{6AA757CF-6120-51B1-4568-9B3B54A6A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9450" y="36115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35" name="Rectangle 155">
            <a:extLst>
              <a:ext uri="{FF2B5EF4-FFF2-40B4-BE49-F238E27FC236}">
                <a16:creationId xmlns:a16="http://schemas.microsoft.com/office/drawing/2014/main" id="{C29026E4-82E0-FE5D-0E06-D9D7AC0D9C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724275"/>
            <a:ext cx="793750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36" name="Rectangle 156">
            <a:extLst>
              <a:ext uri="{FF2B5EF4-FFF2-40B4-BE49-F238E27FC236}">
                <a16:creationId xmlns:a16="http://schemas.microsoft.com/office/drawing/2014/main" id="{59502A7F-8F6B-D005-7DF6-E364C34E9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744913"/>
            <a:ext cx="54610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levels found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37" name="Rectangle 157">
            <a:extLst>
              <a:ext uri="{FF2B5EF4-FFF2-40B4-BE49-F238E27FC236}">
                <a16:creationId xmlns:a16="http://schemas.microsoft.com/office/drawing/2014/main" id="{368D0721-5E0B-02B7-939C-4784E5878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3588" y="37449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38" name="Rectangle 158">
            <a:extLst>
              <a:ext uri="{FF2B5EF4-FFF2-40B4-BE49-F238E27FC236}">
                <a16:creationId xmlns:a16="http://schemas.microsoft.com/office/drawing/2014/main" id="{382B4A9E-12DF-B635-6871-71023DD7D7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857625"/>
            <a:ext cx="6350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39" name="Rectangle 159">
            <a:extLst>
              <a:ext uri="{FF2B5EF4-FFF2-40B4-BE49-F238E27FC236}">
                <a16:creationId xmlns:a16="http://schemas.microsoft.com/office/drawing/2014/main" id="{0BC6489F-E39B-C173-D077-C87EFA363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6525" y="3876675"/>
            <a:ext cx="436563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in J.B. Oil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41" name="Rectangle 161">
            <a:extLst>
              <a:ext uri="{FF2B5EF4-FFF2-40B4-BE49-F238E27FC236}">
                <a16:creationId xmlns:a16="http://schemas.microsoft.com/office/drawing/2014/main" id="{D5B172B2-7465-9E5D-EBF2-1F50F8F2DB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0400" y="3876675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42" name="Rectangle 162">
            <a:extLst>
              <a:ext uri="{FF2B5EF4-FFF2-40B4-BE49-F238E27FC236}">
                <a16:creationId xmlns:a16="http://schemas.microsoft.com/office/drawing/2014/main" id="{72B8795D-C85A-9CAC-4F91-EE4195C353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056063"/>
            <a:ext cx="836612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43" name="Rectangle 163">
            <a:extLst>
              <a:ext uri="{FF2B5EF4-FFF2-40B4-BE49-F238E27FC236}">
                <a16:creationId xmlns:a16="http://schemas.microsoft.com/office/drawing/2014/main" id="{506D1186-3E3E-1410-BD5D-A0C97A7E8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076700"/>
            <a:ext cx="595312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Fracture Rpt.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44" name="Rectangle 164">
            <a:extLst>
              <a:ext uri="{FF2B5EF4-FFF2-40B4-BE49-F238E27FC236}">
                <a16:creationId xmlns:a16="http://schemas.microsoft.com/office/drawing/2014/main" id="{08259071-9DC3-9012-887B-935DE9B7C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6525" y="40767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45" name="Rectangle 165">
            <a:extLst>
              <a:ext uri="{FF2B5EF4-FFF2-40B4-BE49-F238E27FC236}">
                <a16:creationId xmlns:a16="http://schemas.microsoft.com/office/drawing/2014/main" id="{3D4FAF37-2971-BAF5-71C2-B37007604D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189413"/>
            <a:ext cx="931862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46" name="Rectangle 166">
            <a:extLst>
              <a:ext uri="{FF2B5EF4-FFF2-40B4-BE49-F238E27FC236}">
                <a16:creationId xmlns:a16="http://schemas.microsoft.com/office/drawing/2014/main" id="{B349B6EA-23E3-B820-D2E5-EA6FFAED5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208463"/>
            <a:ext cx="6413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indicates High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47" name="Rectangle 167">
            <a:extLst>
              <a:ext uri="{FF2B5EF4-FFF2-40B4-BE49-F238E27FC236}">
                <a16:creationId xmlns:a16="http://schemas.microsoft.com/office/drawing/2014/main" id="{4CBBDE83-D5DB-E0B4-EF9B-E3D35395C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3200" y="420846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48" name="Rectangle 168">
            <a:extLst>
              <a:ext uri="{FF2B5EF4-FFF2-40B4-BE49-F238E27FC236}">
                <a16:creationId xmlns:a16="http://schemas.microsoft.com/office/drawing/2014/main" id="{42C5529A-0F3E-7CF0-D7D7-CCEE9AA12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322763"/>
            <a:ext cx="920750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49" name="Rectangle 169">
            <a:extLst>
              <a:ext uri="{FF2B5EF4-FFF2-40B4-BE49-F238E27FC236}">
                <a16:creationId xmlns:a16="http://schemas.microsoft.com/office/drawing/2014/main" id="{7680C45F-76CF-9A6C-8865-C82A409C3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5013" y="4341813"/>
            <a:ext cx="658812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Stress on Axle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0" name="Rectangle 170">
            <a:extLst>
              <a:ext uri="{FF2B5EF4-FFF2-40B4-BE49-F238E27FC236}">
                <a16:creationId xmlns:a16="http://schemas.microsoft.com/office/drawing/2014/main" id="{BA730804-D9E1-0E96-270E-A9B1DAD93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27963" y="4341813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1" name="Rectangle 171">
            <a:extLst>
              <a:ext uri="{FF2B5EF4-FFF2-40B4-BE49-F238E27FC236}">
                <a16:creationId xmlns:a16="http://schemas.microsoft.com/office/drawing/2014/main" id="{BFA7D5CD-2036-566B-2FBC-BCA8067388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521200"/>
            <a:ext cx="911225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52" name="Rectangle 172">
            <a:extLst>
              <a:ext uri="{FF2B5EF4-FFF2-40B4-BE49-F238E27FC236}">
                <a16:creationId xmlns:a16="http://schemas.microsoft.com/office/drawing/2014/main" id="{1018821B-DA09-70A5-8650-0740B8D3A8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540250"/>
            <a:ext cx="6429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1% Chance of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3" name="Rectangle 173">
            <a:extLst>
              <a:ext uri="{FF2B5EF4-FFF2-40B4-BE49-F238E27FC236}">
                <a16:creationId xmlns:a16="http://schemas.microsoft.com/office/drawing/2014/main" id="{3E46424E-FC68-1A66-C79E-871AF7A69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9188" y="45402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4" name="Rectangle 174">
            <a:extLst>
              <a:ext uri="{FF2B5EF4-FFF2-40B4-BE49-F238E27FC236}">
                <a16:creationId xmlns:a16="http://schemas.microsoft.com/office/drawing/2014/main" id="{621E3CC1-2B02-6BED-2263-61F452A0C7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654550"/>
            <a:ext cx="952500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55" name="Rectangle 175">
            <a:extLst>
              <a:ext uri="{FF2B5EF4-FFF2-40B4-BE49-F238E27FC236}">
                <a16:creationId xmlns:a16="http://schemas.microsoft.com/office/drawing/2014/main" id="{42320C4B-90BA-EE5F-C1E4-3FE30D1A55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673600"/>
            <a:ext cx="663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too small inter.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6" name="Rectangle 176">
            <a:extLst>
              <a:ext uri="{FF2B5EF4-FFF2-40B4-BE49-F238E27FC236}">
                <a16:creationId xmlns:a16="http://schemas.microsoft.com/office/drawing/2014/main" id="{D4F13D7B-27E7-7535-5135-44182E44C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86813" y="46736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7" name="Rectangle 177">
            <a:extLst>
              <a:ext uri="{FF2B5EF4-FFF2-40B4-BE49-F238E27FC236}">
                <a16:creationId xmlns:a16="http://schemas.microsoft.com/office/drawing/2014/main" id="{AC82BE01-5437-3FAE-5429-DAC4EB618C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786313"/>
            <a:ext cx="741363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58" name="Rectangle 178">
            <a:extLst>
              <a:ext uri="{FF2B5EF4-FFF2-40B4-BE49-F238E27FC236}">
                <a16:creationId xmlns:a16="http://schemas.microsoft.com/office/drawing/2014/main" id="{C1093730-D899-1189-BF90-4C15B4B771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806950"/>
            <a:ext cx="5175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fit (30 data)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59" name="Rectangle 179">
            <a:extLst>
              <a:ext uri="{FF2B5EF4-FFF2-40B4-BE49-F238E27FC236}">
                <a16:creationId xmlns:a16="http://schemas.microsoft.com/office/drawing/2014/main" id="{909FDA11-9527-B645-F0E4-60005B9648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21713" y="480695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660" name="Line 180">
            <a:extLst>
              <a:ext uri="{FF2B5EF4-FFF2-40B4-BE49-F238E27FC236}">
                <a16:creationId xmlns:a16="http://schemas.microsoft.com/office/drawing/2014/main" id="{31FB4F73-A1F3-D975-0B88-E0E0542E46EB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1" name="Line 181">
            <a:extLst>
              <a:ext uri="{FF2B5EF4-FFF2-40B4-BE49-F238E27FC236}">
                <a16:creationId xmlns:a16="http://schemas.microsoft.com/office/drawing/2014/main" id="{624A2359-B1B6-CE1B-FDBD-06459456D4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2" name="Line 182">
            <a:extLst>
              <a:ext uri="{FF2B5EF4-FFF2-40B4-BE49-F238E27FC236}">
                <a16:creationId xmlns:a16="http://schemas.microsoft.com/office/drawing/2014/main" id="{46BF30DC-D62F-FB4B-9926-A9C63D8F7C19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3" name="Line 183">
            <a:extLst>
              <a:ext uri="{FF2B5EF4-FFF2-40B4-BE49-F238E27FC236}">
                <a16:creationId xmlns:a16="http://schemas.microsoft.com/office/drawing/2014/main" id="{7A81A41A-CF94-78E1-3ACF-D7122F4AF1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4" name="Line 184">
            <a:extLst>
              <a:ext uri="{FF2B5EF4-FFF2-40B4-BE49-F238E27FC236}">
                <a16:creationId xmlns:a16="http://schemas.microsoft.com/office/drawing/2014/main" id="{67E2AAA5-E43C-B3CF-15B1-786FAE9D72A2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5" name="Line 185">
            <a:extLst>
              <a:ext uri="{FF2B5EF4-FFF2-40B4-BE49-F238E27FC236}">
                <a16:creationId xmlns:a16="http://schemas.microsoft.com/office/drawing/2014/main" id="{0D979061-165E-B9E7-7F52-4B039A86660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6" name="Line 186">
            <a:extLst>
              <a:ext uri="{FF2B5EF4-FFF2-40B4-BE49-F238E27FC236}">
                <a16:creationId xmlns:a16="http://schemas.microsoft.com/office/drawing/2014/main" id="{8D69FFB0-748B-0AB6-2B2F-450ECB513255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4089400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7" name="Line 187">
            <a:extLst>
              <a:ext uri="{FF2B5EF4-FFF2-40B4-BE49-F238E27FC236}">
                <a16:creationId xmlns:a16="http://schemas.microsoft.com/office/drawing/2014/main" id="{A062080F-1A15-E0F3-5F63-090EB91ABB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4089400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8" name="Line 188">
            <a:extLst>
              <a:ext uri="{FF2B5EF4-FFF2-40B4-BE49-F238E27FC236}">
                <a16:creationId xmlns:a16="http://schemas.microsoft.com/office/drawing/2014/main" id="{8A224679-87BC-8644-D39B-E2E9FECEDC42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69" name="Line 189">
            <a:extLst>
              <a:ext uri="{FF2B5EF4-FFF2-40B4-BE49-F238E27FC236}">
                <a16:creationId xmlns:a16="http://schemas.microsoft.com/office/drawing/2014/main" id="{779C854B-AB4B-3E5C-1B9C-F45B1446A7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0" name="Line 190">
            <a:extLst>
              <a:ext uri="{FF2B5EF4-FFF2-40B4-BE49-F238E27FC236}">
                <a16:creationId xmlns:a16="http://schemas.microsoft.com/office/drawing/2014/main" id="{D63AA70A-77B4-A2FA-89BC-E0965DB4EE82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1" name="Line 191">
            <a:extLst>
              <a:ext uri="{FF2B5EF4-FFF2-40B4-BE49-F238E27FC236}">
                <a16:creationId xmlns:a16="http://schemas.microsoft.com/office/drawing/2014/main" id="{23EEBF54-48D4-72A0-6784-B06AC0EFA2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2" name="Line 192">
            <a:extLst>
              <a:ext uri="{FF2B5EF4-FFF2-40B4-BE49-F238E27FC236}">
                <a16:creationId xmlns:a16="http://schemas.microsoft.com/office/drawing/2014/main" id="{4A0EF21A-CAC6-5D76-CB5B-AA6DDB5DE93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3" name="Line 193">
            <a:extLst>
              <a:ext uri="{FF2B5EF4-FFF2-40B4-BE49-F238E27FC236}">
                <a16:creationId xmlns:a16="http://schemas.microsoft.com/office/drawing/2014/main" id="{0B731750-A27D-FAD7-FF66-93B00E6A73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4" name="Line 194">
            <a:extLst>
              <a:ext uri="{FF2B5EF4-FFF2-40B4-BE49-F238E27FC236}">
                <a16:creationId xmlns:a16="http://schemas.microsoft.com/office/drawing/2014/main" id="{67A3B4C8-8BBC-4BB6-1EF9-4B86A29A1B03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5" name="Line 195">
            <a:extLst>
              <a:ext uri="{FF2B5EF4-FFF2-40B4-BE49-F238E27FC236}">
                <a16:creationId xmlns:a16="http://schemas.microsoft.com/office/drawing/2014/main" id="{765299F0-4F27-40C4-D5D1-B6AFD097631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6" name="Line 196">
            <a:extLst>
              <a:ext uri="{FF2B5EF4-FFF2-40B4-BE49-F238E27FC236}">
                <a16:creationId xmlns:a16="http://schemas.microsoft.com/office/drawing/2014/main" id="{C5E4D0D5-CBF1-4A5C-C237-52FF2A936E17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7" name="Line 197">
            <a:extLst>
              <a:ext uri="{FF2B5EF4-FFF2-40B4-BE49-F238E27FC236}">
                <a16:creationId xmlns:a16="http://schemas.microsoft.com/office/drawing/2014/main" id="{930824CF-C067-E19B-AE83-3FE701A951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8" name="Line 198">
            <a:extLst>
              <a:ext uri="{FF2B5EF4-FFF2-40B4-BE49-F238E27FC236}">
                <a16:creationId xmlns:a16="http://schemas.microsoft.com/office/drawing/2014/main" id="{36D0A8A4-2A19-9ACA-263F-ECF762B1FE10}"/>
              </a:ext>
            </a:extLst>
          </p:cNvPr>
          <p:cNvSpPr>
            <a:spLocks noChangeShapeType="1"/>
          </p:cNvSpPr>
          <p:nvPr/>
        </p:nvSpPr>
        <p:spPr bwMode="auto">
          <a:xfrm>
            <a:off x="4359275" y="5019675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79" name="Line 199">
            <a:extLst>
              <a:ext uri="{FF2B5EF4-FFF2-40B4-BE49-F238E27FC236}">
                <a16:creationId xmlns:a16="http://schemas.microsoft.com/office/drawing/2014/main" id="{9655E2DA-540F-30AC-BB92-F5A5286F18C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9275" y="5019675"/>
            <a:ext cx="628650" cy="334963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0" name="Line 200">
            <a:extLst>
              <a:ext uri="{FF2B5EF4-FFF2-40B4-BE49-F238E27FC236}">
                <a16:creationId xmlns:a16="http://schemas.microsoft.com/office/drawing/2014/main" id="{272E9585-736E-961A-946F-07FCFFAEFD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1" name="Line 201">
            <a:extLst>
              <a:ext uri="{FF2B5EF4-FFF2-40B4-BE49-F238E27FC236}">
                <a16:creationId xmlns:a16="http://schemas.microsoft.com/office/drawing/2014/main" id="{68081227-A146-81EE-4911-F84794019A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5019675"/>
            <a:ext cx="623887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2" name="Line 202">
            <a:extLst>
              <a:ext uri="{FF2B5EF4-FFF2-40B4-BE49-F238E27FC236}">
                <a16:creationId xmlns:a16="http://schemas.microsoft.com/office/drawing/2014/main" id="{6FCE0A58-E292-E559-5D18-4B78172CD389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4313" y="45545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3" name="Line 203">
            <a:extLst>
              <a:ext uri="{FF2B5EF4-FFF2-40B4-BE49-F238E27FC236}">
                <a16:creationId xmlns:a16="http://schemas.microsoft.com/office/drawing/2014/main" id="{639F6D02-3701-B34A-2515-33271EE74E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4313" y="45545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4" name="Line 204">
            <a:extLst>
              <a:ext uri="{FF2B5EF4-FFF2-40B4-BE49-F238E27FC236}">
                <a16:creationId xmlns:a16="http://schemas.microsoft.com/office/drawing/2014/main" id="{D96F04AC-4E85-7882-60AB-BDC7D112C18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5" name="Line 205">
            <a:extLst>
              <a:ext uri="{FF2B5EF4-FFF2-40B4-BE49-F238E27FC236}">
                <a16:creationId xmlns:a16="http://schemas.microsoft.com/office/drawing/2014/main" id="{EAEC7127-FE71-C1C1-2D20-9AA4B4527C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5019675"/>
            <a:ext cx="622300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6" name="Line 206">
            <a:extLst>
              <a:ext uri="{FF2B5EF4-FFF2-40B4-BE49-F238E27FC236}">
                <a16:creationId xmlns:a16="http://schemas.microsoft.com/office/drawing/2014/main" id="{DE202013-C022-F52C-FE33-588986256753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45545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7" name="Line 207">
            <a:extLst>
              <a:ext uri="{FF2B5EF4-FFF2-40B4-BE49-F238E27FC236}">
                <a16:creationId xmlns:a16="http://schemas.microsoft.com/office/drawing/2014/main" id="{172D7BAB-215B-A460-A1DE-8C0F259645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45545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8" name="Line 208">
            <a:extLst>
              <a:ext uri="{FF2B5EF4-FFF2-40B4-BE49-F238E27FC236}">
                <a16:creationId xmlns:a16="http://schemas.microsoft.com/office/drawing/2014/main" id="{A826AC3A-3DFA-3CE3-10ED-C4778E6457EC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4089400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89" name="Line 209">
            <a:extLst>
              <a:ext uri="{FF2B5EF4-FFF2-40B4-BE49-F238E27FC236}">
                <a16:creationId xmlns:a16="http://schemas.microsoft.com/office/drawing/2014/main" id="{6AD87A3F-C44A-ECB7-EAB8-4A89C45364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4089400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0" name="Line 210">
            <a:extLst>
              <a:ext uri="{FF2B5EF4-FFF2-40B4-BE49-F238E27FC236}">
                <a16:creationId xmlns:a16="http://schemas.microsoft.com/office/drawing/2014/main" id="{08E0ABFC-14F8-2329-107A-F50F829D719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362426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1" name="Line 211">
            <a:extLst>
              <a:ext uri="{FF2B5EF4-FFF2-40B4-BE49-F238E27FC236}">
                <a16:creationId xmlns:a16="http://schemas.microsoft.com/office/drawing/2014/main" id="{C4ABBE6F-BA57-52DC-D200-901D628A12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362426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2" name="Line 212">
            <a:extLst>
              <a:ext uri="{FF2B5EF4-FFF2-40B4-BE49-F238E27FC236}">
                <a16:creationId xmlns:a16="http://schemas.microsoft.com/office/drawing/2014/main" id="{B2B4EB8F-AB76-37BC-24AA-21EAF0F66B5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2695575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3" name="Line 213">
            <a:extLst>
              <a:ext uri="{FF2B5EF4-FFF2-40B4-BE49-F238E27FC236}">
                <a16:creationId xmlns:a16="http://schemas.microsoft.com/office/drawing/2014/main" id="{A220C08E-4F86-A1A6-4851-C3D58D4B9B1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2695575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4" name="Line 214">
            <a:extLst>
              <a:ext uri="{FF2B5EF4-FFF2-40B4-BE49-F238E27FC236}">
                <a16:creationId xmlns:a16="http://schemas.microsoft.com/office/drawing/2014/main" id="{B4910D17-6CE4-AF38-3463-ED8DC6DBAC71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22304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5" name="Line 215">
            <a:extLst>
              <a:ext uri="{FF2B5EF4-FFF2-40B4-BE49-F238E27FC236}">
                <a16:creationId xmlns:a16="http://schemas.microsoft.com/office/drawing/2014/main" id="{3422A164-7560-B9EC-3699-9FBAFD32B3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2230438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6" name="Line 216">
            <a:extLst>
              <a:ext uri="{FF2B5EF4-FFF2-40B4-BE49-F238E27FC236}">
                <a16:creationId xmlns:a16="http://schemas.microsoft.com/office/drawing/2014/main" id="{F565525E-A75F-3D85-7098-6C95F13D18D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29350" y="170021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7" name="Line 217">
            <a:extLst>
              <a:ext uri="{FF2B5EF4-FFF2-40B4-BE49-F238E27FC236}">
                <a16:creationId xmlns:a16="http://schemas.microsoft.com/office/drawing/2014/main" id="{54270E87-373B-C3C2-E9C6-1782D45D1F5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29350" y="1700213"/>
            <a:ext cx="622300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8" name="Line 218">
            <a:extLst>
              <a:ext uri="{FF2B5EF4-FFF2-40B4-BE49-F238E27FC236}">
                <a16:creationId xmlns:a16="http://schemas.microsoft.com/office/drawing/2014/main" id="{7D6046A1-C47D-6A5F-EEC6-6C1AD935957F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17002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699" name="Line 219">
            <a:extLst>
              <a:ext uri="{FF2B5EF4-FFF2-40B4-BE49-F238E27FC236}">
                <a16:creationId xmlns:a16="http://schemas.microsoft.com/office/drawing/2014/main" id="{AAA24CA2-F502-1307-2A00-3E578F0954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17002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0" name="Line 220">
            <a:extLst>
              <a:ext uri="{FF2B5EF4-FFF2-40B4-BE49-F238E27FC236}">
                <a16:creationId xmlns:a16="http://schemas.microsoft.com/office/drawing/2014/main" id="{6E3B9540-7A72-A520-3C23-27991A279C44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1" name="Line 221">
            <a:extLst>
              <a:ext uri="{FF2B5EF4-FFF2-40B4-BE49-F238E27FC236}">
                <a16:creationId xmlns:a16="http://schemas.microsoft.com/office/drawing/2014/main" id="{89BE80B1-B2A4-EB84-D0BF-79726EDCB2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22304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2" name="Line 222">
            <a:extLst>
              <a:ext uri="{FF2B5EF4-FFF2-40B4-BE49-F238E27FC236}">
                <a16:creationId xmlns:a16="http://schemas.microsoft.com/office/drawing/2014/main" id="{7B7CC87B-C056-FE47-8060-CEB3EABEF777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2695575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3" name="Line 223">
            <a:extLst>
              <a:ext uri="{FF2B5EF4-FFF2-40B4-BE49-F238E27FC236}">
                <a16:creationId xmlns:a16="http://schemas.microsoft.com/office/drawing/2014/main" id="{75DBA33F-6E23-70B6-1CC6-B7068A263D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2695575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4" name="Line 224">
            <a:extLst>
              <a:ext uri="{FF2B5EF4-FFF2-40B4-BE49-F238E27FC236}">
                <a16:creationId xmlns:a16="http://schemas.microsoft.com/office/drawing/2014/main" id="{F56F7ACA-D294-74CC-BF7C-C85521393A5D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5" name="Line 225">
            <a:extLst>
              <a:ext uri="{FF2B5EF4-FFF2-40B4-BE49-F238E27FC236}">
                <a16:creationId xmlns:a16="http://schemas.microsoft.com/office/drawing/2014/main" id="{FF60E7C6-0E33-F2A7-73A9-3BFBC6A5CB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316071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6" name="Line 226">
            <a:extLst>
              <a:ext uri="{FF2B5EF4-FFF2-40B4-BE49-F238E27FC236}">
                <a16:creationId xmlns:a16="http://schemas.microsoft.com/office/drawing/2014/main" id="{861C5769-71D6-81ED-80B6-AA0A4660803A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7" name="Line 227">
            <a:extLst>
              <a:ext uri="{FF2B5EF4-FFF2-40B4-BE49-F238E27FC236}">
                <a16:creationId xmlns:a16="http://schemas.microsoft.com/office/drawing/2014/main" id="{725645A3-E650-D3EC-4282-5D747D851C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3624263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8" name="Line 228">
            <a:extLst>
              <a:ext uri="{FF2B5EF4-FFF2-40B4-BE49-F238E27FC236}">
                <a16:creationId xmlns:a16="http://schemas.microsoft.com/office/drawing/2014/main" id="{FD8ACD73-0329-7C43-5D5C-128F5C934380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09" name="Line 229">
            <a:extLst>
              <a:ext uri="{FF2B5EF4-FFF2-40B4-BE49-F238E27FC236}">
                <a16:creationId xmlns:a16="http://schemas.microsoft.com/office/drawing/2014/main" id="{53A7389B-3778-9D57-5BE1-0C5CE56CBC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5019675"/>
            <a:ext cx="623888" cy="331788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0" name="Line 230">
            <a:extLst>
              <a:ext uri="{FF2B5EF4-FFF2-40B4-BE49-F238E27FC236}">
                <a16:creationId xmlns:a16="http://schemas.microsoft.com/office/drawing/2014/main" id="{19C12D90-BA88-7782-8BE6-17B302BBFD9E}"/>
              </a:ext>
            </a:extLst>
          </p:cNvPr>
          <p:cNvSpPr>
            <a:spLocks noChangeShapeType="1"/>
          </p:cNvSpPr>
          <p:nvPr/>
        </p:nvSpPr>
        <p:spPr bwMode="auto">
          <a:xfrm>
            <a:off x="7162800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1" name="Line 231">
            <a:extLst>
              <a:ext uri="{FF2B5EF4-FFF2-40B4-BE49-F238E27FC236}">
                <a16:creationId xmlns:a16="http://schemas.microsoft.com/office/drawing/2014/main" id="{AEC37778-58C0-3580-CED8-D37CF977F5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62800" y="4554538"/>
            <a:ext cx="623888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2" name="Line 232">
            <a:extLst>
              <a:ext uri="{FF2B5EF4-FFF2-40B4-BE49-F238E27FC236}">
                <a16:creationId xmlns:a16="http://schemas.microsoft.com/office/drawing/2014/main" id="{D8D324FA-656A-3981-8904-BBB26DD42BA8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3" name="Line 233">
            <a:extLst>
              <a:ext uri="{FF2B5EF4-FFF2-40B4-BE49-F238E27FC236}">
                <a16:creationId xmlns:a16="http://schemas.microsoft.com/office/drawing/2014/main" id="{C80762B3-3A35-F2D8-EEB4-534DCD338E6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4089400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4" name="Line 234">
            <a:extLst>
              <a:ext uri="{FF2B5EF4-FFF2-40B4-BE49-F238E27FC236}">
                <a16:creationId xmlns:a16="http://schemas.microsoft.com/office/drawing/2014/main" id="{A64A87DA-3083-13BE-BC37-D80062C8583E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362426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5" name="Line 235">
            <a:extLst>
              <a:ext uri="{FF2B5EF4-FFF2-40B4-BE49-F238E27FC236}">
                <a16:creationId xmlns:a16="http://schemas.microsoft.com/office/drawing/2014/main" id="{D72BF510-344C-0B05-D31A-73DA0D6C86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362426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6" name="Line 236">
            <a:extLst>
              <a:ext uri="{FF2B5EF4-FFF2-40B4-BE49-F238E27FC236}">
                <a16:creationId xmlns:a16="http://schemas.microsoft.com/office/drawing/2014/main" id="{227B4E67-C91E-F2AB-0E72-27738EB80E0F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7" name="Line 237">
            <a:extLst>
              <a:ext uri="{FF2B5EF4-FFF2-40B4-BE49-F238E27FC236}">
                <a16:creationId xmlns:a16="http://schemas.microsoft.com/office/drawing/2014/main" id="{25BC9CC9-1479-BA43-61D6-270691F918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31607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8" name="Line 238">
            <a:extLst>
              <a:ext uri="{FF2B5EF4-FFF2-40B4-BE49-F238E27FC236}">
                <a16:creationId xmlns:a16="http://schemas.microsoft.com/office/drawing/2014/main" id="{6C723888-1481-08F4-F52C-47BA6B2DA349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19" name="Line 239">
            <a:extLst>
              <a:ext uri="{FF2B5EF4-FFF2-40B4-BE49-F238E27FC236}">
                <a16:creationId xmlns:a16="http://schemas.microsoft.com/office/drawing/2014/main" id="{71350696-7F14-2EF4-04CD-137EDDC9F7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2695575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0" name="Line 240">
            <a:extLst>
              <a:ext uri="{FF2B5EF4-FFF2-40B4-BE49-F238E27FC236}">
                <a16:creationId xmlns:a16="http://schemas.microsoft.com/office/drawing/2014/main" id="{65269C31-B08B-FFF1-ED83-74AF30F5EDA6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22304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1" name="Line 241">
            <a:extLst>
              <a:ext uri="{FF2B5EF4-FFF2-40B4-BE49-F238E27FC236}">
                <a16:creationId xmlns:a16="http://schemas.microsoft.com/office/drawing/2014/main" id="{5334AB3C-5659-DC18-02E2-88B13F99F8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2230438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2" name="Line 242">
            <a:extLst>
              <a:ext uri="{FF2B5EF4-FFF2-40B4-BE49-F238E27FC236}">
                <a16:creationId xmlns:a16="http://schemas.microsoft.com/office/drawing/2014/main" id="{058687D3-0965-2111-C302-E4B521EFA1D8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7838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3" name="Line 243">
            <a:extLst>
              <a:ext uri="{FF2B5EF4-FFF2-40B4-BE49-F238E27FC236}">
                <a16:creationId xmlns:a16="http://schemas.microsoft.com/office/drawing/2014/main" id="{BD5FC712-973C-9EB7-1912-D17E9A622D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97838" y="1700213"/>
            <a:ext cx="623887" cy="333375"/>
          </a:xfrm>
          <a:prstGeom prst="line">
            <a:avLst/>
          </a:prstGeom>
          <a:noFill/>
          <a:ln w="111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4" name="Rectangle 244">
            <a:extLst>
              <a:ext uri="{FF2B5EF4-FFF2-40B4-BE49-F238E27FC236}">
                <a16:creationId xmlns:a16="http://schemas.microsoft.com/office/drawing/2014/main" id="{653D3C35-4AB3-6601-3A2F-192FF54D3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4986338"/>
            <a:ext cx="900113" cy="125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5" name="Rectangle 245">
            <a:extLst>
              <a:ext uri="{FF2B5EF4-FFF2-40B4-BE49-F238E27FC236}">
                <a16:creationId xmlns:a16="http://schemas.microsoft.com/office/drawing/2014/main" id="{02F00B9B-E5F9-BC75-3E7F-6E3B0EFA3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005388"/>
            <a:ext cx="6318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Axles meas'd.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726" name="Rectangle 246">
            <a:extLst>
              <a:ext uri="{FF2B5EF4-FFF2-40B4-BE49-F238E27FC236}">
                <a16:creationId xmlns:a16="http://schemas.microsoft.com/office/drawing/2014/main" id="{27BB19DC-68B2-3F02-7CBB-6C2B582142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26488" y="500538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727" name="Rectangle 247">
            <a:extLst>
              <a:ext uri="{FF2B5EF4-FFF2-40B4-BE49-F238E27FC236}">
                <a16:creationId xmlns:a16="http://schemas.microsoft.com/office/drawing/2014/main" id="{110C6DB7-5805-12F0-E083-6DA5DF694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118100"/>
            <a:ext cx="930275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28" name="Rectangle 248">
            <a:extLst>
              <a:ext uri="{FF2B5EF4-FFF2-40B4-BE49-F238E27FC236}">
                <a16:creationId xmlns:a16="http://schemas.microsoft.com/office/drawing/2014/main" id="{A54E989F-45A8-3844-F9E0-1BB9EC281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138738"/>
            <a:ext cx="666750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no taper or out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729" name="Rectangle 249">
            <a:extLst>
              <a:ext uri="{FF2B5EF4-FFF2-40B4-BE49-F238E27FC236}">
                <a16:creationId xmlns:a16="http://schemas.microsoft.com/office/drawing/2014/main" id="{E43130C0-27C5-B61D-62BF-D7A03E850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7763" y="5138738"/>
            <a:ext cx="2857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730" name="Rectangle 250">
            <a:extLst>
              <a:ext uri="{FF2B5EF4-FFF2-40B4-BE49-F238E27FC236}">
                <a16:creationId xmlns:a16="http://schemas.microsoft.com/office/drawing/2014/main" id="{E0DEC2E8-4DEE-B584-61AE-B38AD79C9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251450"/>
            <a:ext cx="573088" cy="12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731" name="Rectangle 251">
            <a:extLst>
              <a:ext uri="{FF2B5EF4-FFF2-40B4-BE49-F238E27FC236}">
                <a16:creationId xmlns:a16="http://schemas.microsoft.com/office/drawing/2014/main" id="{A4AF3828-D67C-0261-A43B-44764A49B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0050" y="5270500"/>
            <a:ext cx="376238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of round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732" name="Rectangle 252">
            <a:extLst>
              <a:ext uri="{FF2B5EF4-FFF2-40B4-BE49-F238E27FC236}">
                <a16:creationId xmlns:a16="http://schemas.microsoft.com/office/drawing/2014/main" id="{24BE86B7-746B-61F2-4D80-253C2A68AA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8200" y="5270500"/>
            <a:ext cx="2857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733" name="Text Box 253">
            <a:extLst>
              <a:ext uri="{FF2B5EF4-FFF2-40B4-BE49-F238E27FC236}">
                <a16:creationId xmlns:a16="http://schemas.microsoft.com/office/drawing/2014/main" id="{5EA20EAC-6407-910A-2BC2-408DD16B68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8.1-17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DF29768C-8EAF-4507-27CB-67A846FDBA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6579" name="Rectangle 3">
            <a:extLst>
              <a:ext uri="{FF2B5EF4-FFF2-40B4-BE49-F238E27FC236}">
                <a16:creationId xmlns:a16="http://schemas.microsoft.com/office/drawing/2014/main" id="{762325AD-430D-98EF-26E1-AFFC305758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Cause &amp; Effect Practice (Exercises 8.2-3, 4)</a:t>
            </a:r>
          </a:p>
          <a:p>
            <a:endParaRPr lang="en-US" altLang="en-US"/>
          </a:p>
          <a:p>
            <a:r>
              <a:rPr lang="en-US" altLang="en-US"/>
              <a:t>Watch “12 Angry Men” – comment on their “cause &amp; effect” analysis</a:t>
            </a:r>
          </a:p>
          <a:p>
            <a:endParaRPr lang="en-US" altLang="en-US"/>
          </a:p>
          <a:p>
            <a:r>
              <a:rPr lang="en-US" altLang="en-US"/>
              <a:t>Develop a Cause &amp; Effect Diagram for your project (after stratification – Exercise 8.2-10)</a:t>
            </a:r>
          </a:p>
          <a:p>
            <a:endParaRPr lang="en-US" altLang="en-US"/>
          </a:p>
          <a:p>
            <a:r>
              <a:rPr lang="en-US" altLang="en-US"/>
              <a:t>With &amp; Without Cause &amp; Effect (Exercise 8.2-5)</a:t>
            </a:r>
          </a:p>
          <a:p>
            <a:endParaRPr lang="en-US" altLang="en-US"/>
          </a:p>
          <a:p>
            <a:r>
              <a:rPr lang="en-US" altLang="en-US"/>
              <a:t>Cause &amp; Effect Critique (Exercise 8.2-6)</a:t>
            </a:r>
          </a:p>
          <a:p>
            <a:endParaRPr lang="en-US" altLang="en-US"/>
          </a:p>
          <a:p>
            <a:r>
              <a:rPr lang="en-US" altLang="en-US"/>
              <a:t>Cause &amp; Effect Verification Practice (Exercise 8.2-7, 9)</a:t>
            </a:r>
          </a:p>
          <a:p>
            <a:endParaRPr lang="en-US" altLang="en-US"/>
          </a:p>
          <a:p>
            <a:r>
              <a:rPr lang="en-US" altLang="en-US"/>
              <a:t>Cause &amp; Effect Verification – Your Project (Exercise 8.2-11)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0A1666AF-15F2-9E1F-8F2C-755ABBE4557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D234B8D0-75A8-1AD5-BAAE-DD701016460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differentiate between a symptom and a root cause</a:t>
            </a:r>
          </a:p>
          <a:p>
            <a:r>
              <a:rPr lang="en-US" altLang="en-US"/>
              <a:t>Be able to identify root cause hypotheses</a:t>
            </a:r>
          </a:p>
          <a:p>
            <a:r>
              <a:rPr lang="en-US" altLang="en-US"/>
              <a:t>Be able to lead a team in developing a Cause &amp; Effect diagram</a:t>
            </a:r>
          </a:p>
          <a:p>
            <a:r>
              <a:rPr lang="en-US" altLang="en-US"/>
              <a:t>Be able to select appropriate methods to verify root causes of process performance</a:t>
            </a:r>
          </a:p>
        </p:txBody>
      </p:sp>
      <p:pic>
        <p:nvPicPr>
          <p:cNvPr id="535556" name="Picture 4">
            <a:extLst>
              <a:ext uri="{FF2B5EF4-FFF2-40B4-BE49-F238E27FC236}">
                <a16:creationId xmlns:a16="http://schemas.microsoft.com/office/drawing/2014/main" id="{A43E75F7-401B-C0EA-D0A0-92EDCFCEFA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38" y="4578350"/>
            <a:ext cx="1152525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2AD56CE6-3F71-644A-84A8-F67E77DB9B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Cause &amp; Effect in Business Processes</a:t>
            </a:r>
          </a:p>
        </p:txBody>
      </p:sp>
      <p:sp>
        <p:nvSpPr>
          <p:cNvPr id="441362" name="Text Box 18">
            <a:extLst>
              <a:ext uri="{FF2B5EF4-FFF2-40B4-BE49-F238E27FC236}">
                <a16:creationId xmlns:a16="http://schemas.microsoft.com/office/drawing/2014/main" id="{9583C788-A0A7-D91C-37BF-B0CB7B9014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590800"/>
            <a:ext cx="8382000" cy="5413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8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Input (X)		    Process(X)	               Output(Y)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441363" name="Text Box 19">
            <a:extLst>
              <a:ext uri="{FF2B5EF4-FFF2-40B4-BE49-F238E27FC236}">
                <a16:creationId xmlns:a16="http://schemas.microsoft.com/office/drawing/2014/main" id="{9509C235-E8B1-C30E-A987-DC1EFCA363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3200400"/>
            <a:ext cx="2971800" cy="22923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3038" indent="-1730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Methods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b="1">
                <a:latin typeface="Arial" panose="020B0604020202020204" pitchFamily="34" charset="0"/>
                <a:ea typeface="Batang" panose="02030600000101010101" pitchFamily="18" charset="-127"/>
              </a:rPr>
              <a:t>Materials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b="1">
                <a:latin typeface="Arial" panose="020B0604020202020204" pitchFamily="34" charset="0"/>
                <a:ea typeface="Batang" panose="02030600000101010101" pitchFamily="18" charset="-127"/>
              </a:rPr>
              <a:t>Machines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b="1">
                <a:latin typeface="Arial" panose="020B0604020202020204" pitchFamily="34" charset="0"/>
                <a:ea typeface="Batang" panose="02030600000101010101" pitchFamily="18" charset="-127"/>
              </a:rPr>
              <a:t>Personnel</a:t>
            </a:r>
          </a:p>
          <a:p>
            <a:pPr eaLnBrk="1" hangingPunct="1">
              <a:buFont typeface="Symbol" panose="05050102010706020507" pitchFamily="18" charset="2"/>
              <a:buChar char="·"/>
            </a:pPr>
            <a:r>
              <a:rPr lang="en-US" altLang="ko-KR" b="1">
                <a:latin typeface="Arial" panose="020B0604020202020204" pitchFamily="34" charset="0"/>
                <a:ea typeface="Batang" panose="02030600000101010101" pitchFamily="18" charset="-127"/>
              </a:rPr>
              <a:t>Environment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441366" name="Text Box 22">
            <a:extLst>
              <a:ext uri="{FF2B5EF4-FFF2-40B4-BE49-F238E27FC236}">
                <a16:creationId xmlns:a16="http://schemas.microsoft.com/office/drawing/2014/main" id="{A1B0774A-1504-7651-F2EF-33E22B2173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1371600"/>
            <a:ext cx="3159125" cy="7207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F(X) = Y</a:t>
            </a:r>
            <a:endParaRPr lang="en-US" altLang="en-US" sz="3700">
              <a:latin typeface="Arial" panose="020B0604020202020204" pitchFamily="34" charset="0"/>
            </a:endParaRPr>
          </a:p>
        </p:txBody>
      </p:sp>
      <p:sp>
        <p:nvSpPr>
          <p:cNvPr id="441367" name="AutoShape 23">
            <a:extLst>
              <a:ext uri="{FF2B5EF4-FFF2-40B4-BE49-F238E27FC236}">
                <a16:creationId xmlns:a16="http://schemas.microsoft.com/office/drawing/2014/main" id="{BB6C1EC5-5182-097D-422F-C03AF11EFF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8" name="AutoShape 24">
            <a:extLst>
              <a:ext uri="{FF2B5EF4-FFF2-40B4-BE49-F238E27FC236}">
                <a16:creationId xmlns:a16="http://schemas.microsoft.com/office/drawing/2014/main" id="{9426CE90-4D77-375B-DADD-08BF25915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2286000"/>
            <a:ext cx="990600" cy="1219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9" name="Text Box 25">
            <a:extLst>
              <a:ext uri="{FF2B5EF4-FFF2-40B4-BE49-F238E27FC236}">
                <a16:creationId xmlns:a16="http://schemas.microsoft.com/office/drawing/2014/main" id="{6A134370-6BEE-C1A8-9141-AF8ABDEB1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464FA49F-69F3-FE53-6676-1442416F9E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Roadmap for Analyzing Causes</a:t>
            </a:r>
          </a:p>
        </p:txBody>
      </p:sp>
      <p:sp>
        <p:nvSpPr>
          <p:cNvPr id="512005" name="Text Box 5">
            <a:extLst>
              <a:ext uri="{FF2B5EF4-FFF2-40B4-BE49-F238E27FC236}">
                <a16:creationId xmlns:a16="http://schemas.microsoft.com/office/drawing/2014/main" id="{B7333AAF-893D-BE4C-3CD6-181E961DD6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8175" y="1816100"/>
            <a:ext cx="1581150" cy="85248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Batang" panose="02030600000101010101" pitchFamily="18" charset="-127"/>
              </a:rPr>
              <a:t>Examine the Process, Address Assignable/ Special Causes of Variation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6" name="Text Box 6">
            <a:extLst>
              <a:ext uri="{FF2B5EF4-FFF2-40B4-BE49-F238E27FC236}">
                <a16:creationId xmlns:a16="http://schemas.microsoft.com/office/drawing/2014/main" id="{8D496753-5881-4D1D-7C66-B95C3FE75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21400" y="2400300"/>
            <a:ext cx="1371600" cy="8239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Batang" panose="02030600000101010101" pitchFamily="18" charset="-127"/>
              </a:rPr>
              <a:t>Check Process and Make Quick and Easy Improvements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7" name="Text Box 7">
            <a:extLst>
              <a:ext uri="{FF2B5EF4-FFF2-40B4-BE49-F238E27FC236}">
                <a16:creationId xmlns:a16="http://schemas.microsoft.com/office/drawing/2014/main" id="{3546A197-6406-FE84-D4CC-361A8042C8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9025" y="3424238"/>
            <a:ext cx="1371600" cy="690562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Batang" panose="02030600000101010101" pitchFamily="18" charset="-127"/>
              </a:rPr>
              <a:t>Stratify Data to Identify Specific Problems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8" name="Text Box 8">
            <a:extLst>
              <a:ext uri="{FF2B5EF4-FFF2-40B4-BE49-F238E27FC236}">
                <a16:creationId xmlns:a16="http://schemas.microsoft.com/office/drawing/2014/main" id="{0E1770E6-4BF4-D1D3-AAEF-F7580637B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6800" y="4098925"/>
            <a:ext cx="1666875" cy="67945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Batang" panose="02030600000101010101" pitchFamily="18" charset="-127"/>
              </a:rPr>
              <a:t>Develop Cause and Effect Diagrams for the Specific Problems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9" name="Text Box 9">
            <a:extLst>
              <a:ext uri="{FF2B5EF4-FFF2-40B4-BE49-F238E27FC236}">
                <a16:creationId xmlns:a16="http://schemas.microsoft.com/office/drawing/2014/main" id="{43B1CCB4-D780-0012-E1A9-7223C7550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47925" y="5027613"/>
            <a:ext cx="1371600" cy="8223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algn="ctr" eaLnBrk="1" hangingPunct="1"/>
            <a:r>
              <a:rPr lang="en-US" altLang="en-US" sz="1200">
                <a:latin typeface="Arial" panose="020B0604020202020204" pitchFamily="34" charset="0"/>
                <a:ea typeface="Batang" panose="02030600000101010101" pitchFamily="18" charset="-127"/>
              </a:rPr>
              <a:t>Verify Root Causes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10" name="Arc 10">
            <a:extLst>
              <a:ext uri="{FF2B5EF4-FFF2-40B4-BE49-F238E27FC236}">
                <a16:creationId xmlns:a16="http://schemas.microsoft.com/office/drawing/2014/main" id="{457B8CF2-9D6D-F48D-7A34-A12D9115BCB8}"/>
              </a:ext>
            </a:extLst>
          </p:cNvPr>
          <p:cNvSpPr>
            <a:spLocks/>
          </p:cNvSpPr>
          <p:nvPr/>
        </p:nvSpPr>
        <p:spPr bwMode="auto">
          <a:xfrm>
            <a:off x="3489325" y="2182813"/>
            <a:ext cx="2651125" cy="4238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11" name="Arc 11">
            <a:extLst>
              <a:ext uri="{FF2B5EF4-FFF2-40B4-BE49-F238E27FC236}">
                <a16:creationId xmlns:a16="http://schemas.microsoft.com/office/drawing/2014/main" id="{1DF3849C-11D0-B126-D425-C8F868485EE7}"/>
              </a:ext>
            </a:extLst>
          </p:cNvPr>
          <p:cNvSpPr>
            <a:spLocks/>
          </p:cNvSpPr>
          <p:nvPr/>
        </p:nvSpPr>
        <p:spPr bwMode="auto">
          <a:xfrm flipH="1">
            <a:off x="3559175" y="2887663"/>
            <a:ext cx="2560638" cy="5381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12" name="Arc 12">
            <a:extLst>
              <a:ext uri="{FF2B5EF4-FFF2-40B4-BE49-F238E27FC236}">
                <a16:creationId xmlns:a16="http://schemas.microsoft.com/office/drawing/2014/main" id="{32A41EF4-12CC-D1F2-B2E8-CE1F60C86128}"/>
              </a:ext>
            </a:extLst>
          </p:cNvPr>
          <p:cNvSpPr>
            <a:spLocks/>
          </p:cNvSpPr>
          <p:nvPr/>
        </p:nvSpPr>
        <p:spPr bwMode="auto">
          <a:xfrm>
            <a:off x="3760788" y="3641725"/>
            <a:ext cx="2376487" cy="5715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13" name="Arc 13">
            <a:extLst>
              <a:ext uri="{FF2B5EF4-FFF2-40B4-BE49-F238E27FC236}">
                <a16:creationId xmlns:a16="http://schemas.microsoft.com/office/drawing/2014/main" id="{78F1E87A-48E0-ECA4-84FB-5F4A2867E3AA}"/>
              </a:ext>
            </a:extLst>
          </p:cNvPr>
          <p:cNvSpPr>
            <a:spLocks/>
          </p:cNvSpPr>
          <p:nvPr/>
        </p:nvSpPr>
        <p:spPr bwMode="auto">
          <a:xfrm flipH="1">
            <a:off x="3663950" y="4376738"/>
            <a:ext cx="2468563" cy="636587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14" name="Arc 14">
            <a:extLst>
              <a:ext uri="{FF2B5EF4-FFF2-40B4-BE49-F238E27FC236}">
                <a16:creationId xmlns:a16="http://schemas.microsoft.com/office/drawing/2014/main" id="{79082F3B-735A-1605-B78E-9535E0940A68}"/>
              </a:ext>
            </a:extLst>
          </p:cNvPr>
          <p:cNvSpPr>
            <a:spLocks/>
          </p:cNvSpPr>
          <p:nvPr/>
        </p:nvSpPr>
        <p:spPr bwMode="auto">
          <a:xfrm>
            <a:off x="3854450" y="5394325"/>
            <a:ext cx="2376488" cy="3651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15" name="Text Box 15">
            <a:extLst>
              <a:ext uri="{FF2B5EF4-FFF2-40B4-BE49-F238E27FC236}">
                <a16:creationId xmlns:a16="http://schemas.microsoft.com/office/drawing/2014/main" id="{82BEC3D5-EEE9-993B-8267-AC10E8510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4425" y="56769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i="1">
                <a:latin typeface="Arial" panose="020B0604020202020204" pitchFamily="34" charset="0"/>
                <a:ea typeface="Batang" panose="02030600000101010101" pitchFamily="18" charset="-127"/>
              </a:rPr>
              <a:t>To Improve &amp; Execute Steps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16" name="Text Box 16">
            <a:extLst>
              <a:ext uri="{FF2B5EF4-FFF2-40B4-BE49-F238E27FC236}">
                <a16:creationId xmlns:a16="http://schemas.microsoft.com/office/drawing/2014/main" id="{A886C1B0-91DC-02C2-5DAB-387897FB84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914400"/>
            <a:ext cx="1438275" cy="57308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prstDash val="dash"/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i="1">
                <a:latin typeface="Arial" panose="020B0604020202020204" pitchFamily="34" charset="0"/>
                <a:ea typeface="Batang" panose="02030600000101010101" pitchFamily="18" charset="-127"/>
              </a:rPr>
              <a:t>From Measure Step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17" name="Arc 17">
            <a:extLst>
              <a:ext uri="{FF2B5EF4-FFF2-40B4-BE49-F238E27FC236}">
                <a16:creationId xmlns:a16="http://schemas.microsoft.com/office/drawing/2014/main" id="{32FC3A0D-709C-028E-7169-F301BC1A5EF0}"/>
              </a:ext>
            </a:extLst>
          </p:cNvPr>
          <p:cNvSpPr>
            <a:spLocks/>
          </p:cNvSpPr>
          <p:nvPr/>
        </p:nvSpPr>
        <p:spPr bwMode="auto">
          <a:xfrm>
            <a:off x="2311400" y="1201738"/>
            <a:ext cx="593725" cy="61277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0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018" name="Text Box 18">
            <a:extLst>
              <a:ext uri="{FF2B5EF4-FFF2-40B4-BE49-F238E27FC236}">
                <a16:creationId xmlns:a16="http://schemas.microsoft.com/office/drawing/2014/main" id="{C9FFE592-0BD7-1DB4-413B-0B6A47177E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47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FE024139-3337-2841-9681-70F13035C6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Simple Cause &amp; Effect</a:t>
            </a:r>
          </a:p>
        </p:txBody>
      </p:sp>
      <p:sp>
        <p:nvSpPr>
          <p:cNvPr id="514051" name="Rectangle 3">
            <a:extLst>
              <a:ext uri="{FF2B5EF4-FFF2-40B4-BE49-F238E27FC236}">
                <a16:creationId xmlns:a16="http://schemas.microsoft.com/office/drawing/2014/main" id="{80354E9E-02FC-17FB-F1B7-090CD400D4A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Examining the Process</a:t>
            </a:r>
          </a:p>
          <a:p>
            <a:pPr lvl="1"/>
            <a:r>
              <a:rPr lang="en-US" altLang="en-US"/>
              <a:t>Common Sense</a:t>
            </a:r>
          </a:p>
          <a:p>
            <a:pPr lvl="1"/>
            <a:r>
              <a:rPr lang="en-US" altLang="en-US"/>
              <a:t>Process Documentation</a:t>
            </a:r>
          </a:p>
          <a:p>
            <a:pPr lvl="1"/>
            <a:r>
              <a:rPr lang="en-US" altLang="en-US"/>
              <a:t>Actual vs. Documented Process</a:t>
            </a:r>
          </a:p>
          <a:p>
            <a:pPr lvl="1"/>
            <a:r>
              <a:rPr lang="en-US" altLang="en-US"/>
              <a:t>Training</a:t>
            </a:r>
          </a:p>
          <a:p>
            <a:pPr lvl="1"/>
            <a:r>
              <a:rPr lang="en-US" altLang="en-US"/>
              <a:t>Data Analysis</a:t>
            </a:r>
          </a:p>
          <a:p>
            <a:pPr lvl="1"/>
            <a:endParaRPr lang="en-US" altLang="en-US"/>
          </a:p>
          <a:p>
            <a:r>
              <a:rPr lang="en-US" altLang="en-US"/>
              <a:t>Quick and Easy Improvements</a:t>
            </a:r>
          </a:p>
          <a:p>
            <a:pPr lvl="1"/>
            <a:r>
              <a:rPr lang="en-US" altLang="en-US"/>
              <a:t>Eliminate redundancies</a:t>
            </a:r>
          </a:p>
          <a:p>
            <a:pPr lvl="1"/>
            <a:r>
              <a:rPr lang="en-US" altLang="en-US"/>
              <a:t>Clarify unclear steps</a:t>
            </a:r>
          </a:p>
          <a:p>
            <a:pPr lvl="1"/>
            <a:r>
              <a:rPr lang="en-US" altLang="en-US"/>
              <a:t>Re-order steps</a:t>
            </a:r>
          </a:p>
          <a:p>
            <a:pPr lvl="1"/>
            <a:r>
              <a:rPr lang="en-US" altLang="en-US"/>
              <a:t>Eliminate unnecessary steps</a:t>
            </a:r>
          </a:p>
          <a:p>
            <a:pPr lvl="1"/>
            <a:r>
              <a:rPr lang="en-US" altLang="en-US"/>
              <a:t>Decrease the amount of transportation or delays</a:t>
            </a:r>
          </a:p>
        </p:txBody>
      </p:sp>
      <p:sp>
        <p:nvSpPr>
          <p:cNvPr id="514052" name="Text Box 4">
            <a:extLst>
              <a:ext uri="{FF2B5EF4-FFF2-40B4-BE49-F238E27FC236}">
                <a16:creationId xmlns:a16="http://schemas.microsoft.com/office/drawing/2014/main" id="{B859B11E-A688-AB43-79AD-C8ADF46A4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BB318CAB-1BE9-B104-1C77-B160D795EB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Simple Cause &amp; Effect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40066328-F8D7-ED17-2303-5C1C93D70C2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/>
              <a:t>Stratifying the Data – Pareto</a:t>
            </a:r>
          </a:p>
          <a:p>
            <a:endParaRPr lang="en-US" altLang="en-US" sz="3600"/>
          </a:p>
          <a:p>
            <a:r>
              <a:rPr lang="en-US" altLang="en-US" sz="3600"/>
              <a:t>Involving the Right People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60D120C4-CF5A-5310-0B2D-48EA333C10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84404B03-6B48-84FE-75DE-EAB0B9D9F9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Cause &amp; Effect (Ishikawa) Diagram</a:t>
            </a:r>
          </a:p>
        </p:txBody>
      </p:sp>
      <p:pic>
        <p:nvPicPr>
          <p:cNvPr id="516102" name="Picture 6">
            <a:extLst>
              <a:ext uri="{FF2B5EF4-FFF2-40B4-BE49-F238E27FC236}">
                <a16:creationId xmlns:a16="http://schemas.microsoft.com/office/drawing/2014/main" id="{A3DF9CC3-0BEB-2095-C82E-D448D4AA2674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53200" y="4724400"/>
            <a:ext cx="1143000" cy="1628775"/>
          </a:xfrm>
          <a:noFill/>
          <a:ln w="25400" cap="flat">
            <a:solidFill>
              <a:schemeClr val="accent2"/>
            </a:solidFill>
            <a:miter lim="800000"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516104" name="Text Box 8">
            <a:extLst>
              <a:ext uri="{FF2B5EF4-FFF2-40B4-BE49-F238E27FC236}">
                <a16:creationId xmlns:a16="http://schemas.microsoft.com/office/drawing/2014/main" id="{B6A49625-6889-AE92-B5F4-6E7891CAD5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7738" y="6400800"/>
            <a:ext cx="2354262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b="1" i="1">
                <a:latin typeface="Arial" panose="020B0604020202020204" pitchFamily="34" charset="0"/>
              </a:rPr>
              <a:t>Kaoru Ishikawa – Our Hero!</a:t>
            </a:r>
          </a:p>
        </p:txBody>
      </p:sp>
      <p:sp>
        <p:nvSpPr>
          <p:cNvPr id="516105" name="Text Box 9">
            <a:extLst>
              <a:ext uri="{FF2B5EF4-FFF2-40B4-BE49-F238E27FC236}">
                <a16:creationId xmlns:a16="http://schemas.microsoft.com/office/drawing/2014/main" id="{C89CB592-E852-748D-6E37-AD5D63DA8E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763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pic>
        <p:nvPicPr>
          <p:cNvPr id="516107" name="Picture 11">
            <a:extLst>
              <a:ext uri="{FF2B5EF4-FFF2-40B4-BE49-F238E27FC236}">
                <a16:creationId xmlns:a16="http://schemas.microsoft.com/office/drawing/2014/main" id="{D2F131B8-F47A-1B42-6522-C825934965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000" y="806450"/>
            <a:ext cx="8607425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5FDAC021-61BC-5490-16CB-13F2E2C12C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Steps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410CAD72-1654-E92E-119C-4784B954A2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675313"/>
          </a:xfrm>
        </p:spPr>
        <p:txBody>
          <a:bodyPr/>
          <a:lstStyle/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1.	State the problem as the Effect.  A good "Effect" statement:</a:t>
            </a:r>
          </a:p>
          <a:p>
            <a:pPr marL="838200" lvl="1" indent="-381000"/>
            <a:r>
              <a:rPr lang="en-US" altLang="en-US"/>
              <a:t>states what is wrong, not why it is wrong,</a:t>
            </a:r>
          </a:p>
          <a:p>
            <a:pPr marL="838200" lvl="1" indent="-381000"/>
            <a:r>
              <a:rPr lang="en-US" altLang="en-US"/>
              <a:t>focuses on the gap between what is and what should be, and</a:t>
            </a:r>
          </a:p>
          <a:p>
            <a:pPr marL="838200" lvl="1" indent="-381000"/>
            <a:r>
              <a:rPr lang="en-US" altLang="en-US"/>
              <a:t>is measurable and specific.</a:t>
            </a:r>
          </a:p>
          <a:p>
            <a:pPr marL="838200" lvl="1" indent="-381000"/>
            <a:endParaRPr lang="en-US" altLang="en-US"/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2.	Identify possible causes of the Effect.  Brainstorm a list of causes based on knowledge of the production process.</a:t>
            </a:r>
          </a:p>
          <a:p>
            <a:pPr marL="838200" lvl="1" indent="-381000"/>
            <a:r>
              <a:rPr lang="en-US" altLang="en-US"/>
              <a:t>"Ask Why Five Times"</a:t>
            </a:r>
          </a:p>
          <a:p>
            <a:pPr marL="838200" lvl="1" indent="-381000"/>
            <a:r>
              <a:rPr lang="en-US" altLang="en-US"/>
              <a:t>Avoid:</a:t>
            </a:r>
          </a:p>
          <a:p>
            <a:pPr marL="1295400" lvl="2" indent="-381000"/>
            <a:r>
              <a:rPr lang="en-US" altLang="en-US"/>
              <a:t>Solutions</a:t>
            </a:r>
          </a:p>
          <a:p>
            <a:pPr marL="1295400" lvl="2" indent="-381000"/>
            <a:r>
              <a:rPr lang="en-US" altLang="en-US"/>
              <a:t>"Lack of" Statements</a:t>
            </a:r>
          </a:p>
          <a:p>
            <a:pPr marL="1295400" lvl="2" indent="-381000"/>
            <a:r>
              <a:rPr lang="en-US" altLang="en-US"/>
              <a:t>"Fuzzy" causes</a:t>
            </a:r>
          </a:p>
        </p:txBody>
      </p:sp>
      <p:sp>
        <p:nvSpPr>
          <p:cNvPr id="518149" name="Text Box 5">
            <a:extLst>
              <a:ext uri="{FF2B5EF4-FFF2-40B4-BE49-F238E27FC236}">
                <a16:creationId xmlns:a16="http://schemas.microsoft.com/office/drawing/2014/main" id="{2B0F2220-990E-CE9E-6CA0-0DE643314C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D6612778-9D3B-9055-7BB9-0B819E14A7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Steps (continued)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95C3E346-42DA-8342-DFEF-15A1A94CB2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3.	Define the major categories to be used on the Cause and Effect diagram.  “Default" categories - </a:t>
            </a:r>
            <a:r>
              <a:rPr lang="en-US" altLang="en-US" b="1" i="1"/>
              <a:t>Person, Machine, Material, Method, Information, </a:t>
            </a:r>
            <a:r>
              <a:rPr lang="en-US" altLang="en-US"/>
              <a:t>and</a:t>
            </a:r>
            <a:r>
              <a:rPr lang="en-US" altLang="en-US" b="1" i="1"/>
              <a:t> Environment</a:t>
            </a:r>
            <a:r>
              <a:rPr lang="en-US" altLang="en-US"/>
              <a:t>.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 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4.	Draw the diagram. Refine the causes where necessary and continue asking:</a:t>
            </a:r>
          </a:p>
          <a:p>
            <a:pPr marL="838200" lvl="1" indent="-381000"/>
            <a:r>
              <a:rPr lang="en-US" altLang="en-US"/>
              <a:t>	What causes this?</a:t>
            </a:r>
          </a:p>
          <a:p>
            <a:pPr marL="838200" lvl="1" indent="-381000"/>
            <a:r>
              <a:rPr lang="en-US" altLang="en-US"/>
              <a:t>	Why does this condition exist?</a:t>
            </a:r>
          </a:p>
          <a:p>
            <a:pPr marL="838200" lvl="1" indent="-381000"/>
            <a:endParaRPr lang="en-US" altLang="en-US"/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5.	Walk through the logic in both directions: </a:t>
            </a:r>
          </a:p>
          <a:p>
            <a:pPr marL="838200" lvl="1" indent="-381000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effect to the causes, and</a:t>
            </a:r>
          </a:p>
          <a:p>
            <a:pPr marL="838200" lvl="1" indent="-381000">
              <a:buFont typeface="Symbol" panose="05050102010706020507" pitchFamily="18" charset="2"/>
              <a:buAutoNum type="alphaLcParenR"/>
            </a:pPr>
            <a:r>
              <a:rPr lang="en-US" altLang="en-US"/>
              <a:t>proceed from the causes to the effect.</a:t>
            </a:r>
          </a:p>
        </p:txBody>
      </p:sp>
      <p:sp>
        <p:nvSpPr>
          <p:cNvPr id="534532" name="Text Box 4">
            <a:extLst>
              <a:ext uri="{FF2B5EF4-FFF2-40B4-BE49-F238E27FC236}">
                <a16:creationId xmlns:a16="http://schemas.microsoft.com/office/drawing/2014/main" id="{2A9EE885-A837-F55A-09A6-DB7C3D53B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9900" y="63246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8.1 7-8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7628</TotalTime>
  <Words>931</Words>
  <Application>Microsoft Office PowerPoint</Application>
  <PresentationFormat>On-screen Show (4:3)</PresentationFormat>
  <Paragraphs>364</Paragraphs>
  <Slides>19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Times New Roman</vt:lpstr>
      <vt:lpstr>Arial</vt:lpstr>
      <vt:lpstr>Symbol</vt:lpstr>
      <vt:lpstr>Copperplate Gothic Bold</vt:lpstr>
      <vt:lpstr>Batang</vt:lpstr>
      <vt:lpstr>JPMorgan</vt:lpstr>
      <vt:lpstr>VISIO 5 Drawing</vt:lpstr>
      <vt:lpstr>Microsoft Excel Worksheet</vt:lpstr>
      <vt:lpstr>PowerPoint Presentation</vt:lpstr>
      <vt:lpstr>Objectives</vt:lpstr>
      <vt:lpstr>Cause &amp; Effect in Business Processes</vt:lpstr>
      <vt:lpstr>Roadmap for Analyzing Causes</vt:lpstr>
      <vt:lpstr>Simple Cause &amp; Effect</vt:lpstr>
      <vt:lpstr>Simple Cause &amp; Effect</vt:lpstr>
      <vt:lpstr>Cause &amp; Effect (Ishikawa) Diagram</vt:lpstr>
      <vt:lpstr>Steps</vt:lpstr>
      <vt:lpstr>Steps (continued)</vt:lpstr>
      <vt:lpstr>Variation/Problem Analysis Type</vt:lpstr>
      <vt:lpstr>Production Process - Focused</vt:lpstr>
      <vt:lpstr>Others</vt:lpstr>
      <vt:lpstr>Cause &amp; Effect Verification</vt:lpstr>
      <vt:lpstr>Verification Methods - Absence/Presence</vt:lpstr>
      <vt:lpstr>Verification Methods - Absence/Presence</vt:lpstr>
      <vt:lpstr>Verification Methods - Absence/Presence</vt:lpstr>
      <vt:lpstr>Verification Methods – Variable Level</vt:lpstr>
      <vt:lpstr>Verification Matrix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2026-07-24T19:03:05Z</dcterms:modified>
</cp:coreProperties>
</file>