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0"/>
  </p:notesMasterIdLst>
  <p:handoutMasterIdLst>
    <p:handoutMasterId r:id="rId21"/>
  </p:handoutMasterIdLst>
  <p:sldIdLst>
    <p:sldId id="256" r:id="rId2"/>
    <p:sldId id="268" r:id="rId3"/>
    <p:sldId id="257" r:id="rId4"/>
    <p:sldId id="258" r:id="rId5"/>
    <p:sldId id="259" r:id="rId6"/>
    <p:sldId id="260" r:id="rId7"/>
    <p:sldId id="261" r:id="rId8"/>
    <p:sldId id="262" r:id="rId9"/>
    <p:sldId id="263" r:id="rId10"/>
    <p:sldId id="264" r:id="rId11"/>
    <p:sldId id="265" r:id="rId12"/>
    <p:sldId id="266" r:id="rId13"/>
    <p:sldId id="267" r:id="rId14"/>
    <p:sldId id="270" r:id="rId15"/>
    <p:sldId id="271" r:id="rId16"/>
    <p:sldId id="272" r:id="rId17"/>
    <p:sldId id="273" r:id="rId18"/>
    <p:sldId id="269" r:id="rId19"/>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_rels/viewProps.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4ED2B99-FED8-5C49-066B-BAB9D9BA5403}"/>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44C66B5F-04D6-C313-1444-49FFD89D13F5}"/>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B5973C32-5254-79A2-980C-266050B86819}"/>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E062D8DE-5E6C-4106-24D7-B868E3538A9D}"/>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BCE0C259-618A-43D1-8643-485995673A36}"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5F931C7-BAD3-0A15-4ED8-7930F221AC28}"/>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6E7FE633-55B5-B1D1-F22A-00388850023D}"/>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5678D881-864B-9603-96E7-ACFEE4E96867}"/>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6DF13FB4-63DA-733E-7CE7-BEBFD10A2F5F}"/>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339BBDC3-BAB2-5E6F-6E9A-C0BEF5110A9B}"/>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0DF3AEC6-E54A-450A-9C42-643FF88E233F}"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ACF44BB7-7FDA-5175-F1E3-007234AC99C0}"/>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D6C43B36-8A58-0B6C-3726-A85C0E06415E}"/>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CE425B36-BE1A-AE6E-3EEB-BE4632E991E7}"/>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71248577-D2F7-1AC4-49B8-86A1B1FB7626}"/>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475F4393-BF25-2ACD-A2FE-A115802843B3}"/>
              </a:ext>
            </a:extLst>
          </p:cNvPr>
          <p:cNvSpPr>
            <a:spLocks noChangeArrowheads="1" noTextEdit="1"/>
          </p:cNvSpPr>
          <p:nvPr>
            <p:ph type="sldImg"/>
          </p:nvPr>
        </p:nvSpPr>
        <p:spPr>
          <a:xfrm>
            <a:off x="889000" y="346075"/>
            <a:ext cx="5080000" cy="3810000"/>
          </a:xfrm>
        </p:spPr>
      </p:sp>
      <p:sp>
        <p:nvSpPr>
          <p:cNvPr id="532483" name="Rectangle 3">
            <a:extLst>
              <a:ext uri="{FF2B5EF4-FFF2-40B4-BE49-F238E27FC236}">
                <a16:creationId xmlns:a16="http://schemas.microsoft.com/office/drawing/2014/main" id="{7E9DC119-40D9-2098-39EC-C9004119A590}"/>
              </a:ext>
            </a:extLst>
          </p:cNvPr>
          <p:cNvSpPr>
            <a:spLocks noGrp="1" noChangeArrowheads="1"/>
          </p:cNvSpPr>
          <p:nvPr>
            <p:ph type="body" idx="1"/>
          </p:nvPr>
        </p:nvSpPr>
        <p:spPr>
          <a:xfrm>
            <a:off x="685800" y="4387850"/>
            <a:ext cx="5486400" cy="4156075"/>
          </a:xfrm>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466ED10E-47FC-53B4-7F00-092DC6376B56}"/>
              </a:ext>
            </a:extLst>
          </p:cNvPr>
          <p:cNvSpPr>
            <a:spLocks noChangeArrowheads="1" noTextEdit="1"/>
          </p:cNvSpPr>
          <p:nvPr>
            <p:ph type="sldImg"/>
          </p:nvPr>
        </p:nvSpPr>
        <p:spPr>
          <a:xfrm>
            <a:off x="889000" y="346075"/>
            <a:ext cx="5080000" cy="3810000"/>
          </a:xfrm>
        </p:spPr>
      </p:sp>
      <p:sp>
        <p:nvSpPr>
          <p:cNvPr id="534531" name="Rectangle 3">
            <a:extLst>
              <a:ext uri="{FF2B5EF4-FFF2-40B4-BE49-F238E27FC236}">
                <a16:creationId xmlns:a16="http://schemas.microsoft.com/office/drawing/2014/main" id="{5B9E7293-881B-D31E-B29F-6A4CF2BD7E3C}"/>
              </a:ext>
            </a:extLst>
          </p:cNvPr>
          <p:cNvSpPr>
            <a:spLocks noGrp="1" noChangeArrowheads="1"/>
          </p:cNvSpPr>
          <p:nvPr>
            <p:ph type="body" idx="1"/>
          </p:nvPr>
        </p:nvSpPr>
        <p:spPr>
          <a:xfrm>
            <a:off x="685800" y="4387850"/>
            <a:ext cx="5486400" cy="4156075"/>
          </a:xfrm>
        </p:spPr>
        <p:txBody>
          <a:bodyPr/>
          <a:lstStyle/>
          <a:p>
            <a:endParaRPr lang="en-GB"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AC8CBC0E-FF31-C689-8CAD-C655B3FA5400}"/>
              </a:ext>
            </a:extLst>
          </p:cNvPr>
          <p:cNvSpPr>
            <a:spLocks noChangeArrowheads="1" noTextEdit="1"/>
          </p:cNvSpPr>
          <p:nvPr>
            <p:ph type="sldImg"/>
          </p:nvPr>
        </p:nvSpPr>
        <p:spPr>
          <a:xfrm>
            <a:off x="889000" y="346075"/>
            <a:ext cx="5080000" cy="3810000"/>
          </a:xfrm>
        </p:spPr>
      </p:sp>
      <p:sp>
        <p:nvSpPr>
          <p:cNvPr id="536579" name="Rectangle 3">
            <a:extLst>
              <a:ext uri="{FF2B5EF4-FFF2-40B4-BE49-F238E27FC236}">
                <a16:creationId xmlns:a16="http://schemas.microsoft.com/office/drawing/2014/main" id="{CAD810D9-1F4D-3F26-7B61-EE595D6E4AD8}"/>
              </a:ext>
            </a:extLst>
          </p:cNvPr>
          <p:cNvSpPr>
            <a:spLocks noGrp="1" noChangeArrowheads="1"/>
          </p:cNvSpPr>
          <p:nvPr>
            <p:ph type="body" idx="1"/>
          </p:nvPr>
        </p:nvSpPr>
        <p:spPr>
          <a:xfrm>
            <a:off x="685800" y="4387850"/>
            <a:ext cx="5486400" cy="4156075"/>
          </a:xfrm>
        </p:spPr>
        <p:txBody>
          <a:bodyPr/>
          <a:lstStyle/>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a:extLst>
              <a:ext uri="{FF2B5EF4-FFF2-40B4-BE49-F238E27FC236}">
                <a16:creationId xmlns:a16="http://schemas.microsoft.com/office/drawing/2014/main" id="{19038503-2D9D-EAC3-28F0-CABA7E8FC81B}"/>
              </a:ext>
            </a:extLst>
          </p:cNvPr>
          <p:cNvSpPr>
            <a:spLocks noChangeArrowheads="1" noTextEdit="1"/>
          </p:cNvSpPr>
          <p:nvPr>
            <p:ph type="sldImg"/>
          </p:nvPr>
        </p:nvSpPr>
        <p:spPr>
          <a:xfrm>
            <a:off x="889000" y="346075"/>
            <a:ext cx="5080000" cy="3810000"/>
          </a:xfrm>
        </p:spPr>
      </p:sp>
      <p:sp>
        <p:nvSpPr>
          <p:cNvPr id="538627" name="Rectangle 3">
            <a:extLst>
              <a:ext uri="{FF2B5EF4-FFF2-40B4-BE49-F238E27FC236}">
                <a16:creationId xmlns:a16="http://schemas.microsoft.com/office/drawing/2014/main" id="{61B4D51F-6DCB-A8DD-3848-04A56005E6F0}"/>
              </a:ext>
            </a:extLst>
          </p:cNvPr>
          <p:cNvSpPr>
            <a:spLocks noGrp="1" noChangeArrowheads="1"/>
          </p:cNvSpPr>
          <p:nvPr>
            <p:ph type="body" idx="1"/>
          </p:nvPr>
        </p:nvSpPr>
        <p:spPr>
          <a:xfrm>
            <a:off x="685800" y="4387850"/>
            <a:ext cx="5486400" cy="4156075"/>
          </a:xfrm>
        </p:spPr>
        <p:txBody>
          <a:bodyPr/>
          <a:lstStyle/>
          <a:p>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19F89-C3AD-DA24-DCD7-9A4B7BAC1E2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BAE542-4655-655C-C874-74DA37A1243D}"/>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4013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E1D42-E79A-F3FC-42B8-8FA635108D0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5D23121-E0C8-2450-9696-77DC9610CE1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9667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D81B16-7946-67ED-0B70-94116A0560BA}"/>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D1CC88-FECF-A4F3-361C-D1A4A7D6404F}"/>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095938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088D2-4E66-227B-6385-2EDA696A194F}"/>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A9DE5B-7690-7769-7365-6C9CDF7B2BB6}"/>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Online Image Placeholder 3">
            <a:extLst>
              <a:ext uri="{FF2B5EF4-FFF2-40B4-BE49-F238E27FC236}">
                <a16:creationId xmlns:a16="http://schemas.microsoft.com/office/drawing/2014/main" id="{7E463C32-6A77-5F9F-FFEC-8882DBDC9E9A}"/>
              </a:ext>
            </a:extLst>
          </p:cNvPr>
          <p:cNvSpPr>
            <a:spLocks noGrp="1"/>
          </p:cNvSpPr>
          <p:nvPr>
            <p:ph type="clipArt" sz="half" idx="2"/>
          </p:nvPr>
        </p:nvSpPr>
        <p:spPr>
          <a:xfrm>
            <a:off x="4648200" y="1076325"/>
            <a:ext cx="4149725" cy="5513388"/>
          </a:xfrm>
        </p:spPr>
        <p:txBody>
          <a:bodyPr/>
          <a:lstStyle/>
          <a:p>
            <a:endParaRPr lang="en-US"/>
          </a:p>
        </p:txBody>
      </p:sp>
    </p:spTree>
    <p:extLst>
      <p:ext uri="{BB962C8B-B14F-4D97-AF65-F5344CB8AC3E}">
        <p14:creationId xmlns:p14="http://schemas.microsoft.com/office/powerpoint/2010/main" val="29402444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B8A58-0631-EF66-6083-84257AFE85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9E6311-A2B4-81DF-A4B7-82F6F5E015F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1977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53AE1-C561-1324-BA7D-624A04B6D246}"/>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BA4A512-3247-4829-9183-1FB66323902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4159739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F3748E-5F05-0A57-165A-82F88758BD0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9D6F281-7E69-2F86-C41A-08E5C9440857}"/>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F642D90-A25F-7625-B8A7-951EBD6B2688}"/>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75631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3964D0-A22C-202B-0815-4616FBDD7AA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20FED09-CE98-E26A-6C7A-9F9A7E586B19}"/>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E165F99-D507-E96B-2E4F-2F69E7FB5FC4}"/>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F35E275-C60B-2FB9-9882-0BF2B93E077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D653FEC-8E46-EC16-68D6-BAF8BB56585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18312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0D770-5B7E-F5B9-2249-DDC0A829B72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74527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13845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2F4C5-77FF-792F-07B0-2D4D06A7A16C}"/>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DD4192-7489-29ED-685F-59487C82E486}"/>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0A1C9E-BB2D-1CF1-B429-BB12497F988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7023617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01A35-B398-1098-9660-65F5C7414427}"/>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2913583-2084-9645-8AD2-B284E27ED47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0F8A08-3FE4-CB9F-158B-30AA6E79980D}"/>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6687695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E3043D7-9D83-9EAC-FAEE-E20AC48130E8}"/>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1346FA5-BEAB-EAE7-0F2D-8532390B0B3B}"/>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C8AD1538-A857-BC23-AEF7-C7CF8284F127}"/>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B6E4CAC5-75A5-9F99-2D43-F83E5350500D}"/>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D1E7CA7D-9EA4-0630-C2EC-EA16BFBA65A4}"/>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53B05A01-CA44-41F7-A003-03076ABBA7E8}"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oleObject" Target="../embeddings/oleObject3.bin"/><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4.bin"/><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10.w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1.w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wmf"/><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1.bin"/><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D1E912F8-4396-2F93-ABC0-D6A396273C0E}"/>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A9BB9088-2730-3EA2-FC03-3FBA39CCFCEB}"/>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44D7AA70-60A9-B498-E4C2-22A1D6237F7F}"/>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750AC8F9-DEE3-F91F-B56C-D4239984B922}"/>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DC272E8A-4D9F-5863-285B-86FC95532EE5}"/>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19CBBC3D-74B9-F14A-1927-82191BA1F562}"/>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B3C44CC2-60BD-35CA-8316-B43F8F15EB6F}"/>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C4281435-70C0-F58E-CF76-7859A954AEA4}"/>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15BAB25A-4558-B3E8-A8B6-7C44C0C9EBEA}"/>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4B798482-821D-65FF-00DA-ECF0AADE0F2C}"/>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B2FAA002-94C8-D08F-CB26-0F02C5CAAF82}"/>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C2C69789-70AD-DABE-811F-BEEC897B1E63}"/>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2C075AAC-CCE8-2F8B-FE95-0C960619FCE1}"/>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5A25A280-71FC-E512-B5B0-77011AB4A35B}"/>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88D5CDF5-D71C-1A03-98B4-C87A3CF67FBE}"/>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366BE96F-4926-218B-1D32-3E25A2112B8B}"/>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92B71BB5-6EA8-FDF7-C165-553A90EB623D}"/>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4DFA9559-59D9-7581-4DF3-6B154F33B371}"/>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550682DB-B0AB-A02D-98CF-D512E33A8D28}"/>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3AD8ADCF-DC4A-00CF-B56B-23BFA39EC05D}"/>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8F7D3BA5-7660-599D-1F8C-022C2548A7DD}"/>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D9EF4C09-5B06-DC58-B195-F60A130C8A6F}"/>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BF1DBD00-EC41-FA37-06AA-CDF77634A764}"/>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C8DA8832-92FC-F944-0359-196CA43442DF}"/>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2AE2406D-0804-E0E4-7356-BEB846691190}"/>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75C9B635-5CA9-770A-7731-B2F1D19197BC}"/>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A97DB111-F674-088B-2D98-0DB7071CEA0F}"/>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C6F28C5B-58B4-2A64-AC33-83246CE24C94}"/>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05ED0FDE-C87B-2D72-A298-428A2B508840}"/>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004B813C-24A4-E16B-6319-E40D74E47500}"/>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94984F09-4A38-F8F9-95C5-22086DCC9F7A}"/>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58E3C117-CA6C-71C2-6E22-C85F8A183F2E}"/>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328E95AD-78A5-C6F3-BF1C-30F640E2F2F3}"/>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E87D709E-9204-262B-D1AB-1CC0739A01D3}"/>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B33D2CD5-13B0-F3F4-2103-24593A8E2486}"/>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9BFC9681-10F0-E384-0A80-3C1E47EAE81F}"/>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703290F9-AFFA-BA78-7301-CE89B05661A7}"/>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E1D35D72-5D2C-41B3-A4BC-9F6B75079E01}"/>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CBBE99A2-18FC-872C-5F9F-4B9144FB60B0}"/>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6E1D9492-24A7-AEF8-ACAB-2614AC912F41}"/>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BF33DC83-F3D0-1950-728D-B5CD3756FCB6}"/>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94D8D44F-E122-D6AE-83A1-AD494D1AA574}"/>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F8BABD90-B5FC-96ED-5FD2-CB945D0AFE3C}"/>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8EBB6C8C-CE80-6B7E-3BF0-88C4DD4F5B79}"/>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14137B45-28B9-86E1-69E3-B67DF1112433}"/>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905FCE7B-60A1-F737-D4A4-DBAEE54C8DA5}"/>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7DA02ED4-64EB-70D8-5A55-0FC7900DD3A8}"/>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8FBC1EBF-B548-A431-8E7D-764FC82B0A15}"/>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3FD91E3E-78DE-C518-6D1A-BEECF69EDC5F}"/>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1B613176-12D5-47B4-568A-9B66DA15C628}"/>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9F9543BD-8113-334C-2455-B723512F0FAF}"/>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E652C934-8665-38AA-6A6E-21DE3AD09D7D}"/>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DD8FE333-64E1-93CF-4C41-AE64D83740BF}"/>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D971ACE2-17F4-67AA-C813-8FCF420F414D}"/>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25E705CA-A4BD-C819-BF54-9A0D021A41D0}"/>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5F9D17A6-EA5E-E755-134B-AE3993E365A0}"/>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A9F65802-C6FF-5FF9-7B0C-3431DA88D029}"/>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3FC41D89-F84B-B8CB-B380-D8208A97EA69}"/>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9D8E123A-68A4-8715-BAE8-A49264128C8D}"/>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464079BC-2041-1330-3E3D-7F409C65692D}"/>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ED2AD108-FC9B-AA53-06E1-40510526D6B1}"/>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FC40D93F-C522-F8E4-E953-73C95B9343D0}"/>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C8CDFB08-B1D0-23A6-FD3C-54E5957CEF66}"/>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9CAB9D39-0882-EF5A-CFF3-F3CE709C6145}"/>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4BBF04C9-CF2A-F698-2AA8-040B333EE422}"/>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2A5CEEF2-A44D-EB41-8F45-144510EF7CF5}"/>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3F844458-8C7E-98C9-602D-E53DC8D2F549}"/>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C7EBD648-6027-B6E6-7048-FDDB21E5A0F0}"/>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87357A05-BCBD-0021-19A0-E752D19811B4}"/>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F8FCA2D5-0E2C-237F-08C7-BFD420C316D0}"/>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71187247-FBEB-063C-D64A-C5C92431D6E4}"/>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C3BE2533-16B2-80A8-3B68-C79F2C0301BA}"/>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28E6C31F-972A-32CD-6A70-AF90FD2ADD73}"/>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9DBDF44B-374D-B89D-D59F-449C79B536FB}"/>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8551B756-06D6-801C-96A5-3EC76F536488}"/>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498C363B-C646-93D0-B937-BE4554FD9A6A}"/>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F0474FA5-AC49-8977-4CCF-FDA53AF8EDCC}"/>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A72A1E2D-79DE-4BC3-81CC-50BC2EDC0BEC}"/>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3DA86B70-14DC-C528-D664-3D479F35DE67}"/>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8AB75AB3-0928-EFDC-6AAC-3406BE1652D1}"/>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69C2D66B-763F-1894-33FB-B83ACA901412}"/>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5692F473-6F69-FB87-A25B-5530A85F6739}"/>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19004FBE-1286-5849-01FF-B6A9D84C15FB}"/>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E4D74890-06A0-1260-7E50-B1F46E306E31}"/>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BB3EDE18-ADA7-6EC6-55EC-C9B6DC8BDB84}"/>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A2D60671-00C4-6B5F-D32D-513769B8B471}"/>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ECB8E3EE-A061-06DA-4601-8ECEF934E0FF}"/>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702DB465-E794-E50C-8990-3660EA1E30FB}"/>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C5FD9298-F5DA-030F-C895-249170ABA7B9}"/>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51DB7DDF-CD1F-FB20-7A12-B59598D2BB85}"/>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641174A5-1402-C8E3-6AF7-31CD3339639D}"/>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97C86AE2-851A-6F95-7A29-5EEFE5C7B54E}"/>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0DE8F5D0-D8F3-E93A-2F0F-D3EDFE68A74B}"/>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77348898-9060-3B4A-E9BD-FE8C3B60BD67}"/>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C084696C-6630-49DA-BAC5-FB0FACF97952}"/>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614C1807-1030-16D7-B97A-3007EECA13C2}"/>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C6C12ABF-33F3-906A-7689-0D7A21B73640}"/>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B5C3F430-F66F-7B5D-02CD-EA8659BD29A0}"/>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9D9D69BE-E69C-232F-D4B8-3D26769D840F}"/>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6B65214D-0951-7198-669F-B3FB41867EBA}"/>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CD2BF706-FE1F-EF1D-2845-7639EE0ABCBD}"/>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4FB883B2-450D-193B-0218-3B1C68B93592}"/>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B68DAAF6-FE8B-CE0D-2EC0-0E24283EAF4D}"/>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24DEDEA2-00BF-208C-48A5-4959EED06979}"/>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AAD03FEC-2579-26E4-2BA8-6000833F500E}"/>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0B3A3B34-515D-16DD-2699-A346E983A2B1}"/>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D3562A59-DCA7-8A5B-BDCE-9AA027A66852}"/>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0FFC9E92-47A4-CAE0-3D52-8DA1A359771E}"/>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CAF8526D-3C01-C6A3-6D82-CCFF4AFC0FA6}"/>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EDAB0732-128E-BDBC-32F1-D5E3459B6D36}"/>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5EBDA1E9-0B2E-E9EA-5333-3CE8205AFFE3}"/>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8FEAEA45-B8D4-524D-B61F-A744C135A473}"/>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33BB024F-29DC-DD35-6FC9-B069C6B200C9}"/>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3A7EB92D-9ED4-0172-2AA1-6A0E63B0A63B}"/>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7DEA66BE-09AF-02B5-F709-F797F26D1DBB}"/>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78585B60-2A10-7A80-6988-7843A86E9D49}"/>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F04B8F68-EF7E-B9E6-6F1E-C579B03C9A2F}"/>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52FF68E6-B9BD-A4B6-A7B5-3BC87F25D506}"/>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00E8B06C-94AD-90D0-306C-27C84C0962F4}"/>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9FDA52D5-7246-A212-40E6-AEB781413F1B}"/>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EC94A0DE-E6B5-6DC8-2E71-1498FE02908D}"/>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1D3880B0-19CA-6D87-A5C4-7FACB12523A9}"/>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6C9A23F6-3376-ABCE-1CE9-24B7A47E884C}"/>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4A895BB2-8874-060E-BA31-74C6F7608B4E}"/>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1243114F-8F52-7E22-DCDA-DF0ED1DBF421}"/>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950C2C77-EB23-27C8-6EC1-21E4566DF4CA}"/>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5C943A3B-A3A8-E461-1655-649A59C2CAAE}"/>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DCD85774-F149-EE60-2D96-890DD5EB715E}"/>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1690A75F-BFD9-E66D-0371-498368F161B3}"/>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B974C5F1-86D2-50C4-E775-AFBDBA81D351}"/>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F6F48FA5-A3B2-FD76-8D6A-C1371E05ADDA}"/>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2E7BB709-0EF5-CFE0-C07C-661C41592E92}"/>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1A11FD13-3064-B982-1949-F8934FDD969F}"/>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6679C0E9-E9D0-78CB-7F75-39E85C737762}"/>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7D246A76-CD05-F4E3-6021-BF1A5495B1E6}"/>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DC9B9B74-F81C-33A1-C6BD-6D6A13A50AAD}"/>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17D2039C-418E-6F09-4C29-2DEBBB9AAEA0}"/>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C3257A42-B663-8C9A-A7D7-2AAB92F6A571}"/>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5825D7B3-F9F8-CBB4-5C88-86DD336CB576}"/>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23216906-95E2-83E8-5C28-84AFA6AF23A0}"/>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C0907963-77F3-1675-2960-B385034D1F40}"/>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60C6BF1F-2CC0-9FB4-7997-0ACCF4550BC0}"/>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D3E010C5-F887-D15D-622B-78FE8D47CF28}"/>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8FF12542-3CB3-B616-7DBB-93E332492325}"/>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60DCCFCC-1C5D-575D-A729-825081C98D90}"/>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F51A889C-2A76-918D-0653-6FEAD25057F3}"/>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0B5F1D91-216A-2EC3-954D-EE9CA4585A8E}"/>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34C2A4A0-1E7F-F770-C8AF-B572C63BB90A}"/>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FBD1933B-1C36-7A09-12CA-91FA08890662}"/>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295403D8-4CAF-DD77-EBFE-DBD3E5AF3846}"/>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2ECA57F5-C057-AB80-9594-0993CE3D066A}"/>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CC9365FE-7422-92AD-46A1-31E48E33237F}"/>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9DB2EEA9-F1F9-04CA-6CC6-4FF9260268BB}"/>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460E62ED-649C-8A60-BD67-AE234DD90957}"/>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5F4EBAFE-78CE-C6A7-1A4B-4B411118B6EF}"/>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A2B963E8-3F92-B573-B12F-63BB74C072D4}"/>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14FE288D-F1B1-9E64-F0FA-2CD97ED51C8C}"/>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0BF80B7A-62F5-FCEF-736C-0F1E755AA0F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33D36681-976C-51BA-F5B0-7051534B45B7}"/>
              </a:ext>
            </a:extLst>
          </p:cNvPr>
          <p:cNvSpPr>
            <a:spLocks noChangeArrowheads="1"/>
          </p:cNvSpPr>
          <p:nvPr/>
        </p:nvSpPr>
        <p:spPr bwMode="auto">
          <a:xfrm>
            <a:off x="969963" y="2819400"/>
            <a:ext cx="617855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6.7 Measurement System Analysis</a:t>
            </a:r>
          </a:p>
        </p:txBody>
      </p:sp>
      <p:grpSp>
        <p:nvGrpSpPr>
          <p:cNvPr id="4278" name="Group 182">
            <a:extLst>
              <a:ext uri="{FF2B5EF4-FFF2-40B4-BE49-F238E27FC236}">
                <a16:creationId xmlns:a16="http://schemas.microsoft.com/office/drawing/2014/main" id="{D3F57280-5D65-7FE5-9CA8-37F39FDC59A3}"/>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E2A0BFFF-6BF0-A3E6-6F23-1D50149FF262}"/>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97399DE4-60F0-7674-078C-EEEFC83B879C}"/>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136E675F-2EC3-700D-3F0A-4ADAB334C1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071BF67F-B27F-49AD-2C34-1B8AF6C34CD2}"/>
              </a:ext>
            </a:extLst>
          </p:cNvPr>
          <p:cNvSpPr>
            <a:spLocks noGrp="1" noChangeArrowheads="1"/>
          </p:cNvSpPr>
          <p:nvPr>
            <p:ph type="title"/>
          </p:nvPr>
        </p:nvSpPr>
        <p:spPr/>
        <p:txBody>
          <a:bodyPr/>
          <a:lstStyle/>
          <a:p>
            <a:r>
              <a:rPr lang="en-US" altLang="en-US" sz="2000" i="0"/>
              <a:t>Gage R&amp;R Results - Minitab Software Analysis</a:t>
            </a:r>
            <a:endParaRPr lang="en-US" altLang="en-US" sz="2000"/>
          </a:p>
        </p:txBody>
      </p:sp>
      <p:sp>
        <p:nvSpPr>
          <p:cNvPr id="523267" name="Rectangle 3">
            <a:extLst>
              <a:ext uri="{FF2B5EF4-FFF2-40B4-BE49-F238E27FC236}">
                <a16:creationId xmlns:a16="http://schemas.microsoft.com/office/drawing/2014/main" id="{C4420CFA-B520-3AFC-5333-23FA805D880F}"/>
              </a:ext>
            </a:extLst>
          </p:cNvPr>
          <p:cNvSpPr>
            <a:spLocks noGrp="1" noChangeArrowheads="1"/>
          </p:cNvSpPr>
          <p:nvPr>
            <p:ph type="body" idx="1"/>
          </p:nvPr>
        </p:nvSpPr>
        <p:spPr>
          <a:xfrm>
            <a:off x="304800" y="838200"/>
            <a:ext cx="8451850" cy="5589588"/>
          </a:xfrm>
        </p:spPr>
        <p:txBody>
          <a:bodyPr/>
          <a:lstStyle/>
          <a:p>
            <a:pPr>
              <a:lnSpc>
                <a:spcPct val="80000"/>
              </a:lnSpc>
              <a:buFont typeface="Symbol" panose="05050102010706020507" pitchFamily="18" charset="2"/>
              <a:buNone/>
            </a:pPr>
            <a:r>
              <a:rPr lang="en-US" altLang="ko-KR" sz="1000">
                <a:ea typeface="굴림" panose="020B0600000101010101" pitchFamily="34" charset="-127"/>
              </a:rPr>
              <a:t>Gage name:      ExactoMeas - Dimensions</a:t>
            </a:r>
          </a:p>
          <a:p>
            <a:pPr>
              <a:lnSpc>
                <a:spcPct val="80000"/>
              </a:lnSpc>
              <a:buFont typeface="Symbol" panose="05050102010706020507" pitchFamily="18" charset="2"/>
              <a:buNone/>
            </a:pPr>
            <a:r>
              <a:rPr lang="en-US" altLang="ko-KR" sz="1000">
                <a:ea typeface="굴림" panose="020B0600000101010101" pitchFamily="34" charset="-127"/>
              </a:rPr>
              <a:t>Date of study:  2/14/03                </a:t>
            </a:r>
          </a:p>
          <a:p>
            <a:pPr>
              <a:lnSpc>
                <a:spcPct val="80000"/>
              </a:lnSpc>
              <a:buFont typeface="Symbol" panose="05050102010706020507" pitchFamily="18" charset="2"/>
              <a:buNone/>
            </a:pPr>
            <a:r>
              <a:rPr lang="en-US" altLang="ko-KR" sz="1000">
                <a:ea typeface="굴림" panose="020B0600000101010101" pitchFamily="34" charset="-127"/>
              </a:rPr>
              <a:t>Reported by:    HDUNN                  </a:t>
            </a:r>
          </a:p>
          <a:p>
            <a:pPr>
              <a:lnSpc>
                <a:spcPct val="80000"/>
              </a:lnSpc>
              <a:buFont typeface="Symbol" panose="05050102010706020507" pitchFamily="18" charset="2"/>
              <a:buNone/>
            </a:pPr>
            <a:r>
              <a:rPr lang="en-US" altLang="ko-KR" sz="1000">
                <a:ea typeface="굴림" panose="020B0600000101010101" pitchFamily="34" charset="-127"/>
              </a:rPr>
              <a:t>Tolerance:                             </a:t>
            </a:r>
          </a:p>
          <a:p>
            <a:pPr>
              <a:lnSpc>
                <a:spcPct val="80000"/>
              </a:lnSpc>
              <a:buFont typeface="Symbol" panose="05050102010706020507" pitchFamily="18" charset="2"/>
              <a:buNone/>
            </a:pPr>
            <a:r>
              <a:rPr lang="en-US" altLang="ko-KR" sz="1000">
                <a:ea typeface="굴림" panose="020B0600000101010101" pitchFamily="34" charset="-127"/>
              </a:rPr>
              <a:t>Misc:                                  </a:t>
            </a:r>
            <a:endParaRPr lang="en-US" altLang="ko-KR" sz="1000" b="1">
              <a:ea typeface="굴림" panose="020B0600000101010101" pitchFamily="34" charset="-127"/>
            </a:endParaRPr>
          </a:p>
          <a:p>
            <a:pPr>
              <a:lnSpc>
                <a:spcPct val="80000"/>
              </a:lnSpc>
              <a:buFont typeface="Symbol" panose="05050102010706020507" pitchFamily="18" charset="2"/>
              <a:buNone/>
            </a:pPr>
            <a:endParaRPr lang="en-US" altLang="ko-KR" sz="1000" b="1">
              <a:ea typeface="굴림" panose="020B0600000101010101" pitchFamily="34" charset="-127"/>
            </a:endParaRPr>
          </a:p>
          <a:p>
            <a:pPr>
              <a:lnSpc>
                <a:spcPct val="80000"/>
              </a:lnSpc>
              <a:buFont typeface="Symbol" panose="05050102010706020507" pitchFamily="18" charset="2"/>
              <a:buNone/>
            </a:pPr>
            <a:r>
              <a:rPr lang="en-US" altLang="ko-KR" sz="1000" b="1">
                <a:ea typeface="굴림" panose="020B0600000101010101" pitchFamily="34" charset="-127"/>
              </a:rPr>
              <a:t>Two-Way ANOVA Table With Interaction</a:t>
            </a:r>
          </a:p>
          <a:p>
            <a:pPr>
              <a:lnSpc>
                <a:spcPct val="80000"/>
              </a:lnSpc>
              <a:buFont typeface="Symbol" panose="05050102010706020507" pitchFamily="18" charset="2"/>
              <a:buNone/>
            </a:pPr>
            <a:r>
              <a:rPr lang="en-US" altLang="ko-KR" sz="1000">
                <a:ea typeface="굴림" panose="020B0600000101010101" pitchFamily="34" charset="-127"/>
              </a:rPr>
              <a:t>Source         	DF   SS          MS             F            P                                                            </a:t>
            </a:r>
          </a:p>
          <a:p>
            <a:pPr>
              <a:lnSpc>
                <a:spcPct val="80000"/>
              </a:lnSpc>
              <a:buFont typeface="Symbol" panose="05050102010706020507" pitchFamily="18" charset="2"/>
              <a:buNone/>
            </a:pPr>
            <a:r>
              <a:rPr lang="en-US" altLang="ko-KR" sz="1000">
                <a:ea typeface="굴림" panose="020B0600000101010101" pitchFamily="34" charset="-127"/>
              </a:rPr>
              <a:t>Part            	9      2.05871  0.228745  39.7178  0.00000</a:t>
            </a:r>
          </a:p>
          <a:p>
            <a:pPr>
              <a:lnSpc>
                <a:spcPct val="80000"/>
              </a:lnSpc>
              <a:buFont typeface="Symbol" panose="05050102010706020507" pitchFamily="18" charset="2"/>
              <a:buNone/>
            </a:pPr>
            <a:r>
              <a:rPr lang="en-US" altLang="ko-KR" sz="1000">
                <a:ea typeface="굴림" panose="020B0600000101010101" pitchFamily="34" charset="-127"/>
              </a:rPr>
              <a:t>Operator        	2      0.04800  0.024000   4.1672   0.03256</a:t>
            </a:r>
          </a:p>
          <a:p>
            <a:pPr>
              <a:lnSpc>
                <a:spcPct val="80000"/>
              </a:lnSpc>
              <a:buFont typeface="Symbol" panose="05050102010706020507" pitchFamily="18" charset="2"/>
              <a:buNone/>
            </a:pPr>
            <a:r>
              <a:rPr lang="en-US" altLang="ko-KR" sz="1000">
                <a:ea typeface="굴림" panose="020B0600000101010101" pitchFamily="34" charset="-127"/>
              </a:rPr>
              <a:t>Operator*Part  	18    0.10367  0.005759   4.4588   0.00016</a:t>
            </a:r>
          </a:p>
          <a:p>
            <a:pPr>
              <a:lnSpc>
                <a:spcPct val="80000"/>
              </a:lnSpc>
              <a:buFont typeface="Symbol" panose="05050102010706020507" pitchFamily="18" charset="2"/>
              <a:buNone/>
            </a:pPr>
            <a:r>
              <a:rPr lang="en-US" altLang="ko-KR" sz="1000">
                <a:ea typeface="굴림" panose="020B0600000101010101" pitchFamily="34" charset="-127"/>
              </a:rPr>
              <a:t>Repeatability  	30    0.03875  0.001292                  </a:t>
            </a:r>
          </a:p>
          <a:p>
            <a:pPr>
              <a:lnSpc>
                <a:spcPct val="80000"/>
              </a:lnSpc>
              <a:buFont typeface="Symbol" panose="05050102010706020507" pitchFamily="18" charset="2"/>
              <a:buNone/>
            </a:pPr>
            <a:r>
              <a:rPr lang="en-US" altLang="ko-KR" sz="1000">
                <a:ea typeface="굴림" panose="020B0600000101010101" pitchFamily="34" charset="-127"/>
              </a:rPr>
              <a:t>Total          	59    2.24912                            </a:t>
            </a:r>
            <a:endParaRPr lang="en-US" altLang="ko-KR" sz="1000" b="1">
              <a:ea typeface="굴림" panose="020B0600000101010101" pitchFamily="34" charset="-127"/>
            </a:endParaRPr>
          </a:p>
          <a:p>
            <a:pPr>
              <a:lnSpc>
                <a:spcPct val="80000"/>
              </a:lnSpc>
              <a:buFont typeface="Symbol" panose="05050102010706020507" pitchFamily="18" charset="2"/>
              <a:buNone/>
            </a:pPr>
            <a:endParaRPr lang="en-US" altLang="ko-KR" sz="1000" b="1">
              <a:ea typeface="굴림" panose="020B0600000101010101" pitchFamily="34" charset="-127"/>
            </a:endParaRPr>
          </a:p>
          <a:p>
            <a:pPr>
              <a:lnSpc>
                <a:spcPct val="80000"/>
              </a:lnSpc>
              <a:buFont typeface="Symbol" panose="05050102010706020507" pitchFamily="18" charset="2"/>
              <a:buNone/>
            </a:pPr>
            <a:r>
              <a:rPr lang="en-US" altLang="ko-KR" sz="1000" b="1">
                <a:ea typeface="굴림" panose="020B0600000101010101" pitchFamily="34" charset="-127"/>
              </a:rPr>
              <a:t>Gage R&amp;R</a:t>
            </a:r>
            <a:endParaRPr lang="en-US" altLang="ko-KR" sz="1000">
              <a:ea typeface="굴림" panose="020B0600000101010101" pitchFamily="34" charset="-127"/>
            </a:endParaRPr>
          </a:p>
          <a:p>
            <a:pPr>
              <a:lnSpc>
                <a:spcPct val="80000"/>
              </a:lnSpc>
              <a:buFont typeface="Symbol" panose="05050102010706020507" pitchFamily="18" charset="2"/>
              <a:buNone/>
            </a:pPr>
            <a:r>
              <a:rPr lang="en-US" altLang="ko-KR" sz="1000">
                <a:ea typeface="굴림" panose="020B0600000101010101" pitchFamily="34" charset="-127"/>
              </a:rPr>
              <a:t>                             %Contribution</a:t>
            </a:r>
            <a:endParaRPr lang="en-US" altLang="ko-KR" sz="1000" b="1">
              <a:ea typeface="굴림" panose="020B0600000101010101" pitchFamily="34" charset="-127"/>
            </a:endParaRPr>
          </a:p>
          <a:p>
            <a:pPr>
              <a:lnSpc>
                <a:spcPct val="80000"/>
              </a:lnSpc>
              <a:buFont typeface="Symbol" panose="05050102010706020507" pitchFamily="18" charset="2"/>
              <a:buNone/>
            </a:pPr>
            <a:r>
              <a:rPr lang="en-US" altLang="ko-KR" sz="1000">
                <a:ea typeface="굴림" panose="020B0600000101010101" pitchFamily="34" charset="-127"/>
              </a:rPr>
              <a:t>Source             VarComp   (of VarComp) </a:t>
            </a:r>
          </a:p>
          <a:p>
            <a:pPr>
              <a:lnSpc>
                <a:spcPct val="80000"/>
              </a:lnSpc>
              <a:buFont typeface="Symbol" panose="05050102010706020507" pitchFamily="18" charset="2"/>
              <a:buNone/>
            </a:pPr>
            <a:r>
              <a:rPr lang="en-US" altLang="ko-KR" sz="1000">
                <a:ea typeface="굴림" panose="020B0600000101010101" pitchFamily="34" charset="-127"/>
              </a:rPr>
              <a:t>                                          </a:t>
            </a:r>
          </a:p>
          <a:p>
            <a:pPr>
              <a:lnSpc>
                <a:spcPct val="80000"/>
              </a:lnSpc>
              <a:buFont typeface="Symbol" panose="05050102010706020507" pitchFamily="18" charset="2"/>
              <a:buNone/>
            </a:pPr>
            <a:r>
              <a:rPr lang="en-US" altLang="ko-KR" sz="1000">
                <a:ea typeface="굴림" panose="020B0600000101010101" pitchFamily="34" charset="-127"/>
              </a:rPr>
              <a:t>Total Gage R&amp;R     0.004437     10.67       </a:t>
            </a:r>
          </a:p>
          <a:p>
            <a:pPr>
              <a:lnSpc>
                <a:spcPct val="80000"/>
              </a:lnSpc>
              <a:buFont typeface="Symbol" panose="05050102010706020507" pitchFamily="18" charset="2"/>
              <a:buNone/>
            </a:pPr>
            <a:r>
              <a:rPr lang="en-US" altLang="ko-KR" sz="1000">
                <a:ea typeface="굴림" panose="020B0600000101010101" pitchFamily="34" charset="-127"/>
              </a:rPr>
              <a:t>  Repeatability         0.001292      3.10       </a:t>
            </a:r>
          </a:p>
          <a:p>
            <a:pPr>
              <a:lnSpc>
                <a:spcPct val="80000"/>
              </a:lnSpc>
              <a:buFont typeface="Symbol" panose="05050102010706020507" pitchFamily="18" charset="2"/>
              <a:buNone/>
            </a:pPr>
            <a:r>
              <a:rPr lang="en-US" altLang="ko-KR" sz="1000">
                <a:ea typeface="굴림" panose="020B0600000101010101" pitchFamily="34" charset="-127"/>
              </a:rPr>
              <a:t>  Reproducibility      0.003146      7.56       </a:t>
            </a:r>
          </a:p>
          <a:p>
            <a:pPr>
              <a:lnSpc>
                <a:spcPct val="80000"/>
              </a:lnSpc>
              <a:buFont typeface="Symbol" panose="05050102010706020507" pitchFamily="18" charset="2"/>
              <a:buNone/>
            </a:pPr>
            <a:r>
              <a:rPr lang="en-US" altLang="ko-KR" sz="1000">
                <a:ea typeface="굴림" panose="020B0600000101010101" pitchFamily="34" charset="-127"/>
              </a:rPr>
              <a:t>    Operator             0.000912       2.19       </a:t>
            </a:r>
          </a:p>
          <a:p>
            <a:pPr>
              <a:lnSpc>
                <a:spcPct val="80000"/>
              </a:lnSpc>
              <a:buFont typeface="Symbol" panose="05050102010706020507" pitchFamily="18" charset="2"/>
              <a:buNone/>
            </a:pPr>
            <a:r>
              <a:rPr lang="en-US" altLang="ko-KR" sz="1000">
                <a:ea typeface="굴림" panose="020B0600000101010101" pitchFamily="34" charset="-127"/>
              </a:rPr>
              <a:t>    Operator*Part     0.002234       5.37       </a:t>
            </a:r>
          </a:p>
          <a:p>
            <a:pPr>
              <a:lnSpc>
                <a:spcPct val="80000"/>
              </a:lnSpc>
              <a:buFont typeface="Symbol" panose="05050102010706020507" pitchFamily="18" charset="2"/>
              <a:buNone/>
            </a:pPr>
            <a:r>
              <a:rPr lang="en-US" altLang="ko-KR" sz="1000">
                <a:ea typeface="굴림" panose="020B0600000101010101" pitchFamily="34" charset="-127"/>
              </a:rPr>
              <a:t>Part-To-Part           0.037164     89.33       </a:t>
            </a:r>
          </a:p>
          <a:p>
            <a:pPr>
              <a:lnSpc>
                <a:spcPct val="80000"/>
              </a:lnSpc>
              <a:buFont typeface="Symbol" panose="05050102010706020507" pitchFamily="18" charset="2"/>
              <a:buNone/>
            </a:pPr>
            <a:r>
              <a:rPr lang="en-US" altLang="ko-KR" sz="1000">
                <a:ea typeface="굴림" panose="020B0600000101010101" pitchFamily="34" charset="-127"/>
              </a:rPr>
              <a:t>Total Variation        0.041602   100.00       </a:t>
            </a:r>
          </a:p>
          <a:p>
            <a:pPr>
              <a:lnSpc>
                <a:spcPct val="80000"/>
              </a:lnSpc>
              <a:buFont typeface="Symbol" panose="05050102010706020507" pitchFamily="18" charset="2"/>
              <a:buNone/>
            </a:pPr>
            <a:br>
              <a:rPr lang="en-US" altLang="ko-KR" sz="1000">
                <a:ea typeface="굴림" panose="020B0600000101010101" pitchFamily="34" charset="-127"/>
              </a:rPr>
            </a:br>
            <a:r>
              <a:rPr lang="en-US" altLang="ko-KR" sz="1000">
                <a:ea typeface="굴림" panose="020B0600000101010101" pitchFamily="34" charset="-127"/>
              </a:rPr>
              <a:t>                      StdDev         Study Var    %Study Var    %Tolerance</a:t>
            </a:r>
          </a:p>
          <a:p>
            <a:pPr>
              <a:lnSpc>
                <a:spcPct val="80000"/>
              </a:lnSpc>
              <a:buFont typeface="Symbol" panose="05050102010706020507" pitchFamily="18" charset="2"/>
              <a:buNone/>
            </a:pPr>
            <a:r>
              <a:rPr lang="en-US" altLang="ko-KR" sz="1000">
                <a:ea typeface="굴림" panose="020B0600000101010101" pitchFamily="34" charset="-127"/>
              </a:rPr>
              <a:t>Source                     (SD)            (5.15*SD)      (%SV)             (SV/Toler)                                                        </a:t>
            </a:r>
          </a:p>
          <a:p>
            <a:pPr>
              <a:lnSpc>
                <a:spcPct val="80000"/>
              </a:lnSpc>
              <a:buFont typeface="Symbol" panose="05050102010706020507" pitchFamily="18" charset="2"/>
              <a:buNone/>
            </a:pPr>
            <a:r>
              <a:rPr lang="en-US" altLang="ko-KR" sz="1000">
                <a:ea typeface="굴림" panose="020B0600000101010101" pitchFamily="34" charset="-127"/>
              </a:rPr>
              <a:t>Total Gage R&amp;R      0.066615     0.34306         32.66                34.31    </a:t>
            </a:r>
          </a:p>
          <a:p>
            <a:pPr>
              <a:lnSpc>
                <a:spcPct val="80000"/>
              </a:lnSpc>
              <a:buFont typeface="Symbol" panose="05050102010706020507" pitchFamily="18" charset="2"/>
              <a:buNone/>
            </a:pPr>
            <a:r>
              <a:rPr lang="en-US" altLang="ko-KR" sz="1000">
                <a:ea typeface="굴림" panose="020B0600000101010101" pitchFamily="34" charset="-127"/>
              </a:rPr>
              <a:t>  Repeatability          0.035940     0.18509         17.62               18.51    </a:t>
            </a:r>
          </a:p>
          <a:p>
            <a:pPr>
              <a:lnSpc>
                <a:spcPct val="80000"/>
              </a:lnSpc>
              <a:buFont typeface="Symbol" panose="05050102010706020507" pitchFamily="18" charset="2"/>
              <a:buNone/>
            </a:pPr>
            <a:r>
              <a:rPr lang="en-US" altLang="ko-KR" sz="1000">
                <a:ea typeface="굴림" panose="020B0600000101010101" pitchFamily="34" charset="-127"/>
              </a:rPr>
              <a:t>  Reproducibility       0.056088     0.28885         27.50               28.89    </a:t>
            </a:r>
          </a:p>
          <a:p>
            <a:pPr>
              <a:lnSpc>
                <a:spcPct val="80000"/>
              </a:lnSpc>
              <a:buFont typeface="Symbol" panose="05050102010706020507" pitchFamily="18" charset="2"/>
              <a:buNone/>
            </a:pPr>
            <a:r>
              <a:rPr lang="en-US" altLang="ko-KR" sz="1000">
                <a:ea typeface="굴림" panose="020B0600000101010101" pitchFamily="34" charset="-127"/>
              </a:rPr>
              <a:t>    Operator              0.030200      0.15553         14.81               15.55    </a:t>
            </a:r>
          </a:p>
          <a:p>
            <a:pPr>
              <a:lnSpc>
                <a:spcPct val="80000"/>
              </a:lnSpc>
              <a:buFont typeface="Symbol" panose="05050102010706020507" pitchFamily="18" charset="2"/>
              <a:buNone/>
            </a:pPr>
            <a:r>
              <a:rPr lang="en-US" altLang="ko-KR" sz="1000">
                <a:ea typeface="굴림" panose="020B0600000101010101" pitchFamily="34" charset="-127"/>
              </a:rPr>
              <a:t>    Operator*Part      0.047263     0.24340          23.17               24.34    </a:t>
            </a:r>
          </a:p>
          <a:p>
            <a:pPr>
              <a:lnSpc>
                <a:spcPct val="80000"/>
              </a:lnSpc>
              <a:buFont typeface="Symbol" panose="05050102010706020507" pitchFamily="18" charset="2"/>
              <a:buNone/>
            </a:pPr>
            <a:r>
              <a:rPr lang="en-US" altLang="ko-KR" sz="1000">
                <a:ea typeface="굴림" panose="020B0600000101010101" pitchFamily="34" charset="-127"/>
              </a:rPr>
              <a:t>Part-To-Part            0.192781     0.99282          94.52               99.28    </a:t>
            </a:r>
          </a:p>
          <a:p>
            <a:pPr>
              <a:lnSpc>
                <a:spcPct val="80000"/>
              </a:lnSpc>
              <a:buFont typeface="Symbol" panose="05050102010706020507" pitchFamily="18" charset="2"/>
              <a:buNone/>
            </a:pPr>
            <a:r>
              <a:rPr lang="en-US" altLang="ko-KR" sz="1000">
                <a:ea typeface="굴림" panose="020B0600000101010101" pitchFamily="34" charset="-127"/>
              </a:rPr>
              <a:t>Total Variation         0.203965     1.05042        100.00             105.04 </a:t>
            </a:r>
          </a:p>
          <a:p>
            <a:pPr>
              <a:lnSpc>
                <a:spcPct val="80000"/>
              </a:lnSpc>
              <a:buFont typeface="Symbol" panose="05050102010706020507" pitchFamily="18" charset="2"/>
              <a:buNone/>
            </a:pPr>
            <a:endParaRPr lang="en-US" altLang="ko-KR" sz="1000">
              <a:ea typeface="굴림" panose="020B0600000101010101" pitchFamily="34" charset="-127"/>
            </a:endParaRPr>
          </a:p>
          <a:p>
            <a:pPr>
              <a:lnSpc>
                <a:spcPct val="80000"/>
              </a:lnSpc>
              <a:buFont typeface="Symbol" panose="05050102010706020507" pitchFamily="18" charset="2"/>
              <a:buNone/>
            </a:pPr>
            <a:r>
              <a:rPr lang="en-US" altLang="ko-KR" sz="1000">
                <a:ea typeface="굴림" panose="020B0600000101010101" pitchFamily="34" charset="-127"/>
              </a:rPr>
              <a:t>Number of Distinct Categories = 4</a:t>
            </a:r>
          </a:p>
        </p:txBody>
      </p:sp>
      <p:sp>
        <p:nvSpPr>
          <p:cNvPr id="523268" name="AutoShape 4">
            <a:extLst>
              <a:ext uri="{FF2B5EF4-FFF2-40B4-BE49-F238E27FC236}">
                <a16:creationId xmlns:a16="http://schemas.microsoft.com/office/drawing/2014/main" id="{AD9AE2A9-B519-64B5-2664-C08BF999C227}"/>
              </a:ext>
            </a:extLst>
          </p:cNvPr>
          <p:cNvSpPr>
            <a:spLocks/>
          </p:cNvSpPr>
          <p:nvPr/>
        </p:nvSpPr>
        <p:spPr bwMode="auto">
          <a:xfrm>
            <a:off x="2743200" y="838200"/>
            <a:ext cx="228600" cy="762000"/>
          </a:xfrm>
          <a:prstGeom prst="rightBrace">
            <a:avLst>
              <a:gd name="adj1" fmla="val 27778"/>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3269" name="Text Box 5">
            <a:extLst>
              <a:ext uri="{FF2B5EF4-FFF2-40B4-BE49-F238E27FC236}">
                <a16:creationId xmlns:a16="http://schemas.microsoft.com/office/drawing/2014/main" id="{996F2CA8-61BE-9434-59DB-2B596FABF0D3}"/>
              </a:ext>
            </a:extLst>
          </p:cNvPr>
          <p:cNvSpPr txBox="1">
            <a:spLocks noChangeArrowheads="1"/>
          </p:cNvSpPr>
          <p:nvPr/>
        </p:nvSpPr>
        <p:spPr bwMode="auto">
          <a:xfrm>
            <a:off x="3048000" y="1066800"/>
            <a:ext cx="3648075" cy="277813"/>
          </a:xfrm>
          <a:prstGeom prst="rect">
            <a:avLst/>
          </a:prstGeom>
          <a:solidFill>
            <a:srgbClr val="FFFF00"/>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Description of Gage, Study “Demographics”</a:t>
            </a:r>
            <a:endParaRPr lang="en-US" altLang="en-US" sz="1300">
              <a:latin typeface="Arial" panose="020B0604020202020204" pitchFamily="34" charset="0"/>
            </a:endParaRPr>
          </a:p>
        </p:txBody>
      </p:sp>
      <p:sp>
        <p:nvSpPr>
          <p:cNvPr id="523270" name="AutoShape 6">
            <a:extLst>
              <a:ext uri="{FF2B5EF4-FFF2-40B4-BE49-F238E27FC236}">
                <a16:creationId xmlns:a16="http://schemas.microsoft.com/office/drawing/2014/main" id="{350EAE66-CA2D-5D5D-C127-892FE29602BA}"/>
              </a:ext>
            </a:extLst>
          </p:cNvPr>
          <p:cNvSpPr>
            <a:spLocks/>
          </p:cNvSpPr>
          <p:nvPr/>
        </p:nvSpPr>
        <p:spPr bwMode="auto">
          <a:xfrm>
            <a:off x="3733800" y="1905000"/>
            <a:ext cx="225425" cy="990600"/>
          </a:xfrm>
          <a:prstGeom prst="rightBrace">
            <a:avLst>
              <a:gd name="adj1" fmla="val 36620"/>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3271" name="Text Box 7">
            <a:extLst>
              <a:ext uri="{FF2B5EF4-FFF2-40B4-BE49-F238E27FC236}">
                <a16:creationId xmlns:a16="http://schemas.microsoft.com/office/drawing/2014/main" id="{1949ADDA-37D3-AFFA-277E-743A75944D9A}"/>
              </a:ext>
            </a:extLst>
          </p:cNvPr>
          <p:cNvSpPr txBox="1">
            <a:spLocks noChangeArrowheads="1"/>
          </p:cNvSpPr>
          <p:nvPr/>
        </p:nvSpPr>
        <p:spPr bwMode="auto">
          <a:xfrm>
            <a:off x="4114800" y="1905000"/>
            <a:ext cx="4743450" cy="914400"/>
          </a:xfrm>
          <a:prstGeom prst="rect">
            <a:avLst/>
          </a:prstGeom>
          <a:solidFill>
            <a:srgbClr val="FFFF00"/>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b="1">
                <a:latin typeface="Arial" panose="020B0604020202020204" pitchFamily="34" charset="0"/>
                <a:ea typeface="Batang" panose="02030600000101010101" pitchFamily="18" charset="-127"/>
              </a:rPr>
              <a:t>Analysis of Variance (ANOVA)</a:t>
            </a:r>
          </a:p>
          <a:p>
            <a:pPr eaLnBrk="1" hangingPunct="1"/>
            <a:r>
              <a:rPr lang="en-US" altLang="ko-KR" sz="1200" i="1">
                <a:latin typeface="Arial" panose="020B0604020202020204" pitchFamily="34" charset="0"/>
                <a:ea typeface="Batang" panose="02030600000101010101" pitchFamily="18" charset="-127"/>
              </a:rPr>
              <a:t>This analysis shows that the parts are a significant source of variation (good), there is a difference by operator and there is an interaction between the operator factor and the parts factor</a:t>
            </a:r>
            <a:endParaRPr lang="en-US" altLang="en-US" sz="1300">
              <a:latin typeface="Arial" panose="020B0604020202020204" pitchFamily="34" charset="0"/>
            </a:endParaRPr>
          </a:p>
        </p:txBody>
      </p:sp>
      <p:sp>
        <p:nvSpPr>
          <p:cNvPr id="523272" name="AutoShape 8">
            <a:extLst>
              <a:ext uri="{FF2B5EF4-FFF2-40B4-BE49-F238E27FC236}">
                <a16:creationId xmlns:a16="http://schemas.microsoft.com/office/drawing/2014/main" id="{1128AD41-39A8-A6A8-F067-D2F41B27DC32}"/>
              </a:ext>
            </a:extLst>
          </p:cNvPr>
          <p:cNvSpPr>
            <a:spLocks/>
          </p:cNvSpPr>
          <p:nvPr/>
        </p:nvSpPr>
        <p:spPr bwMode="auto">
          <a:xfrm>
            <a:off x="2667000" y="3276600"/>
            <a:ext cx="196850" cy="1379538"/>
          </a:xfrm>
          <a:prstGeom prst="rightBrace">
            <a:avLst>
              <a:gd name="adj1" fmla="val 58401"/>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3273" name="Line 9">
            <a:extLst>
              <a:ext uri="{FF2B5EF4-FFF2-40B4-BE49-F238E27FC236}">
                <a16:creationId xmlns:a16="http://schemas.microsoft.com/office/drawing/2014/main" id="{0644AA4F-278C-8BB4-4D16-D256024F92CD}"/>
              </a:ext>
            </a:extLst>
          </p:cNvPr>
          <p:cNvSpPr>
            <a:spLocks noChangeShapeType="1"/>
          </p:cNvSpPr>
          <p:nvPr/>
        </p:nvSpPr>
        <p:spPr bwMode="auto">
          <a:xfrm flipH="1" flipV="1">
            <a:off x="2438400" y="6477000"/>
            <a:ext cx="762000" cy="223838"/>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3274" name="AutoShape 10">
            <a:extLst>
              <a:ext uri="{FF2B5EF4-FFF2-40B4-BE49-F238E27FC236}">
                <a16:creationId xmlns:a16="http://schemas.microsoft.com/office/drawing/2014/main" id="{8E20A69A-4D9C-CF6D-91D9-92DEE0B21051}"/>
              </a:ext>
            </a:extLst>
          </p:cNvPr>
          <p:cNvSpPr>
            <a:spLocks/>
          </p:cNvSpPr>
          <p:nvPr/>
        </p:nvSpPr>
        <p:spPr bwMode="auto">
          <a:xfrm>
            <a:off x="4495800" y="4800600"/>
            <a:ext cx="295275" cy="1406525"/>
          </a:xfrm>
          <a:prstGeom prst="rightBrace">
            <a:avLst>
              <a:gd name="adj1" fmla="val 39695"/>
              <a:gd name="adj2" fmla="val 50000"/>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3275" name="Text Box 11">
            <a:extLst>
              <a:ext uri="{FF2B5EF4-FFF2-40B4-BE49-F238E27FC236}">
                <a16:creationId xmlns:a16="http://schemas.microsoft.com/office/drawing/2014/main" id="{E6BB1E83-9795-B26E-2B36-CADABBA2F5CC}"/>
              </a:ext>
            </a:extLst>
          </p:cNvPr>
          <p:cNvSpPr txBox="1">
            <a:spLocks noChangeArrowheads="1"/>
          </p:cNvSpPr>
          <p:nvPr/>
        </p:nvSpPr>
        <p:spPr bwMode="auto">
          <a:xfrm>
            <a:off x="3048000" y="3429000"/>
            <a:ext cx="5943600" cy="838200"/>
          </a:xfrm>
          <a:prstGeom prst="rect">
            <a:avLst/>
          </a:prstGeom>
          <a:solidFill>
            <a:srgbClr val="FFFF00"/>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b="1">
                <a:latin typeface="Arial" panose="020B0604020202020204" pitchFamily="34" charset="0"/>
                <a:ea typeface="Batang" panose="02030600000101010101" pitchFamily="18" charset="-127"/>
              </a:rPr>
              <a:t>Contribution to Variance</a:t>
            </a:r>
          </a:p>
          <a:p>
            <a:pPr eaLnBrk="1" hangingPunct="1"/>
            <a:r>
              <a:rPr lang="en-US" altLang="ko-KR" sz="1200" i="1">
                <a:latin typeface="Arial" panose="020B0604020202020204" pitchFamily="34" charset="0"/>
                <a:ea typeface="Batang" panose="02030600000101010101" pitchFamily="18" charset="-127"/>
              </a:rPr>
              <a:t>Shows breakdown of </a:t>
            </a:r>
            <a:r>
              <a:rPr lang="en-US" altLang="ko-KR" sz="1200" b="1" i="1">
                <a:latin typeface="Arial" panose="020B0604020202020204" pitchFamily="34" charset="0"/>
                <a:ea typeface="Batang" panose="02030600000101010101" pitchFamily="18" charset="-127"/>
              </a:rPr>
              <a:t>variance</a:t>
            </a:r>
            <a:r>
              <a:rPr lang="en-US" altLang="ko-KR" sz="1200" i="1">
                <a:latin typeface="Arial" panose="020B0604020202020204" pitchFamily="34" charset="0"/>
                <a:ea typeface="Batang" panose="02030600000101010101" pitchFamily="18" charset="-127"/>
              </a:rPr>
              <a:t> into components – here, the measurement system represents about 11% of the total variance.  Of this, 7% is due to reproducibility issues, 3% to repeatability (within the operator).</a:t>
            </a:r>
            <a:endParaRPr lang="en-US" altLang="en-US" sz="1300">
              <a:latin typeface="Arial" panose="020B0604020202020204" pitchFamily="34" charset="0"/>
            </a:endParaRPr>
          </a:p>
        </p:txBody>
      </p:sp>
      <p:sp>
        <p:nvSpPr>
          <p:cNvPr id="523276" name="Text Box 12">
            <a:extLst>
              <a:ext uri="{FF2B5EF4-FFF2-40B4-BE49-F238E27FC236}">
                <a16:creationId xmlns:a16="http://schemas.microsoft.com/office/drawing/2014/main" id="{76F11253-7271-D5C7-FD89-0072A9AE30DF}"/>
              </a:ext>
            </a:extLst>
          </p:cNvPr>
          <p:cNvSpPr txBox="1">
            <a:spLocks noChangeArrowheads="1"/>
          </p:cNvSpPr>
          <p:nvPr/>
        </p:nvSpPr>
        <p:spPr bwMode="auto">
          <a:xfrm>
            <a:off x="4876800" y="4876800"/>
            <a:ext cx="4038600" cy="838200"/>
          </a:xfrm>
          <a:prstGeom prst="rect">
            <a:avLst/>
          </a:prstGeom>
          <a:solidFill>
            <a:srgbClr val="FFFF00"/>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b="1">
                <a:latin typeface="Arial" panose="020B0604020202020204" pitchFamily="34" charset="0"/>
                <a:ea typeface="Batang" panose="02030600000101010101" pitchFamily="18" charset="-127"/>
              </a:rPr>
              <a:t>Contribution to Standard Deviation, Tolerance </a:t>
            </a:r>
          </a:p>
          <a:p>
            <a:pPr eaLnBrk="1" hangingPunct="1"/>
            <a:r>
              <a:rPr lang="en-US" altLang="ko-KR" sz="1200" i="1">
                <a:latin typeface="Arial" panose="020B0604020202020204" pitchFamily="34" charset="0"/>
                <a:ea typeface="Batang" panose="02030600000101010101" pitchFamily="18" charset="-127"/>
              </a:rPr>
              <a:t>Shows breakdown of </a:t>
            </a:r>
            <a:r>
              <a:rPr lang="en-US" altLang="ko-KR" sz="1200" b="1" i="1">
                <a:latin typeface="Arial" panose="020B0604020202020204" pitchFamily="34" charset="0"/>
                <a:ea typeface="Batang" panose="02030600000101010101" pitchFamily="18" charset="-127"/>
              </a:rPr>
              <a:t>standard deviation</a:t>
            </a:r>
            <a:r>
              <a:rPr lang="en-US" altLang="ko-KR" sz="1200" i="1">
                <a:latin typeface="Arial" panose="020B0604020202020204" pitchFamily="34" charset="0"/>
                <a:ea typeface="Batang" panose="02030600000101010101" pitchFamily="18" charset="-127"/>
              </a:rPr>
              <a:t> and percentages relative to the total variation and to the tolerance width.  Used to calculate Gage R&amp;R, %P/T</a:t>
            </a:r>
            <a:endParaRPr lang="en-US" altLang="en-US" sz="1300">
              <a:latin typeface="Arial" panose="020B0604020202020204" pitchFamily="34" charset="0"/>
            </a:endParaRPr>
          </a:p>
        </p:txBody>
      </p:sp>
      <p:sp>
        <p:nvSpPr>
          <p:cNvPr id="523277" name="Text Box 13">
            <a:extLst>
              <a:ext uri="{FF2B5EF4-FFF2-40B4-BE49-F238E27FC236}">
                <a16:creationId xmlns:a16="http://schemas.microsoft.com/office/drawing/2014/main" id="{DC6691F3-4146-D42A-1DE8-F49760E0DC6C}"/>
              </a:ext>
            </a:extLst>
          </p:cNvPr>
          <p:cNvSpPr txBox="1">
            <a:spLocks noChangeArrowheads="1"/>
          </p:cNvSpPr>
          <p:nvPr/>
        </p:nvSpPr>
        <p:spPr bwMode="auto">
          <a:xfrm>
            <a:off x="3200400" y="6477000"/>
            <a:ext cx="5105400" cy="287338"/>
          </a:xfrm>
          <a:prstGeom prst="rect">
            <a:avLst/>
          </a:prstGeom>
          <a:solidFill>
            <a:srgbClr val="FFFF00"/>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Assesses the </a:t>
            </a:r>
            <a:r>
              <a:rPr lang="en-US" altLang="ko-KR" sz="1200" b="1" i="1">
                <a:latin typeface="Arial" panose="020B0604020202020204" pitchFamily="34" charset="0"/>
                <a:ea typeface="Batang" panose="02030600000101010101" pitchFamily="18" charset="-127"/>
              </a:rPr>
              <a:t>resolution</a:t>
            </a:r>
            <a:r>
              <a:rPr lang="en-US" altLang="ko-KR" sz="1200">
                <a:latin typeface="Arial" panose="020B0604020202020204" pitchFamily="34" charset="0"/>
                <a:ea typeface="Batang" panose="02030600000101010101" pitchFamily="18" charset="-127"/>
              </a:rPr>
              <a:t> of the system – 4 or higher is “adequate”</a:t>
            </a:r>
            <a:endParaRPr lang="en-US" altLang="en-US" sz="1300">
              <a:latin typeface="Arial" panose="020B0604020202020204" pitchFamily="34" charset="0"/>
            </a:endParaRPr>
          </a:p>
        </p:txBody>
      </p:sp>
      <p:sp>
        <p:nvSpPr>
          <p:cNvPr id="523278" name="Text Box 14">
            <a:extLst>
              <a:ext uri="{FF2B5EF4-FFF2-40B4-BE49-F238E27FC236}">
                <a16:creationId xmlns:a16="http://schemas.microsoft.com/office/drawing/2014/main" id="{36F63A69-8437-5619-AF82-6CA87D854961}"/>
              </a:ext>
            </a:extLst>
          </p:cNvPr>
          <p:cNvSpPr txBox="1">
            <a:spLocks noChangeArrowheads="1"/>
          </p:cNvSpPr>
          <p:nvPr/>
        </p:nvSpPr>
        <p:spPr bwMode="auto">
          <a:xfrm>
            <a:off x="7326313" y="5895975"/>
            <a:ext cx="1528762"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6.7-10</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a:extLst>
              <a:ext uri="{FF2B5EF4-FFF2-40B4-BE49-F238E27FC236}">
                <a16:creationId xmlns:a16="http://schemas.microsoft.com/office/drawing/2014/main" id="{8A2BD421-4C62-440F-A0FE-B3BCED7546E3}"/>
              </a:ext>
            </a:extLst>
          </p:cNvPr>
          <p:cNvSpPr>
            <a:spLocks noGrp="1" noChangeArrowheads="1"/>
          </p:cNvSpPr>
          <p:nvPr>
            <p:ph type="title"/>
          </p:nvPr>
        </p:nvSpPr>
        <p:spPr/>
        <p:txBody>
          <a:bodyPr/>
          <a:lstStyle/>
          <a:p>
            <a:r>
              <a:rPr lang="en-US" altLang="en-US"/>
              <a:t>Minitab Graphical Summary</a:t>
            </a:r>
          </a:p>
        </p:txBody>
      </p:sp>
      <p:sp>
        <p:nvSpPr>
          <p:cNvPr id="524292" name="Rectangle 4">
            <a:extLst>
              <a:ext uri="{FF2B5EF4-FFF2-40B4-BE49-F238E27FC236}">
                <a16:creationId xmlns:a16="http://schemas.microsoft.com/office/drawing/2014/main" id="{97AA5033-E8AA-1E65-44AE-A7F5A67E1518}"/>
              </a:ext>
            </a:extLst>
          </p:cNvPr>
          <p:cNvSpPr>
            <a:spLocks noChangeArrowheads="1"/>
          </p:cNvSpPr>
          <p:nvPr/>
        </p:nvSpPr>
        <p:spPr bwMode="auto">
          <a:xfrm>
            <a:off x="0" y="11953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4291" name="Object 3">
            <a:extLst>
              <a:ext uri="{FF2B5EF4-FFF2-40B4-BE49-F238E27FC236}">
                <a16:creationId xmlns:a16="http://schemas.microsoft.com/office/drawing/2014/main" id="{61B103E4-BA8A-EF6E-059F-92FAA4EC74E5}"/>
              </a:ext>
            </a:extLst>
          </p:cNvPr>
          <p:cNvGraphicFramePr>
            <a:graphicFrameLocks noChangeAspect="1"/>
          </p:cNvGraphicFramePr>
          <p:nvPr/>
        </p:nvGraphicFramePr>
        <p:xfrm>
          <a:off x="596900" y="785813"/>
          <a:ext cx="7848600" cy="5619750"/>
        </p:xfrm>
        <a:graphic>
          <a:graphicData uri="http://schemas.openxmlformats.org/presentationml/2006/ole">
            <mc:AlternateContent xmlns:mc="http://schemas.openxmlformats.org/markup-compatibility/2006">
              <mc:Choice xmlns:v="urn:schemas-microsoft-com:vml" Requires="v">
                <p:oleObj name="Mtb Graph" r:id="rId2" imgW="6238875" imgH="4467225" progId="MinitabGraph.Document">
                  <p:embed/>
                </p:oleObj>
              </mc:Choice>
              <mc:Fallback>
                <p:oleObj name="Mtb Graph" r:id="rId2" imgW="6238875" imgH="4467225" progId="MinitabGraph.Document">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900" y="785813"/>
                        <a:ext cx="7848600" cy="5619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24293" name="Text Box 5">
            <a:extLst>
              <a:ext uri="{FF2B5EF4-FFF2-40B4-BE49-F238E27FC236}">
                <a16:creationId xmlns:a16="http://schemas.microsoft.com/office/drawing/2014/main" id="{2BF8E365-B4BD-D37D-AA2E-475132DC13D1}"/>
              </a:ext>
            </a:extLst>
          </p:cNvPr>
          <p:cNvSpPr txBox="1">
            <a:spLocks noChangeArrowheads="1"/>
          </p:cNvSpPr>
          <p:nvPr/>
        </p:nvSpPr>
        <p:spPr bwMode="auto">
          <a:xfrm>
            <a:off x="69215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6.7-11</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4" name="Rectangle 2">
            <a:extLst>
              <a:ext uri="{FF2B5EF4-FFF2-40B4-BE49-F238E27FC236}">
                <a16:creationId xmlns:a16="http://schemas.microsoft.com/office/drawing/2014/main" id="{F942A549-3906-1F2E-F515-68EBA3B810A1}"/>
              </a:ext>
            </a:extLst>
          </p:cNvPr>
          <p:cNvSpPr>
            <a:spLocks noGrp="1" noChangeArrowheads="1"/>
          </p:cNvSpPr>
          <p:nvPr>
            <p:ph type="title"/>
          </p:nvPr>
        </p:nvSpPr>
        <p:spPr/>
        <p:txBody>
          <a:bodyPr/>
          <a:lstStyle/>
          <a:p>
            <a:r>
              <a:rPr lang="en-US" altLang="en-US"/>
              <a:t>Diagnostics</a:t>
            </a:r>
          </a:p>
        </p:txBody>
      </p:sp>
      <p:sp>
        <p:nvSpPr>
          <p:cNvPr id="525315" name="Rectangle 3">
            <a:extLst>
              <a:ext uri="{FF2B5EF4-FFF2-40B4-BE49-F238E27FC236}">
                <a16:creationId xmlns:a16="http://schemas.microsoft.com/office/drawing/2014/main" id="{303B683D-78D5-C41E-B5F0-2DC70A1AB5A7}"/>
              </a:ext>
            </a:extLst>
          </p:cNvPr>
          <p:cNvSpPr>
            <a:spLocks noGrp="1" noChangeArrowheads="1"/>
          </p:cNvSpPr>
          <p:nvPr>
            <p:ph type="body" idx="1"/>
          </p:nvPr>
        </p:nvSpPr>
        <p:spPr/>
        <p:txBody>
          <a:bodyPr/>
          <a:lstStyle/>
          <a:p>
            <a:r>
              <a:rPr lang="en-US" altLang="en-US" sz="2800"/>
              <a:t>High Bias</a:t>
            </a:r>
          </a:p>
          <a:p>
            <a:r>
              <a:rPr lang="en-US" altLang="en-US" sz="2800"/>
              <a:t>Inadequate Repeatability</a:t>
            </a:r>
          </a:p>
          <a:p>
            <a:r>
              <a:rPr lang="en-US" altLang="en-US" sz="2800"/>
              <a:t>Inadequate Reproducibility</a:t>
            </a:r>
          </a:p>
          <a:p>
            <a:r>
              <a:rPr lang="en-US" altLang="en-US" sz="2800"/>
              <a:t>Lack of Stability</a:t>
            </a:r>
          </a:p>
          <a:p>
            <a:r>
              <a:rPr lang="en-US" altLang="en-US" sz="2800"/>
              <a:t>Poor Linearity</a:t>
            </a:r>
          </a:p>
          <a:p>
            <a:r>
              <a:rPr lang="en-US" altLang="en-US" sz="2800"/>
              <a:t>Part-to-Part Variation</a:t>
            </a:r>
          </a:p>
          <a:p>
            <a:endParaRPr lang="en-US" altLang="en-US" sz="2800"/>
          </a:p>
          <a:p>
            <a:r>
              <a:rPr lang="en-US" altLang="en-US" sz="2800"/>
              <a:t>Acceptable vs. Marginal Measurement System</a:t>
            </a:r>
          </a:p>
        </p:txBody>
      </p:sp>
      <p:sp>
        <p:nvSpPr>
          <p:cNvPr id="525316" name="Text Box 4">
            <a:extLst>
              <a:ext uri="{FF2B5EF4-FFF2-40B4-BE49-F238E27FC236}">
                <a16:creationId xmlns:a16="http://schemas.microsoft.com/office/drawing/2014/main" id="{7601A8EF-A68E-189C-7C25-5B8C8F19B7F5}"/>
              </a:ext>
            </a:extLst>
          </p:cNvPr>
          <p:cNvSpPr txBox="1">
            <a:spLocks noChangeArrowheads="1"/>
          </p:cNvSpPr>
          <p:nvPr/>
        </p:nvSpPr>
        <p:spPr bwMode="auto">
          <a:xfrm>
            <a:off x="6583363" y="6324600"/>
            <a:ext cx="1865312"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 12-13</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a:extLst>
              <a:ext uri="{FF2B5EF4-FFF2-40B4-BE49-F238E27FC236}">
                <a16:creationId xmlns:a16="http://schemas.microsoft.com/office/drawing/2014/main" id="{02E790AC-B742-BA6D-6FD1-4992DEE2233A}"/>
              </a:ext>
            </a:extLst>
          </p:cNvPr>
          <p:cNvSpPr>
            <a:spLocks noGrp="1" noChangeArrowheads="1"/>
          </p:cNvSpPr>
          <p:nvPr>
            <p:ph type="title"/>
          </p:nvPr>
        </p:nvSpPr>
        <p:spPr/>
        <p:txBody>
          <a:bodyPr/>
          <a:lstStyle/>
          <a:p>
            <a:r>
              <a:rPr lang="en-US" altLang="en-US"/>
              <a:t>Measurement vs. Process Variation</a:t>
            </a:r>
          </a:p>
        </p:txBody>
      </p:sp>
      <p:grpSp>
        <p:nvGrpSpPr>
          <p:cNvPr id="526345" name="Group 9">
            <a:extLst>
              <a:ext uri="{FF2B5EF4-FFF2-40B4-BE49-F238E27FC236}">
                <a16:creationId xmlns:a16="http://schemas.microsoft.com/office/drawing/2014/main" id="{C9FE5289-7C0D-AA5B-634C-904C7E13B84D}"/>
              </a:ext>
            </a:extLst>
          </p:cNvPr>
          <p:cNvGrpSpPr>
            <a:grpSpLocks/>
          </p:cNvGrpSpPr>
          <p:nvPr/>
        </p:nvGrpSpPr>
        <p:grpSpPr bwMode="auto">
          <a:xfrm>
            <a:off x="720725" y="914400"/>
            <a:ext cx="7737475" cy="2262188"/>
            <a:chOff x="454" y="576"/>
            <a:chExt cx="3468" cy="1014"/>
          </a:xfrm>
        </p:grpSpPr>
        <p:sp>
          <p:nvSpPr>
            <p:cNvPr id="526339" name="AutoShape 3">
              <a:extLst>
                <a:ext uri="{FF2B5EF4-FFF2-40B4-BE49-F238E27FC236}">
                  <a16:creationId xmlns:a16="http://schemas.microsoft.com/office/drawing/2014/main" id="{4832B14A-57D1-0A4A-04FD-2602CE61089A}"/>
                </a:ext>
              </a:extLst>
            </p:cNvPr>
            <p:cNvSpPr>
              <a:spLocks noChangeArrowheads="1"/>
            </p:cNvSpPr>
            <p:nvPr/>
          </p:nvSpPr>
          <p:spPr bwMode="auto">
            <a:xfrm rot="-1172686">
              <a:off x="1296" y="576"/>
              <a:ext cx="2052" cy="777"/>
            </a:xfrm>
            <a:prstGeom prst="rtTriangle">
              <a:avLst/>
            </a:prstGeom>
            <a:solidFill>
              <a:srgbClr val="FFFF00"/>
            </a:solidFill>
            <a:ln w="9525">
              <a:solidFill>
                <a:srgbClr val="000000"/>
              </a:solidFill>
              <a:miter lim="800000"/>
              <a:headEnd/>
              <a:tailEnd/>
            </a:ln>
          </p:spPr>
          <p:txBody>
            <a:bodyPr/>
            <a:lstStyle/>
            <a:p>
              <a:endParaRPr lang="en-US"/>
            </a:p>
          </p:txBody>
        </p:sp>
        <p:sp>
          <p:nvSpPr>
            <p:cNvPr id="526340" name="Text Box 4">
              <a:extLst>
                <a:ext uri="{FF2B5EF4-FFF2-40B4-BE49-F238E27FC236}">
                  <a16:creationId xmlns:a16="http://schemas.microsoft.com/office/drawing/2014/main" id="{D6013244-A934-CCD7-506C-CA46BEE15173}"/>
                </a:ext>
              </a:extLst>
            </p:cNvPr>
            <p:cNvSpPr txBox="1">
              <a:spLocks noChangeArrowheads="1"/>
            </p:cNvSpPr>
            <p:nvPr/>
          </p:nvSpPr>
          <p:spPr bwMode="auto">
            <a:xfrm>
              <a:off x="1482" y="743"/>
              <a:ext cx="1535"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ea typeface="Batang" panose="02030600000101010101" pitchFamily="18" charset="-127"/>
                </a:rPr>
                <a:t>Total Observed Variation (TV)</a:t>
              </a:r>
              <a:endParaRPr lang="en-US" altLang="en-US" sz="1900">
                <a:latin typeface="Arial" panose="020B0604020202020204" pitchFamily="34" charset="0"/>
              </a:endParaRPr>
            </a:p>
          </p:txBody>
        </p:sp>
        <p:sp>
          <p:nvSpPr>
            <p:cNvPr id="526341" name="Text Box 5">
              <a:extLst>
                <a:ext uri="{FF2B5EF4-FFF2-40B4-BE49-F238E27FC236}">
                  <a16:creationId xmlns:a16="http://schemas.microsoft.com/office/drawing/2014/main" id="{65FEC088-C176-0B82-B017-0DDEA8660351}"/>
                </a:ext>
              </a:extLst>
            </p:cNvPr>
            <p:cNvSpPr txBox="1">
              <a:spLocks noChangeArrowheads="1"/>
            </p:cNvSpPr>
            <p:nvPr/>
          </p:nvSpPr>
          <p:spPr bwMode="auto">
            <a:xfrm>
              <a:off x="2275" y="1406"/>
              <a:ext cx="1647"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Inherent Process Variation (PV)</a:t>
              </a:r>
              <a:endParaRPr lang="en-US" altLang="en-US" sz="1900">
                <a:latin typeface="Arial" panose="020B0604020202020204" pitchFamily="34" charset="0"/>
              </a:endParaRPr>
            </a:p>
          </p:txBody>
        </p:sp>
        <p:sp>
          <p:nvSpPr>
            <p:cNvPr id="526342" name="Text Box 6">
              <a:extLst>
                <a:ext uri="{FF2B5EF4-FFF2-40B4-BE49-F238E27FC236}">
                  <a16:creationId xmlns:a16="http://schemas.microsoft.com/office/drawing/2014/main" id="{1FF92B47-CDD9-89D7-4D0B-7E85E48500AD}"/>
                </a:ext>
              </a:extLst>
            </p:cNvPr>
            <p:cNvSpPr txBox="1">
              <a:spLocks noChangeArrowheads="1"/>
            </p:cNvSpPr>
            <p:nvPr/>
          </p:nvSpPr>
          <p:spPr bwMode="auto">
            <a:xfrm>
              <a:off x="454" y="1140"/>
              <a:ext cx="1000" cy="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Measurement Variation (R&amp;R)</a:t>
              </a:r>
              <a:endParaRPr lang="en-US" altLang="en-US" sz="1900">
                <a:latin typeface="Arial" panose="020B0604020202020204" pitchFamily="34" charset="0"/>
              </a:endParaRPr>
            </a:p>
          </p:txBody>
        </p:sp>
      </p:grpSp>
      <p:sp>
        <p:nvSpPr>
          <p:cNvPr id="526344" name="Rectangle 8">
            <a:extLst>
              <a:ext uri="{FF2B5EF4-FFF2-40B4-BE49-F238E27FC236}">
                <a16:creationId xmlns:a16="http://schemas.microsoft.com/office/drawing/2014/main" id="{39D7E329-4977-92CB-914A-AFDBB9373100}"/>
              </a:ext>
            </a:extLst>
          </p:cNvPr>
          <p:cNvSpPr>
            <a:spLocks noChangeArrowheads="1"/>
          </p:cNvSpPr>
          <p:nvPr/>
        </p:nvSpPr>
        <p:spPr bwMode="auto">
          <a:xfrm>
            <a:off x="0" y="31861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6343" name="Object 7">
            <a:extLst>
              <a:ext uri="{FF2B5EF4-FFF2-40B4-BE49-F238E27FC236}">
                <a16:creationId xmlns:a16="http://schemas.microsoft.com/office/drawing/2014/main" id="{2B6069B4-4562-55BA-2CB1-C307B5BE7FDF}"/>
              </a:ext>
            </a:extLst>
          </p:cNvPr>
          <p:cNvGraphicFramePr>
            <a:graphicFrameLocks noChangeAspect="1"/>
          </p:cNvGraphicFramePr>
          <p:nvPr/>
        </p:nvGraphicFramePr>
        <p:xfrm>
          <a:off x="1371600" y="4267200"/>
          <a:ext cx="6096000" cy="1009650"/>
        </p:xfrm>
        <a:graphic>
          <a:graphicData uri="http://schemas.openxmlformats.org/presentationml/2006/ole">
            <mc:AlternateContent xmlns:mc="http://schemas.openxmlformats.org/markup-compatibility/2006">
              <mc:Choice xmlns:v="urn:schemas-microsoft-com:vml" Requires="v">
                <p:oleObj name="Equation" r:id="rId2" imgW="2933700" imgH="482600" progId="Equation.3">
                  <p:embed/>
                </p:oleObj>
              </mc:Choice>
              <mc:Fallback>
                <p:oleObj name="Equation" r:id="rId2" imgW="2933700" imgH="482600" progId="Equation.3">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4267200"/>
                        <a:ext cx="6096000" cy="1009650"/>
                      </a:xfrm>
                      <a:prstGeom prst="rect">
                        <a:avLst/>
                      </a:prstGeom>
                      <a:solidFill>
                        <a:srgbClr val="66FFFF"/>
                      </a:solidFill>
                      <a:ln w="9525">
                        <a:solidFill>
                          <a:schemeClr val="tx1"/>
                        </a:solidFill>
                        <a:miter lim="800000"/>
                        <a:headEnd/>
                        <a:tailEnd/>
                      </a:ln>
                      <a:effectLst>
                        <a:outerShdw dist="107763" dir="2700000" algn="ctr" rotWithShape="0">
                          <a:srgbClr val="808080">
                            <a:alpha val="50000"/>
                          </a:srgbClr>
                        </a:outerShdw>
                      </a:effectLst>
                    </p:spPr>
                  </p:pic>
                </p:oleObj>
              </mc:Fallback>
            </mc:AlternateContent>
          </a:graphicData>
        </a:graphic>
      </p:graphicFrame>
      <p:sp>
        <p:nvSpPr>
          <p:cNvPr id="526346" name="Text Box 10">
            <a:extLst>
              <a:ext uri="{FF2B5EF4-FFF2-40B4-BE49-F238E27FC236}">
                <a16:creationId xmlns:a16="http://schemas.microsoft.com/office/drawing/2014/main" id="{0A49BD7D-AE34-710A-BB31-83861D1D1B76}"/>
              </a:ext>
            </a:extLst>
          </p:cNvPr>
          <p:cNvSpPr txBox="1">
            <a:spLocks noChangeArrowheads="1"/>
          </p:cNvSpPr>
          <p:nvPr/>
        </p:nvSpPr>
        <p:spPr bwMode="auto">
          <a:xfrm>
            <a:off x="69596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6.7-14</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A2E3D89F-B8B3-2DE2-5D27-56D6510F3415}"/>
              </a:ext>
            </a:extLst>
          </p:cNvPr>
          <p:cNvSpPr>
            <a:spLocks noGrp="1" noChangeArrowheads="1"/>
          </p:cNvSpPr>
          <p:nvPr>
            <p:ph type="title"/>
          </p:nvPr>
        </p:nvSpPr>
        <p:spPr/>
        <p:txBody>
          <a:bodyPr/>
          <a:lstStyle/>
          <a:p>
            <a:r>
              <a:rPr lang="en-US" altLang="en-US">
                <a:effectLst/>
              </a:rPr>
              <a:t>Measurement System Analysis: % R&amp;R</a:t>
            </a:r>
          </a:p>
        </p:txBody>
      </p:sp>
      <p:sp>
        <p:nvSpPr>
          <p:cNvPr id="531459" name="Text Box 3">
            <a:extLst>
              <a:ext uri="{FF2B5EF4-FFF2-40B4-BE49-F238E27FC236}">
                <a16:creationId xmlns:a16="http://schemas.microsoft.com/office/drawing/2014/main" id="{9193B0A8-C0E2-E992-EEA1-A3C441D30064}"/>
              </a:ext>
            </a:extLst>
          </p:cNvPr>
          <p:cNvSpPr txBox="1">
            <a:spLocks noChangeArrowheads="1"/>
          </p:cNvSpPr>
          <p:nvPr/>
        </p:nvSpPr>
        <p:spPr bwMode="auto">
          <a:xfrm>
            <a:off x="161925" y="1085850"/>
            <a:ext cx="8766175"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r>
              <a:rPr lang="en-GB" altLang="en-US" sz="2000" b="1">
                <a:solidFill>
                  <a:srgbClr val="FF3300"/>
                </a:solidFill>
              </a:rPr>
              <a:t>% Repeatability &amp; Reproducibility - </a:t>
            </a:r>
            <a:r>
              <a:rPr lang="en-GB" altLang="en-US" sz="2000" b="1"/>
              <a:t>Addresses what percent of the Total Variation is taken up by Measurement Error</a:t>
            </a:r>
            <a:endParaRPr lang="en-GB" altLang="en-US" sz="2000" b="1" u="sng">
              <a:solidFill>
                <a:srgbClr val="FF3300"/>
              </a:solidFill>
            </a:endParaRPr>
          </a:p>
        </p:txBody>
      </p:sp>
      <p:sp>
        <p:nvSpPr>
          <p:cNvPr id="531461" name="Rectangle 5">
            <a:extLst>
              <a:ext uri="{FF2B5EF4-FFF2-40B4-BE49-F238E27FC236}">
                <a16:creationId xmlns:a16="http://schemas.microsoft.com/office/drawing/2014/main" id="{839FC715-8F91-837B-4417-1CA2348CC424}"/>
              </a:ext>
            </a:extLst>
          </p:cNvPr>
          <p:cNvSpPr>
            <a:spLocks noChangeArrowheads="1"/>
          </p:cNvSpPr>
          <p:nvPr/>
        </p:nvSpPr>
        <p:spPr bwMode="auto">
          <a:xfrm>
            <a:off x="1981200" y="2281238"/>
            <a:ext cx="2486025" cy="330200"/>
          </a:xfrm>
          <a:prstGeom prst="rect">
            <a:avLst/>
          </a:prstGeom>
          <a:solidFill>
            <a:srgbClr val="FF99CC"/>
          </a:solidFill>
          <a:ln w="50800">
            <a:solidFill>
              <a:srgbClr val="8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spcBef>
                <a:spcPct val="50000"/>
              </a:spcBef>
            </a:pPr>
            <a:r>
              <a:rPr lang="en-US" altLang="en-US" sz="1600" b="1"/>
              <a:t>Process Variation</a:t>
            </a:r>
          </a:p>
        </p:txBody>
      </p:sp>
      <p:grpSp>
        <p:nvGrpSpPr>
          <p:cNvPr id="531462" name="Group 6">
            <a:extLst>
              <a:ext uri="{FF2B5EF4-FFF2-40B4-BE49-F238E27FC236}">
                <a16:creationId xmlns:a16="http://schemas.microsoft.com/office/drawing/2014/main" id="{CAECD145-3C38-63DA-24C6-247B79A09BDE}"/>
              </a:ext>
            </a:extLst>
          </p:cNvPr>
          <p:cNvGrpSpPr>
            <a:grpSpLocks/>
          </p:cNvGrpSpPr>
          <p:nvPr/>
        </p:nvGrpSpPr>
        <p:grpSpPr bwMode="auto">
          <a:xfrm>
            <a:off x="2916238" y="2859088"/>
            <a:ext cx="635000" cy="679450"/>
            <a:chOff x="2014" y="1728"/>
            <a:chExt cx="433" cy="428"/>
          </a:xfrm>
        </p:grpSpPr>
        <p:grpSp>
          <p:nvGrpSpPr>
            <p:cNvPr id="531463" name="Group 7">
              <a:extLst>
                <a:ext uri="{FF2B5EF4-FFF2-40B4-BE49-F238E27FC236}">
                  <a16:creationId xmlns:a16="http://schemas.microsoft.com/office/drawing/2014/main" id="{27E7CAED-0953-DF4D-2AD6-E4887CA6A9E2}"/>
                </a:ext>
              </a:extLst>
            </p:cNvPr>
            <p:cNvGrpSpPr>
              <a:grpSpLocks/>
            </p:cNvGrpSpPr>
            <p:nvPr/>
          </p:nvGrpSpPr>
          <p:grpSpPr bwMode="auto">
            <a:xfrm>
              <a:off x="2014" y="1728"/>
              <a:ext cx="433" cy="348"/>
              <a:chOff x="2014" y="1728"/>
              <a:chExt cx="433" cy="348"/>
            </a:xfrm>
          </p:grpSpPr>
          <p:sp>
            <p:nvSpPr>
              <p:cNvPr id="531464" name="Freeform 8">
                <a:extLst>
                  <a:ext uri="{FF2B5EF4-FFF2-40B4-BE49-F238E27FC236}">
                    <a16:creationId xmlns:a16="http://schemas.microsoft.com/office/drawing/2014/main" id="{1AE16B50-2BF6-FCC4-55ED-545A57A5119B}"/>
                  </a:ext>
                </a:extLst>
              </p:cNvPr>
              <p:cNvSpPr>
                <a:spLocks/>
              </p:cNvSpPr>
              <p:nvPr/>
            </p:nvSpPr>
            <p:spPr bwMode="auto">
              <a:xfrm>
                <a:off x="2014" y="2030"/>
                <a:ext cx="110" cy="46"/>
              </a:xfrm>
              <a:custGeom>
                <a:avLst/>
                <a:gdLst>
                  <a:gd name="T0" fmla="*/ 2 w 110"/>
                  <a:gd name="T1" fmla="*/ 45 h 46"/>
                  <a:gd name="T2" fmla="*/ 6 w 110"/>
                  <a:gd name="T3" fmla="*/ 45 h 46"/>
                  <a:gd name="T4" fmla="*/ 9 w 110"/>
                  <a:gd name="T5" fmla="*/ 45 h 46"/>
                  <a:gd name="T6" fmla="*/ 13 w 110"/>
                  <a:gd name="T7" fmla="*/ 45 h 46"/>
                  <a:gd name="T8" fmla="*/ 17 w 110"/>
                  <a:gd name="T9" fmla="*/ 45 h 46"/>
                  <a:gd name="T10" fmla="*/ 21 w 110"/>
                  <a:gd name="T11" fmla="*/ 45 h 46"/>
                  <a:gd name="T12" fmla="*/ 24 w 110"/>
                  <a:gd name="T13" fmla="*/ 45 h 46"/>
                  <a:gd name="T14" fmla="*/ 26 w 110"/>
                  <a:gd name="T15" fmla="*/ 43 h 46"/>
                  <a:gd name="T16" fmla="*/ 30 w 110"/>
                  <a:gd name="T17" fmla="*/ 43 h 46"/>
                  <a:gd name="T18" fmla="*/ 34 w 110"/>
                  <a:gd name="T19" fmla="*/ 43 h 46"/>
                  <a:gd name="T20" fmla="*/ 38 w 110"/>
                  <a:gd name="T21" fmla="*/ 43 h 46"/>
                  <a:gd name="T22" fmla="*/ 41 w 110"/>
                  <a:gd name="T23" fmla="*/ 43 h 46"/>
                  <a:gd name="T24" fmla="*/ 45 w 110"/>
                  <a:gd name="T25" fmla="*/ 43 h 46"/>
                  <a:gd name="T26" fmla="*/ 49 w 110"/>
                  <a:gd name="T27" fmla="*/ 43 h 46"/>
                  <a:gd name="T28" fmla="*/ 53 w 110"/>
                  <a:gd name="T29" fmla="*/ 41 h 46"/>
                  <a:gd name="T30" fmla="*/ 56 w 110"/>
                  <a:gd name="T31" fmla="*/ 41 h 46"/>
                  <a:gd name="T32" fmla="*/ 60 w 110"/>
                  <a:gd name="T33" fmla="*/ 41 h 46"/>
                  <a:gd name="T34" fmla="*/ 62 w 110"/>
                  <a:gd name="T35" fmla="*/ 39 h 46"/>
                  <a:gd name="T36" fmla="*/ 66 w 110"/>
                  <a:gd name="T37" fmla="*/ 39 h 46"/>
                  <a:gd name="T38" fmla="*/ 68 w 110"/>
                  <a:gd name="T39" fmla="*/ 37 h 46"/>
                  <a:gd name="T40" fmla="*/ 71 w 110"/>
                  <a:gd name="T41" fmla="*/ 37 h 46"/>
                  <a:gd name="T42" fmla="*/ 75 w 110"/>
                  <a:gd name="T43" fmla="*/ 34 h 46"/>
                  <a:gd name="T44" fmla="*/ 77 w 110"/>
                  <a:gd name="T45" fmla="*/ 32 h 46"/>
                  <a:gd name="T46" fmla="*/ 81 w 110"/>
                  <a:gd name="T47" fmla="*/ 32 h 46"/>
                  <a:gd name="T48" fmla="*/ 83 w 110"/>
                  <a:gd name="T49" fmla="*/ 30 h 46"/>
                  <a:gd name="T50" fmla="*/ 86 w 110"/>
                  <a:gd name="T51" fmla="*/ 28 h 46"/>
                  <a:gd name="T52" fmla="*/ 88 w 110"/>
                  <a:gd name="T53" fmla="*/ 26 h 46"/>
                  <a:gd name="T54" fmla="*/ 90 w 110"/>
                  <a:gd name="T55" fmla="*/ 24 h 46"/>
                  <a:gd name="T56" fmla="*/ 92 w 110"/>
                  <a:gd name="T57" fmla="*/ 22 h 46"/>
                  <a:gd name="T58" fmla="*/ 94 w 110"/>
                  <a:gd name="T59" fmla="*/ 19 h 46"/>
                  <a:gd name="T60" fmla="*/ 96 w 110"/>
                  <a:gd name="T61" fmla="*/ 17 h 46"/>
                  <a:gd name="T62" fmla="*/ 98 w 110"/>
                  <a:gd name="T63" fmla="*/ 15 h 46"/>
                  <a:gd name="T64" fmla="*/ 100 w 110"/>
                  <a:gd name="T65" fmla="*/ 13 h 46"/>
                  <a:gd name="T66" fmla="*/ 102 w 110"/>
                  <a:gd name="T67" fmla="*/ 11 h 46"/>
                  <a:gd name="T68" fmla="*/ 105 w 110"/>
                  <a:gd name="T69" fmla="*/ 7 h 46"/>
                  <a:gd name="T70" fmla="*/ 107 w 110"/>
                  <a:gd name="T71" fmla="*/ 4 h 46"/>
                  <a:gd name="T72" fmla="*/ 109 w 110"/>
                  <a:gd name="T73"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46">
                    <a:moveTo>
                      <a:pt x="0" y="45"/>
                    </a:moveTo>
                    <a:lnTo>
                      <a:pt x="2" y="45"/>
                    </a:lnTo>
                    <a:lnTo>
                      <a:pt x="4" y="45"/>
                    </a:lnTo>
                    <a:lnTo>
                      <a:pt x="6" y="45"/>
                    </a:lnTo>
                    <a:lnTo>
                      <a:pt x="7" y="45"/>
                    </a:lnTo>
                    <a:lnTo>
                      <a:pt x="9" y="45"/>
                    </a:lnTo>
                    <a:lnTo>
                      <a:pt x="11" y="45"/>
                    </a:lnTo>
                    <a:lnTo>
                      <a:pt x="13" y="45"/>
                    </a:lnTo>
                    <a:lnTo>
                      <a:pt x="15" y="45"/>
                    </a:lnTo>
                    <a:lnTo>
                      <a:pt x="17" y="45"/>
                    </a:lnTo>
                    <a:lnTo>
                      <a:pt x="19" y="45"/>
                    </a:lnTo>
                    <a:lnTo>
                      <a:pt x="21" y="45"/>
                    </a:lnTo>
                    <a:lnTo>
                      <a:pt x="23" y="45"/>
                    </a:lnTo>
                    <a:lnTo>
                      <a:pt x="24" y="45"/>
                    </a:lnTo>
                    <a:lnTo>
                      <a:pt x="26" y="45"/>
                    </a:lnTo>
                    <a:lnTo>
                      <a:pt x="26" y="43"/>
                    </a:lnTo>
                    <a:lnTo>
                      <a:pt x="28" y="43"/>
                    </a:lnTo>
                    <a:lnTo>
                      <a:pt x="30" y="43"/>
                    </a:lnTo>
                    <a:lnTo>
                      <a:pt x="32" y="43"/>
                    </a:lnTo>
                    <a:lnTo>
                      <a:pt x="34" y="43"/>
                    </a:lnTo>
                    <a:lnTo>
                      <a:pt x="36" y="43"/>
                    </a:lnTo>
                    <a:lnTo>
                      <a:pt x="38" y="43"/>
                    </a:lnTo>
                    <a:lnTo>
                      <a:pt x="40" y="43"/>
                    </a:lnTo>
                    <a:lnTo>
                      <a:pt x="41" y="43"/>
                    </a:lnTo>
                    <a:lnTo>
                      <a:pt x="43" y="43"/>
                    </a:lnTo>
                    <a:lnTo>
                      <a:pt x="45" y="43"/>
                    </a:lnTo>
                    <a:lnTo>
                      <a:pt x="47" y="43"/>
                    </a:lnTo>
                    <a:lnTo>
                      <a:pt x="49" y="43"/>
                    </a:lnTo>
                    <a:lnTo>
                      <a:pt x="51" y="41"/>
                    </a:lnTo>
                    <a:lnTo>
                      <a:pt x="53" y="41"/>
                    </a:lnTo>
                    <a:lnTo>
                      <a:pt x="54" y="41"/>
                    </a:lnTo>
                    <a:lnTo>
                      <a:pt x="56" y="41"/>
                    </a:lnTo>
                    <a:lnTo>
                      <a:pt x="58" y="41"/>
                    </a:lnTo>
                    <a:lnTo>
                      <a:pt x="60" y="41"/>
                    </a:lnTo>
                    <a:lnTo>
                      <a:pt x="60" y="39"/>
                    </a:lnTo>
                    <a:lnTo>
                      <a:pt x="62" y="39"/>
                    </a:lnTo>
                    <a:lnTo>
                      <a:pt x="64" y="39"/>
                    </a:lnTo>
                    <a:lnTo>
                      <a:pt x="66" y="39"/>
                    </a:lnTo>
                    <a:lnTo>
                      <a:pt x="68" y="39"/>
                    </a:lnTo>
                    <a:lnTo>
                      <a:pt x="68" y="37"/>
                    </a:lnTo>
                    <a:lnTo>
                      <a:pt x="69" y="37"/>
                    </a:lnTo>
                    <a:lnTo>
                      <a:pt x="71" y="37"/>
                    </a:lnTo>
                    <a:lnTo>
                      <a:pt x="73" y="34"/>
                    </a:lnTo>
                    <a:lnTo>
                      <a:pt x="75" y="34"/>
                    </a:lnTo>
                    <a:lnTo>
                      <a:pt x="77" y="34"/>
                    </a:lnTo>
                    <a:lnTo>
                      <a:pt x="77" y="32"/>
                    </a:lnTo>
                    <a:lnTo>
                      <a:pt x="79" y="32"/>
                    </a:lnTo>
                    <a:lnTo>
                      <a:pt x="81" y="32"/>
                    </a:lnTo>
                    <a:lnTo>
                      <a:pt x="81" y="30"/>
                    </a:lnTo>
                    <a:lnTo>
                      <a:pt x="83" y="30"/>
                    </a:lnTo>
                    <a:lnTo>
                      <a:pt x="85" y="28"/>
                    </a:lnTo>
                    <a:lnTo>
                      <a:pt x="86" y="28"/>
                    </a:lnTo>
                    <a:lnTo>
                      <a:pt x="86" y="26"/>
                    </a:lnTo>
                    <a:lnTo>
                      <a:pt x="88" y="26"/>
                    </a:lnTo>
                    <a:lnTo>
                      <a:pt x="88" y="24"/>
                    </a:lnTo>
                    <a:lnTo>
                      <a:pt x="90" y="24"/>
                    </a:lnTo>
                    <a:lnTo>
                      <a:pt x="92" y="24"/>
                    </a:lnTo>
                    <a:lnTo>
                      <a:pt x="92" y="22"/>
                    </a:lnTo>
                    <a:lnTo>
                      <a:pt x="94" y="22"/>
                    </a:lnTo>
                    <a:lnTo>
                      <a:pt x="94" y="19"/>
                    </a:lnTo>
                    <a:lnTo>
                      <a:pt x="96" y="19"/>
                    </a:lnTo>
                    <a:lnTo>
                      <a:pt x="96" y="17"/>
                    </a:lnTo>
                    <a:lnTo>
                      <a:pt x="98" y="17"/>
                    </a:lnTo>
                    <a:lnTo>
                      <a:pt x="98" y="15"/>
                    </a:lnTo>
                    <a:lnTo>
                      <a:pt x="100" y="15"/>
                    </a:lnTo>
                    <a:lnTo>
                      <a:pt x="100" y="13"/>
                    </a:lnTo>
                    <a:lnTo>
                      <a:pt x="102" y="13"/>
                    </a:lnTo>
                    <a:lnTo>
                      <a:pt x="102" y="11"/>
                    </a:lnTo>
                    <a:lnTo>
                      <a:pt x="103" y="9"/>
                    </a:lnTo>
                    <a:lnTo>
                      <a:pt x="105" y="7"/>
                    </a:lnTo>
                    <a:lnTo>
                      <a:pt x="105" y="4"/>
                    </a:lnTo>
                    <a:lnTo>
                      <a:pt x="107" y="4"/>
                    </a:lnTo>
                    <a:lnTo>
                      <a:pt x="107" y="2"/>
                    </a:lnTo>
                    <a:lnTo>
                      <a:pt x="109" y="2"/>
                    </a:lnTo>
                    <a:lnTo>
                      <a:pt x="109" y="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65" name="Freeform 9">
                <a:extLst>
                  <a:ext uri="{FF2B5EF4-FFF2-40B4-BE49-F238E27FC236}">
                    <a16:creationId xmlns:a16="http://schemas.microsoft.com/office/drawing/2014/main" id="{2242A930-7E76-7FA3-1F0A-C290076ADF13}"/>
                  </a:ext>
                </a:extLst>
              </p:cNvPr>
              <p:cNvSpPr>
                <a:spLocks/>
              </p:cNvSpPr>
              <p:nvPr/>
            </p:nvSpPr>
            <p:spPr bwMode="auto">
              <a:xfrm>
                <a:off x="2123" y="1728"/>
                <a:ext cx="109" cy="303"/>
              </a:xfrm>
              <a:custGeom>
                <a:avLst/>
                <a:gdLst>
                  <a:gd name="T0" fmla="*/ 2 w 109"/>
                  <a:gd name="T1" fmla="*/ 300 h 303"/>
                  <a:gd name="T2" fmla="*/ 4 w 109"/>
                  <a:gd name="T3" fmla="*/ 295 h 303"/>
                  <a:gd name="T4" fmla="*/ 7 w 109"/>
                  <a:gd name="T5" fmla="*/ 289 h 303"/>
                  <a:gd name="T6" fmla="*/ 9 w 109"/>
                  <a:gd name="T7" fmla="*/ 284 h 303"/>
                  <a:gd name="T8" fmla="*/ 11 w 109"/>
                  <a:gd name="T9" fmla="*/ 280 h 303"/>
                  <a:gd name="T10" fmla="*/ 13 w 109"/>
                  <a:gd name="T11" fmla="*/ 276 h 303"/>
                  <a:gd name="T12" fmla="*/ 15 w 109"/>
                  <a:gd name="T13" fmla="*/ 271 h 303"/>
                  <a:gd name="T14" fmla="*/ 17 w 109"/>
                  <a:gd name="T15" fmla="*/ 267 h 303"/>
                  <a:gd name="T16" fmla="*/ 19 w 109"/>
                  <a:gd name="T17" fmla="*/ 261 h 303"/>
                  <a:gd name="T18" fmla="*/ 22 w 109"/>
                  <a:gd name="T19" fmla="*/ 254 h 303"/>
                  <a:gd name="T20" fmla="*/ 24 w 109"/>
                  <a:gd name="T21" fmla="*/ 247 h 303"/>
                  <a:gd name="T22" fmla="*/ 26 w 109"/>
                  <a:gd name="T23" fmla="*/ 241 h 303"/>
                  <a:gd name="T24" fmla="*/ 28 w 109"/>
                  <a:gd name="T25" fmla="*/ 234 h 303"/>
                  <a:gd name="T26" fmla="*/ 30 w 109"/>
                  <a:gd name="T27" fmla="*/ 228 h 303"/>
                  <a:gd name="T28" fmla="*/ 32 w 109"/>
                  <a:gd name="T29" fmla="*/ 223 h 303"/>
                  <a:gd name="T30" fmla="*/ 33 w 109"/>
                  <a:gd name="T31" fmla="*/ 217 h 303"/>
                  <a:gd name="T32" fmla="*/ 35 w 109"/>
                  <a:gd name="T33" fmla="*/ 210 h 303"/>
                  <a:gd name="T34" fmla="*/ 37 w 109"/>
                  <a:gd name="T35" fmla="*/ 204 h 303"/>
                  <a:gd name="T36" fmla="*/ 39 w 109"/>
                  <a:gd name="T37" fmla="*/ 197 h 303"/>
                  <a:gd name="T38" fmla="*/ 41 w 109"/>
                  <a:gd name="T39" fmla="*/ 190 h 303"/>
                  <a:gd name="T40" fmla="*/ 43 w 109"/>
                  <a:gd name="T41" fmla="*/ 184 h 303"/>
                  <a:gd name="T42" fmla="*/ 45 w 109"/>
                  <a:gd name="T43" fmla="*/ 177 h 303"/>
                  <a:gd name="T44" fmla="*/ 47 w 109"/>
                  <a:gd name="T45" fmla="*/ 171 h 303"/>
                  <a:gd name="T46" fmla="*/ 48 w 109"/>
                  <a:gd name="T47" fmla="*/ 164 h 303"/>
                  <a:gd name="T48" fmla="*/ 50 w 109"/>
                  <a:gd name="T49" fmla="*/ 157 h 303"/>
                  <a:gd name="T50" fmla="*/ 50 w 109"/>
                  <a:gd name="T51" fmla="*/ 151 h 303"/>
                  <a:gd name="T52" fmla="*/ 52 w 109"/>
                  <a:gd name="T53" fmla="*/ 144 h 303"/>
                  <a:gd name="T54" fmla="*/ 54 w 109"/>
                  <a:gd name="T55" fmla="*/ 140 h 303"/>
                  <a:gd name="T56" fmla="*/ 56 w 109"/>
                  <a:gd name="T57" fmla="*/ 133 h 303"/>
                  <a:gd name="T58" fmla="*/ 58 w 109"/>
                  <a:gd name="T59" fmla="*/ 127 h 303"/>
                  <a:gd name="T60" fmla="*/ 60 w 109"/>
                  <a:gd name="T61" fmla="*/ 120 h 303"/>
                  <a:gd name="T62" fmla="*/ 61 w 109"/>
                  <a:gd name="T63" fmla="*/ 114 h 303"/>
                  <a:gd name="T64" fmla="*/ 63 w 109"/>
                  <a:gd name="T65" fmla="*/ 107 h 303"/>
                  <a:gd name="T66" fmla="*/ 63 w 109"/>
                  <a:gd name="T67" fmla="*/ 101 h 303"/>
                  <a:gd name="T68" fmla="*/ 65 w 109"/>
                  <a:gd name="T69" fmla="*/ 96 h 303"/>
                  <a:gd name="T70" fmla="*/ 67 w 109"/>
                  <a:gd name="T71" fmla="*/ 90 h 303"/>
                  <a:gd name="T72" fmla="*/ 69 w 109"/>
                  <a:gd name="T73" fmla="*/ 83 h 303"/>
                  <a:gd name="T74" fmla="*/ 71 w 109"/>
                  <a:gd name="T75" fmla="*/ 77 h 303"/>
                  <a:gd name="T76" fmla="*/ 73 w 109"/>
                  <a:gd name="T77" fmla="*/ 70 h 303"/>
                  <a:gd name="T78" fmla="*/ 75 w 109"/>
                  <a:gd name="T79" fmla="*/ 63 h 303"/>
                  <a:gd name="T80" fmla="*/ 76 w 109"/>
                  <a:gd name="T81" fmla="*/ 57 h 303"/>
                  <a:gd name="T82" fmla="*/ 78 w 109"/>
                  <a:gd name="T83" fmla="*/ 50 h 303"/>
                  <a:gd name="T84" fmla="*/ 80 w 109"/>
                  <a:gd name="T85" fmla="*/ 46 h 303"/>
                  <a:gd name="T86" fmla="*/ 82 w 109"/>
                  <a:gd name="T87" fmla="*/ 41 h 303"/>
                  <a:gd name="T88" fmla="*/ 84 w 109"/>
                  <a:gd name="T89" fmla="*/ 37 h 303"/>
                  <a:gd name="T90" fmla="*/ 86 w 109"/>
                  <a:gd name="T91" fmla="*/ 31 h 303"/>
                  <a:gd name="T92" fmla="*/ 87 w 109"/>
                  <a:gd name="T93" fmla="*/ 24 h 303"/>
                  <a:gd name="T94" fmla="*/ 91 w 109"/>
                  <a:gd name="T95" fmla="*/ 20 h 303"/>
                  <a:gd name="T96" fmla="*/ 93 w 109"/>
                  <a:gd name="T97" fmla="*/ 15 h 303"/>
                  <a:gd name="T98" fmla="*/ 95 w 109"/>
                  <a:gd name="T99" fmla="*/ 11 h 303"/>
                  <a:gd name="T100" fmla="*/ 99 w 109"/>
                  <a:gd name="T101" fmla="*/ 6 h 303"/>
                  <a:gd name="T102" fmla="*/ 102 w 109"/>
                  <a:gd name="T103" fmla="*/ 4 h 303"/>
                  <a:gd name="T104" fmla="*/ 106 w 109"/>
                  <a:gd name="T105" fmla="*/ 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303">
                    <a:moveTo>
                      <a:pt x="0" y="302"/>
                    </a:moveTo>
                    <a:lnTo>
                      <a:pt x="0" y="300"/>
                    </a:lnTo>
                    <a:lnTo>
                      <a:pt x="2" y="300"/>
                    </a:lnTo>
                    <a:lnTo>
                      <a:pt x="2" y="298"/>
                    </a:lnTo>
                    <a:lnTo>
                      <a:pt x="4" y="298"/>
                    </a:lnTo>
                    <a:lnTo>
                      <a:pt x="4" y="295"/>
                    </a:lnTo>
                    <a:lnTo>
                      <a:pt x="5" y="293"/>
                    </a:lnTo>
                    <a:lnTo>
                      <a:pt x="5" y="291"/>
                    </a:lnTo>
                    <a:lnTo>
                      <a:pt x="7" y="289"/>
                    </a:lnTo>
                    <a:lnTo>
                      <a:pt x="7" y="287"/>
                    </a:lnTo>
                    <a:lnTo>
                      <a:pt x="9" y="287"/>
                    </a:lnTo>
                    <a:lnTo>
                      <a:pt x="9" y="284"/>
                    </a:lnTo>
                    <a:lnTo>
                      <a:pt x="9" y="282"/>
                    </a:lnTo>
                    <a:lnTo>
                      <a:pt x="11" y="282"/>
                    </a:lnTo>
                    <a:lnTo>
                      <a:pt x="11" y="280"/>
                    </a:lnTo>
                    <a:lnTo>
                      <a:pt x="11" y="278"/>
                    </a:lnTo>
                    <a:lnTo>
                      <a:pt x="13" y="278"/>
                    </a:lnTo>
                    <a:lnTo>
                      <a:pt x="13" y="276"/>
                    </a:lnTo>
                    <a:lnTo>
                      <a:pt x="13" y="274"/>
                    </a:lnTo>
                    <a:lnTo>
                      <a:pt x="15" y="274"/>
                    </a:lnTo>
                    <a:lnTo>
                      <a:pt x="15" y="271"/>
                    </a:lnTo>
                    <a:lnTo>
                      <a:pt x="15" y="269"/>
                    </a:lnTo>
                    <a:lnTo>
                      <a:pt x="17" y="269"/>
                    </a:lnTo>
                    <a:lnTo>
                      <a:pt x="17" y="267"/>
                    </a:lnTo>
                    <a:lnTo>
                      <a:pt x="17" y="265"/>
                    </a:lnTo>
                    <a:lnTo>
                      <a:pt x="19" y="263"/>
                    </a:lnTo>
                    <a:lnTo>
                      <a:pt x="19" y="261"/>
                    </a:lnTo>
                    <a:lnTo>
                      <a:pt x="20" y="258"/>
                    </a:lnTo>
                    <a:lnTo>
                      <a:pt x="20" y="256"/>
                    </a:lnTo>
                    <a:lnTo>
                      <a:pt x="22" y="254"/>
                    </a:lnTo>
                    <a:lnTo>
                      <a:pt x="22" y="252"/>
                    </a:lnTo>
                    <a:lnTo>
                      <a:pt x="22" y="249"/>
                    </a:lnTo>
                    <a:lnTo>
                      <a:pt x="24" y="247"/>
                    </a:lnTo>
                    <a:lnTo>
                      <a:pt x="24" y="245"/>
                    </a:lnTo>
                    <a:lnTo>
                      <a:pt x="26" y="243"/>
                    </a:lnTo>
                    <a:lnTo>
                      <a:pt x="26" y="241"/>
                    </a:lnTo>
                    <a:lnTo>
                      <a:pt x="26" y="239"/>
                    </a:lnTo>
                    <a:lnTo>
                      <a:pt x="28" y="236"/>
                    </a:lnTo>
                    <a:lnTo>
                      <a:pt x="28" y="234"/>
                    </a:lnTo>
                    <a:lnTo>
                      <a:pt x="30" y="232"/>
                    </a:lnTo>
                    <a:lnTo>
                      <a:pt x="30" y="230"/>
                    </a:lnTo>
                    <a:lnTo>
                      <a:pt x="30" y="228"/>
                    </a:lnTo>
                    <a:lnTo>
                      <a:pt x="30" y="225"/>
                    </a:lnTo>
                    <a:lnTo>
                      <a:pt x="32" y="225"/>
                    </a:lnTo>
                    <a:lnTo>
                      <a:pt x="32" y="223"/>
                    </a:lnTo>
                    <a:lnTo>
                      <a:pt x="32" y="221"/>
                    </a:lnTo>
                    <a:lnTo>
                      <a:pt x="33" y="219"/>
                    </a:lnTo>
                    <a:lnTo>
                      <a:pt x="33" y="217"/>
                    </a:lnTo>
                    <a:lnTo>
                      <a:pt x="33" y="214"/>
                    </a:lnTo>
                    <a:lnTo>
                      <a:pt x="35" y="212"/>
                    </a:lnTo>
                    <a:lnTo>
                      <a:pt x="35" y="210"/>
                    </a:lnTo>
                    <a:lnTo>
                      <a:pt x="35" y="208"/>
                    </a:lnTo>
                    <a:lnTo>
                      <a:pt x="37" y="206"/>
                    </a:lnTo>
                    <a:lnTo>
                      <a:pt x="37" y="204"/>
                    </a:lnTo>
                    <a:lnTo>
                      <a:pt x="37" y="201"/>
                    </a:lnTo>
                    <a:lnTo>
                      <a:pt x="39" y="199"/>
                    </a:lnTo>
                    <a:lnTo>
                      <a:pt x="39" y="197"/>
                    </a:lnTo>
                    <a:lnTo>
                      <a:pt x="39" y="195"/>
                    </a:lnTo>
                    <a:lnTo>
                      <a:pt x="41" y="192"/>
                    </a:lnTo>
                    <a:lnTo>
                      <a:pt x="41" y="190"/>
                    </a:lnTo>
                    <a:lnTo>
                      <a:pt x="41" y="188"/>
                    </a:lnTo>
                    <a:lnTo>
                      <a:pt x="43" y="186"/>
                    </a:lnTo>
                    <a:lnTo>
                      <a:pt x="43" y="184"/>
                    </a:lnTo>
                    <a:lnTo>
                      <a:pt x="43" y="182"/>
                    </a:lnTo>
                    <a:lnTo>
                      <a:pt x="45" y="179"/>
                    </a:lnTo>
                    <a:lnTo>
                      <a:pt x="45" y="177"/>
                    </a:lnTo>
                    <a:lnTo>
                      <a:pt x="45" y="175"/>
                    </a:lnTo>
                    <a:lnTo>
                      <a:pt x="47" y="173"/>
                    </a:lnTo>
                    <a:lnTo>
                      <a:pt x="47" y="171"/>
                    </a:lnTo>
                    <a:lnTo>
                      <a:pt x="47" y="169"/>
                    </a:lnTo>
                    <a:lnTo>
                      <a:pt x="47" y="166"/>
                    </a:lnTo>
                    <a:lnTo>
                      <a:pt x="48" y="164"/>
                    </a:lnTo>
                    <a:lnTo>
                      <a:pt x="48" y="162"/>
                    </a:lnTo>
                    <a:lnTo>
                      <a:pt x="48" y="160"/>
                    </a:lnTo>
                    <a:lnTo>
                      <a:pt x="50" y="157"/>
                    </a:lnTo>
                    <a:lnTo>
                      <a:pt x="50" y="155"/>
                    </a:lnTo>
                    <a:lnTo>
                      <a:pt x="50" y="153"/>
                    </a:lnTo>
                    <a:lnTo>
                      <a:pt x="50" y="151"/>
                    </a:lnTo>
                    <a:lnTo>
                      <a:pt x="52" y="149"/>
                    </a:lnTo>
                    <a:lnTo>
                      <a:pt x="52" y="147"/>
                    </a:lnTo>
                    <a:lnTo>
                      <a:pt x="52" y="144"/>
                    </a:lnTo>
                    <a:lnTo>
                      <a:pt x="54" y="144"/>
                    </a:lnTo>
                    <a:lnTo>
                      <a:pt x="54" y="142"/>
                    </a:lnTo>
                    <a:lnTo>
                      <a:pt x="54" y="140"/>
                    </a:lnTo>
                    <a:lnTo>
                      <a:pt x="54" y="138"/>
                    </a:lnTo>
                    <a:lnTo>
                      <a:pt x="56" y="136"/>
                    </a:lnTo>
                    <a:lnTo>
                      <a:pt x="56" y="133"/>
                    </a:lnTo>
                    <a:lnTo>
                      <a:pt x="56" y="131"/>
                    </a:lnTo>
                    <a:lnTo>
                      <a:pt x="58" y="129"/>
                    </a:lnTo>
                    <a:lnTo>
                      <a:pt x="58" y="127"/>
                    </a:lnTo>
                    <a:lnTo>
                      <a:pt x="58" y="125"/>
                    </a:lnTo>
                    <a:lnTo>
                      <a:pt x="60" y="122"/>
                    </a:lnTo>
                    <a:lnTo>
                      <a:pt x="60" y="120"/>
                    </a:lnTo>
                    <a:lnTo>
                      <a:pt x="60" y="118"/>
                    </a:lnTo>
                    <a:lnTo>
                      <a:pt x="60" y="116"/>
                    </a:lnTo>
                    <a:lnTo>
                      <a:pt x="61" y="114"/>
                    </a:lnTo>
                    <a:lnTo>
                      <a:pt x="61" y="112"/>
                    </a:lnTo>
                    <a:lnTo>
                      <a:pt x="61" y="109"/>
                    </a:lnTo>
                    <a:lnTo>
                      <a:pt x="63" y="107"/>
                    </a:lnTo>
                    <a:lnTo>
                      <a:pt x="63" y="105"/>
                    </a:lnTo>
                    <a:lnTo>
                      <a:pt x="63" y="103"/>
                    </a:lnTo>
                    <a:lnTo>
                      <a:pt x="63" y="101"/>
                    </a:lnTo>
                    <a:lnTo>
                      <a:pt x="65" y="101"/>
                    </a:lnTo>
                    <a:lnTo>
                      <a:pt x="65" y="98"/>
                    </a:lnTo>
                    <a:lnTo>
                      <a:pt x="65" y="96"/>
                    </a:lnTo>
                    <a:lnTo>
                      <a:pt x="67" y="94"/>
                    </a:lnTo>
                    <a:lnTo>
                      <a:pt x="67" y="92"/>
                    </a:lnTo>
                    <a:lnTo>
                      <a:pt x="67" y="90"/>
                    </a:lnTo>
                    <a:lnTo>
                      <a:pt x="67" y="87"/>
                    </a:lnTo>
                    <a:lnTo>
                      <a:pt x="69" y="85"/>
                    </a:lnTo>
                    <a:lnTo>
                      <a:pt x="69" y="83"/>
                    </a:lnTo>
                    <a:lnTo>
                      <a:pt x="69" y="81"/>
                    </a:lnTo>
                    <a:lnTo>
                      <a:pt x="71" y="79"/>
                    </a:lnTo>
                    <a:lnTo>
                      <a:pt x="71" y="77"/>
                    </a:lnTo>
                    <a:lnTo>
                      <a:pt x="71" y="74"/>
                    </a:lnTo>
                    <a:lnTo>
                      <a:pt x="73" y="72"/>
                    </a:lnTo>
                    <a:lnTo>
                      <a:pt x="73" y="70"/>
                    </a:lnTo>
                    <a:lnTo>
                      <a:pt x="73" y="68"/>
                    </a:lnTo>
                    <a:lnTo>
                      <a:pt x="75" y="66"/>
                    </a:lnTo>
                    <a:lnTo>
                      <a:pt x="75" y="63"/>
                    </a:lnTo>
                    <a:lnTo>
                      <a:pt x="76" y="61"/>
                    </a:lnTo>
                    <a:lnTo>
                      <a:pt x="76" y="59"/>
                    </a:lnTo>
                    <a:lnTo>
                      <a:pt x="76" y="57"/>
                    </a:lnTo>
                    <a:lnTo>
                      <a:pt x="78" y="55"/>
                    </a:lnTo>
                    <a:lnTo>
                      <a:pt x="78" y="53"/>
                    </a:lnTo>
                    <a:lnTo>
                      <a:pt x="78" y="50"/>
                    </a:lnTo>
                    <a:lnTo>
                      <a:pt x="80" y="50"/>
                    </a:lnTo>
                    <a:lnTo>
                      <a:pt x="80" y="48"/>
                    </a:lnTo>
                    <a:lnTo>
                      <a:pt x="80" y="46"/>
                    </a:lnTo>
                    <a:lnTo>
                      <a:pt x="80" y="44"/>
                    </a:lnTo>
                    <a:lnTo>
                      <a:pt x="82" y="44"/>
                    </a:lnTo>
                    <a:lnTo>
                      <a:pt x="82" y="41"/>
                    </a:lnTo>
                    <a:lnTo>
                      <a:pt x="82" y="39"/>
                    </a:lnTo>
                    <a:lnTo>
                      <a:pt x="84" y="39"/>
                    </a:lnTo>
                    <a:lnTo>
                      <a:pt x="84" y="37"/>
                    </a:lnTo>
                    <a:lnTo>
                      <a:pt x="84" y="35"/>
                    </a:lnTo>
                    <a:lnTo>
                      <a:pt x="86" y="33"/>
                    </a:lnTo>
                    <a:lnTo>
                      <a:pt x="86" y="31"/>
                    </a:lnTo>
                    <a:lnTo>
                      <a:pt x="87" y="28"/>
                    </a:lnTo>
                    <a:lnTo>
                      <a:pt x="87" y="26"/>
                    </a:lnTo>
                    <a:lnTo>
                      <a:pt x="87" y="24"/>
                    </a:lnTo>
                    <a:lnTo>
                      <a:pt x="89" y="24"/>
                    </a:lnTo>
                    <a:lnTo>
                      <a:pt x="89" y="22"/>
                    </a:lnTo>
                    <a:lnTo>
                      <a:pt x="91" y="20"/>
                    </a:lnTo>
                    <a:lnTo>
                      <a:pt x="91" y="18"/>
                    </a:lnTo>
                    <a:lnTo>
                      <a:pt x="93" y="18"/>
                    </a:lnTo>
                    <a:lnTo>
                      <a:pt x="93" y="15"/>
                    </a:lnTo>
                    <a:lnTo>
                      <a:pt x="93" y="13"/>
                    </a:lnTo>
                    <a:lnTo>
                      <a:pt x="95" y="13"/>
                    </a:lnTo>
                    <a:lnTo>
                      <a:pt x="95" y="11"/>
                    </a:lnTo>
                    <a:lnTo>
                      <a:pt x="97" y="11"/>
                    </a:lnTo>
                    <a:lnTo>
                      <a:pt x="97" y="9"/>
                    </a:lnTo>
                    <a:lnTo>
                      <a:pt x="99" y="6"/>
                    </a:lnTo>
                    <a:lnTo>
                      <a:pt x="100" y="6"/>
                    </a:lnTo>
                    <a:lnTo>
                      <a:pt x="100" y="4"/>
                    </a:lnTo>
                    <a:lnTo>
                      <a:pt x="102" y="4"/>
                    </a:lnTo>
                    <a:lnTo>
                      <a:pt x="102" y="2"/>
                    </a:lnTo>
                    <a:lnTo>
                      <a:pt x="104" y="2"/>
                    </a:lnTo>
                    <a:lnTo>
                      <a:pt x="106" y="2"/>
                    </a:lnTo>
                    <a:lnTo>
                      <a:pt x="106" y="0"/>
                    </a:lnTo>
                    <a:lnTo>
                      <a:pt x="108" y="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66" name="Freeform 10">
                <a:extLst>
                  <a:ext uri="{FF2B5EF4-FFF2-40B4-BE49-F238E27FC236}">
                    <a16:creationId xmlns:a16="http://schemas.microsoft.com/office/drawing/2014/main" id="{CBE16FEE-DA00-E2C5-5A65-E0AC875454B4}"/>
                  </a:ext>
                </a:extLst>
              </p:cNvPr>
              <p:cNvSpPr>
                <a:spLocks/>
              </p:cNvSpPr>
              <p:nvPr/>
            </p:nvSpPr>
            <p:spPr bwMode="auto">
              <a:xfrm>
                <a:off x="2231" y="1728"/>
                <a:ext cx="109" cy="298"/>
              </a:xfrm>
              <a:custGeom>
                <a:avLst/>
                <a:gdLst>
                  <a:gd name="T0" fmla="*/ 2 w 109"/>
                  <a:gd name="T1" fmla="*/ 0 h 298"/>
                  <a:gd name="T2" fmla="*/ 5 w 109"/>
                  <a:gd name="T3" fmla="*/ 2 h 298"/>
                  <a:gd name="T4" fmla="*/ 9 w 109"/>
                  <a:gd name="T5" fmla="*/ 4 h 298"/>
                  <a:gd name="T6" fmla="*/ 13 w 109"/>
                  <a:gd name="T7" fmla="*/ 9 h 298"/>
                  <a:gd name="T8" fmla="*/ 15 w 109"/>
                  <a:gd name="T9" fmla="*/ 13 h 298"/>
                  <a:gd name="T10" fmla="*/ 17 w 109"/>
                  <a:gd name="T11" fmla="*/ 17 h 298"/>
                  <a:gd name="T12" fmla="*/ 20 w 109"/>
                  <a:gd name="T13" fmla="*/ 22 h 298"/>
                  <a:gd name="T14" fmla="*/ 22 w 109"/>
                  <a:gd name="T15" fmla="*/ 26 h 298"/>
                  <a:gd name="T16" fmla="*/ 24 w 109"/>
                  <a:gd name="T17" fmla="*/ 33 h 298"/>
                  <a:gd name="T18" fmla="*/ 26 w 109"/>
                  <a:gd name="T19" fmla="*/ 39 h 298"/>
                  <a:gd name="T20" fmla="*/ 28 w 109"/>
                  <a:gd name="T21" fmla="*/ 44 h 298"/>
                  <a:gd name="T22" fmla="*/ 30 w 109"/>
                  <a:gd name="T23" fmla="*/ 48 h 298"/>
                  <a:gd name="T24" fmla="*/ 32 w 109"/>
                  <a:gd name="T25" fmla="*/ 52 h 298"/>
                  <a:gd name="T26" fmla="*/ 33 w 109"/>
                  <a:gd name="T27" fmla="*/ 59 h 298"/>
                  <a:gd name="T28" fmla="*/ 35 w 109"/>
                  <a:gd name="T29" fmla="*/ 66 h 298"/>
                  <a:gd name="T30" fmla="*/ 37 w 109"/>
                  <a:gd name="T31" fmla="*/ 72 h 298"/>
                  <a:gd name="T32" fmla="*/ 39 w 109"/>
                  <a:gd name="T33" fmla="*/ 79 h 298"/>
                  <a:gd name="T34" fmla="*/ 41 w 109"/>
                  <a:gd name="T35" fmla="*/ 85 h 298"/>
                  <a:gd name="T36" fmla="*/ 43 w 109"/>
                  <a:gd name="T37" fmla="*/ 92 h 298"/>
                  <a:gd name="T38" fmla="*/ 45 w 109"/>
                  <a:gd name="T39" fmla="*/ 98 h 298"/>
                  <a:gd name="T40" fmla="*/ 47 w 109"/>
                  <a:gd name="T41" fmla="*/ 103 h 298"/>
                  <a:gd name="T42" fmla="*/ 48 w 109"/>
                  <a:gd name="T43" fmla="*/ 109 h 298"/>
                  <a:gd name="T44" fmla="*/ 50 w 109"/>
                  <a:gd name="T45" fmla="*/ 116 h 298"/>
                  <a:gd name="T46" fmla="*/ 50 w 109"/>
                  <a:gd name="T47" fmla="*/ 122 h 298"/>
                  <a:gd name="T48" fmla="*/ 52 w 109"/>
                  <a:gd name="T49" fmla="*/ 129 h 298"/>
                  <a:gd name="T50" fmla="*/ 54 w 109"/>
                  <a:gd name="T51" fmla="*/ 135 h 298"/>
                  <a:gd name="T52" fmla="*/ 56 w 109"/>
                  <a:gd name="T53" fmla="*/ 142 h 298"/>
                  <a:gd name="T54" fmla="*/ 58 w 109"/>
                  <a:gd name="T55" fmla="*/ 146 h 298"/>
                  <a:gd name="T56" fmla="*/ 60 w 109"/>
                  <a:gd name="T57" fmla="*/ 153 h 298"/>
                  <a:gd name="T58" fmla="*/ 61 w 109"/>
                  <a:gd name="T59" fmla="*/ 159 h 298"/>
                  <a:gd name="T60" fmla="*/ 63 w 109"/>
                  <a:gd name="T61" fmla="*/ 166 h 298"/>
                  <a:gd name="T62" fmla="*/ 63 w 109"/>
                  <a:gd name="T63" fmla="*/ 173 h 298"/>
                  <a:gd name="T64" fmla="*/ 65 w 109"/>
                  <a:gd name="T65" fmla="*/ 179 h 298"/>
                  <a:gd name="T66" fmla="*/ 67 w 109"/>
                  <a:gd name="T67" fmla="*/ 186 h 298"/>
                  <a:gd name="T68" fmla="*/ 69 w 109"/>
                  <a:gd name="T69" fmla="*/ 192 h 298"/>
                  <a:gd name="T70" fmla="*/ 71 w 109"/>
                  <a:gd name="T71" fmla="*/ 199 h 298"/>
                  <a:gd name="T72" fmla="*/ 73 w 109"/>
                  <a:gd name="T73" fmla="*/ 205 h 298"/>
                  <a:gd name="T74" fmla="*/ 74 w 109"/>
                  <a:gd name="T75" fmla="*/ 212 h 298"/>
                  <a:gd name="T76" fmla="*/ 76 w 109"/>
                  <a:gd name="T77" fmla="*/ 218 h 298"/>
                  <a:gd name="T78" fmla="*/ 78 w 109"/>
                  <a:gd name="T79" fmla="*/ 225 h 298"/>
                  <a:gd name="T80" fmla="*/ 80 w 109"/>
                  <a:gd name="T81" fmla="*/ 229 h 298"/>
                  <a:gd name="T82" fmla="*/ 82 w 109"/>
                  <a:gd name="T83" fmla="*/ 236 h 298"/>
                  <a:gd name="T84" fmla="*/ 84 w 109"/>
                  <a:gd name="T85" fmla="*/ 243 h 298"/>
                  <a:gd name="T86" fmla="*/ 87 w 109"/>
                  <a:gd name="T87" fmla="*/ 249 h 298"/>
                  <a:gd name="T88" fmla="*/ 89 w 109"/>
                  <a:gd name="T89" fmla="*/ 256 h 298"/>
                  <a:gd name="T90" fmla="*/ 91 w 109"/>
                  <a:gd name="T91" fmla="*/ 262 h 298"/>
                  <a:gd name="T92" fmla="*/ 93 w 109"/>
                  <a:gd name="T93" fmla="*/ 269 h 298"/>
                  <a:gd name="T94" fmla="*/ 95 w 109"/>
                  <a:gd name="T95" fmla="*/ 273 h 298"/>
                  <a:gd name="T96" fmla="*/ 97 w 109"/>
                  <a:gd name="T97" fmla="*/ 278 h 298"/>
                  <a:gd name="T98" fmla="*/ 99 w 109"/>
                  <a:gd name="T99" fmla="*/ 282 h 298"/>
                  <a:gd name="T100" fmla="*/ 100 w 109"/>
                  <a:gd name="T101" fmla="*/ 286 h 298"/>
                  <a:gd name="T102" fmla="*/ 104 w 109"/>
                  <a:gd name="T103" fmla="*/ 291 h 298"/>
                  <a:gd name="T104" fmla="*/ 106 w 109"/>
                  <a:gd name="T105" fmla="*/ 29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298">
                    <a:moveTo>
                      <a:pt x="0" y="0"/>
                    </a:moveTo>
                    <a:lnTo>
                      <a:pt x="0" y="0"/>
                    </a:lnTo>
                    <a:lnTo>
                      <a:pt x="2" y="0"/>
                    </a:lnTo>
                    <a:lnTo>
                      <a:pt x="4" y="0"/>
                    </a:lnTo>
                    <a:lnTo>
                      <a:pt x="4" y="2"/>
                    </a:lnTo>
                    <a:lnTo>
                      <a:pt x="5" y="2"/>
                    </a:lnTo>
                    <a:lnTo>
                      <a:pt x="7" y="2"/>
                    </a:lnTo>
                    <a:lnTo>
                      <a:pt x="7" y="4"/>
                    </a:lnTo>
                    <a:lnTo>
                      <a:pt x="9" y="4"/>
                    </a:lnTo>
                    <a:lnTo>
                      <a:pt x="9" y="6"/>
                    </a:lnTo>
                    <a:lnTo>
                      <a:pt x="11" y="6"/>
                    </a:lnTo>
                    <a:lnTo>
                      <a:pt x="13" y="9"/>
                    </a:lnTo>
                    <a:lnTo>
                      <a:pt x="13" y="11"/>
                    </a:lnTo>
                    <a:lnTo>
                      <a:pt x="15" y="11"/>
                    </a:lnTo>
                    <a:lnTo>
                      <a:pt x="15" y="13"/>
                    </a:lnTo>
                    <a:lnTo>
                      <a:pt x="17" y="13"/>
                    </a:lnTo>
                    <a:lnTo>
                      <a:pt x="17" y="15"/>
                    </a:lnTo>
                    <a:lnTo>
                      <a:pt x="17" y="17"/>
                    </a:lnTo>
                    <a:lnTo>
                      <a:pt x="19" y="17"/>
                    </a:lnTo>
                    <a:lnTo>
                      <a:pt x="19" y="19"/>
                    </a:lnTo>
                    <a:lnTo>
                      <a:pt x="20" y="22"/>
                    </a:lnTo>
                    <a:lnTo>
                      <a:pt x="20" y="24"/>
                    </a:lnTo>
                    <a:lnTo>
                      <a:pt x="22" y="24"/>
                    </a:lnTo>
                    <a:lnTo>
                      <a:pt x="22" y="26"/>
                    </a:lnTo>
                    <a:lnTo>
                      <a:pt x="22" y="28"/>
                    </a:lnTo>
                    <a:lnTo>
                      <a:pt x="24" y="31"/>
                    </a:lnTo>
                    <a:lnTo>
                      <a:pt x="24" y="33"/>
                    </a:lnTo>
                    <a:lnTo>
                      <a:pt x="26" y="35"/>
                    </a:lnTo>
                    <a:lnTo>
                      <a:pt x="26" y="37"/>
                    </a:lnTo>
                    <a:lnTo>
                      <a:pt x="26" y="39"/>
                    </a:lnTo>
                    <a:lnTo>
                      <a:pt x="28" y="39"/>
                    </a:lnTo>
                    <a:lnTo>
                      <a:pt x="28" y="41"/>
                    </a:lnTo>
                    <a:lnTo>
                      <a:pt x="28" y="44"/>
                    </a:lnTo>
                    <a:lnTo>
                      <a:pt x="30" y="44"/>
                    </a:lnTo>
                    <a:lnTo>
                      <a:pt x="30" y="46"/>
                    </a:lnTo>
                    <a:lnTo>
                      <a:pt x="30" y="48"/>
                    </a:lnTo>
                    <a:lnTo>
                      <a:pt x="30" y="50"/>
                    </a:lnTo>
                    <a:lnTo>
                      <a:pt x="32" y="50"/>
                    </a:lnTo>
                    <a:lnTo>
                      <a:pt x="32" y="52"/>
                    </a:lnTo>
                    <a:lnTo>
                      <a:pt x="32" y="54"/>
                    </a:lnTo>
                    <a:lnTo>
                      <a:pt x="33" y="57"/>
                    </a:lnTo>
                    <a:lnTo>
                      <a:pt x="33" y="59"/>
                    </a:lnTo>
                    <a:lnTo>
                      <a:pt x="33" y="61"/>
                    </a:lnTo>
                    <a:lnTo>
                      <a:pt x="35" y="63"/>
                    </a:lnTo>
                    <a:lnTo>
                      <a:pt x="35" y="66"/>
                    </a:lnTo>
                    <a:lnTo>
                      <a:pt x="37" y="68"/>
                    </a:lnTo>
                    <a:lnTo>
                      <a:pt x="37" y="70"/>
                    </a:lnTo>
                    <a:lnTo>
                      <a:pt x="37" y="72"/>
                    </a:lnTo>
                    <a:lnTo>
                      <a:pt x="39" y="74"/>
                    </a:lnTo>
                    <a:lnTo>
                      <a:pt x="39" y="76"/>
                    </a:lnTo>
                    <a:lnTo>
                      <a:pt x="39" y="79"/>
                    </a:lnTo>
                    <a:lnTo>
                      <a:pt x="41" y="81"/>
                    </a:lnTo>
                    <a:lnTo>
                      <a:pt x="41" y="83"/>
                    </a:lnTo>
                    <a:lnTo>
                      <a:pt x="41" y="85"/>
                    </a:lnTo>
                    <a:lnTo>
                      <a:pt x="43" y="87"/>
                    </a:lnTo>
                    <a:lnTo>
                      <a:pt x="43" y="89"/>
                    </a:lnTo>
                    <a:lnTo>
                      <a:pt x="43" y="92"/>
                    </a:lnTo>
                    <a:lnTo>
                      <a:pt x="43" y="94"/>
                    </a:lnTo>
                    <a:lnTo>
                      <a:pt x="45" y="96"/>
                    </a:lnTo>
                    <a:lnTo>
                      <a:pt x="45" y="98"/>
                    </a:lnTo>
                    <a:lnTo>
                      <a:pt x="45" y="100"/>
                    </a:lnTo>
                    <a:lnTo>
                      <a:pt x="47" y="100"/>
                    </a:lnTo>
                    <a:lnTo>
                      <a:pt x="47" y="103"/>
                    </a:lnTo>
                    <a:lnTo>
                      <a:pt x="47" y="105"/>
                    </a:lnTo>
                    <a:lnTo>
                      <a:pt x="47" y="107"/>
                    </a:lnTo>
                    <a:lnTo>
                      <a:pt x="48" y="109"/>
                    </a:lnTo>
                    <a:lnTo>
                      <a:pt x="48" y="111"/>
                    </a:lnTo>
                    <a:lnTo>
                      <a:pt x="48" y="114"/>
                    </a:lnTo>
                    <a:lnTo>
                      <a:pt x="50" y="116"/>
                    </a:lnTo>
                    <a:lnTo>
                      <a:pt x="50" y="118"/>
                    </a:lnTo>
                    <a:lnTo>
                      <a:pt x="50" y="120"/>
                    </a:lnTo>
                    <a:lnTo>
                      <a:pt x="50" y="122"/>
                    </a:lnTo>
                    <a:lnTo>
                      <a:pt x="52" y="124"/>
                    </a:lnTo>
                    <a:lnTo>
                      <a:pt x="52" y="127"/>
                    </a:lnTo>
                    <a:lnTo>
                      <a:pt x="52" y="129"/>
                    </a:lnTo>
                    <a:lnTo>
                      <a:pt x="54" y="131"/>
                    </a:lnTo>
                    <a:lnTo>
                      <a:pt x="54" y="133"/>
                    </a:lnTo>
                    <a:lnTo>
                      <a:pt x="54" y="135"/>
                    </a:lnTo>
                    <a:lnTo>
                      <a:pt x="56" y="138"/>
                    </a:lnTo>
                    <a:lnTo>
                      <a:pt x="56" y="140"/>
                    </a:lnTo>
                    <a:lnTo>
                      <a:pt x="56" y="142"/>
                    </a:lnTo>
                    <a:lnTo>
                      <a:pt x="56" y="144"/>
                    </a:lnTo>
                    <a:lnTo>
                      <a:pt x="58" y="144"/>
                    </a:lnTo>
                    <a:lnTo>
                      <a:pt x="58" y="146"/>
                    </a:lnTo>
                    <a:lnTo>
                      <a:pt x="58" y="149"/>
                    </a:lnTo>
                    <a:lnTo>
                      <a:pt x="60" y="151"/>
                    </a:lnTo>
                    <a:lnTo>
                      <a:pt x="60" y="153"/>
                    </a:lnTo>
                    <a:lnTo>
                      <a:pt x="60" y="155"/>
                    </a:lnTo>
                    <a:lnTo>
                      <a:pt x="60" y="157"/>
                    </a:lnTo>
                    <a:lnTo>
                      <a:pt x="61" y="159"/>
                    </a:lnTo>
                    <a:lnTo>
                      <a:pt x="61" y="162"/>
                    </a:lnTo>
                    <a:lnTo>
                      <a:pt x="61" y="164"/>
                    </a:lnTo>
                    <a:lnTo>
                      <a:pt x="63" y="166"/>
                    </a:lnTo>
                    <a:lnTo>
                      <a:pt x="63" y="168"/>
                    </a:lnTo>
                    <a:lnTo>
                      <a:pt x="63" y="170"/>
                    </a:lnTo>
                    <a:lnTo>
                      <a:pt x="63" y="173"/>
                    </a:lnTo>
                    <a:lnTo>
                      <a:pt x="65" y="175"/>
                    </a:lnTo>
                    <a:lnTo>
                      <a:pt x="65" y="177"/>
                    </a:lnTo>
                    <a:lnTo>
                      <a:pt x="65" y="179"/>
                    </a:lnTo>
                    <a:lnTo>
                      <a:pt x="67" y="181"/>
                    </a:lnTo>
                    <a:lnTo>
                      <a:pt x="67" y="183"/>
                    </a:lnTo>
                    <a:lnTo>
                      <a:pt x="67" y="186"/>
                    </a:lnTo>
                    <a:lnTo>
                      <a:pt x="69" y="188"/>
                    </a:lnTo>
                    <a:lnTo>
                      <a:pt x="69" y="190"/>
                    </a:lnTo>
                    <a:lnTo>
                      <a:pt x="69" y="192"/>
                    </a:lnTo>
                    <a:lnTo>
                      <a:pt x="71" y="194"/>
                    </a:lnTo>
                    <a:lnTo>
                      <a:pt x="71" y="197"/>
                    </a:lnTo>
                    <a:lnTo>
                      <a:pt x="71" y="199"/>
                    </a:lnTo>
                    <a:lnTo>
                      <a:pt x="73" y="201"/>
                    </a:lnTo>
                    <a:lnTo>
                      <a:pt x="73" y="203"/>
                    </a:lnTo>
                    <a:lnTo>
                      <a:pt x="73" y="205"/>
                    </a:lnTo>
                    <a:lnTo>
                      <a:pt x="74" y="208"/>
                    </a:lnTo>
                    <a:lnTo>
                      <a:pt x="74" y="210"/>
                    </a:lnTo>
                    <a:lnTo>
                      <a:pt x="74" y="212"/>
                    </a:lnTo>
                    <a:lnTo>
                      <a:pt x="76" y="214"/>
                    </a:lnTo>
                    <a:lnTo>
                      <a:pt x="76" y="216"/>
                    </a:lnTo>
                    <a:lnTo>
                      <a:pt x="76" y="218"/>
                    </a:lnTo>
                    <a:lnTo>
                      <a:pt x="78" y="221"/>
                    </a:lnTo>
                    <a:lnTo>
                      <a:pt x="78" y="223"/>
                    </a:lnTo>
                    <a:lnTo>
                      <a:pt x="78" y="225"/>
                    </a:lnTo>
                    <a:lnTo>
                      <a:pt x="80" y="225"/>
                    </a:lnTo>
                    <a:lnTo>
                      <a:pt x="80" y="227"/>
                    </a:lnTo>
                    <a:lnTo>
                      <a:pt x="80" y="229"/>
                    </a:lnTo>
                    <a:lnTo>
                      <a:pt x="80" y="231"/>
                    </a:lnTo>
                    <a:lnTo>
                      <a:pt x="82" y="234"/>
                    </a:lnTo>
                    <a:lnTo>
                      <a:pt x="82" y="236"/>
                    </a:lnTo>
                    <a:lnTo>
                      <a:pt x="84" y="238"/>
                    </a:lnTo>
                    <a:lnTo>
                      <a:pt x="84" y="240"/>
                    </a:lnTo>
                    <a:lnTo>
                      <a:pt x="84" y="243"/>
                    </a:lnTo>
                    <a:lnTo>
                      <a:pt x="86" y="245"/>
                    </a:lnTo>
                    <a:lnTo>
                      <a:pt x="86" y="247"/>
                    </a:lnTo>
                    <a:lnTo>
                      <a:pt x="87" y="249"/>
                    </a:lnTo>
                    <a:lnTo>
                      <a:pt x="87" y="251"/>
                    </a:lnTo>
                    <a:lnTo>
                      <a:pt x="87" y="253"/>
                    </a:lnTo>
                    <a:lnTo>
                      <a:pt x="89" y="256"/>
                    </a:lnTo>
                    <a:lnTo>
                      <a:pt x="89" y="258"/>
                    </a:lnTo>
                    <a:lnTo>
                      <a:pt x="91" y="260"/>
                    </a:lnTo>
                    <a:lnTo>
                      <a:pt x="91" y="262"/>
                    </a:lnTo>
                    <a:lnTo>
                      <a:pt x="93" y="264"/>
                    </a:lnTo>
                    <a:lnTo>
                      <a:pt x="93" y="266"/>
                    </a:lnTo>
                    <a:lnTo>
                      <a:pt x="93" y="269"/>
                    </a:lnTo>
                    <a:lnTo>
                      <a:pt x="95" y="269"/>
                    </a:lnTo>
                    <a:lnTo>
                      <a:pt x="95" y="271"/>
                    </a:lnTo>
                    <a:lnTo>
                      <a:pt x="95" y="273"/>
                    </a:lnTo>
                    <a:lnTo>
                      <a:pt x="97" y="273"/>
                    </a:lnTo>
                    <a:lnTo>
                      <a:pt x="97" y="275"/>
                    </a:lnTo>
                    <a:lnTo>
                      <a:pt x="97" y="278"/>
                    </a:lnTo>
                    <a:lnTo>
                      <a:pt x="99" y="278"/>
                    </a:lnTo>
                    <a:lnTo>
                      <a:pt x="99" y="280"/>
                    </a:lnTo>
                    <a:lnTo>
                      <a:pt x="99" y="282"/>
                    </a:lnTo>
                    <a:lnTo>
                      <a:pt x="100" y="282"/>
                    </a:lnTo>
                    <a:lnTo>
                      <a:pt x="100" y="284"/>
                    </a:lnTo>
                    <a:lnTo>
                      <a:pt x="100" y="286"/>
                    </a:lnTo>
                    <a:lnTo>
                      <a:pt x="102" y="286"/>
                    </a:lnTo>
                    <a:lnTo>
                      <a:pt x="102" y="288"/>
                    </a:lnTo>
                    <a:lnTo>
                      <a:pt x="104" y="291"/>
                    </a:lnTo>
                    <a:lnTo>
                      <a:pt x="104" y="293"/>
                    </a:lnTo>
                    <a:lnTo>
                      <a:pt x="106" y="295"/>
                    </a:lnTo>
                    <a:lnTo>
                      <a:pt x="106" y="297"/>
                    </a:lnTo>
                    <a:lnTo>
                      <a:pt x="108" y="297"/>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67" name="Freeform 11">
                <a:extLst>
                  <a:ext uri="{FF2B5EF4-FFF2-40B4-BE49-F238E27FC236}">
                    <a16:creationId xmlns:a16="http://schemas.microsoft.com/office/drawing/2014/main" id="{A7E3D9A1-E86D-088E-7F41-A4E041B5245F}"/>
                  </a:ext>
                </a:extLst>
              </p:cNvPr>
              <p:cNvSpPr>
                <a:spLocks/>
              </p:cNvSpPr>
              <p:nvPr/>
            </p:nvSpPr>
            <p:spPr bwMode="auto">
              <a:xfrm>
                <a:off x="2339" y="2025"/>
                <a:ext cx="108" cy="51"/>
              </a:xfrm>
              <a:custGeom>
                <a:avLst/>
                <a:gdLst>
                  <a:gd name="T0" fmla="*/ 0 w 108"/>
                  <a:gd name="T1" fmla="*/ 0 h 51"/>
                  <a:gd name="T2" fmla="*/ 2 w 108"/>
                  <a:gd name="T3" fmla="*/ 2 h 51"/>
                  <a:gd name="T4" fmla="*/ 2 w 108"/>
                  <a:gd name="T5" fmla="*/ 7 h 51"/>
                  <a:gd name="T6" fmla="*/ 4 w 108"/>
                  <a:gd name="T7" fmla="*/ 9 h 51"/>
                  <a:gd name="T8" fmla="*/ 6 w 108"/>
                  <a:gd name="T9" fmla="*/ 11 h 51"/>
                  <a:gd name="T10" fmla="*/ 9 w 108"/>
                  <a:gd name="T11" fmla="*/ 15 h 51"/>
                  <a:gd name="T12" fmla="*/ 11 w 108"/>
                  <a:gd name="T13" fmla="*/ 17 h 51"/>
                  <a:gd name="T14" fmla="*/ 13 w 108"/>
                  <a:gd name="T15" fmla="*/ 20 h 51"/>
                  <a:gd name="T16" fmla="*/ 15 w 108"/>
                  <a:gd name="T17" fmla="*/ 22 h 51"/>
                  <a:gd name="T18" fmla="*/ 17 w 108"/>
                  <a:gd name="T19" fmla="*/ 24 h 51"/>
                  <a:gd name="T20" fmla="*/ 19 w 108"/>
                  <a:gd name="T21" fmla="*/ 26 h 51"/>
                  <a:gd name="T22" fmla="*/ 21 w 108"/>
                  <a:gd name="T23" fmla="*/ 28 h 51"/>
                  <a:gd name="T24" fmla="*/ 23 w 108"/>
                  <a:gd name="T25" fmla="*/ 31 h 51"/>
                  <a:gd name="T26" fmla="*/ 24 w 108"/>
                  <a:gd name="T27" fmla="*/ 33 h 51"/>
                  <a:gd name="T28" fmla="*/ 28 w 108"/>
                  <a:gd name="T29" fmla="*/ 35 h 51"/>
                  <a:gd name="T30" fmla="*/ 30 w 108"/>
                  <a:gd name="T31" fmla="*/ 37 h 51"/>
                  <a:gd name="T32" fmla="*/ 34 w 108"/>
                  <a:gd name="T33" fmla="*/ 37 h 51"/>
                  <a:gd name="T34" fmla="*/ 36 w 108"/>
                  <a:gd name="T35" fmla="*/ 39 h 51"/>
                  <a:gd name="T36" fmla="*/ 39 w 108"/>
                  <a:gd name="T37" fmla="*/ 41 h 51"/>
                  <a:gd name="T38" fmla="*/ 43 w 108"/>
                  <a:gd name="T39" fmla="*/ 41 h 51"/>
                  <a:gd name="T40" fmla="*/ 45 w 108"/>
                  <a:gd name="T41" fmla="*/ 44 h 51"/>
                  <a:gd name="T42" fmla="*/ 49 w 108"/>
                  <a:gd name="T43" fmla="*/ 44 h 51"/>
                  <a:gd name="T44" fmla="*/ 51 w 108"/>
                  <a:gd name="T45" fmla="*/ 46 h 51"/>
                  <a:gd name="T46" fmla="*/ 54 w 108"/>
                  <a:gd name="T47" fmla="*/ 46 h 51"/>
                  <a:gd name="T48" fmla="*/ 58 w 108"/>
                  <a:gd name="T49" fmla="*/ 46 h 51"/>
                  <a:gd name="T50" fmla="*/ 62 w 108"/>
                  <a:gd name="T51" fmla="*/ 48 h 51"/>
                  <a:gd name="T52" fmla="*/ 66 w 108"/>
                  <a:gd name="T53" fmla="*/ 48 h 51"/>
                  <a:gd name="T54" fmla="*/ 69 w 108"/>
                  <a:gd name="T55" fmla="*/ 48 h 51"/>
                  <a:gd name="T56" fmla="*/ 73 w 108"/>
                  <a:gd name="T57" fmla="*/ 48 h 51"/>
                  <a:gd name="T58" fmla="*/ 77 w 108"/>
                  <a:gd name="T59" fmla="*/ 48 h 51"/>
                  <a:gd name="T60" fmla="*/ 81 w 108"/>
                  <a:gd name="T61" fmla="*/ 48 h 51"/>
                  <a:gd name="T62" fmla="*/ 84 w 108"/>
                  <a:gd name="T63" fmla="*/ 48 h 51"/>
                  <a:gd name="T64" fmla="*/ 86 w 108"/>
                  <a:gd name="T65" fmla="*/ 50 h 51"/>
                  <a:gd name="T66" fmla="*/ 90 w 108"/>
                  <a:gd name="T67" fmla="*/ 50 h 51"/>
                  <a:gd name="T68" fmla="*/ 94 w 108"/>
                  <a:gd name="T69" fmla="*/ 50 h 51"/>
                  <a:gd name="T70" fmla="*/ 97 w 108"/>
                  <a:gd name="T71" fmla="*/ 50 h 51"/>
                  <a:gd name="T72" fmla="*/ 101 w 108"/>
                  <a:gd name="T73" fmla="*/ 50 h 51"/>
                  <a:gd name="T74" fmla="*/ 105 w 108"/>
                  <a:gd name="T7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51">
                    <a:moveTo>
                      <a:pt x="0" y="0"/>
                    </a:moveTo>
                    <a:lnTo>
                      <a:pt x="0" y="0"/>
                    </a:lnTo>
                    <a:lnTo>
                      <a:pt x="0" y="2"/>
                    </a:lnTo>
                    <a:lnTo>
                      <a:pt x="2" y="2"/>
                    </a:lnTo>
                    <a:lnTo>
                      <a:pt x="2" y="4"/>
                    </a:lnTo>
                    <a:lnTo>
                      <a:pt x="2" y="7"/>
                    </a:lnTo>
                    <a:lnTo>
                      <a:pt x="4" y="7"/>
                    </a:lnTo>
                    <a:lnTo>
                      <a:pt x="4" y="9"/>
                    </a:lnTo>
                    <a:lnTo>
                      <a:pt x="6" y="9"/>
                    </a:lnTo>
                    <a:lnTo>
                      <a:pt x="6" y="11"/>
                    </a:lnTo>
                    <a:lnTo>
                      <a:pt x="7" y="13"/>
                    </a:lnTo>
                    <a:lnTo>
                      <a:pt x="9" y="15"/>
                    </a:lnTo>
                    <a:lnTo>
                      <a:pt x="9" y="17"/>
                    </a:lnTo>
                    <a:lnTo>
                      <a:pt x="11" y="17"/>
                    </a:lnTo>
                    <a:lnTo>
                      <a:pt x="11" y="20"/>
                    </a:lnTo>
                    <a:lnTo>
                      <a:pt x="13" y="20"/>
                    </a:lnTo>
                    <a:lnTo>
                      <a:pt x="13" y="22"/>
                    </a:lnTo>
                    <a:lnTo>
                      <a:pt x="15" y="22"/>
                    </a:lnTo>
                    <a:lnTo>
                      <a:pt x="15" y="24"/>
                    </a:lnTo>
                    <a:lnTo>
                      <a:pt x="17" y="24"/>
                    </a:lnTo>
                    <a:lnTo>
                      <a:pt x="17" y="26"/>
                    </a:lnTo>
                    <a:lnTo>
                      <a:pt x="19" y="26"/>
                    </a:lnTo>
                    <a:lnTo>
                      <a:pt x="19" y="28"/>
                    </a:lnTo>
                    <a:lnTo>
                      <a:pt x="21" y="28"/>
                    </a:lnTo>
                    <a:lnTo>
                      <a:pt x="23" y="28"/>
                    </a:lnTo>
                    <a:lnTo>
                      <a:pt x="23" y="31"/>
                    </a:lnTo>
                    <a:lnTo>
                      <a:pt x="24" y="31"/>
                    </a:lnTo>
                    <a:lnTo>
                      <a:pt x="24" y="33"/>
                    </a:lnTo>
                    <a:lnTo>
                      <a:pt x="26" y="33"/>
                    </a:lnTo>
                    <a:lnTo>
                      <a:pt x="28" y="35"/>
                    </a:lnTo>
                    <a:lnTo>
                      <a:pt x="30" y="35"/>
                    </a:lnTo>
                    <a:lnTo>
                      <a:pt x="30" y="37"/>
                    </a:lnTo>
                    <a:lnTo>
                      <a:pt x="32" y="37"/>
                    </a:lnTo>
                    <a:lnTo>
                      <a:pt x="34" y="37"/>
                    </a:lnTo>
                    <a:lnTo>
                      <a:pt x="34" y="39"/>
                    </a:lnTo>
                    <a:lnTo>
                      <a:pt x="36" y="39"/>
                    </a:lnTo>
                    <a:lnTo>
                      <a:pt x="37" y="39"/>
                    </a:lnTo>
                    <a:lnTo>
                      <a:pt x="39" y="41"/>
                    </a:lnTo>
                    <a:lnTo>
                      <a:pt x="41" y="41"/>
                    </a:lnTo>
                    <a:lnTo>
                      <a:pt x="43" y="41"/>
                    </a:lnTo>
                    <a:lnTo>
                      <a:pt x="43" y="44"/>
                    </a:lnTo>
                    <a:lnTo>
                      <a:pt x="45" y="44"/>
                    </a:lnTo>
                    <a:lnTo>
                      <a:pt x="47" y="44"/>
                    </a:lnTo>
                    <a:lnTo>
                      <a:pt x="49" y="44"/>
                    </a:lnTo>
                    <a:lnTo>
                      <a:pt x="51" y="44"/>
                    </a:lnTo>
                    <a:lnTo>
                      <a:pt x="51" y="46"/>
                    </a:lnTo>
                    <a:lnTo>
                      <a:pt x="52" y="46"/>
                    </a:lnTo>
                    <a:lnTo>
                      <a:pt x="54" y="46"/>
                    </a:lnTo>
                    <a:lnTo>
                      <a:pt x="56" y="46"/>
                    </a:lnTo>
                    <a:lnTo>
                      <a:pt x="58" y="46"/>
                    </a:lnTo>
                    <a:lnTo>
                      <a:pt x="60" y="46"/>
                    </a:lnTo>
                    <a:lnTo>
                      <a:pt x="62" y="48"/>
                    </a:lnTo>
                    <a:lnTo>
                      <a:pt x="64" y="48"/>
                    </a:lnTo>
                    <a:lnTo>
                      <a:pt x="66" y="48"/>
                    </a:lnTo>
                    <a:lnTo>
                      <a:pt x="68" y="48"/>
                    </a:lnTo>
                    <a:lnTo>
                      <a:pt x="69" y="48"/>
                    </a:lnTo>
                    <a:lnTo>
                      <a:pt x="71" y="48"/>
                    </a:lnTo>
                    <a:lnTo>
                      <a:pt x="73" y="48"/>
                    </a:lnTo>
                    <a:lnTo>
                      <a:pt x="75" y="48"/>
                    </a:lnTo>
                    <a:lnTo>
                      <a:pt x="77" y="48"/>
                    </a:lnTo>
                    <a:lnTo>
                      <a:pt x="79" y="48"/>
                    </a:lnTo>
                    <a:lnTo>
                      <a:pt x="81" y="48"/>
                    </a:lnTo>
                    <a:lnTo>
                      <a:pt x="83" y="48"/>
                    </a:lnTo>
                    <a:lnTo>
                      <a:pt x="84" y="48"/>
                    </a:lnTo>
                    <a:lnTo>
                      <a:pt x="84" y="50"/>
                    </a:lnTo>
                    <a:lnTo>
                      <a:pt x="86" y="50"/>
                    </a:lnTo>
                    <a:lnTo>
                      <a:pt x="88" y="50"/>
                    </a:lnTo>
                    <a:lnTo>
                      <a:pt x="90" y="50"/>
                    </a:lnTo>
                    <a:lnTo>
                      <a:pt x="92" y="50"/>
                    </a:lnTo>
                    <a:lnTo>
                      <a:pt x="94" y="50"/>
                    </a:lnTo>
                    <a:lnTo>
                      <a:pt x="96" y="50"/>
                    </a:lnTo>
                    <a:lnTo>
                      <a:pt x="97" y="50"/>
                    </a:lnTo>
                    <a:lnTo>
                      <a:pt x="99" y="50"/>
                    </a:lnTo>
                    <a:lnTo>
                      <a:pt x="101" y="50"/>
                    </a:lnTo>
                    <a:lnTo>
                      <a:pt x="103" y="50"/>
                    </a:lnTo>
                    <a:lnTo>
                      <a:pt x="105" y="50"/>
                    </a:lnTo>
                    <a:lnTo>
                      <a:pt x="107" y="5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1468" name="Rectangle 12">
              <a:extLst>
                <a:ext uri="{FF2B5EF4-FFF2-40B4-BE49-F238E27FC236}">
                  <a16:creationId xmlns:a16="http://schemas.microsoft.com/office/drawing/2014/main" id="{74936DDD-3EE7-BA73-2126-510C66E3E5A2}"/>
                </a:ext>
              </a:extLst>
            </p:cNvPr>
            <p:cNvSpPr>
              <a:spLocks noChangeArrowheads="1"/>
            </p:cNvSpPr>
            <p:nvPr/>
          </p:nvSpPr>
          <p:spPr bwMode="auto">
            <a:xfrm>
              <a:off x="2073" y="2102"/>
              <a:ext cx="314" cy="54"/>
            </a:xfrm>
            <a:prstGeom prst="rect">
              <a:avLst/>
            </a:prstGeom>
            <a:solidFill>
              <a:srgbClr val="00DFCA"/>
            </a:solidFill>
            <a:ln w="381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1469" name="Group 13">
            <a:extLst>
              <a:ext uri="{FF2B5EF4-FFF2-40B4-BE49-F238E27FC236}">
                <a16:creationId xmlns:a16="http://schemas.microsoft.com/office/drawing/2014/main" id="{74FFED5A-71FD-669E-44A6-9C74CBCBC855}"/>
              </a:ext>
            </a:extLst>
          </p:cNvPr>
          <p:cNvGrpSpPr>
            <a:grpSpLocks/>
          </p:cNvGrpSpPr>
          <p:nvPr/>
        </p:nvGrpSpPr>
        <p:grpSpPr bwMode="auto">
          <a:xfrm>
            <a:off x="1970088" y="4008438"/>
            <a:ext cx="2460625" cy="679450"/>
            <a:chOff x="1368" y="2452"/>
            <a:chExt cx="1680" cy="428"/>
          </a:xfrm>
        </p:grpSpPr>
        <p:grpSp>
          <p:nvGrpSpPr>
            <p:cNvPr id="531470" name="Group 14">
              <a:extLst>
                <a:ext uri="{FF2B5EF4-FFF2-40B4-BE49-F238E27FC236}">
                  <a16:creationId xmlns:a16="http://schemas.microsoft.com/office/drawing/2014/main" id="{50C35182-CFFB-CFF0-C1A0-81D5A8A7797C}"/>
                </a:ext>
              </a:extLst>
            </p:cNvPr>
            <p:cNvGrpSpPr>
              <a:grpSpLocks/>
            </p:cNvGrpSpPr>
            <p:nvPr/>
          </p:nvGrpSpPr>
          <p:grpSpPr bwMode="auto">
            <a:xfrm>
              <a:off x="1368" y="2452"/>
              <a:ext cx="1680" cy="348"/>
              <a:chOff x="1368" y="2452"/>
              <a:chExt cx="1680" cy="348"/>
            </a:xfrm>
          </p:grpSpPr>
          <p:sp>
            <p:nvSpPr>
              <p:cNvPr id="531471" name="Freeform 15">
                <a:extLst>
                  <a:ext uri="{FF2B5EF4-FFF2-40B4-BE49-F238E27FC236}">
                    <a16:creationId xmlns:a16="http://schemas.microsoft.com/office/drawing/2014/main" id="{45FEA728-E3F8-D3CE-E26B-484D590F6C9A}"/>
                  </a:ext>
                </a:extLst>
              </p:cNvPr>
              <p:cNvSpPr>
                <a:spLocks/>
              </p:cNvSpPr>
              <p:nvPr/>
            </p:nvSpPr>
            <p:spPr bwMode="auto">
              <a:xfrm>
                <a:off x="1368" y="2754"/>
                <a:ext cx="425" cy="46"/>
              </a:xfrm>
              <a:custGeom>
                <a:avLst/>
                <a:gdLst>
                  <a:gd name="T0" fmla="*/ 10 w 583"/>
                  <a:gd name="T1" fmla="*/ 45 h 46"/>
                  <a:gd name="T2" fmla="*/ 31 w 583"/>
                  <a:gd name="T3" fmla="*/ 45 h 46"/>
                  <a:gd name="T4" fmla="*/ 50 w 583"/>
                  <a:gd name="T5" fmla="*/ 45 h 46"/>
                  <a:gd name="T6" fmla="*/ 70 w 583"/>
                  <a:gd name="T7" fmla="*/ 45 h 46"/>
                  <a:gd name="T8" fmla="*/ 91 w 583"/>
                  <a:gd name="T9" fmla="*/ 45 h 46"/>
                  <a:gd name="T10" fmla="*/ 110 w 583"/>
                  <a:gd name="T11" fmla="*/ 45 h 46"/>
                  <a:gd name="T12" fmla="*/ 130 w 583"/>
                  <a:gd name="T13" fmla="*/ 45 h 46"/>
                  <a:gd name="T14" fmla="*/ 141 w 583"/>
                  <a:gd name="T15" fmla="*/ 43 h 46"/>
                  <a:gd name="T16" fmla="*/ 161 w 583"/>
                  <a:gd name="T17" fmla="*/ 43 h 46"/>
                  <a:gd name="T18" fmla="*/ 180 w 583"/>
                  <a:gd name="T19" fmla="*/ 43 h 46"/>
                  <a:gd name="T20" fmla="*/ 201 w 583"/>
                  <a:gd name="T21" fmla="*/ 43 h 46"/>
                  <a:gd name="T22" fmla="*/ 221 w 583"/>
                  <a:gd name="T23" fmla="*/ 43 h 46"/>
                  <a:gd name="T24" fmla="*/ 241 w 583"/>
                  <a:gd name="T25" fmla="*/ 43 h 46"/>
                  <a:gd name="T26" fmla="*/ 261 w 583"/>
                  <a:gd name="T27" fmla="*/ 43 h 46"/>
                  <a:gd name="T28" fmla="*/ 281 w 583"/>
                  <a:gd name="T29" fmla="*/ 41 h 46"/>
                  <a:gd name="T30" fmla="*/ 301 w 583"/>
                  <a:gd name="T31" fmla="*/ 41 h 46"/>
                  <a:gd name="T32" fmla="*/ 321 w 583"/>
                  <a:gd name="T33" fmla="*/ 41 h 46"/>
                  <a:gd name="T34" fmla="*/ 331 w 583"/>
                  <a:gd name="T35" fmla="*/ 39 h 46"/>
                  <a:gd name="T36" fmla="*/ 352 w 583"/>
                  <a:gd name="T37" fmla="*/ 39 h 46"/>
                  <a:gd name="T38" fmla="*/ 361 w 583"/>
                  <a:gd name="T39" fmla="*/ 37 h 46"/>
                  <a:gd name="T40" fmla="*/ 381 w 583"/>
                  <a:gd name="T41" fmla="*/ 37 h 46"/>
                  <a:gd name="T42" fmla="*/ 402 w 583"/>
                  <a:gd name="T43" fmla="*/ 34 h 46"/>
                  <a:gd name="T44" fmla="*/ 412 w 583"/>
                  <a:gd name="T45" fmla="*/ 32 h 46"/>
                  <a:gd name="T46" fmla="*/ 431 w 583"/>
                  <a:gd name="T47" fmla="*/ 32 h 46"/>
                  <a:gd name="T48" fmla="*/ 441 w 583"/>
                  <a:gd name="T49" fmla="*/ 30 h 46"/>
                  <a:gd name="T50" fmla="*/ 462 w 583"/>
                  <a:gd name="T51" fmla="*/ 28 h 46"/>
                  <a:gd name="T52" fmla="*/ 472 w 583"/>
                  <a:gd name="T53" fmla="*/ 26 h 46"/>
                  <a:gd name="T54" fmla="*/ 481 w 583"/>
                  <a:gd name="T55" fmla="*/ 24 h 46"/>
                  <a:gd name="T56" fmla="*/ 491 w 583"/>
                  <a:gd name="T57" fmla="*/ 22 h 46"/>
                  <a:gd name="T58" fmla="*/ 502 w 583"/>
                  <a:gd name="T59" fmla="*/ 19 h 46"/>
                  <a:gd name="T60" fmla="*/ 512 w 583"/>
                  <a:gd name="T61" fmla="*/ 17 h 46"/>
                  <a:gd name="T62" fmla="*/ 522 w 583"/>
                  <a:gd name="T63" fmla="*/ 15 h 46"/>
                  <a:gd name="T64" fmla="*/ 532 w 583"/>
                  <a:gd name="T65" fmla="*/ 13 h 46"/>
                  <a:gd name="T66" fmla="*/ 542 w 583"/>
                  <a:gd name="T67" fmla="*/ 11 h 46"/>
                  <a:gd name="T68" fmla="*/ 562 w 583"/>
                  <a:gd name="T69" fmla="*/ 7 h 46"/>
                  <a:gd name="T70" fmla="*/ 572 w 583"/>
                  <a:gd name="T71" fmla="*/ 4 h 46"/>
                  <a:gd name="T72" fmla="*/ 582 w 583"/>
                  <a:gd name="T73"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3" h="46">
                    <a:moveTo>
                      <a:pt x="0" y="45"/>
                    </a:moveTo>
                    <a:lnTo>
                      <a:pt x="10" y="45"/>
                    </a:lnTo>
                    <a:lnTo>
                      <a:pt x="20" y="45"/>
                    </a:lnTo>
                    <a:lnTo>
                      <a:pt x="31" y="45"/>
                    </a:lnTo>
                    <a:lnTo>
                      <a:pt x="40" y="45"/>
                    </a:lnTo>
                    <a:lnTo>
                      <a:pt x="50" y="45"/>
                    </a:lnTo>
                    <a:lnTo>
                      <a:pt x="60" y="45"/>
                    </a:lnTo>
                    <a:lnTo>
                      <a:pt x="70" y="45"/>
                    </a:lnTo>
                    <a:lnTo>
                      <a:pt x="80" y="45"/>
                    </a:lnTo>
                    <a:lnTo>
                      <a:pt x="91" y="45"/>
                    </a:lnTo>
                    <a:lnTo>
                      <a:pt x="100" y="45"/>
                    </a:lnTo>
                    <a:lnTo>
                      <a:pt x="110" y="45"/>
                    </a:lnTo>
                    <a:lnTo>
                      <a:pt x="120" y="45"/>
                    </a:lnTo>
                    <a:lnTo>
                      <a:pt x="130" y="45"/>
                    </a:lnTo>
                    <a:lnTo>
                      <a:pt x="141" y="45"/>
                    </a:lnTo>
                    <a:lnTo>
                      <a:pt x="141" y="43"/>
                    </a:lnTo>
                    <a:lnTo>
                      <a:pt x="151" y="43"/>
                    </a:lnTo>
                    <a:lnTo>
                      <a:pt x="161" y="43"/>
                    </a:lnTo>
                    <a:lnTo>
                      <a:pt x="170" y="43"/>
                    </a:lnTo>
                    <a:lnTo>
                      <a:pt x="180" y="43"/>
                    </a:lnTo>
                    <a:lnTo>
                      <a:pt x="191" y="43"/>
                    </a:lnTo>
                    <a:lnTo>
                      <a:pt x="201" y="43"/>
                    </a:lnTo>
                    <a:lnTo>
                      <a:pt x="211" y="43"/>
                    </a:lnTo>
                    <a:lnTo>
                      <a:pt x="221" y="43"/>
                    </a:lnTo>
                    <a:lnTo>
                      <a:pt x="230" y="43"/>
                    </a:lnTo>
                    <a:lnTo>
                      <a:pt x="241" y="43"/>
                    </a:lnTo>
                    <a:lnTo>
                      <a:pt x="251" y="43"/>
                    </a:lnTo>
                    <a:lnTo>
                      <a:pt x="261" y="43"/>
                    </a:lnTo>
                    <a:lnTo>
                      <a:pt x="271" y="41"/>
                    </a:lnTo>
                    <a:lnTo>
                      <a:pt x="281" y="41"/>
                    </a:lnTo>
                    <a:lnTo>
                      <a:pt x="291" y="41"/>
                    </a:lnTo>
                    <a:lnTo>
                      <a:pt x="301" y="41"/>
                    </a:lnTo>
                    <a:lnTo>
                      <a:pt x="311" y="41"/>
                    </a:lnTo>
                    <a:lnTo>
                      <a:pt x="321" y="41"/>
                    </a:lnTo>
                    <a:lnTo>
                      <a:pt x="321" y="39"/>
                    </a:lnTo>
                    <a:lnTo>
                      <a:pt x="331" y="39"/>
                    </a:lnTo>
                    <a:lnTo>
                      <a:pt x="341" y="39"/>
                    </a:lnTo>
                    <a:lnTo>
                      <a:pt x="352" y="39"/>
                    </a:lnTo>
                    <a:lnTo>
                      <a:pt x="361" y="39"/>
                    </a:lnTo>
                    <a:lnTo>
                      <a:pt x="361" y="37"/>
                    </a:lnTo>
                    <a:lnTo>
                      <a:pt x="371" y="37"/>
                    </a:lnTo>
                    <a:lnTo>
                      <a:pt x="381" y="37"/>
                    </a:lnTo>
                    <a:lnTo>
                      <a:pt x="391" y="34"/>
                    </a:lnTo>
                    <a:lnTo>
                      <a:pt x="402" y="34"/>
                    </a:lnTo>
                    <a:lnTo>
                      <a:pt x="412" y="34"/>
                    </a:lnTo>
                    <a:lnTo>
                      <a:pt x="412" y="32"/>
                    </a:lnTo>
                    <a:lnTo>
                      <a:pt x="421" y="32"/>
                    </a:lnTo>
                    <a:lnTo>
                      <a:pt x="431" y="32"/>
                    </a:lnTo>
                    <a:lnTo>
                      <a:pt x="431" y="30"/>
                    </a:lnTo>
                    <a:lnTo>
                      <a:pt x="441" y="30"/>
                    </a:lnTo>
                    <a:lnTo>
                      <a:pt x="452" y="28"/>
                    </a:lnTo>
                    <a:lnTo>
                      <a:pt x="462" y="28"/>
                    </a:lnTo>
                    <a:lnTo>
                      <a:pt x="462" y="26"/>
                    </a:lnTo>
                    <a:lnTo>
                      <a:pt x="472" y="26"/>
                    </a:lnTo>
                    <a:lnTo>
                      <a:pt x="472" y="24"/>
                    </a:lnTo>
                    <a:lnTo>
                      <a:pt x="481" y="24"/>
                    </a:lnTo>
                    <a:lnTo>
                      <a:pt x="491" y="24"/>
                    </a:lnTo>
                    <a:lnTo>
                      <a:pt x="491" y="22"/>
                    </a:lnTo>
                    <a:lnTo>
                      <a:pt x="502" y="22"/>
                    </a:lnTo>
                    <a:lnTo>
                      <a:pt x="502" y="19"/>
                    </a:lnTo>
                    <a:lnTo>
                      <a:pt x="512" y="19"/>
                    </a:lnTo>
                    <a:lnTo>
                      <a:pt x="512" y="17"/>
                    </a:lnTo>
                    <a:lnTo>
                      <a:pt x="522" y="17"/>
                    </a:lnTo>
                    <a:lnTo>
                      <a:pt x="522" y="15"/>
                    </a:lnTo>
                    <a:lnTo>
                      <a:pt x="532" y="15"/>
                    </a:lnTo>
                    <a:lnTo>
                      <a:pt x="532" y="13"/>
                    </a:lnTo>
                    <a:lnTo>
                      <a:pt x="542" y="13"/>
                    </a:lnTo>
                    <a:lnTo>
                      <a:pt x="542" y="11"/>
                    </a:lnTo>
                    <a:lnTo>
                      <a:pt x="551" y="9"/>
                    </a:lnTo>
                    <a:lnTo>
                      <a:pt x="562" y="7"/>
                    </a:lnTo>
                    <a:lnTo>
                      <a:pt x="562" y="4"/>
                    </a:lnTo>
                    <a:lnTo>
                      <a:pt x="572" y="4"/>
                    </a:lnTo>
                    <a:lnTo>
                      <a:pt x="572" y="2"/>
                    </a:lnTo>
                    <a:lnTo>
                      <a:pt x="582" y="2"/>
                    </a:lnTo>
                    <a:lnTo>
                      <a:pt x="582" y="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72" name="Freeform 16">
                <a:extLst>
                  <a:ext uri="{FF2B5EF4-FFF2-40B4-BE49-F238E27FC236}">
                    <a16:creationId xmlns:a16="http://schemas.microsoft.com/office/drawing/2014/main" id="{7510F733-1821-CB78-C224-C71CC8EC2158}"/>
                  </a:ext>
                </a:extLst>
              </p:cNvPr>
              <p:cNvSpPr>
                <a:spLocks/>
              </p:cNvSpPr>
              <p:nvPr/>
            </p:nvSpPr>
            <p:spPr bwMode="auto">
              <a:xfrm>
                <a:off x="1792" y="2452"/>
                <a:ext cx="421" cy="303"/>
              </a:xfrm>
              <a:custGeom>
                <a:avLst/>
                <a:gdLst>
                  <a:gd name="T0" fmla="*/ 10 w 577"/>
                  <a:gd name="T1" fmla="*/ 300 h 303"/>
                  <a:gd name="T2" fmla="*/ 20 w 577"/>
                  <a:gd name="T3" fmla="*/ 295 h 303"/>
                  <a:gd name="T4" fmla="*/ 39 w 577"/>
                  <a:gd name="T5" fmla="*/ 289 h 303"/>
                  <a:gd name="T6" fmla="*/ 49 w 577"/>
                  <a:gd name="T7" fmla="*/ 284 h 303"/>
                  <a:gd name="T8" fmla="*/ 60 w 577"/>
                  <a:gd name="T9" fmla="*/ 280 h 303"/>
                  <a:gd name="T10" fmla="*/ 70 w 577"/>
                  <a:gd name="T11" fmla="*/ 276 h 303"/>
                  <a:gd name="T12" fmla="*/ 80 w 577"/>
                  <a:gd name="T13" fmla="*/ 271 h 303"/>
                  <a:gd name="T14" fmla="*/ 89 w 577"/>
                  <a:gd name="T15" fmla="*/ 267 h 303"/>
                  <a:gd name="T16" fmla="*/ 99 w 577"/>
                  <a:gd name="T17" fmla="*/ 261 h 303"/>
                  <a:gd name="T18" fmla="*/ 119 w 577"/>
                  <a:gd name="T19" fmla="*/ 254 h 303"/>
                  <a:gd name="T20" fmla="*/ 129 w 577"/>
                  <a:gd name="T21" fmla="*/ 247 h 303"/>
                  <a:gd name="T22" fmla="*/ 139 w 577"/>
                  <a:gd name="T23" fmla="*/ 241 h 303"/>
                  <a:gd name="T24" fmla="*/ 149 w 577"/>
                  <a:gd name="T25" fmla="*/ 234 h 303"/>
                  <a:gd name="T26" fmla="*/ 158 w 577"/>
                  <a:gd name="T27" fmla="*/ 228 h 303"/>
                  <a:gd name="T28" fmla="*/ 168 w 577"/>
                  <a:gd name="T29" fmla="*/ 223 h 303"/>
                  <a:gd name="T30" fmla="*/ 179 w 577"/>
                  <a:gd name="T31" fmla="*/ 217 h 303"/>
                  <a:gd name="T32" fmla="*/ 189 w 577"/>
                  <a:gd name="T33" fmla="*/ 210 h 303"/>
                  <a:gd name="T34" fmla="*/ 199 w 577"/>
                  <a:gd name="T35" fmla="*/ 204 h 303"/>
                  <a:gd name="T36" fmla="*/ 209 w 577"/>
                  <a:gd name="T37" fmla="*/ 197 h 303"/>
                  <a:gd name="T38" fmla="*/ 218 w 577"/>
                  <a:gd name="T39" fmla="*/ 190 h 303"/>
                  <a:gd name="T40" fmla="*/ 228 w 577"/>
                  <a:gd name="T41" fmla="*/ 184 h 303"/>
                  <a:gd name="T42" fmla="*/ 238 w 577"/>
                  <a:gd name="T43" fmla="*/ 177 h 303"/>
                  <a:gd name="T44" fmla="*/ 248 w 577"/>
                  <a:gd name="T45" fmla="*/ 171 h 303"/>
                  <a:gd name="T46" fmla="*/ 258 w 577"/>
                  <a:gd name="T47" fmla="*/ 164 h 303"/>
                  <a:gd name="T48" fmla="*/ 268 w 577"/>
                  <a:gd name="T49" fmla="*/ 157 h 303"/>
                  <a:gd name="T50" fmla="*/ 268 w 577"/>
                  <a:gd name="T51" fmla="*/ 151 h 303"/>
                  <a:gd name="T52" fmla="*/ 277 w 577"/>
                  <a:gd name="T53" fmla="*/ 144 h 303"/>
                  <a:gd name="T54" fmla="*/ 288 w 577"/>
                  <a:gd name="T55" fmla="*/ 140 h 303"/>
                  <a:gd name="T56" fmla="*/ 298 w 577"/>
                  <a:gd name="T57" fmla="*/ 133 h 303"/>
                  <a:gd name="T58" fmla="*/ 308 w 577"/>
                  <a:gd name="T59" fmla="*/ 127 h 303"/>
                  <a:gd name="T60" fmla="*/ 318 w 577"/>
                  <a:gd name="T61" fmla="*/ 120 h 303"/>
                  <a:gd name="T62" fmla="*/ 328 w 577"/>
                  <a:gd name="T63" fmla="*/ 114 h 303"/>
                  <a:gd name="T64" fmla="*/ 338 w 577"/>
                  <a:gd name="T65" fmla="*/ 107 h 303"/>
                  <a:gd name="T66" fmla="*/ 338 w 577"/>
                  <a:gd name="T67" fmla="*/ 101 h 303"/>
                  <a:gd name="T68" fmla="*/ 347 w 577"/>
                  <a:gd name="T69" fmla="*/ 96 h 303"/>
                  <a:gd name="T70" fmla="*/ 357 w 577"/>
                  <a:gd name="T71" fmla="*/ 90 h 303"/>
                  <a:gd name="T72" fmla="*/ 367 w 577"/>
                  <a:gd name="T73" fmla="*/ 83 h 303"/>
                  <a:gd name="T74" fmla="*/ 377 w 577"/>
                  <a:gd name="T75" fmla="*/ 77 h 303"/>
                  <a:gd name="T76" fmla="*/ 387 w 577"/>
                  <a:gd name="T77" fmla="*/ 70 h 303"/>
                  <a:gd name="T78" fmla="*/ 397 w 577"/>
                  <a:gd name="T79" fmla="*/ 63 h 303"/>
                  <a:gd name="T80" fmla="*/ 407 w 577"/>
                  <a:gd name="T81" fmla="*/ 57 h 303"/>
                  <a:gd name="T82" fmla="*/ 417 w 577"/>
                  <a:gd name="T83" fmla="*/ 50 h 303"/>
                  <a:gd name="T84" fmla="*/ 427 w 577"/>
                  <a:gd name="T85" fmla="*/ 46 h 303"/>
                  <a:gd name="T86" fmla="*/ 437 w 577"/>
                  <a:gd name="T87" fmla="*/ 41 h 303"/>
                  <a:gd name="T88" fmla="*/ 447 w 577"/>
                  <a:gd name="T89" fmla="*/ 37 h 303"/>
                  <a:gd name="T90" fmla="*/ 457 w 577"/>
                  <a:gd name="T91" fmla="*/ 31 h 303"/>
                  <a:gd name="T92" fmla="*/ 466 w 577"/>
                  <a:gd name="T93" fmla="*/ 24 h 303"/>
                  <a:gd name="T94" fmla="*/ 486 w 577"/>
                  <a:gd name="T95" fmla="*/ 20 h 303"/>
                  <a:gd name="T96" fmla="*/ 496 w 577"/>
                  <a:gd name="T97" fmla="*/ 15 h 303"/>
                  <a:gd name="T98" fmla="*/ 506 w 577"/>
                  <a:gd name="T99" fmla="*/ 11 h 303"/>
                  <a:gd name="T100" fmla="*/ 527 w 577"/>
                  <a:gd name="T101" fmla="*/ 6 h 303"/>
                  <a:gd name="T102" fmla="*/ 546 w 577"/>
                  <a:gd name="T103" fmla="*/ 4 h 303"/>
                  <a:gd name="T104" fmla="*/ 566 w 577"/>
                  <a:gd name="T105" fmla="*/ 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303">
                    <a:moveTo>
                      <a:pt x="0" y="302"/>
                    </a:moveTo>
                    <a:lnTo>
                      <a:pt x="0" y="300"/>
                    </a:lnTo>
                    <a:lnTo>
                      <a:pt x="10" y="300"/>
                    </a:lnTo>
                    <a:lnTo>
                      <a:pt x="10" y="298"/>
                    </a:lnTo>
                    <a:lnTo>
                      <a:pt x="20" y="298"/>
                    </a:lnTo>
                    <a:lnTo>
                      <a:pt x="20" y="295"/>
                    </a:lnTo>
                    <a:lnTo>
                      <a:pt x="29" y="293"/>
                    </a:lnTo>
                    <a:lnTo>
                      <a:pt x="29" y="291"/>
                    </a:lnTo>
                    <a:lnTo>
                      <a:pt x="39" y="289"/>
                    </a:lnTo>
                    <a:lnTo>
                      <a:pt x="39" y="287"/>
                    </a:lnTo>
                    <a:lnTo>
                      <a:pt x="49" y="287"/>
                    </a:lnTo>
                    <a:lnTo>
                      <a:pt x="49" y="284"/>
                    </a:lnTo>
                    <a:lnTo>
                      <a:pt x="49" y="282"/>
                    </a:lnTo>
                    <a:lnTo>
                      <a:pt x="60" y="282"/>
                    </a:lnTo>
                    <a:lnTo>
                      <a:pt x="60" y="280"/>
                    </a:lnTo>
                    <a:lnTo>
                      <a:pt x="60" y="278"/>
                    </a:lnTo>
                    <a:lnTo>
                      <a:pt x="70" y="278"/>
                    </a:lnTo>
                    <a:lnTo>
                      <a:pt x="70" y="276"/>
                    </a:lnTo>
                    <a:lnTo>
                      <a:pt x="70" y="274"/>
                    </a:lnTo>
                    <a:lnTo>
                      <a:pt x="80" y="274"/>
                    </a:lnTo>
                    <a:lnTo>
                      <a:pt x="80" y="271"/>
                    </a:lnTo>
                    <a:lnTo>
                      <a:pt x="80" y="269"/>
                    </a:lnTo>
                    <a:lnTo>
                      <a:pt x="89" y="269"/>
                    </a:lnTo>
                    <a:lnTo>
                      <a:pt x="89" y="267"/>
                    </a:lnTo>
                    <a:lnTo>
                      <a:pt x="89" y="265"/>
                    </a:lnTo>
                    <a:lnTo>
                      <a:pt x="99" y="263"/>
                    </a:lnTo>
                    <a:lnTo>
                      <a:pt x="99" y="261"/>
                    </a:lnTo>
                    <a:lnTo>
                      <a:pt x="109" y="258"/>
                    </a:lnTo>
                    <a:lnTo>
                      <a:pt x="109" y="256"/>
                    </a:lnTo>
                    <a:lnTo>
                      <a:pt x="119" y="254"/>
                    </a:lnTo>
                    <a:lnTo>
                      <a:pt x="119" y="252"/>
                    </a:lnTo>
                    <a:lnTo>
                      <a:pt x="119" y="249"/>
                    </a:lnTo>
                    <a:lnTo>
                      <a:pt x="129" y="247"/>
                    </a:lnTo>
                    <a:lnTo>
                      <a:pt x="129" y="245"/>
                    </a:lnTo>
                    <a:lnTo>
                      <a:pt x="139" y="243"/>
                    </a:lnTo>
                    <a:lnTo>
                      <a:pt x="139" y="241"/>
                    </a:lnTo>
                    <a:lnTo>
                      <a:pt x="139" y="239"/>
                    </a:lnTo>
                    <a:lnTo>
                      <a:pt x="149" y="236"/>
                    </a:lnTo>
                    <a:lnTo>
                      <a:pt x="149" y="234"/>
                    </a:lnTo>
                    <a:lnTo>
                      <a:pt x="158" y="232"/>
                    </a:lnTo>
                    <a:lnTo>
                      <a:pt x="158" y="230"/>
                    </a:lnTo>
                    <a:lnTo>
                      <a:pt x="158" y="228"/>
                    </a:lnTo>
                    <a:lnTo>
                      <a:pt x="158" y="225"/>
                    </a:lnTo>
                    <a:lnTo>
                      <a:pt x="168" y="225"/>
                    </a:lnTo>
                    <a:lnTo>
                      <a:pt x="168" y="223"/>
                    </a:lnTo>
                    <a:lnTo>
                      <a:pt x="168" y="221"/>
                    </a:lnTo>
                    <a:lnTo>
                      <a:pt x="179" y="219"/>
                    </a:lnTo>
                    <a:lnTo>
                      <a:pt x="179" y="217"/>
                    </a:lnTo>
                    <a:lnTo>
                      <a:pt x="179" y="214"/>
                    </a:lnTo>
                    <a:lnTo>
                      <a:pt x="189" y="212"/>
                    </a:lnTo>
                    <a:lnTo>
                      <a:pt x="189" y="210"/>
                    </a:lnTo>
                    <a:lnTo>
                      <a:pt x="189" y="208"/>
                    </a:lnTo>
                    <a:lnTo>
                      <a:pt x="199" y="206"/>
                    </a:lnTo>
                    <a:lnTo>
                      <a:pt x="199" y="204"/>
                    </a:lnTo>
                    <a:lnTo>
                      <a:pt x="199" y="201"/>
                    </a:lnTo>
                    <a:lnTo>
                      <a:pt x="209" y="199"/>
                    </a:lnTo>
                    <a:lnTo>
                      <a:pt x="209" y="197"/>
                    </a:lnTo>
                    <a:lnTo>
                      <a:pt x="209" y="195"/>
                    </a:lnTo>
                    <a:lnTo>
                      <a:pt x="218" y="192"/>
                    </a:lnTo>
                    <a:lnTo>
                      <a:pt x="218" y="190"/>
                    </a:lnTo>
                    <a:lnTo>
                      <a:pt x="218" y="188"/>
                    </a:lnTo>
                    <a:lnTo>
                      <a:pt x="228" y="186"/>
                    </a:lnTo>
                    <a:lnTo>
                      <a:pt x="228" y="184"/>
                    </a:lnTo>
                    <a:lnTo>
                      <a:pt x="228" y="182"/>
                    </a:lnTo>
                    <a:lnTo>
                      <a:pt x="238" y="179"/>
                    </a:lnTo>
                    <a:lnTo>
                      <a:pt x="238" y="177"/>
                    </a:lnTo>
                    <a:lnTo>
                      <a:pt x="238" y="175"/>
                    </a:lnTo>
                    <a:lnTo>
                      <a:pt x="248" y="173"/>
                    </a:lnTo>
                    <a:lnTo>
                      <a:pt x="248" y="171"/>
                    </a:lnTo>
                    <a:lnTo>
                      <a:pt x="248" y="169"/>
                    </a:lnTo>
                    <a:lnTo>
                      <a:pt x="248" y="166"/>
                    </a:lnTo>
                    <a:lnTo>
                      <a:pt x="258" y="164"/>
                    </a:lnTo>
                    <a:lnTo>
                      <a:pt x="258" y="162"/>
                    </a:lnTo>
                    <a:lnTo>
                      <a:pt x="258" y="160"/>
                    </a:lnTo>
                    <a:lnTo>
                      <a:pt x="268" y="157"/>
                    </a:lnTo>
                    <a:lnTo>
                      <a:pt x="268" y="155"/>
                    </a:lnTo>
                    <a:lnTo>
                      <a:pt x="268" y="153"/>
                    </a:lnTo>
                    <a:lnTo>
                      <a:pt x="268" y="151"/>
                    </a:lnTo>
                    <a:lnTo>
                      <a:pt x="277" y="149"/>
                    </a:lnTo>
                    <a:lnTo>
                      <a:pt x="277" y="147"/>
                    </a:lnTo>
                    <a:lnTo>
                      <a:pt x="277" y="144"/>
                    </a:lnTo>
                    <a:lnTo>
                      <a:pt x="288" y="144"/>
                    </a:lnTo>
                    <a:lnTo>
                      <a:pt x="288" y="142"/>
                    </a:lnTo>
                    <a:lnTo>
                      <a:pt x="288" y="140"/>
                    </a:lnTo>
                    <a:lnTo>
                      <a:pt x="288" y="138"/>
                    </a:lnTo>
                    <a:lnTo>
                      <a:pt x="298" y="136"/>
                    </a:lnTo>
                    <a:lnTo>
                      <a:pt x="298" y="133"/>
                    </a:lnTo>
                    <a:lnTo>
                      <a:pt x="298" y="131"/>
                    </a:lnTo>
                    <a:lnTo>
                      <a:pt x="308" y="129"/>
                    </a:lnTo>
                    <a:lnTo>
                      <a:pt x="308" y="127"/>
                    </a:lnTo>
                    <a:lnTo>
                      <a:pt x="308" y="125"/>
                    </a:lnTo>
                    <a:lnTo>
                      <a:pt x="318" y="122"/>
                    </a:lnTo>
                    <a:lnTo>
                      <a:pt x="318" y="120"/>
                    </a:lnTo>
                    <a:lnTo>
                      <a:pt x="318" y="118"/>
                    </a:lnTo>
                    <a:lnTo>
                      <a:pt x="318" y="116"/>
                    </a:lnTo>
                    <a:lnTo>
                      <a:pt x="328" y="114"/>
                    </a:lnTo>
                    <a:lnTo>
                      <a:pt x="328" y="112"/>
                    </a:lnTo>
                    <a:lnTo>
                      <a:pt x="328" y="109"/>
                    </a:lnTo>
                    <a:lnTo>
                      <a:pt x="338" y="107"/>
                    </a:lnTo>
                    <a:lnTo>
                      <a:pt x="338" y="105"/>
                    </a:lnTo>
                    <a:lnTo>
                      <a:pt x="338" y="103"/>
                    </a:lnTo>
                    <a:lnTo>
                      <a:pt x="338" y="101"/>
                    </a:lnTo>
                    <a:lnTo>
                      <a:pt x="347" y="101"/>
                    </a:lnTo>
                    <a:lnTo>
                      <a:pt x="347" y="98"/>
                    </a:lnTo>
                    <a:lnTo>
                      <a:pt x="347" y="96"/>
                    </a:lnTo>
                    <a:lnTo>
                      <a:pt x="357" y="94"/>
                    </a:lnTo>
                    <a:lnTo>
                      <a:pt x="357" y="92"/>
                    </a:lnTo>
                    <a:lnTo>
                      <a:pt x="357" y="90"/>
                    </a:lnTo>
                    <a:lnTo>
                      <a:pt x="357" y="87"/>
                    </a:lnTo>
                    <a:lnTo>
                      <a:pt x="367" y="85"/>
                    </a:lnTo>
                    <a:lnTo>
                      <a:pt x="367" y="83"/>
                    </a:lnTo>
                    <a:lnTo>
                      <a:pt x="367" y="81"/>
                    </a:lnTo>
                    <a:lnTo>
                      <a:pt x="377" y="79"/>
                    </a:lnTo>
                    <a:lnTo>
                      <a:pt x="377" y="77"/>
                    </a:lnTo>
                    <a:lnTo>
                      <a:pt x="377" y="74"/>
                    </a:lnTo>
                    <a:lnTo>
                      <a:pt x="387" y="72"/>
                    </a:lnTo>
                    <a:lnTo>
                      <a:pt x="387" y="70"/>
                    </a:lnTo>
                    <a:lnTo>
                      <a:pt x="387" y="68"/>
                    </a:lnTo>
                    <a:lnTo>
                      <a:pt x="397" y="66"/>
                    </a:lnTo>
                    <a:lnTo>
                      <a:pt x="397" y="63"/>
                    </a:lnTo>
                    <a:lnTo>
                      <a:pt x="407" y="61"/>
                    </a:lnTo>
                    <a:lnTo>
                      <a:pt x="407" y="59"/>
                    </a:lnTo>
                    <a:lnTo>
                      <a:pt x="407" y="57"/>
                    </a:lnTo>
                    <a:lnTo>
                      <a:pt x="417" y="55"/>
                    </a:lnTo>
                    <a:lnTo>
                      <a:pt x="417" y="53"/>
                    </a:lnTo>
                    <a:lnTo>
                      <a:pt x="417" y="50"/>
                    </a:lnTo>
                    <a:lnTo>
                      <a:pt x="427" y="50"/>
                    </a:lnTo>
                    <a:lnTo>
                      <a:pt x="427" y="48"/>
                    </a:lnTo>
                    <a:lnTo>
                      <a:pt x="427" y="46"/>
                    </a:lnTo>
                    <a:lnTo>
                      <a:pt x="427" y="44"/>
                    </a:lnTo>
                    <a:lnTo>
                      <a:pt x="437" y="44"/>
                    </a:lnTo>
                    <a:lnTo>
                      <a:pt x="437" y="41"/>
                    </a:lnTo>
                    <a:lnTo>
                      <a:pt x="437" y="39"/>
                    </a:lnTo>
                    <a:lnTo>
                      <a:pt x="447" y="39"/>
                    </a:lnTo>
                    <a:lnTo>
                      <a:pt x="447" y="37"/>
                    </a:lnTo>
                    <a:lnTo>
                      <a:pt x="447" y="35"/>
                    </a:lnTo>
                    <a:lnTo>
                      <a:pt x="457" y="33"/>
                    </a:lnTo>
                    <a:lnTo>
                      <a:pt x="457" y="31"/>
                    </a:lnTo>
                    <a:lnTo>
                      <a:pt x="466" y="28"/>
                    </a:lnTo>
                    <a:lnTo>
                      <a:pt x="466" y="26"/>
                    </a:lnTo>
                    <a:lnTo>
                      <a:pt x="466" y="24"/>
                    </a:lnTo>
                    <a:lnTo>
                      <a:pt x="476" y="24"/>
                    </a:lnTo>
                    <a:lnTo>
                      <a:pt x="476" y="22"/>
                    </a:lnTo>
                    <a:lnTo>
                      <a:pt x="486" y="20"/>
                    </a:lnTo>
                    <a:lnTo>
                      <a:pt x="486" y="18"/>
                    </a:lnTo>
                    <a:lnTo>
                      <a:pt x="496" y="18"/>
                    </a:lnTo>
                    <a:lnTo>
                      <a:pt x="496" y="15"/>
                    </a:lnTo>
                    <a:lnTo>
                      <a:pt x="496" y="13"/>
                    </a:lnTo>
                    <a:lnTo>
                      <a:pt x="506" y="13"/>
                    </a:lnTo>
                    <a:lnTo>
                      <a:pt x="506" y="11"/>
                    </a:lnTo>
                    <a:lnTo>
                      <a:pt x="516" y="11"/>
                    </a:lnTo>
                    <a:lnTo>
                      <a:pt x="516" y="9"/>
                    </a:lnTo>
                    <a:lnTo>
                      <a:pt x="527" y="6"/>
                    </a:lnTo>
                    <a:lnTo>
                      <a:pt x="536" y="6"/>
                    </a:lnTo>
                    <a:lnTo>
                      <a:pt x="536" y="4"/>
                    </a:lnTo>
                    <a:lnTo>
                      <a:pt x="546" y="4"/>
                    </a:lnTo>
                    <a:lnTo>
                      <a:pt x="546" y="2"/>
                    </a:lnTo>
                    <a:lnTo>
                      <a:pt x="556" y="2"/>
                    </a:lnTo>
                    <a:lnTo>
                      <a:pt x="566" y="2"/>
                    </a:lnTo>
                    <a:lnTo>
                      <a:pt x="566" y="0"/>
                    </a:lnTo>
                    <a:lnTo>
                      <a:pt x="576" y="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73" name="Freeform 17">
                <a:extLst>
                  <a:ext uri="{FF2B5EF4-FFF2-40B4-BE49-F238E27FC236}">
                    <a16:creationId xmlns:a16="http://schemas.microsoft.com/office/drawing/2014/main" id="{B6A646AE-7CA3-E8AE-E36D-65507C1E9798}"/>
                  </a:ext>
                </a:extLst>
              </p:cNvPr>
              <p:cNvSpPr>
                <a:spLocks/>
              </p:cNvSpPr>
              <p:nvPr/>
            </p:nvSpPr>
            <p:spPr bwMode="auto">
              <a:xfrm>
                <a:off x="2212" y="2452"/>
                <a:ext cx="421" cy="298"/>
              </a:xfrm>
              <a:custGeom>
                <a:avLst/>
                <a:gdLst>
                  <a:gd name="T0" fmla="*/ 10 w 577"/>
                  <a:gd name="T1" fmla="*/ 0 h 298"/>
                  <a:gd name="T2" fmla="*/ 29 w 577"/>
                  <a:gd name="T3" fmla="*/ 2 h 298"/>
                  <a:gd name="T4" fmla="*/ 49 w 577"/>
                  <a:gd name="T5" fmla="*/ 4 h 298"/>
                  <a:gd name="T6" fmla="*/ 70 w 577"/>
                  <a:gd name="T7" fmla="*/ 9 h 298"/>
                  <a:gd name="T8" fmla="*/ 79 w 577"/>
                  <a:gd name="T9" fmla="*/ 13 h 298"/>
                  <a:gd name="T10" fmla="*/ 89 w 577"/>
                  <a:gd name="T11" fmla="*/ 17 h 298"/>
                  <a:gd name="T12" fmla="*/ 109 w 577"/>
                  <a:gd name="T13" fmla="*/ 22 h 298"/>
                  <a:gd name="T14" fmla="*/ 119 w 577"/>
                  <a:gd name="T15" fmla="*/ 26 h 298"/>
                  <a:gd name="T16" fmla="*/ 129 w 577"/>
                  <a:gd name="T17" fmla="*/ 33 h 298"/>
                  <a:gd name="T18" fmla="*/ 139 w 577"/>
                  <a:gd name="T19" fmla="*/ 39 h 298"/>
                  <a:gd name="T20" fmla="*/ 148 w 577"/>
                  <a:gd name="T21" fmla="*/ 44 h 298"/>
                  <a:gd name="T22" fmla="*/ 158 w 577"/>
                  <a:gd name="T23" fmla="*/ 48 h 298"/>
                  <a:gd name="T24" fmla="*/ 168 w 577"/>
                  <a:gd name="T25" fmla="*/ 52 h 298"/>
                  <a:gd name="T26" fmla="*/ 179 w 577"/>
                  <a:gd name="T27" fmla="*/ 59 h 298"/>
                  <a:gd name="T28" fmla="*/ 189 w 577"/>
                  <a:gd name="T29" fmla="*/ 66 h 298"/>
                  <a:gd name="T30" fmla="*/ 199 w 577"/>
                  <a:gd name="T31" fmla="*/ 72 h 298"/>
                  <a:gd name="T32" fmla="*/ 208 w 577"/>
                  <a:gd name="T33" fmla="*/ 79 h 298"/>
                  <a:gd name="T34" fmla="*/ 218 w 577"/>
                  <a:gd name="T35" fmla="*/ 85 h 298"/>
                  <a:gd name="T36" fmla="*/ 228 w 577"/>
                  <a:gd name="T37" fmla="*/ 92 h 298"/>
                  <a:gd name="T38" fmla="*/ 238 w 577"/>
                  <a:gd name="T39" fmla="*/ 98 h 298"/>
                  <a:gd name="T40" fmla="*/ 248 w 577"/>
                  <a:gd name="T41" fmla="*/ 103 h 298"/>
                  <a:gd name="T42" fmla="*/ 258 w 577"/>
                  <a:gd name="T43" fmla="*/ 109 h 298"/>
                  <a:gd name="T44" fmla="*/ 267 w 577"/>
                  <a:gd name="T45" fmla="*/ 116 h 298"/>
                  <a:gd name="T46" fmla="*/ 267 w 577"/>
                  <a:gd name="T47" fmla="*/ 122 h 298"/>
                  <a:gd name="T48" fmla="*/ 277 w 577"/>
                  <a:gd name="T49" fmla="*/ 129 h 298"/>
                  <a:gd name="T50" fmla="*/ 288 w 577"/>
                  <a:gd name="T51" fmla="*/ 135 h 298"/>
                  <a:gd name="T52" fmla="*/ 298 w 577"/>
                  <a:gd name="T53" fmla="*/ 142 h 298"/>
                  <a:gd name="T54" fmla="*/ 308 w 577"/>
                  <a:gd name="T55" fmla="*/ 146 h 298"/>
                  <a:gd name="T56" fmla="*/ 318 w 577"/>
                  <a:gd name="T57" fmla="*/ 153 h 298"/>
                  <a:gd name="T58" fmla="*/ 328 w 577"/>
                  <a:gd name="T59" fmla="*/ 159 h 298"/>
                  <a:gd name="T60" fmla="*/ 337 w 577"/>
                  <a:gd name="T61" fmla="*/ 166 h 298"/>
                  <a:gd name="T62" fmla="*/ 337 w 577"/>
                  <a:gd name="T63" fmla="*/ 173 h 298"/>
                  <a:gd name="T64" fmla="*/ 347 w 577"/>
                  <a:gd name="T65" fmla="*/ 179 h 298"/>
                  <a:gd name="T66" fmla="*/ 357 w 577"/>
                  <a:gd name="T67" fmla="*/ 186 h 298"/>
                  <a:gd name="T68" fmla="*/ 367 w 577"/>
                  <a:gd name="T69" fmla="*/ 192 h 298"/>
                  <a:gd name="T70" fmla="*/ 377 w 577"/>
                  <a:gd name="T71" fmla="*/ 199 h 298"/>
                  <a:gd name="T72" fmla="*/ 387 w 577"/>
                  <a:gd name="T73" fmla="*/ 205 h 298"/>
                  <a:gd name="T74" fmla="*/ 397 w 577"/>
                  <a:gd name="T75" fmla="*/ 212 h 298"/>
                  <a:gd name="T76" fmla="*/ 407 w 577"/>
                  <a:gd name="T77" fmla="*/ 218 h 298"/>
                  <a:gd name="T78" fmla="*/ 417 w 577"/>
                  <a:gd name="T79" fmla="*/ 225 h 298"/>
                  <a:gd name="T80" fmla="*/ 427 w 577"/>
                  <a:gd name="T81" fmla="*/ 229 h 298"/>
                  <a:gd name="T82" fmla="*/ 437 w 577"/>
                  <a:gd name="T83" fmla="*/ 236 h 298"/>
                  <a:gd name="T84" fmla="*/ 447 w 577"/>
                  <a:gd name="T85" fmla="*/ 243 h 298"/>
                  <a:gd name="T86" fmla="*/ 466 w 577"/>
                  <a:gd name="T87" fmla="*/ 249 h 298"/>
                  <a:gd name="T88" fmla="*/ 476 w 577"/>
                  <a:gd name="T89" fmla="*/ 256 h 298"/>
                  <a:gd name="T90" fmla="*/ 486 w 577"/>
                  <a:gd name="T91" fmla="*/ 262 h 298"/>
                  <a:gd name="T92" fmla="*/ 496 w 577"/>
                  <a:gd name="T93" fmla="*/ 269 h 298"/>
                  <a:gd name="T94" fmla="*/ 506 w 577"/>
                  <a:gd name="T95" fmla="*/ 273 h 298"/>
                  <a:gd name="T96" fmla="*/ 516 w 577"/>
                  <a:gd name="T97" fmla="*/ 278 h 298"/>
                  <a:gd name="T98" fmla="*/ 526 w 577"/>
                  <a:gd name="T99" fmla="*/ 282 h 298"/>
                  <a:gd name="T100" fmla="*/ 536 w 577"/>
                  <a:gd name="T101" fmla="*/ 286 h 298"/>
                  <a:gd name="T102" fmla="*/ 556 w 577"/>
                  <a:gd name="T103" fmla="*/ 291 h 298"/>
                  <a:gd name="T104" fmla="*/ 566 w 577"/>
                  <a:gd name="T105" fmla="*/ 29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298">
                    <a:moveTo>
                      <a:pt x="0" y="0"/>
                    </a:moveTo>
                    <a:lnTo>
                      <a:pt x="0" y="0"/>
                    </a:lnTo>
                    <a:lnTo>
                      <a:pt x="10" y="0"/>
                    </a:lnTo>
                    <a:lnTo>
                      <a:pt x="19" y="0"/>
                    </a:lnTo>
                    <a:lnTo>
                      <a:pt x="19" y="2"/>
                    </a:lnTo>
                    <a:lnTo>
                      <a:pt x="29" y="2"/>
                    </a:lnTo>
                    <a:lnTo>
                      <a:pt x="39" y="2"/>
                    </a:lnTo>
                    <a:lnTo>
                      <a:pt x="39" y="4"/>
                    </a:lnTo>
                    <a:lnTo>
                      <a:pt x="49" y="4"/>
                    </a:lnTo>
                    <a:lnTo>
                      <a:pt x="49" y="6"/>
                    </a:lnTo>
                    <a:lnTo>
                      <a:pt x="60" y="6"/>
                    </a:lnTo>
                    <a:lnTo>
                      <a:pt x="70" y="9"/>
                    </a:lnTo>
                    <a:lnTo>
                      <a:pt x="70" y="11"/>
                    </a:lnTo>
                    <a:lnTo>
                      <a:pt x="79" y="11"/>
                    </a:lnTo>
                    <a:lnTo>
                      <a:pt x="79" y="13"/>
                    </a:lnTo>
                    <a:lnTo>
                      <a:pt x="89" y="13"/>
                    </a:lnTo>
                    <a:lnTo>
                      <a:pt x="89" y="15"/>
                    </a:lnTo>
                    <a:lnTo>
                      <a:pt x="89" y="17"/>
                    </a:lnTo>
                    <a:lnTo>
                      <a:pt x="99" y="17"/>
                    </a:lnTo>
                    <a:lnTo>
                      <a:pt x="99" y="19"/>
                    </a:lnTo>
                    <a:lnTo>
                      <a:pt x="109" y="22"/>
                    </a:lnTo>
                    <a:lnTo>
                      <a:pt x="109" y="24"/>
                    </a:lnTo>
                    <a:lnTo>
                      <a:pt x="119" y="24"/>
                    </a:lnTo>
                    <a:lnTo>
                      <a:pt x="119" y="26"/>
                    </a:lnTo>
                    <a:lnTo>
                      <a:pt x="119" y="28"/>
                    </a:lnTo>
                    <a:lnTo>
                      <a:pt x="129" y="31"/>
                    </a:lnTo>
                    <a:lnTo>
                      <a:pt x="129" y="33"/>
                    </a:lnTo>
                    <a:lnTo>
                      <a:pt x="139" y="35"/>
                    </a:lnTo>
                    <a:lnTo>
                      <a:pt x="139" y="37"/>
                    </a:lnTo>
                    <a:lnTo>
                      <a:pt x="139" y="39"/>
                    </a:lnTo>
                    <a:lnTo>
                      <a:pt x="148" y="39"/>
                    </a:lnTo>
                    <a:lnTo>
                      <a:pt x="148" y="41"/>
                    </a:lnTo>
                    <a:lnTo>
                      <a:pt x="148" y="44"/>
                    </a:lnTo>
                    <a:lnTo>
                      <a:pt x="158" y="44"/>
                    </a:lnTo>
                    <a:lnTo>
                      <a:pt x="158" y="46"/>
                    </a:lnTo>
                    <a:lnTo>
                      <a:pt x="158" y="48"/>
                    </a:lnTo>
                    <a:lnTo>
                      <a:pt x="158" y="50"/>
                    </a:lnTo>
                    <a:lnTo>
                      <a:pt x="168" y="50"/>
                    </a:lnTo>
                    <a:lnTo>
                      <a:pt x="168" y="52"/>
                    </a:lnTo>
                    <a:lnTo>
                      <a:pt x="168" y="54"/>
                    </a:lnTo>
                    <a:lnTo>
                      <a:pt x="179" y="57"/>
                    </a:lnTo>
                    <a:lnTo>
                      <a:pt x="179" y="59"/>
                    </a:lnTo>
                    <a:lnTo>
                      <a:pt x="179" y="61"/>
                    </a:lnTo>
                    <a:lnTo>
                      <a:pt x="189" y="63"/>
                    </a:lnTo>
                    <a:lnTo>
                      <a:pt x="189" y="66"/>
                    </a:lnTo>
                    <a:lnTo>
                      <a:pt x="199" y="68"/>
                    </a:lnTo>
                    <a:lnTo>
                      <a:pt x="199" y="70"/>
                    </a:lnTo>
                    <a:lnTo>
                      <a:pt x="199" y="72"/>
                    </a:lnTo>
                    <a:lnTo>
                      <a:pt x="208" y="74"/>
                    </a:lnTo>
                    <a:lnTo>
                      <a:pt x="208" y="76"/>
                    </a:lnTo>
                    <a:lnTo>
                      <a:pt x="208" y="79"/>
                    </a:lnTo>
                    <a:lnTo>
                      <a:pt x="218" y="81"/>
                    </a:lnTo>
                    <a:lnTo>
                      <a:pt x="218" y="83"/>
                    </a:lnTo>
                    <a:lnTo>
                      <a:pt x="218" y="85"/>
                    </a:lnTo>
                    <a:lnTo>
                      <a:pt x="228" y="87"/>
                    </a:lnTo>
                    <a:lnTo>
                      <a:pt x="228" y="89"/>
                    </a:lnTo>
                    <a:lnTo>
                      <a:pt x="228" y="92"/>
                    </a:lnTo>
                    <a:lnTo>
                      <a:pt x="228" y="94"/>
                    </a:lnTo>
                    <a:lnTo>
                      <a:pt x="238" y="96"/>
                    </a:lnTo>
                    <a:lnTo>
                      <a:pt x="238" y="98"/>
                    </a:lnTo>
                    <a:lnTo>
                      <a:pt x="238" y="100"/>
                    </a:lnTo>
                    <a:lnTo>
                      <a:pt x="248" y="100"/>
                    </a:lnTo>
                    <a:lnTo>
                      <a:pt x="248" y="103"/>
                    </a:lnTo>
                    <a:lnTo>
                      <a:pt x="248" y="105"/>
                    </a:lnTo>
                    <a:lnTo>
                      <a:pt x="248" y="107"/>
                    </a:lnTo>
                    <a:lnTo>
                      <a:pt x="258" y="109"/>
                    </a:lnTo>
                    <a:lnTo>
                      <a:pt x="258" y="111"/>
                    </a:lnTo>
                    <a:lnTo>
                      <a:pt x="258" y="114"/>
                    </a:lnTo>
                    <a:lnTo>
                      <a:pt x="267" y="116"/>
                    </a:lnTo>
                    <a:lnTo>
                      <a:pt x="267" y="118"/>
                    </a:lnTo>
                    <a:lnTo>
                      <a:pt x="267" y="120"/>
                    </a:lnTo>
                    <a:lnTo>
                      <a:pt x="267" y="122"/>
                    </a:lnTo>
                    <a:lnTo>
                      <a:pt x="277" y="124"/>
                    </a:lnTo>
                    <a:lnTo>
                      <a:pt x="277" y="127"/>
                    </a:lnTo>
                    <a:lnTo>
                      <a:pt x="277" y="129"/>
                    </a:lnTo>
                    <a:lnTo>
                      <a:pt x="288" y="131"/>
                    </a:lnTo>
                    <a:lnTo>
                      <a:pt x="288" y="133"/>
                    </a:lnTo>
                    <a:lnTo>
                      <a:pt x="288" y="135"/>
                    </a:lnTo>
                    <a:lnTo>
                      <a:pt x="298" y="138"/>
                    </a:lnTo>
                    <a:lnTo>
                      <a:pt x="298" y="140"/>
                    </a:lnTo>
                    <a:lnTo>
                      <a:pt x="298" y="142"/>
                    </a:lnTo>
                    <a:lnTo>
                      <a:pt x="298" y="144"/>
                    </a:lnTo>
                    <a:lnTo>
                      <a:pt x="308" y="144"/>
                    </a:lnTo>
                    <a:lnTo>
                      <a:pt x="308" y="146"/>
                    </a:lnTo>
                    <a:lnTo>
                      <a:pt x="308" y="149"/>
                    </a:lnTo>
                    <a:lnTo>
                      <a:pt x="318" y="151"/>
                    </a:lnTo>
                    <a:lnTo>
                      <a:pt x="318" y="153"/>
                    </a:lnTo>
                    <a:lnTo>
                      <a:pt x="318" y="155"/>
                    </a:lnTo>
                    <a:lnTo>
                      <a:pt x="318" y="157"/>
                    </a:lnTo>
                    <a:lnTo>
                      <a:pt x="328" y="159"/>
                    </a:lnTo>
                    <a:lnTo>
                      <a:pt x="328" y="162"/>
                    </a:lnTo>
                    <a:lnTo>
                      <a:pt x="328" y="164"/>
                    </a:lnTo>
                    <a:lnTo>
                      <a:pt x="337" y="166"/>
                    </a:lnTo>
                    <a:lnTo>
                      <a:pt x="337" y="168"/>
                    </a:lnTo>
                    <a:lnTo>
                      <a:pt x="337" y="170"/>
                    </a:lnTo>
                    <a:lnTo>
                      <a:pt x="337" y="173"/>
                    </a:lnTo>
                    <a:lnTo>
                      <a:pt x="347" y="175"/>
                    </a:lnTo>
                    <a:lnTo>
                      <a:pt x="347" y="177"/>
                    </a:lnTo>
                    <a:lnTo>
                      <a:pt x="347" y="179"/>
                    </a:lnTo>
                    <a:lnTo>
                      <a:pt x="357" y="181"/>
                    </a:lnTo>
                    <a:lnTo>
                      <a:pt x="357" y="183"/>
                    </a:lnTo>
                    <a:lnTo>
                      <a:pt x="357" y="186"/>
                    </a:lnTo>
                    <a:lnTo>
                      <a:pt x="367" y="188"/>
                    </a:lnTo>
                    <a:lnTo>
                      <a:pt x="367" y="190"/>
                    </a:lnTo>
                    <a:lnTo>
                      <a:pt x="367" y="192"/>
                    </a:lnTo>
                    <a:lnTo>
                      <a:pt x="377" y="194"/>
                    </a:lnTo>
                    <a:lnTo>
                      <a:pt x="377" y="197"/>
                    </a:lnTo>
                    <a:lnTo>
                      <a:pt x="377" y="199"/>
                    </a:lnTo>
                    <a:lnTo>
                      <a:pt x="387" y="201"/>
                    </a:lnTo>
                    <a:lnTo>
                      <a:pt x="387" y="203"/>
                    </a:lnTo>
                    <a:lnTo>
                      <a:pt x="387" y="205"/>
                    </a:lnTo>
                    <a:lnTo>
                      <a:pt x="397" y="208"/>
                    </a:lnTo>
                    <a:lnTo>
                      <a:pt x="397" y="210"/>
                    </a:lnTo>
                    <a:lnTo>
                      <a:pt x="397" y="212"/>
                    </a:lnTo>
                    <a:lnTo>
                      <a:pt x="407" y="214"/>
                    </a:lnTo>
                    <a:lnTo>
                      <a:pt x="407" y="216"/>
                    </a:lnTo>
                    <a:lnTo>
                      <a:pt x="407" y="218"/>
                    </a:lnTo>
                    <a:lnTo>
                      <a:pt x="417" y="221"/>
                    </a:lnTo>
                    <a:lnTo>
                      <a:pt x="417" y="223"/>
                    </a:lnTo>
                    <a:lnTo>
                      <a:pt x="417" y="225"/>
                    </a:lnTo>
                    <a:lnTo>
                      <a:pt x="427" y="225"/>
                    </a:lnTo>
                    <a:lnTo>
                      <a:pt x="427" y="227"/>
                    </a:lnTo>
                    <a:lnTo>
                      <a:pt x="427" y="229"/>
                    </a:lnTo>
                    <a:lnTo>
                      <a:pt x="427" y="231"/>
                    </a:lnTo>
                    <a:lnTo>
                      <a:pt x="437" y="234"/>
                    </a:lnTo>
                    <a:lnTo>
                      <a:pt x="437" y="236"/>
                    </a:lnTo>
                    <a:lnTo>
                      <a:pt x="447" y="238"/>
                    </a:lnTo>
                    <a:lnTo>
                      <a:pt x="447" y="240"/>
                    </a:lnTo>
                    <a:lnTo>
                      <a:pt x="447" y="243"/>
                    </a:lnTo>
                    <a:lnTo>
                      <a:pt x="456" y="245"/>
                    </a:lnTo>
                    <a:lnTo>
                      <a:pt x="456" y="247"/>
                    </a:lnTo>
                    <a:lnTo>
                      <a:pt x="466" y="249"/>
                    </a:lnTo>
                    <a:lnTo>
                      <a:pt x="466" y="251"/>
                    </a:lnTo>
                    <a:lnTo>
                      <a:pt x="466" y="253"/>
                    </a:lnTo>
                    <a:lnTo>
                      <a:pt x="476" y="256"/>
                    </a:lnTo>
                    <a:lnTo>
                      <a:pt x="476" y="258"/>
                    </a:lnTo>
                    <a:lnTo>
                      <a:pt x="486" y="260"/>
                    </a:lnTo>
                    <a:lnTo>
                      <a:pt x="486" y="262"/>
                    </a:lnTo>
                    <a:lnTo>
                      <a:pt x="496" y="264"/>
                    </a:lnTo>
                    <a:lnTo>
                      <a:pt x="496" y="266"/>
                    </a:lnTo>
                    <a:lnTo>
                      <a:pt x="496" y="269"/>
                    </a:lnTo>
                    <a:lnTo>
                      <a:pt x="506" y="269"/>
                    </a:lnTo>
                    <a:lnTo>
                      <a:pt x="506" y="271"/>
                    </a:lnTo>
                    <a:lnTo>
                      <a:pt x="506" y="273"/>
                    </a:lnTo>
                    <a:lnTo>
                      <a:pt x="516" y="273"/>
                    </a:lnTo>
                    <a:lnTo>
                      <a:pt x="516" y="275"/>
                    </a:lnTo>
                    <a:lnTo>
                      <a:pt x="516" y="278"/>
                    </a:lnTo>
                    <a:lnTo>
                      <a:pt x="526" y="278"/>
                    </a:lnTo>
                    <a:lnTo>
                      <a:pt x="526" y="280"/>
                    </a:lnTo>
                    <a:lnTo>
                      <a:pt x="526" y="282"/>
                    </a:lnTo>
                    <a:lnTo>
                      <a:pt x="536" y="282"/>
                    </a:lnTo>
                    <a:lnTo>
                      <a:pt x="536" y="284"/>
                    </a:lnTo>
                    <a:lnTo>
                      <a:pt x="536" y="286"/>
                    </a:lnTo>
                    <a:lnTo>
                      <a:pt x="546" y="286"/>
                    </a:lnTo>
                    <a:lnTo>
                      <a:pt x="546" y="288"/>
                    </a:lnTo>
                    <a:lnTo>
                      <a:pt x="556" y="291"/>
                    </a:lnTo>
                    <a:lnTo>
                      <a:pt x="556" y="293"/>
                    </a:lnTo>
                    <a:lnTo>
                      <a:pt x="566" y="295"/>
                    </a:lnTo>
                    <a:lnTo>
                      <a:pt x="566" y="297"/>
                    </a:lnTo>
                    <a:lnTo>
                      <a:pt x="576" y="297"/>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74" name="Freeform 18">
                <a:extLst>
                  <a:ext uri="{FF2B5EF4-FFF2-40B4-BE49-F238E27FC236}">
                    <a16:creationId xmlns:a16="http://schemas.microsoft.com/office/drawing/2014/main" id="{28F4AD65-5B22-0723-00CA-58BF9996A0EB}"/>
                  </a:ext>
                </a:extLst>
              </p:cNvPr>
              <p:cNvSpPr>
                <a:spLocks/>
              </p:cNvSpPr>
              <p:nvPr/>
            </p:nvSpPr>
            <p:spPr bwMode="auto">
              <a:xfrm>
                <a:off x="2632" y="2749"/>
                <a:ext cx="416" cy="51"/>
              </a:xfrm>
              <a:custGeom>
                <a:avLst/>
                <a:gdLst>
                  <a:gd name="T0" fmla="*/ 0 w 571"/>
                  <a:gd name="T1" fmla="*/ 0 h 51"/>
                  <a:gd name="T2" fmla="*/ 9 w 571"/>
                  <a:gd name="T3" fmla="*/ 2 h 51"/>
                  <a:gd name="T4" fmla="*/ 9 w 571"/>
                  <a:gd name="T5" fmla="*/ 7 h 51"/>
                  <a:gd name="T6" fmla="*/ 19 w 571"/>
                  <a:gd name="T7" fmla="*/ 9 h 51"/>
                  <a:gd name="T8" fmla="*/ 30 w 571"/>
                  <a:gd name="T9" fmla="*/ 11 h 51"/>
                  <a:gd name="T10" fmla="*/ 50 w 571"/>
                  <a:gd name="T11" fmla="*/ 15 h 51"/>
                  <a:gd name="T12" fmla="*/ 60 w 571"/>
                  <a:gd name="T13" fmla="*/ 17 h 51"/>
                  <a:gd name="T14" fmla="*/ 69 w 571"/>
                  <a:gd name="T15" fmla="*/ 20 h 51"/>
                  <a:gd name="T16" fmla="*/ 79 w 571"/>
                  <a:gd name="T17" fmla="*/ 22 h 51"/>
                  <a:gd name="T18" fmla="*/ 89 w 571"/>
                  <a:gd name="T19" fmla="*/ 24 h 51"/>
                  <a:gd name="T20" fmla="*/ 100 w 571"/>
                  <a:gd name="T21" fmla="*/ 26 h 51"/>
                  <a:gd name="T22" fmla="*/ 110 w 571"/>
                  <a:gd name="T23" fmla="*/ 28 h 51"/>
                  <a:gd name="T24" fmla="*/ 120 w 571"/>
                  <a:gd name="T25" fmla="*/ 31 h 51"/>
                  <a:gd name="T26" fmla="*/ 130 w 571"/>
                  <a:gd name="T27" fmla="*/ 33 h 51"/>
                  <a:gd name="T28" fmla="*/ 149 w 571"/>
                  <a:gd name="T29" fmla="*/ 35 h 51"/>
                  <a:gd name="T30" fmla="*/ 160 w 571"/>
                  <a:gd name="T31" fmla="*/ 37 h 51"/>
                  <a:gd name="T32" fmla="*/ 180 w 571"/>
                  <a:gd name="T33" fmla="*/ 37 h 51"/>
                  <a:gd name="T34" fmla="*/ 190 w 571"/>
                  <a:gd name="T35" fmla="*/ 39 h 51"/>
                  <a:gd name="T36" fmla="*/ 209 w 571"/>
                  <a:gd name="T37" fmla="*/ 41 h 51"/>
                  <a:gd name="T38" fmla="*/ 230 w 571"/>
                  <a:gd name="T39" fmla="*/ 41 h 51"/>
                  <a:gd name="T40" fmla="*/ 240 w 571"/>
                  <a:gd name="T41" fmla="*/ 44 h 51"/>
                  <a:gd name="T42" fmla="*/ 259 w 571"/>
                  <a:gd name="T43" fmla="*/ 44 h 51"/>
                  <a:gd name="T44" fmla="*/ 269 w 571"/>
                  <a:gd name="T45" fmla="*/ 46 h 51"/>
                  <a:gd name="T46" fmla="*/ 290 w 571"/>
                  <a:gd name="T47" fmla="*/ 46 h 51"/>
                  <a:gd name="T48" fmla="*/ 310 w 571"/>
                  <a:gd name="T49" fmla="*/ 46 h 51"/>
                  <a:gd name="T50" fmla="*/ 329 w 571"/>
                  <a:gd name="T51" fmla="*/ 48 h 51"/>
                  <a:gd name="T52" fmla="*/ 350 w 571"/>
                  <a:gd name="T53" fmla="*/ 48 h 51"/>
                  <a:gd name="T54" fmla="*/ 370 w 571"/>
                  <a:gd name="T55" fmla="*/ 48 h 51"/>
                  <a:gd name="T56" fmla="*/ 389 w 571"/>
                  <a:gd name="T57" fmla="*/ 48 h 51"/>
                  <a:gd name="T58" fmla="*/ 410 w 571"/>
                  <a:gd name="T59" fmla="*/ 48 h 51"/>
                  <a:gd name="T60" fmla="*/ 430 w 571"/>
                  <a:gd name="T61" fmla="*/ 48 h 51"/>
                  <a:gd name="T62" fmla="*/ 449 w 571"/>
                  <a:gd name="T63" fmla="*/ 48 h 51"/>
                  <a:gd name="T64" fmla="*/ 459 w 571"/>
                  <a:gd name="T65" fmla="*/ 50 h 51"/>
                  <a:gd name="T66" fmla="*/ 480 w 571"/>
                  <a:gd name="T67" fmla="*/ 50 h 51"/>
                  <a:gd name="T68" fmla="*/ 500 w 571"/>
                  <a:gd name="T69" fmla="*/ 50 h 51"/>
                  <a:gd name="T70" fmla="*/ 519 w 571"/>
                  <a:gd name="T71" fmla="*/ 50 h 51"/>
                  <a:gd name="T72" fmla="*/ 540 w 571"/>
                  <a:gd name="T73" fmla="*/ 50 h 51"/>
                  <a:gd name="T74" fmla="*/ 560 w 571"/>
                  <a:gd name="T7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1" h="51">
                    <a:moveTo>
                      <a:pt x="0" y="0"/>
                    </a:moveTo>
                    <a:lnTo>
                      <a:pt x="0" y="0"/>
                    </a:lnTo>
                    <a:lnTo>
                      <a:pt x="0" y="2"/>
                    </a:lnTo>
                    <a:lnTo>
                      <a:pt x="9" y="2"/>
                    </a:lnTo>
                    <a:lnTo>
                      <a:pt x="9" y="4"/>
                    </a:lnTo>
                    <a:lnTo>
                      <a:pt x="9" y="7"/>
                    </a:lnTo>
                    <a:lnTo>
                      <a:pt x="19" y="7"/>
                    </a:lnTo>
                    <a:lnTo>
                      <a:pt x="19" y="9"/>
                    </a:lnTo>
                    <a:lnTo>
                      <a:pt x="30" y="9"/>
                    </a:lnTo>
                    <a:lnTo>
                      <a:pt x="30" y="11"/>
                    </a:lnTo>
                    <a:lnTo>
                      <a:pt x="40" y="13"/>
                    </a:lnTo>
                    <a:lnTo>
                      <a:pt x="50" y="15"/>
                    </a:lnTo>
                    <a:lnTo>
                      <a:pt x="50" y="17"/>
                    </a:lnTo>
                    <a:lnTo>
                      <a:pt x="60" y="17"/>
                    </a:lnTo>
                    <a:lnTo>
                      <a:pt x="60" y="20"/>
                    </a:lnTo>
                    <a:lnTo>
                      <a:pt x="69" y="20"/>
                    </a:lnTo>
                    <a:lnTo>
                      <a:pt x="69" y="22"/>
                    </a:lnTo>
                    <a:lnTo>
                      <a:pt x="79" y="22"/>
                    </a:lnTo>
                    <a:lnTo>
                      <a:pt x="79" y="24"/>
                    </a:lnTo>
                    <a:lnTo>
                      <a:pt x="89" y="24"/>
                    </a:lnTo>
                    <a:lnTo>
                      <a:pt x="89" y="26"/>
                    </a:lnTo>
                    <a:lnTo>
                      <a:pt x="100" y="26"/>
                    </a:lnTo>
                    <a:lnTo>
                      <a:pt x="100" y="28"/>
                    </a:lnTo>
                    <a:lnTo>
                      <a:pt x="110" y="28"/>
                    </a:lnTo>
                    <a:lnTo>
                      <a:pt x="120" y="28"/>
                    </a:lnTo>
                    <a:lnTo>
                      <a:pt x="120" y="31"/>
                    </a:lnTo>
                    <a:lnTo>
                      <a:pt x="130" y="31"/>
                    </a:lnTo>
                    <a:lnTo>
                      <a:pt x="130" y="33"/>
                    </a:lnTo>
                    <a:lnTo>
                      <a:pt x="139" y="33"/>
                    </a:lnTo>
                    <a:lnTo>
                      <a:pt x="149" y="35"/>
                    </a:lnTo>
                    <a:lnTo>
                      <a:pt x="160" y="35"/>
                    </a:lnTo>
                    <a:lnTo>
                      <a:pt x="160" y="37"/>
                    </a:lnTo>
                    <a:lnTo>
                      <a:pt x="170" y="37"/>
                    </a:lnTo>
                    <a:lnTo>
                      <a:pt x="180" y="37"/>
                    </a:lnTo>
                    <a:lnTo>
                      <a:pt x="180" y="39"/>
                    </a:lnTo>
                    <a:lnTo>
                      <a:pt x="190" y="39"/>
                    </a:lnTo>
                    <a:lnTo>
                      <a:pt x="199" y="39"/>
                    </a:lnTo>
                    <a:lnTo>
                      <a:pt x="209" y="41"/>
                    </a:lnTo>
                    <a:lnTo>
                      <a:pt x="220" y="41"/>
                    </a:lnTo>
                    <a:lnTo>
                      <a:pt x="230" y="41"/>
                    </a:lnTo>
                    <a:lnTo>
                      <a:pt x="230" y="44"/>
                    </a:lnTo>
                    <a:lnTo>
                      <a:pt x="240" y="44"/>
                    </a:lnTo>
                    <a:lnTo>
                      <a:pt x="250" y="44"/>
                    </a:lnTo>
                    <a:lnTo>
                      <a:pt x="259" y="44"/>
                    </a:lnTo>
                    <a:lnTo>
                      <a:pt x="269" y="44"/>
                    </a:lnTo>
                    <a:lnTo>
                      <a:pt x="269" y="46"/>
                    </a:lnTo>
                    <a:lnTo>
                      <a:pt x="279" y="46"/>
                    </a:lnTo>
                    <a:lnTo>
                      <a:pt x="290" y="46"/>
                    </a:lnTo>
                    <a:lnTo>
                      <a:pt x="300" y="46"/>
                    </a:lnTo>
                    <a:lnTo>
                      <a:pt x="310" y="46"/>
                    </a:lnTo>
                    <a:lnTo>
                      <a:pt x="320" y="46"/>
                    </a:lnTo>
                    <a:lnTo>
                      <a:pt x="329" y="48"/>
                    </a:lnTo>
                    <a:lnTo>
                      <a:pt x="339" y="48"/>
                    </a:lnTo>
                    <a:lnTo>
                      <a:pt x="350" y="48"/>
                    </a:lnTo>
                    <a:lnTo>
                      <a:pt x="360" y="48"/>
                    </a:lnTo>
                    <a:lnTo>
                      <a:pt x="370" y="48"/>
                    </a:lnTo>
                    <a:lnTo>
                      <a:pt x="380" y="48"/>
                    </a:lnTo>
                    <a:lnTo>
                      <a:pt x="389" y="48"/>
                    </a:lnTo>
                    <a:lnTo>
                      <a:pt x="399" y="48"/>
                    </a:lnTo>
                    <a:lnTo>
                      <a:pt x="410" y="48"/>
                    </a:lnTo>
                    <a:lnTo>
                      <a:pt x="420" y="48"/>
                    </a:lnTo>
                    <a:lnTo>
                      <a:pt x="430" y="48"/>
                    </a:lnTo>
                    <a:lnTo>
                      <a:pt x="440" y="48"/>
                    </a:lnTo>
                    <a:lnTo>
                      <a:pt x="449" y="48"/>
                    </a:lnTo>
                    <a:lnTo>
                      <a:pt x="449" y="50"/>
                    </a:lnTo>
                    <a:lnTo>
                      <a:pt x="459" y="50"/>
                    </a:lnTo>
                    <a:lnTo>
                      <a:pt x="469" y="50"/>
                    </a:lnTo>
                    <a:lnTo>
                      <a:pt x="480" y="50"/>
                    </a:lnTo>
                    <a:lnTo>
                      <a:pt x="490" y="50"/>
                    </a:lnTo>
                    <a:lnTo>
                      <a:pt x="500" y="50"/>
                    </a:lnTo>
                    <a:lnTo>
                      <a:pt x="510" y="50"/>
                    </a:lnTo>
                    <a:lnTo>
                      <a:pt x="519" y="50"/>
                    </a:lnTo>
                    <a:lnTo>
                      <a:pt x="529" y="50"/>
                    </a:lnTo>
                    <a:lnTo>
                      <a:pt x="540" y="50"/>
                    </a:lnTo>
                    <a:lnTo>
                      <a:pt x="550" y="50"/>
                    </a:lnTo>
                    <a:lnTo>
                      <a:pt x="560" y="50"/>
                    </a:lnTo>
                    <a:lnTo>
                      <a:pt x="570" y="5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1475" name="Rectangle 19">
              <a:extLst>
                <a:ext uri="{FF2B5EF4-FFF2-40B4-BE49-F238E27FC236}">
                  <a16:creationId xmlns:a16="http://schemas.microsoft.com/office/drawing/2014/main" id="{D0495D3C-0E19-68CF-386E-C223AC2E66A9}"/>
                </a:ext>
              </a:extLst>
            </p:cNvPr>
            <p:cNvSpPr>
              <a:spLocks noChangeArrowheads="1"/>
            </p:cNvSpPr>
            <p:nvPr/>
          </p:nvSpPr>
          <p:spPr bwMode="auto">
            <a:xfrm>
              <a:off x="1585" y="2826"/>
              <a:ext cx="1245" cy="54"/>
            </a:xfrm>
            <a:prstGeom prst="rect">
              <a:avLst/>
            </a:prstGeom>
            <a:solidFill>
              <a:srgbClr val="00DFCA"/>
            </a:solidFill>
            <a:ln w="381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1476" name="Group 20">
            <a:extLst>
              <a:ext uri="{FF2B5EF4-FFF2-40B4-BE49-F238E27FC236}">
                <a16:creationId xmlns:a16="http://schemas.microsoft.com/office/drawing/2014/main" id="{86958DAB-887E-AFD7-FAE0-545431E60A5F}"/>
              </a:ext>
            </a:extLst>
          </p:cNvPr>
          <p:cNvGrpSpPr>
            <a:grpSpLocks/>
          </p:cNvGrpSpPr>
          <p:nvPr/>
        </p:nvGrpSpPr>
        <p:grpSpPr bwMode="auto">
          <a:xfrm>
            <a:off x="1547813" y="5151438"/>
            <a:ext cx="3376612" cy="990600"/>
            <a:chOff x="1080" y="3172"/>
            <a:chExt cx="2304" cy="624"/>
          </a:xfrm>
        </p:grpSpPr>
        <p:grpSp>
          <p:nvGrpSpPr>
            <p:cNvPr id="531477" name="Group 21">
              <a:extLst>
                <a:ext uri="{FF2B5EF4-FFF2-40B4-BE49-F238E27FC236}">
                  <a16:creationId xmlns:a16="http://schemas.microsoft.com/office/drawing/2014/main" id="{BFAC7602-19CC-124B-864B-5754ADF07D07}"/>
                </a:ext>
              </a:extLst>
            </p:cNvPr>
            <p:cNvGrpSpPr>
              <a:grpSpLocks/>
            </p:cNvGrpSpPr>
            <p:nvPr/>
          </p:nvGrpSpPr>
          <p:grpSpPr bwMode="auto">
            <a:xfrm>
              <a:off x="1080" y="3172"/>
              <a:ext cx="2304" cy="507"/>
              <a:chOff x="1080" y="3172"/>
              <a:chExt cx="2304" cy="507"/>
            </a:xfrm>
          </p:grpSpPr>
          <p:sp>
            <p:nvSpPr>
              <p:cNvPr id="531478" name="Freeform 22">
                <a:extLst>
                  <a:ext uri="{FF2B5EF4-FFF2-40B4-BE49-F238E27FC236}">
                    <a16:creationId xmlns:a16="http://schemas.microsoft.com/office/drawing/2014/main" id="{2223B3DD-67AE-469C-CCE0-45115410CABA}"/>
                  </a:ext>
                </a:extLst>
              </p:cNvPr>
              <p:cNvSpPr>
                <a:spLocks/>
              </p:cNvSpPr>
              <p:nvPr/>
            </p:nvSpPr>
            <p:spPr bwMode="auto">
              <a:xfrm>
                <a:off x="1080" y="3612"/>
                <a:ext cx="583" cy="67"/>
              </a:xfrm>
              <a:custGeom>
                <a:avLst/>
                <a:gdLst>
                  <a:gd name="T0" fmla="*/ 20 w 1129"/>
                  <a:gd name="T1" fmla="*/ 45 h 46"/>
                  <a:gd name="T2" fmla="*/ 59 w 1129"/>
                  <a:gd name="T3" fmla="*/ 45 h 46"/>
                  <a:gd name="T4" fmla="*/ 97 w 1129"/>
                  <a:gd name="T5" fmla="*/ 45 h 46"/>
                  <a:gd name="T6" fmla="*/ 136 w 1129"/>
                  <a:gd name="T7" fmla="*/ 45 h 46"/>
                  <a:gd name="T8" fmla="*/ 176 w 1129"/>
                  <a:gd name="T9" fmla="*/ 45 h 46"/>
                  <a:gd name="T10" fmla="*/ 213 w 1129"/>
                  <a:gd name="T11" fmla="*/ 45 h 46"/>
                  <a:gd name="T12" fmla="*/ 253 w 1129"/>
                  <a:gd name="T13" fmla="*/ 45 h 46"/>
                  <a:gd name="T14" fmla="*/ 273 w 1129"/>
                  <a:gd name="T15" fmla="*/ 43 h 46"/>
                  <a:gd name="T16" fmla="*/ 312 w 1129"/>
                  <a:gd name="T17" fmla="*/ 43 h 46"/>
                  <a:gd name="T18" fmla="*/ 350 w 1129"/>
                  <a:gd name="T19" fmla="*/ 43 h 46"/>
                  <a:gd name="T20" fmla="*/ 389 w 1129"/>
                  <a:gd name="T21" fmla="*/ 43 h 46"/>
                  <a:gd name="T22" fmla="*/ 429 w 1129"/>
                  <a:gd name="T23" fmla="*/ 43 h 46"/>
                  <a:gd name="T24" fmla="*/ 466 w 1129"/>
                  <a:gd name="T25" fmla="*/ 43 h 46"/>
                  <a:gd name="T26" fmla="*/ 506 w 1129"/>
                  <a:gd name="T27" fmla="*/ 43 h 46"/>
                  <a:gd name="T28" fmla="*/ 545 w 1129"/>
                  <a:gd name="T29" fmla="*/ 41 h 46"/>
                  <a:gd name="T30" fmla="*/ 583 w 1129"/>
                  <a:gd name="T31" fmla="*/ 41 h 46"/>
                  <a:gd name="T32" fmla="*/ 622 w 1129"/>
                  <a:gd name="T33" fmla="*/ 41 h 46"/>
                  <a:gd name="T34" fmla="*/ 642 w 1129"/>
                  <a:gd name="T35" fmla="*/ 39 h 46"/>
                  <a:gd name="T36" fmla="*/ 681 w 1129"/>
                  <a:gd name="T37" fmla="*/ 39 h 46"/>
                  <a:gd name="T38" fmla="*/ 699 w 1129"/>
                  <a:gd name="T39" fmla="*/ 37 h 46"/>
                  <a:gd name="T40" fmla="*/ 739 w 1129"/>
                  <a:gd name="T41" fmla="*/ 37 h 46"/>
                  <a:gd name="T42" fmla="*/ 778 w 1129"/>
                  <a:gd name="T43" fmla="*/ 34 h 46"/>
                  <a:gd name="T44" fmla="*/ 798 w 1129"/>
                  <a:gd name="T45" fmla="*/ 32 h 46"/>
                  <a:gd name="T46" fmla="*/ 836 w 1129"/>
                  <a:gd name="T47" fmla="*/ 32 h 46"/>
                  <a:gd name="T48" fmla="*/ 855 w 1129"/>
                  <a:gd name="T49" fmla="*/ 30 h 46"/>
                  <a:gd name="T50" fmla="*/ 895 w 1129"/>
                  <a:gd name="T51" fmla="*/ 28 h 46"/>
                  <a:gd name="T52" fmla="*/ 915 w 1129"/>
                  <a:gd name="T53" fmla="*/ 26 h 46"/>
                  <a:gd name="T54" fmla="*/ 933 w 1129"/>
                  <a:gd name="T55" fmla="*/ 24 h 46"/>
                  <a:gd name="T56" fmla="*/ 952 w 1129"/>
                  <a:gd name="T57" fmla="*/ 22 h 46"/>
                  <a:gd name="T58" fmla="*/ 972 w 1129"/>
                  <a:gd name="T59" fmla="*/ 19 h 46"/>
                  <a:gd name="T60" fmla="*/ 992 w 1129"/>
                  <a:gd name="T61" fmla="*/ 17 h 46"/>
                  <a:gd name="T62" fmla="*/ 1011 w 1129"/>
                  <a:gd name="T63" fmla="*/ 15 h 46"/>
                  <a:gd name="T64" fmla="*/ 1031 w 1129"/>
                  <a:gd name="T65" fmla="*/ 13 h 46"/>
                  <a:gd name="T66" fmla="*/ 1051 w 1129"/>
                  <a:gd name="T67" fmla="*/ 11 h 46"/>
                  <a:gd name="T68" fmla="*/ 1089 w 1129"/>
                  <a:gd name="T69" fmla="*/ 7 h 46"/>
                  <a:gd name="T70" fmla="*/ 1108 w 1129"/>
                  <a:gd name="T71" fmla="*/ 4 h 46"/>
                  <a:gd name="T72" fmla="*/ 1128 w 1129"/>
                  <a:gd name="T73"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9" h="46">
                    <a:moveTo>
                      <a:pt x="0" y="45"/>
                    </a:moveTo>
                    <a:lnTo>
                      <a:pt x="20" y="45"/>
                    </a:lnTo>
                    <a:lnTo>
                      <a:pt x="39" y="45"/>
                    </a:lnTo>
                    <a:lnTo>
                      <a:pt x="59" y="45"/>
                    </a:lnTo>
                    <a:lnTo>
                      <a:pt x="77" y="45"/>
                    </a:lnTo>
                    <a:lnTo>
                      <a:pt x="97" y="45"/>
                    </a:lnTo>
                    <a:lnTo>
                      <a:pt x="117" y="45"/>
                    </a:lnTo>
                    <a:lnTo>
                      <a:pt x="136" y="45"/>
                    </a:lnTo>
                    <a:lnTo>
                      <a:pt x="156" y="45"/>
                    </a:lnTo>
                    <a:lnTo>
                      <a:pt x="176" y="45"/>
                    </a:lnTo>
                    <a:lnTo>
                      <a:pt x="194" y="45"/>
                    </a:lnTo>
                    <a:lnTo>
                      <a:pt x="213" y="45"/>
                    </a:lnTo>
                    <a:lnTo>
                      <a:pt x="233" y="45"/>
                    </a:lnTo>
                    <a:lnTo>
                      <a:pt x="253" y="45"/>
                    </a:lnTo>
                    <a:lnTo>
                      <a:pt x="273" y="45"/>
                    </a:lnTo>
                    <a:lnTo>
                      <a:pt x="273" y="43"/>
                    </a:lnTo>
                    <a:lnTo>
                      <a:pt x="292" y="43"/>
                    </a:lnTo>
                    <a:lnTo>
                      <a:pt x="312" y="43"/>
                    </a:lnTo>
                    <a:lnTo>
                      <a:pt x="330" y="43"/>
                    </a:lnTo>
                    <a:lnTo>
                      <a:pt x="350" y="43"/>
                    </a:lnTo>
                    <a:lnTo>
                      <a:pt x="369" y="43"/>
                    </a:lnTo>
                    <a:lnTo>
                      <a:pt x="389" y="43"/>
                    </a:lnTo>
                    <a:lnTo>
                      <a:pt x="409" y="43"/>
                    </a:lnTo>
                    <a:lnTo>
                      <a:pt x="429" y="43"/>
                    </a:lnTo>
                    <a:lnTo>
                      <a:pt x="447" y="43"/>
                    </a:lnTo>
                    <a:lnTo>
                      <a:pt x="466" y="43"/>
                    </a:lnTo>
                    <a:lnTo>
                      <a:pt x="486" y="43"/>
                    </a:lnTo>
                    <a:lnTo>
                      <a:pt x="506" y="43"/>
                    </a:lnTo>
                    <a:lnTo>
                      <a:pt x="525" y="41"/>
                    </a:lnTo>
                    <a:lnTo>
                      <a:pt x="545" y="41"/>
                    </a:lnTo>
                    <a:lnTo>
                      <a:pt x="563" y="41"/>
                    </a:lnTo>
                    <a:lnTo>
                      <a:pt x="583" y="41"/>
                    </a:lnTo>
                    <a:lnTo>
                      <a:pt x="603" y="41"/>
                    </a:lnTo>
                    <a:lnTo>
                      <a:pt x="622" y="41"/>
                    </a:lnTo>
                    <a:lnTo>
                      <a:pt x="622" y="39"/>
                    </a:lnTo>
                    <a:lnTo>
                      <a:pt x="642" y="39"/>
                    </a:lnTo>
                    <a:lnTo>
                      <a:pt x="662" y="39"/>
                    </a:lnTo>
                    <a:lnTo>
                      <a:pt x="681" y="39"/>
                    </a:lnTo>
                    <a:lnTo>
                      <a:pt x="699" y="39"/>
                    </a:lnTo>
                    <a:lnTo>
                      <a:pt x="699" y="37"/>
                    </a:lnTo>
                    <a:lnTo>
                      <a:pt x="719" y="37"/>
                    </a:lnTo>
                    <a:lnTo>
                      <a:pt x="739" y="37"/>
                    </a:lnTo>
                    <a:lnTo>
                      <a:pt x="759" y="34"/>
                    </a:lnTo>
                    <a:lnTo>
                      <a:pt x="778" y="34"/>
                    </a:lnTo>
                    <a:lnTo>
                      <a:pt x="798" y="34"/>
                    </a:lnTo>
                    <a:lnTo>
                      <a:pt x="798" y="32"/>
                    </a:lnTo>
                    <a:lnTo>
                      <a:pt x="816" y="32"/>
                    </a:lnTo>
                    <a:lnTo>
                      <a:pt x="836" y="32"/>
                    </a:lnTo>
                    <a:lnTo>
                      <a:pt x="836" y="30"/>
                    </a:lnTo>
                    <a:lnTo>
                      <a:pt x="855" y="30"/>
                    </a:lnTo>
                    <a:lnTo>
                      <a:pt x="875" y="28"/>
                    </a:lnTo>
                    <a:lnTo>
                      <a:pt x="895" y="28"/>
                    </a:lnTo>
                    <a:lnTo>
                      <a:pt x="895" y="26"/>
                    </a:lnTo>
                    <a:lnTo>
                      <a:pt x="915" y="26"/>
                    </a:lnTo>
                    <a:lnTo>
                      <a:pt x="915" y="24"/>
                    </a:lnTo>
                    <a:lnTo>
                      <a:pt x="933" y="24"/>
                    </a:lnTo>
                    <a:lnTo>
                      <a:pt x="952" y="24"/>
                    </a:lnTo>
                    <a:lnTo>
                      <a:pt x="952" y="22"/>
                    </a:lnTo>
                    <a:lnTo>
                      <a:pt x="972" y="22"/>
                    </a:lnTo>
                    <a:lnTo>
                      <a:pt x="972" y="19"/>
                    </a:lnTo>
                    <a:lnTo>
                      <a:pt x="992" y="19"/>
                    </a:lnTo>
                    <a:lnTo>
                      <a:pt x="992" y="17"/>
                    </a:lnTo>
                    <a:lnTo>
                      <a:pt x="1011" y="17"/>
                    </a:lnTo>
                    <a:lnTo>
                      <a:pt x="1011" y="15"/>
                    </a:lnTo>
                    <a:lnTo>
                      <a:pt x="1031" y="15"/>
                    </a:lnTo>
                    <a:lnTo>
                      <a:pt x="1031" y="13"/>
                    </a:lnTo>
                    <a:lnTo>
                      <a:pt x="1051" y="13"/>
                    </a:lnTo>
                    <a:lnTo>
                      <a:pt x="1051" y="11"/>
                    </a:lnTo>
                    <a:lnTo>
                      <a:pt x="1069" y="9"/>
                    </a:lnTo>
                    <a:lnTo>
                      <a:pt x="1089" y="7"/>
                    </a:lnTo>
                    <a:lnTo>
                      <a:pt x="1089" y="4"/>
                    </a:lnTo>
                    <a:lnTo>
                      <a:pt x="1108" y="4"/>
                    </a:lnTo>
                    <a:lnTo>
                      <a:pt x="1108" y="2"/>
                    </a:lnTo>
                    <a:lnTo>
                      <a:pt x="1128" y="2"/>
                    </a:lnTo>
                    <a:lnTo>
                      <a:pt x="1128" y="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79" name="Freeform 23">
                <a:extLst>
                  <a:ext uri="{FF2B5EF4-FFF2-40B4-BE49-F238E27FC236}">
                    <a16:creationId xmlns:a16="http://schemas.microsoft.com/office/drawing/2014/main" id="{8E9DE9EA-94A3-7584-70FF-E9B50FDE9C8A}"/>
                  </a:ext>
                </a:extLst>
              </p:cNvPr>
              <p:cNvSpPr>
                <a:spLocks/>
              </p:cNvSpPr>
              <p:nvPr/>
            </p:nvSpPr>
            <p:spPr bwMode="auto">
              <a:xfrm>
                <a:off x="1662" y="3172"/>
                <a:ext cx="576" cy="441"/>
              </a:xfrm>
              <a:custGeom>
                <a:avLst/>
                <a:gdLst>
                  <a:gd name="T0" fmla="*/ 20 w 1117"/>
                  <a:gd name="T1" fmla="*/ 300 h 303"/>
                  <a:gd name="T2" fmla="*/ 39 w 1117"/>
                  <a:gd name="T3" fmla="*/ 295 h 303"/>
                  <a:gd name="T4" fmla="*/ 76 w 1117"/>
                  <a:gd name="T5" fmla="*/ 289 h 303"/>
                  <a:gd name="T6" fmla="*/ 96 w 1117"/>
                  <a:gd name="T7" fmla="*/ 284 h 303"/>
                  <a:gd name="T8" fmla="*/ 115 w 1117"/>
                  <a:gd name="T9" fmla="*/ 280 h 303"/>
                  <a:gd name="T10" fmla="*/ 135 w 1117"/>
                  <a:gd name="T11" fmla="*/ 276 h 303"/>
                  <a:gd name="T12" fmla="*/ 154 w 1117"/>
                  <a:gd name="T13" fmla="*/ 271 h 303"/>
                  <a:gd name="T14" fmla="*/ 172 w 1117"/>
                  <a:gd name="T15" fmla="*/ 267 h 303"/>
                  <a:gd name="T16" fmla="*/ 192 w 1117"/>
                  <a:gd name="T17" fmla="*/ 261 h 303"/>
                  <a:gd name="T18" fmla="*/ 231 w 1117"/>
                  <a:gd name="T19" fmla="*/ 254 h 303"/>
                  <a:gd name="T20" fmla="*/ 250 w 1117"/>
                  <a:gd name="T21" fmla="*/ 247 h 303"/>
                  <a:gd name="T22" fmla="*/ 270 w 1117"/>
                  <a:gd name="T23" fmla="*/ 241 h 303"/>
                  <a:gd name="T24" fmla="*/ 289 w 1117"/>
                  <a:gd name="T25" fmla="*/ 234 h 303"/>
                  <a:gd name="T26" fmla="*/ 307 w 1117"/>
                  <a:gd name="T27" fmla="*/ 228 h 303"/>
                  <a:gd name="T28" fmla="*/ 326 w 1117"/>
                  <a:gd name="T29" fmla="*/ 223 h 303"/>
                  <a:gd name="T30" fmla="*/ 346 w 1117"/>
                  <a:gd name="T31" fmla="*/ 217 h 303"/>
                  <a:gd name="T32" fmla="*/ 365 w 1117"/>
                  <a:gd name="T33" fmla="*/ 210 h 303"/>
                  <a:gd name="T34" fmla="*/ 385 w 1117"/>
                  <a:gd name="T35" fmla="*/ 204 h 303"/>
                  <a:gd name="T36" fmla="*/ 405 w 1117"/>
                  <a:gd name="T37" fmla="*/ 197 h 303"/>
                  <a:gd name="T38" fmla="*/ 422 w 1117"/>
                  <a:gd name="T39" fmla="*/ 190 h 303"/>
                  <a:gd name="T40" fmla="*/ 442 w 1117"/>
                  <a:gd name="T41" fmla="*/ 184 h 303"/>
                  <a:gd name="T42" fmla="*/ 461 w 1117"/>
                  <a:gd name="T43" fmla="*/ 177 h 303"/>
                  <a:gd name="T44" fmla="*/ 481 w 1117"/>
                  <a:gd name="T45" fmla="*/ 171 h 303"/>
                  <a:gd name="T46" fmla="*/ 500 w 1117"/>
                  <a:gd name="T47" fmla="*/ 164 h 303"/>
                  <a:gd name="T48" fmla="*/ 520 w 1117"/>
                  <a:gd name="T49" fmla="*/ 157 h 303"/>
                  <a:gd name="T50" fmla="*/ 520 w 1117"/>
                  <a:gd name="T51" fmla="*/ 151 h 303"/>
                  <a:gd name="T52" fmla="*/ 538 w 1117"/>
                  <a:gd name="T53" fmla="*/ 144 h 303"/>
                  <a:gd name="T54" fmla="*/ 557 w 1117"/>
                  <a:gd name="T55" fmla="*/ 140 h 303"/>
                  <a:gd name="T56" fmla="*/ 577 w 1117"/>
                  <a:gd name="T57" fmla="*/ 133 h 303"/>
                  <a:gd name="T58" fmla="*/ 596 w 1117"/>
                  <a:gd name="T59" fmla="*/ 127 h 303"/>
                  <a:gd name="T60" fmla="*/ 616 w 1117"/>
                  <a:gd name="T61" fmla="*/ 120 h 303"/>
                  <a:gd name="T62" fmla="*/ 635 w 1117"/>
                  <a:gd name="T63" fmla="*/ 114 h 303"/>
                  <a:gd name="T64" fmla="*/ 655 w 1117"/>
                  <a:gd name="T65" fmla="*/ 107 h 303"/>
                  <a:gd name="T66" fmla="*/ 655 w 1117"/>
                  <a:gd name="T67" fmla="*/ 101 h 303"/>
                  <a:gd name="T68" fmla="*/ 672 w 1117"/>
                  <a:gd name="T69" fmla="*/ 96 h 303"/>
                  <a:gd name="T70" fmla="*/ 692 w 1117"/>
                  <a:gd name="T71" fmla="*/ 90 h 303"/>
                  <a:gd name="T72" fmla="*/ 711 w 1117"/>
                  <a:gd name="T73" fmla="*/ 83 h 303"/>
                  <a:gd name="T74" fmla="*/ 731 w 1117"/>
                  <a:gd name="T75" fmla="*/ 77 h 303"/>
                  <a:gd name="T76" fmla="*/ 751 w 1117"/>
                  <a:gd name="T77" fmla="*/ 70 h 303"/>
                  <a:gd name="T78" fmla="*/ 770 w 1117"/>
                  <a:gd name="T79" fmla="*/ 63 h 303"/>
                  <a:gd name="T80" fmla="*/ 788 w 1117"/>
                  <a:gd name="T81" fmla="*/ 57 h 303"/>
                  <a:gd name="T82" fmla="*/ 807 w 1117"/>
                  <a:gd name="T83" fmla="*/ 50 h 303"/>
                  <a:gd name="T84" fmla="*/ 827 w 1117"/>
                  <a:gd name="T85" fmla="*/ 46 h 303"/>
                  <a:gd name="T86" fmla="*/ 846 w 1117"/>
                  <a:gd name="T87" fmla="*/ 41 h 303"/>
                  <a:gd name="T88" fmla="*/ 866 w 1117"/>
                  <a:gd name="T89" fmla="*/ 37 h 303"/>
                  <a:gd name="T90" fmla="*/ 885 w 1117"/>
                  <a:gd name="T91" fmla="*/ 31 h 303"/>
                  <a:gd name="T92" fmla="*/ 903 w 1117"/>
                  <a:gd name="T93" fmla="*/ 24 h 303"/>
                  <a:gd name="T94" fmla="*/ 942 w 1117"/>
                  <a:gd name="T95" fmla="*/ 20 h 303"/>
                  <a:gd name="T96" fmla="*/ 962 w 1117"/>
                  <a:gd name="T97" fmla="*/ 15 h 303"/>
                  <a:gd name="T98" fmla="*/ 981 w 1117"/>
                  <a:gd name="T99" fmla="*/ 11 h 303"/>
                  <a:gd name="T100" fmla="*/ 1020 w 1117"/>
                  <a:gd name="T101" fmla="*/ 6 h 303"/>
                  <a:gd name="T102" fmla="*/ 1057 w 1117"/>
                  <a:gd name="T103" fmla="*/ 4 h 303"/>
                  <a:gd name="T104" fmla="*/ 1096 w 1117"/>
                  <a:gd name="T105" fmla="*/ 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7" h="303">
                    <a:moveTo>
                      <a:pt x="0" y="302"/>
                    </a:moveTo>
                    <a:lnTo>
                      <a:pt x="0" y="300"/>
                    </a:lnTo>
                    <a:lnTo>
                      <a:pt x="20" y="300"/>
                    </a:lnTo>
                    <a:lnTo>
                      <a:pt x="20" y="298"/>
                    </a:lnTo>
                    <a:lnTo>
                      <a:pt x="39" y="298"/>
                    </a:lnTo>
                    <a:lnTo>
                      <a:pt x="39" y="295"/>
                    </a:lnTo>
                    <a:lnTo>
                      <a:pt x="57" y="293"/>
                    </a:lnTo>
                    <a:lnTo>
                      <a:pt x="57" y="291"/>
                    </a:lnTo>
                    <a:lnTo>
                      <a:pt x="76" y="289"/>
                    </a:lnTo>
                    <a:lnTo>
                      <a:pt x="76" y="287"/>
                    </a:lnTo>
                    <a:lnTo>
                      <a:pt x="96" y="287"/>
                    </a:lnTo>
                    <a:lnTo>
                      <a:pt x="96" y="284"/>
                    </a:lnTo>
                    <a:lnTo>
                      <a:pt x="96" y="282"/>
                    </a:lnTo>
                    <a:lnTo>
                      <a:pt x="115" y="282"/>
                    </a:lnTo>
                    <a:lnTo>
                      <a:pt x="115" y="280"/>
                    </a:lnTo>
                    <a:lnTo>
                      <a:pt x="115" y="278"/>
                    </a:lnTo>
                    <a:lnTo>
                      <a:pt x="135" y="278"/>
                    </a:lnTo>
                    <a:lnTo>
                      <a:pt x="135" y="276"/>
                    </a:lnTo>
                    <a:lnTo>
                      <a:pt x="135" y="274"/>
                    </a:lnTo>
                    <a:lnTo>
                      <a:pt x="154" y="274"/>
                    </a:lnTo>
                    <a:lnTo>
                      <a:pt x="154" y="271"/>
                    </a:lnTo>
                    <a:lnTo>
                      <a:pt x="154" y="269"/>
                    </a:lnTo>
                    <a:lnTo>
                      <a:pt x="172" y="269"/>
                    </a:lnTo>
                    <a:lnTo>
                      <a:pt x="172" y="267"/>
                    </a:lnTo>
                    <a:lnTo>
                      <a:pt x="172" y="265"/>
                    </a:lnTo>
                    <a:lnTo>
                      <a:pt x="192" y="263"/>
                    </a:lnTo>
                    <a:lnTo>
                      <a:pt x="192" y="261"/>
                    </a:lnTo>
                    <a:lnTo>
                      <a:pt x="211" y="258"/>
                    </a:lnTo>
                    <a:lnTo>
                      <a:pt x="211" y="256"/>
                    </a:lnTo>
                    <a:lnTo>
                      <a:pt x="231" y="254"/>
                    </a:lnTo>
                    <a:lnTo>
                      <a:pt x="231" y="252"/>
                    </a:lnTo>
                    <a:lnTo>
                      <a:pt x="231" y="249"/>
                    </a:lnTo>
                    <a:lnTo>
                      <a:pt x="250" y="247"/>
                    </a:lnTo>
                    <a:lnTo>
                      <a:pt x="250" y="245"/>
                    </a:lnTo>
                    <a:lnTo>
                      <a:pt x="270" y="243"/>
                    </a:lnTo>
                    <a:lnTo>
                      <a:pt x="270" y="241"/>
                    </a:lnTo>
                    <a:lnTo>
                      <a:pt x="270" y="239"/>
                    </a:lnTo>
                    <a:lnTo>
                      <a:pt x="289" y="236"/>
                    </a:lnTo>
                    <a:lnTo>
                      <a:pt x="289" y="234"/>
                    </a:lnTo>
                    <a:lnTo>
                      <a:pt x="307" y="232"/>
                    </a:lnTo>
                    <a:lnTo>
                      <a:pt x="307" y="230"/>
                    </a:lnTo>
                    <a:lnTo>
                      <a:pt x="307" y="228"/>
                    </a:lnTo>
                    <a:lnTo>
                      <a:pt x="307" y="225"/>
                    </a:lnTo>
                    <a:lnTo>
                      <a:pt x="326" y="225"/>
                    </a:lnTo>
                    <a:lnTo>
                      <a:pt x="326" y="223"/>
                    </a:lnTo>
                    <a:lnTo>
                      <a:pt x="326" y="221"/>
                    </a:lnTo>
                    <a:lnTo>
                      <a:pt x="346" y="219"/>
                    </a:lnTo>
                    <a:lnTo>
                      <a:pt x="346" y="217"/>
                    </a:lnTo>
                    <a:lnTo>
                      <a:pt x="346" y="214"/>
                    </a:lnTo>
                    <a:lnTo>
                      <a:pt x="365" y="212"/>
                    </a:lnTo>
                    <a:lnTo>
                      <a:pt x="365" y="210"/>
                    </a:lnTo>
                    <a:lnTo>
                      <a:pt x="365" y="208"/>
                    </a:lnTo>
                    <a:lnTo>
                      <a:pt x="385" y="206"/>
                    </a:lnTo>
                    <a:lnTo>
                      <a:pt x="385" y="204"/>
                    </a:lnTo>
                    <a:lnTo>
                      <a:pt x="385" y="201"/>
                    </a:lnTo>
                    <a:lnTo>
                      <a:pt x="405" y="199"/>
                    </a:lnTo>
                    <a:lnTo>
                      <a:pt x="405" y="197"/>
                    </a:lnTo>
                    <a:lnTo>
                      <a:pt x="405" y="195"/>
                    </a:lnTo>
                    <a:lnTo>
                      <a:pt x="422" y="192"/>
                    </a:lnTo>
                    <a:lnTo>
                      <a:pt x="422" y="190"/>
                    </a:lnTo>
                    <a:lnTo>
                      <a:pt x="422" y="188"/>
                    </a:lnTo>
                    <a:lnTo>
                      <a:pt x="442" y="186"/>
                    </a:lnTo>
                    <a:lnTo>
                      <a:pt x="442" y="184"/>
                    </a:lnTo>
                    <a:lnTo>
                      <a:pt x="442" y="182"/>
                    </a:lnTo>
                    <a:lnTo>
                      <a:pt x="461" y="179"/>
                    </a:lnTo>
                    <a:lnTo>
                      <a:pt x="461" y="177"/>
                    </a:lnTo>
                    <a:lnTo>
                      <a:pt x="461" y="175"/>
                    </a:lnTo>
                    <a:lnTo>
                      <a:pt x="481" y="173"/>
                    </a:lnTo>
                    <a:lnTo>
                      <a:pt x="481" y="171"/>
                    </a:lnTo>
                    <a:lnTo>
                      <a:pt x="481" y="169"/>
                    </a:lnTo>
                    <a:lnTo>
                      <a:pt x="481" y="166"/>
                    </a:lnTo>
                    <a:lnTo>
                      <a:pt x="500" y="164"/>
                    </a:lnTo>
                    <a:lnTo>
                      <a:pt x="500" y="162"/>
                    </a:lnTo>
                    <a:lnTo>
                      <a:pt x="500" y="160"/>
                    </a:lnTo>
                    <a:lnTo>
                      <a:pt x="520" y="157"/>
                    </a:lnTo>
                    <a:lnTo>
                      <a:pt x="520" y="155"/>
                    </a:lnTo>
                    <a:lnTo>
                      <a:pt x="520" y="153"/>
                    </a:lnTo>
                    <a:lnTo>
                      <a:pt x="520" y="151"/>
                    </a:lnTo>
                    <a:lnTo>
                      <a:pt x="538" y="149"/>
                    </a:lnTo>
                    <a:lnTo>
                      <a:pt x="538" y="147"/>
                    </a:lnTo>
                    <a:lnTo>
                      <a:pt x="538" y="144"/>
                    </a:lnTo>
                    <a:lnTo>
                      <a:pt x="557" y="144"/>
                    </a:lnTo>
                    <a:lnTo>
                      <a:pt x="557" y="142"/>
                    </a:lnTo>
                    <a:lnTo>
                      <a:pt x="557" y="140"/>
                    </a:lnTo>
                    <a:lnTo>
                      <a:pt x="557" y="138"/>
                    </a:lnTo>
                    <a:lnTo>
                      <a:pt x="577" y="136"/>
                    </a:lnTo>
                    <a:lnTo>
                      <a:pt x="577" y="133"/>
                    </a:lnTo>
                    <a:lnTo>
                      <a:pt x="577" y="131"/>
                    </a:lnTo>
                    <a:lnTo>
                      <a:pt x="596" y="129"/>
                    </a:lnTo>
                    <a:lnTo>
                      <a:pt x="596" y="127"/>
                    </a:lnTo>
                    <a:lnTo>
                      <a:pt x="596" y="125"/>
                    </a:lnTo>
                    <a:lnTo>
                      <a:pt x="616" y="122"/>
                    </a:lnTo>
                    <a:lnTo>
                      <a:pt x="616" y="120"/>
                    </a:lnTo>
                    <a:lnTo>
                      <a:pt x="616" y="118"/>
                    </a:lnTo>
                    <a:lnTo>
                      <a:pt x="616" y="116"/>
                    </a:lnTo>
                    <a:lnTo>
                      <a:pt x="635" y="114"/>
                    </a:lnTo>
                    <a:lnTo>
                      <a:pt x="635" y="112"/>
                    </a:lnTo>
                    <a:lnTo>
                      <a:pt x="635" y="109"/>
                    </a:lnTo>
                    <a:lnTo>
                      <a:pt x="655" y="107"/>
                    </a:lnTo>
                    <a:lnTo>
                      <a:pt x="655" y="105"/>
                    </a:lnTo>
                    <a:lnTo>
                      <a:pt x="655" y="103"/>
                    </a:lnTo>
                    <a:lnTo>
                      <a:pt x="655" y="101"/>
                    </a:lnTo>
                    <a:lnTo>
                      <a:pt x="672" y="101"/>
                    </a:lnTo>
                    <a:lnTo>
                      <a:pt x="672" y="98"/>
                    </a:lnTo>
                    <a:lnTo>
                      <a:pt x="672" y="96"/>
                    </a:lnTo>
                    <a:lnTo>
                      <a:pt x="692" y="94"/>
                    </a:lnTo>
                    <a:lnTo>
                      <a:pt x="692" y="92"/>
                    </a:lnTo>
                    <a:lnTo>
                      <a:pt x="692" y="90"/>
                    </a:lnTo>
                    <a:lnTo>
                      <a:pt x="692" y="87"/>
                    </a:lnTo>
                    <a:lnTo>
                      <a:pt x="711" y="85"/>
                    </a:lnTo>
                    <a:lnTo>
                      <a:pt x="711" y="83"/>
                    </a:lnTo>
                    <a:lnTo>
                      <a:pt x="711" y="81"/>
                    </a:lnTo>
                    <a:lnTo>
                      <a:pt x="731" y="79"/>
                    </a:lnTo>
                    <a:lnTo>
                      <a:pt x="731" y="77"/>
                    </a:lnTo>
                    <a:lnTo>
                      <a:pt x="731" y="74"/>
                    </a:lnTo>
                    <a:lnTo>
                      <a:pt x="751" y="72"/>
                    </a:lnTo>
                    <a:lnTo>
                      <a:pt x="751" y="70"/>
                    </a:lnTo>
                    <a:lnTo>
                      <a:pt x="751" y="68"/>
                    </a:lnTo>
                    <a:lnTo>
                      <a:pt x="770" y="66"/>
                    </a:lnTo>
                    <a:lnTo>
                      <a:pt x="770" y="63"/>
                    </a:lnTo>
                    <a:lnTo>
                      <a:pt x="788" y="61"/>
                    </a:lnTo>
                    <a:lnTo>
                      <a:pt x="788" y="59"/>
                    </a:lnTo>
                    <a:lnTo>
                      <a:pt x="788" y="57"/>
                    </a:lnTo>
                    <a:lnTo>
                      <a:pt x="807" y="55"/>
                    </a:lnTo>
                    <a:lnTo>
                      <a:pt x="807" y="53"/>
                    </a:lnTo>
                    <a:lnTo>
                      <a:pt x="807" y="50"/>
                    </a:lnTo>
                    <a:lnTo>
                      <a:pt x="827" y="50"/>
                    </a:lnTo>
                    <a:lnTo>
                      <a:pt x="827" y="48"/>
                    </a:lnTo>
                    <a:lnTo>
                      <a:pt x="827" y="46"/>
                    </a:lnTo>
                    <a:lnTo>
                      <a:pt x="827" y="44"/>
                    </a:lnTo>
                    <a:lnTo>
                      <a:pt x="846" y="44"/>
                    </a:lnTo>
                    <a:lnTo>
                      <a:pt x="846" y="41"/>
                    </a:lnTo>
                    <a:lnTo>
                      <a:pt x="846" y="39"/>
                    </a:lnTo>
                    <a:lnTo>
                      <a:pt x="866" y="39"/>
                    </a:lnTo>
                    <a:lnTo>
                      <a:pt x="866" y="37"/>
                    </a:lnTo>
                    <a:lnTo>
                      <a:pt x="866" y="35"/>
                    </a:lnTo>
                    <a:lnTo>
                      <a:pt x="885" y="33"/>
                    </a:lnTo>
                    <a:lnTo>
                      <a:pt x="885" y="31"/>
                    </a:lnTo>
                    <a:lnTo>
                      <a:pt x="903" y="28"/>
                    </a:lnTo>
                    <a:lnTo>
                      <a:pt x="903" y="26"/>
                    </a:lnTo>
                    <a:lnTo>
                      <a:pt x="903" y="24"/>
                    </a:lnTo>
                    <a:lnTo>
                      <a:pt x="923" y="24"/>
                    </a:lnTo>
                    <a:lnTo>
                      <a:pt x="923" y="22"/>
                    </a:lnTo>
                    <a:lnTo>
                      <a:pt x="942" y="20"/>
                    </a:lnTo>
                    <a:lnTo>
                      <a:pt x="942" y="18"/>
                    </a:lnTo>
                    <a:lnTo>
                      <a:pt x="962" y="18"/>
                    </a:lnTo>
                    <a:lnTo>
                      <a:pt x="962" y="15"/>
                    </a:lnTo>
                    <a:lnTo>
                      <a:pt x="962" y="13"/>
                    </a:lnTo>
                    <a:lnTo>
                      <a:pt x="981" y="13"/>
                    </a:lnTo>
                    <a:lnTo>
                      <a:pt x="981" y="11"/>
                    </a:lnTo>
                    <a:lnTo>
                      <a:pt x="1001" y="11"/>
                    </a:lnTo>
                    <a:lnTo>
                      <a:pt x="1001" y="9"/>
                    </a:lnTo>
                    <a:lnTo>
                      <a:pt x="1020" y="6"/>
                    </a:lnTo>
                    <a:lnTo>
                      <a:pt x="1038" y="6"/>
                    </a:lnTo>
                    <a:lnTo>
                      <a:pt x="1038" y="4"/>
                    </a:lnTo>
                    <a:lnTo>
                      <a:pt x="1057" y="4"/>
                    </a:lnTo>
                    <a:lnTo>
                      <a:pt x="1057" y="2"/>
                    </a:lnTo>
                    <a:lnTo>
                      <a:pt x="1077" y="2"/>
                    </a:lnTo>
                    <a:lnTo>
                      <a:pt x="1096" y="2"/>
                    </a:lnTo>
                    <a:lnTo>
                      <a:pt x="1096" y="0"/>
                    </a:lnTo>
                    <a:lnTo>
                      <a:pt x="1116" y="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80" name="Freeform 24">
                <a:extLst>
                  <a:ext uri="{FF2B5EF4-FFF2-40B4-BE49-F238E27FC236}">
                    <a16:creationId xmlns:a16="http://schemas.microsoft.com/office/drawing/2014/main" id="{86718B60-7729-5DE1-72DA-1A62C59CC1EF}"/>
                  </a:ext>
                </a:extLst>
              </p:cNvPr>
              <p:cNvSpPr>
                <a:spLocks/>
              </p:cNvSpPr>
              <p:nvPr/>
            </p:nvSpPr>
            <p:spPr bwMode="auto">
              <a:xfrm>
                <a:off x="2238" y="3172"/>
                <a:ext cx="576" cy="434"/>
              </a:xfrm>
              <a:custGeom>
                <a:avLst/>
                <a:gdLst>
                  <a:gd name="T0" fmla="*/ 20 w 1117"/>
                  <a:gd name="T1" fmla="*/ 0 h 298"/>
                  <a:gd name="T2" fmla="*/ 57 w 1117"/>
                  <a:gd name="T3" fmla="*/ 2 h 298"/>
                  <a:gd name="T4" fmla="*/ 96 w 1117"/>
                  <a:gd name="T5" fmla="*/ 4 h 298"/>
                  <a:gd name="T6" fmla="*/ 135 w 1117"/>
                  <a:gd name="T7" fmla="*/ 9 h 298"/>
                  <a:gd name="T8" fmla="*/ 153 w 1117"/>
                  <a:gd name="T9" fmla="*/ 13 h 298"/>
                  <a:gd name="T10" fmla="*/ 172 w 1117"/>
                  <a:gd name="T11" fmla="*/ 17 h 298"/>
                  <a:gd name="T12" fmla="*/ 211 w 1117"/>
                  <a:gd name="T13" fmla="*/ 22 h 298"/>
                  <a:gd name="T14" fmla="*/ 231 w 1117"/>
                  <a:gd name="T15" fmla="*/ 26 h 298"/>
                  <a:gd name="T16" fmla="*/ 250 w 1117"/>
                  <a:gd name="T17" fmla="*/ 33 h 298"/>
                  <a:gd name="T18" fmla="*/ 270 w 1117"/>
                  <a:gd name="T19" fmla="*/ 39 h 298"/>
                  <a:gd name="T20" fmla="*/ 287 w 1117"/>
                  <a:gd name="T21" fmla="*/ 44 h 298"/>
                  <a:gd name="T22" fmla="*/ 307 w 1117"/>
                  <a:gd name="T23" fmla="*/ 48 h 298"/>
                  <a:gd name="T24" fmla="*/ 326 w 1117"/>
                  <a:gd name="T25" fmla="*/ 52 h 298"/>
                  <a:gd name="T26" fmla="*/ 346 w 1117"/>
                  <a:gd name="T27" fmla="*/ 59 h 298"/>
                  <a:gd name="T28" fmla="*/ 365 w 1117"/>
                  <a:gd name="T29" fmla="*/ 66 h 298"/>
                  <a:gd name="T30" fmla="*/ 385 w 1117"/>
                  <a:gd name="T31" fmla="*/ 72 h 298"/>
                  <a:gd name="T32" fmla="*/ 403 w 1117"/>
                  <a:gd name="T33" fmla="*/ 79 h 298"/>
                  <a:gd name="T34" fmla="*/ 422 w 1117"/>
                  <a:gd name="T35" fmla="*/ 85 h 298"/>
                  <a:gd name="T36" fmla="*/ 442 w 1117"/>
                  <a:gd name="T37" fmla="*/ 92 h 298"/>
                  <a:gd name="T38" fmla="*/ 461 w 1117"/>
                  <a:gd name="T39" fmla="*/ 98 h 298"/>
                  <a:gd name="T40" fmla="*/ 481 w 1117"/>
                  <a:gd name="T41" fmla="*/ 103 h 298"/>
                  <a:gd name="T42" fmla="*/ 500 w 1117"/>
                  <a:gd name="T43" fmla="*/ 109 h 298"/>
                  <a:gd name="T44" fmla="*/ 518 w 1117"/>
                  <a:gd name="T45" fmla="*/ 116 h 298"/>
                  <a:gd name="T46" fmla="*/ 518 w 1117"/>
                  <a:gd name="T47" fmla="*/ 122 h 298"/>
                  <a:gd name="T48" fmla="*/ 538 w 1117"/>
                  <a:gd name="T49" fmla="*/ 129 h 298"/>
                  <a:gd name="T50" fmla="*/ 557 w 1117"/>
                  <a:gd name="T51" fmla="*/ 135 h 298"/>
                  <a:gd name="T52" fmla="*/ 577 w 1117"/>
                  <a:gd name="T53" fmla="*/ 142 h 298"/>
                  <a:gd name="T54" fmla="*/ 596 w 1117"/>
                  <a:gd name="T55" fmla="*/ 146 h 298"/>
                  <a:gd name="T56" fmla="*/ 616 w 1117"/>
                  <a:gd name="T57" fmla="*/ 153 h 298"/>
                  <a:gd name="T58" fmla="*/ 635 w 1117"/>
                  <a:gd name="T59" fmla="*/ 159 h 298"/>
                  <a:gd name="T60" fmla="*/ 653 w 1117"/>
                  <a:gd name="T61" fmla="*/ 166 h 298"/>
                  <a:gd name="T62" fmla="*/ 653 w 1117"/>
                  <a:gd name="T63" fmla="*/ 173 h 298"/>
                  <a:gd name="T64" fmla="*/ 672 w 1117"/>
                  <a:gd name="T65" fmla="*/ 179 h 298"/>
                  <a:gd name="T66" fmla="*/ 692 w 1117"/>
                  <a:gd name="T67" fmla="*/ 186 h 298"/>
                  <a:gd name="T68" fmla="*/ 711 w 1117"/>
                  <a:gd name="T69" fmla="*/ 192 h 298"/>
                  <a:gd name="T70" fmla="*/ 731 w 1117"/>
                  <a:gd name="T71" fmla="*/ 199 h 298"/>
                  <a:gd name="T72" fmla="*/ 751 w 1117"/>
                  <a:gd name="T73" fmla="*/ 205 h 298"/>
                  <a:gd name="T74" fmla="*/ 768 w 1117"/>
                  <a:gd name="T75" fmla="*/ 212 h 298"/>
                  <a:gd name="T76" fmla="*/ 788 w 1117"/>
                  <a:gd name="T77" fmla="*/ 218 h 298"/>
                  <a:gd name="T78" fmla="*/ 807 w 1117"/>
                  <a:gd name="T79" fmla="*/ 225 h 298"/>
                  <a:gd name="T80" fmla="*/ 827 w 1117"/>
                  <a:gd name="T81" fmla="*/ 229 h 298"/>
                  <a:gd name="T82" fmla="*/ 846 w 1117"/>
                  <a:gd name="T83" fmla="*/ 236 h 298"/>
                  <a:gd name="T84" fmla="*/ 866 w 1117"/>
                  <a:gd name="T85" fmla="*/ 243 h 298"/>
                  <a:gd name="T86" fmla="*/ 903 w 1117"/>
                  <a:gd name="T87" fmla="*/ 249 h 298"/>
                  <a:gd name="T88" fmla="*/ 923 w 1117"/>
                  <a:gd name="T89" fmla="*/ 256 h 298"/>
                  <a:gd name="T90" fmla="*/ 942 w 1117"/>
                  <a:gd name="T91" fmla="*/ 262 h 298"/>
                  <a:gd name="T92" fmla="*/ 962 w 1117"/>
                  <a:gd name="T93" fmla="*/ 269 h 298"/>
                  <a:gd name="T94" fmla="*/ 981 w 1117"/>
                  <a:gd name="T95" fmla="*/ 273 h 298"/>
                  <a:gd name="T96" fmla="*/ 1001 w 1117"/>
                  <a:gd name="T97" fmla="*/ 278 h 298"/>
                  <a:gd name="T98" fmla="*/ 1018 w 1117"/>
                  <a:gd name="T99" fmla="*/ 282 h 298"/>
                  <a:gd name="T100" fmla="*/ 1038 w 1117"/>
                  <a:gd name="T101" fmla="*/ 286 h 298"/>
                  <a:gd name="T102" fmla="*/ 1077 w 1117"/>
                  <a:gd name="T103" fmla="*/ 291 h 298"/>
                  <a:gd name="T104" fmla="*/ 1096 w 1117"/>
                  <a:gd name="T105" fmla="*/ 29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7" h="298">
                    <a:moveTo>
                      <a:pt x="0" y="0"/>
                    </a:moveTo>
                    <a:lnTo>
                      <a:pt x="0" y="0"/>
                    </a:lnTo>
                    <a:lnTo>
                      <a:pt x="20" y="0"/>
                    </a:lnTo>
                    <a:lnTo>
                      <a:pt x="37" y="0"/>
                    </a:lnTo>
                    <a:lnTo>
                      <a:pt x="37" y="2"/>
                    </a:lnTo>
                    <a:lnTo>
                      <a:pt x="57" y="2"/>
                    </a:lnTo>
                    <a:lnTo>
                      <a:pt x="76" y="2"/>
                    </a:lnTo>
                    <a:lnTo>
                      <a:pt x="76" y="4"/>
                    </a:lnTo>
                    <a:lnTo>
                      <a:pt x="96" y="4"/>
                    </a:lnTo>
                    <a:lnTo>
                      <a:pt x="96" y="6"/>
                    </a:lnTo>
                    <a:lnTo>
                      <a:pt x="115" y="6"/>
                    </a:lnTo>
                    <a:lnTo>
                      <a:pt x="135" y="9"/>
                    </a:lnTo>
                    <a:lnTo>
                      <a:pt x="135" y="11"/>
                    </a:lnTo>
                    <a:lnTo>
                      <a:pt x="153" y="11"/>
                    </a:lnTo>
                    <a:lnTo>
                      <a:pt x="153" y="13"/>
                    </a:lnTo>
                    <a:lnTo>
                      <a:pt x="172" y="13"/>
                    </a:lnTo>
                    <a:lnTo>
                      <a:pt x="172" y="15"/>
                    </a:lnTo>
                    <a:lnTo>
                      <a:pt x="172" y="17"/>
                    </a:lnTo>
                    <a:lnTo>
                      <a:pt x="192" y="17"/>
                    </a:lnTo>
                    <a:lnTo>
                      <a:pt x="192" y="19"/>
                    </a:lnTo>
                    <a:lnTo>
                      <a:pt x="211" y="22"/>
                    </a:lnTo>
                    <a:lnTo>
                      <a:pt x="211" y="24"/>
                    </a:lnTo>
                    <a:lnTo>
                      <a:pt x="231" y="24"/>
                    </a:lnTo>
                    <a:lnTo>
                      <a:pt x="231" y="26"/>
                    </a:lnTo>
                    <a:lnTo>
                      <a:pt x="231" y="28"/>
                    </a:lnTo>
                    <a:lnTo>
                      <a:pt x="250" y="31"/>
                    </a:lnTo>
                    <a:lnTo>
                      <a:pt x="250" y="33"/>
                    </a:lnTo>
                    <a:lnTo>
                      <a:pt x="270" y="35"/>
                    </a:lnTo>
                    <a:lnTo>
                      <a:pt x="270" y="37"/>
                    </a:lnTo>
                    <a:lnTo>
                      <a:pt x="270" y="39"/>
                    </a:lnTo>
                    <a:lnTo>
                      <a:pt x="287" y="39"/>
                    </a:lnTo>
                    <a:lnTo>
                      <a:pt x="287" y="41"/>
                    </a:lnTo>
                    <a:lnTo>
                      <a:pt x="287" y="44"/>
                    </a:lnTo>
                    <a:lnTo>
                      <a:pt x="307" y="44"/>
                    </a:lnTo>
                    <a:lnTo>
                      <a:pt x="307" y="46"/>
                    </a:lnTo>
                    <a:lnTo>
                      <a:pt x="307" y="48"/>
                    </a:lnTo>
                    <a:lnTo>
                      <a:pt x="307" y="50"/>
                    </a:lnTo>
                    <a:lnTo>
                      <a:pt x="326" y="50"/>
                    </a:lnTo>
                    <a:lnTo>
                      <a:pt x="326" y="52"/>
                    </a:lnTo>
                    <a:lnTo>
                      <a:pt x="326" y="54"/>
                    </a:lnTo>
                    <a:lnTo>
                      <a:pt x="346" y="57"/>
                    </a:lnTo>
                    <a:lnTo>
                      <a:pt x="346" y="59"/>
                    </a:lnTo>
                    <a:lnTo>
                      <a:pt x="346" y="61"/>
                    </a:lnTo>
                    <a:lnTo>
                      <a:pt x="365" y="63"/>
                    </a:lnTo>
                    <a:lnTo>
                      <a:pt x="365" y="66"/>
                    </a:lnTo>
                    <a:lnTo>
                      <a:pt x="385" y="68"/>
                    </a:lnTo>
                    <a:lnTo>
                      <a:pt x="385" y="70"/>
                    </a:lnTo>
                    <a:lnTo>
                      <a:pt x="385" y="72"/>
                    </a:lnTo>
                    <a:lnTo>
                      <a:pt x="403" y="74"/>
                    </a:lnTo>
                    <a:lnTo>
                      <a:pt x="403" y="76"/>
                    </a:lnTo>
                    <a:lnTo>
                      <a:pt x="403" y="79"/>
                    </a:lnTo>
                    <a:lnTo>
                      <a:pt x="422" y="81"/>
                    </a:lnTo>
                    <a:lnTo>
                      <a:pt x="422" y="83"/>
                    </a:lnTo>
                    <a:lnTo>
                      <a:pt x="422" y="85"/>
                    </a:lnTo>
                    <a:lnTo>
                      <a:pt x="442" y="87"/>
                    </a:lnTo>
                    <a:lnTo>
                      <a:pt x="442" y="89"/>
                    </a:lnTo>
                    <a:lnTo>
                      <a:pt x="442" y="92"/>
                    </a:lnTo>
                    <a:lnTo>
                      <a:pt x="442" y="94"/>
                    </a:lnTo>
                    <a:lnTo>
                      <a:pt x="461" y="96"/>
                    </a:lnTo>
                    <a:lnTo>
                      <a:pt x="461" y="98"/>
                    </a:lnTo>
                    <a:lnTo>
                      <a:pt x="461" y="100"/>
                    </a:lnTo>
                    <a:lnTo>
                      <a:pt x="481" y="100"/>
                    </a:lnTo>
                    <a:lnTo>
                      <a:pt x="481" y="103"/>
                    </a:lnTo>
                    <a:lnTo>
                      <a:pt x="481" y="105"/>
                    </a:lnTo>
                    <a:lnTo>
                      <a:pt x="481" y="107"/>
                    </a:lnTo>
                    <a:lnTo>
                      <a:pt x="500" y="109"/>
                    </a:lnTo>
                    <a:lnTo>
                      <a:pt x="500" y="111"/>
                    </a:lnTo>
                    <a:lnTo>
                      <a:pt x="500" y="114"/>
                    </a:lnTo>
                    <a:lnTo>
                      <a:pt x="518" y="116"/>
                    </a:lnTo>
                    <a:lnTo>
                      <a:pt x="518" y="118"/>
                    </a:lnTo>
                    <a:lnTo>
                      <a:pt x="518" y="120"/>
                    </a:lnTo>
                    <a:lnTo>
                      <a:pt x="518" y="122"/>
                    </a:lnTo>
                    <a:lnTo>
                      <a:pt x="538" y="124"/>
                    </a:lnTo>
                    <a:lnTo>
                      <a:pt x="538" y="127"/>
                    </a:lnTo>
                    <a:lnTo>
                      <a:pt x="538" y="129"/>
                    </a:lnTo>
                    <a:lnTo>
                      <a:pt x="557" y="131"/>
                    </a:lnTo>
                    <a:lnTo>
                      <a:pt x="557" y="133"/>
                    </a:lnTo>
                    <a:lnTo>
                      <a:pt x="557" y="135"/>
                    </a:lnTo>
                    <a:lnTo>
                      <a:pt x="577" y="138"/>
                    </a:lnTo>
                    <a:lnTo>
                      <a:pt x="577" y="140"/>
                    </a:lnTo>
                    <a:lnTo>
                      <a:pt x="577" y="142"/>
                    </a:lnTo>
                    <a:lnTo>
                      <a:pt x="577" y="144"/>
                    </a:lnTo>
                    <a:lnTo>
                      <a:pt x="596" y="144"/>
                    </a:lnTo>
                    <a:lnTo>
                      <a:pt x="596" y="146"/>
                    </a:lnTo>
                    <a:lnTo>
                      <a:pt x="596" y="149"/>
                    </a:lnTo>
                    <a:lnTo>
                      <a:pt x="616" y="151"/>
                    </a:lnTo>
                    <a:lnTo>
                      <a:pt x="616" y="153"/>
                    </a:lnTo>
                    <a:lnTo>
                      <a:pt x="616" y="155"/>
                    </a:lnTo>
                    <a:lnTo>
                      <a:pt x="616" y="157"/>
                    </a:lnTo>
                    <a:lnTo>
                      <a:pt x="635" y="159"/>
                    </a:lnTo>
                    <a:lnTo>
                      <a:pt x="635" y="162"/>
                    </a:lnTo>
                    <a:lnTo>
                      <a:pt x="635" y="164"/>
                    </a:lnTo>
                    <a:lnTo>
                      <a:pt x="653" y="166"/>
                    </a:lnTo>
                    <a:lnTo>
                      <a:pt x="653" y="168"/>
                    </a:lnTo>
                    <a:lnTo>
                      <a:pt x="653" y="170"/>
                    </a:lnTo>
                    <a:lnTo>
                      <a:pt x="653" y="173"/>
                    </a:lnTo>
                    <a:lnTo>
                      <a:pt x="672" y="175"/>
                    </a:lnTo>
                    <a:lnTo>
                      <a:pt x="672" y="177"/>
                    </a:lnTo>
                    <a:lnTo>
                      <a:pt x="672" y="179"/>
                    </a:lnTo>
                    <a:lnTo>
                      <a:pt x="692" y="181"/>
                    </a:lnTo>
                    <a:lnTo>
                      <a:pt x="692" y="183"/>
                    </a:lnTo>
                    <a:lnTo>
                      <a:pt x="692" y="186"/>
                    </a:lnTo>
                    <a:lnTo>
                      <a:pt x="711" y="188"/>
                    </a:lnTo>
                    <a:lnTo>
                      <a:pt x="711" y="190"/>
                    </a:lnTo>
                    <a:lnTo>
                      <a:pt x="711" y="192"/>
                    </a:lnTo>
                    <a:lnTo>
                      <a:pt x="731" y="194"/>
                    </a:lnTo>
                    <a:lnTo>
                      <a:pt x="731" y="197"/>
                    </a:lnTo>
                    <a:lnTo>
                      <a:pt x="731" y="199"/>
                    </a:lnTo>
                    <a:lnTo>
                      <a:pt x="751" y="201"/>
                    </a:lnTo>
                    <a:lnTo>
                      <a:pt x="751" y="203"/>
                    </a:lnTo>
                    <a:lnTo>
                      <a:pt x="751" y="205"/>
                    </a:lnTo>
                    <a:lnTo>
                      <a:pt x="768" y="208"/>
                    </a:lnTo>
                    <a:lnTo>
                      <a:pt x="768" y="210"/>
                    </a:lnTo>
                    <a:lnTo>
                      <a:pt x="768" y="212"/>
                    </a:lnTo>
                    <a:lnTo>
                      <a:pt x="788" y="214"/>
                    </a:lnTo>
                    <a:lnTo>
                      <a:pt x="788" y="216"/>
                    </a:lnTo>
                    <a:lnTo>
                      <a:pt x="788" y="218"/>
                    </a:lnTo>
                    <a:lnTo>
                      <a:pt x="807" y="221"/>
                    </a:lnTo>
                    <a:lnTo>
                      <a:pt x="807" y="223"/>
                    </a:lnTo>
                    <a:lnTo>
                      <a:pt x="807" y="225"/>
                    </a:lnTo>
                    <a:lnTo>
                      <a:pt x="827" y="225"/>
                    </a:lnTo>
                    <a:lnTo>
                      <a:pt x="827" y="227"/>
                    </a:lnTo>
                    <a:lnTo>
                      <a:pt x="827" y="229"/>
                    </a:lnTo>
                    <a:lnTo>
                      <a:pt x="827" y="231"/>
                    </a:lnTo>
                    <a:lnTo>
                      <a:pt x="846" y="234"/>
                    </a:lnTo>
                    <a:lnTo>
                      <a:pt x="846" y="236"/>
                    </a:lnTo>
                    <a:lnTo>
                      <a:pt x="866" y="238"/>
                    </a:lnTo>
                    <a:lnTo>
                      <a:pt x="866" y="240"/>
                    </a:lnTo>
                    <a:lnTo>
                      <a:pt x="866" y="243"/>
                    </a:lnTo>
                    <a:lnTo>
                      <a:pt x="884" y="245"/>
                    </a:lnTo>
                    <a:lnTo>
                      <a:pt x="884" y="247"/>
                    </a:lnTo>
                    <a:lnTo>
                      <a:pt x="903" y="249"/>
                    </a:lnTo>
                    <a:lnTo>
                      <a:pt x="903" y="251"/>
                    </a:lnTo>
                    <a:lnTo>
                      <a:pt x="903" y="253"/>
                    </a:lnTo>
                    <a:lnTo>
                      <a:pt x="923" y="256"/>
                    </a:lnTo>
                    <a:lnTo>
                      <a:pt x="923" y="258"/>
                    </a:lnTo>
                    <a:lnTo>
                      <a:pt x="942" y="260"/>
                    </a:lnTo>
                    <a:lnTo>
                      <a:pt x="942" y="262"/>
                    </a:lnTo>
                    <a:lnTo>
                      <a:pt x="962" y="264"/>
                    </a:lnTo>
                    <a:lnTo>
                      <a:pt x="962" y="266"/>
                    </a:lnTo>
                    <a:lnTo>
                      <a:pt x="962" y="269"/>
                    </a:lnTo>
                    <a:lnTo>
                      <a:pt x="981" y="269"/>
                    </a:lnTo>
                    <a:lnTo>
                      <a:pt x="981" y="271"/>
                    </a:lnTo>
                    <a:lnTo>
                      <a:pt x="981" y="273"/>
                    </a:lnTo>
                    <a:lnTo>
                      <a:pt x="1001" y="273"/>
                    </a:lnTo>
                    <a:lnTo>
                      <a:pt x="1001" y="275"/>
                    </a:lnTo>
                    <a:lnTo>
                      <a:pt x="1001" y="278"/>
                    </a:lnTo>
                    <a:lnTo>
                      <a:pt x="1018" y="278"/>
                    </a:lnTo>
                    <a:lnTo>
                      <a:pt x="1018" y="280"/>
                    </a:lnTo>
                    <a:lnTo>
                      <a:pt x="1018" y="282"/>
                    </a:lnTo>
                    <a:lnTo>
                      <a:pt x="1038" y="282"/>
                    </a:lnTo>
                    <a:lnTo>
                      <a:pt x="1038" y="284"/>
                    </a:lnTo>
                    <a:lnTo>
                      <a:pt x="1038" y="286"/>
                    </a:lnTo>
                    <a:lnTo>
                      <a:pt x="1057" y="286"/>
                    </a:lnTo>
                    <a:lnTo>
                      <a:pt x="1057" y="288"/>
                    </a:lnTo>
                    <a:lnTo>
                      <a:pt x="1077" y="291"/>
                    </a:lnTo>
                    <a:lnTo>
                      <a:pt x="1077" y="293"/>
                    </a:lnTo>
                    <a:lnTo>
                      <a:pt x="1096" y="295"/>
                    </a:lnTo>
                    <a:lnTo>
                      <a:pt x="1096" y="297"/>
                    </a:lnTo>
                    <a:lnTo>
                      <a:pt x="1116" y="297"/>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1481" name="Freeform 25">
                <a:extLst>
                  <a:ext uri="{FF2B5EF4-FFF2-40B4-BE49-F238E27FC236}">
                    <a16:creationId xmlns:a16="http://schemas.microsoft.com/office/drawing/2014/main" id="{FEFE8A6E-5F95-8CA2-2825-D4BFF7F266A1}"/>
                  </a:ext>
                </a:extLst>
              </p:cNvPr>
              <p:cNvSpPr>
                <a:spLocks/>
              </p:cNvSpPr>
              <p:nvPr/>
            </p:nvSpPr>
            <p:spPr bwMode="auto">
              <a:xfrm>
                <a:off x="2814" y="3605"/>
                <a:ext cx="570" cy="74"/>
              </a:xfrm>
              <a:custGeom>
                <a:avLst/>
                <a:gdLst>
                  <a:gd name="T0" fmla="*/ 0 w 1105"/>
                  <a:gd name="T1" fmla="*/ 0 h 51"/>
                  <a:gd name="T2" fmla="*/ 18 w 1105"/>
                  <a:gd name="T3" fmla="*/ 2 h 51"/>
                  <a:gd name="T4" fmla="*/ 18 w 1105"/>
                  <a:gd name="T5" fmla="*/ 7 h 51"/>
                  <a:gd name="T6" fmla="*/ 38 w 1105"/>
                  <a:gd name="T7" fmla="*/ 9 h 51"/>
                  <a:gd name="T8" fmla="*/ 57 w 1105"/>
                  <a:gd name="T9" fmla="*/ 11 h 51"/>
                  <a:gd name="T10" fmla="*/ 96 w 1105"/>
                  <a:gd name="T11" fmla="*/ 15 h 51"/>
                  <a:gd name="T12" fmla="*/ 116 w 1105"/>
                  <a:gd name="T13" fmla="*/ 17 h 51"/>
                  <a:gd name="T14" fmla="*/ 134 w 1105"/>
                  <a:gd name="T15" fmla="*/ 20 h 51"/>
                  <a:gd name="T16" fmla="*/ 154 w 1105"/>
                  <a:gd name="T17" fmla="*/ 22 h 51"/>
                  <a:gd name="T18" fmla="*/ 173 w 1105"/>
                  <a:gd name="T19" fmla="*/ 24 h 51"/>
                  <a:gd name="T20" fmla="*/ 193 w 1105"/>
                  <a:gd name="T21" fmla="*/ 26 h 51"/>
                  <a:gd name="T22" fmla="*/ 213 w 1105"/>
                  <a:gd name="T23" fmla="*/ 28 h 51"/>
                  <a:gd name="T24" fmla="*/ 232 w 1105"/>
                  <a:gd name="T25" fmla="*/ 31 h 51"/>
                  <a:gd name="T26" fmla="*/ 252 w 1105"/>
                  <a:gd name="T27" fmla="*/ 33 h 51"/>
                  <a:gd name="T28" fmla="*/ 289 w 1105"/>
                  <a:gd name="T29" fmla="*/ 35 h 51"/>
                  <a:gd name="T30" fmla="*/ 309 w 1105"/>
                  <a:gd name="T31" fmla="*/ 37 h 51"/>
                  <a:gd name="T32" fmla="*/ 348 w 1105"/>
                  <a:gd name="T33" fmla="*/ 37 h 51"/>
                  <a:gd name="T34" fmla="*/ 368 w 1105"/>
                  <a:gd name="T35" fmla="*/ 39 h 51"/>
                  <a:gd name="T36" fmla="*/ 406 w 1105"/>
                  <a:gd name="T37" fmla="*/ 41 h 51"/>
                  <a:gd name="T38" fmla="*/ 445 w 1105"/>
                  <a:gd name="T39" fmla="*/ 41 h 51"/>
                  <a:gd name="T40" fmla="*/ 464 w 1105"/>
                  <a:gd name="T41" fmla="*/ 44 h 51"/>
                  <a:gd name="T42" fmla="*/ 502 w 1105"/>
                  <a:gd name="T43" fmla="*/ 44 h 51"/>
                  <a:gd name="T44" fmla="*/ 522 w 1105"/>
                  <a:gd name="T45" fmla="*/ 46 h 51"/>
                  <a:gd name="T46" fmla="*/ 561 w 1105"/>
                  <a:gd name="T47" fmla="*/ 46 h 51"/>
                  <a:gd name="T48" fmla="*/ 600 w 1105"/>
                  <a:gd name="T49" fmla="*/ 46 h 51"/>
                  <a:gd name="T50" fmla="*/ 638 w 1105"/>
                  <a:gd name="T51" fmla="*/ 48 h 51"/>
                  <a:gd name="T52" fmla="*/ 677 w 1105"/>
                  <a:gd name="T53" fmla="*/ 48 h 51"/>
                  <a:gd name="T54" fmla="*/ 716 w 1105"/>
                  <a:gd name="T55" fmla="*/ 48 h 51"/>
                  <a:gd name="T56" fmla="*/ 754 w 1105"/>
                  <a:gd name="T57" fmla="*/ 48 h 51"/>
                  <a:gd name="T58" fmla="*/ 793 w 1105"/>
                  <a:gd name="T59" fmla="*/ 48 h 51"/>
                  <a:gd name="T60" fmla="*/ 832 w 1105"/>
                  <a:gd name="T61" fmla="*/ 48 h 51"/>
                  <a:gd name="T62" fmla="*/ 870 w 1105"/>
                  <a:gd name="T63" fmla="*/ 48 h 51"/>
                  <a:gd name="T64" fmla="*/ 890 w 1105"/>
                  <a:gd name="T65" fmla="*/ 50 h 51"/>
                  <a:gd name="T66" fmla="*/ 929 w 1105"/>
                  <a:gd name="T67" fmla="*/ 50 h 51"/>
                  <a:gd name="T68" fmla="*/ 968 w 1105"/>
                  <a:gd name="T69" fmla="*/ 50 h 51"/>
                  <a:gd name="T70" fmla="*/ 1006 w 1105"/>
                  <a:gd name="T71" fmla="*/ 50 h 51"/>
                  <a:gd name="T72" fmla="*/ 1045 w 1105"/>
                  <a:gd name="T73" fmla="*/ 50 h 51"/>
                  <a:gd name="T74" fmla="*/ 1084 w 1105"/>
                  <a:gd name="T7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5" h="51">
                    <a:moveTo>
                      <a:pt x="0" y="0"/>
                    </a:moveTo>
                    <a:lnTo>
                      <a:pt x="0" y="0"/>
                    </a:lnTo>
                    <a:lnTo>
                      <a:pt x="0" y="2"/>
                    </a:lnTo>
                    <a:lnTo>
                      <a:pt x="18" y="2"/>
                    </a:lnTo>
                    <a:lnTo>
                      <a:pt x="18" y="4"/>
                    </a:lnTo>
                    <a:lnTo>
                      <a:pt x="18" y="7"/>
                    </a:lnTo>
                    <a:lnTo>
                      <a:pt x="38" y="7"/>
                    </a:lnTo>
                    <a:lnTo>
                      <a:pt x="38" y="9"/>
                    </a:lnTo>
                    <a:lnTo>
                      <a:pt x="57" y="9"/>
                    </a:lnTo>
                    <a:lnTo>
                      <a:pt x="57" y="11"/>
                    </a:lnTo>
                    <a:lnTo>
                      <a:pt x="77" y="13"/>
                    </a:lnTo>
                    <a:lnTo>
                      <a:pt x="96" y="15"/>
                    </a:lnTo>
                    <a:lnTo>
                      <a:pt x="96" y="17"/>
                    </a:lnTo>
                    <a:lnTo>
                      <a:pt x="116" y="17"/>
                    </a:lnTo>
                    <a:lnTo>
                      <a:pt x="116" y="20"/>
                    </a:lnTo>
                    <a:lnTo>
                      <a:pt x="134" y="20"/>
                    </a:lnTo>
                    <a:lnTo>
                      <a:pt x="134" y="22"/>
                    </a:lnTo>
                    <a:lnTo>
                      <a:pt x="154" y="22"/>
                    </a:lnTo>
                    <a:lnTo>
                      <a:pt x="154" y="24"/>
                    </a:lnTo>
                    <a:lnTo>
                      <a:pt x="173" y="24"/>
                    </a:lnTo>
                    <a:lnTo>
                      <a:pt x="173" y="26"/>
                    </a:lnTo>
                    <a:lnTo>
                      <a:pt x="193" y="26"/>
                    </a:lnTo>
                    <a:lnTo>
                      <a:pt x="193" y="28"/>
                    </a:lnTo>
                    <a:lnTo>
                      <a:pt x="213" y="28"/>
                    </a:lnTo>
                    <a:lnTo>
                      <a:pt x="232" y="28"/>
                    </a:lnTo>
                    <a:lnTo>
                      <a:pt x="232" y="31"/>
                    </a:lnTo>
                    <a:lnTo>
                      <a:pt x="252" y="31"/>
                    </a:lnTo>
                    <a:lnTo>
                      <a:pt x="252" y="33"/>
                    </a:lnTo>
                    <a:lnTo>
                      <a:pt x="270" y="33"/>
                    </a:lnTo>
                    <a:lnTo>
                      <a:pt x="289" y="35"/>
                    </a:lnTo>
                    <a:lnTo>
                      <a:pt x="309" y="35"/>
                    </a:lnTo>
                    <a:lnTo>
                      <a:pt x="309" y="37"/>
                    </a:lnTo>
                    <a:lnTo>
                      <a:pt x="329" y="37"/>
                    </a:lnTo>
                    <a:lnTo>
                      <a:pt x="348" y="37"/>
                    </a:lnTo>
                    <a:lnTo>
                      <a:pt x="348" y="39"/>
                    </a:lnTo>
                    <a:lnTo>
                      <a:pt x="368" y="39"/>
                    </a:lnTo>
                    <a:lnTo>
                      <a:pt x="386" y="39"/>
                    </a:lnTo>
                    <a:lnTo>
                      <a:pt x="406" y="41"/>
                    </a:lnTo>
                    <a:lnTo>
                      <a:pt x="425" y="41"/>
                    </a:lnTo>
                    <a:lnTo>
                      <a:pt x="445" y="41"/>
                    </a:lnTo>
                    <a:lnTo>
                      <a:pt x="445" y="44"/>
                    </a:lnTo>
                    <a:lnTo>
                      <a:pt x="464" y="44"/>
                    </a:lnTo>
                    <a:lnTo>
                      <a:pt x="484" y="44"/>
                    </a:lnTo>
                    <a:lnTo>
                      <a:pt x="502" y="44"/>
                    </a:lnTo>
                    <a:lnTo>
                      <a:pt x="522" y="44"/>
                    </a:lnTo>
                    <a:lnTo>
                      <a:pt x="522" y="46"/>
                    </a:lnTo>
                    <a:lnTo>
                      <a:pt x="541" y="46"/>
                    </a:lnTo>
                    <a:lnTo>
                      <a:pt x="561" y="46"/>
                    </a:lnTo>
                    <a:lnTo>
                      <a:pt x="581" y="46"/>
                    </a:lnTo>
                    <a:lnTo>
                      <a:pt x="600" y="46"/>
                    </a:lnTo>
                    <a:lnTo>
                      <a:pt x="620" y="46"/>
                    </a:lnTo>
                    <a:lnTo>
                      <a:pt x="638" y="48"/>
                    </a:lnTo>
                    <a:lnTo>
                      <a:pt x="657" y="48"/>
                    </a:lnTo>
                    <a:lnTo>
                      <a:pt x="677" y="48"/>
                    </a:lnTo>
                    <a:lnTo>
                      <a:pt x="697" y="48"/>
                    </a:lnTo>
                    <a:lnTo>
                      <a:pt x="716" y="48"/>
                    </a:lnTo>
                    <a:lnTo>
                      <a:pt x="736" y="48"/>
                    </a:lnTo>
                    <a:lnTo>
                      <a:pt x="754" y="48"/>
                    </a:lnTo>
                    <a:lnTo>
                      <a:pt x="774" y="48"/>
                    </a:lnTo>
                    <a:lnTo>
                      <a:pt x="793" y="48"/>
                    </a:lnTo>
                    <a:lnTo>
                      <a:pt x="813" y="48"/>
                    </a:lnTo>
                    <a:lnTo>
                      <a:pt x="832" y="48"/>
                    </a:lnTo>
                    <a:lnTo>
                      <a:pt x="852" y="48"/>
                    </a:lnTo>
                    <a:lnTo>
                      <a:pt x="870" y="48"/>
                    </a:lnTo>
                    <a:lnTo>
                      <a:pt x="870" y="50"/>
                    </a:lnTo>
                    <a:lnTo>
                      <a:pt x="890" y="50"/>
                    </a:lnTo>
                    <a:lnTo>
                      <a:pt x="909" y="50"/>
                    </a:lnTo>
                    <a:lnTo>
                      <a:pt x="929" y="50"/>
                    </a:lnTo>
                    <a:lnTo>
                      <a:pt x="949" y="50"/>
                    </a:lnTo>
                    <a:lnTo>
                      <a:pt x="968" y="50"/>
                    </a:lnTo>
                    <a:lnTo>
                      <a:pt x="988" y="50"/>
                    </a:lnTo>
                    <a:lnTo>
                      <a:pt x="1006" y="50"/>
                    </a:lnTo>
                    <a:lnTo>
                      <a:pt x="1025" y="50"/>
                    </a:lnTo>
                    <a:lnTo>
                      <a:pt x="1045" y="50"/>
                    </a:lnTo>
                    <a:lnTo>
                      <a:pt x="1065" y="50"/>
                    </a:lnTo>
                    <a:lnTo>
                      <a:pt x="1084" y="50"/>
                    </a:lnTo>
                    <a:lnTo>
                      <a:pt x="1104" y="50"/>
                    </a:lnTo>
                  </a:path>
                </a:pathLst>
              </a:custGeom>
              <a:noFill/>
              <a:ln w="38100" cap="rnd" cmpd="sng">
                <a:solidFill>
                  <a:schemeClr val="accent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1482" name="Rectangle 26">
              <a:extLst>
                <a:ext uri="{FF2B5EF4-FFF2-40B4-BE49-F238E27FC236}">
                  <a16:creationId xmlns:a16="http://schemas.microsoft.com/office/drawing/2014/main" id="{CB82B04C-7A3E-0F75-04E8-BCBC89F39F61}"/>
                </a:ext>
              </a:extLst>
            </p:cNvPr>
            <p:cNvSpPr>
              <a:spLocks noChangeArrowheads="1"/>
            </p:cNvSpPr>
            <p:nvPr/>
          </p:nvSpPr>
          <p:spPr bwMode="auto">
            <a:xfrm>
              <a:off x="1376" y="3717"/>
              <a:ext cx="1711" cy="79"/>
            </a:xfrm>
            <a:prstGeom prst="rect">
              <a:avLst/>
            </a:prstGeom>
            <a:solidFill>
              <a:srgbClr val="00DFCA"/>
            </a:solidFill>
            <a:ln w="38100">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1483" name="Line 27">
            <a:extLst>
              <a:ext uri="{FF2B5EF4-FFF2-40B4-BE49-F238E27FC236}">
                <a16:creationId xmlns:a16="http://schemas.microsoft.com/office/drawing/2014/main" id="{3737D9DA-B9F6-20AE-F644-83D7DB86F438}"/>
              </a:ext>
            </a:extLst>
          </p:cNvPr>
          <p:cNvSpPr>
            <a:spLocks noChangeShapeType="1"/>
          </p:cNvSpPr>
          <p:nvPr/>
        </p:nvSpPr>
        <p:spPr bwMode="auto">
          <a:xfrm>
            <a:off x="1957388" y="2116138"/>
            <a:ext cx="0" cy="6604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84" name="Line 28">
            <a:extLst>
              <a:ext uri="{FF2B5EF4-FFF2-40B4-BE49-F238E27FC236}">
                <a16:creationId xmlns:a16="http://schemas.microsoft.com/office/drawing/2014/main" id="{9463325A-9C6F-2CCF-11DF-6DE9044CB6A3}"/>
              </a:ext>
            </a:extLst>
          </p:cNvPr>
          <p:cNvSpPr>
            <a:spLocks noChangeShapeType="1"/>
          </p:cNvSpPr>
          <p:nvPr/>
        </p:nvSpPr>
        <p:spPr bwMode="auto">
          <a:xfrm>
            <a:off x="4489450" y="2116138"/>
            <a:ext cx="0" cy="6604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85" name="Line 29">
            <a:extLst>
              <a:ext uri="{FF2B5EF4-FFF2-40B4-BE49-F238E27FC236}">
                <a16:creationId xmlns:a16="http://schemas.microsoft.com/office/drawing/2014/main" id="{D9940AE9-C575-AAC4-3C28-82C68EFA08F3}"/>
              </a:ext>
            </a:extLst>
          </p:cNvPr>
          <p:cNvSpPr>
            <a:spLocks noChangeShapeType="1"/>
          </p:cNvSpPr>
          <p:nvPr/>
        </p:nvSpPr>
        <p:spPr bwMode="auto">
          <a:xfrm>
            <a:off x="1965325" y="2795588"/>
            <a:ext cx="0" cy="349250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86" name="Line 30">
            <a:extLst>
              <a:ext uri="{FF2B5EF4-FFF2-40B4-BE49-F238E27FC236}">
                <a16:creationId xmlns:a16="http://schemas.microsoft.com/office/drawing/2014/main" id="{12EAC4CA-3DFE-4EEA-F5CD-1EB713EB7C2D}"/>
              </a:ext>
            </a:extLst>
          </p:cNvPr>
          <p:cNvSpPr>
            <a:spLocks noChangeShapeType="1"/>
          </p:cNvSpPr>
          <p:nvPr/>
        </p:nvSpPr>
        <p:spPr bwMode="auto">
          <a:xfrm>
            <a:off x="4484688" y="2795588"/>
            <a:ext cx="0" cy="3492500"/>
          </a:xfrm>
          <a:prstGeom prst="line">
            <a:avLst/>
          </a:prstGeom>
          <a:noFill/>
          <a:ln w="127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87" name="Rectangle 31">
            <a:extLst>
              <a:ext uri="{FF2B5EF4-FFF2-40B4-BE49-F238E27FC236}">
                <a16:creationId xmlns:a16="http://schemas.microsoft.com/office/drawing/2014/main" id="{0F624BE6-52AD-BBFE-4850-4EFE3E47CABB}"/>
              </a:ext>
            </a:extLst>
          </p:cNvPr>
          <p:cNvSpPr>
            <a:spLocks noChangeArrowheads="1"/>
          </p:cNvSpPr>
          <p:nvPr/>
        </p:nvSpPr>
        <p:spPr bwMode="auto">
          <a:xfrm>
            <a:off x="6219825" y="5397500"/>
            <a:ext cx="1897063" cy="1016000"/>
          </a:xfrm>
          <a:prstGeom prst="rect">
            <a:avLst/>
          </a:prstGeom>
          <a:noFill/>
          <a:ln w="1270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pPr>
            <a:r>
              <a:rPr lang="en-US" altLang="en-US" sz="2000"/>
              <a:t>measurement system variation</a:t>
            </a:r>
          </a:p>
        </p:txBody>
      </p:sp>
      <p:sp>
        <p:nvSpPr>
          <p:cNvPr id="531488" name="Line 32">
            <a:extLst>
              <a:ext uri="{FF2B5EF4-FFF2-40B4-BE49-F238E27FC236}">
                <a16:creationId xmlns:a16="http://schemas.microsoft.com/office/drawing/2014/main" id="{ACC7D25A-5BFA-B7C6-080C-A69F46B48160}"/>
              </a:ext>
            </a:extLst>
          </p:cNvPr>
          <p:cNvSpPr>
            <a:spLocks noChangeShapeType="1"/>
          </p:cNvSpPr>
          <p:nvPr/>
        </p:nvSpPr>
        <p:spPr bwMode="auto">
          <a:xfrm flipH="1" flipV="1">
            <a:off x="3516313" y="3621088"/>
            <a:ext cx="2608262" cy="190817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89" name="Line 33">
            <a:extLst>
              <a:ext uri="{FF2B5EF4-FFF2-40B4-BE49-F238E27FC236}">
                <a16:creationId xmlns:a16="http://schemas.microsoft.com/office/drawing/2014/main" id="{4197239F-2F9D-75BB-8B56-3587F0E96387}"/>
              </a:ext>
            </a:extLst>
          </p:cNvPr>
          <p:cNvSpPr>
            <a:spLocks noChangeShapeType="1"/>
          </p:cNvSpPr>
          <p:nvPr/>
        </p:nvSpPr>
        <p:spPr bwMode="auto">
          <a:xfrm flipH="1" flipV="1">
            <a:off x="4360863" y="4840288"/>
            <a:ext cx="1758950" cy="914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90" name="Line 34">
            <a:extLst>
              <a:ext uri="{FF2B5EF4-FFF2-40B4-BE49-F238E27FC236}">
                <a16:creationId xmlns:a16="http://schemas.microsoft.com/office/drawing/2014/main" id="{F3DD76B8-D9F5-F11A-3E43-64C05850F743}"/>
              </a:ext>
            </a:extLst>
          </p:cNvPr>
          <p:cNvSpPr>
            <a:spLocks noChangeShapeType="1"/>
          </p:cNvSpPr>
          <p:nvPr/>
        </p:nvSpPr>
        <p:spPr bwMode="auto">
          <a:xfrm flipH="1">
            <a:off x="4572000" y="5934075"/>
            <a:ext cx="1524000" cy="354013"/>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1491" name="Rectangle 35">
            <a:extLst>
              <a:ext uri="{FF2B5EF4-FFF2-40B4-BE49-F238E27FC236}">
                <a16:creationId xmlns:a16="http://schemas.microsoft.com/office/drawing/2014/main" id="{2AA765FC-97FB-A59A-406A-9C189CAB5A5A}"/>
              </a:ext>
            </a:extLst>
          </p:cNvPr>
          <p:cNvSpPr>
            <a:spLocks noChangeArrowheads="1"/>
          </p:cNvSpPr>
          <p:nvPr/>
        </p:nvSpPr>
        <p:spPr bwMode="auto">
          <a:xfrm>
            <a:off x="273050" y="3017838"/>
            <a:ext cx="1854200" cy="422275"/>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pPr>
            <a:r>
              <a:rPr lang="en-US" altLang="en-US" sz="2000" b="1"/>
              <a:t>%R&amp;R = 20%</a:t>
            </a:r>
            <a:endParaRPr lang="en-US" altLang="en-US" sz="2000"/>
          </a:p>
        </p:txBody>
      </p:sp>
      <p:sp>
        <p:nvSpPr>
          <p:cNvPr id="531492" name="Rectangle 36">
            <a:extLst>
              <a:ext uri="{FF2B5EF4-FFF2-40B4-BE49-F238E27FC236}">
                <a16:creationId xmlns:a16="http://schemas.microsoft.com/office/drawing/2014/main" id="{C3B11AAE-B03A-5CC1-0D60-480BE9BCDECB}"/>
              </a:ext>
            </a:extLst>
          </p:cNvPr>
          <p:cNvSpPr>
            <a:spLocks noChangeArrowheads="1"/>
          </p:cNvSpPr>
          <p:nvPr/>
        </p:nvSpPr>
        <p:spPr bwMode="auto">
          <a:xfrm>
            <a:off x="228600" y="3932238"/>
            <a:ext cx="1855788" cy="422275"/>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pPr>
            <a:r>
              <a:rPr lang="en-US" altLang="en-US" sz="2000" b="1"/>
              <a:t>%R&amp;R = 75%</a:t>
            </a:r>
            <a:endParaRPr lang="en-US" altLang="en-US" sz="2000"/>
          </a:p>
        </p:txBody>
      </p:sp>
      <p:sp>
        <p:nvSpPr>
          <p:cNvPr id="531493" name="Rectangle 37">
            <a:extLst>
              <a:ext uri="{FF2B5EF4-FFF2-40B4-BE49-F238E27FC236}">
                <a16:creationId xmlns:a16="http://schemas.microsoft.com/office/drawing/2014/main" id="{3D45E0E4-33A4-B816-FF3A-1B40D815238C}"/>
              </a:ext>
            </a:extLst>
          </p:cNvPr>
          <p:cNvSpPr>
            <a:spLocks noChangeArrowheads="1"/>
          </p:cNvSpPr>
          <p:nvPr/>
        </p:nvSpPr>
        <p:spPr bwMode="auto">
          <a:xfrm>
            <a:off x="187325" y="5227638"/>
            <a:ext cx="2074863" cy="422275"/>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pPr>
            <a:r>
              <a:rPr lang="en-US" altLang="en-US" sz="2000" b="1"/>
              <a:t>% R&amp;R = 100%</a:t>
            </a:r>
            <a:endParaRPr lang="en-US" altLang="en-US" sz="2000"/>
          </a:p>
        </p:txBody>
      </p:sp>
      <p:graphicFrame>
        <p:nvGraphicFramePr>
          <p:cNvPr id="531494" name="Object 38">
            <a:hlinkClick r:id="" action="ppaction://ole?verb=0"/>
            <a:extLst>
              <a:ext uri="{FF2B5EF4-FFF2-40B4-BE49-F238E27FC236}">
                <a16:creationId xmlns:a16="http://schemas.microsoft.com/office/drawing/2014/main" id="{8CD4CA1D-086B-3B97-7084-FA5229A3C1FC}"/>
              </a:ext>
            </a:extLst>
          </p:cNvPr>
          <p:cNvGraphicFramePr>
            <a:graphicFrameLocks/>
          </p:cNvGraphicFramePr>
          <p:nvPr/>
        </p:nvGraphicFramePr>
        <p:xfrm>
          <a:off x="4854575" y="2403475"/>
          <a:ext cx="3440113" cy="976313"/>
        </p:xfrm>
        <a:graphic>
          <a:graphicData uri="http://schemas.openxmlformats.org/presentationml/2006/ole">
            <mc:AlternateContent xmlns:mc="http://schemas.openxmlformats.org/markup-compatibility/2006">
              <mc:Choice xmlns:v="urn:schemas-microsoft-com:vml" Requires="v">
                <p:oleObj name="Equation" r:id="rId3" imgW="1600200" imgH="431640" progId="Equation.3">
                  <p:embed/>
                </p:oleObj>
              </mc:Choice>
              <mc:Fallback>
                <p:oleObj name="Equation" r:id="rId3" imgW="1600200" imgH="431640" progId="Equation.3">
                  <p:embed/>
                  <p:pic>
                    <p:nvPicPr>
                      <p:cNvPr id="0" name="Object 3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4575" y="2403475"/>
                        <a:ext cx="3440113" cy="976313"/>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1496" name="Text Box 40">
            <a:extLst>
              <a:ext uri="{FF2B5EF4-FFF2-40B4-BE49-F238E27FC236}">
                <a16:creationId xmlns:a16="http://schemas.microsoft.com/office/drawing/2014/main" id="{B313AF5C-EB65-C3A0-D5B0-6E60BB61BAD9}"/>
              </a:ext>
            </a:extLst>
          </p:cNvPr>
          <p:cNvSpPr txBox="1">
            <a:spLocks noChangeArrowheads="1"/>
          </p:cNvSpPr>
          <p:nvPr/>
        </p:nvSpPr>
        <p:spPr bwMode="auto">
          <a:xfrm>
            <a:off x="6210300" y="4203700"/>
            <a:ext cx="2070100"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GB" altLang="en-US" sz="2400" b="1"/>
              <a:t>Look for</a:t>
            </a:r>
          </a:p>
          <a:p>
            <a:pPr algn="ctr" eaLnBrk="0" hangingPunct="0"/>
            <a:r>
              <a:rPr lang="en-GB" altLang="en-US" sz="2400" b="1"/>
              <a:t>% R&amp;R &lt; 30 %</a:t>
            </a:r>
            <a:endParaRPr lang="en-GB" altLang="en-US" sz="1800" b="1"/>
          </a:p>
        </p:txBody>
      </p:sp>
      <p:sp>
        <p:nvSpPr>
          <p:cNvPr id="531497" name="Text Box 41">
            <a:extLst>
              <a:ext uri="{FF2B5EF4-FFF2-40B4-BE49-F238E27FC236}">
                <a16:creationId xmlns:a16="http://schemas.microsoft.com/office/drawing/2014/main" id="{805B20B4-9BF3-5C6B-CD9D-127468483E91}"/>
              </a:ext>
            </a:extLst>
          </p:cNvPr>
          <p:cNvSpPr txBox="1">
            <a:spLocks noChangeArrowheads="1"/>
          </p:cNvSpPr>
          <p:nvPr/>
        </p:nvSpPr>
        <p:spPr bwMode="auto">
          <a:xfrm>
            <a:off x="4048125" y="3517900"/>
            <a:ext cx="4943475" cy="581025"/>
          </a:xfrm>
          <a:prstGeom prst="rect">
            <a:avLst/>
          </a:prstGeom>
          <a:solidFill>
            <a:schemeClr val="bg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GB" altLang="en-US" sz="1600" b="1"/>
              <a:t>Where S</a:t>
            </a:r>
            <a:r>
              <a:rPr lang="en-GB" altLang="en-US" sz="1600" b="1" baseline="-25000"/>
              <a:t>MS</a:t>
            </a:r>
            <a:r>
              <a:rPr lang="en-GB" altLang="en-US" sz="1600" b="1"/>
              <a:t> = measurement standard deviation</a:t>
            </a:r>
            <a:br>
              <a:rPr lang="en-GB" altLang="en-US" sz="1600" b="1"/>
            </a:br>
            <a:r>
              <a:rPr lang="en-GB" altLang="en-US" sz="1600" b="1"/>
              <a:t>Where S</a:t>
            </a:r>
            <a:r>
              <a:rPr lang="en-GB" altLang="en-US" sz="1600" b="1" baseline="-25000"/>
              <a:t>Total</a:t>
            </a:r>
            <a:r>
              <a:rPr lang="en-GB" altLang="en-US" sz="1600" b="1"/>
              <a:t> = total standard dev. (incl. process)</a:t>
            </a:r>
            <a:endParaRPr lang="en-GB" altLang="en-US" sz="1600"/>
          </a:p>
        </p:txBody>
      </p:sp>
      <p:sp>
        <p:nvSpPr>
          <p:cNvPr id="531498" name="AutoShape 42">
            <a:extLst>
              <a:ext uri="{FF2B5EF4-FFF2-40B4-BE49-F238E27FC236}">
                <a16:creationId xmlns:a16="http://schemas.microsoft.com/office/drawing/2014/main" id="{05A44041-28DD-033F-E5EF-54F9BA79E2F3}"/>
              </a:ext>
            </a:extLst>
          </p:cNvPr>
          <p:cNvSpPr>
            <a:spLocks noChangeArrowheads="1"/>
          </p:cNvSpPr>
          <p:nvPr/>
        </p:nvSpPr>
        <p:spPr bwMode="auto">
          <a:xfrm rot="2215371">
            <a:off x="7391400" y="1828800"/>
            <a:ext cx="685800" cy="685800"/>
          </a:xfrm>
          <a:prstGeom prst="downArrow">
            <a:avLst>
              <a:gd name="adj1" fmla="val 50000"/>
              <a:gd name="adj2" fmla="val 25000"/>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4D522CAE-1A51-E718-FD89-A438F3C03178}"/>
              </a:ext>
            </a:extLst>
          </p:cNvPr>
          <p:cNvSpPr>
            <a:spLocks noGrp="1" noChangeArrowheads="1"/>
          </p:cNvSpPr>
          <p:nvPr>
            <p:ph type="title"/>
          </p:nvPr>
        </p:nvSpPr>
        <p:spPr/>
        <p:txBody>
          <a:bodyPr/>
          <a:lstStyle/>
          <a:p>
            <a:r>
              <a:rPr lang="en-US" altLang="en-US">
                <a:effectLst/>
              </a:rPr>
              <a:t>Interpreting Gage %R&amp;R</a:t>
            </a:r>
          </a:p>
        </p:txBody>
      </p:sp>
      <p:sp>
        <p:nvSpPr>
          <p:cNvPr id="533507" name="Rectangle 3">
            <a:extLst>
              <a:ext uri="{FF2B5EF4-FFF2-40B4-BE49-F238E27FC236}">
                <a16:creationId xmlns:a16="http://schemas.microsoft.com/office/drawing/2014/main" id="{88FD5C78-A004-9B29-54B8-47225E88DDDA}"/>
              </a:ext>
            </a:extLst>
          </p:cNvPr>
          <p:cNvSpPr>
            <a:spLocks noGrp="1" noChangeArrowheads="1"/>
          </p:cNvSpPr>
          <p:nvPr>
            <p:ph type="body" idx="4294967295"/>
          </p:nvPr>
        </p:nvSpPr>
        <p:spPr>
          <a:xfrm>
            <a:off x="322263" y="5448300"/>
            <a:ext cx="8407400" cy="473075"/>
          </a:xfrm>
          <a:noFill/>
          <a:ln/>
        </p:spPr>
        <p:txBody>
          <a:bodyPr/>
          <a:lstStyle/>
          <a:p>
            <a:r>
              <a:rPr lang="en-US" altLang="en-US" sz="1600" b="1"/>
              <a:t>General guideline for interpreting Gage R&amp;R results— depends on the Process!</a:t>
            </a:r>
          </a:p>
        </p:txBody>
      </p:sp>
      <p:sp>
        <p:nvSpPr>
          <p:cNvPr id="533508" name="Rectangle 4">
            <a:extLst>
              <a:ext uri="{FF2B5EF4-FFF2-40B4-BE49-F238E27FC236}">
                <a16:creationId xmlns:a16="http://schemas.microsoft.com/office/drawing/2014/main" id="{7E2172D6-919C-43C8-700B-C04F100FB21F}"/>
              </a:ext>
            </a:extLst>
          </p:cNvPr>
          <p:cNvSpPr>
            <a:spLocks noChangeArrowheads="1"/>
          </p:cNvSpPr>
          <p:nvPr/>
        </p:nvSpPr>
        <p:spPr bwMode="auto">
          <a:xfrm>
            <a:off x="5991225" y="1176338"/>
            <a:ext cx="1766888"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Unacceptable</a:t>
            </a:r>
          </a:p>
        </p:txBody>
      </p:sp>
      <p:sp>
        <p:nvSpPr>
          <p:cNvPr id="533509" name="Freeform 5">
            <a:extLst>
              <a:ext uri="{FF2B5EF4-FFF2-40B4-BE49-F238E27FC236}">
                <a16:creationId xmlns:a16="http://schemas.microsoft.com/office/drawing/2014/main" id="{BAD53D79-0E4F-0BE8-B497-5D1F9629D3EF}"/>
              </a:ext>
            </a:extLst>
          </p:cNvPr>
          <p:cNvSpPr>
            <a:spLocks/>
          </p:cNvSpPr>
          <p:nvPr/>
        </p:nvSpPr>
        <p:spPr bwMode="auto">
          <a:xfrm>
            <a:off x="1017588" y="2106613"/>
            <a:ext cx="1509712" cy="1225550"/>
          </a:xfrm>
          <a:custGeom>
            <a:avLst/>
            <a:gdLst>
              <a:gd name="T0" fmla="*/ 0 w 620"/>
              <a:gd name="T1" fmla="*/ 500 h 500"/>
              <a:gd name="T2" fmla="*/ 0 w 620"/>
              <a:gd name="T3" fmla="*/ 0 h 500"/>
              <a:gd name="T4" fmla="*/ 620 w 620"/>
              <a:gd name="T5" fmla="*/ 0 h 500"/>
              <a:gd name="T6" fmla="*/ 620 w 620"/>
              <a:gd name="T7" fmla="*/ 480 h 500"/>
            </a:gdLst>
            <a:ahLst/>
            <a:cxnLst>
              <a:cxn ang="0">
                <a:pos x="T0" y="T1"/>
              </a:cxn>
              <a:cxn ang="0">
                <a:pos x="T2" y="T3"/>
              </a:cxn>
              <a:cxn ang="0">
                <a:pos x="T4" y="T5"/>
              </a:cxn>
              <a:cxn ang="0">
                <a:pos x="T6" y="T7"/>
              </a:cxn>
            </a:cxnLst>
            <a:rect l="0" t="0" r="r" b="b"/>
            <a:pathLst>
              <a:path w="620" h="500">
                <a:moveTo>
                  <a:pt x="0" y="500"/>
                </a:moveTo>
                <a:lnTo>
                  <a:pt x="0" y="0"/>
                </a:lnTo>
                <a:lnTo>
                  <a:pt x="620" y="0"/>
                </a:lnTo>
                <a:lnTo>
                  <a:pt x="620" y="480"/>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3510" name="Freeform 6">
            <a:extLst>
              <a:ext uri="{FF2B5EF4-FFF2-40B4-BE49-F238E27FC236}">
                <a16:creationId xmlns:a16="http://schemas.microsoft.com/office/drawing/2014/main" id="{90C6700D-949A-707B-8A3F-57D4E462EB13}"/>
              </a:ext>
            </a:extLst>
          </p:cNvPr>
          <p:cNvSpPr>
            <a:spLocks/>
          </p:cNvSpPr>
          <p:nvPr/>
        </p:nvSpPr>
        <p:spPr bwMode="auto">
          <a:xfrm>
            <a:off x="2528888" y="2106613"/>
            <a:ext cx="1525587" cy="1225550"/>
          </a:xfrm>
          <a:custGeom>
            <a:avLst/>
            <a:gdLst>
              <a:gd name="T0" fmla="*/ 0 w 620"/>
              <a:gd name="T1" fmla="*/ 500 h 500"/>
              <a:gd name="T2" fmla="*/ 0 w 620"/>
              <a:gd name="T3" fmla="*/ 0 h 500"/>
              <a:gd name="T4" fmla="*/ 620 w 620"/>
              <a:gd name="T5" fmla="*/ 0 h 500"/>
              <a:gd name="T6" fmla="*/ 620 w 620"/>
              <a:gd name="T7" fmla="*/ 480 h 500"/>
            </a:gdLst>
            <a:ahLst/>
            <a:cxnLst>
              <a:cxn ang="0">
                <a:pos x="T0" y="T1"/>
              </a:cxn>
              <a:cxn ang="0">
                <a:pos x="T2" y="T3"/>
              </a:cxn>
              <a:cxn ang="0">
                <a:pos x="T4" y="T5"/>
              </a:cxn>
              <a:cxn ang="0">
                <a:pos x="T6" y="T7"/>
              </a:cxn>
            </a:cxnLst>
            <a:rect l="0" t="0" r="r" b="b"/>
            <a:pathLst>
              <a:path w="620" h="500">
                <a:moveTo>
                  <a:pt x="0" y="500"/>
                </a:moveTo>
                <a:lnTo>
                  <a:pt x="0" y="0"/>
                </a:lnTo>
                <a:lnTo>
                  <a:pt x="620" y="0"/>
                </a:lnTo>
                <a:lnTo>
                  <a:pt x="620" y="480"/>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3511" name="Freeform 7">
            <a:extLst>
              <a:ext uri="{FF2B5EF4-FFF2-40B4-BE49-F238E27FC236}">
                <a16:creationId xmlns:a16="http://schemas.microsoft.com/office/drawing/2014/main" id="{5A0988C1-2974-779A-F097-C2F3FC67BA1C}"/>
              </a:ext>
            </a:extLst>
          </p:cNvPr>
          <p:cNvSpPr>
            <a:spLocks/>
          </p:cNvSpPr>
          <p:nvPr/>
        </p:nvSpPr>
        <p:spPr bwMode="auto">
          <a:xfrm>
            <a:off x="4056063" y="2106613"/>
            <a:ext cx="1489075" cy="1246187"/>
          </a:xfrm>
          <a:custGeom>
            <a:avLst/>
            <a:gdLst>
              <a:gd name="T0" fmla="*/ 0 w 612"/>
              <a:gd name="T1" fmla="*/ 500 h 508"/>
              <a:gd name="T2" fmla="*/ 0 w 612"/>
              <a:gd name="T3" fmla="*/ 0 h 508"/>
              <a:gd name="T4" fmla="*/ 612 w 612"/>
              <a:gd name="T5" fmla="*/ 0 h 508"/>
              <a:gd name="T6" fmla="*/ 612 w 612"/>
              <a:gd name="T7" fmla="*/ 508 h 508"/>
            </a:gdLst>
            <a:ahLst/>
            <a:cxnLst>
              <a:cxn ang="0">
                <a:pos x="T0" y="T1"/>
              </a:cxn>
              <a:cxn ang="0">
                <a:pos x="T2" y="T3"/>
              </a:cxn>
              <a:cxn ang="0">
                <a:pos x="T4" y="T5"/>
              </a:cxn>
              <a:cxn ang="0">
                <a:pos x="T6" y="T7"/>
              </a:cxn>
            </a:cxnLst>
            <a:rect l="0" t="0" r="r" b="b"/>
            <a:pathLst>
              <a:path w="612" h="508">
                <a:moveTo>
                  <a:pt x="0" y="500"/>
                </a:moveTo>
                <a:lnTo>
                  <a:pt x="0" y="0"/>
                </a:lnTo>
                <a:lnTo>
                  <a:pt x="612" y="0"/>
                </a:lnTo>
                <a:lnTo>
                  <a:pt x="612" y="508"/>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3512" name="Line 8">
            <a:extLst>
              <a:ext uri="{FF2B5EF4-FFF2-40B4-BE49-F238E27FC236}">
                <a16:creationId xmlns:a16="http://schemas.microsoft.com/office/drawing/2014/main" id="{55BF6074-1157-948B-9DDE-3465F87EFB8F}"/>
              </a:ext>
            </a:extLst>
          </p:cNvPr>
          <p:cNvSpPr>
            <a:spLocks noChangeShapeType="1"/>
          </p:cNvSpPr>
          <p:nvPr/>
        </p:nvSpPr>
        <p:spPr bwMode="auto">
          <a:xfrm>
            <a:off x="8148638" y="1838325"/>
            <a:ext cx="0" cy="14747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3513" name="Rectangle 9">
            <a:extLst>
              <a:ext uri="{FF2B5EF4-FFF2-40B4-BE49-F238E27FC236}">
                <a16:creationId xmlns:a16="http://schemas.microsoft.com/office/drawing/2014/main" id="{83806A39-150A-FE84-9E00-103525DDDD02}"/>
              </a:ext>
            </a:extLst>
          </p:cNvPr>
          <p:cNvSpPr>
            <a:spLocks noChangeArrowheads="1"/>
          </p:cNvSpPr>
          <p:nvPr/>
        </p:nvSpPr>
        <p:spPr bwMode="auto">
          <a:xfrm>
            <a:off x="1017588" y="1852613"/>
            <a:ext cx="1508125" cy="4254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Desired   </a:t>
            </a:r>
          </a:p>
        </p:txBody>
      </p:sp>
      <p:sp>
        <p:nvSpPr>
          <p:cNvPr id="533514" name="Rectangle 10">
            <a:extLst>
              <a:ext uri="{FF2B5EF4-FFF2-40B4-BE49-F238E27FC236}">
                <a16:creationId xmlns:a16="http://schemas.microsoft.com/office/drawing/2014/main" id="{7860DC13-A175-8230-9854-5F9B6AA41CA9}"/>
              </a:ext>
            </a:extLst>
          </p:cNvPr>
          <p:cNvSpPr>
            <a:spLocks noChangeArrowheads="1"/>
          </p:cNvSpPr>
          <p:nvPr/>
        </p:nvSpPr>
        <p:spPr bwMode="auto">
          <a:xfrm>
            <a:off x="2528888" y="1852613"/>
            <a:ext cx="1538287" cy="4254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Acceptable</a:t>
            </a:r>
          </a:p>
        </p:txBody>
      </p:sp>
      <p:sp>
        <p:nvSpPr>
          <p:cNvPr id="533515" name="Rectangle 11">
            <a:extLst>
              <a:ext uri="{FF2B5EF4-FFF2-40B4-BE49-F238E27FC236}">
                <a16:creationId xmlns:a16="http://schemas.microsoft.com/office/drawing/2014/main" id="{0E72266D-E309-C595-BA56-DF3FA94EB7BD}"/>
              </a:ext>
            </a:extLst>
          </p:cNvPr>
          <p:cNvSpPr>
            <a:spLocks noChangeArrowheads="1"/>
          </p:cNvSpPr>
          <p:nvPr/>
        </p:nvSpPr>
        <p:spPr bwMode="auto">
          <a:xfrm>
            <a:off x="4057650" y="1852613"/>
            <a:ext cx="1489075" cy="4254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 Borderline </a:t>
            </a:r>
          </a:p>
        </p:txBody>
      </p:sp>
      <p:sp>
        <p:nvSpPr>
          <p:cNvPr id="533516" name="Line 12">
            <a:extLst>
              <a:ext uri="{FF2B5EF4-FFF2-40B4-BE49-F238E27FC236}">
                <a16:creationId xmlns:a16="http://schemas.microsoft.com/office/drawing/2014/main" id="{92CF15AF-CDAE-C1AE-A462-1F0357CE1458}"/>
              </a:ext>
            </a:extLst>
          </p:cNvPr>
          <p:cNvSpPr>
            <a:spLocks noChangeShapeType="1"/>
          </p:cNvSpPr>
          <p:nvPr/>
        </p:nvSpPr>
        <p:spPr bwMode="auto">
          <a:xfrm>
            <a:off x="5535613" y="2266950"/>
            <a:ext cx="167798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33517" name="Freeform 13">
            <a:extLst>
              <a:ext uri="{FF2B5EF4-FFF2-40B4-BE49-F238E27FC236}">
                <a16:creationId xmlns:a16="http://schemas.microsoft.com/office/drawing/2014/main" id="{EE3D54B7-7DBE-5C8A-3B88-0B694E201464}"/>
              </a:ext>
            </a:extLst>
          </p:cNvPr>
          <p:cNvSpPr>
            <a:spLocks/>
          </p:cNvSpPr>
          <p:nvPr/>
        </p:nvSpPr>
        <p:spPr bwMode="auto">
          <a:xfrm>
            <a:off x="7207250" y="2122488"/>
            <a:ext cx="933450" cy="157162"/>
          </a:xfrm>
          <a:custGeom>
            <a:avLst/>
            <a:gdLst>
              <a:gd name="T0" fmla="*/ 0 w 381"/>
              <a:gd name="T1" fmla="*/ 61 h 64"/>
              <a:gd name="T2" fmla="*/ 48 w 381"/>
              <a:gd name="T3" fmla="*/ 6 h 64"/>
              <a:gd name="T4" fmla="*/ 83 w 381"/>
              <a:gd name="T5" fmla="*/ 61 h 64"/>
              <a:gd name="T6" fmla="*/ 128 w 381"/>
              <a:gd name="T7" fmla="*/ 0 h 64"/>
              <a:gd name="T8" fmla="*/ 176 w 381"/>
              <a:gd name="T9" fmla="*/ 64 h 64"/>
              <a:gd name="T10" fmla="*/ 208 w 381"/>
              <a:gd name="T11" fmla="*/ 6 h 64"/>
              <a:gd name="T12" fmla="*/ 249 w 381"/>
              <a:gd name="T13" fmla="*/ 61 h 64"/>
              <a:gd name="T14" fmla="*/ 291 w 381"/>
              <a:gd name="T15" fmla="*/ 9 h 64"/>
              <a:gd name="T16" fmla="*/ 326 w 381"/>
              <a:gd name="T17" fmla="*/ 64 h 64"/>
              <a:gd name="T18" fmla="*/ 365 w 381"/>
              <a:gd name="T19" fmla="*/ 3 h 64"/>
              <a:gd name="T20" fmla="*/ 381 w 381"/>
              <a:gd name="T21" fmla="*/ 2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1" h="64">
                <a:moveTo>
                  <a:pt x="0" y="61"/>
                </a:moveTo>
                <a:lnTo>
                  <a:pt x="48" y="6"/>
                </a:lnTo>
                <a:lnTo>
                  <a:pt x="83" y="61"/>
                </a:lnTo>
                <a:lnTo>
                  <a:pt x="128" y="0"/>
                </a:lnTo>
                <a:lnTo>
                  <a:pt x="176" y="64"/>
                </a:lnTo>
                <a:lnTo>
                  <a:pt x="208" y="6"/>
                </a:lnTo>
                <a:lnTo>
                  <a:pt x="249" y="61"/>
                </a:lnTo>
                <a:lnTo>
                  <a:pt x="291" y="9"/>
                </a:lnTo>
                <a:lnTo>
                  <a:pt x="326" y="64"/>
                </a:lnTo>
                <a:lnTo>
                  <a:pt x="365" y="3"/>
                </a:lnTo>
                <a:lnTo>
                  <a:pt x="381" y="25"/>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33518" name="AutoShape 14">
            <a:extLst>
              <a:ext uri="{FF2B5EF4-FFF2-40B4-BE49-F238E27FC236}">
                <a16:creationId xmlns:a16="http://schemas.microsoft.com/office/drawing/2014/main" id="{D8AEBC35-E82E-5C6E-DDCF-50569B103D67}"/>
              </a:ext>
            </a:extLst>
          </p:cNvPr>
          <p:cNvSpPr>
            <a:spLocks/>
          </p:cNvSpPr>
          <p:nvPr/>
        </p:nvSpPr>
        <p:spPr bwMode="auto">
          <a:xfrm rot="5400000">
            <a:off x="6731794" y="443707"/>
            <a:ext cx="242887" cy="2540000"/>
          </a:xfrm>
          <a:prstGeom prst="leftBrace">
            <a:avLst>
              <a:gd name="adj1" fmla="val 87146"/>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3519" name="Rectangle 15">
            <a:extLst>
              <a:ext uri="{FF2B5EF4-FFF2-40B4-BE49-F238E27FC236}">
                <a16:creationId xmlns:a16="http://schemas.microsoft.com/office/drawing/2014/main" id="{47902523-0027-F224-39C0-E3F18FB5A1B0}"/>
              </a:ext>
            </a:extLst>
          </p:cNvPr>
          <p:cNvSpPr>
            <a:spLocks noChangeArrowheads="1"/>
          </p:cNvSpPr>
          <p:nvPr/>
        </p:nvSpPr>
        <p:spPr bwMode="auto">
          <a:xfrm>
            <a:off x="600075" y="3311525"/>
            <a:ext cx="8143875" cy="658813"/>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33520" name="Text Box 16">
            <a:extLst>
              <a:ext uri="{FF2B5EF4-FFF2-40B4-BE49-F238E27FC236}">
                <a16:creationId xmlns:a16="http://schemas.microsoft.com/office/drawing/2014/main" id="{895A1BA8-DF87-84E2-A2B2-CFED8E0E75DB}"/>
              </a:ext>
            </a:extLst>
          </p:cNvPr>
          <p:cNvSpPr txBox="1">
            <a:spLocks noChangeArrowheads="1"/>
          </p:cNvSpPr>
          <p:nvPr/>
        </p:nvSpPr>
        <p:spPr bwMode="auto">
          <a:xfrm>
            <a:off x="855663" y="3271838"/>
            <a:ext cx="550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0%</a:t>
            </a:r>
          </a:p>
        </p:txBody>
      </p:sp>
      <p:sp>
        <p:nvSpPr>
          <p:cNvPr id="533521" name="Text Box 17">
            <a:extLst>
              <a:ext uri="{FF2B5EF4-FFF2-40B4-BE49-F238E27FC236}">
                <a16:creationId xmlns:a16="http://schemas.microsoft.com/office/drawing/2014/main" id="{7951F49D-ED32-9FDF-92D8-FE935516749E}"/>
              </a:ext>
            </a:extLst>
          </p:cNvPr>
          <p:cNvSpPr txBox="1">
            <a:spLocks noChangeArrowheads="1"/>
          </p:cNvSpPr>
          <p:nvPr/>
        </p:nvSpPr>
        <p:spPr bwMode="auto">
          <a:xfrm>
            <a:off x="2295525" y="3271838"/>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10%</a:t>
            </a:r>
          </a:p>
        </p:txBody>
      </p:sp>
      <p:sp>
        <p:nvSpPr>
          <p:cNvPr id="533522" name="Text Box 18">
            <a:extLst>
              <a:ext uri="{FF2B5EF4-FFF2-40B4-BE49-F238E27FC236}">
                <a16:creationId xmlns:a16="http://schemas.microsoft.com/office/drawing/2014/main" id="{5D60EA84-E77C-988F-D638-6CC67FB88B2B}"/>
              </a:ext>
            </a:extLst>
          </p:cNvPr>
          <p:cNvSpPr txBox="1">
            <a:spLocks noChangeArrowheads="1"/>
          </p:cNvSpPr>
          <p:nvPr/>
        </p:nvSpPr>
        <p:spPr bwMode="auto">
          <a:xfrm>
            <a:off x="3833813" y="3271838"/>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20%</a:t>
            </a:r>
          </a:p>
        </p:txBody>
      </p:sp>
      <p:sp>
        <p:nvSpPr>
          <p:cNvPr id="533523" name="Text Box 19">
            <a:extLst>
              <a:ext uri="{FF2B5EF4-FFF2-40B4-BE49-F238E27FC236}">
                <a16:creationId xmlns:a16="http://schemas.microsoft.com/office/drawing/2014/main" id="{A8F45857-E912-1D62-E230-5779533BFC19}"/>
              </a:ext>
            </a:extLst>
          </p:cNvPr>
          <p:cNvSpPr txBox="1">
            <a:spLocks noChangeArrowheads="1"/>
          </p:cNvSpPr>
          <p:nvPr/>
        </p:nvSpPr>
        <p:spPr bwMode="auto">
          <a:xfrm>
            <a:off x="5322888" y="3271838"/>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30%</a:t>
            </a:r>
          </a:p>
        </p:txBody>
      </p:sp>
      <p:sp>
        <p:nvSpPr>
          <p:cNvPr id="533524" name="Text Box 20">
            <a:extLst>
              <a:ext uri="{FF2B5EF4-FFF2-40B4-BE49-F238E27FC236}">
                <a16:creationId xmlns:a16="http://schemas.microsoft.com/office/drawing/2014/main" id="{6C4F71BA-3EC7-46F0-F08C-B6477DAA8022}"/>
              </a:ext>
            </a:extLst>
          </p:cNvPr>
          <p:cNvSpPr txBox="1">
            <a:spLocks noChangeArrowheads="1"/>
          </p:cNvSpPr>
          <p:nvPr/>
        </p:nvSpPr>
        <p:spPr bwMode="auto">
          <a:xfrm>
            <a:off x="7829550" y="3271838"/>
            <a:ext cx="833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100%</a:t>
            </a:r>
          </a:p>
        </p:txBody>
      </p:sp>
      <p:sp>
        <p:nvSpPr>
          <p:cNvPr id="533525" name="AutoShape 21">
            <a:extLst>
              <a:ext uri="{FF2B5EF4-FFF2-40B4-BE49-F238E27FC236}">
                <a16:creationId xmlns:a16="http://schemas.microsoft.com/office/drawing/2014/main" id="{1474980E-FBEC-5143-1BA2-190763C5E95F}"/>
              </a:ext>
            </a:extLst>
          </p:cNvPr>
          <p:cNvSpPr>
            <a:spLocks noChangeArrowheads="1"/>
          </p:cNvSpPr>
          <p:nvPr/>
        </p:nvSpPr>
        <p:spPr bwMode="auto">
          <a:xfrm>
            <a:off x="1085850" y="3454400"/>
            <a:ext cx="4476750" cy="1714500"/>
          </a:xfrm>
          <a:prstGeom prst="leftRightArrow">
            <a:avLst>
              <a:gd name="adj1" fmla="val 50000"/>
              <a:gd name="adj2" fmla="val 52222"/>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33526" name="Text Box 22">
            <a:extLst>
              <a:ext uri="{FF2B5EF4-FFF2-40B4-BE49-F238E27FC236}">
                <a16:creationId xmlns:a16="http://schemas.microsoft.com/office/drawing/2014/main" id="{4FD6644A-FCA5-9E5D-2536-DF1A1FB8E692}"/>
              </a:ext>
            </a:extLst>
          </p:cNvPr>
          <p:cNvSpPr txBox="1">
            <a:spLocks noChangeArrowheads="1"/>
          </p:cNvSpPr>
          <p:nvPr/>
        </p:nvSpPr>
        <p:spPr bwMode="auto">
          <a:xfrm>
            <a:off x="1593850" y="3857625"/>
            <a:ext cx="3584575" cy="825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hangingPunct="0"/>
            <a:r>
              <a:rPr lang="en-GB" altLang="en-US" sz="1600"/>
              <a:t>Measurement system is capable of </a:t>
            </a:r>
            <a:br>
              <a:rPr lang="en-GB" altLang="en-US" sz="1600"/>
            </a:br>
            <a:r>
              <a:rPr lang="en-GB" altLang="en-US" sz="1600" b="1">
                <a:solidFill>
                  <a:srgbClr val="FF3300"/>
                </a:solidFill>
              </a:rPr>
              <a:t>detecting process improvements</a:t>
            </a:r>
          </a:p>
          <a:p>
            <a:pPr algn="ctr" eaLnBrk="0" hangingPunct="0"/>
            <a:r>
              <a:rPr lang="en-GB" altLang="en-US" sz="1600" b="1">
                <a:solidFill>
                  <a:srgbClr val="FF3300"/>
                </a:solidFill>
              </a:rPr>
              <a:t>and detecting out-of-trends quickly</a:t>
            </a:r>
            <a:endParaRPr lang="en-GB" altLang="en-US" sz="16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03E75CE8-BEE7-5DFB-55BB-2CE68E92DABF}"/>
              </a:ext>
            </a:extLst>
          </p:cNvPr>
          <p:cNvSpPr>
            <a:spLocks noGrp="1" noChangeArrowheads="1"/>
          </p:cNvSpPr>
          <p:nvPr>
            <p:ph type="title"/>
          </p:nvPr>
        </p:nvSpPr>
        <p:spPr>
          <a:xfrm>
            <a:off x="212725" y="171450"/>
            <a:ext cx="8458200" cy="563563"/>
          </a:xfrm>
        </p:spPr>
        <p:txBody>
          <a:bodyPr/>
          <a:lstStyle/>
          <a:p>
            <a:r>
              <a:rPr lang="en-US" altLang="en-US">
                <a:effectLst/>
              </a:rPr>
              <a:t>Measurement System Analysis: %P/T</a:t>
            </a:r>
          </a:p>
        </p:txBody>
      </p:sp>
      <p:sp>
        <p:nvSpPr>
          <p:cNvPr id="535555" name="Rectangle 3">
            <a:extLst>
              <a:ext uri="{FF2B5EF4-FFF2-40B4-BE49-F238E27FC236}">
                <a16:creationId xmlns:a16="http://schemas.microsoft.com/office/drawing/2014/main" id="{B835FB54-06F7-AC3A-2173-72D8CA98D816}"/>
              </a:ext>
            </a:extLst>
          </p:cNvPr>
          <p:cNvSpPr>
            <a:spLocks noChangeArrowheads="1"/>
          </p:cNvSpPr>
          <p:nvPr/>
        </p:nvSpPr>
        <p:spPr bwMode="auto">
          <a:xfrm>
            <a:off x="2063750" y="2341563"/>
            <a:ext cx="2692400" cy="3302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50800">
                <a:solidFill>
                  <a:srgbClr val="FF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spcBef>
                <a:spcPct val="50000"/>
              </a:spcBef>
            </a:pPr>
            <a:r>
              <a:rPr lang="en-US" altLang="en-US" sz="2000" b="1"/>
              <a:t>Product Tolerance</a:t>
            </a:r>
            <a:endParaRPr lang="en-US" altLang="en-US" sz="1600" b="1"/>
          </a:p>
        </p:txBody>
      </p:sp>
      <p:grpSp>
        <p:nvGrpSpPr>
          <p:cNvPr id="535556" name="Group 4">
            <a:extLst>
              <a:ext uri="{FF2B5EF4-FFF2-40B4-BE49-F238E27FC236}">
                <a16:creationId xmlns:a16="http://schemas.microsoft.com/office/drawing/2014/main" id="{296624DF-F218-A438-E408-81CA7A4453BC}"/>
              </a:ext>
            </a:extLst>
          </p:cNvPr>
          <p:cNvGrpSpPr>
            <a:grpSpLocks/>
          </p:cNvGrpSpPr>
          <p:nvPr/>
        </p:nvGrpSpPr>
        <p:grpSpPr bwMode="auto">
          <a:xfrm>
            <a:off x="3076575" y="3033713"/>
            <a:ext cx="687388" cy="679450"/>
            <a:chOff x="2688" y="1632"/>
            <a:chExt cx="433" cy="428"/>
          </a:xfrm>
        </p:grpSpPr>
        <p:grpSp>
          <p:nvGrpSpPr>
            <p:cNvPr id="535557" name="Group 5">
              <a:extLst>
                <a:ext uri="{FF2B5EF4-FFF2-40B4-BE49-F238E27FC236}">
                  <a16:creationId xmlns:a16="http://schemas.microsoft.com/office/drawing/2014/main" id="{C956AD17-F59B-021B-4C48-454A51C4E3EF}"/>
                </a:ext>
              </a:extLst>
            </p:cNvPr>
            <p:cNvGrpSpPr>
              <a:grpSpLocks/>
            </p:cNvGrpSpPr>
            <p:nvPr/>
          </p:nvGrpSpPr>
          <p:grpSpPr bwMode="auto">
            <a:xfrm>
              <a:off x="2688" y="1632"/>
              <a:ext cx="433" cy="348"/>
              <a:chOff x="2688" y="1632"/>
              <a:chExt cx="433" cy="348"/>
            </a:xfrm>
          </p:grpSpPr>
          <p:sp>
            <p:nvSpPr>
              <p:cNvPr id="535558" name="Freeform 6">
                <a:extLst>
                  <a:ext uri="{FF2B5EF4-FFF2-40B4-BE49-F238E27FC236}">
                    <a16:creationId xmlns:a16="http://schemas.microsoft.com/office/drawing/2014/main" id="{9E1DBCA3-31CD-2760-275F-06C7E803A40B}"/>
                  </a:ext>
                </a:extLst>
              </p:cNvPr>
              <p:cNvSpPr>
                <a:spLocks/>
              </p:cNvSpPr>
              <p:nvPr/>
            </p:nvSpPr>
            <p:spPr bwMode="auto">
              <a:xfrm>
                <a:off x="2688" y="1934"/>
                <a:ext cx="110" cy="46"/>
              </a:xfrm>
              <a:custGeom>
                <a:avLst/>
                <a:gdLst>
                  <a:gd name="T0" fmla="*/ 2 w 110"/>
                  <a:gd name="T1" fmla="*/ 45 h 46"/>
                  <a:gd name="T2" fmla="*/ 6 w 110"/>
                  <a:gd name="T3" fmla="*/ 45 h 46"/>
                  <a:gd name="T4" fmla="*/ 9 w 110"/>
                  <a:gd name="T5" fmla="*/ 45 h 46"/>
                  <a:gd name="T6" fmla="*/ 13 w 110"/>
                  <a:gd name="T7" fmla="*/ 45 h 46"/>
                  <a:gd name="T8" fmla="*/ 17 w 110"/>
                  <a:gd name="T9" fmla="*/ 45 h 46"/>
                  <a:gd name="T10" fmla="*/ 21 w 110"/>
                  <a:gd name="T11" fmla="*/ 45 h 46"/>
                  <a:gd name="T12" fmla="*/ 24 w 110"/>
                  <a:gd name="T13" fmla="*/ 45 h 46"/>
                  <a:gd name="T14" fmla="*/ 26 w 110"/>
                  <a:gd name="T15" fmla="*/ 43 h 46"/>
                  <a:gd name="T16" fmla="*/ 30 w 110"/>
                  <a:gd name="T17" fmla="*/ 43 h 46"/>
                  <a:gd name="T18" fmla="*/ 34 w 110"/>
                  <a:gd name="T19" fmla="*/ 43 h 46"/>
                  <a:gd name="T20" fmla="*/ 38 w 110"/>
                  <a:gd name="T21" fmla="*/ 43 h 46"/>
                  <a:gd name="T22" fmla="*/ 41 w 110"/>
                  <a:gd name="T23" fmla="*/ 43 h 46"/>
                  <a:gd name="T24" fmla="*/ 45 w 110"/>
                  <a:gd name="T25" fmla="*/ 43 h 46"/>
                  <a:gd name="T26" fmla="*/ 49 w 110"/>
                  <a:gd name="T27" fmla="*/ 43 h 46"/>
                  <a:gd name="T28" fmla="*/ 53 w 110"/>
                  <a:gd name="T29" fmla="*/ 41 h 46"/>
                  <a:gd name="T30" fmla="*/ 56 w 110"/>
                  <a:gd name="T31" fmla="*/ 41 h 46"/>
                  <a:gd name="T32" fmla="*/ 60 w 110"/>
                  <a:gd name="T33" fmla="*/ 41 h 46"/>
                  <a:gd name="T34" fmla="*/ 62 w 110"/>
                  <a:gd name="T35" fmla="*/ 39 h 46"/>
                  <a:gd name="T36" fmla="*/ 66 w 110"/>
                  <a:gd name="T37" fmla="*/ 39 h 46"/>
                  <a:gd name="T38" fmla="*/ 68 w 110"/>
                  <a:gd name="T39" fmla="*/ 37 h 46"/>
                  <a:gd name="T40" fmla="*/ 71 w 110"/>
                  <a:gd name="T41" fmla="*/ 37 h 46"/>
                  <a:gd name="T42" fmla="*/ 75 w 110"/>
                  <a:gd name="T43" fmla="*/ 34 h 46"/>
                  <a:gd name="T44" fmla="*/ 77 w 110"/>
                  <a:gd name="T45" fmla="*/ 32 h 46"/>
                  <a:gd name="T46" fmla="*/ 81 w 110"/>
                  <a:gd name="T47" fmla="*/ 32 h 46"/>
                  <a:gd name="T48" fmla="*/ 83 w 110"/>
                  <a:gd name="T49" fmla="*/ 30 h 46"/>
                  <a:gd name="T50" fmla="*/ 86 w 110"/>
                  <a:gd name="T51" fmla="*/ 28 h 46"/>
                  <a:gd name="T52" fmla="*/ 88 w 110"/>
                  <a:gd name="T53" fmla="*/ 26 h 46"/>
                  <a:gd name="T54" fmla="*/ 90 w 110"/>
                  <a:gd name="T55" fmla="*/ 24 h 46"/>
                  <a:gd name="T56" fmla="*/ 92 w 110"/>
                  <a:gd name="T57" fmla="*/ 22 h 46"/>
                  <a:gd name="T58" fmla="*/ 94 w 110"/>
                  <a:gd name="T59" fmla="*/ 19 h 46"/>
                  <a:gd name="T60" fmla="*/ 96 w 110"/>
                  <a:gd name="T61" fmla="*/ 17 h 46"/>
                  <a:gd name="T62" fmla="*/ 98 w 110"/>
                  <a:gd name="T63" fmla="*/ 15 h 46"/>
                  <a:gd name="T64" fmla="*/ 100 w 110"/>
                  <a:gd name="T65" fmla="*/ 13 h 46"/>
                  <a:gd name="T66" fmla="*/ 102 w 110"/>
                  <a:gd name="T67" fmla="*/ 11 h 46"/>
                  <a:gd name="T68" fmla="*/ 105 w 110"/>
                  <a:gd name="T69" fmla="*/ 7 h 46"/>
                  <a:gd name="T70" fmla="*/ 107 w 110"/>
                  <a:gd name="T71" fmla="*/ 4 h 46"/>
                  <a:gd name="T72" fmla="*/ 109 w 110"/>
                  <a:gd name="T73"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0" h="46">
                    <a:moveTo>
                      <a:pt x="0" y="45"/>
                    </a:moveTo>
                    <a:lnTo>
                      <a:pt x="2" y="45"/>
                    </a:lnTo>
                    <a:lnTo>
                      <a:pt x="4" y="45"/>
                    </a:lnTo>
                    <a:lnTo>
                      <a:pt x="6" y="45"/>
                    </a:lnTo>
                    <a:lnTo>
                      <a:pt x="7" y="45"/>
                    </a:lnTo>
                    <a:lnTo>
                      <a:pt x="9" y="45"/>
                    </a:lnTo>
                    <a:lnTo>
                      <a:pt x="11" y="45"/>
                    </a:lnTo>
                    <a:lnTo>
                      <a:pt x="13" y="45"/>
                    </a:lnTo>
                    <a:lnTo>
                      <a:pt x="15" y="45"/>
                    </a:lnTo>
                    <a:lnTo>
                      <a:pt x="17" y="45"/>
                    </a:lnTo>
                    <a:lnTo>
                      <a:pt x="19" y="45"/>
                    </a:lnTo>
                    <a:lnTo>
                      <a:pt x="21" y="45"/>
                    </a:lnTo>
                    <a:lnTo>
                      <a:pt x="23" y="45"/>
                    </a:lnTo>
                    <a:lnTo>
                      <a:pt x="24" y="45"/>
                    </a:lnTo>
                    <a:lnTo>
                      <a:pt x="26" y="45"/>
                    </a:lnTo>
                    <a:lnTo>
                      <a:pt x="26" y="43"/>
                    </a:lnTo>
                    <a:lnTo>
                      <a:pt x="28" y="43"/>
                    </a:lnTo>
                    <a:lnTo>
                      <a:pt x="30" y="43"/>
                    </a:lnTo>
                    <a:lnTo>
                      <a:pt x="32" y="43"/>
                    </a:lnTo>
                    <a:lnTo>
                      <a:pt x="34" y="43"/>
                    </a:lnTo>
                    <a:lnTo>
                      <a:pt x="36" y="43"/>
                    </a:lnTo>
                    <a:lnTo>
                      <a:pt x="38" y="43"/>
                    </a:lnTo>
                    <a:lnTo>
                      <a:pt x="40" y="43"/>
                    </a:lnTo>
                    <a:lnTo>
                      <a:pt x="41" y="43"/>
                    </a:lnTo>
                    <a:lnTo>
                      <a:pt x="43" y="43"/>
                    </a:lnTo>
                    <a:lnTo>
                      <a:pt x="45" y="43"/>
                    </a:lnTo>
                    <a:lnTo>
                      <a:pt x="47" y="43"/>
                    </a:lnTo>
                    <a:lnTo>
                      <a:pt x="49" y="43"/>
                    </a:lnTo>
                    <a:lnTo>
                      <a:pt x="51" y="41"/>
                    </a:lnTo>
                    <a:lnTo>
                      <a:pt x="53" y="41"/>
                    </a:lnTo>
                    <a:lnTo>
                      <a:pt x="54" y="41"/>
                    </a:lnTo>
                    <a:lnTo>
                      <a:pt x="56" y="41"/>
                    </a:lnTo>
                    <a:lnTo>
                      <a:pt x="58" y="41"/>
                    </a:lnTo>
                    <a:lnTo>
                      <a:pt x="60" y="41"/>
                    </a:lnTo>
                    <a:lnTo>
                      <a:pt x="60" y="39"/>
                    </a:lnTo>
                    <a:lnTo>
                      <a:pt x="62" y="39"/>
                    </a:lnTo>
                    <a:lnTo>
                      <a:pt x="64" y="39"/>
                    </a:lnTo>
                    <a:lnTo>
                      <a:pt x="66" y="39"/>
                    </a:lnTo>
                    <a:lnTo>
                      <a:pt x="68" y="39"/>
                    </a:lnTo>
                    <a:lnTo>
                      <a:pt x="68" y="37"/>
                    </a:lnTo>
                    <a:lnTo>
                      <a:pt x="69" y="37"/>
                    </a:lnTo>
                    <a:lnTo>
                      <a:pt x="71" y="37"/>
                    </a:lnTo>
                    <a:lnTo>
                      <a:pt x="73" y="34"/>
                    </a:lnTo>
                    <a:lnTo>
                      <a:pt x="75" y="34"/>
                    </a:lnTo>
                    <a:lnTo>
                      <a:pt x="77" y="34"/>
                    </a:lnTo>
                    <a:lnTo>
                      <a:pt x="77" y="32"/>
                    </a:lnTo>
                    <a:lnTo>
                      <a:pt x="79" y="32"/>
                    </a:lnTo>
                    <a:lnTo>
                      <a:pt x="81" y="32"/>
                    </a:lnTo>
                    <a:lnTo>
                      <a:pt x="81" y="30"/>
                    </a:lnTo>
                    <a:lnTo>
                      <a:pt x="83" y="30"/>
                    </a:lnTo>
                    <a:lnTo>
                      <a:pt x="85" y="28"/>
                    </a:lnTo>
                    <a:lnTo>
                      <a:pt x="86" y="28"/>
                    </a:lnTo>
                    <a:lnTo>
                      <a:pt x="86" y="26"/>
                    </a:lnTo>
                    <a:lnTo>
                      <a:pt x="88" y="26"/>
                    </a:lnTo>
                    <a:lnTo>
                      <a:pt x="88" y="24"/>
                    </a:lnTo>
                    <a:lnTo>
                      <a:pt x="90" y="24"/>
                    </a:lnTo>
                    <a:lnTo>
                      <a:pt x="92" y="24"/>
                    </a:lnTo>
                    <a:lnTo>
                      <a:pt x="92" y="22"/>
                    </a:lnTo>
                    <a:lnTo>
                      <a:pt x="94" y="22"/>
                    </a:lnTo>
                    <a:lnTo>
                      <a:pt x="94" y="19"/>
                    </a:lnTo>
                    <a:lnTo>
                      <a:pt x="96" y="19"/>
                    </a:lnTo>
                    <a:lnTo>
                      <a:pt x="96" y="17"/>
                    </a:lnTo>
                    <a:lnTo>
                      <a:pt x="98" y="17"/>
                    </a:lnTo>
                    <a:lnTo>
                      <a:pt x="98" y="15"/>
                    </a:lnTo>
                    <a:lnTo>
                      <a:pt x="100" y="15"/>
                    </a:lnTo>
                    <a:lnTo>
                      <a:pt x="100" y="13"/>
                    </a:lnTo>
                    <a:lnTo>
                      <a:pt x="102" y="13"/>
                    </a:lnTo>
                    <a:lnTo>
                      <a:pt x="102" y="11"/>
                    </a:lnTo>
                    <a:lnTo>
                      <a:pt x="103" y="9"/>
                    </a:lnTo>
                    <a:lnTo>
                      <a:pt x="105" y="7"/>
                    </a:lnTo>
                    <a:lnTo>
                      <a:pt x="105" y="4"/>
                    </a:lnTo>
                    <a:lnTo>
                      <a:pt x="107" y="4"/>
                    </a:lnTo>
                    <a:lnTo>
                      <a:pt x="107" y="2"/>
                    </a:lnTo>
                    <a:lnTo>
                      <a:pt x="109" y="2"/>
                    </a:lnTo>
                    <a:lnTo>
                      <a:pt x="109" y="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59" name="Freeform 7">
                <a:extLst>
                  <a:ext uri="{FF2B5EF4-FFF2-40B4-BE49-F238E27FC236}">
                    <a16:creationId xmlns:a16="http://schemas.microsoft.com/office/drawing/2014/main" id="{F5B39A81-845A-1C58-4B12-F94532F9B3C0}"/>
                  </a:ext>
                </a:extLst>
              </p:cNvPr>
              <p:cNvSpPr>
                <a:spLocks/>
              </p:cNvSpPr>
              <p:nvPr/>
            </p:nvSpPr>
            <p:spPr bwMode="auto">
              <a:xfrm>
                <a:off x="2797" y="1632"/>
                <a:ext cx="109" cy="303"/>
              </a:xfrm>
              <a:custGeom>
                <a:avLst/>
                <a:gdLst>
                  <a:gd name="T0" fmla="*/ 2 w 109"/>
                  <a:gd name="T1" fmla="*/ 300 h 303"/>
                  <a:gd name="T2" fmla="*/ 4 w 109"/>
                  <a:gd name="T3" fmla="*/ 295 h 303"/>
                  <a:gd name="T4" fmla="*/ 7 w 109"/>
                  <a:gd name="T5" fmla="*/ 289 h 303"/>
                  <a:gd name="T6" fmla="*/ 9 w 109"/>
                  <a:gd name="T7" fmla="*/ 284 h 303"/>
                  <a:gd name="T8" fmla="*/ 11 w 109"/>
                  <a:gd name="T9" fmla="*/ 280 h 303"/>
                  <a:gd name="T10" fmla="*/ 13 w 109"/>
                  <a:gd name="T11" fmla="*/ 276 h 303"/>
                  <a:gd name="T12" fmla="*/ 15 w 109"/>
                  <a:gd name="T13" fmla="*/ 271 h 303"/>
                  <a:gd name="T14" fmla="*/ 17 w 109"/>
                  <a:gd name="T15" fmla="*/ 267 h 303"/>
                  <a:gd name="T16" fmla="*/ 19 w 109"/>
                  <a:gd name="T17" fmla="*/ 261 h 303"/>
                  <a:gd name="T18" fmla="*/ 22 w 109"/>
                  <a:gd name="T19" fmla="*/ 254 h 303"/>
                  <a:gd name="T20" fmla="*/ 24 w 109"/>
                  <a:gd name="T21" fmla="*/ 247 h 303"/>
                  <a:gd name="T22" fmla="*/ 26 w 109"/>
                  <a:gd name="T23" fmla="*/ 241 h 303"/>
                  <a:gd name="T24" fmla="*/ 28 w 109"/>
                  <a:gd name="T25" fmla="*/ 234 h 303"/>
                  <a:gd name="T26" fmla="*/ 30 w 109"/>
                  <a:gd name="T27" fmla="*/ 228 h 303"/>
                  <a:gd name="T28" fmla="*/ 32 w 109"/>
                  <a:gd name="T29" fmla="*/ 223 h 303"/>
                  <a:gd name="T30" fmla="*/ 33 w 109"/>
                  <a:gd name="T31" fmla="*/ 217 h 303"/>
                  <a:gd name="T32" fmla="*/ 35 w 109"/>
                  <a:gd name="T33" fmla="*/ 210 h 303"/>
                  <a:gd name="T34" fmla="*/ 37 w 109"/>
                  <a:gd name="T35" fmla="*/ 204 h 303"/>
                  <a:gd name="T36" fmla="*/ 39 w 109"/>
                  <a:gd name="T37" fmla="*/ 197 h 303"/>
                  <a:gd name="T38" fmla="*/ 41 w 109"/>
                  <a:gd name="T39" fmla="*/ 190 h 303"/>
                  <a:gd name="T40" fmla="*/ 43 w 109"/>
                  <a:gd name="T41" fmla="*/ 184 h 303"/>
                  <a:gd name="T42" fmla="*/ 45 w 109"/>
                  <a:gd name="T43" fmla="*/ 177 h 303"/>
                  <a:gd name="T44" fmla="*/ 47 w 109"/>
                  <a:gd name="T45" fmla="*/ 171 h 303"/>
                  <a:gd name="T46" fmla="*/ 48 w 109"/>
                  <a:gd name="T47" fmla="*/ 164 h 303"/>
                  <a:gd name="T48" fmla="*/ 50 w 109"/>
                  <a:gd name="T49" fmla="*/ 157 h 303"/>
                  <a:gd name="T50" fmla="*/ 50 w 109"/>
                  <a:gd name="T51" fmla="*/ 151 h 303"/>
                  <a:gd name="T52" fmla="*/ 52 w 109"/>
                  <a:gd name="T53" fmla="*/ 144 h 303"/>
                  <a:gd name="T54" fmla="*/ 54 w 109"/>
                  <a:gd name="T55" fmla="*/ 140 h 303"/>
                  <a:gd name="T56" fmla="*/ 56 w 109"/>
                  <a:gd name="T57" fmla="*/ 133 h 303"/>
                  <a:gd name="T58" fmla="*/ 58 w 109"/>
                  <a:gd name="T59" fmla="*/ 127 h 303"/>
                  <a:gd name="T60" fmla="*/ 60 w 109"/>
                  <a:gd name="T61" fmla="*/ 120 h 303"/>
                  <a:gd name="T62" fmla="*/ 61 w 109"/>
                  <a:gd name="T63" fmla="*/ 114 h 303"/>
                  <a:gd name="T64" fmla="*/ 63 w 109"/>
                  <a:gd name="T65" fmla="*/ 107 h 303"/>
                  <a:gd name="T66" fmla="*/ 63 w 109"/>
                  <a:gd name="T67" fmla="*/ 101 h 303"/>
                  <a:gd name="T68" fmla="*/ 65 w 109"/>
                  <a:gd name="T69" fmla="*/ 96 h 303"/>
                  <a:gd name="T70" fmla="*/ 67 w 109"/>
                  <a:gd name="T71" fmla="*/ 90 h 303"/>
                  <a:gd name="T72" fmla="*/ 69 w 109"/>
                  <a:gd name="T73" fmla="*/ 83 h 303"/>
                  <a:gd name="T74" fmla="*/ 71 w 109"/>
                  <a:gd name="T75" fmla="*/ 77 h 303"/>
                  <a:gd name="T76" fmla="*/ 73 w 109"/>
                  <a:gd name="T77" fmla="*/ 70 h 303"/>
                  <a:gd name="T78" fmla="*/ 75 w 109"/>
                  <a:gd name="T79" fmla="*/ 63 h 303"/>
                  <a:gd name="T80" fmla="*/ 76 w 109"/>
                  <a:gd name="T81" fmla="*/ 57 h 303"/>
                  <a:gd name="T82" fmla="*/ 78 w 109"/>
                  <a:gd name="T83" fmla="*/ 50 h 303"/>
                  <a:gd name="T84" fmla="*/ 80 w 109"/>
                  <a:gd name="T85" fmla="*/ 46 h 303"/>
                  <a:gd name="T86" fmla="*/ 82 w 109"/>
                  <a:gd name="T87" fmla="*/ 41 h 303"/>
                  <a:gd name="T88" fmla="*/ 84 w 109"/>
                  <a:gd name="T89" fmla="*/ 37 h 303"/>
                  <a:gd name="T90" fmla="*/ 86 w 109"/>
                  <a:gd name="T91" fmla="*/ 31 h 303"/>
                  <a:gd name="T92" fmla="*/ 87 w 109"/>
                  <a:gd name="T93" fmla="*/ 24 h 303"/>
                  <a:gd name="T94" fmla="*/ 91 w 109"/>
                  <a:gd name="T95" fmla="*/ 20 h 303"/>
                  <a:gd name="T96" fmla="*/ 93 w 109"/>
                  <a:gd name="T97" fmla="*/ 15 h 303"/>
                  <a:gd name="T98" fmla="*/ 95 w 109"/>
                  <a:gd name="T99" fmla="*/ 11 h 303"/>
                  <a:gd name="T100" fmla="*/ 99 w 109"/>
                  <a:gd name="T101" fmla="*/ 6 h 303"/>
                  <a:gd name="T102" fmla="*/ 102 w 109"/>
                  <a:gd name="T103" fmla="*/ 4 h 303"/>
                  <a:gd name="T104" fmla="*/ 106 w 109"/>
                  <a:gd name="T105" fmla="*/ 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303">
                    <a:moveTo>
                      <a:pt x="0" y="302"/>
                    </a:moveTo>
                    <a:lnTo>
                      <a:pt x="0" y="300"/>
                    </a:lnTo>
                    <a:lnTo>
                      <a:pt x="2" y="300"/>
                    </a:lnTo>
                    <a:lnTo>
                      <a:pt x="2" y="298"/>
                    </a:lnTo>
                    <a:lnTo>
                      <a:pt x="4" y="298"/>
                    </a:lnTo>
                    <a:lnTo>
                      <a:pt x="4" y="295"/>
                    </a:lnTo>
                    <a:lnTo>
                      <a:pt x="5" y="293"/>
                    </a:lnTo>
                    <a:lnTo>
                      <a:pt x="5" y="291"/>
                    </a:lnTo>
                    <a:lnTo>
                      <a:pt x="7" y="289"/>
                    </a:lnTo>
                    <a:lnTo>
                      <a:pt x="7" y="287"/>
                    </a:lnTo>
                    <a:lnTo>
                      <a:pt x="9" y="287"/>
                    </a:lnTo>
                    <a:lnTo>
                      <a:pt x="9" y="284"/>
                    </a:lnTo>
                    <a:lnTo>
                      <a:pt x="9" y="282"/>
                    </a:lnTo>
                    <a:lnTo>
                      <a:pt x="11" y="282"/>
                    </a:lnTo>
                    <a:lnTo>
                      <a:pt x="11" y="280"/>
                    </a:lnTo>
                    <a:lnTo>
                      <a:pt x="11" y="278"/>
                    </a:lnTo>
                    <a:lnTo>
                      <a:pt x="13" y="278"/>
                    </a:lnTo>
                    <a:lnTo>
                      <a:pt x="13" y="276"/>
                    </a:lnTo>
                    <a:lnTo>
                      <a:pt x="13" y="274"/>
                    </a:lnTo>
                    <a:lnTo>
                      <a:pt x="15" y="274"/>
                    </a:lnTo>
                    <a:lnTo>
                      <a:pt x="15" y="271"/>
                    </a:lnTo>
                    <a:lnTo>
                      <a:pt x="15" y="269"/>
                    </a:lnTo>
                    <a:lnTo>
                      <a:pt x="17" y="269"/>
                    </a:lnTo>
                    <a:lnTo>
                      <a:pt x="17" y="267"/>
                    </a:lnTo>
                    <a:lnTo>
                      <a:pt x="17" y="265"/>
                    </a:lnTo>
                    <a:lnTo>
                      <a:pt x="19" y="263"/>
                    </a:lnTo>
                    <a:lnTo>
                      <a:pt x="19" y="261"/>
                    </a:lnTo>
                    <a:lnTo>
                      <a:pt x="20" y="258"/>
                    </a:lnTo>
                    <a:lnTo>
                      <a:pt x="20" y="256"/>
                    </a:lnTo>
                    <a:lnTo>
                      <a:pt x="22" y="254"/>
                    </a:lnTo>
                    <a:lnTo>
                      <a:pt x="22" y="252"/>
                    </a:lnTo>
                    <a:lnTo>
                      <a:pt x="22" y="249"/>
                    </a:lnTo>
                    <a:lnTo>
                      <a:pt x="24" y="247"/>
                    </a:lnTo>
                    <a:lnTo>
                      <a:pt x="24" y="245"/>
                    </a:lnTo>
                    <a:lnTo>
                      <a:pt x="26" y="243"/>
                    </a:lnTo>
                    <a:lnTo>
                      <a:pt x="26" y="241"/>
                    </a:lnTo>
                    <a:lnTo>
                      <a:pt x="26" y="239"/>
                    </a:lnTo>
                    <a:lnTo>
                      <a:pt x="28" y="236"/>
                    </a:lnTo>
                    <a:lnTo>
                      <a:pt x="28" y="234"/>
                    </a:lnTo>
                    <a:lnTo>
                      <a:pt x="30" y="232"/>
                    </a:lnTo>
                    <a:lnTo>
                      <a:pt x="30" y="230"/>
                    </a:lnTo>
                    <a:lnTo>
                      <a:pt x="30" y="228"/>
                    </a:lnTo>
                    <a:lnTo>
                      <a:pt x="30" y="225"/>
                    </a:lnTo>
                    <a:lnTo>
                      <a:pt x="32" y="225"/>
                    </a:lnTo>
                    <a:lnTo>
                      <a:pt x="32" y="223"/>
                    </a:lnTo>
                    <a:lnTo>
                      <a:pt x="32" y="221"/>
                    </a:lnTo>
                    <a:lnTo>
                      <a:pt x="33" y="219"/>
                    </a:lnTo>
                    <a:lnTo>
                      <a:pt x="33" y="217"/>
                    </a:lnTo>
                    <a:lnTo>
                      <a:pt x="33" y="214"/>
                    </a:lnTo>
                    <a:lnTo>
                      <a:pt x="35" y="212"/>
                    </a:lnTo>
                    <a:lnTo>
                      <a:pt x="35" y="210"/>
                    </a:lnTo>
                    <a:lnTo>
                      <a:pt x="35" y="208"/>
                    </a:lnTo>
                    <a:lnTo>
                      <a:pt x="37" y="206"/>
                    </a:lnTo>
                    <a:lnTo>
                      <a:pt x="37" y="204"/>
                    </a:lnTo>
                    <a:lnTo>
                      <a:pt x="37" y="201"/>
                    </a:lnTo>
                    <a:lnTo>
                      <a:pt x="39" y="199"/>
                    </a:lnTo>
                    <a:lnTo>
                      <a:pt x="39" y="197"/>
                    </a:lnTo>
                    <a:lnTo>
                      <a:pt x="39" y="195"/>
                    </a:lnTo>
                    <a:lnTo>
                      <a:pt x="41" y="192"/>
                    </a:lnTo>
                    <a:lnTo>
                      <a:pt x="41" y="190"/>
                    </a:lnTo>
                    <a:lnTo>
                      <a:pt x="41" y="188"/>
                    </a:lnTo>
                    <a:lnTo>
                      <a:pt x="43" y="186"/>
                    </a:lnTo>
                    <a:lnTo>
                      <a:pt x="43" y="184"/>
                    </a:lnTo>
                    <a:lnTo>
                      <a:pt x="43" y="182"/>
                    </a:lnTo>
                    <a:lnTo>
                      <a:pt x="45" y="179"/>
                    </a:lnTo>
                    <a:lnTo>
                      <a:pt x="45" y="177"/>
                    </a:lnTo>
                    <a:lnTo>
                      <a:pt x="45" y="175"/>
                    </a:lnTo>
                    <a:lnTo>
                      <a:pt x="47" y="173"/>
                    </a:lnTo>
                    <a:lnTo>
                      <a:pt x="47" y="171"/>
                    </a:lnTo>
                    <a:lnTo>
                      <a:pt x="47" y="169"/>
                    </a:lnTo>
                    <a:lnTo>
                      <a:pt x="47" y="166"/>
                    </a:lnTo>
                    <a:lnTo>
                      <a:pt x="48" y="164"/>
                    </a:lnTo>
                    <a:lnTo>
                      <a:pt x="48" y="162"/>
                    </a:lnTo>
                    <a:lnTo>
                      <a:pt x="48" y="160"/>
                    </a:lnTo>
                    <a:lnTo>
                      <a:pt x="50" y="157"/>
                    </a:lnTo>
                    <a:lnTo>
                      <a:pt x="50" y="155"/>
                    </a:lnTo>
                    <a:lnTo>
                      <a:pt x="50" y="153"/>
                    </a:lnTo>
                    <a:lnTo>
                      <a:pt x="50" y="151"/>
                    </a:lnTo>
                    <a:lnTo>
                      <a:pt x="52" y="149"/>
                    </a:lnTo>
                    <a:lnTo>
                      <a:pt x="52" y="147"/>
                    </a:lnTo>
                    <a:lnTo>
                      <a:pt x="52" y="144"/>
                    </a:lnTo>
                    <a:lnTo>
                      <a:pt x="54" y="144"/>
                    </a:lnTo>
                    <a:lnTo>
                      <a:pt x="54" y="142"/>
                    </a:lnTo>
                    <a:lnTo>
                      <a:pt x="54" y="140"/>
                    </a:lnTo>
                    <a:lnTo>
                      <a:pt x="54" y="138"/>
                    </a:lnTo>
                    <a:lnTo>
                      <a:pt x="56" y="136"/>
                    </a:lnTo>
                    <a:lnTo>
                      <a:pt x="56" y="133"/>
                    </a:lnTo>
                    <a:lnTo>
                      <a:pt x="56" y="131"/>
                    </a:lnTo>
                    <a:lnTo>
                      <a:pt x="58" y="129"/>
                    </a:lnTo>
                    <a:lnTo>
                      <a:pt x="58" y="127"/>
                    </a:lnTo>
                    <a:lnTo>
                      <a:pt x="58" y="125"/>
                    </a:lnTo>
                    <a:lnTo>
                      <a:pt x="60" y="122"/>
                    </a:lnTo>
                    <a:lnTo>
                      <a:pt x="60" y="120"/>
                    </a:lnTo>
                    <a:lnTo>
                      <a:pt x="60" y="118"/>
                    </a:lnTo>
                    <a:lnTo>
                      <a:pt x="60" y="116"/>
                    </a:lnTo>
                    <a:lnTo>
                      <a:pt x="61" y="114"/>
                    </a:lnTo>
                    <a:lnTo>
                      <a:pt x="61" y="112"/>
                    </a:lnTo>
                    <a:lnTo>
                      <a:pt x="61" y="109"/>
                    </a:lnTo>
                    <a:lnTo>
                      <a:pt x="63" y="107"/>
                    </a:lnTo>
                    <a:lnTo>
                      <a:pt x="63" y="105"/>
                    </a:lnTo>
                    <a:lnTo>
                      <a:pt x="63" y="103"/>
                    </a:lnTo>
                    <a:lnTo>
                      <a:pt x="63" y="101"/>
                    </a:lnTo>
                    <a:lnTo>
                      <a:pt x="65" y="101"/>
                    </a:lnTo>
                    <a:lnTo>
                      <a:pt x="65" y="98"/>
                    </a:lnTo>
                    <a:lnTo>
                      <a:pt x="65" y="96"/>
                    </a:lnTo>
                    <a:lnTo>
                      <a:pt x="67" y="94"/>
                    </a:lnTo>
                    <a:lnTo>
                      <a:pt x="67" y="92"/>
                    </a:lnTo>
                    <a:lnTo>
                      <a:pt x="67" y="90"/>
                    </a:lnTo>
                    <a:lnTo>
                      <a:pt x="67" y="87"/>
                    </a:lnTo>
                    <a:lnTo>
                      <a:pt x="69" y="85"/>
                    </a:lnTo>
                    <a:lnTo>
                      <a:pt x="69" y="83"/>
                    </a:lnTo>
                    <a:lnTo>
                      <a:pt x="69" y="81"/>
                    </a:lnTo>
                    <a:lnTo>
                      <a:pt x="71" y="79"/>
                    </a:lnTo>
                    <a:lnTo>
                      <a:pt x="71" y="77"/>
                    </a:lnTo>
                    <a:lnTo>
                      <a:pt x="71" y="74"/>
                    </a:lnTo>
                    <a:lnTo>
                      <a:pt x="73" y="72"/>
                    </a:lnTo>
                    <a:lnTo>
                      <a:pt x="73" y="70"/>
                    </a:lnTo>
                    <a:lnTo>
                      <a:pt x="73" y="68"/>
                    </a:lnTo>
                    <a:lnTo>
                      <a:pt x="75" y="66"/>
                    </a:lnTo>
                    <a:lnTo>
                      <a:pt x="75" y="63"/>
                    </a:lnTo>
                    <a:lnTo>
                      <a:pt x="76" y="61"/>
                    </a:lnTo>
                    <a:lnTo>
                      <a:pt x="76" y="59"/>
                    </a:lnTo>
                    <a:lnTo>
                      <a:pt x="76" y="57"/>
                    </a:lnTo>
                    <a:lnTo>
                      <a:pt x="78" y="55"/>
                    </a:lnTo>
                    <a:lnTo>
                      <a:pt x="78" y="53"/>
                    </a:lnTo>
                    <a:lnTo>
                      <a:pt x="78" y="50"/>
                    </a:lnTo>
                    <a:lnTo>
                      <a:pt x="80" y="50"/>
                    </a:lnTo>
                    <a:lnTo>
                      <a:pt x="80" y="48"/>
                    </a:lnTo>
                    <a:lnTo>
                      <a:pt x="80" y="46"/>
                    </a:lnTo>
                    <a:lnTo>
                      <a:pt x="80" y="44"/>
                    </a:lnTo>
                    <a:lnTo>
                      <a:pt x="82" y="44"/>
                    </a:lnTo>
                    <a:lnTo>
                      <a:pt x="82" y="41"/>
                    </a:lnTo>
                    <a:lnTo>
                      <a:pt x="82" y="39"/>
                    </a:lnTo>
                    <a:lnTo>
                      <a:pt x="84" y="39"/>
                    </a:lnTo>
                    <a:lnTo>
                      <a:pt x="84" y="37"/>
                    </a:lnTo>
                    <a:lnTo>
                      <a:pt x="84" y="35"/>
                    </a:lnTo>
                    <a:lnTo>
                      <a:pt x="86" y="33"/>
                    </a:lnTo>
                    <a:lnTo>
                      <a:pt x="86" y="31"/>
                    </a:lnTo>
                    <a:lnTo>
                      <a:pt x="87" y="28"/>
                    </a:lnTo>
                    <a:lnTo>
                      <a:pt x="87" y="26"/>
                    </a:lnTo>
                    <a:lnTo>
                      <a:pt x="87" y="24"/>
                    </a:lnTo>
                    <a:lnTo>
                      <a:pt x="89" y="24"/>
                    </a:lnTo>
                    <a:lnTo>
                      <a:pt x="89" y="22"/>
                    </a:lnTo>
                    <a:lnTo>
                      <a:pt x="91" y="20"/>
                    </a:lnTo>
                    <a:lnTo>
                      <a:pt x="91" y="18"/>
                    </a:lnTo>
                    <a:lnTo>
                      <a:pt x="93" y="18"/>
                    </a:lnTo>
                    <a:lnTo>
                      <a:pt x="93" y="15"/>
                    </a:lnTo>
                    <a:lnTo>
                      <a:pt x="93" y="13"/>
                    </a:lnTo>
                    <a:lnTo>
                      <a:pt x="95" y="13"/>
                    </a:lnTo>
                    <a:lnTo>
                      <a:pt x="95" y="11"/>
                    </a:lnTo>
                    <a:lnTo>
                      <a:pt x="97" y="11"/>
                    </a:lnTo>
                    <a:lnTo>
                      <a:pt x="97" y="9"/>
                    </a:lnTo>
                    <a:lnTo>
                      <a:pt x="99" y="6"/>
                    </a:lnTo>
                    <a:lnTo>
                      <a:pt x="100" y="6"/>
                    </a:lnTo>
                    <a:lnTo>
                      <a:pt x="100" y="4"/>
                    </a:lnTo>
                    <a:lnTo>
                      <a:pt x="102" y="4"/>
                    </a:lnTo>
                    <a:lnTo>
                      <a:pt x="102" y="2"/>
                    </a:lnTo>
                    <a:lnTo>
                      <a:pt x="104" y="2"/>
                    </a:lnTo>
                    <a:lnTo>
                      <a:pt x="106" y="2"/>
                    </a:lnTo>
                    <a:lnTo>
                      <a:pt x="106" y="0"/>
                    </a:lnTo>
                    <a:lnTo>
                      <a:pt x="108" y="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60" name="Freeform 8">
                <a:extLst>
                  <a:ext uri="{FF2B5EF4-FFF2-40B4-BE49-F238E27FC236}">
                    <a16:creationId xmlns:a16="http://schemas.microsoft.com/office/drawing/2014/main" id="{F328BBAC-F013-C821-EF73-E9AB6949C959}"/>
                  </a:ext>
                </a:extLst>
              </p:cNvPr>
              <p:cNvSpPr>
                <a:spLocks/>
              </p:cNvSpPr>
              <p:nvPr/>
            </p:nvSpPr>
            <p:spPr bwMode="auto">
              <a:xfrm>
                <a:off x="2905" y="1632"/>
                <a:ext cx="109" cy="298"/>
              </a:xfrm>
              <a:custGeom>
                <a:avLst/>
                <a:gdLst>
                  <a:gd name="T0" fmla="*/ 2 w 109"/>
                  <a:gd name="T1" fmla="*/ 0 h 298"/>
                  <a:gd name="T2" fmla="*/ 5 w 109"/>
                  <a:gd name="T3" fmla="*/ 2 h 298"/>
                  <a:gd name="T4" fmla="*/ 9 w 109"/>
                  <a:gd name="T5" fmla="*/ 4 h 298"/>
                  <a:gd name="T6" fmla="*/ 13 w 109"/>
                  <a:gd name="T7" fmla="*/ 9 h 298"/>
                  <a:gd name="T8" fmla="*/ 15 w 109"/>
                  <a:gd name="T9" fmla="*/ 13 h 298"/>
                  <a:gd name="T10" fmla="*/ 17 w 109"/>
                  <a:gd name="T11" fmla="*/ 17 h 298"/>
                  <a:gd name="T12" fmla="*/ 20 w 109"/>
                  <a:gd name="T13" fmla="*/ 22 h 298"/>
                  <a:gd name="T14" fmla="*/ 22 w 109"/>
                  <a:gd name="T15" fmla="*/ 26 h 298"/>
                  <a:gd name="T16" fmla="*/ 24 w 109"/>
                  <a:gd name="T17" fmla="*/ 33 h 298"/>
                  <a:gd name="T18" fmla="*/ 26 w 109"/>
                  <a:gd name="T19" fmla="*/ 39 h 298"/>
                  <a:gd name="T20" fmla="*/ 28 w 109"/>
                  <a:gd name="T21" fmla="*/ 44 h 298"/>
                  <a:gd name="T22" fmla="*/ 30 w 109"/>
                  <a:gd name="T23" fmla="*/ 48 h 298"/>
                  <a:gd name="T24" fmla="*/ 32 w 109"/>
                  <a:gd name="T25" fmla="*/ 52 h 298"/>
                  <a:gd name="T26" fmla="*/ 33 w 109"/>
                  <a:gd name="T27" fmla="*/ 59 h 298"/>
                  <a:gd name="T28" fmla="*/ 35 w 109"/>
                  <a:gd name="T29" fmla="*/ 66 h 298"/>
                  <a:gd name="T30" fmla="*/ 37 w 109"/>
                  <a:gd name="T31" fmla="*/ 72 h 298"/>
                  <a:gd name="T32" fmla="*/ 39 w 109"/>
                  <a:gd name="T33" fmla="*/ 79 h 298"/>
                  <a:gd name="T34" fmla="*/ 41 w 109"/>
                  <a:gd name="T35" fmla="*/ 85 h 298"/>
                  <a:gd name="T36" fmla="*/ 43 w 109"/>
                  <a:gd name="T37" fmla="*/ 92 h 298"/>
                  <a:gd name="T38" fmla="*/ 45 w 109"/>
                  <a:gd name="T39" fmla="*/ 98 h 298"/>
                  <a:gd name="T40" fmla="*/ 47 w 109"/>
                  <a:gd name="T41" fmla="*/ 103 h 298"/>
                  <a:gd name="T42" fmla="*/ 48 w 109"/>
                  <a:gd name="T43" fmla="*/ 109 h 298"/>
                  <a:gd name="T44" fmla="*/ 50 w 109"/>
                  <a:gd name="T45" fmla="*/ 116 h 298"/>
                  <a:gd name="T46" fmla="*/ 50 w 109"/>
                  <a:gd name="T47" fmla="*/ 122 h 298"/>
                  <a:gd name="T48" fmla="*/ 52 w 109"/>
                  <a:gd name="T49" fmla="*/ 129 h 298"/>
                  <a:gd name="T50" fmla="*/ 54 w 109"/>
                  <a:gd name="T51" fmla="*/ 135 h 298"/>
                  <a:gd name="T52" fmla="*/ 56 w 109"/>
                  <a:gd name="T53" fmla="*/ 142 h 298"/>
                  <a:gd name="T54" fmla="*/ 58 w 109"/>
                  <a:gd name="T55" fmla="*/ 146 h 298"/>
                  <a:gd name="T56" fmla="*/ 60 w 109"/>
                  <a:gd name="T57" fmla="*/ 153 h 298"/>
                  <a:gd name="T58" fmla="*/ 61 w 109"/>
                  <a:gd name="T59" fmla="*/ 159 h 298"/>
                  <a:gd name="T60" fmla="*/ 63 w 109"/>
                  <a:gd name="T61" fmla="*/ 166 h 298"/>
                  <a:gd name="T62" fmla="*/ 63 w 109"/>
                  <a:gd name="T63" fmla="*/ 173 h 298"/>
                  <a:gd name="T64" fmla="*/ 65 w 109"/>
                  <a:gd name="T65" fmla="*/ 179 h 298"/>
                  <a:gd name="T66" fmla="*/ 67 w 109"/>
                  <a:gd name="T67" fmla="*/ 186 h 298"/>
                  <a:gd name="T68" fmla="*/ 69 w 109"/>
                  <a:gd name="T69" fmla="*/ 192 h 298"/>
                  <a:gd name="T70" fmla="*/ 71 w 109"/>
                  <a:gd name="T71" fmla="*/ 199 h 298"/>
                  <a:gd name="T72" fmla="*/ 73 w 109"/>
                  <a:gd name="T73" fmla="*/ 205 h 298"/>
                  <a:gd name="T74" fmla="*/ 74 w 109"/>
                  <a:gd name="T75" fmla="*/ 212 h 298"/>
                  <a:gd name="T76" fmla="*/ 76 w 109"/>
                  <a:gd name="T77" fmla="*/ 218 h 298"/>
                  <a:gd name="T78" fmla="*/ 78 w 109"/>
                  <a:gd name="T79" fmla="*/ 225 h 298"/>
                  <a:gd name="T80" fmla="*/ 80 w 109"/>
                  <a:gd name="T81" fmla="*/ 229 h 298"/>
                  <a:gd name="T82" fmla="*/ 82 w 109"/>
                  <a:gd name="T83" fmla="*/ 236 h 298"/>
                  <a:gd name="T84" fmla="*/ 84 w 109"/>
                  <a:gd name="T85" fmla="*/ 243 h 298"/>
                  <a:gd name="T86" fmla="*/ 87 w 109"/>
                  <a:gd name="T87" fmla="*/ 249 h 298"/>
                  <a:gd name="T88" fmla="*/ 89 w 109"/>
                  <a:gd name="T89" fmla="*/ 256 h 298"/>
                  <a:gd name="T90" fmla="*/ 91 w 109"/>
                  <a:gd name="T91" fmla="*/ 262 h 298"/>
                  <a:gd name="T92" fmla="*/ 93 w 109"/>
                  <a:gd name="T93" fmla="*/ 269 h 298"/>
                  <a:gd name="T94" fmla="*/ 95 w 109"/>
                  <a:gd name="T95" fmla="*/ 273 h 298"/>
                  <a:gd name="T96" fmla="*/ 97 w 109"/>
                  <a:gd name="T97" fmla="*/ 278 h 298"/>
                  <a:gd name="T98" fmla="*/ 99 w 109"/>
                  <a:gd name="T99" fmla="*/ 282 h 298"/>
                  <a:gd name="T100" fmla="*/ 100 w 109"/>
                  <a:gd name="T101" fmla="*/ 286 h 298"/>
                  <a:gd name="T102" fmla="*/ 104 w 109"/>
                  <a:gd name="T103" fmla="*/ 291 h 298"/>
                  <a:gd name="T104" fmla="*/ 106 w 109"/>
                  <a:gd name="T105" fmla="*/ 29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9" h="298">
                    <a:moveTo>
                      <a:pt x="0" y="0"/>
                    </a:moveTo>
                    <a:lnTo>
                      <a:pt x="0" y="0"/>
                    </a:lnTo>
                    <a:lnTo>
                      <a:pt x="2" y="0"/>
                    </a:lnTo>
                    <a:lnTo>
                      <a:pt x="4" y="0"/>
                    </a:lnTo>
                    <a:lnTo>
                      <a:pt x="4" y="2"/>
                    </a:lnTo>
                    <a:lnTo>
                      <a:pt x="5" y="2"/>
                    </a:lnTo>
                    <a:lnTo>
                      <a:pt x="7" y="2"/>
                    </a:lnTo>
                    <a:lnTo>
                      <a:pt x="7" y="4"/>
                    </a:lnTo>
                    <a:lnTo>
                      <a:pt x="9" y="4"/>
                    </a:lnTo>
                    <a:lnTo>
                      <a:pt x="9" y="6"/>
                    </a:lnTo>
                    <a:lnTo>
                      <a:pt x="11" y="6"/>
                    </a:lnTo>
                    <a:lnTo>
                      <a:pt x="13" y="9"/>
                    </a:lnTo>
                    <a:lnTo>
                      <a:pt x="13" y="11"/>
                    </a:lnTo>
                    <a:lnTo>
                      <a:pt x="15" y="11"/>
                    </a:lnTo>
                    <a:lnTo>
                      <a:pt x="15" y="13"/>
                    </a:lnTo>
                    <a:lnTo>
                      <a:pt x="17" y="13"/>
                    </a:lnTo>
                    <a:lnTo>
                      <a:pt x="17" y="15"/>
                    </a:lnTo>
                    <a:lnTo>
                      <a:pt x="17" y="17"/>
                    </a:lnTo>
                    <a:lnTo>
                      <a:pt x="19" y="17"/>
                    </a:lnTo>
                    <a:lnTo>
                      <a:pt x="19" y="19"/>
                    </a:lnTo>
                    <a:lnTo>
                      <a:pt x="20" y="22"/>
                    </a:lnTo>
                    <a:lnTo>
                      <a:pt x="20" y="24"/>
                    </a:lnTo>
                    <a:lnTo>
                      <a:pt x="22" y="24"/>
                    </a:lnTo>
                    <a:lnTo>
                      <a:pt x="22" y="26"/>
                    </a:lnTo>
                    <a:lnTo>
                      <a:pt x="22" y="28"/>
                    </a:lnTo>
                    <a:lnTo>
                      <a:pt x="24" y="31"/>
                    </a:lnTo>
                    <a:lnTo>
                      <a:pt x="24" y="33"/>
                    </a:lnTo>
                    <a:lnTo>
                      <a:pt x="26" y="35"/>
                    </a:lnTo>
                    <a:lnTo>
                      <a:pt x="26" y="37"/>
                    </a:lnTo>
                    <a:lnTo>
                      <a:pt x="26" y="39"/>
                    </a:lnTo>
                    <a:lnTo>
                      <a:pt x="28" y="39"/>
                    </a:lnTo>
                    <a:lnTo>
                      <a:pt x="28" y="41"/>
                    </a:lnTo>
                    <a:lnTo>
                      <a:pt x="28" y="44"/>
                    </a:lnTo>
                    <a:lnTo>
                      <a:pt x="30" y="44"/>
                    </a:lnTo>
                    <a:lnTo>
                      <a:pt x="30" y="46"/>
                    </a:lnTo>
                    <a:lnTo>
                      <a:pt x="30" y="48"/>
                    </a:lnTo>
                    <a:lnTo>
                      <a:pt x="30" y="50"/>
                    </a:lnTo>
                    <a:lnTo>
                      <a:pt x="32" y="50"/>
                    </a:lnTo>
                    <a:lnTo>
                      <a:pt x="32" y="52"/>
                    </a:lnTo>
                    <a:lnTo>
                      <a:pt x="32" y="54"/>
                    </a:lnTo>
                    <a:lnTo>
                      <a:pt x="33" y="57"/>
                    </a:lnTo>
                    <a:lnTo>
                      <a:pt x="33" y="59"/>
                    </a:lnTo>
                    <a:lnTo>
                      <a:pt x="33" y="61"/>
                    </a:lnTo>
                    <a:lnTo>
                      <a:pt x="35" y="63"/>
                    </a:lnTo>
                    <a:lnTo>
                      <a:pt x="35" y="66"/>
                    </a:lnTo>
                    <a:lnTo>
                      <a:pt x="37" y="68"/>
                    </a:lnTo>
                    <a:lnTo>
                      <a:pt x="37" y="70"/>
                    </a:lnTo>
                    <a:lnTo>
                      <a:pt x="37" y="72"/>
                    </a:lnTo>
                    <a:lnTo>
                      <a:pt x="39" y="74"/>
                    </a:lnTo>
                    <a:lnTo>
                      <a:pt x="39" y="76"/>
                    </a:lnTo>
                    <a:lnTo>
                      <a:pt x="39" y="79"/>
                    </a:lnTo>
                    <a:lnTo>
                      <a:pt x="41" y="81"/>
                    </a:lnTo>
                    <a:lnTo>
                      <a:pt x="41" y="83"/>
                    </a:lnTo>
                    <a:lnTo>
                      <a:pt x="41" y="85"/>
                    </a:lnTo>
                    <a:lnTo>
                      <a:pt x="43" y="87"/>
                    </a:lnTo>
                    <a:lnTo>
                      <a:pt x="43" y="89"/>
                    </a:lnTo>
                    <a:lnTo>
                      <a:pt x="43" y="92"/>
                    </a:lnTo>
                    <a:lnTo>
                      <a:pt x="43" y="94"/>
                    </a:lnTo>
                    <a:lnTo>
                      <a:pt x="45" y="96"/>
                    </a:lnTo>
                    <a:lnTo>
                      <a:pt x="45" y="98"/>
                    </a:lnTo>
                    <a:lnTo>
                      <a:pt x="45" y="100"/>
                    </a:lnTo>
                    <a:lnTo>
                      <a:pt x="47" y="100"/>
                    </a:lnTo>
                    <a:lnTo>
                      <a:pt x="47" y="103"/>
                    </a:lnTo>
                    <a:lnTo>
                      <a:pt x="47" y="105"/>
                    </a:lnTo>
                    <a:lnTo>
                      <a:pt x="47" y="107"/>
                    </a:lnTo>
                    <a:lnTo>
                      <a:pt x="48" y="109"/>
                    </a:lnTo>
                    <a:lnTo>
                      <a:pt x="48" y="111"/>
                    </a:lnTo>
                    <a:lnTo>
                      <a:pt x="48" y="114"/>
                    </a:lnTo>
                    <a:lnTo>
                      <a:pt x="50" y="116"/>
                    </a:lnTo>
                    <a:lnTo>
                      <a:pt x="50" y="118"/>
                    </a:lnTo>
                    <a:lnTo>
                      <a:pt x="50" y="120"/>
                    </a:lnTo>
                    <a:lnTo>
                      <a:pt x="50" y="122"/>
                    </a:lnTo>
                    <a:lnTo>
                      <a:pt x="52" y="124"/>
                    </a:lnTo>
                    <a:lnTo>
                      <a:pt x="52" y="127"/>
                    </a:lnTo>
                    <a:lnTo>
                      <a:pt x="52" y="129"/>
                    </a:lnTo>
                    <a:lnTo>
                      <a:pt x="54" y="131"/>
                    </a:lnTo>
                    <a:lnTo>
                      <a:pt x="54" y="133"/>
                    </a:lnTo>
                    <a:lnTo>
                      <a:pt x="54" y="135"/>
                    </a:lnTo>
                    <a:lnTo>
                      <a:pt x="56" y="138"/>
                    </a:lnTo>
                    <a:lnTo>
                      <a:pt x="56" y="140"/>
                    </a:lnTo>
                    <a:lnTo>
                      <a:pt x="56" y="142"/>
                    </a:lnTo>
                    <a:lnTo>
                      <a:pt x="56" y="144"/>
                    </a:lnTo>
                    <a:lnTo>
                      <a:pt x="58" y="144"/>
                    </a:lnTo>
                    <a:lnTo>
                      <a:pt x="58" y="146"/>
                    </a:lnTo>
                    <a:lnTo>
                      <a:pt x="58" y="149"/>
                    </a:lnTo>
                    <a:lnTo>
                      <a:pt x="60" y="151"/>
                    </a:lnTo>
                    <a:lnTo>
                      <a:pt x="60" y="153"/>
                    </a:lnTo>
                    <a:lnTo>
                      <a:pt x="60" y="155"/>
                    </a:lnTo>
                    <a:lnTo>
                      <a:pt x="60" y="157"/>
                    </a:lnTo>
                    <a:lnTo>
                      <a:pt x="61" y="159"/>
                    </a:lnTo>
                    <a:lnTo>
                      <a:pt x="61" y="162"/>
                    </a:lnTo>
                    <a:lnTo>
                      <a:pt x="61" y="164"/>
                    </a:lnTo>
                    <a:lnTo>
                      <a:pt x="63" y="166"/>
                    </a:lnTo>
                    <a:lnTo>
                      <a:pt x="63" y="168"/>
                    </a:lnTo>
                    <a:lnTo>
                      <a:pt x="63" y="170"/>
                    </a:lnTo>
                    <a:lnTo>
                      <a:pt x="63" y="173"/>
                    </a:lnTo>
                    <a:lnTo>
                      <a:pt x="65" y="175"/>
                    </a:lnTo>
                    <a:lnTo>
                      <a:pt x="65" y="177"/>
                    </a:lnTo>
                    <a:lnTo>
                      <a:pt x="65" y="179"/>
                    </a:lnTo>
                    <a:lnTo>
                      <a:pt x="67" y="181"/>
                    </a:lnTo>
                    <a:lnTo>
                      <a:pt x="67" y="183"/>
                    </a:lnTo>
                    <a:lnTo>
                      <a:pt x="67" y="186"/>
                    </a:lnTo>
                    <a:lnTo>
                      <a:pt x="69" y="188"/>
                    </a:lnTo>
                    <a:lnTo>
                      <a:pt x="69" y="190"/>
                    </a:lnTo>
                    <a:lnTo>
                      <a:pt x="69" y="192"/>
                    </a:lnTo>
                    <a:lnTo>
                      <a:pt x="71" y="194"/>
                    </a:lnTo>
                    <a:lnTo>
                      <a:pt x="71" y="197"/>
                    </a:lnTo>
                    <a:lnTo>
                      <a:pt x="71" y="199"/>
                    </a:lnTo>
                    <a:lnTo>
                      <a:pt x="73" y="201"/>
                    </a:lnTo>
                    <a:lnTo>
                      <a:pt x="73" y="203"/>
                    </a:lnTo>
                    <a:lnTo>
                      <a:pt x="73" y="205"/>
                    </a:lnTo>
                    <a:lnTo>
                      <a:pt x="74" y="208"/>
                    </a:lnTo>
                    <a:lnTo>
                      <a:pt x="74" y="210"/>
                    </a:lnTo>
                    <a:lnTo>
                      <a:pt x="74" y="212"/>
                    </a:lnTo>
                    <a:lnTo>
                      <a:pt x="76" y="214"/>
                    </a:lnTo>
                    <a:lnTo>
                      <a:pt x="76" y="216"/>
                    </a:lnTo>
                    <a:lnTo>
                      <a:pt x="76" y="218"/>
                    </a:lnTo>
                    <a:lnTo>
                      <a:pt x="78" y="221"/>
                    </a:lnTo>
                    <a:lnTo>
                      <a:pt x="78" y="223"/>
                    </a:lnTo>
                    <a:lnTo>
                      <a:pt x="78" y="225"/>
                    </a:lnTo>
                    <a:lnTo>
                      <a:pt x="80" y="225"/>
                    </a:lnTo>
                    <a:lnTo>
                      <a:pt x="80" y="227"/>
                    </a:lnTo>
                    <a:lnTo>
                      <a:pt x="80" y="229"/>
                    </a:lnTo>
                    <a:lnTo>
                      <a:pt x="80" y="231"/>
                    </a:lnTo>
                    <a:lnTo>
                      <a:pt x="82" y="234"/>
                    </a:lnTo>
                    <a:lnTo>
                      <a:pt x="82" y="236"/>
                    </a:lnTo>
                    <a:lnTo>
                      <a:pt x="84" y="238"/>
                    </a:lnTo>
                    <a:lnTo>
                      <a:pt x="84" y="240"/>
                    </a:lnTo>
                    <a:lnTo>
                      <a:pt x="84" y="243"/>
                    </a:lnTo>
                    <a:lnTo>
                      <a:pt x="86" y="245"/>
                    </a:lnTo>
                    <a:lnTo>
                      <a:pt x="86" y="247"/>
                    </a:lnTo>
                    <a:lnTo>
                      <a:pt x="87" y="249"/>
                    </a:lnTo>
                    <a:lnTo>
                      <a:pt x="87" y="251"/>
                    </a:lnTo>
                    <a:lnTo>
                      <a:pt x="87" y="253"/>
                    </a:lnTo>
                    <a:lnTo>
                      <a:pt x="89" y="256"/>
                    </a:lnTo>
                    <a:lnTo>
                      <a:pt x="89" y="258"/>
                    </a:lnTo>
                    <a:lnTo>
                      <a:pt x="91" y="260"/>
                    </a:lnTo>
                    <a:lnTo>
                      <a:pt x="91" y="262"/>
                    </a:lnTo>
                    <a:lnTo>
                      <a:pt x="93" y="264"/>
                    </a:lnTo>
                    <a:lnTo>
                      <a:pt x="93" y="266"/>
                    </a:lnTo>
                    <a:lnTo>
                      <a:pt x="93" y="269"/>
                    </a:lnTo>
                    <a:lnTo>
                      <a:pt x="95" y="269"/>
                    </a:lnTo>
                    <a:lnTo>
                      <a:pt x="95" y="271"/>
                    </a:lnTo>
                    <a:lnTo>
                      <a:pt x="95" y="273"/>
                    </a:lnTo>
                    <a:lnTo>
                      <a:pt x="97" y="273"/>
                    </a:lnTo>
                    <a:lnTo>
                      <a:pt x="97" y="275"/>
                    </a:lnTo>
                    <a:lnTo>
                      <a:pt x="97" y="278"/>
                    </a:lnTo>
                    <a:lnTo>
                      <a:pt x="99" y="278"/>
                    </a:lnTo>
                    <a:lnTo>
                      <a:pt x="99" y="280"/>
                    </a:lnTo>
                    <a:lnTo>
                      <a:pt x="99" y="282"/>
                    </a:lnTo>
                    <a:lnTo>
                      <a:pt x="100" y="282"/>
                    </a:lnTo>
                    <a:lnTo>
                      <a:pt x="100" y="284"/>
                    </a:lnTo>
                    <a:lnTo>
                      <a:pt x="100" y="286"/>
                    </a:lnTo>
                    <a:lnTo>
                      <a:pt x="102" y="286"/>
                    </a:lnTo>
                    <a:lnTo>
                      <a:pt x="102" y="288"/>
                    </a:lnTo>
                    <a:lnTo>
                      <a:pt x="104" y="291"/>
                    </a:lnTo>
                    <a:lnTo>
                      <a:pt x="104" y="293"/>
                    </a:lnTo>
                    <a:lnTo>
                      <a:pt x="106" y="295"/>
                    </a:lnTo>
                    <a:lnTo>
                      <a:pt x="106" y="297"/>
                    </a:lnTo>
                    <a:lnTo>
                      <a:pt x="108" y="297"/>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61" name="Freeform 9">
                <a:extLst>
                  <a:ext uri="{FF2B5EF4-FFF2-40B4-BE49-F238E27FC236}">
                    <a16:creationId xmlns:a16="http://schemas.microsoft.com/office/drawing/2014/main" id="{45AA1278-0BC6-6BD2-26D0-F862780817AF}"/>
                  </a:ext>
                </a:extLst>
              </p:cNvPr>
              <p:cNvSpPr>
                <a:spLocks/>
              </p:cNvSpPr>
              <p:nvPr/>
            </p:nvSpPr>
            <p:spPr bwMode="auto">
              <a:xfrm>
                <a:off x="3013" y="1929"/>
                <a:ext cx="108" cy="51"/>
              </a:xfrm>
              <a:custGeom>
                <a:avLst/>
                <a:gdLst>
                  <a:gd name="T0" fmla="*/ 0 w 108"/>
                  <a:gd name="T1" fmla="*/ 0 h 51"/>
                  <a:gd name="T2" fmla="*/ 2 w 108"/>
                  <a:gd name="T3" fmla="*/ 2 h 51"/>
                  <a:gd name="T4" fmla="*/ 2 w 108"/>
                  <a:gd name="T5" fmla="*/ 7 h 51"/>
                  <a:gd name="T6" fmla="*/ 4 w 108"/>
                  <a:gd name="T7" fmla="*/ 9 h 51"/>
                  <a:gd name="T8" fmla="*/ 6 w 108"/>
                  <a:gd name="T9" fmla="*/ 11 h 51"/>
                  <a:gd name="T10" fmla="*/ 9 w 108"/>
                  <a:gd name="T11" fmla="*/ 15 h 51"/>
                  <a:gd name="T12" fmla="*/ 11 w 108"/>
                  <a:gd name="T13" fmla="*/ 17 h 51"/>
                  <a:gd name="T14" fmla="*/ 13 w 108"/>
                  <a:gd name="T15" fmla="*/ 20 h 51"/>
                  <a:gd name="T16" fmla="*/ 15 w 108"/>
                  <a:gd name="T17" fmla="*/ 22 h 51"/>
                  <a:gd name="T18" fmla="*/ 17 w 108"/>
                  <a:gd name="T19" fmla="*/ 24 h 51"/>
                  <a:gd name="T20" fmla="*/ 19 w 108"/>
                  <a:gd name="T21" fmla="*/ 26 h 51"/>
                  <a:gd name="T22" fmla="*/ 21 w 108"/>
                  <a:gd name="T23" fmla="*/ 28 h 51"/>
                  <a:gd name="T24" fmla="*/ 23 w 108"/>
                  <a:gd name="T25" fmla="*/ 31 h 51"/>
                  <a:gd name="T26" fmla="*/ 24 w 108"/>
                  <a:gd name="T27" fmla="*/ 33 h 51"/>
                  <a:gd name="T28" fmla="*/ 28 w 108"/>
                  <a:gd name="T29" fmla="*/ 35 h 51"/>
                  <a:gd name="T30" fmla="*/ 30 w 108"/>
                  <a:gd name="T31" fmla="*/ 37 h 51"/>
                  <a:gd name="T32" fmla="*/ 34 w 108"/>
                  <a:gd name="T33" fmla="*/ 37 h 51"/>
                  <a:gd name="T34" fmla="*/ 36 w 108"/>
                  <a:gd name="T35" fmla="*/ 39 h 51"/>
                  <a:gd name="T36" fmla="*/ 39 w 108"/>
                  <a:gd name="T37" fmla="*/ 41 h 51"/>
                  <a:gd name="T38" fmla="*/ 43 w 108"/>
                  <a:gd name="T39" fmla="*/ 41 h 51"/>
                  <a:gd name="T40" fmla="*/ 45 w 108"/>
                  <a:gd name="T41" fmla="*/ 44 h 51"/>
                  <a:gd name="T42" fmla="*/ 49 w 108"/>
                  <a:gd name="T43" fmla="*/ 44 h 51"/>
                  <a:gd name="T44" fmla="*/ 51 w 108"/>
                  <a:gd name="T45" fmla="*/ 46 h 51"/>
                  <a:gd name="T46" fmla="*/ 54 w 108"/>
                  <a:gd name="T47" fmla="*/ 46 h 51"/>
                  <a:gd name="T48" fmla="*/ 58 w 108"/>
                  <a:gd name="T49" fmla="*/ 46 h 51"/>
                  <a:gd name="T50" fmla="*/ 62 w 108"/>
                  <a:gd name="T51" fmla="*/ 48 h 51"/>
                  <a:gd name="T52" fmla="*/ 66 w 108"/>
                  <a:gd name="T53" fmla="*/ 48 h 51"/>
                  <a:gd name="T54" fmla="*/ 69 w 108"/>
                  <a:gd name="T55" fmla="*/ 48 h 51"/>
                  <a:gd name="T56" fmla="*/ 73 w 108"/>
                  <a:gd name="T57" fmla="*/ 48 h 51"/>
                  <a:gd name="T58" fmla="*/ 77 w 108"/>
                  <a:gd name="T59" fmla="*/ 48 h 51"/>
                  <a:gd name="T60" fmla="*/ 81 w 108"/>
                  <a:gd name="T61" fmla="*/ 48 h 51"/>
                  <a:gd name="T62" fmla="*/ 84 w 108"/>
                  <a:gd name="T63" fmla="*/ 48 h 51"/>
                  <a:gd name="T64" fmla="*/ 86 w 108"/>
                  <a:gd name="T65" fmla="*/ 50 h 51"/>
                  <a:gd name="T66" fmla="*/ 90 w 108"/>
                  <a:gd name="T67" fmla="*/ 50 h 51"/>
                  <a:gd name="T68" fmla="*/ 94 w 108"/>
                  <a:gd name="T69" fmla="*/ 50 h 51"/>
                  <a:gd name="T70" fmla="*/ 97 w 108"/>
                  <a:gd name="T71" fmla="*/ 50 h 51"/>
                  <a:gd name="T72" fmla="*/ 101 w 108"/>
                  <a:gd name="T73" fmla="*/ 50 h 51"/>
                  <a:gd name="T74" fmla="*/ 105 w 108"/>
                  <a:gd name="T7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51">
                    <a:moveTo>
                      <a:pt x="0" y="0"/>
                    </a:moveTo>
                    <a:lnTo>
                      <a:pt x="0" y="0"/>
                    </a:lnTo>
                    <a:lnTo>
                      <a:pt x="0" y="2"/>
                    </a:lnTo>
                    <a:lnTo>
                      <a:pt x="2" y="2"/>
                    </a:lnTo>
                    <a:lnTo>
                      <a:pt x="2" y="4"/>
                    </a:lnTo>
                    <a:lnTo>
                      <a:pt x="2" y="7"/>
                    </a:lnTo>
                    <a:lnTo>
                      <a:pt x="4" y="7"/>
                    </a:lnTo>
                    <a:lnTo>
                      <a:pt x="4" y="9"/>
                    </a:lnTo>
                    <a:lnTo>
                      <a:pt x="6" y="9"/>
                    </a:lnTo>
                    <a:lnTo>
                      <a:pt x="6" y="11"/>
                    </a:lnTo>
                    <a:lnTo>
                      <a:pt x="7" y="13"/>
                    </a:lnTo>
                    <a:lnTo>
                      <a:pt x="9" y="15"/>
                    </a:lnTo>
                    <a:lnTo>
                      <a:pt x="9" y="17"/>
                    </a:lnTo>
                    <a:lnTo>
                      <a:pt x="11" y="17"/>
                    </a:lnTo>
                    <a:lnTo>
                      <a:pt x="11" y="20"/>
                    </a:lnTo>
                    <a:lnTo>
                      <a:pt x="13" y="20"/>
                    </a:lnTo>
                    <a:lnTo>
                      <a:pt x="13" y="22"/>
                    </a:lnTo>
                    <a:lnTo>
                      <a:pt x="15" y="22"/>
                    </a:lnTo>
                    <a:lnTo>
                      <a:pt x="15" y="24"/>
                    </a:lnTo>
                    <a:lnTo>
                      <a:pt x="17" y="24"/>
                    </a:lnTo>
                    <a:lnTo>
                      <a:pt x="17" y="26"/>
                    </a:lnTo>
                    <a:lnTo>
                      <a:pt x="19" y="26"/>
                    </a:lnTo>
                    <a:lnTo>
                      <a:pt x="19" y="28"/>
                    </a:lnTo>
                    <a:lnTo>
                      <a:pt x="21" y="28"/>
                    </a:lnTo>
                    <a:lnTo>
                      <a:pt x="23" y="28"/>
                    </a:lnTo>
                    <a:lnTo>
                      <a:pt x="23" y="31"/>
                    </a:lnTo>
                    <a:lnTo>
                      <a:pt x="24" y="31"/>
                    </a:lnTo>
                    <a:lnTo>
                      <a:pt x="24" y="33"/>
                    </a:lnTo>
                    <a:lnTo>
                      <a:pt x="26" y="33"/>
                    </a:lnTo>
                    <a:lnTo>
                      <a:pt x="28" y="35"/>
                    </a:lnTo>
                    <a:lnTo>
                      <a:pt x="30" y="35"/>
                    </a:lnTo>
                    <a:lnTo>
                      <a:pt x="30" y="37"/>
                    </a:lnTo>
                    <a:lnTo>
                      <a:pt x="32" y="37"/>
                    </a:lnTo>
                    <a:lnTo>
                      <a:pt x="34" y="37"/>
                    </a:lnTo>
                    <a:lnTo>
                      <a:pt x="34" y="39"/>
                    </a:lnTo>
                    <a:lnTo>
                      <a:pt x="36" y="39"/>
                    </a:lnTo>
                    <a:lnTo>
                      <a:pt x="37" y="39"/>
                    </a:lnTo>
                    <a:lnTo>
                      <a:pt x="39" y="41"/>
                    </a:lnTo>
                    <a:lnTo>
                      <a:pt x="41" y="41"/>
                    </a:lnTo>
                    <a:lnTo>
                      <a:pt x="43" y="41"/>
                    </a:lnTo>
                    <a:lnTo>
                      <a:pt x="43" y="44"/>
                    </a:lnTo>
                    <a:lnTo>
                      <a:pt x="45" y="44"/>
                    </a:lnTo>
                    <a:lnTo>
                      <a:pt x="47" y="44"/>
                    </a:lnTo>
                    <a:lnTo>
                      <a:pt x="49" y="44"/>
                    </a:lnTo>
                    <a:lnTo>
                      <a:pt x="51" y="44"/>
                    </a:lnTo>
                    <a:lnTo>
                      <a:pt x="51" y="46"/>
                    </a:lnTo>
                    <a:lnTo>
                      <a:pt x="52" y="46"/>
                    </a:lnTo>
                    <a:lnTo>
                      <a:pt x="54" y="46"/>
                    </a:lnTo>
                    <a:lnTo>
                      <a:pt x="56" y="46"/>
                    </a:lnTo>
                    <a:lnTo>
                      <a:pt x="58" y="46"/>
                    </a:lnTo>
                    <a:lnTo>
                      <a:pt x="60" y="46"/>
                    </a:lnTo>
                    <a:lnTo>
                      <a:pt x="62" y="48"/>
                    </a:lnTo>
                    <a:lnTo>
                      <a:pt x="64" y="48"/>
                    </a:lnTo>
                    <a:lnTo>
                      <a:pt x="66" y="48"/>
                    </a:lnTo>
                    <a:lnTo>
                      <a:pt x="68" y="48"/>
                    </a:lnTo>
                    <a:lnTo>
                      <a:pt x="69" y="48"/>
                    </a:lnTo>
                    <a:lnTo>
                      <a:pt x="71" y="48"/>
                    </a:lnTo>
                    <a:lnTo>
                      <a:pt x="73" y="48"/>
                    </a:lnTo>
                    <a:lnTo>
                      <a:pt x="75" y="48"/>
                    </a:lnTo>
                    <a:lnTo>
                      <a:pt x="77" y="48"/>
                    </a:lnTo>
                    <a:lnTo>
                      <a:pt x="79" y="48"/>
                    </a:lnTo>
                    <a:lnTo>
                      <a:pt x="81" y="48"/>
                    </a:lnTo>
                    <a:lnTo>
                      <a:pt x="83" y="48"/>
                    </a:lnTo>
                    <a:lnTo>
                      <a:pt x="84" y="48"/>
                    </a:lnTo>
                    <a:lnTo>
                      <a:pt x="84" y="50"/>
                    </a:lnTo>
                    <a:lnTo>
                      <a:pt x="86" y="50"/>
                    </a:lnTo>
                    <a:lnTo>
                      <a:pt x="88" y="50"/>
                    </a:lnTo>
                    <a:lnTo>
                      <a:pt x="90" y="50"/>
                    </a:lnTo>
                    <a:lnTo>
                      <a:pt x="92" y="50"/>
                    </a:lnTo>
                    <a:lnTo>
                      <a:pt x="94" y="50"/>
                    </a:lnTo>
                    <a:lnTo>
                      <a:pt x="96" y="50"/>
                    </a:lnTo>
                    <a:lnTo>
                      <a:pt x="97" y="50"/>
                    </a:lnTo>
                    <a:lnTo>
                      <a:pt x="99" y="50"/>
                    </a:lnTo>
                    <a:lnTo>
                      <a:pt x="101" y="50"/>
                    </a:lnTo>
                    <a:lnTo>
                      <a:pt x="103" y="50"/>
                    </a:lnTo>
                    <a:lnTo>
                      <a:pt x="105" y="50"/>
                    </a:lnTo>
                    <a:lnTo>
                      <a:pt x="107" y="5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5562" name="Rectangle 10">
              <a:extLst>
                <a:ext uri="{FF2B5EF4-FFF2-40B4-BE49-F238E27FC236}">
                  <a16:creationId xmlns:a16="http://schemas.microsoft.com/office/drawing/2014/main" id="{2D9F6B45-597A-1607-F42A-154EA01DB165}"/>
                </a:ext>
              </a:extLst>
            </p:cNvPr>
            <p:cNvSpPr>
              <a:spLocks noChangeArrowheads="1"/>
            </p:cNvSpPr>
            <p:nvPr/>
          </p:nvSpPr>
          <p:spPr bwMode="auto">
            <a:xfrm>
              <a:off x="2747" y="2006"/>
              <a:ext cx="314" cy="54"/>
            </a:xfrm>
            <a:prstGeom prst="rect">
              <a:avLst/>
            </a:prstGeom>
            <a:solidFill>
              <a:srgbClr val="00DFCA"/>
            </a:solidFill>
            <a:ln w="381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5563" name="Group 11">
            <a:extLst>
              <a:ext uri="{FF2B5EF4-FFF2-40B4-BE49-F238E27FC236}">
                <a16:creationId xmlns:a16="http://schemas.microsoft.com/office/drawing/2014/main" id="{0A7EC053-AE69-9E36-F1AF-B75412D438B7}"/>
              </a:ext>
            </a:extLst>
          </p:cNvPr>
          <p:cNvGrpSpPr>
            <a:grpSpLocks/>
          </p:cNvGrpSpPr>
          <p:nvPr/>
        </p:nvGrpSpPr>
        <p:grpSpPr bwMode="auto">
          <a:xfrm>
            <a:off x="1590675" y="4183063"/>
            <a:ext cx="3659188" cy="679450"/>
            <a:chOff x="1752" y="2304"/>
            <a:chExt cx="2305" cy="428"/>
          </a:xfrm>
        </p:grpSpPr>
        <p:grpSp>
          <p:nvGrpSpPr>
            <p:cNvPr id="535564" name="Group 12">
              <a:extLst>
                <a:ext uri="{FF2B5EF4-FFF2-40B4-BE49-F238E27FC236}">
                  <a16:creationId xmlns:a16="http://schemas.microsoft.com/office/drawing/2014/main" id="{D0147CF6-9C9B-8250-B016-2F6BD66F0885}"/>
                </a:ext>
              </a:extLst>
            </p:cNvPr>
            <p:cNvGrpSpPr>
              <a:grpSpLocks/>
            </p:cNvGrpSpPr>
            <p:nvPr/>
          </p:nvGrpSpPr>
          <p:grpSpPr bwMode="auto">
            <a:xfrm>
              <a:off x="1752" y="2304"/>
              <a:ext cx="2305" cy="348"/>
              <a:chOff x="1752" y="2304"/>
              <a:chExt cx="2305" cy="348"/>
            </a:xfrm>
          </p:grpSpPr>
          <p:sp>
            <p:nvSpPr>
              <p:cNvPr id="535565" name="Freeform 13">
                <a:extLst>
                  <a:ext uri="{FF2B5EF4-FFF2-40B4-BE49-F238E27FC236}">
                    <a16:creationId xmlns:a16="http://schemas.microsoft.com/office/drawing/2014/main" id="{C2362D2A-E590-5448-DE41-BC53549FA942}"/>
                  </a:ext>
                </a:extLst>
              </p:cNvPr>
              <p:cNvSpPr>
                <a:spLocks/>
              </p:cNvSpPr>
              <p:nvPr/>
            </p:nvSpPr>
            <p:spPr bwMode="auto">
              <a:xfrm>
                <a:off x="1752" y="2606"/>
                <a:ext cx="583" cy="46"/>
              </a:xfrm>
              <a:custGeom>
                <a:avLst/>
                <a:gdLst>
                  <a:gd name="T0" fmla="*/ 10 w 583"/>
                  <a:gd name="T1" fmla="*/ 45 h 46"/>
                  <a:gd name="T2" fmla="*/ 31 w 583"/>
                  <a:gd name="T3" fmla="*/ 45 h 46"/>
                  <a:gd name="T4" fmla="*/ 50 w 583"/>
                  <a:gd name="T5" fmla="*/ 45 h 46"/>
                  <a:gd name="T6" fmla="*/ 70 w 583"/>
                  <a:gd name="T7" fmla="*/ 45 h 46"/>
                  <a:gd name="T8" fmla="*/ 91 w 583"/>
                  <a:gd name="T9" fmla="*/ 45 h 46"/>
                  <a:gd name="T10" fmla="*/ 110 w 583"/>
                  <a:gd name="T11" fmla="*/ 45 h 46"/>
                  <a:gd name="T12" fmla="*/ 130 w 583"/>
                  <a:gd name="T13" fmla="*/ 45 h 46"/>
                  <a:gd name="T14" fmla="*/ 141 w 583"/>
                  <a:gd name="T15" fmla="*/ 43 h 46"/>
                  <a:gd name="T16" fmla="*/ 161 w 583"/>
                  <a:gd name="T17" fmla="*/ 43 h 46"/>
                  <a:gd name="T18" fmla="*/ 180 w 583"/>
                  <a:gd name="T19" fmla="*/ 43 h 46"/>
                  <a:gd name="T20" fmla="*/ 201 w 583"/>
                  <a:gd name="T21" fmla="*/ 43 h 46"/>
                  <a:gd name="T22" fmla="*/ 221 w 583"/>
                  <a:gd name="T23" fmla="*/ 43 h 46"/>
                  <a:gd name="T24" fmla="*/ 241 w 583"/>
                  <a:gd name="T25" fmla="*/ 43 h 46"/>
                  <a:gd name="T26" fmla="*/ 261 w 583"/>
                  <a:gd name="T27" fmla="*/ 43 h 46"/>
                  <a:gd name="T28" fmla="*/ 281 w 583"/>
                  <a:gd name="T29" fmla="*/ 41 h 46"/>
                  <a:gd name="T30" fmla="*/ 301 w 583"/>
                  <a:gd name="T31" fmla="*/ 41 h 46"/>
                  <a:gd name="T32" fmla="*/ 321 w 583"/>
                  <a:gd name="T33" fmla="*/ 41 h 46"/>
                  <a:gd name="T34" fmla="*/ 331 w 583"/>
                  <a:gd name="T35" fmla="*/ 39 h 46"/>
                  <a:gd name="T36" fmla="*/ 352 w 583"/>
                  <a:gd name="T37" fmla="*/ 39 h 46"/>
                  <a:gd name="T38" fmla="*/ 361 w 583"/>
                  <a:gd name="T39" fmla="*/ 37 h 46"/>
                  <a:gd name="T40" fmla="*/ 381 w 583"/>
                  <a:gd name="T41" fmla="*/ 37 h 46"/>
                  <a:gd name="T42" fmla="*/ 402 w 583"/>
                  <a:gd name="T43" fmla="*/ 34 h 46"/>
                  <a:gd name="T44" fmla="*/ 412 w 583"/>
                  <a:gd name="T45" fmla="*/ 32 h 46"/>
                  <a:gd name="T46" fmla="*/ 431 w 583"/>
                  <a:gd name="T47" fmla="*/ 32 h 46"/>
                  <a:gd name="T48" fmla="*/ 441 w 583"/>
                  <a:gd name="T49" fmla="*/ 30 h 46"/>
                  <a:gd name="T50" fmla="*/ 462 w 583"/>
                  <a:gd name="T51" fmla="*/ 28 h 46"/>
                  <a:gd name="T52" fmla="*/ 472 w 583"/>
                  <a:gd name="T53" fmla="*/ 26 h 46"/>
                  <a:gd name="T54" fmla="*/ 481 w 583"/>
                  <a:gd name="T55" fmla="*/ 24 h 46"/>
                  <a:gd name="T56" fmla="*/ 491 w 583"/>
                  <a:gd name="T57" fmla="*/ 22 h 46"/>
                  <a:gd name="T58" fmla="*/ 502 w 583"/>
                  <a:gd name="T59" fmla="*/ 19 h 46"/>
                  <a:gd name="T60" fmla="*/ 512 w 583"/>
                  <a:gd name="T61" fmla="*/ 17 h 46"/>
                  <a:gd name="T62" fmla="*/ 522 w 583"/>
                  <a:gd name="T63" fmla="*/ 15 h 46"/>
                  <a:gd name="T64" fmla="*/ 532 w 583"/>
                  <a:gd name="T65" fmla="*/ 13 h 46"/>
                  <a:gd name="T66" fmla="*/ 542 w 583"/>
                  <a:gd name="T67" fmla="*/ 11 h 46"/>
                  <a:gd name="T68" fmla="*/ 562 w 583"/>
                  <a:gd name="T69" fmla="*/ 7 h 46"/>
                  <a:gd name="T70" fmla="*/ 572 w 583"/>
                  <a:gd name="T71" fmla="*/ 4 h 46"/>
                  <a:gd name="T72" fmla="*/ 582 w 583"/>
                  <a:gd name="T73"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83" h="46">
                    <a:moveTo>
                      <a:pt x="0" y="45"/>
                    </a:moveTo>
                    <a:lnTo>
                      <a:pt x="10" y="45"/>
                    </a:lnTo>
                    <a:lnTo>
                      <a:pt x="20" y="45"/>
                    </a:lnTo>
                    <a:lnTo>
                      <a:pt x="31" y="45"/>
                    </a:lnTo>
                    <a:lnTo>
                      <a:pt x="40" y="45"/>
                    </a:lnTo>
                    <a:lnTo>
                      <a:pt x="50" y="45"/>
                    </a:lnTo>
                    <a:lnTo>
                      <a:pt x="60" y="45"/>
                    </a:lnTo>
                    <a:lnTo>
                      <a:pt x="70" y="45"/>
                    </a:lnTo>
                    <a:lnTo>
                      <a:pt x="80" y="45"/>
                    </a:lnTo>
                    <a:lnTo>
                      <a:pt x="91" y="45"/>
                    </a:lnTo>
                    <a:lnTo>
                      <a:pt x="100" y="45"/>
                    </a:lnTo>
                    <a:lnTo>
                      <a:pt x="110" y="45"/>
                    </a:lnTo>
                    <a:lnTo>
                      <a:pt x="120" y="45"/>
                    </a:lnTo>
                    <a:lnTo>
                      <a:pt x="130" y="45"/>
                    </a:lnTo>
                    <a:lnTo>
                      <a:pt x="141" y="45"/>
                    </a:lnTo>
                    <a:lnTo>
                      <a:pt x="141" y="43"/>
                    </a:lnTo>
                    <a:lnTo>
                      <a:pt x="151" y="43"/>
                    </a:lnTo>
                    <a:lnTo>
                      <a:pt x="161" y="43"/>
                    </a:lnTo>
                    <a:lnTo>
                      <a:pt x="170" y="43"/>
                    </a:lnTo>
                    <a:lnTo>
                      <a:pt x="180" y="43"/>
                    </a:lnTo>
                    <a:lnTo>
                      <a:pt x="191" y="43"/>
                    </a:lnTo>
                    <a:lnTo>
                      <a:pt x="201" y="43"/>
                    </a:lnTo>
                    <a:lnTo>
                      <a:pt x="211" y="43"/>
                    </a:lnTo>
                    <a:lnTo>
                      <a:pt x="221" y="43"/>
                    </a:lnTo>
                    <a:lnTo>
                      <a:pt x="230" y="43"/>
                    </a:lnTo>
                    <a:lnTo>
                      <a:pt x="241" y="43"/>
                    </a:lnTo>
                    <a:lnTo>
                      <a:pt x="251" y="43"/>
                    </a:lnTo>
                    <a:lnTo>
                      <a:pt x="261" y="43"/>
                    </a:lnTo>
                    <a:lnTo>
                      <a:pt x="271" y="41"/>
                    </a:lnTo>
                    <a:lnTo>
                      <a:pt x="281" y="41"/>
                    </a:lnTo>
                    <a:lnTo>
                      <a:pt x="291" y="41"/>
                    </a:lnTo>
                    <a:lnTo>
                      <a:pt x="301" y="41"/>
                    </a:lnTo>
                    <a:lnTo>
                      <a:pt x="311" y="41"/>
                    </a:lnTo>
                    <a:lnTo>
                      <a:pt x="321" y="41"/>
                    </a:lnTo>
                    <a:lnTo>
                      <a:pt x="321" y="39"/>
                    </a:lnTo>
                    <a:lnTo>
                      <a:pt x="331" y="39"/>
                    </a:lnTo>
                    <a:lnTo>
                      <a:pt x="341" y="39"/>
                    </a:lnTo>
                    <a:lnTo>
                      <a:pt x="352" y="39"/>
                    </a:lnTo>
                    <a:lnTo>
                      <a:pt x="361" y="39"/>
                    </a:lnTo>
                    <a:lnTo>
                      <a:pt x="361" y="37"/>
                    </a:lnTo>
                    <a:lnTo>
                      <a:pt x="371" y="37"/>
                    </a:lnTo>
                    <a:lnTo>
                      <a:pt x="381" y="37"/>
                    </a:lnTo>
                    <a:lnTo>
                      <a:pt x="391" y="34"/>
                    </a:lnTo>
                    <a:lnTo>
                      <a:pt x="402" y="34"/>
                    </a:lnTo>
                    <a:lnTo>
                      <a:pt x="412" y="34"/>
                    </a:lnTo>
                    <a:lnTo>
                      <a:pt x="412" y="32"/>
                    </a:lnTo>
                    <a:lnTo>
                      <a:pt x="421" y="32"/>
                    </a:lnTo>
                    <a:lnTo>
                      <a:pt x="431" y="32"/>
                    </a:lnTo>
                    <a:lnTo>
                      <a:pt x="431" y="30"/>
                    </a:lnTo>
                    <a:lnTo>
                      <a:pt x="441" y="30"/>
                    </a:lnTo>
                    <a:lnTo>
                      <a:pt x="452" y="28"/>
                    </a:lnTo>
                    <a:lnTo>
                      <a:pt x="462" y="28"/>
                    </a:lnTo>
                    <a:lnTo>
                      <a:pt x="462" y="26"/>
                    </a:lnTo>
                    <a:lnTo>
                      <a:pt x="472" y="26"/>
                    </a:lnTo>
                    <a:lnTo>
                      <a:pt x="472" y="24"/>
                    </a:lnTo>
                    <a:lnTo>
                      <a:pt x="481" y="24"/>
                    </a:lnTo>
                    <a:lnTo>
                      <a:pt x="491" y="24"/>
                    </a:lnTo>
                    <a:lnTo>
                      <a:pt x="491" y="22"/>
                    </a:lnTo>
                    <a:lnTo>
                      <a:pt x="502" y="22"/>
                    </a:lnTo>
                    <a:lnTo>
                      <a:pt x="502" y="19"/>
                    </a:lnTo>
                    <a:lnTo>
                      <a:pt x="512" y="19"/>
                    </a:lnTo>
                    <a:lnTo>
                      <a:pt x="512" y="17"/>
                    </a:lnTo>
                    <a:lnTo>
                      <a:pt x="522" y="17"/>
                    </a:lnTo>
                    <a:lnTo>
                      <a:pt x="522" y="15"/>
                    </a:lnTo>
                    <a:lnTo>
                      <a:pt x="532" y="15"/>
                    </a:lnTo>
                    <a:lnTo>
                      <a:pt x="532" y="13"/>
                    </a:lnTo>
                    <a:lnTo>
                      <a:pt x="542" y="13"/>
                    </a:lnTo>
                    <a:lnTo>
                      <a:pt x="542" y="11"/>
                    </a:lnTo>
                    <a:lnTo>
                      <a:pt x="551" y="9"/>
                    </a:lnTo>
                    <a:lnTo>
                      <a:pt x="562" y="7"/>
                    </a:lnTo>
                    <a:lnTo>
                      <a:pt x="562" y="4"/>
                    </a:lnTo>
                    <a:lnTo>
                      <a:pt x="572" y="4"/>
                    </a:lnTo>
                    <a:lnTo>
                      <a:pt x="572" y="2"/>
                    </a:lnTo>
                    <a:lnTo>
                      <a:pt x="582" y="2"/>
                    </a:lnTo>
                    <a:lnTo>
                      <a:pt x="582" y="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66" name="Freeform 14">
                <a:extLst>
                  <a:ext uri="{FF2B5EF4-FFF2-40B4-BE49-F238E27FC236}">
                    <a16:creationId xmlns:a16="http://schemas.microsoft.com/office/drawing/2014/main" id="{3899BF1E-F8D4-0717-DD51-16415B11F441}"/>
                  </a:ext>
                </a:extLst>
              </p:cNvPr>
              <p:cNvSpPr>
                <a:spLocks/>
              </p:cNvSpPr>
              <p:nvPr/>
            </p:nvSpPr>
            <p:spPr bwMode="auto">
              <a:xfrm>
                <a:off x="2334" y="2304"/>
                <a:ext cx="577" cy="303"/>
              </a:xfrm>
              <a:custGeom>
                <a:avLst/>
                <a:gdLst>
                  <a:gd name="T0" fmla="*/ 10 w 577"/>
                  <a:gd name="T1" fmla="*/ 300 h 303"/>
                  <a:gd name="T2" fmla="*/ 20 w 577"/>
                  <a:gd name="T3" fmla="*/ 295 h 303"/>
                  <a:gd name="T4" fmla="*/ 39 w 577"/>
                  <a:gd name="T5" fmla="*/ 289 h 303"/>
                  <a:gd name="T6" fmla="*/ 49 w 577"/>
                  <a:gd name="T7" fmla="*/ 284 h 303"/>
                  <a:gd name="T8" fmla="*/ 60 w 577"/>
                  <a:gd name="T9" fmla="*/ 280 h 303"/>
                  <a:gd name="T10" fmla="*/ 70 w 577"/>
                  <a:gd name="T11" fmla="*/ 276 h 303"/>
                  <a:gd name="T12" fmla="*/ 80 w 577"/>
                  <a:gd name="T13" fmla="*/ 271 h 303"/>
                  <a:gd name="T14" fmla="*/ 89 w 577"/>
                  <a:gd name="T15" fmla="*/ 267 h 303"/>
                  <a:gd name="T16" fmla="*/ 99 w 577"/>
                  <a:gd name="T17" fmla="*/ 261 h 303"/>
                  <a:gd name="T18" fmla="*/ 119 w 577"/>
                  <a:gd name="T19" fmla="*/ 254 h 303"/>
                  <a:gd name="T20" fmla="*/ 129 w 577"/>
                  <a:gd name="T21" fmla="*/ 247 h 303"/>
                  <a:gd name="T22" fmla="*/ 139 w 577"/>
                  <a:gd name="T23" fmla="*/ 241 h 303"/>
                  <a:gd name="T24" fmla="*/ 149 w 577"/>
                  <a:gd name="T25" fmla="*/ 234 h 303"/>
                  <a:gd name="T26" fmla="*/ 158 w 577"/>
                  <a:gd name="T27" fmla="*/ 228 h 303"/>
                  <a:gd name="T28" fmla="*/ 168 w 577"/>
                  <a:gd name="T29" fmla="*/ 223 h 303"/>
                  <a:gd name="T30" fmla="*/ 179 w 577"/>
                  <a:gd name="T31" fmla="*/ 217 h 303"/>
                  <a:gd name="T32" fmla="*/ 189 w 577"/>
                  <a:gd name="T33" fmla="*/ 210 h 303"/>
                  <a:gd name="T34" fmla="*/ 199 w 577"/>
                  <a:gd name="T35" fmla="*/ 204 h 303"/>
                  <a:gd name="T36" fmla="*/ 209 w 577"/>
                  <a:gd name="T37" fmla="*/ 197 h 303"/>
                  <a:gd name="T38" fmla="*/ 218 w 577"/>
                  <a:gd name="T39" fmla="*/ 190 h 303"/>
                  <a:gd name="T40" fmla="*/ 228 w 577"/>
                  <a:gd name="T41" fmla="*/ 184 h 303"/>
                  <a:gd name="T42" fmla="*/ 238 w 577"/>
                  <a:gd name="T43" fmla="*/ 177 h 303"/>
                  <a:gd name="T44" fmla="*/ 248 w 577"/>
                  <a:gd name="T45" fmla="*/ 171 h 303"/>
                  <a:gd name="T46" fmla="*/ 258 w 577"/>
                  <a:gd name="T47" fmla="*/ 164 h 303"/>
                  <a:gd name="T48" fmla="*/ 268 w 577"/>
                  <a:gd name="T49" fmla="*/ 157 h 303"/>
                  <a:gd name="T50" fmla="*/ 268 w 577"/>
                  <a:gd name="T51" fmla="*/ 151 h 303"/>
                  <a:gd name="T52" fmla="*/ 277 w 577"/>
                  <a:gd name="T53" fmla="*/ 144 h 303"/>
                  <a:gd name="T54" fmla="*/ 288 w 577"/>
                  <a:gd name="T55" fmla="*/ 140 h 303"/>
                  <a:gd name="T56" fmla="*/ 298 w 577"/>
                  <a:gd name="T57" fmla="*/ 133 h 303"/>
                  <a:gd name="T58" fmla="*/ 308 w 577"/>
                  <a:gd name="T59" fmla="*/ 127 h 303"/>
                  <a:gd name="T60" fmla="*/ 318 w 577"/>
                  <a:gd name="T61" fmla="*/ 120 h 303"/>
                  <a:gd name="T62" fmla="*/ 328 w 577"/>
                  <a:gd name="T63" fmla="*/ 114 h 303"/>
                  <a:gd name="T64" fmla="*/ 338 w 577"/>
                  <a:gd name="T65" fmla="*/ 107 h 303"/>
                  <a:gd name="T66" fmla="*/ 338 w 577"/>
                  <a:gd name="T67" fmla="*/ 101 h 303"/>
                  <a:gd name="T68" fmla="*/ 347 w 577"/>
                  <a:gd name="T69" fmla="*/ 96 h 303"/>
                  <a:gd name="T70" fmla="*/ 357 w 577"/>
                  <a:gd name="T71" fmla="*/ 90 h 303"/>
                  <a:gd name="T72" fmla="*/ 367 w 577"/>
                  <a:gd name="T73" fmla="*/ 83 h 303"/>
                  <a:gd name="T74" fmla="*/ 377 w 577"/>
                  <a:gd name="T75" fmla="*/ 77 h 303"/>
                  <a:gd name="T76" fmla="*/ 387 w 577"/>
                  <a:gd name="T77" fmla="*/ 70 h 303"/>
                  <a:gd name="T78" fmla="*/ 397 w 577"/>
                  <a:gd name="T79" fmla="*/ 63 h 303"/>
                  <a:gd name="T80" fmla="*/ 407 w 577"/>
                  <a:gd name="T81" fmla="*/ 57 h 303"/>
                  <a:gd name="T82" fmla="*/ 417 w 577"/>
                  <a:gd name="T83" fmla="*/ 50 h 303"/>
                  <a:gd name="T84" fmla="*/ 427 w 577"/>
                  <a:gd name="T85" fmla="*/ 46 h 303"/>
                  <a:gd name="T86" fmla="*/ 437 w 577"/>
                  <a:gd name="T87" fmla="*/ 41 h 303"/>
                  <a:gd name="T88" fmla="*/ 447 w 577"/>
                  <a:gd name="T89" fmla="*/ 37 h 303"/>
                  <a:gd name="T90" fmla="*/ 457 w 577"/>
                  <a:gd name="T91" fmla="*/ 31 h 303"/>
                  <a:gd name="T92" fmla="*/ 466 w 577"/>
                  <a:gd name="T93" fmla="*/ 24 h 303"/>
                  <a:gd name="T94" fmla="*/ 486 w 577"/>
                  <a:gd name="T95" fmla="*/ 20 h 303"/>
                  <a:gd name="T96" fmla="*/ 496 w 577"/>
                  <a:gd name="T97" fmla="*/ 15 h 303"/>
                  <a:gd name="T98" fmla="*/ 506 w 577"/>
                  <a:gd name="T99" fmla="*/ 11 h 303"/>
                  <a:gd name="T100" fmla="*/ 527 w 577"/>
                  <a:gd name="T101" fmla="*/ 6 h 303"/>
                  <a:gd name="T102" fmla="*/ 546 w 577"/>
                  <a:gd name="T103" fmla="*/ 4 h 303"/>
                  <a:gd name="T104" fmla="*/ 566 w 577"/>
                  <a:gd name="T105" fmla="*/ 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303">
                    <a:moveTo>
                      <a:pt x="0" y="302"/>
                    </a:moveTo>
                    <a:lnTo>
                      <a:pt x="0" y="300"/>
                    </a:lnTo>
                    <a:lnTo>
                      <a:pt x="10" y="300"/>
                    </a:lnTo>
                    <a:lnTo>
                      <a:pt x="10" y="298"/>
                    </a:lnTo>
                    <a:lnTo>
                      <a:pt x="20" y="298"/>
                    </a:lnTo>
                    <a:lnTo>
                      <a:pt x="20" y="295"/>
                    </a:lnTo>
                    <a:lnTo>
                      <a:pt x="29" y="293"/>
                    </a:lnTo>
                    <a:lnTo>
                      <a:pt x="29" y="291"/>
                    </a:lnTo>
                    <a:lnTo>
                      <a:pt x="39" y="289"/>
                    </a:lnTo>
                    <a:lnTo>
                      <a:pt x="39" y="287"/>
                    </a:lnTo>
                    <a:lnTo>
                      <a:pt x="49" y="287"/>
                    </a:lnTo>
                    <a:lnTo>
                      <a:pt x="49" y="284"/>
                    </a:lnTo>
                    <a:lnTo>
                      <a:pt x="49" y="282"/>
                    </a:lnTo>
                    <a:lnTo>
                      <a:pt x="60" y="282"/>
                    </a:lnTo>
                    <a:lnTo>
                      <a:pt x="60" y="280"/>
                    </a:lnTo>
                    <a:lnTo>
                      <a:pt x="60" y="278"/>
                    </a:lnTo>
                    <a:lnTo>
                      <a:pt x="70" y="278"/>
                    </a:lnTo>
                    <a:lnTo>
                      <a:pt x="70" y="276"/>
                    </a:lnTo>
                    <a:lnTo>
                      <a:pt x="70" y="274"/>
                    </a:lnTo>
                    <a:lnTo>
                      <a:pt x="80" y="274"/>
                    </a:lnTo>
                    <a:lnTo>
                      <a:pt x="80" y="271"/>
                    </a:lnTo>
                    <a:lnTo>
                      <a:pt x="80" y="269"/>
                    </a:lnTo>
                    <a:lnTo>
                      <a:pt x="89" y="269"/>
                    </a:lnTo>
                    <a:lnTo>
                      <a:pt x="89" y="267"/>
                    </a:lnTo>
                    <a:lnTo>
                      <a:pt x="89" y="265"/>
                    </a:lnTo>
                    <a:lnTo>
                      <a:pt x="99" y="263"/>
                    </a:lnTo>
                    <a:lnTo>
                      <a:pt x="99" y="261"/>
                    </a:lnTo>
                    <a:lnTo>
                      <a:pt x="109" y="258"/>
                    </a:lnTo>
                    <a:lnTo>
                      <a:pt x="109" y="256"/>
                    </a:lnTo>
                    <a:lnTo>
                      <a:pt x="119" y="254"/>
                    </a:lnTo>
                    <a:lnTo>
                      <a:pt x="119" y="252"/>
                    </a:lnTo>
                    <a:lnTo>
                      <a:pt x="119" y="249"/>
                    </a:lnTo>
                    <a:lnTo>
                      <a:pt x="129" y="247"/>
                    </a:lnTo>
                    <a:lnTo>
                      <a:pt x="129" y="245"/>
                    </a:lnTo>
                    <a:lnTo>
                      <a:pt x="139" y="243"/>
                    </a:lnTo>
                    <a:lnTo>
                      <a:pt x="139" y="241"/>
                    </a:lnTo>
                    <a:lnTo>
                      <a:pt x="139" y="239"/>
                    </a:lnTo>
                    <a:lnTo>
                      <a:pt x="149" y="236"/>
                    </a:lnTo>
                    <a:lnTo>
                      <a:pt x="149" y="234"/>
                    </a:lnTo>
                    <a:lnTo>
                      <a:pt x="158" y="232"/>
                    </a:lnTo>
                    <a:lnTo>
                      <a:pt x="158" y="230"/>
                    </a:lnTo>
                    <a:lnTo>
                      <a:pt x="158" y="228"/>
                    </a:lnTo>
                    <a:lnTo>
                      <a:pt x="158" y="225"/>
                    </a:lnTo>
                    <a:lnTo>
                      <a:pt x="168" y="225"/>
                    </a:lnTo>
                    <a:lnTo>
                      <a:pt x="168" y="223"/>
                    </a:lnTo>
                    <a:lnTo>
                      <a:pt x="168" y="221"/>
                    </a:lnTo>
                    <a:lnTo>
                      <a:pt x="179" y="219"/>
                    </a:lnTo>
                    <a:lnTo>
                      <a:pt x="179" y="217"/>
                    </a:lnTo>
                    <a:lnTo>
                      <a:pt x="179" y="214"/>
                    </a:lnTo>
                    <a:lnTo>
                      <a:pt x="189" y="212"/>
                    </a:lnTo>
                    <a:lnTo>
                      <a:pt x="189" y="210"/>
                    </a:lnTo>
                    <a:lnTo>
                      <a:pt x="189" y="208"/>
                    </a:lnTo>
                    <a:lnTo>
                      <a:pt x="199" y="206"/>
                    </a:lnTo>
                    <a:lnTo>
                      <a:pt x="199" y="204"/>
                    </a:lnTo>
                    <a:lnTo>
                      <a:pt x="199" y="201"/>
                    </a:lnTo>
                    <a:lnTo>
                      <a:pt x="209" y="199"/>
                    </a:lnTo>
                    <a:lnTo>
                      <a:pt x="209" y="197"/>
                    </a:lnTo>
                    <a:lnTo>
                      <a:pt x="209" y="195"/>
                    </a:lnTo>
                    <a:lnTo>
                      <a:pt x="218" y="192"/>
                    </a:lnTo>
                    <a:lnTo>
                      <a:pt x="218" y="190"/>
                    </a:lnTo>
                    <a:lnTo>
                      <a:pt x="218" y="188"/>
                    </a:lnTo>
                    <a:lnTo>
                      <a:pt x="228" y="186"/>
                    </a:lnTo>
                    <a:lnTo>
                      <a:pt x="228" y="184"/>
                    </a:lnTo>
                    <a:lnTo>
                      <a:pt x="228" y="182"/>
                    </a:lnTo>
                    <a:lnTo>
                      <a:pt x="238" y="179"/>
                    </a:lnTo>
                    <a:lnTo>
                      <a:pt x="238" y="177"/>
                    </a:lnTo>
                    <a:lnTo>
                      <a:pt x="238" y="175"/>
                    </a:lnTo>
                    <a:lnTo>
                      <a:pt x="248" y="173"/>
                    </a:lnTo>
                    <a:lnTo>
                      <a:pt x="248" y="171"/>
                    </a:lnTo>
                    <a:lnTo>
                      <a:pt x="248" y="169"/>
                    </a:lnTo>
                    <a:lnTo>
                      <a:pt x="248" y="166"/>
                    </a:lnTo>
                    <a:lnTo>
                      <a:pt x="258" y="164"/>
                    </a:lnTo>
                    <a:lnTo>
                      <a:pt x="258" y="162"/>
                    </a:lnTo>
                    <a:lnTo>
                      <a:pt x="258" y="160"/>
                    </a:lnTo>
                    <a:lnTo>
                      <a:pt x="268" y="157"/>
                    </a:lnTo>
                    <a:lnTo>
                      <a:pt x="268" y="155"/>
                    </a:lnTo>
                    <a:lnTo>
                      <a:pt x="268" y="153"/>
                    </a:lnTo>
                    <a:lnTo>
                      <a:pt x="268" y="151"/>
                    </a:lnTo>
                    <a:lnTo>
                      <a:pt x="277" y="149"/>
                    </a:lnTo>
                    <a:lnTo>
                      <a:pt x="277" y="147"/>
                    </a:lnTo>
                    <a:lnTo>
                      <a:pt x="277" y="144"/>
                    </a:lnTo>
                    <a:lnTo>
                      <a:pt x="288" y="144"/>
                    </a:lnTo>
                    <a:lnTo>
                      <a:pt x="288" y="142"/>
                    </a:lnTo>
                    <a:lnTo>
                      <a:pt x="288" y="140"/>
                    </a:lnTo>
                    <a:lnTo>
                      <a:pt x="288" y="138"/>
                    </a:lnTo>
                    <a:lnTo>
                      <a:pt x="298" y="136"/>
                    </a:lnTo>
                    <a:lnTo>
                      <a:pt x="298" y="133"/>
                    </a:lnTo>
                    <a:lnTo>
                      <a:pt x="298" y="131"/>
                    </a:lnTo>
                    <a:lnTo>
                      <a:pt x="308" y="129"/>
                    </a:lnTo>
                    <a:lnTo>
                      <a:pt x="308" y="127"/>
                    </a:lnTo>
                    <a:lnTo>
                      <a:pt x="308" y="125"/>
                    </a:lnTo>
                    <a:lnTo>
                      <a:pt x="318" y="122"/>
                    </a:lnTo>
                    <a:lnTo>
                      <a:pt x="318" y="120"/>
                    </a:lnTo>
                    <a:lnTo>
                      <a:pt x="318" y="118"/>
                    </a:lnTo>
                    <a:lnTo>
                      <a:pt x="318" y="116"/>
                    </a:lnTo>
                    <a:lnTo>
                      <a:pt x="328" y="114"/>
                    </a:lnTo>
                    <a:lnTo>
                      <a:pt x="328" y="112"/>
                    </a:lnTo>
                    <a:lnTo>
                      <a:pt x="328" y="109"/>
                    </a:lnTo>
                    <a:lnTo>
                      <a:pt x="338" y="107"/>
                    </a:lnTo>
                    <a:lnTo>
                      <a:pt x="338" y="105"/>
                    </a:lnTo>
                    <a:lnTo>
                      <a:pt x="338" y="103"/>
                    </a:lnTo>
                    <a:lnTo>
                      <a:pt x="338" y="101"/>
                    </a:lnTo>
                    <a:lnTo>
                      <a:pt x="347" y="101"/>
                    </a:lnTo>
                    <a:lnTo>
                      <a:pt x="347" y="98"/>
                    </a:lnTo>
                    <a:lnTo>
                      <a:pt x="347" y="96"/>
                    </a:lnTo>
                    <a:lnTo>
                      <a:pt x="357" y="94"/>
                    </a:lnTo>
                    <a:lnTo>
                      <a:pt x="357" y="92"/>
                    </a:lnTo>
                    <a:lnTo>
                      <a:pt x="357" y="90"/>
                    </a:lnTo>
                    <a:lnTo>
                      <a:pt x="357" y="87"/>
                    </a:lnTo>
                    <a:lnTo>
                      <a:pt x="367" y="85"/>
                    </a:lnTo>
                    <a:lnTo>
                      <a:pt x="367" y="83"/>
                    </a:lnTo>
                    <a:lnTo>
                      <a:pt x="367" y="81"/>
                    </a:lnTo>
                    <a:lnTo>
                      <a:pt x="377" y="79"/>
                    </a:lnTo>
                    <a:lnTo>
                      <a:pt x="377" y="77"/>
                    </a:lnTo>
                    <a:lnTo>
                      <a:pt x="377" y="74"/>
                    </a:lnTo>
                    <a:lnTo>
                      <a:pt x="387" y="72"/>
                    </a:lnTo>
                    <a:lnTo>
                      <a:pt x="387" y="70"/>
                    </a:lnTo>
                    <a:lnTo>
                      <a:pt x="387" y="68"/>
                    </a:lnTo>
                    <a:lnTo>
                      <a:pt x="397" y="66"/>
                    </a:lnTo>
                    <a:lnTo>
                      <a:pt x="397" y="63"/>
                    </a:lnTo>
                    <a:lnTo>
                      <a:pt x="407" y="61"/>
                    </a:lnTo>
                    <a:lnTo>
                      <a:pt x="407" y="59"/>
                    </a:lnTo>
                    <a:lnTo>
                      <a:pt x="407" y="57"/>
                    </a:lnTo>
                    <a:lnTo>
                      <a:pt x="417" y="55"/>
                    </a:lnTo>
                    <a:lnTo>
                      <a:pt x="417" y="53"/>
                    </a:lnTo>
                    <a:lnTo>
                      <a:pt x="417" y="50"/>
                    </a:lnTo>
                    <a:lnTo>
                      <a:pt x="427" y="50"/>
                    </a:lnTo>
                    <a:lnTo>
                      <a:pt x="427" y="48"/>
                    </a:lnTo>
                    <a:lnTo>
                      <a:pt x="427" y="46"/>
                    </a:lnTo>
                    <a:lnTo>
                      <a:pt x="427" y="44"/>
                    </a:lnTo>
                    <a:lnTo>
                      <a:pt x="437" y="44"/>
                    </a:lnTo>
                    <a:lnTo>
                      <a:pt x="437" y="41"/>
                    </a:lnTo>
                    <a:lnTo>
                      <a:pt x="437" y="39"/>
                    </a:lnTo>
                    <a:lnTo>
                      <a:pt x="447" y="39"/>
                    </a:lnTo>
                    <a:lnTo>
                      <a:pt x="447" y="37"/>
                    </a:lnTo>
                    <a:lnTo>
                      <a:pt x="447" y="35"/>
                    </a:lnTo>
                    <a:lnTo>
                      <a:pt x="457" y="33"/>
                    </a:lnTo>
                    <a:lnTo>
                      <a:pt x="457" y="31"/>
                    </a:lnTo>
                    <a:lnTo>
                      <a:pt x="466" y="28"/>
                    </a:lnTo>
                    <a:lnTo>
                      <a:pt x="466" y="26"/>
                    </a:lnTo>
                    <a:lnTo>
                      <a:pt x="466" y="24"/>
                    </a:lnTo>
                    <a:lnTo>
                      <a:pt x="476" y="24"/>
                    </a:lnTo>
                    <a:lnTo>
                      <a:pt x="476" y="22"/>
                    </a:lnTo>
                    <a:lnTo>
                      <a:pt x="486" y="20"/>
                    </a:lnTo>
                    <a:lnTo>
                      <a:pt x="486" y="18"/>
                    </a:lnTo>
                    <a:lnTo>
                      <a:pt x="496" y="18"/>
                    </a:lnTo>
                    <a:lnTo>
                      <a:pt x="496" y="15"/>
                    </a:lnTo>
                    <a:lnTo>
                      <a:pt x="496" y="13"/>
                    </a:lnTo>
                    <a:lnTo>
                      <a:pt x="506" y="13"/>
                    </a:lnTo>
                    <a:lnTo>
                      <a:pt x="506" y="11"/>
                    </a:lnTo>
                    <a:lnTo>
                      <a:pt x="516" y="11"/>
                    </a:lnTo>
                    <a:lnTo>
                      <a:pt x="516" y="9"/>
                    </a:lnTo>
                    <a:lnTo>
                      <a:pt x="527" y="6"/>
                    </a:lnTo>
                    <a:lnTo>
                      <a:pt x="536" y="6"/>
                    </a:lnTo>
                    <a:lnTo>
                      <a:pt x="536" y="4"/>
                    </a:lnTo>
                    <a:lnTo>
                      <a:pt x="546" y="4"/>
                    </a:lnTo>
                    <a:lnTo>
                      <a:pt x="546" y="2"/>
                    </a:lnTo>
                    <a:lnTo>
                      <a:pt x="556" y="2"/>
                    </a:lnTo>
                    <a:lnTo>
                      <a:pt x="566" y="2"/>
                    </a:lnTo>
                    <a:lnTo>
                      <a:pt x="566" y="0"/>
                    </a:lnTo>
                    <a:lnTo>
                      <a:pt x="576" y="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67" name="Freeform 15">
                <a:extLst>
                  <a:ext uri="{FF2B5EF4-FFF2-40B4-BE49-F238E27FC236}">
                    <a16:creationId xmlns:a16="http://schemas.microsoft.com/office/drawing/2014/main" id="{86BADFC1-5324-5904-BC0B-16A647291C81}"/>
                  </a:ext>
                </a:extLst>
              </p:cNvPr>
              <p:cNvSpPr>
                <a:spLocks/>
              </p:cNvSpPr>
              <p:nvPr/>
            </p:nvSpPr>
            <p:spPr bwMode="auto">
              <a:xfrm>
                <a:off x="2910" y="2304"/>
                <a:ext cx="577" cy="298"/>
              </a:xfrm>
              <a:custGeom>
                <a:avLst/>
                <a:gdLst>
                  <a:gd name="T0" fmla="*/ 10 w 577"/>
                  <a:gd name="T1" fmla="*/ 0 h 298"/>
                  <a:gd name="T2" fmla="*/ 29 w 577"/>
                  <a:gd name="T3" fmla="*/ 2 h 298"/>
                  <a:gd name="T4" fmla="*/ 49 w 577"/>
                  <a:gd name="T5" fmla="*/ 4 h 298"/>
                  <a:gd name="T6" fmla="*/ 70 w 577"/>
                  <a:gd name="T7" fmla="*/ 9 h 298"/>
                  <a:gd name="T8" fmla="*/ 79 w 577"/>
                  <a:gd name="T9" fmla="*/ 13 h 298"/>
                  <a:gd name="T10" fmla="*/ 89 w 577"/>
                  <a:gd name="T11" fmla="*/ 17 h 298"/>
                  <a:gd name="T12" fmla="*/ 109 w 577"/>
                  <a:gd name="T13" fmla="*/ 22 h 298"/>
                  <a:gd name="T14" fmla="*/ 119 w 577"/>
                  <a:gd name="T15" fmla="*/ 26 h 298"/>
                  <a:gd name="T16" fmla="*/ 129 w 577"/>
                  <a:gd name="T17" fmla="*/ 33 h 298"/>
                  <a:gd name="T18" fmla="*/ 139 w 577"/>
                  <a:gd name="T19" fmla="*/ 39 h 298"/>
                  <a:gd name="T20" fmla="*/ 148 w 577"/>
                  <a:gd name="T21" fmla="*/ 44 h 298"/>
                  <a:gd name="T22" fmla="*/ 158 w 577"/>
                  <a:gd name="T23" fmla="*/ 48 h 298"/>
                  <a:gd name="T24" fmla="*/ 168 w 577"/>
                  <a:gd name="T25" fmla="*/ 52 h 298"/>
                  <a:gd name="T26" fmla="*/ 179 w 577"/>
                  <a:gd name="T27" fmla="*/ 59 h 298"/>
                  <a:gd name="T28" fmla="*/ 189 w 577"/>
                  <a:gd name="T29" fmla="*/ 66 h 298"/>
                  <a:gd name="T30" fmla="*/ 199 w 577"/>
                  <a:gd name="T31" fmla="*/ 72 h 298"/>
                  <a:gd name="T32" fmla="*/ 208 w 577"/>
                  <a:gd name="T33" fmla="*/ 79 h 298"/>
                  <a:gd name="T34" fmla="*/ 218 w 577"/>
                  <a:gd name="T35" fmla="*/ 85 h 298"/>
                  <a:gd name="T36" fmla="*/ 228 w 577"/>
                  <a:gd name="T37" fmla="*/ 92 h 298"/>
                  <a:gd name="T38" fmla="*/ 238 w 577"/>
                  <a:gd name="T39" fmla="*/ 98 h 298"/>
                  <a:gd name="T40" fmla="*/ 248 w 577"/>
                  <a:gd name="T41" fmla="*/ 103 h 298"/>
                  <a:gd name="T42" fmla="*/ 258 w 577"/>
                  <a:gd name="T43" fmla="*/ 109 h 298"/>
                  <a:gd name="T44" fmla="*/ 267 w 577"/>
                  <a:gd name="T45" fmla="*/ 116 h 298"/>
                  <a:gd name="T46" fmla="*/ 267 w 577"/>
                  <a:gd name="T47" fmla="*/ 122 h 298"/>
                  <a:gd name="T48" fmla="*/ 277 w 577"/>
                  <a:gd name="T49" fmla="*/ 129 h 298"/>
                  <a:gd name="T50" fmla="*/ 288 w 577"/>
                  <a:gd name="T51" fmla="*/ 135 h 298"/>
                  <a:gd name="T52" fmla="*/ 298 w 577"/>
                  <a:gd name="T53" fmla="*/ 142 h 298"/>
                  <a:gd name="T54" fmla="*/ 308 w 577"/>
                  <a:gd name="T55" fmla="*/ 146 h 298"/>
                  <a:gd name="T56" fmla="*/ 318 w 577"/>
                  <a:gd name="T57" fmla="*/ 153 h 298"/>
                  <a:gd name="T58" fmla="*/ 328 w 577"/>
                  <a:gd name="T59" fmla="*/ 159 h 298"/>
                  <a:gd name="T60" fmla="*/ 337 w 577"/>
                  <a:gd name="T61" fmla="*/ 166 h 298"/>
                  <a:gd name="T62" fmla="*/ 337 w 577"/>
                  <a:gd name="T63" fmla="*/ 173 h 298"/>
                  <a:gd name="T64" fmla="*/ 347 w 577"/>
                  <a:gd name="T65" fmla="*/ 179 h 298"/>
                  <a:gd name="T66" fmla="*/ 357 w 577"/>
                  <a:gd name="T67" fmla="*/ 186 h 298"/>
                  <a:gd name="T68" fmla="*/ 367 w 577"/>
                  <a:gd name="T69" fmla="*/ 192 h 298"/>
                  <a:gd name="T70" fmla="*/ 377 w 577"/>
                  <a:gd name="T71" fmla="*/ 199 h 298"/>
                  <a:gd name="T72" fmla="*/ 387 w 577"/>
                  <a:gd name="T73" fmla="*/ 205 h 298"/>
                  <a:gd name="T74" fmla="*/ 397 w 577"/>
                  <a:gd name="T75" fmla="*/ 212 h 298"/>
                  <a:gd name="T76" fmla="*/ 407 w 577"/>
                  <a:gd name="T77" fmla="*/ 218 h 298"/>
                  <a:gd name="T78" fmla="*/ 417 w 577"/>
                  <a:gd name="T79" fmla="*/ 225 h 298"/>
                  <a:gd name="T80" fmla="*/ 427 w 577"/>
                  <a:gd name="T81" fmla="*/ 229 h 298"/>
                  <a:gd name="T82" fmla="*/ 437 w 577"/>
                  <a:gd name="T83" fmla="*/ 236 h 298"/>
                  <a:gd name="T84" fmla="*/ 447 w 577"/>
                  <a:gd name="T85" fmla="*/ 243 h 298"/>
                  <a:gd name="T86" fmla="*/ 466 w 577"/>
                  <a:gd name="T87" fmla="*/ 249 h 298"/>
                  <a:gd name="T88" fmla="*/ 476 w 577"/>
                  <a:gd name="T89" fmla="*/ 256 h 298"/>
                  <a:gd name="T90" fmla="*/ 486 w 577"/>
                  <a:gd name="T91" fmla="*/ 262 h 298"/>
                  <a:gd name="T92" fmla="*/ 496 w 577"/>
                  <a:gd name="T93" fmla="*/ 269 h 298"/>
                  <a:gd name="T94" fmla="*/ 506 w 577"/>
                  <a:gd name="T95" fmla="*/ 273 h 298"/>
                  <a:gd name="T96" fmla="*/ 516 w 577"/>
                  <a:gd name="T97" fmla="*/ 278 h 298"/>
                  <a:gd name="T98" fmla="*/ 526 w 577"/>
                  <a:gd name="T99" fmla="*/ 282 h 298"/>
                  <a:gd name="T100" fmla="*/ 536 w 577"/>
                  <a:gd name="T101" fmla="*/ 286 h 298"/>
                  <a:gd name="T102" fmla="*/ 556 w 577"/>
                  <a:gd name="T103" fmla="*/ 291 h 298"/>
                  <a:gd name="T104" fmla="*/ 566 w 577"/>
                  <a:gd name="T105" fmla="*/ 29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7" h="298">
                    <a:moveTo>
                      <a:pt x="0" y="0"/>
                    </a:moveTo>
                    <a:lnTo>
                      <a:pt x="0" y="0"/>
                    </a:lnTo>
                    <a:lnTo>
                      <a:pt x="10" y="0"/>
                    </a:lnTo>
                    <a:lnTo>
                      <a:pt x="19" y="0"/>
                    </a:lnTo>
                    <a:lnTo>
                      <a:pt x="19" y="2"/>
                    </a:lnTo>
                    <a:lnTo>
                      <a:pt x="29" y="2"/>
                    </a:lnTo>
                    <a:lnTo>
                      <a:pt x="39" y="2"/>
                    </a:lnTo>
                    <a:lnTo>
                      <a:pt x="39" y="4"/>
                    </a:lnTo>
                    <a:lnTo>
                      <a:pt x="49" y="4"/>
                    </a:lnTo>
                    <a:lnTo>
                      <a:pt x="49" y="6"/>
                    </a:lnTo>
                    <a:lnTo>
                      <a:pt x="60" y="6"/>
                    </a:lnTo>
                    <a:lnTo>
                      <a:pt x="70" y="9"/>
                    </a:lnTo>
                    <a:lnTo>
                      <a:pt x="70" y="11"/>
                    </a:lnTo>
                    <a:lnTo>
                      <a:pt x="79" y="11"/>
                    </a:lnTo>
                    <a:lnTo>
                      <a:pt x="79" y="13"/>
                    </a:lnTo>
                    <a:lnTo>
                      <a:pt x="89" y="13"/>
                    </a:lnTo>
                    <a:lnTo>
                      <a:pt x="89" y="15"/>
                    </a:lnTo>
                    <a:lnTo>
                      <a:pt x="89" y="17"/>
                    </a:lnTo>
                    <a:lnTo>
                      <a:pt x="99" y="17"/>
                    </a:lnTo>
                    <a:lnTo>
                      <a:pt x="99" y="19"/>
                    </a:lnTo>
                    <a:lnTo>
                      <a:pt x="109" y="22"/>
                    </a:lnTo>
                    <a:lnTo>
                      <a:pt x="109" y="24"/>
                    </a:lnTo>
                    <a:lnTo>
                      <a:pt x="119" y="24"/>
                    </a:lnTo>
                    <a:lnTo>
                      <a:pt x="119" y="26"/>
                    </a:lnTo>
                    <a:lnTo>
                      <a:pt x="119" y="28"/>
                    </a:lnTo>
                    <a:lnTo>
                      <a:pt x="129" y="31"/>
                    </a:lnTo>
                    <a:lnTo>
                      <a:pt x="129" y="33"/>
                    </a:lnTo>
                    <a:lnTo>
                      <a:pt x="139" y="35"/>
                    </a:lnTo>
                    <a:lnTo>
                      <a:pt x="139" y="37"/>
                    </a:lnTo>
                    <a:lnTo>
                      <a:pt x="139" y="39"/>
                    </a:lnTo>
                    <a:lnTo>
                      <a:pt x="148" y="39"/>
                    </a:lnTo>
                    <a:lnTo>
                      <a:pt x="148" y="41"/>
                    </a:lnTo>
                    <a:lnTo>
                      <a:pt x="148" y="44"/>
                    </a:lnTo>
                    <a:lnTo>
                      <a:pt x="158" y="44"/>
                    </a:lnTo>
                    <a:lnTo>
                      <a:pt x="158" y="46"/>
                    </a:lnTo>
                    <a:lnTo>
                      <a:pt x="158" y="48"/>
                    </a:lnTo>
                    <a:lnTo>
                      <a:pt x="158" y="50"/>
                    </a:lnTo>
                    <a:lnTo>
                      <a:pt x="168" y="50"/>
                    </a:lnTo>
                    <a:lnTo>
                      <a:pt x="168" y="52"/>
                    </a:lnTo>
                    <a:lnTo>
                      <a:pt x="168" y="54"/>
                    </a:lnTo>
                    <a:lnTo>
                      <a:pt x="179" y="57"/>
                    </a:lnTo>
                    <a:lnTo>
                      <a:pt x="179" y="59"/>
                    </a:lnTo>
                    <a:lnTo>
                      <a:pt x="179" y="61"/>
                    </a:lnTo>
                    <a:lnTo>
                      <a:pt x="189" y="63"/>
                    </a:lnTo>
                    <a:lnTo>
                      <a:pt x="189" y="66"/>
                    </a:lnTo>
                    <a:lnTo>
                      <a:pt x="199" y="68"/>
                    </a:lnTo>
                    <a:lnTo>
                      <a:pt x="199" y="70"/>
                    </a:lnTo>
                    <a:lnTo>
                      <a:pt x="199" y="72"/>
                    </a:lnTo>
                    <a:lnTo>
                      <a:pt x="208" y="74"/>
                    </a:lnTo>
                    <a:lnTo>
                      <a:pt x="208" y="76"/>
                    </a:lnTo>
                    <a:lnTo>
                      <a:pt x="208" y="79"/>
                    </a:lnTo>
                    <a:lnTo>
                      <a:pt x="218" y="81"/>
                    </a:lnTo>
                    <a:lnTo>
                      <a:pt x="218" y="83"/>
                    </a:lnTo>
                    <a:lnTo>
                      <a:pt x="218" y="85"/>
                    </a:lnTo>
                    <a:lnTo>
                      <a:pt x="228" y="87"/>
                    </a:lnTo>
                    <a:lnTo>
                      <a:pt x="228" y="89"/>
                    </a:lnTo>
                    <a:lnTo>
                      <a:pt x="228" y="92"/>
                    </a:lnTo>
                    <a:lnTo>
                      <a:pt x="228" y="94"/>
                    </a:lnTo>
                    <a:lnTo>
                      <a:pt x="238" y="96"/>
                    </a:lnTo>
                    <a:lnTo>
                      <a:pt x="238" y="98"/>
                    </a:lnTo>
                    <a:lnTo>
                      <a:pt x="238" y="100"/>
                    </a:lnTo>
                    <a:lnTo>
                      <a:pt x="248" y="100"/>
                    </a:lnTo>
                    <a:lnTo>
                      <a:pt x="248" y="103"/>
                    </a:lnTo>
                    <a:lnTo>
                      <a:pt x="248" y="105"/>
                    </a:lnTo>
                    <a:lnTo>
                      <a:pt x="248" y="107"/>
                    </a:lnTo>
                    <a:lnTo>
                      <a:pt x="258" y="109"/>
                    </a:lnTo>
                    <a:lnTo>
                      <a:pt x="258" y="111"/>
                    </a:lnTo>
                    <a:lnTo>
                      <a:pt x="258" y="114"/>
                    </a:lnTo>
                    <a:lnTo>
                      <a:pt x="267" y="116"/>
                    </a:lnTo>
                    <a:lnTo>
                      <a:pt x="267" y="118"/>
                    </a:lnTo>
                    <a:lnTo>
                      <a:pt x="267" y="120"/>
                    </a:lnTo>
                    <a:lnTo>
                      <a:pt x="267" y="122"/>
                    </a:lnTo>
                    <a:lnTo>
                      <a:pt x="277" y="124"/>
                    </a:lnTo>
                    <a:lnTo>
                      <a:pt x="277" y="127"/>
                    </a:lnTo>
                    <a:lnTo>
                      <a:pt x="277" y="129"/>
                    </a:lnTo>
                    <a:lnTo>
                      <a:pt x="288" y="131"/>
                    </a:lnTo>
                    <a:lnTo>
                      <a:pt x="288" y="133"/>
                    </a:lnTo>
                    <a:lnTo>
                      <a:pt x="288" y="135"/>
                    </a:lnTo>
                    <a:lnTo>
                      <a:pt x="298" y="138"/>
                    </a:lnTo>
                    <a:lnTo>
                      <a:pt x="298" y="140"/>
                    </a:lnTo>
                    <a:lnTo>
                      <a:pt x="298" y="142"/>
                    </a:lnTo>
                    <a:lnTo>
                      <a:pt x="298" y="144"/>
                    </a:lnTo>
                    <a:lnTo>
                      <a:pt x="308" y="144"/>
                    </a:lnTo>
                    <a:lnTo>
                      <a:pt x="308" y="146"/>
                    </a:lnTo>
                    <a:lnTo>
                      <a:pt x="308" y="149"/>
                    </a:lnTo>
                    <a:lnTo>
                      <a:pt x="318" y="151"/>
                    </a:lnTo>
                    <a:lnTo>
                      <a:pt x="318" y="153"/>
                    </a:lnTo>
                    <a:lnTo>
                      <a:pt x="318" y="155"/>
                    </a:lnTo>
                    <a:lnTo>
                      <a:pt x="318" y="157"/>
                    </a:lnTo>
                    <a:lnTo>
                      <a:pt x="328" y="159"/>
                    </a:lnTo>
                    <a:lnTo>
                      <a:pt x="328" y="162"/>
                    </a:lnTo>
                    <a:lnTo>
                      <a:pt x="328" y="164"/>
                    </a:lnTo>
                    <a:lnTo>
                      <a:pt x="337" y="166"/>
                    </a:lnTo>
                    <a:lnTo>
                      <a:pt x="337" y="168"/>
                    </a:lnTo>
                    <a:lnTo>
                      <a:pt x="337" y="170"/>
                    </a:lnTo>
                    <a:lnTo>
                      <a:pt x="337" y="173"/>
                    </a:lnTo>
                    <a:lnTo>
                      <a:pt x="347" y="175"/>
                    </a:lnTo>
                    <a:lnTo>
                      <a:pt x="347" y="177"/>
                    </a:lnTo>
                    <a:lnTo>
                      <a:pt x="347" y="179"/>
                    </a:lnTo>
                    <a:lnTo>
                      <a:pt x="357" y="181"/>
                    </a:lnTo>
                    <a:lnTo>
                      <a:pt x="357" y="183"/>
                    </a:lnTo>
                    <a:lnTo>
                      <a:pt x="357" y="186"/>
                    </a:lnTo>
                    <a:lnTo>
                      <a:pt x="367" y="188"/>
                    </a:lnTo>
                    <a:lnTo>
                      <a:pt x="367" y="190"/>
                    </a:lnTo>
                    <a:lnTo>
                      <a:pt x="367" y="192"/>
                    </a:lnTo>
                    <a:lnTo>
                      <a:pt x="377" y="194"/>
                    </a:lnTo>
                    <a:lnTo>
                      <a:pt x="377" y="197"/>
                    </a:lnTo>
                    <a:lnTo>
                      <a:pt x="377" y="199"/>
                    </a:lnTo>
                    <a:lnTo>
                      <a:pt x="387" y="201"/>
                    </a:lnTo>
                    <a:lnTo>
                      <a:pt x="387" y="203"/>
                    </a:lnTo>
                    <a:lnTo>
                      <a:pt x="387" y="205"/>
                    </a:lnTo>
                    <a:lnTo>
                      <a:pt x="397" y="208"/>
                    </a:lnTo>
                    <a:lnTo>
                      <a:pt x="397" y="210"/>
                    </a:lnTo>
                    <a:lnTo>
                      <a:pt x="397" y="212"/>
                    </a:lnTo>
                    <a:lnTo>
                      <a:pt x="407" y="214"/>
                    </a:lnTo>
                    <a:lnTo>
                      <a:pt x="407" y="216"/>
                    </a:lnTo>
                    <a:lnTo>
                      <a:pt x="407" y="218"/>
                    </a:lnTo>
                    <a:lnTo>
                      <a:pt x="417" y="221"/>
                    </a:lnTo>
                    <a:lnTo>
                      <a:pt x="417" y="223"/>
                    </a:lnTo>
                    <a:lnTo>
                      <a:pt x="417" y="225"/>
                    </a:lnTo>
                    <a:lnTo>
                      <a:pt x="427" y="225"/>
                    </a:lnTo>
                    <a:lnTo>
                      <a:pt x="427" y="227"/>
                    </a:lnTo>
                    <a:lnTo>
                      <a:pt x="427" y="229"/>
                    </a:lnTo>
                    <a:lnTo>
                      <a:pt x="427" y="231"/>
                    </a:lnTo>
                    <a:lnTo>
                      <a:pt x="437" y="234"/>
                    </a:lnTo>
                    <a:lnTo>
                      <a:pt x="437" y="236"/>
                    </a:lnTo>
                    <a:lnTo>
                      <a:pt x="447" y="238"/>
                    </a:lnTo>
                    <a:lnTo>
                      <a:pt x="447" y="240"/>
                    </a:lnTo>
                    <a:lnTo>
                      <a:pt x="447" y="243"/>
                    </a:lnTo>
                    <a:lnTo>
                      <a:pt x="456" y="245"/>
                    </a:lnTo>
                    <a:lnTo>
                      <a:pt x="456" y="247"/>
                    </a:lnTo>
                    <a:lnTo>
                      <a:pt x="466" y="249"/>
                    </a:lnTo>
                    <a:lnTo>
                      <a:pt x="466" y="251"/>
                    </a:lnTo>
                    <a:lnTo>
                      <a:pt x="466" y="253"/>
                    </a:lnTo>
                    <a:lnTo>
                      <a:pt x="476" y="256"/>
                    </a:lnTo>
                    <a:lnTo>
                      <a:pt x="476" y="258"/>
                    </a:lnTo>
                    <a:lnTo>
                      <a:pt x="486" y="260"/>
                    </a:lnTo>
                    <a:lnTo>
                      <a:pt x="486" y="262"/>
                    </a:lnTo>
                    <a:lnTo>
                      <a:pt x="496" y="264"/>
                    </a:lnTo>
                    <a:lnTo>
                      <a:pt x="496" y="266"/>
                    </a:lnTo>
                    <a:lnTo>
                      <a:pt x="496" y="269"/>
                    </a:lnTo>
                    <a:lnTo>
                      <a:pt x="506" y="269"/>
                    </a:lnTo>
                    <a:lnTo>
                      <a:pt x="506" y="271"/>
                    </a:lnTo>
                    <a:lnTo>
                      <a:pt x="506" y="273"/>
                    </a:lnTo>
                    <a:lnTo>
                      <a:pt x="516" y="273"/>
                    </a:lnTo>
                    <a:lnTo>
                      <a:pt x="516" y="275"/>
                    </a:lnTo>
                    <a:lnTo>
                      <a:pt x="516" y="278"/>
                    </a:lnTo>
                    <a:lnTo>
                      <a:pt x="526" y="278"/>
                    </a:lnTo>
                    <a:lnTo>
                      <a:pt x="526" y="280"/>
                    </a:lnTo>
                    <a:lnTo>
                      <a:pt x="526" y="282"/>
                    </a:lnTo>
                    <a:lnTo>
                      <a:pt x="536" y="282"/>
                    </a:lnTo>
                    <a:lnTo>
                      <a:pt x="536" y="284"/>
                    </a:lnTo>
                    <a:lnTo>
                      <a:pt x="536" y="286"/>
                    </a:lnTo>
                    <a:lnTo>
                      <a:pt x="546" y="286"/>
                    </a:lnTo>
                    <a:lnTo>
                      <a:pt x="546" y="288"/>
                    </a:lnTo>
                    <a:lnTo>
                      <a:pt x="556" y="291"/>
                    </a:lnTo>
                    <a:lnTo>
                      <a:pt x="556" y="293"/>
                    </a:lnTo>
                    <a:lnTo>
                      <a:pt x="566" y="295"/>
                    </a:lnTo>
                    <a:lnTo>
                      <a:pt x="566" y="297"/>
                    </a:lnTo>
                    <a:lnTo>
                      <a:pt x="576" y="297"/>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68" name="Freeform 16">
                <a:extLst>
                  <a:ext uri="{FF2B5EF4-FFF2-40B4-BE49-F238E27FC236}">
                    <a16:creationId xmlns:a16="http://schemas.microsoft.com/office/drawing/2014/main" id="{52C560A9-5E46-7F84-E4A4-9C7BF1B80E56}"/>
                  </a:ext>
                </a:extLst>
              </p:cNvPr>
              <p:cNvSpPr>
                <a:spLocks/>
              </p:cNvSpPr>
              <p:nvPr/>
            </p:nvSpPr>
            <p:spPr bwMode="auto">
              <a:xfrm>
                <a:off x="3486" y="2601"/>
                <a:ext cx="571" cy="51"/>
              </a:xfrm>
              <a:custGeom>
                <a:avLst/>
                <a:gdLst>
                  <a:gd name="T0" fmla="*/ 0 w 571"/>
                  <a:gd name="T1" fmla="*/ 0 h 51"/>
                  <a:gd name="T2" fmla="*/ 9 w 571"/>
                  <a:gd name="T3" fmla="*/ 2 h 51"/>
                  <a:gd name="T4" fmla="*/ 9 w 571"/>
                  <a:gd name="T5" fmla="*/ 7 h 51"/>
                  <a:gd name="T6" fmla="*/ 19 w 571"/>
                  <a:gd name="T7" fmla="*/ 9 h 51"/>
                  <a:gd name="T8" fmla="*/ 30 w 571"/>
                  <a:gd name="T9" fmla="*/ 11 h 51"/>
                  <a:gd name="T10" fmla="*/ 50 w 571"/>
                  <a:gd name="T11" fmla="*/ 15 h 51"/>
                  <a:gd name="T12" fmla="*/ 60 w 571"/>
                  <a:gd name="T13" fmla="*/ 17 h 51"/>
                  <a:gd name="T14" fmla="*/ 69 w 571"/>
                  <a:gd name="T15" fmla="*/ 20 h 51"/>
                  <a:gd name="T16" fmla="*/ 79 w 571"/>
                  <a:gd name="T17" fmla="*/ 22 h 51"/>
                  <a:gd name="T18" fmla="*/ 89 w 571"/>
                  <a:gd name="T19" fmla="*/ 24 h 51"/>
                  <a:gd name="T20" fmla="*/ 100 w 571"/>
                  <a:gd name="T21" fmla="*/ 26 h 51"/>
                  <a:gd name="T22" fmla="*/ 110 w 571"/>
                  <a:gd name="T23" fmla="*/ 28 h 51"/>
                  <a:gd name="T24" fmla="*/ 120 w 571"/>
                  <a:gd name="T25" fmla="*/ 31 h 51"/>
                  <a:gd name="T26" fmla="*/ 130 w 571"/>
                  <a:gd name="T27" fmla="*/ 33 h 51"/>
                  <a:gd name="T28" fmla="*/ 149 w 571"/>
                  <a:gd name="T29" fmla="*/ 35 h 51"/>
                  <a:gd name="T30" fmla="*/ 160 w 571"/>
                  <a:gd name="T31" fmla="*/ 37 h 51"/>
                  <a:gd name="T32" fmla="*/ 180 w 571"/>
                  <a:gd name="T33" fmla="*/ 37 h 51"/>
                  <a:gd name="T34" fmla="*/ 190 w 571"/>
                  <a:gd name="T35" fmla="*/ 39 h 51"/>
                  <a:gd name="T36" fmla="*/ 209 w 571"/>
                  <a:gd name="T37" fmla="*/ 41 h 51"/>
                  <a:gd name="T38" fmla="*/ 230 w 571"/>
                  <a:gd name="T39" fmla="*/ 41 h 51"/>
                  <a:gd name="T40" fmla="*/ 240 w 571"/>
                  <a:gd name="T41" fmla="*/ 44 h 51"/>
                  <a:gd name="T42" fmla="*/ 259 w 571"/>
                  <a:gd name="T43" fmla="*/ 44 h 51"/>
                  <a:gd name="T44" fmla="*/ 269 w 571"/>
                  <a:gd name="T45" fmla="*/ 46 h 51"/>
                  <a:gd name="T46" fmla="*/ 290 w 571"/>
                  <a:gd name="T47" fmla="*/ 46 h 51"/>
                  <a:gd name="T48" fmla="*/ 310 w 571"/>
                  <a:gd name="T49" fmla="*/ 46 h 51"/>
                  <a:gd name="T50" fmla="*/ 329 w 571"/>
                  <a:gd name="T51" fmla="*/ 48 h 51"/>
                  <a:gd name="T52" fmla="*/ 350 w 571"/>
                  <a:gd name="T53" fmla="*/ 48 h 51"/>
                  <a:gd name="T54" fmla="*/ 370 w 571"/>
                  <a:gd name="T55" fmla="*/ 48 h 51"/>
                  <a:gd name="T56" fmla="*/ 389 w 571"/>
                  <a:gd name="T57" fmla="*/ 48 h 51"/>
                  <a:gd name="T58" fmla="*/ 410 w 571"/>
                  <a:gd name="T59" fmla="*/ 48 h 51"/>
                  <a:gd name="T60" fmla="*/ 430 w 571"/>
                  <a:gd name="T61" fmla="*/ 48 h 51"/>
                  <a:gd name="T62" fmla="*/ 449 w 571"/>
                  <a:gd name="T63" fmla="*/ 48 h 51"/>
                  <a:gd name="T64" fmla="*/ 459 w 571"/>
                  <a:gd name="T65" fmla="*/ 50 h 51"/>
                  <a:gd name="T66" fmla="*/ 480 w 571"/>
                  <a:gd name="T67" fmla="*/ 50 h 51"/>
                  <a:gd name="T68" fmla="*/ 500 w 571"/>
                  <a:gd name="T69" fmla="*/ 50 h 51"/>
                  <a:gd name="T70" fmla="*/ 519 w 571"/>
                  <a:gd name="T71" fmla="*/ 50 h 51"/>
                  <a:gd name="T72" fmla="*/ 540 w 571"/>
                  <a:gd name="T73" fmla="*/ 50 h 51"/>
                  <a:gd name="T74" fmla="*/ 560 w 571"/>
                  <a:gd name="T7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71" h="51">
                    <a:moveTo>
                      <a:pt x="0" y="0"/>
                    </a:moveTo>
                    <a:lnTo>
                      <a:pt x="0" y="0"/>
                    </a:lnTo>
                    <a:lnTo>
                      <a:pt x="0" y="2"/>
                    </a:lnTo>
                    <a:lnTo>
                      <a:pt x="9" y="2"/>
                    </a:lnTo>
                    <a:lnTo>
                      <a:pt x="9" y="4"/>
                    </a:lnTo>
                    <a:lnTo>
                      <a:pt x="9" y="7"/>
                    </a:lnTo>
                    <a:lnTo>
                      <a:pt x="19" y="7"/>
                    </a:lnTo>
                    <a:lnTo>
                      <a:pt x="19" y="9"/>
                    </a:lnTo>
                    <a:lnTo>
                      <a:pt x="30" y="9"/>
                    </a:lnTo>
                    <a:lnTo>
                      <a:pt x="30" y="11"/>
                    </a:lnTo>
                    <a:lnTo>
                      <a:pt x="40" y="13"/>
                    </a:lnTo>
                    <a:lnTo>
                      <a:pt x="50" y="15"/>
                    </a:lnTo>
                    <a:lnTo>
                      <a:pt x="50" y="17"/>
                    </a:lnTo>
                    <a:lnTo>
                      <a:pt x="60" y="17"/>
                    </a:lnTo>
                    <a:lnTo>
                      <a:pt x="60" y="20"/>
                    </a:lnTo>
                    <a:lnTo>
                      <a:pt x="69" y="20"/>
                    </a:lnTo>
                    <a:lnTo>
                      <a:pt x="69" y="22"/>
                    </a:lnTo>
                    <a:lnTo>
                      <a:pt x="79" y="22"/>
                    </a:lnTo>
                    <a:lnTo>
                      <a:pt x="79" y="24"/>
                    </a:lnTo>
                    <a:lnTo>
                      <a:pt x="89" y="24"/>
                    </a:lnTo>
                    <a:lnTo>
                      <a:pt x="89" y="26"/>
                    </a:lnTo>
                    <a:lnTo>
                      <a:pt x="100" y="26"/>
                    </a:lnTo>
                    <a:lnTo>
                      <a:pt x="100" y="28"/>
                    </a:lnTo>
                    <a:lnTo>
                      <a:pt x="110" y="28"/>
                    </a:lnTo>
                    <a:lnTo>
                      <a:pt x="120" y="28"/>
                    </a:lnTo>
                    <a:lnTo>
                      <a:pt x="120" y="31"/>
                    </a:lnTo>
                    <a:lnTo>
                      <a:pt x="130" y="31"/>
                    </a:lnTo>
                    <a:lnTo>
                      <a:pt x="130" y="33"/>
                    </a:lnTo>
                    <a:lnTo>
                      <a:pt x="139" y="33"/>
                    </a:lnTo>
                    <a:lnTo>
                      <a:pt x="149" y="35"/>
                    </a:lnTo>
                    <a:lnTo>
                      <a:pt x="160" y="35"/>
                    </a:lnTo>
                    <a:lnTo>
                      <a:pt x="160" y="37"/>
                    </a:lnTo>
                    <a:lnTo>
                      <a:pt x="170" y="37"/>
                    </a:lnTo>
                    <a:lnTo>
                      <a:pt x="180" y="37"/>
                    </a:lnTo>
                    <a:lnTo>
                      <a:pt x="180" y="39"/>
                    </a:lnTo>
                    <a:lnTo>
                      <a:pt x="190" y="39"/>
                    </a:lnTo>
                    <a:lnTo>
                      <a:pt x="199" y="39"/>
                    </a:lnTo>
                    <a:lnTo>
                      <a:pt x="209" y="41"/>
                    </a:lnTo>
                    <a:lnTo>
                      <a:pt x="220" y="41"/>
                    </a:lnTo>
                    <a:lnTo>
                      <a:pt x="230" y="41"/>
                    </a:lnTo>
                    <a:lnTo>
                      <a:pt x="230" y="44"/>
                    </a:lnTo>
                    <a:lnTo>
                      <a:pt x="240" y="44"/>
                    </a:lnTo>
                    <a:lnTo>
                      <a:pt x="250" y="44"/>
                    </a:lnTo>
                    <a:lnTo>
                      <a:pt x="259" y="44"/>
                    </a:lnTo>
                    <a:lnTo>
                      <a:pt x="269" y="44"/>
                    </a:lnTo>
                    <a:lnTo>
                      <a:pt x="269" y="46"/>
                    </a:lnTo>
                    <a:lnTo>
                      <a:pt x="279" y="46"/>
                    </a:lnTo>
                    <a:lnTo>
                      <a:pt x="290" y="46"/>
                    </a:lnTo>
                    <a:lnTo>
                      <a:pt x="300" y="46"/>
                    </a:lnTo>
                    <a:lnTo>
                      <a:pt x="310" y="46"/>
                    </a:lnTo>
                    <a:lnTo>
                      <a:pt x="320" y="46"/>
                    </a:lnTo>
                    <a:lnTo>
                      <a:pt x="329" y="48"/>
                    </a:lnTo>
                    <a:lnTo>
                      <a:pt x="339" y="48"/>
                    </a:lnTo>
                    <a:lnTo>
                      <a:pt x="350" y="48"/>
                    </a:lnTo>
                    <a:lnTo>
                      <a:pt x="360" y="48"/>
                    </a:lnTo>
                    <a:lnTo>
                      <a:pt x="370" y="48"/>
                    </a:lnTo>
                    <a:lnTo>
                      <a:pt x="380" y="48"/>
                    </a:lnTo>
                    <a:lnTo>
                      <a:pt x="389" y="48"/>
                    </a:lnTo>
                    <a:lnTo>
                      <a:pt x="399" y="48"/>
                    </a:lnTo>
                    <a:lnTo>
                      <a:pt x="410" y="48"/>
                    </a:lnTo>
                    <a:lnTo>
                      <a:pt x="420" y="48"/>
                    </a:lnTo>
                    <a:lnTo>
                      <a:pt x="430" y="48"/>
                    </a:lnTo>
                    <a:lnTo>
                      <a:pt x="440" y="48"/>
                    </a:lnTo>
                    <a:lnTo>
                      <a:pt x="449" y="48"/>
                    </a:lnTo>
                    <a:lnTo>
                      <a:pt x="449" y="50"/>
                    </a:lnTo>
                    <a:lnTo>
                      <a:pt x="459" y="50"/>
                    </a:lnTo>
                    <a:lnTo>
                      <a:pt x="469" y="50"/>
                    </a:lnTo>
                    <a:lnTo>
                      <a:pt x="480" y="50"/>
                    </a:lnTo>
                    <a:lnTo>
                      <a:pt x="490" y="50"/>
                    </a:lnTo>
                    <a:lnTo>
                      <a:pt x="500" y="50"/>
                    </a:lnTo>
                    <a:lnTo>
                      <a:pt x="510" y="50"/>
                    </a:lnTo>
                    <a:lnTo>
                      <a:pt x="519" y="50"/>
                    </a:lnTo>
                    <a:lnTo>
                      <a:pt x="529" y="50"/>
                    </a:lnTo>
                    <a:lnTo>
                      <a:pt x="540" y="50"/>
                    </a:lnTo>
                    <a:lnTo>
                      <a:pt x="550" y="50"/>
                    </a:lnTo>
                    <a:lnTo>
                      <a:pt x="560" y="50"/>
                    </a:lnTo>
                    <a:lnTo>
                      <a:pt x="570" y="5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5569" name="Rectangle 17">
              <a:extLst>
                <a:ext uri="{FF2B5EF4-FFF2-40B4-BE49-F238E27FC236}">
                  <a16:creationId xmlns:a16="http://schemas.microsoft.com/office/drawing/2014/main" id="{1735361F-E47A-A8E1-2E11-121167339DF9}"/>
                </a:ext>
              </a:extLst>
            </p:cNvPr>
            <p:cNvSpPr>
              <a:spLocks noChangeArrowheads="1"/>
            </p:cNvSpPr>
            <p:nvPr/>
          </p:nvSpPr>
          <p:spPr bwMode="auto">
            <a:xfrm>
              <a:off x="2050" y="2678"/>
              <a:ext cx="1708" cy="54"/>
            </a:xfrm>
            <a:prstGeom prst="rect">
              <a:avLst/>
            </a:prstGeom>
            <a:solidFill>
              <a:srgbClr val="00DFCA"/>
            </a:solidFill>
            <a:ln w="381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5570" name="Group 18">
            <a:extLst>
              <a:ext uri="{FF2B5EF4-FFF2-40B4-BE49-F238E27FC236}">
                <a16:creationId xmlns:a16="http://schemas.microsoft.com/office/drawing/2014/main" id="{83F2026A-EF80-C4BE-07F6-E9B59304E403}"/>
              </a:ext>
            </a:extLst>
          </p:cNvPr>
          <p:cNvGrpSpPr>
            <a:grpSpLocks/>
          </p:cNvGrpSpPr>
          <p:nvPr/>
        </p:nvGrpSpPr>
        <p:grpSpPr bwMode="auto">
          <a:xfrm>
            <a:off x="714375" y="5326063"/>
            <a:ext cx="5410200" cy="990600"/>
            <a:chOff x="672" y="3072"/>
            <a:chExt cx="4465" cy="428"/>
          </a:xfrm>
        </p:grpSpPr>
        <p:grpSp>
          <p:nvGrpSpPr>
            <p:cNvPr id="535571" name="Group 19">
              <a:extLst>
                <a:ext uri="{FF2B5EF4-FFF2-40B4-BE49-F238E27FC236}">
                  <a16:creationId xmlns:a16="http://schemas.microsoft.com/office/drawing/2014/main" id="{A29F5FF8-BDF4-A914-4BC5-53E1729FEBD9}"/>
                </a:ext>
              </a:extLst>
            </p:cNvPr>
            <p:cNvGrpSpPr>
              <a:grpSpLocks/>
            </p:cNvGrpSpPr>
            <p:nvPr/>
          </p:nvGrpSpPr>
          <p:grpSpPr bwMode="auto">
            <a:xfrm>
              <a:off x="672" y="3072"/>
              <a:ext cx="4465" cy="348"/>
              <a:chOff x="672" y="3072"/>
              <a:chExt cx="4465" cy="348"/>
            </a:xfrm>
          </p:grpSpPr>
          <p:sp>
            <p:nvSpPr>
              <p:cNvPr id="535572" name="Freeform 20">
                <a:extLst>
                  <a:ext uri="{FF2B5EF4-FFF2-40B4-BE49-F238E27FC236}">
                    <a16:creationId xmlns:a16="http://schemas.microsoft.com/office/drawing/2014/main" id="{5D3C5994-3713-C041-5C3A-7ED723BF6604}"/>
                  </a:ext>
                </a:extLst>
              </p:cNvPr>
              <p:cNvSpPr>
                <a:spLocks/>
              </p:cNvSpPr>
              <p:nvPr/>
            </p:nvSpPr>
            <p:spPr bwMode="auto">
              <a:xfrm>
                <a:off x="672" y="3374"/>
                <a:ext cx="1129" cy="46"/>
              </a:xfrm>
              <a:custGeom>
                <a:avLst/>
                <a:gdLst>
                  <a:gd name="T0" fmla="*/ 20 w 1129"/>
                  <a:gd name="T1" fmla="*/ 45 h 46"/>
                  <a:gd name="T2" fmla="*/ 59 w 1129"/>
                  <a:gd name="T3" fmla="*/ 45 h 46"/>
                  <a:gd name="T4" fmla="*/ 97 w 1129"/>
                  <a:gd name="T5" fmla="*/ 45 h 46"/>
                  <a:gd name="T6" fmla="*/ 136 w 1129"/>
                  <a:gd name="T7" fmla="*/ 45 h 46"/>
                  <a:gd name="T8" fmla="*/ 176 w 1129"/>
                  <a:gd name="T9" fmla="*/ 45 h 46"/>
                  <a:gd name="T10" fmla="*/ 213 w 1129"/>
                  <a:gd name="T11" fmla="*/ 45 h 46"/>
                  <a:gd name="T12" fmla="*/ 253 w 1129"/>
                  <a:gd name="T13" fmla="*/ 45 h 46"/>
                  <a:gd name="T14" fmla="*/ 273 w 1129"/>
                  <a:gd name="T15" fmla="*/ 43 h 46"/>
                  <a:gd name="T16" fmla="*/ 312 w 1129"/>
                  <a:gd name="T17" fmla="*/ 43 h 46"/>
                  <a:gd name="T18" fmla="*/ 350 w 1129"/>
                  <a:gd name="T19" fmla="*/ 43 h 46"/>
                  <a:gd name="T20" fmla="*/ 389 w 1129"/>
                  <a:gd name="T21" fmla="*/ 43 h 46"/>
                  <a:gd name="T22" fmla="*/ 429 w 1129"/>
                  <a:gd name="T23" fmla="*/ 43 h 46"/>
                  <a:gd name="T24" fmla="*/ 466 w 1129"/>
                  <a:gd name="T25" fmla="*/ 43 h 46"/>
                  <a:gd name="T26" fmla="*/ 506 w 1129"/>
                  <a:gd name="T27" fmla="*/ 43 h 46"/>
                  <a:gd name="T28" fmla="*/ 545 w 1129"/>
                  <a:gd name="T29" fmla="*/ 41 h 46"/>
                  <a:gd name="T30" fmla="*/ 583 w 1129"/>
                  <a:gd name="T31" fmla="*/ 41 h 46"/>
                  <a:gd name="T32" fmla="*/ 622 w 1129"/>
                  <a:gd name="T33" fmla="*/ 41 h 46"/>
                  <a:gd name="T34" fmla="*/ 642 w 1129"/>
                  <a:gd name="T35" fmla="*/ 39 h 46"/>
                  <a:gd name="T36" fmla="*/ 681 w 1129"/>
                  <a:gd name="T37" fmla="*/ 39 h 46"/>
                  <a:gd name="T38" fmla="*/ 699 w 1129"/>
                  <a:gd name="T39" fmla="*/ 37 h 46"/>
                  <a:gd name="T40" fmla="*/ 739 w 1129"/>
                  <a:gd name="T41" fmla="*/ 37 h 46"/>
                  <a:gd name="T42" fmla="*/ 778 w 1129"/>
                  <a:gd name="T43" fmla="*/ 34 h 46"/>
                  <a:gd name="T44" fmla="*/ 798 w 1129"/>
                  <a:gd name="T45" fmla="*/ 32 h 46"/>
                  <a:gd name="T46" fmla="*/ 836 w 1129"/>
                  <a:gd name="T47" fmla="*/ 32 h 46"/>
                  <a:gd name="T48" fmla="*/ 855 w 1129"/>
                  <a:gd name="T49" fmla="*/ 30 h 46"/>
                  <a:gd name="T50" fmla="*/ 895 w 1129"/>
                  <a:gd name="T51" fmla="*/ 28 h 46"/>
                  <a:gd name="T52" fmla="*/ 915 w 1129"/>
                  <a:gd name="T53" fmla="*/ 26 h 46"/>
                  <a:gd name="T54" fmla="*/ 933 w 1129"/>
                  <a:gd name="T55" fmla="*/ 24 h 46"/>
                  <a:gd name="T56" fmla="*/ 952 w 1129"/>
                  <a:gd name="T57" fmla="*/ 22 h 46"/>
                  <a:gd name="T58" fmla="*/ 972 w 1129"/>
                  <a:gd name="T59" fmla="*/ 19 h 46"/>
                  <a:gd name="T60" fmla="*/ 992 w 1129"/>
                  <a:gd name="T61" fmla="*/ 17 h 46"/>
                  <a:gd name="T62" fmla="*/ 1011 w 1129"/>
                  <a:gd name="T63" fmla="*/ 15 h 46"/>
                  <a:gd name="T64" fmla="*/ 1031 w 1129"/>
                  <a:gd name="T65" fmla="*/ 13 h 46"/>
                  <a:gd name="T66" fmla="*/ 1051 w 1129"/>
                  <a:gd name="T67" fmla="*/ 11 h 46"/>
                  <a:gd name="T68" fmla="*/ 1089 w 1129"/>
                  <a:gd name="T69" fmla="*/ 7 h 46"/>
                  <a:gd name="T70" fmla="*/ 1108 w 1129"/>
                  <a:gd name="T71" fmla="*/ 4 h 46"/>
                  <a:gd name="T72" fmla="*/ 1128 w 1129"/>
                  <a:gd name="T73"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9" h="46">
                    <a:moveTo>
                      <a:pt x="0" y="45"/>
                    </a:moveTo>
                    <a:lnTo>
                      <a:pt x="20" y="45"/>
                    </a:lnTo>
                    <a:lnTo>
                      <a:pt x="39" y="45"/>
                    </a:lnTo>
                    <a:lnTo>
                      <a:pt x="59" y="45"/>
                    </a:lnTo>
                    <a:lnTo>
                      <a:pt x="77" y="45"/>
                    </a:lnTo>
                    <a:lnTo>
                      <a:pt x="97" y="45"/>
                    </a:lnTo>
                    <a:lnTo>
                      <a:pt x="117" y="45"/>
                    </a:lnTo>
                    <a:lnTo>
                      <a:pt x="136" y="45"/>
                    </a:lnTo>
                    <a:lnTo>
                      <a:pt x="156" y="45"/>
                    </a:lnTo>
                    <a:lnTo>
                      <a:pt x="176" y="45"/>
                    </a:lnTo>
                    <a:lnTo>
                      <a:pt x="194" y="45"/>
                    </a:lnTo>
                    <a:lnTo>
                      <a:pt x="213" y="45"/>
                    </a:lnTo>
                    <a:lnTo>
                      <a:pt x="233" y="45"/>
                    </a:lnTo>
                    <a:lnTo>
                      <a:pt x="253" y="45"/>
                    </a:lnTo>
                    <a:lnTo>
                      <a:pt x="273" y="45"/>
                    </a:lnTo>
                    <a:lnTo>
                      <a:pt x="273" y="43"/>
                    </a:lnTo>
                    <a:lnTo>
                      <a:pt x="292" y="43"/>
                    </a:lnTo>
                    <a:lnTo>
                      <a:pt x="312" y="43"/>
                    </a:lnTo>
                    <a:lnTo>
                      <a:pt x="330" y="43"/>
                    </a:lnTo>
                    <a:lnTo>
                      <a:pt x="350" y="43"/>
                    </a:lnTo>
                    <a:lnTo>
                      <a:pt x="369" y="43"/>
                    </a:lnTo>
                    <a:lnTo>
                      <a:pt x="389" y="43"/>
                    </a:lnTo>
                    <a:lnTo>
                      <a:pt x="409" y="43"/>
                    </a:lnTo>
                    <a:lnTo>
                      <a:pt x="429" y="43"/>
                    </a:lnTo>
                    <a:lnTo>
                      <a:pt x="447" y="43"/>
                    </a:lnTo>
                    <a:lnTo>
                      <a:pt x="466" y="43"/>
                    </a:lnTo>
                    <a:lnTo>
                      <a:pt x="486" y="43"/>
                    </a:lnTo>
                    <a:lnTo>
                      <a:pt x="506" y="43"/>
                    </a:lnTo>
                    <a:lnTo>
                      <a:pt x="525" y="41"/>
                    </a:lnTo>
                    <a:lnTo>
                      <a:pt x="545" y="41"/>
                    </a:lnTo>
                    <a:lnTo>
                      <a:pt x="563" y="41"/>
                    </a:lnTo>
                    <a:lnTo>
                      <a:pt x="583" y="41"/>
                    </a:lnTo>
                    <a:lnTo>
                      <a:pt x="603" y="41"/>
                    </a:lnTo>
                    <a:lnTo>
                      <a:pt x="622" y="41"/>
                    </a:lnTo>
                    <a:lnTo>
                      <a:pt x="622" y="39"/>
                    </a:lnTo>
                    <a:lnTo>
                      <a:pt x="642" y="39"/>
                    </a:lnTo>
                    <a:lnTo>
                      <a:pt x="662" y="39"/>
                    </a:lnTo>
                    <a:lnTo>
                      <a:pt x="681" y="39"/>
                    </a:lnTo>
                    <a:lnTo>
                      <a:pt x="699" y="39"/>
                    </a:lnTo>
                    <a:lnTo>
                      <a:pt x="699" y="37"/>
                    </a:lnTo>
                    <a:lnTo>
                      <a:pt x="719" y="37"/>
                    </a:lnTo>
                    <a:lnTo>
                      <a:pt x="739" y="37"/>
                    </a:lnTo>
                    <a:lnTo>
                      <a:pt x="759" y="34"/>
                    </a:lnTo>
                    <a:lnTo>
                      <a:pt x="778" y="34"/>
                    </a:lnTo>
                    <a:lnTo>
                      <a:pt x="798" y="34"/>
                    </a:lnTo>
                    <a:lnTo>
                      <a:pt x="798" y="32"/>
                    </a:lnTo>
                    <a:lnTo>
                      <a:pt x="816" y="32"/>
                    </a:lnTo>
                    <a:lnTo>
                      <a:pt x="836" y="32"/>
                    </a:lnTo>
                    <a:lnTo>
                      <a:pt x="836" y="30"/>
                    </a:lnTo>
                    <a:lnTo>
                      <a:pt x="855" y="30"/>
                    </a:lnTo>
                    <a:lnTo>
                      <a:pt x="875" y="28"/>
                    </a:lnTo>
                    <a:lnTo>
                      <a:pt x="895" y="28"/>
                    </a:lnTo>
                    <a:lnTo>
                      <a:pt x="895" y="26"/>
                    </a:lnTo>
                    <a:lnTo>
                      <a:pt x="915" y="26"/>
                    </a:lnTo>
                    <a:lnTo>
                      <a:pt x="915" y="24"/>
                    </a:lnTo>
                    <a:lnTo>
                      <a:pt x="933" y="24"/>
                    </a:lnTo>
                    <a:lnTo>
                      <a:pt x="952" y="24"/>
                    </a:lnTo>
                    <a:lnTo>
                      <a:pt x="952" y="22"/>
                    </a:lnTo>
                    <a:lnTo>
                      <a:pt x="972" y="22"/>
                    </a:lnTo>
                    <a:lnTo>
                      <a:pt x="972" y="19"/>
                    </a:lnTo>
                    <a:lnTo>
                      <a:pt x="992" y="19"/>
                    </a:lnTo>
                    <a:lnTo>
                      <a:pt x="992" y="17"/>
                    </a:lnTo>
                    <a:lnTo>
                      <a:pt x="1011" y="17"/>
                    </a:lnTo>
                    <a:lnTo>
                      <a:pt x="1011" y="15"/>
                    </a:lnTo>
                    <a:lnTo>
                      <a:pt x="1031" y="15"/>
                    </a:lnTo>
                    <a:lnTo>
                      <a:pt x="1031" y="13"/>
                    </a:lnTo>
                    <a:lnTo>
                      <a:pt x="1051" y="13"/>
                    </a:lnTo>
                    <a:lnTo>
                      <a:pt x="1051" y="11"/>
                    </a:lnTo>
                    <a:lnTo>
                      <a:pt x="1069" y="9"/>
                    </a:lnTo>
                    <a:lnTo>
                      <a:pt x="1089" y="7"/>
                    </a:lnTo>
                    <a:lnTo>
                      <a:pt x="1089" y="4"/>
                    </a:lnTo>
                    <a:lnTo>
                      <a:pt x="1108" y="4"/>
                    </a:lnTo>
                    <a:lnTo>
                      <a:pt x="1108" y="2"/>
                    </a:lnTo>
                    <a:lnTo>
                      <a:pt x="1128" y="2"/>
                    </a:lnTo>
                    <a:lnTo>
                      <a:pt x="1128" y="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73" name="Freeform 21">
                <a:extLst>
                  <a:ext uri="{FF2B5EF4-FFF2-40B4-BE49-F238E27FC236}">
                    <a16:creationId xmlns:a16="http://schemas.microsoft.com/office/drawing/2014/main" id="{C10D22FB-5BA1-92CD-E2C5-8DBD087E7748}"/>
                  </a:ext>
                </a:extLst>
              </p:cNvPr>
              <p:cNvSpPr>
                <a:spLocks/>
              </p:cNvSpPr>
              <p:nvPr/>
            </p:nvSpPr>
            <p:spPr bwMode="auto">
              <a:xfrm>
                <a:off x="1800" y="3072"/>
                <a:ext cx="1117" cy="303"/>
              </a:xfrm>
              <a:custGeom>
                <a:avLst/>
                <a:gdLst>
                  <a:gd name="T0" fmla="*/ 20 w 1117"/>
                  <a:gd name="T1" fmla="*/ 300 h 303"/>
                  <a:gd name="T2" fmla="*/ 39 w 1117"/>
                  <a:gd name="T3" fmla="*/ 295 h 303"/>
                  <a:gd name="T4" fmla="*/ 76 w 1117"/>
                  <a:gd name="T5" fmla="*/ 289 h 303"/>
                  <a:gd name="T6" fmla="*/ 96 w 1117"/>
                  <a:gd name="T7" fmla="*/ 284 h 303"/>
                  <a:gd name="T8" fmla="*/ 115 w 1117"/>
                  <a:gd name="T9" fmla="*/ 280 h 303"/>
                  <a:gd name="T10" fmla="*/ 135 w 1117"/>
                  <a:gd name="T11" fmla="*/ 276 h 303"/>
                  <a:gd name="T12" fmla="*/ 154 w 1117"/>
                  <a:gd name="T13" fmla="*/ 271 h 303"/>
                  <a:gd name="T14" fmla="*/ 172 w 1117"/>
                  <a:gd name="T15" fmla="*/ 267 h 303"/>
                  <a:gd name="T16" fmla="*/ 192 w 1117"/>
                  <a:gd name="T17" fmla="*/ 261 h 303"/>
                  <a:gd name="T18" fmla="*/ 231 w 1117"/>
                  <a:gd name="T19" fmla="*/ 254 h 303"/>
                  <a:gd name="T20" fmla="*/ 250 w 1117"/>
                  <a:gd name="T21" fmla="*/ 247 h 303"/>
                  <a:gd name="T22" fmla="*/ 270 w 1117"/>
                  <a:gd name="T23" fmla="*/ 241 h 303"/>
                  <a:gd name="T24" fmla="*/ 289 w 1117"/>
                  <a:gd name="T25" fmla="*/ 234 h 303"/>
                  <a:gd name="T26" fmla="*/ 307 w 1117"/>
                  <a:gd name="T27" fmla="*/ 228 h 303"/>
                  <a:gd name="T28" fmla="*/ 326 w 1117"/>
                  <a:gd name="T29" fmla="*/ 223 h 303"/>
                  <a:gd name="T30" fmla="*/ 346 w 1117"/>
                  <a:gd name="T31" fmla="*/ 217 h 303"/>
                  <a:gd name="T32" fmla="*/ 365 w 1117"/>
                  <a:gd name="T33" fmla="*/ 210 h 303"/>
                  <a:gd name="T34" fmla="*/ 385 w 1117"/>
                  <a:gd name="T35" fmla="*/ 204 h 303"/>
                  <a:gd name="T36" fmla="*/ 405 w 1117"/>
                  <a:gd name="T37" fmla="*/ 197 h 303"/>
                  <a:gd name="T38" fmla="*/ 422 w 1117"/>
                  <a:gd name="T39" fmla="*/ 190 h 303"/>
                  <a:gd name="T40" fmla="*/ 442 w 1117"/>
                  <a:gd name="T41" fmla="*/ 184 h 303"/>
                  <a:gd name="T42" fmla="*/ 461 w 1117"/>
                  <a:gd name="T43" fmla="*/ 177 h 303"/>
                  <a:gd name="T44" fmla="*/ 481 w 1117"/>
                  <a:gd name="T45" fmla="*/ 171 h 303"/>
                  <a:gd name="T46" fmla="*/ 500 w 1117"/>
                  <a:gd name="T47" fmla="*/ 164 h 303"/>
                  <a:gd name="T48" fmla="*/ 520 w 1117"/>
                  <a:gd name="T49" fmla="*/ 157 h 303"/>
                  <a:gd name="T50" fmla="*/ 520 w 1117"/>
                  <a:gd name="T51" fmla="*/ 151 h 303"/>
                  <a:gd name="T52" fmla="*/ 538 w 1117"/>
                  <a:gd name="T53" fmla="*/ 144 h 303"/>
                  <a:gd name="T54" fmla="*/ 557 w 1117"/>
                  <a:gd name="T55" fmla="*/ 140 h 303"/>
                  <a:gd name="T56" fmla="*/ 577 w 1117"/>
                  <a:gd name="T57" fmla="*/ 133 h 303"/>
                  <a:gd name="T58" fmla="*/ 596 w 1117"/>
                  <a:gd name="T59" fmla="*/ 127 h 303"/>
                  <a:gd name="T60" fmla="*/ 616 w 1117"/>
                  <a:gd name="T61" fmla="*/ 120 h 303"/>
                  <a:gd name="T62" fmla="*/ 635 w 1117"/>
                  <a:gd name="T63" fmla="*/ 114 h 303"/>
                  <a:gd name="T64" fmla="*/ 655 w 1117"/>
                  <a:gd name="T65" fmla="*/ 107 h 303"/>
                  <a:gd name="T66" fmla="*/ 655 w 1117"/>
                  <a:gd name="T67" fmla="*/ 101 h 303"/>
                  <a:gd name="T68" fmla="*/ 672 w 1117"/>
                  <a:gd name="T69" fmla="*/ 96 h 303"/>
                  <a:gd name="T70" fmla="*/ 692 w 1117"/>
                  <a:gd name="T71" fmla="*/ 90 h 303"/>
                  <a:gd name="T72" fmla="*/ 711 w 1117"/>
                  <a:gd name="T73" fmla="*/ 83 h 303"/>
                  <a:gd name="T74" fmla="*/ 731 w 1117"/>
                  <a:gd name="T75" fmla="*/ 77 h 303"/>
                  <a:gd name="T76" fmla="*/ 751 w 1117"/>
                  <a:gd name="T77" fmla="*/ 70 h 303"/>
                  <a:gd name="T78" fmla="*/ 770 w 1117"/>
                  <a:gd name="T79" fmla="*/ 63 h 303"/>
                  <a:gd name="T80" fmla="*/ 788 w 1117"/>
                  <a:gd name="T81" fmla="*/ 57 h 303"/>
                  <a:gd name="T82" fmla="*/ 807 w 1117"/>
                  <a:gd name="T83" fmla="*/ 50 h 303"/>
                  <a:gd name="T84" fmla="*/ 827 w 1117"/>
                  <a:gd name="T85" fmla="*/ 46 h 303"/>
                  <a:gd name="T86" fmla="*/ 846 w 1117"/>
                  <a:gd name="T87" fmla="*/ 41 h 303"/>
                  <a:gd name="T88" fmla="*/ 866 w 1117"/>
                  <a:gd name="T89" fmla="*/ 37 h 303"/>
                  <a:gd name="T90" fmla="*/ 885 w 1117"/>
                  <a:gd name="T91" fmla="*/ 31 h 303"/>
                  <a:gd name="T92" fmla="*/ 903 w 1117"/>
                  <a:gd name="T93" fmla="*/ 24 h 303"/>
                  <a:gd name="T94" fmla="*/ 942 w 1117"/>
                  <a:gd name="T95" fmla="*/ 20 h 303"/>
                  <a:gd name="T96" fmla="*/ 962 w 1117"/>
                  <a:gd name="T97" fmla="*/ 15 h 303"/>
                  <a:gd name="T98" fmla="*/ 981 w 1117"/>
                  <a:gd name="T99" fmla="*/ 11 h 303"/>
                  <a:gd name="T100" fmla="*/ 1020 w 1117"/>
                  <a:gd name="T101" fmla="*/ 6 h 303"/>
                  <a:gd name="T102" fmla="*/ 1057 w 1117"/>
                  <a:gd name="T103" fmla="*/ 4 h 303"/>
                  <a:gd name="T104" fmla="*/ 1096 w 1117"/>
                  <a:gd name="T105" fmla="*/ 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7" h="303">
                    <a:moveTo>
                      <a:pt x="0" y="302"/>
                    </a:moveTo>
                    <a:lnTo>
                      <a:pt x="0" y="300"/>
                    </a:lnTo>
                    <a:lnTo>
                      <a:pt x="20" y="300"/>
                    </a:lnTo>
                    <a:lnTo>
                      <a:pt x="20" y="298"/>
                    </a:lnTo>
                    <a:lnTo>
                      <a:pt x="39" y="298"/>
                    </a:lnTo>
                    <a:lnTo>
                      <a:pt x="39" y="295"/>
                    </a:lnTo>
                    <a:lnTo>
                      <a:pt x="57" y="293"/>
                    </a:lnTo>
                    <a:lnTo>
                      <a:pt x="57" y="291"/>
                    </a:lnTo>
                    <a:lnTo>
                      <a:pt x="76" y="289"/>
                    </a:lnTo>
                    <a:lnTo>
                      <a:pt x="76" y="287"/>
                    </a:lnTo>
                    <a:lnTo>
                      <a:pt x="96" y="287"/>
                    </a:lnTo>
                    <a:lnTo>
                      <a:pt x="96" y="284"/>
                    </a:lnTo>
                    <a:lnTo>
                      <a:pt x="96" y="282"/>
                    </a:lnTo>
                    <a:lnTo>
                      <a:pt x="115" y="282"/>
                    </a:lnTo>
                    <a:lnTo>
                      <a:pt x="115" y="280"/>
                    </a:lnTo>
                    <a:lnTo>
                      <a:pt x="115" y="278"/>
                    </a:lnTo>
                    <a:lnTo>
                      <a:pt x="135" y="278"/>
                    </a:lnTo>
                    <a:lnTo>
                      <a:pt x="135" y="276"/>
                    </a:lnTo>
                    <a:lnTo>
                      <a:pt x="135" y="274"/>
                    </a:lnTo>
                    <a:lnTo>
                      <a:pt x="154" y="274"/>
                    </a:lnTo>
                    <a:lnTo>
                      <a:pt x="154" y="271"/>
                    </a:lnTo>
                    <a:lnTo>
                      <a:pt x="154" y="269"/>
                    </a:lnTo>
                    <a:lnTo>
                      <a:pt x="172" y="269"/>
                    </a:lnTo>
                    <a:lnTo>
                      <a:pt x="172" y="267"/>
                    </a:lnTo>
                    <a:lnTo>
                      <a:pt x="172" y="265"/>
                    </a:lnTo>
                    <a:lnTo>
                      <a:pt x="192" y="263"/>
                    </a:lnTo>
                    <a:lnTo>
                      <a:pt x="192" y="261"/>
                    </a:lnTo>
                    <a:lnTo>
                      <a:pt x="211" y="258"/>
                    </a:lnTo>
                    <a:lnTo>
                      <a:pt x="211" y="256"/>
                    </a:lnTo>
                    <a:lnTo>
                      <a:pt x="231" y="254"/>
                    </a:lnTo>
                    <a:lnTo>
                      <a:pt x="231" y="252"/>
                    </a:lnTo>
                    <a:lnTo>
                      <a:pt x="231" y="249"/>
                    </a:lnTo>
                    <a:lnTo>
                      <a:pt x="250" y="247"/>
                    </a:lnTo>
                    <a:lnTo>
                      <a:pt x="250" y="245"/>
                    </a:lnTo>
                    <a:lnTo>
                      <a:pt x="270" y="243"/>
                    </a:lnTo>
                    <a:lnTo>
                      <a:pt x="270" y="241"/>
                    </a:lnTo>
                    <a:lnTo>
                      <a:pt x="270" y="239"/>
                    </a:lnTo>
                    <a:lnTo>
                      <a:pt x="289" y="236"/>
                    </a:lnTo>
                    <a:lnTo>
                      <a:pt x="289" y="234"/>
                    </a:lnTo>
                    <a:lnTo>
                      <a:pt x="307" y="232"/>
                    </a:lnTo>
                    <a:lnTo>
                      <a:pt x="307" y="230"/>
                    </a:lnTo>
                    <a:lnTo>
                      <a:pt x="307" y="228"/>
                    </a:lnTo>
                    <a:lnTo>
                      <a:pt x="307" y="225"/>
                    </a:lnTo>
                    <a:lnTo>
                      <a:pt x="326" y="225"/>
                    </a:lnTo>
                    <a:lnTo>
                      <a:pt x="326" y="223"/>
                    </a:lnTo>
                    <a:lnTo>
                      <a:pt x="326" y="221"/>
                    </a:lnTo>
                    <a:lnTo>
                      <a:pt x="346" y="219"/>
                    </a:lnTo>
                    <a:lnTo>
                      <a:pt x="346" y="217"/>
                    </a:lnTo>
                    <a:lnTo>
                      <a:pt x="346" y="214"/>
                    </a:lnTo>
                    <a:lnTo>
                      <a:pt x="365" y="212"/>
                    </a:lnTo>
                    <a:lnTo>
                      <a:pt x="365" y="210"/>
                    </a:lnTo>
                    <a:lnTo>
                      <a:pt x="365" y="208"/>
                    </a:lnTo>
                    <a:lnTo>
                      <a:pt x="385" y="206"/>
                    </a:lnTo>
                    <a:lnTo>
                      <a:pt x="385" y="204"/>
                    </a:lnTo>
                    <a:lnTo>
                      <a:pt x="385" y="201"/>
                    </a:lnTo>
                    <a:lnTo>
                      <a:pt x="405" y="199"/>
                    </a:lnTo>
                    <a:lnTo>
                      <a:pt x="405" y="197"/>
                    </a:lnTo>
                    <a:lnTo>
                      <a:pt x="405" y="195"/>
                    </a:lnTo>
                    <a:lnTo>
                      <a:pt x="422" y="192"/>
                    </a:lnTo>
                    <a:lnTo>
                      <a:pt x="422" y="190"/>
                    </a:lnTo>
                    <a:lnTo>
                      <a:pt x="422" y="188"/>
                    </a:lnTo>
                    <a:lnTo>
                      <a:pt x="442" y="186"/>
                    </a:lnTo>
                    <a:lnTo>
                      <a:pt x="442" y="184"/>
                    </a:lnTo>
                    <a:lnTo>
                      <a:pt x="442" y="182"/>
                    </a:lnTo>
                    <a:lnTo>
                      <a:pt x="461" y="179"/>
                    </a:lnTo>
                    <a:lnTo>
                      <a:pt x="461" y="177"/>
                    </a:lnTo>
                    <a:lnTo>
                      <a:pt x="461" y="175"/>
                    </a:lnTo>
                    <a:lnTo>
                      <a:pt x="481" y="173"/>
                    </a:lnTo>
                    <a:lnTo>
                      <a:pt x="481" y="171"/>
                    </a:lnTo>
                    <a:lnTo>
                      <a:pt x="481" y="169"/>
                    </a:lnTo>
                    <a:lnTo>
                      <a:pt x="481" y="166"/>
                    </a:lnTo>
                    <a:lnTo>
                      <a:pt x="500" y="164"/>
                    </a:lnTo>
                    <a:lnTo>
                      <a:pt x="500" y="162"/>
                    </a:lnTo>
                    <a:lnTo>
                      <a:pt x="500" y="160"/>
                    </a:lnTo>
                    <a:lnTo>
                      <a:pt x="520" y="157"/>
                    </a:lnTo>
                    <a:lnTo>
                      <a:pt x="520" y="155"/>
                    </a:lnTo>
                    <a:lnTo>
                      <a:pt x="520" y="153"/>
                    </a:lnTo>
                    <a:lnTo>
                      <a:pt x="520" y="151"/>
                    </a:lnTo>
                    <a:lnTo>
                      <a:pt x="538" y="149"/>
                    </a:lnTo>
                    <a:lnTo>
                      <a:pt x="538" y="147"/>
                    </a:lnTo>
                    <a:lnTo>
                      <a:pt x="538" y="144"/>
                    </a:lnTo>
                    <a:lnTo>
                      <a:pt x="557" y="144"/>
                    </a:lnTo>
                    <a:lnTo>
                      <a:pt x="557" y="142"/>
                    </a:lnTo>
                    <a:lnTo>
                      <a:pt x="557" y="140"/>
                    </a:lnTo>
                    <a:lnTo>
                      <a:pt x="557" y="138"/>
                    </a:lnTo>
                    <a:lnTo>
                      <a:pt x="577" y="136"/>
                    </a:lnTo>
                    <a:lnTo>
                      <a:pt x="577" y="133"/>
                    </a:lnTo>
                    <a:lnTo>
                      <a:pt x="577" y="131"/>
                    </a:lnTo>
                    <a:lnTo>
                      <a:pt x="596" y="129"/>
                    </a:lnTo>
                    <a:lnTo>
                      <a:pt x="596" y="127"/>
                    </a:lnTo>
                    <a:lnTo>
                      <a:pt x="596" y="125"/>
                    </a:lnTo>
                    <a:lnTo>
                      <a:pt x="616" y="122"/>
                    </a:lnTo>
                    <a:lnTo>
                      <a:pt x="616" y="120"/>
                    </a:lnTo>
                    <a:lnTo>
                      <a:pt x="616" y="118"/>
                    </a:lnTo>
                    <a:lnTo>
                      <a:pt x="616" y="116"/>
                    </a:lnTo>
                    <a:lnTo>
                      <a:pt x="635" y="114"/>
                    </a:lnTo>
                    <a:lnTo>
                      <a:pt x="635" y="112"/>
                    </a:lnTo>
                    <a:lnTo>
                      <a:pt x="635" y="109"/>
                    </a:lnTo>
                    <a:lnTo>
                      <a:pt x="655" y="107"/>
                    </a:lnTo>
                    <a:lnTo>
                      <a:pt x="655" y="105"/>
                    </a:lnTo>
                    <a:lnTo>
                      <a:pt x="655" y="103"/>
                    </a:lnTo>
                    <a:lnTo>
                      <a:pt x="655" y="101"/>
                    </a:lnTo>
                    <a:lnTo>
                      <a:pt x="672" y="101"/>
                    </a:lnTo>
                    <a:lnTo>
                      <a:pt x="672" y="98"/>
                    </a:lnTo>
                    <a:lnTo>
                      <a:pt x="672" y="96"/>
                    </a:lnTo>
                    <a:lnTo>
                      <a:pt x="692" y="94"/>
                    </a:lnTo>
                    <a:lnTo>
                      <a:pt x="692" y="92"/>
                    </a:lnTo>
                    <a:lnTo>
                      <a:pt x="692" y="90"/>
                    </a:lnTo>
                    <a:lnTo>
                      <a:pt x="692" y="87"/>
                    </a:lnTo>
                    <a:lnTo>
                      <a:pt x="711" y="85"/>
                    </a:lnTo>
                    <a:lnTo>
                      <a:pt x="711" y="83"/>
                    </a:lnTo>
                    <a:lnTo>
                      <a:pt x="711" y="81"/>
                    </a:lnTo>
                    <a:lnTo>
                      <a:pt x="731" y="79"/>
                    </a:lnTo>
                    <a:lnTo>
                      <a:pt x="731" y="77"/>
                    </a:lnTo>
                    <a:lnTo>
                      <a:pt x="731" y="74"/>
                    </a:lnTo>
                    <a:lnTo>
                      <a:pt x="751" y="72"/>
                    </a:lnTo>
                    <a:lnTo>
                      <a:pt x="751" y="70"/>
                    </a:lnTo>
                    <a:lnTo>
                      <a:pt x="751" y="68"/>
                    </a:lnTo>
                    <a:lnTo>
                      <a:pt x="770" y="66"/>
                    </a:lnTo>
                    <a:lnTo>
                      <a:pt x="770" y="63"/>
                    </a:lnTo>
                    <a:lnTo>
                      <a:pt x="788" y="61"/>
                    </a:lnTo>
                    <a:lnTo>
                      <a:pt x="788" y="59"/>
                    </a:lnTo>
                    <a:lnTo>
                      <a:pt x="788" y="57"/>
                    </a:lnTo>
                    <a:lnTo>
                      <a:pt x="807" y="55"/>
                    </a:lnTo>
                    <a:lnTo>
                      <a:pt x="807" y="53"/>
                    </a:lnTo>
                    <a:lnTo>
                      <a:pt x="807" y="50"/>
                    </a:lnTo>
                    <a:lnTo>
                      <a:pt x="827" y="50"/>
                    </a:lnTo>
                    <a:lnTo>
                      <a:pt x="827" y="48"/>
                    </a:lnTo>
                    <a:lnTo>
                      <a:pt x="827" y="46"/>
                    </a:lnTo>
                    <a:lnTo>
                      <a:pt x="827" y="44"/>
                    </a:lnTo>
                    <a:lnTo>
                      <a:pt x="846" y="44"/>
                    </a:lnTo>
                    <a:lnTo>
                      <a:pt x="846" y="41"/>
                    </a:lnTo>
                    <a:lnTo>
                      <a:pt x="846" y="39"/>
                    </a:lnTo>
                    <a:lnTo>
                      <a:pt x="866" y="39"/>
                    </a:lnTo>
                    <a:lnTo>
                      <a:pt x="866" y="37"/>
                    </a:lnTo>
                    <a:lnTo>
                      <a:pt x="866" y="35"/>
                    </a:lnTo>
                    <a:lnTo>
                      <a:pt x="885" y="33"/>
                    </a:lnTo>
                    <a:lnTo>
                      <a:pt x="885" y="31"/>
                    </a:lnTo>
                    <a:lnTo>
                      <a:pt x="903" y="28"/>
                    </a:lnTo>
                    <a:lnTo>
                      <a:pt x="903" y="26"/>
                    </a:lnTo>
                    <a:lnTo>
                      <a:pt x="903" y="24"/>
                    </a:lnTo>
                    <a:lnTo>
                      <a:pt x="923" y="24"/>
                    </a:lnTo>
                    <a:lnTo>
                      <a:pt x="923" y="22"/>
                    </a:lnTo>
                    <a:lnTo>
                      <a:pt x="942" y="20"/>
                    </a:lnTo>
                    <a:lnTo>
                      <a:pt x="942" y="18"/>
                    </a:lnTo>
                    <a:lnTo>
                      <a:pt x="962" y="18"/>
                    </a:lnTo>
                    <a:lnTo>
                      <a:pt x="962" y="15"/>
                    </a:lnTo>
                    <a:lnTo>
                      <a:pt x="962" y="13"/>
                    </a:lnTo>
                    <a:lnTo>
                      <a:pt x="981" y="13"/>
                    </a:lnTo>
                    <a:lnTo>
                      <a:pt x="981" y="11"/>
                    </a:lnTo>
                    <a:lnTo>
                      <a:pt x="1001" y="11"/>
                    </a:lnTo>
                    <a:lnTo>
                      <a:pt x="1001" y="9"/>
                    </a:lnTo>
                    <a:lnTo>
                      <a:pt x="1020" y="6"/>
                    </a:lnTo>
                    <a:lnTo>
                      <a:pt x="1038" y="6"/>
                    </a:lnTo>
                    <a:lnTo>
                      <a:pt x="1038" y="4"/>
                    </a:lnTo>
                    <a:lnTo>
                      <a:pt x="1057" y="4"/>
                    </a:lnTo>
                    <a:lnTo>
                      <a:pt x="1057" y="2"/>
                    </a:lnTo>
                    <a:lnTo>
                      <a:pt x="1077" y="2"/>
                    </a:lnTo>
                    <a:lnTo>
                      <a:pt x="1096" y="2"/>
                    </a:lnTo>
                    <a:lnTo>
                      <a:pt x="1096" y="0"/>
                    </a:lnTo>
                    <a:lnTo>
                      <a:pt x="1116" y="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74" name="Freeform 22">
                <a:extLst>
                  <a:ext uri="{FF2B5EF4-FFF2-40B4-BE49-F238E27FC236}">
                    <a16:creationId xmlns:a16="http://schemas.microsoft.com/office/drawing/2014/main" id="{F1A78F33-D03D-3C02-FDE9-F6A59CB86893}"/>
                  </a:ext>
                </a:extLst>
              </p:cNvPr>
              <p:cNvSpPr>
                <a:spLocks/>
              </p:cNvSpPr>
              <p:nvPr/>
            </p:nvSpPr>
            <p:spPr bwMode="auto">
              <a:xfrm>
                <a:off x="2916" y="3072"/>
                <a:ext cx="1117" cy="298"/>
              </a:xfrm>
              <a:custGeom>
                <a:avLst/>
                <a:gdLst>
                  <a:gd name="T0" fmla="*/ 20 w 1117"/>
                  <a:gd name="T1" fmla="*/ 0 h 298"/>
                  <a:gd name="T2" fmla="*/ 57 w 1117"/>
                  <a:gd name="T3" fmla="*/ 2 h 298"/>
                  <a:gd name="T4" fmla="*/ 96 w 1117"/>
                  <a:gd name="T5" fmla="*/ 4 h 298"/>
                  <a:gd name="T6" fmla="*/ 135 w 1117"/>
                  <a:gd name="T7" fmla="*/ 9 h 298"/>
                  <a:gd name="T8" fmla="*/ 153 w 1117"/>
                  <a:gd name="T9" fmla="*/ 13 h 298"/>
                  <a:gd name="T10" fmla="*/ 172 w 1117"/>
                  <a:gd name="T11" fmla="*/ 17 h 298"/>
                  <a:gd name="T12" fmla="*/ 211 w 1117"/>
                  <a:gd name="T13" fmla="*/ 22 h 298"/>
                  <a:gd name="T14" fmla="*/ 231 w 1117"/>
                  <a:gd name="T15" fmla="*/ 26 h 298"/>
                  <a:gd name="T16" fmla="*/ 250 w 1117"/>
                  <a:gd name="T17" fmla="*/ 33 h 298"/>
                  <a:gd name="T18" fmla="*/ 270 w 1117"/>
                  <a:gd name="T19" fmla="*/ 39 h 298"/>
                  <a:gd name="T20" fmla="*/ 287 w 1117"/>
                  <a:gd name="T21" fmla="*/ 44 h 298"/>
                  <a:gd name="T22" fmla="*/ 307 w 1117"/>
                  <a:gd name="T23" fmla="*/ 48 h 298"/>
                  <a:gd name="T24" fmla="*/ 326 w 1117"/>
                  <a:gd name="T25" fmla="*/ 52 h 298"/>
                  <a:gd name="T26" fmla="*/ 346 w 1117"/>
                  <a:gd name="T27" fmla="*/ 59 h 298"/>
                  <a:gd name="T28" fmla="*/ 365 w 1117"/>
                  <a:gd name="T29" fmla="*/ 66 h 298"/>
                  <a:gd name="T30" fmla="*/ 385 w 1117"/>
                  <a:gd name="T31" fmla="*/ 72 h 298"/>
                  <a:gd name="T32" fmla="*/ 403 w 1117"/>
                  <a:gd name="T33" fmla="*/ 79 h 298"/>
                  <a:gd name="T34" fmla="*/ 422 w 1117"/>
                  <a:gd name="T35" fmla="*/ 85 h 298"/>
                  <a:gd name="T36" fmla="*/ 442 w 1117"/>
                  <a:gd name="T37" fmla="*/ 92 h 298"/>
                  <a:gd name="T38" fmla="*/ 461 w 1117"/>
                  <a:gd name="T39" fmla="*/ 98 h 298"/>
                  <a:gd name="T40" fmla="*/ 481 w 1117"/>
                  <a:gd name="T41" fmla="*/ 103 h 298"/>
                  <a:gd name="T42" fmla="*/ 500 w 1117"/>
                  <a:gd name="T43" fmla="*/ 109 h 298"/>
                  <a:gd name="T44" fmla="*/ 518 w 1117"/>
                  <a:gd name="T45" fmla="*/ 116 h 298"/>
                  <a:gd name="T46" fmla="*/ 518 w 1117"/>
                  <a:gd name="T47" fmla="*/ 122 h 298"/>
                  <a:gd name="T48" fmla="*/ 538 w 1117"/>
                  <a:gd name="T49" fmla="*/ 129 h 298"/>
                  <a:gd name="T50" fmla="*/ 557 w 1117"/>
                  <a:gd name="T51" fmla="*/ 135 h 298"/>
                  <a:gd name="T52" fmla="*/ 577 w 1117"/>
                  <a:gd name="T53" fmla="*/ 142 h 298"/>
                  <a:gd name="T54" fmla="*/ 596 w 1117"/>
                  <a:gd name="T55" fmla="*/ 146 h 298"/>
                  <a:gd name="T56" fmla="*/ 616 w 1117"/>
                  <a:gd name="T57" fmla="*/ 153 h 298"/>
                  <a:gd name="T58" fmla="*/ 635 w 1117"/>
                  <a:gd name="T59" fmla="*/ 159 h 298"/>
                  <a:gd name="T60" fmla="*/ 653 w 1117"/>
                  <a:gd name="T61" fmla="*/ 166 h 298"/>
                  <a:gd name="T62" fmla="*/ 653 w 1117"/>
                  <a:gd name="T63" fmla="*/ 173 h 298"/>
                  <a:gd name="T64" fmla="*/ 672 w 1117"/>
                  <a:gd name="T65" fmla="*/ 179 h 298"/>
                  <a:gd name="T66" fmla="*/ 692 w 1117"/>
                  <a:gd name="T67" fmla="*/ 186 h 298"/>
                  <a:gd name="T68" fmla="*/ 711 w 1117"/>
                  <a:gd name="T69" fmla="*/ 192 h 298"/>
                  <a:gd name="T70" fmla="*/ 731 w 1117"/>
                  <a:gd name="T71" fmla="*/ 199 h 298"/>
                  <a:gd name="T72" fmla="*/ 751 w 1117"/>
                  <a:gd name="T73" fmla="*/ 205 h 298"/>
                  <a:gd name="T74" fmla="*/ 768 w 1117"/>
                  <a:gd name="T75" fmla="*/ 212 h 298"/>
                  <a:gd name="T76" fmla="*/ 788 w 1117"/>
                  <a:gd name="T77" fmla="*/ 218 h 298"/>
                  <a:gd name="T78" fmla="*/ 807 w 1117"/>
                  <a:gd name="T79" fmla="*/ 225 h 298"/>
                  <a:gd name="T80" fmla="*/ 827 w 1117"/>
                  <a:gd name="T81" fmla="*/ 229 h 298"/>
                  <a:gd name="T82" fmla="*/ 846 w 1117"/>
                  <a:gd name="T83" fmla="*/ 236 h 298"/>
                  <a:gd name="T84" fmla="*/ 866 w 1117"/>
                  <a:gd name="T85" fmla="*/ 243 h 298"/>
                  <a:gd name="T86" fmla="*/ 903 w 1117"/>
                  <a:gd name="T87" fmla="*/ 249 h 298"/>
                  <a:gd name="T88" fmla="*/ 923 w 1117"/>
                  <a:gd name="T89" fmla="*/ 256 h 298"/>
                  <a:gd name="T90" fmla="*/ 942 w 1117"/>
                  <a:gd name="T91" fmla="*/ 262 h 298"/>
                  <a:gd name="T92" fmla="*/ 962 w 1117"/>
                  <a:gd name="T93" fmla="*/ 269 h 298"/>
                  <a:gd name="T94" fmla="*/ 981 w 1117"/>
                  <a:gd name="T95" fmla="*/ 273 h 298"/>
                  <a:gd name="T96" fmla="*/ 1001 w 1117"/>
                  <a:gd name="T97" fmla="*/ 278 h 298"/>
                  <a:gd name="T98" fmla="*/ 1018 w 1117"/>
                  <a:gd name="T99" fmla="*/ 282 h 298"/>
                  <a:gd name="T100" fmla="*/ 1038 w 1117"/>
                  <a:gd name="T101" fmla="*/ 286 h 298"/>
                  <a:gd name="T102" fmla="*/ 1077 w 1117"/>
                  <a:gd name="T103" fmla="*/ 291 h 298"/>
                  <a:gd name="T104" fmla="*/ 1096 w 1117"/>
                  <a:gd name="T105" fmla="*/ 297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17" h="298">
                    <a:moveTo>
                      <a:pt x="0" y="0"/>
                    </a:moveTo>
                    <a:lnTo>
                      <a:pt x="0" y="0"/>
                    </a:lnTo>
                    <a:lnTo>
                      <a:pt x="20" y="0"/>
                    </a:lnTo>
                    <a:lnTo>
                      <a:pt x="37" y="0"/>
                    </a:lnTo>
                    <a:lnTo>
                      <a:pt x="37" y="2"/>
                    </a:lnTo>
                    <a:lnTo>
                      <a:pt x="57" y="2"/>
                    </a:lnTo>
                    <a:lnTo>
                      <a:pt x="76" y="2"/>
                    </a:lnTo>
                    <a:lnTo>
                      <a:pt x="76" y="4"/>
                    </a:lnTo>
                    <a:lnTo>
                      <a:pt x="96" y="4"/>
                    </a:lnTo>
                    <a:lnTo>
                      <a:pt x="96" y="6"/>
                    </a:lnTo>
                    <a:lnTo>
                      <a:pt x="115" y="6"/>
                    </a:lnTo>
                    <a:lnTo>
                      <a:pt x="135" y="9"/>
                    </a:lnTo>
                    <a:lnTo>
                      <a:pt x="135" y="11"/>
                    </a:lnTo>
                    <a:lnTo>
                      <a:pt x="153" y="11"/>
                    </a:lnTo>
                    <a:lnTo>
                      <a:pt x="153" y="13"/>
                    </a:lnTo>
                    <a:lnTo>
                      <a:pt x="172" y="13"/>
                    </a:lnTo>
                    <a:lnTo>
                      <a:pt x="172" y="15"/>
                    </a:lnTo>
                    <a:lnTo>
                      <a:pt x="172" y="17"/>
                    </a:lnTo>
                    <a:lnTo>
                      <a:pt x="192" y="17"/>
                    </a:lnTo>
                    <a:lnTo>
                      <a:pt x="192" y="19"/>
                    </a:lnTo>
                    <a:lnTo>
                      <a:pt x="211" y="22"/>
                    </a:lnTo>
                    <a:lnTo>
                      <a:pt x="211" y="24"/>
                    </a:lnTo>
                    <a:lnTo>
                      <a:pt x="231" y="24"/>
                    </a:lnTo>
                    <a:lnTo>
                      <a:pt x="231" y="26"/>
                    </a:lnTo>
                    <a:lnTo>
                      <a:pt x="231" y="28"/>
                    </a:lnTo>
                    <a:lnTo>
                      <a:pt x="250" y="31"/>
                    </a:lnTo>
                    <a:lnTo>
                      <a:pt x="250" y="33"/>
                    </a:lnTo>
                    <a:lnTo>
                      <a:pt x="270" y="35"/>
                    </a:lnTo>
                    <a:lnTo>
                      <a:pt x="270" y="37"/>
                    </a:lnTo>
                    <a:lnTo>
                      <a:pt x="270" y="39"/>
                    </a:lnTo>
                    <a:lnTo>
                      <a:pt x="287" y="39"/>
                    </a:lnTo>
                    <a:lnTo>
                      <a:pt x="287" y="41"/>
                    </a:lnTo>
                    <a:lnTo>
                      <a:pt x="287" y="44"/>
                    </a:lnTo>
                    <a:lnTo>
                      <a:pt x="307" y="44"/>
                    </a:lnTo>
                    <a:lnTo>
                      <a:pt x="307" y="46"/>
                    </a:lnTo>
                    <a:lnTo>
                      <a:pt x="307" y="48"/>
                    </a:lnTo>
                    <a:lnTo>
                      <a:pt x="307" y="50"/>
                    </a:lnTo>
                    <a:lnTo>
                      <a:pt x="326" y="50"/>
                    </a:lnTo>
                    <a:lnTo>
                      <a:pt x="326" y="52"/>
                    </a:lnTo>
                    <a:lnTo>
                      <a:pt x="326" y="54"/>
                    </a:lnTo>
                    <a:lnTo>
                      <a:pt x="346" y="57"/>
                    </a:lnTo>
                    <a:lnTo>
                      <a:pt x="346" y="59"/>
                    </a:lnTo>
                    <a:lnTo>
                      <a:pt x="346" y="61"/>
                    </a:lnTo>
                    <a:lnTo>
                      <a:pt x="365" y="63"/>
                    </a:lnTo>
                    <a:lnTo>
                      <a:pt x="365" y="66"/>
                    </a:lnTo>
                    <a:lnTo>
                      <a:pt x="385" y="68"/>
                    </a:lnTo>
                    <a:lnTo>
                      <a:pt x="385" y="70"/>
                    </a:lnTo>
                    <a:lnTo>
                      <a:pt x="385" y="72"/>
                    </a:lnTo>
                    <a:lnTo>
                      <a:pt x="403" y="74"/>
                    </a:lnTo>
                    <a:lnTo>
                      <a:pt x="403" y="76"/>
                    </a:lnTo>
                    <a:lnTo>
                      <a:pt x="403" y="79"/>
                    </a:lnTo>
                    <a:lnTo>
                      <a:pt x="422" y="81"/>
                    </a:lnTo>
                    <a:lnTo>
                      <a:pt x="422" y="83"/>
                    </a:lnTo>
                    <a:lnTo>
                      <a:pt x="422" y="85"/>
                    </a:lnTo>
                    <a:lnTo>
                      <a:pt x="442" y="87"/>
                    </a:lnTo>
                    <a:lnTo>
                      <a:pt x="442" y="89"/>
                    </a:lnTo>
                    <a:lnTo>
                      <a:pt x="442" y="92"/>
                    </a:lnTo>
                    <a:lnTo>
                      <a:pt x="442" y="94"/>
                    </a:lnTo>
                    <a:lnTo>
                      <a:pt x="461" y="96"/>
                    </a:lnTo>
                    <a:lnTo>
                      <a:pt x="461" y="98"/>
                    </a:lnTo>
                    <a:lnTo>
                      <a:pt x="461" y="100"/>
                    </a:lnTo>
                    <a:lnTo>
                      <a:pt x="481" y="100"/>
                    </a:lnTo>
                    <a:lnTo>
                      <a:pt x="481" y="103"/>
                    </a:lnTo>
                    <a:lnTo>
                      <a:pt x="481" y="105"/>
                    </a:lnTo>
                    <a:lnTo>
                      <a:pt x="481" y="107"/>
                    </a:lnTo>
                    <a:lnTo>
                      <a:pt x="500" y="109"/>
                    </a:lnTo>
                    <a:lnTo>
                      <a:pt x="500" y="111"/>
                    </a:lnTo>
                    <a:lnTo>
                      <a:pt x="500" y="114"/>
                    </a:lnTo>
                    <a:lnTo>
                      <a:pt x="518" y="116"/>
                    </a:lnTo>
                    <a:lnTo>
                      <a:pt x="518" y="118"/>
                    </a:lnTo>
                    <a:lnTo>
                      <a:pt x="518" y="120"/>
                    </a:lnTo>
                    <a:lnTo>
                      <a:pt x="518" y="122"/>
                    </a:lnTo>
                    <a:lnTo>
                      <a:pt x="538" y="124"/>
                    </a:lnTo>
                    <a:lnTo>
                      <a:pt x="538" y="127"/>
                    </a:lnTo>
                    <a:lnTo>
                      <a:pt x="538" y="129"/>
                    </a:lnTo>
                    <a:lnTo>
                      <a:pt x="557" y="131"/>
                    </a:lnTo>
                    <a:lnTo>
                      <a:pt x="557" y="133"/>
                    </a:lnTo>
                    <a:lnTo>
                      <a:pt x="557" y="135"/>
                    </a:lnTo>
                    <a:lnTo>
                      <a:pt x="577" y="138"/>
                    </a:lnTo>
                    <a:lnTo>
                      <a:pt x="577" y="140"/>
                    </a:lnTo>
                    <a:lnTo>
                      <a:pt x="577" y="142"/>
                    </a:lnTo>
                    <a:lnTo>
                      <a:pt x="577" y="144"/>
                    </a:lnTo>
                    <a:lnTo>
                      <a:pt x="596" y="144"/>
                    </a:lnTo>
                    <a:lnTo>
                      <a:pt x="596" y="146"/>
                    </a:lnTo>
                    <a:lnTo>
                      <a:pt x="596" y="149"/>
                    </a:lnTo>
                    <a:lnTo>
                      <a:pt x="616" y="151"/>
                    </a:lnTo>
                    <a:lnTo>
                      <a:pt x="616" y="153"/>
                    </a:lnTo>
                    <a:lnTo>
                      <a:pt x="616" y="155"/>
                    </a:lnTo>
                    <a:lnTo>
                      <a:pt x="616" y="157"/>
                    </a:lnTo>
                    <a:lnTo>
                      <a:pt x="635" y="159"/>
                    </a:lnTo>
                    <a:lnTo>
                      <a:pt x="635" y="162"/>
                    </a:lnTo>
                    <a:lnTo>
                      <a:pt x="635" y="164"/>
                    </a:lnTo>
                    <a:lnTo>
                      <a:pt x="653" y="166"/>
                    </a:lnTo>
                    <a:lnTo>
                      <a:pt x="653" y="168"/>
                    </a:lnTo>
                    <a:lnTo>
                      <a:pt x="653" y="170"/>
                    </a:lnTo>
                    <a:lnTo>
                      <a:pt x="653" y="173"/>
                    </a:lnTo>
                    <a:lnTo>
                      <a:pt x="672" y="175"/>
                    </a:lnTo>
                    <a:lnTo>
                      <a:pt x="672" y="177"/>
                    </a:lnTo>
                    <a:lnTo>
                      <a:pt x="672" y="179"/>
                    </a:lnTo>
                    <a:lnTo>
                      <a:pt x="692" y="181"/>
                    </a:lnTo>
                    <a:lnTo>
                      <a:pt x="692" y="183"/>
                    </a:lnTo>
                    <a:lnTo>
                      <a:pt x="692" y="186"/>
                    </a:lnTo>
                    <a:lnTo>
                      <a:pt x="711" y="188"/>
                    </a:lnTo>
                    <a:lnTo>
                      <a:pt x="711" y="190"/>
                    </a:lnTo>
                    <a:lnTo>
                      <a:pt x="711" y="192"/>
                    </a:lnTo>
                    <a:lnTo>
                      <a:pt x="731" y="194"/>
                    </a:lnTo>
                    <a:lnTo>
                      <a:pt x="731" y="197"/>
                    </a:lnTo>
                    <a:lnTo>
                      <a:pt x="731" y="199"/>
                    </a:lnTo>
                    <a:lnTo>
                      <a:pt x="751" y="201"/>
                    </a:lnTo>
                    <a:lnTo>
                      <a:pt x="751" y="203"/>
                    </a:lnTo>
                    <a:lnTo>
                      <a:pt x="751" y="205"/>
                    </a:lnTo>
                    <a:lnTo>
                      <a:pt x="768" y="208"/>
                    </a:lnTo>
                    <a:lnTo>
                      <a:pt x="768" y="210"/>
                    </a:lnTo>
                    <a:lnTo>
                      <a:pt x="768" y="212"/>
                    </a:lnTo>
                    <a:lnTo>
                      <a:pt x="788" y="214"/>
                    </a:lnTo>
                    <a:lnTo>
                      <a:pt x="788" y="216"/>
                    </a:lnTo>
                    <a:lnTo>
                      <a:pt x="788" y="218"/>
                    </a:lnTo>
                    <a:lnTo>
                      <a:pt x="807" y="221"/>
                    </a:lnTo>
                    <a:lnTo>
                      <a:pt x="807" y="223"/>
                    </a:lnTo>
                    <a:lnTo>
                      <a:pt x="807" y="225"/>
                    </a:lnTo>
                    <a:lnTo>
                      <a:pt x="827" y="225"/>
                    </a:lnTo>
                    <a:lnTo>
                      <a:pt x="827" y="227"/>
                    </a:lnTo>
                    <a:lnTo>
                      <a:pt x="827" y="229"/>
                    </a:lnTo>
                    <a:lnTo>
                      <a:pt x="827" y="231"/>
                    </a:lnTo>
                    <a:lnTo>
                      <a:pt x="846" y="234"/>
                    </a:lnTo>
                    <a:lnTo>
                      <a:pt x="846" y="236"/>
                    </a:lnTo>
                    <a:lnTo>
                      <a:pt x="866" y="238"/>
                    </a:lnTo>
                    <a:lnTo>
                      <a:pt x="866" y="240"/>
                    </a:lnTo>
                    <a:lnTo>
                      <a:pt x="866" y="243"/>
                    </a:lnTo>
                    <a:lnTo>
                      <a:pt x="884" y="245"/>
                    </a:lnTo>
                    <a:lnTo>
                      <a:pt x="884" y="247"/>
                    </a:lnTo>
                    <a:lnTo>
                      <a:pt x="903" y="249"/>
                    </a:lnTo>
                    <a:lnTo>
                      <a:pt x="903" y="251"/>
                    </a:lnTo>
                    <a:lnTo>
                      <a:pt x="903" y="253"/>
                    </a:lnTo>
                    <a:lnTo>
                      <a:pt x="923" y="256"/>
                    </a:lnTo>
                    <a:lnTo>
                      <a:pt x="923" y="258"/>
                    </a:lnTo>
                    <a:lnTo>
                      <a:pt x="942" y="260"/>
                    </a:lnTo>
                    <a:lnTo>
                      <a:pt x="942" y="262"/>
                    </a:lnTo>
                    <a:lnTo>
                      <a:pt x="962" y="264"/>
                    </a:lnTo>
                    <a:lnTo>
                      <a:pt x="962" y="266"/>
                    </a:lnTo>
                    <a:lnTo>
                      <a:pt x="962" y="269"/>
                    </a:lnTo>
                    <a:lnTo>
                      <a:pt x="981" y="269"/>
                    </a:lnTo>
                    <a:lnTo>
                      <a:pt x="981" y="271"/>
                    </a:lnTo>
                    <a:lnTo>
                      <a:pt x="981" y="273"/>
                    </a:lnTo>
                    <a:lnTo>
                      <a:pt x="1001" y="273"/>
                    </a:lnTo>
                    <a:lnTo>
                      <a:pt x="1001" y="275"/>
                    </a:lnTo>
                    <a:lnTo>
                      <a:pt x="1001" y="278"/>
                    </a:lnTo>
                    <a:lnTo>
                      <a:pt x="1018" y="278"/>
                    </a:lnTo>
                    <a:lnTo>
                      <a:pt x="1018" y="280"/>
                    </a:lnTo>
                    <a:lnTo>
                      <a:pt x="1018" y="282"/>
                    </a:lnTo>
                    <a:lnTo>
                      <a:pt x="1038" y="282"/>
                    </a:lnTo>
                    <a:lnTo>
                      <a:pt x="1038" y="284"/>
                    </a:lnTo>
                    <a:lnTo>
                      <a:pt x="1038" y="286"/>
                    </a:lnTo>
                    <a:lnTo>
                      <a:pt x="1057" y="286"/>
                    </a:lnTo>
                    <a:lnTo>
                      <a:pt x="1057" y="288"/>
                    </a:lnTo>
                    <a:lnTo>
                      <a:pt x="1077" y="291"/>
                    </a:lnTo>
                    <a:lnTo>
                      <a:pt x="1077" y="293"/>
                    </a:lnTo>
                    <a:lnTo>
                      <a:pt x="1096" y="295"/>
                    </a:lnTo>
                    <a:lnTo>
                      <a:pt x="1096" y="297"/>
                    </a:lnTo>
                    <a:lnTo>
                      <a:pt x="1116" y="297"/>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35575" name="Freeform 23">
                <a:extLst>
                  <a:ext uri="{FF2B5EF4-FFF2-40B4-BE49-F238E27FC236}">
                    <a16:creationId xmlns:a16="http://schemas.microsoft.com/office/drawing/2014/main" id="{C7D995F3-E61B-B523-D477-A101A64F86C8}"/>
                  </a:ext>
                </a:extLst>
              </p:cNvPr>
              <p:cNvSpPr>
                <a:spLocks/>
              </p:cNvSpPr>
              <p:nvPr/>
            </p:nvSpPr>
            <p:spPr bwMode="auto">
              <a:xfrm>
                <a:off x="4032" y="3369"/>
                <a:ext cx="1105" cy="51"/>
              </a:xfrm>
              <a:custGeom>
                <a:avLst/>
                <a:gdLst>
                  <a:gd name="T0" fmla="*/ 0 w 1105"/>
                  <a:gd name="T1" fmla="*/ 0 h 51"/>
                  <a:gd name="T2" fmla="*/ 18 w 1105"/>
                  <a:gd name="T3" fmla="*/ 2 h 51"/>
                  <a:gd name="T4" fmla="*/ 18 w 1105"/>
                  <a:gd name="T5" fmla="*/ 7 h 51"/>
                  <a:gd name="T6" fmla="*/ 38 w 1105"/>
                  <a:gd name="T7" fmla="*/ 9 h 51"/>
                  <a:gd name="T8" fmla="*/ 57 w 1105"/>
                  <a:gd name="T9" fmla="*/ 11 h 51"/>
                  <a:gd name="T10" fmla="*/ 96 w 1105"/>
                  <a:gd name="T11" fmla="*/ 15 h 51"/>
                  <a:gd name="T12" fmla="*/ 116 w 1105"/>
                  <a:gd name="T13" fmla="*/ 17 h 51"/>
                  <a:gd name="T14" fmla="*/ 134 w 1105"/>
                  <a:gd name="T15" fmla="*/ 20 h 51"/>
                  <a:gd name="T16" fmla="*/ 154 w 1105"/>
                  <a:gd name="T17" fmla="*/ 22 h 51"/>
                  <a:gd name="T18" fmla="*/ 173 w 1105"/>
                  <a:gd name="T19" fmla="*/ 24 h 51"/>
                  <a:gd name="T20" fmla="*/ 193 w 1105"/>
                  <a:gd name="T21" fmla="*/ 26 h 51"/>
                  <a:gd name="T22" fmla="*/ 213 w 1105"/>
                  <a:gd name="T23" fmla="*/ 28 h 51"/>
                  <a:gd name="T24" fmla="*/ 232 w 1105"/>
                  <a:gd name="T25" fmla="*/ 31 h 51"/>
                  <a:gd name="T26" fmla="*/ 252 w 1105"/>
                  <a:gd name="T27" fmla="*/ 33 h 51"/>
                  <a:gd name="T28" fmla="*/ 289 w 1105"/>
                  <a:gd name="T29" fmla="*/ 35 h 51"/>
                  <a:gd name="T30" fmla="*/ 309 w 1105"/>
                  <a:gd name="T31" fmla="*/ 37 h 51"/>
                  <a:gd name="T32" fmla="*/ 348 w 1105"/>
                  <a:gd name="T33" fmla="*/ 37 h 51"/>
                  <a:gd name="T34" fmla="*/ 368 w 1105"/>
                  <a:gd name="T35" fmla="*/ 39 h 51"/>
                  <a:gd name="T36" fmla="*/ 406 w 1105"/>
                  <a:gd name="T37" fmla="*/ 41 h 51"/>
                  <a:gd name="T38" fmla="*/ 445 w 1105"/>
                  <a:gd name="T39" fmla="*/ 41 h 51"/>
                  <a:gd name="T40" fmla="*/ 464 w 1105"/>
                  <a:gd name="T41" fmla="*/ 44 h 51"/>
                  <a:gd name="T42" fmla="*/ 502 w 1105"/>
                  <a:gd name="T43" fmla="*/ 44 h 51"/>
                  <a:gd name="T44" fmla="*/ 522 w 1105"/>
                  <a:gd name="T45" fmla="*/ 46 h 51"/>
                  <a:gd name="T46" fmla="*/ 561 w 1105"/>
                  <a:gd name="T47" fmla="*/ 46 h 51"/>
                  <a:gd name="T48" fmla="*/ 600 w 1105"/>
                  <a:gd name="T49" fmla="*/ 46 h 51"/>
                  <a:gd name="T50" fmla="*/ 638 w 1105"/>
                  <a:gd name="T51" fmla="*/ 48 h 51"/>
                  <a:gd name="T52" fmla="*/ 677 w 1105"/>
                  <a:gd name="T53" fmla="*/ 48 h 51"/>
                  <a:gd name="T54" fmla="*/ 716 w 1105"/>
                  <a:gd name="T55" fmla="*/ 48 h 51"/>
                  <a:gd name="T56" fmla="*/ 754 w 1105"/>
                  <a:gd name="T57" fmla="*/ 48 h 51"/>
                  <a:gd name="T58" fmla="*/ 793 w 1105"/>
                  <a:gd name="T59" fmla="*/ 48 h 51"/>
                  <a:gd name="T60" fmla="*/ 832 w 1105"/>
                  <a:gd name="T61" fmla="*/ 48 h 51"/>
                  <a:gd name="T62" fmla="*/ 870 w 1105"/>
                  <a:gd name="T63" fmla="*/ 48 h 51"/>
                  <a:gd name="T64" fmla="*/ 890 w 1105"/>
                  <a:gd name="T65" fmla="*/ 50 h 51"/>
                  <a:gd name="T66" fmla="*/ 929 w 1105"/>
                  <a:gd name="T67" fmla="*/ 50 h 51"/>
                  <a:gd name="T68" fmla="*/ 968 w 1105"/>
                  <a:gd name="T69" fmla="*/ 50 h 51"/>
                  <a:gd name="T70" fmla="*/ 1006 w 1105"/>
                  <a:gd name="T71" fmla="*/ 50 h 51"/>
                  <a:gd name="T72" fmla="*/ 1045 w 1105"/>
                  <a:gd name="T73" fmla="*/ 50 h 51"/>
                  <a:gd name="T74" fmla="*/ 1084 w 1105"/>
                  <a:gd name="T75" fmla="*/ 5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5" h="51">
                    <a:moveTo>
                      <a:pt x="0" y="0"/>
                    </a:moveTo>
                    <a:lnTo>
                      <a:pt x="0" y="0"/>
                    </a:lnTo>
                    <a:lnTo>
                      <a:pt x="0" y="2"/>
                    </a:lnTo>
                    <a:lnTo>
                      <a:pt x="18" y="2"/>
                    </a:lnTo>
                    <a:lnTo>
                      <a:pt x="18" y="4"/>
                    </a:lnTo>
                    <a:lnTo>
                      <a:pt x="18" y="7"/>
                    </a:lnTo>
                    <a:lnTo>
                      <a:pt x="38" y="7"/>
                    </a:lnTo>
                    <a:lnTo>
                      <a:pt x="38" y="9"/>
                    </a:lnTo>
                    <a:lnTo>
                      <a:pt x="57" y="9"/>
                    </a:lnTo>
                    <a:lnTo>
                      <a:pt x="57" y="11"/>
                    </a:lnTo>
                    <a:lnTo>
                      <a:pt x="77" y="13"/>
                    </a:lnTo>
                    <a:lnTo>
                      <a:pt x="96" y="15"/>
                    </a:lnTo>
                    <a:lnTo>
                      <a:pt x="96" y="17"/>
                    </a:lnTo>
                    <a:lnTo>
                      <a:pt x="116" y="17"/>
                    </a:lnTo>
                    <a:lnTo>
                      <a:pt x="116" y="20"/>
                    </a:lnTo>
                    <a:lnTo>
                      <a:pt x="134" y="20"/>
                    </a:lnTo>
                    <a:lnTo>
                      <a:pt x="134" y="22"/>
                    </a:lnTo>
                    <a:lnTo>
                      <a:pt x="154" y="22"/>
                    </a:lnTo>
                    <a:lnTo>
                      <a:pt x="154" y="24"/>
                    </a:lnTo>
                    <a:lnTo>
                      <a:pt x="173" y="24"/>
                    </a:lnTo>
                    <a:lnTo>
                      <a:pt x="173" y="26"/>
                    </a:lnTo>
                    <a:lnTo>
                      <a:pt x="193" y="26"/>
                    </a:lnTo>
                    <a:lnTo>
                      <a:pt x="193" y="28"/>
                    </a:lnTo>
                    <a:lnTo>
                      <a:pt x="213" y="28"/>
                    </a:lnTo>
                    <a:lnTo>
                      <a:pt x="232" y="28"/>
                    </a:lnTo>
                    <a:lnTo>
                      <a:pt x="232" y="31"/>
                    </a:lnTo>
                    <a:lnTo>
                      <a:pt x="252" y="31"/>
                    </a:lnTo>
                    <a:lnTo>
                      <a:pt x="252" y="33"/>
                    </a:lnTo>
                    <a:lnTo>
                      <a:pt x="270" y="33"/>
                    </a:lnTo>
                    <a:lnTo>
                      <a:pt x="289" y="35"/>
                    </a:lnTo>
                    <a:lnTo>
                      <a:pt x="309" y="35"/>
                    </a:lnTo>
                    <a:lnTo>
                      <a:pt x="309" y="37"/>
                    </a:lnTo>
                    <a:lnTo>
                      <a:pt x="329" y="37"/>
                    </a:lnTo>
                    <a:lnTo>
                      <a:pt x="348" y="37"/>
                    </a:lnTo>
                    <a:lnTo>
                      <a:pt x="348" y="39"/>
                    </a:lnTo>
                    <a:lnTo>
                      <a:pt x="368" y="39"/>
                    </a:lnTo>
                    <a:lnTo>
                      <a:pt x="386" y="39"/>
                    </a:lnTo>
                    <a:lnTo>
                      <a:pt x="406" y="41"/>
                    </a:lnTo>
                    <a:lnTo>
                      <a:pt x="425" y="41"/>
                    </a:lnTo>
                    <a:lnTo>
                      <a:pt x="445" y="41"/>
                    </a:lnTo>
                    <a:lnTo>
                      <a:pt x="445" y="44"/>
                    </a:lnTo>
                    <a:lnTo>
                      <a:pt x="464" y="44"/>
                    </a:lnTo>
                    <a:lnTo>
                      <a:pt x="484" y="44"/>
                    </a:lnTo>
                    <a:lnTo>
                      <a:pt x="502" y="44"/>
                    </a:lnTo>
                    <a:lnTo>
                      <a:pt x="522" y="44"/>
                    </a:lnTo>
                    <a:lnTo>
                      <a:pt x="522" y="46"/>
                    </a:lnTo>
                    <a:lnTo>
                      <a:pt x="541" y="46"/>
                    </a:lnTo>
                    <a:lnTo>
                      <a:pt x="561" y="46"/>
                    </a:lnTo>
                    <a:lnTo>
                      <a:pt x="581" y="46"/>
                    </a:lnTo>
                    <a:lnTo>
                      <a:pt x="600" y="46"/>
                    </a:lnTo>
                    <a:lnTo>
                      <a:pt x="620" y="46"/>
                    </a:lnTo>
                    <a:lnTo>
                      <a:pt x="638" y="48"/>
                    </a:lnTo>
                    <a:lnTo>
                      <a:pt x="657" y="48"/>
                    </a:lnTo>
                    <a:lnTo>
                      <a:pt x="677" y="48"/>
                    </a:lnTo>
                    <a:lnTo>
                      <a:pt x="697" y="48"/>
                    </a:lnTo>
                    <a:lnTo>
                      <a:pt x="716" y="48"/>
                    </a:lnTo>
                    <a:lnTo>
                      <a:pt x="736" y="48"/>
                    </a:lnTo>
                    <a:lnTo>
                      <a:pt x="754" y="48"/>
                    </a:lnTo>
                    <a:lnTo>
                      <a:pt x="774" y="48"/>
                    </a:lnTo>
                    <a:lnTo>
                      <a:pt x="793" y="48"/>
                    </a:lnTo>
                    <a:lnTo>
                      <a:pt x="813" y="48"/>
                    </a:lnTo>
                    <a:lnTo>
                      <a:pt x="832" y="48"/>
                    </a:lnTo>
                    <a:lnTo>
                      <a:pt x="852" y="48"/>
                    </a:lnTo>
                    <a:lnTo>
                      <a:pt x="870" y="48"/>
                    </a:lnTo>
                    <a:lnTo>
                      <a:pt x="870" y="50"/>
                    </a:lnTo>
                    <a:lnTo>
                      <a:pt x="890" y="50"/>
                    </a:lnTo>
                    <a:lnTo>
                      <a:pt x="909" y="50"/>
                    </a:lnTo>
                    <a:lnTo>
                      <a:pt x="929" y="50"/>
                    </a:lnTo>
                    <a:lnTo>
                      <a:pt x="949" y="50"/>
                    </a:lnTo>
                    <a:lnTo>
                      <a:pt x="968" y="50"/>
                    </a:lnTo>
                    <a:lnTo>
                      <a:pt x="988" y="50"/>
                    </a:lnTo>
                    <a:lnTo>
                      <a:pt x="1006" y="50"/>
                    </a:lnTo>
                    <a:lnTo>
                      <a:pt x="1025" y="50"/>
                    </a:lnTo>
                    <a:lnTo>
                      <a:pt x="1045" y="50"/>
                    </a:lnTo>
                    <a:lnTo>
                      <a:pt x="1065" y="50"/>
                    </a:lnTo>
                    <a:lnTo>
                      <a:pt x="1084" y="50"/>
                    </a:lnTo>
                    <a:lnTo>
                      <a:pt x="1104" y="50"/>
                    </a:lnTo>
                  </a:path>
                </a:pathLst>
              </a:custGeom>
              <a:noFill/>
              <a:ln w="38100" cap="rnd" cmpd="sng">
                <a:solidFill>
                  <a:schemeClr val="accent2"/>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535576" name="Rectangle 24">
              <a:extLst>
                <a:ext uri="{FF2B5EF4-FFF2-40B4-BE49-F238E27FC236}">
                  <a16:creationId xmlns:a16="http://schemas.microsoft.com/office/drawing/2014/main" id="{8335CEE0-ABC5-542E-DFFA-08639E77C694}"/>
                </a:ext>
              </a:extLst>
            </p:cNvPr>
            <p:cNvSpPr>
              <a:spLocks noChangeArrowheads="1"/>
            </p:cNvSpPr>
            <p:nvPr/>
          </p:nvSpPr>
          <p:spPr bwMode="auto">
            <a:xfrm>
              <a:off x="1246" y="3446"/>
              <a:ext cx="3316" cy="54"/>
            </a:xfrm>
            <a:prstGeom prst="rect">
              <a:avLst/>
            </a:prstGeom>
            <a:solidFill>
              <a:srgbClr val="00DFCA"/>
            </a:solidFill>
            <a:ln w="381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535577" name="Group 25">
            <a:extLst>
              <a:ext uri="{FF2B5EF4-FFF2-40B4-BE49-F238E27FC236}">
                <a16:creationId xmlns:a16="http://schemas.microsoft.com/office/drawing/2014/main" id="{6C1B3705-FA59-1FB6-D4E8-900F0DDB15FA}"/>
              </a:ext>
            </a:extLst>
          </p:cNvPr>
          <p:cNvGrpSpPr>
            <a:grpSpLocks/>
          </p:cNvGrpSpPr>
          <p:nvPr/>
        </p:nvGrpSpPr>
        <p:grpSpPr bwMode="auto">
          <a:xfrm>
            <a:off x="1217613" y="1879600"/>
            <a:ext cx="4400550" cy="4533900"/>
            <a:chOff x="1511" y="884"/>
            <a:chExt cx="2772" cy="2856"/>
          </a:xfrm>
        </p:grpSpPr>
        <p:sp>
          <p:nvSpPr>
            <p:cNvPr id="535578" name="Line 26">
              <a:extLst>
                <a:ext uri="{FF2B5EF4-FFF2-40B4-BE49-F238E27FC236}">
                  <a16:creationId xmlns:a16="http://schemas.microsoft.com/office/drawing/2014/main" id="{5224159F-DE1D-E5FA-4AC3-5ADF72DDC476}"/>
                </a:ext>
              </a:extLst>
            </p:cNvPr>
            <p:cNvSpPr>
              <a:spLocks noChangeShapeType="1"/>
            </p:cNvSpPr>
            <p:nvPr/>
          </p:nvSpPr>
          <p:spPr bwMode="auto">
            <a:xfrm>
              <a:off x="2034" y="1112"/>
              <a:ext cx="0" cy="416"/>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579" name="Line 27">
              <a:extLst>
                <a:ext uri="{FF2B5EF4-FFF2-40B4-BE49-F238E27FC236}">
                  <a16:creationId xmlns:a16="http://schemas.microsoft.com/office/drawing/2014/main" id="{BF7AEF9F-D2E3-4076-9380-1B319B8C9CBF}"/>
                </a:ext>
              </a:extLst>
            </p:cNvPr>
            <p:cNvSpPr>
              <a:spLocks noChangeShapeType="1"/>
            </p:cNvSpPr>
            <p:nvPr/>
          </p:nvSpPr>
          <p:spPr bwMode="auto">
            <a:xfrm>
              <a:off x="3762" y="1112"/>
              <a:ext cx="0" cy="416"/>
            </a:xfrm>
            <a:prstGeom prst="line">
              <a:avLst/>
            </a:prstGeom>
            <a:noFill/>
            <a:ln w="571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580" name="Rectangle 28">
              <a:extLst>
                <a:ext uri="{FF2B5EF4-FFF2-40B4-BE49-F238E27FC236}">
                  <a16:creationId xmlns:a16="http://schemas.microsoft.com/office/drawing/2014/main" id="{F9AA7F3A-12F2-4F6A-97E0-A4128451D574}"/>
                </a:ext>
              </a:extLst>
            </p:cNvPr>
            <p:cNvSpPr>
              <a:spLocks noChangeArrowheads="1"/>
            </p:cNvSpPr>
            <p:nvPr/>
          </p:nvSpPr>
          <p:spPr bwMode="auto">
            <a:xfrm>
              <a:off x="1511" y="884"/>
              <a:ext cx="1048" cy="284"/>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spcBef>
                  <a:spcPct val="50000"/>
                </a:spcBef>
              </a:pPr>
              <a:r>
                <a:rPr lang="en-US" altLang="en-US" sz="2000" b="1"/>
                <a:t>Lower Spec</a:t>
              </a:r>
              <a:endParaRPr lang="en-US" altLang="en-US" sz="2000"/>
            </a:p>
          </p:txBody>
        </p:sp>
        <p:sp>
          <p:nvSpPr>
            <p:cNvPr id="535581" name="Rectangle 29">
              <a:extLst>
                <a:ext uri="{FF2B5EF4-FFF2-40B4-BE49-F238E27FC236}">
                  <a16:creationId xmlns:a16="http://schemas.microsoft.com/office/drawing/2014/main" id="{5DC0FF75-1F0C-5EB0-E942-FAB7C6B8AC60}"/>
                </a:ext>
              </a:extLst>
            </p:cNvPr>
            <p:cNvSpPr>
              <a:spLocks noChangeArrowheads="1"/>
            </p:cNvSpPr>
            <p:nvPr/>
          </p:nvSpPr>
          <p:spPr bwMode="auto">
            <a:xfrm>
              <a:off x="3243" y="884"/>
              <a:ext cx="1040" cy="284"/>
            </a:xfrm>
            <a:prstGeom prst="rect">
              <a:avLst/>
            </a:prstGeom>
            <a:noFill/>
            <a:ln w="57150">
              <a:solidFill>
                <a:srgbClr val="FF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spcBef>
                  <a:spcPct val="50000"/>
                </a:spcBef>
              </a:pPr>
              <a:r>
                <a:rPr lang="en-US" altLang="en-US" sz="2000" b="1"/>
                <a:t>Upper Spec</a:t>
              </a:r>
              <a:endParaRPr lang="en-US" altLang="en-US" sz="2000"/>
            </a:p>
          </p:txBody>
        </p:sp>
        <p:sp>
          <p:nvSpPr>
            <p:cNvPr id="535582" name="Line 30">
              <a:extLst>
                <a:ext uri="{FF2B5EF4-FFF2-40B4-BE49-F238E27FC236}">
                  <a16:creationId xmlns:a16="http://schemas.microsoft.com/office/drawing/2014/main" id="{7271BBAA-C5FC-08A8-E3B0-D8D7474AEF7E}"/>
                </a:ext>
              </a:extLst>
            </p:cNvPr>
            <p:cNvSpPr>
              <a:spLocks noChangeShapeType="1"/>
            </p:cNvSpPr>
            <p:nvPr/>
          </p:nvSpPr>
          <p:spPr bwMode="auto">
            <a:xfrm>
              <a:off x="2039" y="1540"/>
              <a:ext cx="0" cy="2200"/>
            </a:xfrm>
            <a:prstGeom prst="line">
              <a:avLst/>
            </a:prstGeom>
            <a:noFill/>
            <a:ln w="571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583" name="Line 31">
              <a:extLst>
                <a:ext uri="{FF2B5EF4-FFF2-40B4-BE49-F238E27FC236}">
                  <a16:creationId xmlns:a16="http://schemas.microsoft.com/office/drawing/2014/main" id="{134AE22E-6F97-5E12-749F-7332903846FC}"/>
                </a:ext>
              </a:extLst>
            </p:cNvPr>
            <p:cNvSpPr>
              <a:spLocks noChangeShapeType="1"/>
            </p:cNvSpPr>
            <p:nvPr/>
          </p:nvSpPr>
          <p:spPr bwMode="auto">
            <a:xfrm>
              <a:off x="3758" y="1540"/>
              <a:ext cx="0" cy="2200"/>
            </a:xfrm>
            <a:prstGeom prst="line">
              <a:avLst/>
            </a:prstGeom>
            <a:noFill/>
            <a:ln w="57150">
              <a:solidFill>
                <a:srgbClr val="FF000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535584" name="Line 32">
            <a:extLst>
              <a:ext uri="{FF2B5EF4-FFF2-40B4-BE49-F238E27FC236}">
                <a16:creationId xmlns:a16="http://schemas.microsoft.com/office/drawing/2014/main" id="{B5CCEA11-B423-A000-85C0-E9A30258C1DF}"/>
              </a:ext>
            </a:extLst>
          </p:cNvPr>
          <p:cNvSpPr>
            <a:spLocks noChangeShapeType="1"/>
          </p:cNvSpPr>
          <p:nvPr/>
        </p:nvSpPr>
        <p:spPr bwMode="auto">
          <a:xfrm flipH="1" flipV="1">
            <a:off x="3727450" y="3795713"/>
            <a:ext cx="2749550" cy="10668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585" name="Line 33">
            <a:extLst>
              <a:ext uri="{FF2B5EF4-FFF2-40B4-BE49-F238E27FC236}">
                <a16:creationId xmlns:a16="http://schemas.microsoft.com/office/drawing/2014/main" id="{AD66B3A1-EC45-B288-AE5E-5C3973FBB42A}"/>
              </a:ext>
            </a:extLst>
          </p:cNvPr>
          <p:cNvSpPr>
            <a:spLocks noChangeShapeType="1"/>
          </p:cNvSpPr>
          <p:nvPr/>
        </p:nvSpPr>
        <p:spPr bwMode="auto">
          <a:xfrm flipH="1" flipV="1">
            <a:off x="4911725" y="4873625"/>
            <a:ext cx="1558925" cy="24447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586" name="Line 34">
            <a:extLst>
              <a:ext uri="{FF2B5EF4-FFF2-40B4-BE49-F238E27FC236}">
                <a16:creationId xmlns:a16="http://schemas.microsoft.com/office/drawing/2014/main" id="{0511BCE3-33AE-063D-59DB-784C512761F0}"/>
              </a:ext>
            </a:extLst>
          </p:cNvPr>
          <p:cNvSpPr>
            <a:spLocks noChangeShapeType="1"/>
          </p:cNvSpPr>
          <p:nvPr/>
        </p:nvSpPr>
        <p:spPr bwMode="auto">
          <a:xfrm flipH="1">
            <a:off x="5075238" y="5349875"/>
            <a:ext cx="1350962" cy="65722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587" name="Rectangle 35">
            <a:extLst>
              <a:ext uri="{FF2B5EF4-FFF2-40B4-BE49-F238E27FC236}">
                <a16:creationId xmlns:a16="http://schemas.microsoft.com/office/drawing/2014/main" id="{EBF25F41-2703-8979-E216-86F305239759}"/>
              </a:ext>
            </a:extLst>
          </p:cNvPr>
          <p:cNvSpPr>
            <a:spLocks noChangeArrowheads="1"/>
          </p:cNvSpPr>
          <p:nvPr/>
        </p:nvSpPr>
        <p:spPr bwMode="auto">
          <a:xfrm>
            <a:off x="515938" y="3192463"/>
            <a:ext cx="1400175" cy="422275"/>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spcBef>
                <a:spcPct val="50000"/>
              </a:spcBef>
            </a:pPr>
            <a:r>
              <a:rPr lang="en-US" altLang="en-US" sz="2000" b="1"/>
              <a:t>P/T = 20%</a:t>
            </a:r>
            <a:endParaRPr lang="en-US" altLang="en-US" sz="2000"/>
          </a:p>
        </p:txBody>
      </p:sp>
      <p:sp>
        <p:nvSpPr>
          <p:cNvPr id="535588" name="Rectangle 36">
            <a:extLst>
              <a:ext uri="{FF2B5EF4-FFF2-40B4-BE49-F238E27FC236}">
                <a16:creationId xmlns:a16="http://schemas.microsoft.com/office/drawing/2014/main" id="{4150C6E0-D2DA-0182-3497-3CA6D308A6D4}"/>
              </a:ext>
            </a:extLst>
          </p:cNvPr>
          <p:cNvSpPr>
            <a:spLocks noChangeArrowheads="1"/>
          </p:cNvSpPr>
          <p:nvPr/>
        </p:nvSpPr>
        <p:spPr bwMode="auto">
          <a:xfrm>
            <a:off x="458788" y="4222750"/>
            <a:ext cx="1541462" cy="422275"/>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spcBef>
                <a:spcPct val="50000"/>
              </a:spcBef>
            </a:pPr>
            <a:r>
              <a:rPr lang="en-US" altLang="en-US" sz="2000" b="1"/>
              <a:t>P/T = 100%</a:t>
            </a:r>
            <a:endParaRPr lang="en-US" altLang="en-US" sz="2000"/>
          </a:p>
        </p:txBody>
      </p:sp>
      <p:sp>
        <p:nvSpPr>
          <p:cNvPr id="535589" name="Rectangle 37">
            <a:extLst>
              <a:ext uri="{FF2B5EF4-FFF2-40B4-BE49-F238E27FC236}">
                <a16:creationId xmlns:a16="http://schemas.microsoft.com/office/drawing/2014/main" id="{A8AB26B0-058C-CA74-2FAF-0FC53E7E7AB4}"/>
              </a:ext>
            </a:extLst>
          </p:cNvPr>
          <p:cNvSpPr>
            <a:spLocks noChangeArrowheads="1"/>
          </p:cNvSpPr>
          <p:nvPr/>
        </p:nvSpPr>
        <p:spPr bwMode="auto">
          <a:xfrm>
            <a:off x="393700" y="5402263"/>
            <a:ext cx="1541463" cy="422275"/>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spcBef>
                <a:spcPct val="50000"/>
              </a:spcBef>
            </a:pPr>
            <a:r>
              <a:rPr lang="en-US" altLang="en-US" sz="2000" b="1"/>
              <a:t>P/T = 150%</a:t>
            </a:r>
            <a:endParaRPr lang="en-US" altLang="en-US" sz="2000"/>
          </a:p>
        </p:txBody>
      </p:sp>
      <p:graphicFrame>
        <p:nvGraphicFramePr>
          <p:cNvPr id="535590" name="Object 38">
            <a:hlinkClick r:id="" action="ppaction://ole?verb=0"/>
            <a:extLst>
              <a:ext uri="{FF2B5EF4-FFF2-40B4-BE49-F238E27FC236}">
                <a16:creationId xmlns:a16="http://schemas.microsoft.com/office/drawing/2014/main" id="{BEB29BDF-906F-63A2-E0D1-BFE4F6A3F995}"/>
              </a:ext>
            </a:extLst>
          </p:cNvPr>
          <p:cNvGraphicFramePr>
            <a:graphicFrameLocks/>
          </p:cNvGraphicFramePr>
          <p:nvPr/>
        </p:nvGraphicFramePr>
        <p:xfrm>
          <a:off x="5756275" y="2074863"/>
          <a:ext cx="3063875" cy="838200"/>
        </p:xfrm>
        <a:graphic>
          <a:graphicData uri="http://schemas.openxmlformats.org/presentationml/2006/ole">
            <mc:AlternateContent xmlns:mc="http://schemas.openxmlformats.org/markup-compatibility/2006">
              <mc:Choice xmlns:v="urn:schemas-microsoft-com:vml" Requires="v">
                <p:oleObj name="Equation" r:id="rId3" imgW="1447560" imgH="393480" progId="Equation.3">
                  <p:embed/>
                </p:oleObj>
              </mc:Choice>
              <mc:Fallback>
                <p:oleObj name="Equation" r:id="rId3" imgW="1447560" imgH="393480" progId="Equation.3">
                  <p:embed/>
                  <p:pic>
                    <p:nvPicPr>
                      <p:cNvPr id="0" name="Object 3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56275" y="2074863"/>
                        <a:ext cx="3063875" cy="838200"/>
                      </a:xfrm>
                      <a:prstGeom prst="rect">
                        <a:avLst/>
                      </a:prstGeom>
                      <a:solidFill>
                        <a:srgbClr val="FFFFCC"/>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35592" name="Text Box 40">
            <a:extLst>
              <a:ext uri="{FF2B5EF4-FFF2-40B4-BE49-F238E27FC236}">
                <a16:creationId xmlns:a16="http://schemas.microsoft.com/office/drawing/2014/main" id="{EE3DE21E-8A30-0C4A-F6FD-8A90D2C4911B}"/>
              </a:ext>
            </a:extLst>
          </p:cNvPr>
          <p:cNvSpPr txBox="1">
            <a:spLocks noChangeArrowheads="1"/>
          </p:cNvSpPr>
          <p:nvPr/>
        </p:nvSpPr>
        <p:spPr bwMode="auto">
          <a:xfrm>
            <a:off x="6056313" y="3278188"/>
            <a:ext cx="2589212" cy="822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GB" altLang="en-US" sz="2400" b="1"/>
              <a:t>Desired: 10 %</a:t>
            </a:r>
          </a:p>
          <a:p>
            <a:pPr eaLnBrk="0" hangingPunct="0"/>
            <a:r>
              <a:rPr lang="en-GB" altLang="en-US" sz="2400" b="1"/>
              <a:t>Borderline: 30 %</a:t>
            </a:r>
            <a:endParaRPr lang="en-GB" altLang="en-US" sz="1800" b="1"/>
          </a:p>
        </p:txBody>
      </p:sp>
      <p:sp>
        <p:nvSpPr>
          <p:cNvPr id="535593" name="Text Box 41">
            <a:extLst>
              <a:ext uri="{FF2B5EF4-FFF2-40B4-BE49-F238E27FC236}">
                <a16:creationId xmlns:a16="http://schemas.microsoft.com/office/drawing/2014/main" id="{B26F6C1F-FECD-E5A5-8F5B-D55669ACAD50}"/>
              </a:ext>
            </a:extLst>
          </p:cNvPr>
          <p:cNvSpPr txBox="1">
            <a:spLocks noChangeArrowheads="1"/>
          </p:cNvSpPr>
          <p:nvPr/>
        </p:nvSpPr>
        <p:spPr bwMode="auto">
          <a:xfrm>
            <a:off x="107950" y="917575"/>
            <a:ext cx="892175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eaLnBrk="0" hangingPunct="0"/>
            <a:r>
              <a:rPr lang="en-GB" altLang="en-US" sz="2000" b="1">
                <a:solidFill>
                  <a:srgbClr val="FF3300"/>
                </a:solidFill>
              </a:rPr>
              <a:t>Precision to Tolerance Ratio -</a:t>
            </a:r>
            <a:r>
              <a:rPr lang="en-GB" altLang="en-US" sz="2000">
                <a:solidFill>
                  <a:srgbClr val="FF3300"/>
                </a:solidFill>
                <a:effectLst>
                  <a:outerShdw blurRad="38100" dist="38100" dir="2700000" algn="tl">
                    <a:srgbClr val="C0C0C0"/>
                  </a:outerShdw>
                </a:effectLst>
              </a:rPr>
              <a:t> </a:t>
            </a:r>
            <a:r>
              <a:rPr lang="en-GB" altLang="en-US" sz="2000" b="1"/>
              <a:t>Addresses what percent of the Tolerance is taken up by the Measurement Error</a:t>
            </a:r>
            <a:endParaRPr lang="en-GB" altLang="en-US" sz="2000"/>
          </a:p>
          <a:p>
            <a:pPr eaLnBrk="0" hangingPunct="0"/>
            <a:endParaRPr lang="en-GB" altLang="en-US" sz="2000" u="sng">
              <a:solidFill>
                <a:srgbClr val="FF3300"/>
              </a:solidFill>
            </a:endParaRPr>
          </a:p>
        </p:txBody>
      </p:sp>
      <p:sp>
        <p:nvSpPr>
          <p:cNvPr id="535594" name="AutoShape 42">
            <a:extLst>
              <a:ext uri="{FF2B5EF4-FFF2-40B4-BE49-F238E27FC236}">
                <a16:creationId xmlns:a16="http://schemas.microsoft.com/office/drawing/2014/main" id="{77B2AE09-9174-4ADE-3C59-5ACFEA9686CF}"/>
              </a:ext>
            </a:extLst>
          </p:cNvPr>
          <p:cNvSpPr>
            <a:spLocks noChangeArrowheads="1"/>
          </p:cNvSpPr>
          <p:nvPr/>
        </p:nvSpPr>
        <p:spPr bwMode="auto">
          <a:xfrm>
            <a:off x="2135188" y="2693988"/>
            <a:ext cx="2636837" cy="230187"/>
          </a:xfrm>
          <a:prstGeom prst="leftRightArrow">
            <a:avLst>
              <a:gd name="adj1" fmla="val 50000"/>
              <a:gd name="adj2" fmla="val 229104"/>
            </a:avLst>
          </a:prstGeom>
          <a:solidFill>
            <a:schemeClr val="accent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35595" name="Text Box 43">
            <a:extLst>
              <a:ext uri="{FF2B5EF4-FFF2-40B4-BE49-F238E27FC236}">
                <a16:creationId xmlns:a16="http://schemas.microsoft.com/office/drawing/2014/main" id="{1F25DD94-F393-53C9-3793-41033F56293A}"/>
              </a:ext>
            </a:extLst>
          </p:cNvPr>
          <p:cNvSpPr txBox="1">
            <a:spLocks noChangeArrowheads="1"/>
          </p:cNvSpPr>
          <p:nvPr/>
        </p:nvSpPr>
        <p:spPr bwMode="auto">
          <a:xfrm>
            <a:off x="2566988" y="5638800"/>
            <a:ext cx="17716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US" sz="1600" b="1"/>
              <a:t>MEASUREMENT</a:t>
            </a:r>
            <a:br>
              <a:rPr lang="en-US" altLang="en-US" sz="1600" b="1"/>
            </a:br>
            <a:r>
              <a:rPr lang="en-US" altLang="en-US" sz="1600" b="1"/>
              <a:t>SYSTEM</a:t>
            </a:r>
          </a:p>
        </p:txBody>
      </p:sp>
      <p:sp>
        <p:nvSpPr>
          <p:cNvPr id="535596" name="Rectangle 44">
            <a:extLst>
              <a:ext uri="{FF2B5EF4-FFF2-40B4-BE49-F238E27FC236}">
                <a16:creationId xmlns:a16="http://schemas.microsoft.com/office/drawing/2014/main" id="{DAEB180E-23B3-5981-CDDA-54E96FEF210A}"/>
              </a:ext>
            </a:extLst>
          </p:cNvPr>
          <p:cNvSpPr>
            <a:spLocks noChangeArrowheads="1"/>
          </p:cNvSpPr>
          <p:nvPr/>
        </p:nvSpPr>
        <p:spPr bwMode="auto">
          <a:xfrm>
            <a:off x="6543675" y="4799013"/>
            <a:ext cx="2055813" cy="711200"/>
          </a:xfrm>
          <a:prstGeom prst="rect">
            <a:avLst/>
          </a:prstGeom>
          <a:solidFill>
            <a:schemeClr val="bg1"/>
          </a:solidFill>
          <a:ln w="12700">
            <a:solidFill>
              <a:srgbClr val="FF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spcBef>
                <a:spcPct val="50000"/>
              </a:spcBef>
            </a:pPr>
            <a:r>
              <a:rPr lang="en-US" altLang="en-US" sz="2000"/>
              <a:t>measurement system variation</a:t>
            </a:r>
          </a:p>
        </p:txBody>
      </p:sp>
      <p:sp>
        <p:nvSpPr>
          <p:cNvPr id="535597" name="AutoShape 45">
            <a:extLst>
              <a:ext uri="{FF2B5EF4-FFF2-40B4-BE49-F238E27FC236}">
                <a16:creationId xmlns:a16="http://schemas.microsoft.com/office/drawing/2014/main" id="{FFA8DB31-1E34-1A01-8646-20789DD21BF4}"/>
              </a:ext>
            </a:extLst>
          </p:cNvPr>
          <p:cNvSpPr>
            <a:spLocks noChangeArrowheads="1"/>
          </p:cNvSpPr>
          <p:nvPr/>
        </p:nvSpPr>
        <p:spPr bwMode="auto">
          <a:xfrm rot="2215371">
            <a:off x="7708900" y="1485900"/>
            <a:ext cx="685800" cy="685800"/>
          </a:xfrm>
          <a:prstGeom prst="downArrow">
            <a:avLst>
              <a:gd name="adj1" fmla="val 50000"/>
              <a:gd name="adj2" fmla="val 25000"/>
            </a:avLst>
          </a:prstGeom>
          <a:solidFill>
            <a:srgbClr val="CC00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p>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a:extLst>
              <a:ext uri="{FF2B5EF4-FFF2-40B4-BE49-F238E27FC236}">
                <a16:creationId xmlns:a16="http://schemas.microsoft.com/office/drawing/2014/main" id="{C2B5ED1B-263C-D9A3-BCC9-01BB3AFA7A24}"/>
              </a:ext>
            </a:extLst>
          </p:cNvPr>
          <p:cNvSpPr>
            <a:spLocks noGrp="1" noChangeArrowheads="1"/>
          </p:cNvSpPr>
          <p:nvPr>
            <p:ph type="title"/>
          </p:nvPr>
        </p:nvSpPr>
        <p:spPr/>
        <p:txBody>
          <a:bodyPr/>
          <a:lstStyle/>
          <a:p>
            <a:r>
              <a:rPr lang="en-US" altLang="en-US">
                <a:effectLst/>
              </a:rPr>
              <a:t>Interpreting P/T</a:t>
            </a:r>
          </a:p>
        </p:txBody>
      </p:sp>
      <p:sp>
        <p:nvSpPr>
          <p:cNvPr id="537603" name="Rectangle 3">
            <a:extLst>
              <a:ext uri="{FF2B5EF4-FFF2-40B4-BE49-F238E27FC236}">
                <a16:creationId xmlns:a16="http://schemas.microsoft.com/office/drawing/2014/main" id="{3C7B45D2-E923-AB42-6C82-2C9EEE5B20A8}"/>
              </a:ext>
            </a:extLst>
          </p:cNvPr>
          <p:cNvSpPr>
            <a:spLocks noGrp="1" noChangeArrowheads="1"/>
          </p:cNvSpPr>
          <p:nvPr>
            <p:ph type="body" idx="1"/>
          </p:nvPr>
        </p:nvSpPr>
        <p:spPr>
          <a:xfrm>
            <a:off x="252413" y="5241925"/>
            <a:ext cx="8570912" cy="538163"/>
          </a:xfrm>
          <a:noFill/>
          <a:ln/>
        </p:spPr>
        <p:txBody>
          <a:bodyPr/>
          <a:lstStyle/>
          <a:p>
            <a:r>
              <a:rPr lang="en-US" altLang="en-US" b="1"/>
              <a:t>General guideline for interpreting Precision to Tolerance results.</a:t>
            </a:r>
          </a:p>
        </p:txBody>
      </p:sp>
      <p:sp>
        <p:nvSpPr>
          <p:cNvPr id="537604" name="Rectangle 4">
            <a:extLst>
              <a:ext uri="{FF2B5EF4-FFF2-40B4-BE49-F238E27FC236}">
                <a16:creationId xmlns:a16="http://schemas.microsoft.com/office/drawing/2014/main" id="{D3042EDA-EAEE-289A-4ACE-8F2503F47CFB}"/>
              </a:ext>
            </a:extLst>
          </p:cNvPr>
          <p:cNvSpPr>
            <a:spLocks noChangeArrowheads="1"/>
          </p:cNvSpPr>
          <p:nvPr/>
        </p:nvSpPr>
        <p:spPr bwMode="auto">
          <a:xfrm>
            <a:off x="6029325" y="1312863"/>
            <a:ext cx="1766888"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Unacceptable</a:t>
            </a:r>
          </a:p>
        </p:txBody>
      </p:sp>
      <p:sp>
        <p:nvSpPr>
          <p:cNvPr id="537605" name="Freeform 5">
            <a:extLst>
              <a:ext uri="{FF2B5EF4-FFF2-40B4-BE49-F238E27FC236}">
                <a16:creationId xmlns:a16="http://schemas.microsoft.com/office/drawing/2014/main" id="{1DB2151D-3430-AC0E-7548-D64CB3296A3F}"/>
              </a:ext>
            </a:extLst>
          </p:cNvPr>
          <p:cNvSpPr>
            <a:spLocks/>
          </p:cNvSpPr>
          <p:nvPr/>
        </p:nvSpPr>
        <p:spPr bwMode="auto">
          <a:xfrm>
            <a:off x="1055688" y="2343150"/>
            <a:ext cx="1509712" cy="1225550"/>
          </a:xfrm>
          <a:custGeom>
            <a:avLst/>
            <a:gdLst>
              <a:gd name="T0" fmla="*/ 0 w 620"/>
              <a:gd name="T1" fmla="*/ 500 h 500"/>
              <a:gd name="T2" fmla="*/ 0 w 620"/>
              <a:gd name="T3" fmla="*/ 0 h 500"/>
              <a:gd name="T4" fmla="*/ 620 w 620"/>
              <a:gd name="T5" fmla="*/ 0 h 500"/>
              <a:gd name="T6" fmla="*/ 620 w 620"/>
              <a:gd name="T7" fmla="*/ 480 h 500"/>
            </a:gdLst>
            <a:ahLst/>
            <a:cxnLst>
              <a:cxn ang="0">
                <a:pos x="T0" y="T1"/>
              </a:cxn>
              <a:cxn ang="0">
                <a:pos x="T2" y="T3"/>
              </a:cxn>
              <a:cxn ang="0">
                <a:pos x="T4" y="T5"/>
              </a:cxn>
              <a:cxn ang="0">
                <a:pos x="T6" y="T7"/>
              </a:cxn>
            </a:cxnLst>
            <a:rect l="0" t="0" r="r" b="b"/>
            <a:pathLst>
              <a:path w="620" h="500">
                <a:moveTo>
                  <a:pt x="0" y="500"/>
                </a:moveTo>
                <a:lnTo>
                  <a:pt x="0" y="0"/>
                </a:lnTo>
                <a:lnTo>
                  <a:pt x="620" y="0"/>
                </a:lnTo>
                <a:lnTo>
                  <a:pt x="620" y="480"/>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7606" name="Freeform 6">
            <a:extLst>
              <a:ext uri="{FF2B5EF4-FFF2-40B4-BE49-F238E27FC236}">
                <a16:creationId xmlns:a16="http://schemas.microsoft.com/office/drawing/2014/main" id="{4C640BCA-BBDB-C5D5-413E-27001BFA4085}"/>
              </a:ext>
            </a:extLst>
          </p:cNvPr>
          <p:cNvSpPr>
            <a:spLocks/>
          </p:cNvSpPr>
          <p:nvPr/>
        </p:nvSpPr>
        <p:spPr bwMode="auto">
          <a:xfrm>
            <a:off x="2566988" y="2343150"/>
            <a:ext cx="1525587" cy="1225550"/>
          </a:xfrm>
          <a:custGeom>
            <a:avLst/>
            <a:gdLst>
              <a:gd name="T0" fmla="*/ 0 w 620"/>
              <a:gd name="T1" fmla="*/ 500 h 500"/>
              <a:gd name="T2" fmla="*/ 0 w 620"/>
              <a:gd name="T3" fmla="*/ 0 h 500"/>
              <a:gd name="T4" fmla="*/ 620 w 620"/>
              <a:gd name="T5" fmla="*/ 0 h 500"/>
              <a:gd name="T6" fmla="*/ 620 w 620"/>
              <a:gd name="T7" fmla="*/ 480 h 500"/>
            </a:gdLst>
            <a:ahLst/>
            <a:cxnLst>
              <a:cxn ang="0">
                <a:pos x="T0" y="T1"/>
              </a:cxn>
              <a:cxn ang="0">
                <a:pos x="T2" y="T3"/>
              </a:cxn>
              <a:cxn ang="0">
                <a:pos x="T4" y="T5"/>
              </a:cxn>
              <a:cxn ang="0">
                <a:pos x="T6" y="T7"/>
              </a:cxn>
            </a:cxnLst>
            <a:rect l="0" t="0" r="r" b="b"/>
            <a:pathLst>
              <a:path w="620" h="500">
                <a:moveTo>
                  <a:pt x="0" y="500"/>
                </a:moveTo>
                <a:lnTo>
                  <a:pt x="0" y="0"/>
                </a:lnTo>
                <a:lnTo>
                  <a:pt x="620" y="0"/>
                </a:lnTo>
                <a:lnTo>
                  <a:pt x="620" y="480"/>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7607" name="Freeform 7">
            <a:extLst>
              <a:ext uri="{FF2B5EF4-FFF2-40B4-BE49-F238E27FC236}">
                <a16:creationId xmlns:a16="http://schemas.microsoft.com/office/drawing/2014/main" id="{EF34AD04-13D3-40B6-6383-6817DFAFAFE5}"/>
              </a:ext>
            </a:extLst>
          </p:cNvPr>
          <p:cNvSpPr>
            <a:spLocks/>
          </p:cNvSpPr>
          <p:nvPr/>
        </p:nvSpPr>
        <p:spPr bwMode="auto">
          <a:xfrm>
            <a:off x="4094163" y="2343150"/>
            <a:ext cx="1489075" cy="1246188"/>
          </a:xfrm>
          <a:custGeom>
            <a:avLst/>
            <a:gdLst>
              <a:gd name="T0" fmla="*/ 0 w 612"/>
              <a:gd name="T1" fmla="*/ 500 h 508"/>
              <a:gd name="T2" fmla="*/ 0 w 612"/>
              <a:gd name="T3" fmla="*/ 0 h 508"/>
              <a:gd name="T4" fmla="*/ 612 w 612"/>
              <a:gd name="T5" fmla="*/ 0 h 508"/>
              <a:gd name="T6" fmla="*/ 612 w 612"/>
              <a:gd name="T7" fmla="*/ 508 h 508"/>
            </a:gdLst>
            <a:ahLst/>
            <a:cxnLst>
              <a:cxn ang="0">
                <a:pos x="T0" y="T1"/>
              </a:cxn>
              <a:cxn ang="0">
                <a:pos x="T2" y="T3"/>
              </a:cxn>
              <a:cxn ang="0">
                <a:pos x="T4" y="T5"/>
              </a:cxn>
              <a:cxn ang="0">
                <a:pos x="T6" y="T7"/>
              </a:cxn>
            </a:cxnLst>
            <a:rect l="0" t="0" r="r" b="b"/>
            <a:pathLst>
              <a:path w="612" h="508">
                <a:moveTo>
                  <a:pt x="0" y="500"/>
                </a:moveTo>
                <a:lnTo>
                  <a:pt x="0" y="0"/>
                </a:lnTo>
                <a:lnTo>
                  <a:pt x="612" y="0"/>
                </a:lnTo>
                <a:lnTo>
                  <a:pt x="612" y="508"/>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7608" name="Line 8">
            <a:extLst>
              <a:ext uri="{FF2B5EF4-FFF2-40B4-BE49-F238E27FC236}">
                <a16:creationId xmlns:a16="http://schemas.microsoft.com/office/drawing/2014/main" id="{C1474BDB-8DDD-18A3-6449-F520496744AA}"/>
              </a:ext>
            </a:extLst>
          </p:cNvPr>
          <p:cNvSpPr>
            <a:spLocks noChangeShapeType="1"/>
          </p:cNvSpPr>
          <p:nvPr/>
        </p:nvSpPr>
        <p:spPr bwMode="auto">
          <a:xfrm>
            <a:off x="8186738" y="2074863"/>
            <a:ext cx="0" cy="147478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7609" name="Rectangle 9">
            <a:extLst>
              <a:ext uri="{FF2B5EF4-FFF2-40B4-BE49-F238E27FC236}">
                <a16:creationId xmlns:a16="http://schemas.microsoft.com/office/drawing/2014/main" id="{064AB728-671A-6EA8-BE9D-1CED469C15A0}"/>
              </a:ext>
            </a:extLst>
          </p:cNvPr>
          <p:cNvSpPr>
            <a:spLocks noChangeArrowheads="1"/>
          </p:cNvSpPr>
          <p:nvPr/>
        </p:nvSpPr>
        <p:spPr bwMode="auto">
          <a:xfrm>
            <a:off x="1055688" y="2089150"/>
            <a:ext cx="1508125" cy="4254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Desired   </a:t>
            </a:r>
          </a:p>
        </p:txBody>
      </p:sp>
      <p:sp>
        <p:nvSpPr>
          <p:cNvPr id="537610" name="Rectangle 10">
            <a:extLst>
              <a:ext uri="{FF2B5EF4-FFF2-40B4-BE49-F238E27FC236}">
                <a16:creationId xmlns:a16="http://schemas.microsoft.com/office/drawing/2014/main" id="{A7A20261-ED10-C006-9D8C-AB824C7AA52A}"/>
              </a:ext>
            </a:extLst>
          </p:cNvPr>
          <p:cNvSpPr>
            <a:spLocks noChangeArrowheads="1"/>
          </p:cNvSpPr>
          <p:nvPr/>
        </p:nvSpPr>
        <p:spPr bwMode="auto">
          <a:xfrm>
            <a:off x="2566988" y="2089150"/>
            <a:ext cx="1538287" cy="4254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Acceptable</a:t>
            </a:r>
          </a:p>
        </p:txBody>
      </p:sp>
      <p:sp>
        <p:nvSpPr>
          <p:cNvPr id="537611" name="Rectangle 11">
            <a:extLst>
              <a:ext uri="{FF2B5EF4-FFF2-40B4-BE49-F238E27FC236}">
                <a16:creationId xmlns:a16="http://schemas.microsoft.com/office/drawing/2014/main" id="{AC8E4EA5-D9FD-397A-D545-669053B09F1A}"/>
              </a:ext>
            </a:extLst>
          </p:cNvPr>
          <p:cNvSpPr>
            <a:spLocks noChangeArrowheads="1"/>
          </p:cNvSpPr>
          <p:nvPr/>
        </p:nvSpPr>
        <p:spPr bwMode="auto">
          <a:xfrm>
            <a:off x="4095750" y="2089150"/>
            <a:ext cx="1489075" cy="425450"/>
          </a:xfrm>
          <a:prstGeom prst="rect">
            <a:avLst/>
          </a:prstGeom>
          <a:solidFill>
            <a:schemeClr val="bg1"/>
          </a:solidFill>
          <a:ln w="2857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a:t> Borderline </a:t>
            </a:r>
          </a:p>
        </p:txBody>
      </p:sp>
      <p:sp>
        <p:nvSpPr>
          <p:cNvPr id="537612" name="Line 12">
            <a:extLst>
              <a:ext uri="{FF2B5EF4-FFF2-40B4-BE49-F238E27FC236}">
                <a16:creationId xmlns:a16="http://schemas.microsoft.com/office/drawing/2014/main" id="{68503926-A012-1F4C-3C23-8DB0DBC56CFC}"/>
              </a:ext>
            </a:extLst>
          </p:cNvPr>
          <p:cNvSpPr>
            <a:spLocks noChangeShapeType="1"/>
          </p:cNvSpPr>
          <p:nvPr/>
        </p:nvSpPr>
        <p:spPr bwMode="auto">
          <a:xfrm>
            <a:off x="5573713" y="2503488"/>
            <a:ext cx="1677987"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37613" name="Freeform 13">
            <a:extLst>
              <a:ext uri="{FF2B5EF4-FFF2-40B4-BE49-F238E27FC236}">
                <a16:creationId xmlns:a16="http://schemas.microsoft.com/office/drawing/2014/main" id="{59B572A9-EB11-DC63-29E4-51F2F4536A54}"/>
              </a:ext>
            </a:extLst>
          </p:cNvPr>
          <p:cNvSpPr>
            <a:spLocks/>
          </p:cNvSpPr>
          <p:nvPr/>
        </p:nvSpPr>
        <p:spPr bwMode="auto">
          <a:xfrm>
            <a:off x="7245350" y="2359025"/>
            <a:ext cx="933450" cy="157163"/>
          </a:xfrm>
          <a:custGeom>
            <a:avLst/>
            <a:gdLst>
              <a:gd name="T0" fmla="*/ 0 w 381"/>
              <a:gd name="T1" fmla="*/ 61 h 64"/>
              <a:gd name="T2" fmla="*/ 48 w 381"/>
              <a:gd name="T3" fmla="*/ 6 h 64"/>
              <a:gd name="T4" fmla="*/ 83 w 381"/>
              <a:gd name="T5" fmla="*/ 61 h 64"/>
              <a:gd name="T6" fmla="*/ 128 w 381"/>
              <a:gd name="T7" fmla="*/ 0 h 64"/>
              <a:gd name="T8" fmla="*/ 176 w 381"/>
              <a:gd name="T9" fmla="*/ 64 h 64"/>
              <a:gd name="T10" fmla="*/ 208 w 381"/>
              <a:gd name="T11" fmla="*/ 6 h 64"/>
              <a:gd name="T12" fmla="*/ 249 w 381"/>
              <a:gd name="T13" fmla="*/ 61 h 64"/>
              <a:gd name="T14" fmla="*/ 291 w 381"/>
              <a:gd name="T15" fmla="*/ 9 h 64"/>
              <a:gd name="T16" fmla="*/ 326 w 381"/>
              <a:gd name="T17" fmla="*/ 64 h 64"/>
              <a:gd name="T18" fmla="*/ 365 w 381"/>
              <a:gd name="T19" fmla="*/ 3 h 64"/>
              <a:gd name="T20" fmla="*/ 381 w 381"/>
              <a:gd name="T21" fmla="*/ 25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1" h="64">
                <a:moveTo>
                  <a:pt x="0" y="61"/>
                </a:moveTo>
                <a:lnTo>
                  <a:pt x="48" y="6"/>
                </a:lnTo>
                <a:lnTo>
                  <a:pt x="83" y="61"/>
                </a:lnTo>
                <a:lnTo>
                  <a:pt x="128" y="0"/>
                </a:lnTo>
                <a:lnTo>
                  <a:pt x="176" y="64"/>
                </a:lnTo>
                <a:lnTo>
                  <a:pt x="208" y="6"/>
                </a:lnTo>
                <a:lnTo>
                  <a:pt x="249" y="61"/>
                </a:lnTo>
                <a:lnTo>
                  <a:pt x="291" y="9"/>
                </a:lnTo>
                <a:lnTo>
                  <a:pt x="326" y="64"/>
                </a:lnTo>
                <a:lnTo>
                  <a:pt x="365" y="3"/>
                </a:lnTo>
                <a:lnTo>
                  <a:pt x="381" y="25"/>
                </a:lnTo>
              </a:path>
            </a:pathLst>
          </a:custGeom>
          <a:noFill/>
          <a:ln w="28575" cap="flat" cmpd="sng">
            <a:solidFill>
              <a:schemeClr val="tx1"/>
            </a:solidFill>
            <a:prstDash val="solid"/>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37614" name="AutoShape 14">
            <a:extLst>
              <a:ext uri="{FF2B5EF4-FFF2-40B4-BE49-F238E27FC236}">
                <a16:creationId xmlns:a16="http://schemas.microsoft.com/office/drawing/2014/main" id="{44A5644A-F3CD-0560-8ED8-75B7E75B746C}"/>
              </a:ext>
            </a:extLst>
          </p:cNvPr>
          <p:cNvSpPr>
            <a:spLocks/>
          </p:cNvSpPr>
          <p:nvPr/>
        </p:nvSpPr>
        <p:spPr bwMode="auto">
          <a:xfrm rot="5400000">
            <a:off x="6769894" y="580232"/>
            <a:ext cx="242887" cy="2540000"/>
          </a:xfrm>
          <a:prstGeom prst="leftBrace">
            <a:avLst>
              <a:gd name="adj1" fmla="val 87146"/>
              <a:gd name="adj2" fmla="val 5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US"/>
          </a:p>
        </p:txBody>
      </p:sp>
      <p:sp>
        <p:nvSpPr>
          <p:cNvPr id="537615" name="Rectangle 15">
            <a:extLst>
              <a:ext uri="{FF2B5EF4-FFF2-40B4-BE49-F238E27FC236}">
                <a16:creationId xmlns:a16="http://schemas.microsoft.com/office/drawing/2014/main" id="{C9F9F682-6211-09D5-51AD-C0664156A4B0}"/>
              </a:ext>
            </a:extLst>
          </p:cNvPr>
          <p:cNvSpPr>
            <a:spLocks noChangeArrowheads="1"/>
          </p:cNvSpPr>
          <p:nvPr/>
        </p:nvSpPr>
        <p:spPr bwMode="auto">
          <a:xfrm>
            <a:off x="638175" y="3062288"/>
            <a:ext cx="8143875" cy="658812"/>
          </a:xfrm>
          <a:prstGeom prst="rect">
            <a:avLst/>
          </a:prstGeom>
          <a:solidFill>
            <a:schemeClr val="bg1"/>
          </a:solidFill>
          <a:ln>
            <a:noFill/>
          </a:ln>
          <a:effectLst/>
          <a:extLs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37616" name="Text Box 16">
            <a:extLst>
              <a:ext uri="{FF2B5EF4-FFF2-40B4-BE49-F238E27FC236}">
                <a16:creationId xmlns:a16="http://schemas.microsoft.com/office/drawing/2014/main" id="{7015A668-C860-6FFF-1516-1C010EF1D97C}"/>
              </a:ext>
            </a:extLst>
          </p:cNvPr>
          <p:cNvSpPr txBox="1">
            <a:spLocks noChangeArrowheads="1"/>
          </p:cNvSpPr>
          <p:nvPr/>
        </p:nvSpPr>
        <p:spPr bwMode="auto">
          <a:xfrm>
            <a:off x="893763" y="3022600"/>
            <a:ext cx="550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0%</a:t>
            </a:r>
          </a:p>
        </p:txBody>
      </p:sp>
      <p:sp>
        <p:nvSpPr>
          <p:cNvPr id="537617" name="Text Box 17">
            <a:extLst>
              <a:ext uri="{FF2B5EF4-FFF2-40B4-BE49-F238E27FC236}">
                <a16:creationId xmlns:a16="http://schemas.microsoft.com/office/drawing/2014/main" id="{12ABC278-FF69-4B6D-9D58-1C825597C39A}"/>
              </a:ext>
            </a:extLst>
          </p:cNvPr>
          <p:cNvSpPr txBox="1">
            <a:spLocks noChangeArrowheads="1"/>
          </p:cNvSpPr>
          <p:nvPr/>
        </p:nvSpPr>
        <p:spPr bwMode="auto">
          <a:xfrm>
            <a:off x="2333625" y="3022600"/>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10%</a:t>
            </a:r>
          </a:p>
        </p:txBody>
      </p:sp>
      <p:sp>
        <p:nvSpPr>
          <p:cNvPr id="537618" name="Text Box 18">
            <a:extLst>
              <a:ext uri="{FF2B5EF4-FFF2-40B4-BE49-F238E27FC236}">
                <a16:creationId xmlns:a16="http://schemas.microsoft.com/office/drawing/2014/main" id="{BA32EC4D-0086-B0E3-FA34-5BA43AA7D640}"/>
              </a:ext>
            </a:extLst>
          </p:cNvPr>
          <p:cNvSpPr txBox="1">
            <a:spLocks noChangeArrowheads="1"/>
          </p:cNvSpPr>
          <p:nvPr/>
        </p:nvSpPr>
        <p:spPr bwMode="auto">
          <a:xfrm>
            <a:off x="3871913" y="3022600"/>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20%</a:t>
            </a:r>
          </a:p>
        </p:txBody>
      </p:sp>
      <p:sp>
        <p:nvSpPr>
          <p:cNvPr id="537619" name="Text Box 19">
            <a:extLst>
              <a:ext uri="{FF2B5EF4-FFF2-40B4-BE49-F238E27FC236}">
                <a16:creationId xmlns:a16="http://schemas.microsoft.com/office/drawing/2014/main" id="{BCEF2CF6-9B96-0962-7408-6632AEBC8313}"/>
              </a:ext>
            </a:extLst>
          </p:cNvPr>
          <p:cNvSpPr txBox="1">
            <a:spLocks noChangeArrowheads="1"/>
          </p:cNvSpPr>
          <p:nvPr/>
        </p:nvSpPr>
        <p:spPr bwMode="auto">
          <a:xfrm>
            <a:off x="5360988" y="3022600"/>
            <a:ext cx="6921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30%</a:t>
            </a:r>
          </a:p>
        </p:txBody>
      </p:sp>
      <p:sp>
        <p:nvSpPr>
          <p:cNvPr id="537620" name="Text Box 20">
            <a:extLst>
              <a:ext uri="{FF2B5EF4-FFF2-40B4-BE49-F238E27FC236}">
                <a16:creationId xmlns:a16="http://schemas.microsoft.com/office/drawing/2014/main" id="{02A0051B-CE3A-D066-BA99-4C36E830429C}"/>
              </a:ext>
            </a:extLst>
          </p:cNvPr>
          <p:cNvSpPr txBox="1">
            <a:spLocks noChangeArrowheads="1"/>
          </p:cNvSpPr>
          <p:nvPr/>
        </p:nvSpPr>
        <p:spPr bwMode="auto">
          <a:xfrm>
            <a:off x="7867650" y="3022600"/>
            <a:ext cx="8334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96969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000"/>
              <a:t>100%</a:t>
            </a:r>
          </a:p>
        </p:txBody>
      </p:sp>
      <p:sp>
        <p:nvSpPr>
          <p:cNvPr id="537621" name="AutoShape 21">
            <a:extLst>
              <a:ext uri="{FF2B5EF4-FFF2-40B4-BE49-F238E27FC236}">
                <a16:creationId xmlns:a16="http://schemas.microsoft.com/office/drawing/2014/main" id="{62060893-919D-E3B1-F842-A10B259E61FF}"/>
              </a:ext>
            </a:extLst>
          </p:cNvPr>
          <p:cNvSpPr>
            <a:spLocks noChangeArrowheads="1"/>
          </p:cNvSpPr>
          <p:nvPr/>
        </p:nvSpPr>
        <p:spPr bwMode="auto">
          <a:xfrm>
            <a:off x="1123950" y="3390900"/>
            <a:ext cx="4476750" cy="1371600"/>
          </a:xfrm>
          <a:prstGeom prst="leftRightArrow">
            <a:avLst>
              <a:gd name="adj1" fmla="val 50000"/>
              <a:gd name="adj2" fmla="val 65278"/>
            </a:avLst>
          </a:prstGeom>
          <a:solidFill>
            <a:schemeClr val="bg1"/>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37622" name="Text Box 22">
            <a:extLst>
              <a:ext uri="{FF2B5EF4-FFF2-40B4-BE49-F238E27FC236}">
                <a16:creationId xmlns:a16="http://schemas.microsoft.com/office/drawing/2014/main" id="{60C6367F-6D36-61A4-5E68-278773D7BCC0}"/>
              </a:ext>
            </a:extLst>
          </p:cNvPr>
          <p:cNvSpPr txBox="1">
            <a:spLocks noChangeArrowheads="1"/>
          </p:cNvSpPr>
          <p:nvPr/>
        </p:nvSpPr>
        <p:spPr bwMode="auto">
          <a:xfrm>
            <a:off x="1301750" y="3744913"/>
            <a:ext cx="4243388" cy="70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ctr" eaLnBrk="0" hangingPunct="0"/>
            <a:r>
              <a:rPr lang="en-GB" altLang="en-US" sz="2000"/>
              <a:t>Measurement system is suitable for </a:t>
            </a:r>
          </a:p>
          <a:p>
            <a:pPr algn="ctr" eaLnBrk="0" hangingPunct="0"/>
            <a:r>
              <a:rPr lang="en-GB" altLang="en-US" sz="2000" b="1">
                <a:solidFill>
                  <a:srgbClr val="FF3300"/>
                </a:solidFill>
              </a:rPr>
              <a:t>product acceptance testing</a:t>
            </a:r>
            <a:endParaRPr lang="en-GB" altLang="en-US" sz="2000" b="1"/>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039D5646-2360-F40A-9A1E-45284A51BFEE}"/>
              </a:ext>
            </a:extLst>
          </p:cNvPr>
          <p:cNvSpPr>
            <a:spLocks noGrp="1" noChangeArrowheads="1"/>
          </p:cNvSpPr>
          <p:nvPr>
            <p:ph type="title"/>
          </p:nvPr>
        </p:nvSpPr>
        <p:spPr/>
        <p:txBody>
          <a:bodyPr/>
          <a:lstStyle/>
          <a:p>
            <a:r>
              <a:rPr lang="en-US" altLang="en-US"/>
              <a:t>Exercises</a:t>
            </a:r>
          </a:p>
        </p:txBody>
      </p:sp>
      <p:sp>
        <p:nvSpPr>
          <p:cNvPr id="530435" name="Rectangle 3">
            <a:extLst>
              <a:ext uri="{FF2B5EF4-FFF2-40B4-BE49-F238E27FC236}">
                <a16:creationId xmlns:a16="http://schemas.microsoft.com/office/drawing/2014/main" id="{B5F4B857-229A-55F0-7668-1E28C5A039B8}"/>
              </a:ext>
            </a:extLst>
          </p:cNvPr>
          <p:cNvSpPr>
            <a:spLocks noGrp="1" noChangeArrowheads="1"/>
          </p:cNvSpPr>
          <p:nvPr>
            <p:ph type="body" idx="1"/>
          </p:nvPr>
        </p:nvSpPr>
        <p:spPr/>
        <p:txBody>
          <a:bodyPr/>
          <a:lstStyle/>
          <a:p>
            <a:r>
              <a:rPr lang="en-US" altLang="en-US"/>
              <a:t>Gage R&amp;R – Setup, run and analyze a Gage R&amp;R study using the measuring system and parts provided by your instructor.</a:t>
            </a:r>
          </a:p>
          <a:p>
            <a:endParaRPr lang="en-US" altLang="en-US"/>
          </a:p>
          <a:p>
            <a:r>
              <a:rPr lang="en-US" altLang="en-US"/>
              <a:t>Your CTQs – Apply Measurement System principles to your data collection (how will you minimize bias, repeatability, reproducibility, linearity)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62B6242D-C53E-0643-E9D3-252B714289B4}"/>
              </a:ext>
            </a:extLst>
          </p:cNvPr>
          <p:cNvSpPr>
            <a:spLocks noGrp="1" noChangeArrowheads="1"/>
          </p:cNvSpPr>
          <p:nvPr>
            <p:ph type="title"/>
          </p:nvPr>
        </p:nvSpPr>
        <p:spPr/>
        <p:txBody>
          <a:bodyPr/>
          <a:lstStyle/>
          <a:p>
            <a:r>
              <a:rPr lang="en-US" altLang="en-US"/>
              <a:t>Objectives</a:t>
            </a:r>
          </a:p>
        </p:txBody>
      </p:sp>
      <p:sp>
        <p:nvSpPr>
          <p:cNvPr id="528387" name="Rectangle 3">
            <a:extLst>
              <a:ext uri="{FF2B5EF4-FFF2-40B4-BE49-F238E27FC236}">
                <a16:creationId xmlns:a16="http://schemas.microsoft.com/office/drawing/2014/main" id="{12A8E1AF-E756-06E2-76B7-6D37F2E8783C}"/>
              </a:ext>
            </a:extLst>
          </p:cNvPr>
          <p:cNvSpPr>
            <a:spLocks noGrp="1" noChangeArrowheads="1"/>
          </p:cNvSpPr>
          <p:nvPr>
            <p:ph type="body" idx="1"/>
          </p:nvPr>
        </p:nvSpPr>
        <p:spPr/>
        <p:txBody>
          <a:bodyPr/>
          <a:lstStyle/>
          <a:p>
            <a:r>
              <a:rPr lang="en-US" altLang="en-US"/>
              <a:t>Understand how a measurement system “adds” variation to the observed process event</a:t>
            </a:r>
          </a:p>
          <a:p>
            <a:r>
              <a:rPr lang="en-US" altLang="en-US"/>
              <a:t>Be able to identify the sources of error contributed by a measurement system</a:t>
            </a:r>
          </a:p>
          <a:p>
            <a:r>
              <a:rPr lang="en-US" altLang="en-US"/>
              <a:t>Be able to plan, conduct and analyze a Gage R&amp;R study using Minitab</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1" name="Rectangle 17">
            <a:extLst>
              <a:ext uri="{FF2B5EF4-FFF2-40B4-BE49-F238E27FC236}">
                <a16:creationId xmlns:a16="http://schemas.microsoft.com/office/drawing/2014/main" id="{7B0FF470-652A-3B2B-02BA-00D01BA7E941}"/>
              </a:ext>
            </a:extLst>
          </p:cNvPr>
          <p:cNvSpPr>
            <a:spLocks noGrp="1" noChangeArrowheads="1"/>
          </p:cNvSpPr>
          <p:nvPr>
            <p:ph type="title"/>
          </p:nvPr>
        </p:nvSpPr>
        <p:spPr/>
        <p:txBody>
          <a:bodyPr/>
          <a:lstStyle/>
          <a:p>
            <a:r>
              <a:rPr lang="en-US" altLang="en-US"/>
              <a:t>Measurement System Components</a:t>
            </a:r>
          </a:p>
        </p:txBody>
      </p:sp>
      <p:sp>
        <p:nvSpPr>
          <p:cNvPr id="441362" name="Rectangle 18">
            <a:extLst>
              <a:ext uri="{FF2B5EF4-FFF2-40B4-BE49-F238E27FC236}">
                <a16:creationId xmlns:a16="http://schemas.microsoft.com/office/drawing/2014/main" id="{36765811-98C6-58F4-06B3-8C8FC1061550}"/>
              </a:ext>
            </a:extLst>
          </p:cNvPr>
          <p:cNvSpPr>
            <a:spLocks noGrp="1" noChangeArrowheads="1"/>
          </p:cNvSpPr>
          <p:nvPr>
            <p:ph type="body" idx="1"/>
          </p:nvPr>
        </p:nvSpPr>
        <p:spPr/>
        <p:txBody>
          <a:bodyPr/>
          <a:lstStyle/>
          <a:p>
            <a:r>
              <a:rPr lang="en-US" altLang="en-US"/>
              <a:t>The instrument or measuring device</a:t>
            </a:r>
          </a:p>
          <a:p>
            <a:r>
              <a:rPr lang="en-US" altLang="en-US"/>
              <a:t>The human operator of the device</a:t>
            </a:r>
          </a:p>
          <a:p>
            <a:r>
              <a:rPr lang="en-US" altLang="en-US"/>
              <a:t>The product (or process event) itself</a:t>
            </a:r>
          </a:p>
          <a:p>
            <a:r>
              <a:rPr lang="en-US" altLang="en-US"/>
              <a:t>The measurement process (including environment)</a:t>
            </a:r>
          </a:p>
        </p:txBody>
      </p:sp>
      <p:sp>
        <p:nvSpPr>
          <p:cNvPr id="441400" name="AutoShape 56">
            <a:extLst>
              <a:ext uri="{FF2B5EF4-FFF2-40B4-BE49-F238E27FC236}">
                <a16:creationId xmlns:a16="http://schemas.microsoft.com/office/drawing/2014/main" id="{5D20ADCD-85EE-08DF-EDD9-B518A7A2D380}"/>
              </a:ext>
            </a:extLst>
          </p:cNvPr>
          <p:cNvSpPr>
            <a:spLocks noChangeArrowheads="1"/>
          </p:cNvSpPr>
          <p:nvPr/>
        </p:nvSpPr>
        <p:spPr bwMode="auto">
          <a:xfrm>
            <a:off x="2819400" y="4930775"/>
            <a:ext cx="762000" cy="609600"/>
          </a:xfrm>
          <a:prstGeom prst="rightArrow">
            <a:avLst>
              <a:gd name="adj1" fmla="val 50000"/>
              <a:gd name="adj2" fmla="val 31250"/>
            </a:avLst>
          </a:prstGeom>
          <a:solidFill>
            <a:srgbClr val="FF00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1401" name="AutoShape 57">
            <a:extLst>
              <a:ext uri="{FF2B5EF4-FFF2-40B4-BE49-F238E27FC236}">
                <a16:creationId xmlns:a16="http://schemas.microsoft.com/office/drawing/2014/main" id="{47255070-AC27-F500-1478-18F121080B58}"/>
              </a:ext>
            </a:extLst>
          </p:cNvPr>
          <p:cNvSpPr>
            <a:spLocks noChangeArrowheads="1"/>
          </p:cNvSpPr>
          <p:nvPr/>
        </p:nvSpPr>
        <p:spPr bwMode="auto">
          <a:xfrm>
            <a:off x="5684838" y="4930775"/>
            <a:ext cx="633412" cy="609600"/>
          </a:xfrm>
          <a:prstGeom prst="rightArrow">
            <a:avLst>
              <a:gd name="adj1" fmla="val 50000"/>
              <a:gd name="adj2" fmla="val 25977"/>
            </a:avLst>
          </a:prstGeom>
          <a:solidFill>
            <a:srgbClr val="FF00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41402" name="Text Box 58">
            <a:extLst>
              <a:ext uri="{FF2B5EF4-FFF2-40B4-BE49-F238E27FC236}">
                <a16:creationId xmlns:a16="http://schemas.microsoft.com/office/drawing/2014/main" id="{E6F10310-1141-0ED1-CFF2-944D728055B0}"/>
              </a:ext>
            </a:extLst>
          </p:cNvPr>
          <p:cNvSpPr txBox="1">
            <a:spLocks noChangeArrowheads="1"/>
          </p:cNvSpPr>
          <p:nvPr/>
        </p:nvSpPr>
        <p:spPr bwMode="auto">
          <a:xfrm>
            <a:off x="70231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6.7-2</a:t>
            </a:r>
            <a:endParaRPr lang="en-US" altLang="en-US" sz="1300">
              <a:latin typeface="Arial" panose="020B0604020202020204" pitchFamily="34" charset="0"/>
            </a:endParaRPr>
          </a:p>
        </p:txBody>
      </p:sp>
      <p:grpSp>
        <p:nvGrpSpPr>
          <p:cNvPr id="441403" name="Group 59">
            <a:extLst>
              <a:ext uri="{FF2B5EF4-FFF2-40B4-BE49-F238E27FC236}">
                <a16:creationId xmlns:a16="http://schemas.microsoft.com/office/drawing/2014/main" id="{77E973FC-F360-9B18-0258-D84A1C9BCC34}"/>
              </a:ext>
            </a:extLst>
          </p:cNvPr>
          <p:cNvGrpSpPr>
            <a:grpSpLocks/>
          </p:cNvGrpSpPr>
          <p:nvPr/>
        </p:nvGrpSpPr>
        <p:grpSpPr bwMode="auto">
          <a:xfrm>
            <a:off x="571500" y="3062288"/>
            <a:ext cx="8102600" cy="2389187"/>
            <a:chOff x="624" y="2492"/>
            <a:chExt cx="4150" cy="1224"/>
          </a:xfrm>
        </p:grpSpPr>
        <p:pic>
          <p:nvPicPr>
            <p:cNvPr id="441404" name="Picture 60">
              <a:extLst>
                <a:ext uri="{FF2B5EF4-FFF2-40B4-BE49-F238E27FC236}">
                  <a16:creationId xmlns:a16="http://schemas.microsoft.com/office/drawing/2014/main" id="{EC4FDF39-A2EE-4480-A8F9-D252C401D34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3" y="2496"/>
              <a:ext cx="754" cy="938"/>
            </a:xfrm>
            <a:prstGeom prst="rect">
              <a:avLst/>
            </a:prstGeom>
            <a:noFill/>
            <a:extLst>
              <a:ext uri="{909E8E84-426E-40DD-AFC4-6F175D3DCCD1}">
                <a14:hiddenFill xmlns:a14="http://schemas.microsoft.com/office/drawing/2010/main">
                  <a:solidFill>
                    <a:srgbClr val="FFFFFF"/>
                  </a:solidFill>
                </a14:hiddenFill>
              </a:ext>
            </a:extLst>
          </p:spPr>
        </p:pic>
        <p:pic>
          <p:nvPicPr>
            <p:cNvPr id="441405" name="Picture 61">
              <a:extLst>
                <a:ext uri="{FF2B5EF4-FFF2-40B4-BE49-F238E27FC236}">
                  <a16:creationId xmlns:a16="http://schemas.microsoft.com/office/drawing/2014/main" id="{B1802668-E6A2-8CBF-8F9B-1CEEFE8E97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0" y="2502"/>
              <a:ext cx="1174" cy="926"/>
            </a:xfrm>
            <a:prstGeom prst="rect">
              <a:avLst/>
            </a:prstGeom>
            <a:noFill/>
            <a:extLst>
              <a:ext uri="{909E8E84-426E-40DD-AFC4-6F175D3DCCD1}">
                <a14:hiddenFill xmlns:a14="http://schemas.microsoft.com/office/drawing/2010/main">
                  <a:solidFill>
                    <a:srgbClr val="FFFFFF"/>
                  </a:solidFill>
                </a14:hiddenFill>
              </a:ext>
            </a:extLst>
          </p:spPr>
        </p:pic>
        <p:pic>
          <p:nvPicPr>
            <p:cNvPr id="441406" name="Picture 62">
              <a:extLst>
                <a:ext uri="{FF2B5EF4-FFF2-40B4-BE49-F238E27FC236}">
                  <a16:creationId xmlns:a16="http://schemas.microsoft.com/office/drawing/2014/main" id="{7C8466E3-8E1B-799E-D3A3-6D37FCEF9FE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4" y="2492"/>
              <a:ext cx="1296" cy="945"/>
            </a:xfrm>
            <a:prstGeom prst="rect">
              <a:avLst/>
            </a:prstGeom>
            <a:noFill/>
            <a:extLst>
              <a:ext uri="{909E8E84-426E-40DD-AFC4-6F175D3DCCD1}">
                <a14:hiddenFill xmlns:a14="http://schemas.microsoft.com/office/drawing/2010/main">
                  <a:solidFill>
                    <a:srgbClr val="FFFFFF"/>
                  </a:solidFill>
                </a14:hiddenFill>
              </a:ext>
            </a:extLst>
          </p:spPr>
        </p:pic>
        <p:sp>
          <p:nvSpPr>
            <p:cNvPr id="441407" name="Text Box 63">
              <a:extLst>
                <a:ext uri="{FF2B5EF4-FFF2-40B4-BE49-F238E27FC236}">
                  <a16:creationId xmlns:a16="http://schemas.microsoft.com/office/drawing/2014/main" id="{56E0066B-67F1-379C-7353-964EFB4522C5}"/>
                </a:ext>
              </a:extLst>
            </p:cNvPr>
            <p:cNvSpPr txBox="1">
              <a:spLocks noChangeArrowheads="1"/>
            </p:cNvSpPr>
            <p:nvPr/>
          </p:nvSpPr>
          <p:spPr bwMode="auto">
            <a:xfrm>
              <a:off x="1028" y="3513"/>
              <a:ext cx="428" cy="203"/>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i="1"/>
                <a:t>Event</a:t>
              </a:r>
            </a:p>
          </p:txBody>
        </p:sp>
        <p:sp>
          <p:nvSpPr>
            <p:cNvPr id="441408" name="Text Box 64">
              <a:extLst>
                <a:ext uri="{FF2B5EF4-FFF2-40B4-BE49-F238E27FC236}">
                  <a16:creationId xmlns:a16="http://schemas.microsoft.com/office/drawing/2014/main" id="{D6696341-4ABD-508F-2711-7F8B7806D30F}"/>
                </a:ext>
              </a:extLst>
            </p:cNvPr>
            <p:cNvSpPr txBox="1">
              <a:spLocks noChangeArrowheads="1"/>
            </p:cNvSpPr>
            <p:nvPr/>
          </p:nvSpPr>
          <p:spPr bwMode="auto">
            <a:xfrm>
              <a:off x="2352" y="3513"/>
              <a:ext cx="714" cy="203"/>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i="1"/>
                <a:t>Instrument</a:t>
              </a:r>
            </a:p>
          </p:txBody>
        </p:sp>
        <p:sp>
          <p:nvSpPr>
            <p:cNvPr id="441409" name="Text Box 65">
              <a:extLst>
                <a:ext uri="{FF2B5EF4-FFF2-40B4-BE49-F238E27FC236}">
                  <a16:creationId xmlns:a16="http://schemas.microsoft.com/office/drawing/2014/main" id="{C4DFD144-80B7-28B2-A903-BB271D7ED9B3}"/>
                </a:ext>
              </a:extLst>
            </p:cNvPr>
            <p:cNvSpPr txBox="1">
              <a:spLocks noChangeArrowheads="1"/>
            </p:cNvSpPr>
            <p:nvPr/>
          </p:nvSpPr>
          <p:spPr bwMode="auto">
            <a:xfrm>
              <a:off x="3748" y="3513"/>
              <a:ext cx="623" cy="203"/>
            </a:xfrm>
            <a:prstGeom prst="rect">
              <a:avLst/>
            </a:prstGeom>
            <a:solidFill>
              <a:srgbClr val="FFFF66"/>
            </a:solidFill>
            <a:ln w="28575">
              <a:solidFill>
                <a:srgbClr val="CC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1800" b="1" i="1"/>
                <a:t>Observer</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a:extLst>
              <a:ext uri="{FF2B5EF4-FFF2-40B4-BE49-F238E27FC236}">
                <a16:creationId xmlns:a16="http://schemas.microsoft.com/office/drawing/2014/main" id="{C119C5D0-22E8-AC81-7808-B0F98CCEB44A}"/>
              </a:ext>
            </a:extLst>
          </p:cNvPr>
          <p:cNvSpPr>
            <a:spLocks noGrp="1" noChangeArrowheads="1"/>
          </p:cNvSpPr>
          <p:nvPr>
            <p:ph type="title"/>
          </p:nvPr>
        </p:nvSpPr>
        <p:spPr/>
        <p:txBody>
          <a:bodyPr/>
          <a:lstStyle/>
          <a:p>
            <a:r>
              <a:rPr lang="en-US" altLang="en-US"/>
              <a:t>Errors in a Measurement System</a:t>
            </a:r>
          </a:p>
        </p:txBody>
      </p:sp>
      <p:sp>
        <p:nvSpPr>
          <p:cNvPr id="513027" name="Rectangle 3">
            <a:extLst>
              <a:ext uri="{FF2B5EF4-FFF2-40B4-BE49-F238E27FC236}">
                <a16:creationId xmlns:a16="http://schemas.microsoft.com/office/drawing/2014/main" id="{C617965A-0A85-0855-ED6A-8DDF54BCB841}"/>
              </a:ext>
            </a:extLst>
          </p:cNvPr>
          <p:cNvSpPr>
            <a:spLocks noGrp="1" noChangeArrowheads="1"/>
          </p:cNvSpPr>
          <p:nvPr>
            <p:ph type="body" sz="half" idx="1"/>
          </p:nvPr>
        </p:nvSpPr>
        <p:spPr>
          <a:xfrm>
            <a:off x="346075" y="1076325"/>
            <a:ext cx="8609013" cy="5513388"/>
          </a:xfrm>
        </p:spPr>
        <p:txBody>
          <a:bodyPr/>
          <a:lstStyle/>
          <a:p>
            <a:r>
              <a:rPr lang="en-US" altLang="en-US" sz="2800"/>
              <a:t>Bias</a:t>
            </a:r>
          </a:p>
          <a:p>
            <a:endParaRPr lang="en-US" altLang="en-US" sz="2800"/>
          </a:p>
          <a:p>
            <a:r>
              <a:rPr lang="en-US" altLang="en-US" sz="2800"/>
              <a:t>Variation</a:t>
            </a:r>
          </a:p>
          <a:p>
            <a:pPr lvl="1"/>
            <a:r>
              <a:rPr lang="en-US" altLang="en-US" sz="2800"/>
              <a:t>Repeatability</a:t>
            </a:r>
          </a:p>
          <a:p>
            <a:pPr lvl="1">
              <a:buFontTx/>
              <a:buNone/>
            </a:pPr>
            <a:endParaRPr lang="en-US" altLang="en-US" sz="2800"/>
          </a:p>
          <a:p>
            <a:pPr lvl="1"/>
            <a:r>
              <a:rPr lang="en-US" altLang="en-US" sz="2800"/>
              <a:t>Reproducibility</a:t>
            </a:r>
          </a:p>
          <a:p>
            <a:endParaRPr lang="en-US" altLang="en-US" sz="2800"/>
          </a:p>
          <a:p>
            <a:r>
              <a:rPr lang="en-US" altLang="en-US" sz="2800"/>
              <a:t>Stability</a:t>
            </a:r>
          </a:p>
          <a:p>
            <a:endParaRPr lang="en-US" altLang="en-US" sz="2800"/>
          </a:p>
          <a:p>
            <a:r>
              <a:rPr lang="en-US" altLang="en-US" sz="2800"/>
              <a:t>Linearity</a:t>
            </a:r>
          </a:p>
        </p:txBody>
      </p:sp>
      <p:graphicFrame>
        <p:nvGraphicFramePr>
          <p:cNvPr id="513028" name="Object 4">
            <a:extLst>
              <a:ext uri="{FF2B5EF4-FFF2-40B4-BE49-F238E27FC236}">
                <a16:creationId xmlns:a16="http://schemas.microsoft.com/office/drawing/2014/main" id="{13B6FDB1-82BE-7D57-BBEE-ED18B9B9B376}"/>
              </a:ext>
            </a:extLst>
          </p:cNvPr>
          <p:cNvGraphicFramePr>
            <a:graphicFrameLocks noChangeAspect="1"/>
          </p:cNvGraphicFramePr>
          <p:nvPr>
            <p:ph sz="half" idx="2"/>
          </p:nvPr>
        </p:nvGraphicFramePr>
        <p:xfrm>
          <a:off x="5484813" y="1622425"/>
          <a:ext cx="1943100" cy="2643188"/>
        </p:xfrm>
        <a:graphic>
          <a:graphicData uri="http://schemas.openxmlformats.org/presentationml/2006/ole">
            <mc:AlternateContent xmlns:mc="http://schemas.openxmlformats.org/markup-compatibility/2006">
              <mc:Choice xmlns:v="urn:schemas-microsoft-com:vml" Requires="v">
                <p:oleObj r:id="rId2" imgW="1943100" imgH="2643188" progId="MS_ClipArt_Gallery">
                  <p:embed/>
                </p:oleObj>
              </mc:Choice>
              <mc:Fallback>
                <p:oleObj r:id="rId2" imgW="1943100" imgH="2643188" progId="MS_ClipArt_Gallery">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4813" y="1622425"/>
                        <a:ext cx="1943100" cy="26431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13030" name="Text Box 6">
            <a:extLst>
              <a:ext uri="{FF2B5EF4-FFF2-40B4-BE49-F238E27FC236}">
                <a16:creationId xmlns:a16="http://schemas.microsoft.com/office/drawing/2014/main" id="{DF0D70C7-73F1-57E7-4151-EB148D4CD0B5}"/>
              </a:ext>
            </a:extLst>
          </p:cNvPr>
          <p:cNvSpPr txBox="1">
            <a:spLocks noChangeArrowheads="1"/>
          </p:cNvSpPr>
          <p:nvPr/>
        </p:nvSpPr>
        <p:spPr bwMode="auto">
          <a:xfrm>
            <a:off x="6832600" y="6324600"/>
            <a:ext cx="1595438"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 2-3</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AA5AC77A-905B-EEE6-D43B-A3C9ECBA5889}"/>
              </a:ext>
            </a:extLst>
          </p:cNvPr>
          <p:cNvSpPr>
            <a:spLocks noGrp="1" noChangeArrowheads="1"/>
          </p:cNvSpPr>
          <p:nvPr>
            <p:ph type="title"/>
          </p:nvPr>
        </p:nvSpPr>
        <p:spPr/>
        <p:txBody>
          <a:bodyPr/>
          <a:lstStyle/>
          <a:p>
            <a:r>
              <a:rPr lang="en-US" altLang="en-US"/>
              <a:t>Resolution</a:t>
            </a:r>
          </a:p>
        </p:txBody>
      </p:sp>
      <p:graphicFrame>
        <p:nvGraphicFramePr>
          <p:cNvPr id="514051" name="Object 3">
            <a:extLst>
              <a:ext uri="{FF2B5EF4-FFF2-40B4-BE49-F238E27FC236}">
                <a16:creationId xmlns:a16="http://schemas.microsoft.com/office/drawing/2014/main" id="{4942043B-63B1-B5F7-A619-94631A12B16A}"/>
              </a:ext>
            </a:extLst>
          </p:cNvPr>
          <p:cNvGraphicFramePr>
            <a:graphicFrameLocks noChangeAspect="1"/>
          </p:cNvGraphicFramePr>
          <p:nvPr>
            <p:ph idx="1"/>
          </p:nvPr>
        </p:nvGraphicFramePr>
        <p:xfrm>
          <a:off x="381000" y="1524000"/>
          <a:ext cx="8401050" cy="4257675"/>
        </p:xfrm>
        <a:graphic>
          <a:graphicData uri="http://schemas.openxmlformats.org/presentationml/2006/ole">
            <mc:AlternateContent xmlns:mc="http://schemas.openxmlformats.org/markup-compatibility/2006">
              <mc:Choice xmlns:v="urn:schemas-microsoft-com:vml" Requires="v">
                <p:oleObj name="Document" r:id="rId2" imgW="8401823" imgH="4257975" progId="Word.Document.8">
                  <p:embed/>
                </p:oleObj>
              </mc:Choice>
              <mc:Fallback>
                <p:oleObj name="Document" r:id="rId2" imgW="8401823" imgH="4257975" progId="Word.Documen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524000"/>
                        <a:ext cx="8401050" cy="4257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4251" name="Line 203">
            <a:extLst>
              <a:ext uri="{FF2B5EF4-FFF2-40B4-BE49-F238E27FC236}">
                <a16:creationId xmlns:a16="http://schemas.microsoft.com/office/drawing/2014/main" id="{ED076C93-E852-2CCD-6550-093AA06F5C68}"/>
              </a:ext>
            </a:extLst>
          </p:cNvPr>
          <p:cNvSpPr>
            <a:spLocks noChangeShapeType="1"/>
          </p:cNvSpPr>
          <p:nvPr/>
        </p:nvSpPr>
        <p:spPr bwMode="auto">
          <a:xfrm>
            <a:off x="381000" y="4306888"/>
            <a:ext cx="8305800"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252" name="Line 204">
            <a:extLst>
              <a:ext uri="{FF2B5EF4-FFF2-40B4-BE49-F238E27FC236}">
                <a16:creationId xmlns:a16="http://schemas.microsoft.com/office/drawing/2014/main" id="{19994617-68A9-46FA-49C8-2A8675897375}"/>
              </a:ext>
            </a:extLst>
          </p:cNvPr>
          <p:cNvSpPr>
            <a:spLocks noChangeShapeType="1"/>
          </p:cNvSpPr>
          <p:nvPr/>
        </p:nvSpPr>
        <p:spPr bwMode="auto">
          <a:xfrm>
            <a:off x="381000" y="2947988"/>
            <a:ext cx="8305800" cy="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4253" name="Text Box 205">
            <a:extLst>
              <a:ext uri="{FF2B5EF4-FFF2-40B4-BE49-F238E27FC236}">
                <a16:creationId xmlns:a16="http://schemas.microsoft.com/office/drawing/2014/main" id="{78274BDF-C838-D2C8-E29F-1A5876347ABB}"/>
              </a:ext>
            </a:extLst>
          </p:cNvPr>
          <p:cNvSpPr txBox="1">
            <a:spLocks noChangeArrowheads="1"/>
          </p:cNvSpPr>
          <p:nvPr/>
        </p:nvSpPr>
        <p:spPr bwMode="auto">
          <a:xfrm>
            <a:off x="70485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6.7-5</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0C689665-F771-C036-99D5-636515CEA22D}"/>
              </a:ext>
            </a:extLst>
          </p:cNvPr>
          <p:cNvSpPr>
            <a:spLocks noGrp="1" noChangeArrowheads="1"/>
          </p:cNvSpPr>
          <p:nvPr>
            <p:ph type="title"/>
          </p:nvPr>
        </p:nvSpPr>
        <p:spPr/>
        <p:txBody>
          <a:bodyPr/>
          <a:lstStyle/>
          <a:p>
            <a:r>
              <a:rPr lang="en-US" altLang="en-US"/>
              <a:t>Other Properties</a:t>
            </a:r>
          </a:p>
        </p:txBody>
      </p:sp>
      <p:sp>
        <p:nvSpPr>
          <p:cNvPr id="516099" name="Rectangle 3">
            <a:extLst>
              <a:ext uri="{FF2B5EF4-FFF2-40B4-BE49-F238E27FC236}">
                <a16:creationId xmlns:a16="http://schemas.microsoft.com/office/drawing/2014/main" id="{4E6DB7F6-C93B-C25A-77C6-5EBD4F8D3AA5}"/>
              </a:ext>
            </a:extLst>
          </p:cNvPr>
          <p:cNvSpPr>
            <a:spLocks noGrp="1" noChangeArrowheads="1"/>
          </p:cNvSpPr>
          <p:nvPr>
            <p:ph type="body" idx="1"/>
          </p:nvPr>
        </p:nvSpPr>
        <p:spPr/>
        <p:txBody>
          <a:bodyPr/>
          <a:lstStyle/>
          <a:p>
            <a:r>
              <a:rPr lang="en-US" altLang="en-US" sz="2800"/>
              <a:t>Statistical Stability</a:t>
            </a:r>
          </a:p>
          <a:p>
            <a:endParaRPr lang="en-US" altLang="en-US" sz="2800"/>
          </a:p>
          <a:p>
            <a:r>
              <a:rPr lang="en-US" altLang="en-US" sz="2800"/>
              <a:t>Variability – Related to Process and/or Tolerances</a:t>
            </a:r>
          </a:p>
        </p:txBody>
      </p:sp>
      <p:sp>
        <p:nvSpPr>
          <p:cNvPr id="516100" name="Text Box 4">
            <a:extLst>
              <a:ext uri="{FF2B5EF4-FFF2-40B4-BE49-F238E27FC236}">
                <a16:creationId xmlns:a16="http://schemas.microsoft.com/office/drawing/2014/main" id="{FC038C08-B5FD-7283-0331-CC031A93079B}"/>
              </a:ext>
            </a:extLst>
          </p:cNvPr>
          <p:cNvSpPr txBox="1">
            <a:spLocks noChangeArrowheads="1"/>
          </p:cNvSpPr>
          <p:nvPr/>
        </p:nvSpPr>
        <p:spPr bwMode="auto">
          <a:xfrm>
            <a:off x="70358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6.7-6</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id="{0D3A48DA-A014-3EF0-CCF1-9FFE07428B71}"/>
              </a:ext>
            </a:extLst>
          </p:cNvPr>
          <p:cNvSpPr>
            <a:spLocks noGrp="1" noChangeArrowheads="1"/>
          </p:cNvSpPr>
          <p:nvPr>
            <p:ph type="title"/>
          </p:nvPr>
        </p:nvSpPr>
        <p:spPr/>
        <p:txBody>
          <a:bodyPr/>
          <a:lstStyle/>
          <a:p>
            <a:r>
              <a:rPr lang="en-US" altLang="en-US"/>
              <a:t>Measurement System Studies</a:t>
            </a:r>
          </a:p>
        </p:txBody>
      </p:sp>
      <p:grpSp>
        <p:nvGrpSpPr>
          <p:cNvPr id="517258" name="Group 138">
            <a:extLst>
              <a:ext uri="{FF2B5EF4-FFF2-40B4-BE49-F238E27FC236}">
                <a16:creationId xmlns:a16="http://schemas.microsoft.com/office/drawing/2014/main" id="{2ABA4619-BEA5-7526-5C00-ED312C867F02}"/>
              </a:ext>
            </a:extLst>
          </p:cNvPr>
          <p:cNvGrpSpPr>
            <a:grpSpLocks/>
          </p:cNvGrpSpPr>
          <p:nvPr/>
        </p:nvGrpSpPr>
        <p:grpSpPr bwMode="auto">
          <a:xfrm>
            <a:off x="1371600" y="1524000"/>
            <a:ext cx="6477000" cy="3633788"/>
            <a:chOff x="1776" y="1536"/>
            <a:chExt cx="2135" cy="1034"/>
          </a:xfrm>
        </p:grpSpPr>
        <p:sp>
          <p:nvSpPr>
            <p:cNvPr id="517129" name="Rectangle 9">
              <a:extLst>
                <a:ext uri="{FF2B5EF4-FFF2-40B4-BE49-F238E27FC236}">
                  <a16:creationId xmlns:a16="http://schemas.microsoft.com/office/drawing/2014/main" id="{A04B3C3E-5752-C33B-5646-FD390AE63C2B}"/>
                </a:ext>
              </a:extLst>
            </p:cNvPr>
            <p:cNvSpPr>
              <a:spLocks noChangeArrowheads="1"/>
            </p:cNvSpPr>
            <p:nvPr/>
          </p:nvSpPr>
          <p:spPr bwMode="auto">
            <a:xfrm>
              <a:off x="1780" y="1540"/>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0" name="Rectangle 10">
              <a:extLst>
                <a:ext uri="{FF2B5EF4-FFF2-40B4-BE49-F238E27FC236}">
                  <a16:creationId xmlns:a16="http://schemas.microsoft.com/office/drawing/2014/main" id="{49E70EDD-224F-98AC-5130-989F05CBE518}"/>
                </a:ext>
              </a:extLst>
            </p:cNvPr>
            <p:cNvSpPr>
              <a:spLocks noChangeArrowheads="1"/>
            </p:cNvSpPr>
            <p:nvPr/>
          </p:nvSpPr>
          <p:spPr bwMode="auto">
            <a:xfrm>
              <a:off x="2778" y="1540"/>
              <a:ext cx="4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1" name="Rectangle 11">
              <a:extLst>
                <a:ext uri="{FF2B5EF4-FFF2-40B4-BE49-F238E27FC236}">
                  <a16:creationId xmlns:a16="http://schemas.microsoft.com/office/drawing/2014/main" id="{38E0DCBD-F0FD-84D4-B8FB-7B64D45068A2}"/>
                </a:ext>
              </a:extLst>
            </p:cNvPr>
            <p:cNvSpPr>
              <a:spLocks noChangeArrowheads="1"/>
            </p:cNvSpPr>
            <p:nvPr/>
          </p:nvSpPr>
          <p:spPr bwMode="auto">
            <a:xfrm>
              <a:off x="1821" y="1540"/>
              <a:ext cx="95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2" name="Rectangle 12">
              <a:extLst>
                <a:ext uri="{FF2B5EF4-FFF2-40B4-BE49-F238E27FC236}">
                  <a16:creationId xmlns:a16="http://schemas.microsoft.com/office/drawing/2014/main" id="{F4C57C92-3394-F16C-B349-9A63E9545184}"/>
                </a:ext>
              </a:extLst>
            </p:cNvPr>
            <p:cNvSpPr>
              <a:spLocks noChangeArrowheads="1"/>
            </p:cNvSpPr>
            <p:nvPr/>
          </p:nvSpPr>
          <p:spPr bwMode="auto">
            <a:xfrm>
              <a:off x="1821" y="1540"/>
              <a:ext cx="541"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Study Type</a:t>
              </a:r>
              <a:endParaRPr lang="en-US" altLang="en-US" sz="2500">
                <a:latin typeface="Arial" panose="020B0604020202020204" pitchFamily="34" charset="0"/>
              </a:endParaRPr>
            </a:p>
          </p:txBody>
        </p:sp>
        <p:sp>
          <p:nvSpPr>
            <p:cNvPr id="517133" name="Rectangle 13">
              <a:extLst>
                <a:ext uri="{FF2B5EF4-FFF2-40B4-BE49-F238E27FC236}">
                  <a16:creationId xmlns:a16="http://schemas.microsoft.com/office/drawing/2014/main" id="{17F927D5-2F19-FBAF-D620-281EB77FF9AA}"/>
                </a:ext>
              </a:extLst>
            </p:cNvPr>
            <p:cNvSpPr>
              <a:spLocks noChangeArrowheads="1"/>
            </p:cNvSpPr>
            <p:nvPr/>
          </p:nvSpPr>
          <p:spPr bwMode="auto">
            <a:xfrm>
              <a:off x="2339" y="1540"/>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34" name="Rectangle 14">
              <a:extLst>
                <a:ext uri="{FF2B5EF4-FFF2-40B4-BE49-F238E27FC236}">
                  <a16:creationId xmlns:a16="http://schemas.microsoft.com/office/drawing/2014/main" id="{B91E753C-E54D-436B-DAD6-CF6945BB40FF}"/>
                </a:ext>
              </a:extLst>
            </p:cNvPr>
            <p:cNvSpPr>
              <a:spLocks noChangeArrowheads="1"/>
            </p:cNvSpPr>
            <p:nvPr/>
          </p:nvSpPr>
          <p:spPr bwMode="auto">
            <a:xfrm>
              <a:off x="2824" y="1540"/>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5" name="Rectangle 15">
              <a:extLst>
                <a:ext uri="{FF2B5EF4-FFF2-40B4-BE49-F238E27FC236}">
                  <a16:creationId xmlns:a16="http://schemas.microsoft.com/office/drawing/2014/main" id="{B87D1B12-7AEC-FB04-42F4-A88CEA9A047C}"/>
                </a:ext>
              </a:extLst>
            </p:cNvPr>
            <p:cNvSpPr>
              <a:spLocks noChangeArrowheads="1"/>
            </p:cNvSpPr>
            <p:nvPr/>
          </p:nvSpPr>
          <p:spPr bwMode="auto">
            <a:xfrm>
              <a:off x="3867" y="1540"/>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6" name="Rectangle 16">
              <a:extLst>
                <a:ext uri="{FF2B5EF4-FFF2-40B4-BE49-F238E27FC236}">
                  <a16:creationId xmlns:a16="http://schemas.microsoft.com/office/drawing/2014/main" id="{CA0FC5C3-DBA0-64F3-669D-F9AA01805812}"/>
                </a:ext>
              </a:extLst>
            </p:cNvPr>
            <p:cNvSpPr>
              <a:spLocks noChangeArrowheads="1"/>
            </p:cNvSpPr>
            <p:nvPr/>
          </p:nvSpPr>
          <p:spPr bwMode="auto">
            <a:xfrm>
              <a:off x="2865" y="1540"/>
              <a:ext cx="1002"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7" name="Rectangle 17">
              <a:extLst>
                <a:ext uri="{FF2B5EF4-FFF2-40B4-BE49-F238E27FC236}">
                  <a16:creationId xmlns:a16="http://schemas.microsoft.com/office/drawing/2014/main" id="{3CA3AD70-0C0F-BFD1-2DC7-9FA7B969F3DD}"/>
                </a:ext>
              </a:extLst>
            </p:cNvPr>
            <p:cNvSpPr>
              <a:spLocks noChangeArrowheads="1"/>
            </p:cNvSpPr>
            <p:nvPr/>
          </p:nvSpPr>
          <p:spPr bwMode="auto">
            <a:xfrm>
              <a:off x="2947" y="1540"/>
              <a:ext cx="87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Reference Page(s)</a:t>
              </a:r>
              <a:endParaRPr lang="en-US" altLang="en-US" sz="2500">
                <a:latin typeface="Arial" panose="020B0604020202020204" pitchFamily="34" charset="0"/>
              </a:endParaRPr>
            </a:p>
          </p:txBody>
        </p:sp>
        <p:sp>
          <p:nvSpPr>
            <p:cNvPr id="517138" name="Rectangle 18">
              <a:extLst>
                <a:ext uri="{FF2B5EF4-FFF2-40B4-BE49-F238E27FC236}">
                  <a16:creationId xmlns:a16="http://schemas.microsoft.com/office/drawing/2014/main" id="{E4F35B14-E6DA-AD47-4859-4BBA07E79D46}"/>
                </a:ext>
              </a:extLst>
            </p:cNvPr>
            <p:cNvSpPr>
              <a:spLocks noChangeArrowheads="1"/>
            </p:cNvSpPr>
            <p:nvPr/>
          </p:nvSpPr>
          <p:spPr bwMode="auto">
            <a:xfrm>
              <a:off x="3785" y="1540"/>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39" name="Rectangle 19">
              <a:extLst>
                <a:ext uri="{FF2B5EF4-FFF2-40B4-BE49-F238E27FC236}">
                  <a16:creationId xmlns:a16="http://schemas.microsoft.com/office/drawing/2014/main" id="{C2963F91-9F83-3273-F9B3-A9687D0A769D}"/>
                </a:ext>
              </a:extLst>
            </p:cNvPr>
            <p:cNvSpPr>
              <a:spLocks noChangeArrowheads="1"/>
            </p:cNvSpPr>
            <p:nvPr/>
          </p:nvSpPr>
          <p:spPr bwMode="auto">
            <a:xfrm>
              <a:off x="1776"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0" name="Rectangle 20">
              <a:extLst>
                <a:ext uri="{FF2B5EF4-FFF2-40B4-BE49-F238E27FC236}">
                  <a16:creationId xmlns:a16="http://schemas.microsoft.com/office/drawing/2014/main" id="{CD411C2F-DF56-53B6-843D-F9A255C25DD5}"/>
                </a:ext>
              </a:extLst>
            </p:cNvPr>
            <p:cNvSpPr>
              <a:spLocks noChangeArrowheads="1"/>
            </p:cNvSpPr>
            <p:nvPr/>
          </p:nvSpPr>
          <p:spPr bwMode="auto">
            <a:xfrm>
              <a:off x="1776"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1" name="Rectangle 21">
              <a:extLst>
                <a:ext uri="{FF2B5EF4-FFF2-40B4-BE49-F238E27FC236}">
                  <a16:creationId xmlns:a16="http://schemas.microsoft.com/office/drawing/2014/main" id="{B2667E7A-071F-03CC-28D1-603EB9022325}"/>
                </a:ext>
              </a:extLst>
            </p:cNvPr>
            <p:cNvSpPr>
              <a:spLocks noChangeArrowheads="1"/>
            </p:cNvSpPr>
            <p:nvPr/>
          </p:nvSpPr>
          <p:spPr bwMode="auto">
            <a:xfrm>
              <a:off x="1780" y="1536"/>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2" name="Rectangle 22">
              <a:extLst>
                <a:ext uri="{FF2B5EF4-FFF2-40B4-BE49-F238E27FC236}">
                  <a16:creationId xmlns:a16="http://schemas.microsoft.com/office/drawing/2014/main" id="{6EFD38E2-5846-CAA2-D12B-BFD4034ED858}"/>
                </a:ext>
              </a:extLst>
            </p:cNvPr>
            <p:cNvSpPr>
              <a:spLocks noChangeArrowheads="1"/>
            </p:cNvSpPr>
            <p:nvPr/>
          </p:nvSpPr>
          <p:spPr bwMode="auto">
            <a:xfrm>
              <a:off x="2820"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3" name="Rectangle 23">
              <a:extLst>
                <a:ext uri="{FF2B5EF4-FFF2-40B4-BE49-F238E27FC236}">
                  <a16:creationId xmlns:a16="http://schemas.microsoft.com/office/drawing/2014/main" id="{C0B50610-1C2E-8264-2545-1D099BF19F95}"/>
                </a:ext>
              </a:extLst>
            </p:cNvPr>
            <p:cNvSpPr>
              <a:spLocks noChangeArrowheads="1"/>
            </p:cNvSpPr>
            <p:nvPr/>
          </p:nvSpPr>
          <p:spPr bwMode="auto">
            <a:xfrm>
              <a:off x="2824" y="1536"/>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4" name="Rectangle 24">
              <a:extLst>
                <a:ext uri="{FF2B5EF4-FFF2-40B4-BE49-F238E27FC236}">
                  <a16:creationId xmlns:a16="http://schemas.microsoft.com/office/drawing/2014/main" id="{372F28BA-F27D-B04A-C4F8-07F5AE5DAAE1}"/>
                </a:ext>
              </a:extLst>
            </p:cNvPr>
            <p:cNvSpPr>
              <a:spLocks noChangeArrowheads="1"/>
            </p:cNvSpPr>
            <p:nvPr/>
          </p:nvSpPr>
          <p:spPr bwMode="auto">
            <a:xfrm>
              <a:off x="3907"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5" name="Rectangle 25">
              <a:extLst>
                <a:ext uri="{FF2B5EF4-FFF2-40B4-BE49-F238E27FC236}">
                  <a16:creationId xmlns:a16="http://schemas.microsoft.com/office/drawing/2014/main" id="{244D267E-AADC-C763-E163-FAF064B1E24A}"/>
                </a:ext>
              </a:extLst>
            </p:cNvPr>
            <p:cNvSpPr>
              <a:spLocks noChangeArrowheads="1"/>
            </p:cNvSpPr>
            <p:nvPr/>
          </p:nvSpPr>
          <p:spPr bwMode="auto">
            <a:xfrm>
              <a:off x="3907" y="153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6" name="Rectangle 26">
              <a:extLst>
                <a:ext uri="{FF2B5EF4-FFF2-40B4-BE49-F238E27FC236}">
                  <a16:creationId xmlns:a16="http://schemas.microsoft.com/office/drawing/2014/main" id="{930791B4-27C4-8973-74A8-A0D8121F8592}"/>
                </a:ext>
              </a:extLst>
            </p:cNvPr>
            <p:cNvSpPr>
              <a:spLocks noChangeArrowheads="1"/>
            </p:cNvSpPr>
            <p:nvPr/>
          </p:nvSpPr>
          <p:spPr bwMode="auto">
            <a:xfrm>
              <a:off x="1776" y="1540"/>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7" name="Rectangle 27">
              <a:extLst>
                <a:ext uri="{FF2B5EF4-FFF2-40B4-BE49-F238E27FC236}">
                  <a16:creationId xmlns:a16="http://schemas.microsoft.com/office/drawing/2014/main" id="{AD22E7CA-14D5-BAEC-93AE-D2BE403EBCA5}"/>
                </a:ext>
              </a:extLst>
            </p:cNvPr>
            <p:cNvSpPr>
              <a:spLocks noChangeArrowheads="1"/>
            </p:cNvSpPr>
            <p:nvPr/>
          </p:nvSpPr>
          <p:spPr bwMode="auto">
            <a:xfrm>
              <a:off x="2820" y="1540"/>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8" name="Rectangle 28">
              <a:extLst>
                <a:ext uri="{FF2B5EF4-FFF2-40B4-BE49-F238E27FC236}">
                  <a16:creationId xmlns:a16="http://schemas.microsoft.com/office/drawing/2014/main" id="{F20666D3-A178-DCE5-F3CA-E96E75D1C1F8}"/>
                </a:ext>
              </a:extLst>
            </p:cNvPr>
            <p:cNvSpPr>
              <a:spLocks noChangeArrowheads="1"/>
            </p:cNvSpPr>
            <p:nvPr/>
          </p:nvSpPr>
          <p:spPr bwMode="auto">
            <a:xfrm>
              <a:off x="3907" y="1540"/>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9" name="Rectangle 29">
              <a:extLst>
                <a:ext uri="{FF2B5EF4-FFF2-40B4-BE49-F238E27FC236}">
                  <a16:creationId xmlns:a16="http://schemas.microsoft.com/office/drawing/2014/main" id="{527236D1-DCCA-CDA9-643D-A01DE3B6B2A3}"/>
                </a:ext>
              </a:extLst>
            </p:cNvPr>
            <p:cNvSpPr>
              <a:spLocks noChangeArrowheads="1"/>
            </p:cNvSpPr>
            <p:nvPr/>
          </p:nvSpPr>
          <p:spPr bwMode="auto">
            <a:xfrm>
              <a:off x="1821" y="1656"/>
              <a:ext cx="63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Discrimination</a:t>
              </a:r>
              <a:endParaRPr lang="en-US" altLang="en-US" sz="2500">
                <a:latin typeface="Arial" panose="020B0604020202020204" pitchFamily="34" charset="0"/>
              </a:endParaRPr>
            </a:p>
          </p:txBody>
        </p:sp>
        <p:sp>
          <p:nvSpPr>
            <p:cNvPr id="517150" name="Rectangle 30">
              <a:extLst>
                <a:ext uri="{FF2B5EF4-FFF2-40B4-BE49-F238E27FC236}">
                  <a16:creationId xmlns:a16="http://schemas.microsoft.com/office/drawing/2014/main" id="{E07F05AC-EAAC-FFF2-86D0-59F60776E58E}"/>
                </a:ext>
              </a:extLst>
            </p:cNvPr>
            <p:cNvSpPr>
              <a:spLocks noChangeArrowheads="1"/>
            </p:cNvSpPr>
            <p:nvPr/>
          </p:nvSpPr>
          <p:spPr bwMode="auto">
            <a:xfrm>
              <a:off x="2425" y="1656"/>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51" name="Rectangle 31">
              <a:extLst>
                <a:ext uri="{FF2B5EF4-FFF2-40B4-BE49-F238E27FC236}">
                  <a16:creationId xmlns:a16="http://schemas.microsoft.com/office/drawing/2014/main" id="{449122BB-8C34-67FD-C9BE-08D358D5159A}"/>
                </a:ext>
              </a:extLst>
            </p:cNvPr>
            <p:cNvSpPr>
              <a:spLocks noChangeArrowheads="1"/>
            </p:cNvSpPr>
            <p:nvPr/>
          </p:nvSpPr>
          <p:spPr bwMode="auto">
            <a:xfrm>
              <a:off x="3312" y="1656"/>
              <a:ext cx="1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19</a:t>
              </a:r>
              <a:endParaRPr lang="en-US" altLang="en-US" sz="2500">
                <a:latin typeface="Arial" panose="020B0604020202020204" pitchFamily="34" charset="0"/>
              </a:endParaRPr>
            </a:p>
          </p:txBody>
        </p:sp>
        <p:sp>
          <p:nvSpPr>
            <p:cNvPr id="517152" name="Rectangle 32">
              <a:extLst>
                <a:ext uri="{FF2B5EF4-FFF2-40B4-BE49-F238E27FC236}">
                  <a16:creationId xmlns:a16="http://schemas.microsoft.com/office/drawing/2014/main" id="{2D93A700-C734-5888-3947-C73861ED6953}"/>
                </a:ext>
              </a:extLst>
            </p:cNvPr>
            <p:cNvSpPr>
              <a:spLocks noChangeArrowheads="1"/>
            </p:cNvSpPr>
            <p:nvPr/>
          </p:nvSpPr>
          <p:spPr bwMode="auto">
            <a:xfrm>
              <a:off x="3419" y="1656"/>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53" name="Rectangle 33">
              <a:extLst>
                <a:ext uri="{FF2B5EF4-FFF2-40B4-BE49-F238E27FC236}">
                  <a16:creationId xmlns:a16="http://schemas.microsoft.com/office/drawing/2014/main" id="{588E008E-5FF7-1F7B-1791-019A1019B9D3}"/>
                </a:ext>
              </a:extLst>
            </p:cNvPr>
            <p:cNvSpPr>
              <a:spLocks noChangeArrowheads="1"/>
            </p:cNvSpPr>
            <p:nvPr/>
          </p:nvSpPr>
          <p:spPr bwMode="auto">
            <a:xfrm>
              <a:off x="1776" y="165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4" name="Rectangle 34">
              <a:extLst>
                <a:ext uri="{FF2B5EF4-FFF2-40B4-BE49-F238E27FC236}">
                  <a16:creationId xmlns:a16="http://schemas.microsoft.com/office/drawing/2014/main" id="{2A8959AA-E8AB-B4BE-EEBA-5AC1313231AB}"/>
                </a:ext>
              </a:extLst>
            </p:cNvPr>
            <p:cNvSpPr>
              <a:spLocks noChangeArrowheads="1"/>
            </p:cNvSpPr>
            <p:nvPr/>
          </p:nvSpPr>
          <p:spPr bwMode="auto">
            <a:xfrm>
              <a:off x="1780" y="1650"/>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5" name="Rectangle 35">
              <a:extLst>
                <a:ext uri="{FF2B5EF4-FFF2-40B4-BE49-F238E27FC236}">
                  <a16:creationId xmlns:a16="http://schemas.microsoft.com/office/drawing/2014/main" id="{A8E22A7A-285F-DBD8-6DA2-90888CDA747B}"/>
                </a:ext>
              </a:extLst>
            </p:cNvPr>
            <p:cNvSpPr>
              <a:spLocks noChangeArrowheads="1"/>
            </p:cNvSpPr>
            <p:nvPr/>
          </p:nvSpPr>
          <p:spPr bwMode="auto">
            <a:xfrm>
              <a:off x="2820" y="165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6" name="Rectangle 36">
              <a:extLst>
                <a:ext uri="{FF2B5EF4-FFF2-40B4-BE49-F238E27FC236}">
                  <a16:creationId xmlns:a16="http://schemas.microsoft.com/office/drawing/2014/main" id="{A83ADAB5-C65D-1B82-842B-77ED24B13E32}"/>
                </a:ext>
              </a:extLst>
            </p:cNvPr>
            <p:cNvSpPr>
              <a:spLocks noChangeArrowheads="1"/>
            </p:cNvSpPr>
            <p:nvPr/>
          </p:nvSpPr>
          <p:spPr bwMode="auto">
            <a:xfrm>
              <a:off x="2824" y="1650"/>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7" name="Rectangle 37">
              <a:extLst>
                <a:ext uri="{FF2B5EF4-FFF2-40B4-BE49-F238E27FC236}">
                  <a16:creationId xmlns:a16="http://schemas.microsoft.com/office/drawing/2014/main" id="{EB66BAF8-DB69-977F-5226-C605ECFE596C}"/>
                </a:ext>
              </a:extLst>
            </p:cNvPr>
            <p:cNvSpPr>
              <a:spLocks noChangeArrowheads="1"/>
            </p:cNvSpPr>
            <p:nvPr/>
          </p:nvSpPr>
          <p:spPr bwMode="auto">
            <a:xfrm>
              <a:off x="3907" y="1650"/>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8" name="Rectangle 38">
              <a:extLst>
                <a:ext uri="{FF2B5EF4-FFF2-40B4-BE49-F238E27FC236}">
                  <a16:creationId xmlns:a16="http://schemas.microsoft.com/office/drawing/2014/main" id="{17D46485-3DF0-DA53-1400-8F3BDB7066E0}"/>
                </a:ext>
              </a:extLst>
            </p:cNvPr>
            <p:cNvSpPr>
              <a:spLocks noChangeArrowheads="1"/>
            </p:cNvSpPr>
            <p:nvPr/>
          </p:nvSpPr>
          <p:spPr bwMode="auto">
            <a:xfrm>
              <a:off x="1776" y="165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9" name="Rectangle 39">
              <a:extLst>
                <a:ext uri="{FF2B5EF4-FFF2-40B4-BE49-F238E27FC236}">
                  <a16:creationId xmlns:a16="http://schemas.microsoft.com/office/drawing/2014/main" id="{6E1F6190-9DAC-8ECF-6109-94341017B74B}"/>
                </a:ext>
              </a:extLst>
            </p:cNvPr>
            <p:cNvSpPr>
              <a:spLocks noChangeArrowheads="1"/>
            </p:cNvSpPr>
            <p:nvPr/>
          </p:nvSpPr>
          <p:spPr bwMode="auto">
            <a:xfrm>
              <a:off x="2820" y="165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0" name="Rectangle 40">
              <a:extLst>
                <a:ext uri="{FF2B5EF4-FFF2-40B4-BE49-F238E27FC236}">
                  <a16:creationId xmlns:a16="http://schemas.microsoft.com/office/drawing/2014/main" id="{1F465CE0-B1D3-3AAB-E15C-ED1AA4E65827}"/>
                </a:ext>
              </a:extLst>
            </p:cNvPr>
            <p:cNvSpPr>
              <a:spLocks noChangeArrowheads="1"/>
            </p:cNvSpPr>
            <p:nvPr/>
          </p:nvSpPr>
          <p:spPr bwMode="auto">
            <a:xfrm>
              <a:off x="3907" y="1654"/>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1" name="Rectangle 41">
              <a:extLst>
                <a:ext uri="{FF2B5EF4-FFF2-40B4-BE49-F238E27FC236}">
                  <a16:creationId xmlns:a16="http://schemas.microsoft.com/office/drawing/2014/main" id="{A8575FA5-682F-0A6D-0509-1323CE3304FA}"/>
                </a:ext>
              </a:extLst>
            </p:cNvPr>
            <p:cNvSpPr>
              <a:spLocks noChangeArrowheads="1"/>
            </p:cNvSpPr>
            <p:nvPr/>
          </p:nvSpPr>
          <p:spPr bwMode="auto">
            <a:xfrm>
              <a:off x="1821" y="1771"/>
              <a:ext cx="35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Stability</a:t>
              </a:r>
              <a:endParaRPr lang="en-US" altLang="en-US" sz="2500">
                <a:latin typeface="Arial" panose="020B0604020202020204" pitchFamily="34" charset="0"/>
              </a:endParaRPr>
            </a:p>
          </p:txBody>
        </p:sp>
        <p:sp>
          <p:nvSpPr>
            <p:cNvPr id="517162" name="Rectangle 42">
              <a:extLst>
                <a:ext uri="{FF2B5EF4-FFF2-40B4-BE49-F238E27FC236}">
                  <a16:creationId xmlns:a16="http://schemas.microsoft.com/office/drawing/2014/main" id="{18C0AFF4-3ABB-A215-57F7-D0CC6AB06A78}"/>
                </a:ext>
              </a:extLst>
            </p:cNvPr>
            <p:cNvSpPr>
              <a:spLocks noChangeArrowheads="1"/>
            </p:cNvSpPr>
            <p:nvPr/>
          </p:nvSpPr>
          <p:spPr bwMode="auto">
            <a:xfrm>
              <a:off x="2157" y="1771"/>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63" name="Rectangle 43">
              <a:extLst>
                <a:ext uri="{FF2B5EF4-FFF2-40B4-BE49-F238E27FC236}">
                  <a16:creationId xmlns:a16="http://schemas.microsoft.com/office/drawing/2014/main" id="{19A13192-EB91-D9E1-77F0-50BC1E5D865C}"/>
                </a:ext>
              </a:extLst>
            </p:cNvPr>
            <p:cNvSpPr>
              <a:spLocks noChangeArrowheads="1"/>
            </p:cNvSpPr>
            <p:nvPr/>
          </p:nvSpPr>
          <p:spPr bwMode="auto">
            <a:xfrm>
              <a:off x="3232" y="1771"/>
              <a:ext cx="27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21, 41</a:t>
              </a:r>
              <a:endParaRPr lang="en-US" altLang="en-US" sz="2500">
                <a:latin typeface="Arial" panose="020B0604020202020204" pitchFamily="34" charset="0"/>
              </a:endParaRPr>
            </a:p>
          </p:txBody>
        </p:sp>
        <p:sp>
          <p:nvSpPr>
            <p:cNvPr id="517164" name="Rectangle 44">
              <a:extLst>
                <a:ext uri="{FF2B5EF4-FFF2-40B4-BE49-F238E27FC236}">
                  <a16:creationId xmlns:a16="http://schemas.microsoft.com/office/drawing/2014/main" id="{EA085F93-888C-A2D4-AE4C-08A8E429050E}"/>
                </a:ext>
              </a:extLst>
            </p:cNvPr>
            <p:cNvSpPr>
              <a:spLocks noChangeArrowheads="1"/>
            </p:cNvSpPr>
            <p:nvPr/>
          </p:nvSpPr>
          <p:spPr bwMode="auto">
            <a:xfrm>
              <a:off x="3500" y="1771"/>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65" name="Rectangle 45">
              <a:extLst>
                <a:ext uri="{FF2B5EF4-FFF2-40B4-BE49-F238E27FC236}">
                  <a16:creationId xmlns:a16="http://schemas.microsoft.com/office/drawing/2014/main" id="{37B098C6-3930-992E-B23E-E336CFA8EA9F}"/>
                </a:ext>
              </a:extLst>
            </p:cNvPr>
            <p:cNvSpPr>
              <a:spLocks noChangeArrowheads="1"/>
            </p:cNvSpPr>
            <p:nvPr/>
          </p:nvSpPr>
          <p:spPr bwMode="auto">
            <a:xfrm>
              <a:off x="1776" y="176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6" name="Rectangle 46">
              <a:extLst>
                <a:ext uri="{FF2B5EF4-FFF2-40B4-BE49-F238E27FC236}">
                  <a16:creationId xmlns:a16="http://schemas.microsoft.com/office/drawing/2014/main" id="{C0337128-F478-0163-1C06-D6C64C2CF1A2}"/>
                </a:ext>
              </a:extLst>
            </p:cNvPr>
            <p:cNvSpPr>
              <a:spLocks noChangeArrowheads="1"/>
            </p:cNvSpPr>
            <p:nvPr/>
          </p:nvSpPr>
          <p:spPr bwMode="auto">
            <a:xfrm>
              <a:off x="1780" y="1765"/>
              <a:ext cx="104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7" name="Rectangle 47">
              <a:extLst>
                <a:ext uri="{FF2B5EF4-FFF2-40B4-BE49-F238E27FC236}">
                  <a16:creationId xmlns:a16="http://schemas.microsoft.com/office/drawing/2014/main" id="{E04FD1AA-95C3-7DA3-EA02-AFC89F96706D}"/>
                </a:ext>
              </a:extLst>
            </p:cNvPr>
            <p:cNvSpPr>
              <a:spLocks noChangeArrowheads="1"/>
            </p:cNvSpPr>
            <p:nvPr/>
          </p:nvSpPr>
          <p:spPr bwMode="auto">
            <a:xfrm>
              <a:off x="2820" y="176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8" name="Rectangle 48">
              <a:extLst>
                <a:ext uri="{FF2B5EF4-FFF2-40B4-BE49-F238E27FC236}">
                  <a16:creationId xmlns:a16="http://schemas.microsoft.com/office/drawing/2014/main" id="{F25EA2D6-BBAF-4973-11AD-808D9744AA20}"/>
                </a:ext>
              </a:extLst>
            </p:cNvPr>
            <p:cNvSpPr>
              <a:spLocks noChangeArrowheads="1"/>
            </p:cNvSpPr>
            <p:nvPr/>
          </p:nvSpPr>
          <p:spPr bwMode="auto">
            <a:xfrm>
              <a:off x="2824" y="1765"/>
              <a:ext cx="108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9" name="Rectangle 49">
              <a:extLst>
                <a:ext uri="{FF2B5EF4-FFF2-40B4-BE49-F238E27FC236}">
                  <a16:creationId xmlns:a16="http://schemas.microsoft.com/office/drawing/2014/main" id="{86869056-C37A-8A91-2FC5-6D662B73670B}"/>
                </a:ext>
              </a:extLst>
            </p:cNvPr>
            <p:cNvSpPr>
              <a:spLocks noChangeArrowheads="1"/>
            </p:cNvSpPr>
            <p:nvPr/>
          </p:nvSpPr>
          <p:spPr bwMode="auto">
            <a:xfrm>
              <a:off x="3907" y="1765"/>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0" name="Rectangle 50">
              <a:extLst>
                <a:ext uri="{FF2B5EF4-FFF2-40B4-BE49-F238E27FC236}">
                  <a16:creationId xmlns:a16="http://schemas.microsoft.com/office/drawing/2014/main" id="{BEE8E66D-28D3-7356-99B3-E0F7943BFF6D}"/>
                </a:ext>
              </a:extLst>
            </p:cNvPr>
            <p:cNvSpPr>
              <a:spLocks noChangeArrowheads="1"/>
            </p:cNvSpPr>
            <p:nvPr/>
          </p:nvSpPr>
          <p:spPr bwMode="auto">
            <a:xfrm>
              <a:off x="1776" y="176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1" name="Rectangle 51">
              <a:extLst>
                <a:ext uri="{FF2B5EF4-FFF2-40B4-BE49-F238E27FC236}">
                  <a16:creationId xmlns:a16="http://schemas.microsoft.com/office/drawing/2014/main" id="{FFAA61AA-C0E5-A7D6-D178-D8EB480512D5}"/>
                </a:ext>
              </a:extLst>
            </p:cNvPr>
            <p:cNvSpPr>
              <a:spLocks noChangeArrowheads="1"/>
            </p:cNvSpPr>
            <p:nvPr/>
          </p:nvSpPr>
          <p:spPr bwMode="auto">
            <a:xfrm>
              <a:off x="2820" y="176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2" name="Rectangle 52">
              <a:extLst>
                <a:ext uri="{FF2B5EF4-FFF2-40B4-BE49-F238E27FC236}">
                  <a16:creationId xmlns:a16="http://schemas.microsoft.com/office/drawing/2014/main" id="{4595A263-97C0-7240-BEE9-A471F2A366D8}"/>
                </a:ext>
              </a:extLst>
            </p:cNvPr>
            <p:cNvSpPr>
              <a:spLocks noChangeArrowheads="1"/>
            </p:cNvSpPr>
            <p:nvPr/>
          </p:nvSpPr>
          <p:spPr bwMode="auto">
            <a:xfrm>
              <a:off x="3907" y="1768"/>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3" name="Rectangle 53">
              <a:extLst>
                <a:ext uri="{FF2B5EF4-FFF2-40B4-BE49-F238E27FC236}">
                  <a16:creationId xmlns:a16="http://schemas.microsoft.com/office/drawing/2014/main" id="{40325900-F424-9528-112E-FF9124C7B0FB}"/>
                </a:ext>
              </a:extLst>
            </p:cNvPr>
            <p:cNvSpPr>
              <a:spLocks noChangeArrowheads="1"/>
            </p:cNvSpPr>
            <p:nvPr/>
          </p:nvSpPr>
          <p:spPr bwMode="auto">
            <a:xfrm>
              <a:off x="1821" y="1885"/>
              <a:ext cx="19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Bias</a:t>
              </a:r>
              <a:endParaRPr lang="en-US" altLang="en-US" sz="2500">
                <a:latin typeface="Arial" panose="020B0604020202020204" pitchFamily="34" charset="0"/>
              </a:endParaRPr>
            </a:p>
          </p:txBody>
        </p:sp>
        <p:sp>
          <p:nvSpPr>
            <p:cNvPr id="517174" name="Rectangle 54">
              <a:extLst>
                <a:ext uri="{FF2B5EF4-FFF2-40B4-BE49-F238E27FC236}">
                  <a16:creationId xmlns:a16="http://schemas.microsoft.com/office/drawing/2014/main" id="{ED0D6397-3981-B558-FC04-76CBFE3A528A}"/>
                </a:ext>
              </a:extLst>
            </p:cNvPr>
            <p:cNvSpPr>
              <a:spLocks noChangeArrowheads="1"/>
            </p:cNvSpPr>
            <p:nvPr/>
          </p:nvSpPr>
          <p:spPr bwMode="auto">
            <a:xfrm>
              <a:off x="2008" y="1885"/>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75" name="Rectangle 55">
              <a:extLst>
                <a:ext uri="{FF2B5EF4-FFF2-40B4-BE49-F238E27FC236}">
                  <a16:creationId xmlns:a16="http://schemas.microsoft.com/office/drawing/2014/main" id="{FBFF312E-B8FB-FF77-6519-CB46AD25B5BF}"/>
                </a:ext>
              </a:extLst>
            </p:cNvPr>
            <p:cNvSpPr>
              <a:spLocks noChangeArrowheads="1"/>
            </p:cNvSpPr>
            <p:nvPr/>
          </p:nvSpPr>
          <p:spPr bwMode="auto">
            <a:xfrm>
              <a:off x="3232" y="1885"/>
              <a:ext cx="27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26, 42</a:t>
              </a:r>
              <a:endParaRPr lang="en-US" altLang="en-US" sz="2500">
                <a:latin typeface="Arial" panose="020B0604020202020204" pitchFamily="34" charset="0"/>
              </a:endParaRPr>
            </a:p>
          </p:txBody>
        </p:sp>
        <p:sp>
          <p:nvSpPr>
            <p:cNvPr id="517176" name="Rectangle 56">
              <a:extLst>
                <a:ext uri="{FF2B5EF4-FFF2-40B4-BE49-F238E27FC236}">
                  <a16:creationId xmlns:a16="http://schemas.microsoft.com/office/drawing/2014/main" id="{EF1B5F31-66F9-96E5-A786-872A6D52A086}"/>
                </a:ext>
              </a:extLst>
            </p:cNvPr>
            <p:cNvSpPr>
              <a:spLocks noChangeArrowheads="1"/>
            </p:cNvSpPr>
            <p:nvPr/>
          </p:nvSpPr>
          <p:spPr bwMode="auto">
            <a:xfrm>
              <a:off x="3500" y="1885"/>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77" name="Rectangle 57">
              <a:extLst>
                <a:ext uri="{FF2B5EF4-FFF2-40B4-BE49-F238E27FC236}">
                  <a16:creationId xmlns:a16="http://schemas.microsoft.com/office/drawing/2014/main" id="{8841E821-7CE7-C23A-C213-14967497CA00}"/>
                </a:ext>
              </a:extLst>
            </p:cNvPr>
            <p:cNvSpPr>
              <a:spLocks noChangeArrowheads="1"/>
            </p:cNvSpPr>
            <p:nvPr/>
          </p:nvSpPr>
          <p:spPr bwMode="auto">
            <a:xfrm>
              <a:off x="1776" y="187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8" name="Rectangle 58">
              <a:extLst>
                <a:ext uri="{FF2B5EF4-FFF2-40B4-BE49-F238E27FC236}">
                  <a16:creationId xmlns:a16="http://schemas.microsoft.com/office/drawing/2014/main" id="{FA5422ED-4BF8-FB0F-67B4-F22E11A44FA5}"/>
                </a:ext>
              </a:extLst>
            </p:cNvPr>
            <p:cNvSpPr>
              <a:spLocks noChangeArrowheads="1"/>
            </p:cNvSpPr>
            <p:nvPr/>
          </p:nvSpPr>
          <p:spPr bwMode="auto">
            <a:xfrm>
              <a:off x="1780" y="1879"/>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9" name="Rectangle 59">
              <a:extLst>
                <a:ext uri="{FF2B5EF4-FFF2-40B4-BE49-F238E27FC236}">
                  <a16:creationId xmlns:a16="http://schemas.microsoft.com/office/drawing/2014/main" id="{3F87E0E0-493B-F567-DF06-4CBC8FDA7CE4}"/>
                </a:ext>
              </a:extLst>
            </p:cNvPr>
            <p:cNvSpPr>
              <a:spLocks noChangeArrowheads="1"/>
            </p:cNvSpPr>
            <p:nvPr/>
          </p:nvSpPr>
          <p:spPr bwMode="auto">
            <a:xfrm>
              <a:off x="2820" y="187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0" name="Rectangle 60">
              <a:extLst>
                <a:ext uri="{FF2B5EF4-FFF2-40B4-BE49-F238E27FC236}">
                  <a16:creationId xmlns:a16="http://schemas.microsoft.com/office/drawing/2014/main" id="{B277C795-F7A4-E79D-7131-877177C73E79}"/>
                </a:ext>
              </a:extLst>
            </p:cNvPr>
            <p:cNvSpPr>
              <a:spLocks noChangeArrowheads="1"/>
            </p:cNvSpPr>
            <p:nvPr/>
          </p:nvSpPr>
          <p:spPr bwMode="auto">
            <a:xfrm>
              <a:off x="2824" y="1879"/>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1" name="Rectangle 61">
              <a:extLst>
                <a:ext uri="{FF2B5EF4-FFF2-40B4-BE49-F238E27FC236}">
                  <a16:creationId xmlns:a16="http://schemas.microsoft.com/office/drawing/2014/main" id="{10F77C3F-1DA9-5050-1B6E-40672AC5744E}"/>
                </a:ext>
              </a:extLst>
            </p:cNvPr>
            <p:cNvSpPr>
              <a:spLocks noChangeArrowheads="1"/>
            </p:cNvSpPr>
            <p:nvPr/>
          </p:nvSpPr>
          <p:spPr bwMode="auto">
            <a:xfrm>
              <a:off x="3907" y="1879"/>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2" name="Rectangle 62">
              <a:extLst>
                <a:ext uri="{FF2B5EF4-FFF2-40B4-BE49-F238E27FC236}">
                  <a16:creationId xmlns:a16="http://schemas.microsoft.com/office/drawing/2014/main" id="{F9595C57-14C4-AE53-829B-6CD6D175B066}"/>
                </a:ext>
              </a:extLst>
            </p:cNvPr>
            <p:cNvSpPr>
              <a:spLocks noChangeArrowheads="1"/>
            </p:cNvSpPr>
            <p:nvPr/>
          </p:nvSpPr>
          <p:spPr bwMode="auto">
            <a:xfrm>
              <a:off x="1776" y="188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3" name="Rectangle 63">
              <a:extLst>
                <a:ext uri="{FF2B5EF4-FFF2-40B4-BE49-F238E27FC236}">
                  <a16:creationId xmlns:a16="http://schemas.microsoft.com/office/drawing/2014/main" id="{95AB5751-BCB7-6CFF-1C6B-FA93E8DAEE49}"/>
                </a:ext>
              </a:extLst>
            </p:cNvPr>
            <p:cNvSpPr>
              <a:spLocks noChangeArrowheads="1"/>
            </p:cNvSpPr>
            <p:nvPr/>
          </p:nvSpPr>
          <p:spPr bwMode="auto">
            <a:xfrm>
              <a:off x="2820" y="188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4" name="Rectangle 64">
              <a:extLst>
                <a:ext uri="{FF2B5EF4-FFF2-40B4-BE49-F238E27FC236}">
                  <a16:creationId xmlns:a16="http://schemas.microsoft.com/office/drawing/2014/main" id="{7194709F-C852-28C7-1FD5-F95E04264315}"/>
                </a:ext>
              </a:extLst>
            </p:cNvPr>
            <p:cNvSpPr>
              <a:spLocks noChangeArrowheads="1"/>
            </p:cNvSpPr>
            <p:nvPr/>
          </p:nvSpPr>
          <p:spPr bwMode="auto">
            <a:xfrm>
              <a:off x="3907" y="1883"/>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5" name="Rectangle 65">
              <a:extLst>
                <a:ext uri="{FF2B5EF4-FFF2-40B4-BE49-F238E27FC236}">
                  <a16:creationId xmlns:a16="http://schemas.microsoft.com/office/drawing/2014/main" id="{486319DC-4564-6F02-1E0B-7A9ED3F07785}"/>
                </a:ext>
              </a:extLst>
            </p:cNvPr>
            <p:cNvSpPr>
              <a:spLocks noChangeArrowheads="1"/>
            </p:cNvSpPr>
            <p:nvPr/>
          </p:nvSpPr>
          <p:spPr bwMode="auto">
            <a:xfrm>
              <a:off x="1821" y="2000"/>
              <a:ext cx="7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R</a:t>
              </a:r>
              <a:endParaRPr lang="en-US" altLang="en-US" sz="2500">
                <a:latin typeface="Arial" panose="020B0604020202020204" pitchFamily="34" charset="0"/>
              </a:endParaRPr>
            </a:p>
          </p:txBody>
        </p:sp>
        <p:sp>
          <p:nvSpPr>
            <p:cNvPr id="517186" name="Rectangle 66">
              <a:extLst>
                <a:ext uri="{FF2B5EF4-FFF2-40B4-BE49-F238E27FC236}">
                  <a16:creationId xmlns:a16="http://schemas.microsoft.com/office/drawing/2014/main" id="{0C96F2A9-B7E1-6ECA-061A-DA2CAC65F00A}"/>
                </a:ext>
              </a:extLst>
            </p:cNvPr>
            <p:cNvSpPr>
              <a:spLocks noChangeArrowheads="1"/>
            </p:cNvSpPr>
            <p:nvPr/>
          </p:nvSpPr>
          <p:spPr bwMode="auto">
            <a:xfrm>
              <a:off x="1890" y="2000"/>
              <a:ext cx="50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epeatability</a:t>
              </a:r>
              <a:endParaRPr lang="en-US" altLang="en-US" sz="2500">
                <a:latin typeface="Arial" panose="020B0604020202020204" pitchFamily="34" charset="0"/>
              </a:endParaRPr>
            </a:p>
          </p:txBody>
        </p:sp>
        <p:sp>
          <p:nvSpPr>
            <p:cNvPr id="517187" name="Rectangle 67">
              <a:extLst>
                <a:ext uri="{FF2B5EF4-FFF2-40B4-BE49-F238E27FC236}">
                  <a16:creationId xmlns:a16="http://schemas.microsoft.com/office/drawing/2014/main" id="{0DDF5507-E21C-0205-F602-AD4CC2720678}"/>
                </a:ext>
              </a:extLst>
            </p:cNvPr>
            <p:cNvSpPr>
              <a:spLocks noChangeArrowheads="1"/>
            </p:cNvSpPr>
            <p:nvPr/>
          </p:nvSpPr>
          <p:spPr bwMode="auto">
            <a:xfrm>
              <a:off x="2376" y="2000"/>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88" name="Rectangle 68">
              <a:extLst>
                <a:ext uri="{FF2B5EF4-FFF2-40B4-BE49-F238E27FC236}">
                  <a16:creationId xmlns:a16="http://schemas.microsoft.com/office/drawing/2014/main" id="{104268D3-DE38-26FF-CE1B-A3ADCC92C431}"/>
                </a:ext>
              </a:extLst>
            </p:cNvPr>
            <p:cNvSpPr>
              <a:spLocks noChangeArrowheads="1"/>
            </p:cNvSpPr>
            <p:nvPr/>
          </p:nvSpPr>
          <p:spPr bwMode="auto">
            <a:xfrm>
              <a:off x="3232" y="2000"/>
              <a:ext cx="27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27, 43</a:t>
              </a:r>
              <a:endParaRPr lang="en-US" altLang="en-US" sz="2500">
                <a:latin typeface="Arial" panose="020B0604020202020204" pitchFamily="34" charset="0"/>
              </a:endParaRPr>
            </a:p>
          </p:txBody>
        </p:sp>
        <p:sp>
          <p:nvSpPr>
            <p:cNvPr id="517189" name="Rectangle 69">
              <a:extLst>
                <a:ext uri="{FF2B5EF4-FFF2-40B4-BE49-F238E27FC236}">
                  <a16:creationId xmlns:a16="http://schemas.microsoft.com/office/drawing/2014/main" id="{F830DDC4-FDE8-12ED-F377-65D2D6814BE4}"/>
                </a:ext>
              </a:extLst>
            </p:cNvPr>
            <p:cNvSpPr>
              <a:spLocks noChangeArrowheads="1"/>
            </p:cNvSpPr>
            <p:nvPr/>
          </p:nvSpPr>
          <p:spPr bwMode="auto">
            <a:xfrm>
              <a:off x="3500" y="2000"/>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190" name="Rectangle 70">
              <a:extLst>
                <a:ext uri="{FF2B5EF4-FFF2-40B4-BE49-F238E27FC236}">
                  <a16:creationId xmlns:a16="http://schemas.microsoft.com/office/drawing/2014/main" id="{B0FF3C9E-CE37-CFCB-54FC-9F8FF7662289}"/>
                </a:ext>
              </a:extLst>
            </p:cNvPr>
            <p:cNvSpPr>
              <a:spLocks noChangeArrowheads="1"/>
            </p:cNvSpPr>
            <p:nvPr/>
          </p:nvSpPr>
          <p:spPr bwMode="auto">
            <a:xfrm>
              <a:off x="1776" y="199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1" name="Rectangle 71">
              <a:extLst>
                <a:ext uri="{FF2B5EF4-FFF2-40B4-BE49-F238E27FC236}">
                  <a16:creationId xmlns:a16="http://schemas.microsoft.com/office/drawing/2014/main" id="{F0B1971D-1075-231B-0A02-8ED5F749B7BE}"/>
                </a:ext>
              </a:extLst>
            </p:cNvPr>
            <p:cNvSpPr>
              <a:spLocks noChangeArrowheads="1"/>
            </p:cNvSpPr>
            <p:nvPr/>
          </p:nvSpPr>
          <p:spPr bwMode="auto">
            <a:xfrm>
              <a:off x="1780" y="1994"/>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2" name="Rectangle 72">
              <a:extLst>
                <a:ext uri="{FF2B5EF4-FFF2-40B4-BE49-F238E27FC236}">
                  <a16:creationId xmlns:a16="http://schemas.microsoft.com/office/drawing/2014/main" id="{FD3F417C-8BD6-3920-C9DB-090652F15644}"/>
                </a:ext>
              </a:extLst>
            </p:cNvPr>
            <p:cNvSpPr>
              <a:spLocks noChangeArrowheads="1"/>
            </p:cNvSpPr>
            <p:nvPr/>
          </p:nvSpPr>
          <p:spPr bwMode="auto">
            <a:xfrm>
              <a:off x="2820" y="199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3" name="Rectangle 73">
              <a:extLst>
                <a:ext uri="{FF2B5EF4-FFF2-40B4-BE49-F238E27FC236}">
                  <a16:creationId xmlns:a16="http://schemas.microsoft.com/office/drawing/2014/main" id="{D6AB1928-D492-B091-ACDA-268E7CFCD8B9}"/>
                </a:ext>
              </a:extLst>
            </p:cNvPr>
            <p:cNvSpPr>
              <a:spLocks noChangeArrowheads="1"/>
            </p:cNvSpPr>
            <p:nvPr/>
          </p:nvSpPr>
          <p:spPr bwMode="auto">
            <a:xfrm>
              <a:off x="2824" y="1994"/>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4" name="Rectangle 74">
              <a:extLst>
                <a:ext uri="{FF2B5EF4-FFF2-40B4-BE49-F238E27FC236}">
                  <a16:creationId xmlns:a16="http://schemas.microsoft.com/office/drawing/2014/main" id="{AC698964-7CCA-BF77-AA65-E9C965BCDB57}"/>
                </a:ext>
              </a:extLst>
            </p:cNvPr>
            <p:cNvSpPr>
              <a:spLocks noChangeArrowheads="1"/>
            </p:cNvSpPr>
            <p:nvPr/>
          </p:nvSpPr>
          <p:spPr bwMode="auto">
            <a:xfrm>
              <a:off x="3907" y="1994"/>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5" name="Rectangle 75">
              <a:extLst>
                <a:ext uri="{FF2B5EF4-FFF2-40B4-BE49-F238E27FC236}">
                  <a16:creationId xmlns:a16="http://schemas.microsoft.com/office/drawing/2014/main" id="{98E28337-97F6-CD4C-66FD-66F02B8DD1B6}"/>
                </a:ext>
              </a:extLst>
            </p:cNvPr>
            <p:cNvSpPr>
              <a:spLocks noChangeArrowheads="1"/>
            </p:cNvSpPr>
            <p:nvPr/>
          </p:nvSpPr>
          <p:spPr bwMode="auto">
            <a:xfrm>
              <a:off x="1776" y="199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6" name="Rectangle 76">
              <a:extLst>
                <a:ext uri="{FF2B5EF4-FFF2-40B4-BE49-F238E27FC236}">
                  <a16:creationId xmlns:a16="http://schemas.microsoft.com/office/drawing/2014/main" id="{072C8D65-F59B-BE5F-7680-B8EC82DEADF0}"/>
                </a:ext>
              </a:extLst>
            </p:cNvPr>
            <p:cNvSpPr>
              <a:spLocks noChangeArrowheads="1"/>
            </p:cNvSpPr>
            <p:nvPr/>
          </p:nvSpPr>
          <p:spPr bwMode="auto">
            <a:xfrm>
              <a:off x="2820" y="199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7" name="Rectangle 77">
              <a:extLst>
                <a:ext uri="{FF2B5EF4-FFF2-40B4-BE49-F238E27FC236}">
                  <a16:creationId xmlns:a16="http://schemas.microsoft.com/office/drawing/2014/main" id="{B7C13508-FBF9-B80E-A881-2DDE5EA7133C}"/>
                </a:ext>
              </a:extLst>
            </p:cNvPr>
            <p:cNvSpPr>
              <a:spLocks noChangeArrowheads="1"/>
            </p:cNvSpPr>
            <p:nvPr/>
          </p:nvSpPr>
          <p:spPr bwMode="auto">
            <a:xfrm>
              <a:off x="3907" y="1998"/>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8" name="Rectangle 78">
              <a:extLst>
                <a:ext uri="{FF2B5EF4-FFF2-40B4-BE49-F238E27FC236}">
                  <a16:creationId xmlns:a16="http://schemas.microsoft.com/office/drawing/2014/main" id="{7161FD71-1002-3BFB-850F-FAB7BF33DCFA}"/>
                </a:ext>
              </a:extLst>
            </p:cNvPr>
            <p:cNvSpPr>
              <a:spLocks noChangeArrowheads="1"/>
            </p:cNvSpPr>
            <p:nvPr/>
          </p:nvSpPr>
          <p:spPr bwMode="auto">
            <a:xfrm>
              <a:off x="1821" y="2115"/>
              <a:ext cx="66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Reproducibility</a:t>
              </a:r>
              <a:endParaRPr lang="en-US" altLang="en-US" sz="2500">
                <a:latin typeface="Arial" panose="020B0604020202020204" pitchFamily="34" charset="0"/>
              </a:endParaRPr>
            </a:p>
          </p:txBody>
        </p:sp>
        <p:sp>
          <p:nvSpPr>
            <p:cNvPr id="517199" name="Rectangle 79">
              <a:extLst>
                <a:ext uri="{FF2B5EF4-FFF2-40B4-BE49-F238E27FC236}">
                  <a16:creationId xmlns:a16="http://schemas.microsoft.com/office/drawing/2014/main" id="{1B6E813D-D6F3-3D5E-6F14-AD833F9E88F9}"/>
                </a:ext>
              </a:extLst>
            </p:cNvPr>
            <p:cNvSpPr>
              <a:spLocks noChangeArrowheads="1"/>
            </p:cNvSpPr>
            <p:nvPr/>
          </p:nvSpPr>
          <p:spPr bwMode="auto">
            <a:xfrm>
              <a:off x="2450" y="2115"/>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00" name="Rectangle 80">
              <a:extLst>
                <a:ext uri="{FF2B5EF4-FFF2-40B4-BE49-F238E27FC236}">
                  <a16:creationId xmlns:a16="http://schemas.microsoft.com/office/drawing/2014/main" id="{FB6AD39A-36D9-A918-ADA9-2A4A94406DC8}"/>
                </a:ext>
              </a:extLst>
            </p:cNvPr>
            <p:cNvSpPr>
              <a:spLocks noChangeArrowheads="1"/>
            </p:cNvSpPr>
            <p:nvPr/>
          </p:nvSpPr>
          <p:spPr bwMode="auto">
            <a:xfrm>
              <a:off x="3232" y="2115"/>
              <a:ext cx="27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30, 43</a:t>
              </a:r>
              <a:endParaRPr lang="en-US" altLang="en-US" sz="2500">
                <a:latin typeface="Arial" panose="020B0604020202020204" pitchFamily="34" charset="0"/>
              </a:endParaRPr>
            </a:p>
          </p:txBody>
        </p:sp>
        <p:sp>
          <p:nvSpPr>
            <p:cNvPr id="517201" name="Rectangle 81">
              <a:extLst>
                <a:ext uri="{FF2B5EF4-FFF2-40B4-BE49-F238E27FC236}">
                  <a16:creationId xmlns:a16="http://schemas.microsoft.com/office/drawing/2014/main" id="{25DA959C-23B7-2A1E-F89E-96B340FD28AE}"/>
                </a:ext>
              </a:extLst>
            </p:cNvPr>
            <p:cNvSpPr>
              <a:spLocks noChangeArrowheads="1"/>
            </p:cNvSpPr>
            <p:nvPr/>
          </p:nvSpPr>
          <p:spPr bwMode="auto">
            <a:xfrm>
              <a:off x="3500" y="2115"/>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02" name="Rectangle 82">
              <a:extLst>
                <a:ext uri="{FF2B5EF4-FFF2-40B4-BE49-F238E27FC236}">
                  <a16:creationId xmlns:a16="http://schemas.microsoft.com/office/drawing/2014/main" id="{185B99C6-81BF-6679-BAFD-FB8724603BA9}"/>
                </a:ext>
              </a:extLst>
            </p:cNvPr>
            <p:cNvSpPr>
              <a:spLocks noChangeArrowheads="1"/>
            </p:cNvSpPr>
            <p:nvPr/>
          </p:nvSpPr>
          <p:spPr bwMode="auto">
            <a:xfrm>
              <a:off x="1776" y="21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3" name="Rectangle 83">
              <a:extLst>
                <a:ext uri="{FF2B5EF4-FFF2-40B4-BE49-F238E27FC236}">
                  <a16:creationId xmlns:a16="http://schemas.microsoft.com/office/drawing/2014/main" id="{AC2BAE16-7809-C917-5D66-0AA5AF15D22A}"/>
                </a:ext>
              </a:extLst>
            </p:cNvPr>
            <p:cNvSpPr>
              <a:spLocks noChangeArrowheads="1"/>
            </p:cNvSpPr>
            <p:nvPr/>
          </p:nvSpPr>
          <p:spPr bwMode="auto">
            <a:xfrm>
              <a:off x="1780" y="2108"/>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4" name="Rectangle 84">
              <a:extLst>
                <a:ext uri="{FF2B5EF4-FFF2-40B4-BE49-F238E27FC236}">
                  <a16:creationId xmlns:a16="http://schemas.microsoft.com/office/drawing/2014/main" id="{C7FEEF05-AE68-EC62-11A9-2D4ACC2200BF}"/>
                </a:ext>
              </a:extLst>
            </p:cNvPr>
            <p:cNvSpPr>
              <a:spLocks noChangeArrowheads="1"/>
            </p:cNvSpPr>
            <p:nvPr/>
          </p:nvSpPr>
          <p:spPr bwMode="auto">
            <a:xfrm>
              <a:off x="2820" y="21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5" name="Rectangle 85">
              <a:extLst>
                <a:ext uri="{FF2B5EF4-FFF2-40B4-BE49-F238E27FC236}">
                  <a16:creationId xmlns:a16="http://schemas.microsoft.com/office/drawing/2014/main" id="{2EB99F89-5A54-4AD6-E439-9120CADC4572}"/>
                </a:ext>
              </a:extLst>
            </p:cNvPr>
            <p:cNvSpPr>
              <a:spLocks noChangeArrowheads="1"/>
            </p:cNvSpPr>
            <p:nvPr/>
          </p:nvSpPr>
          <p:spPr bwMode="auto">
            <a:xfrm>
              <a:off x="2824" y="2108"/>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6" name="Rectangle 86">
              <a:extLst>
                <a:ext uri="{FF2B5EF4-FFF2-40B4-BE49-F238E27FC236}">
                  <a16:creationId xmlns:a16="http://schemas.microsoft.com/office/drawing/2014/main" id="{A15AEEB0-4417-2175-3793-F16A92F90B1F}"/>
                </a:ext>
              </a:extLst>
            </p:cNvPr>
            <p:cNvSpPr>
              <a:spLocks noChangeArrowheads="1"/>
            </p:cNvSpPr>
            <p:nvPr/>
          </p:nvSpPr>
          <p:spPr bwMode="auto">
            <a:xfrm>
              <a:off x="3907" y="21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7" name="Rectangle 87">
              <a:extLst>
                <a:ext uri="{FF2B5EF4-FFF2-40B4-BE49-F238E27FC236}">
                  <a16:creationId xmlns:a16="http://schemas.microsoft.com/office/drawing/2014/main" id="{48E5C591-36D6-1755-A156-8925F1E39162}"/>
                </a:ext>
              </a:extLst>
            </p:cNvPr>
            <p:cNvSpPr>
              <a:spLocks noChangeArrowheads="1"/>
            </p:cNvSpPr>
            <p:nvPr/>
          </p:nvSpPr>
          <p:spPr bwMode="auto">
            <a:xfrm>
              <a:off x="1776" y="2112"/>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8" name="Rectangle 88">
              <a:extLst>
                <a:ext uri="{FF2B5EF4-FFF2-40B4-BE49-F238E27FC236}">
                  <a16:creationId xmlns:a16="http://schemas.microsoft.com/office/drawing/2014/main" id="{5FD8BD9D-7CB6-B86C-647A-0FCC7FE2C9BD}"/>
                </a:ext>
              </a:extLst>
            </p:cNvPr>
            <p:cNvSpPr>
              <a:spLocks noChangeArrowheads="1"/>
            </p:cNvSpPr>
            <p:nvPr/>
          </p:nvSpPr>
          <p:spPr bwMode="auto">
            <a:xfrm>
              <a:off x="2820" y="2112"/>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9" name="Rectangle 89">
              <a:extLst>
                <a:ext uri="{FF2B5EF4-FFF2-40B4-BE49-F238E27FC236}">
                  <a16:creationId xmlns:a16="http://schemas.microsoft.com/office/drawing/2014/main" id="{281773E3-4702-2373-D6CF-29ECC640FDDB}"/>
                </a:ext>
              </a:extLst>
            </p:cNvPr>
            <p:cNvSpPr>
              <a:spLocks noChangeArrowheads="1"/>
            </p:cNvSpPr>
            <p:nvPr/>
          </p:nvSpPr>
          <p:spPr bwMode="auto">
            <a:xfrm>
              <a:off x="3907" y="2112"/>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0" name="Rectangle 90">
              <a:extLst>
                <a:ext uri="{FF2B5EF4-FFF2-40B4-BE49-F238E27FC236}">
                  <a16:creationId xmlns:a16="http://schemas.microsoft.com/office/drawing/2014/main" id="{AE9204C2-7191-1A17-5C2D-54ECE6F39A2E}"/>
                </a:ext>
              </a:extLst>
            </p:cNvPr>
            <p:cNvSpPr>
              <a:spLocks noChangeArrowheads="1"/>
            </p:cNvSpPr>
            <p:nvPr/>
          </p:nvSpPr>
          <p:spPr bwMode="auto">
            <a:xfrm>
              <a:off x="1821" y="2229"/>
              <a:ext cx="18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Part</a:t>
              </a:r>
              <a:endParaRPr lang="en-US" altLang="en-US" sz="2500">
                <a:latin typeface="Arial" panose="020B0604020202020204" pitchFamily="34" charset="0"/>
              </a:endParaRPr>
            </a:p>
          </p:txBody>
        </p:sp>
        <p:sp>
          <p:nvSpPr>
            <p:cNvPr id="517211" name="Rectangle 91">
              <a:extLst>
                <a:ext uri="{FF2B5EF4-FFF2-40B4-BE49-F238E27FC236}">
                  <a16:creationId xmlns:a16="http://schemas.microsoft.com/office/drawing/2014/main" id="{8842BFF4-4CE8-5599-9D7D-94CEBBEA976E}"/>
                </a:ext>
              </a:extLst>
            </p:cNvPr>
            <p:cNvSpPr>
              <a:spLocks noChangeArrowheads="1"/>
            </p:cNvSpPr>
            <p:nvPr/>
          </p:nvSpPr>
          <p:spPr bwMode="auto">
            <a:xfrm>
              <a:off x="1998" y="2229"/>
              <a:ext cx="3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17212" name="Rectangle 92">
              <a:extLst>
                <a:ext uri="{FF2B5EF4-FFF2-40B4-BE49-F238E27FC236}">
                  <a16:creationId xmlns:a16="http://schemas.microsoft.com/office/drawing/2014/main" id="{866C702D-2992-BC41-920D-55857A61BE84}"/>
                </a:ext>
              </a:extLst>
            </p:cNvPr>
            <p:cNvSpPr>
              <a:spLocks noChangeArrowheads="1"/>
            </p:cNvSpPr>
            <p:nvPr/>
          </p:nvSpPr>
          <p:spPr bwMode="auto">
            <a:xfrm>
              <a:off x="2029" y="2229"/>
              <a:ext cx="8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to</a:t>
              </a:r>
              <a:endParaRPr lang="en-US" altLang="en-US" sz="2500">
                <a:latin typeface="Arial" panose="020B0604020202020204" pitchFamily="34" charset="0"/>
              </a:endParaRPr>
            </a:p>
          </p:txBody>
        </p:sp>
        <p:sp>
          <p:nvSpPr>
            <p:cNvPr id="517213" name="Rectangle 93">
              <a:extLst>
                <a:ext uri="{FF2B5EF4-FFF2-40B4-BE49-F238E27FC236}">
                  <a16:creationId xmlns:a16="http://schemas.microsoft.com/office/drawing/2014/main" id="{A735AA11-2A2A-961F-2CFD-7A867D33F90F}"/>
                </a:ext>
              </a:extLst>
            </p:cNvPr>
            <p:cNvSpPr>
              <a:spLocks noChangeArrowheads="1"/>
            </p:cNvSpPr>
            <p:nvPr/>
          </p:nvSpPr>
          <p:spPr bwMode="auto">
            <a:xfrm>
              <a:off x="2110" y="2229"/>
              <a:ext cx="3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17214" name="Rectangle 94">
              <a:extLst>
                <a:ext uri="{FF2B5EF4-FFF2-40B4-BE49-F238E27FC236}">
                  <a16:creationId xmlns:a16="http://schemas.microsoft.com/office/drawing/2014/main" id="{5B18774B-78F6-3675-5B3A-62D4CF67D914}"/>
                </a:ext>
              </a:extLst>
            </p:cNvPr>
            <p:cNvSpPr>
              <a:spLocks noChangeArrowheads="1"/>
            </p:cNvSpPr>
            <p:nvPr/>
          </p:nvSpPr>
          <p:spPr bwMode="auto">
            <a:xfrm>
              <a:off x="2142" y="2229"/>
              <a:ext cx="60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Part Variation</a:t>
              </a:r>
              <a:endParaRPr lang="en-US" altLang="en-US" sz="2500">
                <a:latin typeface="Arial" panose="020B0604020202020204" pitchFamily="34" charset="0"/>
              </a:endParaRPr>
            </a:p>
          </p:txBody>
        </p:sp>
        <p:sp>
          <p:nvSpPr>
            <p:cNvPr id="517215" name="Rectangle 95">
              <a:extLst>
                <a:ext uri="{FF2B5EF4-FFF2-40B4-BE49-F238E27FC236}">
                  <a16:creationId xmlns:a16="http://schemas.microsoft.com/office/drawing/2014/main" id="{1C255CBD-4ACA-0046-F554-6E210BCD0AED}"/>
                </a:ext>
              </a:extLst>
            </p:cNvPr>
            <p:cNvSpPr>
              <a:spLocks noChangeArrowheads="1"/>
            </p:cNvSpPr>
            <p:nvPr/>
          </p:nvSpPr>
          <p:spPr bwMode="auto">
            <a:xfrm>
              <a:off x="2723" y="2229"/>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16" name="Rectangle 96">
              <a:extLst>
                <a:ext uri="{FF2B5EF4-FFF2-40B4-BE49-F238E27FC236}">
                  <a16:creationId xmlns:a16="http://schemas.microsoft.com/office/drawing/2014/main" id="{2C2B6940-CFAF-3A10-31DD-4607676724B2}"/>
                </a:ext>
              </a:extLst>
            </p:cNvPr>
            <p:cNvSpPr>
              <a:spLocks noChangeArrowheads="1"/>
            </p:cNvSpPr>
            <p:nvPr/>
          </p:nvSpPr>
          <p:spPr bwMode="auto">
            <a:xfrm>
              <a:off x="3312" y="2229"/>
              <a:ext cx="1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31</a:t>
              </a:r>
              <a:endParaRPr lang="en-US" altLang="en-US" sz="2500">
                <a:latin typeface="Arial" panose="020B0604020202020204" pitchFamily="34" charset="0"/>
              </a:endParaRPr>
            </a:p>
          </p:txBody>
        </p:sp>
        <p:sp>
          <p:nvSpPr>
            <p:cNvPr id="517217" name="Rectangle 97">
              <a:extLst>
                <a:ext uri="{FF2B5EF4-FFF2-40B4-BE49-F238E27FC236}">
                  <a16:creationId xmlns:a16="http://schemas.microsoft.com/office/drawing/2014/main" id="{A1574213-EC46-EBAE-CCC4-0CDB2828FA46}"/>
                </a:ext>
              </a:extLst>
            </p:cNvPr>
            <p:cNvSpPr>
              <a:spLocks noChangeArrowheads="1"/>
            </p:cNvSpPr>
            <p:nvPr/>
          </p:nvSpPr>
          <p:spPr bwMode="auto">
            <a:xfrm>
              <a:off x="3419" y="2229"/>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18" name="Rectangle 98">
              <a:extLst>
                <a:ext uri="{FF2B5EF4-FFF2-40B4-BE49-F238E27FC236}">
                  <a16:creationId xmlns:a16="http://schemas.microsoft.com/office/drawing/2014/main" id="{2181633E-82BE-7713-222C-D83DE12B9220}"/>
                </a:ext>
              </a:extLst>
            </p:cNvPr>
            <p:cNvSpPr>
              <a:spLocks noChangeArrowheads="1"/>
            </p:cNvSpPr>
            <p:nvPr/>
          </p:nvSpPr>
          <p:spPr bwMode="auto">
            <a:xfrm>
              <a:off x="1776" y="2223"/>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9" name="Rectangle 99">
              <a:extLst>
                <a:ext uri="{FF2B5EF4-FFF2-40B4-BE49-F238E27FC236}">
                  <a16:creationId xmlns:a16="http://schemas.microsoft.com/office/drawing/2014/main" id="{259D929D-1943-40DD-A1D0-12A62DFF7FE4}"/>
                </a:ext>
              </a:extLst>
            </p:cNvPr>
            <p:cNvSpPr>
              <a:spLocks noChangeArrowheads="1"/>
            </p:cNvSpPr>
            <p:nvPr/>
          </p:nvSpPr>
          <p:spPr bwMode="auto">
            <a:xfrm>
              <a:off x="1780" y="2223"/>
              <a:ext cx="104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0" name="Rectangle 100">
              <a:extLst>
                <a:ext uri="{FF2B5EF4-FFF2-40B4-BE49-F238E27FC236}">
                  <a16:creationId xmlns:a16="http://schemas.microsoft.com/office/drawing/2014/main" id="{F24A9539-0147-E433-106B-7728FE322438}"/>
                </a:ext>
              </a:extLst>
            </p:cNvPr>
            <p:cNvSpPr>
              <a:spLocks noChangeArrowheads="1"/>
            </p:cNvSpPr>
            <p:nvPr/>
          </p:nvSpPr>
          <p:spPr bwMode="auto">
            <a:xfrm>
              <a:off x="2820" y="2223"/>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1" name="Rectangle 101">
              <a:extLst>
                <a:ext uri="{FF2B5EF4-FFF2-40B4-BE49-F238E27FC236}">
                  <a16:creationId xmlns:a16="http://schemas.microsoft.com/office/drawing/2014/main" id="{33DE6059-589D-AF6B-459D-2A7699FA1542}"/>
                </a:ext>
              </a:extLst>
            </p:cNvPr>
            <p:cNvSpPr>
              <a:spLocks noChangeArrowheads="1"/>
            </p:cNvSpPr>
            <p:nvPr/>
          </p:nvSpPr>
          <p:spPr bwMode="auto">
            <a:xfrm>
              <a:off x="2824" y="2223"/>
              <a:ext cx="108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2" name="Rectangle 102">
              <a:extLst>
                <a:ext uri="{FF2B5EF4-FFF2-40B4-BE49-F238E27FC236}">
                  <a16:creationId xmlns:a16="http://schemas.microsoft.com/office/drawing/2014/main" id="{63281A86-F75B-137E-E3BE-52C4BCEEF824}"/>
                </a:ext>
              </a:extLst>
            </p:cNvPr>
            <p:cNvSpPr>
              <a:spLocks noChangeArrowheads="1"/>
            </p:cNvSpPr>
            <p:nvPr/>
          </p:nvSpPr>
          <p:spPr bwMode="auto">
            <a:xfrm>
              <a:off x="3907" y="2223"/>
              <a:ext cx="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3" name="Rectangle 103">
              <a:extLst>
                <a:ext uri="{FF2B5EF4-FFF2-40B4-BE49-F238E27FC236}">
                  <a16:creationId xmlns:a16="http://schemas.microsoft.com/office/drawing/2014/main" id="{419A2B69-034F-67B7-07AA-FFD0AC665468}"/>
                </a:ext>
              </a:extLst>
            </p:cNvPr>
            <p:cNvSpPr>
              <a:spLocks noChangeArrowheads="1"/>
            </p:cNvSpPr>
            <p:nvPr/>
          </p:nvSpPr>
          <p:spPr bwMode="auto">
            <a:xfrm>
              <a:off x="1776" y="222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4" name="Rectangle 104">
              <a:extLst>
                <a:ext uri="{FF2B5EF4-FFF2-40B4-BE49-F238E27FC236}">
                  <a16:creationId xmlns:a16="http://schemas.microsoft.com/office/drawing/2014/main" id="{9213E054-BB66-9002-FFD2-F7E921BC0D9C}"/>
                </a:ext>
              </a:extLst>
            </p:cNvPr>
            <p:cNvSpPr>
              <a:spLocks noChangeArrowheads="1"/>
            </p:cNvSpPr>
            <p:nvPr/>
          </p:nvSpPr>
          <p:spPr bwMode="auto">
            <a:xfrm>
              <a:off x="2820" y="222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5" name="Rectangle 105">
              <a:extLst>
                <a:ext uri="{FF2B5EF4-FFF2-40B4-BE49-F238E27FC236}">
                  <a16:creationId xmlns:a16="http://schemas.microsoft.com/office/drawing/2014/main" id="{739AE198-E279-BB2E-14E7-CE8677E31CCC}"/>
                </a:ext>
              </a:extLst>
            </p:cNvPr>
            <p:cNvSpPr>
              <a:spLocks noChangeArrowheads="1"/>
            </p:cNvSpPr>
            <p:nvPr/>
          </p:nvSpPr>
          <p:spPr bwMode="auto">
            <a:xfrm>
              <a:off x="3907" y="2226"/>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6" name="Rectangle 106">
              <a:extLst>
                <a:ext uri="{FF2B5EF4-FFF2-40B4-BE49-F238E27FC236}">
                  <a16:creationId xmlns:a16="http://schemas.microsoft.com/office/drawing/2014/main" id="{B3C809D6-FF88-E6D5-F3BB-FDBB34B03EE8}"/>
                </a:ext>
              </a:extLst>
            </p:cNvPr>
            <p:cNvSpPr>
              <a:spLocks noChangeArrowheads="1"/>
            </p:cNvSpPr>
            <p:nvPr/>
          </p:nvSpPr>
          <p:spPr bwMode="auto">
            <a:xfrm>
              <a:off x="1821" y="2343"/>
              <a:ext cx="3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Linearity</a:t>
              </a:r>
              <a:endParaRPr lang="en-US" altLang="en-US" sz="2500">
                <a:latin typeface="Arial" panose="020B0604020202020204" pitchFamily="34" charset="0"/>
              </a:endParaRPr>
            </a:p>
          </p:txBody>
        </p:sp>
        <p:sp>
          <p:nvSpPr>
            <p:cNvPr id="517227" name="Rectangle 107">
              <a:extLst>
                <a:ext uri="{FF2B5EF4-FFF2-40B4-BE49-F238E27FC236}">
                  <a16:creationId xmlns:a16="http://schemas.microsoft.com/office/drawing/2014/main" id="{718105BD-AFC0-2CDB-774E-D92C85BCA431}"/>
                </a:ext>
              </a:extLst>
            </p:cNvPr>
            <p:cNvSpPr>
              <a:spLocks noChangeArrowheads="1"/>
            </p:cNvSpPr>
            <p:nvPr/>
          </p:nvSpPr>
          <p:spPr bwMode="auto">
            <a:xfrm>
              <a:off x="2184" y="2343"/>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28" name="Rectangle 108">
              <a:extLst>
                <a:ext uri="{FF2B5EF4-FFF2-40B4-BE49-F238E27FC236}">
                  <a16:creationId xmlns:a16="http://schemas.microsoft.com/office/drawing/2014/main" id="{83FB57C3-214E-D6BC-3B0A-E7A2A8653D66}"/>
                </a:ext>
              </a:extLst>
            </p:cNvPr>
            <p:cNvSpPr>
              <a:spLocks noChangeArrowheads="1"/>
            </p:cNvSpPr>
            <p:nvPr/>
          </p:nvSpPr>
          <p:spPr bwMode="auto">
            <a:xfrm>
              <a:off x="3232" y="2343"/>
              <a:ext cx="27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35, 76</a:t>
              </a:r>
              <a:endParaRPr lang="en-US" altLang="en-US" sz="2500">
                <a:latin typeface="Arial" panose="020B0604020202020204" pitchFamily="34" charset="0"/>
              </a:endParaRPr>
            </a:p>
          </p:txBody>
        </p:sp>
        <p:sp>
          <p:nvSpPr>
            <p:cNvPr id="517229" name="Rectangle 109">
              <a:extLst>
                <a:ext uri="{FF2B5EF4-FFF2-40B4-BE49-F238E27FC236}">
                  <a16:creationId xmlns:a16="http://schemas.microsoft.com/office/drawing/2014/main" id="{38FF5370-4253-82C3-6C35-E500007BB7E3}"/>
                </a:ext>
              </a:extLst>
            </p:cNvPr>
            <p:cNvSpPr>
              <a:spLocks noChangeArrowheads="1"/>
            </p:cNvSpPr>
            <p:nvPr/>
          </p:nvSpPr>
          <p:spPr bwMode="auto">
            <a:xfrm>
              <a:off x="3500" y="2343"/>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30" name="Rectangle 110">
              <a:extLst>
                <a:ext uri="{FF2B5EF4-FFF2-40B4-BE49-F238E27FC236}">
                  <a16:creationId xmlns:a16="http://schemas.microsoft.com/office/drawing/2014/main" id="{959DD8E4-7177-4E69-32ED-9C3A52E1B7C2}"/>
                </a:ext>
              </a:extLst>
            </p:cNvPr>
            <p:cNvSpPr>
              <a:spLocks noChangeArrowheads="1"/>
            </p:cNvSpPr>
            <p:nvPr/>
          </p:nvSpPr>
          <p:spPr bwMode="auto">
            <a:xfrm>
              <a:off x="1776" y="233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1" name="Rectangle 111">
              <a:extLst>
                <a:ext uri="{FF2B5EF4-FFF2-40B4-BE49-F238E27FC236}">
                  <a16:creationId xmlns:a16="http://schemas.microsoft.com/office/drawing/2014/main" id="{0399D3DE-B5CF-DE20-FB93-F9E5CDD13784}"/>
                </a:ext>
              </a:extLst>
            </p:cNvPr>
            <p:cNvSpPr>
              <a:spLocks noChangeArrowheads="1"/>
            </p:cNvSpPr>
            <p:nvPr/>
          </p:nvSpPr>
          <p:spPr bwMode="auto">
            <a:xfrm>
              <a:off x="1780" y="2337"/>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2" name="Rectangle 112">
              <a:extLst>
                <a:ext uri="{FF2B5EF4-FFF2-40B4-BE49-F238E27FC236}">
                  <a16:creationId xmlns:a16="http://schemas.microsoft.com/office/drawing/2014/main" id="{594FE1FE-3600-A89E-1074-A055957AE17D}"/>
                </a:ext>
              </a:extLst>
            </p:cNvPr>
            <p:cNvSpPr>
              <a:spLocks noChangeArrowheads="1"/>
            </p:cNvSpPr>
            <p:nvPr/>
          </p:nvSpPr>
          <p:spPr bwMode="auto">
            <a:xfrm>
              <a:off x="2820" y="233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3" name="Rectangle 113">
              <a:extLst>
                <a:ext uri="{FF2B5EF4-FFF2-40B4-BE49-F238E27FC236}">
                  <a16:creationId xmlns:a16="http://schemas.microsoft.com/office/drawing/2014/main" id="{5B9966A3-22E1-4532-A4A8-8B1B3D9512CA}"/>
                </a:ext>
              </a:extLst>
            </p:cNvPr>
            <p:cNvSpPr>
              <a:spLocks noChangeArrowheads="1"/>
            </p:cNvSpPr>
            <p:nvPr/>
          </p:nvSpPr>
          <p:spPr bwMode="auto">
            <a:xfrm>
              <a:off x="2824" y="2337"/>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4" name="Rectangle 114">
              <a:extLst>
                <a:ext uri="{FF2B5EF4-FFF2-40B4-BE49-F238E27FC236}">
                  <a16:creationId xmlns:a16="http://schemas.microsoft.com/office/drawing/2014/main" id="{CDC0334C-C8A0-F9A7-312F-BEE5FC2D6598}"/>
                </a:ext>
              </a:extLst>
            </p:cNvPr>
            <p:cNvSpPr>
              <a:spLocks noChangeArrowheads="1"/>
            </p:cNvSpPr>
            <p:nvPr/>
          </p:nvSpPr>
          <p:spPr bwMode="auto">
            <a:xfrm>
              <a:off x="3907" y="2337"/>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5" name="Rectangle 115">
              <a:extLst>
                <a:ext uri="{FF2B5EF4-FFF2-40B4-BE49-F238E27FC236}">
                  <a16:creationId xmlns:a16="http://schemas.microsoft.com/office/drawing/2014/main" id="{167D256E-BA30-6CB5-2B9B-4096667E7C38}"/>
                </a:ext>
              </a:extLst>
            </p:cNvPr>
            <p:cNvSpPr>
              <a:spLocks noChangeArrowheads="1"/>
            </p:cNvSpPr>
            <p:nvPr/>
          </p:nvSpPr>
          <p:spPr bwMode="auto">
            <a:xfrm>
              <a:off x="1776" y="234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6" name="Rectangle 116">
              <a:extLst>
                <a:ext uri="{FF2B5EF4-FFF2-40B4-BE49-F238E27FC236}">
                  <a16:creationId xmlns:a16="http://schemas.microsoft.com/office/drawing/2014/main" id="{1CD80AEC-B73F-011F-80F7-75DDD6FBF0D6}"/>
                </a:ext>
              </a:extLst>
            </p:cNvPr>
            <p:cNvSpPr>
              <a:spLocks noChangeArrowheads="1"/>
            </p:cNvSpPr>
            <p:nvPr/>
          </p:nvSpPr>
          <p:spPr bwMode="auto">
            <a:xfrm>
              <a:off x="2820" y="234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7" name="Rectangle 117">
              <a:extLst>
                <a:ext uri="{FF2B5EF4-FFF2-40B4-BE49-F238E27FC236}">
                  <a16:creationId xmlns:a16="http://schemas.microsoft.com/office/drawing/2014/main" id="{14B76531-AA9A-9B63-1652-270645F6FA98}"/>
                </a:ext>
              </a:extLst>
            </p:cNvPr>
            <p:cNvSpPr>
              <a:spLocks noChangeArrowheads="1"/>
            </p:cNvSpPr>
            <p:nvPr/>
          </p:nvSpPr>
          <p:spPr bwMode="auto">
            <a:xfrm>
              <a:off x="3907" y="2341"/>
              <a:ext cx="4"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8" name="Rectangle 118">
              <a:extLst>
                <a:ext uri="{FF2B5EF4-FFF2-40B4-BE49-F238E27FC236}">
                  <a16:creationId xmlns:a16="http://schemas.microsoft.com/office/drawing/2014/main" id="{97400DB3-F609-96C5-AAD8-70EFFF675765}"/>
                </a:ext>
              </a:extLst>
            </p:cNvPr>
            <p:cNvSpPr>
              <a:spLocks noChangeArrowheads="1"/>
            </p:cNvSpPr>
            <p:nvPr/>
          </p:nvSpPr>
          <p:spPr bwMode="auto">
            <a:xfrm>
              <a:off x="1821" y="2457"/>
              <a:ext cx="98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Attribute Gauge Study</a:t>
              </a:r>
              <a:endParaRPr lang="en-US" altLang="en-US" sz="2500">
                <a:latin typeface="Arial" panose="020B0604020202020204" pitchFamily="34" charset="0"/>
              </a:endParaRPr>
            </a:p>
          </p:txBody>
        </p:sp>
        <p:sp>
          <p:nvSpPr>
            <p:cNvPr id="517239" name="Rectangle 119">
              <a:extLst>
                <a:ext uri="{FF2B5EF4-FFF2-40B4-BE49-F238E27FC236}">
                  <a16:creationId xmlns:a16="http://schemas.microsoft.com/office/drawing/2014/main" id="{53E1A03F-CC93-4338-5CF7-4DF650925327}"/>
                </a:ext>
              </a:extLst>
            </p:cNvPr>
            <p:cNvSpPr>
              <a:spLocks noChangeArrowheads="1"/>
            </p:cNvSpPr>
            <p:nvPr/>
          </p:nvSpPr>
          <p:spPr bwMode="auto">
            <a:xfrm>
              <a:off x="2766" y="2457"/>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40" name="Rectangle 120">
              <a:extLst>
                <a:ext uri="{FF2B5EF4-FFF2-40B4-BE49-F238E27FC236}">
                  <a16:creationId xmlns:a16="http://schemas.microsoft.com/office/drawing/2014/main" id="{07A7E607-3848-15CF-D1C1-FC7B34FE54F9}"/>
                </a:ext>
              </a:extLst>
            </p:cNvPr>
            <p:cNvSpPr>
              <a:spLocks noChangeArrowheads="1"/>
            </p:cNvSpPr>
            <p:nvPr/>
          </p:nvSpPr>
          <p:spPr bwMode="auto">
            <a:xfrm>
              <a:off x="3312" y="2457"/>
              <a:ext cx="1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81</a:t>
              </a:r>
              <a:endParaRPr lang="en-US" altLang="en-US" sz="2500">
                <a:latin typeface="Arial" panose="020B0604020202020204" pitchFamily="34" charset="0"/>
              </a:endParaRPr>
            </a:p>
          </p:txBody>
        </p:sp>
        <p:sp>
          <p:nvSpPr>
            <p:cNvPr id="517241" name="Rectangle 121">
              <a:extLst>
                <a:ext uri="{FF2B5EF4-FFF2-40B4-BE49-F238E27FC236}">
                  <a16:creationId xmlns:a16="http://schemas.microsoft.com/office/drawing/2014/main" id="{F0303A73-C849-C2FD-384C-E3969D1D61F5}"/>
                </a:ext>
              </a:extLst>
            </p:cNvPr>
            <p:cNvSpPr>
              <a:spLocks noChangeArrowheads="1"/>
            </p:cNvSpPr>
            <p:nvPr/>
          </p:nvSpPr>
          <p:spPr bwMode="auto">
            <a:xfrm>
              <a:off x="3419" y="2457"/>
              <a:ext cx="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17242" name="Rectangle 122">
              <a:extLst>
                <a:ext uri="{FF2B5EF4-FFF2-40B4-BE49-F238E27FC236}">
                  <a16:creationId xmlns:a16="http://schemas.microsoft.com/office/drawing/2014/main" id="{DF1CD180-D6AA-1476-63B5-24105337B778}"/>
                </a:ext>
              </a:extLst>
            </p:cNvPr>
            <p:cNvSpPr>
              <a:spLocks noChangeArrowheads="1"/>
            </p:cNvSpPr>
            <p:nvPr/>
          </p:nvSpPr>
          <p:spPr bwMode="auto">
            <a:xfrm>
              <a:off x="1776" y="245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3" name="Rectangle 123">
              <a:extLst>
                <a:ext uri="{FF2B5EF4-FFF2-40B4-BE49-F238E27FC236}">
                  <a16:creationId xmlns:a16="http://schemas.microsoft.com/office/drawing/2014/main" id="{053D1CA7-FC1C-278C-E47E-8DAAF1A3E153}"/>
                </a:ext>
              </a:extLst>
            </p:cNvPr>
            <p:cNvSpPr>
              <a:spLocks noChangeArrowheads="1"/>
            </p:cNvSpPr>
            <p:nvPr/>
          </p:nvSpPr>
          <p:spPr bwMode="auto">
            <a:xfrm>
              <a:off x="1780" y="2451"/>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4" name="Rectangle 124">
              <a:extLst>
                <a:ext uri="{FF2B5EF4-FFF2-40B4-BE49-F238E27FC236}">
                  <a16:creationId xmlns:a16="http://schemas.microsoft.com/office/drawing/2014/main" id="{CD365E20-4195-314A-2F3D-5EF39843300F}"/>
                </a:ext>
              </a:extLst>
            </p:cNvPr>
            <p:cNvSpPr>
              <a:spLocks noChangeArrowheads="1"/>
            </p:cNvSpPr>
            <p:nvPr/>
          </p:nvSpPr>
          <p:spPr bwMode="auto">
            <a:xfrm>
              <a:off x="2820" y="245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5" name="Rectangle 125">
              <a:extLst>
                <a:ext uri="{FF2B5EF4-FFF2-40B4-BE49-F238E27FC236}">
                  <a16:creationId xmlns:a16="http://schemas.microsoft.com/office/drawing/2014/main" id="{E3E13185-9DC4-CE36-47E6-6FC54BB1D2E9}"/>
                </a:ext>
              </a:extLst>
            </p:cNvPr>
            <p:cNvSpPr>
              <a:spLocks noChangeArrowheads="1"/>
            </p:cNvSpPr>
            <p:nvPr/>
          </p:nvSpPr>
          <p:spPr bwMode="auto">
            <a:xfrm>
              <a:off x="2824" y="2451"/>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6" name="Rectangle 126">
              <a:extLst>
                <a:ext uri="{FF2B5EF4-FFF2-40B4-BE49-F238E27FC236}">
                  <a16:creationId xmlns:a16="http://schemas.microsoft.com/office/drawing/2014/main" id="{53FA227A-4B41-7FFF-ACD5-38B108FFDCF6}"/>
                </a:ext>
              </a:extLst>
            </p:cNvPr>
            <p:cNvSpPr>
              <a:spLocks noChangeArrowheads="1"/>
            </p:cNvSpPr>
            <p:nvPr/>
          </p:nvSpPr>
          <p:spPr bwMode="auto">
            <a:xfrm>
              <a:off x="3907" y="2451"/>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7" name="Rectangle 127">
              <a:extLst>
                <a:ext uri="{FF2B5EF4-FFF2-40B4-BE49-F238E27FC236}">
                  <a16:creationId xmlns:a16="http://schemas.microsoft.com/office/drawing/2014/main" id="{99D9658F-9672-C901-6A57-454D0730ED9D}"/>
                </a:ext>
              </a:extLst>
            </p:cNvPr>
            <p:cNvSpPr>
              <a:spLocks noChangeArrowheads="1"/>
            </p:cNvSpPr>
            <p:nvPr/>
          </p:nvSpPr>
          <p:spPr bwMode="auto">
            <a:xfrm>
              <a:off x="1776" y="2455"/>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8" name="Rectangle 128">
              <a:extLst>
                <a:ext uri="{FF2B5EF4-FFF2-40B4-BE49-F238E27FC236}">
                  <a16:creationId xmlns:a16="http://schemas.microsoft.com/office/drawing/2014/main" id="{CA8ECBDA-999A-D9D7-8AA7-DB2BA8E0F7D5}"/>
                </a:ext>
              </a:extLst>
            </p:cNvPr>
            <p:cNvSpPr>
              <a:spLocks noChangeArrowheads="1"/>
            </p:cNvSpPr>
            <p:nvPr/>
          </p:nvSpPr>
          <p:spPr bwMode="auto">
            <a:xfrm>
              <a:off x="1776" y="256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9" name="Rectangle 129">
              <a:extLst>
                <a:ext uri="{FF2B5EF4-FFF2-40B4-BE49-F238E27FC236}">
                  <a16:creationId xmlns:a16="http://schemas.microsoft.com/office/drawing/2014/main" id="{56D061CC-332A-AB51-E969-B78AB49D07D3}"/>
                </a:ext>
              </a:extLst>
            </p:cNvPr>
            <p:cNvSpPr>
              <a:spLocks noChangeArrowheads="1"/>
            </p:cNvSpPr>
            <p:nvPr/>
          </p:nvSpPr>
          <p:spPr bwMode="auto">
            <a:xfrm>
              <a:off x="1776" y="256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0" name="Rectangle 130">
              <a:extLst>
                <a:ext uri="{FF2B5EF4-FFF2-40B4-BE49-F238E27FC236}">
                  <a16:creationId xmlns:a16="http://schemas.microsoft.com/office/drawing/2014/main" id="{7FF97464-AD92-F2EB-C3DC-699EA55D87A1}"/>
                </a:ext>
              </a:extLst>
            </p:cNvPr>
            <p:cNvSpPr>
              <a:spLocks noChangeArrowheads="1"/>
            </p:cNvSpPr>
            <p:nvPr/>
          </p:nvSpPr>
          <p:spPr bwMode="auto">
            <a:xfrm>
              <a:off x="1780" y="2566"/>
              <a:ext cx="1040"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1" name="Rectangle 131">
              <a:extLst>
                <a:ext uri="{FF2B5EF4-FFF2-40B4-BE49-F238E27FC236}">
                  <a16:creationId xmlns:a16="http://schemas.microsoft.com/office/drawing/2014/main" id="{546CBC02-EFB4-02A7-AA44-9244C7AFF925}"/>
                </a:ext>
              </a:extLst>
            </p:cNvPr>
            <p:cNvSpPr>
              <a:spLocks noChangeArrowheads="1"/>
            </p:cNvSpPr>
            <p:nvPr/>
          </p:nvSpPr>
          <p:spPr bwMode="auto">
            <a:xfrm>
              <a:off x="2820" y="2455"/>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2" name="Rectangle 132">
              <a:extLst>
                <a:ext uri="{FF2B5EF4-FFF2-40B4-BE49-F238E27FC236}">
                  <a16:creationId xmlns:a16="http://schemas.microsoft.com/office/drawing/2014/main" id="{3F384526-E907-3AE8-C935-4A0A75DEC87E}"/>
                </a:ext>
              </a:extLst>
            </p:cNvPr>
            <p:cNvSpPr>
              <a:spLocks noChangeArrowheads="1"/>
            </p:cNvSpPr>
            <p:nvPr/>
          </p:nvSpPr>
          <p:spPr bwMode="auto">
            <a:xfrm>
              <a:off x="2820" y="256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3" name="Rectangle 133">
              <a:extLst>
                <a:ext uri="{FF2B5EF4-FFF2-40B4-BE49-F238E27FC236}">
                  <a16:creationId xmlns:a16="http://schemas.microsoft.com/office/drawing/2014/main" id="{4F3093D8-BCD1-D719-FCBD-E60CC17B937B}"/>
                </a:ext>
              </a:extLst>
            </p:cNvPr>
            <p:cNvSpPr>
              <a:spLocks noChangeArrowheads="1"/>
            </p:cNvSpPr>
            <p:nvPr/>
          </p:nvSpPr>
          <p:spPr bwMode="auto">
            <a:xfrm>
              <a:off x="2824" y="2566"/>
              <a:ext cx="1083"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4" name="Rectangle 134">
              <a:extLst>
                <a:ext uri="{FF2B5EF4-FFF2-40B4-BE49-F238E27FC236}">
                  <a16:creationId xmlns:a16="http://schemas.microsoft.com/office/drawing/2014/main" id="{42D436F7-34CB-B5F7-474A-CE5AEC309697}"/>
                </a:ext>
              </a:extLst>
            </p:cNvPr>
            <p:cNvSpPr>
              <a:spLocks noChangeArrowheads="1"/>
            </p:cNvSpPr>
            <p:nvPr/>
          </p:nvSpPr>
          <p:spPr bwMode="auto">
            <a:xfrm>
              <a:off x="3907" y="2455"/>
              <a:ext cx="4"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5" name="Rectangle 135">
              <a:extLst>
                <a:ext uri="{FF2B5EF4-FFF2-40B4-BE49-F238E27FC236}">
                  <a16:creationId xmlns:a16="http://schemas.microsoft.com/office/drawing/2014/main" id="{1130A65A-F365-E797-5FDD-4D778A34289F}"/>
                </a:ext>
              </a:extLst>
            </p:cNvPr>
            <p:cNvSpPr>
              <a:spLocks noChangeArrowheads="1"/>
            </p:cNvSpPr>
            <p:nvPr/>
          </p:nvSpPr>
          <p:spPr bwMode="auto">
            <a:xfrm>
              <a:off x="3907" y="256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6" name="Rectangle 136">
              <a:extLst>
                <a:ext uri="{FF2B5EF4-FFF2-40B4-BE49-F238E27FC236}">
                  <a16:creationId xmlns:a16="http://schemas.microsoft.com/office/drawing/2014/main" id="{DD3A1E47-1290-0345-162E-4A06725F12DB}"/>
                </a:ext>
              </a:extLst>
            </p:cNvPr>
            <p:cNvSpPr>
              <a:spLocks noChangeArrowheads="1"/>
            </p:cNvSpPr>
            <p:nvPr/>
          </p:nvSpPr>
          <p:spPr bwMode="auto">
            <a:xfrm>
              <a:off x="3907" y="2566"/>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7257" name="Rectangle 137">
            <a:extLst>
              <a:ext uri="{FF2B5EF4-FFF2-40B4-BE49-F238E27FC236}">
                <a16:creationId xmlns:a16="http://schemas.microsoft.com/office/drawing/2014/main" id="{A9184828-9B14-A7E6-91C1-728A6D40BCDC}"/>
              </a:ext>
            </a:extLst>
          </p:cNvPr>
          <p:cNvSpPr>
            <a:spLocks noChangeArrowheads="1"/>
          </p:cNvSpPr>
          <p:nvPr/>
        </p:nvSpPr>
        <p:spPr bwMode="auto">
          <a:xfrm>
            <a:off x="604838" y="4083050"/>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7259" name="Rectangle 139">
            <a:extLst>
              <a:ext uri="{FF2B5EF4-FFF2-40B4-BE49-F238E27FC236}">
                <a16:creationId xmlns:a16="http://schemas.microsoft.com/office/drawing/2014/main" id="{9E7365B8-F1C9-AF1C-5258-D4DBE324D4FA}"/>
              </a:ext>
            </a:extLst>
          </p:cNvPr>
          <p:cNvSpPr>
            <a:spLocks noChangeArrowheads="1"/>
          </p:cNvSpPr>
          <p:nvPr/>
        </p:nvSpPr>
        <p:spPr bwMode="auto">
          <a:xfrm>
            <a:off x="146050" y="5438775"/>
            <a:ext cx="8883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2500" b="1"/>
              <a:t> AIAG </a:t>
            </a:r>
            <a:r>
              <a:rPr lang="en-US" altLang="en-US" sz="2500" b="1" i="1"/>
              <a:t>Measurement Systems Analysis Reference Manual</a:t>
            </a:r>
            <a:r>
              <a:rPr lang="en-US" altLang="en-US" sz="2500" b="1"/>
              <a:t> </a:t>
            </a:r>
          </a:p>
        </p:txBody>
      </p:sp>
      <p:sp>
        <p:nvSpPr>
          <p:cNvPr id="517260" name="Text Box 140">
            <a:extLst>
              <a:ext uri="{FF2B5EF4-FFF2-40B4-BE49-F238E27FC236}">
                <a16:creationId xmlns:a16="http://schemas.microsoft.com/office/drawing/2014/main" id="{1A66520A-8BBC-1B6E-1B3E-D1CA51E33826}"/>
              </a:ext>
            </a:extLst>
          </p:cNvPr>
          <p:cNvSpPr txBox="1">
            <a:spLocks noChangeArrowheads="1"/>
          </p:cNvSpPr>
          <p:nvPr/>
        </p:nvSpPr>
        <p:spPr bwMode="auto">
          <a:xfrm>
            <a:off x="70104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6.7-8</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10ACB9FC-9C79-0D36-6CA0-1D22C59A27C5}"/>
              </a:ext>
            </a:extLst>
          </p:cNvPr>
          <p:cNvSpPr>
            <a:spLocks noGrp="1" noChangeArrowheads="1"/>
          </p:cNvSpPr>
          <p:nvPr>
            <p:ph type="title"/>
          </p:nvPr>
        </p:nvSpPr>
        <p:spPr/>
        <p:txBody>
          <a:bodyPr/>
          <a:lstStyle/>
          <a:p>
            <a:r>
              <a:rPr lang="en-US" altLang="en-US"/>
              <a:t>Gage R&amp;R Study</a:t>
            </a:r>
          </a:p>
        </p:txBody>
      </p:sp>
      <p:sp>
        <p:nvSpPr>
          <p:cNvPr id="520195" name="Rectangle 3">
            <a:extLst>
              <a:ext uri="{FF2B5EF4-FFF2-40B4-BE49-F238E27FC236}">
                <a16:creationId xmlns:a16="http://schemas.microsoft.com/office/drawing/2014/main" id="{6519DCF3-496A-C1D6-6F7E-553D19FFA0C2}"/>
              </a:ext>
            </a:extLst>
          </p:cNvPr>
          <p:cNvSpPr>
            <a:spLocks noGrp="1" noChangeArrowheads="1"/>
          </p:cNvSpPr>
          <p:nvPr>
            <p:ph type="body" idx="1"/>
          </p:nvPr>
        </p:nvSpPr>
        <p:spPr/>
        <p:txBody>
          <a:bodyPr/>
          <a:lstStyle/>
          <a:p>
            <a:pPr marL="381000" indent="-381000">
              <a:lnSpc>
                <a:spcPct val="90000"/>
              </a:lnSpc>
              <a:buFont typeface="Symbol" panose="05050102010706020507" pitchFamily="18" charset="2"/>
              <a:buAutoNum type="arabicPeriod"/>
            </a:pPr>
            <a:r>
              <a:rPr lang="en-US" altLang="en-US" sz="1800"/>
              <a:t>Identify the gage (instrument) to be assessed.</a:t>
            </a:r>
          </a:p>
          <a:p>
            <a:pPr marL="381000" indent="-381000">
              <a:lnSpc>
                <a:spcPct val="90000"/>
              </a:lnSpc>
              <a:buFont typeface="Symbol" panose="05050102010706020507" pitchFamily="18" charset="2"/>
              <a:buAutoNum type="arabicPeriod"/>
            </a:pPr>
            <a:r>
              <a:rPr lang="en-US" altLang="en-US" sz="1800"/>
              <a:t>Identify the operators who will measure the parts (Joe, Sally, Harry)</a:t>
            </a:r>
          </a:p>
          <a:p>
            <a:pPr marL="381000" indent="-381000">
              <a:lnSpc>
                <a:spcPct val="90000"/>
              </a:lnSpc>
              <a:buFont typeface="Symbol" panose="05050102010706020507" pitchFamily="18" charset="2"/>
              <a:buAutoNum type="arabicPeriod"/>
            </a:pPr>
            <a:r>
              <a:rPr lang="en-US" altLang="en-US" sz="1800"/>
              <a:t>Obtain parts from the production process (try to get parts whose characteristic (i.e. dimension) spans the width of the process variation).</a:t>
            </a:r>
          </a:p>
          <a:p>
            <a:pPr marL="381000" indent="-381000">
              <a:lnSpc>
                <a:spcPct val="90000"/>
              </a:lnSpc>
              <a:buFont typeface="Symbol" panose="05050102010706020507" pitchFamily="18" charset="2"/>
              <a:buAutoNum type="arabicPeriod"/>
            </a:pPr>
            <a:r>
              <a:rPr lang="en-US" altLang="en-US" sz="1800" i="1"/>
              <a:t>Check – </a:t>
            </a:r>
            <a:r>
              <a:rPr lang="en-US" altLang="en-US" sz="1800"/>
              <a:t>To make sure you have enough data for the analysis, the product of #operators (O) times the  #parts (P) is greater than 15 (O x P &gt; 15).</a:t>
            </a:r>
          </a:p>
          <a:p>
            <a:pPr marL="381000" indent="-381000">
              <a:lnSpc>
                <a:spcPct val="90000"/>
              </a:lnSpc>
              <a:buFont typeface="Symbol" panose="05050102010706020507" pitchFamily="18" charset="2"/>
              <a:buAutoNum type="arabicPeriod"/>
            </a:pPr>
            <a:r>
              <a:rPr lang="en-US" altLang="en-US" sz="1800"/>
              <a:t>Obtain the specification limits for the process characteristic.</a:t>
            </a:r>
          </a:p>
          <a:p>
            <a:pPr marL="381000" indent="-381000">
              <a:lnSpc>
                <a:spcPct val="90000"/>
              </a:lnSpc>
              <a:buFont typeface="Symbol" panose="05050102010706020507" pitchFamily="18" charset="2"/>
              <a:buAutoNum type="arabicPeriod"/>
            </a:pPr>
            <a:r>
              <a:rPr lang="en-US" altLang="en-US" sz="1800"/>
              <a:t>Have the operators measure the parts.  Arrange the measurement order so that they don’t know which part is being measured (i.e. randomize the order of the measurements).  Ensure that each operator measures each part at least twice.  If it is not practical to meet the O x P criteria above, you will need to increase the number of times the operators measure the parts.</a:t>
            </a:r>
          </a:p>
          <a:p>
            <a:pPr marL="381000" indent="-381000">
              <a:lnSpc>
                <a:spcPct val="90000"/>
              </a:lnSpc>
              <a:buFont typeface="Symbol" panose="05050102010706020507" pitchFamily="18" charset="2"/>
              <a:buAutoNum type="arabicPeriod"/>
            </a:pPr>
            <a:r>
              <a:rPr lang="en-US" altLang="en-US" sz="1800"/>
              <a:t>Conduct ANOVA (Unit 10.3) to understand the total variation, and the components (parts, repeatability, reproducibility, error).  Most quality statistical packages (Minitab) have special routines to provide you with both graphical analysis of the study and analytic (ANOVA, variance, standard deviation components).</a:t>
            </a:r>
          </a:p>
          <a:p>
            <a:pPr marL="381000" indent="-381000">
              <a:lnSpc>
                <a:spcPct val="90000"/>
              </a:lnSpc>
              <a:buFont typeface="Symbol" panose="05050102010706020507" pitchFamily="18" charset="2"/>
              <a:buAutoNum type="arabicPeriod"/>
            </a:pPr>
            <a:r>
              <a:rPr lang="en-US" altLang="en-US" sz="1800"/>
              <a:t>Analyze the results and determine your course of action (measurement system OK, needs improvement).</a:t>
            </a:r>
          </a:p>
        </p:txBody>
      </p:sp>
      <p:sp>
        <p:nvSpPr>
          <p:cNvPr id="520196" name="Text Box 4">
            <a:extLst>
              <a:ext uri="{FF2B5EF4-FFF2-40B4-BE49-F238E27FC236}">
                <a16:creationId xmlns:a16="http://schemas.microsoft.com/office/drawing/2014/main" id="{7A32645F-1079-B1C2-BB7C-7B7A2E931D1F}"/>
              </a:ext>
            </a:extLst>
          </p:cNvPr>
          <p:cNvSpPr txBox="1">
            <a:spLocks noChangeArrowheads="1"/>
          </p:cNvSpPr>
          <p:nvPr/>
        </p:nvSpPr>
        <p:spPr bwMode="auto">
          <a:xfrm>
            <a:off x="6794500" y="6324600"/>
            <a:ext cx="1595438"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 8-9</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20" name="Rectangle 4">
            <a:extLst>
              <a:ext uri="{FF2B5EF4-FFF2-40B4-BE49-F238E27FC236}">
                <a16:creationId xmlns:a16="http://schemas.microsoft.com/office/drawing/2014/main" id="{7303B10F-CD6D-7D0B-4E0D-68E9217BE494}"/>
              </a:ext>
            </a:extLst>
          </p:cNvPr>
          <p:cNvSpPr>
            <a:spLocks noGrp="1" noChangeArrowheads="1"/>
          </p:cNvSpPr>
          <p:nvPr>
            <p:ph type="title"/>
          </p:nvPr>
        </p:nvSpPr>
        <p:spPr/>
        <p:txBody>
          <a:bodyPr/>
          <a:lstStyle/>
          <a:p>
            <a:r>
              <a:rPr lang="en-US" altLang="en-US"/>
              <a:t>Gage R&amp;R Study Data</a:t>
            </a:r>
          </a:p>
        </p:txBody>
      </p:sp>
      <p:sp>
        <p:nvSpPr>
          <p:cNvPr id="521688" name="Rectangle 472">
            <a:extLst>
              <a:ext uri="{FF2B5EF4-FFF2-40B4-BE49-F238E27FC236}">
                <a16:creationId xmlns:a16="http://schemas.microsoft.com/office/drawing/2014/main" id="{FB7458CC-96F6-CBBE-2D7B-359147D295F9}"/>
              </a:ext>
            </a:extLst>
          </p:cNvPr>
          <p:cNvSpPr>
            <a:spLocks noChangeArrowheads="1"/>
          </p:cNvSpPr>
          <p:nvPr/>
        </p:nvSpPr>
        <p:spPr bwMode="auto">
          <a:xfrm>
            <a:off x="1390650" y="16002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1709" name="Group 493">
            <a:extLst>
              <a:ext uri="{FF2B5EF4-FFF2-40B4-BE49-F238E27FC236}">
                <a16:creationId xmlns:a16="http://schemas.microsoft.com/office/drawing/2014/main" id="{ED4BCB6D-ED1F-4678-0A49-C16C5EC419FF}"/>
              </a:ext>
            </a:extLst>
          </p:cNvPr>
          <p:cNvGrpSpPr>
            <a:grpSpLocks/>
          </p:cNvGrpSpPr>
          <p:nvPr/>
        </p:nvGrpSpPr>
        <p:grpSpPr bwMode="auto">
          <a:xfrm>
            <a:off x="381000" y="1447800"/>
            <a:ext cx="8382000" cy="4262438"/>
            <a:chOff x="876" y="912"/>
            <a:chExt cx="4002" cy="1944"/>
          </a:xfrm>
        </p:grpSpPr>
        <p:grpSp>
          <p:nvGrpSpPr>
            <p:cNvPr id="521424" name="Group 208">
              <a:extLst>
                <a:ext uri="{FF2B5EF4-FFF2-40B4-BE49-F238E27FC236}">
                  <a16:creationId xmlns:a16="http://schemas.microsoft.com/office/drawing/2014/main" id="{173A7DAD-598D-13D1-985C-943D73158FE8}"/>
                </a:ext>
              </a:extLst>
            </p:cNvPr>
            <p:cNvGrpSpPr>
              <a:grpSpLocks/>
            </p:cNvGrpSpPr>
            <p:nvPr/>
          </p:nvGrpSpPr>
          <p:grpSpPr bwMode="auto">
            <a:xfrm>
              <a:off x="876" y="912"/>
              <a:ext cx="4002" cy="1933"/>
              <a:chOff x="876" y="912"/>
              <a:chExt cx="4002" cy="1933"/>
            </a:xfrm>
          </p:grpSpPr>
          <p:sp>
            <p:nvSpPr>
              <p:cNvPr id="521224" name="Rectangle 8">
                <a:extLst>
                  <a:ext uri="{FF2B5EF4-FFF2-40B4-BE49-F238E27FC236}">
                    <a16:creationId xmlns:a16="http://schemas.microsoft.com/office/drawing/2014/main" id="{90C0D6AE-12CE-1BE7-C195-3F6DDBA5F09C}"/>
                  </a:ext>
                </a:extLst>
              </p:cNvPr>
              <p:cNvSpPr>
                <a:spLocks noChangeArrowheads="1"/>
              </p:cNvSpPr>
              <p:nvPr/>
            </p:nvSpPr>
            <p:spPr bwMode="auto">
              <a:xfrm>
                <a:off x="880" y="916"/>
                <a:ext cx="42"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25" name="Rectangle 9">
                <a:extLst>
                  <a:ext uri="{FF2B5EF4-FFF2-40B4-BE49-F238E27FC236}">
                    <a16:creationId xmlns:a16="http://schemas.microsoft.com/office/drawing/2014/main" id="{6D568B0E-F67B-C4F6-CF97-CD106482A41B}"/>
                  </a:ext>
                </a:extLst>
              </p:cNvPr>
              <p:cNvSpPr>
                <a:spLocks noChangeArrowheads="1"/>
              </p:cNvSpPr>
              <p:nvPr/>
            </p:nvSpPr>
            <p:spPr bwMode="auto">
              <a:xfrm>
                <a:off x="2168" y="916"/>
                <a:ext cx="41"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26" name="Rectangle 10">
                <a:extLst>
                  <a:ext uri="{FF2B5EF4-FFF2-40B4-BE49-F238E27FC236}">
                    <a16:creationId xmlns:a16="http://schemas.microsoft.com/office/drawing/2014/main" id="{3297BD0A-AEE3-0144-DA9C-2AEDC9F18AC2}"/>
                  </a:ext>
                </a:extLst>
              </p:cNvPr>
              <p:cNvSpPr>
                <a:spLocks noChangeArrowheads="1"/>
              </p:cNvSpPr>
              <p:nvPr/>
            </p:nvSpPr>
            <p:spPr bwMode="auto">
              <a:xfrm>
                <a:off x="922" y="916"/>
                <a:ext cx="1246"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27" name="Rectangle 11">
                <a:extLst>
                  <a:ext uri="{FF2B5EF4-FFF2-40B4-BE49-F238E27FC236}">
                    <a16:creationId xmlns:a16="http://schemas.microsoft.com/office/drawing/2014/main" id="{DE49D3BD-31FF-13B4-222B-6B0DF79F5E66}"/>
                  </a:ext>
                </a:extLst>
              </p:cNvPr>
              <p:cNvSpPr>
                <a:spLocks noChangeArrowheads="1"/>
              </p:cNvSpPr>
              <p:nvPr/>
            </p:nvSpPr>
            <p:spPr bwMode="auto">
              <a:xfrm>
                <a:off x="922" y="91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Part</a:t>
                </a:r>
                <a:endParaRPr lang="en-US" altLang="en-US" sz="1500">
                  <a:latin typeface="Arial" panose="020B0604020202020204" pitchFamily="34" charset="0"/>
                </a:endParaRPr>
              </a:p>
            </p:txBody>
          </p:sp>
          <p:sp>
            <p:nvSpPr>
              <p:cNvPr id="521228" name="Rectangle 12">
                <a:extLst>
                  <a:ext uri="{FF2B5EF4-FFF2-40B4-BE49-F238E27FC236}">
                    <a16:creationId xmlns:a16="http://schemas.microsoft.com/office/drawing/2014/main" id="{68FB42E2-7A90-9673-5E37-621033F06FD5}"/>
                  </a:ext>
                </a:extLst>
              </p:cNvPr>
              <p:cNvSpPr>
                <a:spLocks noChangeArrowheads="1"/>
              </p:cNvSpPr>
              <p:nvPr/>
            </p:nvSpPr>
            <p:spPr bwMode="auto">
              <a:xfrm>
                <a:off x="1077" y="9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29" name="Rectangle 13">
                <a:extLst>
                  <a:ext uri="{FF2B5EF4-FFF2-40B4-BE49-F238E27FC236}">
                    <a16:creationId xmlns:a16="http://schemas.microsoft.com/office/drawing/2014/main" id="{05B6F8EE-5B5D-41AF-92A8-522D74722EC2}"/>
                  </a:ext>
                </a:extLst>
              </p:cNvPr>
              <p:cNvSpPr>
                <a:spLocks noChangeArrowheads="1"/>
              </p:cNvSpPr>
              <p:nvPr/>
            </p:nvSpPr>
            <p:spPr bwMode="auto">
              <a:xfrm>
                <a:off x="1210" y="914"/>
                <a:ext cx="30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Operator</a:t>
                </a:r>
                <a:endParaRPr lang="en-US" altLang="en-US" sz="1500">
                  <a:latin typeface="Arial" panose="020B0604020202020204" pitchFamily="34" charset="0"/>
                </a:endParaRPr>
              </a:p>
            </p:txBody>
          </p:sp>
          <p:sp>
            <p:nvSpPr>
              <p:cNvPr id="521230" name="Rectangle 14">
                <a:extLst>
                  <a:ext uri="{FF2B5EF4-FFF2-40B4-BE49-F238E27FC236}">
                    <a16:creationId xmlns:a16="http://schemas.microsoft.com/office/drawing/2014/main" id="{FA168B99-E397-8008-612A-6270B1A09E7E}"/>
                  </a:ext>
                </a:extLst>
              </p:cNvPr>
              <p:cNvSpPr>
                <a:spLocks noChangeArrowheads="1"/>
              </p:cNvSpPr>
              <p:nvPr/>
            </p:nvSpPr>
            <p:spPr bwMode="auto">
              <a:xfrm>
                <a:off x="1547" y="9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31" name="Rectangle 15">
                <a:extLst>
                  <a:ext uri="{FF2B5EF4-FFF2-40B4-BE49-F238E27FC236}">
                    <a16:creationId xmlns:a16="http://schemas.microsoft.com/office/drawing/2014/main" id="{5FEC2C1B-6327-CB08-EDC4-F06852B2562D}"/>
                  </a:ext>
                </a:extLst>
              </p:cNvPr>
              <p:cNvSpPr>
                <a:spLocks noChangeArrowheads="1"/>
              </p:cNvSpPr>
              <p:nvPr/>
            </p:nvSpPr>
            <p:spPr bwMode="auto">
              <a:xfrm>
                <a:off x="1785" y="914"/>
                <a:ext cx="34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Response</a:t>
                </a:r>
                <a:endParaRPr lang="en-US" altLang="en-US" sz="1500">
                  <a:latin typeface="Arial" panose="020B0604020202020204" pitchFamily="34" charset="0"/>
                </a:endParaRPr>
              </a:p>
            </p:txBody>
          </p:sp>
          <p:sp>
            <p:nvSpPr>
              <p:cNvPr id="521232" name="Rectangle 16">
                <a:extLst>
                  <a:ext uri="{FF2B5EF4-FFF2-40B4-BE49-F238E27FC236}">
                    <a16:creationId xmlns:a16="http://schemas.microsoft.com/office/drawing/2014/main" id="{1261831C-9369-1723-54C1-663C69EB3612}"/>
                  </a:ext>
                </a:extLst>
              </p:cNvPr>
              <p:cNvSpPr>
                <a:spLocks noChangeArrowheads="1"/>
              </p:cNvSpPr>
              <p:nvPr/>
            </p:nvSpPr>
            <p:spPr bwMode="auto">
              <a:xfrm>
                <a:off x="2167" y="9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33" name="Rectangle 17">
                <a:extLst>
                  <a:ext uri="{FF2B5EF4-FFF2-40B4-BE49-F238E27FC236}">
                    <a16:creationId xmlns:a16="http://schemas.microsoft.com/office/drawing/2014/main" id="{D1E191CE-E324-70A7-3A72-783610294B12}"/>
                  </a:ext>
                </a:extLst>
              </p:cNvPr>
              <p:cNvSpPr>
                <a:spLocks noChangeArrowheads="1"/>
              </p:cNvSpPr>
              <p:nvPr/>
            </p:nvSpPr>
            <p:spPr bwMode="auto">
              <a:xfrm>
                <a:off x="2213" y="916"/>
                <a:ext cx="41"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34" name="Rectangle 18">
                <a:extLst>
                  <a:ext uri="{FF2B5EF4-FFF2-40B4-BE49-F238E27FC236}">
                    <a16:creationId xmlns:a16="http://schemas.microsoft.com/office/drawing/2014/main" id="{743EC003-12A0-56E5-06B0-32F60C59F2C9}"/>
                  </a:ext>
                </a:extLst>
              </p:cNvPr>
              <p:cNvSpPr>
                <a:spLocks noChangeArrowheads="1"/>
              </p:cNvSpPr>
              <p:nvPr/>
            </p:nvSpPr>
            <p:spPr bwMode="auto">
              <a:xfrm>
                <a:off x="3500" y="916"/>
                <a:ext cx="41"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35" name="Rectangle 19">
                <a:extLst>
                  <a:ext uri="{FF2B5EF4-FFF2-40B4-BE49-F238E27FC236}">
                    <a16:creationId xmlns:a16="http://schemas.microsoft.com/office/drawing/2014/main" id="{56297469-F509-71E9-7D7B-9569C1CAE5B0}"/>
                  </a:ext>
                </a:extLst>
              </p:cNvPr>
              <p:cNvSpPr>
                <a:spLocks noChangeArrowheads="1"/>
              </p:cNvSpPr>
              <p:nvPr/>
            </p:nvSpPr>
            <p:spPr bwMode="auto">
              <a:xfrm>
                <a:off x="2254" y="916"/>
                <a:ext cx="1246"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36" name="Rectangle 20">
                <a:extLst>
                  <a:ext uri="{FF2B5EF4-FFF2-40B4-BE49-F238E27FC236}">
                    <a16:creationId xmlns:a16="http://schemas.microsoft.com/office/drawing/2014/main" id="{75824355-A352-1208-1423-3A548855A92B}"/>
                  </a:ext>
                </a:extLst>
              </p:cNvPr>
              <p:cNvSpPr>
                <a:spLocks noChangeArrowheads="1"/>
              </p:cNvSpPr>
              <p:nvPr/>
            </p:nvSpPr>
            <p:spPr bwMode="auto">
              <a:xfrm>
                <a:off x="2254" y="91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Part</a:t>
                </a:r>
                <a:endParaRPr lang="en-US" altLang="en-US" sz="1500">
                  <a:latin typeface="Arial" panose="020B0604020202020204" pitchFamily="34" charset="0"/>
                </a:endParaRPr>
              </a:p>
            </p:txBody>
          </p:sp>
          <p:sp>
            <p:nvSpPr>
              <p:cNvPr id="521237" name="Rectangle 21">
                <a:extLst>
                  <a:ext uri="{FF2B5EF4-FFF2-40B4-BE49-F238E27FC236}">
                    <a16:creationId xmlns:a16="http://schemas.microsoft.com/office/drawing/2014/main" id="{04A0FC5F-1210-0799-EC63-7C5F0D3634B9}"/>
                  </a:ext>
                </a:extLst>
              </p:cNvPr>
              <p:cNvSpPr>
                <a:spLocks noChangeArrowheads="1"/>
              </p:cNvSpPr>
              <p:nvPr/>
            </p:nvSpPr>
            <p:spPr bwMode="auto">
              <a:xfrm>
                <a:off x="2409" y="91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38" name="Rectangle 22">
                <a:extLst>
                  <a:ext uri="{FF2B5EF4-FFF2-40B4-BE49-F238E27FC236}">
                    <a16:creationId xmlns:a16="http://schemas.microsoft.com/office/drawing/2014/main" id="{0FBB0269-7ACA-2AAB-B813-1E2A24675171}"/>
                  </a:ext>
                </a:extLst>
              </p:cNvPr>
              <p:cNvSpPr>
                <a:spLocks noChangeArrowheads="1"/>
              </p:cNvSpPr>
              <p:nvPr/>
            </p:nvSpPr>
            <p:spPr bwMode="auto">
              <a:xfrm>
                <a:off x="2542" y="914"/>
                <a:ext cx="30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Operator</a:t>
                </a:r>
                <a:endParaRPr lang="en-US" altLang="en-US" sz="1500">
                  <a:latin typeface="Arial" panose="020B0604020202020204" pitchFamily="34" charset="0"/>
                </a:endParaRPr>
              </a:p>
            </p:txBody>
          </p:sp>
          <p:sp>
            <p:nvSpPr>
              <p:cNvPr id="521239" name="Rectangle 23">
                <a:extLst>
                  <a:ext uri="{FF2B5EF4-FFF2-40B4-BE49-F238E27FC236}">
                    <a16:creationId xmlns:a16="http://schemas.microsoft.com/office/drawing/2014/main" id="{B8230A5D-15F5-31C9-FBF4-F9AAC6A5A254}"/>
                  </a:ext>
                </a:extLst>
              </p:cNvPr>
              <p:cNvSpPr>
                <a:spLocks noChangeArrowheads="1"/>
              </p:cNvSpPr>
              <p:nvPr/>
            </p:nvSpPr>
            <p:spPr bwMode="auto">
              <a:xfrm>
                <a:off x="2880" y="9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40" name="Rectangle 24">
                <a:extLst>
                  <a:ext uri="{FF2B5EF4-FFF2-40B4-BE49-F238E27FC236}">
                    <a16:creationId xmlns:a16="http://schemas.microsoft.com/office/drawing/2014/main" id="{70A3910B-4781-607D-FBE6-25F8334D5A6E}"/>
                  </a:ext>
                </a:extLst>
              </p:cNvPr>
              <p:cNvSpPr>
                <a:spLocks noChangeArrowheads="1"/>
              </p:cNvSpPr>
              <p:nvPr/>
            </p:nvSpPr>
            <p:spPr bwMode="auto">
              <a:xfrm>
                <a:off x="3118" y="914"/>
                <a:ext cx="34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Response</a:t>
                </a:r>
                <a:endParaRPr lang="en-US" altLang="en-US" sz="1500">
                  <a:latin typeface="Arial" panose="020B0604020202020204" pitchFamily="34" charset="0"/>
                </a:endParaRPr>
              </a:p>
            </p:txBody>
          </p:sp>
          <p:sp>
            <p:nvSpPr>
              <p:cNvPr id="521241" name="Rectangle 25">
                <a:extLst>
                  <a:ext uri="{FF2B5EF4-FFF2-40B4-BE49-F238E27FC236}">
                    <a16:creationId xmlns:a16="http://schemas.microsoft.com/office/drawing/2014/main" id="{07D6411A-6450-6373-B64E-CCF2A5E7FA78}"/>
                  </a:ext>
                </a:extLst>
              </p:cNvPr>
              <p:cNvSpPr>
                <a:spLocks noChangeArrowheads="1"/>
              </p:cNvSpPr>
              <p:nvPr/>
            </p:nvSpPr>
            <p:spPr bwMode="auto">
              <a:xfrm>
                <a:off x="3499" y="91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42" name="Rectangle 26">
                <a:extLst>
                  <a:ext uri="{FF2B5EF4-FFF2-40B4-BE49-F238E27FC236}">
                    <a16:creationId xmlns:a16="http://schemas.microsoft.com/office/drawing/2014/main" id="{48AB9780-4667-9508-C27A-821568FFEC7A}"/>
                  </a:ext>
                </a:extLst>
              </p:cNvPr>
              <p:cNvSpPr>
                <a:spLocks noChangeArrowheads="1"/>
              </p:cNvSpPr>
              <p:nvPr/>
            </p:nvSpPr>
            <p:spPr bwMode="auto">
              <a:xfrm>
                <a:off x="3545" y="916"/>
                <a:ext cx="41"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43" name="Rectangle 27">
                <a:extLst>
                  <a:ext uri="{FF2B5EF4-FFF2-40B4-BE49-F238E27FC236}">
                    <a16:creationId xmlns:a16="http://schemas.microsoft.com/office/drawing/2014/main" id="{0EF610C5-CC5E-1876-9FC9-CB5B9438B8D3}"/>
                  </a:ext>
                </a:extLst>
              </p:cNvPr>
              <p:cNvSpPr>
                <a:spLocks noChangeArrowheads="1"/>
              </p:cNvSpPr>
              <p:nvPr/>
            </p:nvSpPr>
            <p:spPr bwMode="auto">
              <a:xfrm>
                <a:off x="4832" y="916"/>
                <a:ext cx="42"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44" name="Rectangle 28">
                <a:extLst>
                  <a:ext uri="{FF2B5EF4-FFF2-40B4-BE49-F238E27FC236}">
                    <a16:creationId xmlns:a16="http://schemas.microsoft.com/office/drawing/2014/main" id="{9F025050-EDAD-A69C-2436-6E3CA5C91098}"/>
                  </a:ext>
                </a:extLst>
              </p:cNvPr>
              <p:cNvSpPr>
                <a:spLocks noChangeArrowheads="1"/>
              </p:cNvSpPr>
              <p:nvPr/>
            </p:nvSpPr>
            <p:spPr bwMode="auto">
              <a:xfrm>
                <a:off x="3586" y="916"/>
                <a:ext cx="1246" cy="9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45" name="Rectangle 29">
                <a:extLst>
                  <a:ext uri="{FF2B5EF4-FFF2-40B4-BE49-F238E27FC236}">
                    <a16:creationId xmlns:a16="http://schemas.microsoft.com/office/drawing/2014/main" id="{D86792BA-DF02-9EDF-A6E1-B5DA4D0BEDAE}"/>
                  </a:ext>
                </a:extLst>
              </p:cNvPr>
              <p:cNvSpPr>
                <a:spLocks noChangeArrowheads="1"/>
              </p:cNvSpPr>
              <p:nvPr/>
            </p:nvSpPr>
            <p:spPr bwMode="auto">
              <a:xfrm>
                <a:off x="3586" y="91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Part</a:t>
                </a:r>
                <a:endParaRPr lang="en-US" altLang="en-US" sz="1500">
                  <a:latin typeface="Arial" panose="020B0604020202020204" pitchFamily="34" charset="0"/>
                </a:endParaRPr>
              </a:p>
            </p:txBody>
          </p:sp>
          <p:sp>
            <p:nvSpPr>
              <p:cNvPr id="521246" name="Rectangle 30">
                <a:extLst>
                  <a:ext uri="{FF2B5EF4-FFF2-40B4-BE49-F238E27FC236}">
                    <a16:creationId xmlns:a16="http://schemas.microsoft.com/office/drawing/2014/main" id="{4039409A-5CC6-5148-1649-C6C181697B39}"/>
                  </a:ext>
                </a:extLst>
              </p:cNvPr>
              <p:cNvSpPr>
                <a:spLocks noChangeArrowheads="1"/>
              </p:cNvSpPr>
              <p:nvPr/>
            </p:nvSpPr>
            <p:spPr bwMode="auto">
              <a:xfrm>
                <a:off x="3742" y="9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47" name="Rectangle 31">
                <a:extLst>
                  <a:ext uri="{FF2B5EF4-FFF2-40B4-BE49-F238E27FC236}">
                    <a16:creationId xmlns:a16="http://schemas.microsoft.com/office/drawing/2014/main" id="{741E152A-C399-A956-D86B-AF92C46D9B36}"/>
                  </a:ext>
                </a:extLst>
              </p:cNvPr>
              <p:cNvSpPr>
                <a:spLocks noChangeArrowheads="1"/>
              </p:cNvSpPr>
              <p:nvPr/>
            </p:nvSpPr>
            <p:spPr bwMode="auto">
              <a:xfrm>
                <a:off x="3874" y="914"/>
                <a:ext cx="30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Operator</a:t>
                </a:r>
                <a:endParaRPr lang="en-US" altLang="en-US" sz="1500">
                  <a:latin typeface="Arial" panose="020B0604020202020204" pitchFamily="34" charset="0"/>
                </a:endParaRPr>
              </a:p>
            </p:txBody>
          </p:sp>
          <p:sp>
            <p:nvSpPr>
              <p:cNvPr id="521248" name="Rectangle 32">
                <a:extLst>
                  <a:ext uri="{FF2B5EF4-FFF2-40B4-BE49-F238E27FC236}">
                    <a16:creationId xmlns:a16="http://schemas.microsoft.com/office/drawing/2014/main" id="{D6431A2D-9F91-65E2-E94E-E686B6C522D1}"/>
                  </a:ext>
                </a:extLst>
              </p:cNvPr>
              <p:cNvSpPr>
                <a:spLocks noChangeArrowheads="1"/>
              </p:cNvSpPr>
              <p:nvPr/>
            </p:nvSpPr>
            <p:spPr bwMode="auto">
              <a:xfrm>
                <a:off x="4212" y="9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49" name="Rectangle 33">
                <a:extLst>
                  <a:ext uri="{FF2B5EF4-FFF2-40B4-BE49-F238E27FC236}">
                    <a16:creationId xmlns:a16="http://schemas.microsoft.com/office/drawing/2014/main" id="{F20C6B43-0CCE-831F-B22C-52537E9D53E5}"/>
                  </a:ext>
                </a:extLst>
              </p:cNvPr>
              <p:cNvSpPr>
                <a:spLocks noChangeArrowheads="1"/>
              </p:cNvSpPr>
              <p:nvPr/>
            </p:nvSpPr>
            <p:spPr bwMode="auto">
              <a:xfrm>
                <a:off x="4450" y="914"/>
                <a:ext cx="347"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Response</a:t>
                </a:r>
                <a:endParaRPr lang="en-US" altLang="en-US" sz="1500">
                  <a:latin typeface="Arial" panose="020B0604020202020204" pitchFamily="34" charset="0"/>
                </a:endParaRPr>
              </a:p>
            </p:txBody>
          </p:sp>
          <p:sp>
            <p:nvSpPr>
              <p:cNvPr id="521250" name="Rectangle 34">
                <a:extLst>
                  <a:ext uri="{FF2B5EF4-FFF2-40B4-BE49-F238E27FC236}">
                    <a16:creationId xmlns:a16="http://schemas.microsoft.com/office/drawing/2014/main" id="{C7346CF1-D2FA-67A2-DB30-A3E418D0341D}"/>
                  </a:ext>
                </a:extLst>
              </p:cNvPr>
              <p:cNvSpPr>
                <a:spLocks noChangeArrowheads="1"/>
              </p:cNvSpPr>
              <p:nvPr/>
            </p:nvSpPr>
            <p:spPr bwMode="auto">
              <a:xfrm>
                <a:off x="4831" y="9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51" name="Rectangle 35">
                <a:extLst>
                  <a:ext uri="{FF2B5EF4-FFF2-40B4-BE49-F238E27FC236}">
                    <a16:creationId xmlns:a16="http://schemas.microsoft.com/office/drawing/2014/main" id="{28759D55-6B2E-5530-8684-97DA018C822C}"/>
                  </a:ext>
                </a:extLst>
              </p:cNvPr>
              <p:cNvSpPr>
                <a:spLocks noChangeArrowheads="1"/>
              </p:cNvSpPr>
              <p:nvPr/>
            </p:nvSpPr>
            <p:spPr bwMode="auto">
              <a:xfrm>
                <a:off x="876" y="9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2" name="Rectangle 36">
                <a:extLst>
                  <a:ext uri="{FF2B5EF4-FFF2-40B4-BE49-F238E27FC236}">
                    <a16:creationId xmlns:a16="http://schemas.microsoft.com/office/drawing/2014/main" id="{CB7200C7-6BF4-9DB5-CF8E-9446B96B6C0C}"/>
                  </a:ext>
                </a:extLst>
              </p:cNvPr>
              <p:cNvSpPr>
                <a:spLocks noChangeArrowheads="1"/>
              </p:cNvSpPr>
              <p:nvPr/>
            </p:nvSpPr>
            <p:spPr bwMode="auto">
              <a:xfrm>
                <a:off x="876" y="9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3" name="Rectangle 37">
                <a:extLst>
                  <a:ext uri="{FF2B5EF4-FFF2-40B4-BE49-F238E27FC236}">
                    <a16:creationId xmlns:a16="http://schemas.microsoft.com/office/drawing/2014/main" id="{B537A5D0-8139-829C-89B2-303E648B8F93}"/>
                  </a:ext>
                </a:extLst>
              </p:cNvPr>
              <p:cNvSpPr>
                <a:spLocks noChangeArrowheads="1"/>
              </p:cNvSpPr>
              <p:nvPr/>
            </p:nvSpPr>
            <p:spPr bwMode="auto">
              <a:xfrm>
                <a:off x="880" y="912"/>
                <a:ext cx="132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4" name="Rectangle 38">
                <a:extLst>
                  <a:ext uri="{FF2B5EF4-FFF2-40B4-BE49-F238E27FC236}">
                    <a16:creationId xmlns:a16="http://schemas.microsoft.com/office/drawing/2014/main" id="{5039BC93-0333-DD46-E037-58CFB6676EE3}"/>
                  </a:ext>
                </a:extLst>
              </p:cNvPr>
              <p:cNvSpPr>
                <a:spLocks noChangeArrowheads="1"/>
              </p:cNvSpPr>
              <p:nvPr/>
            </p:nvSpPr>
            <p:spPr bwMode="auto">
              <a:xfrm>
                <a:off x="2209" y="9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5" name="Rectangle 39">
                <a:extLst>
                  <a:ext uri="{FF2B5EF4-FFF2-40B4-BE49-F238E27FC236}">
                    <a16:creationId xmlns:a16="http://schemas.microsoft.com/office/drawing/2014/main" id="{521D19A4-1198-4653-6C1F-7B4A6F8BE021}"/>
                  </a:ext>
                </a:extLst>
              </p:cNvPr>
              <p:cNvSpPr>
                <a:spLocks noChangeArrowheads="1"/>
              </p:cNvSpPr>
              <p:nvPr/>
            </p:nvSpPr>
            <p:spPr bwMode="auto">
              <a:xfrm>
                <a:off x="2213" y="912"/>
                <a:ext cx="13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6" name="Rectangle 40">
                <a:extLst>
                  <a:ext uri="{FF2B5EF4-FFF2-40B4-BE49-F238E27FC236}">
                    <a16:creationId xmlns:a16="http://schemas.microsoft.com/office/drawing/2014/main" id="{F04A2652-66E0-6468-05ED-C9CE4D3FDA1A}"/>
                  </a:ext>
                </a:extLst>
              </p:cNvPr>
              <p:cNvSpPr>
                <a:spLocks noChangeArrowheads="1"/>
              </p:cNvSpPr>
              <p:nvPr/>
            </p:nvSpPr>
            <p:spPr bwMode="auto">
              <a:xfrm>
                <a:off x="3541" y="9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7" name="Rectangle 41">
                <a:extLst>
                  <a:ext uri="{FF2B5EF4-FFF2-40B4-BE49-F238E27FC236}">
                    <a16:creationId xmlns:a16="http://schemas.microsoft.com/office/drawing/2014/main" id="{34BDCCBF-63AE-8855-5BE6-DD9E6A189273}"/>
                  </a:ext>
                </a:extLst>
              </p:cNvPr>
              <p:cNvSpPr>
                <a:spLocks noChangeArrowheads="1"/>
              </p:cNvSpPr>
              <p:nvPr/>
            </p:nvSpPr>
            <p:spPr bwMode="auto">
              <a:xfrm>
                <a:off x="3545" y="912"/>
                <a:ext cx="132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8" name="Rectangle 42">
                <a:extLst>
                  <a:ext uri="{FF2B5EF4-FFF2-40B4-BE49-F238E27FC236}">
                    <a16:creationId xmlns:a16="http://schemas.microsoft.com/office/drawing/2014/main" id="{E262A328-0A19-F367-CA1B-6106FEA1F405}"/>
                  </a:ext>
                </a:extLst>
              </p:cNvPr>
              <p:cNvSpPr>
                <a:spLocks noChangeArrowheads="1"/>
              </p:cNvSpPr>
              <p:nvPr/>
            </p:nvSpPr>
            <p:spPr bwMode="auto">
              <a:xfrm>
                <a:off x="4874" y="9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9" name="Rectangle 43">
                <a:extLst>
                  <a:ext uri="{FF2B5EF4-FFF2-40B4-BE49-F238E27FC236}">
                    <a16:creationId xmlns:a16="http://schemas.microsoft.com/office/drawing/2014/main" id="{B690BCE8-7ECB-CC1C-D06C-88ACA45134B2}"/>
                  </a:ext>
                </a:extLst>
              </p:cNvPr>
              <p:cNvSpPr>
                <a:spLocks noChangeArrowheads="1"/>
              </p:cNvSpPr>
              <p:nvPr/>
            </p:nvSpPr>
            <p:spPr bwMode="auto">
              <a:xfrm>
                <a:off x="4874" y="91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0" name="Rectangle 44">
                <a:extLst>
                  <a:ext uri="{FF2B5EF4-FFF2-40B4-BE49-F238E27FC236}">
                    <a16:creationId xmlns:a16="http://schemas.microsoft.com/office/drawing/2014/main" id="{17B9B2BF-4CD3-BB2E-34F7-52CB93E014F6}"/>
                  </a:ext>
                </a:extLst>
              </p:cNvPr>
              <p:cNvSpPr>
                <a:spLocks noChangeArrowheads="1"/>
              </p:cNvSpPr>
              <p:nvPr/>
            </p:nvSpPr>
            <p:spPr bwMode="auto">
              <a:xfrm>
                <a:off x="876" y="9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1" name="Rectangle 45">
                <a:extLst>
                  <a:ext uri="{FF2B5EF4-FFF2-40B4-BE49-F238E27FC236}">
                    <a16:creationId xmlns:a16="http://schemas.microsoft.com/office/drawing/2014/main" id="{0344EBD3-7EFB-F9CC-5F70-9DE310CE28D0}"/>
                  </a:ext>
                </a:extLst>
              </p:cNvPr>
              <p:cNvSpPr>
                <a:spLocks noChangeArrowheads="1"/>
              </p:cNvSpPr>
              <p:nvPr/>
            </p:nvSpPr>
            <p:spPr bwMode="auto">
              <a:xfrm>
                <a:off x="2209" y="9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2" name="Rectangle 46">
                <a:extLst>
                  <a:ext uri="{FF2B5EF4-FFF2-40B4-BE49-F238E27FC236}">
                    <a16:creationId xmlns:a16="http://schemas.microsoft.com/office/drawing/2014/main" id="{1D4EB6F5-5207-D213-7BE7-F9D8530FBF00}"/>
                  </a:ext>
                </a:extLst>
              </p:cNvPr>
              <p:cNvSpPr>
                <a:spLocks noChangeArrowheads="1"/>
              </p:cNvSpPr>
              <p:nvPr/>
            </p:nvSpPr>
            <p:spPr bwMode="auto">
              <a:xfrm>
                <a:off x="3541" y="9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3" name="Rectangle 47">
                <a:extLst>
                  <a:ext uri="{FF2B5EF4-FFF2-40B4-BE49-F238E27FC236}">
                    <a16:creationId xmlns:a16="http://schemas.microsoft.com/office/drawing/2014/main" id="{8B2E6042-C529-65DF-07CD-289F3FD8CC79}"/>
                  </a:ext>
                </a:extLst>
              </p:cNvPr>
              <p:cNvSpPr>
                <a:spLocks noChangeArrowheads="1"/>
              </p:cNvSpPr>
              <p:nvPr/>
            </p:nvSpPr>
            <p:spPr bwMode="auto">
              <a:xfrm>
                <a:off x="4874" y="916"/>
                <a:ext cx="4" cy="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4" name="Rectangle 48">
                <a:extLst>
                  <a:ext uri="{FF2B5EF4-FFF2-40B4-BE49-F238E27FC236}">
                    <a16:creationId xmlns:a16="http://schemas.microsoft.com/office/drawing/2014/main" id="{A9F5A24B-2DB3-76BC-249B-5F1ED81EA6B4}"/>
                  </a:ext>
                </a:extLst>
              </p:cNvPr>
              <p:cNvSpPr>
                <a:spLocks noChangeArrowheads="1"/>
              </p:cNvSpPr>
              <p:nvPr/>
            </p:nvSpPr>
            <p:spPr bwMode="auto">
              <a:xfrm>
                <a:off x="922" y="101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21265" name="Rectangle 49">
                <a:extLst>
                  <a:ext uri="{FF2B5EF4-FFF2-40B4-BE49-F238E27FC236}">
                    <a16:creationId xmlns:a16="http://schemas.microsoft.com/office/drawing/2014/main" id="{E1D37DDD-0B84-0043-F71F-4EBE9EF8D480}"/>
                  </a:ext>
                </a:extLst>
              </p:cNvPr>
              <p:cNvSpPr>
                <a:spLocks noChangeArrowheads="1"/>
              </p:cNvSpPr>
              <p:nvPr/>
            </p:nvSpPr>
            <p:spPr bwMode="auto">
              <a:xfrm>
                <a:off x="966" y="101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66" name="Rectangle 50">
                <a:extLst>
                  <a:ext uri="{FF2B5EF4-FFF2-40B4-BE49-F238E27FC236}">
                    <a16:creationId xmlns:a16="http://schemas.microsoft.com/office/drawing/2014/main" id="{6F880ADD-AF10-FCEE-7C0C-A20FAA4BB90C}"/>
                  </a:ext>
                </a:extLst>
              </p:cNvPr>
              <p:cNvSpPr>
                <a:spLocks noChangeArrowheads="1"/>
              </p:cNvSpPr>
              <p:nvPr/>
            </p:nvSpPr>
            <p:spPr bwMode="auto">
              <a:xfrm>
                <a:off x="1210" y="1014"/>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267" name="Rectangle 51">
                <a:extLst>
                  <a:ext uri="{FF2B5EF4-FFF2-40B4-BE49-F238E27FC236}">
                    <a16:creationId xmlns:a16="http://schemas.microsoft.com/office/drawing/2014/main" id="{9D0F9217-A141-E168-9D62-4B12AC2CE7A2}"/>
                  </a:ext>
                </a:extLst>
              </p:cNvPr>
              <p:cNvSpPr>
                <a:spLocks noChangeArrowheads="1"/>
              </p:cNvSpPr>
              <p:nvPr/>
            </p:nvSpPr>
            <p:spPr bwMode="auto">
              <a:xfrm>
                <a:off x="1423" y="101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68" name="Rectangle 52">
                <a:extLst>
                  <a:ext uri="{FF2B5EF4-FFF2-40B4-BE49-F238E27FC236}">
                    <a16:creationId xmlns:a16="http://schemas.microsoft.com/office/drawing/2014/main" id="{F63692D6-52D8-409D-EFDC-21FA59343966}"/>
                  </a:ext>
                </a:extLst>
              </p:cNvPr>
              <p:cNvSpPr>
                <a:spLocks noChangeArrowheads="1"/>
              </p:cNvSpPr>
              <p:nvPr/>
            </p:nvSpPr>
            <p:spPr bwMode="auto">
              <a:xfrm>
                <a:off x="1497" y="10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69" name="Rectangle 53">
                <a:extLst>
                  <a:ext uri="{FF2B5EF4-FFF2-40B4-BE49-F238E27FC236}">
                    <a16:creationId xmlns:a16="http://schemas.microsoft.com/office/drawing/2014/main" id="{E720193C-3BF3-8D02-3543-BA06D77B6FD1}"/>
                  </a:ext>
                </a:extLst>
              </p:cNvPr>
              <p:cNvSpPr>
                <a:spLocks noChangeArrowheads="1"/>
              </p:cNvSpPr>
              <p:nvPr/>
            </p:nvSpPr>
            <p:spPr bwMode="auto">
              <a:xfrm>
                <a:off x="1785" y="101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0.65</a:t>
                </a:r>
                <a:endParaRPr lang="en-US" altLang="en-US" sz="1500">
                  <a:latin typeface="Arial" panose="020B0604020202020204" pitchFamily="34" charset="0"/>
                </a:endParaRPr>
              </a:p>
            </p:txBody>
          </p:sp>
          <p:sp>
            <p:nvSpPr>
              <p:cNvPr id="521270" name="Rectangle 54">
                <a:extLst>
                  <a:ext uri="{FF2B5EF4-FFF2-40B4-BE49-F238E27FC236}">
                    <a16:creationId xmlns:a16="http://schemas.microsoft.com/office/drawing/2014/main" id="{E33407CD-CF14-CA68-9911-2AD674E5F7F2}"/>
                  </a:ext>
                </a:extLst>
              </p:cNvPr>
              <p:cNvSpPr>
                <a:spLocks noChangeArrowheads="1"/>
              </p:cNvSpPr>
              <p:nvPr/>
            </p:nvSpPr>
            <p:spPr bwMode="auto">
              <a:xfrm>
                <a:off x="1940" y="101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71" name="Rectangle 55">
                <a:extLst>
                  <a:ext uri="{FF2B5EF4-FFF2-40B4-BE49-F238E27FC236}">
                    <a16:creationId xmlns:a16="http://schemas.microsoft.com/office/drawing/2014/main" id="{DE9FAA31-D1EC-3E7E-85D7-48CEB56CCFA4}"/>
                  </a:ext>
                </a:extLst>
              </p:cNvPr>
              <p:cNvSpPr>
                <a:spLocks noChangeArrowheads="1"/>
              </p:cNvSpPr>
              <p:nvPr/>
            </p:nvSpPr>
            <p:spPr bwMode="auto">
              <a:xfrm>
                <a:off x="922" y="110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21272" name="Rectangle 56">
                <a:extLst>
                  <a:ext uri="{FF2B5EF4-FFF2-40B4-BE49-F238E27FC236}">
                    <a16:creationId xmlns:a16="http://schemas.microsoft.com/office/drawing/2014/main" id="{D51EBEDE-E2A6-2BE7-AF19-6A19D7866B37}"/>
                  </a:ext>
                </a:extLst>
              </p:cNvPr>
              <p:cNvSpPr>
                <a:spLocks noChangeArrowheads="1"/>
              </p:cNvSpPr>
              <p:nvPr/>
            </p:nvSpPr>
            <p:spPr bwMode="auto">
              <a:xfrm>
                <a:off x="966" y="110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73" name="Rectangle 57">
                <a:extLst>
                  <a:ext uri="{FF2B5EF4-FFF2-40B4-BE49-F238E27FC236}">
                    <a16:creationId xmlns:a16="http://schemas.microsoft.com/office/drawing/2014/main" id="{703C95F2-FBF2-AE84-DDB1-8A73AC6009EF}"/>
                  </a:ext>
                </a:extLst>
              </p:cNvPr>
              <p:cNvSpPr>
                <a:spLocks noChangeArrowheads="1"/>
              </p:cNvSpPr>
              <p:nvPr/>
            </p:nvSpPr>
            <p:spPr bwMode="auto">
              <a:xfrm>
                <a:off x="1210" y="1106"/>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274" name="Rectangle 58">
                <a:extLst>
                  <a:ext uri="{FF2B5EF4-FFF2-40B4-BE49-F238E27FC236}">
                    <a16:creationId xmlns:a16="http://schemas.microsoft.com/office/drawing/2014/main" id="{E66F29AC-BD5D-480A-FABA-8C64955B2519}"/>
                  </a:ext>
                </a:extLst>
              </p:cNvPr>
              <p:cNvSpPr>
                <a:spLocks noChangeArrowheads="1"/>
              </p:cNvSpPr>
              <p:nvPr/>
            </p:nvSpPr>
            <p:spPr bwMode="auto">
              <a:xfrm>
                <a:off x="1423" y="110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75" name="Rectangle 59">
                <a:extLst>
                  <a:ext uri="{FF2B5EF4-FFF2-40B4-BE49-F238E27FC236}">
                    <a16:creationId xmlns:a16="http://schemas.microsoft.com/office/drawing/2014/main" id="{751DD8D1-51B4-D6CD-7B01-C9A016AA90EC}"/>
                  </a:ext>
                </a:extLst>
              </p:cNvPr>
              <p:cNvSpPr>
                <a:spLocks noChangeArrowheads="1"/>
              </p:cNvSpPr>
              <p:nvPr/>
            </p:nvSpPr>
            <p:spPr bwMode="auto">
              <a:xfrm>
                <a:off x="1497" y="11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76" name="Rectangle 60">
                <a:extLst>
                  <a:ext uri="{FF2B5EF4-FFF2-40B4-BE49-F238E27FC236}">
                    <a16:creationId xmlns:a16="http://schemas.microsoft.com/office/drawing/2014/main" id="{2CE00D8D-05EE-9586-B6C9-4C54A1C9FA2C}"/>
                  </a:ext>
                </a:extLst>
              </p:cNvPr>
              <p:cNvSpPr>
                <a:spLocks noChangeArrowheads="1"/>
              </p:cNvSpPr>
              <p:nvPr/>
            </p:nvSpPr>
            <p:spPr bwMode="auto">
              <a:xfrm>
                <a:off x="1785" y="1106"/>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0.60</a:t>
                </a:r>
                <a:endParaRPr lang="en-US" altLang="en-US" sz="1500">
                  <a:latin typeface="Arial" panose="020B0604020202020204" pitchFamily="34" charset="0"/>
                </a:endParaRPr>
              </a:p>
            </p:txBody>
          </p:sp>
          <p:sp>
            <p:nvSpPr>
              <p:cNvPr id="521277" name="Rectangle 61">
                <a:extLst>
                  <a:ext uri="{FF2B5EF4-FFF2-40B4-BE49-F238E27FC236}">
                    <a16:creationId xmlns:a16="http://schemas.microsoft.com/office/drawing/2014/main" id="{4D96154B-9FEE-D799-083C-9638961E9856}"/>
                  </a:ext>
                </a:extLst>
              </p:cNvPr>
              <p:cNvSpPr>
                <a:spLocks noChangeArrowheads="1"/>
              </p:cNvSpPr>
              <p:nvPr/>
            </p:nvSpPr>
            <p:spPr bwMode="auto">
              <a:xfrm>
                <a:off x="1940" y="110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78" name="Rectangle 62">
                <a:extLst>
                  <a:ext uri="{FF2B5EF4-FFF2-40B4-BE49-F238E27FC236}">
                    <a16:creationId xmlns:a16="http://schemas.microsoft.com/office/drawing/2014/main" id="{778362C7-B971-4B05-B594-860A37D23D61}"/>
                  </a:ext>
                </a:extLst>
              </p:cNvPr>
              <p:cNvSpPr>
                <a:spLocks noChangeArrowheads="1"/>
              </p:cNvSpPr>
              <p:nvPr/>
            </p:nvSpPr>
            <p:spPr bwMode="auto">
              <a:xfrm>
                <a:off x="922" y="1198"/>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21279" name="Rectangle 63">
                <a:extLst>
                  <a:ext uri="{FF2B5EF4-FFF2-40B4-BE49-F238E27FC236}">
                    <a16:creationId xmlns:a16="http://schemas.microsoft.com/office/drawing/2014/main" id="{C88735FE-EC00-A625-858B-2E4211EC97EF}"/>
                  </a:ext>
                </a:extLst>
              </p:cNvPr>
              <p:cNvSpPr>
                <a:spLocks noChangeArrowheads="1"/>
              </p:cNvSpPr>
              <p:nvPr/>
            </p:nvSpPr>
            <p:spPr bwMode="auto">
              <a:xfrm>
                <a:off x="966" y="119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80" name="Rectangle 64">
                <a:extLst>
                  <a:ext uri="{FF2B5EF4-FFF2-40B4-BE49-F238E27FC236}">
                    <a16:creationId xmlns:a16="http://schemas.microsoft.com/office/drawing/2014/main" id="{0C8B83EA-681A-A051-B961-4245A6222F7F}"/>
                  </a:ext>
                </a:extLst>
              </p:cNvPr>
              <p:cNvSpPr>
                <a:spLocks noChangeArrowheads="1"/>
              </p:cNvSpPr>
              <p:nvPr/>
            </p:nvSpPr>
            <p:spPr bwMode="auto">
              <a:xfrm>
                <a:off x="1210" y="1198"/>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281" name="Rectangle 65">
                <a:extLst>
                  <a:ext uri="{FF2B5EF4-FFF2-40B4-BE49-F238E27FC236}">
                    <a16:creationId xmlns:a16="http://schemas.microsoft.com/office/drawing/2014/main" id="{559D8BDA-C820-5E55-1A75-01CA010A1FF6}"/>
                  </a:ext>
                </a:extLst>
              </p:cNvPr>
              <p:cNvSpPr>
                <a:spLocks noChangeArrowheads="1"/>
              </p:cNvSpPr>
              <p:nvPr/>
            </p:nvSpPr>
            <p:spPr bwMode="auto">
              <a:xfrm>
                <a:off x="1423" y="119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82" name="Rectangle 66">
                <a:extLst>
                  <a:ext uri="{FF2B5EF4-FFF2-40B4-BE49-F238E27FC236}">
                    <a16:creationId xmlns:a16="http://schemas.microsoft.com/office/drawing/2014/main" id="{064D8AA5-C037-5508-361C-B664C5BFC1B7}"/>
                  </a:ext>
                </a:extLst>
              </p:cNvPr>
              <p:cNvSpPr>
                <a:spLocks noChangeArrowheads="1"/>
              </p:cNvSpPr>
              <p:nvPr/>
            </p:nvSpPr>
            <p:spPr bwMode="auto">
              <a:xfrm>
                <a:off x="1497" y="11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83" name="Rectangle 67">
                <a:extLst>
                  <a:ext uri="{FF2B5EF4-FFF2-40B4-BE49-F238E27FC236}">
                    <a16:creationId xmlns:a16="http://schemas.microsoft.com/office/drawing/2014/main" id="{639D1BD4-97B8-0AC2-88A1-30FDB6E6E314}"/>
                  </a:ext>
                </a:extLst>
              </p:cNvPr>
              <p:cNvSpPr>
                <a:spLocks noChangeArrowheads="1"/>
              </p:cNvSpPr>
              <p:nvPr/>
            </p:nvSpPr>
            <p:spPr bwMode="auto">
              <a:xfrm>
                <a:off x="1785" y="1198"/>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284" name="Rectangle 68">
                <a:extLst>
                  <a:ext uri="{FF2B5EF4-FFF2-40B4-BE49-F238E27FC236}">
                    <a16:creationId xmlns:a16="http://schemas.microsoft.com/office/drawing/2014/main" id="{9FC61924-FFA3-BB19-5515-680EB5241B7C}"/>
                  </a:ext>
                </a:extLst>
              </p:cNvPr>
              <p:cNvSpPr>
                <a:spLocks noChangeArrowheads="1"/>
              </p:cNvSpPr>
              <p:nvPr/>
            </p:nvSpPr>
            <p:spPr bwMode="auto">
              <a:xfrm>
                <a:off x="1940" y="119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85" name="Rectangle 69">
                <a:extLst>
                  <a:ext uri="{FF2B5EF4-FFF2-40B4-BE49-F238E27FC236}">
                    <a16:creationId xmlns:a16="http://schemas.microsoft.com/office/drawing/2014/main" id="{861D4DD4-62B1-E0B3-DB1E-BE7F7D1357FD}"/>
                  </a:ext>
                </a:extLst>
              </p:cNvPr>
              <p:cNvSpPr>
                <a:spLocks noChangeArrowheads="1"/>
              </p:cNvSpPr>
              <p:nvPr/>
            </p:nvSpPr>
            <p:spPr bwMode="auto">
              <a:xfrm>
                <a:off x="922" y="1289"/>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21286" name="Rectangle 70">
                <a:extLst>
                  <a:ext uri="{FF2B5EF4-FFF2-40B4-BE49-F238E27FC236}">
                    <a16:creationId xmlns:a16="http://schemas.microsoft.com/office/drawing/2014/main" id="{8113B5DE-1CFB-7AC8-ECF0-872794981EE7}"/>
                  </a:ext>
                </a:extLst>
              </p:cNvPr>
              <p:cNvSpPr>
                <a:spLocks noChangeArrowheads="1"/>
              </p:cNvSpPr>
              <p:nvPr/>
            </p:nvSpPr>
            <p:spPr bwMode="auto">
              <a:xfrm>
                <a:off x="966" y="1289"/>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87" name="Rectangle 71">
                <a:extLst>
                  <a:ext uri="{FF2B5EF4-FFF2-40B4-BE49-F238E27FC236}">
                    <a16:creationId xmlns:a16="http://schemas.microsoft.com/office/drawing/2014/main" id="{05C332C1-EF51-2865-A7C2-B8F9DFCDF18A}"/>
                  </a:ext>
                </a:extLst>
              </p:cNvPr>
              <p:cNvSpPr>
                <a:spLocks noChangeArrowheads="1"/>
              </p:cNvSpPr>
              <p:nvPr/>
            </p:nvSpPr>
            <p:spPr bwMode="auto">
              <a:xfrm>
                <a:off x="1210" y="1289"/>
                <a:ext cx="19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288" name="Rectangle 72">
                <a:extLst>
                  <a:ext uri="{FF2B5EF4-FFF2-40B4-BE49-F238E27FC236}">
                    <a16:creationId xmlns:a16="http://schemas.microsoft.com/office/drawing/2014/main" id="{CC5244BA-16B2-E3CE-8F37-294FF9EDE285}"/>
                  </a:ext>
                </a:extLst>
              </p:cNvPr>
              <p:cNvSpPr>
                <a:spLocks noChangeArrowheads="1"/>
              </p:cNvSpPr>
              <p:nvPr/>
            </p:nvSpPr>
            <p:spPr bwMode="auto">
              <a:xfrm>
                <a:off x="1423" y="1289"/>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89" name="Rectangle 73">
                <a:extLst>
                  <a:ext uri="{FF2B5EF4-FFF2-40B4-BE49-F238E27FC236}">
                    <a16:creationId xmlns:a16="http://schemas.microsoft.com/office/drawing/2014/main" id="{6DF58E4D-C3A7-5ECE-9FE3-7BBE76B51956}"/>
                  </a:ext>
                </a:extLst>
              </p:cNvPr>
              <p:cNvSpPr>
                <a:spLocks noChangeArrowheads="1"/>
              </p:cNvSpPr>
              <p:nvPr/>
            </p:nvSpPr>
            <p:spPr bwMode="auto">
              <a:xfrm>
                <a:off x="1497" y="1289"/>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90" name="Rectangle 74">
                <a:extLst>
                  <a:ext uri="{FF2B5EF4-FFF2-40B4-BE49-F238E27FC236}">
                    <a16:creationId xmlns:a16="http://schemas.microsoft.com/office/drawing/2014/main" id="{9E871575-88CD-8584-B4EB-8DD83198F65A}"/>
                  </a:ext>
                </a:extLst>
              </p:cNvPr>
              <p:cNvSpPr>
                <a:spLocks noChangeArrowheads="1"/>
              </p:cNvSpPr>
              <p:nvPr/>
            </p:nvSpPr>
            <p:spPr bwMode="auto">
              <a:xfrm>
                <a:off x="1785" y="1289"/>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291" name="Rectangle 75">
                <a:extLst>
                  <a:ext uri="{FF2B5EF4-FFF2-40B4-BE49-F238E27FC236}">
                    <a16:creationId xmlns:a16="http://schemas.microsoft.com/office/drawing/2014/main" id="{91128AAE-192E-2B5F-2B9C-FAFB0A229B1B}"/>
                  </a:ext>
                </a:extLst>
              </p:cNvPr>
              <p:cNvSpPr>
                <a:spLocks noChangeArrowheads="1"/>
              </p:cNvSpPr>
              <p:nvPr/>
            </p:nvSpPr>
            <p:spPr bwMode="auto">
              <a:xfrm>
                <a:off x="1940" y="1289"/>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92" name="Rectangle 76">
                <a:extLst>
                  <a:ext uri="{FF2B5EF4-FFF2-40B4-BE49-F238E27FC236}">
                    <a16:creationId xmlns:a16="http://schemas.microsoft.com/office/drawing/2014/main" id="{AEFCB62D-04EE-E308-1054-488FBFEC40DE}"/>
                  </a:ext>
                </a:extLst>
              </p:cNvPr>
              <p:cNvSpPr>
                <a:spLocks noChangeArrowheads="1"/>
              </p:cNvSpPr>
              <p:nvPr/>
            </p:nvSpPr>
            <p:spPr bwMode="auto">
              <a:xfrm>
                <a:off x="922" y="1382"/>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21293" name="Rectangle 77">
                <a:extLst>
                  <a:ext uri="{FF2B5EF4-FFF2-40B4-BE49-F238E27FC236}">
                    <a16:creationId xmlns:a16="http://schemas.microsoft.com/office/drawing/2014/main" id="{C4882A74-4691-E702-5B7F-A72D1709BA43}"/>
                  </a:ext>
                </a:extLst>
              </p:cNvPr>
              <p:cNvSpPr>
                <a:spLocks noChangeArrowheads="1"/>
              </p:cNvSpPr>
              <p:nvPr/>
            </p:nvSpPr>
            <p:spPr bwMode="auto">
              <a:xfrm>
                <a:off x="966" y="138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94" name="Rectangle 78">
                <a:extLst>
                  <a:ext uri="{FF2B5EF4-FFF2-40B4-BE49-F238E27FC236}">
                    <a16:creationId xmlns:a16="http://schemas.microsoft.com/office/drawing/2014/main" id="{A56DF0B5-AA87-9DE8-ABCA-2D313BE9B937}"/>
                  </a:ext>
                </a:extLst>
              </p:cNvPr>
              <p:cNvSpPr>
                <a:spLocks noChangeArrowheads="1"/>
              </p:cNvSpPr>
              <p:nvPr/>
            </p:nvSpPr>
            <p:spPr bwMode="auto">
              <a:xfrm>
                <a:off x="1210" y="1382"/>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295" name="Rectangle 79">
                <a:extLst>
                  <a:ext uri="{FF2B5EF4-FFF2-40B4-BE49-F238E27FC236}">
                    <a16:creationId xmlns:a16="http://schemas.microsoft.com/office/drawing/2014/main" id="{82FD65B0-8903-D52F-6A25-AF7AA31E0E0D}"/>
                  </a:ext>
                </a:extLst>
              </p:cNvPr>
              <p:cNvSpPr>
                <a:spLocks noChangeArrowheads="1"/>
              </p:cNvSpPr>
              <p:nvPr/>
            </p:nvSpPr>
            <p:spPr bwMode="auto">
              <a:xfrm>
                <a:off x="1423" y="138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96" name="Rectangle 80">
                <a:extLst>
                  <a:ext uri="{FF2B5EF4-FFF2-40B4-BE49-F238E27FC236}">
                    <a16:creationId xmlns:a16="http://schemas.microsoft.com/office/drawing/2014/main" id="{FD735D77-5426-C52C-FE9C-07978A24910C}"/>
                  </a:ext>
                </a:extLst>
              </p:cNvPr>
              <p:cNvSpPr>
                <a:spLocks noChangeArrowheads="1"/>
              </p:cNvSpPr>
              <p:nvPr/>
            </p:nvSpPr>
            <p:spPr bwMode="auto">
              <a:xfrm>
                <a:off x="1497" y="138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97" name="Rectangle 81">
                <a:extLst>
                  <a:ext uri="{FF2B5EF4-FFF2-40B4-BE49-F238E27FC236}">
                    <a16:creationId xmlns:a16="http://schemas.microsoft.com/office/drawing/2014/main" id="{316B99FA-4F57-B6EA-22CE-9A194EB3799B}"/>
                  </a:ext>
                </a:extLst>
              </p:cNvPr>
              <p:cNvSpPr>
                <a:spLocks noChangeArrowheads="1"/>
              </p:cNvSpPr>
              <p:nvPr/>
            </p:nvSpPr>
            <p:spPr bwMode="auto">
              <a:xfrm>
                <a:off x="1785" y="138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0.85</a:t>
                </a:r>
                <a:endParaRPr lang="en-US" altLang="en-US" sz="1500">
                  <a:latin typeface="Arial" panose="020B0604020202020204" pitchFamily="34" charset="0"/>
                </a:endParaRPr>
              </a:p>
            </p:txBody>
          </p:sp>
          <p:sp>
            <p:nvSpPr>
              <p:cNvPr id="521298" name="Rectangle 82">
                <a:extLst>
                  <a:ext uri="{FF2B5EF4-FFF2-40B4-BE49-F238E27FC236}">
                    <a16:creationId xmlns:a16="http://schemas.microsoft.com/office/drawing/2014/main" id="{E7BC95F4-AA8A-B0D4-DB65-FDEB649690D3}"/>
                  </a:ext>
                </a:extLst>
              </p:cNvPr>
              <p:cNvSpPr>
                <a:spLocks noChangeArrowheads="1"/>
              </p:cNvSpPr>
              <p:nvPr/>
            </p:nvSpPr>
            <p:spPr bwMode="auto">
              <a:xfrm>
                <a:off x="1940" y="138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299" name="Rectangle 83">
                <a:extLst>
                  <a:ext uri="{FF2B5EF4-FFF2-40B4-BE49-F238E27FC236}">
                    <a16:creationId xmlns:a16="http://schemas.microsoft.com/office/drawing/2014/main" id="{E9EFF8BC-B327-A79D-5815-992678A82533}"/>
                  </a:ext>
                </a:extLst>
              </p:cNvPr>
              <p:cNvSpPr>
                <a:spLocks noChangeArrowheads="1"/>
              </p:cNvSpPr>
              <p:nvPr/>
            </p:nvSpPr>
            <p:spPr bwMode="auto">
              <a:xfrm>
                <a:off x="922" y="147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21300" name="Rectangle 84">
                <a:extLst>
                  <a:ext uri="{FF2B5EF4-FFF2-40B4-BE49-F238E27FC236}">
                    <a16:creationId xmlns:a16="http://schemas.microsoft.com/office/drawing/2014/main" id="{4AC160B8-4137-5FEF-6657-37C1EBBC3658}"/>
                  </a:ext>
                </a:extLst>
              </p:cNvPr>
              <p:cNvSpPr>
                <a:spLocks noChangeArrowheads="1"/>
              </p:cNvSpPr>
              <p:nvPr/>
            </p:nvSpPr>
            <p:spPr bwMode="auto">
              <a:xfrm>
                <a:off x="966" y="147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01" name="Rectangle 85">
                <a:extLst>
                  <a:ext uri="{FF2B5EF4-FFF2-40B4-BE49-F238E27FC236}">
                    <a16:creationId xmlns:a16="http://schemas.microsoft.com/office/drawing/2014/main" id="{E9BF7C72-9DAE-A0E9-71B9-349440B4039D}"/>
                  </a:ext>
                </a:extLst>
              </p:cNvPr>
              <p:cNvSpPr>
                <a:spLocks noChangeArrowheads="1"/>
              </p:cNvSpPr>
              <p:nvPr/>
            </p:nvSpPr>
            <p:spPr bwMode="auto">
              <a:xfrm>
                <a:off x="1210" y="1474"/>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02" name="Rectangle 86">
                <a:extLst>
                  <a:ext uri="{FF2B5EF4-FFF2-40B4-BE49-F238E27FC236}">
                    <a16:creationId xmlns:a16="http://schemas.microsoft.com/office/drawing/2014/main" id="{5845CBC9-106C-7304-1502-9518BC89BB40}"/>
                  </a:ext>
                </a:extLst>
              </p:cNvPr>
              <p:cNvSpPr>
                <a:spLocks noChangeArrowheads="1"/>
              </p:cNvSpPr>
              <p:nvPr/>
            </p:nvSpPr>
            <p:spPr bwMode="auto">
              <a:xfrm>
                <a:off x="1423" y="147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03" name="Rectangle 87">
                <a:extLst>
                  <a:ext uri="{FF2B5EF4-FFF2-40B4-BE49-F238E27FC236}">
                    <a16:creationId xmlns:a16="http://schemas.microsoft.com/office/drawing/2014/main" id="{A07A9A52-12DA-1715-DBD4-9A794F616F26}"/>
                  </a:ext>
                </a:extLst>
              </p:cNvPr>
              <p:cNvSpPr>
                <a:spLocks noChangeArrowheads="1"/>
              </p:cNvSpPr>
              <p:nvPr/>
            </p:nvSpPr>
            <p:spPr bwMode="auto">
              <a:xfrm>
                <a:off x="1497" y="147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04" name="Rectangle 88">
                <a:extLst>
                  <a:ext uri="{FF2B5EF4-FFF2-40B4-BE49-F238E27FC236}">
                    <a16:creationId xmlns:a16="http://schemas.microsoft.com/office/drawing/2014/main" id="{15B0C0D3-EAD4-3636-FEBF-58DAF1111F5A}"/>
                  </a:ext>
                </a:extLst>
              </p:cNvPr>
              <p:cNvSpPr>
                <a:spLocks noChangeArrowheads="1"/>
              </p:cNvSpPr>
              <p:nvPr/>
            </p:nvSpPr>
            <p:spPr bwMode="auto">
              <a:xfrm>
                <a:off x="1785" y="147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305" name="Rectangle 89">
                <a:extLst>
                  <a:ext uri="{FF2B5EF4-FFF2-40B4-BE49-F238E27FC236}">
                    <a16:creationId xmlns:a16="http://schemas.microsoft.com/office/drawing/2014/main" id="{1421C72E-EA09-9C79-C4B4-80D08F89BED8}"/>
                  </a:ext>
                </a:extLst>
              </p:cNvPr>
              <p:cNvSpPr>
                <a:spLocks noChangeArrowheads="1"/>
              </p:cNvSpPr>
              <p:nvPr/>
            </p:nvSpPr>
            <p:spPr bwMode="auto">
              <a:xfrm>
                <a:off x="1940" y="147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06" name="Rectangle 90">
                <a:extLst>
                  <a:ext uri="{FF2B5EF4-FFF2-40B4-BE49-F238E27FC236}">
                    <a16:creationId xmlns:a16="http://schemas.microsoft.com/office/drawing/2014/main" id="{B90ECA32-DA58-05A8-97A9-9B97987A98E5}"/>
                  </a:ext>
                </a:extLst>
              </p:cNvPr>
              <p:cNvSpPr>
                <a:spLocks noChangeArrowheads="1"/>
              </p:cNvSpPr>
              <p:nvPr/>
            </p:nvSpPr>
            <p:spPr bwMode="auto">
              <a:xfrm>
                <a:off x="922" y="156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21307" name="Rectangle 91">
                <a:extLst>
                  <a:ext uri="{FF2B5EF4-FFF2-40B4-BE49-F238E27FC236}">
                    <a16:creationId xmlns:a16="http://schemas.microsoft.com/office/drawing/2014/main" id="{92BB104C-758E-C74F-B524-E0853A3F7FDA}"/>
                  </a:ext>
                </a:extLst>
              </p:cNvPr>
              <p:cNvSpPr>
                <a:spLocks noChangeArrowheads="1"/>
              </p:cNvSpPr>
              <p:nvPr/>
            </p:nvSpPr>
            <p:spPr bwMode="auto">
              <a:xfrm>
                <a:off x="966" y="156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08" name="Rectangle 92">
                <a:extLst>
                  <a:ext uri="{FF2B5EF4-FFF2-40B4-BE49-F238E27FC236}">
                    <a16:creationId xmlns:a16="http://schemas.microsoft.com/office/drawing/2014/main" id="{3E637FF0-DDEA-9385-6B1D-9F9AC919526F}"/>
                  </a:ext>
                </a:extLst>
              </p:cNvPr>
              <p:cNvSpPr>
                <a:spLocks noChangeArrowheads="1"/>
              </p:cNvSpPr>
              <p:nvPr/>
            </p:nvSpPr>
            <p:spPr bwMode="auto">
              <a:xfrm>
                <a:off x="1210" y="1566"/>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09" name="Rectangle 93">
                <a:extLst>
                  <a:ext uri="{FF2B5EF4-FFF2-40B4-BE49-F238E27FC236}">
                    <a16:creationId xmlns:a16="http://schemas.microsoft.com/office/drawing/2014/main" id="{0B318037-912D-1834-5EB3-0AB2AE086462}"/>
                  </a:ext>
                </a:extLst>
              </p:cNvPr>
              <p:cNvSpPr>
                <a:spLocks noChangeArrowheads="1"/>
              </p:cNvSpPr>
              <p:nvPr/>
            </p:nvSpPr>
            <p:spPr bwMode="auto">
              <a:xfrm>
                <a:off x="1423" y="156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10" name="Rectangle 94">
                <a:extLst>
                  <a:ext uri="{FF2B5EF4-FFF2-40B4-BE49-F238E27FC236}">
                    <a16:creationId xmlns:a16="http://schemas.microsoft.com/office/drawing/2014/main" id="{223BEC25-A297-43AE-ED66-C6D97266B5A1}"/>
                  </a:ext>
                </a:extLst>
              </p:cNvPr>
              <p:cNvSpPr>
                <a:spLocks noChangeArrowheads="1"/>
              </p:cNvSpPr>
              <p:nvPr/>
            </p:nvSpPr>
            <p:spPr bwMode="auto">
              <a:xfrm>
                <a:off x="1497" y="156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11" name="Rectangle 95">
                <a:extLst>
                  <a:ext uri="{FF2B5EF4-FFF2-40B4-BE49-F238E27FC236}">
                    <a16:creationId xmlns:a16="http://schemas.microsoft.com/office/drawing/2014/main" id="{0159041C-E73C-3B3C-E462-14D207CC0D1F}"/>
                  </a:ext>
                </a:extLst>
              </p:cNvPr>
              <p:cNvSpPr>
                <a:spLocks noChangeArrowheads="1"/>
              </p:cNvSpPr>
              <p:nvPr/>
            </p:nvSpPr>
            <p:spPr bwMode="auto">
              <a:xfrm>
                <a:off x="1785" y="1566"/>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0.85</a:t>
                </a:r>
                <a:endParaRPr lang="en-US" altLang="en-US" sz="1500">
                  <a:latin typeface="Arial" panose="020B0604020202020204" pitchFamily="34" charset="0"/>
                </a:endParaRPr>
              </a:p>
            </p:txBody>
          </p:sp>
          <p:sp>
            <p:nvSpPr>
              <p:cNvPr id="521312" name="Rectangle 96">
                <a:extLst>
                  <a:ext uri="{FF2B5EF4-FFF2-40B4-BE49-F238E27FC236}">
                    <a16:creationId xmlns:a16="http://schemas.microsoft.com/office/drawing/2014/main" id="{3A28F2F5-E098-71D4-7D58-E512A2E66EC9}"/>
                  </a:ext>
                </a:extLst>
              </p:cNvPr>
              <p:cNvSpPr>
                <a:spLocks noChangeArrowheads="1"/>
              </p:cNvSpPr>
              <p:nvPr/>
            </p:nvSpPr>
            <p:spPr bwMode="auto">
              <a:xfrm>
                <a:off x="1940" y="156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13" name="Rectangle 97">
                <a:extLst>
                  <a:ext uri="{FF2B5EF4-FFF2-40B4-BE49-F238E27FC236}">
                    <a16:creationId xmlns:a16="http://schemas.microsoft.com/office/drawing/2014/main" id="{048B17CE-9D2F-2338-8EF5-BCB0552D87A0}"/>
                  </a:ext>
                </a:extLst>
              </p:cNvPr>
              <p:cNvSpPr>
                <a:spLocks noChangeArrowheads="1"/>
              </p:cNvSpPr>
              <p:nvPr/>
            </p:nvSpPr>
            <p:spPr bwMode="auto">
              <a:xfrm>
                <a:off x="922" y="1658"/>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21314" name="Rectangle 98">
                <a:extLst>
                  <a:ext uri="{FF2B5EF4-FFF2-40B4-BE49-F238E27FC236}">
                    <a16:creationId xmlns:a16="http://schemas.microsoft.com/office/drawing/2014/main" id="{42FEAE7E-D6F3-4969-1CD1-8A43E8AC0666}"/>
                  </a:ext>
                </a:extLst>
              </p:cNvPr>
              <p:cNvSpPr>
                <a:spLocks noChangeArrowheads="1"/>
              </p:cNvSpPr>
              <p:nvPr/>
            </p:nvSpPr>
            <p:spPr bwMode="auto">
              <a:xfrm>
                <a:off x="966" y="165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15" name="Rectangle 99">
                <a:extLst>
                  <a:ext uri="{FF2B5EF4-FFF2-40B4-BE49-F238E27FC236}">
                    <a16:creationId xmlns:a16="http://schemas.microsoft.com/office/drawing/2014/main" id="{2877B822-E263-176F-3975-BA2E674A91C3}"/>
                  </a:ext>
                </a:extLst>
              </p:cNvPr>
              <p:cNvSpPr>
                <a:spLocks noChangeArrowheads="1"/>
              </p:cNvSpPr>
              <p:nvPr/>
            </p:nvSpPr>
            <p:spPr bwMode="auto">
              <a:xfrm>
                <a:off x="1210" y="1658"/>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16" name="Rectangle 100">
                <a:extLst>
                  <a:ext uri="{FF2B5EF4-FFF2-40B4-BE49-F238E27FC236}">
                    <a16:creationId xmlns:a16="http://schemas.microsoft.com/office/drawing/2014/main" id="{C447C2C5-6800-1B6A-4860-28190B1FEA89}"/>
                  </a:ext>
                </a:extLst>
              </p:cNvPr>
              <p:cNvSpPr>
                <a:spLocks noChangeArrowheads="1"/>
              </p:cNvSpPr>
              <p:nvPr/>
            </p:nvSpPr>
            <p:spPr bwMode="auto">
              <a:xfrm>
                <a:off x="1423" y="165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17" name="Rectangle 101">
                <a:extLst>
                  <a:ext uri="{FF2B5EF4-FFF2-40B4-BE49-F238E27FC236}">
                    <a16:creationId xmlns:a16="http://schemas.microsoft.com/office/drawing/2014/main" id="{2A8830FE-4C7E-491E-5510-E0D9026C107C}"/>
                  </a:ext>
                </a:extLst>
              </p:cNvPr>
              <p:cNvSpPr>
                <a:spLocks noChangeArrowheads="1"/>
              </p:cNvSpPr>
              <p:nvPr/>
            </p:nvSpPr>
            <p:spPr bwMode="auto">
              <a:xfrm>
                <a:off x="1497" y="165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18" name="Rectangle 102">
                <a:extLst>
                  <a:ext uri="{FF2B5EF4-FFF2-40B4-BE49-F238E27FC236}">
                    <a16:creationId xmlns:a16="http://schemas.microsoft.com/office/drawing/2014/main" id="{4FFF7D2B-D698-E902-6197-1DBDD6A7D2BD}"/>
                  </a:ext>
                </a:extLst>
              </p:cNvPr>
              <p:cNvSpPr>
                <a:spLocks noChangeArrowheads="1"/>
              </p:cNvSpPr>
              <p:nvPr/>
            </p:nvSpPr>
            <p:spPr bwMode="auto">
              <a:xfrm>
                <a:off x="1785" y="1658"/>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319" name="Rectangle 103">
                <a:extLst>
                  <a:ext uri="{FF2B5EF4-FFF2-40B4-BE49-F238E27FC236}">
                    <a16:creationId xmlns:a16="http://schemas.microsoft.com/office/drawing/2014/main" id="{35D1BD0B-D0C6-0122-59D8-61F6FBAB50AE}"/>
                  </a:ext>
                </a:extLst>
              </p:cNvPr>
              <p:cNvSpPr>
                <a:spLocks noChangeArrowheads="1"/>
              </p:cNvSpPr>
              <p:nvPr/>
            </p:nvSpPr>
            <p:spPr bwMode="auto">
              <a:xfrm>
                <a:off x="1940" y="165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20" name="Rectangle 104">
                <a:extLst>
                  <a:ext uri="{FF2B5EF4-FFF2-40B4-BE49-F238E27FC236}">
                    <a16:creationId xmlns:a16="http://schemas.microsoft.com/office/drawing/2014/main" id="{6FD62D61-5613-1A3F-9CDC-53259337674F}"/>
                  </a:ext>
                </a:extLst>
              </p:cNvPr>
              <p:cNvSpPr>
                <a:spLocks noChangeArrowheads="1"/>
              </p:cNvSpPr>
              <p:nvPr/>
            </p:nvSpPr>
            <p:spPr bwMode="auto">
              <a:xfrm>
                <a:off x="922" y="1750"/>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21321" name="Rectangle 105">
                <a:extLst>
                  <a:ext uri="{FF2B5EF4-FFF2-40B4-BE49-F238E27FC236}">
                    <a16:creationId xmlns:a16="http://schemas.microsoft.com/office/drawing/2014/main" id="{4E7FF977-29F7-F2F0-30C0-9F746A4DF071}"/>
                  </a:ext>
                </a:extLst>
              </p:cNvPr>
              <p:cNvSpPr>
                <a:spLocks noChangeArrowheads="1"/>
              </p:cNvSpPr>
              <p:nvPr/>
            </p:nvSpPr>
            <p:spPr bwMode="auto">
              <a:xfrm>
                <a:off x="966" y="175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22" name="Rectangle 106">
                <a:extLst>
                  <a:ext uri="{FF2B5EF4-FFF2-40B4-BE49-F238E27FC236}">
                    <a16:creationId xmlns:a16="http://schemas.microsoft.com/office/drawing/2014/main" id="{0337645C-8A72-7A5B-E8B6-E3FB509C3352}"/>
                  </a:ext>
                </a:extLst>
              </p:cNvPr>
              <p:cNvSpPr>
                <a:spLocks noChangeArrowheads="1"/>
              </p:cNvSpPr>
              <p:nvPr/>
            </p:nvSpPr>
            <p:spPr bwMode="auto">
              <a:xfrm>
                <a:off x="1210" y="1750"/>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23" name="Rectangle 107">
                <a:extLst>
                  <a:ext uri="{FF2B5EF4-FFF2-40B4-BE49-F238E27FC236}">
                    <a16:creationId xmlns:a16="http://schemas.microsoft.com/office/drawing/2014/main" id="{F2108943-4D80-DF6C-D471-516C6F4DF258}"/>
                  </a:ext>
                </a:extLst>
              </p:cNvPr>
              <p:cNvSpPr>
                <a:spLocks noChangeArrowheads="1"/>
              </p:cNvSpPr>
              <p:nvPr/>
            </p:nvSpPr>
            <p:spPr bwMode="auto">
              <a:xfrm>
                <a:off x="1423" y="175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24" name="Rectangle 108">
                <a:extLst>
                  <a:ext uri="{FF2B5EF4-FFF2-40B4-BE49-F238E27FC236}">
                    <a16:creationId xmlns:a16="http://schemas.microsoft.com/office/drawing/2014/main" id="{C56A125A-E62B-AF65-208C-A83EC818C89B}"/>
                  </a:ext>
                </a:extLst>
              </p:cNvPr>
              <p:cNvSpPr>
                <a:spLocks noChangeArrowheads="1"/>
              </p:cNvSpPr>
              <p:nvPr/>
            </p:nvSpPr>
            <p:spPr bwMode="auto">
              <a:xfrm>
                <a:off x="1497" y="175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25" name="Rectangle 109">
                <a:extLst>
                  <a:ext uri="{FF2B5EF4-FFF2-40B4-BE49-F238E27FC236}">
                    <a16:creationId xmlns:a16="http://schemas.microsoft.com/office/drawing/2014/main" id="{12689745-363F-D4F1-405F-2AB451476807}"/>
                  </a:ext>
                </a:extLst>
              </p:cNvPr>
              <p:cNvSpPr>
                <a:spLocks noChangeArrowheads="1"/>
              </p:cNvSpPr>
              <p:nvPr/>
            </p:nvSpPr>
            <p:spPr bwMode="auto">
              <a:xfrm>
                <a:off x="1785" y="1750"/>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0.55</a:t>
                </a:r>
                <a:endParaRPr lang="en-US" altLang="en-US" sz="1500">
                  <a:latin typeface="Arial" panose="020B0604020202020204" pitchFamily="34" charset="0"/>
                </a:endParaRPr>
              </a:p>
            </p:txBody>
          </p:sp>
          <p:sp>
            <p:nvSpPr>
              <p:cNvPr id="521326" name="Rectangle 110">
                <a:extLst>
                  <a:ext uri="{FF2B5EF4-FFF2-40B4-BE49-F238E27FC236}">
                    <a16:creationId xmlns:a16="http://schemas.microsoft.com/office/drawing/2014/main" id="{1815A14A-B755-F328-B300-A61C02156563}"/>
                  </a:ext>
                </a:extLst>
              </p:cNvPr>
              <p:cNvSpPr>
                <a:spLocks noChangeArrowheads="1"/>
              </p:cNvSpPr>
              <p:nvPr/>
            </p:nvSpPr>
            <p:spPr bwMode="auto">
              <a:xfrm>
                <a:off x="1940" y="175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27" name="Rectangle 111">
                <a:extLst>
                  <a:ext uri="{FF2B5EF4-FFF2-40B4-BE49-F238E27FC236}">
                    <a16:creationId xmlns:a16="http://schemas.microsoft.com/office/drawing/2014/main" id="{E4756423-7D70-57EF-E66A-D956E01631AF}"/>
                  </a:ext>
                </a:extLst>
              </p:cNvPr>
              <p:cNvSpPr>
                <a:spLocks noChangeArrowheads="1"/>
              </p:cNvSpPr>
              <p:nvPr/>
            </p:nvSpPr>
            <p:spPr bwMode="auto">
              <a:xfrm>
                <a:off x="922" y="1841"/>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21328" name="Rectangle 112">
                <a:extLst>
                  <a:ext uri="{FF2B5EF4-FFF2-40B4-BE49-F238E27FC236}">
                    <a16:creationId xmlns:a16="http://schemas.microsoft.com/office/drawing/2014/main" id="{E119EEAB-E447-28A5-2D92-04B39500049C}"/>
                  </a:ext>
                </a:extLst>
              </p:cNvPr>
              <p:cNvSpPr>
                <a:spLocks noChangeArrowheads="1"/>
              </p:cNvSpPr>
              <p:nvPr/>
            </p:nvSpPr>
            <p:spPr bwMode="auto">
              <a:xfrm>
                <a:off x="966" y="184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29" name="Rectangle 113">
                <a:extLst>
                  <a:ext uri="{FF2B5EF4-FFF2-40B4-BE49-F238E27FC236}">
                    <a16:creationId xmlns:a16="http://schemas.microsoft.com/office/drawing/2014/main" id="{DCCC58BC-0AE8-F6B5-9E77-7DBD9745D0E5}"/>
                  </a:ext>
                </a:extLst>
              </p:cNvPr>
              <p:cNvSpPr>
                <a:spLocks noChangeArrowheads="1"/>
              </p:cNvSpPr>
              <p:nvPr/>
            </p:nvSpPr>
            <p:spPr bwMode="auto">
              <a:xfrm>
                <a:off x="1210" y="1841"/>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30" name="Rectangle 114">
                <a:extLst>
                  <a:ext uri="{FF2B5EF4-FFF2-40B4-BE49-F238E27FC236}">
                    <a16:creationId xmlns:a16="http://schemas.microsoft.com/office/drawing/2014/main" id="{23DECBD0-FEC3-0954-6DDA-2075CE215D55}"/>
                  </a:ext>
                </a:extLst>
              </p:cNvPr>
              <p:cNvSpPr>
                <a:spLocks noChangeArrowheads="1"/>
              </p:cNvSpPr>
              <p:nvPr/>
            </p:nvSpPr>
            <p:spPr bwMode="auto">
              <a:xfrm>
                <a:off x="1423" y="184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31" name="Rectangle 115">
                <a:extLst>
                  <a:ext uri="{FF2B5EF4-FFF2-40B4-BE49-F238E27FC236}">
                    <a16:creationId xmlns:a16="http://schemas.microsoft.com/office/drawing/2014/main" id="{BEE64A51-E502-18C0-CE53-141F058C17AC}"/>
                  </a:ext>
                </a:extLst>
              </p:cNvPr>
              <p:cNvSpPr>
                <a:spLocks noChangeArrowheads="1"/>
              </p:cNvSpPr>
              <p:nvPr/>
            </p:nvSpPr>
            <p:spPr bwMode="auto">
              <a:xfrm>
                <a:off x="1497" y="184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32" name="Rectangle 116">
                <a:extLst>
                  <a:ext uri="{FF2B5EF4-FFF2-40B4-BE49-F238E27FC236}">
                    <a16:creationId xmlns:a16="http://schemas.microsoft.com/office/drawing/2014/main" id="{399AFC56-55A5-792F-83AF-EA2986C4D852}"/>
                  </a:ext>
                </a:extLst>
              </p:cNvPr>
              <p:cNvSpPr>
                <a:spLocks noChangeArrowheads="1"/>
              </p:cNvSpPr>
              <p:nvPr/>
            </p:nvSpPr>
            <p:spPr bwMode="auto">
              <a:xfrm>
                <a:off x="1785" y="1841"/>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0.45</a:t>
                </a:r>
                <a:endParaRPr lang="en-US" altLang="en-US" sz="1500">
                  <a:latin typeface="Arial" panose="020B0604020202020204" pitchFamily="34" charset="0"/>
                </a:endParaRPr>
              </a:p>
            </p:txBody>
          </p:sp>
          <p:sp>
            <p:nvSpPr>
              <p:cNvPr id="521333" name="Rectangle 117">
                <a:extLst>
                  <a:ext uri="{FF2B5EF4-FFF2-40B4-BE49-F238E27FC236}">
                    <a16:creationId xmlns:a16="http://schemas.microsoft.com/office/drawing/2014/main" id="{3F09ACA7-F507-5EFD-F642-15B5D0502D59}"/>
                  </a:ext>
                </a:extLst>
              </p:cNvPr>
              <p:cNvSpPr>
                <a:spLocks noChangeArrowheads="1"/>
              </p:cNvSpPr>
              <p:nvPr/>
            </p:nvSpPr>
            <p:spPr bwMode="auto">
              <a:xfrm>
                <a:off x="1940" y="184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34" name="Rectangle 118">
                <a:extLst>
                  <a:ext uri="{FF2B5EF4-FFF2-40B4-BE49-F238E27FC236}">
                    <a16:creationId xmlns:a16="http://schemas.microsoft.com/office/drawing/2014/main" id="{372A5AED-01A5-F5C4-B1DE-0DE95A4B5E92}"/>
                  </a:ext>
                </a:extLst>
              </p:cNvPr>
              <p:cNvSpPr>
                <a:spLocks noChangeArrowheads="1"/>
              </p:cNvSpPr>
              <p:nvPr/>
            </p:nvSpPr>
            <p:spPr bwMode="auto">
              <a:xfrm>
                <a:off x="922" y="193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21335" name="Rectangle 119">
                <a:extLst>
                  <a:ext uri="{FF2B5EF4-FFF2-40B4-BE49-F238E27FC236}">
                    <a16:creationId xmlns:a16="http://schemas.microsoft.com/office/drawing/2014/main" id="{8B1EC81A-89DD-DAD3-A73B-D79EE4892AF3}"/>
                  </a:ext>
                </a:extLst>
              </p:cNvPr>
              <p:cNvSpPr>
                <a:spLocks noChangeArrowheads="1"/>
              </p:cNvSpPr>
              <p:nvPr/>
            </p:nvSpPr>
            <p:spPr bwMode="auto">
              <a:xfrm>
                <a:off x="966" y="193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36" name="Rectangle 120">
                <a:extLst>
                  <a:ext uri="{FF2B5EF4-FFF2-40B4-BE49-F238E27FC236}">
                    <a16:creationId xmlns:a16="http://schemas.microsoft.com/office/drawing/2014/main" id="{3DAB94DB-DC97-05A5-E19C-D7C0BD5822D5}"/>
                  </a:ext>
                </a:extLst>
              </p:cNvPr>
              <p:cNvSpPr>
                <a:spLocks noChangeArrowheads="1"/>
              </p:cNvSpPr>
              <p:nvPr/>
            </p:nvSpPr>
            <p:spPr bwMode="auto">
              <a:xfrm>
                <a:off x="1210" y="1934"/>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37" name="Rectangle 121">
                <a:extLst>
                  <a:ext uri="{FF2B5EF4-FFF2-40B4-BE49-F238E27FC236}">
                    <a16:creationId xmlns:a16="http://schemas.microsoft.com/office/drawing/2014/main" id="{7E53D6B9-0A75-1A63-13D0-4AC3989E9496}"/>
                  </a:ext>
                </a:extLst>
              </p:cNvPr>
              <p:cNvSpPr>
                <a:spLocks noChangeArrowheads="1"/>
              </p:cNvSpPr>
              <p:nvPr/>
            </p:nvSpPr>
            <p:spPr bwMode="auto">
              <a:xfrm>
                <a:off x="1423" y="193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38" name="Rectangle 122">
                <a:extLst>
                  <a:ext uri="{FF2B5EF4-FFF2-40B4-BE49-F238E27FC236}">
                    <a16:creationId xmlns:a16="http://schemas.microsoft.com/office/drawing/2014/main" id="{983B8667-8DF3-8CB8-0F1C-3A2BFE7FA447}"/>
                  </a:ext>
                </a:extLst>
              </p:cNvPr>
              <p:cNvSpPr>
                <a:spLocks noChangeArrowheads="1"/>
              </p:cNvSpPr>
              <p:nvPr/>
            </p:nvSpPr>
            <p:spPr bwMode="auto">
              <a:xfrm>
                <a:off x="1497" y="193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39" name="Rectangle 123">
                <a:extLst>
                  <a:ext uri="{FF2B5EF4-FFF2-40B4-BE49-F238E27FC236}">
                    <a16:creationId xmlns:a16="http://schemas.microsoft.com/office/drawing/2014/main" id="{9779EED9-F2D2-CC4C-51B3-9FF4ECBEDD5F}"/>
                  </a:ext>
                </a:extLst>
              </p:cNvPr>
              <p:cNvSpPr>
                <a:spLocks noChangeArrowheads="1"/>
              </p:cNvSpPr>
              <p:nvPr/>
            </p:nvSpPr>
            <p:spPr bwMode="auto">
              <a:xfrm>
                <a:off x="1785" y="193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340" name="Rectangle 124">
                <a:extLst>
                  <a:ext uri="{FF2B5EF4-FFF2-40B4-BE49-F238E27FC236}">
                    <a16:creationId xmlns:a16="http://schemas.microsoft.com/office/drawing/2014/main" id="{425F5715-F806-7880-D061-ABFCC76A807F}"/>
                  </a:ext>
                </a:extLst>
              </p:cNvPr>
              <p:cNvSpPr>
                <a:spLocks noChangeArrowheads="1"/>
              </p:cNvSpPr>
              <p:nvPr/>
            </p:nvSpPr>
            <p:spPr bwMode="auto">
              <a:xfrm>
                <a:off x="1940" y="193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41" name="Rectangle 125">
                <a:extLst>
                  <a:ext uri="{FF2B5EF4-FFF2-40B4-BE49-F238E27FC236}">
                    <a16:creationId xmlns:a16="http://schemas.microsoft.com/office/drawing/2014/main" id="{23DDB3C1-CA76-954D-0B01-FB7EC51AC7EF}"/>
                  </a:ext>
                </a:extLst>
              </p:cNvPr>
              <p:cNvSpPr>
                <a:spLocks noChangeArrowheads="1"/>
              </p:cNvSpPr>
              <p:nvPr/>
            </p:nvSpPr>
            <p:spPr bwMode="auto">
              <a:xfrm>
                <a:off x="922" y="202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21342" name="Rectangle 126">
                <a:extLst>
                  <a:ext uri="{FF2B5EF4-FFF2-40B4-BE49-F238E27FC236}">
                    <a16:creationId xmlns:a16="http://schemas.microsoft.com/office/drawing/2014/main" id="{36E5DD86-4A21-B346-05C6-8BB25C024B1D}"/>
                  </a:ext>
                </a:extLst>
              </p:cNvPr>
              <p:cNvSpPr>
                <a:spLocks noChangeArrowheads="1"/>
              </p:cNvSpPr>
              <p:nvPr/>
            </p:nvSpPr>
            <p:spPr bwMode="auto">
              <a:xfrm>
                <a:off x="966" y="202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43" name="Rectangle 127">
                <a:extLst>
                  <a:ext uri="{FF2B5EF4-FFF2-40B4-BE49-F238E27FC236}">
                    <a16:creationId xmlns:a16="http://schemas.microsoft.com/office/drawing/2014/main" id="{4EC4CA34-A2B2-C39C-3011-2BB60055A2CD}"/>
                  </a:ext>
                </a:extLst>
              </p:cNvPr>
              <p:cNvSpPr>
                <a:spLocks noChangeArrowheads="1"/>
              </p:cNvSpPr>
              <p:nvPr/>
            </p:nvSpPr>
            <p:spPr bwMode="auto">
              <a:xfrm>
                <a:off x="1210" y="2026"/>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44" name="Rectangle 128">
                <a:extLst>
                  <a:ext uri="{FF2B5EF4-FFF2-40B4-BE49-F238E27FC236}">
                    <a16:creationId xmlns:a16="http://schemas.microsoft.com/office/drawing/2014/main" id="{20692CE4-84F4-C6CD-A8D3-FDC00558C507}"/>
                  </a:ext>
                </a:extLst>
              </p:cNvPr>
              <p:cNvSpPr>
                <a:spLocks noChangeArrowheads="1"/>
              </p:cNvSpPr>
              <p:nvPr/>
            </p:nvSpPr>
            <p:spPr bwMode="auto">
              <a:xfrm>
                <a:off x="1423" y="202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45" name="Rectangle 129">
                <a:extLst>
                  <a:ext uri="{FF2B5EF4-FFF2-40B4-BE49-F238E27FC236}">
                    <a16:creationId xmlns:a16="http://schemas.microsoft.com/office/drawing/2014/main" id="{83578E25-DDA4-5C40-3786-25B9D482506D}"/>
                  </a:ext>
                </a:extLst>
              </p:cNvPr>
              <p:cNvSpPr>
                <a:spLocks noChangeArrowheads="1"/>
              </p:cNvSpPr>
              <p:nvPr/>
            </p:nvSpPr>
            <p:spPr bwMode="auto">
              <a:xfrm>
                <a:off x="1497" y="202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46" name="Rectangle 130">
                <a:extLst>
                  <a:ext uri="{FF2B5EF4-FFF2-40B4-BE49-F238E27FC236}">
                    <a16:creationId xmlns:a16="http://schemas.microsoft.com/office/drawing/2014/main" id="{586FA4C5-248D-E268-2F0A-6B6B1C166BCF}"/>
                  </a:ext>
                </a:extLst>
              </p:cNvPr>
              <p:cNvSpPr>
                <a:spLocks noChangeArrowheads="1"/>
              </p:cNvSpPr>
              <p:nvPr/>
            </p:nvSpPr>
            <p:spPr bwMode="auto">
              <a:xfrm>
                <a:off x="1785" y="2026"/>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347" name="Rectangle 131">
                <a:extLst>
                  <a:ext uri="{FF2B5EF4-FFF2-40B4-BE49-F238E27FC236}">
                    <a16:creationId xmlns:a16="http://schemas.microsoft.com/office/drawing/2014/main" id="{B17D0637-DA02-59A7-B2A4-1831CDAC9457}"/>
                  </a:ext>
                </a:extLst>
              </p:cNvPr>
              <p:cNvSpPr>
                <a:spLocks noChangeArrowheads="1"/>
              </p:cNvSpPr>
              <p:nvPr/>
            </p:nvSpPr>
            <p:spPr bwMode="auto">
              <a:xfrm>
                <a:off x="1940" y="202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48" name="Rectangle 132">
                <a:extLst>
                  <a:ext uri="{FF2B5EF4-FFF2-40B4-BE49-F238E27FC236}">
                    <a16:creationId xmlns:a16="http://schemas.microsoft.com/office/drawing/2014/main" id="{6AF7C6A3-2071-D04C-1586-D541A8D95CE2}"/>
                  </a:ext>
                </a:extLst>
              </p:cNvPr>
              <p:cNvSpPr>
                <a:spLocks noChangeArrowheads="1"/>
              </p:cNvSpPr>
              <p:nvPr/>
            </p:nvSpPr>
            <p:spPr bwMode="auto">
              <a:xfrm>
                <a:off x="922" y="2118"/>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21349" name="Rectangle 133">
                <a:extLst>
                  <a:ext uri="{FF2B5EF4-FFF2-40B4-BE49-F238E27FC236}">
                    <a16:creationId xmlns:a16="http://schemas.microsoft.com/office/drawing/2014/main" id="{B866EBBE-74C9-DDB5-CEEB-E41A3265A46F}"/>
                  </a:ext>
                </a:extLst>
              </p:cNvPr>
              <p:cNvSpPr>
                <a:spLocks noChangeArrowheads="1"/>
              </p:cNvSpPr>
              <p:nvPr/>
            </p:nvSpPr>
            <p:spPr bwMode="auto">
              <a:xfrm>
                <a:off x="966" y="211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50" name="Rectangle 134">
                <a:extLst>
                  <a:ext uri="{FF2B5EF4-FFF2-40B4-BE49-F238E27FC236}">
                    <a16:creationId xmlns:a16="http://schemas.microsoft.com/office/drawing/2014/main" id="{8CE4C305-5DA7-AC09-2E65-490BDC3D7013}"/>
                  </a:ext>
                </a:extLst>
              </p:cNvPr>
              <p:cNvSpPr>
                <a:spLocks noChangeArrowheads="1"/>
              </p:cNvSpPr>
              <p:nvPr/>
            </p:nvSpPr>
            <p:spPr bwMode="auto">
              <a:xfrm>
                <a:off x="1210" y="2118"/>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51" name="Rectangle 135">
                <a:extLst>
                  <a:ext uri="{FF2B5EF4-FFF2-40B4-BE49-F238E27FC236}">
                    <a16:creationId xmlns:a16="http://schemas.microsoft.com/office/drawing/2014/main" id="{1B656018-D7A9-A3C4-8B76-EECA4036420B}"/>
                  </a:ext>
                </a:extLst>
              </p:cNvPr>
              <p:cNvSpPr>
                <a:spLocks noChangeArrowheads="1"/>
              </p:cNvSpPr>
              <p:nvPr/>
            </p:nvSpPr>
            <p:spPr bwMode="auto">
              <a:xfrm>
                <a:off x="1423" y="211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52" name="Rectangle 136">
                <a:extLst>
                  <a:ext uri="{FF2B5EF4-FFF2-40B4-BE49-F238E27FC236}">
                    <a16:creationId xmlns:a16="http://schemas.microsoft.com/office/drawing/2014/main" id="{9F9FDDDC-6CE9-AFB6-F355-813FCDA52C91}"/>
                  </a:ext>
                </a:extLst>
              </p:cNvPr>
              <p:cNvSpPr>
                <a:spLocks noChangeArrowheads="1"/>
              </p:cNvSpPr>
              <p:nvPr/>
            </p:nvSpPr>
            <p:spPr bwMode="auto">
              <a:xfrm>
                <a:off x="1497"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53" name="Rectangle 137">
                <a:extLst>
                  <a:ext uri="{FF2B5EF4-FFF2-40B4-BE49-F238E27FC236}">
                    <a16:creationId xmlns:a16="http://schemas.microsoft.com/office/drawing/2014/main" id="{E3434150-3522-A5AF-D4B4-6EB355115DCC}"/>
                  </a:ext>
                </a:extLst>
              </p:cNvPr>
              <p:cNvSpPr>
                <a:spLocks noChangeArrowheads="1"/>
              </p:cNvSpPr>
              <p:nvPr/>
            </p:nvSpPr>
            <p:spPr bwMode="auto">
              <a:xfrm>
                <a:off x="1785" y="2118"/>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354" name="Rectangle 138">
                <a:extLst>
                  <a:ext uri="{FF2B5EF4-FFF2-40B4-BE49-F238E27FC236}">
                    <a16:creationId xmlns:a16="http://schemas.microsoft.com/office/drawing/2014/main" id="{717AE33D-C719-1C20-6984-BE0CB8F6E77B}"/>
                  </a:ext>
                </a:extLst>
              </p:cNvPr>
              <p:cNvSpPr>
                <a:spLocks noChangeArrowheads="1"/>
              </p:cNvSpPr>
              <p:nvPr/>
            </p:nvSpPr>
            <p:spPr bwMode="auto">
              <a:xfrm>
                <a:off x="1940" y="211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55" name="Rectangle 139">
                <a:extLst>
                  <a:ext uri="{FF2B5EF4-FFF2-40B4-BE49-F238E27FC236}">
                    <a16:creationId xmlns:a16="http://schemas.microsoft.com/office/drawing/2014/main" id="{20A8C43B-1D55-BF6E-5019-B96EF7518A17}"/>
                  </a:ext>
                </a:extLst>
              </p:cNvPr>
              <p:cNvSpPr>
                <a:spLocks noChangeArrowheads="1"/>
              </p:cNvSpPr>
              <p:nvPr/>
            </p:nvSpPr>
            <p:spPr bwMode="auto">
              <a:xfrm>
                <a:off x="922" y="2210"/>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21356" name="Rectangle 140">
                <a:extLst>
                  <a:ext uri="{FF2B5EF4-FFF2-40B4-BE49-F238E27FC236}">
                    <a16:creationId xmlns:a16="http://schemas.microsoft.com/office/drawing/2014/main" id="{DC0EF360-AD69-F70F-FCA9-081994C73E93}"/>
                  </a:ext>
                </a:extLst>
              </p:cNvPr>
              <p:cNvSpPr>
                <a:spLocks noChangeArrowheads="1"/>
              </p:cNvSpPr>
              <p:nvPr/>
            </p:nvSpPr>
            <p:spPr bwMode="auto">
              <a:xfrm>
                <a:off x="966" y="221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57" name="Rectangle 141">
                <a:extLst>
                  <a:ext uri="{FF2B5EF4-FFF2-40B4-BE49-F238E27FC236}">
                    <a16:creationId xmlns:a16="http://schemas.microsoft.com/office/drawing/2014/main" id="{DC9F235E-8D8C-1C75-6FFC-3570FE02C623}"/>
                  </a:ext>
                </a:extLst>
              </p:cNvPr>
              <p:cNvSpPr>
                <a:spLocks noChangeArrowheads="1"/>
              </p:cNvSpPr>
              <p:nvPr/>
            </p:nvSpPr>
            <p:spPr bwMode="auto">
              <a:xfrm>
                <a:off x="1210" y="2210"/>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58" name="Rectangle 142">
                <a:extLst>
                  <a:ext uri="{FF2B5EF4-FFF2-40B4-BE49-F238E27FC236}">
                    <a16:creationId xmlns:a16="http://schemas.microsoft.com/office/drawing/2014/main" id="{943083F6-49D3-3975-911D-74119FC9176C}"/>
                  </a:ext>
                </a:extLst>
              </p:cNvPr>
              <p:cNvSpPr>
                <a:spLocks noChangeArrowheads="1"/>
              </p:cNvSpPr>
              <p:nvPr/>
            </p:nvSpPr>
            <p:spPr bwMode="auto">
              <a:xfrm>
                <a:off x="1423" y="221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59" name="Rectangle 143">
                <a:extLst>
                  <a:ext uri="{FF2B5EF4-FFF2-40B4-BE49-F238E27FC236}">
                    <a16:creationId xmlns:a16="http://schemas.microsoft.com/office/drawing/2014/main" id="{837BB3A2-077A-6504-68FA-FC1AD67018EA}"/>
                  </a:ext>
                </a:extLst>
              </p:cNvPr>
              <p:cNvSpPr>
                <a:spLocks noChangeArrowheads="1"/>
              </p:cNvSpPr>
              <p:nvPr/>
            </p:nvSpPr>
            <p:spPr bwMode="auto">
              <a:xfrm>
                <a:off x="1497" y="221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60" name="Rectangle 144">
                <a:extLst>
                  <a:ext uri="{FF2B5EF4-FFF2-40B4-BE49-F238E27FC236}">
                    <a16:creationId xmlns:a16="http://schemas.microsoft.com/office/drawing/2014/main" id="{D4560C56-6899-0760-0C65-819D95A65E02}"/>
                  </a:ext>
                </a:extLst>
              </p:cNvPr>
              <p:cNvSpPr>
                <a:spLocks noChangeArrowheads="1"/>
              </p:cNvSpPr>
              <p:nvPr/>
            </p:nvSpPr>
            <p:spPr bwMode="auto">
              <a:xfrm>
                <a:off x="1785" y="2210"/>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361" name="Rectangle 145">
                <a:extLst>
                  <a:ext uri="{FF2B5EF4-FFF2-40B4-BE49-F238E27FC236}">
                    <a16:creationId xmlns:a16="http://schemas.microsoft.com/office/drawing/2014/main" id="{DC6CF9C7-765D-E943-3215-CE8008C28BFC}"/>
                  </a:ext>
                </a:extLst>
              </p:cNvPr>
              <p:cNvSpPr>
                <a:spLocks noChangeArrowheads="1"/>
              </p:cNvSpPr>
              <p:nvPr/>
            </p:nvSpPr>
            <p:spPr bwMode="auto">
              <a:xfrm>
                <a:off x="1940" y="221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62" name="Rectangle 146">
                <a:extLst>
                  <a:ext uri="{FF2B5EF4-FFF2-40B4-BE49-F238E27FC236}">
                    <a16:creationId xmlns:a16="http://schemas.microsoft.com/office/drawing/2014/main" id="{0419D2D1-BE25-6A00-4E5E-D9F4AC9DE267}"/>
                  </a:ext>
                </a:extLst>
              </p:cNvPr>
              <p:cNvSpPr>
                <a:spLocks noChangeArrowheads="1"/>
              </p:cNvSpPr>
              <p:nvPr/>
            </p:nvSpPr>
            <p:spPr bwMode="auto">
              <a:xfrm>
                <a:off x="922" y="2302"/>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21363" name="Rectangle 147">
                <a:extLst>
                  <a:ext uri="{FF2B5EF4-FFF2-40B4-BE49-F238E27FC236}">
                    <a16:creationId xmlns:a16="http://schemas.microsoft.com/office/drawing/2014/main" id="{C335E8A6-D0BB-102F-8CEC-553CF83A488D}"/>
                  </a:ext>
                </a:extLst>
              </p:cNvPr>
              <p:cNvSpPr>
                <a:spLocks noChangeArrowheads="1"/>
              </p:cNvSpPr>
              <p:nvPr/>
            </p:nvSpPr>
            <p:spPr bwMode="auto">
              <a:xfrm>
                <a:off x="966" y="230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64" name="Rectangle 148">
                <a:extLst>
                  <a:ext uri="{FF2B5EF4-FFF2-40B4-BE49-F238E27FC236}">
                    <a16:creationId xmlns:a16="http://schemas.microsoft.com/office/drawing/2014/main" id="{392DD79E-8C38-4707-C3CB-8E98B71486A4}"/>
                  </a:ext>
                </a:extLst>
              </p:cNvPr>
              <p:cNvSpPr>
                <a:spLocks noChangeArrowheads="1"/>
              </p:cNvSpPr>
              <p:nvPr/>
            </p:nvSpPr>
            <p:spPr bwMode="auto">
              <a:xfrm>
                <a:off x="1210" y="2302"/>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65" name="Rectangle 149">
                <a:extLst>
                  <a:ext uri="{FF2B5EF4-FFF2-40B4-BE49-F238E27FC236}">
                    <a16:creationId xmlns:a16="http://schemas.microsoft.com/office/drawing/2014/main" id="{51024543-572D-A1BE-9DDF-712FF5ADF888}"/>
                  </a:ext>
                </a:extLst>
              </p:cNvPr>
              <p:cNvSpPr>
                <a:spLocks noChangeArrowheads="1"/>
              </p:cNvSpPr>
              <p:nvPr/>
            </p:nvSpPr>
            <p:spPr bwMode="auto">
              <a:xfrm>
                <a:off x="1423" y="230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66" name="Rectangle 150">
                <a:extLst>
                  <a:ext uri="{FF2B5EF4-FFF2-40B4-BE49-F238E27FC236}">
                    <a16:creationId xmlns:a16="http://schemas.microsoft.com/office/drawing/2014/main" id="{A474BAEB-0B37-B73F-63FC-DA2AE5914A48}"/>
                  </a:ext>
                </a:extLst>
              </p:cNvPr>
              <p:cNvSpPr>
                <a:spLocks noChangeArrowheads="1"/>
              </p:cNvSpPr>
              <p:nvPr/>
            </p:nvSpPr>
            <p:spPr bwMode="auto">
              <a:xfrm>
                <a:off x="1497" y="23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67" name="Rectangle 151">
                <a:extLst>
                  <a:ext uri="{FF2B5EF4-FFF2-40B4-BE49-F238E27FC236}">
                    <a16:creationId xmlns:a16="http://schemas.microsoft.com/office/drawing/2014/main" id="{524E65A0-96A3-4E4E-723F-D258904B43E0}"/>
                  </a:ext>
                </a:extLst>
              </p:cNvPr>
              <p:cNvSpPr>
                <a:spLocks noChangeArrowheads="1"/>
              </p:cNvSpPr>
              <p:nvPr/>
            </p:nvSpPr>
            <p:spPr bwMode="auto">
              <a:xfrm>
                <a:off x="1785" y="230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0.85</a:t>
                </a:r>
                <a:endParaRPr lang="en-US" altLang="en-US" sz="1500">
                  <a:latin typeface="Arial" panose="020B0604020202020204" pitchFamily="34" charset="0"/>
                </a:endParaRPr>
              </a:p>
            </p:txBody>
          </p:sp>
          <p:sp>
            <p:nvSpPr>
              <p:cNvPr id="521368" name="Rectangle 152">
                <a:extLst>
                  <a:ext uri="{FF2B5EF4-FFF2-40B4-BE49-F238E27FC236}">
                    <a16:creationId xmlns:a16="http://schemas.microsoft.com/office/drawing/2014/main" id="{F58574A7-07A3-DCB1-14AF-A6FED4F22FD5}"/>
                  </a:ext>
                </a:extLst>
              </p:cNvPr>
              <p:cNvSpPr>
                <a:spLocks noChangeArrowheads="1"/>
              </p:cNvSpPr>
              <p:nvPr/>
            </p:nvSpPr>
            <p:spPr bwMode="auto">
              <a:xfrm>
                <a:off x="1940" y="230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69" name="Rectangle 153">
                <a:extLst>
                  <a:ext uri="{FF2B5EF4-FFF2-40B4-BE49-F238E27FC236}">
                    <a16:creationId xmlns:a16="http://schemas.microsoft.com/office/drawing/2014/main" id="{F3D8F908-172B-7C43-321D-AA76EEC1A555}"/>
                  </a:ext>
                </a:extLst>
              </p:cNvPr>
              <p:cNvSpPr>
                <a:spLocks noChangeArrowheads="1"/>
              </p:cNvSpPr>
              <p:nvPr/>
            </p:nvSpPr>
            <p:spPr bwMode="auto">
              <a:xfrm>
                <a:off x="922" y="2393"/>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21370" name="Rectangle 154">
                <a:extLst>
                  <a:ext uri="{FF2B5EF4-FFF2-40B4-BE49-F238E27FC236}">
                    <a16:creationId xmlns:a16="http://schemas.microsoft.com/office/drawing/2014/main" id="{641D74FD-27B7-532F-0C64-38294763EC8C}"/>
                  </a:ext>
                </a:extLst>
              </p:cNvPr>
              <p:cNvSpPr>
                <a:spLocks noChangeArrowheads="1"/>
              </p:cNvSpPr>
              <p:nvPr/>
            </p:nvSpPr>
            <p:spPr bwMode="auto">
              <a:xfrm>
                <a:off x="966" y="2393"/>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71" name="Rectangle 155">
                <a:extLst>
                  <a:ext uri="{FF2B5EF4-FFF2-40B4-BE49-F238E27FC236}">
                    <a16:creationId xmlns:a16="http://schemas.microsoft.com/office/drawing/2014/main" id="{4177F79D-83E1-E935-6C05-A192A385A04A}"/>
                  </a:ext>
                </a:extLst>
              </p:cNvPr>
              <p:cNvSpPr>
                <a:spLocks noChangeArrowheads="1"/>
              </p:cNvSpPr>
              <p:nvPr/>
            </p:nvSpPr>
            <p:spPr bwMode="auto">
              <a:xfrm>
                <a:off x="1210" y="2393"/>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72" name="Rectangle 156">
                <a:extLst>
                  <a:ext uri="{FF2B5EF4-FFF2-40B4-BE49-F238E27FC236}">
                    <a16:creationId xmlns:a16="http://schemas.microsoft.com/office/drawing/2014/main" id="{04EC6916-DB55-EEEE-B008-3814F3303D9D}"/>
                  </a:ext>
                </a:extLst>
              </p:cNvPr>
              <p:cNvSpPr>
                <a:spLocks noChangeArrowheads="1"/>
              </p:cNvSpPr>
              <p:nvPr/>
            </p:nvSpPr>
            <p:spPr bwMode="auto">
              <a:xfrm>
                <a:off x="1423" y="2393"/>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73" name="Rectangle 157">
                <a:extLst>
                  <a:ext uri="{FF2B5EF4-FFF2-40B4-BE49-F238E27FC236}">
                    <a16:creationId xmlns:a16="http://schemas.microsoft.com/office/drawing/2014/main" id="{C940EDF9-B4FD-0230-6D8A-5C524D0244FD}"/>
                  </a:ext>
                </a:extLst>
              </p:cNvPr>
              <p:cNvSpPr>
                <a:spLocks noChangeArrowheads="1"/>
              </p:cNvSpPr>
              <p:nvPr/>
            </p:nvSpPr>
            <p:spPr bwMode="auto">
              <a:xfrm>
                <a:off x="1497" y="2393"/>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74" name="Rectangle 158">
                <a:extLst>
                  <a:ext uri="{FF2B5EF4-FFF2-40B4-BE49-F238E27FC236}">
                    <a16:creationId xmlns:a16="http://schemas.microsoft.com/office/drawing/2014/main" id="{5E0FCCB1-2D8A-9673-AFF7-837DDEE3B027}"/>
                  </a:ext>
                </a:extLst>
              </p:cNvPr>
              <p:cNvSpPr>
                <a:spLocks noChangeArrowheads="1"/>
              </p:cNvSpPr>
              <p:nvPr/>
            </p:nvSpPr>
            <p:spPr bwMode="auto">
              <a:xfrm>
                <a:off x="1785" y="2393"/>
                <a:ext cx="10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a:t>
                </a:r>
                <a:endParaRPr lang="en-US" altLang="en-US" sz="1500">
                  <a:latin typeface="Arial" panose="020B0604020202020204" pitchFamily="34" charset="0"/>
                </a:endParaRPr>
              </a:p>
            </p:txBody>
          </p:sp>
          <p:sp>
            <p:nvSpPr>
              <p:cNvPr id="521375" name="Rectangle 159">
                <a:extLst>
                  <a:ext uri="{FF2B5EF4-FFF2-40B4-BE49-F238E27FC236}">
                    <a16:creationId xmlns:a16="http://schemas.microsoft.com/office/drawing/2014/main" id="{F0A157C4-AE93-7E37-A957-06D7FDBF5ECF}"/>
                  </a:ext>
                </a:extLst>
              </p:cNvPr>
              <p:cNvSpPr>
                <a:spLocks noChangeArrowheads="1"/>
              </p:cNvSpPr>
              <p:nvPr/>
            </p:nvSpPr>
            <p:spPr bwMode="auto">
              <a:xfrm>
                <a:off x="1896" y="2393"/>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a:t>
                </a:r>
                <a:endParaRPr lang="en-US" altLang="en-US" sz="1500">
                  <a:latin typeface="Arial" panose="020B0604020202020204" pitchFamily="34" charset="0"/>
                </a:endParaRPr>
              </a:p>
            </p:txBody>
          </p:sp>
          <p:sp>
            <p:nvSpPr>
              <p:cNvPr id="521376" name="Rectangle 160">
                <a:extLst>
                  <a:ext uri="{FF2B5EF4-FFF2-40B4-BE49-F238E27FC236}">
                    <a16:creationId xmlns:a16="http://schemas.microsoft.com/office/drawing/2014/main" id="{A7BB948B-FA0E-3B90-0564-1F03A5554E54}"/>
                  </a:ext>
                </a:extLst>
              </p:cNvPr>
              <p:cNvSpPr>
                <a:spLocks noChangeArrowheads="1"/>
              </p:cNvSpPr>
              <p:nvPr/>
            </p:nvSpPr>
            <p:spPr bwMode="auto">
              <a:xfrm>
                <a:off x="1940" y="2393"/>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77" name="Rectangle 161">
                <a:extLst>
                  <a:ext uri="{FF2B5EF4-FFF2-40B4-BE49-F238E27FC236}">
                    <a16:creationId xmlns:a16="http://schemas.microsoft.com/office/drawing/2014/main" id="{8537CDB7-BF7E-D5F1-4CAD-F9CA9A11D44F}"/>
                  </a:ext>
                </a:extLst>
              </p:cNvPr>
              <p:cNvSpPr>
                <a:spLocks noChangeArrowheads="1"/>
              </p:cNvSpPr>
              <p:nvPr/>
            </p:nvSpPr>
            <p:spPr bwMode="auto">
              <a:xfrm>
                <a:off x="922" y="2486"/>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a:t>
                </a:r>
                <a:endParaRPr lang="en-US" altLang="en-US" sz="1500">
                  <a:latin typeface="Arial" panose="020B0604020202020204" pitchFamily="34" charset="0"/>
                </a:endParaRPr>
              </a:p>
            </p:txBody>
          </p:sp>
          <p:sp>
            <p:nvSpPr>
              <p:cNvPr id="521378" name="Rectangle 162">
                <a:extLst>
                  <a:ext uri="{FF2B5EF4-FFF2-40B4-BE49-F238E27FC236}">
                    <a16:creationId xmlns:a16="http://schemas.microsoft.com/office/drawing/2014/main" id="{9C6946B0-4313-7AD0-6CBF-9143AF9DF870}"/>
                  </a:ext>
                </a:extLst>
              </p:cNvPr>
              <p:cNvSpPr>
                <a:spLocks noChangeArrowheads="1"/>
              </p:cNvSpPr>
              <p:nvPr/>
            </p:nvSpPr>
            <p:spPr bwMode="auto">
              <a:xfrm>
                <a:off x="966" y="2486"/>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79" name="Rectangle 163">
                <a:extLst>
                  <a:ext uri="{FF2B5EF4-FFF2-40B4-BE49-F238E27FC236}">
                    <a16:creationId xmlns:a16="http://schemas.microsoft.com/office/drawing/2014/main" id="{1684D294-ABA0-63AA-A484-4E120CCF4ABD}"/>
                  </a:ext>
                </a:extLst>
              </p:cNvPr>
              <p:cNvSpPr>
                <a:spLocks noChangeArrowheads="1"/>
              </p:cNvSpPr>
              <p:nvPr/>
            </p:nvSpPr>
            <p:spPr bwMode="auto">
              <a:xfrm>
                <a:off x="1210" y="2486"/>
                <a:ext cx="19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80" name="Rectangle 164">
                <a:extLst>
                  <a:ext uri="{FF2B5EF4-FFF2-40B4-BE49-F238E27FC236}">
                    <a16:creationId xmlns:a16="http://schemas.microsoft.com/office/drawing/2014/main" id="{BDA4C99C-7156-5F43-76E6-0F9759819941}"/>
                  </a:ext>
                </a:extLst>
              </p:cNvPr>
              <p:cNvSpPr>
                <a:spLocks noChangeArrowheads="1"/>
              </p:cNvSpPr>
              <p:nvPr/>
            </p:nvSpPr>
            <p:spPr bwMode="auto">
              <a:xfrm>
                <a:off x="1423" y="2486"/>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81" name="Rectangle 165">
                <a:extLst>
                  <a:ext uri="{FF2B5EF4-FFF2-40B4-BE49-F238E27FC236}">
                    <a16:creationId xmlns:a16="http://schemas.microsoft.com/office/drawing/2014/main" id="{11ECF798-C80D-EE0E-4F91-32907340E47F}"/>
                  </a:ext>
                </a:extLst>
              </p:cNvPr>
              <p:cNvSpPr>
                <a:spLocks noChangeArrowheads="1"/>
              </p:cNvSpPr>
              <p:nvPr/>
            </p:nvSpPr>
            <p:spPr bwMode="auto">
              <a:xfrm>
                <a:off x="1497" y="248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82" name="Rectangle 166">
                <a:extLst>
                  <a:ext uri="{FF2B5EF4-FFF2-40B4-BE49-F238E27FC236}">
                    <a16:creationId xmlns:a16="http://schemas.microsoft.com/office/drawing/2014/main" id="{F452A24C-3529-396D-BFE5-5ACD89E7C4C0}"/>
                  </a:ext>
                </a:extLst>
              </p:cNvPr>
              <p:cNvSpPr>
                <a:spLocks noChangeArrowheads="1"/>
              </p:cNvSpPr>
              <p:nvPr/>
            </p:nvSpPr>
            <p:spPr bwMode="auto">
              <a:xfrm>
                <a:off x="1785" y="2486"/>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383" name="Rectangle 167">
                <a:extLst>
                  <a:ext uri="{FF2B5EF4-FFF2-40B4-BE49-F238E27FC236}">
                    <a16:creationId xmlns:a16="http://schemas.microsoft.com/office/drawing/2014/main" id="{CA9578AD-B8EB-C15A-BBA5-BA6E9F8F9C2D}"/>
                  </a:ext>
                </a:extLst>
              </p:cNvPr>
              <p:cNvSpPr>
                <a:spLocks noChangeArrowheads="1"/>
              </p:cNvSpPr>
              <p:nvPr/>
            </p:nvSpPr>
            <p:spPr bwMode="auto">
              <a:xfrm>
                <a:off x="1940" y="2486"/>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84" name="Rectangle 168">
                <a:extLst>
                  <a:ext uri="{FF2B5EF4-FFF2-40B4-BE49-F238E27FC236}">
                    <a16:creationId xmlns:a16="http://schemas.microsoft.com/office/drawing/2014/main" id="{881826D3-5394-6046-C0CB-CB9B9FD121D0}"/>
                  </a:ext>
                </a:extLst>
              </p:cNvPr>
              <p:cNvSpPr>
                <a:spLocks noChangeArrowheads="1"/>
              </p:cNvSpPr>
              <p:nvPr/>
            </p:nvSpPr>
            <p:spPr bwMode="auto">
              <a:xfrm>
                <a:off x="922" y="2578"/>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a:t>
                </a:r>
                <a:endParaRPr lang="en-US" altLang="en-US" sz="1500">
                  <a:latin typeface="Arial" panose="020B0604020202020204" pitchFamily="34" charset="0"/>
                </a:endParaRPr>
              </a:p>
            </p:txBody>
          </p:sp>
          <p:sp>
            <p:nvSpPr>
              <p:cNvPr id="521385" name="Rectangle 169">
                <a:extLst>
                  <a:ext uri="{FF2B5EF4-FFF2-40B4-BE49-F238E27FC236}">
                    <a16:creationId xmlns:a16="http://schemas.microsoft.com/office/drawing/2014/main" id="{A1D5660A-32F9-6BBA-7193-C22162414B8C}"/>
                  </a:ext>
                </a:extLst>
              </p:cNvPr>
              <p:cNvSpPr>
                <a:spLocks noChangeArrowheads="1"/>
              </p:cNvSpPr>
              <p:nvPr/>
            </p:nvSpPr>
            <p:spPr bwMode="auto">
              <a:xfrm>
                <a:off x="966" y="2578"/>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86" name="Rectangle 170">
                <a:extLst>
                  <a:ext uri="{FF2B5EF4-FFF2-40B4-BE49-F238E27FC236}">
                    <a16:creationId xmlns:a16="http://schemas.microsoft.com/office/drawing/2014/main" id="{8CA7C60C-CCC0-321C-C3D3-081BB0CC803E}"/>
                  </a:ext>
                </a:extLst>
              </p:cNvPr>
              <p:cNvSpPr>
                <a:spLocks noChangeArrowheads="1"/>
              </p:cNvSpPr>
              <p:nvPr/>
            </p:nvSpPr>
            <p:spPr bwMode="auto">
              <a:xfrm>
                <a:off x="1210" y="2578"/>
                <a:ext cx="19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87" name="Rectangle 171">
                <a:extLst>
                  <a:ext uri="{FF2B5EF4-FFF2-40B4-BE49-F238E27FC236}">
                    <a16:creationId xmlns:a16="http://schemas.microsoft.com/office/drawing/2014/main" id="{48148DDB-5297-B361-572B-D87402E909E3}"/>
                  </a:ext>
                </a:extLst>
              </p:cNvPr>
              <p:cNvSpPr>
                <a:spLocks noChangeArrowheads="1"/>
              </p:cNvSpPr>
              <p:nvPr/>
            </p:nvSpPr>
            <p:spPr bwMode="auto">
              <a:xfrm>
                <a:off x="1423" y="2578"/>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88" name="Rectangle 172">
                <a:extLst>
                  <a:ext uri="{FF2B5EF4-FFF2-40B4-BE49-F238E27FC236}">
                    <a16:creationId xmlns:a16="http://schemas.microsoft.com/office/drawing/2014/main" id="{38C177BB-1950-D665-22D0-E4FAA11AB917}"/>
                  </a:ext>
                </a:extLst>
              </p:cNvPr>
              <p:cNvSpPr>
                <a:spLocks noChangeArrowheads="1"/>
              </p:cNvSpPr>
              <p:nvPr/>
            </p:nvSpPr>
            <p:spPr bwMode="auto">
              <a:xfrm>
                <a:off x="1497" y="2578"/>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89" name="Rectangle 173">
                <a:extLst>
                  <a:ext uri="{FF2B5EF4-FFF2-40B4-BE49-F238E27FC236}">
                    <a16:creationId xmlns:a16="http://schemas.microsoft.com/office/drawing/2014/main" id="{E45DA5F9-BB92-98E8-382D-7C9E9B306823}"/>
                  </a:ext>
                </a:extLst>
              </p:cNvPr>
              <p:cNvSpPr>
                <a:spLocks noChangeArrowheads="1"/>
              </p:cNvSpPr>
              <p:nvPr/>
            </p:nvSpPr>
            <p:spPr bwMode="auto">
              <a:xfrm>
                <a:off x="1785" y="2578"/>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390" name="Rectangle 174">
                <a:extLst>
                  <a:ext uri="{FF2B5EF4-FFF2-40B4-BE49-F238E27FC236}">
                    <a16:creationId xmlns:a16="http://schemas.microsoft.com/office/drawing/2014/main" id="{F1A25317-8D52-ED95-D59D-DCB41E9A3C7C}"/>
                  </a:ext>
                </a:extLst>
              </p:cNvPr>
              <p:cNvSpPr>
                <a:spLocks noChangeArrowheads="1"/>
              </p:cNvSpPr>
              <p:nvPr/>
            </p:nvSpPr>
            <p:spPr bwMode="auto">
              <a:xfrm>
                <a:off x="1940" y="2578"/>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91" name="Rectangle 175">
                <a:extLst>
                  <a:ext uri="{FF2B5EF4-FFF2-40B4-BE49-F238E27FC236}">
                    <a16:creationId xmlns:a16="http://schemas.microsoft.com/office/drawing/2014/main" id="{95E8B534-EA46-0C6E-DCDC-2A648983CFCA}"/>
                  </a:ext>
                </a:extLst>
              </p:cNvPr>
              <p:cNvSpPr>
                <a:spLocks noChangeArrowheads="1"/>
              </p:cNvSpPr>
              <p:nvPr/>
            </p:nvSpPr>
            <p:spPr bwMode="auto">
              <a:xfrm>
                <a:off x="922" y="2670"/>
                <a:ext cx="8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500">
                  <a:latin typeface="Arial" panose="020B0604020202020204" pitchFamily="34" charset="0"/>
                </a:endParaRPr>
              </a:p>
            </p:txBody>
          </p:sp>
          <p:sp>
            <p:nvSpPr>
              <p:cNvPr id="521392" name="Rectangle 176">
                <a:extLst>
                  <a:ext uri="{FF2B5EF4-FFF2-40B4-BE49-F238E27FC236}">
                    <a16:creationId xmlns:a16="http://schemas.microsoft.com/office/drawing/2014/main" id="{63F942E6-B3A9-AF66-6123-E7B4713E95F1}"/>
                  </a:ext>
                </a:extLst>
              </p:cNvPr>
              <p:cNvSpPr>
                <a:spLocks noChangeArrowheads="1"/>
              </p:cNvSpPr>
              <p:nvPr/>
            </p:nvSpPr>
            <p:spPr bwMode="auto">
              <a:xfrm>
                <a:off x="1011" y="267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93" name="Rectangle 177">
                <a:extLst>
                  <a:ext uri="{FF2B5EF4-FFF2-40B4-BE49-F238E27FC236}">
                    <a16:creationId xmlns:a16="http://schemas.microsoft.com/office/drawing/2014/main" id="{82F67590-4181-19AA-4103-094AA37C5D70}"/>
                  </a:ext>
                </a:extLst>
              </p:cNvPr>
              <p:cNvSpPr>
                <a:spLocks noChangeArrowheads="1"/>
              </p:cNvSpPr>
              <p:nvPr/>
            </p:nvSpPr>
            <p:spPr bwMode="auto">
              <a:xfrm>
                <a:off x="1210" y="2670"/>
                <a:ext cx="19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394" name="Rectangle 178">
                <a:extLst>
                  <a:ext uri="{FF2B5EF4-FFF2-40B4-BE49-F238E27FC236}">
                    <a16:creationId xmlns:a16="http://schemas.microsoft.com/office/drawing/2014/main" id="{E0CCA653-C3FB-4989-E033-9CBFA70DA257}"/>
                  </a:ext>
                </a:extLst>
              </p:cNvPr>
              <p:cNvSpPr>
                <a:spLocks noChangeArrowheads="1"/>
              </p:cNvSpPr>
              <p:nvPr/>
            </p:nvSpPr>
            <p:spPr bwMode="auto">
              <a:xfrm>
                <a:off x="1423" y="2670"/>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95" name="Rectangle 179">
                <a:extLst>
                  <a:ext uri="{FF2B5EF4-FFF2-40B4-BE49-F238E27FC236}">
                    <a16:creationId xmlns:a16="http://schemas.microsoft.com/office/drawing/2014/main" id="{8AEE7A43-E70F-5E07-5704-D74CE23E49EF}"/>
                  </a:ext>
                </a:extLst>
              </p:cNvPr>
              <p:cNvSpPr>
                <a:spLocks noChangeArrowheads="1"/>
              </p:cNvSpPr>
              <p:nvPr/>
            </p:nvSpPr>
            <p:spPr bwMode="auto">
              <a:xfrm>
                <a:off x="1497" y="267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96" name="Rectangle 180">
                <a:extLst>
                  <a:ext uri="{FF2B5EF4-FFF2-40B4-BE49-F238E27FC236}">
                    <a16:creationId xmlns:a16="http://schemas.microsoft.com/office/drawing/2014/main" id="{7D12F9EA-9287-1FA2-94D9-B9755C1F6AFC}"/>
                  </a:ext>
                </a:extLst>
              </p:cNvPr>
              <p:cNvSpPr>
                <a:spLocks noChangeArrowheads="1"/>
              </p:cNvSpPr>
              <p:nvPr/>
            </p:nvSpPr>
            <p:spPr bwMode="auto">
              <a:xfrm>
                <a:off x="1785" y="2670"/>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0.60</a:t>
                </a:r>
                <a:endParaRPr lang="en-US" altLang="en-US" sz="1500">
                  <a:latin typeface="Arial" panose="020B0604020202020204" pitchFamily="34" charset="0"/>
                </a:endParaRPr>
              </a:p>
            </p:txBody>
          </p:sp>
          <p:sp>
            <p:nvSpPr>
              <p:cNvPr id="521397" name="Rectangle 181">
                <a:extLst>
                  <a:ext uri="{FF2B5EF4-FFF2-40B4-BE49-F238E27FC236}">
                    <a16:creationId xmlns:a16="http://schemas.microsoft.com/office/drawing/2014/main" id="{5EEEA58F-1602-117A-F6F9-9E540CE61854}"/>
                  </a:ext>
                </a:extLst>
              </p:cNvPr>
              <p:cNvSpPr>
                <a:spLocks noChangeArrowheads="1"/>
              </p:cNvSpPr>
              <p:nvPr/>
            </p:nvSpPr>
            <p:spPr bwMode="auto">
              <a:xfrm>
                <a:off x="1940" y="2670"/>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398" name="Rectangle 182">
                <a:extLst>
                  <a:ext uri="{FF2B5EF4-FFF2-40B4-BE49-F238E27FC236}">
                    <a16:creationId xmlns:a16="http://schemas.microsoft.com/office/drawing/2014/main" id="{49B25847-96C7-E365-EEE5-D297A194395E}"/>
                  </a:ext>
                </a:extLst>
              </p:cNvPr>
              <p:cNvSpPr>
                <a:spLocks noChangeArrowheads="1"/>
              </p:cNvSpPr>
              <p:nvPr/>
            </p:nvSpPr>
            <p:spPr bwMode="auto">
              <a:xfrm>
                <a:off x="922" y="2762"/>
                <a:ext cx="8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500">
                  <a:latin typeface="Arial" panose="020B0604020202020204" pitchFamily="34" charset="0"/>
                </a:endParaRPr>
              </a:p>
            </p:txBody>
          </p:sp>
          <p:sp>
            <p:nvSpPr>
              <p:cNvPr id="521399" name="Rectangle 183">
                <a:extLst>
                  <a:ext uri="{FF2B5EF4-FFF2-40B4-BE49-F238E27FC236}">
                    <a16:creationId xmlns:a16="http://schemas.microsoft.com/office/drawing/2014/main" id="{CDDEDE7F-AA13-D0DD-1AB5-BA4C5D8ED745}"/>
                  </a:ext>
                </a:extLst>
              </p:cNvPr>
              <p:cNvSpPr>
                <a:spLocks noChangeArrowheads="1"/>
              </p:cNvSpPr>
              <p:nvPr/>
            </p:nvSpPr>
            <p:spPr bwMode="auto">
              <a:xfrm>
                <a:off x="1011" y="276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00" name="Rectangle 184">
                <a:extLst>
                  <a:ext uri="{FF2B5EF4-FFF2-40B4-BE49-F238E27FC236}">
                    <a16:creationId xmlns:a16="http://schemas.microsoft.com/office/drawing/2014/main" id="{E67E0F64-085B-A084-26FE-16A785912B39}"/>
                  </a:ext>
                </a:extLst>
              </p:cNvPr>
              <p:cNvSpPr>
                <a:spLocks noChangeArrowheads="1"/>
              </p:cNvSpPr>
              <p:nvPr/>
            </p:nvSpPr>
            <p:spPr bwMode="auto">
              <a:xfrm>
                <a:off x="1210" y="2762"/>
                <a:ext cx="19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Henry</a:t>
                </a:r>
                <a:endParaRPr lang="en-US" altLang="en-US" sz="1500">
                  <a:latin typeface="Arial" panose="020B0604020202020204" pitchFamily="34" charset="0"/>
                </a:endParaRPr>
              </a:p>
            </p:txBody>
          </p:sp>
          <p:sp>
            <p:nvSpPr>
              <p:cNvPr id="521401" name="Rectangle 185">
                <a:extLst>
                  <a:ext uri="{FF2B5EF4-FFF2-40B4-BE49-F238E27FC236}">
                    <a16:creationId xmlns:a16="http://schemas.microsoft.com/office/drawing/2014/main" id="{7B6B85CD-DC04-41F5-CD8A-068BA533BF66}"/>
                  </a:ext>
                </a:extLst>
              </p:cNvPr>
              <p:cNvSpPr>
                <a:spLocks noChangeArrowheads="1"/>
              </p:cNvSpPr>
              <p:nvPr/>
            </p:nvSpPr>
            <p:spPr bwMode="auto">
              <a:xfrm>
                <a:off x="1423" y="276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02" name="Rectangle 186">
                <a:extLst>
                  <a:ext uri="{FF2B5EF4-FFF2-40B4-BE49-F238E27FC236}">
                    <a16:creationId xmlns:a16="http://schemas.microsoft.com/office/drawing/2014/main" id="{07AE8C50-81A9-C1BF-F67C-A93BB5A4E49F}"/>
                  </a:ext>
                </a:extLst>
              </p:cNvPr>
              <p:cNvSpPr>
                <a:spLocks noChangeArrowheads="1"/>
              </p:cNvSpPr>
              <p:nvPr/>
            </p:nvSpPr>
            <p:spPr bwMode="auto">
              <a:xfrm>
                <a:off x="1497" y="276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03" name="Rectangle 187">
                <a:extLst>
                  <a:ext uri="{FF2B5EF4-FFF2-40B4-BE49-F238E27FC236}">
                    <a16:creationId xmlns:a16="http://schemas.microsoft.com/office/drawing/2014/main" id="{E529D23A-3C94-E0ED-E1F2-89A31BDF6674}"/>
                  </a:ext>
                </a:extLst>
              </p:cNvPr>
              <p:cNvSpPr>
                <a:spLocks noChangeArrowheads="1"/>
              </p:cNvSpPr>
              <p:nvPr/>
            </p:nvSpPr>
            <p:spPr bwMode="auto">
              <a:xfrm>
                <a:off x="1785" y="276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0.70</a:t>
                </a:r>
                <a:endParaRPr lang="en-US" altLang="en-US" sz="1500">
                  <a:latin typeface="Arial" panose="020B0604020202020204" pitchFamily="34" charset="0"/>
                </a:endParaRPr>
              </a:p>
            </p:txBody>
          </p:sp>
          <p:sp>
            <p:nvSpPr>
              <p:cNvPr id="521404" name="Rectangle 188">
                <a:extLst>
                  <a:ext uri="{FF2B5EF4-FFF2-40B4-BE49-F238E27FC236}">
                    <a16:creationId xmlns:a16="http://schemas.microsoft.com/office/drawing/2014/main" id="{DFD9A524-BAF4-FC6B-7BC6-BA1665B3CD30}"/>
                  </a:ext>
                </a:extLst>
              </p:cNvPr>
              <p:cNvSpPr>
                <a:spLocks noChangeArrowheads="1"/>
              </p:cNvSpPr>
              <p:nvPr/>
            </p:nvSpPr>
            <p:spPr bwMode="auto">
              <a:xfrm>
                <a:off x="1940" y="276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05" name="Rectangle 189">
                <a:extLst>
                  <a:ext uri="{FF2B5EF4-FFF2-40B4-BE49-F238E27FC236}">
                    <a16:creationId xmlns:a16="http://schemas.microsoft.com/office/drawing/2014/main" id="{DB59AA09-6A7F-E758-5FF5-71D4D765AC96}"/>
                  </a:ext>
                </a:extLst>
              </p:cNvPr>
              <p:cNvSpPr>
                <a:spLocks noChangeArrowheads="1"/>
              </p:cNvSpPr>
              <p:nvPr/>
            </p:nvSpPr>
            <p:spPr bwMode="auto">
              <a:xfrm>
                <a:off x="2254" y="101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21406" name="Rectangle 190">
                <a:extLst>
                  <a:ext uri="{FF2B5EF4-FFF2-40B4-BE49-F238E27FC236}">
                    <a16:creationId xmlns:a16="http://schemas.microsoft.com/office/drawing/2014/main" id="{7A8E1782-DDB9-4CB2-D498-15B46CD7BD7B}"/>
                  </a:ext>
                </a:extLst>
              </p:cNvPr>
              <p:cNvSpPr>
                <a:spLocks noChangeArrowheads="1"/>
              </p:cNvSpPr>
              <p:nvPr/>
            </p:nvSpPr>
            <p:spPr bwMode="auto">
              <a:xfrm>
                <a:off x="2298" y="10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07" name="Rectangle 191">
                <a:extLst>
                  <a:ext uri="{FF2B5EF4-FFF2-40B4-BE49-F238E27FC236}">
                    <a16:creationId xmlns:a16="http://schemas.microsoft.com/office/drawing/2014/main" id="{CA4E3C48-D772-B8A5-FDB0-373CF131ED78}"/>
                  </a:ext>
                </a:extLst>
              </p:cNvPr>
              <p:cNvSpPr>
                <a:spLocks noChangeArrowheads="1"/>
              </p:cNvSpPr>
              <p:nvPr/>
            </p:nvSpPr>
            <p:spPr bwMode="auto">
              <a:xfrm>
                <a:off x="2542" y="1014"/>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08" name="Rectangle 192">
                <a:extLst>
                  <a:ext uri="{FF2B5EF4-FFF2-40B4-BE49-F238E27FC236}">
                    <a16:creationId xmlns:a16="http://schemas.microsoft.com/office/drawing/2014/main" id="{F0BC9BDB-DC10-1430-E3F7-5A8BE58C1CD1}"/>
                  </a:ext>
                </a:extLst>
              </p:cNvPr>
              <p:cNvSpPr>
                <a:spLocks noChangeArrowheads="1"/>
              </p:cNvSpPr>
              <p:nvPr/>
            </p:nvSpPr>
            <p:spPr bwMode="auto">
              <a:xfrm>
                <a:off x="2706" y="10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09" name="Rectangle 193">
                <a:extLst>
                  <a:ext uri="{FF2B5EF4-FFF2-40B4-BE49-F238E27FC236}">
                    <a16:creationId xmlns:a16="http://schemas.microsoft.com/office/drawing/2014/main" id="{FACECE49-6256-B5C2-9D62-609BDF05E248}"/>
                  </a:ext>
                </a:extLst>
              </p:cNvPr>
              <p:cNvSpPr>
                <a:spLocks noChangeArrowheads="1"/>
              </p:cNvSpPr>
              <p:nvPr/>
            </p:nvSpPr>
            <p:spPr bwMode="auto">
              <a:xfrm>
                <a:off x="2830" y="10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10" name="Rectangle 194">
                <a:extLst>
                  <a:ext uri="{FF2B5EF4-FFF2-40B4-BE49-F238E27FC236}">
                    <a16:creationId xmlns:a16="http://schemas.microsoft.com/office/drawing/2014/main" id="{1D541329-5C13-946B-8C76-B670F5F0FB60}"/>
                  </a:ext>
                </a:extLst>
              </p:cNvPr>
              <p:cNvSpPr>
                <a:spLocks noChangeArrowheads="1"/>
              </p:cNvSpPr>
              <p:nvPr/>
            </p:nvSpPr>
            <p:spPr bwMode="auto">
              <a:xfrm>
                <a:off x="3118" y="101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0.55</a:t>
                </a:r>
                <a:endParaRPr lang="en-US" altLang="en-US" sz="1500">
                  <a:latin typeface="Arial" panose="020B0604020202020204" pitchFamily="34" charset="0"/>
                </a:endParaRPr>
              </a:p>
            </p:txBody>
          </p:sp>
          <p:sp>
            <p:nvSpPr>
              <p:cNvPr id="521411" name="Rectangle 195">
                <a:extLst>
                  <a:ext uri="{FF2B5EF4-FFF2-40B4-BE49-F238E27FC236}">
                    <a16:creationId xmlns:a16="http://schemas.microsoft.com/office/drawing/2014/main" id="{CF22C198-22A0-9DDA-BA23-86C3F1A3CD6E}"/>
                  </a:ext>
                </a:extLst>
              </p:cNvPr>
              <p:cNvSpPr>
                <a:spLocks noChangeArrowheads="1"/>
              </p:cNvSpPr>
              <p:nvPr/>
            </p:nvSpPr>
            <p:spPr bwMode="auto">
              <a:xfrm>
                <a:off x="3272" y="10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12" name="Rectangle 196">
                <a:extLst>
                  <a:ext uri="{FF2B5EF4-FFF2-40B4-BE49-F238E27FC236}">
                    <a16:creationId xmlns:a16="http://schemas.microsoft.com/office/drawing/2014/main" id="{BA323624-50A9-B410-F91C-44AA78D2C242}"/>
                  </a:ext>
                </a:extLst>
              </p:cNvPr>
              <p:cNvSpPr>
                <a:spLocks noChangeArrowheads="1"/>
              </p:cNvSpPr>
              <p:nvPr/>
            </p:nvSpPr>
            <p:spPr bwMode="auto">
              <a:xfrm>
                <a:off x="2254" y="110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21413" name="Rectangle 197">
                <a:extLst>
                  <a:ext uri="{FF2B5EF4-FFF2-40B4-BE49-F238E27FC236}">
                    <a16:creationId xmlns:a16="http://schemas.microsoft.com/office/drawing/2014/main" id="{33AAEE8D-A0BA-5674-4C45-06AE22B88376}"/>
                  </a:ext>
                </a:extLst>
              </p:cNvPr>
              <p:cNvSpPr>
                <a:spLocks noChangeArrowheads="1"/>
              </p:cNvSpPr>
              <p:nvPr/>
            </p:nvSpPr>
            <p:spPr bwMode="auto">
              <a:xfrm>
                <a:off x="2298" y="11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14" name="Rectangle 198">
                <a:extLst>
                  <a:ext uri="{FF2B5EF4-FFF2-40B4-BE49-F238E27FC236}">
                    <a16:creationId xmlns:a16="http://schemas.microsoft.com/office/drawing/2014/main" id="{97F5A2A8-7D3A-8641-85C8-B2E30DE83DA8}"/>
                  </a:ext>
                </a:extLst>
              </p:cNvPr>
              <p:cNvSpPr>
                <a:spLocks noChangeArrowheads="1"/>
              </p:cNvSpPr>
              <p:nvPr/>
            </p:nvSpPr>
            <p:spPr bwMode="auto">
              <a:xfrm>
                <a:off x="2542" y="1106"/>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15" name="Rectangle 199">
                <a:extLst>
                  <a:ext uri="{FF2B5EF4-FFF2-40B4-BE49-F238E27FC236}">
                    <a16:creationId xmlns:a16="http://schemas.microsoft.com/office/drawing/2014/main" id="{46B0039C-C8EB-5DDD-1AF3-9DA207C8AAE9}"/>
                  </a:ext>
                </a:extLst>
              </p:cNvPr>
              <p:cNvSpPr>
                <a:spLocks noChangeArrowheads="1"/>
              </p:cNvSpPr>
              <p:nvPr/>
            </p:nvSpPr>
            <p:spPr bwMode="auto">
              <a:xfrm>
                <a:off x="2706" y="11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16" name="Rectangle 200">
                <a:extLst>
                  <a:ext uri="{FF2B5EF4-FFF2-40B4-BE49-F238E27FC236}">
                    <a16:creationId xmlns:a16="http://schemas.microsoft.com/office/drawing/2014/main" id="{CD9471E6-B86F-A9DA-9256-0A337A17EDA9}"/>
                  </a:ext>
                </a:extLst>
              </p:cNvPr>
              <p:cNvSpPr>
                <a:spLocks noChangeArrowheads="1"/>
              </p:cNvSpPr>
              <p:nvPr/>
            </p:nvSpPr>
            <p:spPr bwMode="auto">
              <a:xfrm>
                <a:off x="2830" y="11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17" name="Rectangle 201">
                <a:extLst>
                  <a:ext uri="{FF2B5EF4-FFF2-40B4-BE49-F238E27FC236}">
                    <a16:creationId xmlns:a16="http://schemas.microsoft.com/office/drawing/2014/main" id="{D5404954-8A4B-87B4-FD88-CF8B8AB6FFCB}"/>
                  </a:ext>
                </a:extLst>
              </p:cNvPr>
              <p:cNvSpPr>
                <a:spLocks noChangeArrowheads="1"/>
              </p:cNvSpPr>
              <p:nvPr/>
            </p:nvSpPr>
            <p:spPr bwMode="auto">
              <a:xfrm>
                <a:off x="3118" y="1106"/>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0.55</a:t>
                </a:r>
                <a:endParaRPr lang="en-US" altLang="en-US" sz="1500">
                  <a:latin typeface="Arial" panose="020B0604020202020204" pitchFamily="34" charset="0"/>
                </a:endParaRPr>
              </a:p>
            </p:txBody>
          </p:sp>
          <p:sp>
            <p:nvSpPr>
              <p:cNvPr id="521418" name="Rectangle 202">
                <a:extLst>
                  <a:ext uri="{FF2B5EF4-FFF2-40B4-BE49-F238E27FC236}">
                    <a16:creationId xmlns:a16="http://schemas.microsoft.com/office/drawing/2014/main" id="{7016C148-07BB-A205-402A-5A3D33462B2B}"/>
                  </a:ext>
                </a:extLst>
              </p:cNvPr>
              <p:cNvSpPr>
                <a:spLocks noChangeArrowheads="1"/>
              </p:cNvSpPr>
              <p:nvPr/>
            </p:nvSpPr>
            <p:spPr bwMode="auto">
              <a:xfrm>
                <a:off x="3272" y="11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19" name="Rectangle 203">
                <a:extLst>
                  <a:ext uri="{FF2B5EF4-FFF2-40B4-BE49-F238E27FC236}">
                    <a16:creationId xmlns:a16="http://schemas.microsoft.com/office/drawing/2014/main" id="{A568EF00-8ADF-BEC0-DF7D-A340989C91BE}"/>
                  </a:ext>
                </a:extLst>
              </p:cNvPr>
              <p:cNvSpPr>
                <a:spLocks noChangeArrowheads="1"/>
              </p:cNvSpPr>
              <p:nvPr/>
            </p:nvSpPr>
            <p:spPr bwMode="auto">
              <a:xfrm>
                <a:off x="2254" y="1198"/>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21420" name="Rectangle 204">
                <a:extLst>
                  <a:ext uri="{FF2B5EF4-FFF2-40B4-BE49-F238E27FC236}">
                    <a16:creationId xmlns:a16="http://schemas.microsoft.com/office/drawing/2014/main" id="{E08F5838-A705-5411-9DC1-C1BF7755D967}"/>
                  </a:ext>
                </a:extLst>
              </p:cNvPr>
              <p:cNvSpPr>
                <a:spLocks noChangeArrowheads="1"/>
              </p:cNvSpPr>
              <p:nvPr/>
            </p:nvSpPr>
            <p:spPr bwMode="auto">
              <a:xfrm>
                <a:off x="2298" y="11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21" name="Rectangle 205">
                <a:extLst>
                  <a:ext uri="{FF2B5EF4-FFF2-40B4-BE49-F238E27FC236}">
                    <a16:creationId xmlns:a16="http://schemas.microsoft.com/office/drawing/2014/main" id="{7F45867E-DF89-8EE6-EA93-0078C79314D8}"/>
                  </a:ext>
                </a:extLst>
              </p:cNvPr>
              <p:cNvSpPr>
                <a:spLocks noChangeArrowheads="1"/>
              </p:cNvSpPr>
              <p:nvPr/>
            </p:nvSpPr>
            <p:spPr bwMode="auto">
              <a:xfrm>
                <a:off x="2542" y="1198"/>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22" name="Rectangle 206">
                <a:extLst>
                  <a:ext uri="{FF2B5EF4-FFF2-40B4-BE49-F238E27FC236}">
                    <a16:creationId xmlns:a16="http://schemas.microsoft.com/office/drawing/2014/main" id="{BF941110-C809-8386-7D48-768B3C1235A7}"/>
                  </a:ext>
                </a:extLst>
              </p:cNvPr>
              <p:cNvSpPr>
                <a:spLocks noChangeArrowheads="1"/>
              </p:cNvSpPr>
              <p:nvPr/>
            </p:nvSpPr>
            <p:spPr bwMode="auto">
              <a:xfrm>
                <a:off x="2706" y="11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23" name="Rectangle 207">
                <a:extLst>
                  <a:ext uri="{FF2B5EF4-FFF2-40B4-BE49-F238E27FC236}">
                    <a16:creationId xmlns:a16="http://schemas.microsoft.com/office/drawing/2014/main" id="{D4B7DD01-174D-F6BC-AE7B-5E2C520185D6}"/>
                  </a:ext>
                </a:extLst>
              </p:cNvPr>
              <p:cNvSpPr>
                <a:spLocks noChangeArrowheads="1"/>
              </p:cNvSpPr>
              <p:nvPr/>
            </p:nvSpPr>
            <p:spPr bwMode="auto">
              <a:xfrm>
                <a:off x="2830" y="11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grpSp>
        <p:grpSp>
          <p:nvGrpSpPr>
            <p:cNvPr id="521625" name="Group 409">
              <a:extLst>
                <a:ext uri="{FF2B5EF4-FFF2-40B4-BE49-F238E27FC236}">
                  <a16:creationId xmlns:a16="http://schemas.microsoft.com/office/drawing/2014/main" id="{504BB37A-CAD9-351B-4B12-4E58D743D7FF}"/>
                </a:ext>
              </a:extLst>
            </p:cNvPr>
            <p:cNvGrpSpPr>
              <a:grpSpLocks/>
            </p:cNvGrpSpPr>
            <p:nvPr/>
          </p:nvGrpSpPr>
          <p:grpSpPr bwMode="auto">
            <a:xfrm>
              <a:off x="2254" y="1014"/>
              <a:ext cx="2372" cy="1831"/>
              <a:chOff x="2254" y="1014"/>
              <a:chExt cx="2372" cy="1831"/>
            </a:xfrm>
          </p:grpSpPr>
          <p:sp>
            <p:nvSpPr>
              <p:cNvPr id="521425" name="Rectangle 209">
                <a:extLst>
                  <a:ext uri="{FF2B5EF4-FFF2-40B4-BE49-F238E27FC236}">
                    <a16:creationId xmlns:a16="http://schemas.microsoft.com/office/drawing/2014/main" id="{91FF6F05-2DDC-DCDE-2B65-7FCD7CDDD153}"/>
                  </a:ext>
                </a:extLst>
              </p:cNvPr>
              <p:cNvSpPr>
                <a:spLocks noChangeArrowheads="1"/>
              </p:cNvSpPr>
              <p:nvPr/>
            </p:nvSpPr>
            <p:spPr bwMode="auto">
              <a:xfrm>
                <a:off x="3118" y="1198"/>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1.05</a:t>
                </a:r>
                <a:endParaRPr lang="en-US" altLang="en-US" sz="1500">
                  <a:latin typeface="Arial" panose="020B0604020202020204" pitchFamily="34" charset="0"/>
                </a:endParaRPr>
              </a:p>
            </p:txBody>
          </p:sp>
          <p:sp>
            <p:nvSpPr>
              <p:cNvPr id="521426" name="Rectangle 210">
                <a:extLst>
                  <a:ext uri="{FF2B5EF4-FFF2-40B4-BE49-F238E27FC236}">
                    <a16:creationId xmlns:a16="http://schemas.microsoft.com/office/drawing/2014/main" id="{8AD648DF-F70C-CC2A-FA14-E98979A418CB}"/>
                  </a:ext>
                </a:extLst>
              </p:cNvPr>
              <p:cNvSpPr>
                <a:spLocks noChangeArrowheads="1"/>
              </p:cNvSpPr>
              <p:nvPr/>
            </p:nvSpPr>
            <p:spPr bwMode="auto">
              <a:xfrm>
                <a:off x="3272" y="11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27" name="Rectangle 211">
                <a:extLst>
                  <a:ext uri="{FF2B5EF4-FFF2-40B4-BE49-F238E27FC236}">
                    <a16:creationId xmlns:a16="http://schemas.microsoft.com/office/drawing/2014/main" id="{90130AEA-7859-814D-B5C0-F4D3AB74D29B}"/>
                  </a:ext>
                </a:extLst>
              </p:cNvPr>
              <p:cNvSpPr>
                <a:spLocks noChangeArrowheads="1"/>
              </p:cNvSpPr>
              <p:nvPr/>
            </p:nvSpPr>
            <p:spPr bwMode="auto">
              <a:xfrm>
                <a:off x="2254" y="1289"/>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21428" name="Rectangle 212">
                <a:extLst>
                  <a:ext uri="{FF2B5EF4-FFF2-40B4-BE49-F238E27FC236}">
                    <a16:creationId xmlns:a16="http://schemas.microsoft.com/office/drawing/2014/main" id="{3171E285-2541-E0AF-A4B4-6CA119E8EFFB}"/>
                  </a:ext>
                </a:extLst>
              </p:cNvPr>
              <p:cNvSpPr>
                <a:spLocks noChangeArrowheads="1"/>
              </p:cNvSpPr>
              <p:nvPr/>
            </p:nvSpPr>
            <p:spPr bwMode="auto">
              <a:xfrm>
                <a:off x="2298" y="128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29" name="Rectangle 213">
                <a:extLst>
                  <a:ext uri="{FF2B5EF4-FFF2-40B4-BE49-F238E27FC236}">
                    <a16:creationId xmlns:a16="http://schemas.microsoft.com/office/drawing/2014/main" id="{6F6B9096-C7E6-219D-9B67-597B38F63CEE}"/>
                  </a:ext>
                </a:extLst>
              </p:cNvPr>
              <p:cNvSpPr>
                <a:spLocks noChangeArrowheads="1"/>
              </p:cNvSpPr>
              <p:nvPr/>
            </p:nvSpPr>
            <p:spPr bwMode="auto">
              <a:xfrm>
                <a:off x="2542" y="1289"/>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30" name="Rectangle 214">
                <a:extLst>
                  <a:ext uri="{FF2B5EF4-FFF2-40B4-BE49-F238E27FC236}">
                    <a16:creationId xmlns:a16="http://schemas.microsoft.com/office/drawing/2014/main" id="{A5E2361F-6E6D-CB38-B32F-E68C049ABDD4}"/>
                  </a:ext>
                </a:extLst>
              </p:cNvPr>
              <p:cNvSpPr>
                <a:spLocks noChangeArrowheads="1"/>
              </p:cNvSpPr>
              <p:nvPr/>
            </p:nvSpPr>
            <p:spPr bwMode="auto">
              <a:xfrm>
                <a:off x="2706" y="128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31" name="Rectangle 215">
                <a:extLst>
                  <a:ext uri="{FF2B5EF4-FFF2-40B4-BE49-F238E27FC236}">
                    <a16:creationId xmlns:a16="http://schemas.microsoft.com/office/drawing/2014/main" id="{C1C28EC6-EC01-5ECB-EA7B-8700DD7B14D2}"/>
                  </a:ext>
                </a:extLst>
              </p:cNvPr>
              <p:cNvSpPr>
                <a:spLocks noChangeArrowheads="1"/>
              </p:cNvSpPr>
              <p:nvPr/>
            </p:nvSpPr>
            <p:spPr bwMode="auto">
              <a:xfrm>
                <a:off x="2830" y="1289"/>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32" name="Rectangle 216">
                <a:extLst>
                  <a:ext uri="{FF2B5EF4-FFF2-40B4-BE49-F238E27FC236}">
                    <a16:creationId xmlns:a16="http://schemas.microsoft.com/office/drawing/2014/main" id="{BA6EAD03-84B0-FBB5-3B4C-855A66AAE659}"/>
                  </a:ext>
                </a:extLst>
              </p:cNvPr>
              <p:cNvSpPr>
                <a:spLocks noChangeArrowheads="1"/>
              </p:cNvSpPr>
              <p:nvPr/>
            </p:nvSpPr>
            <p:spPr bwMode="auto">
              <a:xfrm>
                <a:off x="3118" y="1289"/>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433" name="Rectangle 217">
                <a:extLst>
                  <a:ext uri="{FF2B5EF4-FFF2-40B4-BE49-F238E27FC236}">
                    <a16:creationId xmlns:a16="http://schemas.microsoft.com/office/drawing/2014/main" id="{04033A7F-3F89-CB24-5DE1-8E99E88CFCF5}"/>
                  </a:ext>
                </a:extLst>
              </p:cNvPr>
              <p:cNvSpPr>
                <a:spLocks noChangeArrowheads="1"/>
              </p:cNvSpPr>
              <p:nvPr/>
            </p:nvSpPr>
            <p:spPr bwMode="auto">
              <a:xfrm>
                <a:off x="3272" y="128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34" name="Rectangle 218">
                <a:extLst>
                  <a:ext uri="{FF2B5EF4-FFF2-40B4-BE49-F238E27FC236}">
                    <a16:creationId xmlns:a16="http://schemas.microsoft.com/office/drawing/2014/main" id="{80241607-276B-8383-F906-C242B5B890A1}"/>
                  </a:ext>
                </a:extLst>
              </p:cNvPr>
              <p:cNvSpPr>
                <a:spLocks noChangeArrowheads="1"/>
              </p:cNvSpPr>
              <p:nvPr/>
            </p:nvSpPr>
            <p:spPr bwMode="auto">
              <a:xfrm>
                <a:off x="2254" y="1382"/>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21435" name="Rectangle 219">
                <a:extLst>
                  <a:ext uri="{FF2B5EF4-FFF2-40B4-BE49-F238E27FC236}">
                    <a16:creationId xmlns:a16="http://schemas.microsoft.com/office/drawing/2014/main" id="{7F63C155-ACBA-2A46-DBCB-9681E25A8814}"/>
                  </a:ext>
                </a:extLst>
              </p:cNvPr>
              <p:cNvSpPr>
                <a:spLocks noChangeArrowheads="1"/>
              </p:cNvSpPr>
              <p:nvPr/>
            </p:nvSpPr>
            <p:spPr bwMode="auto">
              <a:xfrm>
                <a:off x="2298" y="138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36" name="Rectangle 220">
                <a:extLst>
                  <a:ext uri="{FF2B5EF4-FFF2-40B4-BE49-F238E27FC236}">
                    <a16:creationId xmlns:a16="http://schemas.microsoft.com/office/drawing/2014/main" id="{AD9DAF54-B67B-3DC0-70CC-04A07BF104D1}"/>
                  </a:ext>
                </a:extLst>
              </p:cNvPr>
              <p:cNvSpPr>
                <a:spLocks noChangeArrowheads="1"/>
              </p:cNvSpPr>
              <p:nvPr/>
            </p:nvSpPr>
            <p:spPr bwMode="auto">
              <a:xfrm>
                <a:off x="2542" y="1382"/>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37" name="Rectangle 221">
                <a:extLst>
                  <a:ext uri="{FF2B5EF4-FFF2-40B4-BE49-F238E27FC236}">
                    <a16:creationId xmlns:a16="http://schemas.microsoft.com/office/drawing/2014/main" id="{4819B67B-6CF6-21C6-00E3-561DE5D1010F}"/>
                  </a:ext>
                </a:extLst>
              </p:cNvPr>
              <p:cNvSpPr>
                <a:spLocks noChangeArrowheads="1"/>
              </p:cNvSpPr>
              <p:nvPr/>
            </p:nvSpPr>
            <p:spPr bwMode="auto">
              <a:xfrm>
                <a:off x="2706" y="138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38" name="Rectangle 222">
                <a:extLst>
                  <a:ext uri="{FF2B5EF4-FFF2-40B4-BE49-F238E27FC236}">
                    <a16:creationId xmlns:a16="http://schemas.microsoft.com/office/drawing/2014/main" id="{32783BA8-FFBC-97EE-B650-0149455B0478}"/>
                  </a:ext>
                </a:extLst>
              </p:cNvPr>
              <p:cNvSpPr>
                <a:spLocks noChangeArrowheads="1"/>
              </p:cNvSpPr>
              <p:nvPr/>
            </p:nvSpPr>
            <p:spPr bwMode="auto">
              <a:xfrm>
                <a:off x="2830" y="138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39" name="Rectangle 223">
                <a:extLst>
                  <a:ext uri="{FF2B5EF4-FFF2-40B4-BE49-F238E27FC236}">
                    <a16:creationId xmlns:a16="http://schemas.microsoft.com/office/drawing/2014/main" id="{B1D535D5-9668-C111-19E1-0D71F5651464}"/>
                  </a:ext>
                </a:extLst>
              </p:cNvPr>
              <p:cNvSpPr>
                <a:spLocks noChangeArrowheads="1"/>
              </p:cNvSpPr>
              <p:nvPr/>
            </p:nvSpPr>
            <p:spPr bwMode="auto">
              <a:xfrm>
                <a:off x="3118" y="138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440" name="Rectangle 224">
                <a:extLst>
                  <a:ext uri="{FF2B5EF4-FFF2-40B4-BE49-F238E27FC236}">
                    <a16:creationId xmlns:a16="http://schemas.microsoft.com/office/drawing/2014/main" id="{8AFDCD95-114E-272B-D83E-8DCD255B7743}"/>
                  </a:ext>
                </a:extLst>
              </p:cNvPr>
              <p:cNvSpPr>
                <a:spLocks noChangeArrowheads="1"/>
              </p:cNvSpPr>
              <p:nvPr/>
            </p:nvSpPr>
            <p:spPr bwMode="auto">
              <a:xfrm>
                <a:off x="3272" y="138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41" name="Rectangle 225">
                <a:extLst>
                  <a:ext uri="{FF2B5EF4-FFF2-40B4-BE49-F238E27FC236}">
                    <a16:creationId xmlns:a16="http://schemas.microsoft.com/office/drawing/2014/main" id="{EB645568-BE50-E8A3-885B-7C9C0596DD40}"/>
                  </a:ext>
                </a:extLst>
              </p:cNvPr>
              <p:cNvSpPr>
                <a:spLocks noChangeArrowheads="1"/>
              </p:cNvSpPr>
              <p:nvPr/>
            </p:nvSpPr>
            <p:spPr bwMode="auto">
              <a:xfrm>
                <a:off x="2254" y="147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21442" name="Rectangle 226">
                <a:extLst>
                  <a:ext uri="{FF2B5EF4-FFF2-40B4-BE49-F238E27FC236}">
                    <a16:creationId xmlns:a16="http://schemas.microsoft.com/office/drawing/2014/main" id="{E7DEC92E-8F10-85A8-A7FA-06E5DDC82984}"/>
                  </a:ext>
                </a:extLst>
              </p:cNvPr>
              <p:cNvSpPr>
                <a:spLocks noChangeArrowheads="1"/>
              </p:cNvSpPr>
              <p:nvPr/>
            </p:nvSpPr>
            <p:spPr bwMode="auto">
              <a:xfrm>
                <a:off x="2298" y="147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43" name="Rectangle 227">
                <a:extLst>
                  <a:ext uri="{FF2B5EF4-FFF2-40B4-BE49-F238E27FC236}">
                    <a16:creationId xmlns:a16="http://schemas.microsoft.com/office/drawing/2014/main" id="{7858614E-3CD0-552C-9269-B5CB21A8EEE3}"/>
                  </a:ext>
                </a:extLst>
              </p:cNvPr>
              <p:cNvSpPr>
                <a:spLocks noChangeArrowheads="1"/>
              </p:cNvSpPr>
              <p:nvPr/>
            </p:nvSpPr>
            <p:spPr bwMode="auto">
              <a:xfrm>
                <a:off x="2542" y="1474"/>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44" name="Rectangle 228">
                <a:extLst>
                  <a:ext uri="{FF2B5EF4-FFF2-40B4-BE49-F238E27FC236}">
                    <a16:creationId xmlns:a16="http://schemas.microsoft.com/office/drawing/2014/main" id="{D4D9A07E-D7C6-9537-4C64-7D3C6E3B86D5}"/>
                  </a:ext>
                </a:extLst>
              </p:cNvPr>
              <p:cNvSpPr>
                <a:spLocks noChangeArrowheads="1"/>
              </p:cNvSpPr>
              <p:nvPr/>
            </p:nvSpPr>
            <p:spPr bwMode="auto">
              <a:xfrm>
                <a:off x="2706" y="147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45" name="Rectangle 229">
                <a:extLst>
                  <a:ext uri="{FF2B5EF4-FFF2-40B4-BE49-F238E27FC236}">
                    <a16:creationId xmlns:a16="http://schemas.microsoft.com/office/drawing/2014/main" id="{2230D3BB-2A8A-6BEA-9BAC-77826C67D233}"/>
                  </a:ext>
                </a:extLst>
              </p:cNvPr>
              <p:cNvSpPr>
                <a:spLocks noChangeArrowheads="1"/>
              </p:cNvSpPr>
              <p:nvPr/>
            </p:nvSpPr>
            <p:spPr bwMode="auto">
              <a:xfrm>
                <a:off x="2830" y="147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46" name="Rectangle 230">
                <a:extLst>
                  <a:ext uri="{FF2B5EF4-FFF2-40B4-BE49-F238E27FC236}">
                    <a16:creationId xmlns:a16="http://schemas.microsoft.com/office/drawing/2014/main" id="{4D08A06A-B982-F52C-A0FF-79C9B002F2CD}"/>
                  </a:ext>
                </a:extLst>
              </p:cNvPr>
              <p:cNvSpPr>
                <a:spLocks noChangeArrowheads="1"/>
              </p:cNvSpPr>
              <p:nvPr/>
            </p:nvSpPr>
            <p:spPr bwMode="auto">
              <a:xfrm>
                <a:off x="3118" y="147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0.75</a:t>
                </a:r>
                <a:endParaRPr lang="en-US" altLang="en-US" sz="1500">
                  <a:latin typeface="Arial" panose="020B0604020202020204" pitchFamily="34" charset="0"/>
                </a:endParaRPr>
              </a:p>
            </p:txBody>
          </p:sp>
          <p:sp>
            <p:nvSpPr>
              <p:cNvPr id="521447" name="Rectangle 231">
                <a:extLst>
                  <a:ext uri="{FF2B5EF4-FFF2-40B4-BE49-F238E27FC236}">
                    <a16:creationId xmlns:a16="http://schemas.microsoft.com/office/drawing/2014/main" id="{1799C9D5-B026-0139-1207-E07C31490B9D}"/>
                  </a:ext>
                </a:extLst>
              </p:cNvPr>
              <p:cNvSpPr>
                <a:spLocks noChangeArrowheads="1"/>
              </p:cNvSpPr>
              <p:nvPr/>
            </p:nvSpPr>
            <p:spPr bwMode="auto">
              <a:xfrm>
                <a:off x="3272" y="147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48" name="Rectangle 232">
                <a:extLst>
                  <a:ext uri="{FF2B5EF4-FFF2-40B4-BE49-F238E27FC236}">
                    <a16:creationId xmlns:a16="http://schemas.microsoft.com/office/drawing/2014/main" id="{C506B0CF-F604-025C-106B-361CD01E7B2C}"/>
                  </a:ext>
                </a:extLst>
              </p:cNvPr>
              <p:cNvSpPr>
                <a:spLocks noChangeArrowheads="1"/>
              </p:cNvSpPr>
              <p:nvPr/>
            </p:nvSpPr>
            <p:spPr bwMode="auto">
              <a:xfrm>
                <a:off x="2254" y="1567"/>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21449" name="Rectangle 233">
                <a:extLst>
                  <a:ext uri="{FF2B5EF4-FFF2-40B4-BE49-F238E27FC236}">
                    <a16:creationId xmlns:a16="http://schemas.microsoft.com/office/drawing/2014/main" id="{002B476F-F91A-0841-981B-CA3999F6268B}"/>
                  </a:ext>
                </a:extLst>
              </p:cNvPr>
              <p:cNvSpPr>
                <a:spLocks noChangeArrowheads="1"/>
              </p:cNvSpPr>
              <p:nvPr/>
            </p:nvSpPr>
            <p:spPr bwMode="auto">
              <a:xfrm>
                <a:off x="2298" y="1567"/>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50" name="Rectangle 234">
                <a:extLst>
                  <a:ext uri="{FF2B5EF4-FFF2-40B4-BE49-F238E27FC236}">
                    <a16:creationId xmlns:a16="http://schemas.microsoft.com/office/drawing/2014/main" id="{1FFD0150-01E5-35AA-6CC0-1FE07F903985}"/>
                  </a:ext>
                </a:extLst>
              </p:cNvPr>
              <p:cNvSpPr>
                <a:spLocks noChangeArrowheads="1"/>
              </p:cNvSpPr>
              <p:nvPr/>
            </p:nvSpPr>
            <p:spPr bwMode="auto">
              <a:xfrm>
                <a:off x="2542" y="1567"/>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51" name="Rectangle 235">
                <a:extLst>
                  <a:ext uri="{FF2B5EF4-FFF2-40B4-BE49-F238E27FC236}">
                    <a16:creationId xmlns:a16="http://schemas.microsoft.com/office/drawing/2014/main" id="{85A63504-2139-B9D2-3A0E-8375420EDD78}"/>
                  </a:ext>
                </a:extLst>
              </p:cNvPr>
              <p:cNvSpPr>
                <a:spLocks noChangeArrowheads="1"/>
              </p:cNvSpPr>
              <p:nvPr/>
            </p:nvSpPr>
            <p:spPr bwMode="auto">
              <a:xfrm>
                <a:off x="2706" y="1567"/>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52" name="Rectangle 236">
                <a:extLst>
                  <a:ext uri="{FF2B5EF4-FFF2-40B4-BE49-F238E27FC236}">
                    <a16:creationId xmlns:a16="http://schemas.microsoft.com/office/drawing/2014/main" id="{970988A9-D547-D717-5756-66C8882E449F}"/>
                  </a:ext>
                </a:extLst>
              </p:cNvPr>
              <p:cNvSpPr>
                <a:spLocks noChangeArrowheads="1"/>
              </p:cNvSpPr>
              <p:nvPr/>
            </p:nvSpPr>
            <p:spPr bwMode="auto">
              <a:xfrm>
                <a:off x="2830" y="1567"/>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53" name="Rectangle 237">
                <a:extLst>
                  <a:ext uri="{FF2B5EF4-FFF2-40B4-BE49-F238E27FC236}">
                    <a16:creationId xmlns:a16="http://schemas.microsoft.com/office/drawing/2014/main" id="{5A3F1B73-3BE5-859B-E2BC-764AEC318C3F}"/>
                  </a:ext>
                </a:extLst>
              </p:cNvPr>
              <p:cNvSpPr>
                <a:spLocks noChangeArrowheads="1"/>
              </p:cNvSpPr>
              <p:nvPr/>
            </p:nvSpPr>
            <p:spPr bwMode="auto">
              <a:xfrm>
                <a:off x="3118" y="1567"/>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454" name="Rectangle 238">
                <a:extLst>
                  <a:ext uri="{FF2B5EF4-FFF2-40B4-BE49-F238E27FC236}">
                    <a16:creationId xmlns:a16="http://schemas.microsoft.com/office/drawing/2014/main" id="{6F5A0B83-E45D-5292-3A16-455EA6BF7C4A}"/>
                  </a:ext>
                </a:extLst>
              </p:cNvPr>
              <p:cNvSpPr>
                <a:spLocks noChangeArrowheads="1"/>
              </p:cNvSpPr>
              <p:nvPr/>
            </p:nvSpPr>
            <p:spPr bwMode="auto">
              <a:xfrm>
                <a:off x="3272" y="1567"/>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55" name="Rectangle 239">
                <a:extLst>
                  <a:ext uri="{FF2B5EF4-FFF2-40B4-BE49-F238E27FC236}">
                    <a16:creationId xmlns:a16="http://schemas.microsoft.com/office/drawing/2014/main" id="{7C82B6B9-235E-CB62-DA89-F5D5B4A5CD05}"/>
                  </a:ext>
                </a:extLst>
              </p:cNvPr>
              <p:cNvSpPr>
                <a:spLocks noChangeArrowheads="1"/>
              </p:cNvSpPr>
              <p:nvPr/>
            </p:nvSpPr>
            <p:spPr bwMode="auto">
              <a:xfrm>
                <a:off x="2254" y="1659"/>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21456" name="Rectangle 240">
                <a:extLst>
                  <a:ext uri="{FF2B5EF4-FFF2-40B4-BE49-F238E27FC236}">
                    <a16:creationId xmlns:a16="http://schemas.microsoft.com/office/drawing/2014/main" id="{CF217E89-C5DB-675B-C1A2-AF80EB5F6051}"/>
                  </a:ext>
                </a:extLst>
              </p:cNvPr>
              <p:cNvSpPr>
                <a:spLocks noChangeArrowheads="1"/>
              </p:cNvSpPr>
              <p:nvPr/>
            </p:nvSpPr>
            <p:spPr bwMode="auto">
              <a:xfrm>
                <a:off x="2298" y="165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57" name="Rectangle 241">
                <a:extLst>
                  <a:ext uri="{FF2B5EF4-FFF2-40B4-BE49-F238E27FC236}">
                    <a16:creationId xmlns:a16="http://schemas.microsoft.com/office/drawing/2014/main" id="{DD00B847-A70F-33CD-D307-E4DA1B1045DD}"/>
                  </a:ext>
                </a:extLst>
              </p:cNvPr>
              <p:cNvSpPr>
                <a:spLocks noChangeArrowheads="1"/>
              </p:cNvSpPr>
              <p:nvPr/>
            </p:nvSpPr>
            <p:spPr bwMode="auto">
              <a:xfrm>
                <a:off x="2542" y="1659"/>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58" name="Rectangle 242">
                <a:extLst>
                  <a:ext uri="{FF2B5EF4-FFF2-40B4-BE49-F238E27FC236}">
                    <a16:creationId xmlns:a16="http://schemas.microsoft.com/office/drawing/2014/main" id="{FAF0015E-CC4A-07C7-1741-0AA85B444796}"/>
                  </a:ext>
                </a:extLst>
              </p:cNvPr>
              <p:cNvSpPr>
                <a:spLocks noChangeArrowheads="1"/>
              </p:cNvSpPr>
              <p:nvPr/>
            </p:nvSpPr>
            <p:spPr bwMode="auto">
              <a:xfrm>
                <a:off x="2706" y="165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59" name="Rectangle 243">
                <a:extLst>
                  <a:ext uri="{FF2B5EF4-FFF2-40B4-BE49-F238E27FC236}">
                    <a16:creationId xmlns:a16="http://schemas.microsoft.com/office/drawing/2014/main" id="{6360AEFC-312C-FE36-B41B-D3137553AA54}"/>
                  </a:ext>
                </a:extLst>
              </p:cNvPr>
              <p:cNvSpPr>
                <a:spLocks noChangeArrowheads="1"/>
              </p:cNvSpPr>
              <p:nvPr/>
            </p:nvSpPr>
            <p:spPr bwMode="auto">
              <a:xfrm>
                <a:off x="2830" y="1659"/>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60" name="Rectangle 244">
                <a:extLst>
                  <a:ext uri="{FF2B5EF4-FFF2-40B4-BE49-F238E27FC236}">
                    <a16:creationId xmlns:a16="http://schemas.microsoft.com/office/drawing/2014/main" id="{20AF0C43-CC49-6CF2-65B1-AD441805AF11}"/>
                  </a:ext>
                </a:extLst>
              </p:cNvPr>
              <p:cNvSpPr>
                <a:spLocks noChangeArrowheads="1"/>
              </p:cNvSpPr>
              <p:nvPr/>
            </p:nvSpPr>
            <p:spPr bwMode="auto">
              <a:xfrm>
                <a:off x="3118" y="1659"/>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0.75</a:t>
                </a:r>
                <a:endParaRPr lang="en-US" altLang="en-US" sz="1500">
                  <a:latin typeface="Arial" panose="020B0604020202020204" pitchFamily="34" charset="0"/>
                </a:endParaRPr>
              </a:p>
            </p:txBody>
          </p:sp>
          <p:sp>
            <p:nvSpPr>
              <p:cNvPr id="521461" name="Rectangle 245">
                <a:extLst>
                  <a:ext uri="{FF2B5EF4-FFF2-40B4-BE49-F238E27FC236}">
                    <a16:creationId xmlns:a16="http://schemas.microsoft.com/office/drawing/2014/main" id="{6F5678B6-B1A4-A417-A730-5389C4308619}"/>
                  </a:ext>
                </a:extLst>
              </p:cNvPr>
              <p:cNvSpPr>
                <a:spLocks noChangeArrowheads="1"/>
              </p:cNvSpPr>
              <p:nvPr/>
            </p:nvSpPr>
            <p:spPr bwMode="auto">
              <a:xfrm>
                <a:off x="3272" y="165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62" name="Rectangle 246">
                <a:extLst>
                  <a:ext uri="{FF2B5EF4-FFF2-40B4-BE49-F238E27FC236}">
                    <a16:creationId xmlns:a16="http://schemas.microsoft.com/office/drawing/2014/main" id="{C92C9E94-4631-4BA2-724B-0D0EA3536B41}"/>
                  </a:ext>
                </a:extLst>
              </p:cNvPr>
              <p:cNvSpPr>
                <a:spLocks noChangeArrowheads="1"/>
              </p:cNvSpPr>
              <p:nvPr/>
            </p:nvSpPr>
            <p:spPr bwMode="auto">
              <a:xfrm>
                <a:off x="2254" y="1751"/>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21463" name="Rectangle 247">
                <a:extLst>
                  <a:ext uri="{FF2B5EF4-FFF2-40B4-BE49-F238E27FC236}">
                    <a16:creationId xmlns:a16="http://schemas.microsoft.com/office/drawing/2014/main" id="{B7E44EE6-4635-99B0-3DB2-D43D1B9B05E5}"/>
                  </a:ext>
                </a:extLst>
              </p:cNvPr>
              <p:cNvSpPr>
                <a:spLocks noChangeArrowheads="1"/>
              </p:cNvSpPr>
              <p:nvPr/>
            </p:nvSpPr>
            <p:spPr bwMode="auto">
              <a:xfrm>
                <a:off x="2298" y="175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64" name="Rectangle 248">
                <a:extLst>
                  <a:ext uri="{FF2B5EF4-FFF2-40B4-BE49-F238E27FC236}">
                    <a16:creationId xmlns:a16="http://schemas.microsoft.com/office/drawing/2014/main" id="{DF83C433-A938-C452-5C87-4DA7D74A0753}"/>
                  </a:ext>
                </a:extLst>
              </p:cNvPr>
              <p:cNvSpPr>
                <a:spLocks noChangeArrowheads="1"/>
              </p:cNvSpPr>
              <p:nvPr/>
            </p:nvSpPr>
            <p:spPr bwMode="auto">
              <a:xfrm>
                <a:off x="2542" y="1751"/>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65" name="Rectangle 249">
                <a:extLst>
                  <a:ext uri="{FF2B5EF4-FFF2-40B4-BE49-F238E27FC236}">
                    <a16:creationId xmlns:a16="http://schemas.microsoft.com/office/drawing/2014/main" id="{224EBA1E-3DA4-F17B-5384-AE5A9152AE57}"/>
                  </a:ext>
                </a:extLst>
              </p:cNvPr>
              <p:cNvSpPr>
                <a:spLocks noChangeArrowheads="1"/>
              </p:cNvSpPr>
              <p:nvPr/>
            </p:nvSpPr>
            <p:spPr bwMode="auto">
              <a:xfrm>
                <a:off x="2706" y="175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66" name="Rectangle 250">
                <a:extLst>
                  <a:ext uri="{FF2B5EF4-FFF2-40B4-BE49-F238E27FC236}">
                    <a16:creationId xmlns:a16="http://schemas.microsoft.com/office/drawing/2014/main" id="{37BBB2E7-4A0E-DD33-424F-BA7604EC3B28}"/>
                  </a:ext>
                </a:extLst>
              </p:cNvPr>
              <p:cNvSpPr>
                <a:spLocks noChangeArrowheads="1"/>
              </p:cNvSpPr>
              <p:nvPr/>
            </p:nvSpPr>
            <p:spPr bwMode="auto">
              <a:xfrm>
                <a:off x="2830" y="175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67" name="Rectangle 251">
                <a:extLst>
                  <a:ext uri="{FF2B5EF4-FFF2-40B4-BE49-F238E27FC236}">
                    <a16:creationId xmlns:a16="http://schemas.microsoft.com/office/drawing/2014/main" id="{6F6CE21F-265A-3444-1CF2-44A384C90827}"/>
                  </a:ext>
                </a:extLst>
              </p:cNvPr>
              <p:cNvSpPr>
                <a:spLocks noChangeArrowheads="1"/>
              </p:cNvSpPr>
              <p:nvPr/>
            </p:nvSpPr>
            <p:spPr bwMode="auto">
              <a:xfrm>
                <a:off x="3118" y="1751"/>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0.40</a:t>
                </a:r>
                <a:endParaRPr lang="en-US" altLang="en-US" sz="1500">
                  <a:latin typeface="Arial" panose="020B0604020202020204" pitchFamily="34" charset="0"/>
                </a:endParaRPr>
              </a:p>
            </p:txBody>
          </p:sp>
          <p:sp>
            <p:nvSpPr>
              <p:cNvPr id="521468" name="Rectangle 252">
                <a:extLst>
                  <a:ext uri="{FF2B5EF4-FFF2-40B4-BE49-F238E27FC236}">
                    <a16:creationId xmlns:a16="http://schemas.microsoft.com/office/drawing/2014/main" id="{8DDABDBE-729B-C55C-4ECE-C21C4357D048}"/>
                  </a:ext>
                </a:extLst>
              </p:cNvPr>
              <p:cNvSpPr>
                <a:spLocks noChangeArrowheads="1"/>
              </p:cNvSpPr>
              <p:nvPr/>
            </p:nvSpPr>
            <p:spPr bwMode="auto">
              <a:xfrm>
                <a:off x="3272" y="175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69" name="Rectangle 253">
                <a:extLst>
                  <a:ext uri="{FF2B5EF4-FFF2-40B4-BE49-F238E27FC236}">
                    <a16:creationId xmlns:a16="http://schemas.microsoft.com/office/drawing/2014/main" id="{DD274745-97F5-F520-815C-AC6ECD83A862}"/>
                  </a:ext>
                </a:extLst>
              </p:cNvPr>
              <p:cNvSpPr>
                <a:spLocks noChangeArrowheads="1"/>
              </p:cNvSpPr>
              <p:nvPr/>
            </p:nvSpPr>
            <p:spPr bwMode="auto">
              <a:xfrm>
                <a:off x="2254" y="1841"/>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21470" name="Rectangle 254">
                <a:extLst>
                  <a:ext uri="{FF2B5EF4-FFF2-40B4-BE49-F238E27FC236}">
                    <a16:creationId xmlns:a16="http://schemas.microsoft.com/office/drawing/2014/main" id="{0E2B7524-5B44-A033-750C-63CB25DC3AAF}"/>
                  </a:ext>
                </a:extLst>
              </p:cNvPr>
              <p:cNvSpPr>
                <a:spLocks noChangeArrowheads="1"/>
              </p:cNvSpPr>
              <p:nvPr/>
            </p:nvSpPr>
            <p:spPr bwMode="auto">
              <a:xfrm>
                <a:off x="2298" y="184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71" name="Rectangle 255">
                <a:extLst>
                  <a:ext uri="{FF2B5EF4-FFF2-40B4-BE49-F238E27FC236}">
                    <a16:creationId xmlns:a16="http://schemas.microsoft.com/office/drawing/2014/main" id="{1F61910A-4F33-4BA6-FB31-704E08F74FD0}"/>
                  </a:ext>
                </a:extLst>
              </p:cNvPr>
              <p:cNvSpPr>
                <a:spLocks noChangeArrowheads="1"/>
              </p:cNvSpPr>
              <p:nvPr/>
            </p:nvSpPr>
            <p:spPr bwMode="auto">
              <a:xfrm>
                <a:off x="2542" y="1841"/>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72" name="Rectangle 256">
                <a:extLst>
                  <a:ext uri="{FF2B5EF4-FFF2-40B4-BE49-F238E27FC236}">
                    <a16:creationId xmlns:a16="http://schemas.microsoft.com/office/drawing/2014/main" id="{A10A5DEF-39F2-52AF-FF48-A7E9FC8CA711}"/>
                  </a:ext>
                </a:extLst>
              </p:cNvPr>
              <p:cNvSpPr>
                <a:spLocks noChangeArrowheads="1"/>
              </p:cNvSpPr>
              <p:nvPr/>
            </p:nvSpPr>
            <p:spPr bwMode="auto">
              <a:xfrm>
                <a:off x="2706" y="184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73" name="Rectangle 257">
                <a:extLst>
                  <a:ext uri="{FF2B5EF4-FFF2-40B4-BE49-F238E27FC236}">
                    <a16:creationId xmlns:a16="http://schemas.microsoft.com/office/drawing/2014/main" id="{91306BBE-5255-A03A-6634-F44626B8A1A4}"/>
                  </a:ext>
                </a:extLst>
              </p:cNvPr>
              <p:cNvSpPr>
                <a:spLocks noChangeArrowheads="1"/>
              </p:cNvSpPr>
              <p:nvPr/>
            </p:nvSpPr>
            <p:spPr bwMode="auto">
              <a:xfrm>
                <a:off x="2830" y="184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74" name="Rectangle 258">
                <a:extLst>
                  <a:ext uri="{FF2B5EF4-FFF2-40B4-BE49-F238E27FC236}">
                    <a16:creationId xmlns:a16="http://schemas.microsoft.com/office/drawing/2014/main" id="{764A5E32-E0B4-647A-622D-2C4F4D04FBCB}"/>
                  </a:ext>
                </a:extLst>
              </p:cNvPr>
              <p:cNvSpPr>
                <a:spLocks noChangeArrowheads="1"/>
              </p:cNvSpPr>
              <p:nvPr/>
            </p:nvSpPr>
            <p:spPr bwMode="auto">
              <a:xfrm>
                <a:off x="3118" y="1841"/>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0.40</a:t>
                </a:r>
                <a:endParaRPr lang="en-US" altLang="en-US" sz="1500">
                  <a:latin typeface="Arial" panose="020B0604020202020204" pitchFamily="34" charset="0"/>
                </a:endParaRPr>
              </a:p>
            </p:txBody>
          </p:sp>
          <p:sp>
            <p:nvSpPr>
              <p:cNvPr id="521475" name="Rectangle 259">
                <a:extLst>
                  <a:ext uri="{FF2B5EF4-FFF2-40B4-BE49-F238E27FC236}">
                    <a16:creationId xmlns:a16="http://schemas.microsoft.com/office/drawing/2014/main" id="{3D3A5029-A3CB-0DD9-E924-5870EEBB3798}"/>
                  </a:ext>
                </a:extLst>
              </p:cNvPr>
              <p:cNvSpPr>
                <a:spLocks noChangeArrowheads="1"/>
              </p:cNvSpPr>
              <p:nvPr/>
            </p:nvSpPr>
            <p:spPr bwMode="auto">
              <a:xfrm>
                <a:off x="3272" y="184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76" name="Rectangle 260">
                <a:extLst>
                  <a:ext uri="{FF2B5EF4-FFF2-40B4-BE49-F238E27FC236}">
                    <a16:creationId xmlns:a16="http://schemas.microsoft.com/office/drawing/2014/main" id="{E1506EBA-0DCB-757C-E54D-2951D08007F1}"/>
                  </a:ext>
                </a:extLst>
              </p:cNvPr>
              <p:cNvSpPr>
                <a:spLocks noChangeArrowheads="1"/>
              </p:cNvSpPr>
              <p:nvPr/>
            </p:nvSpPr>
            <p:spPr bwMode="auto">
              <a:xfrm>
                <a:off x="2254" y="1934"/>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21477" name="Rectangle 261">
                <a:extLst>
                  <a:ext uri="{FF2B5EF4-FFF2-40B4-BE49-F238E27FC236}">
                    <a16:creationId xmlns:a16="http://schemas.microsoft.com/office/drawing/2014/main" id="{8EB3A0B9-5632-4609-23B8-E833C149B76A}"/>
                  </a:ext>
                </a:extLst>
              </p:cNvPr>
              <p:cNvSpPr>
                <a:spLocks noChangeArrowheads="1"/>
              </p:cNvSpPr>
              <p:nvPr/>
            </p:nvSpPr>
            <p:spPr bwMode="auto">
              <a:xfrm>
                <a:off x="2298" y="1934"/>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78" name="Rectangle 262">
                <a:extLst>
                  <a:ext uri="{FF2B5EF4-FFF2-40B4-BE49-F238E27FC236}">
                    <a16:creationId xmlns:a16="http://schemas.microsoft.com/office/drawing/2014/main" id="{C1CC38BB-BBB0-7B87-F2C7-B14A0CB9722D}"/>
                  </a:ext>
                </a:extLst>
              </p:cNvPr>
              <p:cNvSpPr>
                <a:spLocks noChangeArrowheads="1"/>
              </p:cNvSpPr>
              <p:nvPr/>
            </p:nvSpPr>
            <p:spPr bwMode="auto">
              <a:xfrm>
                <a:off x="2542" y="1934"/>
                <a:ext cx="14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79" name="Rectangle 263">
                <a:extLst>
                  <a:ext uri="{FF2B5EF4-FFF2-40B4-BE49-F238E27FC236}">
                    <a16:creationId xmlns:a16="http://schemas.microsoft.com/office/drawing/2014/main" id="{63576D98-0877-317B-E237-A5BA9A687356}"/>
                  </a:ext>
                </a:extLst>
              </p:cNvPr>
              <p:cNvSpPr>
                <a:spLocks noChangeArrowheads="1"/>
              </p:cNvSpPr>
              <p:nvPr/>
            </p:nvSpPr>
            <p:spPr bwMode="auto">
              <a:xfrm>
                <a:off x="2706" y="1934"/>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80" name="Rectangle 264">
                <a:extLst>
                  <a:ext uri="{FF2B5EF4-FFF2-40B4-BE49-F238E27FC236}">
                    <a16:creationId xmlns:a16="http://schemas.microsoft.com/office/drawing/2014/main" id="{0633FE3E-3238-D153-1AE2-3A709CDDB08C}"/>
                  </a:ext>
                </a:extLst>
              </p:cNvPr>
              <p:cNvSpPr>
                <a:spLocks noChangeArrowheads="1"/>
              </p:cNvSpPr>
              <p:nvPr/>
            </p:nvSpPr>
            <p:spPr bwMode="auto">
              <a:xfrm>
                <a:off x="2830" y="1934"/>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81" name="Rectangle 265">
                <a:extLst>
                  <a:ext uri="{FF2B5EF4-FFF2-40B4-BE49-F238E27FC236}">
                    <a16:creationId xmlns:a16="http://schemas.microsoft.com/office/drawing/2014/main" id="{15C7EB30-86B3-6FE3-5082-BC8874A645D5}"/>
                  </a:ext>
                </a:extLst>
              </p:cNvPr>
              <p:cNvSpPr>
                <a:spLocks noChangeArrowheads="1"/>
              </p:cNvSpPr>
              <p:nvPr/>
            </p:nvSpPr>
            <p:spPr bwMode="auto">
              <a:xfrm>
                <a:off x="3118" y="1934"/>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482" name="Rectangle 266">
                <a:extLst>
                  <a:ext uri="{FF2B5EF4-FFF2-40B4-BE49-F238E27FC236}">
                    <a16:creationId xmlns:a16="http://schemas.microsoft.com/office/drawing/2014/main" id="{5EE9D1F9-9446-C16F-F213-656EA52AD4C1}"/>
                  </a:ext>
                </a:extLst>
              </p:cNvPr>
              <p:cNvSpPr>
                <a:spLocks noChangeArrowheads="1"/>
              </p:cNvSpPr>
              <p:nvPr/>
            </p:nvSpPr>
            <p:spPr bwMode="auto">
              <a:xfrm>
                <a:off x="3272" y="1934"/>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83" name="Rectangle 267">
                <a:extLst>
                  <a:ext uri="{FF2B5EF4-FFF2-40B4-BE49-F238E27FC236}">
                    <a16:creationId xmlns:a16="http://schemas.microsoft.com/office/drawing/2014/main" id="{2C5F8F6E-39DD-E32F-3A43-46C1BD2A8E62}"/>
                  </a:ext>
                </a:extLst>
              </p:cNvPr>
              <p:cNvSpPr>
                <a:spLocks noChangeArrowheads="1"/>
              </p:cNvSpPr>
              <p:nvPr/>
            </p:nvSpPr>
            <p:spPr bwMode="auto">
              <a:xfrm>
                <a:off x="2254" y="2026"/>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21484" name="Rectangle 268">
                <a:extLst>
                  <a:ext uri="{FF2B5EF4-FFF2-40B4-BE49-F238E27FC236}">
                    <a16:creationId xmlns:a16="http://schemas.microsoft.com/office/drawing/2014/main" id="{BDA75930-5C07-2FE8-ED5E-117AEAA42F5A}"/>
                  </a:ext>
                </a:extLst>
              </p:cNvPr>
              <p:cNvSpPr>
                <a:spLocks noChangeArrowheads="1"/>
              </p:cNvSpPr>
              <p:nvPr/>
            </p:nvSpPr>
            <p:spPr bwMode="auto">
              <a:xfrm>
                <a:off x="2298" y="202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85" name="Rectangle 269">
                <a:extLst>
                  <a:ext uri="{FF2B5EF4-FFF2-40B4-BE49-F238E27FC236}">
                    <a16:creationId xmlns:a16="http://schemas.microsoft.com/office/drawing/2014/main" id="{2EDDDCB1-9CEC-BC75-E8BB-725165C051BB}"/>
                  </a:ext>
                </a:extLst>
              </p:cNvPr>
              <p:cNvSpPr>
                <a:spLocks noChangeArrowheads="1"/>
              </p:cNvSpPr>
              <p:nvPr/>
            </p:nvSpPr>
            <p:spPr bwMode="auto">
              <a:xfrm>
                <a:off x="2542" y="2026"/>
                <a:ext cx="14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86" name="Rectangle 270">
                <a:extLst>
                  <a:ext uri="{FF2B5EF4-FFF2-40B4-BE49-F238E27FC236}">
                    <a16:creationId xmlns:a16="http://schemas.microsoft.com/office/drawing/2014/main" id="{785F7AF4-C2DB-FA86-AEE5-6032A3B0E86D}"/>
                  </a:ext>
                </a:extLst>
              </p:cNvPr>
              <p:cNvSpPr>
                <a:spLocks noChangeArrowheads="1"/>
              </p:cNvSpPr>
              <p:nvPr/>
            </p:nvSpPr>
            <p:spPr bwMode="auto">
              <a:xfrm>
                <a:off x="2706" y="202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87" name="Rectangle 271">
                <a:extLst>
                  <a:ext uri="{FF2B5EF4-FFF2-40B4-BE49-F238E27FC236}">
                    <a16:creationId xmlns:a16="http://schemas.microsoft.com/office/drawing/2014/main" id="{BF728072-FD6C-3C73-E0AD-84C89051DFB0}"/>
                  </a:ext>
                </a:extLst>
              </p:cNvPr>
              <p:cNvSpPr>
                <a:spLocks noChangeArrowheads="1"/>
              </p:cNvSpPr>
              <p:nvPr/>
            </p:nvSpPr>
            <p:spPr bwMode="auto">
              <a:xfrm>
                <a:off x="2830" y="2026"/>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88" name="Rectangle 272">
                <a:extLst>
                  <a:ext uri="{FF2B5EF4-FFF2-40B4-BE49-F238E27FC236}">
                    <a16:creationId xmlns:a16="http://schemas.microsoft.com/office/drawing/2014/main" id="{E9DD2B8D-F119-EEF6-B8BF-AF3AF28F0FFE}"/>
                  </a:ext>
                </a:extLst>
              </p:cNvPr>
              <p:cNvSpPr>
                <a:spLocks noChangeArrowheads="1"/>
              </p:cNvSpPr>
              <p:nvPr/>
            </p:nvSpPr>
            <p:spPr bwMode="auto">
              <a:xfrm>
                <a:off x="3118" y="2026"/>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1.05</a:t>
                </a:r>
                <a:endParaRPr lang="en-US" altLang="en-US" sz="1500">
                  <a:latin typeface="Arial" panose="020B0604020202020204" pitchFamily="34" charset="0"/>
                </a:endParaRPr>
              </a:p>
            </p:txBody>
          </p:sp>
          <p:sp>
            <p:nvSpPr>
              <p:cNvPr id="521489" name="Rectangle 273">
                <a:extLst>
                  <a:ext uri="{FF2B5EF4-FFF2-40B4-BE49-F238E27FC236}">
                    <a16:creationId xmlns:a16="http://schemas.microsoft.com/office/drawing/2014/main" id="{49C0BB79-952F-1D32-BB91-C6AB13C0573A}"/>
                  </a:ext>
                </a:extLst>
              </p:cNvPr>
              <p:cNvSpPr>
                <a:spLocks noChangeArrowheads="1"/>
              </p:cNvSpPr>
              <p:nvPr/>
            </p:nvSpPr>
            <p:spPr bwMode="auto">
              <a:xfrm>
                <a:off x="3272" y="202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90" name="Rectangle 274">
                <a:extLst>
                  <a:ext uri="{FF2B5EF4-FFF2-40B4-BE49-F238E27FC236}">
                    <a16:creationId xmlns:a16="http://schemas.microsoft.com/office/drawing/2014/main" id="{6EFD6C7B-9777-327D-8D10-0F7943562EF1}"/>
                  </a:ext>
                </a:extLst>
              </p:cNvPr>
              <p:cNvSpPr>
                <a:spLocks noChangeArrowheads="1"/>
              </p:cNvSpPr>
              <p:nvPr/>
            </p:nvSpPr>
            <p:spPr bwMode="auto">
              <a:xfrm>
                <a:off x="2254" y="2118"/>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21491" name="Rectangle 275">
                <a:extLst>
                  <a:ext uri="{FF2B5EF4-FFF2-40B4-BE49-F238E27FC236}">
                    <a16:creationId xmlns:a16="http://schemas.microsoft.com/office/drawing/2014/main" id="{EC5632AC-E6D7-2591-C65D-0E61C7780A11}"/>
                  </a:ext>
                </a:extLst>
              </p:cNvPr>
              <p:cNvSpPr>
                <a:spLocks noChangeArrowheads="1"/>
              </p:cNvSpPr>
              <p:nvPr/>
            </p:nvSpPr>
            <p:spPr bwMode="auto">
              <a:xfrm>
                <a:off x="2298" y="2118"/>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92" name="Rectangle 276">
                <a:extLst>
                  <a:ext uri="{FF2B5EF4-FFF2-40B4-BE49-F238E27FC236}">
                    <a16:creationId xmlns:a16="http://schemas.microsoft.com/office/drawing/2014/main" id="{EF65A4F4-0B7D-764E-D741-680CB0E1E788}"/>
                  </a:ext>
                </a:extLst>
              </p:cNvPr>
              <p:cNvSpPr>
                <a:spLocks noChangeArrowheads="1"/>
              </p:cNvSpPr>
              <p:nvPr/>
            </p:nvSpPr>
            <p:spPr bwMode="auto">
              <a:xfrm>
                <a:off x="2542" y="2118"/>
                <a:ext cx="14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493" name="Rectangle 277">
                <a:extLst>
                  <a:ext uri="{FF2B5EF4-FFF2-40B4-BE49-F238E27FC236}">
                    <a16:creationId xmlns:a16="http://schemas.microsoft.com/office/drawing/2014/main" id="{BC8D2BCD-33C9-E3BB-C0A9-F5AAC92C38E0}"/>
                  </a:ext>
                </a:extLst>
              </p:cNvPr>
              <p:cNvSpPr>
                <a:spLocks noChangeArrowheads="1"/>
              </p:cNvSpPr>
              <p:nvPr/>
            </p:nvSpPr>
            <p:spPr bwMode="auto">
              <a:xfrm>
                <a:off x="2706" y="2118"/>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94" name="Rectangle 278">
                <a:extLst>
                  <a:ext uri="{FF2B5EF4-FFF2-40B4-BE49-F238E27FC236}">
                    <a16:creationId xmlns:a16="http://schemas.microsoft.com/office/drawing/2014/main" id="{EBC85042-65DE-1B8E-9805-4057B578768E}"/>
                  </a:ext>
                </a:extLst>
              </p:cNvPr>
              <p:cNvSpPr>
                <a:spLocks noChangeArrowheads="1"/>
              </p:cNvSpPr>
              <p:nvPr/>
            </p:nvSpPr>
            <p:spPr bwMode="auto">
              <a:xfrm>
                <a:off x="2830" y="2118"/>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95" name="Rectangle 279">
                <a:extLst>
                  <a:ext uri="{FF2B5EF4-FFF2-40B4-BE49-F238E27FC236}">
                    <a16:creationId xmlns:a16="http://schemas.microsoft.com/office/drawing/2014/main" id="{158209B4-C921-26A6-7BD4-766CA4B6B18A}"/>
                  </a:ext>
                </a:extLst>
              </p:cNvPr>
              <p:cNvSpPr>
                <a:spLocks noChangeArrowheads="1"/>
              </p:cNvSpPr>
              <p:nvPr/>
            </p:nvSpPr>
            <p:spPr bwMode="auto">
              <a:xfrm>
                <a:off x="3118" y="2118"/>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496" name="Rectangle 280">
                <a:extLst>
                  <a:ext uri="{FF2B5EF4-FFF2-40B4-BE49-F238E27FC236}">
                    <a16:creationId xmlns:a16="http://schemas.microsoft.com/office/drawing/2014/main" id="{6CCF25AE-679E-93C7-3186-760B55A6687A}"/>
                  </a:ext>
                </a:extLst>
              </p:cNvPr>
              <p:cNvSpPr>
                <a:spLocks noChangeArrowheads="1"/>
              </p:cNvSpPr>
              <p:nvPr/>
            </p:nvSpPr>
            <p:spPr bwMode="auto">
              <a:xfrm>
                <a:off x="3272" y="2118"/>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97" name="Rectangle 281">
                <a:extLst>
                  <a:ext uri="{FF2B5EF4-FFF2-40B4-BE49-F238E27FC236}">
                    <a16:creationId xmlns:a16="http://schemas.microsoft.com/office/drawing/2014/main" id="{7C95B832-776D-A471-6C25-C4B4DD9C56BA}"/>
                  </a:ext>
                </a:extLst>
              </p:cNvPr>
              <p:cNvSpPr>
                <a:spLocks noChangeArrowheads="1"/>
              </p:cNvSpPr>
              <p:nvPr/>
            </p:nvSpPr>
            <p:spPr bwMode="auto">
              <a:xfrm>
                <a:off x="2254" y="2210"/>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21498" name="Rectangle 282">
                <a:extLst>
                  <a:ext uri="{FF2B5EF4-FFF2-40B4-BE49-F238E27FC236}">
                    <a16:creationId xmlns:a16="http://schemas.microsoft.com/office/drawing/2014/main" id="{95AC220E-8332-1C7E-0B60-E098FFCAD08C}"/>
                  </a:ext>
                </a:extLst>
              </p:cNvPr>
              <p:cNvSpPr>
                <a:spLocks noChangeArrowheads="1"/>
              </p:cNvSpPr>
              <p:nvPr/>
            </p:nvSpPr>
            <p:spPr bwMode="auto">
              <a:xfrm>
                <a:off x="2298" y="22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499" name="Rectangle 283">
                <a:extLst>
                  <a:ext uri="{FF2B5EF4-FFF2-40B4-BE49-F238E27FC236}">
                    <a16:creationId xmlns:a16="http://schemas.microsoft.com/office/drawing/2014/main" id="{1DBB20DE-E501-B48C-75D5-4E5FA050AAB6}"/>
                  </a:ext>
                </a:extLst>
              </p:cNvPr>
              <p:cNvSpPr>
                <a:spLocks noChangeArrowheads="1"/>
              </p:cNvSpPr>
              <p:nvPr/>
            </p:nvSpPr>
            <p:spPr bwMode="auto">
              <a:xfrm>
                <a:off x="2542" y="2210"/>
                <a:ext cx="14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500" name="Rectangle 284">
                <a:extLst>
                  <a:ext uri="{FF2B5EF4-FFF2-40B4-BE49-F238E27FC236}">
                    <a16:creationId xmlns:a16="http://schemas.microsoft.com/office/drawing/2014/main" id="{8A2B0C95-B5F0-0F23-F2B1-0357352A510A}"/>
                  </a:ext>
                </a:extLst>
              </p:cNvPr>
              <p:cNvSpPr>
                <a:spLocks noChangeArrowheads="1"/>
              </p:cNvSpPr>
              <p:nvPr/>
            </p:nvSpPr>
            <p:spPr bwMode="auto">
              <a:xfrm>
                <a:off x="2706" y="22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01" name="Rectangle 285">
                <a:extLst>
                  <a:ext uri="{FF2B5EF4-FFF2-40B4-BE49-F238E27FC236}">
                    <a16:creationId xmlns:a16="http://schemas.microsoft.com/office/drawing/2014/main" id="{6443CBBA-2D54-0638-1D19-EDF87DF2AA10}"/>
                  </a:ext>
                </a:extLst>
              </p:cNvPr>
              <p:cNvSpPr>
                <a:spLocks noChangeArrowheads="1"/>
              </p:cNvSpPr>
              <p:nvPr/>
            </p:nvSpPr>
            <p:spPr bwMode="auto">
              <a:xfrm>
                <a:off x="2830" y="2210"/>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02" name="Rectangle 286">
                <a:extLst>
                  <a:ext uri="{FF2B5EF4-FFF2-40B4-BE49-F238E27FC236}">
                    <a16:creationId xmlns:a16="http://schemas.microsoft.com/office/drawing/2014/main" id="{865B53EA-C3DD-6D96-0480-B2280A662FE8}"/>
                  </a:ext>
                </a:extLst>
              </p:cNvPr>
              <p:cNvSpPr>
                <a:spLocks noChangeArrowheads="1"/>
              </p:cNvSpPr>
              <p:nvPr/>
            </p:nvSpPr>
            <p:spPr bwMode="auto">
              <a:xfrm>
                <a:off x="3118" y="2210"/>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0.90</a:t>
                </a:r>
                <a:endParaRPr lang="en-US" altLang="en-US" sz="1500">
                  <a:latin typeface="Arial" panose="020B0604020202020204" pitchFamily="34" charset="0"/>
                </a:endParaRPr>
              </a:p>
            </p:txBody>
          </p:sp>
          <p:sp>
            <p:nvSpPr>
              <p:cNvPr id="521503" name="Rectangle 287">
                <a:extLst>
                  <a:ext uri="{FF2B5EF4-FFF2-40B4-BE49-F238E27FC236}">
                    <a16:creationId xmlns:a16="http://schemas.microsoft.com/office/drawing/2014/main" id="{C78C4A56-14F8-38E0-E2B1-ACEC72CD0F20}"/>
                  </a:ext>
                </a:extLst>
              </p:cNvPr>
              <p:cNvSpPr>
                <a:spLocks noChangeArrowheads="1"/>
              </p:cNvSpPr>
              <p:nvPr/>
            </p:nvSpPr>
            <p:spPr bwMode="auto">
              <a:xfrm>
                <a:off x="3272" y="221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04" name="Rectangle 288">
                <a:extLst>
                  <a:ext uri="{FF2B5EF4-FFF2-40B4-BE49-F238E27FC236}">
                    <a16:creationId xmlns:a16="http://schemas.microsoft.com/office/drawing/2014/main" id="{0583977A-56AD-672C-BE8D-F61984E8BF92}"/>
                  </a:ext>
                </a:extLst>
              </p:cNvPr>
              <p:cNvSpPr>
                <a:spLocks noChangeArrowheads="1"/>
              </p:cNvSpPr>
              <p:nvPr/>
            </p:nvSpPr>
            <p:spPr bwMode="auto">
              <a:xfrm>
                <a:off x="2254" y="2302"/>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21505" name="Rectangle 289">
                <a:extLst>
                  <a:ext uri="{FF2B5EF4-FFF2-40B4-BE49-F238E27FC236}">
                    <a16:creationId xmlns:a16="http://schemas.microsoft.com/office/drawing/2014/main" id="{939DB235-5C72-20C0-0021-5ED8D9B356CC}"/>
                  </a:ext>
                </a:extLst>
              </p:cNvPr>
              <p:cNvSpPr>
                <a:spLocks noChangeArrowheads="1"/>
              </p:cNvSpPr>
              <p:nvPr/>
            </p:nvSpPr>
            <p:spPr bwMode="auto">
              <a:xfrm>
                <a:off x="2298" y="2302"/>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06" name="Rectangle 290">
                <a:extLst>
                  <a:ext uri="{FF2B5EF4-FFF2-40B4-BE49-F238E27FC236}">
                    <a16:creationId xmlns:a16="http://schemas.microsoft.com/office/drawing/2014/main" id="{E0C267C4-197D-9CFA-E2D6-64BAB762453B}"/>
                  </a:ext>
                </a:extLst>
              </p:cNvPr>
              <p:cNvSpPr>
                <a:spLocks noChangeArrowheads="1"/>
              </p:cNvSpPr>
              <p:nvPr/>
            </p:nvSpPr>
            <p:spPr bwMode="auto">
              <a:xfrm>
                <a:off x="2542" y="2302"/>
                <a:ext cx="14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507" name="Rectangle 291">
                <a:extLst>
                  <a:ext uri="{FF2B5EF4-FFF2-40B4-BE49-F238E27FC236}">
                    <a16:creationId xmlns:a16="http://schemas.microsoft.com/office/drawing/2014/main" id="{5990E181-E865-C7A7-42CA-EACD32979966}"/>
                  </a:ext>
                </a:extLst>
              </p:cNvPr>
              <p:cNvSpPr>
                <a:spLocks noChangeArrowheads="1"/>
              </p:cNvSpPr>
              <p:nvPr/>
            </p:nvSpPr>
            <p:spPr bwMode="auto">
              <a:xfrm>
                <a:off x="2706" y="2302"/>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08" name="Rectangle 292">
                <a:extLst>
                  <a:ext uri="{FF2B5EF4-FFF2-40B4-BE49-F238E27FC236}">
                    <a16:creationId xmlns:a16="http://schemas.microsoft.com/office/drawing/2014/main" id="{569D248B-D106-E157-351E-2BA96AD5F642}"/>
                  </a:ext>
                </a:extLst>
              </p:cNvPr>
              <p:cNvSpPr>
                <a:spLocks noChangeArrowheads="1"/>
              </p:cNvSpPr>
              <p:nvPr/>
            </p:nvSpPr>
            <p:spPr bwMode="auto">
              <a:xfrm>
                <a:off x="2830" y="2302"/>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09" name="Rectangle 293">
                <a:extLst>
                  <a:ext uri="{FF2B5EF4-FFF2-40B4-BE49-F238E27FC236}">
                    <a16:creationId xmlns:a16="http://schemas.microsoft.com/office/drawing/2014/main" id="{FCE1E22C-BD88-7517-A8DD-6BB422E271B4}"/>
                  </a:ext>
                </a:extLst>
              </p:cNvPr>
              <p:cNvSpPr>
                <a:spLocks noChangeArrowheads="1"/>
              </p:cNvSpPr>
              <p:nvPr/>
            </p:nvSpPr>
            <p:spPr bwMode="auto">
              <a:xfrm>
                <a:off x="3118" y="2302"/>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0.75</a:t>
                </a:r>
                <a:endParaRPr lang="en-US" altLang="en-US" sz="1500">
                  <a:latin typeface="Arial" panose="020B0604020202020204" pitchFamily="34" charset="0"/>
                </a:endParaRPr>
              </a:p>
            </p:txBody>
          </p:sp>
          <p:sp>
            <p:nvSpPr>
              <p:cNvPr id="521510" name="Rectangle 294">
                <a:extLst>
                  <a:ext uri="{FF2B5EF4-FFF2-40B4-BE49-F238E27FC236}">
                    <a16:creationId xmlns:a16="http://schemas.microsoft.com/office/drawing/2014/main" id="{F762F10F-276C-2588-A7E7-353AF004DB42}"/>
                  </a:ext>
                </a:extLst>
              </p:cNvPr>
              <p:cNvSpPr>
                <a:spLocks noChangeArrowheads="1"/>
              </p:cNvSpPr>
              <p:nvPr/>
            </p:nvSpPr>
            <p:spPr bwMode="auto">
              <a:xfrm>
                <a:off x="3272" y="2302"/>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11" name="Rectangle 295">
                <a:extLst>
                  <a:ext uri="{FF2B5EF4-FFF2-40B4-BE49-F238E27FC236}">
                    <a16:creationId xmlns:a16="http://schemas.microsoft.com/office/drawing/2014/main" id="{FACF785E-3B1B-23FC-B53C-6228492AD6A4}"/>
                  </a:ext>
                </a:extLst>
              </p:cNvPr>
              <p:cNvSpPr>
                <a:spLocks noChangeArrowheads="1"/>
              </p:cNvSpPr>
              <p:nvPr/>
            </p:nvSpPr>
            <p:spPr bwMode="auto">
              <a:xfrm>
                <a:off x="2254" y="239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21512" name="Rectangle 296">
                <a:extLst>
                  <a:ext uri="{FF2B5EF4-FFF2-40B4-BE49-F238E27FC236}">
                    <a16:creationId xmlns:a16="http://schemas.microsoft.com/office/drawing/2014/main" id="{D8A0BEB8-91AB-ADA3-25F0-09182684D72B}"/>
                  </a:ext>
                </a:extLst>
              </p:cNvPr>
              <p:cNvSpPr>
                <a:spLocks noChangeArrowheads="1"/>
              </p:cNvSpPr>
              <p:nvPr/>
            </p:nvSpPr>
            <p:spPr bwMode="auto">
              <a:xfrm>
                <a:off x="2298" y="239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13" name="Rectangle 297">
                <a:extLst>
                  <a:ext uri="{FF2B5EF4-FFF2-40B4-BE49-F238E27FC236}">
                    <a16:creationId xmlns:a16="http://schemas.microsoft.com/office/drawing/2014/main" id="{45114361-8E12-4CC9-0031-5E71BE93B0DD}"/>
                  </a:ext>
                </a:extLst>
              </p:cNvPr>
              <p:cNvSpPr>
                <a:spLocks noChangeArrowheads="1"/>
              </p:cNvSpPr>
              <p:nvPr/>
            </p:nvSpPr>
            <p:spPr bwMode="auto">
              <a:xfrm>
                <a:off x="2542" y="2394"/>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514" name="Rectangle 298">
                <a:extLst>
                  <a:ext uri="{FF2B5EF4-FFF2-40B4-BE49-F238E27FC236}">
                    <a16:creationId xmlns:a16="http://schemas.microsoft.com/office/drawing/2014/main" id="{C558FB8D-B69F-67C0-069E-B44C837688A3}"/>
                  </a:ext>
                </a:extLst>
              </p:cNvPr>
              <p:cNvSpPr>
                <a:spLocks noChangeArrowheads="1"/>
              </p:cNvSpPr>
              <p:nvPr/>
            </p:nvSpPr>
            <p:spPr bwMode="auto">
              <a:xfrm>
                <a:off x="2706" y="239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15" name="Rectangle 299">
                <a:extLst>
                  <a:ext uri="{FF2B5EF4-FFF2-40B4-BE49-F238E27FC236}">
                    <a16:creationId xmlns:a16="http://schemas.microsoft.com/office/drawing/2014/main" id="{2EB882A2-1D91-236D-4562-352E47085477}"/>
                  </a:ext>
                </a:extLst>
              </p:cNvPr>
              <p:cNvSpPr>
                <a:spLocks noChangeArrowheads="1"/>
              </p:cNvSpPr>
              <p:nvPr/>
            </p:nvSpPr>
            <p:spPr bwMode="auto">
              <a:xfrm>
                <a:off x="2830" y="239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16" name="Rectangle 300">
                <a:extLst>
                  <a:ext uri="{FF2B5EF4-FFF2-40B4-BE49-F238E27FC236}">
                    <a16:creationId xmlns:a16="http://schemas.microsoft.com/office/drawing/2014/main" id="{1FDEDA59-039B-A914-D736-6B493BFEA415}"/>
                  </a:ext>
                </a:extLst>
              </p:cNvPr>
              <p:cNvSpPr>
                <a:spLocks noChangeArrowheads="1"/>
              </p:cNvSpPr>
              <p:nvPr/>
            </p:nvSpPr>
            <p:spPr bwMode="auto">
              <a:xfrm>
                <a:off x="3118" y="239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0.70</a:t>
                </a:r>
                <a:endParaRPr lang="en-US" altLang="en-US" sz="1500">
                  <a:latin typeface="Arial" panose="020B0604020202020204" pitchFamily="34" charset="0"/>
                </a:endParaRPr>
              </a:p>
            </p:txBody>
          </p:sp>
          <p:sp>
            <p:nvSpPr>
              <p:cNvPr id="521517" name="Rectangle 301">
                <a:extLst>
                  <a:ext uri="{FF2B5EF4-FFF2-40B4-BE49-F238E27FC236}">
                    <a16:creationId xmlns:a16="http://schemas.microsoft.com/office/drawing/2014/main" id="{3BE07305-298D-8D74-7148-6292D81352E5}"/>
                  </a:ext>
                </a:extLst>
              </p:cNvPr>
              <p:cNvSpPr>
                <a:spLocks noChangeArrowheads="1"/>
              </p:cNvSpPr>
              <p:nvPr/>
            </p:nvSpPr>
            <p:spPr bwMode="auto">
              <a:xfrm>
                <a:off x="3272" y="239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18" name="Rectangle 302">
                <a:extLst>
                  <a:ext uri="{FF2B5EF4-FFF2-40B4-BE49-F238E27FC236}">
                    <a16:creationId xmlns:a16="http://schemas.microsoft.com/office/drawing/2014/main" id="{F0D783EE-29E0-788C-97B6-D6142CFE7584}"/>
                  </a:ext>
                </a:extLst>
              </p:cNvPr>
              <p:cNvSpPr>
                <a:spLocks noChangeArrowheads="1"/>
              </p:cNvSpPr>
              <p:nvPr/>
            </p:nvSpPr>
            <p:spPr bwMode="auto">
              <a:xfrm>
                <a:off x="2254" y="2486"/>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a:t>
                </a:r>
                <a:endParaRPr lang="en-US" altLang="en-US" sz="1500">
                  <a:latin typeface="Arial" panose="020B0604020202020204" pitchFamily="34" charset="0"/>
                </a:endParaRPr>
              </a:p>
            </p:txBody>
          </p:sp>
          <p:sp>
            <p:nvSpPr>
              <p:cNvPr id="521519" name="Rectangle 303">
                <a:extLst>
                  <a:ext uri="{FF2B5EF4-FFF2-40B4-BE49-F238E27FC236}">
                    <a16:creationId xmlns:a16="http://schemas.microsoft.com/office/drawing/2014/main" id="{FD0E2197-CCEE-36AD-C2F1-E6950790126E}"/>
                  </a:ext>
                </a:extLst>
              </p:cNvPr>
              <p:cNvSpPr>
                <a:spLocks noChangeArrowheads="1"/>
              </p:cNvSpPr>
              <p:nvPr/>
            </p:nvSpPr>
            <p:spPr bwMode="auto">
              <a:xfrm>
                <a:off x="2298" y="248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20" name="Rectangle 304">
                <a:extLst>
                  <a:ext uri="{FF2B5EF4-FFF2-40B4-BE49-F238E27FC236}">
                    <a16:creationId xmlns:a16="http://schemas.microsoft.com/office/drawing/2014/main" id="{842A9058-4CEB-364E-25C1-E601A547EE6D}"/>
                  </a:ext>
                </a:extLst>
              </p:cNvPr>
              <p:cNvSpPr>
                <a:spLocks noChangeArrowheads="1"/>
              </p:cNvSpPr>
              <p:nvPr/>
            </p:nvSpPr>
            <p:spPr bwMode="auto">
              <a:xfrm>
                <a:off x="2542" y="2486"/>
                <a:ext cx="149"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521" name="Rectangle 305">
                <a:extLst>
                  <a:ext uri="{FF2B5EF4-FFF2-40B4-BE49-F238E27FC236}">
                    <a16:creationId xmlns:a16="http://schemas.microsoft.com/office/drawing/2014/main" id="{7A1E1B0E-82EB-F580-24CC-7F60CE0E8D71}"/>
                  </a:ext>
                </a:extLst>
              </p:cNvPr>
              <p:cNvSpPr>
                <a:spLocks noChangeArrowheads="1"/>
              </p:cNvSpPr>
              <p:nvPr/>
            </p:nvSpPr>
            <p:spPr bwMode="auto">
              <a:xfrm>
                <a:off x="2706" y="248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22" name="Rectangle 306">
                <a:extLst>
                  <a:ext uri="{FF2B5EF4-FFF2-40B4-BE49-F238E27FC236}">
                    <a16:creationId xmlns:a16="http://schemas.microsoft.com/office/drawing/2014/main" id="{EC5EC8DB-BF78-8C9D-93FA-63D1AF281979}"/>
                  </a:ext>
                </a:extLst>
              </p:cNvPr>
              <p:cNvSpPr>
                <a:spLocks noChangeArrowheads="1"/>
              </p:cNvSpPr>
              <p:nvPr/>
            </p:nvSpPr>
            <p:spPr bwMode="auto">
              <a:xfrm>
                <a:off x="2830" y="2486"/>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23" name="Rectangle 307">
                <a:extLst>
                  <a:ext uri="{FF2B5EF4-FFF2-40B4-BE49-F238E27FC236}">
                    <a16:creationId xmlns:a16="http://schemas.microsoft.com/office/drawing/2014/main" id="{5281641A-284A-E8D0-4E7F-594993004EDF}"/>
                  </a:ext>
                </a:extLst>
              </p:cNvPr>
              <p:cNvSpPr>
                <a:spLocks noChangeArrowheads="1"/>
              </p:cNvSpPr>
              <p:nvPr/>
            </p:nvSpPr>
            <p:spPr bwMode="auto">
              <a:xfrm>
                <a:off x="3118" y="2486"/>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524" name="Rectangle 308">
                <a:extLst>
                  <a:ext uri="{FF2B5EF4-FFF2-40B4-BE49-F238E27FC236}">
                    <a16:creationId xmlns:a16="http://schemas.microsoft.com/office/drawing/2014/main" id="{A6046F38-9FBB-EA2A-3D92-FA4D000E48C5}"/>
                  </a:ext>
                </a:extLst>
              </p:cNvPr>
              <p:cNvSpPr>
                <a:spLocks noChangeArrowheads="1"/>
              </p:cNvSpPr>
              <p:nvPr/>
            </p:nvSpPr>
            <p:spPr bwMode="auto">
              <a:xfrm>
                <a:off x="3272" y="248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25" name="Rectangle 309">
                <a:extLst>
                  <a:ext uri="{FF2B5EF4-FFF2-40B4-BE49-F238E27FC236}">
                    <a16:creationId xmlns:a16="http://schemas.microsoft.com/office/drawing/2014/main" id="{4B08E80B-C774-D392-7AF6-19749D84B51A}"/>
                  </a:ext>
                </a:extLst>
              </p:cNvPr>
              <p:cNvSpPr>
                <a:spLocks noChangeArrowheads="1"/>
              </p:cNvSpPr>
              <p:nvPr/>
            </p:nvSpPr>
            <p:spPr bwMode="auto">
              <a:xfrm>
                <a:off x="2254" y="2579"/>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a:t>
                </a:r>
                <a:endParaRPr lang="en-US" altLang="en-US" sz="1500">
                  <a:latin typeface="Arial" panose="020B0604020202020204" pitchFamily="34" charset="0"/>
                </a:endParaRPr>
              </a:p>
            </p:txBody>
          </p:sp>
          <p:sp>
            <p:nvSpPr>
              <p:cNvPr id="521526" name="Rectangle 310">
                <a:extLst>
                  <a:ext uri="{FF2B5EF4-FFF2-40B4-BE49-F238E27FC236}">
                    <a16:creationId xmlns:a16="http://schemas.microsoft.com/office/drawing/2014/main" id="{C8D3B2F1-2ACC-2599-52A2-5A12A01199C5}"/>
                  </a:ext>
                </a:extLst>
              </p:cNvPr>
              <p:cNvSpPr>
                <a:spLocks noChangeArrowheads="1"/>
              </p:cNvSpPr>
              <p:nvPr/>
            </p:nvSpPr>
            <p:spPr bwMode="auto">
              <a:xfrm>
                <a:off x="2298" y="257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27" name="Rectangle 311">
                <a:extLst>
                  <a:ext uri="{FF2B5EF4-FFF2-40B4-BE49-F238E27FC236}">
                    <a16:creationId xmlns:a16="http://schemas.microsoft.com/office/drawing/2014/main" id="{BC0693FA-ED0A-04B8-CABB-848E1CBAB817}"/>
                  </a:ext>
                </a:extLst>
              </p:cNvPr>
              <p:cNvSpPr>
                <a:spLocks noChangeArrowheads="1"/>
              </p:cNvSpPr>
              <p:nvPr/>
            </p:nvSpPr>
            <p:spPr bwMode="auto">
              <a:xfrm>
                <a:off x="2542" y="2579"/>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528" name="Rectangle 312">
                <a:extLst>
                  <a:ext uri="{FF2B5EF4-FFF2-40B4-BE49-F238E27FC236}">
                    <a16:creationId xmlns:a16="http://schemas.microsoft.com/office/drawing/2014/main" id="{57961651-4331-536E-6E6C-2AD7CB9894DE}"/>
                  </a:ext>
                </a:extLst>
              </p:cNvPr>
              <p:cNvSpPr>
                <a:spLocks noChangeArrowheads="1"/>
              </p:cNvSpPr>
              <p:nvPr/>
            </p:nvSpPr>
            <p:spPr bwMode="auto">
              <a:xfrm>
                <a:off x="2706" y="257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29" name="Rectangle 313">
                <a:extLst>
                  <a:ext uri="{FF2B5EF4-FFF2-40B4-BE49-F238E27FC236}">
                    <a16:creationId xmlns:a16="http://schemas.microsoft.com/office/drawing/2014/main" id="{B44550BA-10FA-20CA-72D2-EB419875E684}"/>
                  </a:ext>
                </a:extLst>
              </p:cNvPr>
              <p:cNvSpPr>
                <a:spLocks noChangeArrowheads="1"/>
              </p:cNvSpPr>
              <p:nvPr/>
            </p:nvSpPr>
            <p:spPr bwMode="auto">
              <a:xfrm>
                <a:off x="2830" y="2579"/>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30" name="Rectangle 314">
                <a:extLst>
                  <a:ext uri="{FF2B5EF4-FFF2-40B4-BE49-F238E27FC236}">
                    <a16:creationId xmlns:a16="http://schemas.microsoft.com/office/drawing/2014/main" id="{6DC33600-8168-38D4-D22D-AF5E63C73E89}"/>
                  </a:ext>
                </a:extLst>
              </p:cNvPr>
              <p:cNvSpPr>
                <a:spLocks noChangeArrowheads="1"/>
              </p:cNvSpPr>
              <p:nvPr/>
            </p:nvSpPr>
            <p:spPr bwMode="auto">
              <a:xfrm>
                <a:off x="3118" y="2579"/>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531" name="Rectangle 315">
                <a:extLst>
                  <a:ext uri="{FF2B5EF4-FFF2-40B4-BE49-F238E27FC236}">
                    <a16:creationId xmlns:a16="http://schemas.microsoft.com/office/drawing/2014/main" id="{C35FAF23-705E-1F61-90D8-8B643C264315}"/>
                  </a:ext>
                </a:extLst>
              </p:cNvPr>
              <p:cNvSpPr>
                <a:spLocks noChangeArrowheads="1"/>
              </p:cNvSpPr>
              <p:nvPr/>
            </p:nvSpPr>
            <p:spPr bwMode="auto">
              <a:xfrm>
                <a:off x="3272" y="257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32" name="Rectangle 316">
                <a:extLst>
                  <a:ext uri="{FF2B5EF4-FFF2-40B4-BE49-F238E27FC236}">
                    <a16:creationId xmlns:a16="http://schemas.microsoft.com/office/drawing/2014/main" id="{87A83C81-B6B9-5FB4-DCB6-3E5DB24AD5BA}"/>
                  </a:ext>
                </a:extLst>
              </p:cNvPr>
              <p:cNvSpPr>
                <a:spLocks noChangeArrowheads="1"/>
              </p:cNvSpPr>
              <p:nvPr/>
            </p:nvSpPr>
            <p:spPr bwMode="auto">
              <a:xfrm>
                <a:off x="2254" y="2671"/>
                <a:ext cx="8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500">
                  <a:latin typeface="Arial" panose="020B0604020202020204" pitchFamily="34" charset="0"/>
                </a:endParaRPr>
              </a:p>
            </p:txBody>
          </p:sp>
          <p:sp>
            <p:nvSpPr>
              <p:cNvPr id="521533" name="Rectangle 317">
                <a:extLst>
                  <a:ext uri="{FF2B5EF4-FFF2-40B4-BE49-F238E27FC236}">
                    <a16:creationId xmlns:a16="http://schemas.microsoft.com/office/drawing/2014/main" id="{2DAE82F1-B1B0-11A6-D574-AA2B6BF88E71}"/>
                  </a:ext>
                </a:extLst>
              </p:cNvPr>
              <p:cNvSpPr>
                <a:spLocks noChangeArrowheads="1"/>
              </p:cNvSpPr>
              <p:nvPr/>
            </p:nvSpPr>
            <p:spPr bwMode="auto">
              <a:xfrm>
                <a:off x="2343" y="267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34" name="Rectangle 318">
                <a:extLst>
                  <a:ext uri="{FF2B5EF4-FFF2-40B4-BE49-F238E27FC236}">
                    <a16:creationId xmlns:a16="http://schemas.microsoft.com/office/drawing/2014/main" id="{E301998C-7013-CD3E-F305-6B291970DFE0}"/>
                  </a:ext>
                </a:extLst>
              </p:cNvPr>
              <p:cNvSpPr>
                <a:spLocks noChangeArrowheads="1"/>
              </p:cNvSpPr>
              <p:nvPr/>
            </p:nvSpPr>
            <p:spPr bwMode="auto">
              <a:xfrm>
                <a:off x="2542" y="2671"/>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535" name="Rectangle 319">
                <a:extLst>
                  <a:ext uri="{FF2B5EF4-FFF2-40B4-BE49-F238E27FC236}">
                    <a16:creationId xmlns:a16="http://schemas.microsoft.com/office/drawing/2014/main" id="{A0286D95-B677-3804-4CA5-51312C7B206A}"/>
                  </a:ext>
                </a:extLst>
              </p:cNvPr>
              <p:cNvSpPr>
                <a:spLocks noChangeArrowheads="1"/>
              </p:cNvSpPr>
              <p:nvPr/>
            </p:nvSpPr>
            <p:spPr bwMode="auto">
              <a:xfrm>
                <a:off x="2706" y="267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36" name="Rectangle 320">
                <a:extLst>
                  <a:ext uri="{FF2B5EF4-FFF2-40B4-BE49-F238E27FC236}">
                    <a16:creationId xmlns:a16="http://schemas.microsoft.com/office/drawing/2014/main" id="{D2E3AB9F-408D-D2BF-26FC-202FA3DBC35A}"/>
                  </a:ext>
                </a:extLst>
              </p:cNvPr>
              <p:cNvSpPr>
                <a:spLocks noChangeArrowheads="1"/>
              </p:cNvSpPr>
              <p:nvPr/>
            </p:nvSpPr>
            <p:spPr bwMode="auto">
              <a:xfrm>
                <a:off x="2830" y="267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37" name="Rectangle 321">
                <a:extLst>
                  <a:ext uri="{FF2B5EF4-FFF2-40B4-BE49-F238E27FC236}">
                    <a16:creationId xmlns:a16="http://schemas.microsoft.com/office/drawing/2014/main" id="{7BF6570C-935F-A0AE-3AC5-25851BCB8404}"/>
                  </a:ext>
                </a:extLst>
              </p:cNvPr>
              <p:cNvSpPr>
                <a:spLocks noChangeArrowheads="1"/>
              </p:cNvSpPr>
              <p:nvPr/>
            </p:nvSpPr>
            <p:spPr bwMode="auto">
              <a:xfrm>
                <a:off x="3118" y="2671"/>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0.55</a:t>
                </a:r>
                <a:endParaRPr lang="en-US" altLang="en-US" sz="1500">
                  <a:latin typeface="Arial" panose="020B0604020202020204" pitchFamily="34" charset="0"/>
                </a:endParaRPr>
              </a:p>
            </p:txBody>
          </p:sp>
          <p:sp>
            <p:nvSpPr>
              <p:cNvPr id="521538" name="Rectangle 322">
                <a:extLst>
                  <a:ext uri="{FF2B5EF4-FFF2-40B4-BE49-F238E27FC236}">
                    <a16:creationId xmlns:a16="http://schemas.microsoft.com/office/drawing/2014/main" id="{25A26852-987C-726F-407A-39BE15A17F65}"/>
                  </a:ext>
                </a:extLst>
              </p:cNvPr>
              <p:cNvSpPr>
                <a:spLocks noChangeArrowheads="1"/>
              </p:cNvSpPr>
              <p:nvPr/>
            </p:nvSpPr>
            <p:spPr bwMode="auto">
              <a:xfrm>
                <a:off x="3272" y="267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39" name="Rectangle 323">
                <a:extLst>
                  <a:ext uri="{FF2B5EF4-FFF2-40B4-BE49-F238E27FC236}">
                    <a16:creationId xmlns:a16="http://schemas.microsoft.com/office/drawing/2014/main" id="{6D28C09A-318D-AC1B-1D17-E517EE4D4E57}"/>
                  </a:ext>
                </a:extLst>
              </p:cNvPr>
              <p:cNvSpPr>
                <a:spLocks noChangeArrowheads="1"/>
              </p:cNvSpPr>
              <p:nvPr/>
            </p:nvSpPr>
            <p:spPr bwMode="auto">
              <a:xfrm>
                <a:off x="2254" y="2762"/>
                <a:ext cx="8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500">
                  <a:latin typeface="Arial" panose="020B0604020202020204" pitchFamily="34" charset="0"/>
                </a:endParaRPr>
              </a:p>
            </p:txBody>
          </p:sp>
          <p:sp>
            <p:nvSpPr>
              <p:cNvPr id="521540" name="Rectangle 324">
                <a:extLst>
                  <a:ext uri="{FF2B5EF4-FFF2-40B4-BE49-F238E27FC236}">
                    <a16:creationId xmlns:a16="http://schemas.microsoft.com/office/drawing/2014/main" id="{5300362C-18A3-AECB-BB24-D73217E3B688}"/>
                  </a:ext>
                </a:extLst>
              </p:cNvPr>
              <p:cNvSpPr>
                <a:spLocks noChangeArrowheads="1"/>
              </p:cNvSpPr>
              <p:nvPr/>
            </p:nvSpPr>
            <p:spPr bwMode="auto">
              <a:xfrm>
                <a:off x="2343" y="276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41" name="Rectangle 325">
                <a:extLst>
                  <a:ext uri="{FF2B5EF4-FFF2-40B4-BE49-F238E27FC236}">
                    <a16:creationId xmlns:a16="http://schemas.microsoft.com/office/drawing/2014/main" id="{5E9633F9-C935-768D-76D7-44CA0036268A}"/>
                  </a:ext>
                </a:extLst>
              </p:cNvPr>
              <p:cNvSpPr>
                <a:spLocks noChangeArrowheads="1"/>
              </p:cNvSpPr>
              <p:nvPr/>
            </p:nvSpPr>
            <p:spPr bwMode="auto">
              <a:xfrm>
                <a:off x="2542" y="2762"/>
                <a:ext cx="149"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Beth</a:t>
                </a:r>
                <a:endParaRPr lang="en-US" altLang="en-US" sz="1500">
                  <a:latin typeface="Arial" panose="020B0604020202020204" pitchFamily="34" charset="0"/>
                </a:endParaRPr>
              </a:p>
            </p:txBody>
          </p:sp>
          <p:sp>
            <p:nvSpPr>
              <p:cNvPr id="521542" name="Rectangle 326">
                <a:extLst>
                  <a:ext uri="{FF2B5EF4-FFF2-40B4-BE49-F238E27FC236}">
                    <a16:creationId xmlns:a16="http://schemas.microsoft.com/office/drawing/2014/main" id="{FF7574D2-FD91-B6B7-DD11-EAA06E597031}"/>
                  </a:ext>
                </a:extLst>
              </p:cNvPr>
              <p:cNvSpPr>
                <a:spLocks noChangeArrowheads="1"/>
              </p:cNvSpPr>
              <p:nvPr/>
            </p:nvSpPr>
            <p:spPr bwMode="auto">
              <a:xfrm>
                <a:off x="2706" y="276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43" name="Rectangle 327">
                <a:extLst>
                  <a:ext uri="{FF2B5EF4-FFF2-40B4-BE49-F238E27FC236}">
                    <a16:creationId xmlns:a16="http://schemas.microsoft.com/office/drawing/2014/main" id="{DCE950E8-0953-46A4-E4EE-4096177571DD}"/>
                  </a:ext>
                </a:extLst>
              </p:cNvPr>
              <p:cNvSpPr>
                <a:spLocks noChangeArrowheads="1"/>
              </p:cNvSpPr>
              <p:nvPr/>
            </p:nvSpPr>
            <p:spPr bwMode="auto">
              <a:xfrm>
                <a:off x="2830" y="276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44" name="Rectangle 328">
                <a:extLst>
                  <a:ext uri="{FF2B5EF4-FFF2-40B4-BE49-F238E27FC236}">
                    <a16:creationId xmlns:a16="http://schemas.microsoft.com/office/drawing/2014/main" id="{F8B757DC-FECA-D1C3-9B46-76589F638DD2}"/>
                  </a:ext>
                </a:extLst>
              </p:cNvPr>
              <p:cNvSpPr>
                <a:spLocks noChangeArrowheads="1"/>
              </p:cNvSpPr>
              <p:nvPr/>
            </p:nvSpPr>
            <p:spPr bwMode="auto">
              <a:xfrm>
                <a:off x="3118" y="276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0.50</a:t>
                </a:r>
                <a:endParaRPr lang="en-US" altLang="en-US" sz="1500">
                  <a:latin typeface="Arial" panose="020B0604020202020204" pitchFamily="34" charset="0"/>
                </a:endParaRPr>
              </a:p>
            </p:txBody>
          </p:sp>
          <p:sp>
            <p:nvSpPr>
              <p:cNvPr id="521545" name="Rectangle 329">
                <a:extLst>
                  <a:ext uri="{FF2B5EF4-FFF2-40B4-BE49-F238E27FC236}">
                    <a16:creationId xmlns:a16="http://schemas.microsoft.com/office/drawing/2014/main" id="{770523CA-CBA4-A0AF-3221-E0E152E29CCB}"/>
                  </a:ext>
                </a:extLst>
              </p:cNvPr>
              <p:cNvSpPr>
                <a:spLocks noChangeArrowheads="1"/>
              </p:cNvSpPr>
              <p:nvPr/>
            </p:nvSpPr>
            <p:spPr bwMode="auto">
              <a:xfrm>
                <a:off x="3272" y="276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46" name="Rectangle 330">
                <a:extLst>
                  <a:ext uri="{FF2B5EF4-FFF2-40B4-BE49-F238E27FC236}">
                    <a16:creationId xmlns:a16="http://schemas.microsoft.com/office/drawing/2014/main" id="{BF1E706F-905D-F82C-073F-1FE94D3CC526}"/>
                  </a:ext>
                </a:extLst>
              </p:cNvPr>
              <p:cNvSpPr>
                <a:spLocks noChangeArrowheads="1"/>
              </p:cNvSpPr>
              <p:nvPr/>
            </p:nvSpPr>
            <p:spPr bwMode="auto">
              <a:xfrm>
                <a:off x="3586" y="101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21547" name="Rectangle 331">
                <a:extLst>
                  <a:ext uri="{FF2B5EF4-FFF2-40B4-BE49-F238E27FC236}">
                    <a16:creationId xmlns:a16="http://schemas.microsoft.com/office/drawing/2014/main" id="{B096CEC7-BDE7-B116-5E2E-AD81CCC17F87}"/>
                  </a:ext>
                </a:extLst>
              </p:cNvPr>
              <p:cNvSpPr>
                <a:spLocks noChangeArrowheads="1"/>
              </p:cNvSpPr>
              <p:nvPr/>
            </p:nvSpPr>
            <p:spPr bwMode="auto">
              <a:xfrm>
                <a:off x="3630" y="10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48" name="Rectangle 332">
                <a:extLst>
                  <a:ext uri="{FF2B5EF4-FFF2-40B4-BE49-F238E27FC236}">
                    <a16:creationId xmlns:a16="http://schemas.microsoft.com/office/drawing/2014/main" id="{FDFD39F6-6FBB-2AB3-9306-FA5A0316C385}"/>
                  </a:ext>
                </a:extLst>
              </p:cNvPr>
              <p:cNvSpPr>
                <a:spLocks noChangeArrowheads="1"/>
              </p:cNvSpPr>
              <p:nvPr/>
            </p:nvSpPr>
            <p:spPr bwMode="auto">
              <a:xfrm>
                <a:off x="3874" y="1014"/>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49" name="Rectangle 333">
                <a:extLst>
                  <a:ext uri="{FF2B5EF4-FFF2-40B4-BE49-F238E27FC236}">
                    <a16:creationId xmlns:a16="http://schemas.microsoft.com/office/drawing/2014/main" id="{7540643B-4A40-BEF4-CA2B-A4ED7317BF91}"/>
                  </a:ext>
                </a:extLst>
              </p:cNvPr>
              <p:cNvSpPr>
                <a:spLocks noChangeArrowheads="1"/>
              </p:cNvSpPr>
              <p:nvPr/>
            </p:nvSpPr>
            <p:spPr bwMode="auto">
              <a:xfrm>
                <a:off x="4132" y="101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50" name="Rectangle 334">
                <a:extLst>
                  <a:ext uri="{FF2B5EF4-FFF2-40B4-BE49-F238E27FC236}">
                    <a16:creationId xmlns:a16="http://schemas.microsoft.com/office/drawing/2014/main" id="{7CBF1EC7-8D92-0A3F-E78C-D244FF136D96}"/>
                  </a:ext>
                </a:extLst>
              </p:cNvPr>
              <p:cNvSpPr>
                <a:spLocks noChangeArrowheads="1"/>
              </p:cNvSpPr>
              <p:nvPr/>
            </p:nvSpPr>
            <p:spPr bwMode="auto">
              <a:xfrm>
                <a:off x="4162" y="101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51" name="Rectangle 335">
                <a:extLst>
                  <a:ext uri="{FF2B5EF4-FFF2-40B4-BE49-F238E27FC236}">
                    <a16:creationId xmlns:a16="http://schemas.microsoft.com/office/drawing/2014/main" id="{6BACBB36-6196-03A6-59D2-B04E62A7E5C7}"/>
                  </a:ext>
                </a:extLst>
              </p:cNvPr>
              <p:cNvSpPr>
                <a:spLocks noChangeArrowheads="1"/>
              </p:cNvSpPr>
              <p:nvPr/>
            </p:nvSpPr>
            <p:spPr bwMode="auto">
              <a:xfrm>
                <a:off x="4450" y="101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0.50</a:t>
                </a:r>
                <a:endParaRPr lang="en-US" altLang="en-US" sz="1500">
                  <a:latin typeface="Arial" panose="020B0604020202020204" pitchFamily="34" charset="0"/>
                </a:endParaRPr>
              </a:p>
            </p:txBody>
          </p:sp>
          <p:sp>
            <p:nvSpPr>
              <p:cNvPr id="521552" name="Rectangle 336">
                <a:extLst>
                  <a:ext uri="{FF2B5EF4-FFF2-40B4-BE49-F238E27FC236}">
                    <a16:creationId xmlns:a16="http://schemas.microsoft.com/office/drawing/2014/main" id="{FE102E2C-0D1D-B3D3-4E57-DC43B3695784}"/>
                  </a:ext>
                </a:extLst>
              </p:cNvPr>
              <p:cNvSpPr>
                <a:spLocks noChangeArrowheads="1"/>
              </p:cNvSpPr>
              <p:nvPr/>
            </p:nvSpPr>
            <p:spPr bwMode="auto">
              <a:xfrm>
                <a:off x="4605" y="101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53" name="Rectangle 337">
                <a:extLst>
                  <a:ext uri="{FF2B5EF4-FFF2-40B4-BE49-F238E27FC236}">
                    <a16:creationId xmlns:a16="http://schemas.microsoft.com/office/drawing/2014/main" id="{26FF9321-2EE1-6AB4-885B-1381E3FB03EC}"/>
                  </a:ext>
                </a:extLst>
              </p:cNvPr>
              <p:cNvSpPr>
                <a:spLocks noChangeArrowheads="1"/>
              </p:cNvSpPr>
              <p:nvPr/>
            </p:nvSpPr>
            <p:spPr bwMode="auto">
              <a:xfrm>
                <a:off x="3586" y="110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a:t>
                </a:r>
                <a:endParaRPr lang="en-US" altLang="en-US" sz="1500">
                  <a:latin typeface="Arial" panose="020B0604020202020204" pitchFamily="34" charset="0"/>
                </a:endParaRPr>
              </a:p>
            </p:txBody>
          </p:sp>
          <p:sp>
            <p:nvSpPr>
              <p:cNvPr id="521554" name="Rectangle 338">
                <a:extLst>
                  <a:ext uri="{FF2B5EF4-FFF2-40B4-BE49-F238E27FC236}">
                    <a16:creationId xmlns:a16="http://schemas.microsoft.com/office/drawing/2014/main" id="{F9E93CA8-12F4-1883-FBCA-E5DEE4B9E3EB}"/>
                  </a:ext>
                </a:extLst>
              </p:cNvPr>
              <p:cNvSpPr>
                <a:spLocks noChangeArrowheads="1"/>
              </p:cNvSpPr>
              <p:nvPr/>
            </p:nvSpPr>
            <p:spPr bwMode="auto">
              <a:xfrm>
                <a:off x="3629" y="110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55" name="Rectangle 339">
                <a:extLst>
                  <a:ext uri="{FF2B5EF4-FFF2-40B4-BE49-F238E27FC236}">
                    <a16:creationId xmlns:a16="http://schemas.microsoft.com/office/drawing/2014/main" id="{C75D6509-B674-5DDE-A418-B17F4EF14168}"/>
                  </a:ext>
                </a:extLst>
              </p:cNvPr>
              <p:cNvSpPr>
                <a:spLocks noChangeArrowheads="1"/>
              </p:cNvSpPr>
              <p:nvPr/>
            </p:nvSpPr>
            <p:spPr bwMode="auto">
              <a:xfrm>
                <a:off x="3873" y="1106"/>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56" name="Rectangle 340">
                <a:extLst>
                  <a:ext uri="{FF2B5EF4-FFF2-40B4-BE49-F238E27FC236}">
                    <a16:creationId xmlns:a16="http://schemas.microsoft.com/office/drawing/2014/main" id="{8E5DE5A7-0934-011A-C773-B0D28BC752FA}"/>
                  </a:ext>
                </a:extLst>
              </p:cNvPr>
              <p:cNvSpPr>
                <a:spLocks noChangeArrowheads="1"/>
              </p:cNvSpPr>
              <p:nvPr/>
            </p:nvSpPr>
            <p:spPr bwMode="auto">
              <a:xfrm>
                <a:off x="4132" y="11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57" name="Rectangle 341">
                <a:extLst>
                  <a:ext uri="{FF2B5EF4-FFF2-40B4-BE49-F238E27FC236}">
                    <a16:creationId xmlns:a16="http://schemas.microsoft.com/office/drawing/2014/main" id="{EDDA34FE-35CE-542F-9AB8-3FCD59AE6AB6}"/>
                  </a:ext>
                </a:extLst>
              </p:cNvPr>
              <p:cNvSpPr>
                <a:spLocks noChangeArrowheads="1"/>
              </p:cNvSpPr>
              <p:nvPr/>
            </p:nvSpPr>
            <p:spPr bwMode="auto">
              <a:xfrm>
                <a:off x="4161" y="110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58" name="Rectangle 342">
                <a:extLst>
                  <a:ext uri="{FF2B5EF4-FFF2-40B4-BE49-F238E27FC236}">
                    <a16:creationId xmlns:a16="http://schemas.microsoft.com/office/drawing/2014/main" id="{3A9457CF-9D39-8118-4E4C-639DFAECE71A}"/>
                  </a:ext>
                </a:extLst>
              </p:cNvPr>
              <p:cNvSpPr>
                <a:spLocks noChangeArrowheads="1"/>
              </p:cNvSpPr>
              <p:nvPr/>
            </p:nvSpPr>
            <p:spPr bwMode="auto">
              <a:xfrm>
                <a:off x="4449" y="1106"/>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0.55</a:t>
                </a:r>
                <a:endParaRPr lang="en-US" altLang="en-US" sz="1500">
                  <a:latin typeface="Arial" panose="020B0604020202020204" pitchFamily="34" charset="0"/>
                </a:endParaRPr>
              </a:p>
            </p:txBody>
          </p:sp>
          <p:sp>
            <p:nvSpPr>
              <p:cNvPr id="521559" name="Rectangle 343">
                <a:extLst>
                  <a:ext uri="{FF2B5EF4-FFF2-40B4-BE49-F238E27FC236}">
                    <a16:creationId xmlns:a16="http://schemas.microsoft.com/office/drawing/2014/main" id="{88DB3056-2AD7-493A-CEDD-C8573D9222B1}"/>
                  </a:ext>
                </a:extLst>
              </p:cNvPr>
              <p:cNvSpPr>
                <a:spLocks noChangeArrowheads="1"/>
              </p:cNvSpPr>
              <p:nvPr/>
            </p:nvSpPr>
            <p:spPr bwMode="auto">
              <a:xfrm>
                <a:off x="4605" y="110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60" name="Rectangle 344">
                <a:extLst>
                  <a:ext uri="{FF2B5EF4-FFF2-40B4-BE49-F238E27FC236}">
                    <a16:creationId xmlns:a16="http://schemas.microsoft.com/office/drawing/2014/main" id="{2F405556-2AF2-8C84-08B8-7CD4CFC95686}"/>
                  </a:ext>
                </a:extLst>
              </p:cNvPr>
              <p:cNvSpPr>
                <a:spLocks noChangeArrowheads="1"/>
              </p:cNvSpPr>
              <p:nvPr/>
            </p:nvSpPr>
            <p:spPr bwMode="auto">
              <a:xfrm>
                <a:off x="3586" y="1198"/>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21561" name="Rectangle 345">
                <a:extLst>
                  <a:ext uri="{FF2B5EF4-FFF2-40B4-BE49-F238E27FC236}">
                    <a16:creationId xmlns:a16="http://schemas.microsoft.com/office/drawing/2014/main" id="{CFD362FF-87A6-5822-324E-17825455392E}"/>
                  </a:ext>
                </a:extLst>
              </p:cNvPr>
              <p:cNvSpPr>
                <a:spLocks noChangeArrowheads="1"/>
              </p:cNvSpPr>
              <p:nvPr/>
            </p:nvSpPr>
            <p:spPr bwMode="auto">
              <a:xfrm>
                <a:off x="3629" y="119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62" name="Rectangle 346">
                <a:extLst>
                  <a:ext uri="{FF2B5EF4-FFF2-40B4-BE49-F238E27FC236}">
                    <a16:creationId xmlns:a16="http://schemas.microsoft.com/office/drawing/2014/main" id="{2B6E13F4-505C-E5BB-2033-9DEAA7A21C89}"/>
                  </a:ext>
                </a:extLst>
              </p:cNvPr>
              <p:cNvSpPr>
                <a:spLocks noChangeArrowheads="1"/>
              </p:cNvSpPr>
              <p:nvPr/>
            </p:nvSpPr>
            <p:spPr bwMode="auto">
              <a:xfrm>
                <a:off x="3873" y="1198"/>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63" name="Rectangle 347">
                <a:extLst>
                  <a:ext uri="{FF2B5EF4-FFF2-40B4-BE49-F238E27FC236}">
                    <a16:creationId xmlns:a16="http://schemas.microsoft.com/office/drawing/2014/main" id="{4FB2FC01-CA21-F650-AA85-ACF8BCB89147}"/>
                  </a:ext>
                </a:extLst>
              </p:cNvPr>
              <p:cNvSpPr>
                <a:spLocks noChangeArrowheads="1"/>
              </p:cNvSpPr>
              <p:nvPr/>
            </p:nvSpPr>
            <p:spPr bwMode="auto">
              <a:xfrm>
                <a:off x="4132" y="11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64" name="Rectangle 348">
                <a:extLst>
                  <a:ext uri="{FF2B5EF4-FFF2-40B4-BE49-F238E27FC236}">
                    <a16:creationId xmlns:a16="http://schemas.microsoft.com/office/drawing/2014/main" id="{B8B16091-82D3-4B91-5553-C3DD9B134F5B}"/>
                  </a:ext>
                </a:extLst>
              </p:cNvPr>
              <p:cNvSpPr>
                <a:spLocks noChangeArrowheads="1"/>
              </p:cNvSpPr>
              <p:nvPr/>
            </p:nvSpPr>
            <p:spPr bwMode="auto">
              <a:xfrm>
                <a:off x="4161" y="119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65" name="Rectangle 349">
                <a:extLst>
                  <a:ext uri="{FF2B5EF4-FFF2-40B4-BE49-F238E27FC236}">
                    <a16:creationId xmlns:a16="http://schemas.microsoft.com/office/drawing/2014/main" id="{F310034F-F925-0914-6044-1CA8D6527B85}"/>
                  </a:ext>
                </a:extLst>
              </p:cNvPr>
              <p:cNvSpPr>
                <a:spLocks noChangeArrowheads="1"/>
              </p:cNvSpPr>
              <p:nvPr/>
            </p:nvSpPr>
            <p:spPr bwMode="auto">
              <a:xfrm>
                <a:off x="4449" y="1198"/>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1.05</a:t>
                </a:r>
                <a:endParaRPr lang="en-US" altLang="en-US" sz="1500">
                  <a:latin typeface="Arial" panose="020B0604020202020204" pitchFamily="34" charset="0"/>
                </a:endParaRPr>
              </a:p>
            </p:txBody>
          </p:sp>
          <p:sp>
            <p:nvSpPr>
              <p:cNvPr id="521566" name="Rectangle 350">
                <a:extLst>
                  <a:ext uri="{FF2B5EF4-FFF2-40B4-BE49-F238E27FC236}">
                    <a16:creationId xmlns:a16="http://schemas.microsoft.com/office/drawing/2014/main" id="{CEC7A454-BC58-E232-13E6-39AF9244BB0C}"/>
                  </a:ext>
                </a:extLst>
              </p:cNvPr>
              <p:cNvSpPr>
                <a:spLocks noChangeArrowheads="1"/>
              </p:cNvSpPr>
              <p:nvPr/>
            </p:nvSpPr>
            <p:spPr bwMode="auto">
              <a:xfrm>
                <a:off x="4605" y="119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67" name="Rectangle 351">
                <a:extLst>
                  <a:ext uri="{FF2B5EF4-FFF2-40B4-BE49-F238E27FC236}">
                    <a16:creationId xmlns:a16="http://schemas.microsoft.com/office/drawing/2014/main" id="{8EECC975-7BBA-C167-CA1E-AE7278291099}"/>
                  </a:ext>
                </a:extLst>
              </p:cNvPr>
              <p:cNvSpPr>
                <a:spLocks noChangeArrowheads="1"/>
              </p:cNvSpPr>
              <p:nvPr/>
            </p:nvSpPr>
            <p:spPr bwMode="auto">
              <a:xfrm>
                <a:off x="3586" y="1289"/>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2</a:t>
                </a:r>
                <a:endParaRPr lang="en-US" altLang="en-US" sz="1500">
                  <a:latin typeface="Arial" panose="020B0604020202020204" pitchFamily="34" charset="0"/>
                </a:endParaRPr>
              </a:p>
            </p:txBody>
          </p:sp>
          <p:sp>
            <p:nvSpPr>
              <p:cNvPr id="521568" name="Rectangle 352">
                <a:extLst>
                  <a:ext uri="{FF2B5EF4-FFF2-40B4-BE49-F238E27FC236}">
                    <a16:creationId xmlns:a16="http://schemas.microsoft.com/office/drawing/2014/main" id="{0B2FD56A-A007-5EB0-9C45-AFA24A0401DD}"/>
                  </a:ext>
                </a:extLst>
              </p:cNvPr>
              <p:cNvSpPr>
                <a:spLocks noChangeArrowheads="1"/>
              </p:cNvSpPr>
              <p:nvPr/>
            </p:nvSpPr>
            <p:spPr bwMode="auto">
              <a:xfrm>
                <a:off x="3629" y="1289"/>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69" name="Rectangle 353">
                <a:extLst>
                  <a:ext uri="{FF2B5EF4-FFF2-40B4-BE49-F238E27FC236}">
                    <a16:creationId xmlns:a16="http://schemas.microsoft.com/office/drawing/2014/main" id="{4BA1CA93-049B-9036-0213-DB562C942228}"/>
                  </a:ext>
                </a:extLst>
              </p:cNvPr>
              <p:cNvSpPr>
                <a:spLocks noChangeArrowheads="1"/>
              </p:cNvSpPr>
              <p:nvPr/>
            </p:nvSpPr>
            <p:spPr bwMode="auto">
              <a:xfrm>
                <a:off x="3873" y="1289"/>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70" name="Rectangle 354">
                <a:extLst>
                  <a:ext uri="{FF2B5EF4-FFF2-40B4-BE49-F238E27FC236}">
                    <a16:creationId xmlns:a16="http://schemas.microsoft.com/office/drawing/2014/main" id="{DB57A87D-4AFA-EF49-D10C-9AEEC8A882A1}"/>
                  </a:ext>
                </a:extLst>
              </p:cNvPr>
              <p:cNvSpPr>
                <a:spLocks noChangeArrowheads="1"/>
              </p:cNvSpPr>
              <p:nvPr/>
            </p:nvSpPr>
            <p:spPr bwMode="auto">
              <a:xfrm>
                <a:off x="4132" y="128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71" name="Rectangle 355">
                <a:extLst>
                  <a:ext uri="{FF2B5EF4-FFF2-40B4-BE49-F238E27FC236}">
                    <a16:creationId xmlns:a16="http://schemas.microsoft.com/office/drawing/2014/main" id="{370D7DE7-9E25-B51C-CCA2-9A5695292BDD}"/>
                  </a:ext>
                </a:extLst>
              </p:cNvPr>
              <p:cNvSpPr>
                <a:spLocks noChangeArrowheads="1"/>
              </p:cNvSpPr>
              <p:nvPr/>
            </p:nvSpPr>
            <p:spPr bwMode="auto">
              <a:xfrm>
                <a:off x="4161" y="1289"/>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72" name="Rectangle 356">
                <a:extLst>
                  <a:ext uri="{FF2B5EF4-FFF2-40B4-BE49-F238E27FC236}">
                    <a16:creationId xmlns:a16="http://schemas.microsoft.com/office/drawing/2014/main" id="{44F3D070-D833-381B-9CF8-3A2286B8FAE9}"/>
                  </a:ext>
                </a:extLst>
              </p:cNvPr>
              <p:cNvSpPr>
                <a:spLocks noChangeArrowheads="1"/>
              </p:cNvSpPr>
              <p:nvPr/>
            </p:nvSpPr>
            <p:spPr bwMode="auto">
              <a:xfrm>
                <a:off x="4449" y="1289"/>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573" name="Rectangle 357">
                <a:extLst>
                  <a:ext uri="{FF2B5EF4-FFF2-40B4-BE49-F238E27FC236}">
                    <a16:creationId xmlns:a16="http://schemas.microsoft.com/office/drawing/2014/main" id="{A39D8CA7-70E5-1772-57B3-45E28F94DBD4}"/>
                  </a:ext>
                </a:extLst>
              </p:cNvPr>
              <p:cNvSpPr>
                <a:spLocks noChangeArrowheads="1"/>
              </p:cNvSpPr>
              <p:nvPr/>
            </p:nvSpPr>
            <p:spPr bwMode="auto">
              <a:xfrm>
                <a:off x="4605" y="1289"/>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74" name="Rectangle 358">
                <a:extLst>
                  <a:ext uri="{FF2B5EF4-FFF2-40B4-BE49-F238E27FC236}">
                    <a16:creationId xmlns:a16="http://schemas.microsoft.com/office/drawing/2014/main" id="{5879BC3E-7B4E-D602-61F5-060CCB072001}"/>
                  </a:ext>
                </a:extLst>
              </p:cNvPr>
              <p:cNvSpPr>
                <a:spLocks noChangeArrowheads="1"/>
              </p:cNvSpPr>
              <p:nvPr/>
            </p:nvSpPr>
            <p:spPr bwMode="auto">
              <a:xfrm>
                <a:off x="3586" y="1382"/>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21575" name="Rectangle 359">
                <a:extLst>
                  <a:ext uri="{FF2B5EF4-FFF2-40B4-BE49-F238E27FC236}">
                    <a16:creationId xmlns:a16="http://schemas.microsoft.com/office/drawing/2014/main" id="{E58157D0-AC67-536B-75D9-147C9DA7F30E}"/>
                  </a:ext>
                </a:extLst>
              </p:cNvPr>
              <p:cNvSpPr>
                <a:spLocks noChangeArrowheads="1"/>
              </p:cNvSpPr>
              <p:nvPr/>
            </p:nvSpPr>
            <p:spPr bwMode="auto">
              <a:xfrm>
                <a:off x="3629" y="138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76" name="Rectangle 360">
                <a:extLst>
                  <a:ext uri="{FF2B5EF4-FFF2-40B4-BE49-F238E27FC236}">
                    <a16:creationId xmlns:a16="http://schemas.microsoft.com/office/drawing/2014/main" id="{23A97678-7D9D-A0CC-6F9C-0F72587494A8}"/>
                  </a:ext>
                </a:extLst>
              </p:cNvPr>
              <p:cNvSpPr>
                <a:spLocks noChangeArrowheads="1"/>
              </p:cNvSpPr>
              <p:nvPr/>
            </p:nvSpPr>
            <p:spPr bwMode="auto">
              <a:xfrm>
                <a:off x="3873" y="1382"/>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77" name="Rectangle 361">
                <a:extLst>
                  <a:ext uri="{FF2B5EF4-FFF2-40B4-BE49-F238E27FC236}">
                    <a16:creationId xmlns:a16="http://schemas.microsoft.com/office/drawing/2014/main" id="{A6054F9B-0F21-530A-8540-14479A714803}"/>
                  </a:ext>
                </a:extLst>
              </p:cNvPr>
              <p:cNvSpPr>
                <a:spLocks noChangeArrowheads="1"/>
              </p:cNvSpPr>
              <p:nvPr/>
            </p:nvSpPr>
            <p:spPr bwMode="auto">
              <a:xfrm>
                <a:off x="4132" y="138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78" name="Rectangle 362">
                <a:extLst>
                  <a:ext uri="{FF2B5EF4-FFF2-40B4-BE49-F238E27FC236}">
                    <a16:creationId xmlns:a16="http://schemas.microsoft.com/office/drawing/2014/main" id="{A8179F5B-AE39-7F88-1BD4-DB50F8F6EEAB}"/>
                  </a:ext>
                </a:extLst>
              </p:cNvPr>
              <p:cNvSpPr>
                <a:spLocks noChangeArrowheads="1"/>
              </p:cNvSpPr>
              <p:nvPr/>
            </p:nvSpPr>
            <p:spPr bwMode="auto">
              <a:xfrm>
                <a:off x="4161" y="138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79" name="Rectangle 363">
                <a:extLst>
                  <a:ext uri="{FF2B5EF4-FFF2-40B4-BE49-F238E27FC236}">
                    <a16:creationId xmlns:a16="http://schemas.microsoft.com/office/drawing/2014/main" id="{10551499-3388-0C43-9279-2E80831F2ED7}"/>
                  </a:ext>
                </a:extLst>
              </p:cNvPr>
              <p:cNvSpPr>
                <a:spLocks noChangeArrowheads="1"/>
              </p:cNvSpPr>
              <p:nvPr/>
            </p:nvSpPr>
            <p:spPr bwMode="auto">
              <a:xfrm>
                <a:off x="4449" y="138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580" name="Rectangle 364">
                <a:extLst>
                  <a:ext uri="{FF2B5EF4-FFF2-40B4-BE49-F238E27FC236}">
                    <a16:creationId xmlns:a16="http://schemas.microsoft.com/office/drawing/2014/main" id="{3206C516-8E76-8A93-826D-0D68837A72DB}"/>
                  </a:ext>
                </a:extLst>
              </p:cNvPr>
              <p:cNvSpPr>
                <a:spLocks noChangeArrowheads="1"/>
              </p:cNvSpPr>
              <p:nvPr/>
            </p:nvSpPr>
            <p:spPr bwMode="auto">
              <a:xfrm>
                <a:off x="4605" y="138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81" name="Rectangle 365">
                <a:extLst>
                  <a:ext uri="{FF2B5EF4-FFF2-40B4-BE49-F238E27FC236}">
                    <a16:creationId xmlns:a16="http://schemas.microsoft.com/office/drawing/2014/main" id="{F98B0C25-0B73-0FEF-8D33-E1E87B4E4486}"/>
                  </a:ext>
                </a:extLst>
              </p:cNvPr>
              <p:cNvSpPr>
                <a:spLocks noChangeArrowheads="1"/>
              </p:cNvSpPr>
              <p:nvPr/>
            </p:nvSpPr>
            <p:spPr bwMode="auto">
              <a:xfrm>
                <a:off x="3586" y="147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3</a:t>
                </a:r>
                <a:endParaRPr lang="en-US" altLang="en-US" sz="1500">
                  <a:latin typeface="Arial" panose="020B0604020202020204" pitchFamily="34" charset="0"/>
                </a:endParaRPr>
              </a:p>
            </p:txBody>
          </p:sp>
          <p:sp>
            <p:nvSpPr>
              <p:cNvPr id="521582" name="Rectangle 366">
                <a:extLst>
                  <a:ext uri="{FF2B5EF4-FFF2-40B4-BE49-F238E27FC236}">
                    <a16:creationId xmlns:a16="http://schemas.microsoft.com/office/drawing/2014/main" id="{2622C41B-8B95-1CEA-C370-B8C0C18BDFA2}"/>
                  </a:ext>
                </a:extLst>
              </p:cNvPr>
              <p:cNvSpPr>
                <a:spLocks noChangeArrowheads="1"/>
              </p:cNvSpPr>
              <p:nvPr/>
            </p:nvSpPr>
            <p:spPr bwMode="auto">
              <a:xfrm>
                <a:off x="3629" y="147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83" name="Rectangle 367">
                <a:extLst>
                  <a:ext uri="{FF2B5EF4-FFF2-40B4-BE49-F238E27FC236}">
                    <a16:creationId xmlns:a16="http://schemas.microsoft.com/office/drawing/2014/main" id="{F690A774-C148-022A-7315-DDD1A3339054}"/>
                  </a:ext>
                </a:extLst>
              </p:cNvPr>
              <p:cNvSpPr>
                <a:spLocks noChangeArrowheads="1"/>
              </p:cNvSpPr>
              <p:nvPr/>
            </p:nvSpPr>
            <p:spPr bwMode="auto">
              <a:xfrm>
                <a:off x="3873" y="1474"/>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84" name="Rectangle 368">
                <a:extLst>
                  <a:ext uri="{FF2B5EF4-FFF2-40B4-BE49-F238E27FC236}">
                    <a16:creationId xmlns:a16="http://schemas.microsoft.com/office/drawing/2014/main" id="{9BB44361-3718-E9B1-812A-11C5A00B4444}"/>
                  </a:ext>
                </a:extLst>
              </p:cNvPr>
              <p:cNvSpPr>
                <a:spLocks noChangeArrowheads="1"/>
              </p:cNvSpPr>
              <p:nvPr/>
            </p:nvSpPr>
            <p:spPr bwMode="auto">
              <a:xfrm>
                <a:off x="4132" y="147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85" name="Rectangle 369">
                <a:extLst>
                  <a:ext uri="{FF2B5EF4-FFF2-40B4-BE49-F238E27FC236}">
                    <a16:creationId xmlns:a16="http://schemas.microsoft.com/office/drawing/2014/main" id="{A46B8116-13A5-A038-C04C-2F33D24E5A19}"/>
                  </a:ext>
                </a:extLst>
              </p:cNvPr>
              <p:cNvSpPr>
                <a:spLocks noChangeArrowheads="1"/>
              </p:cNvSpPr>
              <p:nvPr/>
            </p:nvSpPr>
            <p:spPr bwMode="auto">
              <a:xfrm>
                <a:off x="4161" y="147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86" name="Rectangle 370">
                <a:extLst>
                  <a:ext uri="{FF2B5EF4-FFF2-40B4-BE49-F238E27FC236}">
                    <a16:creationId xmlns:a16="http://schemas.microsoft.com/office/drawing/2014/main" id="{8667A415-8B65-EED5-16BB-704E2F3B2B0C}"/>
                  </a:ext>
                </a:extLst>
              </p:cNvPr>
              <p:cNvSpPr>
                <a:spLocks noChangeArrowheads="1"/>
              </p:cNvSpPr>
              <p:nvPr/>
            </p:nvSpPr>
            <p:spPr bwMode="auto">
              <a:xfrm>
                <a:off x="4449" y="147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587" name="Rectangle 371">
                <a:extLst>
                  <a:ext uri="{FF2B5EF4-FFF2-40B4-BE49-F238E27FC236}">
                    <a16:creationId xmlns:a16="http://schemas.microsoft.com/office/drawing/2014/main" id="{52D51251-4425-3B6E-37C9-D83919828C69}"/>
                  </a:ext>
                </a:extLst>
              </p:cNvPr>
              <p:cNvSpPr>
                <a:spLocks noChangeArrowheads="1"/>
              </p:cNvSpPr>
              <p:nvPr/>
            </p:nvSpPr>
            <p:spPr bwMode="auto">
              <a:xfrm>
                <a:off x="4605" y="147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88" name="Rectangle 372">
                <a:extLst>
                  <a:ext uri="{FF2B5EF4-FFF2-40B4-BE49-F238E27FC236}">
                    <a16:creationId xmlns:a16="http://schemas.microsoft.com/office/drawing/2014/main" id="{C483205D-BEE7-7556-87BC-92F24C14B28F}"/>
                  </a:ext>
                </a:extLst>
              </p:cNvPr>
              <p:cNvSpPr>
                <a:spLocks noChangeArrowheads="1"/>
              </p:cNvSpPr>
              <p:nvPr/>
            </p:nvSpPr>
            <p:spPr bwMode="auto">
              <a:xfrm>
                <a:off x="3586" y="156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21589" name="Rectangle 373">
                <a:extLst>
                  <a:ext uri="{FF2B5EF4-FFF2-40B4-BE49-F238E27FC236}">
                    <a16:creationId xmlns:a16="http://schemas.microsoft.com/office/drawing/2014/main" id="{F66B018E-A789-01EF-412C-504316DCC3A2}"/>
                  </a:ext>
                </a:extLst>
              </p:cNvPr>
              <p:cNvSpPr>
                <a:spLocks noChangeArrowheads="1"/>
              </p:cNvSpPr>
              <p:nvPr/>
            </p:nvSpPr>
            <p:spPr bwMode="auto">
              <a:xfrm>
                <a:off x="3629" y="156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90" name="Rectangle 374">
                <a:extLst>
                  <a:ext uri="{FF2B5EF4-FFF2-40B4-BE49-F238E27FC236}">
                    <a16:creationId xmlns:a16="http://schemas.microsoft.com/office/drawing/2014/main" id="{6739F5AF-937A-19F4-7A63-DFD15F14DF23}"/>
                  </a:ext>
                </a:extLst>
              </p:cNvPr>
              <p:cNvSpPr>
                <a:spLocks noChangeArrowheads="1"/>
              </p:cNvSpPr>
              <p:nvPr/>
            </p:nvSpPr>
            <p:spPr bwMode="auto">
              <a:xfrm>
                <a:off x="3873" y="1566"/>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91" name="Rectangle 375">
                <a:extLst>
                  <a:ext uri="{FF2B5EF4-FFF2-40B4-BE49-F238E27FC236}">
                    <a16:creationId xmlns:a16="http://schemas.microsoft.com/office/drawing/2014/main" id="{C6A988A6-BFEA-D9E1-2FB6-B6AB9500DEC0}"/>
                  </a:ext>
                </a:extLst>
              </p:cNvPr>
              <p:cNvSpPr>
                <a:spLocks noChangeArrowheads="1"/>
              </p:cNvSpPr>
              <p:nvPr/>
            </p:nvSpPr>
            <p:spPr bwMode="auto">
              <a:xfrm>
                <a:off x="4132" y="156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92" name="Rectangle 376">
                <a:extLst>
                  <a:ext uri="{FF2B5EF4-FFF2-40B4-BE49-F238E27FC236}">
                    <a16:creationId xmlns:a16="http://schemas.microsoft.com/office/drawing/2014/main" id="{3A1BD3F2-5572-A0DF-5459-3B6D1DBA8A92}"/>
                  </a:ext>
                </a:extLst>
              </p:cNvPr>
              <p:cNvSpPr>
                <a:spLocks noChangeArrowheads="1"/>
              </p:cNvSpPr>
              <p:nvPr/>
            </p:nvSpPr>
            <p:spPr bwMode="auto">
              <a:xfrm>
                <a:off x="4161" y="156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93" name="Rectangle 377">
                <a:extLst>
                  <a:ext uri="{FF2B5EF4-FFF2-40B4-BE49-F238E27FC236}">
                    <a16:creationId xmlns:a16="http://schemas.microsoft.com/office/drawing/2014/main" id="{86B1B53B-BDFF-1E2B-5ED6-3C54AC84B5D7}"/>
                  </a:ext>
                </a:extLst>
              </p:cNvPr>
              <p:cNvSpPr>
                <a:spLocks noChangeArrowheads="1"/>
              </p:cNvSpPr>
              <p:nvPr/>
            </p:nvSpPr>
            <p:spPr bwMode="auto">
              <a:xfrm>
                <a:off x="4449" y="1566"/>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594" name="Rectangle 378">
                <a:extLst>
                  <a:ext uri="{FF2B5EF4-FFF2-40B4-BE49-F238E27FC236}">
                    <a16:creationId xmlns:a16="http://schemas.microsoft.com/office/drawing/2014/main" id="{7B0277CD-758B-EF71-33B2-6B7938DAA4B6}"/>
                  </a:ext>
                </a:extLst>
              </p:cNvPr>
              <p:cNvSpPr>
                <a:spLocks noChangeArrowheads="1"/>
              </p:cNvSpPr>
              <p:nvPr/>
            </p:nvSpPr>
            <p:spPr bwMode="auto">
              <a:xfrm>
                <a:off x="4605" y="156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95" name="Rectangle 379">
                <a:extLst>
                  <a:ext uri="{FF2B5EF4-FFF2-40B4-BE49-F238E27FC236}">
                    <a16:creationId xmlns:a16="http://schemas.microsoft.com/office/drawing/2014/main" id="{C4D009B0-4FC3-17B5-F792-FF808AC2C7A4}"/>
                  </a:ext>
                </a:extLst>
              </p:cNvPr>
              <p:cNvSpPr>
                <a:spLocks noChangeArrowheads="1"/>
              </p:cNvSpPr>
              <p:nvPr/>
            </p:nvSpPr>
            <p:spPr bwMode="auto">
              <a:xfrm>
                <a:off x="3586" y="1658"/>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4</a:t>
                </a:r>
                <a:endParaRPr lang="en-US" altLang="en-US" sz="1500">
                  <a:latin typeface="Arial" panose="020B0604020202020204" pitchFamily="34" charset="0"/>
                </a:endParaRPr>
              </a:p>
            </p:txBody>
          </p:sp>
          <p:sp>
            <p:nvSpPr>
              <p:cNvPr id="521596" name="Rectangle 380">
                <a:extLst>
                  <a:ext uri="{FF2B5EF4-FFF2-40B4-BE49-F238E27FC236}">
                    <a16:creationId xmlns:a16="http://schemas.microsoft.com/office/drawing/2014/main" id="{CB1A225A-EA7A-4CB1-A9B2-62C3ED5501A8}"/>
                  </a:ext>
                </a:extLst>
              </p:cNvPr>
              <p:cNvSpPr>
                <a:spLocks noChangeArrowheads="1"/>
              </p:cNvSpPr>
              <p:nvPr/>
            </p:nvSpPr>
            <p:spPr bwMode="auto">
              <a:xfrm>
                <a:off x="3629" y="1658"/>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97" name="Rectangle 381">
                <a:extLst>
                  <a:ext uri="{FF2B5EF4-FFF2-40B4-BE49-F238E27FC236}">
                    <a16:creationId xmlns:a16="http://schemas.microsoft.com/office/drawing/2014/main" id="{6D77459B-D15C-4981-63CD-B8E62B7E6102}"/>
                  </a:ext>
                </a:extLst>
              </p:cNvPr>
              <p:cNvSpPr>
                <a:spLocks noChangeArrowheads="1"/>
              </p:cNvSpPr>
              <p:nvPr/>
            </p:nvSpPr>
            <p:spPr bwMode="auto">
              <a:xfrm>
                <a:off x="3873" y="1658"/>
                <a:ext cx="23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598" name="Rectangle 382">
                <a:extLst>
                  <a:ext uri="{FF2B5EF4-FFF2-40B4-BE49-F238E27FC236}">
                    <a16:creationId xmlns:a16="http://schemas.microsoft.com/office/drawing/2014/main" id="{BC678849-2532-5735-8AD1-406C7D5DCD5F}"/>
                  </a:ext>
                </a:extLst>
              </p:cNvPr>
              <p:cNvSpPr>
                <a:spLocks noChangeArrowheads="1"/>
              </p:cNvSpPr>
              <p:nvPr/>
            </p:nvSpPr>
            <p:spPr bwMode="auto">
              <a:xfrm>
                <a:off x="4132" y="1658"/>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599" name="Rectangle 383">
                <a:extLst>
                  <a:ext uri="{FF2B5EF4-FFF2-40B4-BE49-F238E27FC236}">
                    <a16:creationId xmlns:a16="http://schemas.microsoft.com/office/drawing/2014/main" id="{71E7A20F-1245-CB6A-F674-E8AA65357028}"/>
                  </a:ext>
                </a:extLst>
              </p:cNvPr>
              <p:cNvSpPr>
                <a:spLocks noChangeArrowheads="1"/>
              </p:cNvSpPr>
              <p:nvPr/>
            </p:nvSpPr>
            <p:spPr bwMode="auto">
              <a:xfrm>
                <a:off x="4161" y="1658"/>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00" name="Rectangle 384">
                <a:extLst>
                  <a:ext uri="{FF2B5EF4-FFF2-40B4-BE49-F238E27FC236}">
                    <a16:creationId xmlns:a16="http://schemas.microsoft.com/office/drawing/2014/main" id="{45CE9CD2-6686-F55F-4188-AC08333DDD69}"/>
                  </a:ext>
                </a:extLst>
              </p:cNvPr>
              <p:cNvSpPr>
                <a:spLocks noChangeArrowheads="1"/>
              </p:cNvSpPr>
              <p:nvPr/>
            </p:nvSpPr>
            <p:spPr bwMode="auto">
              <a:xfrm>
                <a:off x="4449" y="1658"/>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601" name="Rectangle 385">
                <a:extLst>
                  <a:ext uri="{FF2B5EF4-FFF2-40B4-BE49-F238E27FC236}">
                    <a16:creationId xmlns:a16="http://schemas.microsoft.com/office/drawing/2014/main" id="{2BC56A93-AD9A-660A-FA62-8B542AD70132}"/>
                  </a:ext>
                </a:extLst>
              </p:cNvPr>
              <p:cNvSpPr>
                <a:spLocks noChangeArrowheads="1"/>
              </p:cNvSpPr>
              <p:nvPr/>
            </p:nvSpPr>
            <p:spPr bwMode="auto">
              <a:xfrm>
                <a:off x="4605" y="1658"/>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02" name="Rectangle 386">
                <a:extLst>
                  <a:ext uri="{FF2B5EF4-FFF2-40B4-BE49-F238E27FC236}">
                    <a16:creationId xmlns:a16="http://schemas.microsoft.com/office/drawing/2014/main" id="{03C9F35E-5EB6-CB41-53D7-81A1610591A4}"/>
                  </a:ext>
                </a:extLst>
              </p:cNvPr>
              <p:cNvSpPr>
                <a:spLocks noChangeArrowheads="1"/>
              </p:cNvSpPr>
              <p:nvPr/>
            </p:nvSpPr>
            <p:spPr bwMode="auto">
              <a:xfrm>
                <a:off x="3586" y="1750"/>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21603" name="Rectangle 387">
                <a:extLst>
                  <a:ext uri="{FF2B5EF4-FFF2-40B4-BE49-F238E27FC236}">
                    <a16:creationId xmlns:a16="http://schemas.microsoft.com/office/drawing/2014/main" id="{86E66843-B6C7-C2A0-C53D-1FE99F74FD85}"/>
                  </a:ext>
                </a:extLst>
              </p:cNvPr>
              <p:cNvSpPr>
                <a:spLocks noChangeArrowheads="1"/>
              </p:cNvSpPr>
              <p:nvPr/>
            </p:nvSpPr>
            <p:spPr bwMode="auto">
              <a:xfrm>
                <a:off x="3629" y="1750"/>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04" name="Rectangle 388">
                <a:extLst>
                  <a:ext uri="{FF2B5EF4-FFF2-40B4-BE49-F238E27FC236}">
                    <a16:creationId xmlns:a16="http://schemas.microsoft.com/office/drawing/2014/main" id="{A5DED311-E901-F300-CDAD-A2E584A125D5}"/>
                  </a:ext>
                </a:extLst>
              </p:cNvPr>
              <p:cNvSpPr>
                <a:spLocks noChangeArrowheads="1"/>
              </p:cNvSpPr>
              <p:nvPr/>
            </p:nvSpPr>
            <p:spPr bwMode="auto">
              <a:xfrm>
                <a:off x="3873" y="1750"/>
                <a:ext cx="234"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05" name="Rectangle 389">
                <a:extLst>
                  <a:ext uri="{FF2B5EF4-FFF2-40B4-BE49-F238E27FC236}">
                    <a16:creationId xmlns:a16="http://schemas.microsoft.com/office/drawing/2014/main" id="{5C99FE5B-2333-A7AA-66CF-9AC945739D57}"/>
                  </a:ext>
                </a:extLst>
              </p:cNvPr>
              <p:cNvSpPr>
                <a:spLocks noChangeArrowheads="1"/>
              </p:cNvSpPr>
              <p:nvPr/>
            </p:nvSpPr>
            <p:spPr bwMode="auto">
              <a:xfrm>
                <a:off x="4132" y="175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06" name="Rectangle 390">
                <a:extLst>
                  <a:ext uri="{FF2B5EF4-FFF2-40B4-BE49-F238E27FC236}">
                    <a16:creationId xmlns:a16="http://schemas.microsoft.com/office/drawing/2014/main" id="{B15EC1E6-52C2-330B-8930-3C7C0E45493E}"/>
                  </a:ext>
                </a:extLst>
              </p:cNvPr>
              <p:cNvSpPr>
                <a:spLocks noChangeArrowheads="1"/>
              </p:cNvSpPr>
              <p:nvPr/>
            </p:nvSpPr>
            <p:spPr bwMode="auto">
              <a:xfrm>
                <a:off x="4161" y="1750"/>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07" name="Rectangle 391">
                <a:extLst>
                  <a:ext uri="{FF2B5EF4-FFF2-40B4-BE49-F238E27FC236}">
                    <a16:creationId xmlns:a16="http://schemas.microsoft.com/office/drawing/2014/main" id="{C33025B5-3BD4-AE65-E717-CBD47D377F2E}"/>
                  </a:ext>
                </a:extLst>
              </p:cNvPr>
              <p:cNvSpPr>
                <a:spLocks noChangeArrowheads="1"/>
              </p:cNvSpPr>
              <p:nvPr/>
            </p:nvSpPr>
            <p:spPr bwMode="auto">
              <a:xfrm>
                <a:off x="4449" y="1750"/>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0.45</a:t>
                </a:r>
                <a:endParaRPr lang="en-US" altLang="en-US" sz="1500">
                  <a:latin typeface="Arial" panose="020B0604020202020204" pitchFamily="34" charset="0"/>
                </a:endParaRPr>
              </a:p>
            </p:txBody>
          </p:sp>
          <p:sp>
            <p:nvSpPr>
              <p:cNvPr id="521608" name="Rectangle 392">
                <a:extLst>
                  <a:ext uri="{FF2B5EF4-FFF2-40B4-BE49-F238E27FC236}">
                    <a16:creationId xmlns:a16="http://schemas.microsoft.com/office/drawing/2014/main" id="{2AAD917E-1612-48C4-59DC-0D3FC431D13F}"/>
                  </a:ext>
                </a:extLst>
              </p:cNvPr>
              <p:cNvSpPr>
                <a:spLocks noChangeArrowheads="1"/>
              </p:cNvSpPr>
              <p:nvPr/>
            </p:nvSpPr>
            <p:spPr bwMode="auto">
              <a:xfrm>
                <a:off x="4605" y="1750"/>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09" name="Rectangle 393">
                <a:extLst>
                  <a:ext uri="{FF2B5EF4-FFF2-40B4-BE49-F238E27FC236}">
                    <a16:creationId xmlns:a16="http://schemas.microsoft.com/office/drawing/2014/main" id="{E3F34904-8A01-8507-7865-640A5F5E49C2}"/>
                  </a:ext>
                </a:extLst>
              </p:cNvPr>
              <p:cNvSpPr>
                <a:spLocks noChangeArrowheads="1"/>
              </p:cNvSpPr>
              <p:nvPr/>
            </p:nvSpPr>
            <p:spPr bwMode="auto">
              <a:xfrm>
                <a:off x="3586" y="1841"/>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21610" name="Rectangle 394">
                <a:extLst>
                  <a:ext uri="{FF2B5EF4-FFF2-40B4-BE49-F238E27FC236}">
                    <a16:creationId xmlns:a16="http://schemas.microsoft.com/office/drawing/2014/main" id="{7EC8E5FB-4F80-2D37-FA56-1509466189EE}"/>
                  </a:ext>
                </a:extLst>
              </p:cNvPr>
              <p:cNvSpPr>
                <a:spLocks noChangeArrowheads="1"/>
              </p:cNvSpPr>
              <p:nvPr/>
            </p:nvSpPr>
            <p:spPr bwMode="auto">
              <a:xfrm>
                <a:off x="3629" y="184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11" name="Rectangle 395">
                <a:extLst>
                  <a:ext uri="{FF2B5EF4-FFF2-40B4-BE49-F238E27FC236}">
                    <a16:creationId xmlns:a16="http://schemas.microsoft.com/office/drawing/2014/main" id="{897A61FC-D1A1-9EA2-E023-7CFAE5A3A86E}"/>
                  </a:ext>
                </a:extLst>
              </p:cNvPr>
              <p:cNvSpPr>
                <a:spLocks noChangeArrowheads="1"/>
              </p:cNvSpPr>
              <p:nvPr/>
            </p:nvSpPr>
            <p:spPr bwMode="auto">
              <a:xfrm>
                <a:off x="3873" y="1841"/>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12" name="Rectangle 396">
                <a:extLst>
                  <a:ext uri="{FF2B5EF4-FFF2-40B4-BE49-F238E27FC236}">
                    <a16:creationId xmlns:a16="http://schemas.microsoft.com/office/drawing/2014/main" id="{CEEA313B-FC4E-5584-97BC-2E7EDB932A1A}"/>
                  </a:ext>
                </a:extLst>
              </p:cNvPr>
              <p:cNvSpPr>
                <a:spLocks noChangeArrowheads="1"/>
              </p:cNvSpPr>
              <p:nvPr/>
            </p:nvSpPr>
            <p:spPr bwMode="auto">
              <a:xfrm>
                <a:off x="4132" y="184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13" name="Rectangle 397">
                <a:extLst>
                  <a:ext uri="{FF2B5EF4-FFF2-40B4-BE49-F238E27FC236}">
                    <a16:creationId xmlns:a16="http://schemas.microsoft.com/office/drawing/2014/main" id="{F8ED7966-B53B-5331-F879-EDE39ACB6ADE}"/>
                  </a:ext>
                </a:extLst>
              </p:cNvPr>
              <p:cNvSpPr>
                <a:spLocks noChangeArrowheads="1"/>
              </p:cNvSpPr>
              <p:nvPr/>
            </p:nvSpPr>
            <p:spPr bwMode="auto">
              <a:xfrm>
                <a:off x="4161" y="1841"/>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14" name="Rectangle 398">
                <a:extLst>
                  <a:ext uri="{FF2B5EF4-FFF2-40B4-BE49-F238E27FC236}">
                    <a16:creationId xmlns:a16="http://schemas.microsoft.com/office/drawing/2014/main" id="{5A6E9A8B-1CD6-B665-7A07-6F23BAFED98A}"/>
                  </a:ext>
                </a:extLst>
              </p:cNvPr>
              <p:cNvSpPr>
                <a:spLocks noChangeArrowheads="1"/>
              </p:cNvSpPr>
              <p:nvPr/>
            </p:nvSpPr>
            <p:spPr bwMode="auto">
              <a:xfrm>
                <a:off x="4449" y="1841"/>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0.50</a:t>
                </a:r>
                <a:endParaRPr lang="en-US" altLang="en-US" sz="1500">
                  <a:latin typeface="Arial" panose="020B0604020202020204" pitchFamily="34" charset="0"/>
                </a:endParaRPr>
              </a:p>
            </p:txBody>
          </p:sp>
          <p:sp>
            <p:nvSpPr>
              <p:cNvPr id="521615" name="Rectangle 399">
                <a:extLst>
                  <a:ext uri="{FF2B5EF4-FFF2-40B4-BE49-F238E27FC236}">
                    <a16:creationId xmlns:a16="http://schemas.microsoft.com/office/drawing/2014/main" id="{6EAED7D9-B834-CBE2-D690-90BE5E33EA3C}"/>
                  </a:ext>
                </a:extLst>
              </p:cNvPr>
              <p:cNvSpPr>
                <a:spLocks noChangeArrowheads="1"/>
              </p:cNvSpPr>
              <p:nvPr/>
            </p:nvSpPr>
            <p:spPr bwMode="auto">
              <a:xfrm>
                <a:off x="4605" y="1841"/>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16" name="Rectangle 400">
                <a:extLst>
                  <a:ext uri="{FF2B5EF4-FFF2-40B4-BE49-F238E27FC236}">
                    <a16:creationId xmlns:a16="http://schemas.microsoft.com/office/drawing/2014/main" id="{0454A900-6E29-E908-A11D-E95D04519286}"/>
                  </a:ext>
                </a:extLst>
              </p:cNvPr>
              <p:cNvSpPr>
                <a:spLocks noChangeArrowheads="1"/>
              </p:cNvSpPr>
              <p:nvPr/>
            </p:nvSpPr>
            <p:spPr bwMode="auto">
              <a:xfrm>
                <a:off x="3586" y="1934"/>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21617" name="Rectangle 401">
                <a:extLst>
                  <a:ext uri="{FF2B5EF4-FFF2-40B4-BE49-F238E27FC236}">
                    <a16:creationId xmlns:a16="http://schemas.microsoft.com/office/drawing/2014/main" id="{5A1045CC-1630-0428-0D69-B454C4B77B4E}"/>
                  </a:ext>
                </a:extLst>
              </p:cNvPr>
              <p:cNvSpPr>
                <a:spLocks noChangeArrowheads="1"/>
              </p:cNvSpPr>
              <p:nvPr/>
            </p:nvSpPr>
            <p:spPr bwMode="auto">
              <a:xfrm>
                <a:off x="3629" y="193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18" name="Rectangle 402">
                <a:extLst>
                  <a:ext uri="{FF2B5EF4-FFF2-40B4-BE49-F238E27FC236}">
                    <a16:creationId xmlns:a16="http://schemas.microsoft.com/office/drawing/2014/main" id="{824FC8C0-5505-5874-F899-3F36DAA2412A}"/>
                  </a:ext>
                </a:extLst>
              </p:cNvPr>
              <p:cNvSpPr>
                <a:spLocks noChangeArrowheads="1"/>
              </p:cNvSpPr>
              <p:nvPr/>
            </p:nvSpPr>
            <p:spPr bwMode="auto">
              <a:xfrm>
                <a:off x="3873" y="1934"/>
                <a:ext cx="234"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19" name="Rectangle 403">
                <a:extLst>
                  <a:ext uri="{FF2B5EF4-FFF2-40B4-BE49-F238E27FC236}">
                    <a16:creationId xmlns:a16="http://schemas.microsoft.com/office/drawing/2014/main" id="{B5AF8328-8452-94B0-5C0D-FB91796BC090}"/>
                  </a:ext>
                </a:extLst>
              </p:cNvPr>
              <p:cNvSpPr>
                <a:spLocks noChangeArrowheads="1"/>
              </p:cNvSpPr>
              <p:nvPr/>
            </p:nvSpPr>
            <p:spPr bwMode="auto">
              <a:xfrm>
                <a:off x="4132" y="193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20" name="Rectangle 404">
                <a:extLst>
                  <a:ext uri="{FF2B5EF4-FFF2-40B4-BE49-F238E27FC236}">
                    <a16:creationId xmlns:a16="http://schemas.microsoft.com/office/drawing/2014/main" id="{47AC994B-09AA-F471-E769-A521B10C6A8F}"/>
                  </a:ext>
                </a:extLst>
              </p:cNvPr>
              <p:cNvSpPr>
                <a:spLocks noChangeArrowheads="1"/>
              </p:cNvSpPr>
              <p:nvPr/>
            </p:nvSpPr>
            <p:spPr bwMode="auto">
              <a:xfrm>
                <a:off x="4161" y="1934"/>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21" name="Rectangle 405">
                <a:extLst>
                  <a:ext uri="{FF2B5EF4-FFF2-40B4-BE49-F238E27FC236}">
                    <a16:creationId xmlns:a16="http://schemas.microsoft.com/office/drawing/2014/main" id="{F85DF348-A997-659C-F3BA-FD3CB3F5E5FB}"/>
                  </a:ext>
                </a:extLst>
              </p:cNvPr>
              <p:cNvSpPr>
                <a:spLocks noChangeArrowheads="1"/>
              </p:cNvSpPr>
              <p:nvPr/>
            </p:nvSpPr>
            <p:spPr bwMode="auto">
              <a:xfrm>
                <a:off x="4449" y="1934"/>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1.00</a:t>
                </a:r>
                <a:endParaRPr lang="en-US" altLang="en-US" sz="1500">
                  <a:latin typeface="Arial" panose="020B0604020202020204" pitchFamily="34" charset="0"/>
                </a:endParaRPr>
              </a:p>
            </p:txBody>
          </p:sp>
          <p:sp>
            <p:nvSpPr>
              <p:cNvPr id="521622" name="Rectangle 406">
                <a:extLst>
                  <a:ext uri="{FF2B5EF4-FFF2-40B4-BE49-F238E27FC236}">
                    <a16:creationId xmlns:a16="http://schemas.microsoft.com/office/drawing/2014/main" id="{6C22C76E-056A-E594-C77A-ACE7E6FAECB5}"/>
                  </a:ext>
                </a:extLst>
              </p:cNvPr>
              <p:cNvSpPr>
                <a:spLocks noChangeArrowheads="1"/>
              </p:cNvSpPr>
              <p:nvPr/>
            </p:nvSpPr>
            <p:spPr bwMode="auto">
              <a:xfrm>
                <a:off x="4605" y="1934"/>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23" name="Rectangle 407">
                <a:extLst>
                  <a:ext uri="{FF2B5EF4-FFF2-40B4-BE49-F238E27FC236}">
                    <a16:creationId xmlns:a16="http://schemas.microsoft.com/office/drawing/2014/main" id="{083B7CDA-DDB6-5D3D-975B-96B4ACAEC9AF}"/>
                  </a:ext>
                </a:extLst>
              </p:cNvPr>
              <p:cNvSpPr>
                <a:spLocks noChangeArrowheads="1"/>
              </p:cNvSpPr>
              <p:nvPr/>
            </p:nvSpPr>
            <p:spPr bwMode="auto">
              <a:xfrm>
                <a:off x="3586" y="202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6</a:t>
                </a:r>
                <a:endParaRPr lang="en-US" altLang="en-US" sz="1500">
                  <a:latin typeface="Arial" panose="020B0604020202020204" pitchFamily="34" charset="0"/>
                </a:endParaRPr>
              </a:p>
            </p:txBody>
          </p:sp>
          <p:sp>
            <p:nvSpPr>
              <p:cNvPr id="521624" name="Rectangle 408">
                <a:extLst>
                  <a:ext uri="{FF2B5EF4-FFF2-40B4-BE49-F238E27FC236}">
                    <a16:creationId xmlns:a16="http://schemas.microsoft.com/office/drawing/2014/main" id="{17350B48-5DD9-3C0C-5C63-BF446AA343EC}"/>
                  </a:ext>
                </a:extLst>
              </p:cNvPr>
              <p:cNvSpPr>
                <a:spLocks noChangeArrowheads="1"/>
              </p:cNvSpPr>
              <p:nvPr/>
            </p:nvSpPr>
            <p:spPr bwMode="auto">
              <a:xfrm>
                <a:off x="3629" y="202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grpSp>
        <p:sp>
          <p:nvSpPr>
            <p:cNvPr id="521626" name="Rectangle 410">
              <a:extLst>
                <a:ext uri="{FF2B5EF4-FFF2-40B4-BE49-F238E27FC236}">
                  <a16:creationId xmlns:a16="http://schemas.microsoft.com/office/drawing/2014/main" id="{C3005925-05D1-2E44-0954-7D847B145E06}"/>
                </a:ext>
              </a:extLst>
            </p:cNvPr>
            <p:cNvSpPr>
              <a:spLocks noChangeArrowheads="1"/>
            </p:cNvSpPr>
            <p:nvPr/>
          </p:nvSpPr>
          <p:spPr bwMode="auto">
            <a:xfrm>
              <a:off x="3874" y="2026"/>
              <a:ext cx="233"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27" name="Rectangle 411">
              <a:extLst>
                <a:ext uri="{FF2B5EF4-FFF2-40B4-BE49-F238E27FC236}">
                  <a16:creationId xmlns:a16="http://schemas.microsoft.com/office/drawing/2014/main" id="{A6D0A86A-4CFB-7D3F-2CDE-B4D5B732B4C2}"/>
                </a:ext>
              </a:extLst>
            </p:cNvPr>
            <p:cNvSpPr>
              <a:spLocks noChangeArrowheads="1"/>
            </p:cNvSpPr>
            <p:nvPr/>
          </p:nvSpPr>
          <p:spPr bwMode="auto">
            <a:xfrm>
              <a:off x="4132" y="2026"/>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28" name="Rectangle 412">
              <a:extLst>
                <a:ext uri="{FF2B5EF4-FFF2-40B4-BE49-F238E27FC236}">
                  <a16:creationId xmlns:a16="http://schemas.microsoft.com/office/drawing/2014/main" id="{28EB6AF4-1F64-CA3A-35E5-DFE014B06D4C}"/>
                </a:ext>
              </a:extLst>
            </p:cNvPr>
            <p:cNvSpPr>
              <a:spLocks noChangeArrowheads="1"/>
            </p:cNvSpPr>
            <p:nvPr/>
          </p:nvSpPr>
          <p:spPr bwMode="auto">
            <a:xfrm>
              <a:off x="4162" y="2026"/>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29" name="Rectangle 413">
              <a:extLst>
                <a:ext uri="{FF2B5EF4-FFF2-40B4-BE49-F238E27FC236}">
                  <a16:creationId xmlns:a16="http://schemas.microsoft.com/office/drawing/2014/main" id="{673E3096-EC76-FA23-2C87-E31B93942A0D}"/>
                </a:ext>
              </a:extLst>
            </p:cNvPr>
            <p:cNvSpPr>
              <a:spLocks noChangeArrowheads="1"/>
            </p:cNvSpPr>
            <p:nvPr/>
          </p:nvSpPr>
          <p:spPr bwMode="auto">
            <a:xfrm>
              <a:off x="4450" y="2026"/>
              <a:ext cx="10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500">
                <a:latin typeface="Arial" panose="020B0604020202020204" pitchFamily="34" charset="0"/>
              </a:endParaRPr>
            </a:p>
          </p:txBody>
        </p:sp>
        <p:sp>
          <p:nvSpPr>
            <p:cNvPr id="521630" name="Rectangle 414">
              <a:extLst>
                <a:ext uri="{FF2B5EF4-FFF2-40B4-BE49-F238E27FC236}">
                  <a16:creationId xmlns:a16="http://schemas.microsoft.com/office/drawing/2014/main" id="{12C5E571-2F64-AD9D-06CD-F511FD4603A4}"/>
                </a:ext>
              </a:extLst>
            </p:cNvPr>
            <p:cNvSpPr>
              <a:spLocks noChangeArrowheads="1"/>
            </p:cNvSpPr>
            <p:nvPr/>
          </p:nvSpPr>
          <p:spPr bwMode="auto">
            <a:xfrm>
              <a:off x="4561" y="2026"/>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5</a:t>
              </a:r>
              <a:endParaRPr lang="en-US" altLang="en-US" sz="1500">
                <a:latin typeface="Arial" panose="020B0604020202020204" pitchFamily="34" charset="0"/>
              </a:endParaRPr>
            </a:p>
          </p:txBody>
        </p:sp>
        <p:sp>
          <p:nvSpPr>
            <p:cNvPr id="521631" name="Rectangle 415">
              <a:extLst>
                <a:ext uri="{FF2B5EF4-FFF2-40B4-BE49-F238E27FC236}">
                  <a16:creationId xmlns:a16="http://schemas.microsoft.com/office/drawing/2014/main" id="{87C7701F-0C04-A510-4958-B58F2A313627}"/>
                </a:ext>
              </a:extLst>
            </p:cNvPr>
            <p:cNvSpPr>
              <a:spLocks noChangeArrowheads="1"/>
            </p:cNvSpPr>
            <p:nvPr/>
          </p:nvSpPr>
          <p:spPr bwMode="auto">
            <a:xfrm>
              <a:off x="4605" y="2026"/>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32" name="Rectangle 416">
              <a:extLst>
                <a:ext uri="{FF2B5EF4-FFF2-40B4-BE49-F238E27FC236}">
                  <a16:creationId xmlns:a16="http://schemas.microsoft.com/office/drawing/2014/main" id="{D8324128-A84A-405A-927D-9DA2A9CE7992}"/>
                </a:ext>
              </a:extLst>
            </p:cNvPr>
            <p:cNvSpPr>
              <a:spLocks noChangeArrowheads="1"/>
            </p:cNvSpPr>
            <p:nvPr/>
          </p:nvSpPr>
          <p:spPr bwMode="auto">
            <a:xfrm>
              <a:off x="3586" y="2118"/>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21633" name="Rectangle 417">
              <a:extLst>
                <a:ext uri="{FF2B5EF4-FFF2-40B4-BE49-F238E27FC236}">
                  <a16:creationId xmlns:a16="http://schemas.microsoft.com/office/drawing/2014/main" id="{E61694B7-27CB-F14D-B650-905CEB544107}"/>
                </a:ext>
              </a:extLst>
            </p:cNvPr>
            <p:cNvSpPr>
              <a:spLocks noChangeArrowheads="1"/>
            </p:cNvSpPr>
            <p:nvPr/>
          </p:nvSpPr>
          <p:spPr bwMode="auto">
            <a:xfrm>
              <a:off x="3630"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34" name="Rectangle 418">
              <a:extLst>
                <a:ext uri="{FF2B5EF4-FFF2-40B4-BE49-F238E27FC236}">
                  <a16:creationId xmlns:a16="http://schemas.microsoft.com/office/drawing/2014/main" id="{2F5D2829-5796-475A-9DE8-C90A32F8A32C}"/>
                </a:ext>
              </a:extLst>
            </p:cNvPr>
            <p:cNvSpPr>
              <a:spLocks noChangeArrowheads="1"/>
            </p:cNvSpPr>
            <p:nvPr/>
          </p:nvSpPr>
          <p:spPr bwMode="auto">
            <a:xfrm>
              <a:off x="3874" y="2118"/>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35" name="Rectangle 419">
              <a:extLst>
                <a:ext uri="{FF2B5EF4-FFF2-40B4-BE49-F238E27FC236}">
                  <a16:creationId xmlns:a16="http://schemas.microsoft.com/office/drawing/2014/main" id="{A5BBAE0E-4E75-6515-2E56-7DEB864CBFAD}"/>
                </a:ext>
              </a:extLst>
            </p:cNvPr>
            <p:cNvSpPr>
              <a:spLocks noChangeArrowheads="1"/>
            </p:cNvSpPr>
            <p:nvPr/>
          </p:nvSpPr>
          <p:spPr bwMode="auto">
            <a:xfrm>
              <a:off x="4132" y="211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36" name="Rectangle 420">
              <a:extLst>
                <a:ext uri="{FF2B5EF4-FFF2-40B4-BE49-F238E27FC236}">
                  <a16:creationId xmlns:a16="http://schemas.microsoft.com/office/drawing/2014/main" id="{23FD5871-FA47-74DC-B470-5DA5E7E923FE}"/>
                </a:ext>
              </a:extLst>
            </p:cNvPr>
            <p:cNvSpPr>
              <a:spLocks noChangeArrowheads="1"/>
            </p:cNvSpPr>
            <p:nvPr/>
          </p:nvSpPr>
          <p:spPr bwMode="auto">
            <a:xfrm>
              <a:off x="4162" y="211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37" name="Rectangle 421">
              <a:extLst>
                <a:ext uri="{FF2B5EF4-FFF2-40B4-BE49-F238E27FC236}">
                  <a16:creationId xmlns:a16="http://schemas.microsoft.com/office/drawing/2014/main" id="{F27CF6D7-D97E-8F47-60C8-8DBD6BAC1B21}"/>
                </a:ext>
              </a:extLst>
            </p:cNvPr>
            <p:cNvSpPr>
              <a:spLocks noChangeArrowheads="1"/>
            </p:cNvSpPr>
            <p:nvPr/>
          </p:nvSpPr>
          <p:spPr bwMode="auto">
            <a:xfrm>
              <a:off x="4450" y="2118"/>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638" name="Rectangle 422">
              <a:extLst>
                <a:ext uri="{FF2B5EF4-FFF2-40B4-BE49-F238E27FC236}">
                  <a16:creationId xmlns:a16="http://schemas.microsoft.com/office/drawing/2014/main" id="{F4872954-9F78-F8CC-18F2-890FE635B34E}"/>
                </a:ext>
              </a:extLst>
            </p:cNvPr>
            <p:cNvSpPr>
              <a:spLocks noChangeArrowheads="1"/>
            </p:cNvSpPr>
            <p:nvPr/>
          </p:nvSpPr>
          <p:spPr bwMode="auto">
            <a:xfrm>
              <a:off x="4605" y="211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39" name="Rectangle 423">
              <a:extLst>
                <a:ext uri="{FF2B5EF4-FFF2-40B4-BE49-F238E27FC236}">
                  <a16:creationId xmlns:a16="http://schemas.microsoft.com/office/drawing/2014/main" id="{C5F2E89E-C219-4710-D3A5-63B8A433C461}"/>
                </a:ext>
              </a:extLst>
            </p:cNvPr>
            <p:cNvSpPr>
              <a:spLocks noChangeArrowheads="1"/>
            </p:cNvSpPr>
            <p:nvPr/>
          </p:nvSpPr>
          <p:spPr bwMode="auto">
            <a:xfrm>
              <a:off x="3586" y="2210"/>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7</a:t>
              </a:r>
              <a:endParaRPr lang="en-US" altLang="en-US" sz="1500">
                <a:latin typeface="Arial" panose="020B0604020202020204" pitchFamily="34" charset="0"/>
              </a:endParaRPr>
            </a:p>
          </p:txBody>
        </p:sp>
        <p:sp>
          <p:nvSpPr>
            <p:cNvPr id="521640" name="Rectangle 424">
              <a:extLst>
                <a:ext uri="{FF2B5EF4-FFF2-40B4-BE49-F238E27FC236}">
                  <a16:creationId xmlns:a16="http://schemas.microsoft.com/office/drawing/2014/main" id="{11FE7719-F3B9-F9A7-C334-C1FC9B2F54CD}"/>
                </a:ext>
              </a:extLst>
            </p:cNvPr>
            <p:cNvSpPr>
              <a:spLocks noChangeArrowheads="1"/>
            </p:cNvSpPr>
            <p:nvPr/>
          </p:nvSpPr>
          <p:spPr bwMode="auto">
            <a:xfrm>
              <a:off x="3630" y="221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41" name="Rectangle 425">
              <a:extLst>
                <a:ext uri="{FF2B5EF4-FFF2-40B4-BE49-F238E27FC236}">
                  <a16:creationId xmlns:a16="http://schemas.microsoft.com/office/drawing/2014/main" id="{1933A7A1-62D5-B045-836A-F2509A231C95}"/>
                </a:ext>
              </a:extLst>
            </p:cNvPr>
            <p:cNvSpPr>
              <a:spLocks noChangeArrowheads="1"/>
            </p:cNvSpPr>
            <p:nvPr/>
          </p:nvSpPr>
          <p:spPr bwMode="auto">
            <a:xfrm>
              <a:off x="3874" y="2210"/>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42" name="Rectangle 426">
              <a:extLst>
                <a:ext uri="{FF2B5EF4-FFF2-40B4-BE49-F238E27FC236}">
                  <a16:creationId xmlns:a16="http://schemas.microsoft.com/office/drawing/2014/main" id="{2F7EA627-F497-9307-58E5-BA8C8EEC3029}"/>
                </a:ext>
              </a:extLst>
            </p:cNvPr>
            <p:cNvSpPr>
              <a:spLocks noChangeArrowheads="1"/>
            </p:cNvSpPr>
            <p:nvPr/>
          </p:nvSpPr>
          <p:spPr bwMode="auto">
            <a:xfrm>
              <a:off x="4132" y="221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43" name="Rectangle 427">
              <a:extLst>
                <a:ext uri="{FF2B5EF4-FFF2-40B4-BE49-F238E27FC236}">
                  <a16:creationId xmlns:a16="http://schemas.microsoft.com/office/drawing/2014/main" id="{78AFD99D-7ACE-9509-1460-5E0720EB67F1}"/>
                </a:ext>
              </a:extLst>
            </p:cNvPr>
            <p:cNvSpPr>
              <a:spLocks noChangeArrowheads="1"/>
            </p:cNvSpPr>
            <p:nvPr/>
          </p:nvSpPr>
          <p:spPr bwMode="auto">
            <a:xfrm>
              <a:off x="4162" y="221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44" name="Rectangle 428">
              <a:extLst>
                <a:ext uri="{FF2B5EF4-FFF2-40B4-BE49-F238E27FC236}">
                  <a16:creationId xmlns:a16="http://schemas.microsoft.com/office/drawing/2014/main" id="{AC7415D5-EC77-1A50-46C1-C650C5EBBFF8}"/>
                </a:ext>
              </a:extLst>
            </p:cNvPr>
            <p:cNvSpPr>
              <a:spLocks noChangeArrowheads="1"/>
            </p:cNvSpPr>
            <p:nvPr/>
          </p:nvSpPr>
          <p:spPr bwMode="auto">
            <a:xfrm>
              <a:off x="4450" y="2210"/>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0.95</a:t>
              </a:r>
              <a:endParaRPr lang="en-US" altLang="en-US" sz="1500">
                <a:latin typeface="Arial" panose="020B0604020202020204" pitchFamily="34" charset="0"/>
              </a:endParaRPr>
            </a:p>
          </p:txBody>
        </p:sp>
        <p:sp>
          <p:nvSpPr>
            <p:cNvPr id="521645" name="Rectangle 429">
              <a:extLst>
                <a:ext uri="{FF2B5EF4-FFF2-40B4-BE49-F238E27FC236}">
                  <a16:creationId xmlns:a16="http://schemas.microsoft.com/office/drawing/2014/main" id="{D94F64EE-56C1-AB97-5FF9-F3268239B608}"/>
                </a:ext>
              </a:extLst>
            </p:cNvPr>
            <p:cNvSpPr>
              <a:spLocks noChangeArrowheads="1"/>
            </p:cNvSpPr>
            <p:nvPr/>
          </p:nvSpPr>
          <p:spPr bwMode="auto">
            <a:xfrm>
              <a:off x="4605" y="221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46" name="Rectangle 430">
              <a:extLst>
                <a:ext uri="{FF2B5EF4-FFF2-40B4-BE49-F238E27FC236}">
                  <a16:creationId xmlns:a16="http://schemas.microsoft.com/office/drawing/2014/main" id="{9D8BA609-EEE5-480F-AE67-C6B66E0FA249}"/>
                </a:ext>
              </a:extLst>
            </p:cNvPr>
            <p:cNvSpPr>
              <a:spLocks noChangeArrowheads="1"/>
            </p:cNvSpPr>
            <p:nvPr/>
          </p:nvSpPr>
          <p:spPr bwMode="auto">
            <a:xfrm>
              <a:off x="3586" y="2302"/>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21647" name="Rectangle 431">
              <a:extLst>
                <a:ext uri="{FF2B5EF4-FFF2-40B4-BE49-F238E27FC236}">
                  <a16:creationId xmlns:a16="http://schemas.microsoft.com/office/drawing/2014/main" id="{274D43ED-8A35-FCAC-797A-1491A03B497A}"/>
                </a:ext>
              </a:extLst>
            </p:cNvPr>
            <p:cNvSpPr>
              <a:spLocks noChangeArrowheads="1"/>
            </p:cNvSpPr>
            <p:nvPr/>
          </p:nvSpPr>
          <p:spPr bwMode="auto">
            <a:xfrm>
              <a:off x="3630" y="23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48" name="Rectangle 432">
              <a:extLst>
                <a:ext uri="{FF2B5EF4-FFF2-40B4-BE49-F238E27FC236}">
                  <a16:creationId xmlns:a16="http://schemas.microsoft.com/office/drawing/2014/main" id="{FD2740AF-A733-C15D-C3A7-B010CB85E725}"/>
                </a:ext>
              </a:extLst>
            </p:cNvPr>
            <p:cNvSpPr>
              <a:spLocks noChangeArrowheads="1"/>
            </p:cNvSpPr>
            <p:nvPr/>
          </p:nvSpPr>
          <p:spPr bwMode="auto">
            <a:xfrm>
              <a:off x="3874" y="2302"/>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49" name="Rectangle 433">
              <a:extLst>
                <a:ext uri="{FF2B5EF4-FFF2-40B4-BE49-F238E27FC236}">
                  <a16:creationId xmlns:a16="http://schemas.microsoft.com/office/drawing/2014/main" id="{E15524EC-6F8F-8CD5-F373-7B64F1E8D8EF}"/>
                </a:ext>
              </a:extLst>
            </p:cNvPr>
            <p:cNvSpPr>
              <a:spLocks noChangeArrowheads="1"/>
            </p:cNvSpPr>
            <p:nvPr/>
          </p:nvSpPr>
          <p:spPr bwMode="auto">
            <a:xfrm>
              <a:off x="4132" y="230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50" name="Rectangle 434">
              <a:extLst>
                <a:ext uri="{FF2B5EF4-FFF2-40B4-BE49-F238E27FC236}">
                  <a16:creationId xmlns:a16="http://schemas.microsoft.com/office/drawing/2014/main" id="{3B66A2D0-D146-E8EB-3A36-27371D965C35}"/>
                </a:ext>
              </a:extLst>
            </p:cNvPr>
            <p:cNvSpPr>
              <a:spLocks noChangeArrowheads="1"/>
            </p:cNvSpPr>
            <p:nvPr/>
          </p:nvSpPr>
          <p:spPr bwMode="auto">
            <a:xfrm>
              <a:off x="4162" y="230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51" name="Rectangle 435">
              <a:extLst>
                <a:ext uri="{FF2B5EF4-FFF2-40B4-BE49-F238E27FC236}">
                  <a16:creationId xmlns:a16="http://schemas.microsoft.com/office/drawing/2014/main" id="{1853EEDD-1B1A-4A86-AC20-C623BAAB0EF6}"/>
                </a:ext>
              </a:extLst>
            </p:cNvPr>
            <p:cNvSpPr>
              <a:spLocks noChangeArrowheads="1"/>
            </p:cNvSpPr>
            <p:nvPr/>
          </p:nvSpPr>
          <p:spPr bwMode="auto">
            <a:xfrm>
              <a:off x="4450" y="230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652" name="Rectangle 436">
              <a:extLst>
                <a:ext uri="{FF2B5EF4-FFF2-40B4-BE49-F238E27FC236}">
                  <a16:creationId xmlns:a16="http://schemas.microsoft.com/office/drawing/2014/main" id="{6823D4FC-CFD3-1857-9287-00F70E27B65E}"/>
                </a:ext>
              </a:extLst>
            </p:cNvPr>
            <p:cNvSpPr>
              <a:spLocks noChangeArrowheads="1"/>
            </p:cNvSpPr>
            <p:nvPr/>
          </p:nvSpPr>
          <p:spPr bwMode="auto">
            <a:xfrm>
              <a:off x="4605" y="230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53" name="Rectangle 437">
              <a:extLst>
                <a:ext uri="{FF2B5EF4-FFF2-40B4-BE49-F238E27FC236}">
                  <a16:creationId xmlns:a16="http://schemas.microsoft.com/office/drawing/2014/main" id="{3D39C4E2-9670-FBED-EE0B-54CEE6F1139A}"/>
                </a:ext>
              </a:extLst>
            </p:cNvPr>
            <p:cNvSpPr>
              <a:spLocks noChangeArrowheads="1"/>
            </p:cNvSpPr>
            <p:nvPr/>
          </p:nvSpPr>
          <p:spPr bwMode="auto">
            <a:xfrm>
              <a:off x="3586" y="2393"/>
              <a:ext cx="4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8</a:t>
              </a:r>
              <a:endParaRPr lang="en-US" altLang="en-US" sz="1500">
                <a:latin typeface="Arial" panose="020B0604020202020204" pitchFamily="34" charset="0"/>
              </a:endParaRPr>
            </a:p>
          </p:txBody>
        </p:sp>
        <p:sp>
          <p:nvSpPr>
            <p:cNvPr id="521654" name="Rectangle 438">
              <a:extLst>
                <a:ext uri="{FF2B5EF4-FFF2-40B4-BE49-F238E27FC236}">
                  <a16:creationId xmlns:a16="http://schemas.microsoft.com/office/drawing/2014/main" id="{AC6EF51A-6758-624E-F15D-045339953B6B}"/>
                </a:ext>
              </a:extLst>
            </p:cNvPr>
            <p:cNvSpPr>
              <a:spLocks noChangeArrowheads="1"/>
            </p:cNvSpPr>
            <p:nvPr/>
          </p:nvSpPr>
          <p:spPr bwMode="auto">
            <a:xfrm>
              <a:off x="3630" y="2393"/>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55" name="Rectangle 439">
              <a:extLst>
                <a:ext uri="{FF2B5EF4-FFF2-40B4-BE49-F238E27FC236}">
                  <a16:creationId xmlns:a16="http://schemas.microsoft.com/office/drawing/2014/main" id="{71050B02-C745-9753-8426-C71D6E96C320}"/>
                </a:ext>
              </a:extLst>
            </p:cNvPr>
            <p:cNvSpPr>
              <a:spLocks noChangeArrowheads="1"/>
            </p:cNvSpPr>
            <p:nvPr/>
          </p:nvSpPr>
          <p:spPr bwMode="auto">
            <a:xfrm>
              <a:off x="3874" y="2393"/>
              <a:ext cx="233"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56" name="Rectangle 440">
              <a:extLst>
                <a:ext uri="{FF2B5EF4-FFF2-40B4-BE49-F238E27FC236}">
                  <a16:creationId xmlns:a16="http://schemas.microsoft.com/office/drawing/2014/main" id="{1FF9F817-4704-8D97-0707-EB46E7DDD14A}"/>
                </a:ext>
              </a:extLst>
            </p:cNvPr>
            <p:cNvSpPr>
              <a:spLocks noChangeArrowheads="1"/>
            </p:cNvSpPr>
            <p:nvPr/>
          </p:nvSpPr>
          <p:spPr bwMode="auto">
            <a:xfrm>
              <a:off x="4132" y="2393"/>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57" name="Rectangle 441">
              <a:extLst>
                <a:ext uri="{FF2B5EF4-FFF2-40B4-BE49-F238E27FC236}">
                  <a16:creationId xmlns:a16="http://schemas.microsoft.com/office/drawing/2014/main" id="{0D7C7DF2-F908-43A4-37C3-352C469058F9}"/>
                </a:ext>
              </a:extLst>
            </p:cNvPr>
            <p:cNvSpPr>
              <a:spLocks noChangeArrowheads="1"/>
            </p:cNvSpPr>
            <p:nvPr/>
          </p:nvSpPr>
          <p:spPr bwMode="auto">
            <a:xfrm>
              <a:off x="4162" y="2393"/>
              <a:ext cx="20"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58" name="Rectangle 442">
              <a:extLst>
                <a:ext uri="{FF2B5EF4-FFF2-40B4-BE49-F238E27FC236}">
                  <a16:creationId xmlns:a16="http://schemas.microsoft.com/office/drawing/2014/main" id="{BFF5DD91-29F3-6F46-55CC-CA8537A9D4FD}"/>
                </a:ext>
              </a:extLst>
            </p:cNvPr>
            <p:cNvSpPr>
              <a:spLocks noChangeArrowheads="1"/>
            </p:cNvSpPr>
            <p:nvPr/>
          </p:nvSpPr>
          <p:spPr bwMode="auto">
            <a:xfrm>
              <a:off x="4450" y="2393"/>
              <a:ext cx="14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659" name="Rectangle 443">
              <a:extLst>
                <a:ext uri="{FF2B5EF4-FFF2-40B4-BE49-F238E27FC236}">
                  <a16:creationId xmlns:a16="http://schemas.microsoft.com/office/drawing/2014/main" id="{8ED57067-F992-E093-C4D1-C62D7BA65855}"/>
                </a:ext>
              </a:extLst>
            </p:cNvPr>
            <p:cNvSpPr>
              <a:spLocks noChangeArrowheads="1"/>
            </p:cNvSpPr>
            <p:nvPr/>
          </p:nvSpPr>
          <p:spPr bwMode="auto">
            <a:xfrm>
              <a:off x="4605" y="2393"/>
              <a:ext cx="21"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60" name="Rectangle 444">
              <a:extLst>
                <a:ext uri="{FF2B5EF4-FFF2-40B4-BE49-F238E27FC236}">
                  <a16:creationId xmlns:a16="http://schemas.microsoft.com/office/drawing/2014/main" id="{1549DCC1-1EED-4517-AB61-C0B88A03EB32}"/>
                </a:ext>
              </a:extLst>
            </p:cNvPr>
            <p:cNvSpPr>
              <a:spLocks noChangeArrowheads="1"/>
            </p:cNvSpPr>
            <p:nvPr/>
          </p:nvSpPr>
          <p:spPr bwMode="auto">
            <a:xfrm>
              <a:off x="3586" y="2486"/>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a:t>
              </a:r>
              <a:endParaRPr lang="en-US" altLang="en-US" sz="1500">
                <a:latin typeface="Arial" panose="020B0604020202020204" pitchFamily="34" charset="0"/>
              </a:endParaRPr>
            </a:p>
          </p:txBody>
        </p:sp>
        <p:sp>
          <p:nvSpPr>
            <p:cNvPr id="521661" name="Rectangle 445">
              <a:extLst>
                <a:ext uri="{FF2B5EF4-FFF2-40B4-BE49-F238E27FC236}">
                  <a16:creationId xmlns:a16="http://schemas.microsoft.com/office/drawing/2014/main" id="{769C515B-45DB-2C76-A336-E04E4D828FF0}"/>
                </a:ext>
              </a:extLst>
            </p:cNvPr>
            <p:cNvSpPr>
              <a:spLocks noChangeArrowheads="1"/>
            </p:cNvSpPr>
            <p:nvPr/>
          </p:nvSpPr>
          <p:spPr bwMode="auto">
            <a:xfrm>
              <a:off x="3630" y="248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62" name="Rectangle 446">
              <a:extLst>
                <a:ext uri="{FF2B5EF4-FFF2-40B4-BE49-F238E27FC236}">
                  <a16:creationId xmlns:a16="http://schemas.microsoft.com/office/drawing/2014/main" id="{5E26B867-C84F-D96D-14BC-5DF1E6302DEC}"/>
                </a:ext>
              </a:extLst>
            </p:cNvPr>
            <p:cNvSpPr>
              <a:spLocks noChangeArrowheads="1"/>
            </p:cNvSpPr>
            <p:nvPr/>
          </p:nvSpPr>
          <p:spPr bwMode="auto">
            <a:xfrm>
              <a:off x="3874" y="2486"/>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63" name="Rectangle 447">
              <a:extLst>
                <a:ext uri="{FF2B5EF4-FFF2-40B4-BE49-F238E27FC236}">
                  <a16:creationId xmlns:a16="http://schemas.microsoft.com/office/drawing/2014/main" id="{ECDC51A9-6EF1-7517-7FC2-8D5FCE24C0E3}"/>
                </a:ext>
              </a:extLst>
            </p:cNvPr>
            <p:cNvSpPr>
              <a:spLocks noChangeArrowheads="1"/>
            </p:cNvSpPr>
            <p:nvPr/>
          </p:nvSpPr>
          <p:spPr bwMode="auto">
            <a:xfrm>
              <a:off x="4132" y="248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64" name="Rectangle 448">
              <a:extLst>
                <a:ext uri="{FF2B5EF4-FFF2-40B4-BE49-F238E27FC236}">
                  <a16:creationId xmlns:a16="http://schemas.microsoft.com/office/drawing/2014/main" id="{7F1B87ED-B0DC-D426-BCF7-96B7EEA817D5}"/>
                </a:ext>
              </a:extLst>
            </p:cNvPr>
            <p:cNvSpPr>
              <a:spLocks noChangeArrowheads="1"/>
            </p:cNvSpPr>
            <p:nvPr/>
          </p:nvSpPr>
          <p:spPr bwMode="auto">
            <a:xfrm>
              <a:off x="4162" y="2486"/>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65" name="Rectangle 449">
              <a:extLst>
                <a:ext uri="{FF2B5EF4-FFF2-40B4-BE49-F238E27FC236}">
                  <a16:creationId xmlns:a16="http://schemas.microsoft.com/office/drawing/2014/main" id="{98FE7FAA-77E0-2D31-5BAE-CCE997D6DCB7}"/>
                </a:ext>
              </a:extLst>
            </p:cNvPr>
            <p:cNvSpPr>
              <a:spLocks noChangeArrowheads="1"/>
            </p:cNvSpPr>
            <p:nvPr/>
          </p:nvSpPr>
          <p:spPr bwMode="auto">
            <a:xfrm>
              <a:off x="4450" y="2486"/>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1.05</a:t>
              </a:r>
              <a:endParaRPr lang="en-US" altLang="en-US" sz="1500">
                <a:latin typeface="Arial" panose="020B0604020202020204" pitchFamily="34" charset="0"/>
              </a:endParaRPr>
            </a:p>
          </p:txBody>
        </p:sp>
        <p:sp>
          <p:nvSpPr>
            <p:cNvPr id="521666" name="Rectangle 450">
              <a:extLst>
                <a:ext uri="{FF2B5EF4-FFF2-40B4-BE49-F238E27FC236}">
                  <a16:creationId xmlns:a16="http://schemas.microsoft.com/office/drawing/2014/main" id="{9E1C7060-86C5-A5D9-8AE7-7289CB07D8A8}"/>
                </a:ext>
              </a:extLst>
            </p:cNvPr>
            <p:cNvSpPr>
              <a:spLocks noChangeArrowheads="1"/>
            </p:cNvSpPr>
            <p:nvPr/>
          </p:nvSpPr>
          <p:spPr bwMode="auto">
            <a:xfrm>
              <a:off x="4605" y="2486"/>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67" name="Rectangle 451">
              <a:extLst>
                <a:ext uri="{FF2B5EF4-FFF2-40B4-BE49-F238E27FC236}">
                  <a16:creationId xmlns:a16="http://schemas.microsoft.com/office/drawing/2014/main" id="{5ED1EE7E-9D7C-5FB8-8C3E-5CCB73BB0C02}"/>
                </a:ext>
              </a:extLst>
            </p:cNvPr>
            <p:cNvSpPr>
              <a:spLocks noChangeArrowheads="1"/>
            </p:cNvSpPr>
            <p:nvPr/>
          </p:nvSpPr>
          <p:spPr bwMode="auto">
            <a:xfrm>
              <a:off x="3586" y="2578"/>
              <a:ext cx="4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9</a:t>
              </a:r>
              <a:endParaRPr lang="en-US" altLang="en-US" sz="1500">
                <a:latin typeface="Arial" panose="020B0604020202020204" pitchFamily="34" charset="0"/>
              </a:endParaRPr>
            </a:p>
          </p:txBody>
        </p:sp>
        <p:sp>
          <p:nvSpPr>
            <p:cNvPr id="521668" name="Rectangle 452">
              <a:extLst>
                <a:ext uri="{FF2B5EF4-FFF2-40B4-BE49-F238E27FC236}">
                  <a16:creationId xmlns:a16="http://schemas.microsoft.com/office/drawing/2014/main" id="{4E3FB6C8-915D-5DDC-5AFF-F3704EE5DC46}"/>
                </a:ext>
              </a:extLst>
            </p:cNvPr>
            <p:cNvSpPr>
              <a:spLocks noChangeArrowheads="1"/>
            </p:cNvSpPr>
            <p:nvPr/>
          </p:nvSpPr>
          <p:spPr bwMode="auto">
            <a:xfrm>
              <a:off x="3630" y="257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69" name="Rectangle 453">
              <a:extLst>
                <a:ext uri="{FF2B5EF4-FFF2-40B4-BE49-F238E27FC236}">
                  <a16:creationId xmlns:a16="http://schemas.microsoft.com/office/drawing/2014/main" id="{7671A8D6-8210-57E9-7FC1-4CDF2F59E3E9}"/>
                </a:ext>
              </a:extLst>
            </p:cNvPr>
            <p:cNvSpPr>
              <a:spLocks noChangeArrowheads="1"/>
            </p:cNvSpPr>
            <p:nvPr/>
          </p:nvSpPr>
          <p:spPr bwMode="auto">
            <a:xfrm>
              <a:off x="3874" y="2578"/>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70" name="Rectangle 454">
              <a:extLst>
                <a:ext uri="{FF2B5EF4-FFF2-40B4-BE49-F238E27FC236}">
                  <a16:creationId xmlns:a16="http://schemas.microsoft.com/office/drawing/2014/main" id="{318A4FDC-D3EF-D7AB-FDBF-4DC767FD1D24}"/>
                </a:ext>
              </a:extLst>
            </p:cNvPr>
            <p:cNvSpPr>
              <a:spLocks noChangeArrowheads="1"/>
            </p:cNvSpPr>
            <p:nvPr/>
          </p:nvSpPr>
          <p:spPr bwMode="auto">
            <a:xfrm>
              <a:off x="4132" y="257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71" name="Rectangle 455">
              <a:extLst>
                <a:ext uri="{FF2B5EF4-FFF2-40B4-BE49-F238E27FC236}">
                  <a16:creationId xmlns:a16="http://schemas.microsoft.com/office/drawing/2014/main" id="{E56BCD4E-6CD1-B742-C886-1DB6EE76CCD9}"/>
                </a:ext>
              </a:extLst>
            </p:cNvPr>
            <p:cNvSpPr>
              <a:spLocks noChangeArrowheads="1"/>
            </p:cNvSpPr>
            <p:nvPr/>
          </p:nvSpPr>
          <p:spPr bwMode="auto">
            <a:xfrm>
              <a:off x="4162" y="2578"/>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72" name="Rectangle 456">
              <a:extLst>
                <a:ext uri="{FF2B5EF4-FFF2-40B4-BE49-F238E27FC236}">
                  <a16:creationId xmlns:a16="http://schemas.microsoft.com/office/drawing/2014/main" id="{3E367CFF-3C5E-69FF-D829-4B44C4DF50D6}"/>
                </a:ext>
              </a:extLst>
            </p:cNvPr>
            <p:cNvSpPr>
              <a:spLocks noChangeArrowheads="1"/>
            </p:cNvSpPr>
            <p:nvPr/>
          </p:nvSpPr>
          <p:spPr bwMode="auto">
            <a:xfrm>
              <a:off x="4450" y="2578"/>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1.05</a:t>
              </a:r>
              <a:endParaRPr lang="en-US" altLang="en-US" sz="1500">
                <a:latin typeface="Arial" panose="020B0604020202020204" pitchFamily="34" charset="0"/>
              </a:endParaRPr>
            </a:p>
          </p:txBody>
        </p:sp>
        <p:sp>
          <p:nvSpPr>
            <p:cNvPr id="521673" name="Rectangle 457">
              <a:extLst>
                <a:ext uri="{FF2B5EF4-FFF2-40B4-BE49-F238E27FC236}">
                  <a16:creationId xmlns:a16="http://schemas.microsoft.com/office/drawing/2014/main" id="{7DAA7A1B-9B37-338D-ED34-35C9B37111F1}"/>
                </a:ext>
              </a:extLst>
            </p:cNvPr>
            <p:cNvSpPr>
              <a:spLocks noChangeArrowheads="1"/>
            </p:cNvSpPr>
            <p:nvPr/>
          </p:nvSpPr>
          <p:spPr bwMode="auto">
            <a:xfrm>
              <a:off x="4605" y="2578"/>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74" name="Rectangle 458">
              <a:extLst>
                <a:ext uri="{FF2B5EF4-FFF2-40B4-BE49-F238E27FC236}">
                  <a16:creationId xmlns:a16="http://schemas.microsoft.com/office/drawing/2014/main" id="{FFC60E68-4088-E05B-D455-41A9D4911B6C}"/>
                </a:ext>
              </a:extLst>
            </p:cNvPr>
            <p:cNvSpPr>
              <a:spLocks noChangeArrowheads="1"/>
            </p:cNvSpPr>
            <p:nvPr/>
          </p:nvSpPr>
          <p:spPr bwMode="auto">
            <a:xfrm>
              <a:off x="3586" y="2670"/>
              <a:ext cx="8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500">
                <a:latin typeface="Arial" panose="020B0604020202020204" pitchFamily="34" charset="0"/>
              </a:endParaRPr>
            </a:p>
          </p:txBody>
        </p:sp>
        <p:sp>
          <p:nvSpPr>
            <p:cNvPr id="521675" name="Rectangle 459">
              <a:extLst>
                <a:ext uri="{FF2B5EF4-FFF2-40B4-BE49-F238E27FC236}">
                  <a16:creationId xmlns:a16="http://schemas.microsoft.com/office/drawing/2014/main" id="{D32FAE00-C343-A283-9F5E-BF3BDC47FCDE}"/>
                </a:ext>
              </a:extLst>
            </p:cNvPr>
            <p:cNvSpPr>
              <a:spLocks noChangeArrowheads="1"/>
            </p:cNvSpPr>
            <p:nvPr/>
          </p:nvSpPr>
          <p:spPr bwMode="auto">
            <a:xfrm>
              <a:off x="3676" y="267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76" name="Rectangle 460">
              <a:extLst>
                <a:ext uri="{FF2B5EF4-FFF2-40B4-BE49-F238E27FC236}">
                  <a16:creationId xmlns:a16="http://schemas.microsoft.com/office/drawing/2014/main" id="{E457D281-A947-274C-5C93-CB512A936FE0}"/>
                </a:ext>
              </a:extLst>
            </p:cNvPr>
            <p:cNvSpPr>
              <a:spLocks noChangeArrowheads="1"/>
            </p:cNvSpPr>
            <p:nvPr/>
          </p:nvSpPr>
          <p:spPr bwMode="auto">
            <a:xfrm>
              <a:off x="3874" y="2670"/>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77" name="Rectangle 461">
              <a:extLst>
                <a:ext uri="{FF2B5EF4-FFF2-40B4-BE49-F238E27FC236}">
                  <a16:creationId xmlns:a16="http://schemas.microsoft.com/office/drawing/2014/main" id="{D9A6E7B0-B825-AB32-6C23-DD843C956859}"/>
                </a:ext>
              </a:extLst>
            </p:cNvPr>
            <p:cNvSpPr>
              <a:spLocks noChangeArrowheads="1"/>
            </p:cNvSpPr>
            <p:nvPr/>
          </p:nvSpPr>
          <p:spPr bwMode="auto">
            <a:xfrm>
              <a:off x="4132" y="267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78" name="Rectangle 462">
              <a:extLst>
                <a:ext uri="{FF2B5EF4-FFF2-40B4-BE49-F238E27FC236}">
                  <a16:creationId xmlns:a16="http://schemas.microsoft.com/office/drawing/2014/main" id="{F33898E4-2DB8-3B5B-7A42-BDADB26E098F}"/>
                </a:ext>
              </a:extLst>
            </p:cNvPr>
            <p:cNvSpPr>
              <a:spLocks noChangeArrowheads="1"/>
            </p:cNvSpPr>
            <p:nvPr/>
          </p:nvSpPr>
          <p:spPr bwMode="auto">
            <a:xfrm>
              <a:off x="4162" y="2670"/>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79" name="Rectangle 463">
              <a:extLst>
                <a:ext uri="{FF2B5EF4-FFF2-40B4-BE49-F238E27FC236}">
                  <a16:creationId xmlns:a16="http://schemas.microsoft.com/office/drawing/2014/main" id="{30C132C3-BEC8-9878-5C28-2BAB2500612E}"/>
                </a:ext>
              </a:extLst>
            </p:cNvPr>
            <p:cNvSpPr>
              <a:spLocks noChangeArrowheads="1"/>
            </p:cNvSpPr>
            <p:nvPr/>
          </p:nvSpPr>
          <p:spPr bwMode="auto">
            <a:xfrm>
              <a:off x="4450" y="2670"/>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0.85</a:t>
              </a:r>
              <a:endParaRPr lang="en-US" altLang="en-US" sz="1500">
                <a:latin typeface="Arial" panose="020B0604020202020204" pitchFamily="34" charset="0"/>
              </a:endParaRPr>
            </a:p>
          </p:txBody>
        </p:sp>
        <p:sp>
          <p:nvSpPr>
            <p:cNvPr id="521680" name="Rectangle 464">
              <a:extLst>
                <a:ext uri="{FF2B5EF4-FFF2-40B4-BE49-F238E27FC236}">
                  <a16:creationId xmlns:a16="http://schemas.microsoft.com/office/drawing/2014/main" id="{946E16F2-1447-5A7E-169C-939547AF02CA}"/>
                </a:ext>
              </a:extLst>
            </p:cNvPr>
            <p:cNvSpPr>
              <a:spLocks noChangeArrowheads="1"/>
            </p:cNvSpPr>
            <p:nvPr/>
          </p:nvSpPr>
          <p:spPr bwMode="auto">
            <a:xfrm>
              <a:off x="4605" y="2670"/>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81" name="Rectangle 465">
              <a:extLst>
                <a:ext uri="{FF2B5EF4-FFF2-40B4-BE49-F238E27FC236}">
                  <a16:creationId xmlns:a16="http://schemas.microsoft.com/office/drawing/2014/main" id="{49749392-9C79-E8EC-BFE2-11C0226942A8}"/>
                </a:ext>
              </a:extLst>
            </p:cNvPr>
            <p:cNvSpPr>
              <a:spLocks noChangeArrowheads="1"/>
            </p:cNvSpPr>
            <p:nvPr/>
          </p:nvSpPr>
          <p:spPr bwMode="auto">
            <a:xfrm>
              <a:off x="3586" y="2762"/>
              <a:ext cx="8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10</a:t>
              </a:r>
              <a:endParaRPr lang="en-US" altLang="en-US" sz="1500">
                <a:latin typeface="Arial" panose="020B0604020202020204" pitchFamily="34" charset="0"/>
              </a:endParaRPr>
            </a:p>
          </p:txBody>
        </p:sp>
        <p:sp>
          <p:nvSpPr>
            <p:cNvPr id="521682" name="Rectangle 466">
              <a:extLst>
                <a:ext uri="{FF2B5EF4-FFF2-40B4-BE49-F238E27FC236}">
                  <a16:creationId xmlns:a16="http://schemas.microsoft.com/office/drawing/2014/main" id="{D906486D-9DEB-066F-A908-A343D3E0F017}"/>
                </a:ext>
              </a:extLst>
            </p:cNvPr>
            <p:cNvSpPr>
              <a:spLocks noChangeArrowheads="1"/>
            </p:cNvSpPr>
            <p:nvPr/>
          </p:nvSpPr>
          <p:spPr bwMode="auto">
            <a:xfrm>
              <a:off x="3676" y="276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83" name="Rectangle 467">
              <a:extLst>
                <a:ext uri="{FF2B5EF4-FFF2-40B4-BE49-F238E27FC236}">
                  <a16:creationId xmlns:a16="http://schemas.microsoft.com/office/drawing/2014/main" id="{F426837E-0D9C-0B91-969A-C3A378267991}"/>
                </a:ext>
              </a:extLst>
            </p:cNvPr>
            <p:cNvSpPr>
              <a:spLocks noChangeArrowheads="1"/>
            </p:cNvSpPr>
            <p:nvPr/>
          </p:nvSpPr>
          <p:spPr bwMode="auto">
            <a:xfrm>
              <a:off x="3874" y="2762"/>
              <a:ext cx="233"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Marilyn</a:t>
              </a:r>
              <a:endParaRPr lang="en-US" altLang="en-US" sz="1500">
                <a:latin typeface="Arial" panose="020B0604020202020204" pitchFamily="34" charset="0"/>
              </a:endParaRPr>
            </a:p>
          </p:txBody>
        </p:sp>
        <p:sp>
          <p:nvSpPr>
            <p:cNvPr id="521684" name="Rectangle 468">
              <a:extLst>
                <a:ext uri="{FF2B5EF4-FFF2-40B4-BE49-F238E27FC236}">
                  <a16:creationId xmlns:a16="http://schemas.microsoft.com/office/drawing/2014/main" id="{4EEA64BE-A7C1-CBAE-DF8F-BF0EB46A172E}"/>
                </a:ext>
              </a:extLst>
            </p:cNvPr>
            <p:cNvSpPr>
              <a:spLocks noChangeArrowheads="1"/>
            </p:cNvSpPr>
            <p:nvPr/>
          </p:nvSpPr>
          <p:spPr bwMode="auto">
            <a:xfrm>
              <a:off x="4132" y="276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85" name="Rectangle 469">
              <a:extLst>
                <a:ext uri="{FF2B5EF4-FFF2-40B4-BE49-F238E27FC236}">
                  <a16:creationId xmlns:a16="http://schemas.microsoft.com/office/drawing/2014/main" id="{DEE9DEA9-45E9-45FD-AB55-6952D6DB65F7}"/>
                </a:ext>
              </a:extLst>
            </p:cNvPr>
            <p:cNvSpPr>
              <a:spLocks noChangeArrowheads="1"/>
            </p:cNvSpPr>
            <p:nvPr/>
          </p:nvSpPr>
          <p:spPr bwMode="auto">
            <a:xfrm>
              <a:off x="4162" y="2762"/>
              <a:ext cx="20"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86" name="Rectangle 470">
              <a:extLst>
                <a:ext uri="{FF2B5EF4-FFF2-40B4-BE49-F238E27FC236}">
                  <a16:creationId xmlns:a16="http://schemas.microsoft.com/office/drawing/2014/main" id="{46E26C76-D6E4-1F98-35D7-37F5C55CE1A8}"/>
                </a:ext>
              </a:extLst>
            </p:cNvPr>
            <p:cNvSpPr>
              <a:spLocks noChangeArrowheads="1"/>
            </p:cNvSpPr>
            <p:nvPr/>
          </p:nvSpPr>
          <p:spPr bwMode="auto">
            <a:xfrm>
              <a:off x="4450" y="2762"/>
              <a:ext cx="14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0.80</a:t>
              </a:r>
              <a:endParaRPr lang="en-US" altLang="en-US" sz="1500">
                <a:latin typeface="Arial" panose="020B0604020202020204" pitchFamily="34" charset="0"/>
              </a:endParaRPr>
            </a:p>
          </p:txBody>
        </p:sp>
        <p:sp>
          <p:nvSpPr>
            <p:cNvPr id="521687" name="Rectangle 471">
              <a:extLst>
                <a:ext uri="{FF2B5EF4-FFF2-40B4-BE49-F238E27FC236}">
                  <a16:creationId xmlns:a16="http://schemas.microsoft.com/office/drawing/2014/main" id="{6A442A01-9561-CD7D-7F72-90E180745EDE}"/>
                </a:ext>
              </a:extLst>
            </p:cNvPr>
            <p:cNvSpPr>
              <a:spLocks noChangeArrowheads="1"/>
            </p:cNvSpPr>
            <p:nvPr/>
          </p:nvSpPr>
          <p:spPr bwMode="auto">
            <a:xfrm>
              <a:off x="4605" y="2762"/>
              <a:ext cx="21"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21689" name="Rectangle 473">
              <a:extLst>
                <a:ext uri="{FF2B5EF4-FFF2-40B4-BE49-F238E27FC236}">
                  <a16:creationId xmlns:a16="http://schemas.microsoft.com/office/drawing/2014/main" id="{383CABF7-2CDF-CF43-D3DA-DD9F6643A8DE}"/>
                </a:ext>
              </a:extLst>
            </p:cNvPr>
            <p:cNvSpPr>
              <a:spLocks noChangeArrowheads="1"/>
            </p:cNvSpPr>
            <p:nvPr/>
          </p:nvSpPr>
          <p:spPr bwMode="auto">
            <a:xfrm>
              <a:off x="880" y="1008"/>
              <a:ext cx="132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0" name="Rectangle 474">
              <a:extLst>
                <a:ext uri="{FF2B5EF4-FFF2-40B4-BE49-F238E27FC236}">
                  <a16:creationId xmlns:a16="http://schemas.microsoft.com/office/drawing/2014/main" id="{B5BD1DD6-F4FE-30B5-E6CA-076D1A7E3E8A}"/>
                </a:ext>
              </a:extLst>
            </p:cNvPr>
            <p:cNvSpPr>
              <a:spLocks noChangeArrowheads="1"/>
            </p:cNvSpPr>
            <p:nvPr/>
          </p:nvSpPr>
          <p:spPr bwMode="auto">
            <a:xfrm>
              <a:off x="2209" y="10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1" name="Rectangle 475">
              <a:extLst>
                <a:ext uri="{FF2B5EF4-FFF2-40B4-BE49-F238E27FC236}">
                  <a16:creationId xmlns:a16="http://schemas.microsoft.com/office/drawing/2014/main" id="{3B42B333-6E6A-E593-DA6E-3678540EE91A}"/>
                </a:ext>
              </a:extLst>
            </p:cNvPr>
            <p:cNvSpPr>
              <a:spLocks noChangeArrowheads="1"/>
            </p:cNvSpPr>
            <p:nvPr/>
          </p:nvSpPr>
          <p:spPr bwMode="auto">
            <a:xfrm>
              <a:off x="2213" y="1008"/>
              <a:ext cx="13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2" name="Rectangle 476">
              <a:extLst>
                <a:ext uri="{FF2B5EF4-FFF2-40B4-BE49-F238E27FC236}">
                  <a16:creationId xmlns:a16="http://schemas.microsoft.com/office/drawing/2014/main" id="{58B6C1A5-D5D6-B1D9-687E-1C0A17D116CF}"/>
                </a:ext>
              </a:extLst>
            </p:cNvPr>
            <p:cNvSpPr>
              <a:spLocks noChangeArrowheads="1"/>
            </p:cNvSpPr>
            <p:nvPr/>
          </p:nvSpPr>
          <p:spPr bwMode="auto">
            <a:xfrm>
              <a:off x="3541" y="10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3" name="Rectangle 477">
              <a:extLst>
                <a:ext uri="{FF2B5EF4-FFF2-40B4-BE49-F238E27FC236}">
                  <a16:creationId xmlns:a16="http://schemas.microsoft.com/office/drawing/2014/main" id="{5B33EC0E-9F68-2E9D-56CD-E806886086BE}"/>
                </a:ext>
              </a:extLst>
            </p:cNvPr>
            <p:cNvSpPr>
              <a:spLocks noChangeArrowheads="1"/>
            </p:cNvSpPr>
            <p:nvPr/>
          </p:nvSpPr>
          <p:spPr bwMode="auto">
            <a:xfrm>
              <a:off x="3545" y="1008"/>
              <a:ext cx="132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4" name="Rectangle 478">
              <a:extLst>
                <a:ext uri="{FF2B5EF4-FFF2-40B4-BE49-F238E27FC236}">
                  <a16:creationId xmlns:a16="http://schemas.microsoft.com/office/drawing/2014/main" id="{2255DE03-5324-44CA-4291-D0D1129F4A3C}"/>
                </a:ext>
              </a:extLst>
            </p:cNvPr>
            <p:cNvSpPr>
              <a:spLocks noChangeArrowheads="1"/>
            </p:cNvSpPr>
            <p:nvPr/>
          </p:nvSpPr>
          <p:spPr bwMode="auto">
            <a:xfrm>
              <a:off x="4874" y="1008"/>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5" name="Rectangle 479">
              <a:extLst>
                <a:ext uri="{FF2B5EF4-FFF2-40B4-BE49-F238E27FC236}">
                  <a16:creationId xmlns:a16="http://schemas.microsoft.com/office/drawing/2014/main" id="{08A379B2-FC86-6179-1C06-8A7DE0E2C552}"/>
                </a:ext>
              </a:extLst>
            </p:cNvPr>
            <p:cNvSpPr>
              <a:spLocks noChangeArrowheads="1"/>
            </p:cNvSpPr>
            <p:nvPr/>
          </p:nvSpPr>
          <p:spPr bwMode="auto">
            <a:xfrm>
              <a:off x="876" y="1012"/>
              <a:ext cx="4" cy="18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6" name="Rectangle 480">
              <a:extLst>
                <a:ext uri="{FF2B5EF4-FFF2-40B4-BE49-F238E27FC236}">
                  <a16:creationId xmlns:a16="http://schemas.microsoft.com/office/drawing/2014/main" id="{99B3B42D-9D21-39EE-54CD-0E4793D0B780}"/>
                </a:ext>
              </a:extLst>
            </p:cNvPr>
            <p:cNvSpPr>
              <a:spLocks noChangeArrowheads="1"/>
            </p:cNvSpPr>
            <p:nvPr/>
          </p:nvSpPr>
          <p:spPr bwMode="auto">
            <a:xfrm>
              <a:off x="876" y="28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7" name="Rectangle 481">
              <a:extLst>
                <a:ext uri="{FF2B5EF4-FFF2-40B4-BE49-F238E27FC236}">
                  <a16:creationId xmlns:a16="http://schemas.microsoft.com/office/drawing/2014/main" id="{8475244D-BF52-DAB6-0AC6-40A9A04BE691}"/>
                </a:ext>
              </a:extLst>
            </p:cNvPr>
            <p:cNvSpPr>
              <a:spLocks noChangeArrowheads="1"/>
            </p:cNvSpPr>
            <p:nvPr/>
          </p:nvSpPr>
          <p:spPr bwMode="auto">
            <a:xfrm>
              <a:off x="876" y="28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8" name="Rectangle 482">
              <a:extLst>
                <a:ext uri="{FF2B5EF4-FFF2-40B4-BE49-F238E27FC236}">
                  <a16:creationId xmlns:a16="http://schemas.microsoft.com/office/drawing/2014/main" id="{4B4C7118-3B8F-9757-B60C-CC217C04F129}"/>
                </a:ext>
              </a:extLst>
            </p:cNvPr>
            <p:cNvSpPr>
              <a:spLocks noChangeArrowheads="1"/>
            </p:cNvSpPr>
            <p:nvPr/>
          </p:nvSpPr>
          <p:spPr bwMode="auto">
            <a:xfrm>
              <a:off x="880" y="2852"/>
              <a:ext cx="132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699" name="Rectangle 483">
              <a:extLst>
                <a:ext uri="{FF2B5EF4-FFF2-40B4-BE49-F238E27FC236}">
                  <a16:creationId xmlns:a16="http://schemas.microsoft.com/office/drawing/2014/main" id="{413008EE-6753-D7A0-D97B-C7A0E8D76DB2}"/>
                </a:ext>
              </a:extLst>
            </p:cNvPr>
            <p:cNvSpPr>
              <a:spLocks noChangeArrowheads="1"/>
            </p:cNvSpPr>
            <p:nvPr/>
          </p:nvSpPr>
          <p:spPr bwMode="auto">
            <a:xfrm>
              <a:off x="2209" y="1012"/>
              <a:ext cx="4" cy="18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0" name="Rectangle 484">
              <a:extLst>
                <a:ext uri="{FF2B5EF4-FFF2-40B4-BE49-F238E27FC236}">
                  <a16:creationId xmlns:a16="http://schemas.microsoft.com/office/drawing/2014/main" id="{07E1C33F-9DE6-03D1-0BDE-8519CB4D28E5}"/>
                </a:ext>
              </a:extLst>
            </p:cNvPr>
            <p:cNvSpPr>
              <a:spLocks noChangeArrowheads="1"/>
            </p:cNvSpPr>
            <p:nvPr/>
          </p:nvSpPr>
          <p:spPr bwMode="auto">
            <a:xfrm>
              <a:off x="2209" y="28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1" name="Rectangle 485">
              <a:extLst>
                <a:ext uri="{FF2B5EF4-FFF2-40B4-BE49-F238E27FC236}">
                  <a16:creationId xmlns:a16="http://schemas.microsoft.com/office/drawing/2014/main" id="{8C75E61E-71CA-DAA6-58DF-D64564685DED}"/>
                </a:ext>
              </a:extLst>
            </p:cNvPr>
            <p:cNvSpPr>
              <a:spLocks noChangeArrowheads="1"/>
            </p:cNvSpPr>
            <p:nvPr/>
          </p:nvSpPr>
          <p:spPr bwMode="auto">
            <a:xfrm>
              <a:off x="2213" y="2852"/>
              <a:ext cx="1328"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2" name="Rectangle 486">
              <a:extLst>
                <a:ext uri="{FF2B5EF4-FFF2-40B4-BE49-F238E27FC236}">
                  <a16:creationId xmlns:a16="http://schemas.microsoft.com/office/drawing/2014/main" id="{8F69BD0C-4F16-EE11-AC8A-596702618A56}"/>
                </a:ext>
              </a:extLst>
            </p:cNvPr>
            <p:cNvSpPr>
              <a:spLocks noChangeArrowheads="1"/>
            </p:cNvSpPr>
            <p:nvPr/>
          </p:nvSpPr>
          <p:spPr bwMode="auto">
            <a:xfrm>
              <a:off x="3541" y="1012"/>
              <a:ext cx="4" cy="18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3" name="Rectangle 487">
              <a:extLst>
                <a:ext uri="{FF2B5EF4-FFF2-40B4-BE49-F238E27FC236}">
                  <a16:creationId xmlns:a16="http://schemas.microsoft.com/office/drawing/2014/main" id="{F280A147-FE41-8740-AA2D-5BC4BAA3DFE5}"/>
                </a:ext>
              </a:extLst>
            </p:cNvPr>
            <p:cNvSpPr>
              <a:spLocks noChangeArrowheads="1"/>
            </p:cNvSpPr>
            <p:nvPr/>
          </p:nvSpPr>
          <p:spPr bwMode="auto">
            <a:xfrm>
              <a:off x="3541" y="28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4" name="Rectangle 488">
              <a:extLst>
                <a:ext uri="{FF2B5EF4-FFF2-40B4-BE49-F238E27FC236}">
                  <a16:creationId xmlns:a16="http://schemas.microsoft.com/office/drawing/2014/main" id="{4C5424E3-1856-827F-19F2-8C4D24359EEE}"/>
                </a:ext>
              </a:extLst>
            </p:cNvPr>
            <p:cNvSpPr>
              <a:spLocks noChangeArrowheads="1"/>
            </p:cNvSpPr>
            <p:nvPr/>
          </p:nvSpPr>
          <p:spPr bwMode="auto">
            <a:xfrm>
              <a:off x="3545" y="2852"/>
              <a:ext cx="1329"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5" name="Rectangle 489">
              <a:extLst>
                <a:ext uri="{FF2B5EF4-FFF2-40B4-BE49-F238E27FC236}">
                  <a16:creationId xmlns:a16="http://schemas.microsoft.com/office/drawing/2014/main" id="{0635E1E8-CC85-D7DB-EDFC-C75091EAD7F3}"/>
                </a:ext>
              </a:extLst>
            </p:cNvPr>
            <p:cNvSpPr>
              <a:spLocks noChangeArrowheads="1"/>
            </p:cNvSpPr>
            <p:nvPr/>
          </p:nvSpPr>
          <p:spPr bwMode="auto">
            <a:xfrm>
              <a:off x="4874" y="1012"/>
              <a:ext cx="4" cy="184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6" name="Rectangle 490">
              <a:extLst>
                <a:ext uri="{FF2B5EF4-FFF2-40B4-BE49-F238E27FC236}">
                  <a16:creationId xmlns:a16="http://schemas.microsoft.com/office/drawing/2014/main" id="{36F23CBC-B4CA-571A-90D8-C7A676F16B86}"/>
                </a:ext>
              </a:extLst>
            </p:cNvPr>
            <p:cNvSpPr>
              <a:spLocks noChangeArrowheads="1"/>
            </p:cNvSpPr>
            <p:nvPr/>
          </p:nvSpPr>
          <p:spPr bwMode="auto">
            <a:xfrm>
              <a:off x="4874" y="28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707" name="Rectangle 491">
              <a:extLst>
                <a:ext uri="{FF2B5EF4-FFF2-40B4-BE49-F238E27FC236}">
                  <a16:creationId xmlns:a16="http://schemas.microsoft.com/office/drawing/2014/main" id="{A9B855F6-D07B-3E82-6411-66157DF9284B}"/>
                </a:ext>
              </a:extLst>
            </p:cNvPr>
            <p:cNvSpPr>
              <a:spLocks noChangeArrowheads="1"/>
            </p:cNvSpPr>
            <p:nvPr/>
          </p:nvSpPr>
          <p:spPr bwMode="auto">
            <a:xfrm>
              <a:off x="4874" y="2852"/>
              <a:ext cx="4" cy="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1708" name="Rectangle 492">
            <a:extLst>
              <a:ext uri="{FF2B5EF4-FFF2-40B4-BE49-F238E27FC236}">
                <a16:creationId xmlns:a16="http://schemas.microsoft.com/office/drawing/2014/main" id="{1D09B60F-8CCB-C74D-48C6-1E2EF09CFE70}"/>
              </a:ext>
            </a:extLst>
          </p:cNvPr>
          <p:cNvSpPr>
            <a:spLocks noChangeArrowheads="1"/>
          </p:cNvSpPr>
          <p:nvPr/>
        </p:nvSpPr>
        <p:spPr bwMode="auto">
          <a:xfrm>
            <a:off x="452438" y="4537075"/>
            <a:ext cx="34925"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1710" name="Text Box 494">
            <a:extLst>
              <a:ext uri="{FF2B5EF4-FFF2-40B4-BE49-F238E27FC236}">
                <a16:creationId xmlns:a16="http://schemas.microsoft.com/office/drawing/2014/main" id="{F84E8148-8418-EF98-0105-76805D2A1062}"/>
              </a:ext>
            </a:extLst>
          </p:cNvPr>
          <p:cNvSpPr txBox="1">
            <a:spLocks noChangeArrowheads="1"/>
          </p:cNvSpPr>
          <p:nvPr/>
        </p:nvSpPr>
        <p:spPr bwMode="auto">
          <a:xfrm>
            <a:off x="6997700" y="6324600"/>
            <a:ext cx="1393825"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6.7-9</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7446</TotalTime>
  <Words>1578</Words>
  <Application>Microsoft Office PowerPoint</Application>
  <PresentationFormat>On-screen Show (4:3)</PresentationFormat>
  <Paragraphs>654</Paragraphs>
  <Slides>18</Slides>
  <Notes>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4</vt:i4>
      </vt:variant>
      <vt:variant>
        <vt:lpstr>Slide Titles</vt:lpstr>
      </vt:variant>
      <vt:variant>
        <vt:i4>18</vt:i4>
      </vt:variant>
    </vt:vector>
  </HeadingPairs>
  <TitlesOfParts>
    <vt:vector size="29" baseType="lpstr">
      <vt:lpstr>Times New Roman</vt:lpstr>
      <vt:lpstr>Arial</vt:lpstr>
      <vt:lpstr>Symbol</vt:lpstr>
      <vt:lpstr>Copperplate Gothic Bold</vt:lpstr>
      <vt:lpstr>굴림</vt:lpstr>
      <vt:lpstr>Batang</vt:lpstr>
      <vt:lpstr>JPMorgan</vt:lpstr>
      <vt:lpstr>MS_ClipArt_Gallery</vt:lpstr>
      <vt:lpstr>Microsoft Word Document</vt:lpstr>
      <vt:lpstr>Minitab Graph</vt:lpstr>
      <vt:lpstr>Microsoft Equation 3.0</vt:lpstr>
      <vt:lpstr>PowerPoint Presentation</vt:lpstr>
      <vt:lpstr>Objectives</vt:lpstr>
      <vt:lpstr>Measurement System Components</vt:lpstr>
      <vt:lpstr>Errors in a Measurement System</vt:lpstr>
      <vt:lpstr>Resolution</vt:lpstr>
      <vt:lpstr>Other Properties</vt:lpstr>
      <vt:lpstr>Measurement System Studies</vt:lpstr>
      <vt:lpstr>Gage R&amp;R Study</vt:lpstr>
      <vt:lpstr>Gage R&amp;R Study Data</vt:lpstr>
      <vt:lpstr>Gage R&amp;R Results - Minitab Software Analysis</vt:lpstr>
      <vt:lpstr>Minitab Graphical Summary</vt:lpstr>
      <vt:lpstr>Diagnostics</vt:lpstr>
      <vt:lpstr>Measurement vs. Process Variation</vt:lpstr>
      <vt:lpstr>Measurement System Analysis: % R&amp;R</vt:lpstr>
      <vt:lpstr>Interpreting Gage %R&amp;R</vt:lpstr>
      <vt:lpstr>Measurement System Analysis: %P/T</vt:lpstr>
      <vt:lpstr>Interpreting P/T</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2026-07-24T18:59:37Z</dcterms:modified>
</cp:coreProperties>
</file>