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5" r:id="rId3"/>
    <p:sldId id="26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E44BDB56-43D3-1A7D-AA7A-B27CF4F2A99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CC053B65-116D-CF3B-5B6E-03A5E6E32AD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32149E0-5695-B070-A7AA-0ABE51CB65D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00E4BB9-0176-1C45-F546-15E529AA3E6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BC079114-4AA3-4CA9-BE89-6CB38DF0741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41F19EA5-9E75-5DFC-C44C-3FA2277DF896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E298C991-1501-119E-677F-061F2214B14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01C754D1-5705-E3C8-6BA4-9F05E771B7E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4003B3DC-16E9-2201-0041-825ACF989DA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8CEF2167-5D39-06B5-813C-58E3601EEF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CF87F5E3-4FF6-4BEF-ACA1-CF7BC0C33C0D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29EBA053-F9D6-5101-07A6-2B544F51240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094C2E8D-7547-5838-9C8B-AE0A36B69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1DCD90E3-420D-FFAB-C406-4FAFF25B7F6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A07D41DF-F362-5CD7-7459-61BA9BF862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F3F06-04CF-EF23-58C7-F4ED9193BA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ABFC3F-1246-4350-8AD9-1427DDE889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32145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4EDF68-FEFC-3644-2D15-0016C2EFC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EB751C-5471-AC81-F7CC-AE35E08A1D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7327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6F5010-33A6-65ED-AE32-9E66E232E3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4E8C63-9FA1-FB8C-C5FD-B930D07B37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91899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04F85-85FD-B6BA-30B3-A9D7488B0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1A008-D9FB-B7F4-61E6-E1B66F877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2724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4CEFC-A55D-0211-A756-E4C008C6C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99CA1E-70F0-02A2-D936-AAFDB1026D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88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81061-53CF-944C-E3D4-C7400E079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CC0519-A8A5-2AAB-6D73-1EF9C7AF87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D3B2B3-7818-FA77-8298-8EF4ED5EBA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587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B7D6D-A7FE-5601-BFE5-B1A0FF13D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008291-5EC0-4271-B7ED-1A393670E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C5B140-A931-D038-3EE4-ECD88DE5D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CE549B-F040-2DE1-69E1-E2D0371EF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7A524-EE4B-14F9-4A40-07BC94E687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6821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10248-F5C4-0F03-3B0C-34EE778A0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6731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3145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81140-411E-4C54-1972-B36A8AEE1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2E656-41C6-4256-70E9-DF18F7239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22ECFC-A70D-921F-2656-40CA8A8ECE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4267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DB2DE-F84B-C60C-7744-BDB035DAA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76CFA8-C5FE-0FA5-3328-8BFBBEA332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DB0573-0F56-3091-0BC1-48BECCCCD8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5626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D53585E0-4652-71EB-6250-029FAFE559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C03A9324-2C04-2454-0991-B8D07CF671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5A07EBE1-CA5E-1E58-308A-DFF9457C2B42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CF9CD8F-7B13-2FDE-3DD9-3D0D8D36F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871F7139-0E84-A698-14E5-EACE56345FF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791079D0-1F76-4B04-B86C-34EE053A543D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AF9A0CEC-DB92-A917-3C57-BAF468061F49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224CD9D4-9710-CDBF-F246-62B54CF22F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02FABF00-E4D1-9B58-DAC6-1DBC326AF3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0B14A254-9B97-39BE-3A09-970E28595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B7B20110-0FE8-AF26-744D-EBB9EC5B50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688175AE-9E5A-4288-1C3E-6FC89240D6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3B424134-50E3-331B-BE52-41E2FC4999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1DC29C7F-3C21-40EC-D359-0DB482E73E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77AE1DDA-464C-3B95-0FC8-0EB6D3B468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ACB17DDA-AC06-4945-D77D-C9DD58A89E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FFC1C57F-6D82-6818-681D-DA4C53D385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64A454C9-8454-69A8-11F1-DC0CF31211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1A32E0DA-F7C3-85BC-5298-44E30BA0B8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059A208C-91DD-C996-531F-0775FF575C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3105B7FD-5A4D-0E75-652B-F5F0F8E82F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DB4E695A-DCA8-0E88-9351-CB645E76F1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F6C23365-8E6D-5F32-9341-0D4492821B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3DC054F5-6F49-B04A-7416-E1779B3250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B10E8340-1DA4-26ED-A5F5-FB62C79106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E3492FC4-2451-6976-AA11-2AFD59F7C6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0F15318A-067C-4217-289B-00035CC9C0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4F199D8D-8545-980F-B26D-7786B77C7C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FDC49FDB-E11C-5D3C-9361-11A311095B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18216A7D-F5F7-D28D-355F-20AB22AAC2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3742B750-67E2-EF3D-7BBC-AF501DAD73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9EDAE2BA-3591-9DA4-D5D0-B3294ADF7D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3CFA6DC0-C284-F464-84BE-99F6D2FD08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00EFE9B9-0EF3-04BE-8D90-F960D1D1DA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2C9611A8-41BD-157F-1BF2-4B69BC551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83608C00-F9A0-366F-C152-91D3690EBC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392D8E2B-F6F9-302B-4C6A-AB709C494B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029B7516-2DEF-CA83-CCC1-FB4F9106AC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0152A1A4-FE13-BCFC-04D4-30CFCC42CD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A378D6C3-623A-71D1-00EF-AC95EE0C8A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E4F77B39-8BEE-9AAD-F000-70FD851DEC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6DD8AED1-7204-0820-7B36-7BF0CFA6A7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1FEAC60F-371E-9E8E-B921-C175BF62A8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A12E9CE7-5166-25F7-E884-8195E8904A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0C218380-99AD-F9FD-7B97-6394C0961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C1ABA634-8426-FC87-EB0F-82204327BE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DB2B8580-9527-AA75-DEA6-BAED2DF584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18F13424-7CF7-7A3F-F5AD-24FDF858D4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C451F38E-A303-275F-71AE-A147F9683E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07820B1B-6814-29CE-2E77-DA887077DC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534B7F5E-20D6-C937-CDCD-DEE53071BA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8B85D766-8FBA-CEB1-E463-93058E2362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82EFD772-DAE5-F0DE-680E-31B2815C41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EF78D6AA-49B5-41A6-A77A-B812397C6C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55CC1AAC-BD29-54ED-2301-833300E913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874C02FB-1DDE-3A1A-643C-D7144C5851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6F5DA5F9-77DA-2459-B2B0-3CADC6E7CF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C284F069-4D29-BF7C-C9B9-2A239FCBA4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7E204429-7E1C-38C6-958A-C03BBD268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C438EA05-D29F-3BA5-CAA6-D3F4EDB5B4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CD169023-E015-7BAE-4C9C-747D4938AD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6F83D178-C5F3-B6FB-7319-85603BAC78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50D89542-58E4-7BF8-AA7B-AEA85B976A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18B19A07-1304-D5EB-6EA3-9BE547C53A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F6627CA8-C47E-76B7-C5C1-4155ECF523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F0F37958-9E3C-509C-7E9E-1887D6F8FF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DBE3D7A7-96F6-39A0-F55B-142F16524B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9ADFE064-BF65-AE0C-F08A-BF5EE58A60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8A00DB23-12E0-6AB3-F5C6-FA80C5773B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E204A673-B1EA-187B-281F-AC8DBD01DE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B9411197-CAF8-6C98-8310-B02DEE87C8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B5A0D21B-681F-8DF1-3CA7-1860AF257C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DEA8D758-776E-4766-1164-153FD3CBFF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A8D327B3-77AE-2DF8-2502-752042CB76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788A766C-D46A-3FC8-B4F9-091B9DB7A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462641B9-31AB-4EE9-B0F0-1BBA7429C2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EEFAF2D8-B62C-B6DC-9010-04E15F5224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990AD707-CC6C-D71E-FF08-E5352284D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8BC94364-92EB-4B82-AF16-BCC5D676D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5E4AF08D-F720-BB39-EBD6-B3E84A930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E7A25E5D-004E-5F55-F5E1-B0D8216FFD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25BF713E-8D01-1B34-1789-A7046C7D51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E2512231-ACF8-1641-619D-3CB353A0A5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C5FDC402-7736-88EF-63E7-CE05CADDC4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B30CCE94-145D-3050-DC85-D71AB1EF8A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32BC3F7F-1998-7A9B-4B8D-F1CC688474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B079E4F1-15DF-2448-02DA-B86576C583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83385740-65D0-3FC6-98F9-7A0F2C007B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F285D76D-D20F-0D9A-1304-5AF40E2195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8CC61679-42A4-16CB-39FB-26BA8856C4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4EA6F707-BADC-2B1F-562A-F52C7182D4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39D30865-F2F0-A48C-0F19-300878866A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175B53C8-9276-32F7-A6A9-7A0B9E208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08DED584-DE94-ECE2-D53F-61B3951C6B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73C17660-5504-0232-3271-E23B16386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8BF9553B-C018-802C-18A8-7E08D9C2A2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0FA0902B-B3BE-E1F0-C693-993655EFDA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9044F717-4593-41B7-1F71-DDD6F8D9CD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3DE5239D-9B92-7638-628E-D37FA4252A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C3CD8EF7-DDD6-83AD-7B63-C6B6A32E67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F9F7DADA-4A0D-6D5D-84E9-1C05DFA55C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EB5CE43A-39ED-CE5F-6852-465FBDE08B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28B7D412-BBF4-39F7-E6E5-EE1F4C2C7F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EA6DE1CE-2F5D-F4B5-E66F-7C541ED374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D2DEA240-2E46-32F4-FCB0-BC0617CEC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2C0EE6D8-17F0-4A97-4B92-B9EFC00BA5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35203DC0-979A-0EE8-90C1-547C92511D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414A6221-BFB8-E591-842D-015D56D97B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1D2C8936-1CDC-925E-6B63-FDE073B638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B6C9F4C1-1B6B-435C-1DE1-2DDAA229CB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FD88FE88-BEFF-D587-9D6C-2DC1622310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12EA8DCE-5F87-F68A-6F01-E98237845B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6C1394CA-8A22-F56A-95B8-A5ED99B861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14B77240-F3E0-A854-41AA-3557173B27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360D8C35-7CAE-549D-1D16-5595606034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A352FFCE-2F8A-AF4A-0082-17B99C0664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381A0BB7-B7B4-6349-3E04-F5939FA4B0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23428E1C-F9C6-E23E-9638-07C3221DEC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6B6187D8-95E1-4F08-13DF-ED147FF02E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B69CC74F-45C4-66A5-BA85-C8AF703F79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F6D86360-97C5-7DF5-E37A-8F0087B05A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C8756730-425E-BBB7-FB20-CA6F0290D1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377435D3-9CBB-1BF8-471E-3A09C276AB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D63B9039-FA9D-3F6D-FC5F-AAFA6A073F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FAD9B8B2-D0FB-9596-02FD-3C512DEE1A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D224FF99-DB58-4D8B-87ED-93CB07F93F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CC4D8A33-5795-3208-CAAF-1FEC76BF0E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31E9A4FA-91F6-D6D6-9D50-4E36720A9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9349FC9C-BF4E-7268-451E-891B77C323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12E9F658-C797-E1AA-2846-D62F040679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FC975CD9-7D5D-9025-D7C6-A657CDF402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ED9AFF2F-DB76-AA65-94B6-B10DF3CF9A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C19D049F-7033-D728-5072-37AF78AABD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ECDAA72F-8DCC-E3D2-1067-292A8E5608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E85EA4A5-F6B3-92F4-300B-700529234F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6BF50665-75B5-24FC-C9B2-AB95B2EF29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3DC8DF34-280D-16C3-88E0-FA393F2AC2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A0EAF100-41D2-7E9D-9C9F-67198C6111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6EF79EB2-6400-C645-3660-0FA9474DDA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465CEEDF-A93C-9E3B-CF9D-28DC7D8BF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FE4C083C-BAEF-380B-496D-C21CECA3BE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8F8DD63C-843F-9DF8-4085-36F0DFC7BB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1F73468F-054C-6066-124D-D15E183284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2FF895E8-E8E0-0AB7-90D2-C204A3EC0F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B4F3CEBC-A0C5-9DC3-5578-A76FB74E8A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15A12289-4256-7CBF-32D0-45C1DBC0A3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4C07BE42-6A8E-60EA-E95A-F80921051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4698C47B-68F8-2E73-60EF-62DC71E03E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2080101F-C55B-C5B4-4E96-F65D38ED0F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797C6A05-998E-EC85-3E23-B6AED9750C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657009B8-3965-144C-62C0-DF455C505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D15B516E-BAB1-36BB-0CD6-F2784B1C2D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80F8D083-8B9F-0EE9-FE5B-B15EBAB1A1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2B0BDB1A-DA2A-67DF-C9B2-0FFA62CD36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A147AF91-3674-82D9-BC17-4FF92A062B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5FF10D59-E9C0-BEC0-5171-3C4E4EC11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1BEF8604-416C-6B30-8187-A44F179BC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EAB59FB5-1256-2DF4-D5ED-D3F6BCF222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9B790BFE-181B-FE8A-584C-E076475772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70374C56-9260-0C1D-F2AA-AF8BC8E9CC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6FF85E12-63E6-EE54-78DC-5E28EA76E3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37FEE7D8-9024-398F-3D2D-2D95010EBA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AB607681-ACED-9BBC-D18E-AC331C1E83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86C2CF0B-667C-8929-8A26-3FB6F5BBF4EA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257D4D65-939C-D7A0-7B64-EEBF4E69DC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80597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10.1 Scatter Diagrams &amp; Correlation Analysis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555BB4C3-185B-9207-276C-D40EB23D2040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9DA81295-B727-0D12-0CED-82A6C3A4A4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0A34D8CC-7F9A-6ECE-F56B-20F41B3E42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F22AA811-E080-E7AB-5B76-C4F50DA645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4BCC31D5-09F8-D9B2-A9CA-57605A734E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Correlation vs. Cause &amp; Effect</a:t>
            </a:r>
          </a:p>
        </p:txBody>
      </p:sp>
      <p:sp>
        <p:nvSpPr>
          <p:cNvPr id="519171" name="Rectangle 3">
            <a:extLst>
              <a:ext uri="{FF2B5EF4-FFF2-40B4-BE49-F238E27FC236}">
                <a16:creationId xmlns:a16="http://schemas.microsoft.com/office/drawing/2014/main" id="{FD4F5FE2-1B2B-DF86-DEB2-5FD82C17B4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/>
            <a:r>
              <a:rPr lang="en-US" altLang="en-US" i="1"/>
              <a:t>The population of Paris was positively correlated to the number of stork nests in the city.</a:t>
            </a:r>
          </a:p>
          <a:p>
            <a:pPr marL="381000" indent="-381000"/>
            <a:endParaRPr lang="en-US" altLang="en-US" i="1"/>
          </a:p>
          <a:p>
            <a:pPr marL="381000" indent="-381000"/>
            <a:r>
              <a:rPr lang="en-US" altLang="en-US" i="1"/>
              <a:t>The homicide rate in Chicago is positively correlated to the sales of ice cream by street vendors.</a:t>
            </a:r>
          </a:p>
          <a:p>
            <a:pPr marL="381000" indent="-381000"/>
            <a:endParaRPr lang="en-US" altLang="en-US" i="1"/>
          </a:p>
          <a:p>
            <a:pPr marL="381000" indent="-381000"/>
            <a:r>
              <a:rPr lang="en-US" altLang="en-US" i="1"/>
              <a:t>At one time, the Dow Jones stock market index was positively correlated to the height of women’s hemlines.</a:t>
            </a:r>
          </a:p>
          <a:p>
            <a:pPr marL="381000" indent="-381000"/>
            <a:endParaRPr lang="en-US" altLang="en-US" i="1"/>
          </a:p>
          <a:p>
            <a:pPr marL="381000" indent="-381000"/>
            <a:r>
              <a:rPr lang="en-US" altLang="en-US" i="1"/>
              <a:t>Your Examples?</a:t>
            </a:r>
          </a:p>
        </p:txBody>
      </p:sp>
      <p:sp>
        <p:nvSpPr>
          <p:cNvPr id="519172" name="Text Box 4">
            <a:extLst>
              <a:ext uri="{FF2B5EF4-FFF2-40B4-BE49-F238E27FC236}">
                <a16:creationId xmlns:a16="http://schemas.microsoft.com/office/drawing/2014/main" id="{9BAE4957-B970-30B8-9C77-FDC61C261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10.1-14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12A6E16D-20A7-DD58-A969-CE19A1EC5C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23267" name="Rectangle 3">
            <a:extLst>
              <a:ext uri="{FF2B5EF4-FFF2-40B4-BE49-F238E27FC236}">
                <a16:creationId xmlns:a16="http://schemas.microsoft.com/office/drawing/2014/main" id="{8B1EAC66-3550-D383-6D49-63574A1DA4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75000"/>
              </a:spcAft>
            </a:pPr>
            <a:r>
              <a:rPr lang="en-US" altLang="en-US"/>
              <a:t>QC Workload (Exercise 10.4-2, 3)</a:t>
            </a:r>
          </a:p>
          <a:p>
            <a:pPr>
              <a:spcAft>
                <a:spcPct val="75000"/>
              </a:spcAft>
            </a:pPr>
            <a:r>
              <a:rPr lang="en-US" altLang="en-US"/>
              <a:t>Card Drop Shop – Vary the Drop Height – Obtain 30 pairs of data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>
            <a:extLst>
              <a:ext uri="{FF2B5EF4-FFF2-40B4-BE49-F238E27FC236}">
                <a16:creationId xmlns:a16="http://schemas.microsoft.com/office/drawing/2014/main" id="{7FB32D9D-3C5E-F9DC-022F-0EF2D88537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22243" name="Rectangle 3">
            <a:extLst>
              <a:ext uri="{FF2B5EF4-FFF2-40B4-BE49-F238E27FC236}">
                <a16:creationId xmlns:a16="http://schemas.microsoft.com/office/drawing/2014/main" id="{B57CE6D5-137F-83EE-59D8-46EB68B549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Recognize when a scatter diagram (or correlation analysis) is useful in verifying a root cause</a:t>
            </a:r>
          </a:p>
          <a:p>
            <a:r>
              <a:rPr lang="en-US" altLang="en-US"/>
              <a:t>Be able to construct and interpret a scatter diagram for independent &amp; dependent variables</a:t>
            </a:r>
          </a:p>
          <a:p>
            <a:r>
              <a:rPr lang="en-US" altLang="en-US"/>
              <a:t>Be able to assess the strength of relationship between variables using correlation analysis</a:t>
            </a:r>
          </a:p>
          <a:p>
            <a:r>
              <a:rPr lang="en-US" altLang="en-US"/>
              <a:t>Be able to determine the difference between correlation and cause &amp; effect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437F66A0-FF58-505E-679A-529E4DD3B7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Scatter/Correlation Situations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9D87F45D-3709-C9F2-706B-1C9CBE6BFD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/>
            <a:r>
              <a:rPr lang="en-US" altLang="en-US" i="1"/>
              <a:t>Increasing the pressure in the plastic injection molds reduces the number of defective parts.</a:t>
            </a:r>
          </a:p>
          <a:p>
            <a:pPr marL="381000" indent="-381000"/>
            <a:endParaRPr lang="en-US" altLang="en-US" i="1"/>
          </a:p>
          <a:p>
            <a:pPr marL="381000" indent="-381000"/>
            <a:r>
              <a:rPr lang="en-US" altLang="en-US" i="1"/>
              <a:t>Increasing temperature and catalyst concentration improves the yield of the chemical reaction.</a:t>
            </a:r>
            <a:r>
              <a:rPr lang="en-US" altLang="en-US"/>
              <a:t> </a:t>
            </a:r>
          </a:p>
        </p:txBody>
      </p:sp>
      <p:sp>
        <p:nvSpPr>
          <p:cNvPr id="521220" name="Text Box 4">
            <a:extLst>
              <a:ext uri="{FF2B5EF4-FFF2-40B4-BE49-F238E27FC236}">
                <a16:creationId xmlns:a16="http://schemas.microsoft.com/office/drawing/2014/main" id="{5D1A3BF1-774B-A922-009A-0A8A5F8750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10.1-3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402" name="AutoShape 58">
            <a:extLst>
              <a:ext uri="{FF2B5EF4-FFF2-40B4-BE49-F238E27FC236}">
                <a16:creationId xmlns:a16="http://schemas.microsoft.com/office/drawing/2014/main" id="{7509FDD5-FEAD-5E2B-BC46-22B04921C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524000"/>
            <a:ext cx="8305800" cy="4191000"/>
          </a:xfrm>
          <a:prstGeom prst="roundRect">
            <a:avLst>
              <a:gd name="adj" fmla="val 7236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60" name="Rectangle 16">
            <a:extLst>
              <a:ext uri="{FF2B5EF4-FFF2-40B4-BE49-F238E27FC236}">
                <a16:creationId xmlns:a16="http://schemas.microsoft.com/office/drawing/2014/main" id="{B17693E7-8B59-2D5B-035B-7FCABF17A5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Scatter Diagrams</a:t>
            </a:r>
          </a:p>
        </p:txBody>
      </p:sp>
      <p:sp>
        <p:nvSpPr>
          <p:cNvPr id="441362" name="Line 18">
            <a:extLst>
              <a:ext uri="{FF2B5EF4-FFF2-40B4-BE49-F238E27FC236}">
                <a16:creationId xmlns:a16="http://schemas.microsoft.com/office/drawing/2014/main" id="{C712F35C-F34C-769C-DEBA-2795AF188F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13000" y="1752600"/>
            <a:ext cx="0" cy="33734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63" name="Line 19">
            <a:extLst>
              <a:ext uri="{FF2B5EF4-FFF2-40B4-BE49-F238E27FC236}">
                <a16:creationId xmlns:a16="http://schemas.microsoft.com/office/drawing/2014/main" id="{4EDAE954-5A17-6C0A-B220-915AB0ECF8C6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9463" y="4965700"/>
            <a:ext cx="495935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64" name="Rectangle 20">
            <a:extLst>
              <a:ext uri="{FF2B5EF4-FFF2-40B4-BE49-F238E27FC236}">
                <a16:creationId xmlns:a16="http://schemas.microsoft.com/office/drawing/2014/main" id="{4BC76C30-8E20-9CE7-4E8D-2C3B67E63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4267200"/>
            <a:ext cx="1730375" cy="5445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eaLnBrk="0" hangingPunct="0"/>
            <a:r>
              <a:rPr lang="en-US" altLang="ko-KR" sz="1800">
                <a:ea typeface="Batang" panose="02030600000101010101" pitchFamily="18" charset="-127"/>
              </a:rPr>
              <a:t>Driving Speed</a:t>
            </a:r>
          </a:p>
          <a:p>
            <a:pPr algn="ctr" eaLnBrk="0" hangingPunct="0"/>
            <a:r>
              <a:rPr lang="en-US" altLang="ko-KR" sz="1800">
                <a:ea typeface="Batang" panose="02030600000101010101" pitchFamily="18" charset="-127"/>
              </a:rPr>
              <a:t>(MPH)</a:t>
            </a:r>
            <a:endParaRPr lang="en-US" altLang="en-US" sz="2000" b="1"/>
          </a:p>
        </p:txBody>
      </p:sp>
      <p:sp>
        <p:nvSpPr>
          <p:cNvPr id="441365" name="Rectangle 21">
            <a:extLst>
              <a:ext uri="{FF2B5EF4-FFF2-40B4-BE49-F238E27FC236}">
                <a16:creationId xmlns:a16="http://schemas.microsoft.com/office/drawing/2014/main" id="{6D2ED6E5-B7C8-BF1E-8DBA-E286A84062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600200"/>
            <a:ext cx="1447800" cy="5810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eaLnBrk="0" hangingPunct="0"/>
            <a:r>
              <a:rPr lang="en-US" altLang="ko-KR" sz="1800">
                <a:ea typeface="Batang" panose="02030600000101010101" pitchFamily="18" charset="-127"/>
              </a:rPr>
              <a:t>Gas Mileage</a:t>
            </a:r>
          </a:p>
          <a:p>
            <a:pPr algn="ctr" eaLnBrk="0" hangingPunct="0"/>
            <a:r>
              <a:rPr lang="en-US" altLang="ko-KR" sz="1800">
                <a:ea typeface="Batang" panose="02030600000101010101" pitchFamily="18" charset="-127"/>
              </a:rPr>
              <a:t>(MPG)</a:t>
            </a:r>
            <a:endParaRPr lang="en-US" altLang="en-US" sz="2000" b="1"/>
          </a:p>
        </p:txBody>
      </p:sp>
      <p:grpSp>
        <p:nvGrpSpPr>
          <p:cNvPr id="441366" name="Group 22">
            <a:extLst>
              <a:ext uri="{FF2B5EF4-FFF2-40B4-BE49-F238E27FC236}">
                <a16:creationId xmlns:a16="http://schemas.microsoft.com/office/drawing/2014/main" id="{333F9F57-93E6-419B-DC0D-A5335543D1C0}"/>
              </a:ext>
            </a:extLst>
          </p:cNvPr>
          <p:cNvGrpSpPr>
            <a:grpSpLocks/>
          </p:cNvGrpSpPr>
          <p:nvPr/>
        </p:nvGrpSpPr>
        <p:grpSpPr bwMode="auto">
          <a:xfrm>
            <a:off x="2997200" y="2217738"/>
            <a:ext cx="2751138" cy="2455862"/>
            <a:chOff x="0" y="1"/>
            <a:chExt cx="19999" cy="19997"/>
          </a:xfrm>
        </p:grpSpPr>
        <p:sp>
          <p:nvSpPr>
            <p:cNvPr id="441367" name="Oval 23">
              <a:extLst>
                <a:ext uri="{FF2B5EF4-FFF2-40B4-BE49-F238E27FC236}">
                  <a16:creationId xmlns:a16="http://schemas.microsoft.com/office/drawing/2014/main" id="{FAC7A4E8-0405-5DD4-B5F1-7DF71E4A88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087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68" name="Oval 24">
              <a:extLst>
                <a:ext uri="{FF2B5EF4-FFF2-40B4-BE49-F238E27FC236}">
                  <a16:creationId xmlns:a16="http://schemas.microsoft.com/office/drawing/2014/main" id="{EA3710E4-942C-17BD-208D-F39F7B8E2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7" y="1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69" name="Oval 25">
              <a:extLst>
                <a:ext uri="{FF2B5EF4-FFF2-40B4-BE49-F238E27FC236}">
                  <a16:creationId xmlns:a16="http://schemas.microsoft.com/office/drawing/2014/main" id="{F8E58270-EDFF-4D10-B85D-67EBE26038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2" y="3988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0" name="Oval 26">
              <a:extLst>
                <a:ext uri="{FF2B5EF4-FFF2-40B4-BE49-F238E27FC236}">
                  <a16:creationId xmlns:a16="http://schemas.microsoft.com/office/drawing/2014/main" id="{5D7B19ED-698E-1212-0050-974A6B768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0" y="4632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1" name="Oval 27">
              <a:extLst>
                <a:ext uri="{FF2B5EF4-FFF2-40B4-BE49-F238E27FC236}">
                  <a16:creationId xmlns:a16="http://schemas.microsoft.com/office/drawing/2014/main" id="{9066D017-0F9F-CA59-42AB-3BE128473F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55" y="8241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2" name="Oval 28">
              <a:extLst>
                <a:ext uri="{FF2B5EF4-FFF2-40B4-BE49-F238E27FC236}">
                  <a16:creationId xmlns:a16="http://schemas.microsoft.com/office/drawing/2014/main" id="{A370B8E5-1BD0-18AF-57DD-E11C5249DC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74" y="12090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3" name="Oval 29">
              <a:extLst>
                <a:ext uri="{FF2B5EF4-FFF2-40B4-BE49-F238E27FC236}">
                  <a16:creationId xmlns:a16="http://schemas.microsoft.com/office/drawing/2014/main" id="{E0AAD85A-0E95-4C15-7AFD-5AB7E1830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0" y="7855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4" name="Oval 30">
              <a:extLst>
                <a:ext uri="{FF2B5EF4-FFF2-40B4-BE49-F238E27FC236}">
                  <a16:creationId xmlns:a16="http://schemas.microsoft.com/office/drawing/2014/main" id="{19B370B2-C858-6C07-C658-162FED534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7" y="4760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5" name="Oval 31">
              <a:extLst>
                <a:ext uri="{FF2B5EF4-FFF2-40B4-BE49-F238E27FC236}">
                  <a16:creationId xmlns:a16="http://schemas.microsoft.com/office/drawing/2014/main" id="{C6020D54-4F63-1DFB-61E7-351EFF7FF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42" y="8755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6" name="Oval 32">
              <a:extLst>
                <a:ext uri="{FF2B5EF4-FFF2-40B4-BE49-F238E27FC236}">
                  <a16:creationId xmlns:a16="http://schemas.microsoft.com/office/drawing/2014/main" id="{C182A7B5-FE4B-123E-1F94-8698BF9DF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80" y="13248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7" name="Oval 33">
              <a:extLst>
                <a:ext uri="{FF2B5EF4-FFF2-40B4-BE49-F238E27FC236}">
                  <a16:creationId xmlns:a16="http://schemas.microsoft.com/office/drawing/2014/main" id="{247D8F9C-901F-0340-D560-BAEBE41D8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38" y="10169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8" name="Oval 34">
              <a:extLst>
                <a:ext uri="{FF2B5EF4-FFF2-40B4-BE49-F238E27FC236}">
                  <a16:creationId xmlns:a16="http://schemas.microsoft.com/office/drawing/2014/main" id="{51C1B7DF-0DAE-399E-E5B4-11C236EB7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53" y="14149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79" name="Oval 35">
              <a:extLst>
                <a:ext uri="{FF2B5EF4-FFF2-40B4-BE49-F238E27FC236}">
                  <a16:creationId xmlns:a16="http://schemas.microsoft.com/office/drawing/2014/main" id="{18CB9ADF-7820-7951-0E91-C54F2BDF7C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12" y="16044"/>
              <a:ext cx="583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0" name="Oval 36">
              <a:extLst>
                <a:ext uri="{FF2B5EF4-FFF2-40B4-BE49-F238E27FC236}">
                  <a16:creationId xmlns:a16="http://schemas.microsoft.com/office/drawing/2014/main" id="{5197BED4-7CBB-FDB0-97D4-AD837E7DFA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70" y="12958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1" name="Oval 37">
              <a:extLst>
                <a:ext uri="{FF2B5EF4-FFF2-40B4-BE49-F238E27FC236}">
                  <a16:creationId xmlns:a16="http://schemas.microsoft.com/office/drawing/2014/main" id="{355FBC88-5E2F-C6FB-DF08-B9C02F1352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85" y="16945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2" name="Oval 38">
              <a:extLst>
                <a:ext uri="{FF2B5EF4-FFF2-40B4-BE49-F238E27FC236}">
                  <a16:creationId xmlns:a16="http://schemas.microsoft.com/office/drawing/2014/main" id="{0D8D6D96-FF7F-00E9-29B0-4BD6832F1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36" y="14972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3" name="Oval 39">
              <a:extLst>
                <a:ext uri="{FF2B5EF4-FFF2-40B4-BE49-F238E27FC236}">
                  <a16:creationId xmlns:a16="http://schemas.microsoft.com/office/drawing/2014/main" id="{FC7070B5-BB43-994C-2700-22231A1E5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93" y="13557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4" name="Oval 40">
              <a:extLst>
                <a:ext uri="{FF2B5EF4-FFF2-40B4-BE49-F238E27FC236}">
                  <a16:creationId xmlns:a16="http://schemas.microsoft.com/office/drawing/2014/main" id="{1B239C52-4093-8B43-73C5-D5576CD9F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08" y="17544"/>
              <a:ext cx="582" cy="52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5" name="Oval 41">
              <a:extLst>
                <a:ext uri="{FF2B5EF4-FFF2-40B4-BE49-F238E27FC236}">
                  <a16:creationId xmlns:a16="http://schemas.microsoft.com/office/drawing/2014/main" id="{A772648A-380A-B7C3-84F0-DDF350532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4" y="9742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6" name="Oval 42">
              <a:extLst>
                <a:ext uri="{FF2B5EF4-FFF2-40B4-BE49-F238E27FC236}">
                  <a16:creationId xmlns:a16="http://schemas.microsoft.com/office/drawing/2014/main" id="{E6B262FE-85FD-F9CE-5EB7-48490510A0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1" y="6655"/>
              <a:ext cx="582" cy="52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7" name="Oval 43">
              <a:extLst>
                <a:ext uri="{FF2B5EF4-FFF2-40B4-BE49-F238E27FC236}">
                  <a16:creationId xmlns:a16="http://schemas.microsoft.com/office/drawing/2014/main" id="{D0633459-6BB9-87A0-4E94-BCB2E5AFE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76" y="10643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8" name="Oval 44">
              <a:extLst>
                <a:ext uri="{FF2B5EF4-FFF2-40B4-BE49-F238E27FC236}">
                  <a16:creationId xmlns:a16="http://schemas.microsoft.com/office/drawing/2014/main" id="{D0E4AFD4-B76B-92A2-E12D-FCE0A9731A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4" y="4889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9" name="Oval 45">
              <a:extLst>
                <a:ext uri="{FF2B5EF4-FFF2-40B4-BE49-F238E27FC236}">
                  <a16:creationId xmlns:a16="http://schemas.microsoft.com/office/drawing/2014/main" id="{AAE93380-940F-7235-AFE7-355979896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1" y="1801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0" name="Oval 46">
              <a:extLst>
                <a:ext uri="{FF2B5EF4-FFF2-40B4-BE49-F238E27FC236}">
                  <a16:creationId xmlns:a16="http://schemas.microsoft.com/office/drawing/2014/main" id="{7CC19447-9399-AD3A-559C-3B02A5418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6" y="5788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1" name="Oval 47">
              <a:extLst>
                <a:ext uri="{FF2B5EF4-FFF2-40B4-BE49-F238E27FC236}">
                  <a16:creationId xmlns:a16="http://schemas.microsoft.com/office/drawing/2014/main" id="{8D4023A3-191F-2BC2-81CB-9065F0458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44" y="18574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2" name="Oval 48">
              <a:extLst>
                <a:ext uri="{FF2B5EF4-FFF2-40B4-BE49-F238E27FC236}">
                  <a16:creationId xmlns:a16="http://schemas.microsoft.com/office/drawing/2014/main" id="{5EAD8CE7-6204-8F6F-AD4C-CEB709ECE4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01" y="15478"/>
              <a:ext cx="583" cy="52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3" name="Oval 49">
              <a:extLst>
                <a:ext uri="{FF2B5EF4-FFF2-40B4-BE49-F238E27FC236}">
                  <a16:creationId xmlns:a16="http://schemas.microsoft.com/office/drawing/2014/main" id="{11E9B064-C974-1135-7F3F-71C92ACED3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17" y="19475"/>
              <a:ext cx="582" cy="523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1394" name="Line 50">
            <a:extLst>
              <a:ext uri="{FF2B5EF4-FFF2-40B4-BE49-F238E27FC236}">
                <a16:creationId xmlns:a16="http://schemas.microsoft.com/office/drawing/2014/main" id="{7F2192DC-51D9-3CD0-1AD5-3740BDAC2275}"/>
              </a:ext>
            </a:extLst>
          </p:cNvPr>
          <p:cNvSpPr>
            <a:spLocks noChangeShapeType="1"/>
          </p:cNvSpPr>
          <p:nvPr/>
        </p:nvSpPr>
        <p:spPr bwMode="auto">
          <a:xfrm>
            <a:off x="5622925" y="4900613"/>
            <a:ext cx="0" cy="206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95" name="Line 51">
            <a:extLst>
              <a:ext uri="{FF2B5EF4-FFF2-40B4-BE49-F238E27FC236}">
                <a16:creationId xmlns:a16="http://schemas.microsoft.com/office/drawing/2014/main" id="{51EB1A78-A18C-F2E0-7CAD-AA81C57AC203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5163" y="4900613"/>
            <a:ext cx="1587" cy="2063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96" name="Line 52">
            <a:extLst>
              <a:ext uri="{FF2B5EF4-FFF2-40B4-BE49-F238E27FC236}">
                <a16:creationId xmlns:a16="http://schemas.microsoft.com/office/drawing/2014/main" id="{551A48E4-DD42-4ED5-9EBF-621EFA98785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25675" y="4522788"/>
            <a:ext cx="22225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97" name="Line 53">
            <a:extLst>
              <a:ext uri="{FF2B5EF4-FFF2-40B4-BE49-F238E27FC236}">
                <a16:creationId xmlns:a16="http://schemas.microsoft.com/office/drawing/2014/main" id="{C25D3F22-AA31-8DC5-4ECB-1DD7AA5B39D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25675" y="2454275"/>
            <a:ext cx="22225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98" name="Rectangle 54">
            <a:extLst>
              <a:ext uri="{FF2B5EF4-FFF2-40B4-BE49-F238E27FC236}">
                <a16:creationId xmlns:a16="http://schemas.microsoft.com/office/drawing/2014/main" id="{D8585AAC-4A53-9EBB-215A-92B518082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600" y="4318000"/>
            <a:ext cx="554038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eaLnBrk="0" hangingPunct="0"/>
            <a:r>
              <a:rPr lang="en-US" altLang="ko-KR" sz="1800">
                <a:ea typeface="Batang" panose="02030600000101010101" pitchFamily="18" charset="-127"/>
              </a:rPr>
              <a:t>20</a:t>
            </a:r>
            <a:endParaRPr lang="en-US" altLang="en-US" sz="2000" b="1"/>
          </a:p>
        </p:txBody>
      </p:sp>
      <p:sp>
        <p:nvSpPr>
          <p:cNvPr id="441399" name="Rectangle 55">
            <a:extLst>
              <a:ext uri="{FF2B5EF4-FFF2-40B4-BE49-F238E27FC236}">
                <a16:creationId xmlns:a16="http://schemas.microsoft.com/office/drawing/2014/main" id="{15CCFD91-544A-6EC8-42C1-96D726FCE9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6688" y="2279650"/>
            <a:ext cx="742950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 eaLnBrk="0" hangingPunct="0"/>
            <a:r>
              <a:rPr lang="en-US" altLang="ko-KR" sz="1800">
                <a:ea typeface="Batang" panose="02030600000101010101" pitchFamily="18" charset="-127"/>
              </a:rPr>
              <a:t>26</a:t>
            </a:r>
            <a:endParaRPr lang="en-US" altLang="en-US" sz="2000" b="1"/>
          </a:p>
        </p:txBody>
      </p:sp>
      <p:sp>
        <p:nvSpPr>
          <p:cNvPr id="441400" name="Rectangle 56">
            <a:extLst>
              <a:ext uri="{FF2B5EF4-FFF2-40B4-BE49-F238E27FC236}">
                <a16:creationId xmlns:a16="http://schemas.microsoft.com/office/drawing/2014/main" id="{36CCB5DD-A01A-3AFB-2E43-68CB39BBE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2750" y="5121275"/>
            <a:ext cx="44291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eaLnBrk="0" hangingPunct="0"/>
            <a:r>
              <a:rPr lang="en-US" altLang="ko-KR" sz="1800">
                <a:ea typeface="Batang" panose="02030600000101010101" pitchFamily="18" charset="-127"/>
              </a:rPr>
              <a:t>35</a:t>
            </a:r>
            <a:endParaRPr lang="en-US" altLang="en-US" sz="2000" b="1"/>
          </a:p>
        </p:txBody>
      </p:sp>
      <p:sp>
        <p:nvSpPr>
          <p:cNvPr id="441401" name="Rectangle 57">
            <a:extLst>
              <a:ext uri="{FF2B5EF4-FFF2-40B4-BE49-F238E27FC236}">
                <a16:creationId xmlns:a16="http://schemas.microsoft.com/office/drawing/2014/main" id="{5249F256-1AF6-54B3-69EF-1FDE8C867B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0" y="5121275"/>
            <a:ext cx="3175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eaLnBrk="0" hangingPunct="0"/>
            <a:r>
              <a:rPr lang="en-US" altLang="ko-KR" sz="1800">
                <a:ea typeface="Batang" panose="02030600000101010101" pitchFamily="18" charset="-127"/>
              </a:rPr>
              <a:t>75</a:t>
            </a:r>
            <a:endParaRPr lang="en-US" altLang="en-US" sz="2000" b="1"/>
          </a:p>
        </p:txBody>
      </p:sp>
      <p:pic>
        <p:nvPicPr>
          <p:cNvPr id="441403" name="Picture 59">
            <a:extLst>
              <a:ext uri="{FF2B5EF4-FFF2-40B4-BE49-F238E27FC236}">
                <a16:creationId xmlns:a16="http://schemas.microsoft.com/office/drawing/2014/main" id="{1D73ADEF-35B5-E94A-F7DD-61C14D67D47C}"/>
              </a:ext>
            </a:extLst>
          </p:cNvPr>
          <p:cNvPicPr>
            <a:picLocks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0" y="1676400"/>
            <a:ext cx="2544763" cy="1974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1405" name="Text Box 61">
            <a:extLst>
              <a:ext uri="{FF2B5EF4-FFF2-40B4-BE49-F238E27FC236}">
                <a16:creationId xmlns:a16="http://schemas.microsoft.com/office/drawing/2014/main" id="{2EC3CF0A-548C-6566-3FEF-2AC850C457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10.1-4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1" name="AutoShape 21">
            <a:extLst>
              <a:ext uri="{FF2B5EF4-FFF2-40B4-BE49-F238E27FC236}">
                <a16:creationId xmlns:a16="http://schemas.microsoft.com/office/drawing/2014/main" id="{6CCA29C3-4B5F-40EC-5669-44FAE1E56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143000"/>
            <a:ext cx="8610600" cy="4191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002" name="Rectangle 2">
            <a:extLst>
              <a:ext uri="{FF2B5EF4-FFF2-40B4-BE49-F238E27FC236}">
                <a16:creationId xmlns:a16="http://schemas.microsoft.com/office/drawing/2014/main" id="{C24D7365-D655-E532-C7B6-3EF2D98840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Surrogate Indicators</a:t>
            </a:r>
          </a:p>
        </p:txBody>
      </p:sp>
      <p:grpSp>
        <p:nvGrpSpPr>
          <p:cNvPr id="512003" name="Group 3">
            <a:extLst>
              <a:ext uri="{FF2B5EF4-FFF2-40B4-BE49-F238E27FC236}">
                <a16:creationId xmlns:a16="http://schemas.microsoft.com/office/drawing/2014/main" id="{5CDC24A2-D46D-3BF3-16B9-A16B3483CEDB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1600200"/>
            <a:ext cx="8305800" cy="2749550"/>
            <a:chOff x="2663" y="2295"/>
            <a:chExt cx="7448" cy="2466"/>
          </a:xfrm>
        </p:grpSpPr>
        <p:sp>
          <p:nvSpPr>
            <p:cNvPr id="512004" name="Line 4">
              <a:extLst>
                <a:ext uri="{FF2B5EF4-FFF2-40B4-BE49-F238E27FC236}">
                  <a16:creationId xmlns:a16="http://schemas.microsoft.com/office/drawing/2014/main" id="{95A1DBEE-FF1D-9936-02BD-8963D9A719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27" y="2783"/>
              <a:ext cx="1" cy="197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05" name="Line 5">
              <a:extLst>
                <a:ext uri="{FF2B5EF4-FFF2-40B4-BE49-F238E27FC236}">
                  <a16:creationId xmlns:a16="http://schemas.microsoft.com/office/drawing/2014/main" id="{CC48BFD7-3718-B5C4-9B77-35F33933BA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41" y="4713"/>
              <a:ext cx="389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06" name="Oval 6">
              <a:extLst>
                <a:ext uri="{FF2B5EF4-FFF2-40B4-BE49-F238E27FC236}">
                  <a16:creationId xmlns:a16="http://schemas.microsoft.com/office/drawing/2014/main" id="{CF0ACCAC-C5F4-1F2C-D4A5-67227314C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7" y="4347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07" name="Oval 7">
              <a:extLst>
                <a:ext uri="{FF2B5EF4-FFF2-40B4-BE49-F238E27FC236}">
                  <a16:creationId xmlns:a16="http://schemas.microsoft.com/office/drawing/2014/main" id="{2DE57ABD-842F-DAC1-A047-E4BE7F573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4" y="4235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08" name="Oval 8">
              <a:extLst>
                <a:ext uri="{FF2B5EF4-FFF2-40B4-BE49-F238E27FC236}">
                  <a16:creationId xmlns:a16="http://schemas.microsoft.com/office/drawing/2014/main" id="{357BBE09-BEE1-C1C1-BE2F-DAFCD611C8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74" y="4106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09" name="Oval 9">
              <a:extLst>
                <a:ext uri="{FF2B5EF4-FFF2-40B4-BE49-F238E27FC236}">
                  <a16:creationId xmlns:a16="http://schemas.microsoft.com/office/drawing/2014/main" id="{13C1AB18-8C12-9191-5A4C-2142A34801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6" y="4015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10" name="Oval 10">
              <a:extLst>
                <a:ext uri="{FF2B5EF4-FFF2-40B4-BE49-F238E27FC236}">
                  <a16:creationId xmlns:a16="http://schemas.microsoft.com/office/drawing/2014/main" id="{D9804249-EE97-DEF4-9DFC-160C016A4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4" y="3812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11" name="Oval 11">
              <a:extLst>
                <a:ext uri="{FF2B5EF4-FFF2-40B4-BE49-F238E27FC236}">
                  <a16:creationId xmlns:a16="http://schemas.microsoft.com/office/drawing/2014/main" id="{B2EE7286-4745-D36F-3B79-A23734B178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6" y="3679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12" name="Oval 12">
              <a:extLst>
                <a:ext uri="{FF2B5EF4-FFF2-40B4-BE49-F238E27FC236}">
                  <a16:creationId xmlns:a16="http://schemas.microsoft.com/office/drawing/2014/main" id="{66710446-D598-C18F-143B-D5067CCA9F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73" y="3534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13" name="Oval 13">
              <a:extLst>
                <a:ext uri="{FF2B5EF4-FFF2-40B4-BE49-F238E27FC236}">
                  <a16:creationId xmlns:a16="http://schemas.microsoft.com/office/drawing/2014/main" id="{D4F4FDA8-471B-BE60-38B8-21BAB9E65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5" y="3400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14" name="Oval 14">
              <a:extLst>
                <a:ext uri="{FF2B5EF4-FFF2-40B4-BE49-F238E27FC236}">
                  <a16:creationId xmlns:a16="http://schemas.microsoft.com/office/drawing/2014/main" id="{A37B5BAB-FC18-DF55-BF39-C11837047C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9" y="3320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15" name="Oval 15">
              <a:extLst>
                <a:ext uri="{FF2B5EF4-FFF2-40B4-BE49-F238E27FC236}">
                  <a16:creationId xmlns:a16="http://schemas.microsoft.com/office/drawing/2014/main" id="{D66CF528-0905-DE26-DA36-08034F7126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1" y="3207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16" name="Oval 16">
              <a:extLst>
                <a:ext uri="{FF2B5EF4-FFF2-40B4-BE49-F238E27FC236}">
                  <a16:creationId xmlns:a16="http://schemas.microsoft.com/office/drawing/2014/main" id="{2373FB80-0A5E-0E60-9CB8-D66B02EB25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2" y="3085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17" name="Oval 17">
              <a:extLst>
                <a:ext uri="{FF2B5EF4-FFF2-40B4-BE49-F238E27FC236}">
                  <a16:creationId xmlns:a16="http://schemas.microsoft.com/office/drawing/2014/main" id="{40BF3EA7-3CA6-4BDF-06E9-DEEB022E9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7" y="2995"/>
              <a:ext cx="87" cy="66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018" name="Rectangle 18">
              <a:extLst>
                <a:ext uri="{FF2B5EF4-FFF2-40B4-BE49-F238E27FC236}">
                  <a16:creationId xmlns:a16="http://schemas.microsoft.com/office/drawing/2014/main" id="{ED22F192-0C4B-1209-5B9F-5239F590C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8" y="4092"/>
              <a:ext cx="2673" cy="5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eaLnBrk="0" hangingPunct="0"/>
              <a:r>
                <a:rPr lang="en-US" altLang="ko-KR" sz="1800">
                  <a:ea typeface="Batang" panose="02030600000101010101" pitchFamily="18" charset="-127"/>
                </a:rPr>
                <a:t>Copper Content (Laboratory Spectrometer)</a:t>
              </a:r>
              <a:endParaRPr lang="en-US" altLang="en-US" sz="2000" b="1"/>
            </a:p>
          </p:txBody>
        </p:sp>
        <p:sp>
          <p:nvSpPr>
            <p:cNvPr id="512019" name="Rectangle 19">
              <a:extLst>
                <a:ext uri="{FF2B5EF4-FFF2-40B4-BE49-F238E27FC236}">
                  <a16:creationId xmlns:a16="http://schemas.microsoft.com/office/drawing/2014/main" id="{28F650BA-2A81-20C4-2682-8D5335E7D0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3" y="2977"/>
              <a:ext cx="1355" cy="9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eaLnBrk="0" hangingPunct="0"/>
              <a:r>
                <a:rPr lang="en-US" altLang="ko-KR" sz="1800">
                  <a:ea typeface="Batang" panose="02030600000101010101" pitchFamily="18" charset="-127"/>
                </a:rPr>
                <a:t>Copper Content</a:t>
              </a:r>
            </a:p>
            <a:p>
              <a:pPr algn="ctr" eaLnBrk="0" hangingPunct="0"/>
              <a:r>
                <a:rPr lang="en-US" altLang="ko-KR" sz="1800">
                  <a:ea typeface="Batang" panose="02030600000101010101" pitchFamily="18" charset="-127"/>
                </a:rPr>
                <a:t>(Portable Sampler)</a:t>
              </a:r>
              <a:endParaRPr lang="en-US" altLang="en-US" sz="2000" b="1"/>
            </a:p>
          </p:txBody>
        </p:sp>
        <p:sp>
          <p:nvSpPr>
            <p:cNvPr id="512020" name="Text Box 20">
              <a:extLst>
                <a:ext uri="{FF2B5EF4-FFF2-40B4-BE49-F238E27FC236}">
                  <a16:creationId xmlns:a16="http://schemas.microsoft.com/office/drawing/2014/main" id="{86315B21-4083-AA89-0939-7DE1D1CCF1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80" y="2295"/>
              <a:ext cx="5025" cy="5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0" hangingPunct="0"/>
              <a:r>
                <a:rPr lang="en-US" altLang="ko-KR" sz="1800" b="1">
                  <a:ea typeface="Batang" panose="02030600000101010101" pitchFamily="18" charset="-127"/>
                </a:rPr>
                <a:t>Tubing Copper Content Measurement</a:t>
              </a:r>
            </a:p>
            <a:p>
              <a:pPr algn="ctr" eaLnBrk="0" hangingPunct="0"/>
              <a:r>
                <a:rPr lang="en-US" altLang="ko-KR" sz="1800" b="1">
                  <a:ea typeface="Batang" panose="02030600000101010101" pitchFamily="18" charset="-127"/>
                </a:rPr>
                <a:t>(Portable vs. Laboratory Models)</a:t>
              </a:r>
              <a:endParaRPr lang="en-US" altLang="en-US" sz="2000" b="1"/>
            </a:p>
          </p:txBody>
        </p:sp>
      </p:grpSp>
      <p:sp>
        <p:nvSpPr>
          <p:cNvPr id="512022" name="Text Box 22">
            <a:extLst>
              <a:ext uri="{FF2B5EF4-FFF2-40B4-BE49-F238E27FC236}">
                <a16:creationId xmlns:a16="http://schemas.microsoft.com/office/drawing/2014/main" id="{C843789D-2BD1-9EC2-3B50-195AB139F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10.1-5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F961A836-1CD9-E2BF-AFF8-AA924F7EA3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Construction</a:t>
            </a:r>
          </a:p>
        </p:txBody>
      </p:sp>
      <p:sp>
        <p:nvSpPr>
          <p:cNvPr id="513027" name="Rectangle 3">
            <a:extLst>
              <a:ext uri="{FF2B5EF4-FFF2-40B4-BE49-F238E27FC236}">
                <a16:creationId xmlns:a16="http://schemas.microsoft.com/office/drawing/2014/main" id="{2A0BBFBE-24BA-4231-90BC-CB1501B41D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914400"/>
            <a:ext cx="8451850" cy="5513388"/>
          </a:xfrm>
        </p:spPr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/>
              <a:t>1.	Define the two variables that you think are correlated.  </a:t>
            </a:r>
            <a:r>
              <a:rPr lang="en-US" altLang="en-US" i="1"/>
              <a:t>Causative</a:t>
            </a:r>
            <a:r>
              <a:rPr lang="en-US" altLang="en-US"/>
              <a:t> (or </a:t>
            </a:r>
            <a:r>
              <a:rPr lang="en-US" altLang="en-US" i="1"/>
              <a:t>independent</a:t>
            </a:r>
            <a:r>
              <a:rPr lang="en-US" altLang="en-US"/>
              <a:t>) variable vs. </a:t>
            </a:r>
            <a:r>
              <a:rPr lang="en-US" altLang="en-US" i="1"/>
              <a:t>effect</a:t>
            </a:r>
            <a:r>
              <a:rPr lang="en-US" altLang="en-US"/>
              <a:t> (or </a:t>
            </a:r>
            <a:r>
              <a:rPr lang="en-US" altLang="en-US" i="1"/>
              <a:t>dependent </a:t>
            </a:r>
            <a:r>
              <a:rPr lang="en-US" altLang="en-US"/>
              <a:t>variable). 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2.	Collect the data in pairs.  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3.	Draw a horizontal and vertical axis.  Label the horizontal axis with the name of the </a:t>
            </a:r>
            <a:r>
              <a:rPr lang="en-US" altLang="en-US" i="1"/>
              <a:t>independent</a:t>
            </a:r>
            <a:r>
              <a:rPr lang="en-US" altLang="en-US"/>
              <a:t> (or </a:t>
            </a:r>
            <a:r>
              <a:rPr lang="en-US" altLang="en-US" i="1"/>
              <a:t>causative</a:t>
            </a:r>
            <a:r>
              <a:rPr lang="en-US" altLang="en-US"/>
              <a:t>) variable, the vertical axis with the </a:t>
            </a:r>
            <a:r>
              <a:rPr lang="en-US" altLang="en-US" i="1"/>
              <a:t>dependent</a:t>
            </a:r>
            <a:r>
              <a:rPr lang="en-US" altLang="en-US"/>
              <a:t> variable (or effect).  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4.	Scale these axes so that both the </a:t>
            </a:r>
            <a:r>
              <a:rPr lang="en-US" altLang="en-US" i="1"/>
              <a:t>independent</a:t>
            </a:r>
            <a:r>
              <a:rPr lang="en-US" altLang="en-US"/>
              <a:t> and </a:t>
            </a:r>
            <a:r>
              <a:rPr lang="en-US" altLang="en-US" i="1"/>
              <a:t>dependent</a:t>
            </a:r>
            <a:r>
              <a:rPr lang="en-US" altLang="en-US"/>
              <a:t> variables’ </a:t>
            </a:r>
            <a:r>
              <a:rPr lang="en-US" altLang="en-US" i="1"/>
              <a:t>range</a:t>
            </a:r>
            <a:r>
              <a:rPr lang="en-US" altLang="en-US"/>
              <a:t> is about the same </a:t>
            </a:r>
            <a:r>
              <a:rPr lang="en-US" altLang="en-US" i="1"/>
              <a:t>distance.</a:t>
            </a:r>
            <a:endParaRPr lang="en-US" altLang="en-US"/>
          </a:p>
        </p:txBody>
      </p:sp>
      <p:grpSp>
        <p:nvGrpSpPr>
          <p:cNvPr id="513056" name="Group 32">
            <a:extLst>
              <a:ext uri="{FF2B5EF4-FFF2-40B4-BE49-F238E27FC236}">
                <a16:creationId xmlns:a16="http://schemas.microsoft.com/office/drawing/2014/main" id="{E733736A-EE16-BF2F-EC09-184282BA4CA2}"/>
              </a:ext>
            </a:extLst>
          </p:cNvPr>
          <p:cNvGrpSpPr>
            <a:grpSpLocks/>
          </p:cNvGrpSpPr>
          <p:nvPr/>
        </p:nvGrpSpPr>
        <p:grpSpPr bwMode="auto">
          <a:xfrm>
            <a:off x="2514600" y="3733800"/>
            <a:ext cx="3733800" cy="2971800"/>
            <a:chOff x="1488" y="2448"/>
            <a:chExt cx="2352" cy="1872"/>
          </a:xfrm>
        </p:grpSpPr>
        <p:sp>
          <p:nvSpPr>
            <p:cNvPr id="513055" name="AutoShape 31">
              <a:extLst>
                <a:ext uri="{FF2B5EF4-FFF2-40B4-BE49-F238E27FC236}">
                  <a16:creationId xmlns:a16="http://schemas.microsoft.com/office/drawing/2014/main" id="{A91385B1-61E7-BBE1-FA8E-3E8490F1B5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2448"/>
              <a:ext cx="2352" cy="1872"/>
            </a:xfrm>
            <a:prstGeom prst="roundRect">
              <a:avLst>
                <a:gd name="adj" fmla="val 6676"/>
              </a:avLst>
            </a:prstGeom>
            <a:solidFill>
              <a:srgbClr val="FFFF99"/>
            </a:solidFill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051" name="Rectangle 27">
              <a:extLst>
                <a:ext uri="{FF2B5EF4-FFF2-40B4-BE49-F238E27FC236}">
                  <a16:creationId xmlns:a16="http://schemas.microsoft.com/office/drawing/2014/main" id="{E3BC23F2-6E53-B2F6-111A-9635F3596D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0" y="3138"/>
              <a:ext cx="132" cy="17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eaLnBrk="0" hangingPunct="0"/>
              <a:r>
                <a:rPr lang="en-US" altLang="ko-KR" sz="1600">
                  <a:ea typeface="Batang" panose="02030600000101010101" pitchFamily="18" charset="-127"/>
                </a:rPr>
                <a:t>3”</a:t>
              </a:r>
              <a:endParaRPr lang="en-US" altLang="en-US" sz="1800" b="1"/>
            </a:p>
          </p:txBody>
        </p:sp>
        <p:sp>
          <p:nvSpPr>
            <p:cNvPr id="513029" name="Line 5">
              <a:extLst>
                <a:ext uri="{FF2B5EF4-FFF2-40B4-BE49-F238E27FC236}">
                  <a16:creationId xmlns:a16="http://schemas.microsoft.com/office/drawing/2014/main" id="{403C4297-5856-468A-1876-3D9B09B3E8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24" y="2544"/>
              <a:ext cx="1" cy="138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0" name="Line 6">
              <a:extLst>
                <a:ext uri="{FF2B5EF4-FFF2-40B4-BE49-F238E27FC236}">
                  <a16:creationId xmlns:a16="http://schemas.microsoft.com/office/drawing/2014/main" id="{DBD76A67-68B8-ED7D-6943-C4F9172DFC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18" y="3823"/>
              <a:ext cx="17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2" name="Line 8">
              <a:extLst>
                <a:ext uri="{FF2B5EF4-FFF2-40B4-BE49-F238E27FC236}">
                  <a16:creationId xmlns:a16="http://schemas.microsoft.com/office/drawing/2014/main" id="{D47FC5F7-E5F8-8B67-C3E7-7EF864A715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9" y="3733"/>
              <a:ext cx="7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3" name="Line 9">
              <a:extLst>
                <a:ext uri="{FF2B5EF4-FFF2-40B4-BE49-F238E27FC236}">
                  <a16:creationId xmlns:a16="http://schemas.microsoft.com/office/drawing/2014/main" id="{CBB1431E-69C0-477A-2A01-8B3043A04E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9" y="2681"/>
              <a:ext cx="7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5" name="Line 11">
              <a:extLst>
                <a:ext uri="{FF2B5EF4-FFF2-40B4-BE49-F238E27FC236}">
                  <a16:creationId xmlns:a16="http://schemas.microsoft.com/office/drawing/2014/main" id="{8ACB7EDD-9196-8FED-8590-839F2FD29C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01" y="3796"/>
              <a:ext cx="1" cy="7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6" name="Line 12">
              <a:extLst>
                <a:ext uri="{FF2B5EF4-FFF2-40B4-BE49-F238E27FC236}">
                  <a16:creationId xmlns:a16="http://schemas.microsoft.com/office/drawing/2014/main" id="{F438F465-4952-4320-98EF-EC87DC9245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8" y="3796"/>
              <a:ext cx="1" cy="7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7" name="Rectangle 13">
              <a:extLst>
                <a:ext uri="{FF2B5EF4-FFF2-40B4-BE49-F238E27FC236}">
                  <a16:creationId xmlns:a16="http://schemas.microsoft.com/office/drawing/2014/main" id="{10E3E748-BC5F-6EB5-DB8E-E3992A498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2609"/>
              <a:ext cx="381" cy="14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eaLnBrk="0" hangingPunct="0"/>
              <a:r>
                <a:rPr lang="en-US" altLang="ko-KR" sz="1600">
                  <a:ea typeface="Batang" panose="02030600000101010101" pitchFamily="18" charset="-127"/>
                </a:rPr>
                <a:t>Y-max</a:t>
              </a:r>
              <a:endParaRPr lang="en-US" altLang="en-US" sz="1800" b="1"/>
            </a:p>
          </p:txBody>
        </p:sp>
        <p:sp>
          <p:nvSpPr>
            <p:cNvPr id="513038" name="Rectangle 14">
              <a:extLst>
                <a:ext uri="{FF2B5EF4-FFF2-40B4-BE49-F238E27FC236}">
                  <a16:creationId xmlns:a16="http://schemas.microsoft.com/office/drawing/2014/main" id="{2AE1E338-AD74-C1D4-AEE6-98D4481BD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3645"/>
              <a:ext cx="403" cy="1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eaLnBrk="0" hangingPunct="0"/>
              <a:r>
                <a:rPr lang="en-US" altLang="ko-KR" sz="1600">
                  <a:ea typeface="Batang" panose="02030600000101010101" pitchFamily="18" charset="-127"/>
                </a:rPr>
                <a:t>Y-min</a:t>
              </a:r>
              <a:endParaRPr lang="en-US" altLang="en-US" sz="1800" b="1"/>
            </a:p>
          </p:txBody>
        </p:sp>
        <p:sp>
          <p:nvSpPr>
            <p:cNvPr id="513039" name="Rectangle 15">
              <a:extLst>
                <a:ext uri="{FF2B5EF4-FFF2-40B4-BE49-F238E27FC236}">
                  <a16:creationId xmlns:a16="http://schemas.microsoft.com/office/drawing/2014/main" id="{085A3503-E949-A198-9B73-6BAB2CD15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1" y="3887"/>
              <a:ext cx="425" cy="19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eaLnBrk="0" hangingPunct="0"/>
              <a:r>
                <a:rPr lang="en-US" altLang="ko-KR" sz="1600">
                  <a:ea typeface="Batang" panose="02030600000101010101" pitchFamily="18" charset="-127"/>
                </a:rPr>
                <a:t>X-min</a:t>
              </a:r>
              <a:endParaRPr lang="en-US" altLang="en-US" sz="1800" b="1"/>
            </a:p>
          </p:txBody>
        </p:sp>
        <p:sp>
          <p:nvSpPr>
            <p:cNvPr id="513040" name="Rectangle 16">
              <a:extLst>
                <a:ext uri="{FF2B5EF4-FFF2-40B4-BE49-F238E27FC236}">
                  <a16:creationId xmlns:a16="http://schemas.microsoft.com/office/drawing/2014/main" id="{43ED7B71-5A53-D202-D7D5-6CEF693D03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4" y="3887"/>
              <a:ext cx="408" cy="18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eaLnBrk="0" hangingPunct="0"/>
              <a:r>
                <a:rPr lang="en-US" altLang="ko-KR" sz="1600">
                  <a:ea typeface="Batang" panose="02030600000101010101" pitchFamily="18" charset="-127"/>
                </a:rPr>
                <a:t>X-max</a:t>
              </a:r>
              <a:endParaRPr lang="en-US" altLang="en-US" sz="1800" b="1"/>
            </a:p>
          </p:txBody>
        </p:sp>
        <p:grpSp>
          <p:nvGrpSpPr>
            <p:cNvPr id="513042" name="Group 18">
              <a:extLst>
                <a:ext uri="{FF2B5EF4-FFF2-40B4-BE49-F238E27FC236}">
                  <a16:creationId xmlns:a16="http://schemas.microsoft.com/office/drawing/2014/main" id="{3E36160B-D649-BEB7-92AC-68D219CE35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48" y="4100"/>
              <a:ext cx="1054" cy="77"/>
              <a:chOff x="890" y="0"/>
              <a:chExt cx="19110" cy="20000"/>
            </a:xfrm>
          </p:grpSpPr>
          <p:sp>
            <p:nvSpPr>
              <p:cNvPr id="513043" name="Line 19">
                <a:extLst>
                  <a:ext uri="{FF2B5EF4-FFF2-40B4-BE49-F238E27FC236}">
                    <a16:creationId xmlns:a16="http://schemas.microsoft.com/office/drawing/2014/main" id="{300D726C-C43A-936B-032F-6F04FE12AA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90" y="0"/>
                <a:ext cx="10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3044" name="Line 20">
                <a:extLst>
                  <a:ext uri="{FF2B5EF4-FFF2-40B4-BE49-F238E27FC236}">
                    <a16:creationId xmlns:a16="http://schemas.microsoft.com/office/drawing/2014/main" id="{8BFDED4D-A44B-A43C-52E9-8A821A86C7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90" y="0"/>
                <a:ext cx="10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3045" name="Rectangle 21">
              <a:extLst>
                <a:ext uri="{FF2B5EF4-FFF2-40B4-BE49-F238E27FC236}">
                  <a16:creationId xmlns:a16="http://schemas.microsoft.com/office/drawing/2014/main" id="{2AF8205C-CFC5-CECA-99FD-78EA932F03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4" y="4064"/>
              <a:ext cx="216" cy="1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eaLnBrk="0" hangingPunct="0"/>
              <a:r>
                <a:rPr lang="en-US" altLang="ko-KR" sz="1600">
                  <a:ea typeface="Batang" panose="02030600000101010101" pitchFamily="18" charset="-127"/>
                </a:rPr>
                <a:t>3”</a:t>
              </a:r>
              <a:endParaRPr lang="en-US" altLang="en-US" sz="1800" b="1"/>
            </a:p>
          </p:txBody>
        </p:sp>
        <p:sp>
          <p:nvSpPr>
            <p:cNvPr id="513046" name="Line 22">
              <a:extLst>
                <a:ext uri="{FF2B5EF4-FFF2-40B4-BE49-F238E27FC236}">
                  <a16:creationId xmlns:a16="http://schemas.microsoft.com/office/drawing/2014/main" id="{7EC2C835-24F1-4AE1-E596-B564555DD5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3" y="4146"/>
              <a:ext cx="42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7" name="Line 23">
              <a:extLst>
                <a:ext uri="{FF2B5EF4-FFF2-40B4-BE49-F238E27FC236}">
                  <a16:creationId xmlns:a16="http://schemas.microsoft.com/office/drawing/2014/main" id="{0DE90B48-0318-F90B-BFDA-6A0C4189A9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51" y="4146"/>
              <a:ext cx="44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9" name="Line 25">
              <a:extLst>
                <a:ext uri="{FF2B5EF4-FFF2-40B4-BE49-F238E27FC236}">
                  <a16:creationId xmlns:a16="http://schemas.microsoft.com/office/drawing/2014/main" id="{30DE476A-AFFE-4245-011A-AD84C5DF34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49" y="3731"/>
              <a:ext cx="7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0" name="Line 26">
              <a:extLst>
                <a:ext uri="{FF2B5EF4-FFF2-40B4-BE49-F238E27FC236}">
                  <a16:creationId xmlns:a16="http://schemas.microsoft.com/office/drawing/2014/main" id="{D6EAECFE-733A-B519-427B-CBFBFCF2FD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49" y="2678"/>
              <a:ext cx="77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2" name="Line 28">
              <a:extLst>
                <a:ext uri="{FF2B5EF4-FFF2-40B4-BE49-F238E27FC236}">
                  <a16:creationId xmlns:a16="http://schemas.microsoft.com/office/drawing/2014/main" id="{2E9C6CF1-5620-766C-2777-E56B01AF40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9" y="3293"/>
              <a:ext cx="0" cy="4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3" name="Line 29">
              <a:extLst>
                <a:ext uri="{FF2B5EF4-FFF2-40B4-BE49-F238E27FC236}">
                  <a16:creationId xmlns:a16="http://schemas.microsoft.com/office/drawing/2014/main" id="{7EE18368-CBFC-7F5A-EB6F-C05494B5CE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79" y="2681"/>
              <a:ext cx="0" cy="44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3057" name="Text Box 33">
            <a:extLst>
              <a:ext uri="{FF2B5EF4-FFF2-40B4-BE49-F238E27FC236}">
                <a16:creationId xmlns:a16="http://schemas.microsoft.com/office/drawing/2014/main" id="{7118230A-2C32-AE46-4706-A51CF0B257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10.1-6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>
            <a:extLst>
              <a:ext uri="{FF2B5EF4-FFF2-40B4-BE49-F238E27FC236}">
                <a16:creationId xmlns:a16="http://schemas.microsoft.com/office/drawing/2014/main" id="{B2F81AD3-E9D9-1F42-859F-B50B16D23A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Construction</a:t>
            </a:r>
          </a:p>
        </p:txBody>
      </p:sp>
      <p:sp>
        <p:nvSpPr>
          <p:cNvPr id="514051" name="Rectangle 3">
            <a:extLst>
              <a:ext uri="{FF2B5EF4-FFF2-40B4-BE49-F238E27FC236}">
                <a16:creationId xmlns:a16="http://schemas.microsoft.com/office/drawing/2014/main" id="{3723E62C-07CD-F6F3-43A9-8B72823961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>
              <a:buFont typeface="Symbol" panose="05050102010706020507" pitchFamily="18" charset="2"/>
              <a:buAutoNum type="arabicPeriod" startAt="5"/>
            </a:pPr>
            <a:r>
              <a:rPr lang="en-US" altLang="en-US"/>
              <a:t>Plot the data pairs as points on the scatter diagram.  If there are identical points, draw a circle around the first one plotted.</a:t>
            </a:r>
          </a:p>
          <a:p>
            <a:pPr marL="381000" indent="-381000">
              <a:buFont typeface="Symbol" panose="05050102010706020507" pitchFamily="18" charset="2"/>
              <a:buAutoNum type="arabicPeriod" startAt="5"/>
            </a:pPr>
            <a:endParaRPr lang="en-US" altLang="en-US"/>
          </a:p>
          <a:p>
            <a:pPr marL="381000" indent="-381000">
              <a:buFont typeface="Symbol" panose="05050102010706020507" pitchFamily="18" charset="2"/>
              <a:buAutoNum type="arabicPeriod" startAt="6"/>
            </a:pPr>
            <a:r>
              <a:rPr lang="en-US" altLang="en-US"/>
              <a:t>Make sure you put a title and label on the scatter diagram.  Include the date(s) the data was collected and who prepared the diagram.</a:t>
            </a:r>
          </a:p>
          <a:p>
            <a:pPr marL="381000" indent="-381000">
              <a:buFont typeface="Symbol" panose="05050102010706020507" pitchFamily="18" charset="2"/>
              <a:buAutoNum type="arabicPeriod" startAt="6"/>
            </a:pPr>
            <a:endParaRPr lang="en-US" altLang="en-US"/>
          </a:p>
          <a:p>
            <a:pPr marL="381000" indent="-381000">
              <a:buFont typeface="Symbol" panose="05050102010706020507" pitchFamily="18" charset="2"/>
              <a:buNone/>
            </a:pPr>
            <a:r>
              <a:rPr lang="en-US" altLang="en-US"/>
              <a:t>7.	Interpret the scatter diagram for possible correlation between the variables.</a:t>
            </a:r>
          </a:p>
        </p:txBody>
      </p:sp>
      <p:sp>
        <p:nvSpPr>
          <p:cNvPr id="514052" name="Text Box 4">
            <a:extLst>
              <a:ext uri="{FF2B5EF4-FFF2-40B4-BE49-F238E27FC236}">
                <a16:creationId xmlns:a16="http://schemas.microsoft.com/office/drawing/2014/main" id="{7E6515D1-464D-915F-5F31-7B17FC39B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10.1-6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9" name="Rectangle 7">
            <a:extLst>
              <a:ext uri="{FF2B5EF4-FFF2-40B4-BE49-F238E27FC236}">
                <a16:creationId xmlns:a16="http://schemas.microsoft.com/office/drawing/2014/main" id="{FE52D2EF-EE9B-0FC7-588A-007BABEF82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Scatter Interpretation</a:t>
            </a:r>
          </a:p>
        </p:txBody>
      </p:sp>
      <p:graphicFrame>
        <p:nvGraphicFramePr>
          <p:cNvPr id="515075" name="Object 3">
            <a:extLst>
              <a:ext uri="{FF2B5EF4-FFF2-40B4-BE49-F238E27FC236}">
                <a16:creationId xmlns:a16="http://schemas.microsoft.com/office/drawing/2014/main" id="{72CF8710-F5EE-CE03-6E22-068EDE0A7382}"/>
              </a:ext>
            </a:extLst>
          </p:cNvPr>
          <p:cNvGraphicFramePr>
            <a:graphicFrameLocks noChangeAspect="1"/>
          </p:cNvGraphicFramePr>
          <p:nvPr>
            <p:ph sz="half" idx="1"/>
          </p:nvPr>
        </p:nvGraphicFramePr>
        <p:xfrm>
          <a:off x="120650" y="1143000"/>
          <a:ext cx="8909050" cy="242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14467" imgH="2288982" progId="Word.Document.8">
                  <p:embed/>
                </p:oleObj>
              </mc:Choice>
              <mc:Fallback>
                <p:oleObj name="Document" r:id="rId2" imgW="8414467" imgH="2288982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" y="1143000"/>
                        <a:ext cx="8909050" cy="2424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5078" name="Object 6">
            <a:extLst>
              <a:ext uri="{FF2B5EF4-FFF2-40B4-BE49-F238E27FC236}">
                <a16:creationId xmlns:a16="http://schemas.microsoft.com/office/drawing/2014/main" id="{5CE7DACE-381D-7A91-DB15-FC8009715811}"/>
              </a:ext>
            </a:extLst>
          </p:cNvPr>
          <p:cNvGraphicFramePr>
            <a:graphicFrameLocks noChangeAspect="1"/>
          </p:cNvGraphicFramePr>
          <p:nvPr>
            <p:ph sz="half" idx="2"/>
          </p:nvPr>
        </p:nvGraphicFramePr>
        <p:xfrm>
          <a:off x="117475" y="3971925"/>
          <a:ext cx="8915400" cy="235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8414467" imgH="2222603" progId="Word.Document.8">
                  <p:embed/>
                </p:oleObj>
              </mc:Choice>
              <mc:Fallback>
                <p:oleObj name="Document" r:id="rId4" imgW="8414467" imgH="2222603" progId="Word.Documen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475" y="3971925"/>
                        <a:ext cx="8915400" cy="235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5081" name="Text Box 9">
            <a:extLst>
              <a:ext uri="{FF2B5EF4-FFF2-40B4-BE49-F238E27FC236}">
                <a16:creationId xmlns:a16="http://schemas.microsoft.com/office/drawing/2014/main" id="{FA656483-4F7C-787B-704F-65B0793DB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10.1-7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FAAF8BCB-57E7-3D7B-4E80-8DDD9134E6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Correlation Coefficient</a:t>
            </a:r>
          </a:p>
        </p:txBody>
      </p:sp>
      <p:grpSp>
        <p:nvGrpSpPr>
          <p:cNvPr id="518164" name="Group 20">
            <a:extLst>
              <a:ext uri="{FF2B5EF4-FFF2-40B4-BE49-F238E27FC236}">
                <a16:creationId xmlns:a16="http://schemas.microsoft.com/office/drawing/2014/main" id="{95026C2C-3723-DEBF-DB6C-3B81757EF05B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914400"/>
            <a:ext cx="6019800" cy="1600200"/>
            <a:chOff x="960" y="576"/>
            <a:chExt cx="3792" cy="1008"/>
          </a:xfrm>
        </p:grpSpPr>
        <p:sp>
          <p:nvSpPr>
            <p:cNvPr id="518163" name="AutoShape 19">
              <a:extLst>
                <a:ext uri="{FF2B5EF4-FFF2-40B4-BE49-F238E27FC236}">
                  <a16:creationId xmlns:a16="http://schemas.microsoft.com/office/drawing/2014/main" id="{576CE5C6-F158-02B8-06F7-5FF39234AF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0" y="576"/>
              <a:ext cx="3792" cy="1008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8148" name="Line 4">
              <a:extLst>
                <a:ext uri="{FF2B5EF4-FFF2-40B4-BE49-F238E27FC236}">
                  <a16:creationId xmlns:a16="http://schemas.microsoft.com/office/drawing/2014/main" id="{2FD2C52F-F6B7-8DD5-C224-E20DC9807F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7" y="1019"/>
              <a:ext cx="234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49" name="Line 5">
              <a:extLst>
                <a:ext uri="{FF2B5EF4-FFF2-40B4-BE49-F238E27FC236}">
                  <a16:creationId xmlns:a16="http://schemas.microsoft.com/office/drawing/2014/main" id="{F3A1C6B3-37A8-8037-89E5-5B529E31E4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4" y="944"/>
              <a:ext cx="1" cy="15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50" name="Line 6">
              <a:extLst>
                <a:ext uri="{FF2B5EF4-FFF2-40B4-BE49-F238E27FC236}">
                  <a16:creationId xmlns:a16="http://schemas.microsoft.com/office/drawing/2014/main" id="{61E57A7A-3A65-F554-7648-383DB02E35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7" y="944"/>
              <a:ext cx="0" cy="15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51" name="Rectangle 7">
              <a:extLst>
                <a:ext uri="{FF2B5EF4-FFF2-40B4-BE49-F238E27FC236}">
                  <a16:creationId xmlns:a16="http://schemas.microsoft.com/office/drawing/2014/main" id="{339324D9-135E-8AF6-3E0E-154F16A51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0" y="728"/>
              <a:ext cx="255" cy="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eaLnBrk="0" hangingPunct="0"/>
              <a:r>
                <a:rPr lang="en-US" altLang="ko-KR" sz="1200">
                  <a:ea typeface="Batang" panose="02030600000101010101" pitchFamily="18" charset="-127"/>
                </a:rPr>
                <a:t>-1.0</a:t>
              </a:r>
              <a:endParaRPr lang="en-US" altLang="en-US" sz="1400" b="1"/>
            </a:p>
          </p:txBody>
        </p:sp>
        <p:sp>
          <p:nvSpPr>
            <p:cNvPr id="518152" name="Rectangle 8">
              <a:extLst>
                <a:ext uri="{FF2B5EF4-FFF2-40B4-BE49-F238E27FC236}">
                  <a16:creationId xmlns:a16="http://schemas.microsoft.com/office/drawing/2014/main" id="{65A264FB-DD7F-1DDA-AECE-37F0BA46D0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3" y="728"/>
              <a:ext cx="263" cy="1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eaLnBrk="0" hangingPunct="0"/>
              <a:r>
                <a:rPr lang="en-US" altLang="ko-KR" sz="1200">
                  <a:ea typeface="Batang" panose="02030600000101010101" pitchFamily="18" charset="-127"/>
                </a:rPr>
                <a:t>+1.0</a:t>
              </a:r>
              <a:endParaRPr lang="en-US" altLang="en-US" sz="1400" b="1"/>
            </a:p>
          </p:txBody>
        </p:sp>
        <p:sp>
          <p:nvSpPr>
            <p:cNvPr id="518153" name="Rectangle 9">
              <a:extLst>
                <a:ext uri="{FF2B5EF4-FFF2-40B4-BE49-F238E27FC236}">
                  <a16:creationId xmlns:a16="http://schemas.microsoft.com/office/drawing/2014/main" id="{9B541E53-E074-B1A6-A4DF-09DCE03612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8" y="720"/>
              <a:ext cx="255" cy="2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eaLnBrk="0" hangingPunct="0"/>
              <a:r>
                <a:rPr lang="en-US" altLang="ko-KR" sz="1200">
                  <a:ea typeface="Batang" panose="02030600000101010101" pitchFamily="18" charset="-127"/>
                </a:rPr>
                <a:t>0</a:t>
              </a:r>
              <a:endParaRPr lang="en-US" altLang="en-US" sz="1400" b="1"/>
            </a:p>
          </p:txBody>
        </p:sp>
        <p:sp>
          <p:nvSpPr>
            <p:cNvPr id="518154" name="Line 10">
              <a:extLst>
                <a:ext uri="{FF2B5EF4-FFF2-40B4-BE49-F238E27FC236}">
                  <a16:creationId xmlns:a16="http://schemas.microsoft.com/office/drawing/2014/main" id="{D7D12943-8E91-D215-C02B-1CDB8DB1BB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1" y="944"/>
              <a:ext cx="1" cy="15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55" name="Rectangle 11">
              <a:extLst>
                <a:ext uri="{FF2B5EF4-FFF2-40B4-BE49-F238E27FC236}">
                  <a16:creationId xmlns:a16="http://schemas.microsoft.com/office/drawing/2014/main" id="{D4E4A7EC-CB3B-4F40-0A33-65C20390D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8" y="782"/>
              <a:ext cx="532" cy="3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eaLnBrk="0" hangingPunct="0"/>
              <a:r>
                <a:rPr lang="en-US" altLang="ko-KR" sz="1200">
                  <a:ea typeface="Batang" panose="02030600000101010101" pitchFamily="18" charset="-127"/>
                </a:rPr>
                <a:t>Correlation</a:t>
              </a:r>
            </a:p>
            <a:p>
              <a:pPr eaLnBrk="0" hangingPunct="0"/>
              <a:r>
                <a:rPr lang="en-US" altLang="ko-KR" sz="1200">
                  <a:ea typeface="Batang" panose="02030600000101010101" pitchFamily="18" charset="-127"/>
                </a:rPr>
                <a:t>Coefficient</a:t>
              </a:r>
            </a:p>
            <a:p>
              <a:pPr eaLnBrk="0" hangingPunct="0"/>
              <a:r>
                <a:rPr lang="en-US" altLang="ko-KR" sz="1200">
                  <a:ea typeface="Batang" panose="02030600000101010101" pitchFamily="18" charset="-127"/>
                </a:rPr>
                <a:t>Values</a:t>
              </a:r>
              <a:endParaRPr lang="en-US" altLang="en-US" sz="1400" b="1"/>
            </a:p>
          </p:txBody>
        </p:sp>
        <p:sp>
          <p:nvSpPr>
            <p:cNvPr id="518156" name="Rectangle 12">
              <a:extLst>
                <a:ext uri="{FF2B5EF4-FFF2-40B4-BE49-F238E27FC236}">
                  <a16:creationId xmlns:a16="http://schemas.microsoft.com/office/drawing/2014/main" id="{48416D4A-11CB-7EDB-FCDC-B19E6A2C8B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0" y="1152"/>
              <a:ext cx="525" cy="4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eaLnBrk="0" hangingPunct="0"/>
              <a:r>
                <a:rPr lang="en-US" altLang="ko-KR" sz="1200">
                  <a:ea typeface="Batang" panose="02030600000101010101" pitchFamily="18" charset="-127"/>
                </a:rPr>
                <a:t>“Perfect” Negative Correlation</a:t>
              </a:r>
              <a:endParaRPr lang="en-US" altLang="en-US" sz="1400" b="1"/>
            </a:p>
          </p:txBody>
        </p:sp>
        <p:sp>
          <p:nvSpPr>
            <p:cNvPr id="518157" name="Rectangle 13">
              <a:extLst>
                <a:ext uri="{FF2B5EF4-FFF2-40B4-BE49-F238E27FC236}">
                  <a16:creationId xmlns:a16="http://schemas.microsoft.com/office/drawing/2014/main" id="{B8088F20-FA05-B6C4-39D1-A62CEB491C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7" y="1152"/>
              <a:ext cx="532" cy="3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eaLnBrk="0" hangingPunct="0"/>
              <a:r>
                <a:rPr lang="en-US" altLang="ko-KR" sz="1200">
                  <a:ea typeface="Batang" panose="02030600000101010101" pitchFamily="18" charset="-127"/>
                </a:rPr>
                <a:t>“Perfect” Positive Correlation</a:t>
              </a:r>
              <a:endParaRPr lang="en-US" altLang="en-US" sz="1400" b="1"/>
            </a:p>
          </p:txBody>
        </p:sp>
        <p:sp>
          <p:nvSpPr>
            <p:cNvPr id="518158" name="Rectangle 14">
              <a:extLst>
                <a:ext uri="{FF2B5EF4-FFF2-40B4-BE49-F238E27FC236}">
                  <a16:creationId xmlns:a16="http://schemas.microsoft.com/office/drawing/2014/main" id="{87DD7CB7-BDD3-DE0A-6F03-C217158953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0" y="1160"/>
              <a:ext cx="547" cy="2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ctr" eaLnBrk="0" hangingPunct="0"/>
              <a:r>
                <a:rPr lang="en-US" altLang="ko-KR" sz="1200">
                  <a:ea typeface="Batang" panose="02030600000101010101" pitchFamily="18" charset="-127"/>
                </a:rPr>
                <a:t>No</a:t>
              </a:r>
            </a:p>
            <a:p>
              <a:pPr algn="ctr" eaLnBrk="0" hangingPunct="0"/>
              <a:r>
                <a:rPr lang="en-US" altLang="ko-KR" sz="1200">
                  <a:ea typeface="Batang" panose="02030600000101010101" pitchFamily="18" charset="-127"/>
                </a:rPr>
                <a:t>Correlation</a:t>
              </a:r>
              <a:endParaRPr lang="en-US" altLang="en-US" sz="1400" b="1"/>
            </a:p>
          </p:txBody>
        </p:sp>
      </p:grpSp>
      <p:sp>
        <p:nvSpPr>
          <p:cNvPr id="518160" name="Rectangle 16">
            <a:extLst>
              <a:ext uri="{FF2B5EF4-FFF2-40B4-BE49-F238E27FC236}">
                <a16:creationId xmlns:a16="http://schemas.microsoft.com/office/drawing/2014/main" id="{1E5EF1E8-E5F1-FA2F-6CAC-C17EC56F1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8159" name="Object 15">
            <a:extLst>
              <a:ext uri="{FF2B5EF4-FFF2-40B4-BE49-F238E27FC236}">
                <a16:creationId xmlns:a16="http://schemas.microsoft.com/office/drawing/2014/main" id="{5438A3E1-F0F6-169F-BA04-A922404A5B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44713" y="2667000"/>
          <a:ext cx="4776787" cy="166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37000" imgH="1371600" progId="Equation.3">
                  <p:embed/>
                </p:oleObj>
              </mc:Choice>
              <mc:Fallback>
                <p:oleObj name="Equation" r:id="rId2" imgW="3937000" imgH="13716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713" y="2667000"/>
                        <a:ext cx="4776787" cy="16652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8162" name="Rectangle 18">
            <a:extLst>
              <a:ext uri="{FF2B5EF4-FFF2-40B4-BE49-F238E27FC236}">
                <a16:creationId xmlns:a16="http://schemas.microsoft.com/office/drawing/2014/main" id="{43B774DF-6FDF-6999-B602-FBCB22CB3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193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8161" name="Object 17">
            <a:extLst>
              <a:ext uri="{FF2B5EF4-FFF2-40B4-BE49-F238E27FC236}">
                <a16:creationId xmlns:a16="http://schemas.microsoft.com/office/drawing/2014/main" id="{6992BB9F-F711-2A30-85E9-AF408A3E1F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4495800"/>
          <a:ext cx="495300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076700" imgH="1816100" progId="Equation.3">
                  <p:embed/>
                </p:oleObj>
              </mc:Choice>
              <mc:Fallback>
                <p:oleObj name="Equation" r:id="rId4" imgW="4076700" imgH="18161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4495800"/>
                        <a:ext cx="4953000" cy="22098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8165" name="Text Box 21">
            <a:extLst>
              <a:ext uri="{FF2B5EF4-FFF2-40B4-BE49-F238E27FC236}">
                <a16:creationId xmlns:a16="http://schemas.microsoft.com/office/drawing/2014/main" id="{3D61CDE6-D385-C9F1-7FE5-FD9C9AB7BD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5867400"/>
            <a:ext cx="186531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10.1 9-10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7423</TotalTime>
  <Words>452</Words>
  <Application>Microsoft Office PowerPoint</Application>
  <PresentationFormat>On-screen Show (4:3)</PresentationFormat>
  <Paragraphs>81</Paragraphs>
  <Slides>11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Times New Roman</vt:lpstr>
      <vt:lpstr>Arial</vt:lpstr>
      <vt:lpstr>Symbol</vt:lpstr>
      <vt:lpstr>Copperplate Gothic Bold</vt:lpstr>
      <vt:lpstr>Batang</vt:lpstr>
      <vt:lpstr>JPMorgan</vt:lpstr>
      <vt:lpstr>Microsoft Word Document</vt:lpstr>
      <vt:lpstr>Microsoft Equation 3.0</vt:lpstr>
      <vt:lpstr>PowerPoint Presentation</vt:lpstr>
      <vt:lpstr>Objectives</vt:lpstr>
      <vt:lpstr>Scatter/Correlation Situations</vt:lpstr>
      <vt:lpstr>Scatter Diagrams</vt:lpstr>
      <vt:lpstr>Surrogate Indicators</vt:lpstr>
      <vt:lpstr>Construction</vt:lpstr>
      <vt:lpstr>Construction</vt:lpstr>
      <vt:lpstr>Scatter Interpretation</vt:lpstr>
      <vt:lpstr>The Correlation Coefficient</vt:lpstr>
      <vt:lpstr>Correlation vs. Cause &amp; Effect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164</cp:revision>
  <cp:lastPrinted>1998-11-12T16:48:12Z</cp:lastPrinted>
  <dcterms:created xsi:type="dcterms:W3CDTF">1998-10-26T20:45:45Z</dcterms:created>
  <dcterms:modified xsi:type="dcterms:W3CDTF">2026-07-24T19:05:43Z</dcterms:modified>
</cp:coreProperties>
</file>