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0" r:id="rId3"/>
    <p:sldId id="257" r:id="rId4"/>
    <p:sldId id="259" r:id="rId5"/>
    <p:sldId id="260" r:id="rId6"/>
    <p:sldId id="261" r:id="rId7"/>
    <p:sldId id="262" r:id="rId8"/>
    <p:sldId id="263" r:id="rId9"/>
    <p:sldId id="268" r:id="rId10"/>
    <p:sldId id="264" r:id="rId11"/>
    <p:sldId id="265" r:id="rId12"/>
    <p:sldId id="266" r:id="rId13"/>
    <p:sldId id="269" r:id="rId14"/>
    <p:sldId id="271" r:id="rId15"/>
    <p:sldId id="272" r:id="rId16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66FFFF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CAC15A9-3EA1-A432-C5E7-0BE14C83AF8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599D6AB0-99F0-99E7-889D-814A843E818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C305874-6D56-2DCD-58EA-AA2991500D1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78413AD7-858E-F847-CE90-5859B33D3A1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7A0C7F86-8B68-4303-B317-E50583F4B9E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093481AE-5953-14D3-BB28-6FF806E3C960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BD15F826-7E1B-A604-F46A-96412FEC9C5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2767994B-5179-6D64-958F-DED24BCF441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201412CB-133C-3FD4-A21D-E5D508F5FE5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798B65D9-B9B0-F0AB-6E8A-ADA297F7D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3BB46AD4-58E7-4F07-9226-A3229504EBF4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C4EC95F-27F6-2EEB-EF07-3D629A35FA5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3354CB87-60F0-72E4-CB71-6BEED9240AF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5423FC1B-1CF9-F3F3-A2A5-F973A69CBC7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CA7E7936-3868-68BD-AC10-B7399F204B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B5930-FFAA-35CB-DB48-C3142FBBC4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127030-696F-6EBD-EE78-7C93DD35D7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76796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F71F76-85E9-44F3-E6D0-6CC18CA195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3606B0-8479-B912-3220-B6A5A0ECDD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3223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B7A5E14-EC5D-D4D2-39FA-5B7D11C904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9B2483-CE09-A459-5334-406C0BC57F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93402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57014-CB91-CDD3-B6A0-712095146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768B7-AACF-1881-3302-FC3745A645D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17660F-24FE-65E3-0BD5-83B19F427E38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D056CB7-0CC4-10E8-8CAD-4797CE8D22F8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34350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27D334-AAEB-5190-8905-B37002ED6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0CCEC5-BAEE-83F7-BFA4-8BDF4626607A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3693AF-EFDD-9C5F-57A4-49F496DD2161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8429413-99C2-F83E-8952-7635A6595989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2870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F67CD-AA73-35A0-1CCE-CE0766583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4B9C4C-F19D-7A1E-96F1-369CE815A9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12411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19481-87E8-0D89-9EAC-EE36B5AE4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AF1C18-2A96-F8B3-1AE1-6AA211495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7883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FE319-B092-357C-EC32-495B4045F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ACE569-F70F-07AC-2C25-917B55E504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C01A8-618B-8FA8-BA6A-21BB894D20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2717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043DE8-6243-F3A0-5044-BE91FD63C1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7EF3E-D303-D370-3BAE-420316455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278346-88A1-0403-D4DE-5B91BBA14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03B7DFA-334B-D0BB-93AC-F0D3C6DD8A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7A3CCDD-6E65-0EEC-40F6-B75B1579D5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44921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6E9AB-CB4C-C13D-3246-2B5C943AB9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54282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1909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CC9F0-277A-A1BD-2DDA-97C06055C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B05142-54E0-9C88-90A0-B9CD9893F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578E03-0156-78DA-1A1C-B67B987095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4393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3E112-4FED-7675-C8A7-0EE2B825E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326360A-9B27-6CEB-EE70-8F0F74BF835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42A0E9-EF97-C547-43CA-C439238DEA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4739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5FFDF42-63F3-72F5-79EA-473A94107E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D0D2B5F-A8E3-5CAA-A042-46AA403DEFE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1E9A9EB3-98F2-9D04-AC96-B1CB621E85F9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88818FA7-6520-8613-F57C-E7CFE3D3C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12BA5D1B-0574-FF9A-3903-D17E8C1B56D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B78BF481-622D-4491-9637-8824F0E5F000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1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7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14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3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7" Type="http://schemas.openxmlformats.org/officeDocument/2006/relationships/image" Target="../media/image7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6.wmf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1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13.xml"/><Relationship Id="rId6" Type="http://schemas.openxmlformats.org/officeDocument/2006/relationships/oleObject" Target="../embeddings/oleObject8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3EE111B6-D701-787C-5FE9-5E47C0FA2F27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3E6E7DF8-2DC8-DC28-E9F3-821B6612ED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EF43B35E-FE35-0793-E154-04AE7CF757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F768A6CF-B661-EB80-5D85-9F694BD2F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DC61374B-172C-6C85-130D-3A265AA9CC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21266CF2-74EC-DEA8-C5E4-12988A8070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E14965E5-6646-F17D-BFE8-4961F891D3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6729D8BA-781A-D9A2-BD23-224A3C7103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FC64DA5D-74DC-D821-131C-46B1501BE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8F2F38F9-968B-E4E8-DDDA-0F9DD01348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5B9BFDCE-806A-B82F-F7E6-41DC9011DE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CCE14EA1-3DB4-EC31-7524-D05F02EE6C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F2CB1F0E-ED20-6591-F715-EE063B74B9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F6191025-BB11-B05E-5A43-CCBDC98D44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AEA98E8D-35CA-3E47-A5C3-0D492A65ED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24004B7A-7DE8-CA0D-EBC3-68C7917BA5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CF08FED1-978C-8CEB-1BF5-8BB682FF6A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4B7FF771-AE8B-6C50-9E5F-ABC66C8998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92257D24-BB15-8AE9-58B0-3FE50F060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0135E5BC-B02D-AFE4-7C66-E468D3C7FA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EAB21C7C-D64B-9572-E031-8B318CF5C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E205A028-BC2A-E5E6-E128-751D65312C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341F1861-6F02-0890-1B88-6A21F127E5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D9C8A334-0559-B3F0-892C-30C7126559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C0F0E7F6-6B7C-ED6F-FBD2-E1B1F56159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9A76139D-83A4-B778-937A-DFEAEB0E0D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C4303C7F-B383-3829-99FE-53847FC49F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ACDB526A-E67E-79D8-B0A5-B89498B6D0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FE78964B-8F67-A9B2-A81C-B3A5916805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808A62BE-11BC-74E9-DF29-406301FFD1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5E426EF5-2BB0-8487-C627-90FC78997A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AE503DF2-0E58-750B-A9EC-603E19D720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98183B70-01EC-C0C4-493D-E01BC1D410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AFC98028-682D-FC90-C9D1-EAD84A60EC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4B780417-D462-A47A-6CC5-1ECD149F94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D854B6C8-206A-E382-98B4-4BB216E83E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51415118-C331-B867-E294-AA87A56AC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E5E2C9BE-FFFC-C488-0C16-8352039D5C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E07EFFC4-D5F6-D58C-873F-E2322A3A5B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B4EBDEC7-1744-66E6-AF2F-48F10F61DB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F5796527-6AC2-44E7-0DCF-8CA0A0330F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58CAC727-0299-8E07-8ABA-ECDAF70FE6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42CEB883-9B87-C9D7-8A92-7EA35B426F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32DC594D-A4FB-E791-9A1F-663E3FE0A3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C02673DF-B028-D6CA-0BA3-E597AB99EC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82DF94F0-E15C-94CF-58C8-E283E6B470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C1EBF20D-7D1F-8FE2-424D-DD2E0C2EF8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21CB563B-B921-5A22-7567-BFE3281100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D7520C8E-4D05-1441-0CCA-5157A05577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0F6BB59C-CA67-998D-8C72-515C05F7CD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DD6A7D65-ABBC-C2EB-699C-63DC544744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3717CAB0-AAAD-DC72-7D67-2E80BF50FB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DFB36A8E-6EF7-074F-601B-E562EEB5EC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03DC47A0-FB90-9BAC-1EC8-684EED6E3E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BE260CA1-02BB-DE05-A625-C7DD413C9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91DD15F3-42C3-6373-D9E1-209B16F0E4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945145AD-5FD8-F164-B587-BB7CFBE1DF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D537A27B-2E1C-5CF5-4EF1-EEA530EC5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548AE702-015F-2173-7BBA-2892317ACE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7C34DF83-BA89-35FB-832A-CB32C75A18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F2CD6DCF-884E-BB7E-53BE-345426188E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D2A8C3C0-F3FE-03C8-0D6E-4808A25E13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CC584218-C55D-6323-E1F2-087485E622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4D1F0D97-B7AC-3CF8-11DA-11F5EE4409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24479ADA-C391-12B3-DD85-823AC32307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1DE86765-D954-D5D3-7504-BAC088CDC6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569DFF9A-647E-3281-1AF8-746586A1BF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6CE43C26-CC6E-0EA7-94DF-64614FE8AB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F43163C7-9008-CF1A-EDFA-E1D87CBE4D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7FA15624-D358-18CD-35B1-244508788C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C4942D7F-5DE8-39A9-6A1E-69C579963C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813F43E5-A919-7C8F-CD5F-D996C3571C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CF9CDB0F-BDE6-E50B-E32C-FD5BF2332B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36EFCA14-65BC-C3AA-84B8-B4862B223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839A883C-585B-4FA0-D154-42DBBB1E1E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5FD672AA-CEFD-FCB1-BD43-C588E9B3B9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1DB66361-E917-A9BF-291E-11AE955352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15F8F164-0BF7-BF93-C196-C5C9C648E0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415DE1DD-04B9-2C44-48E6-F2558B8DC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E3E37C20-06C9-6FFC-CFB7-E320861A5D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7CB8E435-EC10-EA06-9E31-B3C3497B32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AD4DC364-24F1-9BC6-D41C-9275A5B5D1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8A3ADB09-C4F4-1E4A-F390-C98634D779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9306568A-61BC-9AFE-E5A0-C7569F6CA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DCB53D2F-4906-07AD-3F4A-4C89659AAD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8DFFEA69-3F18-64B5-DF95-3480A22275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CF6BDA0C-B5EC-F1FE-B998-0A93571B36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966B8416-15C8-8C20-69B4-928C6623B5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58FBF289-1449-7C14-2584-5FCC11D193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3A2F6D05-B79E-3262-1343-C0BFFE948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A844A328-9795-F246-2862-A08E1CB6A7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D144C9F4-C4E6-3E13-9E4A-860616E392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56DB5737-E53E-0B1A-5B61-49DC2B544F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C19AF161-8328-7317-BC3B-95CC5D3A36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B964E499-EFF3-5C29-9773-18418003AF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4CB134C3-2138-F529-1DD9-AA35BDCE71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23D2DE83-28C9-B482-5EC2-EBD757DE01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63618F4C-6306-185B-9595-FFBC1BD41E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8E2B27D7-F286-645B-40A5-B1199ECF3C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A0C5007A-F7FE-09F1-5574-C49BF4698F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6A332098-2048-7EEB-3E99-11DA35B3A1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66363751-FE1E-E773-E8BD-32AF4376FC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C8BBBD4F-1CCF-25A7-ABD0-39FD1FA0E1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992E616C-7BC1-B54B-32CE-CDFE2CABF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17ED952E-46BD-DD6B-BB81-8698B92A19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CD96E923-3B7A-1200-F1BD-AEC00BE1F1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40F6CA27-5CC5-769E-AC6E-D4C54B43F3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8634A5BC-B2D0-CC11-AB89-A2A0B5E97B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E3E3D51F-4782-6511-2369-462A0EDAC9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E14B4EB7-5A6D-E875-5A6F-11050F8F34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79759741-6E7A-A66A-E0BB-F86EA00C8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6BFB6D7E-88DB-41FE-B313-2716E0423D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DAB3F5D3-D44D-78CA-1C68-A5D89D102B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98C6A926-DF72-9ED0-4D0E-24BC61BEAD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299BE5B3-3B6D-0D04-4E49-36E089DA0F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E6B67262-C8B1-5783-94C0-5F730B8EA1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51943025-CB58-2F34-F867-71BB1EA13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76C6379F-F3CA-93D5-08D7-824EFD3573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2B31A295-6697-B731-4E89-DBA503B5E4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6A226262-118A-40B2-F2BF-0009E8F437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47840822-832B-B85B-8C07-0CB0E5062E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12F582A6-FA45-2E49-54D4-BC548D152E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A995C0C2-2FF1-1AC1-5E66-BE295BCB52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0D0D1E03-E33F-C599-0540-C62ECAE3A0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E5268DE6-1AFB-3EB5-7D99-DF9FA703C3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0AF9CF85-ADCD-2850-B053-CF7516C85D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8E111149-BF1E-9C27-E878-8F5875067F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5EB50161-08D0-6343-CEDD-71E18692C2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7E2703FF-02E9-C214-7C85-0FE7A3D5BD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AC946393-1B2E-0E6D-3CAF-9E4A5459D4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272FAEB8-CF6F-EDE5-B016-A200F9FEF0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42C493A3-C34A-C0EC-4255-59C170E046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D2C78A2D-7F59-2130-7A8E-41ED9EA5D7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EFAAD13A-FC7D-307C-0A19-A06553F230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A2F87204-2466-2B79-0B28-BEB09A1722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EEEB435D-8031-E987-2DD9-E7D65B9A3E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9286D6F3-CF24-2AA8-7B2F-69D3FD23B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C59A31C8-1317-8C14-712E-6B537D4FF8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C38342C0-B42D-4AA9-70D1-7EF60DAA3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400DDC24-4C74-06FC-24E4-3846AF9EE5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D784A917-3DBF-8D53-ECDD-21A7A4826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D123C93F-2F7F-ACF9-DDC5-A71AF743E6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6969A716-888D-397B-5CBB-D959E06DC4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5E26FB2D-8F54-1F9B-F76E-4797BB53D6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1F3BA0F4-2A8D-94D3-744F-4B712B837B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B70569BD-18D8-E14C-CDDA-F1EEFC9639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52B739BD-782D-EBA6-655C-39F8C2935A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BF78B7CA-7E0E-B2BC-931C-4C86F35C87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17133B11-FCF5-F401-945B-BB656C6547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052C03AB-9290-29FF-4450-236B3AD61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4B08C6FE-A21B-4DB1-D8EA-B02763DC3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903524AB-A313-87F3-1F8A-F89F53A4D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8201FD45-8EDA-3631-0AB5-238477B79C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D4BB8596-0C38-B41D-3F5A-572922F7AC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54D7AD00-2DC3-D5AA-41E1-BF0861E2CD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D253EBFF-F600-E95B-53DF-0A3EF235D0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76B899BC-A8C5-CC57-2913-272D8990AB5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C7F162E6-4AC3-2F62-D9B4-D84F8797FAB7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3316DFE9-97FC-3C2B-733F-5463CC9A3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991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6.6 Attribute Control Charts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EB6553A2-EF36-DB2F-6F0B-E0E1FB603AEC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C7D67124-468E-E9D7-3FA2-15A5A06E6D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74AD6295-9974-54B0-6ED2-6C95740781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FA94AC46-3C5C-22C4-386F-E4E1456ACC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>
            <a:extLst>
              <a:ext uri="{FF2B5EF4-FFF2-40B4-BE49-F238E27FC236}">
                <a16:creationId xmlns:a16="http://schemas.microsoft.com/office/drawing/2014/main" id="{4C71E5D2-F9AA-28C3-379B-5C2F70E44C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 Control Chart</a:t>
            </a:r>
          </a:p>
        </p:txBody>
      </p:sp>
      <p:sp>
        <p:nvSpPr>
          <p:cNvPr id="522243" name="Rectangle 3">
            <a:extLst>
              <a:ext uri="{FF2B5EF4-FFF2-40B4-BE49-F238E27FC236}">
                <a16:creationId xmlns:a16="http://schemas.microsoft.com/office/drawing/2014/main" id="{24B978FB-2B4F-2E26-8565-C933F0983ED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en-US" sz="1800"/>
              <a:t>Collecting the Data</a:t>
            </a:r>
          </a:p>
          <a:p>
            <a:endParaRPr lang="en-US" altLang="en-US" sz="1800"/>
          </a:p>
          <a:p>
            <a:r>
              <a:rPr lang="en-US" altLang="en-US" sz="1800"/>
              <a:t>Counting the Number of Defects</a:t>
            </a:r>
          </a:p>
          <a:p>
            <a:endParaRPr lang="en-US" altLang="en-US" sz="1800"/>
          </a:p>
          <a:p>
            <a:r>
              <a:rPr lang="en-US" altLang="en-US" sz="1800"/>
              <a:t>Calculating Average No. of Defects</a:t>
            </a:r>
          </a:p>
          <a:p>
            <a:endParaRPr lang="en-US" altLang="en-US" sz="1800"/>
          </a:p>
          <a:p>
            <a:endParaRPr lang="en-US" altLang="en-US" sz="1800"/>
          </a:p>
          <a:p>
            <a:endParaRPr lang="en-US" altLang="en-US" sz="1800"/>
          </a:p>
          <a:p>
            <a:endParaRPr lang="en-US" altLang="en-US" sz="1800"/>
          </a:p>
          <a:p>
            <a:r>
              <a:rPr lang="en-US" altLang="en-US" sz="1800"/>
              <a:t>Calculating UCL, LCL</a:t>
            </a:r>
          </a:p>
          <a:p>
            <a:endParaRPr lang="en-US" altLang="en-US" sz="1800"/>
          </a:p>
          <a:p>
            <a:endParaRPr lang="en-US" altLang="en-US" sz="1800"/>
          </a:p>
          <a:p>
            <a:r>
              <a:rPr lang="en-US" altLang="en-US" sz="1800"/>
              <a:t>Drawing the Chart</a:t>
            </a:r>
          </a:p>
        </p:txBody>
      </p:sp>
      <p:sp>
        <p:nvSpPr>
          <p:cNvPr id="522246" name="Rectangle 6">
            <a:extLst>
              <a:ext uri="{FF2B5EF4-FFF2-40B4-BE49-F238E27FC236}">
                <a16:creationId xmlns:a16="http://schemas.microsoft.com/office/drawing/2014/main" id="{19B24311-77E4-2CB3-8085-38A090C55A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2251" name="Rectangle 11">
            <a:extLst>
              <a:ext uri="{FF2B5EF4-FFF2-40B4-BE49-F238E27FC236}">
                <a16:creationId xmlns:a16="http://schemas.microsoft.com/office/drawing/2014/main" id="{94607F52-D9ED-99C0-D879-A92397712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7574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2250" name="Object 10">
            <a:extLst>
              <a:ext uri="{FF2B5EF4-FFF2-40B4-BE49-F238E27FC236}">
                <a16:creationId xmlns:a16="http://schemas.microsoft.com/office/drawing/2014/main" id="{10A7D951-6DD0-208E-14EE-FE146DC014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81600" y="1295400"/>
          <a:ext cx="3657600" cy="1960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501900" imgH="1346200" progId="Equation.3">
                  <p:embed/>
                </p:oleObj>
              </mc:Choice>
              <mc:Fallback>
                <p:oleObj name="Equation" r:id="rId2" imgW="2501900" imgH="13462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1295400"/>
                        <a:ext cx="3657600" cy="1960563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53" name="Rectangle 13">
            <a:extLst>
              <a:ext uri="{FF2B5EF4-FFF2-40B4-BE49-F238E27FC236}">
                <a16:creationId xmlns:a16="http://schemas.microsoft.com/office/drawing/2014/main" id="{27101B2B-4CC8-6FE2-DA0D-9F3B297925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384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2252" name="Object 12">
            <a:extLst>
              <a:ext uri="{FF2B5EF4-FFF2-40B4-BE49-F238E27FC236}">
                <a16:creationId xmlns:a16="http://schemas.microsoft.com/office/drawing/2014/main" id="{FD804932-0006-77A5-7F02-E231954F13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43400" y="4191000"/>
          <a:ext cx="3048000" cy="193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54200" imgH="1181100" progId="Equation.3">
                  <p:embed/>
                </p:oleObj>
              </mc:Choice>
              <mc:Fallback>
                <p:oleObj name="Equation" r:id="rId4" imgW="1854200" imgH="11811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191000"/>
                        <a:ext cx="3048000" cy="193833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54" name="AutoShape 14">
            <a:extLst>
              <a:ext uri="{FF2B5EF4-FFF2-40B4-BE49-F238E27FC236}">
                <a16:creationId xmlns:a16="http://schemas.microsoft.com/office/drawing/2014/main" id="{6922BE19-44B2-5015-D2F9-F185CBC4520D}"/>
              </a:ext>
            </a:extLst>
          </p:cNvPr>
          <p:cNvSpPr>
            <a:spLocks noChangeArrowheads="1"/>
          </p:cNvSpPr>
          <p:nvPr/>
        </p:nvSpPr>
        <p:spPr bwMode="auto">
          <a:xfrm rot="-1773073">
            <a:off x="4419600" y="2133600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255" name="AutoShape 15">
            <a:extLst>
              <a:ext uri="{FF2B5EF4-FFF2-40B4-BE49-F238E27FC236}">
                <a16:creationId xmlns:a16="http://schemas.microsoft.com/office/drawing/2014/main" id="{E9F1E7EA-2E2E-5904-7429-D0AF14743850}"/>
              </a:ext>
            </a:extLst>
          </p:cNvPr>
          <p:cNvSpPr>
            <a:spLocks noChangeArrowheads="1"/>
          </p:cNvSpPr>
          <p:nvPr/>
        </p:nvSpPr>
        <p:spPr bwMode="auto">
          <a:xfrm rot="374366">
            <a:off x="3276600" y="41910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256" name="Text Box 16">
            <a:extLst>
              <a:ext uri="{FF2B5EF4-FFF2-40B4-BE49-F238E27FC236}">
                <a16:creationId xmlns:a16="http://schemas.microsoft.com/office/drawing/2014/main" id="{F77DDD76-4165-29F3-B349-9B0988A68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6.6-19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EE22311B-D800-E577-7E84-101792329F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 Control Chart</a:t>
            </a:r>
          </a:p>
        </p:txBody>
      </p:sp>
      <p:sp>
        <p:nvSpPr>
          <p:cNvPr id="523267" name="Rectangle 3">
            <a:extLst>
              <a:ext uri="{FF2B5EF4-FFF2-40B4-BE49-F238E27FC236}">
                <a16:creationId xmlns:a16="http://schemas.microsoft.com/office/drawing/2014/main" id="{7EE1EC04-3790-9112-070F-FBBEBB2673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00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3269" name="AutoShape 5">
            <a:extLst>
              <a:ext uri="{FF2B5EF4-FFF2-40B4-BE49-F238E27FC236}">
                <a16:creationId xmlns:a16="http://schemas.microsoft.com/office/drawing/2014/main" id="{D8DACEFC-3CB3-46E3-2964-0608DE15304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228600" y="1524000"/>
            <a:ext cx="8534400" cy="310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71" name="Line 7">
            <a:extLst>
              <a:ext uri="{FF2B5EF4-FFF2-40B4-BE49-F238E27FC236}">
                <a16:creationId xmlns:a16="http://schemas.microsoft.com/office/drawing/2014/main" id="{9DBE8E87-C5CD-04A9-6CFA-AFDA7675C72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28738" y="1854200"/>
            <a:ext cx="6350" cy="25574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72" name="Line 8">
            <a:extLst>
              <a:ext uri="{FF2B5EF4-FFF2-40B4-BE49-F238E27FC236}">
                <a16:creationId xmlns:a16="http://schemas.microsoft.com/office/drawing/2014/main" id="{924EE288-E9F2-31CE-FC84-4436F50B8C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274763" y="4392613"/>
            <a:ext cx="6623050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73" name="Line 9">
            <a:extLst>
              <a:ext uri="{FF2B5EF4-FFF2-40B4-BE49-F238E27FC236}">
                <a16:creationId xmlns:a16="http://schemas.microsoft.com/office/drawing/2014/main" id="{A16E55D7-8EA4-5DB5-321D-8134B26F7F0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28738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74" name="Line 10">
            <a:extLst>
              <a:ext uri="{FF2B5EF4-FFF2-40B4-BE49-F238E27FC236}">
                <a16:creationId xmlns:a16="http://schemas.microsoft.com/office/drawing/2014/main" id="{8D32BA60-1142-46C2-0998-E43AC0D04D9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76400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75" name="Line 11">
            <a:extLst>
              <a:ext uri="{FF2B5EF4-FFF2-40B4-BE49-F238E27FC236}">
                <a16:creationId xmlns:a16="http://schemas.microsoft.com/office/drawing/2014/main" id="{7B389B69-25FC-88CE-92A2-BC1C12A03B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2406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76" name="Line 12">
            <a:extLst>
              <a:ext uri="{FF2B5EF4-FFF2-40B4-BE49-F238E27FC236}">
                <a16:creationId xmlns:a16="http://schemas.microsoft.com/office/drawing/2014/main" id="{0179DFAE-AE70-9EC7-EEDD-F3E491146AE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7331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77" name="Line 13">
            <a:extLst>
              <a:ext uri="{FF2B5EF4-FFF2-40B4-BE49-F238E27FC236}">
                <a16:creationId xmlns:a16="http://schemas.microsoft.com/office/drawing/2014/main" id="{D1099F83-E033-64DE-D852-4589C81EE0B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20975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78" name="Line 14">
            <a:extLst>
              <a:ext uri="{FF2B5EF4-FFF2-40B4-BE49-F238E27FC236}">
                <a16:creationId xmlns:a16="http://schemas.microsoft.com/office/drawing/2014/main" id="{01323D1A-EEAF-F776-92AB-526F3B49B1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7181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79" name="Line 15">
            <a:extLst>
              <a:ext uri="{FF2B5EF4-FFF2-40B4-BE49-F238E27FC236}">
                <a16:creationId xmlns:a16="http://schemas.microsoft.com/office/drawing/2014/main" id="{BE3430AE-0B48-31EA-4B87-46D26F09B03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19475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0" name="Line 16">
            <a:extLst>
              <a:ext uri="{FF2B5EF4-FFF2-40B4-BE49-F238E27FC236}">
                <a16:creationId xmlns:a16="http://schemas.microsoft.com/office/drawing/2014/main" id="{4B6145B8-13CC-EA0D-8218-AC246972DA4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67138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1" name="Line 17">
            <a:extLst>
              <a:ext uri="{FF2B5EF4-FFF2-40B4-BE49-F238E27FC236}">
                <a16:creationId xmlns:a16="http://schemas.microsoft.com/office/drawing/2014/main" id="{6E0A0742-5D04-0CB8-96A6-50E6D21192A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7975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2" name="Line 18">
            <a:extLst>
              <a:ext uri="{FF2B5EF4-FFF2-40B4-BE49-F238E27FC236}">
                <a16:creationId xmlns:a16="http://schemas.microsoft.com/office/drawing/2014/main" id="{1117DF78-F041-C467-6D9D-AAAFFAB69E0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65638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3" name="Line 19">
            <a:extLst>
              <a:ext uri="{FF2B5EF4-FFF2-40B4-BE49-F238E27FC236}">
                <a16:creationId xmlns:a16="http://schemas.microsoft.com/office/drawing/2014/main" id="{822B6979-5518-E115-7375-2D40DCCCB4D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813300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4" name="Line 20">
            <a:extLst>
              <a:ext uri="{FF2B5EF4-FFF2-40B4-BE49-F238E27FC236}">
                <a16:creationId xmlns:a16="http://schemas.microsoft.com/office/drawing/2014/main" id="{BA774AEC-B8A6-78C8-1363-05D046C162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62550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5" name="Line 21">
            <a:extLst>
              <a:ext uri="{FF2B5EF4-FFF2-40B4-BE49-F238E27FC236}">
                <a16:creationId xmlns:a16="http://schemas.microsoft.com/office/drawing/2014/main" id="{FF532271-8D34-3DEC-EA10-E4D9B49942A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1021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6" name="Line 22">
            <a:extLst>
              <a:ext uri="{FF2B5EF4-FFF2-40B4-BE49-F238E27FC236}">
                <a16:creationId xmlns:a16="http://schemas.microsoft.com/office/drawing/2014/main" id="{C9DE9807-A83D-6803-EA3D-06AFA72CAE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61050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7" name="Line 23">
            <a:extLst>
              <a:ext uri="{FF2B5EF4-FFF2-40B4-BE49-F238E27FC236}">
                <a16:creationId xmlns:a16="http://schemas.microsoft.com/office/drawing/2014/main" id="{D7C009D8-AF23-D2BF-DC30-7EE1F01E165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0871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8" name="Line 24">
            <a:extLst>
              <a:ext uri="{FF2B5EF4-FFF2-40B4-BE49-F238E27FC236}">
                <a16:creationId xmlns:a16="http://schemas.microsoft.com/office/drawing/2014/main" id="{9C942C6A-6902-A655-BC4F-339D804701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56375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89" name="Line 25">
            <a:extLst>
              <a:ext uri="{FF2B5EF4-FFF2-40B4-BE49-F238E27FC236}">
                <a16:creationId xmlns:a16="http://schemas.microsoft.com/office/drawing/2014/main" id="{DCB98E5D-20D9-658C-C63B-FF6334ACE3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07213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90" name="Line 26">
            <a:extLst>
              <a:ext uri="{FF2B5EF4-FFF2-40B4-BE49-F238E27FC236}">
                <a16:creationId xmlns:a16="http://schemas.microsoft.com/office/drawing/2014/main" id="{9FF0CA68-2953-3B95-FC82-737A9D5AC35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54875" y="4389438"/>
            <a:ext cx="1588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91" name="Line 27">
            <a:extLst>
              <a:ext uri="{FF2B5EF4-FFF2-40B4-BE49-F238E27FC236}">
                <a16:creationId xmlns:a16="http://schemas.microsoft.com/office/drawing/2014/main" id="{7B8626D5-8BF0-DA35-E5F0-BDB0ADFB0B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02538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92" name="Line 28">
            <a:extLst>
              <a:ext uri="{FF2B5EF4-FFF2-40B4-BE49-F238E27FC236}">
                <a16:creationId xmlns:a16="http://schemas.microsoft.com/office/drawing/2014/main" id="{7F0F486F-B2F8-0A63-D3A1-22BF16E2CCB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951788" y="4389438"/>
            <a:ext cx="1587" cy="428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93" name="Freeform 29">
            <a:extLst>
              <a:ext uri="{FF2B5EF4-FFF2-40B4-BE49-F238E27FC236}">
                <a16:creationId xmlns:a16="http://schemas.microsoft.com/office/drawing/2014/main" id="{AE9D533D-86C4-0830-410D-D10EF2011BE6}"/>
              </a:ext>
            </a:extLst>
          </p:cNvPr>
          <p:cNvSpPr>
            <a:spLocks/>
          </p:cNvSpPr>
          <p:nvPr/>
        </p:nvSpPr>
        <p:spPr bwMode="auto">
          <a:xfrm>
            <a:off x="1385888" y="2290763"/>
            <a:ext cx="6621462" cy="1500187"/>
          </a:xfrm>
          <a:custGeom>
            <a:avLst/>
            <a:gdLst>
              <a:gd name="T0" fmla="*/ 0 w 4171"/>
              <a:gd name="T1" fmla="*/ 134 h 945"/>
              <a:gd name="T2" fmla="*/ 219 w 4171"/>
              <a:gd name="T3" fmla="*/ 675 h 945"/>
              <a:gd name="T4" fmla="*/ 438 w 4171"/>
              <a:gd name="T5" fmla="*/ 540 h 945"/>
              <a:gd name="T6" fmla="*/ 657 w 4171"/>
              <a:gd name="T7" fmla="*/ 269 h 945"/>
              <a:gd name="T8" fmla="*/ 876 w 4171"/>
              <a:gd name="T9" fmla="*/ 269 h 945"/>
              <a:gd name="T10" fmla="*/ 1097 w 4171"/>
              <a:gd name="T11" fmla="*/ 810 h 945"/>
              <a:gd name="T12" fmla="*/ 1317 w 4171"/>
              <a:gd name="T13" fmla="*/ 406 h 945"/>
              <a:gd name="T14" fmla="*/ 1536 w 4171"/>
              <a:gd name="T15" fmla="*/ 540 h 945"/>
              <a:gd name="T16" fmla="*/ 1755 w 4171"/>
              <a:gd name="T17" fmla="*/ 134 h 945"/>
              <a:gd name="T18" fmla="*/ 1976 w 4171"/>
              <a:gd name="T19" fmla="*/ 269 h 945"/>
              <a:gd name="T20" fmla="*/ 2195 w 4171"/>
              <a:gd name="T21" fmla="*/ 675 h 945"/>
              <a:gd name="T22" fmla="*/ 2414 w 4171"/>
              <a:gd name="T23" fmla="*/ 810 h 945"/>
              <a:gd name="T24" fmla="*/ 2633 w 4171"/>
              <a:gd name="T25" fmla="*/ 945 h 945"/>
              <a:gd name="T26" fmla="*/ 2853 w 4171"/>
              <a:gd name="T27" fmla="*/ 406 h 945"/>
              <a:gd name="T28" fmla="*/ 3072 w 4171"/>
              <a:gd name="T29" fmla="*/ 540 h 945"/>
              <a:gd name="T30" fmla="*/ 3293 w 4171"/>
              <a:gd name="T31" fmla="*/ 0 h 945"/>
              <a:gd name="T32" fmla="*/ 3512 w 4171"/>
              <a:gd name="T33" fmla="*/ 540 h 945"/>
              <a:gd name="T34" fmla="*/ 3731 w 4171"/>
              <a:gd name="T35" fmla="*/ 269 h 945"/>
              <a:gd name="T36" fmla="*/ 3952 w 4171"/>
              <a:gd name="T37" fmla="*/ 134 h 945"/>
              <a:gd name="T38" fmla="*/ 4171 w 4171"/>
              <a:gd name="T39" fmla="*/ 675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171" h="945">
                <a:moveTo>
                  <a:pt x="0" y="134"/>
                </a:moveTo>
                <a:lnTo>
                  <a:pt x="219" y="675"/>
                </a:lnTo>
                <a:lnTo>
                  <a:pt x="438" y="540"/>
                </a:lnTo>
                <a:lnTo>
                  <a:pt x="657" y="269"/>
                </a:lnTo>
                <a:lnTo>
                  <a:pt x="876" y="269"/>
                </a:lnTo>
                <a:lnTo>
                  <a:pt x="1097" y="810"/>
                </a:lnTo>
                <a:lnTo>
                  <a:pt x="1317" y="406"/>
                </a:lnTo>
                <a:lnTo>
                  <a:pt x="1536" y="540"/>
                </a:lnTo>
                <a:lnTo>
                  <a:pt x="1755" y="134"/>
                </a:lnTo>
                <a:lnTo>
                  <a:pt x="1976" y="269"/>
                </a:lnTo>
                <a:lnTo>
                  <a:pt x="2195" y="675"/>
                </a:lnTo>
                <a:lnTo>
                  <a:pt x="2414" y="810"/>
                </a:lnTo>
                <a:lnTo>
                  <a:pt x="2633" y="945"/>
                </a:lnTo>
                <a:lnTo>
                  <a:pt x="2853" y="406"/>
                </a:lnTo>
                <a:lnTo>
                  <a:pt x="3072" y="540"/>
                </a:lnTo>
                <a:lnTo>
                  <a:pt x="3293" y="0"/>
                </a:lnTo>
                <a:lnTo>
                  <a:pt x="3512" y="540"/>
                </a:lnTo>
                <a:lnTo>
                  <a:pt x="3731" y="269"/>
                </a:lnTo>
                <a:lnTo>
                  <a:pt x="3952" y="134"/>
                </a:lnTo>
                <a:lnTo>
                  <a:pt x="4171" y="675"/>
                </a:lnTo>
              </a:path>
            </a:pathLst>
          </a:custGeom>
          <a:noFill/>
          <a:ln w="20638">
            <a:solidFill>
              <a:srgbClr val="8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294" name="Freeform 30">
            <a:extLst>
              <a:ext uri="{FF2B5EF4-FFF2-40B4-BE49-F238E27FC236}">
                <a16:creationId xmlns:a16="http://schemas.microsoft.com/office/drawing/2014/main" id="{BB4F1E24-D520-A221-8054-23BAC2EECF55}"/>
              </a:ext>
            </a:extLst>
          </p:cNvPr>
          <p:cNvSpPr>
            <a:spLocks/>
          </p:cNvSpPr>
          <p:nvPr/>
        </p:nvSpPr>
        <p:spPr bwMode="auto">
          <a:xfrm>
            <a:off x="1600200" y="3314700"/>
            <a:ext cx="255588" cy="98425"/>
          </a:xfrm>
          <a:custGeom>
            <a:avLst/>
            <a:gdLst>
              <a:gd name="T0" fmla="*/ 80 w 161"/>
              <a:gd name="T1" fmla="*/ 62 h 62"/>
              <a:gd name="T2" fmla="*/ 161 w 161"/>
              <a:gd name="T3" fmla="*/ 30 h 62"/>
              <a:gd name="T4" fmla="*/ 80 w 161"/>
              <a:gd name="T5" fmla="*/ 0 h 62"/>
              <a:gd name="T6" fmla="*/ 0 w 161"/>
              <a:gd name="T7" fmla="*/ 30 h 62"/>
              <a:gd name="T8" fmla="*/ 80 w 161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62">
                <a:moveTo>
                  <a:pt x="80" y="62"/>
                </a:moveTo>
                <a:lnTo>
                  <a:pt x="161" y="30"/>
                </a:lnTo>
                <a:lnTo>
                  <a:pt x="80" y="0"/>
                </a:lnTo>
                <a:lnTo>
                  <a:pt x="0" y="30"/>
                </a:lnTo>
                <a:lnTo>
                  <a:pt x="80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95" name="Freeform 31">
            <a:extLst>
              <a:ext uri="{FF2B5EF4-FFF2-40B4-BE49-F238E27FC236}">
                <a16:creationId xmlns:a16="http://schemas.microsoft.com/office/drawing/2014/main" id="{29D44860-31A8-7F23-46FC-8A001B87C7E7}"/>
              </a:ext>
            </a:extLst>
          </p:cNvPr>
          <p:cNvSpPr>
            <a:spLocks/>
          </p:cNvSpPr>
          <p:nvPr/>
        </p:nvSpPr>
        <p:spPr bwMode="auto">
          <a:xfrm>
            <a:off x="1952625" y="3098800"/>
            <a:ext cx="254000" cy="96838"/>
          </a:xfrm>
          <a:custGeom>
            <a:avLst/>
            <a:gdLst>
              <a:gd name="T0" fmla="*/ 79 w 160"/>
              <a:gd name="T1" fmla="*/ 61 h 61"/>
              <a:gd name="T2" fmla="*/ 160 w 160"/>
              <a:gd name="T3" fmla="*/ 31 h 61"/>
              <a:gd name="T4" fmla="*/ 79 w 160"/>
              <a:gd name="T5" fmla="*/ 0 h 61"/>
              <a:gd name="T6" fmla="*/ 0 w 160"/>
              <a:gd name="T7" fmla="*/ 31 h 61"/>
              <a:gd name="T8" fmla="*/ 79 w 160"/>
              <a:gd name="T9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61">
                <a:moveTo>
                  <a:pt x="79" y="61"/>
                </a:moveTo>
                <a:lnTo>
                  <a:pt x="160" y="31"/>
                </a:lnTo>
                <a:lnTo>
                  <a:pt x="79" y="0"/>
                </a:lnTo>
                <a:lnTo>
                  <a:pt x="0" y="31"/>
                </a:lnTo>
                <a:lnTo>
                  <a:pt x="79" y="61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96" name="Freeform 32">
            <a:extLst>
              <a:ext uri="{FF2B5EF4-FFF2-40B4-BE49-F238E27FC236}">
                <a16:creationId xmlns:a16="http://schemas.microsoft.com/office/drawing/2014/main" id="{23AA7078-7A53-28E1-4017-F8358B55A3BA}"/>
              </a:ext>
            </a:extLst>
          </p:cNvPr>
          <p:cNvSpPr>
            <a:spLocks/>
          </p:cNvSpPr>
          <p:nvPr/>
        </p:nvSpPr>
        <p:spPr bwMode="auto">
          <a:xfrm>
            <a:off x="2303463" y="2670175"/>
            <a:ext cx="254000" cy="101600"/>
          </a:xfrm>
          <a:custGeom>
            <a:avLst/>
            <a:gdLst>
              <a:gd name="T0" fmla="*/ 81 w 160"/>
              <a:gd name="T1" fmla="*/ 64 h 64"/>
              <a:gd name="T2" fmla="*/ 160 w 160"/>
              <a:gd name="T3" fmla="*/ 32 h 64"/>
              <a:gd name="T4" fmla="*/ 81 w 160"/>
              <a:gd name="T5" fmla="*/ 0 h 64"/>
              <a:gd name="T6" fmla="*/ 0 w 160"/>
              <a:gd name="T7" fmla="*/ 32 h 64"/>
              <a:gd name="T8" fmla="*/ 81 w 160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64">
                <a:moveTo>
                  <a:pt x="81" y="64"/>
                </a:moveTo>
                <a:lnTo>
                  <a:pt x="160" y="32"/>
                </a:lnTo>
                <a:lnTo>
                  <a:pt x="81" y="0"/>
                </a:lnTo>
                <a:lnTo>
                  <a:pt x="0" y="32"/>
                </a:lnTo>
                <a:lnTo>
                  <a:pt x="81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97" name="Freeform 33">
            <a:extLst>
              <a:ext uri="{FF2B5EF4-FFF2-40B4-BE49-F238E27FC236}">
                <a16:creationId xmlns:a16="http://schemas.microsoft.com/office/drawing/2014/main" id="{9E93A6FE-C485-7816-113D-00DB0AD46366}"/>
              </a:ext>
            </a:extLst>
          </p:cNvPr>
          <p:cNvSpPr>
            <a:spLocks/>
          </p:cNvSpPr>
          <p:nvPr/>
        </p:nvSpPr>
        <p:spPr bwMode="auto">
          <a:xfrm>
            <a:off x="2655888" y="2670175"/>
            <a:ext cx="255587" cy="101600"/>
          </a:xfrm>
          <a:custGeom>
            <a:avLst/>
            <a:gdLst>
              <a:gd name="T0" fmla="*/ 80 w 161"/>
              <a:gd name="T1" fmla="*/ 64 h 64"/>
              <a:gd name="T2" fmla="*/ 161 w 161"/>
              <a:gd name="T3" fmla="*/ 32 h 64"/>
              <a:gd name="T4" fmla="*/ 80 w 161"/>
              <a:gd name="T5" fmla="*/ 0 h 64"/>
              <a:gd name="T6" fmla="*/ 0 w 161"/>
              <a:gd name="T7" fmla="*/ 32 h 64"/>
              <a:gd name="T8" fmla="*/ 80 w 161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64">
                <a:moveTo>
                  <a:pt x="80" y="64"/>
                </a:moveTo>
                <a:lnTo>
                  <a:pt x="161" y="32"/>
                </a:lnTo>
                <a:lnTo>
                  <a:pt x="80" y="0"/>
                </a:lnTo>
                <a:lnTo>
                  <a:pt x="0" y="32"/>
                </a:lnTo>
                <a:lnTo>
                  <a:pt x="80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98" name="Freeform 34">
            <a:extLst>
              <a:ext uri="{FF2B5EF4-FFF2-40B4-BE49-F238E27FC236}">
                <a16:creationId xmlns:a16="http://schemas.microsoft.com/office/drawing/2014/main" id="{87C6EE3A-D171-CB66-67DC-12D46BA6B75A}"/>
              </a:ext>
            </a:extLst>
          </p:cNvPr>
          <p:cNvSpPr>
            <a:spLocks/>
          </p:cNvSpPr>
          <p:nvPr/>
        </p:nvSpPr>
        <p:spPr bwMode="auto">
          <a:xfrm>
            <a:off x="3008313" y="3522663"/>
            <a:ext cx="254000" cy="101600"/>
          </a:xfrm>
          <a:custGeom>
            <a:avLst/>
            <a:gdLst>
              <a:gd name="T0" fmla="*/ 79 w 160"/>
              <a:gd name="T1" fmla="*/ 64 h 64"/>
              <a:gd name="T2" fmla="*/ 160 w 160"/>
              <a:gd name="T3" fmla="*/ 32 h 64"/>
              <a:gd name="T4" fmla="*/ 79 w 160"/>
              <a:gd name="T5" fmla="*/ 0 h 64"/>
              <a:gd name="T6" fmla="*/ 0 w 160"/>
              <a:gd name="T7" fmla="*/ 32 h 64"/>
              <a:gd name="T8" fmla="*/ 79 w 160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64">
                <a:moveTo>
                  <a:pt x="79" y="64"/>
                </a:moveTo>
                <a:lnTo>
                  <a:pt x="160" y="32"/>
                </a:lnTo>
                <a:lnTo>
                  <a:pt x="79" y="0"/>
                </a:lnTo>
                <a:lnTo>
                  <a:pt x="0" y="32"/>
                </a:lnTo>
                <a:lnTo>
                  <a:pt x="79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299" name="Freeform 35">
            <a:extLst>
              <a:ext uri="{FF2B5EF4-FFF2-40B4-BE49-F238E27FC236}">
                <a16:creationId xmlns:a16="http://schemas.microsoft.com/office/drawing/2014/main" id="{153B35E8-D4EA-4E8F-2038-5559FEDADCDC}"/>
              </a:ext>
            </a:extLst>
          </p:cNvPr>
          <p:cNvSpPr>
            <a:spLocks/>
          </p:cNvSpPr>
          <p:nvPr/>
        </p:nvSpPr>
        <p:spPr bwMode="auto">
          <a:xfrm>
            <a:off x="3344863" y="2881313"/>
            <a:ext cx="255587" cy="101600"/>
          </a:xfrm>
          <a:custGeom>
            <a:avLst/>
            <a:gdLst>
              <a:gd name="T0" fmla="*/ 81 w 161"/>
              <a:gd name="T1" fmla="*/ 64 h 64"/>
              <a:gd name="T2" fmla="*/ 161 w 161"/>
              <a:gd name="T3" fmla="*/ 32 h 64"/>
              <a:gd name="T4" fmla="*/ 81 w 161"/>
              <a:gd name="T5" fmla="*/ 0 h 64"/>
              <a:gd name="T6" fmla="*/ 0 w 161"/>
              <a:gd name="T7" fmla="*/ 32 h 64"/>
              <a:gd name="T8" fmla="*/ 81 w 161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64">
                <a:moveTo>
                  <a:pt x="81" y="64"/>
                </a:moveTo>
                <a:lnTo>
                  <a:pt x="161" y="32"/>
                </a:lnTo>
                <a:lnTo>
                  <a:pt x="81" y="0"/>
                </a:lnTo>
                <a:lnTo>
                  <a:pt x="0" y="32"/>
                </a:lnTo>
                <a:lnTo>
                  <a:pt x="81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0" name="Freeform 36">
            <a:extLst>
              <a:ext uri="{FF2B5EF4-FFF2-40B4-BE49-F238E27FC236}">
                <a16:creationId xmlns:a16="http://schemas.microsoft.com/office/drawing/2014/main" id="{11867ABC-9402-E13C-DAA7-68D35BFCA3AF}"/>
              </a:ext>
            </a:extLst>
          </p:cNvPr>
          <p:cNvSpPr>
            <a:spLocks/>
          </p:cNvSpPr>
          <p:nvPr/>
        </p:nvSpPr>
        <p:spPr bwMode="auto">
          <a:xfrm>
            <a:off x="3698875" y="3098800"/>
            <a:ext cx="252413" cy="96838"/>
          </a:xfrm>
          <a:custGeom>
            <a:avLst/>
            <a:gdLst>
              <a:gd name="T0" fmla="*/ 79 w 159"/>
              <a:gd name="T1" fmla="*/ 61 h 61"/>
              <a:gd name="T2" fmla="*/ 159 w 159"/>
              <a:gd name="T3" fmla="*/ 31 h 61"/>
              <a:gd name="T4" fmla="*/ 79 w 159"/>
              <a:gd name="T5" fmla="*/ 0 h 61"/>
              <a:gd name="T6" fmla="*/ 0 w 159"/>
              <a:gd name="T7" fmla="*/ 31 h 61"/>
              <a:gd name="T8" fmla="*/ 79 w 159"/>
              <a:gd name="T9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1">
                <a:moveTo>
                  <a:pt x="79" y="61"/>
                </a:moveTo>
                <a:lnTo>
                  <a:pt x="159" y="31"/>
                </a:lnTo>
                <a:lnTo>
                  <a:pt x="79" y="0"/>
                </a:lnTo>
                <a:lnTo>
                  <a:pt x="0" y="31"/>
                </a:lnTo>
                <a:lnTo>
                  <a:pt x="79" y="61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1" name="Freeform 37">
            <a:extLst>
              <a:ext uri="{FF2B5EF4-FFF2-40B4-BE49-F238E27FC236}">
                <a16:creationId xmlns:a16="http://schemas.microsoft.com/office/drawing/2014/main" id="{D6021613-FCB3-8C94-A4E1-115203007F48}"/>
              </a:ext>
            </a:extLst>
          </p:cNvPr>
          <p:cNvSpPr>
            <a:spLocks/>
          </p:cNvSpPr>
          <p:nvPr/>
        </p:nvSpPr>
        <p:spPr bwMode="auto">
          <a:xfrm>
            <a:off x="4049713" y="2454275"/>
            <a:ext cx="252412" cy="100013"/>
          </a:xfrm>
          <a:custGeom>
            <a:avLst/>
            <a:gdLst>
              <a:gd name="T0" fmla="*/ 81 w 159"/>
              <a:gd name="T1" fmla="*/ 63 h 63"/>
              <a:gd name="T2" fmla="*/ 159 w 159"/>
              <a:gd name="T3" fmla="*/ 31 h 63"/>
              <a:gd name="T4" fmla="*/ 81 w 159"/>
              <a:gd name="T5" fmla="*/ 0 h 63"/>
              <a:gd name="T6" fmla="*/ 0 w 159"/>
              <a:gd name="T7" fmla="*/ 31 h 63"/>
              <a:gd name="T8" fmla="*/ 81 w 159"/>
              <a:gd name="T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3">
                <a:moveTo>
                  <a:pt x="81" y="63"/>
                </a:moveTo>
                <a:lnTo>
                  <a:pt x="159" y="31"/>
                </a:lnTo>
                <a:lnTo>
                  <a:pt x="81" y="0"/>
                </a:lnTo>
                <a:lnTo>
                  <a:pt x="0" y="31"/>
                </a:lnTo>
                <a:lnTo>
                  <a:pt x="81" y="63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2" name="Freeform 38">
            <a:extLst>
              <a:ext uri="{FF2B5EF4-FFF2-40B4-BE49-F238E27FC236}">
                <a16:creationId xmlns:a16="http://schemas.microsoft.com/office/drawing/2014/main" id="{D2781C89-CD3F-81AC-4C36-02E8C4760BF7}"/>
              </a:ext>
            </a:extLst>
          </p:cNvPr>
          <p:cNvSpPr>
            <a:spLocks/>
          </p:cNvSpPr>
          <p:nvPr/>
        </p:nvSpPr>
        <p:spPr bwMode="auto">
          <a:xfrm>
            <a:off x="4400550" y="2670175"/>
            <a:ext cx="255588" cy="101600"/>
          </a:xfrm>
          <a:custGeom>
            <a:avLst/>
            <a:gdLst>
              <a:gd name="T0" fmla="*/ 81 w 161"/>
              <a:gd name="T1" fmla="*/ 64 h 64"/>
              <a:gd name="T2" fmla="*/ 161 w 161"/>
              <a:gd name="T3" fmla="*/ 32 h 64"/>
              <a:gd name="T4" fmla="*/ 81 w 161"/>
              <a:gd name="T5" fmla="*/ 0 h 64"/>
              <a:gd name="T6" fmla="*/ 0 w 161"/>
              <a:gd name="T7" fmla="*/ 32 h 64"/>
              <a:gd name="T8" fmla="*/ 81 w 161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64">
                <a:moveTo>
                  <a:pt x="81" y="64"/>
                </a:moveTo>
                <a:lnTo>
                  <a:pt x="161" y="32"/>
                </a:lnTo>
                <a:lnTo>
                  <a:pt x="81" y="0"/>
                </a:lnTo>
                <a:lnTo>
                  <a:pt x="0" y="32"/>
                </a:lnTo>
                <a:lnTo>
                  <a:pt x="81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3" name="Freeform 39">
            <a:extLst>
              <a:ext uri="{FF2B5EF4-FFF2-40B4-BE49-F238E27FC236}">
                <a16:creationId xmlns:a16="http://schemas.microsoft.com/office/drawing/2014/main" id="{CEBD586E-7A58-8073-161A-40FF1D44CC22}"/>
              </a:ext>
            </a:extLst>
          </p:cNvPr>
          <p:cNvSpPr>
            <a:spLocks/>
          </p:cNvSpPr>
          <p:nvPr/>
        </p:nvSpPr>
        <p:spPr bwMode="auto">
          <a:xfrm>
            <a:off x="4740275" y="3314700"/>
            <a:ext cx="252413" cy="98425"/>
          </a:xfrm>
          <a:custGeom>
            <a:avLst/>
            <a:gdLst>
              <a:gd name="T0" fmla="*/ 80 w 159"/>
              <a:gd name="T1" fmla="*/ 62 h 62"/>
              <a:gd name="T2" fmla="*/ 159 w 159"/>
              <a:gd name="T3" fmla="*/ 30 h 62"/>
              <a:gd name="T4" fmla="*/ 80 w 159"/>
              <a:gd name="T5" fmla="*/ 0 h 62"/>
              <a:gd name="T6" fmla="*/ 0 w 159"/>
              <a:gd name="T7" fmla="*/ 30 h 62"/>
              <a:gd name="T8" fmla="*/ 80 w 159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2">
                <a:moveTo>
                  <a:pt x="80" y="62"/>
                </a:moveTo>
                <a:lnTo>
                  <a:pt x="159" y="30"/>
                </a:lnTo>
                <a:lnTo>
                  <a:pt x="80" y="0"/>
                </a:lnTo>
                <a:lnTo>
                  <a:pt x="0" y="30"/>
                </a:lnTo>
                <a:lnTo>
                  <a:pt x="80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4" name="Freeform 40">
            <a:extLst>
              <a:ext uri="{FF2B5EF4-FFF2-40B4-BE49-F238E27FC236}">
                <a16:creationId xmlns:a16="http://schemas.microsoft.com/office/drawing/2014/main" id="{DD533BC7-6AF4-4A1D-AFC7-1530CEF1C724}"/>
              </a:ext>
            </a:extLst>
          </p:cNvPr>
          <p:cNvSpPr>
            <a:spLocks/>
          </p:cNvSpPr>
          <p:nvPr/>
        </p:nvSpPr>
        <p:spPr bwMode="auto">
          <a:xfrm>
            <a:off x="5091113" y="3522663"/>
            <a:ext cx="255587" cy="101600"/>
          </a:xfrm>
          <a:custGeom>
            <a:avLst/>
            <a:gdLst>
              <a:gd name="T0" fmla="*/ 80 w 161"/>
              <a:gd name="T1" fmla="*/ 64 h 64"/>
              <a:gd name="T2" fmla="*/ 161 w 161"/>
              <a:gd name="T3" fmla="*/ 32 h 64"/>
              <a:gd name="T4" fmla="*/ 80 w 161"/>
              <a:gd name="T5" fmla="*/ 0 h 64"/>
              <a:gd name="T6" fmla="*/ 0 w 161"/>
              <a:gd name="T7" fmla="*/ 32 h 64"/>
              <a:gd name="T8" fmla="*/ 80 w 161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64">
                <a:moveTo>
                  <a:pt x="80" y="64"/>
                </a:moveTo>
                <a:lnTo>
                  <a:pt x="161" y="32"/>
                </a:lnTo>
                <a:lnTo>
                  <a:pt x="80" y="0"/>
                </a:lnTo>
                <a:lnTo>
                  <a:pt x="0" y="32"/>
                </a:lnTo>
                <a:lnTo>
                  <a:pt x="80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5" name="Freeform 41">
            <a:extLst>
              <a:ext uri="{FF2B5EF4-FFF2-40B4-BE49-F238E27FC236}">
                <a16:creationId xmlns:a16="http://schemas.microsoft.com/office/drawing/2014/main" id="{63FF07A6-4107-8025-4EE8-F73D350F6D92}"/>
              </a:ext>
            </a:extLst>
          </p:cNvPr>
          <p:cNvSpPr>
            <a:spLocks/>
          </p:cNvSpPr>
          <p:nvPr/>
        </p:nvSpPr>
        <p:spPr bwMode="auto">
          <a:xfrm>
            <a:off x="5445125" y="3775075"/>
            <a:ext cx="252413" cy="101600"/>
          </a:xfrm>
          <a:custGeom>
            <a:avLst/>
            <a:gdLst>
              <a:gd name="T0" fmla="*/ 78 w 159"/>
              <a:gd name="T1" fmla="*/ 64 h 64"/>
              <a:gd name="T2" fmla="*/ 159 w 159"/>
              <a:gd name="T3" fmla="*/ 32 h 64"/>
              <a:gd name="T4" fmla="*/ 78 w 159"/>
              <a:gd name="T5" fmla="*/ 0 h 64"/>
              <a:gd name="T6" fmla="*/ 0 w 159"/>
              <a:gd name="T7" fmla="*/ 32 h 64"/>
              <a:gd name="T8" fmla="*/ 78 w 159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4">
                <a:moveTo>
                  <a:pt x="78" y="64"/>
                </a:moveTo>
                <a:lnTo>
                  <a:pt x="159" y="32"/>
                </a:lnTo>
                <a:lnTo>
                  <a:pt x="78" y="0"/>
                </a:lnTo>
                <a:lnTo>
                  <a:pt x="0" y="32"/>
                </a:lnTo>
                <a:lnTo>
                  <a:pt x="78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6" name="Freeform 42">
            <a:extLst>
              <a:ext uri="{FF2B5EF4-FFF2-40B4-BE49-F238E27FC236}">
                <a16:creationId xmlns:a16="http://schemas.microsoft.com/office/drawing/2014/main" id="{57E91068-5744-636C-409F-66990741323A}"/>
              </a:ext>
            </a:extLst>
          </p:cNvPr>
          <p:cNvSpPr>
            <a:spLocks/>
          </p:cNvSpPr>
          <p:nvPr/>
        </p:nvSpPr>
        <p:spPr bwMode="auto">
          <a:xfrm>
            <a:off x="5795963" y="2881313"/>
            <a:ext cx="252412" cy="101600"/>
          </a:xfrm>
          <a:custGeom>
            <a:avLst/>
            <a:gdLst>
              <a:gd name="T0" fmla="*/ 80 w 159"/>
              <a:gd name="T1" fmla="*/ 64 h 64"/>
              <a:gd name="T2" fmla="*/ 159 w 159"/>
              <a:gd name="T3" fmla="*/ 32 h 64"/>
              <a:gd name="T4" fmla="*/ 80 w 159"/>
              <a:gd name="T5" fmla="*/ 0 h 64"/>
              <a:gd name="T6" fmla="*/ 0 w 159"/>
              <a:gd name="T7" fmla="*/ 32 h 64"/>
              <a:gd name="T8" fmla="*/ 80 w 159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4">
                <a:moveTo>
                  <a:pt x="80" y="64"/>
                </a:moveTo>
                <a:lnTo>
                  <a:pt x="159" y="32"/>
                </a:lnTo>
                <a:lnTo>
                  <a:pt x="80" y="0"/>
                </a:lnTo>
                <a:lnTo>
                  <a:pt x="0" y="32"/>
                </a:lnTo>
                <a:lnTo>
                  <a:pt x="80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7" name="Freeform 43">
            <a:extLst>
              <a:ext uri="{FF2B5EF4-FFF2-40B4-BE49-F238E27FC236}">
                <a16:creationId xmlns:a16="http://schemas.microsoft.com/office/drawing/2014/main" id="{22F65ADF-A3D0-DCBA-A6D4-010EB9AD07BF}"/>
              </a:ext>
            </a:extLst>
          </p:cNvPr>
          <p:cNvSpPr>
            <a:spLocks/>
          </p:cNvSpPr>
          <p:nvPr/>
        </p:nvSpPr>
        <p:spPr bwMode="auto">
          <a:xfrm>
            <a:off x="6134100" y="3098800"/>
            <a:ext cx="252413" cy="96838"/>
          </a:xfrm>
          <a:custGeom>
            <a:avLst/>
            <a:gdLst>
              <a:gd name="T0" fmla="*/ 79 w 159"/>
              <a:gd name="T1" fmla="*/ 61 h 61"/>
              <a:gd name="T2" fmla="*/ 159 w 159"/>
              <a:gd name="T3" fmla="*/ 31 h 61"/>
              <a:gd name="T4" fmla="*/ 79 w 159"/>
              <a:gd name="T5" fmla="*/ 0 h 61"/>
              <a:gd name="T6" fmla="*/ 0 w 159"/>
              <a:gd name="T7" fmla="*/ 31 h 61"/>
              <a:gd name="T8" fmla="*/ 79 w 159"/>
              <a:gd name="T9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1">
                <a:moveTo>
                  <a:pt x="79" y="61"/>
                </a:moveTo>
                <a:lnTo>
                  <a:pt x="159" y="31"/>
                </a:lnTo>
                <a:lnTo>
                  <a:pt x="79" y="0"/>
                </a:lnTo>
                <a:lnTo>
                  <a:pt x="0" y="31"/>
                </a:lnTo>
                <a:lnTo>
                  <a:pt x="79" y="61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8" name="Freeform 44">
            <a:extLst>
              <a:ext uri="{FF2B5EF4-FFF2-40B4-BE49-F238E27FC236}">
                <a16:creationId xmlns:a16="http://schemas.microsoft.com/office/drawing/2014/main" id="{34C07187-2ACE-E2DA-F94D-E245227D6B81}"/>
              </a:ext>
            </a:extLst>
          </p:cNvPr>
          <p:cNvSpPr>
            <a:spLocks/>
          </p:cNvSpPr>
          <p:nvPr/>
        </p:nvSpPr>
        <p:spPr bwMode="auto">
          <a:xfrm>
            <a:off x="6467475" y="2227263"/>
            <a:ext cx="252413" cy="98425"/>
          </a:xfrm>
          <a:custGeom>
            <a:avLst/>
            <a:gdLst>
              <a:gd name="T0" fmla="*/ 80 w 159"/>
              <a:gd name="T1" fmla="*/ 62 h 62"/>
              <a:gd name="T2" fmla="*/ 159 w 159"/>
              <a:gd name="T3" fmla="*/ 30 h 62"/>
              <a:gd name="T4" fmla="*/ 80 w 159"/>
              <a:gd name="T5" fmla="*/ 0 h 62"/>
              <a:gd name="T6" fmla="*/ 0 w 159"/>
              <a:gd name="T7" fmla="*/ 30 h 62"/>
              <a:gd name="T8" fmla="*/ 80 w 159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2">
                <a:moveTo>
                  <a:pt x="80" y="62"/>
                </a:moveTo>
                <a:lnTo>
                  <a:pt x="159" y="30"/>
                </a:lnTo>
                <a:lnTo>
                  <a:pt x="80" y="0"/>
                </a:lnTo>
                <a:lnTo>
                  <a:pt x="0" y="30"/>
                </a:lnTo>
                <a:lnTo>
                  <a:pt x="80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09" name="Freeform 45">
            <a:extLst>
              <a:ext uri="{FF2B5EF4-FFF2-40B4-BE49-F238E27FC236}">
                <a16:creationId xmlns:a16="http://schemas.microsoft.com/office/drawing/2014/main" id="{94CBA22B-254F-EA1C-9D25-B69908A3F70A}"/>
              </a:ext>
            </a:extLst>
          </p:cNvPr>
          <p:cNvSpPr>
            <a:spLocks/>
          </p:cNvSpPr>
          <p:nvPr/>
        </p:nvSpPr>
        <p:spPr bwMode="auto">
          <a:xfrm>
            <a:off x="6835775" y="3098800"/>
            <a:ext cx="252413" cy="96838"/>
          </a:xfrm>
          <a:custGeom>
            <a:avLst/>
            <a:gdLst>
              <a:gd name="T0" fmla="*/ 81 w 159"/>
              <a:gd name="T1" fmla="*/ 61 h 61"/>
              <a:gd name="T2" fmla="*/ 159 w 159"/>
              <a:gd name="T3" fmla="*/ 31 h 61"/>
              <a:gd name="T4" fmla="*/ 81 w 159"/>
              <a:gd name="T5" fmla="*/ 0 h 61"/>
              <a:gd name="T6" fmla="*/ 0 w 159"/>
              <a:gd name="T7" fmla="*/ 31 h 61"/>
              <a:gd name="T8" fmla="*/ 81 w 159"/>
              <a:gd name="T9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1">
                <a:moveTo>
                  <a:pt x="81" y="61"/>
                </a:moveTo>
                <a:lnTo>
                  <a:pt x="159" y="31"/>
                </a:lnTo>
                <a:lnTo>
                  <a:pt x="81" y="0"/>
                </a:lnTo>
                <a:lnTo>
                  <a:pt x="0" y="31"/>
                </a:lnTo>
                <a:lnTo>
                  <a:pt x="81" y="61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10" name="Freeform 46">
            <a:extLst>
              <a:ext uri="{FF2B5EF4-FFF2-40B4-BE49-F238E27FC236}">
                <a16:creationId xmlns:a16="http://schemas.microsoft.com/office/drawing/2014/main" id="{0715C33D-58BD-B89F-0193-29882133D48A}"/>
              </a:ext>
            </a:extLst>
          </p:cNvPr>
          <p:cNvSpPr>
            <a:spLocks/>
          </p:cNvSpPr>
          <p:nvPr/>
        </p:nvSpPr>
        <p:spPr bwMode="auto">
          <a:xfrm>
            <a:off x="7189788" y="2670175"/>
            <a:ext cx="252412" cy="101600"/>
          </a:xfrm>
          <a:custGeom>
            <a:avLst/>
            <a:gdLst>
              <a:gd name="T0" fmla="*/ 79 w 159"/>
              <a:gd name="T1" fmla="*/ 64 h 64"/>
              <a:gd name="T2" fmla="*/ 159 w 159"/>
              <a:gd name="T3" fmla="*/ 32 h 64"/>
              <a:gd name="T4" fmla="*/ 79 w 159"/>
              <a:gd name="T5" fmla="*/ 0 h 64"/>
              <a:gd name="T6" fmla="*/ 0 w 159"/>
              <a:gd name="T7" fmla="*/ 32 h 64"/>
              <a:gd name="T8" fmla="*/ 79 w 159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4">
                <a:moveTo>
                  <a:pt x="79" y="64"/>
                </a:moveTo>
                <a:lnTo>
                  <a:pt x="159" y="32"/>
                </a:lnTo>
                <a:lnTo>
                  <a:pt x="79" y="0"/>
                </a:lnTo>
                <a:lnTo>
                  <a:pt x="0" y="32"/>
                </a:lnTo>
                <a:lnTo>
                  <a:pt x="79" y="64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11" name="Freeform 47">
            <a:extLst>
              <a:ext uri="{FF2B5EF4-FFF2-40B4-BE49-F238E27FC236}">
                <a16:creationId xmlns:a16="http://schemas.microsoft.com/office/drawing/2014/main" id="{8459B449-BC2D-A08B-FCB2-2D255D103AA2}"/>
              </a:ext>
            </a:extLst>
          </p:cNvPr>
          <p:cNvSpPr>
            <a:spLocks/>
          </p:cNvSpPr>
          <p:nvPr/>
        </p:nvSpPr>
        <p:spPr bwMode="auto">
          <a:xfrm>
            <a:off x="7526338" y="2454275"/>
            <a:ext cx="252412" cy="100013"/>
          </a:xfrm>
          <a:custGeom>
            <a:avLst/>
            <a:gdLst>
              <a:gd name="T0" fmla="*/ 80 w 159"/>
              <a:gd name="T1" fmla="*/ 63 h 63"/>
              <a:gd name="T2" fmla="*/ 159 w 159"/>
              <a:gd name="T3" fmla="*/ 31 h 63"/>
              <a:gd name="T4" fmla="*/ 80 w 159"/>
              <a:gd name="T5" fmla="*/ 0 h 63"/>
              <a:gd name="T6" fmla="*/ 0 w 159"/>
              <a:gd name="T7" fmla="*/ 31 h 63"/>
              <a:gd name="T8" fmla="*/ 80 w 159"/>
              <a:gd name="T9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3">
                <a:moveTo>
                  <a:pt x="80" y="63"/>
                </a:moveTo>
                <a:lnTo>
                  <a:pt x="159" y="31"/>
                </a:lnTo>
                <a:lnTo>
                  <a:pt x="80" y="0"/>
                </a:lnTo>
                <a:lnTo>
                  <a:pt x="0" y="31"/>
                </a:lnTo>
                <a:lnTo>
                  <a:pt x="80" y="63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12" name="Freeform 48">
            <a:extLst>
              <a:ext uri="{FF2B5EF4-FFF2-40B4-BE49-F238E27FC236}">
                <a16:creationId xmlns:a16="http://schemas.microsoft.com/office/drawing/2014/main" id="{E86EDA1E-712C-D77A-5627-CCC42D447207}"/>
              </a:ext>
            </a:extLst>
          </p:cNvPr>
          <p:cNvSpPr>
            <a:spLocks/>
          </p:cNvSpPr>
          <p:nvPr/>
        </p:nvSpPr>
        <p:spPr bwMode="auto">
          <a:xfrm>
            <a:off x="7880350" y="3314700"/>
            <a:ext cx="252413" cy="98425"/>
          </a:xfrm>
          <a:custGeom>
            <a:avLst/>
            <a:gdLst>
              <a:gd name="T0" fmla="*/ 78 w 159"/>
              <a:gd name="T1" fmla="*/ 62 h 62"/>
              <a:gd name="T2" fmla="*/ 159 w 159"/>
              <a:gd name="T3" fmla="*/ 30 h 62"/>
              <a:gd name="T4" fmla="*/ 78 w 159"/>
              <a:gd name="T5" fmla="*/ 0 h 62"/>
              <a:gd name="T6" fmla="*/ 0 w 159"/>
              <a:gd name="T7" fmla="*/ 30 h 62"/>
              <a:gd name="T8" fmla="*/ 78 w 159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" h="62">
                <a:moveTo>
                  <a:pt x="78" y="62"/>
                </a:moveTo>
                <a:lnTo>
                  <a:pt x="159" y="30"/>
                </a:lnTo>
                <a:lnTo>
                  <a:pt x="78" y="0"/>
                </a:lnTo>
                <a:lnTo>
                  <a:pt x="0" y="30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13" name="Rectangle 49">
            <a:extLst>
              <a:ext uri="{FF2B5EF4-FFF2-40B4-BE49-F238E27FC236}">
                <a16:creationId xmlns:a16="http://schemas.microsoft.com/office/drawing/2014/main" id="{AC308F9A-6A35-00E1-83B7-51E69920F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6188" y="4449763"/>
            <a:ext cx="84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14" name="Rectangle 50">
            <a:extLst>
              <a:ext uri="{FF2B5EF4-FFF2-40B4-BE49-F238E27FC236}">
                <a16:creationId xmlns:a16="http://schemas.microsoft.com/office/drawing/2014/main" id="{AC22D6A4-6CF2-C035-EFFA-563A94592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1513" y="4449763"/>
            <a:ext cx="84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15" name="Rectangle 51">
            <a:extLst>
              <a:ext uri="{FF2B5EF4-FFF2-40B4-BE49-F238E27FC236}">
                <a16:creationId xmlns:a16="http://schemas.microsoft.com/office/drawing/2014/main" id="{AF3F8BE7-F73E-3398-E93C-09943A8C76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6838" y="4449763"/>
            <a:ext cx="84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16" name="Rectangle 52">
            <a:extLst>
              <a:ext uri="{FF2B5EF4-FFF2-40B4-BE49-F238E27FC236}">
                <a16:creationId xmlns:a16="http://schemas.microsoft.com/office/drawing/2014/main" id="{0A220123-040C-85EB-8893-BA704E7D83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5338" y="4449763"/>
            <a:ext cx="841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7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17" name="Rectangle 53">
            <a:extLst>
              <a:ext uri="{FF2B5EF4-FFF2-40B4-BE49-F238E27FC236}">
                <a16:creationId xmlns:a16="http://schemas.microsoft.com/office/drawing/2014/main" id="{5E850E72-7736-872B-26E1-687D7710C4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5425" y="4449763"/>
            <a:ext cx="8413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9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18" name="Rectangle 54">
            <a:extLst>
              <a:ext uri="{FF2B5EF4-FFF2-40B4-BE49-F238E27FC236}">
                <a16:creationId xmlns:a16="http://schemas.microsoft.com/office/drawing/2014/main" id="{27ACA4E5-0ABA-126A-8992-DCF0FF246B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6138" y="44497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19" name="Rectangle 55">
            <a:extLst>
              <a:ext uri="{FF2B5EF4-FFF2-40B4-BE49-F238E27FC236}">
                <a16:creationId xmlns:a16="http://schemas.microsoft.com/office/drawing/2014/main" id="{44AFF42D-B177-160A-19C7-104352637A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9875" y="44497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20" name="Rectangle 56">
            <a:extLst>
              <a:ext uri="{FF2B5EF4-FFF2-40B4-BE49-F238E27FC236}">
                <a16:creationId xmlns:a16="http://schemas.microsoft.com/office/drawing/2014/main" id="{6EA39317-3ADB-DF04-115D-FC0CCD09B2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1550" y="44497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21" name="Rectangle 57">
            <a:extLst>
              <a:ext uri="{FF2B5EF4-FFF2-40B4-BE49-F238E27FC236}">
                <a16:creationId xmlns:a16="http://schemas.microsoft.com/office/drawing/2014/main" id="{47060BD4-54F9-62C9-58AE-F3E666B30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0" y="44497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17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22" name="Rectangle 58">
            <a:extLst>
              <a:ext uri="{FF2B5EF4-FFF2-40B4-BE49-F238E27FC236}">
                <a16:creationId xmlns:a16="http://schemas.microsoft.com/office/drawing/2014/main" id="{EBFC315C-8D15-779D-753D-4CD16AF9B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44976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19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23" name="Freeform 59">
            <a:extLst>
              <a:ext uri="{FF2B5EF4-FFF2-40B4-BE49-F238E27FC236}">
                <a16:creationId xmlns:a16="http://schemas.microsoft.com/office/drawing/2014/main" id="{BD71B4D2-A57B-1AE0-5471-2817C394CEDB}"/>
              </a:ext>
            </a:extLst>
          </p:cNvPr>
          <p:cNvSpPr>
            <a:spLocks/>
          </p:cNvSpPr>
          <p:nvPr/>
        </p:nvSpPr>
        <p:spPr bwMode="auto">
          <a:xfrm>
            <a:off x="1243013" y="2478088"/>
            <a:ext cx="255587" cy="96837"/>
          </a:xfrm>
          <a:custGeom>
            <a:avLst/>
            <a:gdLst>
              <a:gd name="T0" fmla="*/ 80 w 161"/>
              <a:gd name="T1" fmla="*/ 61 h 61"/>
              <a:gd name="T2" fmla="*/ 161 w 161"/>
              <a:gd name="T3" fmla="*/ 30 h 61"/>
              <a:gd name="T4" fmla="*/ 80 w 161"/>
              <a:gd name="T5" fmla="*/ 0 h 61"/>
              <a:gd name="T6" fmla="*/ 0 w 161"/>
              <a:gd name="T7" fmla="*/ 30 h 61"/>
              <a:gd name="T8" fmla="*/ 80 w 161"/>
              <a:gd name="T9" fmla="*/ 6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" h="61">
                <a:moveTo>
                  <a:pt x="80" y="61"/>
                </a:moveTo>
                <a:lnTo>
                  <a:pt x="161" y="30"/>
                </a:lnTo>
                <a:lnTo>
                  <a:pt x="80" y="0"/>
                </a:lnTo>
                <a:lnTo>
                  <a:pt x="0" y="30"/>
                </a:lnTo>
                <a:lnTo>
                  <a:pt x="80" y="61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3324" name="Line 60">
            <a:extLst>
              <a:ext uri="{FF2B5EF4-FFF2-40B4-BE49-F238E27FC236}">
                <a16:creationId xmlns:a16="http://schemas.microsoft.com/office/drawing/2014/main" id="{5EEDF057-67A5-E85D-24D4-F8CAA8461002}"/>
              </a:ext>
            </a:extLst>
          </p:cNvPr>
          <p:cNvSpPr>
            <a:spLocks noChangeShapeType="1"/>
          </p:cNvSpPr>
          <p:nvPr/>
        </p:nvSpPr>
        <p:spPr bwMode="auto">
          <a:xfrm>
            <a:off x="1389063" y="3119438"/>
            <a:ext cx="6743700" cy="1587"/>
          </a:xfrm>
          <a:prstGeom prst="line">
            <a:avLst/>
          </a:prstGeom>
          <a:noFill/>
          <a:ln w="476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325" name="Rectangle 61">
            <a:extLst>
              <a:ext uri="{FF2B5EF4-FFF2-40B4-BE49-F238E27FC236}">
                <a16:creationId xmlns:a16="http://schemas.microsoft.com/office/drawing/2014/main" id="{DEDCDBB5-DBFA-7342-470E-E425F4092F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508125"/>
            <a:ext cx="10207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>
                <a:solidFill>
                  <a:srgbClr val="000000"/>
                </a:solidFill>
                <a:latin typeface="Helv" charset="0"/>
              </a:rPr>
              <a:t># Defects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26" name="Rectangle 62">
            <a:extLst>
              <a:ext uri="{FF2B5EF4-FFF2-40B4-BE49-F238E27FC236}">
                <a16:creationId xmlns:a16="http://schemas.microsoft.com/office/drawing/2014/main" id="{ED14CDED-916B-CB96-47B4-FE8AEC375C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7688" y="2952750"/>
            <a:ext cx="3095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>
                <a:solidFill>
                  <a:srgbClr val="000000"/>
                </a:solidFill>
                <a:latin typeface="Helv" charset="0"/>
              </a:rPr>
              <a:t>CL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27" name="Line 63">
            <a:extLst>
              <a:ext uri="{FF2B5EF4-FFF2-40B4-BE49-F238E27FC236}">
                <a16:creationId xmlns:a16="http://schemas.microsoft.com/office/drawing/2014/main" id="{752759C3-7A99-89E1-4A03-AA5A08C652C2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0013" y="1978025"/>
            <a:ext cx="6708775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328" name="Line 64">
            <a:extLst>
              <a:ext uri="{FF2B5EF4-FFF2-40B4-BE49-F238E27FC236}">
                <a16:creationId xmlns:a16="http://schemas.microsoft.com/office/drawing/2014/main" id="{C3F060F5-914A-8DDA-98C5-62FBB624DD9C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0013" y="4259263"/>
            <a:ext cx="6708775" cy="1587"/>
          </a:xfrm>
          <a:prstGeom prst="line">
            <a:avLst/>
          </a:prstGeom>
          <a:noFill/>
          <a:ln w="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3329" name="Rectangle 65">
            <a:extLst>
              <a:ext uri="{FF2B5EF4-FFF2-40B4-BE49-F238E27FC236}">
                <a16:creationId xmlns:a16="http://schemas.microsoft.com/office/drawing/2014/main" id="{C2BA845C-B9FE-8036-7062-849F157325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7688" y="1811338"/>
            <a:ext cx="4841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>
                <a:solidFill>
                  <a:srgbClr val="000000"/>
                </a:solidFill>
                <a:latin typeface="Helv" charset="0"/>
              </a:rPr>
              <a:t>UCL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30" name="Rectangle 66">
            <a:extLst>
              <a:ext uri="{FF2B5EF4-FFF2-40B4-BE49-F238E27FC236}">
                <a16:creationId xmlns:a16="http://schemas.microsoft.com/office/drawing/2014/main" id="{2C613E83-0557-E9E0-3576-C28447A94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7688" y="4092575"/>
            <a:ext cx="4445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>
                <a:solidFill>
                  <a:srgbClr val="000000"/>
                </a:solidFill>
                <a:latin typeface="Helv" charset="0"/>
              </a:rPr>
              <a:t>LCL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3331" name="Text Box 67">
            <a:extLst>
              <a:ext uri="{FF2B5EF4-FFF2-40B4-BE49-F238E27FC236}">
                <a16:creationId xmlns:a16="http://schemas.microsoft.com/office/drawing/2014/main" id="{C3E1AC27-85FF-F6F0-354A-FB5236D776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6.6-19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C46EA49B-2613-DA97-268B-25E40E4EE7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u Control Chart</a:t>
            </a:r>
          </a:p>
        </p:txBody>
      </p:sp>
      <p:sp>
        <p:nvSpPr>
          <p:cNvPr id="524291" name="Rectangle 3">
            <a:extLst>
              <a:ext uri="{FF2B5EF4-FFF2-40B4-BE49-F238E27FC236}">
                <a16:creationId xmlns:a16="http://schemas.microsoft.com/office/drawing/2014/main" id="{225BF4EE-548B-8812-6B84-33C50711103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4454525" cy="5513388"/>
          </a:xfrm>
        </p:spPr>
        <p:txBody>
          <a:bodyPr/>
          <a:lstStyle/>
          <a:p>
            <a:r>
              <a:rPr lang="en-US" altLang="en-US" sz="1800"/>
              <a:t>Collecting the Data</a:t>
            </a:r>
          </a:p>
          <a:p>
            <a:endParaRPr lang="en-US" altLang="en-US" sz="1800"/>
          </a:p>
          <a:p>
            <a:r>
              <a:rPr lang="en-US" altLang="en-US" sz="1800"/>
              <a:t>Counting the Number of Defects &amp; Defect Rate/Subgroup</a:t>
            </a:r>
          </a:p>
          <a:p>
            <a:endParaRPr lang="en-US" altLang="en-US" sz="1800"/>
          </a:p>
          <a:p>
            <a:endParaRPr lang="en-US" altLang="en-US" sz="1800"/>
          </a:p>
          <a:p>
            <a:endParaRPr lang="en-US" altLang="en-US" sz="1800"/>
          </a:p>
          <a:p>
            <a:r>
              <a:rPr lang="en-US" altLang="en-US" sz="1800"/>
              <a:t>Calculating Average Rate of Defects</a:t>
            </a:r>
          </a:p>
          <a:p>
            <a:endParaRPr lang="en-US" altLang="en-US" sz="1800"/>
          </a:p>
          <a:p>
            <a:endParaRPr lang="en-US" altLang="en-US" sz="1800"/>
          </a:p>
          <a:p>
            <a:endParaRPr lang="en-US" altLang="en-US" sz="1800"/>
          </a:p>
          <a:p>
            <a:r>
              <a:rPr lang="en-US" altLang="en-US" sz="1800"/>
              <a:t>Calculating UCL, LCL</a:t>
            </a:r>
          </a:p>
          <a:p>
            <a:endParaRPr lang="en-US" altLang="en-US" sz="1800"/>
          </a:p>
          <a:p>
            <a:endParaRPr lang="en-US" altLang="en-US" sz="1800"/>
          </a:p>
          <a:p>
            <a:r>
              <a:rPr lang="en-US" altLang="en-US" sz="1800"/>
              <a:t>Drawing the Chart</a:t>
            </a:r>
          </a:p>
        </p:txBody>
      </p:sp>
      <p:graphicFrame>
        <p:nvGraphicFramePr>
          <p:cNvPr id="524298" name="Object 10">
            <a:extLst>
              <a:ext uri="{FF2B5EF4-FFF2-40B4-BE49-F238E27FC236}">
                <a16:creationId xmlns:a16="http://schemas.microsoft.com/office/drawing/2014/main" id="{E7909DF5-5999-06B0-5979-45B3679FC3EF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5410200" y="914400"/>
          <a:ext cx="3352800" cy="190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87520" imgH="1358640" progId="Equation.3">
                  <p:embed/>
                </p:oleObj>
              </mc:Choice>
              <mc:Fallback>
                <p:oleObj name="Equation" r:id="rId2" imgW="2387520" imgH="13586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914400"/>
                        <a:ext cx="3352800" cy="1908175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4294" name="Rectangle 6">
            <a:extLst>
              <a:ext uri="{FF2B5EF4-FFF2-40B4-BE49-F238E27FC236}">
                <a16:creationId xmlns:a16="http://schemas.microsoft.com/office/drawing/2014/main" id="{EFEE1835-6269-95C1-6D56-3E86BB4D63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4300" name="Object 12">
            <a:extLst>
              <a:ext uri="{FF2B5EF4-FFF2-40B4-BE49-F238E27FC236}">
                <a16:creationId xmlns:a16="http://schemas.microsoft.com/office/drawing/2014/main" id="{8421B46C-D306-8FFC-8A34-D5D86810B163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5486400" y="3124200"/>
          <a:ext cx="2971800" cy="176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79560" imgH="1117440" progId="Equation.3">
                  <p:embed/>
                </p:oleObj>
              </mc:Choice>
              <mc:Fallback>
                <p:oleObj name="Equation" r:id="rId4" imgW="1879560" imgH="111744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3124200"/>
                        <a:ext cx="2971800" cy="176688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4302" name="Object 14">
            <a:extLst>
              <a:ext uri="{FF2B5EF4-FFF2-40B4-BE49-F238E27FC236}">
                <a16:creationId xmlns:a16="http://schemas.microsoft.com/office/drawing/2014/main" id="{70CC6753-93FE-F7E5-465C-77685409208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62400" y="5105400"/>
          <a:ext cx="2438400" cy="157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752480" imgH="1231560" progId="Equation.3">
                  <p:embed/>
                </p:oleObj>
              </mc:Choice>
              <mc:Fallback>
                <p:oleObj name="Equation" r:id="rId6" imgW="1752480" imgH="1231560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5105400"/>
                        <a:ext cx="2438400" cy="1570038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4303" name="AutoShape 15">
            <a:extLst>
              <a:ext uri="{FF2B5EF4-FFF2-40B4-BE49-F238E27FC236}">
                <a16:creationId xmlns:a16="http://schemas.microsoft.com/office/drawing/2014/main" id="{821279B3-D20C-E3FF-FB8D-D4E5E08453E3}"/>
              </a:ext>
            </a:extLst>
          </p:cNvPr>
          <p:cNvSpPr>
            <a:spLocks noChangeArrowheads="1"/>
          </p:cNvSpPr>
          <p:nvPr/>
        </p:nvSpPr>
        <p:spPr bwMode="auto">
          <a:xfrm rot="-564894">
            <a:off x="4416425" y="1720850"/>
            <a:ext cx="914400" cy="304800"/>
          </a:xfrm>
          <a:prstGeom prst="rightArrow">
            <a:avLst>
              <a:gd name="adj1" fmla="val 50000"/>
              <a:gd name="adj2" fmla="val 7500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4304" name="AutoShape 16">
            <a:extLst>
              <a:ext uri="{FF2B5EF4-FFF2-40B4-BE49-F238E27FC236}">
                <a16:creationId xmlns:a16="http://schemas.microsoft.com/office/drawing/2014/main" id="{8D581D51-ADE1-2605-2C55-2B2F31E458D8}"/>
              </a:ext>
            </a:extLst>
          </p:cNvPr>
          <p:cNvSpPr>
            <a:spLocks noChangeArrowheads="1"/>
          </p:cNvSpPr>
          <p:nvPr/>
        </p:nvSpPr>
        <p:spPr bwMode="auto">
          <a:xfrm rot="825847">
            <a:off x="4572000" y="3505200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4305" name="AutoShape 17">
            <a:extLst>
              <a:ext uri="{FF2B5EF4-FFF2-40B4-BE49-F238E27FC236}">
                <a16:creationId xmlns:a16="http://schemas.microsoft.com/office/drawing/2014/main" id="{1ADA5F87-42DB-CA22-F491-0B57646B7090}"/>
              </a:ext>
            </a:extLst>
          </p:cNvPr>
          <p:cNvSpPr>
            <a:spLocks noChangeArrowheads="1"/>
          </p:cNvSpPr>
          <p:nvPr/>
        </p:nvSpPr>
        <p:spPr bwMode="auto">
          <a:xfrm rot="1256952">
            <a:off x="3048000" y="4953000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4306" name="Text Box 18">
            <a:extLst>
              <a:ext uri="{FF2B5EF4-FFF2-40B4-BE49-F238E27FC236}">
                <a16:creationId xmlns:a16="http://schemas.microsoft.com/office/drawing/2014/main" id="{92304BA8-7B36-B4E5-9726-FFF8EE77D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6.6-23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D8B8C49C-056F-46F8-9B97-5917828BB56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u Control Chart</a:t>
            </a:r>
          </a:p>
        </p:txBody>
      </p:sp>
      <p:sp>
        <p:nvSpPr>
          <p:cNvPr id="531459" name="Rectangle 3">
            <a:extLst>
              <a:ext uri="{FF2B5EF4-FFF2-40B4-BE49-F238E27FC236}">
                <a16:creationId xmlns:a16="http://schemas.microsoft.com/office/drawing/2014/main" id="{1B4DD2D7-9F9B-E871-42F9-FD3B12E11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00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1525" name="Freeform 69">
            <a:extLst>
              <a:ext uri="{FF2B5EF4-FFF2-40B4-BE49-F238E27FC236}">
                <a16:creationId xmlns:a16="http://schemas.microsoft.com/office/drawing/2014/main" id="{065E695A-F174-1669-2BE2-8453AFB23D6D}"/>
              </a:ext>
            </a:extLst>
          </p:cNvPr>
          <p:cNvSpPr>
            <a:spLocks/>
          </p:cNvSpPr>
          <p:nvPr/>
        </p:nvSpPr>
        <p:spPr bwMode="auto">
          <a:xfrm>
            <a:off x="6232525" y="2211388"/>
            <a:ext cx="608013" cy="487362"/>
          </a:xfrm>
          <a:custGeom>
            <a:avLst/>
            <a:gdLst>
              <a:gd name="T0" fmla="*/ 66 w 383"/>
              <a:gd name="T1" fmla="*/ 11 h 307"/>
              <a:gd name="T2" fmla="*/ 22 w 383"/>
              <a:gd name="T3" fmla="*/ 44 h 307"/>
              <a:gd name="T4" fmla="*/ 11 w 383"/>
              <a:gd name="T5" fmla="*/ 66 h 307"/>
              <a:gd name="T6" fmla="*/ 0 w 383"/>
              <a:gd name="T7" fmla="*/ 88 h 307"/>
              <a:gd name="T8" fmla="*/ 0 w 383"/>
              <a:gd name="T9" fmla="*/ 110 h 307"/>
              <a:gd name="T10" fmla="*/ 0 w 383"/>
              <a:gd name="T11" fmla="*/ 132 h 307"/>
              <a:gd name="T12" fmla="*/ 0 w 383"/>
              <a:gd name="T13" fmla="*/ 153 h 307"/>
              <a:gd name="T14" fmla="*/ 0 w 383"/>
              <a:gd name="T15" fmla="*/ 175 h 307"/>
              <a:gd name="T16" fmla="*/ 22 w 383"/>
              <a:gd name="T17" fmla="*/ 186 h 307"/>
              <a:gd name="T18" fmla="*/ 33 w 383"/>
              <a:gd name="T19" fmla="*/ 208 h 307"/>
              <a:gd name="T20" fmla="*/ 55 w 383"/>
              <a:gd name="T21" fmla="*/ 219 h 307"/>
              <a:gd name="T22" fmla="*/ 66 w 383"/>
              <a:gd name="T23" fmla="*/ 241 h 307"/>
              <a:gd name="T24" fmla="*/ 88 w 383"/>
              <a:gd name="T25" fmla="*/ 252 h 307"/>
              <a:gd name="T26" fmla="*/ 99 w 383"/>
              <a:gd name="T27" fmla="*/ 274 h 307"/>
              <a:gd name="T28" fmla="*/ 121 w 383"/>
              <a:gd name="T29" fmla="*/ 274 h 307"/>
              <a:gd name="T30" fmla="*/ 143 w 383"/>
              <a:gd name="T31" fmla="*/ 274 h 307"/>
              <a:gd name="T32" fmla="*/ 164 w 383"/>
              <a:gd name="T33" fmla="*/ 285 h 307"/>
              <a:gd name="T34" fmla="*/ 186 w 383"/>
              <a:gd name="T35" fmla="*/ 296 h 307"/>
              <a:gd name="T36" fmla="*/ 208 w 383"/>
              <a:gd name="T37" fmla="*/ 296 h 307"/>
              <a:gd name="T38" fmla="*/ 230 w 383"/>
              <a:gd name="T39" fmla="*/ 307 h 307"/>
              <a:gd name="T40" fmla="*/ 252 w 383"/>
              <a:gd name="T41" fmla="*/ 307 h 307"/>
              <a:gd name="T42" fmla="*/ 274 w 383"/>
              <a:gd name="T43" fmla="*/ 307 h 307"/>
              <a:gd name="T44" fmla="*/ 296 w 383"/>
              <a:gd name="T45" fmla="*/ 307 h 307"/>
              <a:gd name="T46" fmla="*/ 318 w 383"/>
              <a:gd name="T47" fmla="*/ 307 h 307"/>
              <a:gd name="T48" fmla="*/ 329 w 383"/>
              <a:gd name="T49" fmla="*/ 285 h 307"/>
              <a:gd name="T50" fmla="*/ 340 w 383"/>
              <a:gd name="T51" fmla="*/ 263 h 307"/>
              <a:gd name="T52" fmla="*/ 362 w 383"/>
              <a:gd name="T53" fmla="*/ 252 h 307"/>
              <a:gd name="T54" fmla="*/ 362 w 383"/>
              <a:gd name="T55" fmla="*/ 230 h 307"/>
              <a:gd name="T56" fmla="*/ 372 w 383"/>
              <a:gd name="T57" fmla="*/ 208 h 307"/>
              <a:gd name="T58" fmla="*/ 383 w 383"/>
              <a:gd name="T59" fmla="*/ 186 h 307"/>
              <a:gd name="T60" fmla="*/ 383 w 383"/>
              <a:gd name="T61" fmla="*/ 164 h 307"/>
              <a:gd name="T62" fmla="*/ 383 w 383"/>
              <a:gd name="T63" fmla="*/ 142 h 307"/>
              <a:gd name="T64" fmla="*/ 362 w 383"/>
              <a:gd name="T65" fmla="*/ 132 h 307"/>
              <a:gd name="T66" fmla="*/ 351 w 383"/>
              <a:gd name="T67" fmla="*/ 110 h 307"/>
              <a:gd name="T68" fmla="*/ 329 w 383"/>
              <a:gd name="T69" fmla="*/ 99 h 307"/>
              <a:gd name="T70" fmla="*/ 307 w 383"/>
              <a:gd name="T71" fmla="*/ 99 h 307"/>
              <a:gd name="T72" fmla="*/ 296 w 383"/>
              <a:gd name="T73" fmla="*/ 77 h 307"/>
              <a:gd name="T74" fmla="*/ 274 w 383"/>
              <a:gd name="T75" fmla="*/ 66 h 307"/>
              <a:gd name="T76" fmla="*/ 252 w 383"/>
              <a:gd name="T77" fmla="*/ 55 h 307"/>
              <a:gd name="T78" fmla="*/ 230 w 383"/>
              <a:gd name="T79" fmla="*/ 55 h 307"/>
              <a:gd name="T80" fmla="*/ 208 w 383"/>
              <a:gd name="T81" fmla="*/ 33 h 307"/>
              <a:gd name="T82" fmla="*/ 186 w 383"/>
              <a:gd name="T83" fmla="*/ 22 h 307"/>
              <a:gd name="T84" fmla="*/ 164 w 383"/>
              <a:gd name="T85" fmla="*/ 22 h 307"/>
              <a:gd name="T86" fmla="*/ 143 w 383"/>
              <a:gd name="T87" fmla="*/ 11 h 307"/>
              <a:gd name="T88" fmla="*/ 121 w 383"/>
              <a:gd name="T89" fmla="*/ 11 h 307"/>
              <a:gd name="T90" fmla="*/ 99 w 383"/>
              <a:gd name="T91" fmla="*/ 0 h 307"/>
              <a:gd name="T92" fmla="*/ 77 w 383"/>
              <a:gd name="T93" fmla="*/ 0 h 307"/>
              <a:gd name="T94" fmla="*/ 66 w 383"/>
              <a:gd name="T95" fmla="*/ 11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83" h="307">
                <a:moveTo>
                  <a:pt x="66" y="11"/>
                </a:moveTo>
                <a:lnTo>
                  <a:pt x="22" y="44"/>
                </a:lnTo>
                <a:lnTo>
                  <a:pt x="11" y="66"/>
                </a:lnTo>
                <a:lnTo>
                  <a:pt x="0" y="88"/>
                </a:lnTo>
                <a:lnTo>
                  <a:pt x="0" y="110"/>
                </a:lnTo>
                <a:lnTo>
                  <a:pt x="0" y="132"/>
                </a:lnTo>
                <a:lnTo>
                  <a:pt x="0" y="153"/>
                </a:lnTo>
                <a:lnTo>
                  <a:pt x="0" y="175"/>
                </a:lnTo>
                <a:lnTo>
                  <a:pt x="22" y="186"/>
                </a:lnTo>
                <a:lnTo>
                  <a:pt x="33" y="208"/>
                </a:lnTo>
                <a:lnTo>
                  <a:pt x="55" y="219"/>
                </a:lnTo>
                <a:lnTo>
                  <a:pt x="66" y="241"/>
                </a:lnTo>
                <a:lnTo>
                  <a:pt x="88" y="252"/>
                </a:lnTo>
                <a:lnTo>
                  <a:pt x="99" y="274"/>
                </a:lnTo>
                <a:lnTo>
                  <a:pt x="121" y="274"/>
                </a:lnTo>
                <a:lnTo>
                  <a:pt x="143" y="274"/>
                </a:lnTo>
                <a:lnTo>
                  <a:pt x="164" y="285"/>
                </a:lnTo>
                <a:lnTo>
                  <a:pt x="186" y="296"/>
                </a:lnTo>
                <a:lnTo>
                  <a:pt x="208" y="296"/>
                </a:lnTo>
                <a:lnTo>
                  <a:pt x="230" y="307"/>
                </a:lnTo>
                <a:lnTo>
                  <a:pt x="252" y="307"/>
                </a:lnTo>
                <a:lnTo>
                  <a:pt x="274" y="307"/>
                </a:lnTo>
                <a:lnTo>
                  <a:pt x="296" y="307"/>
                </a:lnTo>
                <a:lnTo>
                  <a:pt x="318" y="307"/>
                </a:lnTo>
                <a:lnTo>
                  <a:pt x="329" y="285"/>
                </a:lnTo>
                <a:lnTo>
                  <a:pt x="340" y="263"/>
                </a:lnTo>
                <a:lnTo>
                  <a:pt x="362" y="252"/>
                </a:lnTo>
                <a:lnTo>
                  <a:pt x="362" y="230"/>
                </a:lnTo>
                <a:lnTo>
                  <a:pt x="372" y="208"/>
                </a:lnTo>
                <a:lnTo>
                  <a:pt x="383" y="186"/>
                </a:lnTo>
                <a:lnTo>
                  <a:pt x="383" y="164"/>
                </a:lnTo>
                <a:lnTo>
                  <a:pt x="383" y="142"/>
                </a:lnTo>
                <a:lnTo>
                  <a:pt x="362" y="132"/>
                </a:lnTo>
                <a:lnTo>
                  <a:pt x="351" y="110"/>
                </a:lnTo>
                <a:lnTo>
                  <a:pt x="329" y="99"/>
                </a:lnTo>
                <a:lnTo>
                  <a:pt x="307" y="99"/>
                </a:lnTo>
                <a:lnTo>
                  <a:pt x="296" y="77"/>
                </a:lnTo>
                <a:lnTo>
                  <a:pt x="274" y="66"/>
                </a:lnTo>
                <a:lnTo>
                  <a:pt x="252" y="55"/>
                </a:lnTo>
                <a:lnTo>
                  <a:pt x="230" y="55"/>
                </a:lnTo>
                <a:lnTo>
                  <a:pt x="208" y="33"/>
                </a:lnTo>
                <a:lnTo>
                  <a:pt x="186" y="22"/>
                </a:lnTo>
                <a:lnTo>
                  <a:pt x="164" y="22"/>
                </a:lnTo>
                <a:lnTo>
                  <a:pt x="143" y="11"/>
                </a:lnTo>
                <a:lnTo>
                  <a:pt x="121" y="11"/>
                </a:lnTo>
                <a:lnTo>
                  <a:pt x="99" y="0"/>
                </a:lnTo>
                <a:lnTo>
                  <a:pt x="77" y="0"/>
                </a:lnTo>
                <a:lnTo>
                  <a:pt x="66" y="11"/>
                </a:lnTo>
                <a:close/>
              </a:path>
            </a:pathLst>
          </a:custGeom>
          <a:solidFill>
            <a:srgbClr val="FFFFFF"/>
          </a:solidFill>
          <a:ln w="2381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26" name="Line 70">
            <a:extLst>
              <a:ext uri="{FF2B5EF4-FFF2-40B4-BE49-F238E27FC236}">
                <a16:creationId xmlns:a16="http://schemas.microsoft.com/office/drawing/2014/main" id="{3FEA2941-201D-6232-14FF-507E632FD65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6363" y="1985963"/>
            <a:ext cx="6350" cy="249396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27" name="Line 71">
            <a:extLst>
              <a:ext uri="{FF2B5EF4-FFF2-40B4-BE49-F238E27FC236}">
                <a16:creationId xmlns:a16="http://schemas.microsoft.com/office/drawing/2014/main" id="{17023B08-32C2-EB19-569C-9C349828DFED}"/>
              </a:ext>
            </a:extLst>
          </p:cNvPr>
          <p:cNvSpPr>
            <a:spLocks noChangeShapeType="1"/>
          </p:cNvSpPr>
          <p:nvPr/>
        </p:nvSpPr>
        <p:spPr bwMode="auto">
          <a:xfrm>
            <a:off x="1323975" y="4462463"/>
            <a:ext cx="6453188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28" name="Line 72">
            <a:extLst>
              <a:ext uri="{FF2B5EF4-FFF2-40B4-BE49-F238E27FC236}">
                <a16:creationId xmlns:a16="http://schemas.microsoft.com/office/drawing/2014/main" id="{FBEBA393-DAE6-C825-6CDF-753DB0AF9E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6363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29" name="Line 73">
            <a:extLst>
              <a:ext uri="{FF2B5EF4-FFF2-40B4-BE49-F238E27FC236}">
                <a16:creationId xmlns:a16="http://schemas.microsoft.com/office/drawing/2014/main" id="{59DE6093-7BB3-7324-6C53-F7675E047F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160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0" name="Line 74">
            <a:extLst>
              <a:ext uri="{FF2B5EF4-FFF2-40B4-BE49-F238E27FC236}">
                <a16:creationId xmlns:a16="http://schemas.microsoft.com/office/drawing/2014/main" id="{E1624F63-0068-E109-F9EB-DA4707AD9FD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4225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1" name="Line 75">
            <a:extLst>
              <a:ext uri="{FF2B5EF4-FFF2-40B4-BE49-F238E27FC236}">
                <a16:creationId xmlns:a16="http://schemas.microsoft.com/office/drawing/2014/main" id="{8F58EA00-3ED8-6CA6-A16B-CBE12996AE0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93950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2" name="Line 76">
            <a:extLst>
              <a:ext uri="{FF2B5EF4-FFF2-40B4-BE49-F238E27FC236}">
                <a16:creationId xmlns:a16="http://schemas.microsoft.com/office/drawing/2014/main" id="{3D57E10F-8207-478F-E8D4-A21F1DB3BF0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320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3" name="Line 77">
            <a:extLst>
              <a:ext uri="{FF2B5EF4-FFF2-40B4-BE49-F238E27FC236}">
                <a16:creationId xmlns:a16="http://schemas.microsoft.com/office/drawing/2014/main" id="{D0B4D60E-7750-5318-71B0-3F8AE6880FE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749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4" name="Line 78">
            <a:extLst>
              <a:ext uri="{FF2B5EF4-FFF2-40B4-BE49-F238E27FC236}">
                <a16:creationId xmlns:a16="http://schemas.microsoft.com/office/drawing/2014/main" id="{0D9601BB-EE56-A678-68FD-400CB87F16B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13125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5" name="Line 79">
            <a:extLst>
              <a:ext uri="{FF2B5EF4-FFF2-40B4-BE49-F238E27FC236}">
                <a16:creationId xmlns:a16="http://schemas.microsoft.com/office/drawing/2014/main" id="{DFE45129-5229-4CB6-68EB-D88A0CD5BF5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52850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6" name="Line 80">
            <a:extLst>
              <a:ext uri="{FF2B5EF4-FFF2-40B4-BE49-F238E27FC236}">
                <a16:creationId xmlns:a16="http://schemas.microsoft.com/office/drawing/2014/main" id="{0C2FE961-AD7B-4231-83C8-7A2049E7DB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94163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7" name="Line 81">
            <a:extLst>
              <a:ext uri="{FF2B5EF4-FFF2-40B4-BE49-F238E27FC236}">
                <a16:creationId xmlns:a16="http://schemas.microsoft.com/office/drawing/2014/main" id="{19AD1F9A-EEBA-A043-3F6A-9571910C073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338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8" name="Line 82">
            <a:extLst>
              <a:ext uri="{FF2B5EF4-FFF2-40B4-BE49-F238E27FC236}">
                <a16:creationId xmlns:a16="http://schemas.microsoft.com/office/drawing/2014/main" id="{027793B8-F403-978B-C220-4183A75DABA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72025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39" name="Line 83">
            <a:extLst>
              <a:ext uri="{FF2B5EF4-FFF2-40B4-BE49-F238E27FC236}">
                <a16:creationId xmlns:a16="http://schemas.microsoft.com/office/drawing/2014/main" id="{ABE96B1D-CD23-D236-4F0C-0A7B6257C2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111750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0" name="Line 84">
            <a:extLst>
              <a:ext uri="{FF2B5EF4-FFF2-40B4-BE49-F238E27FC236}">
                <a16:creationId xmlns:a16="http://schemas.microsoft.com/office/drawing/2014/main" id="{1987C09A-271B-948B-F9C6-37ADE8D675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498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1" name="Line 85">
            <a:extLst>
              <a:ext uri="{FF2B5EF4-FFF2-40B4-BE49-F238E27FC236}">
                <a16:creationId xmlns:a16="http://schemas.microsoft.com/office/drawing/2014/main" id="{A277E732-6E6E-CCDF-7E43-543AE96C1DF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927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2" name="Line 86">
            <a:extLst>
              <a:ext uri="{FF2B5EF4-FFF2-40B4-BE49-F238E27FC236}">
                <a16:creationId xmlns:a16="http://schemas.microsoft.com/office/drawing/2014/main" id="{4349F818-08F8-D246-EB59-EA4CBA5D6A5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30925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3" name="Line 87">
            <a:extLst>
              <a:ext uri="{FF2B5EF4-FFF2-40B4-BE49-F238E27FC236}">
                <a16:creationId xmlns:a16="http://schemas.microsoft.com/office/drawing/2014/main" id="{945C3CA6-E0E3-CD24-A954-5D3BD5CED3B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70650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4" name="Line 88">
            <a:extLst>
              <a:ext uri="{FF2B5EF4-FFF2-40B4-BE49-F238E27FC236}">
                <a16:creationId xmlns:a16="http://schemas.microsoft.com/office/drawing/2014/main" id="{0EF75C2D-3E76-4D7C-DE30-58F070EEE5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11963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5" name="Line 89">
            <a:extLst>
              <a:ext uri="{FF2B5EF4-FFF2-40B4-BE49-F238E27FC236}">
                <a16:creationId xmlns:a16="http://schemas.microsoft.com/office/drawing/2014/main" id="{D2E3FEFF-C06E-DD48-57FA-211B46305FE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51688" y="4459288"/>
            <a:ext cx="1587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6" name="Line 90">
            <a:extLst>
              <a:ext uri="{FF2B5EF4-FFF2-40B4-BE49-F238E27FC236}">
                <a16:creationId xmlns:a16="http://schemas.microsoft.com/office/drawing/2014/main" id="{C11530C1-20C2-42E8-8B30-A811A1D2D6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89825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7" name="Line 91">
            <a:extLst>
              <a:ext uri="{FF2B5EF4-FFF2-40B4-BE49-F238E27FC236}">
                <a16:creationId xmlns:a16="http://schemas.microsoft.com/office/drawing/2014/main" id="{6EB1C496-5DDF-E926-928D-A58FDD039CB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29550" y="4459288"/>
            <a:ext cx="1588" cy="412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8" name="Freeform 92">
            <a:extLst>
              <a:ext uri="{FF2B5EF4-FFF2-40B4-BE49-F238E27FC236}">
                <a16:creationId xmlns:a16="http://schemas.microsoft.com/office/drawing/2014/main" id="{E7B4D11C-1DD2-A257-84F6-ED5EFCE04161}"/>
              </a:ext>
            </a:extLst>
          </p:cNvPr>
          <p:cNvSpPr>
            <a:spLocks/>
          </p:cNvSpPr>
          <p:nvPr/>
        </p:nvSpPr>
        <p:spPr bwMode="auto">
          <a:xfrm>
            <a:off x="1431925" y="2411413"/>
            <a:ext cx="6451600" cy="1463675"/>
          </a:xfrm>
          <a:custGeom>
            <a:avLst/>
            <a:gdLst>
              <a:gd name="T0" fmla="*/ 0 w 4064"/>
              <a:gd name="T1" fmla="*/ 131 h 922"/>
              <a:gd name="T2" fmla="*/ 213 w 4064"/>
              <a:gd name="T3" fmla="*/ 659 h 922"/>
              <a:gd name="T4" fmla="*/ 427 w 4064"/>
              <a:gd name="T5" fmla="*/ 528 h 922"/>
              <a:gd name="T6" fmla="*/ 641 w 4064"/>
              <a:gd name="T7" fmla="*/ 263 h 922"/>
              <a:gd name="T8" fmla="*/ 854 w 4064"/>
              <a:gd name="T9" fmla="*/ 263 h 922"/>
              <a:gd name="T10" fmla="*/ 1069 w 4064"/>
              <a:gd name="T11" fmla="*/ 790 h 922"/>
              <a:gd name="T12" fmla="*/ 1283 w 4064"/>
              <a:gd name="T13" fmla="*/ 396 h 922"/>
              <a:gd name="T14" fmla="*/ 1497 w 4064"/>
              <a:gd name="T15" fmla="*/ 528 h 922"/>
              <a:gd name="T16" fmla="*/ 1710 w 4064"/>
              <a:gd name="T17" fmla="*/ 131 h 922"/>
              <a:gd name="T18" fmla="*/ 1925 w 4064"/>
              <a:gd name="T19" fmla="*/ 263 h 922"/>
              <a:gd name="T20" fmla="*/ 2139 w 4064"/>
              <a:gd name="T21" fmla="*/ 659 h 922"/>
              <a:gd name="T22" fmla="*/ 2353 w 4064"/>
              <a:gd name="T23" fmla="*/ 790 h 922"/>
              <a:gd name="T24" fmla="*/ 2566 w 4064"/>
              <a:gd name="T25" fmla="*/ 922 h 922"/>
              <a:gd name="T26" fmla="*/ 2780 w 4064"/>
              <a:gd name="T27" fmla="*/ 396 h 922"/>
              <a:gd name="T28" fmla="*/ 2993 w 4064"/>
              <a:gd name="T29" fmla="*/ 528 h 922"/>
              <a:gd name="T30" fmla="*/ 3208 w 4064"/>
              <a:gd name="T31" fmla="*/ 0 h 922"/>
              <a:gd name="T32" fmla="*/ 3422 w 4064"/>
              <a:gd name="T33" fmla="*/ 528 h 922"/>
              <a:gd name="T34" fmla="*/ 3636 w 4064"/>
              <a:gd name="T35" fmla="*/ 263 h 922"/>
              <a:gd name="T36" fmla="*/ 3851 w 4064"/>
              <a:gd name="T37" fmla="*/ 131 h 922"/>
              <a:gd name="T38" fmla="*/ 4064 w 4064"/>
              <a:gd name="T39" fmla="*/ 659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064" h="922">
                <a:moveTo>
                  <a:pt x="0" y="131"/>
                </a:moveTo>
                <a:lnTo>
                  <a:pt x="213" y="659"/>
                </a:lnTo>
                <a:lnTo>
                  <a:pt x="427" y="528"/>
                </a:lnTo>
                <a:lnTo>
                  <a:pt x="641" y="263"/>
                </a:lnTo>
                <a:lnTo>
                  <a:pt x="854" y="263"/>
                </a:lnTo>
                <a:lnTo>
                  <a:pt x="1069" y="790"/>
                </a:lnTo>
                <a:lnTo>
                  <a:pt x="1283" y="396"/>
                </a:lnTo>
                <a:lnTo>
                  <a:pt x="1497" y="528"/>
                </a:lnTo>
                <a:lnTo>
                  <a:pt x="1710" y="131"/>
                </a:lnTo>
                <a:lnTo>
                  <a:pt x="1925" y="263"/>
                </a:lnTo>
                <a:lnTo>
                  <a:pt x="2139" y="659"/>
                </a:lnTo>
                <a:lnTo>
                  <a:pt x="2353" y="790"/>
                </a:lnTo>
                <a:lnTo>
                  <a:pt x="2566" y="922"/>
                </a:lnTo>
                <a:lnTo>
                  <a:pt x="2780" y="396"/>
                </a:lnTo>
                <a:lnTo>
                  <a:pt x="2993" y="528"/>
                </a:lnTo>
                <a:lnTo>
                  <a:pt x="3208" y="0"/>
                </a:lnTo>
                <a:lnTo>
                  <a:pt x="3422" y="528"/>
                </a:lnTo>
                <a:lnTo>
                  <a:pt x="3636" y="263"/>
                </a:lnTo>
                <a:lnTo>
                  <a:pt x="3851" y="131"/>
                </a:lnTo>
                <a:lnTo>
                  <a:pt x="4064" y="659"/>
                </a:lnTo>
              </a:path>
            </a:pathLst>
          </a:custGeom>
          <a:noFill/>
          <a:ln w="20638">
            <a:solidFill>
              <a:srgbClr val="8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49" name="Freeform 93">
            <a:extLst>
              <a:ext uri="{FF2B5EF4-FFF2-40B4-BE49-F238E27FC236}">
                <a16:creationId xmlns:a16="http://schemas.microsoft.com/office/drawing/2014/main" id="{4D509C76-1B83-8C7D-2A0F-182E5A08F4E3}"/>
              </a:ext>
            </a:extLst>
          </p:cNvPr>
          <p:cNvSpPr>
            <a:spLocks/>
          </p:cNvSpPr>
          <p:nvPr/>
        </p:nvSpPr>
        <p:spPr bwMode="auto">
          <a:xfrm>
            <a:off x="1639888" y="3411538"/>
            <a:ext cx="249237" cy="95250"/>
          </a:xfrm>
          <a:custGeom>
            <a:avLst/>
            <a:gdLst>
              <a:gd name="T0" fmla="*/ 79 w 157"/>
              <a:gd name="T1" fmla="*/ 60 h 60"/>
              <a:gd name="T2" fmla="*/ 157 w 157"/>
              <a:gd name="T3" fmla="*/ 29 h 60"/>
              <a:gd name="T4" fmla="*/ 79 w 157"/>
              <a:gd name="T5" fmla="*/ 0 h 60"/>
              <a:gd name="T6" fmla="*/ 0 w 157"/>
              <a:gd name="T7" fmla="*/ 29 h 60"/>
              <a:gd name="T8" fmla="*/ 79 w 157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60">
                <a:moveTo>
                  <a:pt x="79" y="60"/>
                </a:moveTo>
                <a:lnTo>
                  <a:pt x="157" y="29"/>
                </a:lnTo>
                <a:lnTo>
                  <a:pt x="79" y="0"/>
                </a:lnTo>
                <a:lnTo>
                  <a:pt x="0" y="29"/>
                </a:lnTo>
                <a:lnTo>
                  <a:pt x="79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0" name="Freeform 94">
            <a:extLst>
              <a:ext uri="{FF2B5EF4-FFF2-40B4-BE49-F238E27FC236}">
                <a16:creationId xmlns:a16="http://schemas.microsoft.com/office/drawing/2014/main" id="{C582BE80-F225-74B5-BE87-A27B8D0ABD9E}"/>
              </a:ext>
            </a:extLst>
          </p:cNvPr>
          <p:cNvSpPr>
            <a:spLocks/>
          </p:cNvSpPr>
          <p:nvPr/>
        </p:nvSpPr>
        <p:spPr bwMode="auto">
          <a:xfrm>
            <a:off x="1985963" y="3200400"/>
            <a:ext cx="246062" cy="95250"/>
          </a:xfrm>
          <a:custGeom>
            <a:avLst/>
            <a:gdLst>
              <a:gd name="T0" fmla="*/ 76 w 155"/>
              <a:gd name="T1" fmla="*/ 60 h 60"/>
              <a:gd name="T2" fmla="*/ 155 w 155"/>
              <a:gd name="T3" fmla="*/ 31 h 60"/>
              <a:gd name="T4" fmla="*/ 76 w 155"/>
              <a:gd name="T5" fmla="*/ 0 h 60"/>
              <a:gd name="T6" fmla="*/ 0 w 155"/>
              <a:gd name="T7" fmla="*/ 31 h 60"/>
              <a:gd name="T8" fmla="*/ 76 w 155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0">
                <a:moveTo>
                  <a:pt x="76" y="60"/>
                </a:moveTo>
                <a:lnTo>
                  <a:pt x="155" y="31"/>
                </a:lnTo>
                <a:lnTo>
                  <a:pt x="76" y="0"/>
                </a:lnTo>
                <a:lnTo>
                  <a:pt x="0" y="31"/>
                </a:lnTo>
                <a:lnTo>
                  <a:pt x="76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1" name="Freeform 95">
            <a:extLst>
              <a:ext uri="{FF2B5EF4-FFF2-40B4-BE49-F238E27FC236}">
                <a16:creationId xmlns:a16="http://schemas.microsoft.com/office/drawing/2014/main" id="{4BC42955-C30B-3097-B764-4226C83B7B04}"/>
              </a:ext>
            </a:extLst>
          </p:cNvPr>
          <p:cNvSpPr>
            <a:spLocks/>
          </p:cNvSpPr>
          <p:nvPr/>
        </p:nvSpPr>
        <p:spPr bwMode="auto">
          <a:xfrm>
            <a:off x="2327275" y="2782888"/>
            <a:ext cx="246063" cy="98425"/>
          </a:xfrm>
          <a:custGeom>
            <a:avLst/>
            <a:gdLst>
              <a:gd name="T0" fmla="*/ 78 w 155"/>
              <a:gd name="T1" fmla="*/ 62 h 62"/>
              <a:gd name="T2" fmla="*/ 155 w 155"/>
              <a:gd name="T3" fmla="*/ 31 h 62"/>
              <a:gd name="T4" fmla="*/ 78 w 155"/>
              <a:gd name="T5" fmla="*/ 0 h 62"/>
              <a:gd name="T6" fmla="*/ 0 w 155"/>
              <a:gd name="T7" fmla="*/ 31 h 62"/>
              <a:gd name="T8" fmla="*/ 78 w 155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2">
                <a:moveTo>
                  <a:pt x="78" y="62"/>
                </a:moveTo>
                <a:lnTo>
                  <a:pt x="155" y="31"/>
                </a:lnTo>
                <a:lnTo>
                  <a:pt x="78" y="0"/>
                </a:lnTo>
                <a:lnTo>
                  <a:pt x="0" y="31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2" name="Freeform 96">
            <a:extLst>
              <a:ext uri="{FF2B5EF4-FFF2-40B4-BE49-F238E27FC236}">
                <a16:creationId xmlns:a16="http://schemas.microsoft.com/office/drawing/2014/main" id="{030849A6-0149-0CFE-6A3B-AFD3B3CB4377}"/>
              </a:ext>
            </a:extLst>
          </p:cNvPr>
          <p:cNvSpPr>
            <a:spLocks/>
          </p:cNvSpPr>
          <p:nvPr/>
        </p:nvSpPr>
        <p:spPr bwMode="auto">
          <a:xfrm>
            <a:off x="2668588" y="2782888"/>
            <a:ext cx="249237" cy="98425"/>
          </a:xfrm>
          <a:custGeom>
            <a:avLst/>
            <a:gdLst>
              <a:gd name="T0" fmla="*/ 79 w 157"/>
              <a:gd name="T1" fmla="*/ 62 h 62"/>
              <a:gd name="T2" fmla="*/ 157 w 157"/>
              <a:gd name="T3" fmla="*/ 31 h 62"/>
              <a:gd name="T4" fmla="*/ 79 w 157"/>
              <a:gd name="T5" fmla="*/ 0 h 62"/>
              <a:gd name="T6" fmla="*/ 0 w 157"/>
              <a:gd name="T7" fmla="*/ 31 h 62"/>
              <a:gd name="T8" fmla="*/ 79 w 157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62">
                <a:moveTo>
                  <a:pt x="79" y="62"/>
                </a:moveTo>
                <a:lnTo>
                  <a:pt x="157" y="31"/>
                </a:lnTo>
                <a:lnTo>
                  <a:pt x="79" y="0"/>
                </a:lnTo>
                <a:lnTo>
                  <a:pt x="0" y="31"/>
                </a:lnTo>
                <a:lnTo>
                  <a:pt x="79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3" name="Freeform 97">
            <a:extLst>
              <a:ext uri="{FF2B5EF4-FFF2-40B4-BE49-F238E27FC236}">
                <a16:creationId xmlns:a16="http://schemas.microsoft.com/office/drawing/2014/main" id="{34C3CA7A-D955-1067-8D09-542532391DBF}"/>
              </a:ext>
            </a:extLst>
          </p:cNvPr>
          <p:cNvSpPr>
            <a:spLocks/>
          </p:cNvSpPr>
          <p:nvPr/>
        </p:nvSpPr>
        <p:spPr bwMode="auto">
          <a:xfrm>
            <a:off x="3013075" y="3614738"/>
            <a:ext cx="247650" cy="98425"/>
          </a:xfrm>
          <a:custGeom>
            <a:avLst/>
            <a:gdLst>
              <a:gd name="T0" fmla="*/ 77 w 156"/>
              <a:gd name="T1" fmla="*/ 62 h 62"/>
              <a:gd name="T2" fmla="*/ 156 w 156"/>
              <a:gd name="T3" fmla="*/ 31 h 62"/>
              <a:gd name="T4" fmla="*/ 77 w 156"/>
              <a:gd name="T5" fmla="*/ 0 h 62"/>
              <a:gd name="T6" fmla="*/ 0 w 156"/>
              <a:gd name="T7" fmla="*/ 31 h 62"/>
              <a:gd name="T8" fmla="*/ 77 w 156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6" h="62">
                <a:moveTo>
                  <a:pt x="77" y="62"/>
                </a:moveTo>
                <a:lnTo>
                  <a:pt x="156" y="31"/>
                </a:lnTo>
                <a:lnTo>
                  <a:pt x="77" y="0"/>
                </a:lnTo>
                <a:lnTo>
                  <a:pt x="0" y="31"/>
                </a:lnTo>
                <a:lnTo>
                  <a:pt x="77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4" name="Freeform 98">
            <a:extLst>
              <a:ext uri="{FF2B5EF4-FFF2-40B4-BE49-F238E27FC236}">
                <a16:creationId xmlns:a16="http://schemas.microsoft.com/office/drawing/2014/main" id="{A0C664B6-5DEF-8117-F46F-0A7F5DE50F5F}"/>
              </a:ext>
            </a:extLst>
          </p:cNvPr>
          <p:cNvSpPr>
            <a:spLocks/>
          </p:cNvSpPr>
          <p:nvPr/>
        </p:nvSpPr>
        <p:spPr bwMode="auto">
          <a:xfrm>
            <a:off x="3341688" y="2987675"/>
            <a:ext cx="249237" cy="98425"/>
          </a:xfrm>
          <a:custGeom>
            <a:avLst/>
            <a:gdLst>
              <a:gd name="T0" fmla="*/ 78 w 157"/>
              <a:gd name="T1" fmla="*/ 62 h 62"/>
              <a:gd name="T2" fmla="*/ 157 w 157"/>
              <a:gd name="T3" fmla="*/ 31 h 62"/>
              <a:gd name="T4" fmla="*/ 78 w 157"/>
              <a:gd name="T5" fmla="*/ 0 h 62"/>
              <a:gd name="T6" fmla="*/ 0 w 157"/>
              <a:gd name="T7" fmla="*/ 31 h 62"/>
              <a:gd name="T8" fmla="*/ 78 w 157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62">
                <a:moveTo>
                  <a:pt x="78" y="62"/>
                </a:moveTo>
                <a:lnTo>
                  <a:pt x="157" y="31"/>
                </a:lnTo>
                <a:lnTo>
                  <a:pt x="78" y="0"/>
                </a:lnTo>
                <a:lnTo>
                  <a:pt x="0" y="31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5" name="Freeform 99">
            <a:extLst>
              <a:ext uri="{FF2B5EF4-FFF2-40B4-BE49-F238E27FC236}">
                <a16:creationId xmlns:a16="http://schemas.microsoft.com/office/drawing/2014/main" id="{479F82DE-E0C0-D259-4EE9-2DD3FC143983}"/>
              </a:ext>
            </a:extLst>
          </p:cNvPr>
          <p:cNvSpPr>
            <a:spLocks/>
          </p:cNvSpPr>
          <p:nvPr/>
        </p:nvSpPr>
        <p:spPr bwMode="auto">
          <a:xfrm>
            <a:off x="3686175" y="3200400"/>
            <a:ext cx="246063" cy="95250"/>
          </a:xfrm>
          <a:custGeom>
            <a:avLst/>
            <a:gdLst>
              <a:gd name="T0" fmla="*/ 77 w 155"/>
              <a:gd name="T1" fmla="*/ 60 h 60"/>
              <a:gd name="T2" fmla="*/ 155 w 155"/>
              <a:gd name="T3" fmla="*/ 31 h 60"/>
              <a:gd name="T4" fmla="*/ 77 w 155"/>
              <a:gd name="T5" fmla="*/ 0 h 60"/>
              <a:gd name="T6" fmla="*/ 0 w 155"/>
              <a:gd name="T7" fmla="*/ 31 h 60"/>
              <a:gd name="T8" fmla="*/ 77 w 155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0">
                <a:moveTo>
                  <a:pt x="77" y="60"/>
                </a:moveTo>
                <a:lnTo>
                  <a:pt x="155" y="31"/>
                </a:lnTo>
                <a:lnTo>
                  <a:pt x="77" y="0"/>
                </a:lnTo>
                <a:lnTo>
                  <a:pt x="0" y="31"/>
                </a:lnTo>
                <a:lnTo>
                  <a:pt x="77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6" name="Freeform 100">
            <a:extLst>
              <a:ext uri="{FF2B5EF4-FFF2-40B4-BE49-F238E27FC236}">
                <a16:creationId xmlns:a16="http://schemas.microsoft.com/office/drawing/2014/main" id="{753877BC-F211-0ED5-2DBB-19365A340628}"/>
              </a:ext>
            </a:extLst>
          </p:cNvPr>
          <p:cNvSpPr>
            <a:spLocks/>
          </p:cNvSpPr>
          <p:nvPr/>
        </p:nvSpPr>
        <p:spPr bwMode="auto">
          <a:xfrm>
            <a:off x="4027488" y="2570163"/>
            <a:ext cx="246062" cy="98425"/>
          </a:xfrm>
          <a:custGeom>
            <a:avLst/>
            <a:gdLst>
              <a:gd name="T0" fmla="*/ 79 w 155"/>
              <a:gd name="T1" fmla="*/ 62 h 62"/>
              <a:gd name="T2" fmla="*/ 155 w 155"/>
              <a:gd name="T3" fmla="*/ 31 h 62"/>
              <a:gd name="T4" fmla="*/ 79 w 155"/>
              <a:gd name="T5" fmla="*/ 0 h 62"/>
              <a:gd name="T6" fmla="*/ 0 w 155"/>
              <a:gd name="T7" fmla="*/ 31 h 62"/>
              <a:gd name="T8" fmla="*/ 79 w 155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2">
                <a:moveTo>
                  <a:pt x="79" y="62"/>
                </a:moveTo>
                <a:lnTo>
                  <a:pt x="155" y="31"/>
                </a:lnTo>
                <a:lnTo>
                  <a:pt x="79" y="0"/>
                </a:lnTo>
                <a:lnTo>
                  <a:pt x="0" y="31"/>
                </a:lnTo>
                <a:lnTo>
                  <a:pt x="79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7" name="Freeform 101">
            <a:extLst>
              <a:ext uri="{FF2B5EF4-FFF2-40B4-BE49-F238E27FC236}">
                <a16:creationId xmlns:a16="http://schemas.microsoft.com/office/drawing/2014/main" id="{A506A8F4-6B2A-1F7B-58D5-8D7951780639}"/>
              </a:ext>
            </a:extLst>
          </p:cNvPr>
          <p:cNvSpPr>
            <a:spLocks/>
          </p:cNvSpPr>
          <p:nvPr/>
        </p:nvSpPr>
        <p:spPr bwMode="auto">
          <a:xfrm>
            <a:off x="4370388" y="2782888"/>
            <a:ext cx="249237" cy="98425"/>
          </a:xfrm>
          <a:custGeom>
            <a:avLst/>
            <a:gdLst>
              <a:gd name="T0" fmla="*/ 78 w 157"/>
              <a:gd name="T1" fmla="*/ 62 h 62"/>
              <a:gd name="T2" fmla="*/ 157 w 157"/>
              <a:gd name="T3" fmla="*/ 31 h 62"/>
              <a:gd name="T4" fmla="*/ 78 w 157"/>
              <a:gd name="T5" fmla="*/ 0 h 62"/>
              <a:gd name="T6" fmla="*/ 0 w 157"/>
              <a:gd name="T7" fmla="*/ 31 h 62"/>
              <a:gd name="T8" fmla="*/ 78 w 157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62">
                <a:moveTo>
                  <a:pt x="78" y="62"/>
                </a:moveTo>
                <a:lnTo>
                  <a:pt x="157" y="31"/>
                </a:lnTo>
                <a:lnTo>
                  <a:pt x="78" y="0"/>
                </a:lnTo>
                <a:lnTo>
                  <a:pt x="0" y="31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8" name="Freeform 102">
            <a:extLst>
              <a:ext uri="{FF2B5EF4-FFF2-40B4-BE49-F238E27FC236}">
                <a16:creationId xmlns:a16="http://schemas.microsoft.com/office/drawing/2014/main" id="{275C86FA-FE00-C224-5CEC-B00BA8DD4764}"/>
              </a:ext>
            </a:extLst>
          </p:cNvPr>
          <p:cNvSpPr>
            <a:spLocks/>
          </p:cNvSpPr>
          <p:nvPr/>
        </p:nvSpPr>
        <p:spPr bwMode="auto">
          <a:xfrm>
            <a:off x="4700588" y="3411538"/>
            <a:ext cx="246062" cy="95250"/>
          </a:xfrm>
          <a:custGeom>
            <a:avLst/>
            <a:gdLst>
              <a:gd name="T0" fmla="*/ 78 w 155"/>
              <a:gd name="T1" fmla="*/ 60 h 60"/>
              <a:gd name="T2" fmla="*/ 155 w 155"/>
              <a:gd name="T3" fmla="*/ 29 h 60"/>
              <a:gd name="T4" fmla="*/ 78 w 155"/>
              <a:gd name="T5" fmla="*/ 0 h 60"/>
              <a:gd name="T6" fmla="*/ 0 w 155"/>
              <a:gd name="T7" fmla="*/ 29 h 60"/>
              <a:gd name="T8" fmla="*/ 78 w 155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0">
                <a:moveTo>
                  <a:pt x="78" y="60"/>
                </a:moveTo>
                <a:lnTo>
                  <a:pt x="155" y="29"/>
                </a:lnTo>
                <a:lnTo>
                  <a:pt x="78" y="0"/>
                </a:lnTo>
                <a:lnTo>
                  <a:pt x="0" y="29"/>
                </a:lnTo>
                <a:lnTo>
                  <a:pt x="78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59" name="Freeform 103">
            <a:extLst>
              <a:ext uri="{FF2B5EF4-FFF2-40B4-BE49-F238E27FC236}">
                <a16:creationId xmlns:a16="http://schemas.microsoft.com/office/drawing/2014/main" id="{CB438A7D-1670-E311-C422-66F4E12108C5}"/>
              </a:ext>
            </a:extLst>
          </p:cNvPr>
          <p:cNvSpPr>
            <a:spLocks/>
          </p:cNvSpPr>
          <p:nvPr/>
        </p:nvSpPr>
        <p:spPr bwMode="auto">
          <a:xfrm>
            <a:off x="5041900" y="3614738"/>
            <a:ext cx="249238" cy="98425"/>
          </a:xfrm>
          <a:custGeom>
            <a:avLst/>
            <a:gdLst>
              <a:gd name="T0" fmla="*/ 79 w 157"/>
              <a:gd name="T1" fmla="*/ 62 h 62"/>
              <a:gd name="T2" fmla="*/ 157 w 157"/>
              <a:gd name="T3" fmla="*/ 31 h 62"/>
              <a:gd name="T4" fmla="*/ 79 w 157"/>
              <a:gd name="T5" fmla="*/ 0 h 62"/>
              <a:gd name="T6" fmla="*/ 0 w 157"/>
              <a:gd name="T7" fmla="*/ 31 h 62"/>
              <a:gd name="T8" fmla="*/ 79 w 157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62">
                <a:moveTo>
                  <a:pt x="79" y="62"/>
                </a:moveTo>
                <a:lnTo>
                  <a:pt x="157" y="31"/>
                </a:lnTo>
                <a:lnTo>
                  <a:pt x="79" y="0"/>
                </a:lnTo>
                <a:lnTo>
                  <a:pt x="0" y="31"/>
                </a:lnTo>
                <a:lnTo>
                  <a:pt x="79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60" name="Freeform 104">
            <a:extLst>
              <a:ext uri="{FF2B5EF4-FFF2-40B4-BE49-F238E27FC236}">
                <a16:creationId xmlns:a16="http://schemas.microsoft.com/office/drawing/2014/main" id="{96BB6BD8-099E-79DD-B1EF-CF477AF34C07}"/>
              </a:ext>
            </a:extLst>
          </p:cNvPr>
          <p:cNvSpPr>
            <a:spLocks/>
          </p:cNvSpPr>
          <p:nvPr/>
        </p:nvSpPr>
        <p:spPr bwMode="auto">
          <a:xfrm>
            <a:off x="5386388" y="3860800"/>
            <a:ext cx="246062" cy="98425"/>
          </a:xfrm>
          <a:custGeom>
            <a:avLst/>
            <a:gdLst>
              <a:gd name="T0" fmla="*/ 77 w 155"/>
              <a:gd name="T1" fmla="*/ 62 h 62"/>
              <a:gd name="T2" fmla="*/ 155 w 155"/>
              <a:gd name="T3" fmla="*/ 31 h 62"/>
              <a:gd name="T4" fmla="*/ 77 w 155"/>
              <a:gd name="T5" fmla="*/ 0 h 62"/>
              <a:gd name="T6" fmla="*/ 0 w 155"/>
              <a:gd name="T7" fmla="*/ 31 h 62"/>
              <a:gd name="T8" fmla="*/ 77 w 155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2">
                <a:moveTo>
                  <a:pt x="77" y="62"/>
                </a:moveTo>
                <a:lnTo>
                  <a:pt x="155" y="31"/>
                </a:lnTo>
                <a:lnTo>
                  <a:pt x="77" y="0"/>
                </a:lnTo>
                <a:lnTo>
                  <a:pt x="0" y="31"/>
                </a:lnTo>
                <a:lnTo>
                  <a:pt x="77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61" name="Freeform 105">
            <a:extLst>
              <a:ext uri="{FF2B5EF4-FFF2-40B4-BE49-F238E27FC236}">
                <a16:creationId xmlns:a16="http://schemas.microsoft.com/office/drawing/2014/main" id="{0B38FD72-2856-BB2D-A523-414D31EDFF75}"/>
              </a:ext>
            </a:extLst>
          </p:cNvPr>
          <p:cNvSpPr>
            <a:spLocks/>
          </p:cNvSpPr>
          <p:nvPr/>
        </p:nvSpPr>
        <p:spPr bwMode="auto">
          <a:xfrm>
            <a:off x="5729288" y="2987675"/>
            <a:ext cx="246062" cy="98425"/>
          </a:xfrm>
          <a:custGeom>
            <a:avLst/>
            <a:gdLst>
              <a:gd name="T0" fmla="*/ 78 w 155"/>
              <a:gd name="T1" fmla="*/ 62 h 62"/>
              <a:gd name="T2" fmla="*/ 155 w 155"/>
              <a:gd name="T3" fmla="*/ 31 h 62"/>
              <a:gd name="T4" fmla="*/ 78 w 155"/>
              <a:gd name="T5" fmla="*/ 0 h 62"/>
              <a:gd name="T6" fmla="*/ 0 w 155"/>
              <a:gd name="T7" fmla="*/ 31 h 62"/>
              <a:gd name="T8" fmla="*/ 78 w 155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2">
                <a:moveTo>
                  <a:pt x="78" y="62"/>
                </a:moveTo>
                <a:lnTo>
                  <a:pt x="155" y="31"/>
                </a:lnTo>
                <a:lnTo>
                  <a:pt x="78" y="0"/>
                </a:lnTo>
                <a:lnTo>
                  <a:pt x="0" y="31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62" name="Freeform 106">
            <a:extLst>
              <a:ext uri="{FF2B5EF4-FFF2-40B4-BE49-F238E27FC236}">
                <a16:creationId xmlns:a16="http://schemas.microsoft.com/office/drawing/2014/main" id="{1C3B0779-FC13-2155-0A30-AF9E4372C146}"/>
              </a:ext>
            </a:extLst>
          </p:cNvPr>
          <p:cNvSpPr>
            <a:spLocks/>
          </p:cNvSpPr>
          <p:nvPr/>
        </p:nvSpPr>
        <p:spPr bwMode="auto">
          <a:xfrm>
            <a:off x="6059488" y="3200400"/>
            <a:ext cx="246062" cy="95250"/>
          </a:xfrm>
          <a:custGeom>
            <a:avLst/>
            <a:gdLst>
              <a:gd name="T0" fmla="*/ 76 w 155"/>
              <a:gd name="T1" fmla="*/ 60 h 60"/>
              <a:gd name="T2" fmla="*/ 155 w 155"/>
              <a:gd name="T3" fmla="*/ 31 h 60"/>
              <a:gd name="T4" fmla="*/ 76 w 155"/>
              <a:gd name="T5" fmla="*/ 0 h 60"/>
              <a:gd name="T6" fmla="*/ 0 w 155"/>
              <a:gd name="T7" fmla="*/ 31 h 60"/>
              <a:gd name="T8" fmla="*/ 76 w 155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0">
                <a:moveTo>
                  <a:pt x="76" y="60"/>
                </a:moveTo>
                <a:lnTo>
                  <a:pt x="155" y="31"/>
                </a:lnTo>
                <a:lnTo>
                  <a:pt x="76" y="0"/>
                </a:lnTo>
                <a:lnTo>
                  <a:pt x="0" y="31"/>
                </a:lnTo>
                <a:lnTo>
                  <a:pt x="76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63" name="Freeform 107">
            <a:extLst>
              <a:ext uri="{FF2B5EF4-FFF2-40B4-BE49-F238E27FC236}">
                <a16:creationId xmlns:a16="http://schemas.microsoft.com/office/drawing/2014/main" id="{ACE8D4A5-9ED5-2F46-7D01-8D5783BC1D8E}"/>
              </a:ext>
            </a:extLst>
          </p:cNvPr>
          <p:cNvSpPr>
            <a:spLocks/>
          </p:cNvSpPr>
          <p:nvPr/>
        </p:nvSpPr>
        <p:spPr bwMode="auto">
          <a:xfrm>
            <a:off x="6383338" y="2351088"/>
            <a:ext cx="246062" cy="95250"/>
          </a:xfrm>
          <a:custGeom>
            <a:avLst/>
            <a:gdLst>
              <a:gd name="T0" fmla="*/ 79 w 155"/>
              <a:gd name="T1" fmla="*/ 60 h 60"/>
              <a:gd name="T2" fmla="*/ 155 w 155"/>
              <a:gd name="T3" fmla="*/ 29 h 60"/>
              <a:gd name="T4" fmla="*/ 79 w 155"/>
              <a:gd name="T5" fmla="*/ 0 h 60"/>
              <a:gd name="T6" fmla="*/ 0 w 155"/>
              <a:gd name="T7" fmla="*/ 29 h 60"/>
              <a:gd name="T8" fmla="*/ 79 w 155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0">
                <a:moveTo>
                  <a:pt x="79" y="60"/>
                </a:moveTo>
                <a:lnTo>
                  <a:pt x="155" y="29"/>
                </a:lnTo>
                <a:lnTo>
                  <a:pt x="79" y="0"/>
                </a:lnTo>
                <a:lnTo>
                  <a:pt x="0" y="29"/>
                </a:lnTo>
                <a:lnTo>
                  <a:pt x="79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64" name="Freeform 108">
            <a:extLst>
              <a:ext uri="{FF2B5EF4-FFF2-40B4-BE49-F238E27FC236}">
                <a16:creationId xmlns:a16="http://schemas.microsoft.com/office/drawing/2014/main" id="{03058FC0-C1DF-8766-388A-8650186CCC66}"/>
              </a:ext>
            </a:extLst>
          </p:cNvPr>
          <p:cNvSpPr>
            <a:spLocks/>
          </p:cNvSpPr>
          <p:nvPr/>
        </p:nvSpPr>
        <p:spPr bwMode="auto">
          <a:xfrm>
            <a:off x="6742113" y="3200400"/>
            <a:ext cx="246062" cy="95250"/>
          </a:xfrm>
          <a:custGeom>
            <a:avLst/>
            <a:gdLst>
              <a:gd name="T0" fmla="*/ 79 w 155"/>
              <a:gd name="T1" fmla="*/ 60 h 60"/>
              <a:gd name="T2" fmla="*/ 155 w 155"/>
              <a:gd name="T3" fmla="*/ 31 h 60"/>
              <a:gd name="T4" fmla="*/ 79 w 155"/>
              <a:gd name="T5" fmla="*/ 0 h 60"/>
              <a:gd name="T6" fmla="*/ 0 w 155"/>
              <a:gd name="T7" fmla="*/ 31 h 60"/>
              <a:gd name="T8" fmla="*/ 79 w 155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0">
                <a:moveTo>
                  <a:pt x="79" y="60"/>
                </a:moveTo>
                <a:lnTo>
                  <a:pt x="155" y="31"/>
                </a:lnTo>
                <a:lnTo>
                  <a:pt x="79" y="0"/>
                </a:lnTo>
                <a:lnTo>
                  <a:pt x="0" y="31"/>
                </a:lnTo>
                <a:lnTo>
                  <a:pt x="79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65" name="Freeform 109">
            <a:extLst>
              <a:ext uri="{FF2B5EF4-FFF2-40B4-BE49-F238E27FC236}">
                <a16:creationId xmlns:a16="http://schemas.microsoft.com/office/drawing/2014/main" id="{3CDB217F-0F6D-64AA-84B1-F2C731B49BA3}"/>
              </a:ext>
            </a:extLst>
          </p:cNvPr>
          <p:cNvSpPr>
            <a:spLocks/>
          </p:cNvSpPr>
          <p:nvPr/>
        </p:nvSpPr>
        <p:spPr bwMode="auto">
          <a:xfrm>
            <a:off x="7088188" y="2782888"/>
            <a:ext cx="246062" cy="98425"/>
          </a:xfrm>
          <a:custGeom>
            <a:avLst/>
            <a:gdLst>
              <a:gd name="T0" fmla="*/ 76 w 155"/>
              <a:gd name="T1" fmla="*/ 62 h 62"/>
              <a:gd name="T2" fmla="*/ 155 w 155"/>
              <a:gd name="T3" fmla="*/ 31 h 62"/>
              <a:gd name="T4" fmla="*/ 76 w 155"/>
              <a:gd name="T5" fmla="*/ 0 h 62"/>
              <a:gd name="T6" fmla="*/ 0 w 155"/>
              <a:gd name="T7" fmla="*/ 31 h 62"/>
              <a:gd name="T8" fmla="*/ 76 w 155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2">
                <a:moveTo>
                  <a:pt x="76" y="62"/>
                </a:moveTo>
                <a:lnTo>
                  <a:pt x="155" y="31"/>
                </a:lnTo>
                <a:lnTo>
                  <a:pt x="76" y="0"/>
                </a:lnTo>
                <a:lnTo>
                  <a:pt x="0" y="31"/>
                </a:lnTo>
                <a:lnTo>
                  <a:pt x="76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66" name="Freeform 110">
            <a:extLst>
              <a:ext uri="{FF2B5EF4-FFF2-40B4-BE49-F238E27FC236}">
                <a16:creationId xmlns:a16="http://schemas.microsoft.com/office/drawing/2014/main" id="{7EDE507B-A0EA-8031-4B2A-0B7228C390A9}"/>
              </a:ext>
            </a:extLst>
          </p:cNvPr>
          <p:cNvSpPr>
            <a:spLocks/>
          </p:cNvSpPr>
          <p:nvPr/>
        </p:nvSpPr>
        <p:spPr bwMode="auto">
          <a:xfrm>
            <a:off x="7415213" y="2570163"/>
            <a:ext cx="246062" cy="98425"/>
          </a:xfrm>
          <a:custGeom>
            <a:avLst/>
            <a:gdLst>
              <a:gd name="T0" fmla="*/ 78 w 155"/>
              <a:gd name="T1" fmla="*/ 62 h 62"/>
              <a:gd name="T2" fmla="*/ 155 w 155"/>
              <a:gd name="T3" fmla="*/ 31 h 62"/>
              <a:gd name="T4" fmla="*/ 78 w 155"/>
              <a:gd name="T5" fmla="*/ 0 h 62"/>
              <a:gd name="T6" fmla="*/ 0 w 155"/>
              <a:gd name="T7" fmla="*/ 31 h 62"/>
              <a:gd name="T8" fmla="*/ 78 w 155"/>
              <a:gd name="T9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2">
                <a:moveTo>
                  <a:pt x="78" y="62"/>
                </a:moveTo>
                <a:lnTo>
                  <a:pt x="155" y="31"/>
                </a:lnTo>
                <a:lnTo>
                  <a:pt x="78" y="0"/>
                </a:lnTo>
                <a:lnTo>
                  <a:pt x="0" y="31"/>
                </a:lnTo>
                <a:lnTo>
                  <a:pt x="78" y="62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67" name="Freeform 111">
            <a:extLst>
              <a:ext uri="{FF2B5EF4-FFF2-40B4-BE49-F238E27FC236}">
                <a16:creationId xmlns:a16="http://schemas.microsoft.com/office/drawing/2014/main" id="{56B8DBAE-417F-0F7F-DFDF-50147B0D2640}"/>
              </a:ext>
            </a:extLst>
          </p:cNvPr>
          <p:cNvSpPr>
            <a:spLocks/>
          </p:cNvSpPr>
          <p:nvPr/>
        </p:nvSpPr>
        <p:spPr bwMode="auto">
          <a:xfrm>
            <a:off x="7759700" y="3411538"/>
            <a:ext cx="246063" cy="95250"/>
          </a:xfrm>
          <a:custGeom>
            <a:avLst/>
            <a:gdLst>
              <a:gd name="T0" fmla="*/ 77 w 155"/>
              <a:gd name="T1" fmla="*/ 60 h 60"/>
              <a:gd name="T2" fmla="*/ 155 w 155"/>
              <a:gd name="T3" fmla="*/ 29 h 60"/>
              <a:gd name="T4" fmla="*/ 77 w 155"/>
              <a:gd name="T5" fmla="*/ 0 h 60"/>
              <a:gd name="T6" fmla="*/ 0 w 155"/>
              <a:gd name="T7" fmla="*/ 29 h 60"/>
              <a:gd name="T8" fmla="*/ 77 w 155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5" h="60">
                <a:moveTo>
                  <a:pt x="77" y="60"/>
                </a:moveTo>
                <a:lnTo>
                  <a:pt x="155" y="29"/>
                </a:lnTo>
                <a:lnTo>
                  <a:pt x="77" y="0"/>
                </a:lnTo>
                <a:lnTo>
                  <a:pt x="0" y="29"/>
                </a:lnTo>
                <a:lnTo>
                  <a:pt x="77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68" name="Rectangle 112">
            <a:extLst>
              <a:ext uri="{FF2B5EF4-FFF2-40B4-BE49-F238E27FC236}">
                <a16:creationId xmlns:a16="http://schemas.microsoft.com/office/drawing/2014/main" id="{5F74C9E9-6D70-475C-C5BE-8A71575CCA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4518025"/>
            <a:ext cx="84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69" name="Rectangle 113">
            <a:extLst>
              <a:ext uri="{FF2B5EF4-FFF2-40B4-BE49-F238E27FC236}">
                <a16:creationId xmlns:a16="http://schemas.microsoft.com/office/drawing/2014/main" id="{6260CD39-5640-F8D2-D3A1-40AC53A12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3263" y="4518025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70" name="Rectangle 114">
            <a:extLst>
              <a:ext uri="{FF2B5EF4-FFF2-40B4-BE49-F238E27FC236}">
                <a16:creationId xmlns:a16="http://schemas.microsoft.com/office/drawing/2014/main" id="{72B01238-DB69-325E-86A8-23EA47C8BA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1125" y="4518025"/>
            <a:ext cx="84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71" name="Rectangle 115">
            <a:extLst>
              <a:ext uri="{FF2B5EF4-FFF2-40B4-BE49-F238E27FC236}">
                <a16:creationId xmlns:a16="http://schemas.microsoft.com/office/drawing/2014/main" id="{AB24A932-652F-8D45-9DC0-DFF176058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32163" y="4518025"/>
            <a:ext cx="84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7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72" name="Rectangle 116">
            <a:extLst>
              <a:ext uri="{FF2B5EF4-FFF2-40B4-BE49-F238E27FC236}">
                <a16:creationId xmlns:a16="http://schemas.microsoft.com/office/drawing/2014/main" id="{5958CA6F-BF17-2381-32E9-370317B70F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3200" y="4518025"/>
            <a:ext cx="841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9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73" name="Rectangle 117">
            <a:extLst>
              <a:ext uri="{FF2B5EF4-FFF2-40B4-BE49-F238E27FC236}">
                <a16:creationId xmlns:a16="http://schemas.microsoft.com/office/drawing/2014/main" id="{E9E73FE8-2D3D-704E-D6E0-CDAD61D841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625" y="4518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74" name="Rectangle 118">
            <a:extLst>
              <a:ext uri="{FF2B5EF4-FFF2-40B4-BE49-F238E27FC236}">
                <a16:creationId xmlns:a16="http://schemas.microsoft.com/office/drawing/2014/main" id="{23D8EF5B-2E80-0A6C-A57E-A57B99AA1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313" y="4518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75" name="Rectangle 119">
            <a:extLst>
              <a:ext uri="{FF2B5EF4-FFF2-40B4-BE49-F238E27FC236}">
                <a16:creationId xmlns:a16="http://schemas.microsoft.com/office/drawing/2014/main" id="{8573BE32-CF25-46BC-048E-FB868BC88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78525" y="4518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76" name="Rectangle 120">
            <a:extLst>
              <a:ext uri="{FF2B5EF4-FFF2-40B4-BE49-F238E27FC236}">
                <a16:creationId xmlns:a16="http://schemas.microsoft.com/office/drawing/2014/main" id="{39EF1984-907C-49B2-4A59-B7E4AE4F3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3213" y="4518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17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77" name="Rectangle 121">
            <a:extLst>
              <a:ext uri="{FF2B5EF4-FFF2-40B4-BE49-F238E27FC236}">
                <a16:creationId xmlns:a16="http://schemas.microsoft.com/office/drawing/2014/main" id="{0DA3DDD2-E89C-DD34-CA05-64ABECA81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1075" y="4518025"/>
            <a:ext cx="1682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19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78" name="Freeform 122">
            <a:extLst>
              <a:ext uri="{FF2B5EF4-FFF2-40B4-BE49-F238E27FC236}">
                <a16:creationId xmlns:a16="http://schemas.microsoft.com/office/drawing/2014/main" id="{A7F93210-AB84-2C36-B3BC-82D6E3979FA3}"/>
              </a:ext>
            </a:extLst>
          </p:cNvPr>
          <p:cNvSpPr>
            <a:spLocks/>
          </p:cNvSpPr>
          <p:nvPr/>
        </p:nvSpPr>
        <p:spPr bwMode="auto">
          <a:xfrm>
            <a:off x="1292225" y="2593975"/>
            <a:ext cx="249238" cy="95250"/>
          </a:xfrm>
          <a:custGeom>
            <a:avLst/>
            <a:gdLst>
              <a:gd name="T0" fmla="*/ 79 w 157"/>
              <a:gd name="T1" fmla="*/ 60 h 60"/>
              <a:gd name="T2" fmla="*/ 157 w 157"/>
              <a:gd name="T3" fmla="*/ 29 h 60"/>
              <a:gd name="T4" fmla="*/ 79 w 157"/>
              <a:gd name="T5" fmla="*/ 0 h 60"/>
              <a:gd name="T6" fmla="*/ 0 w 157"/>
              <a:gd name="T7" fmla="*/ 29 h 60"/>
              <a:gd name="T8" fmla="*/ 79 w 157"/>
              <a:gd name="T9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7" h="60">
                <a:moveTo>
                  <a:pt x="79" y="60"/>
                </a:moveTo>
                <a:lnTo>
                  <a:pt x="157" y="29"/>
                </a:lnTo>
                <a:lnTo>
                  <a:pt x="79" y="0"/>
                </a:lnTo>
                <a:lnTo>
                  <a:pt x="0" y="29"/>
                </a:lnTo>
                <a:lnTo>
                  <a:pt x="79" y="60"/>
                </a:lnTo>
                <a:close/>
              </a:path>
            </a:pathLst>
          </a:custGeom>
          <a:solidFill>
            <a:srgbClr val="800000"/>
          </a:solidFill>
          <a:ln w="20638">
            <a:solidFill>
              <a:srgbClr val="8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1579" name="Line 123">
            <a:extLst>
              <a:ext uri="{FF2B5EF4-FFF2-40B4-BE49-F238E27FC236}">
                <a16:creationId xmlns:a16="http://schemas.microsoft.com/office/drawing/2014/main" id="{1E63BE0A-EEC6-82DA-08B0-3B482B456BEB}"/>
              </a:ext>
            </a:extLst>
          </p:cNvPr>
          <p:cNvSpPr>
            <a:spLocks noChangeShapeType="1"/>
          </p:cNvSpPr>
          <p:nvPr/>
        </p:nvSpPr>
        <p:spPr bwMode="auto">
          <a:xfrm>
            <a:off x="1435100" y="3219450"/>
            <a:ext cx="6570663" cy="1588"/>
          </a:xfrm>
          <a:prstGeom prst="line">
            <a:avLst/>
          </a:prstGeom>
          <a:noFill/>
          <a:ln w="460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580" name="Rectangle 124">
            <a:extLst>
              <a:ext uri="{FF2B5EF4-FFF2-40B4-BE49-F238E27FC236}">
                <a16:creationId xmlns:a16="http://schemas.microsoft.com/office/drawing/2014/main" id="{F662548A-96B8-CC43-C026-F9723C6A8E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649413"/>
            <a:ext cx="1206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Helv" charset="0"/>
              </a:rPr>
              <a:t>Defect Rate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581" name="Rectangle 125">
            <a:extLst>
              <a:ext uri="{FF2B5EF4-FFF2-40B4-BE49-F238E27FC236}">
                <a16:creationId xmlns:a16="http://schemas.microsoft.com/office/drawing/2014/main" id="{94F4937A-0B06-FB85-2894-4F5C735672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40688" y="3057525"/>
            <a:ext cx="2921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Helv" charset="0"/>
              </a:rPr>
              <a:t>CL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31602" name="Group 146">
            <a:extLst>
              <a:ext uri="{FF2B5EF4-FFF2-40B4-BE49-F238E27FC236}">
                <a16:creationId xmlns:a16="http://schemas.microsoft.com/office/drawing/2014/main" id="{38189BBC-85AD-0DB0-EEA5-B66B0D01AB2C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2060575"/>
            <a:ext cx="6710363" cy="661988"/>
            <a:chOff x="816" y="1298"/>
            <a:chExt cx="4227" cy="417"/>
          </a:xfrm>
        </p:grpSpPr>
        <p:sp>
          <p:nvSpPr>
            <p:cNvPr id="531582" name="Line 126">
              <a:extLst>
                <a:ext uri="{FF2B5EF4-FFF2-40B4-BE49-F238E27FC236}">
                  <a16:creationId xmlns:a16="http://schemas.microsoft.com/office/drawing/2014/main" id="{F1282823-E680-70FF-5BCD-87728C6501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137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83" name="Line 127">
              <a:extLst>
                <a:ext uri="{FF2B5EF4-FFF2-40B4-BE49-F238E27FC236}">
                  <a16:creationId xmlns:a16="http://schemas.microsoft.com/office/drawing/2014/main" id="{90DFC9C6-5F51-FA11-FA7C-CE1893561D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32" y="1638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84" name="Line 128">
              <a:extLst>
                <a:ext uri="{FF2B5EF4-FFF2-40B4-BE49-F238E27FC236}">
                  <a16:creationId xmlns:a16="http://schemas.microsoft.com/office/drawing/2014/main" id="{E732E65B-8661-0552-F8E0-D55D86CE3F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7" y="1698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85" name="Line 129">
              <a:extLst>
                <a:ext uri="{FF2B5EF4-FFF2-40B4-BE49-F238E27FC236}">
                  <a16:creationId xmlns:a16="http://schemas.microsoft.com/office/drawing/2014/main" id="{633A6291-39D5-4A78-BCE7-22A8675EC8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59" y="1298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86" name="Line 130">
              <a:extLst>
                <a:ext uri="{FF2B5EF4-FFF2-40B4-BE49-F238E27FC236}">
                  <a16:creationId xmlns:a16="http://schemas.microsoft.com/office/drawing/2014/main" id="{46D06CE4-4A44-8B90-9CFC-296DFCDE34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13" y="1517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87" name="Line 131">
              <a:extLst>
                <a:ext uri="{FF2B5EF4-FFF2-40B4-BE49-F238E27FC236}">
                  <a16:creationId xmlns:a16="http://schemas.microsoft.com/office/drawing/2014/main" id="{42A59543-5952-88CF-830C-36C244306F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4" y="1567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88" name="Line 132">
              <a:extLst>
                <a:ext uri="{FF2B5EF4-FFF2-40B4-BE49-F238E27FC236}">
                  <a16:creationId xmlns:a16="http://schemas.microsoft.com/office/drawing/2014/main" id="{B7A02448-C029-1BEA-B0B8-2C180EF60D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8" y="148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89" name="Line 133">
              <a:extLst>
                <a:ext uri="{FF2B5EF4-FFF2-40B4-BE49-F238E27FC236}">
                  <a16:creationId xmlns:a16="http://schemas.microsoft.com/office/drawing/2014/main" id="{18A96712-D48C-9D6A-FB85-2D1153ABD6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75" y="1446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90" name="Line 134">
              <a:extLst>
                <a:ext uri="{FF2B5EF4-FFF2-40B4-BE49-F238E27FC236}">
                  <a16:creationId xmlns:a16="http://schemas.microsoft.com/office/drawing/2014/main" id="{6B5EB66E-5BFE-198E-B2D0-CE6012F65A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9" y="171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91" name="Line 135">
              <a:extLst>
                <a:ext uri="{FF2B5EF4-FFF2-40B4-BE49-F238E27FC236}">
                  <a16:creationId xmlns:a16="http://schemas.microsoft.com/office/drawing/2014/main" id="{CCA1A8CF-5BE8-4829-EF8E-E14C677296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0" y="1309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92" name="Line 136">
              <a:extLst>
                <a:ext uri="{FF2B5EF4-FFF2-40B4-BE49-F238E27FC236}">
                  <a16:creationId xmlns:a16="http://schemas.microsoft.com/office/drawing/2014/main" id="{0F3F8116-4BB5-679D-206D-03FFF31F8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5" y="1627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93" name="Line 137">
              <a:extLst>
                <a:ext uri="{FF2B5EF4-FFF2-40B4-BE49-F238E27FC236}">
                  <a16:creationId xmlns:a16="http://schemas.microsoft.com/office/drawing/2014/main" id="{068A7409-584F-C65D-E393-22F4CF89FA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9" y="1391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94" name="Line 138">
              <a:extLst>
                <a:ext uri="{FF2B5EF4-FFF2-40B4-BE49-F238E27FC236}">
                  <a16:creationId xmlns:a16="http://schemas.microsoft.com/office/drawing/2014/main" id="{3E3B0AE6-2961-6B13-8A7F-1BF580B144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132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95" name="Line 139">
              <a:extLst>
                <a:ext uri="{FF2B5EF4-FFF2-40B4-BE49-F238E27FC236}">
                  <a16:creationId xmlns:a16="http://schemas.microsoft.com/office/drawing/2014/main" id="{CE2C8F32-5CD1-6251-50CC-FBFF41BA59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81" y="1413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96" name="Line 140">
              <a:extLst>
                <a:ext uri="{FF2B5EF4-FFF2-40B4-BE49-F238E27FC236}">
                  <a16:creationId xmlns:a16="http://schemas.microsoft.com/office/drawing/2014/main" id="{5DE43C6C-3201-31E8-BD03-F60718D68B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84" y="160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97" name="Line 141">
              <a:extLst>
                <a:ext uri="{FF2B5EF4-FFF2-40B4-BE49-F238E27FC236}">
                  <a16:creationId xmlns:a16="http://schemas.microsoft.com/office/drawing/2014/main" id="{222A0A3E-75BA-4DC8-9C30-291ADEC3E0A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0" y="1588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98" name="Line 142">
              <a:extLst>
                <a:ext uri="{FF2B5EF4-FFF2-40B4-BE49-F238E27FC236}">
                  <a16:creationId xmlns:a16="http://schemas.microsoft.com/office/drawing/2014/main" id="{12A5864C-61BA-CFEF-42EA-2492FAC14F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2" y="136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99" name="Line 143">
              <a:extLst>
                <a:ext uri="{FF2B5EF4-FFF2-40B4-BE49-F238E27FC236}">
                  <a16:creationId xmlns:a16="http://schemas.microsoft.com/office/drawing/2014/main" id="{1792E472-CEEC-2F4F-7087-E01DA1B812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41" y="144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00" name="Line 144">
              <a:extLst>
                <a:ext uri="{FF2B5EF4-FFF2-40B4-BE49-F238E27FC236}">
                  <a16:creationId xmlns:a16="http://schemas.microsoft.com/office/drawing/2014/main" id="{6758DADB-84D3-D6EB-2528-9CAFE2956B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65" y="1304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01" name="Line 145">
              <a:extLst>
                <a:ext uri="{FF2B5EF4-FFF2-40B4-BE49-F238E27FC236}">
                  <a16:creationId xmlns:a16="http://schemas.microsoft.com/office/drawing/2014/main" id="{CBBB82E3-C63F-A051-9F6A-62905C0D7B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8" y="155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31623" name="Group 167">
            <a:extLst>
              <a:ext uri="{FF2B5EF4-FFF2-40B4-BE49-F238E27FC236}">
                <a16:creationId xmlns:a16="http://schemas.microsoft.com/office/drawing/2014/main" id="{7EEF3163-FFCE-0E6D-D5E1-D97A5B2DC07C}"/>
              </a:ext>
            </a:extLst>
          </p:cNvPr>
          <p:cNvGrpSpPr>
            <a:grpSpLocks/>
          </p:cNvGrpSpPr>
          <p:nvPr/>
        </p:nvGrpSpPr>
        <p:grpSpPr bwMode="auto">
          <a:xfrm>
            <a:off x="1277938" y="3756025"/>
            <a:ext cx="6710362" cy="661988"/>
            <a:chOff x="805" y="2366"/>
            <a:chExt cx="4227" cy="417"/>
          </a:xfrm>
        </p:grpSpPr>
        <p:sp>
          <p:nvSpPr>
            <p:cNvPr id="531603" name="Line 147">
              <a:extLst>
                <a:ext uri="{FF2B5EF4-FFF2-40B4-BE49-F238E27FC236}">
                  <a16:creationId xmlns:a16="http://schemas.microsoft.com/office/drawing/2014/main" id="{6F24C48E-F343-2289-16E2-21AAA06F5B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5" y="270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04" name="Line 148">
              <a:extLst>
                <a:ext uri="{FF2B5EF4-FFF2-40B4-BE49-F238E27FC236}">
                  <a16:creationId xmlns:a16="http://schemas.microsoft.com/office/drawing/2014/main" id="{78EF1E2B-851E-06C2-753B-D616D36D5E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1" y="2443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05" name="Line 149">
              <a:extLst>
                <a:ext uri="{FF2B5EF4-FFF2-40B4-BE49-F238E27FC236}">
                  <a16:creationId xmlns:a16="http://schemas.microsoft.com/office/drawing/2014/main" id="{758BD44A-DA5A-CDBA-CAD1-980A71C09F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6" y="2382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06" name="Line 150">
              <a:extLst>
                <a:ext uri="{FF2B5EF4-FFF2-40B4-BE49-F238E27FC236}">
                  <a16:creationId xmlns:a16="http://schemas.microsoft.com/office/drawing/2014/main" id="{2C734BA5-62C3-BAB8-30D7-EF2796C58E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48" y="2782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07" name="Line 151">
              <a:extLst>
                <a:ext uri="{FF2B5EF4-FFF2-40B4-BE49-F238E27FC236}">
                  <a16:creationId xmlns:a16="http://schemas.microsoft.com/office/drawing/2014/main" id="{02AEDE56-6A64-02A0-BE9F-7DB73AEF98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2" y="2563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08" name="Line 152">
              <a:extLst>
                <a:ext uri="{FF2B5EF4-FFF2-40B4-BE49-F238E27FC236}">
                  <a16:creationId xmlns:a16="http://schemas.microsoft.com/office/drawing/2014/main" id="{8C48E8EC-A107-F909-6601-AA8D68CC4A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3" y="251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09" name="Line 153">
              <a:extLst>
                <a:ext uri="{FF2B5EF4-FFF2-40B4-BE49-F238E27FC236}">
                  <a16:creationId xmlns:a16="http://schemas.microsoft.com/office/drawing/2014/main" id="{BD819BD0-B0E2-A1A5-9DD1-9099E89FE0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7" y="259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10" name="Line 154">
              <a:extLst>
                <a:ext uri="{FF2B5EF4-FFF2-40B4-BE49-F238E27FC236}">
                  <a16:creationId xmlns:a16="http://schemas.microsoft.com/office/drawing/2014/main" id="{51BEAAAA-7FA0-7887-3DCF-DD8CB2EF6B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5" y="263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11" name="Line 155">
              <a:extLst>
                <a:ext uri="{FF2B5EF4-FFF2-40B4-BE49-F238E27FC236}">
                  <a16:creationId xmlns:a16="http://schemas.microsoft.com/office/drawing/2014/main" id="{160A8B98-7998-8BB7-ACEE-ADB9318114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8" y="236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12" name="Line 156">
              <a:extLst>
                <a:ext uri="{FF2B5EF4-FFF2-40B4-BE49-F238E27FC236}">
                  <a16:creationId xmlns:a16="http://schemas.microsoft.com/office/drawing/2014/main" id="{FDF2DEA6-6C87-C94B-EA9F-C3399ECF44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9" y="2771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13" name="Line 157">
              <a:extLst>
                <a:ext uri="{FF2B5EF4-FFF2-40B4-BE49-F238E27FC236}">
                  <a16:creationId xmlns:a16="http://schemas.microsoft.com/office/drawing/2014/main" id="{96B045A3-3AA8-F1F3-1C3F-6D596BB71B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84" y="245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14" name="Line 158">
              <a:extLst>
                <a:ext uri="{FF2B5EF4-FFF2-40B4-BE49-F238E27FC236}">
                  <a16:creationId xmlns:a16="http://schemas.microsoft.com/office/drawing/2014/main" id="{D7B80122-D874-E7E5-6FEF-BF4D45DA92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8" y="2689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15" name="Line 159">
              <a:extLst>
                <a:ext uri="{FF2B5EF4-FFF2-40B4-BE49-F238E27FC236}">
                  <a16:creationId xmlns:a16="http://schemas.microsoft.com/office/drawing/2014/main" id="{DD0496FF-FDCC-FFBE-7031-7138E49633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46" y="275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16" name="Line 160">
              <a:extLst>
                <a:ext uri="{FF2B5EF4-FFF2-40B4-BE49-F238E27FC236}">
                  <a16:creationId xmlns:a16="http://schemas.microsoft.com/office/drawing/2014/main" id="{A6A9E237-370E-1C39-7DF7-4984B36753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70" y="2667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17" name="Line 161">
              <a:extLst>
                <a:ext uri="{FF2B5EF4-FFF2-40B4-BE49-F238E27FC236}">
                  <a16:creationId xmlns:a16="http://schemas.microsoft.com/office/drawing/2014/main" id="{C989C2E2-472B-3D6F-82A9-2879F13234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73" y="247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18" name="Line 162">
              <a:extLst>
                <a:ext uri="{FF2B5EF4-FFF2-40B4-BE49-F238E27FC236}">
                  <a16:creationId xmlns:a16="http://schemas.microsoft.com/office/drawing/2014/main" id="{7A5A0F8C-DEEE-4824-773C-E91AF50759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9" y="2492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19" name="Line 163">
              <a:extLst>
                <a:ext uri="{FF2B5EF4-FFF2-40B4-BE49-F238E27FC236}">
                  <a16:creationId xmlns:a16="http://schemas.microsoft.com/office/drawing/2014/main" id="{2354DB4F-2950-10E1-2A48-F137E59440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1" y="2716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20" name="Line 164">
              <a:extLst>
                <a:ext uri="{FF2B5EF4-FFF2-40B4-BE49-F238E27FC236}">
                  <a16:creationId xmlns:a16="http://schemas.microsoft.com/office/drawing/2014/main" id="{DBC471A9-06D2-16F8-62C3-D5B89AC199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30" y="2634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21" name="Line 165">
              <a:extLst>
                <a:ext uri="{FF2B5EF4-FFF2-40B4-BE49-F238E27FC236}">
                  <a16:creationId xmlns:a16="http://schemas.microsoft.com/office/drawing/2014/main" id="{B10E2E9B-134E-E936-D1FE-BEEAFC41B1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4" y="2777"/>
              <a:ext cx="176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622" name="Line 166">
              <a:extLst>
                <a:ext uri="{FF2B5EF4-FFF2-40B4-BE49-F238E27FC236}">
                  <a16:creationId xmlns:a16="http://schemas.microsoft.com/office/drawing/2014/main" id="{096D4E7D-26AE-7728-25BB-B041AD1727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57" y="2525"/>
              <a:ext cx="175" cy="1"/>
            </a:xfrm>
            <a:prstGeom prst="line">
              <a:avLst/>
            </a:prstGeom>
            <a:noFill/>
            <a:ln w="238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31624" name="Rectangle 168">
            <a:extLst>
              <a:ext uri="{FF2B5EF4-FFF2-40B4-BE49-F238E27FC236}">
                <a16:creationId xmlns:a16="http://schemas.microsoft.com/office/drawing/2014/main" id="{B44B0D32-EEBA-D0D3-72BC-1F3A972664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1579563"/>
            <a:ext cx="1841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Helv" charset="0"/>
              </a:rPr>
              <a:t>Assignable Cause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625" name="Line 169">
            <a:extLst>
              <a:ext uri="{FF2B5EF4-FFF2-40B4-BE49-F238E27FC236}">
                <a16:creationId xmlns:a16="http://schemas.microsoft.com/office/drawing/2014/main" id="{BA11A421-3185-D48E-DFC6-3F4A6E7C824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80188" y="1846263"/>
            <a:ext cx="192087" cy="400050"/>
          </a:xfrm>
          <a:prstGeom prst="line">
            <a:avLst/>
          </a:prstGeom>
          <a:noFill/>
          <a:ln w="2381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1626" name="Rectangle 170">
            <a:extLst>
              <a:ext uri="{FF2B5EF4-FFF2-40B4-BE49-F238E27FC236}">
                <a16:creationId xmlns:a16="http://schemas.microsoft.com/office/drawing/2014/main" id="{0BC8B4EA-B0B8-D03E-DDD6-51AE40F365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0788" y="4691063"/>
            <a:ext cx="990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Helv" charset="0"/>
              </a:rPr>
              <a:t>Subgroup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1627" name="Text Box 171">
            <a:extLst>
              <a:ext uri="{FF2B5EF4-FFF2-40B4-BE49-F238E27FC236}">
                <a16:creationId xmlns:a16="http://schemas.microsoft.com/office/drawing/2014/main" id="{F9E89C96-B3D3-E036-0E7E-637E0714E4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6.6-24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CE84396C-E2C7-4DD0-98CF-61D91AEDA60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35555" name="Rectangle 3">
            <a:extLst>
              <a:ext uri="{FF2B5EF4-FFF2-40B4-BE49-F238E27FC236}">
                <a16:creationId xmlns:a16="http://schemas.microsoft.com/office/drawing/2014/main" id="{563180A2-F911-A35D-7481-2A9A048504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Np – </a:t>
            </a:r>
          </a:p>
          <a:p>
            <a:pPr lvl="1"/>
            <a:r>
              <a:rPr lang="en-US" altLang="en-US" sz="1800"/>
              <a:t>Card Drop (Exercise 6.10-23)</a:t>
            </a:r>
          </a:p>
          <a:p>
            <a:pPr lvl="1"/>
            <a:r>
              <a:rPr lang="en-US" altLang="en-US" sz="1800"/>
              <a:t>Motor Rejects (Exercise 6.10-24)</a:t>
            </a:r>
          </a:p>
          <a:p>
            <a:endParaRPr lang="en-US" altLang="en-US" sz="1800"/>
          </a:p>
          <a:p>
            <a:r>
              <a:rPr lang="en-US" altLang="en-US"/>
              <a:t>P – </a:t>
            </a:r>
          </a:p>
          <a:p>
            <a:pPr lvl="1"/>
            <a:r>
              <a:rPr lang="en-US" altLang="en-US" sz="1800"/>
              <a:t>Welds (Exercise 6.10-25)</a:t>
            </a:r>
          </a:p>
          <a:p>
            <a:endParaRPr lang="en-US" altLang="en-US" sz="1800"/>
          </a:p>
          <a:p>
            <a:r>
              <a:rPr lang="en-US" altLang="en-US"/>
              <a:t>C – </a:t>
            </a:r>
          </a:p>
          <a:p>
            <a:pPr lvl="1"/>
            <a:r>
              <a:rPr lang="en-US" altLang="en-US" sz="1800"/>
              <a:t>Pinholes (Exercise 6.10-26)</a:t>
            </a:r>
          </a:p>
          <a:p>
            <a:endParaRPr lang="en-US" altLang="en-US" sz="1800"/>
          </a:p>
          <a:p>
            <a:r>
              <a:rPr lang="en-US" altLang="en-US"/>
              <a:t>U – </a:t>
            </a:r>
          </a:p>
          <a:p>
            <a:pPr lvl="1"/>
            <a:r>
              <a:rPr lang="en-US" altLang="en-US" sz="1800"/>
              <a:t>DCRs (Exercise 6.10-27)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>
            <a:extLst>
              <a:ext uri="{FF2B5EF4-FFF2-40B4-BE49-F238E27FC236}">
                <a16:creationId xmlns:a16="http://schemas.microsoft.com/office/drawing/2014/main" id="{905F72F6-F66A-2FA3-61EC-29780E0965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36579" name="Rectangle 3">
            <a:extLst>
              <a:ext uri="{FF2B5EF4-FFF2-40B4-BE49-F238E27FC236}">
                <a16:creationId xmlns:a16="http://schemas.microsoft.com/office/drawing/2014/main" id="{E3537AAA-06F7-0E73-38C9-2AF3284F34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Summary of Control Charts – Pick-A-Chart (Exercise 6.10-29)</a:t>
            </a:r>
          </a:p>
          <a:p>
            <a:endParaRPr lang="en-US" altLang="en-US"/>
          </a:p>
          <a:p>
            <a:r>
              <a:rPr lang="en-US" altLang="en-US"/>
              <a:t>Control Chart Setup (Exercise 6.10-32)</a:t>
            </a:r>
          </a:p>
          <a:p>
            <a:endParaRPr lang="en-US" altLang="en-US"/>
          </a:p>
          <a:p>
            <a:r>
              <a:rPr lang="en-US" altLang="en-US"/>
              <a:t>Fun With Control Charts (Exercises 6.10-41, 43)</a:t>
            </a:r>
          </a:p>
          <a:p>
            <a:endParaRPr lang="en-US" altLang="en-US"/>
          </a:p>
          <a:p>
            <a:r>
              <a:rPr lang="en-US" altLang="en-US"/>
              <a:t>Your Project – Setup and Analyze Your Process Data on one or more appropriate control charts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53296389-BF7B-E662-E6A7-1137B6016C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79D5143F-90CC-0E0A-9CDE-00FFF17B2BB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construct and interpret (by hand and Minitab):</a:t>
            </a:r>
          </a:p>
          <a:p>
            <a:pPr lvl="1"/>
            <a:r>
              <a:rPr lang="en-US" altLang="en-US"/>
              <a:t>P &amp; np control charts</a:t>
            </a:r>
          </a:p>
          <a:p>
            <a:pPr lvl="1"/>
            <a:r>
              <a:rPr lang="en-US" altLang="en-US"/>
              <a:t>C &amp; u control charts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1" name="Rectangle 17">
            <a:extLst>
              <a:ext uri="{FF2B5EF4-FFF2-40B4-BE49-F238E27FC236}">
                <a16:creationId xmlns:a16="http://schemas.microsoft.com/office/drawing/2014/main" id="{B7B9E90D-98FC-4467-D840-80BA7754E6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Attribute Control Charts</a:t>
            </a:r>
          </a:p>
        </p:txBody>
      </p:sp>
      <p:sp>
        <p:nvSpPr>
          <p:cNvPr id="441362" name="Rectangle 18">
            <a:extLst>
              <a:ext uri="{FF2B5EF4-FFF2-40B4-BE49-F238E27FC236}">
                <a16:creationId xmlns:a16="http://schemas.microsoft.com/office/drawing/2014/main" id="{6A139958-C766-A971-BDE1-D213D74F77B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‘Defective” Defined</a:t>
            </a:r>
          </a:p>
          <a:p>
            <a:endParaRPr lang="en-US" altLang="en-US" sz="2400"/>
          </a:p>
          <a:p>
            <a:r>
              <a:rPr lang="en-US" altLang="en-US" sz="2400"/>
              <a:t>“Defects” Defined</a:t>
            </a:r>
          </a:p>
          <a:p>
            <a:endParaRPr lang="en-US" altLang="en-US" sz="2400"/>
          </a:p>
          <a:p>
            <a:r>
              <a:rPr lang="en-US" altLang="en-US" sz="2400"/>
              <a:t>Binomial Assumptions – np &amp; p Control Charts</a:t>
            </a:r>
          </a:p>
          <a:p>
            <a:endParaRPr lang="en-US" altLang="en-US" sz="2400"/>
          </a:p>
          <a:p>
            <a:r>
              <a:rPr lang="en-US" altLang="en-US" sz="2400"/>
              <a:t>Poisson Assumptions – c &amp; u Control Charts (later)</a:t>
            </a:r>
          </a:p>
        </p:txBody>
      </p:sp>
      <p:sp>
        <p:nvSpPr>
          <p:cNvPr id="441363" name="Text Box 19">
            <a:extLst>
              <a:ext uri="{FF2B5EF4-FFF2-40B4-BE49-F238E27FC236}">
                <a16:creationId xmlns:a16="http://schemas.microsoft.com/office/drawing/2014/main" id="{622D9608-36ED-79B4-C58F-3AFAD8E2C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595438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 2-3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BC9735EB-7F43-8643-2409-9E8327845B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Assignable Causes – Attribute Charts</a:t>
            </a:r>
          </a:p>
        </p:txBody>
      </p:sp>
      <p:graphicFrame>
        <p:nvGraphicFramePr>
          <p:cNvPr id="514051" name="Object 3">
            <a:extLst>
              <a:ext uri="{FF2B5EF4-FFF2-40B4-BE49-F238E27FC236}">
                <a16:creationId xmlns:a16="http://schemas.microsoft.com/office/drawing/2014/main" id="{06958946-AB0C-F506-FB55-E41AA421FAAA}"/>
              </a:ext>
            </a:extLst>
          </p:cNvPr>
          <p:cNvGraphicFramePr>
            <a:graphicFrameLocks noChangeAspect="1"/>
          </p:cNvGraphicFramePr>
          <p:nvPr>
            <p:ph sz="half" idx="1"/>
          </p:nvPr>
        </p:nvGraphicFramePr>
        <p:xfrm>
          <a:off x="228600" y="1471613"/>
          <a:ext cx="3989388" cy="176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716280" imgH="1639800" progId="">
                  <p:embed/>
                </p:oleObj>
              </mc:Choice>
              <mc:Fallback>
                <p:oleObj r:id="rId2" imgW="3716280" imgH="16398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471613"/>
                        <a:ext cx="3989388" cy="1760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4052" name="Picture 4">
            <a:extLst>
              <a:ext uri="{FF2B5EF4-FFF2-40B4-BE49-F238E27FC236}">
                <a16:creationId xmlns:a16="http://schemas.microsoft.com/office/drawing/2014/main" id="{56EC2AE9-243E-D083-632F-10C5D1E827CC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4419600"/>
            <a:ext cx="4313238" cy="1619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4053" name="Picture 5">
            <a:extLst>
              <a:ext uri="{FF2B5EF4-FFF2-40B4-BE49-F238E27FC236}">
                <a16:creationId xmlns:a16="http://schemas.microsoft.com/office/drawing/2014/main" id="{5B250C2A-DCBE-FC46-6658-D9A999574DFC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2963" y="1630363"/>
            <a:ext cx="4338637" cy="16287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4054" name="Text Box 6">
            <a:extLst>
              <a:ext uri="{FF2B5EF4-FFF2-40B4-BE49-F238E27FC236}">
                <a16:creationId xmlns:a16="http://schemas.microsoft.com/office/drawing/2014/main" id="{7F00D700-969A-F098-05CC-EF52416E6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118745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1:</a:t>
            </a:r>
          </a:p>
        </p:txBody>
      </p:sp>
      <p:sp>
        <p:nvSpPr>
          <p:cNvPr id="514055" name="Text Box 7">
            <a:extLst>
              <a:ext uri="{FF2B5EF4-FFF2-40B4-BE49-F238E27FC236}">
                <a16:creationId xmlns:a16="http://schemas.microsoft.com/office/drawing/2014/main" id="{A71BF1D8-928D-9E56-8C3C-945772B797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396240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2:</a:t>
            </a:r>
          </a:p>
        </p:txBody>
      </p:sp>
      <p:sp>
        <p:nvSpPr>
          <p:cNvPr id="514056" name="Text Box 8">
            <a:extLst>
              <a:ext uri="{FF2B5EF4-FFF2-40B4-BE49-F238E27FC236}">
                <a16:creationId xmlns:a16="http://schemas.microsoft.com/office/drawing/2014/main" id="{3308ABBA-F6E4-77C5-BC70-7C867149F8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2638" y="1187450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3:</a:t>
            </a:r>
          </a:p>
        </p:txBody>
      </p:sp>
      <p:grpSp>
        <p:nvGrpSpPr>
          <p:cNvPr id="514057" name="Group 9">
            <a:extLst>
              <a:ext uri="{FF2B5EF4-FFF2-40B4-BE49-F238E27FC236}">
                <a16:creationId xmlns:a16="http://schemas.microsoft.com/office/drawing/2014/main" id="{8CDAEAFD-F1DB-047C-3C7E-1DE1F9D3E777}"/>
              </a:ext>
            </a:extLst>
          </p:cNvPr>
          <p:cNvGrpSpPr>
            <a:grpSpLocks/>
          </p:cNvGrpSpPr>
          <p:nvPr/>
        </p:nvGrpSpPr>
        <p:grpSpPr bwMode="auto">
          <a:xfrm>
            <a:off x="4724400" y="4422775"/>
            <a:ext cx="3919538" cy="1673225"/>
            <a:chOff x="3055" y="1499"/>
            <a:chExt cx="5793" cy="2414"/>
          </a:xfrm>
        </p:grpSpPr>
        <p:sp>
          <p:nvSpPr>
            <p:cNvPr id="514058" name="Freeform 10">
              <a:extLst>
                <a:ext uri="{FF2B5EF4-FFF2-40B4-BE49-F238E27FC236}">
                  <a16:creationId xmlns:a16="http://schemas.microsoft.com/office/drawing/2014/main" id="{D0D6D462-714A-A498-3DFA-AE684B197B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7" y="2187"/>
              <a:ext cx="5568" cy="1086"/>
            </a:xfrm>
            <a:custGeom>
              <a:avLst/>
              <a:gdLst>
                <a:gd name="T0" fmla="*/ 0 w 5568"/>
                <a:gd name="T1" fmla="*/ 0 h 1086"/>
                <a:gd name="T2" fmla="*/ 300 w 5568"/>
                <a:gd name="T3" fmla="*/ 724 h 1086"/>
                <a:gd name="T4" fmla="*/ 585 w 5568"/>
                <a:gd name="T5" fmla="*/ 543 h 1086"/>
                <a:gd name="T6" fmla="*/ 886 w 5568"/>
                <a:gd name="T7" fmla="*/ 181 h 1086"/>
                <a:gd name="T8" fmla="*/ 1171 w 5568"/>
                <a:gd name="T9" fmla="*/ 709 h 1086"/>
                <a:gd name="T10" fmla="*/ 1471 w 5568"/>
                <a:gd name="T11" fmla="*/ 241 h 1086"/>
                <a:gd name="T12" fmla="*/ 1771 w 5568"/>
                <a:gd name="T13" fmla="*/ 920 h 1086"/>
                <a:gd name="T14" fmla="*/ 2056 w 5568"/>
                <a:gd name="T15" fmla="*/ 362 h 1086"/>
                <a:gd name="T16" fmla="*/ 2356 w 5568"/>
                <a:gd name="T17" fmla="*/ 634 h 1086"/>
                <a:gd name="T18" fmla="*/ 2641 w 5568"/>
                <a:gd name="T19" fmla="*/ 181 h 1086"/>
                <a:gd name="T20" fmla="*/ 2942 w 5568"/>
                <a:gd name="T21" fmla="*/ 724 h 1086"/>
                <a:gd name="T22" fmla="*/ 3227 w 5568"/>
                <a:gd name="T23" fmla="*/ 75 h 1086"/>
                <a:gd name="T24" fmla="*/ 3527 w 5568"/>
                <a:gd name="T25" fmla="*/ 1086 h 1086"/>
                <a:gd name="T26" fmla="*/ 3812 w 5568"/>
                <a:gd name="T27" fmla="*/ 785 h 1086"/>
                <a:gd name="T28" fmla="*/ 4112 w 5568"/>
                <a:gd name="T29" fmla="*/ 241 h 1086"/>
                <a:gd name="T30" fmla="*/ 4397 w 5568"/>
                <a:gd name="T31" fmla="*/ 936 h 1086"/>
                <a:gd name="T32" fmla="*/ 4697 w 5568"/>
                <a:gd name="T33" fmla="*/ 211 h 1086"/>
                <a:gd name="T34" fmla="*/ 4983 w 5568"/>
                <a:gd name="T35" fmla="*/ 332 h 1086"/>
                <a:gd name="T36" fmla="*/ 5283 w 5568"/>
                <a:gd name="T37" fmla="*/ 0 h 1086"/>
                <a:gd name="T38" fmla="*/ 5568 w 5568"/>
                <a:gd name="T39" fmla="*/ 724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68" h="1086">
                  <a:moveTo>
                    <a:pt x="0" y="0"/>
                  </a:moveTo>
                  <a:lnTo>
                    <a:pt x="300" y="724"/>
                  </a:lnTo>
                  <a:lnTo>
                    <a:pt x="585" y="543"/>
                  </a:lnTo>
                  <a:lnTo>
                    <a:pt x="886" y="181"/>
                  </a:lnTo>
                  <a:lnTo>
                    <a:pt x="1171" y="709"/>
                  </a:lnTo>
                  <a:lnTo>
                    <a:pt x="1471" y="241"/>
                  </a:lnTo>
                  <a:lnTo>
                    <a:pt x="1771" y="920"/>
                  </a:lnTo>
                  <a:lnTo>
                    <a:pt x="2056" y="362"/>
                  </a:lnTo>
                  <a:lnTo>
                    <a:pt x="2356" y="634"/>
                  </a:lnTo>
                  <a:lnTo>
                    <a:pt x="2641" y="181"/>
                  </a:lnTo>
                  <a:lnTo>
                    <a:pt x="2942" y="724"/>
                  </a:lnTo>
                  <a:lnTo>
                    <a:pt x="3227" y="75"/>
                  </a:lnTo>
                  <a:lnTo>
                    <a:pt x="3527" y="1086"/>
                  </a:lnTo>
                  <a:lnTo>
                    <a:pt x="3812" y="785"/>
                  </a:lnTo>
                  <a:lnTo>
                    <a:pt x="4112" y="241"/>
                  </a:lnTo>
                  <a:lnTo>
                    <a:pt x="4397" y="936"/>
                  </a:lnTo>
                  <a:lnTo>
                    <a:pt x="4697" y="211"/>
                  </a:lnTo>
                  <a:lnTo>
                    <a:pt x="4983" y="332"/>
                  </a:lnTo>
                  <a:lnTo>
                    <a:pt x="5283" y="0"/>
                  </a:lnTo>
                  <a:lnTo>
                    <a:pt x="5568" y="724"/>
                  </a:lnTo>
                </a:path>
              </a:pathLst>
            </a:custGeom>
            <a:noFill/>
            <a:ln w="9525">
              <a:solidFill>
                <a:srgbClr val="8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59" name="Rectangle 11">
              <a:extLst>
                <a:ext uri="{FF2B5EF4-FFF2-40B4-BE49-F238E27FC236}">
                  <a16:creationId xmlns:a16="http://schemas.microsoft.com/office/drawing/2014/main" id="{76CF5F48-DE94-D29E-DBA0-A86C41BB4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6" y="2064"/>
              <a:ext cx="1136" cy="1272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60" name="Freeform 12">
              <a:extLst>
                <a:ext uri="{FF2B5EF4-FFF2-40B4-BE49-F238E27FC236}">
                  <a16:creationId xmlns:a16="http://schemas.microsoft.com/office/drawing/2014/main" id="{8B45AE76-94BD-B639-3187-B201C74ABB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3" y="1902"/>
              <a:ext cx="4293" cy="1561"/>
            </a:xfrm>
            <a:custGeom>
              <a:avLst/>
              <a:gdLst>
                <a:gd name="T0" fmla="*/ 30 w 4293"/>
                <a:gd name="T1" fmla="*/ 272 h 1433"/>
                <a:gd name="T2" fmla="*/ 0 w 4293"/>
                <a:gd name="T3" fmla="*/ 422 h 1433"/>
                <a:gd name="T4" fmla="*/ 30 w 4293"/>
                <a:gd name="T5" fmla="*/ 573 h 1433"/>
                <a:gd name="T6" fmla="*/ 120 w 4293"/>
                <a:gd name="T7" fmla="*/ 694 h 1433"/>
                <a:gd name="T8" fmla="*/ 151 w 4293"/>
                <a:gd name="T9" fmla="*/ 845 h 1433"/>
                <a:gd name="T10" fmla="*/ 226 w 4293"/>
                <a:gd name="T11" fmla="*/ 1011 h 1433"/>
                <a:gd name="T12" fmla="*/ 361 w 4293"/>
                <a:gd name="T13" fmla="*/ 1086 h 1433"/>
                <a:gd name="T14" fmla="*/ 616 w 4293"/>
                <a:gd name="T15" fmla="*/ 1162 h 1433"/>
                <a:gd name="T16" fmla="*/ 751 w 4293"/>
                <a:gd name="T17" fmla="*/ 1222 h 1433"/>
                <a:gd name="T18" fmla="*/ 1006 w 4293"/>
                <a:gd name="T19" fmla="*/ 1298 h 1433"/>
                <a:gd name="T20" fmla="*/ 1201 w 4293"/>
                <a:gd name="T21" fmla="*/ 1313 h 1433"/>
                <a:gd name="T22" fmla="*/ 1336 w 4293"/>
                <a:gd name="T23" fmla="*/ 1252 h 1433"/>
                <a:gd name="T24" fmla="*/ 1501 w 4293"/>
                <a:gd name="T25" fmla="*/ 1207 h 1433"/>
                <a:gd name="T26" fmla="*/ 1636 w 4293"/>
                <a:gd name="T27" fmla="*/ 1162 h 1433"/>
                <a:gd name="T28" fmla="*/ 1831 w 4293"/>
                <a:gd name="T29" fmla="*/ 1147 h 1433"/>
                <a:gd name="T30" fmla="*/ 2056 w 4293"/>
                <a:gd name="T31" fmla="*/ 1177 h 1433"/>
                <a:gd name="T32" fmla="*/ 2192 w 4293"/>
                <a:gd name="T33" fmla="*/ 1222 h 1433"/>
                <a:gd name="T34" fmla="*/ 2387 w 4293"/>
                <a:gd name="T35" fmla="*/ 1328 h 1433"/>
                <a:gd name="T36" fmla="*/ 2552 w 4293"/>
                <a:gd name="T37" fmla="*/ 1388 h 1433"/>
                <a:gd name="T38" fmla="*/ 2687 w 4293"/>
                <a:gd name="T39" fmla="*/ 1403 h 1433"/>
                <a:gd name="T40" fmla="*/ 2852 w 4293"/>
                <a:gd name="T41" fmla="*/ 1418 h 1433"/>
                <a:gd name="T42" fmla="*/ 3002 w 4293"/>
                <a:gd name="T43" fmla="*/ 1433 h 1433"/>
                <a:gd name="T44" fmla="*/ 3167 w 4293"/>
                <a:gd name="T45" fmla="*/ 1358 h 1433"/>
                <a:gd name="T46" fmla="*/ 3332 w 4293"/>
                <a:gd name="T47" fmla="*/ 1328 h 1433"/>
                <a:gd name="T48" fmla="*/ 3602 w 4293"/>
                <a:gd name="T49" fmla="*/ 1328 h 1433"/>
                <a:gd name="T50" fmla="*/ 3827 w 4293"/>
                <a:gd name="T51" fmla="*/ 1328 h 1433"/>
                <a:gd name="T52" fmla="*/ 4098 w 4293"/>
                <a:gd name="T53" fmla="*/ 1283 h 1433"/>
                <a:gd name="T54" fmla="*/ 4248 w 4293"/>
                <a:gd name="T55" fmla="*/ 1162 h 1433"/>
                <a:gd name="T56" fmla="*/ 4293 w 4293"/>
                <a:gd name="T57" fmla="*/ 996 h 1433"/>
                <a:gd name="T58" fmla="*/ 4278 w 4293"/>
                <a:gd name="T59" fmla="*/ 845 h 1433"/>
                <a:gd name="T60" fmla="*/ 4218 w 4293"/>
                <a:gd name="T61" fmla="*/ 694 h 1433"/>
                <a:gd name="T62" fmla="*/ 4218 w 4293"/>
                <a:gd name="T63" fmla="*/ 543 h 1433"/>
                <a:gd name="T64" fmla="*/ 4248 w 4293"/>
                <a:gd name="T65" fmla="*/ 392 h 1433"/>
                <a:gd name="T66" fmla="*/ 4188 w 4293"/>
                <a:gd name="T67" fmla="*/ 256 h 1433"/>
                <a:gd name="T68" fmla="*/ 4053 w 4293"/>
                <a:gd name="T69" fmla="*/ 166 h 1433"/>
                <a:gd name="T70" fmla="*/ 3887 w 4293"/>
                <a:gd name="T71" fmla="*/ 151 h 1433"/>
                <a:gd name="T72" fmla="*/ 3632 w 4293"/>
                <a:gd name="T73" fmla="*/ 151 h 1433"/>
                <a:gd name="T74" fmla="*/ 3437 w 4293"/>
                <a:gd name="T75" fmla="*/ 166 h 1433"/>
                <a:gd name="T76" fmla="*/ 3272 w 4293"/>
                <a:gd name="T77" fmla="*/ 166 h 1433"/>
                <a:gd name="T78" fmla="*/ 2972 w 4293"/>
                <a:gd name="T79" fmla="*/ 181 h 1433"/>
                <a:gd name="T80" fmla="*/ 2807 w 4293"/>
                <a:gd name="T81" fmla="*/ 136 h 1433"/>
                <a:gd name="T82" fmla="*/ 2387 w 4293"/>
                <a:gd name="T83" fmla="*/ 0 h 1433"/>
                <a:gd name="T84" fmla="*/ 2162 w 4293"/>
                <a:gd name="T85" fmla="*/ 0 h 1433"/>
                <a:gd name="T86" fmla="*/ 1801 w 4293"/>
                <a:gd name="T87" fmla="*/ 30 h 1433"/>
                <a:gd name="T88" fmla="*/ 1636 w 4293"/>
                <a:gd name="T89" fmla="*/ 75 h 1433"/>
                <a:gd name="T90" fmla="*/ 1471 w 4293"/>
                <a:gd name="T91" fmla="*/ 136 h 1433"/>
                <a:gd name="T92" fmla="*/ 1306 w 4293"/>
                <a:gd name="T93" fmla="*/ 226 h 1433"/>
                <a:gd name="T94" fmla="*/ 1141 w 4293"/>
                <a:gd name="T95" fmla="*/ 272 h 1433"/>
                <a:gd name="T96" fmla="*/ 946 w 4293"/>
                <a:gd name="T97" fmla="*/ 272 h 1433"/>
                <a:gd name="T98" fmla="*/ 751 w 4293"/>
                <a:gd name="T99" fmla="*/ 211 h 1433"/>
                <a:gd name="T100" fmla="*/ 586 w 4293"/>
                <a:gd name="T101" fmla="*/ 166 h 1433"/>
                <a:gd name="T102" fmla="*/ 421 w 4293"/>
                <a:gd name="T103" fmla="*/ 136 h 1433"/>
                <a:gd name="T104" fmla="*/ 196 w 4293"/>
                <a:gd name="T105" fmla="*/ 136 h 1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293" h="1433">
                  <a:moveTo>
                    <a:pt x="90" y="181"/>
                  </a:moveTo>
                  <a:lnTo>
                    <a:pt x="60" y="181"/>
                  </a:lnTo>
                  <a:lnTo>
                    <a:pt x="60" y="211"/>
                  </a:lnTo>
                  <a:lnTo>
                    <a:pt x="30" y="241"/>
                  </a:lnTo>
                  <a:lnTo>
                    <a:pt x="30" y="272"/>
                  </a:lnTo>
                  <a:lnTo>
                    <a:pt x="0" y="302"/>
                  </a:lnTo>
                  <a:lnTo>
                    <a:pt x="0" y="332"/>
                  </a:lnTo>
                  <a:lnTo>
                    <a:pt x="0" y="362"/>
                  </a:lnTo>
                  <a:lnTo>
                    <a:pt x="0" y="392"/>
                  </a:lnTo>
                  <a:lnTo>
                    <a:pt x="0" y="422"/>
                  </a:lnTo>
                  <a:lnTo>
                    <a:pt x="0" y="453"/>
                  </a:lnTo>
                  <a:lnTo>
                    <a:pt x="0" y="483"/>
                  </a:lnTo>
                  <a:lnTo>
                    <a:pt x="0" y="513"/>
                  </a:lnTo>
                  <a:lnTo>
                    <a:pt x="0" y="543"/>
                  </a:lnTo>
                  <a:lnTo>
                    <a:pt x="30" y="573"/>
                  </a:lnTo>
                  <a:lnTo>
                    <a:pt x="60" y="604"/>
                  </a:lnTo>
                  <a:lnTo>
                    <a:pt x="90" y="604"/>
                  </a:lnTo>
                  <a:lnTo>
                    <a:pt x="90" y="634"/>
                  </a:lnTo>
                  <a:lnTo>
                    <a:pt x="120" y="664"/>
                  </a:lnTo>
                  <a:lnTo>
                    <a:pt x="120" y="694"/>
                  </a:lnTo>
                  <a:lnTo>
                    <a:pt x="120" y="724"/>
                  </a:lnTo>
                  <a:lnTo>
                    <a:pt x="151" y="754"/>
                  </a:lnTo>
                  <a:lnTo>
                    <a:pt x="151" y="785"/>
                  </a:lnTo>
                  <a:lnTo>
                    <a:pt x="151" y="815"/>
                  </a:lnTo>
                  <a:lnTo>
                    <a:pt x="151" y="845"/>
                  </a:lnTo>
                  <a:lnTo>
                    <a:pt x="151" y="875"/>
                  </a:lnTo>
                  <a:lnTo>
                    <a:pt x="151" y="905"/>
                  </a:lnTo>
                  <a:lnTo>
                    <a:pt x="151" y="935"/>
                  </a:lnTo>
                  <a:lnTo>
                    <a:pt x="196" y="966"/>
                  </a:lnTo>
                  <a:lnTo>
                    <a:pt x="226" y="1011"/>
                  </a:lnTo>
                  <a:lnTo>
                    <a:pt x="256" y="1026"/>
                  </a:lnTo>
                  <a:lnTo>
                    <a:pt x="256" y="1056"/>
                  </a:lnTo>
                  <a:lnTo>
                    <a:pt x="286" y="1056"/>
                  </a:lnTo>
                  <a:lnTo>
                    <a:pt x="331" y="1086"/>
                  </a:lnTo>
                  <a:lnTo>
                    <a:pt x="361" y="1086"/>
                  </a:lnTo>
                  <a:lnTo>
                    <a:pt x="391" y="1101"/>
                  </a:lnTo>
                  <a:lnTo>
                    <a:pt x="421" y="1117"/>
                  </a:lnTo>
                  <a:lnTo>
                    <a:pt x="451" y="1132"/>
                  </a:lnTo>
                  <a:lnTo>
                    <a:pt x="511" y="1147"/>
                  </a:lnTo>
                  <a:lnTo>
                    <a:pt x="616" y="1162"/>
                  </a:lnTo>
                  <a:lnTo>
                    <a:pt x="646" y="1177"/>
                  </a:lnTo>
                  <a:lnTo>
                    <a:pt x="676" y="1192"/>
                  </a:lnTo>
                  <a:lnTo>
                    <a:pt x="691" y="1207"/>
                  </a:lnTo>
                  <a:lnTo>
                    <a:pt x="721" y="1207"/>
                  </a:lnTo>
                  <a:lnTo>
                    <a:pt x="751" y="1222"/>
                  </a:lnTo>
                  <a:lnTo>
                    <a:pt x="811" y="1252"/>
                  </a:lnTo>
                  <a:lnTo>
                    <a:pt x="841" y="1267"/>
                  </a:lnTo>
                  <a:lnTo>
                    <a:pt x="946" y="1283"/>
                  </a:lnTo>
                  <a:lnTo>
                    <a:pt x="976" y="1283"/>
                  </a:lnTo>
                  <a:lnTo>
                    <a:pt x="1006" y="1298"/>
                  </a:lnTo>
                  <a:lnTo>
                    <a:pt x="1036" y="1313"/>
                  </a:lnTo>
                  <a:lnTo>
                    <a:pt x="1081" y="1313"/>
                  </a:lnTo>
                  <a:lnTo>
                    <a:pt x="1141" y="1313"/>
                  </a:lnTo>
                  <a:lnTo>
                    <a:pt x="1171" y="1313"/>
                  </a:lnTo>
                  <a:lnTo>
                    <a:pt x="1201" y="1313"/>
                  </a:lnTo>
                  <a:lnTo>
                    <a:pt x="1231" y="1298"/>
                  </a:lnTo>
                  <a:lnTo>
                    <a:pt x="1246" y="1283"/>
                  </a:lnTo>
                  <a:lnTo>
                    <a:pt x="1276" y="1267"/>
                  </a:lnTo>
                  <a:lnTo>
                    <a:pt x="1306" y="1267"/>
                  </a:lnTo>
                  <a:lnTo>
                    <a:pt x="1336" y="1252"/>
                  </a:lnTo>
                  <a:lnTo>
                    <a:pt x="1366" y="1237"/>
                  </a:lnTo>
                  <a:lnTo>
                    <a:pt x="1396" y="1237"/>
                  </a:lnTo>
                  <a:lnTo>
                    <a:pt x="1441" y="1222"/>
                  </a:lnTo>
                  <a:lnTo>
                    <a:pt x="1471" y="1207"/>
                  </a:lnTo>
                  <a:lnTo>
                    <a:pt x="1501" y="1207"/>
                  </a:lnTo>
                  <a:lnTo>
                    <a:pt x="1531" y="1192"/>
                  </a:lnTo>
                  <a:lnTo>
                    <a:pt x="1561" y="1177"/>
                  </a:lnTo>
                  <a:lnTo>
                    <a:pt x="1576" y="1177"/>
                  </a:lnTo>
                  <a:lnTo>
                    <a:pt x="1606" y="1177"/>
                  </a:lnTo>
                  <a:lnTo>
                    <a:pt x="1636" y="1162"/>
                  </a:lnTo>
                  <a:lnTo>
                    <a:pt x="1696" y="1147"/>
                  </a:lnTo>
                  <a:lnTo>
                    <a:pt x="1726" y="1147"/>
                  </a:lnTo>
                  <a:lnTo>
                    <a:pt x="1756" y="1147"/>
                  </a:lnTo>
                  <a:lnTo>
                    <a:pt x="1801" y="1147"/>
                  </a:lnTo>
                  <a:lnTo>
                    <a:pt x="1831" y="1147"/>
                  </a:lnTo>
                  <a:lnTo>
                    <a:pt x="1861" y="1147"/>
                  </a:lnTo>
                  <a:lnTo>
                    <a:pt x="1891" y="1147"/>
                  </a:lnTo>
                  <a:lnTo>
                    <a:pt x="1921" y="1147"/>
                  </a:lnTo>
                  <a:lnTo>
                    <a:pt x="1951" y="1162"/>
                  </a:lnTo>
                  <a:lnTo>
                    <a:pt x="2056" y="1177"/>
                  </a:lnTo>
                  <a:lnTo>
                    <a:pt x="2086" y="1177"/>
                  </a:lnTo>
                  <a:lnTo>
                    <a:pt x="2117" y="1192"/>
                  </a:lnTo>
                  <a:lnTo>
                    <a:pt x="2132" y="1207"/>
                  </a:lnTo>
                  <a:lnTo>
                    <a:pt x="2162" y="1207"/>
                  </a:lnTo>
                  <a:lnTo>
                    <a:pt x="2192" y="1222"/>
                  </a:lnTo>
                  <a:lnTo>
                    <a:pt x="2222" y="1237"/>
                  </a:lnTo>
                  <a:lnTo>
                    <a:pt x="2252" y="1252"/>
                  </a:lnTo>
                  <a:lnTo>
                    <a:pt x="2282" y="1267"/>
                  </a:lnTo>
                  <a:lnTo>
                    <a:pt x="2327" y="1298"/>
                  </a:lnTo>
                  <a:lnTo>
                    <a:pt x="2387" y="1328"/>
                  </a:lnTo>
                  <a:lnTo>
                    <a:pt x="2417" y="1328"/>
                  </a:lnTo>
                  <a:lnTo>
                    <a:pt x="2447" y="1343"/>
                  </a:lnTo>
                  <a:lnTo>
                    <a:pt x="2477" y="1358"/>
                  </a:lnTo>
                  <a:lnTo>
                    <a:pt x="2522" y="1373"/>
                  </a:lnTo>
                  <a:lnTo>
                    <a:pt x="2552" y="1388"/>
                  </a:lnTo>
                  <a:lnTo>
                    <a:pt x="2582" y="1388"/>
                  </a:lnTo>
                  <a:lnTo>
                    <a:pt x="2612" y="1388"/>
                  </a:lnTo>
                  <a:lnTo>
                    <a:pt x="2642" y="1403"/>
                  </a:lnTo>
                  <a:lnTo>
                    <a:pt x="2657" y="1403"/>
                  </a:lnTo>
                  <a:lnTo>
                    <a:pt x="2687" y="1403"/>
                  </a:lnTo>
                  <a:lnTo>
                    <a:pt x="2717" y="1403"/>
                  </a:lnTo>
                  <a:lnTo>
                    <a:pt x="2747" y="1403"/>
                  </a:lnTo>
                  <a:lnTo>
                    <a:pt x="2807" y="1418"/>
                  </a:lnTo>
                  <a:lnTo>
                    <a:pt x="2837" y="1418"/>
                  </a:lnTo>
                  <a:lnTo>
                    <a:pt x="2852" y="1418"/>
                  </a:lnTo>
                  <a:lnTo>
                    <a:pt x="2882" y="1433"/>
                  </a:lnTo>
                  <a:lnTo>
                    <a:pt x="2912" y="1433"/>
                  </a:lnTo>
                  <a:lnTo>
                    <a:pt x="2942" y="1433"/>
                  </a:lnTo>
                  <a:lnTo>
                    <a:pt x="2972" y="1433"/>
                  </a:lnTo>
                  <a:lnTo>
                    <a:pt x="3002" y="1433"/>
                  </a:lnTo>
                  <a:lnTo>
                    <a:pt x="3047" y="1403"/>
                  </a:lnTo>
                  <a:lnTo>
                    <a:pt x="3077" y="1388"/>
                  </a:lnTo>
                  <a:lnTo>
                    <a:pt x="3107" y="1388"/>
                  </a:lnTo>
                  <a:lnTo>
                    <a:pt x="3137" y="1373"/>
                  </a:lnTo>
                  <a:lnTo>
                    <a:pt x="3167" y="1358"/>
                  </a:lnTo>
                  <a:lnTo>
                    <a:pt x="3197" y="1343"/>
                  </a:lnTo>
                  <a:lnTo>
                    <a:pt x="3242" y="1343"/>
                  </a:lnTo>
                  <a:lnTo>
                    <a:pt x="3272" y="1343"/>
                  </a:lnTo>
                  <a:lnTo>
                    <a:pt x="3302" y="1328"/>
                  </a:lnTo>
                  <a:lnTo>
                    <a:pt x="3332" y="1328"/>
                  </a:lnTo>
                  <a:lnTo>
                    <a:pt x="3362" y="1328"/>
                  </a:lnTo>
                  <a:lnTo>
                    <a:pt x="3467" y="1328"/>
                  </a:lnTo>
                  <a:lnTo>
                    <a:pt x="3542" y="1328"/>
                  </a:lnTo>
                  <a:lnTo>
                    <a:pt x="3572" y="1328"/>
                  </a:lnTo>
                  <a:lnTo>
                    <a:pt x="3602" y="1328"/>
                  </a:lnTo>
                  <a:lnTo>
                    <a:pt x="3632" y="1328"/>
                  </a:lnTo>
                  <a:lnTo>
                    <a:pt x="3662" y="1328"/>
                  </a:lnTo>
                  <a:lnTo>
                    <a:pt x="3752" y="1328"/>
                  </a:lnTo>
                  <a:lnTo>
                    <a:pt x="3797" y="1328"/>
                  </a:lnTo>
                  <a:lnTo>
                    <a:pt x="3827" y="1328"/>
                  </a:lnTo>
                  <a:lnTo>
                    <a:pt x="3902" y="1328"/>
                  </a:lnTo>
                  <a:lnTo>
                    <a:pt x="3932" y="1328"/>
                  </a:lnTo>
                  <a:lnTo>
                    <a:pt x="3992" y="1298"/>
                  </a:lnTo>
                  <a:lnTo>
                    <a:pt x="4083" y="1298"/>
                  </a:lnTo>
                  <a:lnTo>
                    <a:pt x="4098" y="1283"/>
                  </a:lnTo>
                  <a:lnTo>
                    <a:pt x="4128" y="1267"/>
                  </a:lnTo>
                  <a:lnTo>
                    <a:pt x="4158" y="1252"/>
                  </a:lnTo>
                  <a:lnTo>
                    <a:pt x="4188" y="1222"/>
                  </a:lnTo>
                  <a:lnTo>
                    <a:pt x="4218" y="1192"/>
                  </a:lnTo>
                  <a:lnTo>
                    <a:pt x="4248" y="1162"/>
                  </a:lnTo>
                  <a:lnTo>
                    <a:pt x="4263" y="1117"/>
                  </a:lnTo>
                  <a:lnTo>
                    <a:pt x="4278" y="1086"/>
                  </a:lnTo>
                  <a:lnTo>
                    <a:pt x="4293" y="1056"/>
                  </a:lnTo>
                  <a:lnTo>
                    <a:pt x="4293" y="1026"/>
                  </a:lnTo>
                  <a:lnTo>
                    <a:pt x="4293" y="996"/>
                  </a:lnTo>
                  <a:lnTo>
                    <a:pt x="4293" y="966"/>
                  </a:lnTo>
                  <a:lnTo>
                    <a:pt x="4293" y="935"/>
                  </a:lnTo>
                  <a:lnTo>
                    <a:pt x="4293" y="905"/>
                  </a:lnTo>
                  <a:lnTo>
                    <a:pt x="4293" y="875"/>
                  </a:lnTo>
                  <a:lnTo>
                    <a:pt x="4278" y="845"/>
                  </a:lnTo>
                  <a:lnTo>
                    <a:pt x="4263" y="815"/>
                  </a:lnTo>
                  <a:lnTo>
                    <a:pt x="4248" y="785"/>
                  </a:lnTo>
                  <a:lnTo>
                    <a:pt x="4248" y="754"/>
                  </a:lnTo>
                  <a:lnTo>
                    <a:pt x="4248" y="724"/>
                  </a:lnTo>
                  <a:lnTo>
                    <a:pt x="4218" y="694"/>
                  </a:lnTo>
                  <a:lnTo>
                    <a:pt x="4218" y="664"/>
                  </a:lnTo>
                  <a:lnTo>
                    <a:pt x="4218" y="634"/>
                  </a:lnTo>
                  <a:lnTo>
                    <a:pt x="4218" y="604"/>
                  </a:lnTo>
                  <a:lnTo>
                    <a:pt x="4218" y="573"/>
                  </a:lnTo>
                  <a:lnTo>
                    <a:pt x="4218" y="543"/>
                  </a:lnTo>
                  <a:lnTo>
                    <a:pt x="4218" y="513"/>
                  </a:lnTo>
                  <a:lnTo>
                    <a:pt x="4218" y="483"/>
                  </a:lnTo>
                  <a:lnTo>
                    <a:pt x="4218" y="453"/>
                  </a:lnTo>
                  <a:lnTo>
                    <a:pt x="4218" y="422"/>
                  </a:lnTo>
                  <a:lnTo>
                    <a:pt x="4248" y="392"/>
                  </a:lnTo>
                  <a:lnTo>
                    <a:pt x="4248" y="362"/>
                  </a:lnTo>
                  <a:lnTo>
                    <a:pt x="4248" y="332"/>
                  </a:lnTo>
                  <a:lnTo>
                    <a:pt x="4248" y="302"/>
                  </a:lnTo>
                  <a:lnTo>
                    <a:pt x="4218" y="287"/>
                  </a:lnTo>
                  <a:lnTo>
                    <a:pt x="4188" y="256"/>
                  </a:lnTo>
                  <a:lnTo>
                    <a:pt x="4158" y="226"/>
                  </a:lnTo>
                  <a:lnTo>
                    <a:pt x="4128" y="196"/>
                  </a:lnTo>
                  <a:lnTo>
                    <a:pt x="4098" y="181"/>
                  </a:lnTo>
                  <a:lnTo>
                    <a:pt x="4083" y="181"/>
                  </a:lnTo>
                  <a:lnTo>
                    <a:pt x="4053" y="166"/>
                  </a:lnTo>
                  <a:lnTo>
                    <a:pt x="3992" y="151"/>
                  </a:lnTo>
                  <a:lnTo>
                    <a:pt x="3962" y="151"/>
                  </a:lnTo>
                  <a:lnTo>
                    <a:pt x="3932" y="151"/>
                  </a:lnTo>
                  <a:lnTo>
                    <a:pt x="3902" y="151"/>
                  </a:lnTo>
                  <a:lnTo>
                    <a:pt x="3887" y="151"/>
                  </a:lnTo>
                  <a:lnTo>
                    <a:pt x="3827" y="151"/>
                  </a:lnTo>
                  <a:lnTo>
                    <a:pt x="3797" y="151"/>
                  </a:lnTo>
                  <a:lnTo>
                    <a:pt x="3767" y="151"/>
                  </a:lnTo>
                  <a:lnTo>
                    <a:pt x="3662" y="151"/>
                  </a:lnTo>
                  <a:lnTo>
                    <a:pt x="3632" y="151"/>
                  </a:lnTo>
                  <a:lnTo>
                    <a:pt x="3602" y="151"/>
                  </a:lnTo>
                  <a:lnTo>
                    <a:pt x="3572" y="151"/>
                  </a:lnTo>
                  <a:lnTo>
                    <a:pt x="3497" y="151"/>
                  </a:lnTo>
                  <a:lnTo>
                    <a:pt x="3467" y="151"/>
                  </a:lnTo>
                  <a:lnTo>
                    <a:pt x="3437" y="166"/>
                  </a:lnTo>
                  <a:lnTo>
                    <a:pt x="3392" y="166"/>
                  </a:lnTo>
                  <a:lnTo>
                    <a:pt x="3362" y="166"/>
                  </a:lnTo>
                  <a:lnTo>
                    <a:pt x="3332" y="166"/>
                  </a:lnTo>
                  <a:lnTo>
                    <a:pt x="3302" y="166"/>
                  </a:lnTo>
                  <a:lnTo>
                    <a:pt x="3272" y="166"/>
                  </a:lnTo>
                  <a:lnTo>
                    <a:pt x="3242" y="166"/>
                  </a:lnTo>
                  <a:lnTo>
                    <a:pt x="3197" y="181"/>
                  </a:lnTo>
                  <a:lnTo>
                    <a:pt x="3167" y="181"/>
                  </a:lnTo>
                  <a:lnTo>
                    <a:pt x="3077" y="181"/>
                  </a:lnTo>
                  <a:lnTo>
                    <a:pt x="2972" y="181"/>
                  </a:lnTo>
                  <a:lnTo>
                    <a:pt x="2942" y="181"/>
                  </a:lnTo>
                  <a:lnTo>
                    <a:pt x="2912" y="181"/>
                  </a:lnTo>
                  <a:lnTo>
                    <a:pt x="2882" y="151"/>
                  </a:lnTo>
                  <a:lnTo>
                    <a:pt x="2837" y="151"/>
                  </a:lnTo>
                  <a:lnTo>
                    <a:pt x="2807" y="136"/>
                  </a:lnTo>
                  <a:lnTo>
                    <a:pt x="2657" y="121"/>
                  </a:lnTo>
                  <a:lnTo>
                    <a:pt x="2552" y="30"/>
                  </a:lnTo>
                  <a:lnTo>
                    <a:pt x="2447" y="15"/>
                  </a:lnTo>
                  <a:lnTo>
                    <a:pt x="2417" y="15"/>
                  </a:lnTo>
                  <a:lnTo>
                    <a:pt x="2387" y="0"/>
                  </a:lnTo>
                  <a:lnTo>
                    <a:pt x="2357" y="0"/>
                  </a:lnTo>
                  <a:lnTo>
                    <a:pt x="2327" y="0"/>
                  </a:lnTo>
                  <a:lnTo>
                    <a:pt x="2297" y="0"/>
                  </a:lnTo>
                  <a:lnTo>
                    <a:pt x="2222" y="0"/>
                  </a:lnTo>
                  <a:lnTo>
                    <a:pt x="2162" y="0"/>
                  </a:lnTo>
                  <a:lnTo>
                    <a:pt x="2132" y="0"/>
                  </a:lnTo>
                  <a:lnTo>
                    <a:pt x="2117" y="0"/>
                  </a:lnTo>
                  <a:lnTo>
                    <a:pt x="1996" y="15"/>
                  </a:lnTo>
                  <a:lnTo>
                    <a:pt x="1891" y="15"/>
                  </a:lnTo>
                  <a:lnTo>
                    <a:pt x="1801" y="30"/>
                  </a:lnTo>
                  <a:lnTo>
                    <a:pt x="1771" y="30"/>
                  </a:lnTo>
                  <a:lnTo>
                    <a:pt x="1726" y="45"/>
                  </a:lnTo>
                  <a:lnTo>
                    <a:pt x="1696" y="60"/>
                  </a:lnTo>
                  <a:lnTo>
                    <a:pt x="1666" y="75"/>
                  </a:lnTo>
                  <a:lnTo>
                    <a:pt x="1636" y="75"/>
                  </a:lnTo>
                  <a:lnTo>
                    <a:pt x="1606" y="90"/>
                  </a:lnTo>
                  <a:lnTo>
                    <a:pt x="1576" y="106"/>
                  </a:lnTo>
                  <a:lnTo>
                    <a:pt x="1561" y="121"/>
                  </a:lnTo>
                  <a:lnTo>
                    <a:pt x="1501" y="136"/>
                  </a:lnTo>
                  <a:lnTo>
                    <a:pt x="1471" y="136"/>
                  </a:lnTo>
                  <a:lnTo>
                    <a:pt x="1441" y="151"/>
                  </a:lnTo>
                  <a:lnTo>
                    <a:pt x="1396" y="181"/>
                  </a:lnTo>
                  <a:lnTo>
                    <a:pt x="1366" y="196"/>
                  </a:lnTo>
                  <a:lnTo>
                    <a:pt x="1336" y="211"/>
                  </a:lnTo>
                  <a:lnTo>
                    <a:pt x="1306" y="226"/>
                  </a:lnTo>
                  <a:lnTo>
                    <a:pt x="1276" y="226"/>
                  </a:lnTo>
                  <a:lnTo>
                    <a:pt x="1246" y="241"/>
                  </a:lnTo>
                  <a:lnTo>
                    <a:pt x="1231" y="256"/>
                  </a:lnTo>
                  <a:lnTo>
                    <a:pt x="1201" y="256"/>
                  </a:lnTo>
                  <a:lnTo>
                    <a:pt x="1141" y="272"/>
                  </a:lnTo>
                  <a:lnTo>
                    <a:pt x="1051" y="287"/>
                  </a:lnTo>
                  <a:lnTo>
                    <a:pt x="1036" y="287"/>
                  </a:lnTo>
                  <a:lnTo>
                    <a:pt x="1006" y="287"/>
                  </a:lnTo>
                  <a:lnTo>
                    <a:pt x="976" y="272"/>
                  </a:lnTo>
                  <a:lnTo>
                    <a:pt x="946" y="272"/>
                  </a:lnTo>
                  <a:lnTo>
                    <a:pt x="886" y="256"/>
                  </a:lnTo>
                  <a:lnTo>
                    <a:pt x="871" y="256"/>
                  </a:lnTo>
                  <a:lnTo>
                    <a:pt x="811" y="241"/>
                  </a:lnTo>
                  <a:lnTo>
                    <a:pt x="781" y="226"/>
                  </a:lnTo>
                  <a:lnTo>
                    <a:pt x="751" y="211"/>
                  </a:lnTo>
                  <a:lnTo>
                    <a:pt x="691" y="196"/>
                  </a:lnTo>
                  <a:lnTo>
                    <a:pt x="676" y="181"/>
                  </a:lnTo>
                  <a:lnTo>
                    <a:pt x="646" y="181"/>
                  </a:lnTo>
                  <a:lnTo>
                    <a:pt x="616" y="166"/>
                  </a:lnTo>
                  <a:lnTo>
                    <a:pt x="586" y="166"/>
                  </a:lnTo>
                  <a:lnTo>
                    <a:pt x="556" y="151"/>
                  </a:lnTo>
                  <a:lnTo>
                    <a:pt x="511" y="151"/>
                  </a:lnTo>
                  <a:lnTo>
                    <a:pt x="481" y="151"/>
                  </a:lnTo>
                  <a:lnTo>
                    <a:pt x="451" y="136"/>
                  </a:lnTo>
                  <a:lnTo>
                    <a:pt x="421" y="136"/>
                  </a:lnTo>
                  <a:lnTo>
                    <a:pt x="391" y="136"/>
                  </a:lnTo>
                  <a:lnTo>
                    <a:pt x="286" y="136"/>
                  </a:lnTo>
                  <a:lnTo>
                    <a:pt x="256" y="136"/>
                  </a:lnTo>
                  <a:lnTo>
                    <a:pt x="226" y="136"/>
                  </a:lnTo>
                  <a:lnTo>
                    <a:pt x="196" y="136"/>
                  </a:lnTo>
                  <a:lnTo>
                    <a:pt x="166" y="136"/>
                  </a:lnTo>
                  <a:lnTo>
                    <a:pt x="151" y="136"/>
                  </a:lnTo>
                  <a:lnTo>
                    <a:pt x="120" y="151"/>
                  </a:lnTo>
                  <a:lnTo>
                    <a:pt x="90" y="181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1" name="Line 13">
              <a:extLst>
                <a:ext uri="{FF2B5EF4-FFF2-40B4-BE49-F238E27FC236}">
                  <a16:creationId xmlns:a16="http://schemas.microsoft.com/office/drawing/2014/main" id="{368030AB-051E-C373-E459-78A4C1C87B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0" y="1499"/>
              <a:ext cx="15" cy="21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2" name="Line 14">
              <a:extLst>
                <a:ext uri="{FF2B5EF4-FFF2-40B4-BE49-F238E27FC236}">
                  <a16:creationId xmlns:a16="http://schemas.microsoft.com/office/drawing/2014/main" id="{CCF6E2CC-DB61-7416-C8D7-5F87AADB5B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15" y="3657"/>
              <a:ext cx="556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3" name="Line 15">
              <a:extLst>
                <a:ext uri="{FF2B5EF4-FFF2-40B4-BE49-F238E27FC236}">
                  <a16:creationId xmlns:a16="http://schemas.microsoft.com/office/drawing/2014/main" id="{65D88E21-8496-CD24-71DD-C63B969EFB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0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4" name="Line 16">
              <a:extLst>
                <a:ext uri="{FF2B5EF4-FFF2-40B4-BE49-F238E27FC236}">
                  <a16:creationId xmlns:a16="http://schemas.microsoft.com/office/drawing/2014/main" id="{620D64C4-3748-4D1C-8770-6CD238E674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60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5" name="Line 17">
              <a:extLst>
                <a:ext uri="{FF2B5EF4-FFF2-40B4-BE49-F238E27FC236}">
                  <a16:creationId xmlns:a16="http://schemas.microsoft.com/office/drawing/2014/main" id="{469E589D-F475-2C21-6DFE-643348BA61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45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6" name="Line 18">
              <a:extLst>
                <a:ext uri="{FF2B5EF4-FFF2-40B4-BE49-F238E27FC236}">
                  <a16:creationId xmlns:a16="http://schemas.microsoft.com/office/drawing/2014/main" id="{A515C703-DBAB-26E4-B1A1-37F0E325C6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4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7" name="Line 19">
              <a:extLst>
                <a:ext uri="{FF2B5EF4-FFF2-40B4-BE49-F238E27FC236}">
                  <a16:creationId xmlns:a16="http://schemas.microsoft.com/office/drawing/2014/main" id="{C71A748C-84A5-5AA8-014A-E248FDAD35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3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8" name="Line 20">
              <a:extLst>
                <a:ext uri="{FF2B5EF4-FFF2-40B4-BE49-F238E27FC236}">
                  <a16:creationId xmlns:a16="http://schemas.microsoft.com/office/drawing/2014/main" id="{D813E216-FFEF-887C-8CDF-66AA3391A7B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3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9" name="Line 21">
              <a:extLst>
                <a:ext uri="{FF2B5EF4-FFF2-40B4-BE49-F238E27FC236}">
                  <a16:creationId xmlns:a16="http://schemas.microsoft.com/office/drawing/2014/main" id="{A8D381A2-2DBE-F850-BC44-E04EE3B58A5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1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0" name="Line 22">
              <a:extLst>
                <a:ext uri="{FF2B5EF4-FFF2-40B4-BE49-F238E27FC236}">
                  <a16:creationId xmlns:a16="http://schemas.microsoft.com/office/drawing/2014/main" id="{5D58635A-B29A-FADF-8F95-5CFE695D8F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16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1" name="Line 23">
              <a:extLst>
                <a:ext uri="{FF2B5EF4-FFF2-40B4-BE49-F238E27FC236}">
                  <a16:creationId xmlns:a16="http://schemas.microsoft.com/office/drawing/2014/main" id="{31190AC1-F8E9-490B-8A5B-6FD1888E26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01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2" name="Line 24">
              <a:extLst>
                <a:ext uri="{FF2B5EF4-FFF2-40B4-BE49-F238E27FC236}">
                  <a16:creationId xmlns:a16="http://schemas.microsoft.com/office/drawing/2014/main" id="{C9FC8386-80CF-A73A-CBD7-9B0A94C72B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801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3" name="Line 25">
              <a:extLst>
                <a:ext uri="{FF2B5EF4-FFF2-40B4-BE49-F238E27FC236}">
                  <a16:creationId xmlns:a16="http://schemas.microsoft.com/office/drawing/2014/main" id="{9C7890A3-F578-DDB8-098D-DE4420D715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87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4" name="Line 26">
              <a:extLst>
                <a:ext uri="{FF2B5EF4-FFF2-40B4-BE49-F238E27FC236}">
                  <a16:creationId xmlns:a16="http://schemas.microsoft.com/office/drawing/2014/main" id="{A3D1A565-210B-F5A5-FC87-B2E695201E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8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5" name="Line 27">
              <a:extLst>
                <a:ext uri="{FF2B5EF4-FFF2-40B4-BE49-F238E27FC236}">
                  <a16:creationId xmlns:a16="http://schemas.microsoft.com/office/drawing/2014/main" id="{88FF1560-B1FE-6D40-17B7-2B3BB25157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72" y="3657"/>
              <a:ext cx="15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6" name="Line 28">
              <a:extLst>
                <a:ext uri="{FF2B5EF4-FFF2-40B4-BE49-F238E27FC236}">
                  <a16:creationId xmlns:a16="http://schemas.microsoft.com/office/drawing/2014/main" id="{BE99F1DD-D0FD-2905-B0B9-B01CD85C79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72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7" name="Line 29">
              <a:extLst>
                <a:ext uri="{FF2B5EF4-FFF2-40B4-BE49-F238E27FC236}">
                  <a16:creationId xmlns:a16="http://schemas.microsoft.com/office/drawing/2014/main" id="{35127695-E063-4602-F923-8629EF98B7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72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8" name="Line 30">
              <a:extLst>
                <a:ext uri="{FF2B5EF4-FFF2-40B4-BE49-F238E27FC236}">
                  <a16:creationId xmlns:a16="http://schemas.microsoft.com/office/drawing/2014/main" id="{AC07C564-60F8-2CBF-69E9-B828C90A9C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5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9" name="Line 31">
              <a:extLst>
                <a:ext uri="{FF2B5EF4-FFF2-40B4-BE49-F238E27FC236}">
                  <a16:creationId xmlns:a16="http://schemas.microsoft.com/office/drawing/2014/main" id="{4E6BDD72-3445-DF1C-84A9-FEB15D3599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57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80" name="Line 32">
              <a:extLst>
                <a:ext uri="{FF2B5EF4-FFF2-40B4-BE49-F238E27FC236}">
                  <a16:creationId xmlns:a16="http://schemas.microsoft.com/office/drawing/2014/main" id="{33B4956A-54E1-59A1-1CFD-270ABE2839E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43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81" name="Line 33">
              <a:extLst>
                <a:ext uri="{FF2B5EF4-FFF2-40B4-BE49-F238E27FC236}">
                  <a16:creationId xmlns:a16="http://schemas.microsoft.com/office/drawing/2014/main" id="{59E42613-084C-7D4C-28E1-5C25EEFFB0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43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82" name="Line 34">
              <a:extLst>
                <a:ext uri="{FF2B5EF4-FFF2-40B4-BE49-F238E27FC236}">
                  <a16:creationId xmlns:a16="http://schemas.microsoft.com/office/drawing/2014/main" id="{5AF644E7-9661-5A94-C24B-94B41D7C14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28" y="3657"/>
              <a:ext cx="1" cy="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83" name="Freeform 35">
              <a:extLst>
                <a:ext uri="{FF2B5EF4-FFF2-40B4-BE49-F238E27FC236}">
                  <a16:creationId xmlns:a16="http://schemas.microsoft.com/office/drawing/2014/main" id="{5E4EFAF0-7D69-7567-FF2B-182BF2DC8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" y="2842"/>
              <a:ext cx="225" cy="91"/>
            </a:xfrm>
            <a:custGeom>
              <a:avLst/>
              <a:gdLst>
                <a:gd name="T0" fmla="*/ 105 w 225"/>
                <a:gd name="T1" fmla="*/ 91 h 91"/>
                <a:gd name="T2" fmla="*/ 225 w 225"/>
                <a:gd name="T3" fmla="*/ 45 h 91"/>
                <a:gd name="T4" fmla="*/ 105 w 225"/>
                <a:gd name="T5" fmla="*/ 0 h 91"/>
                <a:gd name="T6" fmla="*/ 0 w 225"/>
                <a:gd name="T7" fmla="*/ 45 h 91"/>
                <a:gd name="T8" fmla="*/ 105 w 22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1">
                  <a:moveTo>
                    <a:pt x="105" y="91"/>
                  </a:moveTo>
                  <a:lnTo>
                    <a:pt x="225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84" name="Freeform 36">
              <a:extLst>
                <a:ext uri="{FF2B5EF4-FFF2-40B4-BE49-F238E27FC236}">
                  <a16:creationId xmlns:a16="http://schemas.microsoft.com/office/drawing/2014/main" id="{63635FFD-EABF-FB16-1D2C-BCD7688A8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5" y="2661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85" name="Freeform 37">
              <a:extLst>
                <a:ext uri="{FF2B5EF4-FFF2-40B4-BE49-F238E27FC236}">
                  <a16:creationId xmlns:a16="http://schemas.microsoft.com/office/drawing/2014/main" id="{6DAD4470-5A9E-4171-F73E-0AD99B7420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55" y="2299"/>
              <a:ext cx="211" cy="90"/>
            </a:xfrm>
            <a:custGeom>
              <a:avLst/>
              <a:gdLst>
                <a:gd name="T0" fmla="*/ 106 w 211"/>
                <a:gd name="T1" fmla="*/ 90 h 90"/>
                <a:gd name="T2" fmla="*/ 211 w 211"/>
                <a:gd name="T3" fmla="*/ 45 h 90"/>
                <a:gd name="T4" fmla="*/ 106 w 211"/>
                <a:gd name="T5" fmla="*/ 0 h 90"/>
                <a:gd name="T6" fmla="*/ 0 w 211"/>
                <a:gd name="T7" fmla="*/ 45 h 90"/>
                <a:gd name="T8" fmla="*/ 106 w 211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90">
                  <a:moveTo>
                    <a:pt x="106" y="90"/>
                  </a:moveTo>
                  <a:lnTo>
                    <a:pt x="211" y="45"/>
                  </a:lnTo>
                  <a:lnTo>
                    <a:pt x="106" y="0"/>
                  </a:lnTo>
                  <a:lnTo>
                    <a:pt x="0" y="45"/>
                  </a:lnTo>
                  <a:lnTo>
                    <a:pt x="106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86" name="Freeform 38">
              <a:extLst>
                <a:ext uri="{FF2B5EF4-FFF2-40B4-BE49-F238E27FC236}">
                  <a16:creationId xmlns:a16="http://schemas.microsoft.com/office/drawing/2014/main" id="{5B3ED4AB-67EE-4763-5B4F-445B26E96D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6" y="2827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87" name="Freeform 39">
              <a:extLst>
                <a:ext uri="{FF2B5EF4-FFF2-40B4-BE49-F238E27FC236}">
                  <a16:creationId xmlns:a16="http://schemas.microsoft.com/office/drawing/2014/main" id="{63DE9389-3FB8-6708-BDFC-D24BA7E0641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" y="2359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88" name="Freeform 40">
              <a:extLst>
                <a:ext uri="{FF2B5EF4-FFF2-40B4-BE49-F238E27FC236}">
                  <a16:creationId xmlns:a16="http://schemas.microsoft.com/office/drawing/2014/main" id="{EF5D4727-6C1B-F05E-6F33-763F77B2B0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6" y="3053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6 h 91"/>
                <a:gd name="T4" fmla="*/ 105 w 210"/>
                <a:gd name="T5" fmla="*/ 0 h 91"/>
                <a:gd name="T6" fmla="*/ 0 w 210"/>
                <a:gd name="T7" fmla="*/ 46 h 91"/>
                <a:gd name="T8" fmla="*/ 105 w 21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89" name="Freeform 41">
              <a:extLst>
                <a:ext uri="{FF2B5EF4-FFF2-40B4-BE49-F238E27FC236}">
                  <a16:creationId xmlns:a16="http://schemas.microsoft.com/office/drawing/2014/main" id="{6286EFC9-077E-1BD4-0422-51F8DBEDF9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" y="2480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0" name="Freeform 42">
              <a:extLst>
                <a:ext uri="{FF2B5EF4-FFF2-40B4-BE49-F238E27FC236}">
                  <a16:creationId xmlns:a16="http://schemas.microsoft.com/office/drawing/2014/main" id="{AE97C852-1DC3-8CBE-5FEF-C4EBD54E5D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6" y="2767"/>
              <a:ext cx="210" cy="75"/>
            </a:xfrm>
            <a:custGeom>
              <a:avLst/>
              <a:gdLst>
                <a:gd name="T0" fmla="*/ 105 w 210"/>
                <a:gd name="T1" fmla="*/ 75 h 75"/>
                <a:gd name="T2" fmla="*/ 210 w 210"/>
                <a:gd name="T3" fmla="*/ 30 h 75"/>
                <a:gd name="T4" fmla="*/ 105 w 210"/>
                <a:gd name="T5" fmla="*/ 0 h 75"/>
                <a:gd name="T6" fmla="*/ 0 w 210"/>
                <a:gd name="T7" fmla="*/ 30 h 75"/>
                <a:gd name="T8" fmla="*/ 105 w 210"/>
                <a:gd name="T9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75">
                  <a:moveTo>
                    <a:pt x="105" y="75"/>
                  </a:moveTo>
                  <a:lnTo>
                    <a:pt x="210" y="30"/>
                  </a:lnTo>
                  <a:lnTo>
                    <a:pt x="105" y="0"/>
                  </a:lnTo>
                  <a:lnTo>
                    <a:pt x="0" y="30"/>
                  </a:lnTo>
                  <a:lnTo>
                    <a:pt x="105" y="75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1" name="Freeform 43">
              <a:extLst>
                <a:ext uri="{FF2B5EF4-FFF2-40B4-BE49-F238E27FC236}">
                  <a16:creationId xmlns:a16="http://schemas.microsoft.com/office/drawing/2014/main" id="{BD8DC841-58D3-0EF1-B97E-707FE4EBF8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1" y="2299"/>
              <a:ext cx="225" cy="90"/>
            </a:xfrm>
            <a:custGeom>
              <a:avLst/>
              <a:gdLst>
                <a:gd name="T0" fmla="*/ 105 w 225"/>
                <a:gd name="T1" fmla="*/ 90 h 90"/>
                <a:gd name="T2" fmla="*/ 225 w 225"/>
                <a:gd name="T3" fmla="*/ 45 h 90"/>
                <a:gd name="T4" fmla="*/ 105 w 225"/>
                <a:gd name="T5" fmla="*/ 0 h 90"/>
                <a:gd name="T6" fmla="*/ 0 w 225"/>
                <a:gd name="T7" fmla="*/ 45 h 90"/>
                <a:gd name="T8" fmla="*/ 105 w 225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0">
                  <a:moveTo>
                    <a:pt x="105" y="90"/>
                  </a:moveTo>
                  <a:lnTo>
                    <a:pt x="225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2" name="Freeform 44">
              <a:extLst>
                <a:ext uri="{FF2B5EF4-FFF2-40B4-BE49-F238E27FC236}">
                  <a16:creationId xmlns:a16="http://schemas.microsoft.com/office/drawing/2014/main" id="{1F12F98C-73AA-772B-4425-58C8E00921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7" y="2842"/>
              <a:ext cx="225" cy="91"/>
            </a:xfrm>
            <a:custGeom>
              <a:avLst/>
              <a:gdLst>
                <a:gd name="T0" fmla="*/ 120 w 225"/>
                <a:gd name="T1" fmla="*/ 91 h 91"/>
                <a:gd name="T2" fmla="*/ 225 w 225"/>
                <a:gd name="T3" fmla="*/ 45 h 91"/>
                <a:gd name="T4" fmla="*/ 120 w 225"/>
                <a:gd name="T5" fmla="*/ 0 h 91"/>
                <a:gd name="T6" fmla="*/ 0 w 225"/>
                <a:gd name="T7" fmla="*/ 45 h 91"/>
                <a:gd name="T8" fmla="*/ 120 w 22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1">
                  <a:moveTo>
                    <a:pt x="120" y="91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3" name="Freeform 45">
              <a:extLst>
                <a:ext uri="{FF2B5EF4-FFF2-40B4-BE49-F238E27FC236}">
                  <a16:creationId xmlns:a16="http://schemas.microsoft.com/office/drawing/2014/main" id="{36FDEF9A-6CE8-7610-245E-93E5BAF1385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7" y="2193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4" name="Freeform 46">
              <a:extLst>
                <a:ext uri="{FF2B5EF4-FFF2-40B4-BE49-F238E27FC236}">
                  <a16:creationId xmlns:a16="http://schemas.microsoft.com/office/drawing/2014/main" id="{B86D2298-6416-EF94-5454-164F5F1868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97" y="3234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6 h 91"/>
                <a:gd name="T4" fmla="*/ 105 w 210"/>
                <a:gd name="T5" fmla="*/ 0 h 91"/>
                <a:gd name="T6" fmla="*/ 0 w 210"/>
                <a:gd name="T7" fmla="*/ 46 h 91"/>
                <a:gd name="T8" fmla="*/ 105 w 21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5" name="Freeform 47">
              <a:extLst>
                <a:ext uri="{FF2B5EF4-FFF2-40B4-BE49-F238E27FC236}">
                  <a16:creationId xmlns:a16="http://schemas.microsoft.com/office/drawing/2014/main" id="{F4460DBD-4F2A-14DA-974F-37E2F666E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2" y="2294"/>
              <a:ext cx="225" cy="91"/>
            </a:xfrm>
            <a:custGeom>
              <a:avLst/>
              <a:gdLst>
                <a:gd name="T0" fmla="*/ 120 w 225"/>
                <a:gd name="T1" fmla="*/ 91 h 91"/>
                <a:gd name="T2" fmla="*/ 225 w 225"/>
                <a:gd name="T3" fmla="*/ 46 h 91"/>
                <a:gd name="T4" fmla="*/ 120 w 225"/>
                <a:gd name="T5" fmla="*/ 0 h 91"/>
                <a:gd name="T6" fmla="*/ 0 w 225"/>
                <a:gd name="T7" fmla="*/ 46 h 91"/>
                <a:gd name="T8" fmla="*/ 120 w 22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1">
                  <a:moveTo>
                    <a:pt x="120" y="91"/>
                  </a:moveTo>
                  <a:lnTo>
                    <a:pt x="225" y="46"/>
                  </a:lnTo>
                  <a:lnTo>
                    <a:pt x="120" y="0"/>
                  </a:lnTo>
                  <a:lnTo>
                    <a:pt x="0" y="46"/>
                  </a:lnTo>
                  <a:lnTo>
                    <a:pt x="120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6" name="Freeform 48">
              <a:extLst>
                <a:ext uri="{FF2B5EF4-FFF2-40B4-BE49-F238E27FC236}">
                  <a16:creationId xmlns:a16="http://schemas.microsoft.com/office/drawing/2014/main" id="{92CF9EA7-A452-B86B-0C55-0B180242784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67" y="2870"/>
              <a:ext cx="225" cy="76"/>
            </a:xfrm>
            <a:custGeom>
              <a:avLst/>
              <a:gdLst>
                <a:gd name="T0" fmla="*/ 105 w 225"/>
                <a:gd name="T1" fmla="*/ 76 h 76"/>
                <a:gd name="T2" fmla="*/ 225 w 225"/>
                <a:gd name="T3" fmla="*/ 30 h 76"/>
                <a:gd name="T4" fmla="*/ 105 w 225"/>
                <a:gd name="T5" fmla="*/ 0 h 76"/>
                <a:gd name="T6" fmla="*/ 0 w 225"/>
                <a:gd name="T7" fmla="*/ 30 h 76"/>
                <a:gd name="T8" fmla="*/ 105 w 225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76">
                  <a:moveTo>
                    <a:pt x="105" y="76"/>
                  </a:moveTo>
                  <a:lnTo>
                    <a:pt x="225" y="30"/>
                  </a:lnTo>
                  <a:lnTo>
                    <a:pt x="105" y="0"/>
                  </a:lnTo>
                  <a:lnTo>
                    <a:pt x="0" y="30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7" name="Freeform 49">
              <a:extLst>
                <a:ext uri="{FF2B5EF4-FFF2-40B4-BE49-F238E27FC236}">
                  <a16:creationId xmlns:a16="http://schemas.microsoft.com/office/drawing/2014/main" id="{D29355B0-13D2-A1CC-8F03-3C7F6D114BE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52" y="2445"/>
              <a:ext cx="210" cy="76"/>
            </a:xfrm>
            <a:custGeom>
              <a:avLst/>
              <a:gdLst>
                <a:gd name="T0" fmla="*/ 105 w 210"/>
                <a:gd name="T1" fmla="*/ 76 h 76"/>
                <a:gd name="T2" fmla="*/ 210 w 210"/>
                <a:gd name="T3" fmla="*/ 46 h 76"/>
                <a:gd name="T4" fmla="*/ 105 w 210"/>
                <a:gd name="T5" fmla="*/ 0 h 76"/>
                <a:gd name="T6" fmla="*/ 0 w 210"/>
                <a:gd name="T7" fmla="*/ 46 h 76"/>
                <a:gd name="T8" fmla="*/ 105 w 210"/>
                <a:gd name="T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76">
                  <a:moveTo>
                    <a:pt x="105" y="76"/>
                  </a:moveTo>
                  <a:lnTo>
                    <a:pt x="210" y="46"/>
                  </a:lnTo>
                  <a:lnTo>
                    <a:pt x="105" y="0"/>
                  </a:lnTo>
                  <a:lnTo>
                    <a:pt x="0" y="46"/>
                  </a:lnTo>
                  <a:lnTo>
                    <a:pt x="105" y="76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8" name="Freeform 50">
              <a:extLst>
                <a:ext uri="{FF2B5EF4-FFF2-40B4-BE49-F238E27FC236}">
                  <a16:creationId xmlns:a16="http://schemas.microsoft.com/office/drawing/2014/main" id="{86EDFA39-CE23-8F0E-1553-316C4CD49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67" y="2344"/>
              <a:ext cx="211" cy="91"/>
            </a:xfrm>
            <a:custGeom>
              <a:avLst/>
              <a:gdLst>
                <a:gd name="T0" fmla="*/ 105 w 211"/>
                <a:gd name="T1" fmla="*/ 91 h 91"/>
                <a:gd name="T2" fmla="*/ 211 w 211"/>
                <a:gd name="T3" fmla="*/ 45 h 91"/>
                <a:gd name="T4" fmla="*/ 105 w 211"/>
                <a:gd name="T5" fmla="*/ 0 h 91"/>
                <a:gd name="T6" fmla="*/ 0 w 211"/>
                <a:gd name="T7" fmla="*/ 45 h 91"/>
                <a:gd name="T8" fmla="*/ 105 w 211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91">
                  <a:moveTo>
                    <a:pt x="105" y="91"/>
                  </a:moveTo>
                  <a:lnTo>
                    <a:pt x="211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9" name="Freeform 51">
              <a:extLst>
                <a:ext uri="{FF2B5EF4-FFF2-40B4-BE49-F238E27FC236}">
                  <a16:creationId xmlns:a16="http://schemas.microsoft.com/office/drawing/2014/main" id="{D749BD13-27CB-719A-D2E3-D626AD3AF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68" y="2435"/>
              <a:ext cx="210" cy="90"/>
            </a:xfrm>
            <a:custGeom>
              <a:avLst/>
              <a:gdLst>
                <a:gd name="T0" fmla="*/ 105 w 210"/>
                <a:gd name="T1" fmla="*/ 90 h 90"/>
                <a:gd name="T2" fmla="*/ 210 w 210"/>
                <a:gd name="T3" fmla="*/ 45 h 90"/>
                <a:gd name="T4" fmla="*/ 105 w 210"/>
                <a:gd name="T5" fmla="*/ 0 h 90"/>
                <a:gd name="T6" fmla="*/ 0 w 210"/>
                <a:gd name="T7" fmla="*/ 45 h 90"/>
                <a:gd name="T8" fmla="*/ 105 w 210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0">
                  <a:moveTo>
                    <a:pt x="105" y="90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00" name="Freeform 52">
              <a:extLst>
                <a:ext uri="{FF2B5EF4-FFF2-40B4-BE49-F238E27FC236}">
                  <a16:creationId xmlns:a16="http://schemas.microsoft.com/office/drawing/2014/main" id="{B377F54A-4A02-7E73-2000-B432D9D921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38" y="2118"/>
              <a:ext cx="225" cy="90"/>
            </a:xfrm>
            <a:custGeom>
              <a:avLst/>
              <a:gdLst>
                <a:gd name="T0" fmla="*/ 120 w 225"/>
                <a:gd name="T1" fmla="*/ 90 h 90"/>
                <a:gd name="T2" fmla="*/ 225 w 225"/>
                <a:gd name="T3" fmla="*/ 45 h 90"/>
                <a:gd name="T4" fmla="*/ 120 w 225"/>
                <a:gd name="T5" fmla="*/ 0 h 90"/>
                <a:gd name="T6" fmla="*/ 0 w 225"/>
                <a:gd name="T7" fmla="*/ 45 h 90"/>
                <a:gd name="T8" fmla="*/ 120 w 225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0">
                  <a:moveTo>
                    <a:pt x="120" y="90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01" name="Freeform 53">
              <a:extLst>
                <a:ext uri="{FF2B5EF4-FFF2-40B4-BE49-F238E27FC236}">
                  <a16:creationId xmlns:a16="http://schemas.microsoft.com/office/drawing/2014/main" id="{23168662-D938-0921-4AB6-F668FBEC9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38" y="2842"/>
              <a:ext cx="210" cy="91"/>
            </a:xfrm>
            <a:custGeom>
              <a:avLst/>
              <a:gdLst>
                <a:gd name="T0" fmla="*/ 105 w 210"/>
                <a:gd name="T1" fmla="*/ 91 h 91"/>
                <a:gd name="T2" fmla="*/ 210 w 210"/>
                <a:gd name="T3" fmla="*/ 45 h 91"/>
                <a:gd name="T4" fmla="*/ 105 w 210"/>
                <a:gd name="T5" fmla="*/ 0 h 91"/>
                <a:gd name="T6" fmla="*/ 0 w 210"/>
                <a:gd name="T7" fmla="*/ 45 h 91"/>
                <a:gd name="T8" fmla="*/ 105 w 210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91">
                  <a:moveTo>
                    <a:pt x="105" y="91"/>
                  </a:moveTo>
                  <a:lnTo>
                    <a:pt x="210" y="45"/>
                  </a:lnTo>
                  <a:lnTo>
                    <a:pt x="105" y="0"/>
                  </a:lnTo>
                  <a:lnTo>
                    <a:pt x="0" y="45"/>
                  </a:lnTo>
                  <a:lnTo>
                    <a:pt x="105" y="91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02" name="Rectangle 54">
              <a:extLst>
                <a:ext uri="{FF2B5EF4-FFF2-40B4-BE49-F238E27FC236}">
                  <a16:creationId xmlns:a16="http://schemas.microsoft.com/office/drawing/2014/main" id="{82933F47-104B-4122-D6EE-C3355EBFEB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0" y="3702"/>
              <a:ext cx="15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03" name="Rectangle 55">
              <a:extLst>
                <a:ext uri="{FF2B5EF4-FFF2-40B4-BE49-F238E27FC236}">
                  <a16:creationId xmlns:a16="http://schemas.microsoft.com/office/drawing/2014/main" id="{7795C02A-8433-6203-6A44-AE328380D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1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04" name="Rectangle 56">
              <a:extLst>
                <a:ext uri="{FF2B5EF4-FFF2-40B4-BE49-F238E27FC236}">
                  <a16:creationId xmlns:a16="http://schemas.microsoft.com/office/drawing/2014/main" id="{606BD25D-7FD1-07CE-3179-97A4F22B2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05" name="Rectangle 57">
              <a:extLst>
                <a:ext uri="{FF2B5EF4-FFF2-40B4-BE49-F238E27FC236}">
                  <a16:creationId xmlns:a16="http://schemas.microsoft.com/office/drawing/2014/main" id="{7C187D86-2B35-4056-D315-91EE7D876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0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06" name="Rectangle 58">
              <a:extLst>
                <a:ext uri="{FF2B5EF4-FFF2-40B4-BE49-F238E27FC236}">
                  <a16:creationId xmlns:a16="http://schemas.microsoft.com/office/drawing/2014/main" id="{C2DA7F22-EB26-6221-8F36-5DDE3B0E8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1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07" name="Rectangle 59">
              <a:extLst>
                <a:ext uri="{FF2B5EF4-FFF2-40B4-BE49-F238E27FC236}">
                  <a16:creationId xmlns:a16="http://schemas.microsoft.com/office/drawing/2014/main" id="{792460C5-127C-351D-6F3C-3F507CBA76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9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08" name="Rectangle 60">
              <a:extLst>
                <a:ext uri="{FF2B5EF4-FFF2-40B4-BE49-F238E27FC236}">
                  <a16:creationId xmlns:a16="http://schemas.microsoft.com/office/drawing/2014/main" id="{EC0F78D0-F813-0F05-0F9F-AF92E3F3F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6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09" name="Rectangle 61">
              <a:extLst>
                <a:ext uri="{FF2B5EF4-FFF2-40B4-BE49-F238E27FC236}">
                  <a16:creationId xmlns:a16="http://schemas.microsoft.com/office/drawing/2014/main" id="{6439AF99-1C09-D50C-7DD9-4C18E2C249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10" name="Rectangle 62">
              <a:extLst>
                <a:ext uri="{FF2B5EF4-FFF2-40B4-BE49-F238E27FC236}">
                  <a16:creationId xmlns:a16="http://schemas.microsoft.com/office/drawing/2014/main" id="{0DB882E6-D137-9197-2E78-6A59F436C4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6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11" name="Rectangle 63">
              <a:extLst>
                <a:ext uri="{FF2B5EF4-FFF2-40B4-BE49-F238E27FC236}">
                  <a16:creationId xmlns:a16="http://schemas.microsoft.com/office/drawing/2014/main" id="{EAE373A6-5F06-B83B-EDBC-2DE865E9E9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6" y="3702"/>
              <a:ext cx="15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12" name="Rectangle 64">
              <a:extLst>
                <a:ext uri="{FF2B5EF4-FFF2-40B4-BE49-F238E27FC236}">
                  <a16:creationId xmlns:a16="http://schemas.microsoft.com/office/drawing/2014/main" id="{23414E42-9C40-87F6-EF59-90AB17CF2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16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7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13" name="Rectangle 65">
              <a:extLst>
                <a:ext uri="{FF2B5EF4-FFF2-40B4-BE49-F238E27FC236}">
                  <a16:creationId xmlns:a16="http://schemas.microsoft.com/office/drawing/2014/main" id="{5BD220F1-3AB0-3BC2-409C-E725A297B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4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14" name="Rectangle 66">
              <a:extLst>
                <a:ext uri="{FF2B5EF4-FFF2-40B4-BE49-F238E27FC236}">
                  <a16:creationId xmlns:a16="http://schemas.microsoft.com/office/drawing/2014/main" id="{AE72EA3B-AEE3-170F-06BC-9AB5EA287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1" y="3702"/>
              <a:ext cx="16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15" name="Rectangle 67">
              <a:extLst>
                <a:ext uri="{FF2B5EF4-FFF2-40B4-BE49-F238E27FC236}">
                  <a16:creationId xmlns:a16="http://schemas.microsoft.com/office/drawing/2014/main" id="{EA2687C7-D259-C853-AD2D-7509BDBA31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00" y="3702"/>
              <a:ext cx="56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9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16" name="Rectangle 68">
              <a:extLst>
                <a:ext uri="{FF2B5EF4-FFF2-40B4-BE49-F238E27FC236}">
                  <a16:creationId xmlns:a16="http://schemas.microsoft.com/office/drawing/2014/main" id="{94757AB6-6E85-0597-F2CD-ECC5ECDE1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61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17" name="Rectangle 69">
              <a:extLst>
                <a:ext uri="{FF2B5EF4-FFF2-40B4-BE49-F238E27FC236}">
                  <a16:creationId xmlns:a16="http://schemas.microsoft.com/office/drawing/2014/main" id="{35AA607A-D32B-B854-17BB-B3548B551B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7" y="3702"/>
              <a:ext cx="22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18" name="Rectangle 70">
              <a:extLst>
                <a:ext uri="{FF2B5EF4-FFF2-40B4-BE49-F238E27FC236}">
                  <a16:creationId xmlns:a16="http://schemas.microsoft.com/office/drawing/2014/main" id="{BA7E2C54-65C1-0A46-6CDC-E2E04EF30D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4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19" name="Rectangle 71">
              <a:extLst>
                <a:ext uri="{FF2B5EF4-FFF2-40B4-BE49-F238E27FC236}">
                  <a16:creationId xmlns:a16="http://schemas.microsoft.com/office/drawing/2014/main" id="{B3AB79B9-0B54-ECB9-DD9B-64C6FD1B6C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47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20" name="Rectangle 72">
              <a:extLst>
                <a:ext uri="{FF2B5EF4-FFF2-40B4-BE49-F238E27FC236}">
                  <a16:creationId xmlns:a16="http://schemas.microsoft.com/office/drawing/2014/main" id="{6A7C50B2-1363-09F3-F9A8-FE913CBB1A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7" y="3702"/>
              <a:ext cx="24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21" name="Rectangle 73">
              <a:extLst>
                <a:ext uri="{FF2B5EF4-FFF2-40B4-BE49-F238E27FC236}">
                  <a16:creationId xmlns:a16="http://schemas.microsoft.com/office/drawing/2014/main" id="{A736E050-3663-9DCA-B1B0-9BAC83823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4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22" name="Rectangle 74">
              <a:extLst>
                <a:ext uri="{FF2B5EF4-FFF2-40B4-BE49-F238E27FC236}">
                  <a16:creationId xmlns:a16="http://schemas.microsoft.com/office/drawing/2014/main" id="{981A7F07-B087-8DEC-0CA0-DBFF5F132C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18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23" name="Rectangle 75">
              <a:extLst>
                <a:ext uri="{FF2B5EF4-FFF2-40B4-BE49-F238E27FC236}">
                  <a16:creationId xmlns:a16="http://schemas.microsoft.com/office/drawing/2014/main" id="{02A63E51-8ACA-3FFA-4977-80DE10022D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37" y="3702"/>
              <a:ext cx="240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24" name="Rectangle 76">
              <a:extLst>
                <a:ext uri="{FF2B5EF4-FFF2-40B4-BE49-F238E27FC236}">
                  <a16:creationId xmlns:a16="http://schemas.microsoft.com/office/drawing/2014/main" id="{0DBD8E37-9337-1878-8337-1416B07AAF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82" y="3702"/>
              <a:ext cx="113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25" name="Rectangle 77">
              <a:extLst>
                <a:ext uri="{FF2B5EF4-FFF2-40B4-BE49-F238E27FC236}">
                  <a16:creationId xmlns:a16="http://schemas.microsoft.com/office/drawing/2014/main" id="{846C3076-1167-6D57-A713-E39B29BE6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18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26" name="Rectangle 78">
              <a:extLst>
                <a:ext uri="{FF2B5EF4-FFF2-40B4-BE49-F238E27FC236}">
                  <a16:creationId xmlns:a16="http://schemas.microsoft.com/office/drawing/2014/main" id="{02BDEA9D-80D0-0221-6208-90DB21C12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2" y="3702"/>
              <a:ext cx="226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27" name="Rectangle 79">
              <a:extLst>
                <a:ext uri="{FF2B5EF4-FFF2-40B4-BE49-F238E27FC236}">
                  <a16:creationId xmlns:a16="http://schemas.microsoft.com/office/drawing/2014/main" id="{23898FCD-032F-4A18-AEBA-773A0BD36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69" y="3702"/>
              <a:ext cx="112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17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28" name="Rectangle 80">
              <a:extLst>
                <a:ext uri="{FF2B5EF4-FFF2-40B4-BE49-F238E27FC236}">
                  <a16:creationId xmlns:a16="http://schemas.microsoft.com/office/drawing/2014/main" id="{0BA2A387-4807-245C-5CB3-866A76A6C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02" y="3597"/>
              <a:ext cx="57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29" name="Rectangle 81">
              <a:extLst>
                <a:ext uri="{FF2B5EF4-FFF2-40B4-BE49-F238E27FC236}">
                  <a16:creationId xmlns:a16="http://schemas.microsoft.com/office/drawing/2014/main" id="{569CC15E-8D46-632D-90E0-6D7868DF4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08" y="3702"/>
              <a:ext cx="225" cy="2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30" name="Rectangle 82">
              <a:extLst>
                <a:ext uri="{FF2B5EF4-FFF2-40B4-BE49-F238E27FC236}">
                  <a16:creationId xmlns:a16="http://schemas.microsoft.com/office/drawing/2014/main" id="{72C4B8C3-D7ED-71EB-2DE5-213C5ACA1A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3" y="3702"/>
              <a:ext cx="113" cy="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600" b="1">
                  <a:ea typeface="Batang" panose="02030600000101010101" pitchFamily="18" charset="-127"/>
                </a:rPr>
                <a:t>19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31" name="Rectangle 83">
              <a:extLst>
                <a:ext uri="{FF2B5EF4-FFF2-40B4-BE49-F238E27FC236}">
                  <a16:creationId xmlns:a16="http://schemas.microsoft.com/office/drawing/2014/main" id="{DCB39DF0-CF4E-FB0B-E86B-58FEEB0453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89" y="3597"/>
              <a:ext cx="56" cy="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4132" name="Freeform 84">
              <a:extLst>
                <a:ext uri="{FF2B5EF4-FFF2-40B4-BE49-F238E27FC236}">
                  <a16:creationId xmlns:a16="http://schemas.microsoft.com/office/drawing/2014/main" id="{AA0F8F59-0AC7-4B49-921A-3798844CCB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" y="2133"/>
              <a:ext cx="225" cy="90"/>
            </a:xfrm>
            <a:custGeom>
              <a:avLst/>
              <a:gdLst>
                <a:gd name="T0" fmla="*/ 120 w 225"/>
                <a:gd name="T1" fmla="*/ 90 h 90"/>
                <a:gd name="T2" fmla="*/ 225 w 225"/>
                <a:gd name="T3" fmla="*/ 45 h 90"/>
                <a:gd name="T4" fmla="*/ 120 w 225"/>
                <a:gd name="T5" fmla="*/ 0 h 90"/>
                <a:gd name="T6" fmla="*/ 0 w 225"/>
                <a:gd name="T7" fmla="*/ 45 h 90"/>
                <a:gd name="T8" fmla="*/ 120 w 225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90">
                  <a:moveTo>
                    <a:pt x="120" y="90"/>
                  </a:moveTo>
                  <a:lnTo>
                    <a:pt x="225" y="45"/>
                  </a:lnTo>
                  <a:lnTo>
                    <a:pt x="120" y="0"/>
                  </a:lnTo>
                  <a:lnTo>
                    <a:pt x="0" y="45"/>
                  </a:lnTo>
                  <a:lnTo>
                    <a:pt x="120" y="90"/>
                  </a:lnTo>
                  <a:close/>
                </a:path>
              </a:pathLst>
            </a:custGeom>
            <a:solidFill>
              <a:srgbClr val="800000"/>
            </a:solidFill>
            <a:ln w="9525">
              <a:solidFill>
                <a:srgbClr val="8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33" name="Rectangle 85">
              <a:extLst>
                <a:ext uri="{FF2B5EF4-FFF2-40B4-BE49-F238E27FC236}">
                  <a16:creationId xmlns:a16="http://schemas.microsoft.com/office/drawing/2014/main" id="{7207775F-E3BF-A7EB-4A2E-1AA977B51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5" y="2661"/>
              <a:ext cx="5673" cy="4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34" name="Line 86">
              <a:extLst>
                <a:ext uri="{FF2B5EF4-FFF2-40B4-BE49-F238E27FC236}">
                  <a16:creationId xmlns:a16="http://schemas.microsoft.com/office/drawing/2014/main" id="{F560E3CD-36BD-B1D7-87B3-AFD860B3C3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5" y="3431"/>
              <a:ext cx="567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35" name="Line 87">
              <a:extLst>
                <a:ext uri="{FF2B5EF4-FFF2-40B4-BE49-F238E27FC236}">
                  <a16:creationId xmlns:a16="http://schemas.microsoft.com/office/drawing/2014/main" id="{F2AEBDC0-A874-4A48-3821-C1DB9ABC84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5" y="1756"/>
              <a:ext cx="567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36" name="Line 88">
              <a:extLst>
                <a:ext uri="{FF2B5EF4-FFF2-40B4-BE49-F238E27FC236}">
                  <a16:creationId xmlns:a16="http://schemas.microsoft.com/office/drawing/2014/main" id="{5DE1ECDD-1168-5A3C-863E-9F8FD3F7E06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04" y="2336"/>
              <a:ext cx="296" cy="92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37" name="Line 89">
              <a:extLst>
                <a:ext uri="{FF2B5EF4-FFF2-40B4-BE49-F238E27FC236}">
                  <a16:creationId xmlns:a16="http://schemas.microsoft.com/office/drawing/2014/main" id="{8A8492E0-695E-1463-A0FF-5A5EAABB0D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00" y="2336"/>
              <a:ext cx="264" cy="56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38" name="Line 90">
              <a:extLst>
                <a:ext uri="{FF2B5EF4-FFF2-40B4-BE49-F238E27FC236}">
                  <a16:creationId xmlns:a16="http://schemas.microsoft.com/office/drawing/2014/main" id="{7D1798DD-04F3-A443-EC9E-4DC67EF46BA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72" y="2480"/>
              <a:ext cx="288" cy="416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39" name="Line 91">
              <a:extLst>
                <a:ext uri="{FF2B5EF4-FFF2-40B4-BE49-F238E27FC236}">
                  <a16:creationId xmlns:a16="http://schemas.microsoft.com/office/drawing/2014/main" id="{5C295FDF-2EF4-1E04-4023-BBE426DEA0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68" y="2400"/>
              <a:ext cx="280" cy="88"/>
            </a:xfrm>
            <a:prstGeom prst="line">
              <a:avLst/>
            </a:prstGeom>
            <a:noFill/>
            <a:ln w="9525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140" name="Text Box 92">
            <a:extLst>
              <a:ext uri="{FF2B5EF4-FFF2-40B4-BE49-F238E27FC236}">
                <a16:creationId xmlns:a16="http://schemas.microsoft.com/office/drawing/2014/main" id="{23F9B116-9E40-3A37-4B11-9643EA22C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3965575"/>
            <a:ext cx="1073150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>
                <a:latin typeface="Arial" panose="020B0604020202020204" pitchFamily="34" charset="0"/>
              </a:rPr>
              <a:t>Rule 4:</a:t>
            </a:r>
          </a:p>
        </p:txBody>
      </p:sp>
      <p:sp>
        <p:nvSpPr>
          <p:cNvPr id="514141" name="Rectangle 93">
            <a:extLst>
              <a:ext uri="{FF2B5EF4-FFF2-40B4-BE49-F238E27FC236}">
                <a16:creationId xmlns:a16="http://schemas.microsoft.com/office/drawing/2014/main" id="{9A707E14-F494-DD57-1C86-412E2AF05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838200"/>
            <a:ext cx="76200" cy="58674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4142" name="Rectangle 94">
            <a:extLst>
              <a:ext uri="{FF2B5EF4-FFF2-40B4-BE49-F238E27FC236}">
                <a16:creationId xmlns:a16="http://schemas.microsoft.com/office/drawing/2014/main" id="{098FBA62-3809-91D8-0E3B-274B5D83FED9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4533900" y="-723900"/>
            <a:ext cx="76200" cy="8839200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4143" name="Text Box 95">
            <a:extLst>
              <a:ext uri="{FF2B5EF4-FFF2-40B4-BE49-F238E27FC236}">
                <a16:creationId xmlns:a16="http://schemas.microsoft.com/office/drawing/2014/main" id="{9455AF7A-E057-6AC9-9554-A59CD20CD4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6.6-5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DD2EAACD-67B8-DB98-10FD-6692A81906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nP Control Chart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83B80984-8210-F4FB-0818-C1CC33495FC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en-US" sz="1800"/>
              <a:t>Collecting the Data</a:t>
            </a:r>
          </a:p>
          <a:p>
            <a:endParaRPr lang="en-US" altLang="en-US" sz="1800"/>
          </a:p>
          <a:p>
            <a:r>
              <a:rPr lang="en-US" altLang="en-US" sz="1800"/>
              <a:t>Counting the Number of Defectives</a:t>
            </a:r>
          </a:p>
          <a:p>
            <a:endParaRPr lang="en-US" altLang="en-US" sz="1800"/>
          </a:p>
          <a:p>
            <a:r>
              <a:rPr lang="en-US" altLang="en-US" sz="1800"/>
              <a:t>Calculating Average No. of Defectives</a:t>
            </a:r>
          </a:p>
          <a:p>
            <a:endParaRPr lang="en-US" altLang="en-US" sz="1800"/>
          </a:p>
          <a:p>
            <a:endParaRPr lang="en-US" altLang="en-US" sz="1800"/>
          </a:p>
          <a:p>
            <a:r>
              <a:rPr lang="en-US" altLang="en-US" sz="1800"/>
              <a:t>Calculating UCL, LCL</a:t>
            </a:r>
          </a:p>
          <a:p>
            <a:endParaRPr lang="en-US" altLang="en-US" sz="1800"/>
          </a:p>
          <a:p>
            <a:endParaRPr lang="en-US" altLang="en-US" sz="1800"/>
          </a:p>
          <a:p>
            <a:r>
              <a:rPr lang="en-US" altLang="en-US" sz="1800"/>
              <a:t>Drawing the Chart</a:t>
            </a:r>
          </a:p>
        </p:txBody>
      </p:sp>
      <p:graphicFrame>
        <p:nvGraphicFramePr>
          <p:cNvPr id="515076" name="Object 4">
            <a:extLst>
              <a:ext uri="{FF2B5EF4-FFF2-40B4-BE49-F238E27FC236}">
                <a16:creationId xmlns:a16="http://schemas.microsoft.com/office/drawing/2014/main" id="{F65EF478-9679-B6BB-E3C3-D6692388E48D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4953000" y="1143000"/>
          <a:ext cx="3733800" cy="164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47760" imgH="1346040" progId="Equation.3">
                  <p:embed/>
                </p:oleObj>
              </mc:Choice>
              <mc:Fallback>
                <p:oleObj name="Equation" r:id="rId2" imgW="3047760" imgH="1346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143000"/>
                        <a:ext cx="3733800" cy="1649413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5078" name="Object 6">
            <a:extLst>
              <a:ext uri="{FF2B5EF4-FFF2-40B4-BE49-F238E27FC236}">
                <a16:creationId xmlns:a16="http://schemas.microsoft.com/office/drawing/2014/main" id="{465579B9-6C6C-2A3A-7BC8-F06308976342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4191000" y="3048000"/>
          <a:ext cx="20574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587240" imgH="1117440" progId="Equation.3">
                  <p:embed/>
                </p:oleObj>
              </mc:Choice>
              <mc:Fallback>
                <p:oleObj name="Equation" r:id="rId4" imgW="1587240" imgH="11174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048000"/>
                        <a:ext cx="2057400" cy="144780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081" name="Rectangle 9">
            <a:extLst>
              <a:ext uri="{FF2B5EF4-FFF2-40B4-BE49-F238E27FC236}">
                <a16:creationId xmlns:a16="http://schemas.microsoft.com/office/drawing/2014/main" id="{D58656C2-71AE-AECA-BD07-97BB1D1A79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5080" name="Object 8">
            <a:extLst>
              <a:ext uri="{FF2B5EF4-FFF2-40B4-BE49-F238E27FC236}">
                <a16:creationId xmlns:a16="http://schemas.microsoft.com/office/drawing/2014/main" id="{5E121A9D-B393-2BB6-143E-38295B2A7D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57800" y="4800600"/>
          <a:ext cx="3200400" cy="1827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616200" imgH="1498600" progId="Equation.3">
                  <p:embed/>
                </p:oleObj>
              </mc:Choice>
              <mc:Fallback>
                <p:oleObj name="Equation" r:id="rId6" imgW="2616200" imgH="14986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4800600"/>
                        <a:ext cx="3200400" cy="1827213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5082" name="AutoShape 10">
            <a:extLst>
              <a:ext uri="{FF2B5EF4-FFF2-40B4-BE49-F238E27FC236}">
                <a16:creationId xmlns:a16="http://schemas.microsoft.com/office/drawing/2014/main" id="{F7E16977-8A64-5590-A37E-5E2FF8B9CDB4}"/>
              </a:ext>
            </a:extLst>
          </p:cNvPr>
          <p:cNvSpPr>
            <a:spLocks noChangeArrowheads="1"/>
          </p:cNvSpPr>
          <p:nvPr/>
        </p:nvSpPr>
        <p:spPr bwMode="auto">
          <a:xfrm rot="-543852">
            <a:off x="3657600" y="23622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5083" name="AutoShape 11">
            <a:extLst>
              <a:ext uri="{FF2B5EF4-FFF2-40B4-BE49-F238E27FC236}">
                <a16:creationId xmlns:a16="http://schemas.microsoft.com/office/drawing/2014/main" id="{8B6402CF-D50E-E348-755E-BCBBD7802897}"/>
              </a:ext>
            </a:extLst>
          </p:cNvPr>
          <p:cNvSpPr>
            <a:spLocks noChangeArrowheads="1"/>
          </p:cNvSpPr>
          <p:nvPr/>
        </p:nvSpPr>
        <p:spPr bwMode="auto">
          <a:xfrm rot="-543852">
            <a:off x="3124200" y="35814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5084" name="AutoShape 12">
            <a:extLst>
              <a:ext uri="{FF2B5EF4-FFF2-40B4-BE49-F238E27FC236}">
                <a16:creationId xmlns:a16="http://schemas.microsoft.com/office/drawing/2014/main" id="{44816872-EAC2-F5F0-CC3A-45658DE2D4B3}"/>
              </a:ext>
            </a:extLst>
          </p:cNvPr>
          <p:cNvSpPr>
            <a:spLocks noChangeArrowheads="1"/>
          </p:cNvSpPr>
          <p:nvPr/>
        </p:nvSpPr>
        <p:spPr bwMode="auto">
          <a:xfrm rot="2973768">
            <a:off x="4305300" y="48387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5085" name="Text Box 13">
            <a:extLst>
              <a:ext uri="{FF2B5EF4-FFF2-40B4-BE49-F238E27FC236}">
                <a16:creationId xmlns:a16="http://schemas.microsoft.com/office/drawing/2014/main" id="{9F538167-2875-8E88-AAF7-4EB1FF3E8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248400"/>
            <a:ext cx="1595438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 7-8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8" name="Rectangle 4">
            <a:extLst>
              <a:ext uri="{FF2B5EF4-FFF2-40B4-BE49-F238E27FC236}">
                <a16:creationId xmlns:a16="http://schemas.microsoft.com/office/drawing/2014/main" id="{08E9C6F6-A9E1-055B-C86D-6EDE74197A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nP Control Chart</a:t>
            </a:r>
          </a:p>
        </p:txBody>
      </p:sp>
      <p:sp>
        <p:nvSpPr>
          <p:cNvPr id="518150" name="Rectangle 6">
            <a:extLst>
              <a:ext uri="{FF2B5EF4-FFF2-40B4-BE49-F238E27FC236}">
                <a16:creationId xmlns:a16="http://schemas.microsoft.com/office/drawing/2014/main" id="{F8089693-6A04-C781-8D7C-C41E5EBD85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00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8149" name="Object 5">
            <a:extLst>
              <a:ext uri="{FF2B5EF4-FFF2-40B4-BE49-F238E27FC236}">
                <a16:creationId xmlns:a16="http://schemas.microsoft.com/office/drawing/2014/main" id="{7F70B130-5063-8B57-CABE-4E4CC79C292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400" y="1676400"/>
          <a:ext cx="8077200" cy="294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icrosoft Drawing" r:id="rId2" imgW="4556125" imgH="1660525" progId="MSDraw">
                  <p:embed/>
                </p:oleObj>
              </mc:Choice>
              <mc:Fallback>
                <p:oleObj name="Microsoft Drawing" r:id="rId2" imgW="4556125" imgH="1660525" progId="MSDraw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676400"/>
                        <a:ext cx="8077200" cy="29400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8151" name="Text Box 7">
            <a:extLst>
              <a:ext uri="{FF2B5EF4-FFF2-40B4-BE49-F238E27FC236}">
                <a16:creationId xmlns:a16="http://schemas.microsoft.com/office/drawing/2014/main" id="{E17A8E64-0674-CB1A-1349-1047EB2DB8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52B2FF6A-2D91-8C37-3579-33B5DA7042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 Control Chart</a:t>
            </a:r>
          </a:p>
        </p:txBody>
      </p:sp>
      <p:sp>
        <p:nvSpPr>
          <p:cNvPr id="520195" name="Rectangle 3">
            <a:extLst>
              <a:ext uri="{FF2B5EF4-FFF2-40B4-BE49-F238E27FC236}">
                <a16:creationId xmlns:a16="http://schemas.microsoft.com/office/drawing/2014/main" id="{2057938E-3901-419C-8CC0-E5856F2962E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en-US" sz="1800"/>
              <a:t>Collecting the Data</a:t>
            </a:r>
          </a:p>
          <a:p>
            <a:endParaRPr lang="en-US" altLang="en-US" sz="1800"/>
          </a:p>
          <a:p>
            <a:r>
              <a:rPr lang="en-US" altLang="en-US" sz="1800"/>
              <a:t>Calculating the Fraction Defectives</a:t>
            </a:r>
          </a:p>
          <a:p>
            <a:endParaRPr lang="en-US" altLang="en-US" sz="1800"/>
          </a:p>
          <a:p>
            <a:endParaRPr lang="en-US" altLang="en-US" sz="1800"/>
          </a:p>
          <a:p>
            <a:endParaRPr lang="en-US" altLang="en-US" sz="1800"/>
          </a:p>
          <a:p>
            <a:r>
              <a:rPr lang="en-US" altLang="en-US" sz="1800"/>
              <a:t>Calculating Average Fraction Defectives</a:t>
            </a:r>
          </a:p>
          <a:p>
            <a:endParaRPr lang="en-US" altLang="en-US" sz="1800"/>
          </a:p>
          <a:p>
            <a:endParaRPr lang="en-US" altLang="en-US" sz="1800"/>
          </a:p>
          <a:p>
            <a:endParaRPr lang="en-US" altLang="en-US" sz="1800"/>
          </a:p>
          <a:p>
            <a:r>
              <a:rPr lang="en-US" altLang="en-US" sz="1800"/>
              <a:t>Calculating UCL, LCL</a:t>
            </a:r>
          </a:p>
          <a:p>
            <a:endParaRPr lang="en-US" altLang="en-US" sz="1800"/>
          </a:p>
          <a:p>
            <a:endParaRPr lang="en-US" altLang="en-US" sz="1800"/>
          </a:p>
          <a:p>
            <a:r>
              <a:rPr lang="en-US" altLang="en-US" sz="1800"/>
              <a:t>Drawing the Chart</a:t>
            </a:r>
          </a:p>
        </p:txBody>
      </p:sp>
      <p:graphicFrame>
        <p:nvGraphicFramePr>
          <p:cNvPr id="520205" name="Object 13">
            <a:extLst>
              <a:ext uri="{FF2B5EF4-FFF2-40B4-BE49-F238E27FC236}">
                <a16:creationId xmlns:a16="http://schemas.microsoft.com/office/drawing/2014/main" id="{ABF828AE-8F0A-E867-6382-9B57321A89B5}"/>
              </a:ext>
            </a:extLst>
          </p:cNvPr>
          <p:cNvGraphicFramePr>
            <a:graphicFrameLocks noChangeAspect="1"/>
          </p:cNvGraphicFramePr>
          <p:nvPr>
            <p:ph sz="quarter" idx="2"/>
          </p:nvPr>
        </p:nvGraphicFramePr>
        <p:xfrm>
          <a:off x="5257800" y="838200"/>
          <a:ext cx="3517900" cy="212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03160" imgH="1574640" progId="Equation.3">
                  <p:embed/>
                </p:oleObj>
              </mc:Choice>
              <mc:Fallback>
                <p:oleObj name="Equation" r:id="rId2" imgW="2603160" imgH="157464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838200"/>
                        <a:ext cx="3517900" cy="212725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0198" name="Rectangle 6">
            <a:extLst>
              <a:ext uri="{FF2B5EF4-FFF2-40B4-BE49-F238E27FC236}">
                <a16:creationId xmlns:a16="http://schemas.microsoft.com/office/drawing/2014/main" id="{7E453A51-B0D2-21DA-8AB5-09BFB193C6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81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0207" name="Object 15">
            <a:extLst>
              <a:ext uri="{FF2B5EF4-FFF2-40B4-BE49-F238E27FC236}">
                <a16:creationId xmlns:a16="http://schemas.microsoft.com/office/drawing/2014/main" id="{7FA2F186-FA05-DEC7-5100-0AF67C57447F}"/>
              </a:ext>
            </a:extLst>
          </p:cNvPr>
          <p:cNvGraphicFramePr>
            <a:graphicFrameLocks noChangeAspect="1"/>
          </p:cNvGraphicFramePr>
          <p:nvPr>
            <p:ph sz="quarter" idx="3"/>
          </p:nvPr>
        </p:nvGraphicFramePr>
        <p:xfrm>
          <a:off x="5257800" y="3200400"/>
          <a:ext cx="2514600" cy="141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81080" imgH="1117440" progId="Equation.3">
                  <p:embed/>
                </p:oleObj>
              </mc:Choice>
              <mc:Fallback>
                <p:oleObj name="Equation" r:id="rId4" imgW="1981080" imgH="111744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200400"/>
                        <a:ext cx="2514600" cy="1419225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0209" name="Object 17">
            <a:extLst>
              <a:ext uri="{FF2B5EF4-FFF2-40B4-BE49-F238E27FC236}">
                <a16:creationId xmlns:a16="http://schemas.microsoft.com/office/drawing/2014/main" id="{8C538FEC-D1DD-A4ED-C8FD-DA373059E54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4800600"/>
          <a:ext cx="5105400" cy="188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140000" imgH="1498320" progId="Equation.3">
                  <p:embed/>
                </p:oleObj>
              </mc:Choice>
              <mc:Fallback>
                <p:oleObj name="Equation" r:id="rId6" imgW="4140000" imgH="149832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800600"/>
                        <a:ext cx="5105400" cy="1885950"/>
                      </a:xfrm>
                      <a:prstGeom prst="rect">
                        <a:avLst/>
                      </a:prstGeom>
                      <a:solidFill>
                        <a:srgbClr val="66FFFF"/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0210" name="AutoShape 18">
            <a:extLst>
              <a:ext uri="{FF2B5EF4-FFF2-40B4-BE49-F238E27FC236}">
                <a16:creationId xmlns:a16="http://schemas.microsoft.com/office/drawing/2014/main" id="{3F1B0534-84C8-ED6F-DAB6-DE66F247F630}"/>
              </a:ext>
            </a:extLst>
          </p:cNvPr>
          <p:cNvSpPr>
            <a:spLocks noChangeArrowheads="1"/>
          </p:cNvSpPr>
          <p:nvPr/>
        </p:nvSpPr>
        <p:spPr bwMode="auto">
          <a:xfrm rot="-543852">
            <a:off x="4419600" y="1693863"/>
            <a:ext cx="762000" cy="3048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0211" name="AutoShape 19">
            <a:extLst>
              <a:ext uri="{FF2B5EF4-FFF2-40B4-BE49-F238E27FC236}">
                <a16:creationId xmlns:a16="http://schemas.microsoft.com/office/drawing/2014/main" id="{0ADB114C-00DC-5133-2095-7359BDD1F825}"/>
              </a:ext>
            </a:extLst>
          </p:cNvPr>
          <p:cNvSpPr>
            <a:spLocks noChangeArrowheads="1"/>
          </p:cNvSpPr>
          <p:nvPr/>
        </p:nvSpPr>
        <p:spPr bwMode="auto">
          <a:xfrm rot="618597">
            <a:off x="3962400" y="32766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0212" name="AutoShape 20">
            <a:extLst>
              <a:ext uri="{FF2B5EF4-FFF2-40B4-BE49-F238E27FC236}">
                <a16:creationId xmlns:a16="http://schemas.microsoft.com/office/drawing/2014/main" id="{7762AF9F-334F-28FA-68AE-04D558954961}"/>
              </a:ext>
            </a:extLst>
          </p:cNvPr>
          <p:cNvSpPr>
            <a:spLocks noChangeArrowheads="1"/>
          </p:cNvSpPr>
          <p:nvPr/>
        </p:nvSpPr>
        <p:spPr bwMode="auto">
          <a:xfrm rot="1307802">
            <a:off x="2362200" y="5105400"/>
            <a:ext cx="990600" cy="304800"/>
          </a:xfrm>
          <a:prstGeom prst="rightArrow">
            <a:avLst>
              <a:gd name="adj1" fmla="val 50000"/>
              <a:gd name="adj2" fmla="val 81250"/>
            </a:avLst>
          </a:prstGeom>
          <a:solidFill>
            <a:srgbClr val="FFFF66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0213" name="Text Box 21">
            <a:extLst>
              <a:ext uri="{FF2B5EF4-FFF2-40B4-BE49-F238E27FC236}">
                <a16:creationId xmlns:a16="http://schemas.microsoft.com/office/drawing/2014/main" id="{0996A994-0BC9-B660-4185-E5B08FE22E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248400"/>
            <a:ext cx="186531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 11-13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A32C22B5-5415-E728-369D-77E873DA2B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 Control Chart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A7C93E6A-D3AE-5007-A472-88AF802A57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00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1222" name="Rectangle 6">
            <a:extLst>
              <a:ext uri="{FF2B5EF4-FFF2-40B4-BE49-F238E27FC236}">
                <a16:creationId xmlns:a16="http://schemas.microsoft.com/office/drawing/2014/main" id="{50080B86-43A7-171E-04FA-FC1BA2255D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050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1221" name="Object 5">
            <a:extLst>
              <a:ext uri="{FF2B5EF4-FFF2-40B4-BE49-F238E27FC236}">
                <a16:creationId xmlns:a16="http://schemas.microsoft.com/office/drawing/2014/main" id="{43745BDB-17CD-1FE2-05D5-66C17777E3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" y="1600200"/>
          <a:ext cx="8382000" cy="3373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icrosoft Drawing" r:id="rId2" imgW="4592638" imgH="1852613" progId="MSDraw">
                  <p:embed/>
                </p:oleObj>
              </mc:Choice>
              <mc:Fallback>
                <p:oleObj name="Microsoft Drawing" r:id="rId2" imgW="4592638" imgH="1852613" progId="MSDraw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600200"/>
                        <a:ext cx="8382000" cy="33734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1223" name="Text Box 7">
            <a:extLst>
              <a:ext uri="{FF2B5EF4-FFF2-40B4-BE49-F238E27FC236}">
                <a16:creationId xmlns:a16="http://schemas.microsoft.com/office/drawing/2014/main" id="{BDC706AD-9145-0439-FCCB-529EBD0308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3B2289F8-8978-8565-5839-BDE2554238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 &amp; u Control Charts</a:t>
            </a:r>
          </a:p>
        </p:txBody>
      </p:sp>
      <p:sp>
        <p:nvSpPr>
          <p:cNvPr id="528387" name="Rectangle 3">
            <a:extLst>
              <a:ext uri="{FF2B5EF4-FFF2-40B4-BE49-F238E27FC236}">
                <a16:creationId xmlns:a16="http://schemas.microsoft.com/office/drawing/2014/main" id="{271CCDEF-AB9D-AE0F-15DB-912EE28BB6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Poisson Assumptions for c &amp; u Charts</a:t>
            </a:r>
          </a:p>
        </p:txBody>
      </p:sp>
      <p:sp>
        <p:nvSpPr>
          <p:cNvPr id="528388" name="Text Box 4">
            <a:extLst>
              <a:ext uri="{FF2B5EF4-FFF2-40B4-BE49-F238E27FC236}">
                <a16:creationId xmlns:a16="http://schemas.microsoft.com/office/drawing/2014/main" id="{7824D728-E8D9-2C7D-A356-4FEE94B65B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6.6-17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7445</TotalTime>
  <Words>364</Words>
  <Application>Microsoft Office PowerPoint</Application>
  <PresentationFormat>On-screen Show (4:3)</PresentationFormat>
  <Paragraphs>168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4" baseType="lpstr">
      <vt:lpstr>Times New Roman</vt:lpstr>
      <vt:lpstr>Arial</vt:lpstr>
      <vt:lpstr>Symbol</vt:lpstr>
      <vt:lpstr>Copperplate Gothic Bold</vt:lpstr>
      <vt:lpstr>Batang</vt:lpstr>
      <vt:lpstr>Helv</vt:lpstr>
      <vt:lpstr>JPMorgan</vt:lpstr>
      <vt:lpstr>Microsoft Equation 3.0</vt:lpstr>
      <vt:lpstr>Microsoft Drawing</vt:lpstr>
      <vt:lpstr>PowerPoint Presentation</vt:lpstr>
      <vt:lpstr>Objectives</vt:lpstr>
      <vt:lpstr>Attribute Control Charts</vt:lpstr>
      <vt:lpstr>Assignable Causes – Attribute Charts</vt:lpstr>
      <vt:lpstr>nP Control Chart</vt:lpstr>
      <vt:lpstr>nP Control Chart</vt:lpstr>
      <vt:lpstr>p Control Chart</vt:lpstr>
      <vt:lpstr>p Control Chart</vt:lpstr>
      <vt:lpstr>c &amp; u Control Charts</vt:lpstr>
      <vt:lpstr>c Control Chart</vt:lpstr>
      <vt:lpstr>c Control Chart</vt:lpstr>
      <vt:lpstr>u Control Chart</vt:lpstr>
      <vt:lpstr>u Control Chart</vt:lpstr>
      <vt:lpstr>Exercises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165</cp:revision>
  <cp:lastPrinted>1998-11-12T16:48:12Z</cp:lastPrinted>
  <dcterms:created xsi:type="dcterms:W3CDTF">1998-10-26T20:45:45Z</dcterms:created>
  <dcterms:modified xsi:type="dcterms:W3CDTF">2026-07-24T18:59:03Z</dcterms:modified>
</cp:coreProperties>
</file>