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3"/>
  </p:notesMasterIdLst>
  <p:handoutMasterIdLst>
    <p:handoutMasterId r:id="rId14"/>
  </p:handoutMasterIdLst>
  <p:sldIdLst>
    <p:sldId id="256" r:id="rId2"/>
    <p:sldId id="266" r:id="rId3"/>
    <p:sldId id="265" r:id="rId4"/>
    <p:sldId id="258" r:id="rId5"/>
    <p:sldId id="259" r:id="rId6"/>
    <p:sldId id="260" r:id="rId7"/>
    <p:sldId id="261" r:id="rId8"/>
    <p:sldId id="262" r:id="rId9"/>
    <p:sldId id="263" r:id="rId10"/>
    <p:sldId id="264" r:id="rId11"/>
    <p:sldId id="267" r:id="rId12"/>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B6C324CA-7FA9-1F2A-4C3E-D6286F13300D}"/>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AE0B88BC-A7B9-FA21-D0E6-B7C14FC4271C}"/>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A7C30539-82D9-33F7-5621-F348012C2065}"/>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C08FB6C3-8FCD-E9A9-B528-5CA872165EF3}"/>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73EA014D-A39B-470B-B3AD-B5F8FDB7562B}"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808AC79D-6BBD-D870-AC3B-ADBE11BF145E}"/>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901182C9-DE02-4F30-396A-B96A1FD24B43}"/>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EAD8AFA3-64BA-EEA7-F20C-EA37B84C8AD8}"/>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C88C6541-0694-A932-44ED-CDB73E62BEFF}"/>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6F19F9F6-D4B3-7640-BB1B-F0975FA07E4C}"/>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FE7F4BF9-1922-46D9-B299-C7D5A045A803}"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97043852-E846-F9C4-EAC7-FAC6E8C64148}"/>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FA963855-79FC-3F00-ACF0-2D625ED05AE3}"/>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D7997-B5F4-9330-1752-B5E7FFA25026}"/>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F8A53AA-5F40-7D17-5C12-E934046ACDA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35015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9B1EC-96E3-4D80-99D9-860B1584CC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541B46B-57E3-4D9C-8FB5-599ACC2BE73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77679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1B22DAC-C077-69D6-4536-B6E617D76184}"/>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1A6956BE-5A85-5FF5-13C4-D44A0D6B12D9}"/>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627878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3676D-6673-960A-1453-25B6888B4D27}"/>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able Placeholder 2">
            <a:extLst>
              <a:ext uri="{FF2B5EF4-FFF2-40B4-BE49-F238E27FC236}">
                <a16:creationId xmlns:a16="http://schemas.microsoft.com/office/drawing/2014/main" id="{45B6347F-7627-2831-A140-CAD7827DEED7}"/>
              </a:ext>
            </a:extLst>
          </p:cNvPr>
          <p:cNvSpPr>
            <a:spLocks noGrp="1"/>
          </p:cNvSpPr>
          <p:nvPr>
            <p:ph type="tbl" idx="1"/>
          </p:nvPr>
        </p:nvSpPr>
        <p:spPr>
          <a:xfrm>
            <a:off x="346075" y="1076325"/>
            <a:ext cx="8451850" cy="5513388"/>
          </a:xfrm>
        </p:spPr>
        <p:txBody>
          <a:bodyPr/>
          <a:lstStyle/>
          <a:p>
            <a:endParaRPr lang="en-US"/>
          </a:p>
        </p:txBody>
      </p:sp>
    </p:spTree>
    <p:extLst>
      <p:ext uri="{BB962C8B-B14F-4D97-AF65-F5344CB8AC3E}">
        <p14:creationId xmlns:p14="http://schemas.microsoft.com/office/powerpoint/2010/main" val="39368218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EF373-0C7F-46A2-0FB4-C5A571AB253C}"/>
              </a:ext>
            </a:extLst>
          </p:cNvPr>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4DA32FD8-3EE9-3654-1B8A-8C9318210037}"/>
              </a:ext>
            </a:extLst>
          </p:cNvPr>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16253F6-055F-5312-F72A-131FD2244C86}"/>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301357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DD6D4-5E81-2DE2-4146-461B98DDED9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1FAF809-5CB8-37EB-4003-C2BD3156177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4204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47E58A-C1DF-C5AE-2CEB-152C0BDB8BC7}"/>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75D7233-41B5-830B-E36E-CE254FDFB46B}"/>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26909924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889AC-CE7F-B094-8FF8-854D5797AFC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513C149-81C7-B8D7-CDBD-4A41D8150D6F}"/>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49D7A8E-B3E7-DFE8-DB26-06AE9BFA0AB1}"/>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698310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3BB64-2C85-1F25-7257-03AF665A9DBD}"/>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1D545D9-64A4-F74E-C744-6C1FCEFCFD80}"/>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C7A6710-75A3-0270-0C20-48E6F97486C4}"/>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0E44882-C474-DF3B-8102-346AE56913E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E1CCFA-0438-26B7-51B8-ECEF7D85280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0796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6B5F0F-C5E2-4F02-E603-3883A043DE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7732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804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331F70-69BC-3D1B-292C-8196752C5058}"/>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CC6CB1-926B-850F-6042-A9B77E0ED341}"/>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CE6BAC2-D6C8-872D-19BC-2E5EEFAD6D8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12864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88D314-643C-2FC7-8950-6733AA14EE0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1CF34FA-7C06-F6A0-4645-69C9ADF8763A}"/>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82A514E-B864-F1A1-708C-CFAAB704FF8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2155042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0ED910E-F431-3D12-426E-65CE259831BF}"/>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C76A272F-449C-A9E7-6832-07FFD38FA87A}"/>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D6EBE1D1-BEA3-170E-2013-1DC0F40BC39E}"/>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1C1B641C-AD8B-99EE-C798-CD103D9001E5}"/>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697AD982-D060-AA6F-A631-6F1B607A68A2}"/>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BA995BEC-EDCA-49E4-AAA4-F65EA61A81BD}"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4.w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3.bin"/><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323B1126-EFC8-05AB-C92F-DC79323B912A}"/>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785A13A1-4742-B873-7824-07F2A777D378}"/>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D36D7375-E3E5-DDA6-06B6-E2135750465D}"/>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F70CA0AD-ADF5-2579-FF33-D9628AB64990}"/>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847C1C14-F86D-E887-09E4-FECA9DE92186}"/>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0FACDE2E-D883-819A-B045-4CDCE091F093}"/>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3089D69E-2C9A-7D42-B5A9-2C51EFE52CA8}"/>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E2E14F8D-85C5-3562-02C7-80165B5BEC30}"/>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F606D056-6685-7FCF-C920-5C1120F8D191}"/>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97593B52-35E6-8277-6DBA-B5D4B85B02DE}"/>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DA54A9C0-6325-F0DE-FABF-DA91015468DA}"/>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555ED3A3-679F-E84C-102F-D79C22A1672A}"/>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6F60EEEF-C76E-AE30-AFB8-D5B3EAED60D7}"/>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8ABFC392-BF64-567A-1E25-AB08142886DC}"/>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46E08AD8-DE76-7440-6136-45D738AE4124}"/>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DEDAAC9F-B08A-55BF-7A72-EB7430BF2BD6}"/>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C0E689B1-EA2A-7B1A-0F93-0CC1E3C8168A}"/>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DDE5ADD9-AEF6-541D-BB2A-7AE2D444EA44}"/>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93EB5503-291D-6C25-9A60-865073463A7B}"/>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7C1E3A45-15C4-67A1-7E78-B337BA7A2814}"/>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B12F1C39-1B7E-03E3-7E67-F3FA5C61FC51}"/>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86911098-7D44-5B0A-6362-878685EF0C8E}"/>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BC193F6F-9E84-2253-069E-B51DA9ECB710}"/>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9C94162D-0F5B-C575-D2D4-996437032104}"/>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4285F1E8-64B1-3FE4-81E6-E77E2CC186F4}"/>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B444AAEF-087C-1F7D-5978-591E1829B392}"/>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9BE1D289-36CA-3647-E310-194EA1ACC74D}"/>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7B9C02CD-3C05-0670-4AA2-71AA9E90281F}"/>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0B2F28CA-F143-74FC-0016-09DF8626F2FF}"/>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031A4FC3-A388-8E37-48F8-1DBA2670D2BC}"/>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6E36E6AF-4F38-D0D8-9D63-67D646BA04A2}"/>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65BAA712-FF2F-07A2-C238-6EA732770D8D}"/>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034F52C1-6425-D31E-C946-8F7DAB0749CA}"/>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307F2D43-07BE-C0E8-7A75-6571BD43615C}"/>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750EEB7C-68B4-EE03-A099-614A806704C1}"/>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0F2F2273-2D58-F4E0-633A-FAAEF3371F79}"/>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45DB3184-3454-BEA2-9F54-89A5638531D3}"/>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92DAE3DA-00F1-14A5-EE52-B02087C0B150}"/>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88701B0B-EDDA-44EC-4C7D-CB463DAA69C0}"/>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F3789750-B858-EAEE-224F-CFAABCF02ECC}"/>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259C390E-BC35-CF83-89BD-81697E77F341}"/>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601FD0F4-6CFD-9A7C-4822-02E24C9CCE29}"/>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E1EBE97C-F8B6-9692-CCBC-937C1EF97154}"/>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6EC38260-AC42-95E1-1BE5-FFEB67F164D3}"/>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F9B7129B-E8E1-B153-03B8-426523D16366}"/>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42467B0B-14D6-BB4A-0D64-D7E4723E4AC3}"/>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1ADA1E68-6F54-0643-F24B-A2417A8C5893}"/>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4898FB1E-2708-6653-2E8F-D5E19CBB5A62}"/>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7DC6CDA1-DBE2-1BDA-E95E-5B83021C1564}"/>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341FC96A-9D2C-4E42-ABDB-57CCC16677CB}"/>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3F8D5092-2D62-C29F-08B1-A93C4036C72C}"/>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8B194F4F-A1CD-E2D4-DFF9-9BFC4F628BCB}"/>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C664B681-24C9-439D-B463-A0B0352105D5}"/>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B190CC4B-0F72-F349-82F2-C58F2D08165E}"/>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6AB41A4F-67AE-5231-2F87-71D1430A9EC6}"/>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57928FAD-8181-2EB9-BBFA-732E0B7E08E8}"/>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FA9A5151-C924-891E-8B6D-DD9C95A20B23}"/>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23F70701-F6C3-8133-CB64-A73B07FCD275}"/>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A5A37FA9-C69F-8CB4-B0BA-2949D616EF3F}"/>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B608D5FD-AEF3-6F32-DCFB-A46D8B87148F}"/>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1F53FC7D-3623-98B6-C163-884DECAEA317}"/>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D015BF5B-CD87-29AE-E39E-7EF2F329E07B}"/>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7DFBA91D-FAFA-90E1-C959-03848CAC13D4}"/>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C15780F8-39A4-B9CC-BA0F-C9CCDB398005}"/>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11446776-C859-DB0E-DE97-CCAFEB59DCDA}"/>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90883794-1264-3881-BC8A-983A15FE5C47}"/>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ABF21B31-FFC8-52D4-FD61-D6D578038170}"/>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DCD2CB3A-51DC-8455-8FDE-7BDFA4D7A6CC}"/>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1B8394EE-8D0E-6419-FC6A-454CF8532545}"/>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9BAF71E8-3ED1-75A4-13E3-42E889E13F54}"/>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394925E0-B77C-B393-BA46-F017500D8835}"/>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7A374AE0-CBC0-8E22-1C08-0EB0B718F17A}"/>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6F998E12-E94E-EA05-6883-59D1A275AC71}"/>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F544B416-4DA7-C5E2-D69C-F57E18D71B40}"/>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49DB5326-E03F-4C5A-1E31-9BD4A6EF22DB}"/>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42283E25-B8F2-B8A3-6D9D-98776B1424E8}"/>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42D600B0-AE33-56DE-C446-CBAAB248B224}"/>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D27C5227-40E3-DEE4-F6E3-7276EA4D7FFA}"/>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395315A7-EBF2-2D49-BEB3-19145F18DA5A}"/>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C6CD8A71-0143-2FC5-597D-61D60B36E900}"/>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8D681A9A-9DD5-66B6-12F2-F5FD9E8930FA}"/>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76C6D12E-13FA-212A-9963-40FE1961130A}"/>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31FA0F68-7E0F-11EE-293A-25AA7602C586}"/>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4F164098-130F-2B93-53B6-D2821D6A636A}"/>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E2A3ED12-7DE3-9655-08AE-A892E47EB1E9}"/>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27BB74EE-AC3D-382A-17F2-BE3F32B627CB}"/>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BD2674E8-9347-0BE6-3FF6-F438F31A1C25}"/>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E6C23E4F-B35A-DFE3-6CBB-A184186BC76F}"/>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B6BD2419-5DF5-1F89-A7FE-FA57EEB5CDA5}"/>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790B81CE-039C-DEA6-F417-CFAC1345C779}"/>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90298C8D-5333-5BE7-25E5-551FE6CAD402}"/>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F94AADF5-572D-1C7F-A9C1-621A8D7336EB}"/>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19A41E78-66A3-F8DE-D1B5-03A60D3B883C}"/>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756C1FD1-37D8-FD0F-CF94-2B61AF88C369}"/>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D74065C9-950D-C5CD-9CA8-922ED7B07A75}"/>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973FFCFF-5509-B56B-E0CA-CF56A4A48B9A}"/>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7B5FF310-7DC6-CFD9-586D-DB90AC996A22}"/>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CD0F50F3-EC95-7B6C-C9F3-2EDC5D9410A3}"/>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55B00ACC-4412-10A6-ECF6-6A813A5B7891}"/>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D8A77543-9CBC-CC0B-89EA-1514AB0B8A23}"/>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14433791-F9A3-2BC3-E550-FC7B14550DC4}"/>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90ECEB7A-0665-EA8E-89E8-1A98F6CB7C8F}"/>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1CECA612-6A0C-E77F-6AEC-7C6E85E9D372}"/>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D765011A-8C42-4CCF-6FD9-EBAD54D6E2F7}"/>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8ECFBC4F-A2FE-DAEF-6870-498C2BA8F40F}"/>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7872FD34-1C93-295E-9519-4C4185433B6D}"/>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11BED2E2-D2C9-8D12-9E98-3BD89F09EB2E}"/>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5DD9C11E-A193-BA21-AD23-A638520BB088}"/>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1FB1FCAC-3302-5962-0C94-4DC9A4B61EFA}"/>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F21DAF1C-8DFC-DE84-6BAD-162AEF39A82C}"/>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16258435-F900-10A6-D109-8D2FF54194A3}"/>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0B477A4F-3237-CFEA-2C0E-0B1908244A49}"/>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D71F77F4-24D0-9359-DB64-699074B06884}"/>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3F749A34-17DC-2ABC-EFEE-BF9C4C253933}"/>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47F463C2-A37E-9B29-6CC6-0575E54250B6}"/>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E3E17C57-BA4A-C72A-03A6-9B181853E5DE}"/>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DF31E7D7-1762-0314-0738-DA3FBC77BE3A}"/>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FBEDB74F-3E33-F5F9-7EC9-71D12F2E600D}"/>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399CE2ED-EF2A-191F-A2B8-C0B94B2D362E}"/>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C2B27630-33BC-76F5-7EA6-DEE25E3DCCA8}"/>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F6D95040-2778-624D-CB90-2E1181AB2C12}"/>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4FD3CB76-BA55-13C1-C822-861954F004B3}"/>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44E1A69A-9F56-2984-FAFE-BB7B78C2E48A}"/>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764D3CAC-8FBD-4607-4DE8-9AE6DC10A94B}"/>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57D71E2B-45FA-96CF-DB28-976D82F8EDE0}"/>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A47F5163-9F15-319F-42EB-F6F99A0E55AD}"/>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9DF71DFB-ECF1-DA67-7C55-209CE3C717BA}"/>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DC08A7E4-2F46-A004-D25B-735F4C2834AD}"/>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E3D453A4-6448-20E1-F024-97147729DC17}"/>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0188F285-E494-3843-4872-330056F5AA05}"/>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15849B29-5FA3-8151-CF99-8D8D20078362}"/>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E8DCDAE5-B2C3-CF3C-7B6E-EA56A11BF3BC}"/>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5E8D273B-EA43-EE6D-1E1B-11E04567B8E8}"/>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AFBCB7FD-5742-2EF9-2111-EC71C14FD4E3}"/>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76561288-2EF8-54F2-89E2-7114541F19D1}"/>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A4C84948-A4DC-36A8-7AB6-AF6D72FC61C9}"/>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68C3A4C4-CB8C-A8B3-CDB7-46E95FBDD0CC}"/>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539E89AD-D5A7-C60E-FA12-662F6F54803B}"/>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7906ACDD-4425-2708-53FC-752B5C019D99}"/>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FE1E0235-9BE7-2F6A-7805-7AD074EC6182}"/>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7AAAAB47-559D-7DCF-B68E-F9DEDB917241}"/>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57217681-7213-2679-3800-09C4683624B8}"/>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04BA3970-D931-B264-8DC7-1DA466C5405E}"/>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30CC0D01-8C5D-F423-F886-91FCEC1F2225}"/>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AD727FD3-C142-C3E5-0A25-E3540E9CD996}"/>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979F4455-CB27-6D41-0A2C-F431D0B9F381}"/>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501D0E70-E620-E97B-C6B0-F4F37B7553E2}"/>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0CA538CB-6E42-EF41-E7D7-7E754C80D120}"/>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33477F06-602A-E74B-F36D-1449B12DC4B9}"/>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6823F613-F1AE-BE03-B1E5-1FE4A9071B27}"/>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C4835F5B-2ED4-B276-0843-197A1F43C175}"/>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890F0DFB-3164-4991-19FA-4F6ECA061292}"/>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F092ACEB-5E1E-83A5-336E-326B0B511C79}"/>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7BE69B5D-FABF-D84F-95DE-C91EF8C6F769}"/>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423A442C-84A0-06E6-D93C-859C04FB10EB}"/>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54DA92A4-911D-4DD1-0D55-F4831FA927F2}"/>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8B45E6AF-4FE0-3433-7489-568CDA9984C5}"/>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DE367B9D-EAC5-0031-FA11-8798B0A59612}"/>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47836EBF-E240-81E3-9104-BCC2485DEFC0}"/>
              </a:ext>
            </a:extLst>
          </p:cNvPr>
          <p:cNvSpPr>
            <a:spLocks noChangeArrowheads="1"/>
          </p:cNvSpPr>
          <p:nvPr/>
        </p:nvSpPr>
        <p:spPr bwMode="auto">
          <a:xfrm>
            <a:off x="969963" y="2819400"/>
            <a:ext cx="761047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15.1 Reliability Concepts and Management</a:t>
            </a:r>
          </a:p>
        </p:txBody>
      </p:sp>
      <p:grpSp>
        <p:nvGrpSpPr>
          <p:cNvPr id="4278" name="Group 182">
            <a:extLst>
              <a:ext uri="{FF2B5EF4-FFF2-40B4-BE49-F238E27FC236}">
                <a16:creationId xmlns:a16="http://schemas.microsoft.com/office/drawing/2014/main" id="{A683CD02-894C-8DBE-B985-75056A1E756C}"/>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2CB9BA07-0065-F166-915D-2A1E7F221767}"/>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A7DDF251-EAEB-3034-5C91-8C1F45F977CE}"/>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2D01B6F3-3233-C830-0BAA-F95F95FC66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a:extLst>
              <a:ext uri="{FF2B5EF4-FFF2-40B4-BE49-F238E27FC236}">
                <a16:creationId xmlns:a16="http://schemas.microsoft.com/office/drawing/2014/main" id="{60FD7BEE-2F31-BF25-B221-8E07408E59DD}"/>
              </a:ext>
            </a:extLst>
          </p:cNvPr>
          <p:cNvSpPr>
            <a:spLocks noGrp="1" noChangeArrowheads="1"/>
          </p:cNvSpPr>
          <p:nvPr>
            <p:ph type="title"/>
          </p:nvPr>
        </p:nvSpPr>
        <p:spPr/>
        <p:txBody>
          <a:bodyPr/>
          <a:lstStyle/>
          <a:p>
            <a:r>
              <a:rPr lang="en-US" altLang="en-US"/>
              <a:t>New Product Development Process</a:t>
            </a:r>
          </a:p>
        </p:txBody>
      </p:sp>
      <p:grpSp>
        <p:nvGrpSpPr>
          <p:cNvPr id="523293" name="Group 29">
            <a:extLst>
              <a:ext uri="{FF2B5EF4-FFF2-40B4-BE49-F238E27FC236}">
                <a16:creationId xmlns:a16="http://schemas.microsoft.com/office/drawing/2014/main" id="{40246403-3D27-2374-6E9F-C064C0B54F99}"/>
              </a:ext>
            </a:extLst>
          </p:cNvPr>
          <p:cNvGrpSpPr>
            <a:grpSpLocks/>
          </p:cNvGrpSpPr>
          <p:nvPr/>
        </p:nvGrpSpPr>
        <p:grpSpPr bwMode="auto">
          <a:xfrm>
            <a:off x="76200" y="1295400"/>
            <a:ext cx="8991600" cy="4648200"/>
            <a:chOff x="48" y="816"/>
            <a:chExt cx="5664" cy="2502"/>
          </a:xfrm>
        </p:grpSpPr>
        <p:sp>
          <p:nvSpPr>
            <p:cNvPr id="523267" name="Rectangle 3">
              <a:extLst>
                <a:ext uri="{FF2B5EF4-FFF2-40B4-BE49-F238E27FC236}">
                  <a16:creationId xmlns:a16="http://schemas.microsoft.com/office/drawing/2014/main" id="{0D81D12B-0F92-D353-A579-769F946C980E}"/>
                </a:ext>
              </a:extLst>
            </p:cNvPr>
            <p:cNvSpPr>
              <a:spLocks noChangeArrowheads="1"/>
            </p:cNvSpPr>
            <p:nvPr/>
          </p:nvSpPr>
          <p:spPr bwMode="auto">
            <a:xfrm>
              <a:off x="1173" y="1230"/>
              <a:ext cx="102" cy="2088"/>
            </a:xfrm>
            <a:prstGeom prst="rect">
              <a:avLst/>
            </a:prstGeom>
            <a:solidFill>
              <a:srgbClr val="EAEAEA"/>
            </a:solidFill>
            <a:ln w="9525">
              <a:solidFill>
                <a:srgbClr val="000000"/>
              </a:solidFill>
              <a:miter lim="800000"/>
              <a:headEnd/>
              <a:tailEnd/>
            </a:ln>
          </p:spPr>
          <p:txBody>
            <a:bodyPr wrap="none" anchor="ctr"/>
            <a:lstStyle/>
            <a:p>
              <a:endParaRPr lang="en-US"/>
            </a:p>
          </p:txBody>
        </p:sp>
        <p:sp>
          <p:nvSpPr>
            <p:cNvPr id="523268" name="Rectangle 4">
              <a:extLst>
                <a:ext uri="{FF2B5EF4-FFF2-40B4-BE49-F238E27FC236}">
                  <a16:creationId xmlns:a16="http://schemas.microsoft.com/office/drawing/2014/main" id="{755D28D2-47AF-1748-1AEB-4B4C4C43EBEE}"/>
                </a:ext>
              </a:extLst>
            </p:cNvPr>
            <p:cNvSpPr>
              <a:spLocks noChangeArrowheads="1"/>
            </p:cNvSpPr>
            <p:nvPr/>
          </p:nvSpPr>
          <p:spPr bwMode="auto">
            <a:xfrm>
              <a:off x="2387" y="1230"/>
              <a:ext cx="102" cy="2088"/>
            </a:xfrm>
            <a:prstGeom prst="rect">
              <a:avLst/>
            </a:prstGeom>
            <a:solidFill>
              <a:srgbClr val="EAEAEA"/>
            </a:solidFill>
            <a:ln w="9525">
              <a:solidFill>
                <a:srgbClr val="000000"/>
              </a:solidFill>
              <a:miter lim="800000"/>
              <a:headEnd/>
              <a:tailEnd/>
            </a:ln>
          </p:spPr>
          <p:txBody>
            <a:bodyPr wrap="none" anchor="ctr"/>
            <a:lstStyle/>
            <a:p>
              <a:endParaRPr lang="en-US"/>
            </a:p>
          </p:txBody>
        </p:sp>
        <p:sp>
          <p:nvSpPr>
            <p:cNvPr id="523269" name="Rectangle 5">
              <a:extLst>
                <a:ext uri="{FF2B5EF4-FFF2-40B4-BE49-F238E27FC236}">
                  <a16:creationId xmlns:a16="http://schemas.microsoft.com/office/drawing/2014/main" id="{05BD0103-814B-E9DC-29B1-596157B64CF2}"/>
                </a:ext>
              </a:extLst>
            </p:cNvPr>
            <p:cNvSpPr>
              <a:spLocks noChangeArrowheads="1"/>
            </p:cNvSpPr>
            <p:nvPr/>
          </p:nvSpPr>
          <p:spPr bwMode="auto">
            <a:xfrm>
              <a:off x="3601" y="1230"/>
              <a:ext cx="101" cy="2088"/>
            </a:xfrm>
            <a:prstGeom prst="rect">
              <a:avLst/>
            </a:prstGeom>
            <a:solidFill>
              <a:srgbClr val="EAEAEA"/>
            </a:solidFill>
            <a:ln w="9525">
              <a:solidFill>
                <a:srgbClr val="000000"/>
              </a:solidFill>
              <a:miter lim="800000"/>
              <a:headEnd/>
              <a:tailEnd/>
            </a:ln>
          </p:spPr>
          <p:txBody>
            <a:bodyPr wrap="none" anchor="ctr"/>
            <a:lstStyle/>
            <a:p>
              <a:endParaRPr lang="en-US"/>
            </a:p>
          </p:txBody>
        </p:sp>
        <p:sp>
          <p:nvSpPr>
            <p:cNvPr id="523270" name="Rectangle 6">
              <a:extLst>
                <a:ext uri="{FF2B5EF4-FFF2-40B4-BE49-F238E27FC236}">
                  <a16:creationId xmlns:a16="http://schemas.microsoft.com/office/drawing/2014/main" id="{C4A72081-2D15-3C05-1DE3-D976CC1D4E41}"/>
                </a:ext>
              </a:extLst>
            </p:cNvPr>
            <p:cNvSpPr>
              <a:spLocks noChangeArrowheads="1"/>
            </p:cNvSpPr>
            <p:nvPr/>
          </p:nvSpPr>
          <p:spPr bwMode="auto">
            <a:xfrm>
              <a:off x="4714" y="1230"/>
              <a:ext cx="101" cy="2088"/>
            </a:xfrm>
            <a:prstGeom prst="rect">
              <a:avLst/>
            </a:prstGeom>
            <a:solidFill>
              <a:srgbClr val="EAEAEA"/>
            </a:solidFill>
            <a:ln w="9525">
              <a:solidFill>
                <a:srgbClr val="000000"/>
              </a:solidFill>
              <a:miter lim="800000"/>
              <a:headEnd/>
              <a:tailEnd/>
            </a:ln>
          </p:spPr>
          <p:txBody>
            <a:bodyPr wrap="none" anchor="ctr"/>
            <a:lstStyle/>
            <a:p>
              <a:endParaRPr lang="en-US"/>
            </a:p>
          </p:txBody>
        </p:sp>
        <p:sp>
          <p:nvSpPr>
            <p:cNvPr id="523271" name="Rectangle 7">
              <a:extLst>
                <a:ext uri="{FF2B5EF4-FFF2-40B4-BE49-F238E27FC236}">
                  <a16:creationId xmlns:a16="http://schemas.microsoft.com/office/drawing/2014/main" id="{57DCFC95-1EBA-D484-47A6-177EE4C755CF}"/>
                </a:ext>
              </a:extLst>
            </p:cNvPr>
            <p:cNvSpPr>
              <a:spLocks noChangeArrowheads="1"/>
            </p:cNvSpPr>
            <p:nvPr/>
          </p:nvSpPr>
          <p:spPr bwMode="auto">
            <a:xfrm>
              <a:off x="263" y="1230"/>
              <a:ext cx="101" cy="2088"/>
            </a:xfrm>
            <a:prstGeom prst="rect">
              <a:avLst/>
            </a:prstGeom>
            <a:solidFill>
              <a:srgbClr val="EAEAEA"/>
            </a:solidFill>
            <a:ln w="9525">
              <a:solidFill>
                <a:srgbClr val="000000"/>
              </a:solidFill>
              <a:miter lim="800000"/>
              <a:headEnd/>
              <a:tailEnd/>
            </a:ln>
          </p:spPr>
          <p:txBody>
            <a:bodyPr wrap="none" anchor="ctr"/>
            <a:lstStyle/>
            <a:p>
              <a:endParaRPr lang="en-US"/>
            </a:p>
          </p:txBody>
        </p:sp>
        <p:sp>
          <p:nvSpPr>
            <p:cNvPr id="523274" name="AutoShape 10">
              <a:extLst>
                <a:ext uri="{FF2B5EF4-FFF2-40B4-BE49-F238E27FC236}">
                  <a16:creationId xmlns:a16="http://schemas.microsoft.com/office/drawing/2014/main" id="{85801682-90FA-2143-1205-19D5DB737950}"/>
                </a:ext>
              </a:extLst>
            </p:cNvPr>
            <p:cNvSpPr>
              <a:spLocks noChangeArrowheads="1"/>
            </p:cNvSpPr>
            <p:nvPr/>
          </p:nvSpPr>
          <p:spPr bwMode="auto">
            <a:xfrm>
              <a:off x="48" y="816"/>
              <a:ext cx="1113" cy="414"/>
            </a:xfrm>
            <a:prstGeom prst="chevron">
              <a:avLst>
                <a:gd name="adj" fmla="val 47732"/>
              </a:avLst>
            </a:prstGeom>
            <a:solidFill>
              <a:srgbClr val="CCFFFF"/>
            </a:solidFill>
            <a:ln w="28575">
              <a:solidFill>
                <a:srgbClr val="000000"/>
              </a:solidFill>
              <a:miter lim="800000"/>
              <a:headEnd/>
              <a:tailEnd/>
            </a:ln>
            <a:effectLst>
              <a:outerShdw dist="63500" dir="2212194" algn="ctr" rotWithShape="0">
                <a:srgbClr val="808080"/>
              </a:outerShdw>
            </a:effec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Research</a:t>
              </a:r>
            </a:p>
            <a:p>
              <a:pPr algn="ctr" eaLnBrk="1" hangingPunct="1"/>
              <a:r>
                <a:rPr lang="en-US" altLang="ko-KR" sz="1200" b="1">
                  <a:latin typeface="Arial" panose="020B0604020202020204" pitchFamily="34" charset="0"/>
                  <a:ea typeface="Batang" panose="02030600000101010101" pitchFamily="18" charset="-127"/>
                </a:rPr>
                <a:t>Phase</a:t>
              </a:r>
              <a:endParaRPr lang="en-US" altLang="en-US" sz="1300">
                <a:latin typeface="Arial" panose="020B0604020202020204" pitchFamily="34" charset="0"/>
              </a:endParaRPr>
            </a:p>
          </p:txBody>
        </p:sp>
        <p:sp>
          <p:nvSpPr>
            <p:cNvPr id="523275" name="AutoShape 11">
              <a:extLst>
                <a:ext uri="{FF2B5EF4-FFF2-40B4-BE49-F238E27FC236}">
                  <a16:creationId xmlns:a16="http://schemas.microsoft.com/office/drawing/2014/main" id="{52C4DD5B-6647-D436-72C5-6DFED06BA2AD}"/>
                </a:ext>
              </a:extLst>
            </p:cNvPr>
            <p:cNvSpPr>
              <a:spLocks noChangeArrowheads="1"/>
            </p:cNvSpPr>
            <p:nvPr/>
          </p:nvSpPr>
          <p:spPr bwMode="auto">
            <a:xfrm>
              <a:off x="971" y="816"/>
              <a:ext cx="1359" cy="414"/>
            </a:xfrm>
            <a:prstGeom prst="chevron">
              <a:avLst>
                <a:gd name="adj" fmla="val 50318"/>
              </a:avLst>
            </a:prstGeom>
            <a:solidFill>
              <a:srgbClr val="CCFFFF"/>
            </a:solidFill>
            <a:ln w="28575">
              <a:solidFill>
                <a:srgbClr val="000000"/>
              </a:solidFill>
              <a:miter lim="800000"/>
              <a:headEnd/>
              <a:tailEnd/>
            </a:ln>
            <a:effectLst>
              <a:outerShdw dist="63500" dir="2212194" algn="ctr" rotWithShape="0">
                <a:srgbClr val="808080"/>
              </a:outerShdw>
            </a:effec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Concept</a:t>
              </a:r>
            </a:p>
            <a:p>
              <a:pPr algn="ctr" eaLnBrk="1" hangingPunct="1"/>
              <a:r>
                <a:rPr lang="en-US" altLang="ko-KR" sz="1200" b="1">
                  <a:latin typeface="Arial" panose="020B0604020202020204" pitchFamily="34" charset="0"/>
                  <a:ea typeface="Batang" panose="02030600000101010101" pitchFamily="18" charset="-127"/>
                </a:rPr>
                <a:t>Development </a:t>
              </a:r>
            </a:p>
            <a:p>
              <a:pPr algn="ctr" eaLnBrk="1" hangingPunct="1"/>
              <a:r>
                <a:rPr lang="en-US" altLang="ko-KR" sz="1200" b="1">
                  <a:latin typeface="Arial" panose="020B0604020202020204" pitchFamily="34" charset="0"/>
                  <a:ea typeface="Batang" panose="02030600000101010101" pitchFamily="18" charset="-127"/>
                </a:rPr>
                <a:t>Phase</a:t>
              </a:r>
              <a:endParaRPr lang="en-US" altLang="en-US" sz="1300">
                <a:latin typeface="Arial" panose="020B0604020202020204" pitchFamily="34" charset="0"/>
              </a:endParaRPr>
            </a:p>
          </p:txBody>
        </p:sp>
        <p:sp>
          <p:nvSpPr>
            <p:cNvPr id="523276" name="AutoShape 12">
              <a:extLst>
                <a:ext uri="{FF2B5EF4-FFF2-40B4-BE49-F238E27FC236}">
                  <a16:creationId xmlns:a16="http://schemas.microsoft.com/office/drawing/2014/main" id="{1AEB1DE2-E615-B1A8-E1F9-7C682CB5DDAD}"/>
                </a:ext>
              </a:extLst>
            </p:cNvPr>
            <p:cNvSpPr>
              <a:spLocks noChangeArrowheads="1"/>
            </p:cNvSpPr>
            <p:nvPr/>
          </p:nvSpPr>
          <p:spPr bwMode="auto">
            <a:xfrm>
              <a:off x="2141" y="816"/>
              <a:ext cx="1517" cy="414"/>
            </a:xfrm>
            <a:prstGeom prst="chevron">
              <a:avLst>
                <a:gd name="adj" fmla="val 53437"/>
              </a:avLst>
            </a:prstGeom>
            <a:solidFill>
              <a:srgbClr val="CCFFFF"/>
            </a:solidFill>
            <a:ln w="28575">
              <a:solidFill>
                <a:srgbClr val="000000"/>
              </a:solidFill>
              <a:miter lim="800000"/>
              <a:headEnd/>
              <a:tailEnd/>
            </a:ln>
            <a:effectLst>
              <a:outerShdw dist="63500" dir="2212194" algn="ctr" rotWithShape="0">
                <a:srgbClr val="808080"/>
              </a:outerShdw>
            </a:effec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Product/Process</a:t>
              </a:r>
            </a:p>
            <a:p>
              <a:pPr algn="ctr" eaLnBrk="1" hangingPunct="1"/>
              <a:r>
                <a:rPr lang="en-US" altLang="ko-KR" sz="1200" b="1">
                  <a:latin typeface="Arial" panose="020B0604020202020204" pitchFamily="34" charset="0"/>
                  <a:ea typeface="Batang" panose="02030600000101010101" pitchFamily="18" charset="-127"/>
                </a:rPr>
                <a:t>Development &amp; </a:t>
              </a:r>
            </a:p>
            <a:p>
              <a:pPr algn="ctr" eaLnBrk="1" hangingPunct="1"/>
              <a:r>
                <a:rPr lang="en-US" altLang="ko-KR" sz="1200" b="1">
                  <a:latin typeface="Arial" panose="020B0604020202020204" pitchFamily="34" charset="0"/>
                  <a:ea typeface="Batang" panose="02030600000101010101" pitchFamily="18" charset="-127"/>
                </a:rPr>
                <a:t>Qualifications Phase</a:t>
              </a:r>
              <a:endParaRPr lang="en-US" altLang="en-US" sz="1300">
                <a:latin typeface="Arial" panose="020B0604020202020204" pitchFamily="34" charset="0"/>
              </a:endParaRPr>
            </a:p>
          </p:txBody>
        </p:sp>
        <p:sp>
          <p:nvSpPr>
            <p:cNvPr id="523277" name="AutoShape 13">
              <a:extLst>
                <a:ext uri="{FF2B5EF4-FFF2-40B4-BE49-F238E27FC236}">
                  <a16:creationId xmlns:a16="http://schemas.microsoft.com/office/drawing/2014/main" id="{3C2C5D01-2049-ED8F-EFA4-7A8A3474B1FF}"/>
                </a:ext>
              </a:extLst>
            </p:cNvPr>
            <p:cNvSpPr>
              <a:spLocks noChangeArrowheads="1"/>
            </p:cNvSpPr>
            <p:nvPr/>
          </p:nvSpPr>
          <p:spPr bwMode="auto">
            <a:xfrm>
              <a:off x="3462" y="816"/>
              <a:ext cx="1227" cy="414"/>
            </a:xfrm>
            <a:prstGeom prst="chevron">
              <a:avLst>
                <a:gd name="adj" fmla="val 56998"/>
              </a:avLst>
            </a:prstGeom>
            <a:solidFill>
              <a:srgbClr val="CCFFFF"/>
            </a:solidFill>
            <a:ln w="28575">
              <a:solidFill>
                <a:srgbClr val="000000"/>
              </a:solidFill>
              <a:miter lim="800000"/>
              <a:headEnd/>
              <a:tailEnd/>
            </a:ln>
            <a:effectLst>
              <a:outerShdw dist="63500" dir="2212194" algn="ctr" rotWithShape="0">
                <a:srgbClr val="808080"/>
              </a:outerShdw>
            </a:effec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Production</a:t>
              </a:r>
            </a:p>
            <a:p>
              <a:pPr algn="ctr" eaLnBrk="1" hangingPunct="1"/>
              <a:r>
                <a:rPr lang="en-US" altLang="ko-KR" sz="1200" b="1">
                  <a:latin typeface="Arial" panose="020B0604020202020204" pitchFamily="34" charset="0"/>
                  <a:ea typeface="Batang" panose="02030600000101010101" pitchFamily="18" charset="-127"/>
                </a:rPr>
                <a:t>Startup</a:t>
              </a:r>
            </a:p>
            <a:p>
              <a:pPr algn="ctr" eaLnBrk="1" hangingPunct="1"/>
              <a:r>
                <a:rPr lang="en-US" altLang="ko-KR" sz="1200" b="1">
                  <a:latin typeface="Arial" panose="020B0604020202020204" pitchFamily="34" charset="0"/>
                  <a:ea typeface="Batang" panose="02030600000101010101" pitchFamily="18" charset="-127"/>
                </a:rPr>
                <a:t>Phase</a:t>
              </a:r>
              <a:endParaRPr lang="en-US" altLang="en-US" sz="1300">
                <a:latin typeface="Arial" panose="020B0604020202020204" pitchFamily="34" charset="0"/>
              </a:endParaRPr>
            </a:p>
          </p:txBody>
        </p:sp>
        <p:sp>
          <p:nvSpPr>
            <p:cNvPr id="523278" name="AutoShape 14">
              <a:extLst>
                <a:ext uri="{FF2B5EF4-FFF2-40B4-BE49-F238E27FC236}">
                  <a16:creationId xmlns:a16="http://schemas.microsoft.com/office/drawing/2014/main" id="{42B0ABD9-BEF4-B0E2-AC75-E6721CFDD70B}"/>
                </a:ext>
              </a:extLst>
            </p:cNvPr>
            <p:cNvSpPr>
              <a:spLocks noChangeArrowheads="1"/>
            </p:cNvSpPr>
            <p:nvPr/>
          </p:nvSpPr>
          <p:spPr bwMode="auto">
            <a:xfrm>
              <a:off x="4480" y="816"/>
              <a:ext cx="1232" cy="414"/>
            </a:xfrm>
            <a:prstGeom prst="chevron">
              <a:avLst>
                <a:gd name="adj" fmla="val 56004"/>
              </a:avLst>
            </a:prstGeom>
            <a:solidFill>
              <a:srgbClr val="CCFFFF"/>
            </a:solidFill>
            <a:ln w="28575">
              <a:solidFill>
                <a:srgbClr val="000000"/>
              </a:solidFill>
              <a:miter lim="800000"/>
              <a:headEnd/>
              <a:tailEnd/>
            </a:ln>
            <a:effectLst>
              <a:outerShdw dist="63500" dir="2212194" algn="ctr" rotWithShape="0">
                <a:srgbClr val="808080"/>
              </a:outerShdw>
            </a:effec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b="1">
                  <a:latin typeface="Arial" panose="020B0604020202020204" pitchFamily="34" charset="0"/>
                  <a:ea typeface="Batang" panose="02030600000101010101" pitchFamily="18" charset="-127"/>
                </a:rPr>
                <a:t>Product Launch</a:t>
              </a:r>
            </a:p>
            <a:p>
              <a:pPr algn="ctr" eaLnBrk="1" hangingPunct="1"/>
              <a:r>
                <a:rPr lang="en-US" altLang="ko-KR" sz="1200" b="1">
                  <a:latin typeface="Arial" panose="020B0604020202020204" pitchFamily="34" charset="0"/>
                  <a:ea typeface="Batang" panose="02030600000101010101" pitchFamily="18" charset="-127"/>
                </a:rPr>
                <a:t>&amp; Support</a:t>
              </a:r>
            </a:p>
            <a:p>
              <a:pPr algn="ctr" eaLnBrk="1" hangingPunct="1"/>
              <a:r>
                <a:rPr lang="en-US" altLang="ko-KR" sz="1200" b="1">
                  <a:latin typeface="Arial" panose="020B0604020202020204" pitchFamily="34" charset="0"/>
                  <a:ea typeface="Batang" panose="02030600000101010101" pitchFamily="18" charset="-127"/>
                </a:rPr>
                <a:t>Phase</a:t>
              </a:r>
              <a:endParaRPr lang="en-US" altLang="en-US" sz="1300">
                <a:latin typeface="Arial" panose="020B0604020202020204" pitchFamily="34" charset="0"/>
              </a:endParaRPr>
            </a:p>
          </p:txBody>
        </p:sp>
        <p:sp>
          <p:nvSpPr>
            <p:cNvPr id="523279" name="Text Box 15">
              <a:extLst>
                <a:ext uri="{FF2B5EF4-FFF2-40B4-BE49-F238E27FC236}">
                  <a16:creationId xmlns:a16="http://schemas.microsoft.com/office/drawing/2014/main" id="{B989E857-FCC7-ABCA-3B29-73B45D7357A0}"/>
                </a:ext>
              </a:extLst>
            </p:cNvPr>
            <p:cNvSpPr txBox="1">
              <a:spLocks noChangeArrowheads="1"/>
            </p:cNvSpPr>
            <p:nvPr/>
          </p:nvSpPr>
          <p:spPr bwMode="auto">
            <a:xfrm>
              <a:off x="179" y="1363"/>
              <a:ext cx="714" cy="186"/>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Determine Customer</a:t>
              </a:r>
            </a:p>
            <a:p>
              <a:pPr eaLnBrk="1" hangingPunct="1"/>
              <a:r>
                <a:rPr lang="en-US" altLang="ko-KR" sz="800">
                  <a:latin typeface="Arial" panose="020B0604020202020204" pitchFamily="34" charset="0"/>
                  <a:ea typeface="Batang" panose="02030600000101010101" pitchFamily="18" charset="-127"/>
                </a:rPr>
                <a:t>Q/R Requirements</a:t>
              </a:r>
              <a:endParaRPr lang="en-US" altLang="en-US" sz="1300">
                <a:latin typeface="Arial" panose="020B0604020202020204" pitchFamily="34" charset="0"/>
              </a:endParaRPr>
            </a:p>
          </p:txBody>
        </p:sp>
        <p:sp>
          <p:nvSpPr>
            <p:cNvPr id="523280" name="Text Box 16">
              <a:extLst>
                <a:ext uri="{FF2B5EF4-FFF2-40B4-BE49-F238E27FC236}">
                  <a16:creationId xmlns:a16="http://schemas.microsoft.com/office/drawing/2014/main" id="{6639F75D-2B7A-C20E-318B-7BA73915AEA5}"/>
                </a:ext>
              </a:extLst>
            </p:cNvPr>
            <p:cNvSpPr txBox="1">
              <a:spLocks noChangeArrowheads="1"/>
            </p:cNvSpPr>
            <p:nvPr/>
          </p:nvSpPr>
          <p:spPr bwMode="auto">
            <a:xfrm>
              <a:off x="179" y="1707"/>
              <a:ext cx="751" cy="187"/>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Determine Application</a:t>
              </a:r>
            </a:p>
            <a:p>
              <a:pPr eaLnBrk="1" hangingPunct="1"/>
              <a:r>
                <a:rPr lang="en-US" altLang="ko-KR" sz="800">
                  <a:latin typeface="Arial" panose="020B0604020202020204" pitchFamily="34" charset="0"/>
                  <a:ea typeface="Batang" panose="02030600000101010101" pitchFamily="18" charset="-127"/>
                </a:rPr>
                <a:t>Q/R Requirements</a:t>
              </a:r>
              <a:endParaRPr lang="en-US" altLang="en-US" sz="1300">
                <a:latin typeface="Arial" panose="020B0604020202020204" pitchFamily="34" charset="0"/>
              </a:endParaRPr>
            </a:p>
          </p:txBody>
        </p:sp>
        <p:sp>
          <p:nvSpPr>
            <p:cNvPr id="523281" name="Text Box 17">
              <a:extLst>
                <a:ext uri="{FF2B5EF4-FFF2-40B4-BE49-F238E27FC236}">
                  <a16:creationId xmlns:a16="http://schemas.microsoft.com/office/drawing/2014/main" id="{0050BDF0-84A6-7376-166F-B9433E18D5F7}"/>
                </a:ext>
              </a:extLst>
            </p:cNvPr>
            <p:cNvSpPr txBox="1">
              <a:spLocks noChangeArrowheads="1"/>
            </p:cNvSpPr>
            <p:nvPr/>
          </p:nvSpPr>
          <p:spPr bwMode="auto">
            <a:xfrm>
              <a:off x="179" y="2074"/>
              <a:ext cx="707" cy="186"/>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Perform Competitive</a:t>
              </a:r>
            </a:p>
            <a:p>
              <a:pPr eaLnBrk="1" hangingPunct="1"/>
              <a:r>
                <a:rPr lang="en-US" altLang="ko-KR" sz="800">
                  <a:latin typeface="Arial" panose="020B0604020202020204" pitchFamily="34" charset="0"/>
                  <a:ea typeface="Batang" panose="02030600000101010101" pitchFamily="18" charset="-127"/>
                </a:rPr>
                <a:t>Q/R Analysis</a:t>
              </a:r>
              <a:endParaRPr lang="en-US" altLang="en-US" sz="1300">
                <a:latin typeface="Arial" panose="020B0604020202020204" pitchFamily="34" charset="0"/>
              </a:endParaRPr>
            </a:p>
          </p:txBody>
        </p:sp>
        <p:sp>
          <p:nvSpPr>
            <p:cNvPr id="523282" name="Text Box 18">
              <a:extLst>
                <a:ext uri="{FF2B5EF4-FFF2-40B4-BE49-F238E27FC236}">
                  <a16:creationId xmlns:a16="http://schemas.microsoft.com/office/drawing/2014/main" id="{56FFE0ED-9030-3420-FF62-C3D71C415441}"/>
                </a:ext>
              </a:extLst>
            </p:cNvPr>
            <p:cNvSpPr txBox="1">
              <a:spLocks noChangeArrowheads="1"/>
            </p:cNvSpPr>
            <p:nvPr/>
          </p:nvSpPr>
          <p:spPr bwMode="auto">
            <a:xfrm>
              <a:off x="179" y="2441"/>
              <a:ext cx="733" cy="252"/>
            </a:xfrm>
            <a:prstGeom prst="rect">
              <a:avLst/>
            </a:prstGeom>
            <a:solidFill>
              <a:srgbClr val="FFFFFF"/>
            </a:solidFill>
            <a:ln w="9525">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Determine Feasibility</a:t>
              </a:r>
            </a:p>
            <a:p>
              <a:pPr eaLnBrk="1" hangingPunct="1"/>
              <a:r>
                <a:rPr lang="en-US" altLang="ko-KR" sz="800">
                  <a:latin typeface="Arial" panose="020B0604020202020204" pitchFamily="34" charset="0"/>
                  <a:ea typeface="Batang" panose="02030600000101010101" pitchFamily="18" charset="-127"/>
                </a:rPr>
                <a:t>of meeting Q/R Requirements</a:t>
              </a:r>
              <a:endParaRPr lang="en-US" altLang="en-US" sz="1300">
                <a:latin typeface="Arial" panose="020B0604020202020204" pitchFamily="34" charset="0"/>
              </a:endParaRPr>
            </a:p>
          </p:txBody>
        </p:sp>
        <p:sp>
          <p:nvSpPr>
            <p:cNvPr id="523283" name="Text Box 19">
              <a:extLst>
                <a:ext uri="{FF2B5EF4-FFF2-40B4-BE49-F238E27FC236}">
                  <a16:creationId xmlns:a16="http://schemas.microsoft.com/office/drawing/2014/main" id="{8DD5F45B-63DD-C81F-7720-564FD60A4316}"/>
                </a:ext>
              </a:extLst>
            </p:cNvPr>
            <p:cNvSpPr txBox="1">
              <a:spLocks noChangeArrowheads="1"/>
            </p:cNvSpPr>
            <p:nvPr/>
          </p:nvSpPr>
          <p:spPr bwMode="auto">
            <a:xfrm>
              <a:off x="1085" y="1363"/>
              <a:ext cx="1123" cy="647"/>
            </a:xfrm>
            <a:prstGeom prst="rect">
              <a:avLst/>
            </a:prstGeom>
            <a:solidFill>
              <a:srgbClr val="FFFFFF"/>
            </a:solidFill>
            <a:ln w="9525">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Q/R Requirements</a:t>
              </a:r>
            </a:p>
            <a:p>
              <a:pPr eaLnBrk="1" hangingPunct="1"/>
              <a:r>
                <a:rPr lang="en-US" altLang="ko-KR" sz="800">
                  <a:latin typeface="Arial" panose="020B0604020202020204" pitchFamily="34" charset="0"/>
                  <a:ea typeface="Batang" panose="02030600000101010101" pitchFamily="18" charset="-127"/>
                </a:rPr>
                <a:t>Reliability Data Analyses:</a:t>
              </a:r>
            </a:p>
            <a:p>
              <a:pPr eaLnBrk="1" hangingPunct="1"/>
              <a:r>
                <a:rPr lang="en-US" altLang="ko-KR" sz="800">
                  <a:latin typeface="Arial" panose="020B0604020202020204" pitchFamily="34" charset="0"/>
                  <a:ea typeface="Batang" panose="02030600000101010101" pitchFamily="18" charset="-127"/>
                </a:rPr>
                <a:t>- Historical Field Failure Reports &amp; Modes (FFRs)</a:t>
              </a:r>
            </a:p>
            <a:p>
              <a:pPr eaLnBrk="1" hangingPunct="1"/>
              <a:r>
                <a:rPr lang="en-US" altLang="ko-KR" sz="800">
                  <a:latin typeface="Arial" panose="020B0604020202020204" pitchFamily="34" charset="0"/>
                  <a:ea typeface="Batang" panose="02030600000101010101" pitchFamily="18" charset="-127"/>
                </a:rPr>
                <a:t>- Competitive FFR’s &amp; Modes</a:t>
              </a:r>
            </a:p>
            <a:p>
              <a:pPr eaLnBrk="1" hangingPunct="1"/>
              <a:r>
                <a:rPr lang="en-US" altLang="ko-KR" sz="800">
                  <a:latin typeface="Arial" panose="020B0604020202020204" pitchFamily="34" charset="0"/>
                  <a:ea typeface="Batang" panose="02030600000101010101" pitchFamily="18" charset="-127"/>
                </a:rPr>
                <a:t>Installability, Serviceability</a:t>
              </a:r>
            </a:p>
            <a:p>
              <a:pPr eaLnBrk="1" hangingPunct="1"/>
              <a:r>
                <a:rPr lang="en-US" altLang="ko-KR" sz="800">
                  <a:latin typeface="Arial" panose="020B0604020202020204" pitchFamily="34" charset="0"/>
                  <a:ea typeface="Batang" panose="02030600000101010101" pitchFamily="18" charset="-127"/>
                </a:rPr>
                <a:t>Safety Codes &amp; Standards</a:t>
              </a:r>
            </a:p>
            <a:p>
              <a:pPr eaLnBrk="1" hangingPunct="1"/>
              <a:r>
                <a:rPr lang="en-US" altLang="ko-KR" sz="800">
                  <a:latin typeface="Arial" panose="020B0604020202020204" pitchFamily="34" charset="0"/>
                  <a:ea typeface="Batang" panose="02030600000101010101" pitchFamily="18" charset="-127"/>
                </a:rPr>
                <a:t>Reliability Component Allocation</a:t>
              </a:r>
            </a:p>
            <a:p>
              <a:pPr eaLnBrk="1" hangingPunct="1"/>
              <a:r>
                <a:rPr lang="en-US" altLang="ko-KR" sz="800">
                  <a:latin typeface="Arial" panose="020B0604020202020204" pitchFamily="34" charset="0"/>
                  <a:ea typeface="Batang" panose="02030600000101010101" pitchFamily="18" charset="-127"/>
                </a:rPr>
                <a:t>Supplier Selection</a:t>
              </a:r>
              <a:endParaRPr lang="en-US" altLang="en-US" sz="1300">
                <a:latin typeface="Arial" panose="020B0604020202020204" pitchFamily="34" charset="0"/>
              </a:endParaRPr>
            </a:p>
          </p:txBody>
        </p:sp>
        <p:sp>
          <p:nvSpPr>
            <p:cNvPr id="523284" name="Text Box 20">
              <a:extLst>
                <a:ext uri="{FF2B5EF4-FFF2-40B4-BE49-F238E27FC236}">
                  <a16:creationId xmlns:a16="http://schemas.microsoft.com/office/drawing/2014/main" id="{F4F99AF5-64BC-89DE-08A5-F29DB67DE279}"/>
                </a:ext>
              </a:extLst>
            </p:cNvPr>
            <p:cNvSpPr txBox="1">
              <a:spLocks noChangeArrowheads="1"/>
            </p:cNvSpPr>
            <p:nvPr/>
          </p:nvSpPr>
          <p:spPr bwMode="auto">
            <a:xfrm>
              <a:off x="1085" y="2373"/>
              <a:ext cx="1171" cy="384"/>
            </a:xfrm>
            <a:prstGeom prst="rect">
              <a:avLst/>
            </a:prstGeom>
            <a:solidFill>
              <a:srgbClr val="FFFFFF"/>
            </a:solidFill>
            <a:ln w="9525">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Quality Plan Established</a:t>
              </a:r>
            </a:p>
            <a:p>
              <a:pPr eaLnBrk="1" hangingPunct="1"/>
              <a:r>
                <a:rPr lang="en-US" altLang="ko-KR" sz="800">
                  <a:latin typeface="Arial" panose="020B0604020202020204" pitchFamily="34" charset="0"/>
                  <a:ea typeface="Batang" panose="02030600000101010101" pitchFamily="18" charset="-127"/>
                </a:rPr>
                <a:t>Early (Prototype) Field Tests</a:t>
              </a:r>
            </a:p>
            <a:p>
              <a:pPr eaLnBrk="1" hangingPunct="1"/>
              <a:r>
                <a:rPr lang="en-US" altLang="ko-KR" sz="800">
                  <a:latin typeface="Arial" panose="020B0604020202020204" pitchFamily="34" charset="0"/>
                  <a:ea typeface="Batang" panose="02030600000101010101" pitchFamily="18" charset="-127"/>
                </a:rPr>
                <a:t>Machine/Process Requirements, CpK 2.0</a:t>
              </a:r>
            </a:p>
            <a:p>
              <a:pPr eaLnBrk="1" hangingPunct="1"/>
              <a:r>
                <a:rPr lang="en-US" altLang="ko-KR" sz="800">
                  <a:latin typeface="Arial" panose="020B0604020202020204" pitchFamily="34" charset="0"/>
                  <a:ea typeface="Batang" panose="02030600000101010101" pitchFamily="18" charset="-127"/>
                </a:rPr>
                <a:t>Risk Assessment - Rule Based</a:t>
              </a:r>
              <a:endParaRPr lang="en-US" altLang="en-US" sz="1300">
                <a:latin typeface="Arial" panose="020B0604020202020204" pitchFamily="34" charset="0"/>
              </a:endParaRPr>
            </a:p>
          </p:txBody>
        </p:sp>
        <p:sp>
          <p:nvSpPr>
            <p:cNvPr id="523285" name="Text Box 21">
              <a:extLst>
                <a:ext uri="{FF2B5EF4-FFF2-40B4-BE49-F238E27FC236}">
                  <a16:creationId xmlns:a16="http://schemas.microsoft.com/office/drawing/2014/main" id="{8DFA3A47-03F6-3E7E-E4EC-D2D1037CDB34}"/>
                </a:ext>
              </a:extLst>
            </p:cNvPr>
            <p:cNvSpPr txBox="1">
              <a:spLocks noChangeArrowheads="1"/>
            </p:cNvSpPr>
            <p:nvPr/>
          </p:nvSpPr>
          <p:spPr bwMode="auto">
            <a:xfrm>
              <a:off x="2306" y="1363"/>
              <a:ext cx="1023" cy="581"/>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Robust Design</a:t>
              </a:r>
            </a:p>
            <a:p>
              <a:pPr eaLnBrk="1" hangingPunct="1"/>
              <a:r>
                <a:rPr lang="en-US" altLang="ko-KR" sz="800">
                  <a:latin typeface="Arial" panose="020B0604020202020204" pitchFamily="34" charset="0"/>
                  <a:ea typeface="Batang" panose="02030600000101010101" pitchFamily="18" charset="-127"/>
                </a:rPr>
                <a:t>Accelerated/Abuse Life Testing</a:t>
              </a:r>
            </a:p>
            <a:p>
              <a:pPr eaLnBrk="1" hangingPunct="1"/>
              <a:r>
                <a:rPr lang="en-US" altLang="ko-KR" sz="800">
                  <a:latin typeface="Arial" panose="020B0604020202020204" pitchFamily="34" charset="0"/>
                  <a:ea typeface="Batang" panose="02030600000101010101" pitchFamily="18" charset="-127"/>
                </a:rPr>
                <a:t>Key Qualification Requirements</a:t>
              </a:r>
            </a:p>
            <a:p>
              <a:pPr eaLnBrk="1" hangingPunct="1"/>
              <a:r>
                <a:rPr lang="en-US" altLang="ko-KR" sz="800">
                  <a:latin typeface="Arial" panose="020B0604020202020204" pitchFamily="34" charset="0"/>
                  <a:ea typeface="Batang" panose="02030600000101010101" pitchFamily="18" charset="-127"/>
                </a:rPr>
                <a:t>-New Components</a:t>
              </a:r>
            </a:p>
            <a:p>
              <a:pPr eaLnBrk="1" hangingPunct="1"/>
              <a:r>
                <a:rPr lang="en-US" altLang="ko-KR" sz="800">
                  <a:latin typeface="Arial" panose="020B0604020202020204" pitchFamily="34" charset="0"/>
                  <a:ea typeface="Batang" panose="02030600000101010101" pitchFamily="18" charset="-127"/>
                </a:rPr>
                <a:t>-New Processes</a:t>
              </a:r>
            </a:p>
            <a:p>
              <a:pPr eaLnBrk="1" hangingPunct="1"/>
              <a:r>
                <a:rPr lang="en-US" altLang="ko-KR" sz="800">
                  <a:latin typeface="Arial" panose="020B0604020202020204" pitchFamily="34" charset="0"/>
                  <a:ea typeface="Batang" panose="02030600000101010101" pitchFamily="18" charset="-127"/>
                </a:rPr>
                <a:t>Prototype Evaluation</a:t>
              </a:r>
            </a:p>
            <a:p>
              <a:pPr eaLnBrk="1" hangingPunct="1"/>
              <a:r>
                <a:rPr lang="en-US" altLang="ko-KR" sz="800">
                  <a:latin typeface="Arial" panose="020B0604020202020204" pitchFamily="34" charset="0"/>
                  <a:ea typeface="Batang" panose="02030600000101010101" pitchFamily="18" charset="-127"/>
                </a:rPr>
                <a:t>Reliability Prediction</a:t>
              </a:r>
            </a:p>
            <a:p>
              <a:pPr eaLnBrk="1" hangingPunct="1"/>
              <a:r>
                <a:rPr lang="en-US" altLang="ko-KR" sz="800">
                  <a:latin typeface="Arial" panose="020B0604020202020204" pitchFamily="34" charset="0"/>
                  <a:ea typeface="Batang" panose="02030600000101010101" pitchFamily="18" charset="-127"/>
                </a:rPr>
                <a:t>Supplier Application Signoff</a:t>
              </a:r>
              <a:endParaRPr lang="en-US" altLang="en-US" sz="1300">
                <a:latin typeface="Arial" panose="020B0604020202020204" pitchFamily="34" charset="0"/>
              </a:endParaRPr>
            </a:p>
          </p:txBody>
        </p:sp>
        <p:sp>
          <p:nvSpPr>
            <p:cNvPr id="523286" name="Text Box 22">
              <a:extLst>
                <a:ext uri="{FF2B5EF4-FFF2-40B4-BE49-F238E27FC236}">
                  <a16:creationId xmlns:a16="http://schemas.microsoft.com/office/drawing/2014/main" id="{D5641413-09F2-8ADD-B486-6B5FCBF2CCF0}"/>
                </a:ext>
              </a:extLst>
            </p:cNvPr>
            <p:cNvSpPr txBox="1">
              <a:spLocks noChangeArrowheads="1"/>
            </p:cNvSpPr>
            <p:nvPr/>
          </p:nvSpPr>
          <p:spPr bwMode="auto">
            <a:xfrm>
              <a:off x="2306" y="2336"/>
              <a:ext cx="830" cy="318"/>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Machine/Process Specs,</a:t>
              </a:r>
            </a:p>
            <a:p>
              <a:pPr eaLnBrk="1" hangingPunct="1"/>
              <a:r>
                <a:rPr lang="en-US" altLang="ko-KR" sz="800">
                  <a:latin typeface="Arial" panose="020B0604020202020204" pitchFamily="34" charset="0"/>
                  <a:ea typeface="Batang" panose="02030600000101010101" pitchFamily="18" charset="-127"/>
                </a:rPr>
                <a:t>PpK 1.3</a:t>
              </a:r>
            </a:p>
            <a:p>
              <a:pPr eaLnBrk="1" hangingPunct="1"/>
              <a:r>
                <a:rPr lang="en-US" altLang="ko-KR" sz="800">
                  <a:latin typeface="Arial" panose="020B0604020202020204" pitchFamily="34" charset="0"/>
                  <a:ea typeface="Batang" panose="02030600000101010101" pitchFamily="18" charset="-127"/>
                </a:rPr>
                <a:t>Process FMEA</a:t>
              </a:r>
            </a:p>
            <a:p>
              <a:pPr eaLnBrk="1" hangingPunct="1"/>
              <a:r>
                <a:rPr lang="en-US" altLang="ko-KR" sz="800">
                  <a:latin typeface="Arial" panose="020B0604020202020204" pitchFamily="34" charset="0"/>
                  <a:ea typeface="Batang" panose="02030600000101010101" pitchFamily="18" charset="-127"/>
                </a:rPr>
                <a:t>Key Characteristics</a:t>
              </a:r>
              <a:endParaRPr lang="en-US" altLang="en-US" sz="1300">
                <a:latin typeface="Arial" panose="020B0604020202020204" pitchFamily="34" charset="0"/>
              </a:endParaRPr>
            </a:p>
          </p:txBody>
        </p:sp>
        <p:sp>
          <p:nvSpPr>
            <p:cNvPr id="523287" name="Text Box 23">
              <a:extLst>
                <a:ext uri="{FF2B5EF4-FFF2-40B4-BE49-F238E27FC236}">
                  <a16:creationId xmlns:a16="http://schemas.microsoft.com/office/drawing/2014/main" id="{DF7367FB-9B01-FC3E-AF91-8A3439D06B95}"/>
                </a:ext>
              </a:extLst>
            </p:cNvPr>
            <p:cNvSpPr txBox="1">
              <a:spLocks noChangeArrowheads="1"/>
            </p:cNvSpPr>
            <p:nvPr/>
          </p:nvSpPr>
          <p:spPr bwMode="auto">
            <a:xfrm>
              <a:off x="2306" y="2858"/>
              <a:ext cx="691" cy="252"/>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Performance Tests</a:t>
              </a:r>
            </a:p>
            <a:p>
              <a:pPr eaLnBrk="1" hangingPunct="1"/>
              <a:r>
                <a:rPr lang="en-US" altLang="ko-KR" sz="800">
                  <a:latin typeface="Arial" panose="020B0604020202020204" pitchFamily="34" charset="0"/>
                  <a:ea typeface="Batang" panose="02030600000101010101" pitchFamily="18" charset="-127"/>
                </a:rPr>
                <a:t>Qualification Tests</a:t>
              </a:r>
            </a:p>
            <a:p>
              <a:pPr eaLnBrk="1" hangingPunct="1"/>
              <a:r>
                <a:rPr lang="en-US" altLang="ko-KR" sz="800">
                  <a:latin typeface="Arial" panose="020B0604020202020204" pitchFamily="34" charset="0"/>
                  <a:ea typeface="Batang" panose="02030600000101010101" pitchFamily="18" charset="-127"/>
                </a:rPr>
                <a:t>Planned Field Tests</a:t>
              </a:r>
              <a:endParaRPr lang="en-US" altLang="en-US" sz="1300">
                <a:latin typeface="Arial" panose="020B0604020202020204" pitchFamily="34" charset="0"/>
              </a:endParaRPr>
            </a:p>
          </p:txBody>
        </p:sp>
        <p:sp>
          <p:nvSpPr>
            <p:cNvPr id="523288" name="Text Box 24">
              <a:extLst>
                <a:ext uri="{FF2B5EF4-FFF2-40B4-BE49-F238E27FC236}">
                  <a16:creationId xmlns:a16="http://schemas.microsoft.com/office/drawing/2014/main" id="{9C4433B9-4391-80D7-96A3-8C88FDA10A46}"/>
                </a:ext>
              </a:extLst>
            </p:cNvPr>
            <p:cNvSpPr txBox="1">
              <a:spLocks noChangeArrowheads="1"/>
            </p:cNvSpPr>
            <p:nvPr/>
          </p:nvSpPr>
          <p:spPr bwMode="auto">
            <a:xfrm>
              <a:off x="3531" y="1363"/>
              <a:ext cx="981" cy="910"/>
            </a:xfrm>
            <a:prstGeom prst="rect">
              <a:avLst/>
            </a:prstGeom>
            <a:solidFill>
              <a:srgbClr val="FFFFFF"/>
            </a:solidFill>
            <a:ln w="9525">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Manufacturing Sample Evaluation.</a:t>
              </a:r>
            </a:p>
            <a:p>
              <a:pPr eaLnBrk="1" hangingPunct="1"/>
              <a:r>
                <a:rPr lang="en-US" altLang="ko-KR" sz="800">
                  <a:latin typeface="Arial" panose="020B0604020202020204" pitchFamily="34" charset="0"/>
                  <a:ea typeface="Batang" panose="02030600000101010101" pitchFamily="18" charset="-127"/>
                </a:rPr>
                <a:t>Machine/Process</a:t>
              </a:r>
            </a:p>
            <a:p>
              <a:pPr eaLnBrk="1" hangingPunct="1"/>
              <a:r>
                <a:rPr lang="en-US" altLang="ko-KR" sz="800">
                  <a:latin typeface="Arial" panose="020B0604020202020204" pitchFamily="34" charset="0"/>
                  <a:ea typeface="Batang" panose="02030600000101010101" pitchFamily="18" charset="-127"/>
                </a:rPr>
                <a:t>Capability Studies</a:t>
              </a:r>
            </a:p>
            <a:p>
              <a:pPr eaLnBrk="1" hangingPunct="1"/>
              <a:r>
                <a:rPr lang="en-US" altLang="ko-KR" sz="800">
                  <a:latin typeface="Arial" panose="020B0604020202020204" pitchFamily="34" charset="0"/>
                  <a:ea typeface="Batang" panose="02030600000101010101" pitchFamily="18" charset="-127"/>
                </a:rPr>
                <a:t>Pilot Run</a:t>
              </a:r>
            </a:p>
            <a:p>
              <a:pPr eaLnBrk="1" hangingPunct="1"/>
              <a:r>
                <a:rPr lang="en-US" altLang="ko-KR" sz="800">
                  <a:latin typeface="Arial" panose="020B0604020202020204" pitchFamily="34" charset="0"/>
                  <a:ea typeface="Batang" panose="02030600000101010101" pitchFamily="18" charset="-127"/>
                </a:rPr>
                <a:t>- Mfg. Sys. Evaluation</a:t>
              </a:r>
            </a:p>
            <a:p>
              <a:pPr eaLnBrk="1" hangingPunct="1"/>
              <a:r>
                <a:rPr lang="en-US" altLang="ko-KR" sz="800">
                  <a:latin typeface="Arial" panose="020B0604020202020204" pitchFamily="34" charset="0"/>
                  <a:ea typeface="Batang" panose="02030600000101010101" pitchFamily="18" charset="-127"/>
                </a:rPr>
                <a:t>- Quality Plan Evaluation</a:t>
              </a:r>
            </a:p>
            <a:p>
              <a:pPr eaLnBrk="1" hangingPunct="1"/>
              <a:r>
                <a:rPr lang="en-US" altLang="ko-KR" sz="800">
                  <a:latin typeface="Arial" panose="020B0604020202020204" pitchFamily="34" charset="0"/>
                  <a:ea typeface="Batang" panose="02030600000101010101" pitchFamily="18" charset="-127"/>
                </a:rPr>
                <a:t>- Supplier Evaluation</a:t>
              </a:r>
            </a:p>
            <a:p>
              <a:pPr eaLnBrk="1" hangingPunct="1"/>
              <a:r>
                <a:rPr lang="en-US" altLang="ko-KR" sz="800">
                  <a:latin typeface="Arial" panose="020B0604020202020204" pitchFamily="34" charset="0"/>
                  <a:ea typeface="Batang" panose="02030600000101010101" pitchFamily="18" charset="-127"/>
                </a:rPr>
                <a:t>- First Pass Yields 98%</a:t>
              </a:r>
            </a:p>
            <a:p>
              <a:pPr eaLnBrk="1" hangingPunct="1"/>
              <a:r>
                <a:rPr lang="en-US" altLang="ko-KR" sz="800">
                  <a:latin typeface="Arial" panose="020B0604020202020204" pitchFamily="34" charset="0"/>
                  <a:ea typeface="Batang" panose="02030600000101010101" pitchFamily="18" charset="-127"/>
                </a:rPr>
                <a:t>Risk Assessment</a:t>
              </a:r>
            </a:p>
            <a:p>
              <a:pPr eaLnBrk="1" hangingPunct="1"/>
              <a:r>
                <a:rPr lang="en-US" altLang="ko-KR" sz="800">
                  <a:latin typeface="Arial" panose="020B0604020202020204" pitchFamily="34" charset="0"/>
                  <a:ea typeface="Batang" panose="02030600000101010101" pitchFamily="18" charset="-127"/>
                </a:rPr>
                <a:t>- Rule Based</a:t>
              </a:r>
            </a:p>
            <a:p>
              <a:pPr eaLnBrk="1" hangingPunct="1"/>
              <a:r>
                <a:rPr lang="en-US" altLang="ko-KR" sz="800">
                  <a:latin typeface="Arial" panose="020B0604020202020204" pitchFamily="34" charset="0"/>
                  <a:ea typeface="Batang" panose="02030600000101010101" pitchFamily="18" charset="-127"/>
                </a:rPr>
                <a:t>Resolve Lab/Field Failures</a:t>
              </a:r>
            </a:p>
            <a:p>
              <a:pPr eaLnBrk="1" hangingPunct="1"/>
              <a:r>
                <a:rPr lang="en-US" altLang="ko-KR" sz="800">
                  <a:latin typeface="Arial" panose="020B0604020202020204" pitchFamily="34" charset="0"/>
                  <a:ea typeface="Batang" panose="02030600000101010101" pitchFamily="18" charset="-127"/>
                </a:rPr>
                <a:t>Customer PPM 500</a:t>
              </a:r>
              <a:endParaRPr lang="en-US" altLang="en-US" sz="1300">
                <a:latin typeface="Arial" panose="020B0604020202020204" pitchFamily="34" charset="0"/>
              </a:endParaRPr>
            </a:p>
          </p:txBody>
        </p:sp>
        <p:sp>
          <p:nvSpPr>
            <p:cNvPr id="523289" name="Text Box 25">
              <a:extLst>
                <a:ext uri="{FF2B5EF4-FFF2-40B4-BE49-F238E27FC236}">
                  <a16:creationId xmlns:a16="http://schemas.microsoft.com/office/drawing/2014/main" id="{DA17C210-77A0-26B6-8A19-F364204448AC}"/>
                </a:ext>
              </a:extLst>
            </p:cNvPr>
            <p:cNvSpPr txBox="1">
              <a:spLocks noChangeArrowheads="1"/>
            </p:cNvSpPr>
            <p:nvPr/>
          </p:nvSpPr>
          <p:spPr bwMode="auto">
            <a:xfrm>
              <a:off x="4617" y="1363"/>
              <a:ext cx="908" cy="318"/>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Early Warning Analysis</a:t>
              </a:r>
            </a:p>
            <a:p>
              <a:pPr eaLnBrk="1" hangingPunct="1"/>
              <a:r>
                <a:rPr lang="en-US" altLang="ko-KR" sz="800">
                  <a:latin typeface="Arial" panose="020B0604020202020204" pitchFamily="34" charset="0"/>
                  <a:ea typeface="Batang" panose="02030600000101010101" pitchFamily="18" charset="-127"/>
                </a:rPr>
                <a:t>Failure Rate/Mode Analysis</a:t>
              </a:r>
            </a:p>
            <a:p>
              <a:pPr eaLnBrk="1" hangingPunct="1"/>
              <a:r>
                <a:rPr lang="en-US" altLang="ko-KR" sz="800">
                  <a:latin typeface="Arial" panose="020B0604020202020204" pitchFamily="34" charset="0"/>
                  <a:ea typeface="Batang" panose="02030600000101010101" pitchFamily="18" charset="-127"/>
                </a:rPr>
                <a:t>Reliability Improvements</a:t>
              </a:r>
            </a:p>
            <a:p>
              <a:pPr eaLnBrk="1" hangingPunct="1"/>
              <a:r>
                <a:rPr lang="en-US" altLang="ko-KR" sz="800">
                  <a:latin typeface="Arial" panose="020B0604020202020204" pitchFamily="34" charset="0"/>
                  <a:ea typeface="Batang" panose="02030600000101010101" pitchFamily="18" charset="-127"/>
                </a:rPr>
                <a:t>Field Analysis Results</a:t>
              </a:r>
              <a:endParaRPr lang="en-US" altLang="en-US" sz="1300">
                <a:latin typeface="Arial" panose="020B0604020202020204" pitchFamily="34" charset="0"/>
              </a:endParaRPr>
            </a:p>
          </p:txBody>
        </p:sp>
        <p:sp>
          <p:nvSpPr>
            <p:cNvPr id="523290" name="Text Box 26">
              <a:extLst>
                <a:ext uri="{FF2B5EF4-FFF2-40B4-BE49-F238E27FC236}">
                  <a16:creationId xmlns:a16="http://schemas.microsoft.com/office/drawing/2014/main" id="{06639FC0-D071-D308-C3EE-B727347601F2}"/>
                </a:ext>
              </a:extLst>
            </p:cNvPr>
            <p:cNvSpPr txBox="1">
              <a:spLocks noChangeArrowheads="1"/>
            </p:cNvSpPr>
            <p:nvPr/>
          </p:nvSpPr>
          <p:spPr bwMode="auto">
            <a:xfrm>
              <a:off x="4617" y="1907"/>
              <a:ext cx="875" cy="384"/>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Quality Reviews/Controls</a:t>
              </a:r>
            </a:p>
            <a:p>
              <a:pPr eaLnBrk="1" hangingPunct="1"/>
              <a:r>
                <a:rPr lang="en-US" altLang="ko-KR" sz="800">
                  <a:latin typeface="Arial" panose="020B0604020202020204" pitchFamily="34" charset="0"/>
                  <a:ea typeface="Batang" panose="02030600000101010101" pitchFamily="18" charset="-127"/>
                </a:rPr>
                <a:t>Supplier Reviews/Controls</a:t>
              </a:r>
            </a:p>
            <a:p>
              <a:pPr eaLnBrk="1" hangingPunct="1"/>
              <a:r>
                <a:rPr lang="en-US" altLang="ko-KR" sz="800">
                  <a:latin typeface="Arial" panose="020B0604020202020204" pitchFamily="34" charset="0"/>
                  <a:ea typeface="Batang" panose="02030600000101010101" pitchFamily="18" charset="-127"/>
                </a:rPr>
                <a:t>In-Process Data Review</a:t>
              </a:r>
            </a:p>
            <a:p>
              <a:pPr eaLnBrk="1" hangingPunct="1"/>
              <a:r>
                <a:rPr lang="en-US" altLang="ko-KR" sz="800">
                  <a:latin typeface="Arial" panose="020B0604020202020204" pitchFamily="34" charset="0"/>
                  <a:ea typeface="Batang" panose="02030600000101010101" pitchFamily="18" charset="-127"/>
                </a:rPr>
                <a:t>Machinery/Process Audits</a:t>
              </a:r>
            </a:p>
            <a:p>
              <a:pPr eaLnBrk="1" hangingPunct="1"/>
              <a:r>
                <a:rPr lang="en-US" altLang="ko-KR" sz="800">
                  <a:latin typeface="Arial" panose="020B0604020202020204" pitchFamily="34" charset="0"/>
                  <a:ea typeface="Batang" panose="02030600000101010101" pitchFamily="18" charset="-127"/>
                </a:rPr>
                <a:t>Product Acceptance Tests</a:t>
              </a:r>
              <a:endParaRPr lang="en-US" altLang="en-US" sz="1300">
                <a:latin typeface="Arial" panose="020B0604020202020204" pitchFamily="34" charset="0"/>
              </a:endParaRPr>
            </a:p>
          </p:txBody>
        </p:sp>
        <p:sp>
          <p:nvSpPr>
            <p:cNvPr id="523291" name="Text Box 27">
              <a:extLst>
                <a:ext uri="{FF2B5EF4-FFF2-40B4-BE49-F238E27FC236}">
                  <a16:creationId xmlns:a16="http://schemas.microsoft.com/office/drawing/2014/main" id="{6235D0A9-5DE7-1CA4-6D07-1AB2509E72C1}"/>
                </a:ext>
              </a:extLst>
            </p:cNvPr>
            <p:cNvSpPr txBox="1">
              <a:spLocks noChangeArrowheads="1"/>
            </p:cNvSpPr>
            <p:nvPr/>
          </p:nvSpPr>
          <p:spPr bwMode="auto">
            <a:xfrm>
              <a:off x="4617" y="2528"/>
              <a:ext cx="617" cy="120"/>
            </a:xfrm>
            <a:prstGeom prst="rect">
              <a:avLst/>
            </a:prstGeom>
            <a:solidFill>
              <a:srgbClr val="FFFFFF"/>
            </a:solidFill>
            <a:ln w="9525">
              <a:solidFill>
                <a:srgbClr val="000000"/>
              </a:solidFill>
              <a:miter lim="800000"/>
              <a:headEnd/>
              <a:tailEnd/>
            </a:ln>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800">
                  <a:latin typeface="Arial" panose="020B0604020202020204" pitchFamily="34" charset="0"/>
                  <a:ea typeface="Batang" panose="02030600000101010101" pitchFamily="18" charset="-127"/>
                </a:rPr>
                <a:t>Lessons Learned</a:t>
              </a:r>
              <a:endParaRPr lang="en-US" altLang="en-US" sz="1300">
                <a:latin typeface="Arial" panose="020B0604020202020204" pitchFamily="34" charset="0"/>
              </a:endParaRPr>
            </a:p>
          </p:txBody>
        </p:sp>
      </p:grpSp>
      <p:sp>
        <p:nvSpPr>
          <p:cNvPr id="523294" name="Text Box 30">
            <a:extLst>
              <a:ext uri="{FF2B5EF4-FFF2-40B4-BE49-F238E27FC236}">
                <a16:creationId xmlns:a16="http://schemas.microsoft.com/office/drawing/2014/main" id="{927D9361-146B-0834-228A-947F31627E3D}"/>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15.1-23</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6518E82B-04A2-9C32-43E1-B479CA0EF730}"/>
              </a:ext>
            </a:extLst>
          </p:cNvPr>
          <p:cNvSpPr>
            <a:spLocks noGrp="1" noChangeArrowheads="1"/>
          </p:cNvSpPr>
          <p:nvPr>
            <p:ph type="title"/>
          </p:nvPr>
        </p:nvSpPr>
        <p:spPr/>
        <p:txBody>
          <a:bodyPr/>
          <a:lstStyle/>
          <a:p>
            <a:r>
              <a:rPr lang="en-US" altLang="en-US"/>
              <a:t>Exercises</a:t>
            </a:r>
          </a:p>
        </p:txBody>
      </p:sp>
      <p:sp>
        <p:nvSpPr>
          <p:cNvPr id="531459" name="Rectangle 3">
            <a:extLst>
              <a:ext uri="{FF2B5EF4-FFF2-40B4-BE49-F238E27FC236}">
                <a16:creationId xmlns:a16="http://schemas.microsoft.com/office/drawing/2014/main" id="{74467A7A-C677-4159-84CD-F5D2FFC94372}"/>
              </a:ext>
            </a:extLst>
          </p:cNvPr>
          <p:cNvSpPr>
            <a:spLocks noGrp="1" noChangeArrowheads="1"/>
          </p:cNvSpPr>
          <p:nvPr>
            <p:ph type="body" idx="1"/>
          </p:nvPr>
        </p:nvSpPr>
        <p:spPr/>
        <p:txBody>
          <a:bodyPr/>
          <a:lstStyle/>
          <a:p>
            <a:r>
              <a:rPr lang="en-US" altLang="en-US"/>
              <a:t>RAM Concepts (Exercise 15.6-2)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21DA7AEE-1029-A5A8-8658-CC5CA97F5715}"/>
              </a:ext>
            </a:extLst>
          </p:cNvPr>
          <p:cNvSpPr>
            <a:spLocks noGrp="1" noChangeArrowheads="1"/>
          </p:cNvSpPr>
          <p:nvPr>
            <p:ph type="title"/>
          </p:nvPr>
        </p:nvSpPr>
        <p:spPr/>
        <p:txBody>
          <a:bodyPr/>
          <a:lstStyle/>
          <a:p>
            <a:r>
              <a:rPr lang="en-US" altLang="en-US"/>
              <a:t>Objectives</a:t>
            </a:r>
          </a:p>
        </p:txBody>
      </p:sp>
      <p:sp>
        <p:nvSpPr>
          <p:cNvPr id="530435" name="Rectangle 3">
            <a:extLst>
              <a:ext uri="{FF2B5EF4-FFF2-40B4-BE49-F238E27FC236}">
                <a16:creationId xmlns:a16="http://schemas.microsoft.com/office/drawing/2014/main" id="{A883155C-9E82-8DD6-F158-007743FB1CD9}"/>
              </a:ext>
            </a:extLst>
          </p:cNvPr>
          <p:cNvSpPr>
            <a:spLocks noGrp="1" noChangeArrowheads="1"/>
          </p:cNvSpPr>
          <p:nvPr>
            <p:ph type="body" idx="1"/>
          </p:nvPr>
        </p:nvSpPr>
        <p:spPr/>
        <p:txBody>
          <a:bodyPr/>
          <a:lstStyle/>
          <a:p>
            <a:r>
              <a:rPr lang="en-US" altLang="en-US"/>
              <a:t>Be able to define and specify Reliability, Availability &amp; Maintainability for a product or service</a:t>
            </a:r>
          </a:p>
          <a:p>
            <a:r>
              <a:rPr lang="en-US" altLang="en-US"/>
              <a:t>Be able to identify appropriate reliability assurance activities for a new product or service design project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416" name="Rectangle 128">
            <a:extLst>
              <a:ext uri="{FF2B5EF4-FFF2-40B4-BE49-F238E27FC236}">
                <a16:creationId xmlns:a16="http://schemas.microsoft.com/office/drawing/2014/main" id="{6DDEE6C6-AD10-9C7E-998D-4C54219CC1D9}"/>
              </a:ext>
            </a:extLst>
          </p:cNvPr>
          <p:cNvSpPr>
            <a:spLocks noGrp="1" noChangeArrowheads="1"/>
          </p:cNvSpPr>
          <p:nvPr>
            <p:ph type="title"/>
          </p:nvPr>
        </p:nvSpPr>
        <p:spPr/>
        <p:txBody>
          <a:bodyPr/>
          <a:lstStyle/>
          <a:p>
            <a:r>
              <a:rPr lang="en-US" altLang="en-US"/>
              <a:t>Terms and Definitions</a:t>
            </a:r>
          </a:p>
        </p:txBody>
      </p:sp>
      <p:graphicFrame>
        <p:nvGraphicFramePr>
          <p:cNvPr id="524431" name="Group 143">
            <a:extLst>
              <a:ext uri="{FF2B5EF4-FFF2-40B4-BE49-F238E27FC236}">
                <a16:creationId xmlns:a16="http://schemas.microsoft.com/office/drawing/2014/main" id="{D9A8FAD3-E460-BDF5-C7C2-FDFA4320307D}"/>
              </a:ext>
            </a:extLst>
          </p:cNvPr>
          <p:cNvGraphicFramePr>
            <a:graphicFrameLocks noGrp="1"/>
          </p:cNvGraphicFramePr>
          <p:nvPr>
            <p:ph idx="1"/>
          </p:nvPr>
        </p:nvGraphicFramePr>
        <p:xfrm>
          <a:off x="152400" y="838200"/>
          <a:ext cx="8451850" cy="5695950"/>
        </p:xfrm>
        <a:graphic>
          <a:graphicData uri="http://schemas.openxmlformats.org/drawingml/2006/table">
            <a:tbl>
              <a:tblPr/>
              <a:tblGrid>
                <a:gridCol w="1524000">
                  <a:extLst>
                    <a:ext uri="{9D8B030D-6E8A-4147-A177-3AD203B41FA5}">
                      <a16:colId xmlns:a16="http://schemas.microsoft.com/office/drawing/2014/main" val="3446082168"/>
                    </a:ext>
                  </a:extLst>
                </a:gridCol>
                <a:gridCol w="6927850">
                  <a:extLst>
                    <a:ext uri="{9D8B030D-6E8A-4147-A177-3AD203B41FA5}">
                      <a16:colId xmlns:a16="http://schemas.microsoft.com/office/drawing/2014/main" val="1685179832"/>
                    </a:ext>
                  </a:extLst>
                </a:gridCol>
              </a:tblGrid>
              <a:tr h="228600">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Arial" panose="020B0604020202020204" pitchFamily="34" charset="0"/>
                          <a:cs typeface="Times New Roman" panose="02020603050405020304" pitchFamily="18" charset="0"/>
                        </a:rPr>
                        <a:t>TERM</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99"/>
                    </a:solidFill>
                  </a:tcPr>
                </a:tc>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1" u="none" strike="noStrike" cap="none" normalizeH="0" baseline="0">
                          <a:ln>
                            <a:noFill/>
                          </a:ln>
                          <a:solidFill>
                            <a:srgbClr val="000000"/>
                          </a:solidFill>
                          <a:effectLst/>
                          <a:latin typeface="Arial" panose="020B0604020202020204" pitchFamily="34" charset="0"/>
                          <a:cs typeface="Times New Roman" panose="02020603050405020304" pitchFamily="18" charset="0"/>
                        </a:rPr>
                        <a:t>DEFINITION</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254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solidFill>
                      <a:srgbClr val="FFFF99"/>
                    </a:solidFill>
                  </a:tcPr>
                </a:tc>
                <a:extLst>
                  <a:ext uri="{0D108BD9-81ED-4DB2-BD59-A6C34878D82A}">
                    <a16:rowId xmlns:a16="http://schemas.microsoft.com/office/drawing/2014/main" val="1826627651"/>
                  </a:ext>
                </a:extLst>
              </a:tr>
              <a:tr h="260350">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ITEM</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Some "thing" for which reliability is a quality characteristic.</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581657628"/>
                  </a:ext>
                </a:extLst>
              </a:tr>
              <a:tr h="444500">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FUNCTION</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purpose of an item.  What is the item supposed to do?  The definition is simple, but determining the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specific</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functions of an item may take some thought.</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402576594"/>
                  </a:ext>
                </a:extLst>
              </a:tr>
              <a:tr h="827088">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TIME</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length of time the item is supposed to perform its function. Time can be expressed as clock time, operating time, cycles, number of demands, or even linear distance.  In general, the "best" unit of time should correlate to the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stress</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that is placed on the item that will eventually be expected to fail the item.</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333114240"/>
                  </a:ext>
                </a:extLst>
              </a:tr>
              <a:tr h="457200">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ENVIRONMENT</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aggregate of all external and internal conditions either natural, man-made, or self-induced, that influences the performance, reliability or survival of an item.</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856722829"/>
                  </a:ext>
                </a:extLst>
              </a:tr>
              <a:tr h="457200">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SYSTEM</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A composite of items, equipment, personnel and their associated skills and techniques capable of performing some function or mission.</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20800866"/>
                  </a:ext>
                </a:extLst>
              </a:tr>
              <a:tr h="609600">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PROBABILITY</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For this text, the notion of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relative frequency</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will be adopted as the definition of probability.  That is, by performing an "experiment" many times, the relative frequency of some event (number of times the event occurs divided by the number of experiments) will converge to the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probability</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of the event.</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3032201511"/>
                  </a:ext>
                </a:extLst>
              </a:tr>
              <a:tr h="490538">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STATED</a:t>
                      </a:r>
                    </a:p>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CONDITIONS</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The environmental conditions in which the item is expected to perform its function.  Most generally, the conditions under which the customer will use the item.</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781078192"/>
                  </a:ext>
                </a:extLst>
              </a:tr>
              <a:tr h="882650">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MISSION</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A specific task or operation for which the system's function, time and stated conditions are clearly defined.</a:t>
                      </a:r>
                      <a:endParaRPr kumimoji="0" lang="en-US" altLang="en-US" sz="1000" b="0" i="0" u="none" strike="noStrike" cap="none" normalizeH="0" baseline="0">
                        <a:ln>
                          <a:noFill/>
                        </a:ln>
                        <a:solidFill>
                          <a:schemeClr val="tx1"/>
                        </a:solidFill>
                        <a:effectLst/>
                        <a:latin typeface="Arial" panose="020B0604020202020204" pitchFamily="34"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Note: Some systems will not have a "finite" mission.  Utility distribution systems, for example, are expected to continuously supply electricity to the customer.  It may be more useful to understand what constitutes a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service interruption</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to the customer.  This is usually a function of both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power quality</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and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continuity.</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127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686063067"/>
                  </a:ext>
                </a:extLst>
              </a:tr>
              <a:tr h="581025">
                <a:tc>
                  <a:txBody>
                    <a:bodyPr/>
                    <a:lstStyle>
                      <a:lvl1pPr marL="342900" indent="-342900">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342900" marR="0" lvl="0" indent="-34290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rgbClr val="000000"/>
                          </a:solidFill>
                          <a:effectLst/>
                          <a:latin typeface="Arial" panose="020B0604020202020204" pitchFamily="34" charset="0"/>
                          <a:cs typeface="Times New Roman" panose="02020603050405020304" pitchFamily="18" charset="0"/>
                        </a:rPr>
                        <a:t>MISSION PHASES</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25400" cap="flat" cmpd="sng" algn="ctr">
                      <a:solidFill>
                        <a:srgbClr val="000000"/>
                      </a:solidFill>
                      <a:prstDash val="solid"/>
                      <a:round/>
                      <a:headEnd type="none" w="sm" len="sm"/>
                      <a:tailEnd type="none" w="sm" len="sm"/>
                    </a:lnL>
                    <a:lnR w="127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tc>
                  <a:txBody>
                    <a:bodyPr/>
                    <a:lstStyle>
                      <a:lvl1pPr>
                        <a:spcBef>
                          <a:spcPct val="20000"/>
                        </a:spcBef>
                        <a:buClr>
                          <a:schemeClr val="accent2"/>
                        </a:buClr>
                        <a:buFont typeface="Symbol" panose="05050102010706020507" pitchFamily="18" charset="2"/>
                        <a:defRPr>
                          <a:solidFill>
                            <a:schemeClr val="tx1"/>
                          </a:solidFill>
                          <a:latin typeface="Arial" panose="020B0604020202020204" pitchFamily="34" charset="0"/>
                        </a:defRPr>
                      </a:lvl1pPr>
                      <a:lvl2pPr marL="742950" indent="-285750">
                        <a:spcBef>
                          <a:spcPct val="20000"/>
                        </a:spcBef>
                        <a:buClr>
                          <a:schemeClr val="accent2"/>
                        </a:buClr>
                        <a:defRPr>
                          <a:solidFill>
                            <a:schemeClr val="tx1"/>
                          </a:solidFill>
                          <a:latin typeface="Arial" panose="020B0604020202020204" pitchFamily="34" charset="0"/>
                        </a:defRPr>
                      </a:lvl2pPr>
                      <a:lvl3pPr marL="1143000" indent="-228600">
                        <a:spcBef>
                          <a:spcPct val="20000"/>
                        </a:spcBef>
                        <a:buClr>
                          <a:schemeClr val="accent2"/>
                        </a:buClr>
                        <a:defRPr>
                          <a:solidFill>
                            <a:schemeClr val="tx1"/>
                          </a:solidFill>
                          <a:latin typeface="Arial" panose="020B0604020202020204" pitchFamily="34" charset="0"/>
                        </a:defRPr>
                      </a:lvl3pPr>
                      <a:lvl4pPr marL="1600200" indent="-228600">
                        <a:spcBef>
                          <a:spcPct val="20000"/>
                        </a:spcBef>
                        <a:buClr>
                          <a:schemeClr val="accent2"/>
                        </a:buClr>
                        <a:defRPr>
                          <a:solidFill>
                            <a:schemeClr val="tx1"/>
                          </a:solidFill>
                          <a:latin typeface="Arial" panose="020B0604020202020204" pitchFamily="34" charset="0"/>
                        </a:defRPr>
                      </a:lvl4pPr>
                      <a:lvl5pPr marL="2057400" indent="-228600">
                        <a:spcBef>
                          <a:spcPct val="20000"/>
                        </a:spcBef>
                        <a:buClr>
                          <a:schemeClr val="accent2"/>
                        </a:buClr>
                        <a:defRPr>
                          <a:solidFill>
                            <a:schemeClr val="tx1"/>
                          </a:solidFill>
                          <a:latin typeface="Arial" panose="020B0604020202020204" pitchFamily="34" charset="0"/>
                        </a:defRPr>
                      </a:lvl5pPr>
                      <a:lvl6pPr marL="2514600" indent="-228600" fontAlgn="base">
                        <a:spcBef>
                          <a:spcPct val="20000"/>
                        </a:spcBef>
                        <a:spcAft>
                          <a:spcPct val="0"/>
                        </a:spcAft>
                        <a:buClr>
                          <a:schemeClr val="accent2"/>
                        </a:buClr>
                        <a:defRPr>
                          <a:solidFill>
                            <a:schemeClr val="tx1"/>
                          </a:solidFill>
                          <a:latin typeface="Arial" panose="020B0604020202020204" pitchFamily="34" charset="0"/>
                        </a:defRPr>
                      </a:lvl6pPr>
                      <a:lvl7pPr marL="2971800" indent="-228600" fontAlgn="base">
                        <a:spcBef>
                          <a:spcPct val="20000"/>
                        </a:spcBef>
                        <a:spcAft>
                          <a:spcPct val="0"/>
                        </a:spcAft>
                        <a:buClr>
                          <a:schemeClr val="accent2"/>
                        </a:buClr>
                        <a:defRPr>
                          <a:solidFill>
                            <a:schemeClr val="tx1"/>
                          </a:solidFill>
                          <a:latin typeface="Arial" panose="020B0604020202020204" pitchFamily="34" charset="0"/>
                        </a:defRPr>
                      </a:lvl7pPr>
                      <a:lvl8pPr marL="3429000" indent="-228600" fontAlgn="base">
                        <a:spcBef>
                          <a:spcPct val="20000"/>
                        </a:spcBef>
                        <a:spcAft>
                          <a:spcPct val="0"/>
                        </a:spcAft>
                        <a:buClr>
                          <a:schemeClr val="accent2"/>
                        </a:buClr>
                        <a:defRPr>
                          <a:solidFill>
                            <a:schemeClr val="tx1"/>
                          </a:solidFill>
                          <a:latin typeface="Arial" panose="020B0604020202020204" pitchFamily="34" charset="0"/>
                        </a:defRPr>
                      </a:lvl8pPr>
                      <a:lvl9pPr marL="3886200" indent="-228600" fontAlgn="base">
                        <a:spcBef>
                          <a:spcPct val="20000"/>
                        </a:spcBef>
                        <a:spcAft>
                          <a:spcPct val="0"/>
                        </a:spcAft>
                        <a:buClr>
                          <a:schemeClr val="accent2"/>
                        </a:buClr>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When a system's configuration does not stay the same for the duration of the mission,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phases</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are defined to help aid the reliability evaluation.  A mission </a:t>
                      </a:r>
                      <a:r>
                        <a:rPr kumimoji="0" lang="en-US" altLang="en-US" sz="1200" b="0" i="1" u="none" strike="noStrike" cap="none" normalizeH="0" baseline="0">
                          <a:ln>
                            <a:noFill/>
                          </a:ln>
                          <a:solidFill>
                            <a:srgbClr val="000000"/>
                          </a:solidFill>
                          <a:effectLst/>
                          <a:latin typeface="Arial" panose="020B0604020202020204" pitchFamily="34" charset="0"/>
                          <a:cs typeface="Times New Roman" panose="02020603050405020304" pitchFamily="18" charset="0"/>
                        </a:rPr>
                        <a:t>phase</a:t>
                      </a:r>
                      <a:r>
                        <a:rPr kumimoji="0" lang="en-US" altLang="en-US" sz="1200" b="0" i="0" u="none" strike="noStrike" cap="none" normalizeH="0" baseline="0">
                          <a:ln>
                            <a:noFill/>
                          </a:ln>
                          <a:solidFill>
                            <a:srgbClr val="000000"/>
                          </a:solidFill>
                          <a:effectLst/>
                          <a:latin typeface="Arial" panose="020B0604020202020204" pitchFamily="34" charset="0"/>
                          <a:cs typeface="Times New Roman" panose="02020603050405020304" pitchFamily="18" charset="0"/>
                        </a:rPr>
                        <a:t> is a portion of the mission where the system's function is constant.</a:t>
                      </a:r>
                      <a:endParaRPr kumimoji="0" lang="en-US" altLang="en-US" sz="2400" b="0" i="0" u="none" strike="noStrike" cap="none" normalizeH="0" baseline="0">
                        <a:ln>
                          <a:noFill/>
                        </a:ln>
                        <a:solidFill>
                          <a:schemeClr val="tx1"/>
                        </a:solidFill>
                        <a:effectLst/>
                        <a:latin typeface="Arial" panose="020B0604020202020204" pitchFamily="34" charset="0"/>
                      </a:endParaRPr>
                    </a:p>
                  </a:txBody>
                  <a:tcPr horzOverflow="overflow">
                    <a:lnL w="12700" cap="flat" cmpd="sng" algn="ctr">
                      <a:solidFill>
                        <a:srgbClr val="000000"/>
                      </a:solidFill>
                      <a:prstDash val="solid"/>
                      <a:round/>
                      <a:headEnd type="none" w="sm" len="sm"/>
                      <a:tailEnd type="none" w="sm" len="sm"/>
                    </a:lnL>
                    <a:lnR w="25400" cap="flat" cmpd="sng" algn="ctr">
                      <a:solidFill>
                        <a:srgbClr val="000000"/>
                      </a:solidFill>
                      <a:prstDash val="solid"/>
                      <a:round/>
                      <a:headEnd type="none" w="sm" len="sm"/>
                      <a:tailEnd type="none" w="sm" len="sm"/>
                    </a:lnR>
                    <a:lnT w="12700" cap="flat" cmpd="sng" algn="ctr">
                      <a:solidFill>
                        <a:srgbClr val="000000"/>
                      </a:solidFill>
                      <a:prstDash val="solid"/>
                      <a:round/>
                      <a:headEnd type="none" w="sm" len="sm"/>
                      <a:tailEnd type="none" w="sm" len="sm"/>
                    </a:lnT>
                    <a:lnB w="25400" cap="flat" cmpd="sng" algn="ctr">
                      <a:solidFill>
                        <a:srgbClr val="000000"/>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4291005987"/>
                  </a:ext>
                </a:extLst>
              </a:tr>
            </a:tbl>
          </a:graphicData>
        </a:graphic>
      </p:graphicFrame>
      <p:sp>
        <p:nvSpPr>
          <p:cNvPr id="524423" name="Text Box 135">
            <a:extLst>
              <a:ext uri="{FF2B5EF4-FFF2-40B4-BE49-F238E27FC236}">
                <a16:creationId xmlns:a16="http://schemas.microsoft.com/office/drawing/2014/main" id="{9B3EB220-26D2-B324-600D-B86602A23213}"/>
              </a:ext>
            </a:extLst>
          </p:cNvPr>
          <p:cNvSpPr txBox="1">
            <a:spLocks noChangeArrowheads="1"/>
          </p:cNvSpPr>
          <p:nvPr/>
        </p:nvSpPr>
        <p:spPr bwMode="auto">
          <a:xfrm>
            <a:off x="6934200" y="63881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15.1-3</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8" name="Rectangle 4">
            <a:extLst>
              <a:ext uri="{FF2B5EF4-FFF2-40B4-BE49-F238E27FC236}">
                <a16:creationId xmlns:a16="http://schemas.microsoft.com/office/drawing/2014/main" id="{11ACF0E1-3C8E-ACB5-F095-445BBF61A26C}"/>
              </a:ext>
            </a:extLst>
          </p:cNvPr>
          <p:cNvSpPr>
            <a:spLocks noGrp="1" noChangeArrowheads="1"/>
          </p:cNvSpPr>
          <p:nvPr>
            <p:ph type="title"/>
          </p:nvPr>
        </p:nvSpPr>
        <p:spPr/>
        <p:txBody>
          <a:bodyPr/>
          <a:lstStyle/>
          <a:p>
            <a:r>
              <a:rPr lang="en-US" altLang="en-US"/>
              <a:t>Reliability Definition and Measures</a:t>
            </a:r>
          </a:p>
        </p:txBody>
      </p:sp>
      <p:sp>
        <p:nvSpPr>
          <p:cNvPr id="513030" name="Rectangle 6">
            <a:extLst>
              <a:ext uri="{FF2B5EF4-FFF2-40B4-BE49-F238E27FC236}">
                <a16:creationId xmlns:a16="http://schemas.microsoft.com/office/drawing/2014/main" id="{98956DD2-A07B-68BD-827C-C4DD603DD4BE}"/>
              </a:ext>
            </a:extLst>
          </p:cNvPr>
          <p:cNvSpPr>
            <a:spLocks noGrp="1" noChangeArrowheads="1"/>
          </p:cNvSpPr>
          <p:nvPr>
            <p:ph type="body" idx="1"/>
          </p:nvPr>
        </p:nvSpPr>
        <p:spPr>
          <a:xfrm>
            <a:off x="346075" y="1828800"/>
            <a:ext cx="8451850" cy="4760913"/>
          </a:xfrm>
        </p:spPr>
        <p:txBody>
          <a:bodyPr/>
          <a:lstStyle/>
          <a:p>
            <a:r>
              <a:rPr lang="en-US" altLang="en-US"/>
              <a:t>Reliability – Success/Attempts</a:t>
            </a:r>
          </a:p>
          <a:p>
            <a:r>
              <a:rPr lang="en-US" altLang="en-US"/>
              <a:t>Mean Time Between Failures (MTBF)</a:t>
            </a:r>
          </a:p>
          <a:p>
            <a:endParaRPr lang="en-US" altLang="en-US"/>
          </a:p>
          <a:p>
            <a:endParaRPr lang="en-US" altLang="en-US"/>
          </a:p>
          <a:p>
            <a:endParaRPr lang="en-US" altLang="en-US"/>
          </a:p>
          <a:p>
            <a:endParaRPr lang="en-US" altLang="en-US"/>
          </a:p>
          <a:p>
            <a:endParaRPr lang="en-US" altLang="en-US"/>
          </a:p>
          <a:p>
            <a:r>
              <a:rPr lang="en-US" altLang="en-US"/>
              <a:t>Mean Time To Failures (MTTF)</a:t>
            </a:r>
          </a:p>
        </p:txBody>
      </p:sp>
      <p:sp>
        <p:nvSpPr>
          <p:cNvPr id="513029" name="Rectangle 5">
            <a:extLst>
              <a:ext uri="{FF2B5EF4-FFF2-40B4-BE49-F238E27FC236}">
                <a16:creationId xmlns:a16="http://schemas.microsoft.com/office/drawing/2014/main" id="{6CE71178-7F71-D0E2-FAA6-1CA5A3BE78FA}"/>
              </a:ext>
            </a:extLst>
          </p:cNvPr>
          <p:cNvSpPr>
            <a:spLocks noChangeArrowheads="1"/>
          </p:cNvSpPr>
          <p:nvPr/>
        </p:nvSpPr>
        <p:spPr bwMode="auto">
          <a:xfrm>
            <a:off x="228600" y="884238"/>
            <a:ext cx="8731250" cy="730250"/>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a:r>
              <a:rPr lang="en-US" altLang="en-US" sz="2000" b="1" i="1"/>
              <a:t>"The probability that an item will perform its intended function</a:t>
            </a:r>
            <a:endParaRPr lang="en-US" altLang="en-US" sz="2000" b="1"/>
          </a:p>
          <a:p>
            <a:pPr algn="ctr"/>
            <a:r>
              <a:rPr lang="en-US" altLang="en-US" sz="2000" b="1" i="1"/>
              <a:t>under stated conditions for at least a given period of time."</a:t>
            </a:r>
          </a:p>
        </p:txBody>
      </p:sp>
      <p:sp>
        <p:nvSpPr>
          <p:cNvPr id="513031" name="Rectangle 7">
            <a:extLst>
              <a:ext uri="{FF2B5EF4-FFF2-40B4-BE49-F238E27FC236}">
                <a16:creationId xmlns:a16="http://schemas.microsoft.com/office/drawing/2014/main" id="{6CB889D6-EF0E-DD4A-8563-128AAA515196}"/>
              </a:ext>
            </a:extLst>
          </p:cNvPr>
          <p:cNvSpPr>
            <a:spLocks noChangeArrowheads="1"/>
          </p:cNvSpPr>
          <p:nvPr/>
        </p:nvSpPr>
        <p:spPr bwMode="auto">
          <a:xfrm>
            <a:off x="0" y="34290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13032" name="Rectangle 8">
            <a:extLst>
              <a:ext uri="{FF2B5EF4-FFF2-40B4-BE49-F238E27FC236}">
                <a16:creationId xmlns:a16="http://schemas.microsoft.com/office/drawing/2014/main" id="{00D6C25E-3D52-72E8-D57C-EFC42C8EF272}"/>
              </a:ext>
            </a:extLst>
          </p:cNvPr>
          <p:cNvSpPr>
            <a:spLocks noChangeArrowheads="1"/>
          </p:cNvSpPr>
          <p:nvPr/>
        </p:nvSpPr>
        <p:spPr bwMode="auto">
          <a:xfrm>
            <a:off x="0" y="34290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13033" name="Rectangle 9">
            <a:extLst>
              <a:ext uri="{FF2B5EF4-FFF2-40B4-BE49-F238E27FC236}">
                <a16:creationId xmlns:a16="http://schemas.microsoft.com/office/drawing/2014/main" id="{BDA9B937-E531-D3FB-2E57-4895F8B50B63}"/>
              </a:ext>
            </a:extLst>
          </p:cNvPr>
          <p:cNvSpPr>
            <a:spLocks noChangeArrowheads="1"/>
          </p:cNvSpPr>
          <p:nvPr/>
        </p:nvSpPr>
        <p:spPr bwMode="auto">
          <a:xfrm>
            <a:off x="0" y="34290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sp>
        <p:nvSpPr>
          <p:cNvPr id="513036" name="Rectangle 12">
            <a:extLst>
              <a:ext uri="{FF2B5EF4-FFF2-40B4-BE49-F238E27FC236}">
                <a16:creationId xmlns:a16="http://schemas.microsoft.com/office/drawing/2014/main" id="{EC04EAAC-DF10-F2FC-6798-71047A3C88DF}"/>
              </a:ext>
            </a:extLst>
          </p:cNvPr>
          <p:cNvSpPr>
            <a:spLocks noChangeArrowheads="1"/>
          </p:cNvSpPr>
          <p:nvPr/>
        </p:nvSpPr>
        <p:spPr bwMode="auto">
          <a:xfrm>
            <a:off x="0" y="28717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3035" name="Object 11">
            <a:extLst>
              <a:ext uri="{FF2B5EF4-FFF2-40B4-BE49-F238E27FC236}">
                <a16:creationId xmlns:a16="http://schemas.microsoft.com/office/drawing/2014/main" id="{FA463973-C6C7-0400-D73B-9DF085D57C84}"/>
              </a:ext>
            </a:extLst>
          </p:cNvPr>
          <p:cNvGraphicFramePr>
            <a:graphicFrameLocks noChangeAspect="1"/>
          </p:cNvGraphicFramePr>
          <p:nvPr/>
        </p:nvGraphicFramePr>
        <p:xfrm>
          <a:off x="3276600" y="2633663"/>
          <a:ext cx="2514600" cy="1709737"/>
        </p:xfrm>
        <a:graphic>
          <a:graphicData uri="http://schemas.openxmlformats.org/presentationml/2006/ole">
            <mc:AlternateContent xmlns:mc="http://schemas.openxmlformats.org/markup-compatibility/2006">
              <mc:Choice xmlns:v="urn:schemas-microsoft-com:vml" Requires="v">
                <p:oleObj name="Equation" r:id="rId2" imgW="1638300" imgH="1117600" progId="Equation.3">
                  <p:embed/>
                </p:oleObj>
              </mc:Choice>
              <mc:Fallback>
                <p:oleObj name="Equation" r:id="rId2" imgW="1638300" imgH="1117600" progId="Equation.3">
                  <p:embed/>
                  <p:pic>
                    <p:nvPicPr>
                      <p:cNvPr id="0" name="Object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2633663"/>
                        <a:ext cx="2514600" cy="1709737"/>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3038" name="Rectangle 14">
            <a:extLst>
              <a:ext uri="{FF2B5EF4-FFF2-40B4-BE49-F238E27FC236}">
                <a16:creationId xmlns:a16="http://schemas.microsoft.com/office/drawing/2014/main" id="{B0E820DD-71D8-A9C7-3FF4-C714BB8551EC}"/>
              </a:ext>
            </a:extLst>
          </p:cNvPr>
          <p:cNvSpPr>
            <a:spLocks noChangeArrowheads="1"/>
          </p:cNvSpPr>
          <p:nvPr/>
        </p:nvSpPr>
        <p:spPr bwMode="auto">
          <a:xfrm>
            <a:off x="0" y="28717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3037" name="Object 13">
            <a:extLst>
              <a:ext uri="{FF2B5EF4-FFF2-40B4-BE49-F238E27FC236}">
                <a16:creationId xmlns:a16="http://schemas.microsoft.com/office/drawing/2014/main" id="{5D820F73-8524-56F9-676A-21F1A8CD13A7}"/>
              </a:ext>
            </a:extLst>
          </p:cNvPr>
          <p:cNvGraphicFramePr>
            <a:graphicFrameLocks noChangeAspect="1"/>
          </p:cNvGraphicFramePr>
          <p:nvPr/>
        </p:nvGraphicFramePr>
        <p:xfrm>
          <a:off x="3352800" y="4876800"/>
          <a:ext cx="2362200" cy="1817688"/>
        </p:xfrm>
        <a:graphic>
          <a:graphicData uri="http://schemas.openxmlformats.org/presentationml/2006/ole">
            <mc:AlternateContent xmlns:mc="http://schemas.openxmlformats.org/markup-compatibility/2006">
              <mc:Choice xmlns:v="urn:schemas-microsoft-com:vml" Requires="v">
                <p:oleObj name="Equation" r:id="rId4" imgW="1447800" imgH="1117600" progId="Equation.3">
                  <p:embed/>
                </p:oleObj>
              </mc:Choice>
              <mc:Fallback>
                <p:oleObj name="Equation" r:id="rId4" imgW="1447800" imgH="1117600" progId="Equation.3">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2800" y="4876800"/>
                        <a:ext cx="2362200" cy="18176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3039" name="Text Box 15">
            <a:extLst>
              <a:ext uri="{FF2B5EF4-FFF2-40B4-BE49-F238E27FC236}">
                <a16:creationId xmlns:a16="http://schemas.microsoft.com/office/drawing/2014/main" id="{87AD531A-5235-00B6-741C-765058515ABB}"/>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15.1-6</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66E65B31-D0F8-AAE1-2EED-91AFF7DDCAD8}"/>
              </a:ext>
            </a:extLst>
          </p:cNvPr>
          <p:cNvSpPr>
            <a:spLocks noGrp="1" noChangeArrowheads="1"/>
          </p:cNvSpPr>
          <p:nvPr>
            <p:ph type="title"/>
          </p:nvPr>
        </p:nvSpPr>
        <p:spPr/>
        <p:txBody>
          <a:bodyPr/>
          <a:lstStyle/>
          <a:p>
            <a:r>
              <a:rPr lang="en-US" altLang="en-US"/>
              <a:t>Maintainability Definition &amp; Measures</a:t>
            </a:r>
          </a:p>
        </p:txBody>
      </p:sp>
      <p:sp>
        <p:nvSpPr>
          <p:cNvPr id="516099" name="Rectangle 3">
            <a:extLst>
              <a:ext uri="{FF2B5EF4-FFF2-40B4-BE49-F238E27FC236}">
                <a16:creationId xmlns:a16="http://schemas.microsoft.com/office/drawing/2014/main" id="{6D0F1C37-91D3-A562-093E-2B10D47FEB5F}"/>
              </a:ext>
            </a:extLst>
          </p:cNvPr>
          <p:cNvSpPr>
            <a:spLocks noGrp="1" noChangeArrowheads="1"/>
          </p:cNvSpPr>
          <p:nvPr>
            <p:ph type="body" idx="1"/>
          </p:nvPr>
        </p:nvSpPr>
        <p:spPr>
          <a:xfrm>
            <a:off x="346075" y="2286000"/>
            <a:ext cx="8451850" cy="4303713"/>
          </a:xfrm>
        </p:spPr>
        <p:txBody>
          <a:bodyPr/>
          <a:lstStyle/>
          <a:p>
            <a:r>
              <a:rPr lang="en-US" altLang="en-US"/>
              <a:t>Mean Time to Repair (MTTR)</a:t>
            </a:r>
          </a:p>
          <a:p>
            <a:endParaRPr lang="en-US" altLang="en-US"/>
          </a:p>
          <a:p>
            <a:endParaRPr lang="en-US" altLang="en-US"/>
          </a:p>
          <a:p>
            <a:r>
              <a:rPr lang="en-US" altLang="en-US"/>
              <a:t>Mean Down Time (MDT)</a:t>
            </a:r>
          </a:p>
          <a:p>
            <a:endParaRPr lang="en-US" altLang="en-US"/>
          </a:p>
          <a:p>
            <a:endParaRPr lang="en-US" altLang="en-US"/>
          </a:p>
          <a:p>
            <a:r>
              <a:rPr lang="en-US" altLang="en-US"/>
              <a:t>Maximum Repair Time (MRT)</a:t>
            </a:r>
          </a:p>
        </p:txBody>
      </p:sp>
      <p:sp>
        <p:nvSpPr>
          <p:cNvPr id="516100" name="Rectangle 4">
            <a:extLst>
              <a:ext uri="{FF2B5EF4-FFF2-40B4-BE49-F238E27FC236}">
                <a16:creationId xmlns:a16="http://schemas.microsoft.com/office/drawing/2014/main" id="{63ECC4BA-C5A8-3E34-80F2-48DF0E8A8654}"/>
              </a:ext>
            </a:extLst>
          </p:cNvPr>
          <p:cNvSpPr>
            <a:spLocks noChangeArrowheads="1"/>
          </p:cNvSpPr>
          <p:nvPr/>
        </p:nvSpPr>
        <p:spPr bwMode="auto">
          <a:xfrm>
            <a:off x="461963" y="1000125"/>
            <a:ext cx="7996237" cy="730250"/>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b="1"/>
              <a:t> </a:t>
            </a:r>
            <a:r>
              <a:rPr lang="en-US" altLang="en-US" sz="2000" b="1" i="1"/>
              <a:t>"The probability that a failed item will be repaired in a given time under stated conditions."</a:t>
            </a:r>
          </a:p>
        </p:txBody>
      </p:sp>
      <p:sp>
        <p:nvSpPr>
          <p:cNvPr id="516101" name="Text Box 5">
            <a:extLst>
              <a:ext uri="{FF2B5EF4-FFF2-40B4-BE49-F238E27FC236}">
                <a16:creationId xmlns:a16="http://schemas.microsoft.com/office/drawing/2014/main" id="{20542AFE-6037-0D7F-428D-80A09148872F}"/>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15.1-7</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a:extLst>
              <a:ext uri="{FF2B5EF4-FFF2-40B4-BE49-F238E27FC236}">
                <a16:creationId xmlns:a16="http://schemas.microsoft.com/office/drawing/2014/main" id="{CE9B184C-0A4C-A0AE-994E-4A899BC114CD}"/>
              </a:ext>
            </a:extLst>
          </p:cNvPr>
          <p:cNvSpPr>
            <a:spLocks noGrp="1" noChangeArrowheads="1"/>
          </p:cNvSpPr>
          <p:nvPr>
            <p:ph type="title"/>
          </p:nvPr>
        </p:nvSpPr>
        <p:spPr/>
        <p:txBody>
          <a:bodyPr/>
          <a:lstStyle/>
          <a:p>
            <a:r>
              <a:rPr lang="en-US" altLang="en-US"/>
              <a:t>Availability Definition &amp; Measures</a:t>
            </a:r>
          </a:p>
        </p:txBody>
      </p:sp>
      <p:sp>
        <p:nvSpPr>
          <p:cNvPr id="517123" name="Rectangle 3">
            <a:extLst>
              <a:ext uri="{FF2B5EF4-FFF2-40B4-BE49-F238E27FC236}">
                <a16:creationId xmlns:a16="http://schemas.microsoft.com/office/drawing/2014/main" id="{9590BA6F-E2FA-9AD7-6FDE-2B848B69006B}"/>
              </a:ext>
            </a:extLst>
          </p:cNvPr>
          <p:cNvSpPr>
            <a:spLocks noGrp="1" noChangeArrowheads="1"/>
          </p:cNvSpPr>
          <p:nvPr>
            <p:ph type="body" sz="half" idx="1"/>
          </p:nvPr>
        </p:nvSpPr>
        <p:spPr/>
        <p:txBody>
          <a:bodyPr/>
          <a:lstStyle/>
          <a:p>
            <a:r>
              <a:rPr lang="en-US" altLang="en-US" sz="1800"/>
              <a:t>Availability (A)</a:t>
            </a:r>
          </a:p>
        </p:txBody>
      </p:sp>
      <p:sp>
        <p:nvSpPr>
          <p:cNvPr id="517124" name="Rectangle 4">
            <a:extLst>
              <a:ext uri="{FF2B5EF4-FFF2-40B4-BE49-F238E27FC236}">
                <a16:creationId xmlns:a16="http://schemas.microsoft.com/office/drawing/2014/main" id="{8FCF4723-A9BD-29CA-522D-18E98B2E414A}"/>
              </a:ext>
            </a:extLst>
          </p:cNvPr>
          <p:cNvSpPr>
            <a:spLocks noChangeArrowheads="1"/>
          </p:cNvSpPr>
          <p:nvPr/>
        </p:nvSpPr>
        <p:spPr bwMode="auto">
          <a:xfrm>
            <a:off x="152400" y="1052513"/>
            <a:ext cx="8763000" cy="1035050"/>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b="1" i="1"/>
              <a:t>Availability (A) is the probability that a system is in an operable condition.  In its simplest form, availability is expressed as the ratio of the total Uptime of a system to the total period time.</a:t>
            </a:r>
          </a:p>
        </p:txBody>
      </p:sp>
      <p:sp>
        <p:nvSpPr>
          <p:cNvPr id="517126" name="Rectangle 6">
            <a:extLst>
              <a:ext uri="{FF2B5EF4-FFF2-40B4-BE49-F238E27FC236}">
                <a16:creationId xmlns:a16="http://schemas.microsoft.com/office/drawing/2014/main" id="{CCD7CB91-6B11-4A45-500D-9D3469AD2D35}"/>
              </a:ext>
            </a:extLst>
          </p:cNvPr>
          <p:cNvSpPr>
            <a:spLocks noChangeArrowheads="1"/>
          </p:cNvSpPr>
          <p:nvPr/>
        </p:nvSpPr>
        <p:spPr bwMode="auto">
          <a:xfrm>
            <a:off x="0" y="32432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17125" name="Object 5">
            <a:extLst>
              <a:ext uri="{FF2B5EF4-FFF2-40B4-BE49-F238E27FC236}">
                <a16:creationId xmlns:a16="http://schemas.microsoft.com/office/drawing/2014/main" id="{04D5A8AA-6116-1FB1-A86A-FAC5E635BA72}"/>
              </a:ext>
            </a:extLst>
          </p:cNvPr>
          <p:cNvGraphicFramePr>
            <a:graphicFrameLocks noChangeAspect="1"/>
          </p:cNvGraphicFramePr>
          <p:nvPr/>
        </p:nvGraphicFramePr>
        <p:xfrm>
          <a:off x="2209800" y="3048000"/>
          <a:ext cx="4267200" cy="1270000"/>
        </p:xfrm>
        <a:graphic>
          <a:graphicData uri="http://schemas.openxmlformats.org/presentationml/2006/ole">
            <mc:AlternateContent xmlns:mc="http://schemas.openxmlformats.org/markup-compatibility/2006">
              <mc:Choice xmlns:v="urn:schemas-microsoft-com:vml" Requires="v">
                <p:oleObj name="Equation" r:id="rId2" imgW="1244600" imgH="368300" progId="Equation.3">
                  <p:embed/>
                </p:oleObj>
              </mc:Choice>
              <mc:Fallback>
                <p:oleObj name="Equation" r:id="rId2" imgW="1244600" imgH="368300" progId="Equation.3">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3048000"/>
                        <a:ext cx="4267200" cy="12700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17130" name="Text Box 10">
            <a:extLst>
              <a:ext uri="{FF2B5EF4-FFF2-40B4-BE49-F238E27FC236}">
                <a16:creationId xmlns:a16="http://schemas.microsoft.com/office/drawing/2014/main" id="{F96E47FD-74B5-82AF-1822-B57646FA77D7}"/>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15.1-8</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539CEB6C-A49B-0083-7B5A-2FCD54B3A332}"/>
              </a:ext>
            </a:extLst>
          </p:cNvPr>
          <p:cNvSpPr>
            <a:spLocks noGrp="1" noChangeArrowheads="1"/>
          </p:cNvSpPr>
          <p:nvPr>
            <p:ph type="title"/>
          </p:nvPr>
        </p:nvSpPr>
        <p:spPr/>
        <p:txBody>
          <a:bodyPr/>
          <a:lstStyle/>
          <a:p>
            <a:r>
              <a:rPr lang="en-US" altLang="en-US"/>
              <a:t>Failure Defined</a:t>
            </a:r>
          </a:p>
        </p:txBody>
      </p:sp>
      <p:sp>
        <p:nvSpPr>
          <p:cNvPr id="518148" name="Rectangle 4">
            <a:extLst>
              <a:ext uri="{FF2B5EF4-FFF2-40B4-BE49-F238E27FC236}">
                <a16:creationId xmlns:a16="http://schemas.microsoft.com/office/drawing/2014/main" id="{8754D651-A47C-8DDD-6C67-528115E10D7C}"/>
              </a:ext>
            </a:extLst>
          </p:cNvPr>
          <p:cNvSpPr>
            <a:spLocks noChangeArrowheads="1"/>
          </p:cNvSpPr>
          <p:nvPr/>
        </p:nvSpPr>
        <p:spPr bwMode="auto">
          <a:xfrm>
            <a:off x="2057400" y="1295400"/>
            <a:ext cx="4962525" cy="425450"/>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eaLnBrk="0" hangingPunct="0">
              <a:tabLst>
                <a:tab pos="1371600" algn="l"/>
              </a:tabLst>
              <a:defRPr sz="2400">
                <a:solidFill>
                  <a:schemeClr val="tx1"/>
                </a:solidFill>
                <a:latin typeface="Times New Roman" panose="02020603050405020304" pitchFamily="18" charset="0"/>
              </a:defRPr>
            </a:lvl1pPr>
            <a:lvl2pPr eaLnBrk="0" hangingPunct="0">
              <a:tabLst>
                <a:tab pos="1371600" algn="l"/>
              </a:tabLst>
              <a:defRPr sz="2400">
                <a:solidFill>
                  <a:schemeClr val="tx1"/>
                </a:solidFill>
                <a:latin typeface="Times New Roman" panose="02020603050405020304" pitchFamily="18" charset="0"/>
              </a:defRPr>
            </a:lvl2pPr>
            <a:lvl3pPr eaLnBrk="0" hangingPunct="0">
              <a:tabLst>
                <a:tab pos="1371600" algn="l"/>
              </a:tabLst>
              <a:defRPr sz="2400">
                <a:solidFill>
                  <a:schemeClr val="tx1"/>
                </a:solidFill>
                <a:latin typeface="Times New Roman" panose="02020603050405020304" pitchFamily="18" charset="0"/>
              </a:defRPr>
            </a:lvl3pPr>
            <a:lvl4pPr eaLnBrk="0" hangingPunct="0">
              <a:tabLst>
                <a:tab pos="1371600" algn="l"/>
              </a:tabLst>
              <a:defRPr sz="2400">
                <a:solidFill>
                  <a:schemeClr val="tx1"/>
                </a:solidFill>
                <a:latin typeface="Times New Roman" panose="02020603050405020304" pitchFamily="18" charset="0"/>
              </a:defRPr>
            </a:lvl4pPr>
            <a:lvl5pPr eaLnBrk="0" hangingPunct="0">
              <a:tabLst>
                <a:tab pos="1371600" algn="l"/>
              </a:tabLst>
              <a:defRPr sz="2400">
                <a:solidFill>
                  <a:schemeClr val="tx1"/>
                </a:solidFill>
                <a:latin typeface="Times New Roman" panose="02020603050405020304" pitchFamily="18" charset="0"/>
              </a:defRPr>
            </a:lvl5pPr>
            <a:lvl6pPr eaLnBrk="0" fontAlgn="base" hangingPunct="0">
              <a:spcBef>
                <a:spcPct val="0"/>
              </a:spcBef>
              <a:spcAft>
                <a:spcPct val="0"/>
              </a:spcAft>
              <a:tabLst>
                <a:tab pos="1371600" algn="l"/>
              </a:tabLst>
              <a:defRPr sz="2400">
                <a:solidFill>
                  <a:schemeClr val="tx1"/>
                </a:solidFill>
                <a:latin typeface="Times New Roman" panose="02020603050405020304" pitchFamily="18" charset="0"/>
              </a:defRPr>
            </a:lvl6pPr>
            <a:lvl7pPr eaLnBrk="0" fontAlgn="base" hangingPunct="0">
              <a:spcBef>
                <a:spcPct val="0"/>
              </a:spcBef>
              <a:spcAft>
                <a:spcPct val="0"/>
              </a:spcAft>
              <a:tabLst>
                <a:tab pos="1371600" algn="l"/>
              </a:tabLst>
              <a:defRPr sz="2400">
                <a:solidFill>
                  <a:schemeClr val="tx1"/>
                </a:solidFill>
                <a:latin typeface="Times New Roman" panose="02020603050405020304" pitchFamily="18" charset="0"/>
              </a:defRPr>
            </a:lvl7pPr>
            <a:lvl8pPr eaLnBrk="0" fontAlgn="base" hangingPunct="0">
              <a:spcBef>
                <a:spcPct val="0"/>
              </a:spcBef>
              <a:spcAft>
                <a:spcPct val="0"/>
              </a:spcAft>
              <a:tabLst>
                <a:tab pos="1371600" algn="l"/>
              </a:tabLst>
              <a:defRPr sz="2400">
                <a:solidFill>
                  <a:schemeClr val="tx1"/>
                </a:solidFill>
                <a:latin typeface="Times New Roman" panose="02020603050405020304" pitchFamily="18" charset="0"/>
              </a:defRPr>
            </a:lvl8pPr>
            <a:lvl9pPr eaLnBrk="0" fontAlgn="base" hangingPunct="0">
              <a:spcBef>
                <a:spcPct val="0"/>
              </a:spcBef>
              <a:spcAft>
                <a:spcPct val="0"/>
              </a:spcAft>
              <a:tabLst>
                <a:tab pos="1371600" algn="l"/>
              </a:tabLst>
              <a:defRPr sz="2400">
                <a:solidFill>
                  <a:schemeClr val="tx1"/>
                </a:solidFill>
                <a:latin typeface="Times New Roman" panose="02020603050405020304" pitchFamily="18" charset="0"/>
              </a:defRPr>
            </a:lvl9pPr>
          </a:lstStyle>
          <a:p>
            <a:pPr algn="ctr"/>
            <a:r>
              <a:rPr lang="en-US" altLang="en-US" sz="2000" b="1" i="1">
                <a:latin typeface="Arial" panose="020B0604020202020204" pitchFamily="34" charset="0"/>
              </a:rPr>
              <a:t>A failure is an unsatisfactory condition.</a:t>
            </a:r>
          </a:p>
        </p:txBody>
      </p:sp>
      <p:sp>
        <p:nvSpPr>
          <p:cNvPr id="518149" name="Rectangle 5">
            <a:extLst>
              <a:ext uri="{FF2B5EF4-FFF2-40B4-BE49-F238E27FC236}">
                <a16:creationId xmlns:a16="http://schemas.microsoft.com/office/drawing/2014/main" id="{90527045-F9FF-273E-7C14-8835DB24F10C}"/>
              </a:ext>
            </a:extLst>
          </p:cNvPr>
          <p:cNvSpPr>
            <a:spLocks noChangeArrowheads="1"/>
          </p:cNvSpPr>
          <p:nvPr/>
        </p:nvSpPr>
        <p:spPr bwMode="auto">
          <a:xfrm>
            <a:off x="457200" y="2438400"/>
            <a:ext cx="8458200" cy="730250"/>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b="1" i="1"/>
              <a:t>A failure occurs when a product ceases to perform its </a:t>
            </a:r>
            <a:r>
              <a:rPr lang="en-US" altLang="en-US" sz="2000" b="1" i="1" u="sng"/>
              <a:t>expected</a:t>
            </a:r>
            <a:r>
              <a:rPr lang="en-US" altLang="en-US" sz="2000" b="1" i="1"/>
              <a:t> function, under </a:t>
            </a:r>
            <a:r>
              <a:rPr lang="en-US" altLang="en-US" sz="2000" b="1" i="1" u="sng"/>
              <a:t>stated</a:t>
            </a:r>
            <a:r>
              <a:rPr lang="en-US" altLang="en-US" sz="2000" b="1" i="1"/>
              <a:t> </a:t>
            </a:r>
            <a:r>
              <a:rPr lang="en-US" altLang="en-US" sz="2000" b="1" i="1" u="sng"/>
              <a:t>conditions</a:t>
            </a:r>
            <a:r>
              <a:rPr lang="en-US" altLang="en-US" sz="2000" b="1" i="1"/>
              <a:t>, for an </a:t>
            </a:r>
            <a:r>
              <a:rPr lang="en-US" altLang="en-US" sz="2000" b="1" i="1" u="sng"/>
              <a:t>expected period of time.</a:t>
            </a:r>
          </a:p>
        </p:txBody>
      </p:sp>
      <p:pic>
        <p:nvPicPr>
          <p:cNvPr id="518153" name="Picture 9">
            <a:extLst>
              <a:ext uri="{FF2B5EF4-FFF2-40B4-BE49-F238E27FC236}">
                <a16:creationId xmlns:a16="http://schemas.microsoft.com/office/drawing/2014/main" id="{4B86F94D-F17E-72BC-2924-A510F4498D0F}"/>
              </a:ext>
            </a:extLst>
          </p:cNvPr>
          <p:cNvPicPr>
            <a:picLocks noChangeAspect="1" noChangeArrowheads="1" noCrop="1"/>
          </p:cNvPicPr>
          <p:nvPr>
            <p:ph idx="1"/>
          </p:nvPr>
        </p:nvPicPr>
        <p:blipFill>
          <a:blip r:embed="rId2">
            <a:extLst>
              <a:ext uri="{28A0092B-C50C-407E-A947-70E740481C1C}">
                <a14:useLocalDpi xmlns:a14="http://schemas.microsoft.com/office/drawing/2010/main" val="0"/>
              </a:ext>
            </a:extLst>
          </a:blip>
          <a:srcRect/>
          <a:stretch>
            <a:fillRect/>
          </a:stretch>
        </p:blipFill>
        <p:spPr>
          <a:xfrm>
            <a:off x="3429000" y="3886200"/>
            <a:ext cx="2286000" cy="22860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18155" name="Text Box 11">
            <a:extLst>
              <a:ext uri="{FF2B5EF4-FFF2-40B4-BE49-F238E27FC236}">
                <a16:creationId xmlns:a16="http://schemas.microsoft.com/office/drawing/2014/main" id="{B4483836-0F90-79A9-C12A-6BD143F5B2E9}"/>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15.1-9</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a:extLst>
              <a:ext uri="{FF2B5EF4-FFF2-40B4-BE49-F238E27FC236}">
                <a16:creationId xmlns:a16="http://schemas.microsoft.com/office/drawing/2014/main" id="{28DC1C37-F966-0C70-54D0-A731CEB45C88}"/>
              </a:ext>
            </a:extLst>
          </p:cNvPr>
          <p:cNvSpPr>
            <a:spLocks noGrp="1" noChangeArrowheads="1"/>
          </p:cNvSpPr>
          <p:nvPr>
            <p:ph type="title"/>
          </p:nvPr>
        </p:nvSpPr>
        <p:spPr/>
        <p:txBody>
          <a:bodyPr/>
          <a:lstStyle/>
          <a:p>
            <a:r>
              <a:rPr lang="en-US" altLang="en-US"/>
              <a:t>Reliability Management</a:t>
            </a:r>
          </a:p>
        </p:txBody>
      </p:sp>
      <p:sp>
        <p:nvSpPr>
          <p:cNvPr id="519172" name="Rectangle 4">
            <a:extLst>
              <a:ext uri="{FF2B5EF4-FFF2-40B4-BE49-F238E27FC236}">
                <a16:creationId xmlns:a16="http://schemas.microsoft.com/office/drawing/2014/main" id="{1BC69B56-6C2E-1811-33CE-54F8754FCE7E}"/>
              </a:ext>
            </a:extLst>
          </p:cNvPr>
          <p:cNvSpPr>
            <a:spLocks noChangeArrowheads="1"/>
          </p:cNvSpPr>
          <p:nvPr/>
        </p:nvSpPr>
        <p:spPr bwMode="auto">
          <a:xfrm>
            <a:off x="304800" y="1143000"/>
            <a:ext cx="8305800" cy="730250"/>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algn="ctr" eaLnBrk="0" hangingPunct="0"/>
            <a:r>
              <a:rPr lang="en-US" altLang="en-US" sz="2000" b="1" i="1"/>
              <a:t>"The systematic activities that occur to assure that the reliability required by the consumer is met or exceeded."</a:t>
            </a:r>
          </a:p>
        </p:txBody>
      </p:sp>
      <p:sp>
        <p:nvSpPr>
          <p:cNvPr id="519174" name="Rectangle 6">
            <a:extLst>
              <a:ext uri="{FF2B5EF4-FFF2-40B4-BE49-F238E27FC236}">
                <a16:creationId xmlns:a16="http://schemas.microsoft.com/office/drawing/2014/main" id="{59B5CD9E-747D-ADF9-584D-165F2C3F823F}"/>
              </a:ext>
            </a:extLst>
          </p:cNvPr>
          <p:cNvSpPr>
            <a:spLocks noChangeArrowheads="1"/>
          </p:cNvSpPr>
          <p:nvPr/>
        </p:nvSpPr>
        <p:spPr bwMode="auto">
          <a:xfrm>
            <a:off x="0" y="259556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pSp>
        <p:nvGrpSpPr>
          <p:cNvPr id="519211" name="Group 43">
            <a:extLst>
              <a:ext uri="{FF2B5EF4-FFF2-40B4-BE49-F238E27FC236}">
                <a16:creationId xmlns:a16="http://schemas.microsoft.com/office/drawing/2014/main" id="{2797C487-DEDB-89B8-61A4-3A9307044836}"/>
              </a:ext>
            </a:extLst>
          </p:cNvPr>
          <p:cNvGrpSpPr>
            <a:grpSpLocks/>
          </p:cNvGrpSpPr>
          <p:nvPr/>
        </p:nvGrpSpPr>
        <p:grpSpPr bwMode="auto">
          <a:xfrm>
            <a:off x="1371600" y="2514600"/>
            <a:ext cx="6248400" cy="3905250"/>
            <a:chOff x="1632" y="1872"/>
            <a:chExt cx="2304" cy="1440"/>
          </a:xfrm>
        </p:grpSpPr>
        <p:sp>
          <p:nvSpPr>
            <p:cNvPr id="519175" name="AutoShape 7">
              <a:extLst>
                <a:ext uri="{FF2B5EF4-FFF2-40B4-BE49-F238E27FC236}">
                  <a16:creationId xmlns:a16="http://schemas.microsoft.com/office/drawing/2014/main" id="{C105F236-3862-B34A-46C9-24DE77D4B347}"/>
                </a:ext>
              </a:extLst>
            </p:cNvPr>
            <p:cNvSpPr>
              <a:spLocks noChangeArrowheads="1"/>
            </p:cNvSpPr>
            <p:nvPr/>
          </p:nvSpPr>
          <p:spPr bwMode="auto">
            <a:xfrm>
              <a:off x="1632" y="1872"/>
              <a:ext cx="2304" cy="144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9178" name="Oval 10">
              <a:extLst>
                <a:ext uri="{FF2B5EF4-FFF2-40B4-BE49-F238E27FC236}">
                  <a16:creationId xmlns:a16="http://schemas.microsoft.com/office/drawing/2014/main" id="{2B1CF3D0-C727-DB56-6DCF-4DD62D6BA08B}"/>
                </a:ext>
              </a:extLst>
            </p:cNvPr>
            <p:cNvSpPr>
              <a:spLocks noChangeArrowheads="1"/>
            </p:cNvSpPr>
            <p:nvPr/>
          </p:nvSpPr>
          <p:spPr bwMode="auto">
            <a:xfrm>
              <a:off x="2208" y="2916"/>
              <a:ext cx="1138" cy="144"/>
            </a:xfrm>
            <a:prstGeom prst="ellipse">
              <a:avLst/>
            </a:prstGeom>
            <a:solidFill>
              <a:srgbClr val="FFFF99"/>
            </a:solidFill>
            <a:ln w="28575">
              <a:solidFill>
                <a:srgbClr val="000000"/>
              </a:solidFill>
              <a:round/>
              <a:headEnd/>
              <a:tailEnd/>
            </a:ln>
          </p:spPr>
          <p:txBody>
            <a:bodyPr/>
            <a:lstStyle/>
            <a:p>
              <a:endParaRPr lang="en-US"/>
            </a:p>
          </p:txBody>
        </p:sp>
        <p:sp>
          <p:nvSpPr>
            <p:cNvPr id="519179" name="Line 11">
              <a:extLst>
                <a:ext uri="{FF2B5EF4-FFF2-40B4-BE49-F238E27FC236}">
                  <a16:creationId xmlns:a16="http://schemas.microsoft.com/office/drawing/2014/main" id="{3F03EBB2-42BC-7C91-D52B-87B08569A9F4}"/>
                </a:ext>
              </a:extLst>
            </p:cNvPr>
            <p:cNvSpPr>
              <a:spLocks noChangeShapeType="1"/>
            </p:cNvSpPr>
            <p:nvPr/>
          </p:nvSpPr>
          <p:spPr bwMode="auto">
            <a:xfrm flipV="1">
              <a:off x="2208" y="2902"/>
              <a:ext cx="1" cy="8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0" name="Line 12">
              <a:extLst>
                <a:ext uri="{FF2B5EF4-FFF2-40B4-BE49-F238E27FC236}">
                  <a16:creationId xmlns:a16="http://schemas.microsoft.com/office/drawing/2014/main" id="{04B02994-467D-12B5-96BA-911339F98968}"/>
                </a:ext>
              </a:extLst>
            </p:cNvPr>
            <p:cNvSpPr>
              <a:spLocks noChangeShapeType="1"/>
            </p:cNvSpPr>
            <p:nvPr/>
          </p:nvSpPr>
          <p:spPr bwMode="auto">
            <a:xfrm>
              <a:off x="3344" y="2905"/>
              <a:ext cx="1" cy="88"/>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1" name="Line 13">
              <a:extLst>
                <a:ext uri="{FF2B5EF4-FFF2-40B4-BE49-F238E27FC236}">
                  <a16:creationId xmlns:a16="http://schemas.microsoft.com/office/drawing/2014/main" id="{42907E20-7B83-9EFB-7D46-2E98F9D6000F}"/>
                </a:ext>
              </a:extLst>
            </p:cNvPr>
            <p:cNvSpPr>
              <a:spLocks noChangeShapeType="1"/>
            </p:cNvSpPr>
            <p:nvPr/>
          </p:nvSpPr>
          <p:spPr bwMode="auto">
            <a:xfrm>
              <a:off x="1906" y="2226"/>
              <a:ext cx="1687"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2" name="Line 14">
              <a:extLst>
                <a:ext uri="{FF2B5EF4-FFF2-40B4-BE49-F238E27FC236}">
                  <a16:creationId xmlns:a16="http://schemas.microsoft.com/office/drawing/2014/main" id="{F32AF2F5-FF00-232E-6F6D-C0F307049558}"/>
                </a:ext>
              </a:extLst>
            </p:cNvPr>
            <p:cNvSpPr>
              <a:spLocks noChangeShapeType="1"/>
            </p:cNvSpPr>
            <p:nvPr/>
          </p:nvSpPr>
          <p:spPr bwMode="auto">
            <a:xfrm>
              <a:off x="1910" y="2022"/>
              <a:ext cx="1688"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3" name="Line 15">
              <a:extLst>
                <a:ext uri="{FF2B5EF4-FFF2-40B4-BE49-F238E27FC236}">
                  <a16:creationId xmlns:a16="http://schemas.microsoft.com/office/drawing/2014/main" id="{BBF763F6-36C2-2F39-EE56-5A7B0EDA314B}"/>
                </a:ext>
              </a:extLst>
            </p:cNvPr>
            <p:cNvSpPr>
              <a:spLocks noChangeShapeType="1"/>
            </p:cNvSpPr>
            <p:nvPr/>
          </p:nvSpPr>
          <p:spPr bwMode="auto">
            <a:xfrm>
              <a:off x="1878" y="2124"/>
              <a:ext cx="1687"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4" name="Line 16">
              <a:extLst>
                <a:ext uri="{FF2B5EF4-FFF2-40B4-BE49-F238E27FC236}">
                  <a16:creationId xmlns:a16="http://schemas.microsoft.com/office/drawing/2014/main" id="{E0F84B6D-B6C8-646E-D4D8-BAA8AC308552}"/>
                </a:ext>
              </a:extLst>
            </p:cNvPr>
            <p:cNvSpPr>
              <a:spLocks noChangeShapeType="1"/>
            </p:cNvSpPr>
            <p:nvPr/>
          </p:nvSpPr>
          <p:spPr bwMode="auto">
            <a:xfrm flipH="1">
              <a:off x="1883" y="2022"/>
              <a:ext cx="27" cy="10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5" name="Line 17">
              <a:extLst>
                <a:ext uri="{FF2B5EF4-FFF2-40B4-BE49-F238E27FC236}">
                  <a16:creationId xmlns:a16="http://schemas.microsoft.com/office/drawing/2014/main" id="{91C83EEE-E836-ACAE-0294-729FC76B259E}"/>
                </a:ext>
              </a:extLst>
            </p:cNvPr>
            <p:cNvSpPr>
              <a:spLocks noChangeShapeType="1"/>
            </p:cNvSpPr>
            <p:nvPr/>
          </p:nvSpPr>
          <p:spPr bwMode="auto">
            <a:xfrm>
              <a:off x="1883" y="2124"/>
              <a:ext cx="27" cy="10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6" name="Line 18">
              <a:extLst>
                <a:ext uri="{FF2B5EF4-FFF2-40B4-BE49-F238E27FC236}">
                  <a16:creationId xmlns:a16="http://schemas.microsoft.com/office/drawing/2014/main" id="{70DD1740-1618-029C-9B0A-4868732A4490}"/>
                </a:ext>
              </a:extLst>
            </p:cNvPr>
            <p:cNvSpPr>
              <a:spLocks noChangeShapeType="1"/>
            </p:cNvSpPr>
            <p:nvPr/>
          </p:nvSpPr>
          <p:spPr bwMode="auto">
            <a:xfrm flipH="1">
              <a:off x="3561" y="2022"/>
              <a:ext cx="32" cy="10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7" name="Line 19">
              <a:extLst>
                <a:ext uri="{FF2B5EF4-FFF2-40B4-BE49-F238E27FC236}">
                  <a16:creationId xmlns:a16="http://schemas.microsoft.com/office/drawing/2014/main" id="{3BC693B9-0F03-1211-B92A-07A1D8F4CEEF}"/>
                </a:ext>
              </a:extLst>
            </p:cNvPr>
            <p:cNvSpPr>
              <a:spLocks noChangeShapeType="1"/>
            </p:cNvSpPr>
            <p:nvPr/>
          </p:nvSpPr>
          <p:spPr bwMode="auto">
            <a:xfrm>
              <a:off x="3561" y="2124"/>
              <a:ext cx="27" cy="10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8" name="Line 20">
              <a:extLst>
                <a:ext uri="{FF2B5EF4-FFF2-40B4-BE49-F238E27FC236}">
                  <a16:creationId xmlns:a16="http://schemas.microsoft.com/office/drawing/2014/main" id="{8F5D067E-0C09-C135-D344-A6C30744A8BF}"/>
                </a:ext>
              </a:extLst>
            </p:cNvPr>
            <p:cNvSpPr>
              <a:spLocks noChangeShapeType="1"/>
            </p:cNvSpPr>
            <p:nvPr/>
          </p:nvSpPr>
          <p:spPr bwMode="auto">
            <a:xfrm>
              <a:off x="3588" y="2226"/>
              <a:ext cx="70" cy="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89" name="Line 21">
              <a:extLst>
                <a:ext uri="{FF2B5EF4-FFF2-40B4-BE49-F238E27FC236}">
                  <a16:creationId xmlns:a16="http://schemas.microsoft.com/office/drawing/2014/main" id="{81BF8558-85FD-75D4-F7C0-222538A5519D}"/>
                </a:ext>
              </a:extLst>
            </p:cNvPr>
            <p:cNvSpPr>
              <a:spLocks noChangeShapeType="1"/>
            </p:cNvSpPr>
            <p:nvPr/>
          </p:nvSpPr>
          <p:spPr bwMode="auto">
            <a:xfrm flipV="1">
              <a:off x="3658" y="2133"/>
              <a:ext cx="32" cy="10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90" name="Line 22">
              <a:extLst>
                <a:ext uri="{FF2B5EF4-FFF2-40B4-BE49-F238E27FC236}">
                  <a16:creationId xmlns:a16="http://schemas.microsoft.com/office/drawing/2014/main" id="{68A4DAA3-5BDD-21A0-318B-F221395AF64B}"/>
                </a:ext>
              </a:extLst>
            </p:cNvPr>
            <p:cNvSpPr>
              <a:spLocks noChangeShapeType="1"/>
            </p:cNvSpPr>
            <p:nvPr/>
          </p:nvSpPr>
          <p:spPr bwMode="auto">
            <a:xfrm>
              <a:off x="3671" y="2041"/>
              <a:ext cx="19" cy="92"/>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91" name="Line 23">
              <a:extLst>
                <a:ext uri="{FF2B5EF4-FFF2-40B4-BE49-F238E27FC236}">
                  <a16:creationId xmlns:a16="http://schemas.microsoft.com/office/drawing/2014/main" id="{500537A8-B3CE-C049-1DC8-BC4DC83212CE}"/>
                </a:ext>
              </a:extLst>
            </p:cNvPr>
            <p:cNvSpPr>
              <a:spLocks noChangeShapeType="1"/>
            </p:cNvSpPr>
            <p:nvPr/>
          </p:nvSpPr>
          <p:spPr bwMode="auto">
            <a:xfrm>
              <a:off x="3588" y="2022"/>
              <a:ext cx="83" cy="19"/>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92" name="Line 24">
              <a:extLst>
                <a:ext uri="{FF2B5EF4-FFF2-40B4-BE49-F238E27FC236}">
                  <a16:creationId xmlns:a16="http://schemas.microsoft.com/office/drawing/2014/main" id="{CA6425FA-1E37-15C4-5812-A08D00D6702F}"/>
                </a:ext>
              </a:extLst>
            </p:cNvPr>
            <p:cNvSpPr>
              <a:spLocks noChangeShapeType="1"/>
            </p:cNvSpPr>
            <p:nvPr/>
          </p:nvSpPr>
          <p:spPr bwMode="auto">
            <a:xfrm>
              <a:off x="1980" y="2239"/>
              <a:ext cx="1687" cy="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93" name="Line 25">
              <a:extLst>
                <a:ext uri="{FF2B5EF4-FFF2-40B4-BE49-F238E27FC236}">
                  <a16:creationId xmlns:a16="http://schemas.microsoft.com/office/drawing/2014/main" id="{F0DEB73F-AA45-03F9-A273-1BA85245E78C}"/>
                </a:ext>
              </a:extLst>
            </p:cNvPr>
            <p:cNvSpPr>
              <a:spLocks noChangeShapeType="1"/>
            </p:cNvSpPr>
            <p:nvPr/>
          </p:nvSpPr>
          <p:spPr bwMode="auto">
            <a:xfrm>
              <a:off x="1910" y="2226"/>
              <a:ext cx="65" cy="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194" name="Arc 26">
              <a:extLst>
                <a:ext uri="{FF2B5EF4-FFF2-40B4-BE49-F238E27FC236}">
                  <a16:creationId xmlns:a16="http://schemas.microsoft.com/office/drawing/2014/main" id="{B43424CA-2C39-EF77-F7E1-9D1CEEDB1623}"/>
                </a:ext>
              </a:extLst>
            </p:cNvPr>
            <p:cNvSpPr>
              <a:spLocks/>
            </p:cNvSpPr>
            <p:nvPr/>
          </p:nvSpPr>
          <p:spPr bwMode="auto">
            <a:xfrm>
              <a:off x="2597" y="2239"/>
              <a:ext cx="97" cy="144"/>
            </a:xfrm>
            <a:custGeom>
              <a:avLst/>
              <a:gdLst>
                <a:gd name="G0" fmla="+- 0 0 0"/>
                <a:gd name="G1" fmla="+- 21600 0 0"/>
                <a:gd name="G2" fmla="+- 21600 0 0"/>
                <a:gd name="T0" fmla="*/ 0 w 21599"/>
                <a:gd name="T1" fmla="*/ 0 h 21600"/>
                <a:gd name="T2" fmla="*/ 21599 w 21599"/>
                <a:gd name="T3" fmla="*/ 21449 h 21600"/>
                <a:gd name="T4" fmla="*/ 0 w 21599"/>
                <a:gd name="T5" fmla="*/ 21600 h 21600"/>
              </a:gdLst>
              <a:ahLst/>
              <a:cxnLst>
                <a:cxn ang="0">
                  <a:pos x="T0" y="T1"/>
                </a:cxn>
                <a:cxn ang="0">
                  <a:pos x="T2" y="T3"/>
                </a:cxn>
                <a:cxn ang="0">
                  <a:pos x="T4" y="T5"/>
                </a:cxn>
              </a:cxnLst>
              <a:rect l="0" t="0" r="r" b="b"/>
              <a:pathLst>
                <a:path w="21599" h="21600" fill="none" extrusionOk="0">
                  <a:moveTo>
                    <a:pt x="0" y="0"/>
                  </a:moveTo>
                  <a:cubicBezTo>
                    <a:pt x="11870" y="0"/>
                    <a:pt x="21516" y="9578"/>
                    <a:pt x="21599" y="21448"/>
                  </a:cubicBezTo>
                </a:path>
                <a:path w="21599" h="21600" stroke="0" extrusionOk="0">
                  <a:moveTo>
                    <a:pt x="0" y="0"/>
                  </a:moveTo>
                  <a:cubicBezTo>
                    <a:pt x="11870" y="0"/>
                    <a:pt x="21516" y="9578"/>
                    <a:pt x="21599" y="21448"/>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195" name="Arc 27">
              <a:extLst>
                <a:ext uri="{FF2B5EF4-FFF2-40B4-BE49-F238E27FC236}">
                  <a16:creationId xmlns:a16="http://schemas.microsoft.com/office/drawing/2014/main" id="{1D74F7B2-D5BE-8510-3C62-4675554371ED}"/>
                </a:ext>
              </a:extLst>
            </p:cNvPr>
            <p:cNvSpPr>
              <a:spLocks/>
            </p:cNvSpPr>
            <p:nvPr/>
          </p:nvSpPr>
          <p:spPr bwMode="auto">
            <a:xfrm>
              <a:off x="2528" y="2243"/>
              <a:ext cx="105" cy="144"/>
            </a:xfrm>
            <a:custGeom>
              <a:avLst/>
              <a:gdLst>
                <a:gd name="G0" fmla="+- 206 0 0"/>
                <a:gd name="G1" fmla="+- 21600 0 0"/>
                <a:gd name="G2" fmla="+- 21600 0 0"/>
                <a:gd name="T0" fmla="*/ 0 w 21806"/>
                <a:gd name="T1" fmla="*/ 1 h 21600"/>
                <a:gd name="T2" fmla="*/ 21806 w 21806"/>
                <a:gd name="T3" fmla="*/ 21600 h 21600"/>
                <a:gd name="T4" fmla="*/ 206 w 21806"/>
                <a:gd name="T5" fmla="*/ 21600 h 21600"/>
              </a:gdLst>
              <a:ahLst/>
              <a:cxnLst>
                <a:cxn ang="0">
                  <a:pos x="T0" y="T1"/>
                </a:cxn>
                <a:cxn ang="0">
                  <a:pos x="T2" y="T3"/>
                </a:cxn>
                <a:cxn ang="0">
                  <a:pos x="T4" y="T5"/>
                </a:cxn>
              </a:cxnLst>
              <a:rect l="0" t="0" r="r" b="b"/>
              <a:pathLst>
                <a:path w="21806" h="21600" fill="none" extrusionOk="0">
                  <a:moveTo>
                    <a:pt x="-1" y="0"/>
                  </a:moveTo>
                  <a:cubicBezTo>
                    <a:pt x="68" y="0"/>
                    <a:pt x="137" y="0"/>
                    <a:pt x="206" y="0"/>
                  </a:cubicBezTo>
                  <a:cubicBezTo>
                    <a:pt x="12135" y="0"/>
                    <a:pt x="21806" y="9670"/>
                    <a:pt x="21806" y="21600"/>
                  </a:cubicBezTo>
                </a:path>
                <a:path w="21806" h="21600" stroke="0" extrusionOk="0">
                  <a:moveTo>
                    <a:pt x="-1" y="0"/>
                  </a:moveTo>
                  <a:cubicBezTo>
                    <a:pt x="68" y="0"/>
                    <a:pt x="137" y="0"/>
                    <a:pt x="206" y="0"/>
                  </a:cubicBezTo>
                  <a:cubicBezTo>
                    <a:pt x="12135" y="0"/>
                    <a:pt x="21806" y="9670"/>
                    <a:pt x="21806" y="21600"/>
                  </a:cubicBezTo>
                  <a:lnTo>
                    <a:pt x="206"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196" name="Arc 28">
              <a:extLst>
                <a:ext uri="{FF2B5EF4-FFF2-40B4-BE49-F238E27FC236}">
                  <a16:creationId xmlns:a16="http://schemas.microsoft.com/office/drawing/2014/main" id="{5ED25858-E088-DAC4-71D6-BC176FFAC68C}"/>
                </a:ext>
              </a:extLst>
            </p:cNvPr>
            <p:cNvSpPr>
              <a:spLocks/>
            </p:cNvSpPr>
            <p:nvPr/>
          </p:nvSpPr>
          <p:spPr bwMode="auto">
            <a:xfrm>
              <a:off x="2807" y="2241"/>
              <a:ext cx="113" cy="142"/>
            </a:xfrm>
            <a:custGeom>
              <a:avLst/>
              <a:gdLst>
                <a:gd name="G0" fmla="+- 0 0 0"/>
                <a:gd name="G1" fmla="+- 21600 0 0"/>
                <a:gd name="G2" fmla="+- 21600 0 0"/>
                <a:gd name="T0" fmla="*/ 0 w 21599"/>
                <a:gd name="T1" fmla="*/ 0 h 21600"/>
                <a:gd name="T2" fmla="*/ 21599 w 21599"/>
                <a:gd name="T3" fmla="*/ 21447 h 21600"/>
                <a:gd name="T4" fmla="*/ 0 w 21599"/>
                <a:gd name="T5" fmla="*/ 21600 h 21600"/>
              </a:gdLst>
              <a:ahLst/>
              <a:cxnLst>
                <a:cxn ang="0">
                  <a:pos x="T0" y="T1"/>
                </a:cxn>
                <a:cxn ang="0">
                  <a:pos x="T2" y="T3"/>
                </a:cxn>
                <a:cxn ang="0">
                  <a:pos x="T4" y="T5"/>
                </a:cxn>
              </a:cxnLst>
              <a:rect l="0" t="0" r="r" b="b"/>
              <a:pathLst>
                <a:path w="21599" h="21600" fill="none" extrusionOk="0">
                  <a:moveTo>
                    <a:pt x="0" y="0"/>
                  </a:moveTo>
                  <a:cubicBezTo>
                    <a:pt x="11869" y="0"/>
                    <a:pt x="21515" y="9577"/>
                    <a:pt x="21599" y="21446"/>
                  </a:cubicBezTo>
                </a:path>
                <a:path w="21599" h="21600" stroke="0" extrusionOk="0">
                  <a:moveTo>
                    <a:pt x="0" y="0"/>
                  </a:moveTo>
                  <a:cubicBezTo>
                    <a:pt x="11869" y="0"/>
                    <a:pt x="21515" y="9577"/>
                    <a:pt x="21599" y="21446"/>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197" name="Arc 29">
              <a:extLst>
                <a:ext uri="{FF2B5EF4-FFF2-40B4-BE49-F238E27FC236}">
                  <a16:creationId xmlns:a16="http://schemas.microsoft.com/office/drawing/2014/main" id="{E8017230-8AE4-0922-3BDE-747D054DB564}"/>
                </a:ext>
              </a:extLst>
            </p:cNvPr>
            <p:cNvSpPr>
              <a:spLocks/>
            </p:cNvSpPr>
            <p:nvPr/>
          </p:nvSpPr>
          <p:spPr bwMode="auto">
            <a:xfrm>
              <a:off x="2745" y="2241"/>
              <a:ext cx="111" cy="14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198" name="Freeform 30">
              <a:extLst>
                <a:ext uri="{FF2B5EF4-FFF2-40B4-BE49-F238E27FC236}">
                  <a16:creationId xmlns:a16="http://schemas.microsoft.com/office/drawing/2014/main" id="{337702A1-F9F1-E8CF-B975-DA5EC4B50528}"/>
                </a:ext>
              </a:extLst>
            </p:cNvPr>
            <p:cNvSpPr>
              <a:spLocks/>
            </p:cNvSpPr>
            <p:nvPr/>
          </p:nvSpPr>
          <p:spPr bwMode="auto">
            <a:xfrm>
              <a:off x="2215" y="2948"/>
              <a:ext cx="101" cy="39"/>
            </a:xfrm>
            <a:custGeom>
              <a:avLst/>
              <a:gdLst>
                <a:gd name="T0" fmla="*/ 0 w 132"/>
                <a:gd name="T1" fmla="*/ 50 h 51"/>
                <a:gd name="T2" fmla="*/ 132 w 132"/>
                <a:gd name="T3" fmla="*/ 0 h 51"/>
                <a:gd name="T4" fmla="*/ 0 w 132"/>
                <a:gd name="T5" fmla="*/ 0 h 51"/>
                <a:gd name="T6" fmla="*/ 0 w 132"/>
                <a:gd name="T7" fmla="*/ 50 h 51"/>
              </a:gdLst>
              <a:ahLst/>
              <a:cxnLst>
                <a:cxn ang="0">
                  <a:pos x="T0" y="T1"/>
                </a:cxn>
                <a:cxn ang="0">
                  <a:pos x="T2" y="T3"/>
                </a:cxn>
                <a:cxn ang="0">
                  <a:pos x="T4" y="T5"/>
                </a:cxn>
                <a:cxn ang="0">
                  <a:pos x="T6" y="T7"/>
                </a:cxn>
              </a:cxnLst>
              <a:rect l="0" t="0" r="r" b="b"/>
              <a:pathLst>
                <a:path w="132" h="51">
                  <a:moveTo>
                    <a:pt x="0" y="50"/>
                  </a:moveTo>
                  <a:cubicBezTo>
                    <a:pt x="72" y="51"/>
                    <a:pt x="132" y="28"/>
                    <a:pt x="132" y="0"/>
                  </a:cubicBezTo>
                  <a:lnTo>
                    <a:pt x="0" y="0"/>
                  </a:lnTo>
                  <a:lnTo>
                    <a:pt x="0" y="50"/>
                  </a:lnTo>
                  <a:close/>
                </a:path>
              </a:pathLst>
            </a:custGeom>
            <a:noFill/>
            <a:ln w="28575" cmpd="sng">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199" name="Freeform 31">
              <a:extLst>
                <a:ext uri="{FF2B5EF4-FFF2-40B4-BE49-F238E27FC236}">
                  <a16:creationId xmlns:a16="http://schemas.microsoft.com/office/drawing/2014/main" id="{28C5F03E-AF90-A612-D122-A96ED8D1391E}"/>
                </a:ext>
              </a:extLst>
            </p:cNvPr>
            <p:cNvSpPr>
              <a:spLocks/>
            </p:cNvSpPr>
            <p:nvPr/>
          </p:nvSpPr>
          <p:spPr bwMode="auto">
            <a:xfrm>
              <a:off x="3238" y="2944"/>
              <a:ext cx="106" cy="34"/>
            </a:xfrm>
            <a:custGeom>
              <a:avLst/>
              <a:gdLst>
                <a:gd name="T0" fmla="*/ 138 w 138"/>
                <a:gd name="T1" fmla="*/ 45 h 45"/>
                <a:gd name="T2" fmla="*/ 0 w 138"/>
                <a:gd name="T3" fmla="*/ 0 h 45"/>
                <a:gd name="T4" fmla="*/ 0 w 138"/>
                <a:gd name="T5" fmla="*/ 45 h 45"/>
                <a:gd name="T6" fmla="*/ 138 w 138"/>
                <a:gd name="T7" fmla="*/ 45 h 45"/>
              </a:gdLst>
              <a:ahLst/>
              <a:cxnLst>
                <a:cxn ang="0">
                  <a:pos x="T0" y="T1"/>
                </a:cxn>
                <a:cxn ang="0">
                  <a:pos x="T2" y="T3"/>
                </a:cxn>
                <a:cxn ang="0">
                  <a:pos x="T4" y="T5"/>
                </a:cxn>
                <a:cxn ang="0">
                  <a:pos x="T6" y="T7"/>
                </a:cxn>
              </a:cxnLst>
              <a:rect l="0" t="0" r="r" b="b"/>
              <a:pathLst>
                <a:path w="138" h="45">
                  <a:moveTo>
                    <a:pt x="138" y="45"/>
                  </a:moveTo>
                  <a:cubicBezTo>
                    <a:pt x="138" y="20"/>
                    <a:pt x="76" y="0"/>
                    <a:pt x="0" y="0"/>
                  </a:cubicBezTo>
                  <a:lnTo>
                    <a:pt x="0" y="45"/>
                  </a:lnTo>
                  <a:lnTo>
                    <a:pt x="138" y="45"/>
                  </a:lnTo>
                  <a:close/>
                </a:path>
              </a:pathLst>
            </a:custGeom>
            <a:noFill/>
            <a:ln w="28575" cmpd="sng">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0" name="Oval 32">
              <a:extLst>
                <a:ext uri="{FF2B5EF4-FFF2-40B4-BE49-F238E27FC236}">
                  <a16:creationId xmlns:a16="http://schemas.microsoft.com/office/drawing/2014/main" id="{99220FEF-18D8-949F-7D8C-C6242255C08E}"/>
                </a:ext>
              </a:extLst>
            </p:cNvPr>
            <p:cNvSpPr>
              <a:spLocks noChangeArrowheads="1"/>
            </p:cNvSpPr>
            <p:nvPr/>
          </p:nvSpPr>
          <p:spPr bwMode="auto">
            <a:xfrm>
              <a:off x="2210" y="2831"/>
              <a:ext cx="1139" cy="143"/>
            </a:xfrm>
            <a:prstGeom prst="ellipse">
              <a:avLst/>
            </a:prstGeom>
            <a:solidFill>
              <a:srgbClr val="FFFF99"/>
            </a:solidFill>
            <a:ln w="28575">
              <a:solidFill>
                <a:srgbClr val="000000"/>
              </a:solidFill>
              <a:round/>
              <a:headEnd/>
              <a:tailEnd/>
            </a:ln>
          </p:spPr>
          <p:txBody>
            <a:bodyPr/>
            <a:lstStyle/>
            <a:p>
              <a:endParaRPr lang="en-US"/>
            </a:p>
          </p:txBody>
        </p:sp>
        <p:sp>
          <p:nvSpPr>
            <p:cNvPr id="519201" name="Oval 33">
              <a:extLst>
                <a:ext uri="{FF2B5EF4-FFF2-40B4-BE49-F238E27FC236}">
                  <a16:creationId xmlns:a16="http://schemas.microsoft.com/office/drawing/2014/main" id="{547D4562-BBB2-2BDB-E43A-59736906B3A0}"/>
                </a:ext>
              </a:extLst>
            </p:cNvPr>
            <p:cNvSpPr>
              <a:spLocks noChangeArrowheads="1"/>
            </p:cNvSpPr>
            <p:nvPr/>
          </p:nvSpPr>
          <p:spPr bwMode="auto">
            <a:xfrm>
              <a:off x="2311" y="2886"/>
              <a:ext cx="125" cy="38"/>
            </a:xfrm>
            <a:prstGeom prst="ellipse">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2" name="AutoShape 34">
              <a:extLst>
                <a:ext uri="{FF2B5EF4-FFF2-40B4-BE49-F238E27FC236}">
                  <a16:creationId xmlns:a16="http://schemas.microsoft.com/office/drawing/2014/main" id="{8A722CB9-84CF-801C-6EA2-96E1B35D11F5}"/>
                </a:ext>
              </a:extLst>
            </p:cNvPr>
            <p:cNvSpPr>
              <a:spLocks noChangeArrowheads="1"/>
            </p:cNvSpPr>
            <p:nvPr/>
          </p:nvSpPr>
          <p:spPr bwMode="auto">
            <a:xfrm>
              <a:off x="2334" y="2836"/>
              <a:ext cx="74" cy="74"/>
            </a:xfrm>
            <a:prstGeom prst="roundRect">
              <a:avLst>
                <a:gd name="adj" fmla="val 23079"/>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3" name="Rectangle 35">
              <a:extLst>
                <a:ext uri="{FF2B5EF4-FFF2-40B4-BE49-F238E27FC236}">
                  <a16:creationId xmlns:a16="http://schemas.microsoft.com/office/drawing/2014/main" id="{9C8BE128-F3F3-D934-D00E-2A67ED61C875}"/>
                </a:ext>
              </a:extLst>
            </p:cNvPr>
            <p:cNvSpPr>
              <a:spLocks noChangeArrowheads="1"/>
            </p:cNvSpPr>
            <p:nvPr/>
          </p:nvSpPr>
          <p:spPr bwMode="auto">
            <a:xfrm>
              <a:off x="2685" y="2457"/>
              <a:ext cx="184" cy="443"/>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4" name="Oval 36">
              <a:extLst>
                <a:ext uri="{FF2B5EF4-FFF2-40B4-BE49-F238E27FC236}">
                  <a16:creationId xmlns:a16="http://schemas.microsoft.com/office/drawing/2014/main" id="{0E8072CB-B938-0783-7DAA-184091F45B37}"/>
                </a:ext>
              </a:extLst>
            </p:cNvPr>
            <p:cNvSpPr>
              <a:spLocks noChangeArrowheads="1"/>
            </p:cNvSpPr>
            <p:nvPr/>
          </p:nvSpPr>
          <p:spPr bwMode="auto">
            <a:xfrm>
              <a:off x="2680" y="2438"/>
              <a:ext cx="199" cy="42"/>
            </a:xfrm>
            <a:prstGeom prst="ellipse">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5" name="Oval 37">
              <a:extLst>
                <a:ext uri="{FF2B5EF4-FFF2-40B4-BE49-F238E27FC236}">
                  <a16:creationId xmlns:a16="http://schemas.microsoft.com/office/drawing/2014/main" id="{AE3E60F5-A239-C32C-94CC-76FB3F0FF51F}"/>
                </a:ext>
              </a:extLst>
            </p:cNvPr>
            <p:cNvSpPr>
              <a:spLocks noChangeArrowheads="1"/>
            </p:cNvSpPr>
            <p:nvPr/>
          </p:nvSpPr>
          <p:spPr bwMode="auto">
            <a:xfrm>
              <a:off x="2634" y="2877"/>
              <a:ext cx="291" cy="56"/>
            </a:xfrm>
            <a:prstGeom prst="ellipse">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6" name="Oval 38">
              <a:extLst>
                <a:ext uri="{FF2B5EF4-FFF2-40B4-BE49-F238E27FC236}">
                  <a16:creationId xmlns:a16="http://schemas.microsoft.com/office/drawing/2014/main" id="{1D6C784D-6F8A-5E78-720B-12541BB36AF0}"/>
                </a:ext>
              </a:extLst>
            </p:cNvPr>
            <p:cNvSpPr>
              <a:spLocks noChangeArrowheads="1"/>
            </p:cNvSpPr>
            <p:nvPr/>
          </p:nvSpPr>
          <p:spPr bwMode="auto">
            <a:xfrm>
              <a:off x="2676" y="2877"/>
              <a:ext cx="198" cy="42"/>
            </a:xfrm>
            <a:prstGeom prst="ellipse">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7" name="Rectangle 39">
              <a:extLst>
                <a:ext uri="{FF2B5EF4-FFF2-40B4-BE49-F238E27FC236}">
                  <a16:creationId xmlns:a16="http://schemas.microsoft.com/office/drawing/2014/main" id="{CFF0BD60-B145-821C-CD44-04C4509F3AD8}"/>
                </a:ext>
              </a:extLst>
            </p:cNvPr>
            <p:cNvSpPr>
              <a:spLocks noChangeArrowheads="1"/>
            </p:cNvSpPr>
            <p:nvPr/>
          </p:nvSpPr>
          <p:spPr bwMode="auto">
            <a:xfrm>
              <a:off x="2689" y="2856"/>
              <a:ext cx="173" cy="41"/>
            </a:xfrm>
            <a:prstGeom prst="rect">
              <a:avLst/>
            </a:prstGeom>
            <a:noFill/>
            <a:ln w="285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8" name="AutoShape 40">
              <a:extLst>
                <a:ext uri="{FF2B5EF4-FFF2-40B4-BE49-F238E27FC236}">
                  <a16:creationId xmlns:a16="http://schemas.microsoft.com/office/drawing/2014/main" id="{1FDECAD2-FB8F-E9FC-7727-92B56F5EC4AB}"/>
                </a:ext>
              </a:extLst>
            </p:cNvPr>
            <p:cNvSpPr>
              <a:spLocks noChangeArrowheads="1"/>
            </p:cNvSpPr>
            <p:nvPr/>
          </p:nvSpPr>
          <p:spPr bwMode="auto">
            <a:xfrm>
              <a:off x="2570" y="2387"/>
              <a:ext cx="419" cy="65"/>
            </a:xfrm>
            <a:prstGeom prst="roundRect">
              <a:avLst>
                <a:gd name="adj" fmla="val 26088"/>
              </a:avLst>
            </a:prstGeom>
            <a:noFill/>
            <a:ln w="2857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9209" name="Line 41">
              <a:extLst>
                <a:ext uri="{FF2B5EF4-FFF2-40B4-BE49-F238E27FC236}">
                  <a16:creationId xmlns:a16="http://schemas.microsoft.com/office/drawing/2014/main" id="{91DAE8AD-FE5C-6D3E-1777-51E2E8A7E4A8}"/>
                </a:ext>
              </a:extLst>
            </p:cNvPr>
            <p:cNvSpPr>
              <a:spLocks noChangeShapeType="1"/>
            </p:cNvSpPr>
            <p:nvPr/>
          </p:nvSpPr>
          <p:spPr bwMode="auto">
            <a:xfrm>
              <a:off x="2604" y="2384"/>
              <a:ext cx="1" cy="7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9210" name="Line 42">
              <a:extLst>
                <a:ext uri="{FF2B5EF4-FFF2-40B4-BE49-F238E27FC236}">
                  <a16:creationId xmlns:a16="http://schemas.microsoft.com/office/drawing/2014/main" id="{F85E7DF2-E3FD-BD11-FB7E-498B0171911C}"/>
                </a:ext>
              </a:extLst>
            </p:cNvPr>
            <p:cNvSpPr>
              <a:spLocks noChangeShapeType="1"/>
            </p:cNvSpPr>
            <p:nvPr/>
          </p:nvSpPr>
          <p:spPr bwMode="auto">
            <a:xfrm>
              <a:off x="2945" y="2384"/>
              <a:ext cx="1" cy="6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19212" name="Text Box 44">
            <a:extLst>
              <a:ext uri="{FF2B5EF4-FFF2-40B4-BE49-F238E27FC236}">
                <a16:creationId xmlns:a16="http://schemas.microsoft.com/office/drawing/2014/main" id="{76C254E7-BBCB-E1CD-EA3A-867795A4C44E}"/>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15.1-12</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a:extLst>
              <a:ext uri="{FF2B5EF4-FFF2-40B4-BE49-F238E27FC236}">
                <a16:creationId xmlns:a16="http://schemas.microsoft.com/office/drawing/2014/main" id="{E162E20B-C128-77F8-EDED-BDEA9967F9BA}"/>
              </a:ext>
            </a:extLst>
          </p:cNvPr>
          <p:cNvSpPr>
            <a:spLocks noGrp="1" noChangeArrowheads="1"/>
          </p:cNvSpPr>
          <p:nvPr>
            <p:ph type="title"/>
          </p:nvPr>
        </p:nvSpPr>
        <p:spPr/>
        <p:txBody>
          <a:bodyPr/>
          <a:lstStyle/>
          <a:p>
            <a:r>
              <a:rPr lang="en-US" altLang="en-US"/>
              <a:t>Reliability Management Processes</a:t>
            </a:r>
          </a:p>
        </p:txBody>
      </p:sp>
      <p:sp>
        <p:nvSpPr>
          <p:cNvPr id="521221" name="AutoShape 5">
            <a:extLst>
              <a:ext uri="{FF2B5EF4-FFF2-40B4-BE49-F238E27FC236}">
                <a16:creationId xmlns:a16="http://schemas.microsoft.com/office/drawing/2014/main" id="{502C9837-C8E8-8013-92F8-7E4859098393}"/>
              </a:ext>
            </a:extLst>
          </p:cNvPr>
          <p:cNvSpPr>
            <a:spLocks noChangeAspect="1" noChangeArrowheads="1"/>
          </p:cNvSpPr>
          <p:nvPr/>
        </p:nvSpPr>
        <p:spPr bwMode="auto">
          <a:xfrm>
            <a:off x="914400" y="914400"/>
            <a:ext cx="6732588" cy="254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22" name="Rectangle 6">
            <a:extLst>
              <a:ext uri="{FF2B5EF4-FFF2-40B4-BE49-F238E27FC236}">
                <a16:creationId xmlns:a16="http://schemas.microsoft.com/office/drawing/2014/main" id="{75B3E5C2-9F1A-791D-179D-7663C1D73222}"/>
              </a:ext>
            </a:extLst>
          </p:cNvPr>
          <p:cNvSpPr>
            <a:spLocks noChangeArrowheads="1"/>
          </p:cNvSpPr>
          <p:nvPr/>
        </p:nvSpPr>
        <p:spPr bwMode="auto">
          <a:xfrm>
            <a:off x="3454400" y="923925"/>
            <a:ext cx="1276350"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23" name="Rectangle 7">
            <a:extLst>
              <a:ext uri="{FF2B5EF4-FFF2-40B4-BE49-F238E27FC236}">
                <a16:creationId xmlns:a16="http://schemas.microsoft.com/office/drawing/2014/main" id="{DBC5FE1F-7727-A80B-C3C3-57EA43C17B78}"/>
              </a:ext>
            </a:extLst>
          </p:cNvPr>
          <p:cNvSpPr>
            <a:spLocks noChangeArrowheads="1"/>
          </p:cNvSpPr>
          <p:nvPr/>
        </p:nvSpPr>
        <p:spPr bwMode="auto">
          <a:xfrm>
            <a:off x="1606550" y="2859088"/>
            <a:ext cx="1276350"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24" name="Rectangle 8">
            <a:extLst>
              <a:ext uri="{FF2B5EF4-FFF2-40B4-BE49-F238E27FC236}">
                <a16:creationId xmlns:a16="http://schemas.microsoft.com/office/drawing/2014/main" id="{2A179B78-96CA-2912-E9EB-FD07EBC69511}"/>
              </a:ext>
            </a:extLst>
          </p:cNvPr>
          <p:cNvSpPr>
            <a:spLocks noChangeArrowheads="1"/>
          </p:cNvSpPr>
          <p:nvPr/>
        </p:nvSpPr>
        <p:spPr bwMode="auto">
          <a:xfrm>
            <a:off x="2967038" y="2859088"/>
            <a:ext cx="1276350"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25" name="Rectangle 9">
            <a:extLst>
              <a:ext uri="{FF2B5EF4-FFF2-40B4-BE49-F238E27FC236}">
                <a16:creationId xmlns:a16="http://schemas.microsoft.com/office/drawing/2014/main" id="{FA4EB1E4-FA8C-0B53-A1AE-D045CC2F1815}"/>
              </a:ext>
            </a:extLst>
          </p:cNvPr>
          <p:cNvSpPr>
            <a:spLocks noChangeArrowheads="1"/>
          </p:cNvSpPr>
          <p:nvPr/>
        </p:nvSpPr>
        <p:spPr bwMode="auto">
          <a:xfrm>
            <a:off x="2289175" y="1849438"/>
            <a:ext cx="1274763"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26" name="Rectangle 10">
            <a:extLst>
              <a:ext uri="{FF2B5EF4-FFF2-40B4-BE49-F238E27FC236}">
                <a16:creationId xmlns:a16="http://schemas.microsoft.com/office/drawing/2014/main" id="{A811772B-02E2-B756-D64A-EA4B95F84CA0}"/>
              </a:ext>
            </a:extLst>
          </p:cNvPr>
          <p:cNvSpPr>
            <a:spLocks noChangeArrowheads="1"/>
          </p:cNvSpPr>
          <p:nvPr/>
        </p:nvSpPr>
        <p:spPr bwMode="auto">
          <a:xfrm>
            <a:off x="3648075" y="1849438"/>
            <a:ext cx="1276350"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27" name="Rectangle 11">
            <a:extLst>
              <a:ext uri="{FF2B5EF4-FFF2-40B4-BE49-F238E27FC236}">
                <a16:creationId xmlns:a16="http://schemas.microsoft.com/office/drawing/2014/main" id="{DBFE4035-5F3C-D628-E7A3-AA658AB131C5}"/>
              </a:ext>
            </a:extLst>
          </p:cNvPr>
          <p:cNvSpPr>
            <a:spLocks noChangeArrowheads="1"/>
          </p:cNvSpPr>
          <p:nvPr/>
        </p:nvSpPr>
        <p:spPr bwMode="auto">
          <a:xfrm>
            <a:off x="5011738" y="1849438"/>
            <a:ext cx="1274762"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28" name="Rectangle 12">
            <a:extLst>
              <a:ext uri="{FF2B5EF4-FFF2-40B4-BE49-F238E27FC236}">
                <a16:creationId xmlns:a16="http://schemas.microsoft.com/office/drawing/2014/main" id="{9A3E8BDC-71BD-91E8-94FF-D07E88FAD209}"/>
              </a:ext>
            </a:extLst>
          </p:cNvPr>
          <p:cNvSpPr>
            <a:spLocks noChangeArrowheads="1"/>
          </p:cNvSpPr>
          <p:nvPr/>
        </p:nvSpPr>
        <p:spPr bwMode="auto">
          <a:xfrm>
            <a:off x="6370638" y="1849438"/>
            <a:ext cx="1276350"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29" name="Rectangle 13">
            <a:extLst>
              <a:ext uri="{FF2B5EF4-FFF2-40B4-BE49-F238E27FC236}">
                <a16:creationId xmlns:a16="http://schemas.microsoft.com/office/drawing/2014/main" id="{D10DB0A5-CEED-85D9-3DF5-B312F19CB31A}"/>
              </a:ext>
            </a:extLst>
          </p:cNvPr>
          <p:cNvSpPr>
            <a:spLocks noChangeArrowheads="1"/>
          </p:cNvSpPr>
          <p:nvPr/>
        </p:nvSpPr>
        <p:spPr bwMode="auto">
          <a:xfrm>
            <a:off x="4427538" y="2859088"/>
            <a:ext cx="1274762"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30" name="Rectangle 14">
            <a:extLst>
              <a:ext uri="{FF2B5EF4-FFF2-40B4-BE49-F238E27FC236}">
                <a16:creationId xmlns:a16="http://schemas.microsoft.com/office/drawing/2014/main" id="{49837A39-DF49-AEBF-80E1-CBEB3A8873C3}"/>
              </a:ext>
            </a:extLst>
          </p:cNvPr>
          <p:cNvSpPr>
            <a:spLocks noChangeArrowheads="1"/>
          </p:cNvSpPr>
          <p:nvPr/>
        </p:nvSpPr>
        <p:spPr bwMode="auto">
          <a:xfrm>
            <a:off x="5788025" y="2859088"/>
            <a:ext cx="1276350"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31" name="Rectangle 15">
            <a:extLst>
              <a:ext uri="{FF2B5EF4-FFF2-40B4-BE49-F238E27FC236}">
                <a16:creationId xmlns:a16="http://schemas.microsoft.com/office/drawing/2014/main" id="{C7566872-6849-D7F3-F4E3-72E049C0A638}"/>
              </a:ext>
            </a:extLst>
          </p:cNvPr>
          <p:cNvSpPr>
            <a:spLocks noChangeArrowheads="1"/>
          </p:cNvSpPr>
          <p:nvPr/>
        </p:nvSpPr>
        <p:spPr bwMode="auto">
          <a:xfrm>
            <a:off x="925513" y="1849438"/>
            <a:ext cx="1276350" cy="600075"/>
          </a:xfrm>
          <a:prstGeom prst="rect">
            <a:avLst/>
          </a:prstGeom>
          <a:solidFill>
            <a:srgbClr val="CCFFFF"/>
          </a:solidFill>
          <a:ln w="19050">
            <a:solidFill>
              <a:srgbClr val="000000"/>
            </a:solidFill>
            <a:miter lim="800000"/>
            <a:headEnd/>
            <a:tailEnd/>
          </a:ln>
        </p:spPr>
        <p:txBody>
          <a:bodyPr/>
          <a:lstStyle/>
          <a:p>
            <a:endParaRPr lang="en-US"/>
          </a:p>
        </p:txBody>
      </p:sp>
      <p:sp>
        <p:nvSpPr>
          <p:cNvPr id="521232" name="Rectangle 16">
            <a:extLst>
              <a:ext uri="{FF2B5EF4-FFF2-40B4-BE49-F238E27FC236}">
                <a16:creationId xmlns:a16="http://schemas.microsoft.com/office/drawing/2014/main" id="{8B575D8F-9660-BCFB-BC1A-DC0E09E16134}"/>
              </a:ext>
            </a:extLst>
          </p:cNvPr>
          <p:cNvSpPr>
            <a:spLocks noChangeArrowheads="1"/>
          </p:cNvSpPr>
          <p:nvPr/>
        </p:nvSpPr>
        <p:spPr bwMode="auto">
          <a:xfrm>
            <a:off x="3611563" y="1039813"/>
            <a:ext cx="900112" cy="265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33" name="Rectangle 17">
            <a:extLst>
              <a:ext uri="{FF2B5EF4-FFF2-40B4-BE49-F238E27FC236}">
                <a16:creationId xmlns:a16="http://schemas.microsoft.com/office/drawing/2014/main" id="{647EC70A-99E3-0C24-54DF-F99B7A4F3D43}"/>
              </a:ext>
            </a:extLst>
          </p:cNvPr>
          <p:cNvSpPr>
            <a:spLocks noChangeArrowheads="1"/>
          </p:cNvSpPr>
          <p:nvPr/>
        </p:nvSpPr>
        <p:spPr bwMode="auto">
          <a:xfrm>
            <a:off x="3735388" y="1039813"/>
            <a:ext cx="7080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President</a:t>
            </a:r>
            <a:endParaRPr lang="en-US" altLang="en-US" sz="1500" b="1">
              <a:latin typeface="Arial" panose="020B0604020202020204" pitchFamily="34" charset="0"/>
            </a:endParaRPr>
          </a:p>
        </p:txBody>
      </p:sp>
      <p:sp>
        <p:nvSpPr>
          <p:cNvPr id="521234" name="Rectangle 18">
            <a:extLst>
              <a:ext uri="{FF2B5EF4-FFF2-40B4-BE49-F238E27FC236}">
                <a16:creationId xmlns:a16="http://schemas.microsoft.com/office/drawing/2014/main" id="{F5080D9A-7CA4-C9D0-21FC-42DE0C66FE8D}"/>
              </a:ext>
            </a:extLst>
          </p:cNvPr>
          <p:cNvSpPr>
            <a:spLocks noChangeArrowheads="1"/>
          </p:cNvSpPr>
          <p:nvPr/>
        </p:nvSpPr>
        <p:spPr bwMode="auto">
          <a:xfrm>
            <a:off x="4413250" y="1039813"/>
            <a:ext cx="476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35" name="Rectangle 19">
            <a:extLst>
              <a:ext uri="{FF2B5EF4-FFF2-40B4-BE49-F238E27FC236}">
                <a16:creationId xmlns:a16="http://schemas.microsoft.com/office/drawing/2014/main" id="{04EDA2CD-0991-905A-2483-5F1918D1A3FF}"/>
              </a:ext>
            </a:extLst>
          </p:cNvPr>
          <p:cNvSpPr>
            <a:spLocks noChangeArrowheads="1"/>
          </p:cNvSpPr>
          <p:nvPr/>
        </p:nvSpPr>
        <p:spPr bwMode="auto">
          <a:xfrm>
            <a:off x="3709988" y="1209675"/>
            <a:ext cx="74136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36" name="Rectangle 20">
            <a:extLst>
              <a:ext uri="{FF2B5EF4-FFF2-40B4-BE49-F238E27FC236}">
                <a16:creationId xmlns:a16="http://schemas.microsoft.com/office/drawing/2014/main" id="{B2AA3F08-F22B-491F-1915-5DBCFA3DA3F2}"/>
              </a:ext>
            </a:extLst>
          </p:cNvPr>
          <p:cNvSpPr>
            <a:spLocks noChangeArrowheads="1"/>
          </p:cNvSpPr>
          <p:nvPr/>
        </p:nvSpPr>
        <p:spPr bwMode="auto">
          <a:xfrm>
            <a:off x="3819525" y="1206500"/>
            <a:ext cx="558800"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or CEO</a:t>
            </a:r>
            <a:endParaRPr lang="en-US" altLang="en-US" sz="1500" b="1">
              <a:latin typeface="Arial" panose="020B0604020202020204" pitchFamily="34" charset="0"/>
            </a:endParaRPr>
          </a:p>
        </p:txBody>
      </p:sp>
      <p:sp>
        <p:nvSpPr>
          <p:cNvPr id="521237" name="Rectangle 21">
            <a:extLst>
              <a:ext uri="{FF2B5EF4-FFF2-40B4-BE49-F238E27FC236}">
                <a16:creationId xmlns:a16="http://schemas.microsoft.com/office/drawing/2014/main" id="{427541A2-13CC-1B97-8AE4-3C98EE365E54}"/>
              </a:ext>
            </a:extLst>
          </p:cNvPr>
          <p:cNvSpPr>
            <a:spLocks noChangeArrowheads="1"/>
          </p:cNvSpPr>
          <p:nvPr/>
        </p:nvSpPr>
        <p:spPr bwMode="auto">
          <a:xfrm>
            <a:off x="4352925" y="1206500"/>
            <a:ext cx="47625"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38" name="Rectangle 22">
            <a:extLst>
              <a:ext uri="{FF2B5EF4-FFF2-40B4-BE49-F238E27FC236}">
                <a16:creationId xmlns:a16="http://schemas.microsoft.com/office/drawing/2014/main" id="{21820FD0-717F-662D-6D8D-4E60A8A15E98}"/>
              </a:ext>
            </a:extLst>
          </p:cNvPr>
          <p:cNvSpPr>
            <a:spLocks noChangeArrowheads="1"/>
          </p:cNvSpPr>
          <p:nvPr/>
        </p:nvSpPr>
        <p:spPr bwMode="auto">
          <a:xfrm>
            <a:off x="914400" y="1881188"/>
            <a:ext cx="133667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39" name="Rectangle 23">
            <a:extLst>
              <a:ext uri="{FF2B5EF4-FFF2-40B4-BE49-F238E27FC236}">
                <a16:creationId xmlns:a16="http://schemas.microsoft.com/office/drawing/2014/main" id="{8496CAA1-D53E-6995-90DD-824B8EFB1FAF}"/>
              </a:ext>
            </a:extLst>
          </p:cNvPr>
          <p:cNvSpPr>
            <a:spLocks noChangeArrowheads="1"/>
          </p:cNvSpPr>
          <p:nvPr/>
        </p:nvSpPr>
        <p:spPr bwMode="auto">
          <a:xfrm>
            <a:off x="1073150" y="1870075"/>
            <a:ext cx="10826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40" name="Rectangle 24">
            <a:extLst>
              <a:ext uri="{FF2B5EF4-FFF2-40B4-BE49-F238E27FC236}">
                <a16:creationId xmlns:a16="http://schemas.microsoft.com/office/drawing/2014/main" id="{EE34DC99-A371-1781-F80A-5841DC14615C}"/>
              </a:ext>
            </a:extLst>
          </p:cNvPr>
          <p:cNvSpPr>
            <a:spLocks noChangeArrowheads="1"/>
          </p:cNvSpPr>
          <p:nvPr/>
        </p:nvSpPr>
        <p:spPr bwMode="auto">
          <a:xfrm>
            <a:off x="2106613" y="1870075"/>
            <a:ext cx="4603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41" name="Rectangle 25">
            <a:extLst>
              <a:ext uri="{FF2B5EF4-FFF2-40B4-BE49-F238E27FC236}">
                <a16:creationId xmlns:a16="http://schemas.microsoft.com/office/drawing/2014/main" id="{015F3156-A05D-622F-57AA-6F46384D1F64}"/>
              </a:ext>
            </a:extLst>
          </p:cNvPr>
          <p:cNvSpPr>
            <a:spLocks noChangeArrowheads="1"/>
          </p:cNvSpPr>
          <p:nvPr/>
        </p:nvSpPr>
        <p:spPr bwMode="auto">
          <a:xfrm>
            <a:off x="2311400" y="1881188"/>
            <a:ext cx="134937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42" name="Rectangle 26">
            <a:extLst>
              <a:ext uri="{FF2B5EF4-FFF2-40B4-BE49-F238E27FC236}">
                <a16:creationId xmlns:a16="http://schemas.microsoft.com/office/drawing/2014/main" id="{68B86653-AA3F-80EC-1F90-121F14BC96CA}"/>
              </a:ext>
            </a:extLst>
          </p:cNvPr>
          <p:cNvSpPr>
            <a:spLocks noChangeArrowheads="1"/>
          </p:cNvSpPr>
          <p:nvPr/>
        </p:nvSpPr>
        <p:spPr bwMode="auto">
          <a:xfrm>
            <a:off x="2470150" y="1870075"/>
            <a:ext cx="10826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43" name="Rectangle 27">
            <a:extLst>
              <a:ext uri="{FF2B5EF4-FFF2-40B4-BE49-F238E27FC236}">
                <a16:creationId xmlns:a16="http://schemas.microsoft.com/office/drawing/2014/main" id="{681E9B28-1CE4-0085-C5B8-185435CC3651}"/>
              </a:ext>
            </a:extLst>
          </p:cNvPr>
          <p:cNvSpPr>
            <a:spLocks noChangeArrowheads="1"/>
          </p:cNvSpPr>
          <p:nvPr/>
        </p:nvSpPr>
        <p:spPr bwMode="auto">
          <a:xfrm>
            <a:off x="3503613" y="1870075"/>
            <a:ext cx="4762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44" name="Rectangle 28">
            <a:extLst>
              <a:ext uri="{FF2B5EF4-FFF2-40B4-BE49-F238E27FC236}">
                <a16:creationId xmlns:a16="http://schemas.microsoft.com/office/drawing/2014/main" id="{064F870E-1AF1-8BDD-D26E-C74FC00B3A72}"/>
              </a:ext>
            </a:extLst>
          </p:cNvPr>
          <p:cNvSpPr>
            <a:spLocks noChangeArrowheads="1"/>
          </p:cNvSpPr>
          <p:nvPr/>
        </p:nvSpPr>
        <p:spPr bwMode="auto">
          <a:xfrm>
            <a:off x="3625850" y="1881188"/>
            <a:ext cx="133667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45" name="Rectangle 29">
            <a:extLst>
              <a:ext uri="{FF2B5EF4-FFF2-40B4-BE49-F238E27FC236}">
                <a16:creationId xmlns:a16="http://schemas.microsoft.com/office/drawing/2014/main" id="{F465BCB3-6405-FEDF-0674-CAE695B42FED}"/>
              </a:ext>
            </a:extLst>
          </p:cNvPr>
          <p:cNvSpPr>
            <a:spLocks noChangeArrowheads="1"/>
          </p:cNvSpPr>
          <p:nvPr/>
        </p:nvSpPr>
        <p:spPr bwMode="auto">
          <a:xfrm>
            <a:off x="3781425" y="1870075"/>
            <a:ext cx="10826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46" name="Rectangle 30">
            <a:extLst>
              <a:ext uri="{FF2B5EF4-FFF2-40B4-BE49-F238E27FC236}">
                <a16:creationId xmlns:a16="http://schemas.microsoft.com/office/drawing/2014/main" id="{BBDDBACE-821B-BBAA-184E-B2C0E9BFA948}"/>
              </a:ext>
            </a:extLst>
          </p:cNvPr>
          <p:cNvSpPr>
            <a:spLocks noChangeArrowheads="1"/>
          </p:cNvSpPr>
          <p:nvPr/>
        </p:nvSpPr>
        <p:spPr bwMode="auto">
          <a:xfrm>
            <a:off x="4814888" y="1870075"/>
            <a:ext cx="4603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47" name="Rectangle 31">
            <a:extLst>
              <a:ext uri="{FF2B5EF4-FFF2-40B4-BE49-F238E27FC236}">
                <a16:creationId xmlns:a16="http://schemas.microsoft.com/office/drawing/2014/main" id="{ACBC1DC6-8BF5-62B9-9E3B-8150EE0C891B}"/>
              </a:ext>
            </a:extLst>
          </p:cNvPr>
          <p:cNvSpPr>
            <a:spLocks noChangeArrowheads="1"/>
          </p:cNvSpPr>
          <p:nvPr/>
        </p:nvSpPr>
        <p:spPr bwMode="auto">
          <a:xfrm>
            <a:off x="5011738" y="1881188"/>
            <a:ext cx="1347787"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48" name="Rectangle 32">
            <a:extLst>
              <a:ext uri="{FF2B5EF4-FFF2-40B4-BE49-F238E27FC236}">
                <a16:creationId xmlns:a16="http://schemas.microsoft.com/office/drawing/2014/main" id="{19B9C180-0C50-6065-D13F-7C8BEB962DA0}"/>
              </a:ext>
            </a:extLst>
          </p:cNvPr>
          <p:cNvSpPr>
            <a:spLocks noChangeArrowheads="1"/>
          </p:cNvSpPr>
          <p:nvPr/>
        </p:nvSpPr>
        <p:spPr bwMode="auto">
          <a:xfrm>
            <a:off x="5167313" y="1870075"/>
            <a:ext cx="10826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49" name="Rectangle 33">
            <a:extLst>
              <a:ext uri="{FF2B5EF4-FFF2-40B4-BE49-F238E27FC236}">
                <a16:creationId xmlns:a16="http://schemas.microsoft.com/office/drawing/2014/main" id="{64E4ED1E-C8BD-3683-C756-25ECC2B73D6D}"/>
              </a:ext>
            </a:extLst>
          </p:cNvPr>
          <p:cNvSpPr>
            <a:spLocks noChangeArrowheads="1"/>
          </p:cNvSpPr>
          <p:nvPr/>
        </p:nvSpPr>
        <p:spPr bwMode="auto">
          <a:xfrm>
            <a:off x="6200775" y="1870075"/>
            <a:ext cx="4603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50" name="Rectangle 34">
            <a:extLst>
              <a:ext uri="{FF2B5EF4-FFF2-40B4-BE49-F238E27FC236}">
                <a16:creationId xmlns:a16="http://schemas.microsoft.com/office/drawing/2014/main" id="{18CDA184-F41E-1294-0B13-B1C9ADA52E5E}"/>
              </a:ext>
            </a:extLst>
          </p:cNvPr>
          <p:cNvSpPr>
            <a:spLocks noChangeArrowheads="1"/>
          </p:cNvSpPr>
          <p:nvPr/>
        </p:nvSpPr>
        <p:spPr bwMode="auto">
          <a:xfrm>
            <a:off x="6348413" y="1881188"/>
            <a:ext cx="1336675" cy="26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1" name="Rectangle 35">
            <a:extLst>
              <a:ext uri="{FF2B5EF4-FFF2-40B4-BE49-F238E27FC236}">
                <a16:creationId xmlns:a16="http://schemas.microsoft.com/office/drawing/2014/main" id="{04F51979-8508-30EC-F1FE-1DCCC9B8FFC6}"/>
              </a:ext>
            </a:extLst>
          </p:cNvPr>
          <p:cNvSpPr>
            <a:spLocks noChangeArrowheads="1"/>
          </p:cNvSpPr>
          <p:nvPr/>
        </p:nvSpPr>
        <p:spPr bwMode="auto">
          <a:xfrm>
            <a:off x="6503988" y="1870075"/>
            <a:ext cx="10826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52" name="Rectangle 36">
            <a:extLst>
              <a:ext uri="{FF2B5EF4-FFF2-40B4-BE49-F238E27FC236}">
                <a16:creationId xmlns:a16="http://schemas.microsoft.com/office/drawing/2014/main" id="{3A3E2834-B031-3EAB-AA27-B6458D5A0395}"/>
              </a:ext>
            </a:extLst>
          </p:cNvPr>
          <p:cNvSpPr>
            <a:spLocks noChangeArrowheads="1"/>
          </p:cNvSpPr>
          <p:nvPr/>
        </p:nvSpPr>
        <p:spPr bwMode="auto">
          <a:xfrm>
            <a:off x="7537450" y="1870075"/>
            <a:ext cx="4603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53" name="Rectangle 37">
            <a:extLst>
              <a:ext uri="{FF2B5EF4-FFF2-40B4-BE49-F238E27FC236}">
                <a16:creationId xmlns:a16="http://schemas.microsoft.com/office/drawing/2014/main" id="{AD10B91F-A10A-E8B1-2116-3AFC56848F54}"/>
              </a:ext>
            </a:extLst>
          </p:cNvPr>
          <p:cNvSpPr>
            <a:spLocks noChangeArrowheads="1"/>
          </p:cNvSpPr>
          <p:nvPr/>
        </p:nvSpPr>
        <p:spPr bwMode="auto">
          <a:xfrm>
            <a:off x="4402138" y="2892425"/>
            <a:ext cx="13366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4" name="Rectangle 38">
            <a:extLst>
              <a:ext uri="{FF2B5EF4-FFF2-40B4-BE49-F238E27FC236}">
                <a16:creationId xmlns:a16="http://schemas.microsoft.com/office/drawing/2014/main" id="{FB734B94-02B7-B808-6367-C29509F3A408}"/>
              </a:ext>
            </a:extLst>
          </p:cNvPr>
          <p:cNvSpPr>
            <a:spLocks noChangeArrowheads="1"/>
          </p:cNvSpPr>
          <p:nvPr/>
        </p:nvSpPr>
        <p:spPr bwMode="auto">
          <a:xfrm>
            <a:off x="4560888" y="2879725"/>
            <a:ext cx="10826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55" name="Rectangle 39">
            <a:extLst>
              <a:ext uri="{FF2B5EF4-FFF2-40B4-BE49-F238E27FC236}">
                <a16:creationId xmlns:a16="http://schemas.microsoft.com/office/drawing/2014/main" id="{D91A68BB-3223-9CA9-45B4-68C2DB5D8A1B}"/>
              </a:ext>
            </a:extLst>
          </p:cNvPr>
          <p:cNvSpPr>
            <a:spLocks noChangeArrowheads="1"/>
          </p:cNvSpPr>
          <p:nvPr/>
        </p:nvSpPr>
        <p:spPr bwMode="auto">
          <a:xfrm>
            <a:off x="5594350" y="2879725"/>
            <a:ext cx="4603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56" name="Rectangle 40">
            <a:extLst>
              <a:ext uri="{FF2B5EF4-FFF2-40B4-BE49-F238E27FC236}">
                <a16:creationId xmlns:a16="http://schemas.microsoft.com/office/drawing/2014/main" id="{163F2068-0CAC-840F-81EE-D784526FB4D7}"/>
              </a:ext>
            </a:extLst>
          </p:cNvPr>
          <p:cNvSpPr>
            <a:spLocks noChangeArrowheads="1"/>
          </p:cNvSpPr>
          <p:nvPr/>
        </p:nvSpPr>
        <p:spPr bwMode="auto">
          <a:xfrm>
            <a:off x="5764213" y="2892425"/>
            <a:ext cx="13366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57" name="Rectangle 41">
            <a:extLst>
              <a:ext uri="{FF2B5EF4-FFF2-40B4-BE49-F238E27FC236}">
                <a16:creationId xmlns:a16="http://schemas.microsoft.com/office/drawing/2014/main" id="{C705D6E7-6069-7336-A8E6-A240DB39BCE5}"/>
              </a:ext>
            </a:extLst>
          </p:cNvPr>
          <p:cNvSpPr>
            <a:spLocks noChangeArrowheads="1"/>
          </p:cNvSpPr>
          <p:nvPr/>
        </p:nvSpPr>
        <p:spPr bwMode="auto">
          <a:xfrm>
            <a:off x="5921375" y="2879725"/>
            <a:ext cx="10826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58" name="Rectangle 42">
            <a:extLst>
              <a:ext uri="{FF2B5EF4-FFF2-40B4-BE49-F238E27FC236}">
                <a16:creationId xmlns:a16="http://schemas.microsoft.com/office/drawing/2014/main" id="{D1327719-EFB7-1F01-942E-864F38451597}"/>
              </a:ext>
            </a:extLst>
          </p:cNvPr>
          <p:cNvSpPr>
            <a:spLocks noChangeArrowheads="1"/>
          </p:cNvSpPr>
          <p:nvPr/>
        </p:nvSpPr>
        <p:spPr bwMode="auto">
          <a:xfrm>
            <a:off x="6954838" y="2879725"/>
            <a:ext cx="4603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59" name="Rectangle 43">
            <a:extLst>
              <a:ext uri="{FF2B5EF4-FFF2-40B4-BE49-F238E27FC236}">
                <a16:creationId xmlns:a16="http://schemas.microsoft.com/office/drawing/2014/main" id="{17E7B1D4-EEAA-52DD-0B92-C1765BD17273}"/>
              </a:ext>
            </a:extLst>
          </p:cNvPr>
          <p:cNvSpPr>
            <a:spLocks noChangeArrowheads="1"/>
          </p:cNvSpPr>
          <p:nvPr/>
        </p:nvSpPr>
        <p:spPr bwMode="auto">
          <a:xfrm>
            <a:off x="2944813" y="2892425"/>
            <a:ext cx="1347787"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0" name="Rectangle 44">
            <a:extLst>
              <a:ext uri="{FF2B5EF4-FFF2-40B4-BE49-F238E27FC236}">
                <a16:creationId xmlns:a16="http://schemas.microsoft.com/office/drawing/2014/main" id="{749A847F-0C46-66E5-089D-53CF3CF40350}"/>
              </a:ext>
            </a:extLst>
          </p:cNvPr>
          <p:cNvSpPr>
            <a:spLocks noChangeArrowheads="1"/>
          </p:cNvSpPr>
          <p:nvPr/>
        </p:nvSpPr>
        <p:spPr bwMode="auto">
          <a:xfrm>
            <a:off x="3101975" y="2879725"/>
            <a:ext cx="1082675"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61" name="Rectangle 45">
            <a:extLst>
              <a:ext uri="{FF2B5EF4-FFF2-40B4-BE49-F238E27FC236}">
                <a16:creationId xmlns:a16="http://schemas.microsoft.com/office/drawing/2014/main" id="{83A45678-584E-1687-A898-90F8704D306B}"/>
              </a:ext>
            </a:extLst>
          </p:cNvPr>
          <p:cNvSpPr>
            <a:spLocks noChangeArrowheads="1"/>
          </p:cNvSpPr>
          <p:nvPr/>
        </p:nvSpPr>
        <p:spPr bwMode="auto">
          <a:xfrm>
            <a:off x="4133850" y="2879725"/>
            <a:ext cx="4603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62" name="Rectangle 46">
            <a:extLst>
              <a:ext uri="{FF2B5EF4-FFF2-40B4-BE49-F238E27FC236}">
                <a16:creationId xmlns:a16="http://schemas.microsoft.com/office/drawing/2014/main" id="{ED61DFC8-1A9B-AE2C-A038-F43D135A932E}"/>
              </a:ext>
            </a:extLst>
          </p:cNvPr>
          <p:cNvSpPr>
            <a:spLocks noChangeArrowheads="1"/>
          </p:cNvSpPr>
          <p:nvPr/>
        </p:nvSpPr>
        <p:spPr bwMode="auto">
          <a:xfrm>
            <a:off x="1595438" y="2892425"/>
            <a:ext cx="13366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3" name="Rectangle 47">
            <a:extLst>
              <a:ext uri="{FF2B5EF4-FFF2-40B4-BE49-F238E27FC236}">
                <a16:creationId xmlns:a16="http://schemas.microsoft.com/office/drawing/2014/main" id="{974DAB15-0B37-6521-6E9C-FA5D78968A48}"/>
              </a:ext>
            </a:extLst>
          </p:cNvPr>
          <p:cNvSpPr>
            <a:spLocks noChangeArrowheads="1"/>
          </p:cNvSpPr>
          <p:nvPr/>
        </p:nvSpPr>
        <p:spPr bwMode="auto">
          <a:xfrm>
            <a:off x="1752600" y="2879725"/>
            <a:ext cx="1081088"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Vice President</a:t>
            </a:r>
            <a:endParaRPr lang="en-US" altLang="en-US" sz="1500" b="1">
              <a:latin typeface="Arial" panose="020B0604020202020204" pitchFamily="34" charset="0"/>
            </a:endParaRPr>
          </a:p>
        </p:txBody>
      </p:sp>
      <p:sp>
        <p:nvSpPr>
          <p:cNvPr id="521264" name="Rectangle 48">
            <a:extLst>
              <a:ext uri="{FF2B5EF4-FFF2-40B4-BE49-F238E27FC236}">
                <a16:creationId xmlns:a16="http://schemas.microsoft.com/office/drawing/2014/main" id="{ED136233-177C-9916-46AE-19EBB85A4D10}"/>
              </a:ext>
            </a:extLst>
          </p:cNvPr>
          <p:cNvSpPr>
            <a:spLocks noChangeArrowheads="1"/>
          </p:cNvSpPr>
          <p:nvPr/>
        </p:nvSpPr>
        <p:spPr bwMode="auto">
          <a:xfrm>
            <a:off x="2786063" y="2879725"/>
            <a:ext cx="46037" cy="17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65" name="Rectangle 49">
            <a:extLst>
              <a:ext uri="{FF2B5EF4-FFF2-40B4-BE49-F238E27FC236}">
                <a16:creationId xmlns:a16="http://schemas.microsoft.com/office/drawing/2014/main" id="{148F5583-8637-5C2F-B424-64E8ED02B8CC}"/>
              </a:ext>
            </a:extLst>
          </p:cNvPr>
          <p:cNvSpPr>
            <a:spLocks noChangeArrowheads="1"/>
          </p:cNvSpPr>
          <p:nvPr/>
        </p:nvSpPr>
        <p:spPr bwMode="auto">
          <a:xfrm>
            <a:off x="914400" y="2049463"/>
            <a:ext cx="13128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6" name="Rectangle 50">
            <a:extLst>
              <a:ext uri="{FF2B5EF4-FFF2-40B4-BE49-F238E27FC236}">
                <a16:creationId xmlns:a16="http://schemas.microsoft.com/office/drawing/2014/main" id="{6576362C-5E60-5CC4-FADA-ED2DCBF4A327}"/>
              </a:ext>
            </a:extLst>
          </p:cNvPr>
          <p:cNvSpPr>
            <a:spLocks noChangeArrowheads="1"/>
          </p:cNvSpPr>
          <p:nvPr/>
        </p:nvSpPr>
        <p:spPr bwMode="auto">
          <a:xfrm>
            <a:off x="1062038" y="2049463"/>
            <a:ext cx="10636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Marketing and</a:t>
            </a:r>
            <a:endParaRPr lang="en-US" altLang="en-US" sz="1500" b="1">
              <a:latin typeface="Arial" panose="020B0604020202020204" pitchFamily="34" charset="0"/>
            </a:endParaRPr>
          </a:p>
        </p:txBody>
      </p:sp>
      <p:sp>
        <p:nvSpPr>
          <p:cNvPr id="521267" name="Rectangle 51">
            <a:extLst>
              <a:ext uri="{FF2B5EF4-FFF2-40B4-BE49-F238E27FC236}">
                <a16:creationId xmlns:a16="http://schemas.microsoft.com/office/drawing/2014/main" id="{52AB8A03-688B-D0DB-323C-754F5A1C1E89}"/>
              </a:ext>
            </a:extLst>
          </p:cNvPr>
          <p:cNvSpPr>
            <a:spLocks noChangeArrowheads="1"/>
          </p:cNvSpPr>
          <p:nvPr/>
        </p:nvSpPr>
        <p:spPr bwMode="auto">
          <a:xfrm>
            <a:off x="2081213" y="2049463"/>
            <a:ext cx="46037"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68" name="Rectangle 52">
            <a:extLst>
              <a:ext uri="{FF2B5EF4-FFF2-40B4-BE49-F238E27FC236}">
                <a16:creationId xmlns:a16="http://schemas.microsoft.com/office/drawing/2014/main" id="{ABB89F3D-85DF-10E6-D91D-73B51899E459}"/>
              </a:ext>
            </a:extLst>
          </p:cNvPr>
          <p:cNvSpPr>
            <a:spLocks noChangeArrowheads="1"/>
          </p:cNvSpPr>
          <p:nvPr/>
        </p:nvSpPr>
        <p:spPr bwMode="auto">
          <a:xfrm>
            <a:off x="1108075" y="2219325"/>
            <a:ext cx="8509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69" name="Rectangle 53">
            <a:extLst>
              <a:ext uri="{FF2B5EF4-FFF2-40B4-BE49-F238E27FC236}">
                <a16:creationId xmlns:a16="http://schemas.microsoft.com/office/drawing/2014/main" id="{4CC898B9-7682-EA42-991C-5F0AEFBDB9C2}"/>
              </a:ext>
            </a:extLst>
          </p:cNvPr>
          <p:cNvSpPr>
            <a:spLocks noChangeArrowheads="1"/>
          </p:cNvSpPr>
          <p:nvPr/>
        </p:nvSpPr>
        <p:spPr bwMode="auto">
          <a:xfrm>
            <a:off x="1228725" y="2217738"/>
            <a:ext cx="654050"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Planning</a:t>
            </a:r>
            <a:endParaRPr lang="en-US" altLang="en-US" sz="1500" b="1">
              <a:latin typeface="Arial" panose="020B0604020202020204" pitchFamily="34" charset="0"/>
            </a:endParaRPr>
          </a:p>
        </p:txBody>
      </p:sp>
      <p:sp>
        <p:nvSpPr>
          <p:cNvPr id="521270" name="Rectangle 54">
            <a:extLst>
              <a:ext uri="{FF2B5EF4-FFF2-40B4-BE49-F238E27FC236}">
                <a16:creationId xmlns:a16="http://schemas.microsoft.com/office/drawing/2014/main" id="{9F54EF22-6FB8-EE01-CC79-A753981D6D63}"/>
              </a:ext>
            </a:extLst>
          </p:cNvPr>
          <p:cNvSpPr>
            <a:spLocks noChangeArrowheads="1"/>
          </p:cNvSpPr>
          <p:nvPr/>
        </p:nvSpPr>
        <p:spPr bwMode="auto">
          <a:xfrm>
            <a:off x="1849438" y="2217738"/>
            <a:ext cx="476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71" name="Rectangle 55">
            <a:extLst>
              <a:ext uri="{FF2B5EF4-FFF2-40B4-BE49-F238E27FC236}">
                <a16:creationId xmlns:a16="http://schemas.microsoft.com/office/drawing/2014/main" id="{A2E4E1FD-6E95-9A91-3511-657D7704A636}"/>
              </a:ext>
            </a:extLst>
          </p:cNvPr>
          <p:cNvSpPr>
            <a:spLocks noChangeArrowheads="1"/>
          </p:cNvSpPr>
          <p:nvPr/>
        </p:nvSpPr>
        <p:spPr bwMode="auto">
          <a:xfrm>
            <a:off x="2274888" y="2049463"/>
            <a:ext cx="14224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72" name="Rectangle 56">
            <a:extLst>
              <a:ext uri="{FF2B5EF4-FFF2-40B4-BE49-F238E27FC236}">
                <a16:creationId xmlns:a16="http://schemas.microsoft.com/office/drawing/2014/main" id="{FC0B6CBC-D27F-A283-385C-6C5B26CA6587}"/>
              </a:ext>
            </a:extLst>
          </p:cNvPr>
          <p:cNvSpPr>
            <a:spLocks noChangeArrowheads="1"/>
          </p:cNvSpPr>
          <p:nvPr/>
        </p:nvSpPr>
        <p:spPr bwMode="auto">
          <a:xfrm>
            <a:off x="2420938" y="2049463"/>
            <a:ext cx="1195387"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Materials Mgmt.</a:t>
            </a:r>
            <a:endParaRPr lang="en-US" altLang="en-US" sz="1500" b="1">
              <a:latin typeface="Arial" panose="020B0604020202020204" pitchFamily="34" charset="0"/>
            </a:endParaRPr>
          </a:p>
        </p:txBody>
      </p:sp>
      <p:sp>
        <p:nvSpPr>
          <p:cNvPr id="521273" name="Rectangle 57">
            <a:extLst>
              <a:ext uri="{FF2B5EF4-FFF2-40B4-BE49-F238E27FC236}">
                <a16:creationId xmlns:a16="http://schemas.microsoft.com/office/drawing/2014/main" id="{B2B71E66-16C6-951E-0A53-D3A9AC2E29CE}"/>
              </a:ext>
            </a:extLst>
          </p:cNvPr>
          <p:cNvSpPr>
            <a:spLocks noChangeArrowheads="1"/>
          </p:cNvSpPr>
          <p:nvPr/>
        </p:nvSpPr>
        <p:spPr bwMode="auto">
          <a:xfrm>
            <a:off x="3563938" y="2049463"/>
            <a:ext cx="476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74" name="Rectangle 58">
            <a:extLst>
              <a:ext uri="{FF2B5EF4-FFF2-40B4-BE49-F238E27FC236}">
                <a16:creationId xmlns:a16="http://schemas.microsoft.com/office/drawing/2014/main" id="{45673AA4-186A-1449-71A4-83BF605EB58D}"/>
              </a:ext>
            </a:extLst>
          </p:cNvPr>
          <p:cNvSpPr>
            <a:spLocks noChangeArrowheads="1"/>
          </p:cNvSpPr>
          <p:nvPr/>
        </p:nvSpPr>
        <p:spPr bwMode="auto">
          <a:xfrm>
            <a:off x="1690688" y="3059113"/>
            <a:ext cx="10604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75" name="Rectangle 59">
            <a:extLst>
              <a:ext uri="{FF2B5EF4-FFF2-40B4-BE49-F238E27FC236}">
                <a16:creationId xmlns:a16="http://schemas.microsoft.com/office/drawing/2014/main" id="{695DAE9A-7E8F-59B3-5AA1-7F63DDE21AC2}"/>
              </a:ext>
            </a:extLst>
          </p:cNvPr>
          <p:cNvSpPr>
            <a:spLocks noChangeArrowheads="1"/>
          </p:cNvSpPr>
          <p:nvPr/>
        </p:nvSpPr>
        <p:spPr bwMode="auto">
          <a:xfrm>
            <a:off x="1827213" y="3059113"/>
            <a:ext cx="839787"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Purchasing</a:t>
            </a:r>
            <a:endParaRPr lang="en-US" altLang="en-US" sz="1500" b="1">
              <a:latin typeface="Arial" panose="020B0604020202020204" pitchFamily="34" charset="0"/>
            </a:endParaRPr>
          </a:p>
        </p:txBody>
      </p:sp>
      <p:sp>
        <p:nvSpPr>
          <p:cNvPr id="521276" name="Rectangle 60">
            <a:extLst>
              <a:ext uri="{FF2B5EF4-FFF2-40B4-BE49-F238E27FC236}">
                <a16:creationId xmlns:a16="http://schemas.microsoft.com/office/drawing/2014/main" id="{BEBDAD83-8359-1929-26FE-AF4E3E84791F}"/>
              </a:ext>
            </a:extLst>
          </p:cNvPr>
          <p:cNvSpPr>
            <a:spLocks noChangeArrowheads="1"/>
          </p:cNvSpPr>
          <p:nvPr/>
        </p:nvSpPr>
        <p:spPr bwMode="auto">
          <a:xfrm>
            <a:off x="2628900" y="3059113"/>
            <a:ext cx="47625"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77" name="Rectangle 61">
            <a:extLst>
              <a:ext uri="{FF2B5EF4-FFF2-40B4-BE49-F238E27FC236}">
                <a16:creationId xmlns:a16="http://schemas.microsoft.com/office/drawing/2014/main" id="{B4E403E3-CDE0-D888-09F8-117C8D415312}"/>
              </a:ext>
            </a:extLst>
          </p:cNvPr>
          <p:cNvSpPr>
            <a:spLocks noChangeArrowheads="1"/>
          </p:cNvSpPr>
          <p:nvPr/>
        </p:nvSpPr>
        <p:spPr bwMode="auto">
          <a:xfrm>
            <a:off x="3136900" y="3059113"/>
            <a:ext cx="863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78" name="Rectangle 62">
            <a:extLst>
              <a:ext uri="{FF2B5EF4-FFF2-40B4-BE49-F238E27FC236}">
                <a16:creationId xmlns:a16="http://schemas.microsoft.com/office/drawing/2014/main" id="{21E185F2-066F-3B7F-1302-442E0CCE4B7D}"/>
              </a:ext>
            </a:extLst>
          </p:cNvPr>
          <p:cNvSpPr>
            <a:spLocks noChangeArrowheads="1"/>
          </p:cNvSpPr>
          <p:nvPr/>
        </p:nvSpPr>
        <p:spPr bwMode="auto">
          <a:xfrm>
            <a:off x="3248025" y="3059113"/>
            <a:ext cx="681038"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Materials</a:t>
            </a:r>
            <a:endParaRPr lang="en-US" altLang="en-US" sz="1500" b="1">
              <a:latin typeface="Arial" panose="020B0604020202020204" pitchFamily="34" charset="0"/>
            </a:endParaRPr>
          </a:p>
        </p:txBody>
      </p:sp>
      <p:sp>
        <p:nvSpPr>
          <p:cNvPr id="521279" name="Rectangle 63">
            <a:extLst>
              <a:ext uri="{FF2B5EF4-FFF2-40B4-BE49-F238E27FC236}">
                <a16:creationId xmlns:a16="http://schemas.microsoft.com/office/drawing/2014/main" id="{210C654D-64F8-5397-4D96-08637067A538}"/>
              </a:ext>
            </a:extLst>
          </p:cNvPr>
          <p:cNvSpPr>
            <a:spLocks noChangeArrowheads="1"/>
          </p:cNvSpPr>
          <p:nvPr/>
        </p:nvSpPr>
        <p:spPr bwMode="auto">
          <a:xfrm>
            <a:off x="3905250" y="3059113"/>
            <a:ext cx="46038"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80" name="Rectangle 64">
            <a:extLst>
              <a:ext uri="{FF2B5EF4-FFF2-40B4-BE49-F238E27FC236}">
                <a16:creationId xmlns:a16="http://schemas.microsoft.com/office/drawing/2014/main" id="{FCF52994-188C-0FDE-C1B4-A8C84098C41A}"/>
              </a:ext>
            </a:extLst>
          </p:cNvPr>
          <p:cNvSpPr>
            <a:spLocks noChangeArrowheads="1"/>
          </p:cNvSpPr>
          <p:nvPr/>
        </p:nvSpPr>
        <p:spPr bwMode="auto">
          <a:xfrm>
            <a:off x="3721100" y="2049463"/>
            <a:ext cx="115411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81" name="Rectangle 65">
            <a:extLst>
              <a:ext uri="{FF2B5EF4-FFF2-40B4-BE49-F238E27FC236}">
                <a16:creationId xmlns:a16="http://schemas.microsoft.com/office/drawing/2014/main" id="{4FA0B687-F777-660B-AC82-0C8CBD78F27F}"/>
              </a:ext>
            </a:extLst>
          </p:cNvPr>
          <p:cNvSpPr>
            <a:spLocks noChangeArrowheads="1"/>
          </p:cNvSpPr>
          <p:nvPr/>
        </p:nvSpPr>
        <p:spPr bwMode="auto">
          <a:xfrm>
            <a:off x="4060825" y="2049463"/>
            <a:ext cx="52387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Design</a:t>
            </a:r>
            <a:endParaRPr lang="en-US" altLang="en-US" sz="1500" b="1">
              <a:latin typeface="Arial" panose="020B0604020202020204" pitchFamily="34" charset="0"/>
            </a:endParaRPr>
          </a:p>
        </p:txBody>
      </p:sp>
      <p:sp>
        <p:nvSpPr>
          <p:cNvPr id="521282" name="Rectangle 66">
            <a:extLst>
              <a:ext uri="{FF2B5EF4-FFF2-40B4-BE49-F238E27FC236}">
                <a16:creationId xmlns:a16="http://schemas.microsoft.com/office/drawing/2014/main" id="{C4B84F44-90B8-2B43-9477-FBD9D652C403}"/>
              </a:ext>
            </a:extLst>
          </p:cNvPr>
          <p:cNvSpPr>
            <a:spLocks noChangeArrowheads="1"/>
          </p:cNvSpPr>
          <p:nvPr/>
        </p:nvSpPr>
        <p:spPr bwMode="auto">
          <a:xfrm>
            <a:off x="4560888" y="2049463"/>
            <a:ext cx="46037"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83" name="Rectangle 67">
            <a:extLst>
              <a:ext uri="{FF2B5EF4-FFF2-40B4-BE49-F238E27FC236}">
                <a16:creationId xmlns:a16="http://schemas.microsoft.com/office/drawing/2014/main" id="{943113EC-A944-FECA-B04B-FFE03AEDBC09}"/>
              </a:ext>
            </a:extLst>
          </p:cNvPr>
          <p:cNvSpPr>
            <a:spLocks noChangeArrowheads="1"/>
          </p:cNvSpPr>
          <p:nvPr/>
        </p:nvSpPr>
        <p:spPr bwMode="auto">
          <a:xfrm>
            <a:off x="6348413" y="2049463"/>
            <a:ext cx="13477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84" name="Rectangle 68">
            <a:extLst>
              <a:ext uri="{FF2B5EF4-FFF2-40B4-BE49-F238E27FC236}">
                <a16:creationId xmlns:a16="http://schemas.microsoft.com/office/drawing/2014/main" id="{8728D975-A26F-2BA9-B11F-A0DC8FD56435}"/>
              </a:ext>
            </a:extLst>
          </p:cNvPr>
          <p:cNvSpPr>
            <a:spLocks noChangeArrowheads="1"/>
          </p:cNvSpPr>
          <p:nvPr/>
        </p:nvSpPr>
        <p:spPr bwMode="auto">
          <a:xfrm>
            <a:off x="6492875" y="2049463"/>
            <a:ext cx="110013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Construction &amp;</a:t>
            </a:r>
            <a:endParaRPr lang="en-US" altLang="en-US" sz="1500" b="1">
              <a:latin typeface="Arial" panose="020B0604020202020204" pitchFamily="34" charset="0"/>
            </a:endParaRPr>
          </a:p>
        </p:txBody>
      </p:sp>
      <p:sp>
        <p:nvSpPr>
          <p:cNvPr id="521285" name="Rectangle 69">
            <a:extLst>
              <a:ext uri="{FF2B5EF4-FFF2-40B4-BE49-F238E27FC236}">
                <a16:creationId xmlns:a16="http://schemas.microsoft.com/office/drawing/2014/main" id="{0EEF00FE-6D5C-7237-8F62-033A58B84562}"/>
              </a:ext>
            </a:extLst>
          </p:cNvPr>
          <p:cNvSpPr>
            <a:spLocks noChangeArrowheads="1"/>
          </p:cNvSpPr>
          <p:nvPr/>
        </p:nvSpPr>
        <p:spPr bwMode="auto">
          <a:xfrm>
            <a:off x="7548563" y="2049463"/>
            <a:ext cx="476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86" name="Rectangle 70">
            <a:extLst>
              <a:ext uri="{FF2B5EF4-FFF2-40B4-BE49-F238E27FC236}">
                <a16:creationId xmlns:a16="http://schemas.microsoft.com/office/drawing/2014/main" id="{41725B84-7510-5301-F38D-D8E68860B17D}"/>
              </a:ext>
            </a:extLst>
          </p:cNvPr>
          <p:cNvSpPr>
            <a:spLocks noChangeArrowheads="1"/>
          </p:cNvSpPr>
          <p:nvPr/>
        </p:nvSpPr>
        <p:spPr bwMode="auto">
          <a:xfrm>
            <a:off x="6348413" y="2219325"/>
            <a:ext cx="1262062"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87" name="Rectangle 71">
            <a:extLst>
              <a:ext uri="{FF2B5EF4-FFF2-40B4-BE49-F238E27FC236}">
                <a16:creationId xmlns:a16="http://schemas.microsoft.com/office/drawing/2014/main" id="{AB684C73-7193-246E-6971-9018B00E6D14}"/>
              </a:ext>
            </a:extLst>
          </p:cNvPr>
          <p:cNvSpPr>
            <a:spLocks noChangeArrowheads="1"/>
          </p:cNvSpPr>
          <p:nvPr/>
        </p:nvSpPr>
        <p:spPr bwMode="auto">
          <a:xfrm>
            <a:off x="6492875" y="2217738"/>
            <a:ext cx="1035050"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Project Mgmt.</a:t>
            </a:r>
            <a:endParaRPr lang="en-US" altLang="en-US" sz="1500" b="1">
              <a:latin typeface="Arial" panose="020B0604020202020204" pitchFamily="34" charset="0"/>
            </a:endParaRPr>
          </a:p>
        </p:txBody>
      </p:sp>
      <p:sp>
        <p:nvSpPr>
          <p:cNvPr id="521288" name="Rectangle 72">
            <a:extLst>
              <a:ext uri="{FF2B5EF4-FFF2-40B4-BE49-F238E27FC236}">
                <a16:creationId xmlns:a16="http://schemas.microsoft.com/office/drawing/2014/main" id="{70F22347-7DCD-FD77-F732-84D47E489C30}"/>
              </a:ext>
            </a:extLst>
          </p:cNvPr>
          <p:cNvSpPr>
            <a:spLocks noChangeArrowheads="1"/>
          </p:cNvSpPr>
          <p:nvPr/>
        </p:nvSpPr>
        <p:spPr bwMode="auto">
          <a:xfrm>
            <a:off x="7488238" y="2217738"/>
            <a:ext cx="4762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89" name="Rectangle 73">
            <a:extLst>
              <a:ext uri="{FF2B5EF4-FFF2-40B4-BE49-F238E27FC236}">
                <a16:creationId xmlns:a16="http://schemas.microsoft.com/office/drawing/2014/main" id="{9CC82AC8-CB6A-A94C-E504-4B750D3C9F23}"/>
              </a:ext>
            </a:extLst>
          </p:cNvPr>
          <p:cNvSpPr>
            <a:spLocks noChangeArrowheads="1"/>
          </p:cNvSpPr>
          <p:nvPr/>
        </p:nvSpPr>
        <p:spPr bwMode="auto">
          <a:xfrm>
            <a:off x="5859463" y="3059113"/>
            <a:ext cx="120491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90" name="Rectangle 74">
            <a:extLst>
              <a:ext uri="{FF2B5EF4-FFF2-40B4-BE49-F238E27FC236}">
                <a16:creationId xmlns:a16="http://schemas.microsoft.com/office/drawing/2014/main" id="{8FB75AD7-5B94-7DC5-B4C5-8C8945219070}"/>
              </a:ext>
            </a:extLst>
          </p:cNvPr>
          <p:cNvSpPr>
            <a:spLocks noChangeArrowheads="1"/>
          </p:cNvSpPr>
          <p:nvPr/>
        </p:nvSpPr>
        <p:spPr bwMode="auto">
          <a:xfrm>
            <a:off x="6007100" y="3059113"/>
            <a:ext cx="960438"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Maintenance</a:t>
            </a:r>
            <a:endParaRPr lang="en-US" altLang="en-US" sz="1500" b="1">
              <a:latin typeface="Arial" panose="020B0604020202020204" pitchFamily="34" charset="0"/>
            </a:endParaRPr>
          </a:p>
        </p:txBody>
      </p:sp>
      <p:sp>
        <p:nvSpPr>
          <p:cNvPr id="521291" name="Rectangle 75">
            <a:extLst>
              <a:ext uri="{FF2B5EF4-FFF2-40B4-BE49-F238E27FC236}">
                <a16:creationId xmlns:a16="http://schemas.microsoft.com/office/drawing/2014/main" id="{A8EB4A5A-6B17-F6D8-7971-363CC5751401}"/>
              </a:ext>
            </a:extLst>
          </p:cNvPr>
          <p:cNvSpPr>
            <a:spLocks noChangeArrowheads="1"/>
          </p:cNvSpPr>
          <p:nvPr/>
        </p:nvSpPr>
        <p:spPr bwMode="auto">
          <a:xfrm>
            <a:off x="6931025" y="3059113"/>
            <a:ext cx="46038"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92" name="Rectangle 76">
            <a:extLst>
              <a:ext uri="{FF2B5EF4-FFF2-40B4-BE49-F238E27FC236}">
                <a16:creationId xmlns:a16="http://schemas.microsoft.com/office/drawing/2014/main" id="{E021F0C8-CA29-9849-9959-1177B9DD24E1}"/>
              </a:ext>
            </a:extLst>
          </p:cNvPr>
          <p:cNvSpPr>
            <a:spLocks noChangeArrowheads="1"/>
          </p:cNvSpPr>
          <p:nvPr/>
        </p:nvSpPr>
        <p:spPr bwMode="auto">
          <a:xfrm>
            <a:off x="4500563" y="3059113"/>
            <a:ext cx="103346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93" name="Rectangle 77">
            <a:extLst>
              <a:ext uri="{FF2B5EF4-FFF2-40B4-BE49-F238E27FC236}">
                <a16:creationId xmlns:a16="http://schemas.microsoft.com/office/drawing/2014/main" id="{C0B64726-94A5-B997-3CED-23A83CE82C95}"/>
              </a:ext>
            </a:extLst>
          </p:cNvPr>
          <p:cNvSpPr>
            <a:spLocks noChangeArrowheads="1"/>
          </p:cNvSpPr>
          <p:nvPr/>
        </p:nvSpPr>
        <p:spPr bwMode="auto">
          <a:xfrm>
            <a:off x="4632325" y="3059113"/>
            <a:ext cx="822325"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Operations</a:t>
            </a:r>
            <a:endParaRPr lang="en-US" altLang="en-US" sz="1500" b="1">
              <a:latin typeface="Arial" panose="020B0604020202020204" pitchFamily="34" charset="0"/>
            </a:endParaRPr>
          </a:p>
        </p:txBody>
      </p:sp>
      <p:sp>
        <p:nvSpPr>
          <p:cNvPr id="521294" name="Rectangle 78">
            <a:extLst>
              <a:ext uri="{FF2B5EF4-FFF2-40B4-BE49-F238E27FC236}">
                <a16:creationId xmlns:a16="http://schemas.microsoft.com/office/drawing/2014/main" id="{1C1144E5-EA69-0EF2-2E49-9780A7E15820}"/>
              </a:ext>
            </a:extLst>
          </p:cNvPr>
          <p:cNvSpPr>
            <a:spLocks noChangeArrowheads="1"/>
          </p:cNvSpPr>
          <p:nvPr/>
        </p:nvSpPr>
        <p:spPr bwMode="auto">
          <a:xfrm>
            <a:off x="5424488" y="3059113"/>
            <a:ext cx="46037" cy="17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95" name="Rectangle 79">
            <a:extLst>
              <a:ext uri="{FF2B5EF4-FFF2-40B4-BE49-F238E27FC236}">
                <a16:creationId xmlns:a16="http://schemas.microsoft.com/office/drawing/2014/main" id="{2442F5D5-7A1A-B13E-F801-750CEB9C4846}"/>
              </a:ext>
            </a:extLst>
          </p:cNvPr>
          <p:cNvSpPr>
            <a:spLocks noChangeArrowheads="1"/>
          </p:cNvSpPr>
          <p:nvPr/>
        </p:nvSpPr>
        <p:spPr bwMode="auto">
          <a:xfrm>
            <a:off x="5106988" y="2049463"/>
            <a:ext cx="1033462"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1296" name="Rectangle 80">
            <a:extLst>
              <a:ext uri="{FF2B5EF4-FFF2-40B4-BE49-F238E27FC236}">
                <a16:creationId xmlns:a16="http://schemas.microsoft.com/office/drawing/2014/main" id="{BD871436-6160-454B-AC2A-B05C6D922B8A}"/>
              </a:ext>
            </a:extLst>
          </p:cNvPr>
          <p:cNvSpPr>
            <a:spLocks noChangeArrowheads="1"/>
          </p:cNvSpPr>
          <p:nvPr/>
        </p:nvSpPr>
        <p:spPr bwMode="auto">
          <a:xfrm>
            <a:off x="5241925" y="2049463"/>
            <a:ext cx="803275"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Production</a:t>
            </a:r>
            <a:endParaRPr lang="en-US" altLang="en-US" sz="1500" b="1">
              <a:latin typeface="Arial" panose="020B0604020202020204" pitchFamily="34" charset="0"/>
            </a:endParaRPr>
          </a:p>
        </p:txBody>
      </p:sp>
      <p:sp>
        <p:nvSpPr>
          <p:cNvPr id="521297" name="Rectangle 81">
            <a:extLst>
              <a:ext uri="{FF2B5EF4-FFF2-40B4-BE49-F238E27FC236}">
                <a16:creationId xmlns:a16="http://schemas.microsoft.com/office/drawing/2014/main" id="{F5C97C4C-B0E8-F631-0FC9-2CBE0D92B0AD}"/>
              </a:ext>
            </a:extLst>
          </p:cNvPr>
          <p:cNvSpPr>
            <a:spLocks noChangeArrowheads="1"/>
          </p:cNvSpPr>
          <p:nvPr/>
        </p:nvSpPr>
        <p:spPr bwMode="auto">
          <a:xfrm>
            <a:off x="6007100" y="2049463"/>
            <a:ext cx="46038" cy="173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 </a:t>
            </a:r>
            <a:endParaRPr lang="en-US" altLang="en-US" sz="1500" b="1">
              <a:latin typeface="Arial" panose="020B0604020202020204" pitchFamily="34" charset="0"/>
            </a:endParaRPr>
          </a:p>
        </p:txBody>
      </p:sp>
      <p:sp>
        <p:nvSpPr>
          <p:cNvPr id="521298" name="Line 82">
            <a:extLst>
              <a:ext uri="{FF2B5EF4-FFF2-40B4-BE49-F238E27FC236}">
                <a16:creationId xmlns:a16="http://schemas.microsoft.com/office/drawing/2014/main" id="{BD983E00-81C0-2B11-0850-9191B9CA6908}"/>
              </a:ext>
            </a:extLst>
          </p:cNvPr>
          <p:cNvSpPr>
            <a:spLocks noChangeShapeType="1"/>
          </p:cNvSpPr>
          <p:nvPr/>
        </p:nvSpPr>
        <p:spPr bwMode="auto">
          <a:xfrm>
            <a:off x="1509713" y="1681163"/>
            <a:ext cx="5541962" cy="31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299" name="Line 83">
            <a:extLst>
              <a:ext uri="{FF2B5EF4-FFF2-40B4-BE49-F238E27FC236}">
                <a16:creationId xmlns:a16="http://schemas.microsoft.com/office/drawing/2014/main" id="{61EE49C5-71D7-4520-537E-1126FB3E5D9A}"/>
              </a:ext>
            </a:extLst>
          </p:cNvPr>
          <p:cNvSpPr>
            <a:spLocks noChangeShapeType="1"/>
          </p:cNvSpPr>
          <p:nvPr/>
        </p:nvSpPr>
        <p:spPr bwMode="auto">
          <a:xfrm>
            <a:off x="7051675" y="1681163"/>
            <a:ext cx="3175" cy="1682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0" name="Line 84">
            <a:extLst>
              <a:ext uri="{FF2B5EF4-FFF2-40B4-BE49-F238E27FC236}">
                <a16:creationId xmlns:a16="http://schemas.microsoft.com/office/drawing/2014/main" id="{6ABCA176-3358-446F-9645-3F9EC072AA73}"/>
              </a:ext>
            </a:extLst>
          </p:cNvPr>
          <p:cNvSpPr>
            <a:spLocks noChangeShapeType="1"/>
          </p:cNvSpPr>
          <p:nvPr/>
        </p:nvSpPr>
        <p:spPr bwMode="auto">
          <a:xfrm>
            <a:off x="5594350" y="1681163"/>
            <a:ext cx="1588" cy="1682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1" name="Line 85">
            <a:extLst>
              <a:ext uri="{FF2B5EF4-FFF2-40B4-BE49-F238E27FC236}">
                <a16:creationId xmlns:a16="http://schemas.microsoft.com/office/drawing/2014/main" id="{64EA76BA-BD3E-FD89-ACB8-B6E10AA99233}"/>
              </a:ext>
            </a:extLst>
          </p:cNvPr>
          <p:cNvSpPr>
            <a:spLocks noChangeShapeType="1"/>
          </p:cNvSpPr>
          <p:nvPr/>
        </p:nvSpPr>
        <p:spPr bwMode="auto">
          <a:xfrm>
            <a:off x="4232275" y="1681163"/>
            <a:ext cx="1588" cy="1682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2" name="Line 86">
            <a:extLst>
              <a:ext uri="{FF2B5EF4-FFF2-40B4-BE49-F238E27FC236}">
                <a16:creationId xmlns:a16="http://schemas.microsoft.com/office/drawing/2014/main" id="{31FB180C-406F-0688-CBEC-8A3808266CAD}"/>
              </a:ext>
            </a:extLst>
          </p:cNvPr>
          <p:cNvSpPr>
            <a:spLocks noChangeShapeType="1"/>
          </p:cNvSpPr>
          <p:nvPr/>
        </p:nvSpPr>
        <p:spPr bwMode="auto">
          <a:xfrm>
            <a:off x="2871788" y="1681163"/>
            <a:ext cx="1587" cy="1682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3" name="Line 87">
            <a:extLst>
              <a:ext uri="{FF2B5EF4-FFF2-40B4-BE49-F238E27FC236}">
                <a16:creationId xmlns:a16="http://schemas.microsoft.com/office/drawing/2014/main" id="{69F6E060-D568-D07B-AFC6-956BA8963308}"/>
              </a:ext>
            </a:extLst>
          </p:cNvPr>
          <p:cNvSpPr>
            <a:spLocks noChangeShapeType="1"/>
          </p:cNvSpPr>
          <p:nvPr/>
        </p:nvSpPr>
        <p:spPr bwMode="auto">
          <a:xfrm>
            <a:off x="1509713" y="1681163"/>
            <a:ext cx="1587" cy="168275"/>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4" name="Line 88">
            <a:extLst>
              <a:ext uri="{FF2B5EF4-FFF2-40B4-BE49-F238E27FC236}">
                <a16:creationId xmlns:a16="http://schemas.microsoft.com/office/drawing/2014/main" id="{701F6F78-2647-8DED-FABB-BEE15E26BF3C}"/>
              </a:ext>
            </a:extLst>
          </p:cNvPr>
          <p:cNvSpPr>
            <a:spLocks noChangeShapeType="1"/>
          </p:cNvSpPr>
          <p:nvPr/>
        </p:nvSpPr>
        <p:spPr bwMode="auto">
          <a:xfrm>
            <a:off x="2190750" y="2692400"/>
            <a:ext cx="1360488" cy="1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5" name="Line 89">
            <a:extLst>
              <a:ext uri="{FF2B5EF4-FFF2-40B4-BE49-F238E27FC236}">
                <a16:creationId xmlns:a16="http://schemas.microsoft.com/office/drawing/2014/main" id="{7702E2F9-429F-61EA-DFB5-A8907FE88643}"/>
              </a:ext>
            </a:extLst>
          </p:cNvPr>
          <p:cNvSpPr>
            <a:spLocks noChangeShapeType="1"/>
          </p:cNvSpPr>
          <p:nvPr/>
        </p:nvSpPr>
        <p:spPr bwMode="auto">
          <a:xfrm>
            <a:off x="3551238" y="2692400"/>
            <a:ext cx="1587" cy="1666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6" name="Line 90">
            <a:extLst>
              <a:ext uri="{FF2B5EF4-FFF2-40B4-BE49-F238E27FC236}">
                <a16:creationId xmlns:a16="http://schemas.microsoft.com/office/drawing/2014/main" id="{9A0B7437-53D9-0575-AD24-664C678EAC7F}"/>
              </a:ext>
            </a:extLst>
          </p:cNvPr>
          <p:cNvSpPr>
            <a:spLocks noChangeShapeType="1"/>
          </p:cNvSpPr>
          <p:nvPr/>
        </p:nvSpPr>
        <p:spPr bwMode="auto">
          <a:xfrm>
            <a:off x="2190750" y="2692400"/>
            <a:ext cx="1588" cy="1666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7" name="Line 91">
            <a:extLst>
              <a:ext uri="{FF2B5EF4-FFF2-40B4-BE49-F238E27FC236}">
                <a16:creationId xmlns:a16="http://schemas.microsoft.com/office/drawing/2014/main" id="{53658336-A540-0075-C805-FE68C2D3CD8C}"/>
              </a:ext>
            </a:extLst>
          </p:cNvPr>
          <p:cNvSpPr>
            <a:spLocks noChangeShapeType="1"/>
          </p:cNvSpPr>
          <p:nvPr/>
        </p:nvSpPr>
        <p:spPr bwMode="auto">
          <a:xfrm>
            <a:off x="2871788" y="2439988"/>
            <a:ext cx="1587" cy="252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8" name="Line 92">
            <a:extLst>
              <a:ext uri="{FF2B5EF4-FFF2-40B4-BE49-F238E27FC236}">
                <a16:creationId xmlns:a16="http://schemas.microsoft.com/office/drawing/2014/main" id="{7D904AE1-5365-0563-925D-DB32878FEAFA}"/>
              </a:ext>
            </a:extLst>
          </p:cNvPr>
          <p:cNvSpPr>
            <a:spLocks noChangeShapeType="1"/>
          </p:cNvSpPr>
          <p:nvPr/>
        </p:nvSpPr>
        <p:spPr bwMode="auto">
          <a:xfrm>
            <a:off x="5011738" y="2692400"/>
            <a:ext cx="1457325" cy="15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09" name="Line 93">
            <a:extLst>
              <a:ext uri="{FF2B5EF4-FFF2-40B4-BE49-F238E27FC236}">
                <a16:creationId xmlns:a16="http://schemas.microsoft.com/office/drawing/2014/main" id="{FBEBB29E-83F3-88E0-054C-4D2B6C949D91}"/>
              </a:ext>
            </a:extLst>
          </p:cNvPr>
          <p:cNvSpPr>
            <a:spLocks noChangeShapeType="1"/>
          </p:cNvSpPr>
          <p:nvPr/>
        </p:nvSpPr>
        <p:spPr bwMode="auto">
          <a:xfrm>
            <a:off x="6469063" y="2692400"/>
            <a:ext cx="1587" cy="1666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0" name="Line 94">
            <a:extLst>
              <a:ext uri="{FF2B5EF4-FFF2-40B4-BE49-F238E27FC236}">
                <a16:creationId xmlns:a16="http://schemas.microsoft.com/office/drawing/2014/main" id="{E455122A-AC7C-EF5B-817C-A1F1F99A79A9}"/>
              </a:ext>
            </a:extLst>
          </p:cNvPr>
          <p:cNvSpPr>
            <a:spLocks noChangeShapeType="1"/>
          </p:cNvSpPr>
          <p:nvPr/>
        </p:nvSpPr>
        <p:spPr bwMode="auto">
          <a:xfrm>
            <a:off x="5011738" y="2692400"/>
            <a:ext cx="1587" cy="1666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1" name="Line 95">
            <a:extLst>
              <a:ext uri="{FF2B5EF4-FFF2-40B4-BE49-F238E27FC236}">
                <a16:creationId xmlns:a16="http://schemas.microsoft.com/office/drawing/2014/main" id="{DDAFFB26-8B46-CB3C-B47B-287A1732CF6E}"/>
              </a:ext>
            </a:extLst>
          </p:cNvPr>
          <p:cNvSpPr>
            <a:spLocks noChangeShapeType="1"/>
          </p:cNvSpPr>
          <p:nvPr/>
        </p:nvSpPr>
        <p:spPr bwMode="auto">
          <a:xfrm>
            <a:off x="5689600" y="2439988"/>
            <a:ext cx="3175" cy="252412"/>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2" name="Line 96">
            <a:extLst>
              <a:ext uri="{FF2B5EF4-FFF2-40B4-BE49-F238E27FC236}">
                <a16:creationId xmlns:a16="http://schemas.microsoft.com/office/drawing/2014/main" id="{6172B47B-C8C5-5979-000D-A5DDB4F4C480}"/>
              </a:ext>
            </a:extLst>
          </p:cNvPr>
          <p:cNvSpPr>
            <a:spLocks noChangeShapeType="1"/>
          </p:cNvSpPr>
          <p:nvPr/>
        </p:nvSpPr>
        <p:spPr bwMode="auto">
          <a:xfrm>
            <a:off x="4038600" y="1514475"/>
            <a:ext cx="1588" cy="166688"/>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14" name="Text Box 98">
            <a:extLst>
              <a:ext uri="{FF2B5EF4-FFF2-40B4-BE49-F238E27FC236}">
                <a16:creationId xmlns:a16="http://schemas.microsoft.com/office/drawing/2014/main" id="{AF2FCA9A-5C07-9739-D00D-7EB97273DF15}"/>
              </a:ext>
            </a:extLst>
          </p:cNvPr>
          <p:cNvSpPr txBox="1">
            <a:spLocks noChangeArrowheads="1"/>
          </p:cNvSpPr>
          <p:nvPr/>
        </p:nvSpPr>
        <p:spPr bwMode="auto">
          <a:xfrm>
            <a:off x="228600" y="3886200"/>
            <a:ext cx="1304925" cy="8493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en-US" sz="1400" b="1">
                <a:latin typeface="Arial" panose="020B0604020202020204" pitchFamily="34" charset="0"/>
                <a:ea typeface="Batang" panose="02030600000101010101" pitchFamily="18" charset="-127"/>
              </a:rPr>
              <a:t>Customer Needs Identified</a:t>
            </a:r>
            <a:endParaRPr lang="en-US" altLang="en-US" sz="1400" b="1">
              <a:latin typeface="Arial" panose="020B0604020202020204" pitchFamily="34" charset="0"/>
            </a:endParaRPr>
          </a:p>
        </p:txBody>
      </p:sp>
      <p:sp>
        <p:nvSpPr>
          <p:cNvPr id="521315" name="Text Box 99">
            <a:extLst>
              <a:ext uri="{FF2B5EF4-FFF2-40B4-BE49-F238E27FC236}">
                <a16:creationId xmlns:a16="http://schemas.microsoft.com/office/drawing/2014/main" id="{A056F9D8-C186-17C6-91FF-688E3C17316F}"/>
              </a:ext>
            </a:extLst>
          </p:cNvPr>
          <p:cNvSpPr txBox="1">
            <a:spLocks noChangeArrowheads="1"/>
          </p:cNvSpPr>
          <p:nvPr/>
        </p:nvSpPr>
        <p:spPr bwMode="auto">
          <a:xfrm>
            <a:off x="7534275" y="3940175"/>
            <a:ext cx="1304925" cy="8493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Customer Needs</a:t>
            </a:r>
          </a:p>
          <a:p>
            <a:pPr algn="ctr" eaLnBrk="1" hangingPunct="1"/>
            <a:r>
              <a:rPr lang="en-US" altLang="ko-KR" sz="1400" b="1">
                <a:latin typeface="Arial" panose="020B0604020202020204" pitchFamily="34" charset="0"/>
                <a:ea typeface="Batang" panose="02030600000101010101" pitchFamily="18" charset="-127"/>
              </a:rPr>
              <a:t>Met</a:t>
            </a:r>
            <a:endParaRPr lang="en-US" altLang="en-US" sz="1400" b="1">
              <a:latin typeface="Arial" panose="020B0604020202020204" pitchFamily="34" charset="0"/>
            </a:endParaRPr>
          </a:p>
        </p:txBody>
      </p:sp>
      <p:sp>
        <p:nvSpPr>
          <p:cNvPr id="521316" name="Text Box 100">
            <a:extLst>
              <a:ext uri="{FF2B5EF4-FFF2-40B4-BE49-F238E27FC236}">
                <a16:creationId xmlns:a16="http://schemas.microsoft.com/office/drawing/2014/main" id="{421A9CC3-B67D-A8E4-31BA-01DFBA8116E7}"/>
              </a:ext>
            </a:extLst>
          </p:cNvPr>
          <p:cNvSpPr txBox="1">
            <a:spLocks noChangeArrowheads="1"/>
          </p:cNvSpPr>
          <p:nvPr/>
        </p:nvSpPr>
        <p:spPr bwMode="auto">
          <a:xfrm>
            <a:off x="1744663" y="3944938"/>
            <a:ext cx="1189037" cy="820737"/>
          </a:xfrm>
          <a:prstGeom prst="rect">
            <a:avLst/>
          </a:prstGeom>
          <a:solidFill>
            <a:srgbClr val="CCFFFF"/>
          </a:solidFill>
          <a:ln w="19050">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Marketing &amp; Planning</a:t>
            </a:r>
            <a:endParaRPr lang="en-US" altLang="en-US" sz="1400" b="1">
              <a:latin typeface="Arial" panose="020B0604020202020204" pitchFamily="34" charset="0"/>
            </a:endParaRPr>
          </a:p>
        </p:txBody>
      </p:sp>
      <p:sp>
        <p:nvSpPr>
          <p:cNvPr id="521317" name="Text Box 101">
            <a:extLst>
              <a:ext uri="{FF2B5EF4-FFF2-40B4-BE49-F238E27FC236}">
                <a16:creationId xmlns:a16="http://schemas.microsoft.com/office/drawing/2014/main" id="{A03B24B9-EBA4-1642-8726-31150579FA93}"/>
              </a:ext>
            </a:extLst>
          </p:cNvPr>
          <p:cNvSpPr txBox="1">
            <a:spLocks noChangeArrowheads="1"/>
          </p:cNvSpPr>
          <p:nvPr/>
        </p:nvSpPr>
        <p:spPr bwMode="auto">
          <a:xfrm>
            <a:off x="3144838" y="4171950"/>
            <a:ext cx="982662" cy="409575"/>
          </a:xfrm>
          <a:prstGeom prst="rect">
            <a:avLst/>
          </a:prstGeom>
          <a:solidFill>
            <a:srgbClr val="CCFFFF"/>
          </a:solidFill>
          <a:ln w="19050">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Design</a:t>
            </a:r>
            <a:endParaRPr lang="en-US" altLang="en-US" sz="1400" b="1">
              <a:latin typeface="Arial" panose="020B0604020202020204" pitchFamily="34" charset="0"/>
            </a:endParaRPr>
          </a:p>
        </p:txBody>
      </p:sp>
      <p:sp>
        <p:nvSpPr>
          <p:cNvPr id="521318" name="Text Box 102">
            <a:extLst>
              <a:ext uri="{FF2B5EF4-FFF2-40B4-BE49-F238E27FC236}">
                <a16:creationId xmlns:a16="http://schemas.microsoft.com/office/drawing/2014/main" id="{A7E908DF-4729-FAF9-1EDB-B2430D8AD1BB}"/>
              </a:ext>
            </a:extLst>
          </p:cNvPr>
          <p:cNvSpPr txBox="1">
            <a:spLocks noChangeArrowheads="1"/>
          </p:cNvSpPr>
          <p:nvPr/>
        </p:nvSpPr>
        <p:spPr bwMode="auto">
          <a:xfrm>
            <a:off x="4338638" y="4171950"/>
            <a:ext cx="1452562" cy="409575"/>
          </a:xfrm>
          <a:prstGeom prst="rect">
            <a:avLst/>
          </a:prstGeom>
          <a:solidFill>
            <a:srgbClr val="CCFFFF"/>
          </a:solidFill>
          <a:ln w="19050">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Construction</a:t>
            </a:r>
            <a:endParaRPr lang="en-US" altLang="en-US" sz="1400" b="1">
              <a:latin typeface="Arial" panose="020B0604020202020204" pitchFamily="34" charset="0"/>
            </a:endParaRPr>
          </a:p>
        </p:txBody>
      </p:sp>
      <p:sp>
        <p:nvSpPr>
          <p:cNvPr id="521319" name="Text Box 103">
            <a:extLst>
              <a:ext uri="{FF2B5EF4-FFF2-40B4-BE49-F238E27FC236}">
                <a16:creationId xmlns:a16="http://schemas.microsoft.com/office/drawing/2014/main" id="{63CE2C15-8B81-DB8B-5F92-2F4A0B5FDBCA}"/>
              </a:ext>
            </a:extLst>
          </p:cNvPr>
          <p:cNvSpPr txBox="1">
            <a:spLocks noChangeArrowheads="1"/>
          </p:cNvSpPr>
          <p:nvPr/>
        </p:nvSpPr>
        <p:spPr bwMode="auto">
          <a:xfrm>
            <a:off x="6002338" y="4171950"/>
            <a:ext cx="1320800" cy="409575"/>
          </a:xfrm>
          <a:prstGeom prst="rect">
            <a:avLst/>
          </a:prstGeom>
          <a:solidFill>
            <a:srgbClr val="CCFFFF"/>
          </a:solidFill>
          <a:ln w="19050">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Operations</a:t>
            </a:r>
            <a:endParaRPr lang="en-US" altLang="en-US" sz="1400" b="1">
              <a:latin typeface="Arial" panose="020B0604020202020204" pitchFamily="34" charset="0"/>
            </a:endParaRPr>
          </a:p>
        </p:txBody>
      </p:sp>
      <p:sp>
        <p:nvSpPr>
          <p:cNvPr id="521320" name="Text Box 104">
            <a:extLst>
              <a:ext uri="{FF2B5EF4-FFF2-40B4-BE49-F238E27FC236}">
                <a16:creationId xmlns:a16="http://schemas.microsoft.com/office/drawing/2014/main" id="{63F562E3-09D7-FF8C-5CAB-8726FF05707A}"/>
              </a:ext>
            </a:extLst>
          </p:cNvPr>
          <p:cNvSpPr txBox="1">
            <a:spLocks noChangeArrowheads="1"/>
          </p:cNvSpPr>
          <p:nvPr/>
        </p:nvSpPr>
        <p:spPr bwMode="auto">
          <a:xfrm>
            <a:off x="2935288" y="5637213"/>
            <a:ext cx="1349375" cy="409575"/>
          </a:xfrm>
          <a:prstGeom prst="rect">
            <a:avLst/>
          </a:prstGeom>
          <a:solidFill>
            <a:srgbClr val="CCFFFF"/>
          </a:solidFill>
          <a:ln w="19050">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Purchasing</a:t>
            </a:r>
            <a:endParaRPr lang="en-US" altLang="en-US" sz="1400" b="1">
              <a:latin typeface="Arial" panose="020B0604020202020204" pitchFamily="34" charset="0"/>
            </a:endParaRPr>
          </a:p>
        </p:txBody>
      </p:sp>
      <p:sp>
        <p:nvSpPr>
          <p:cNvPr id="521321" name="Text Box 105">
            <a:extLst>
              <a:ext uri="{FF2B5EF4-FFF2-40B4-BE49-F238E27FC236}">
                <a16:creationId xmlns:a16="http://schemas.microsoft.com/office/drawing/2014/main" id="{2A0EE504-EA32-007C-4A59-10A18A2CFCE7}"/>
              </a:ext>
            </a:extLst>
          </p:cNvPr>
          <p:cNvSpPr txBox="1">
            <a:spLocks noChangeArrowheads="1"/>
          </p:cNvSpPr>
          <p:nvPr/>
        </p:nvSpPr>
        <p:spPr bwMode="auto">
          <a:xfrm>
            <a:off x="4387850" y="4976813"/>
            <a:ext cx="1262063" cy="411162"/>
          </a:xfrm>
          <a:prstGeom prst="rect">
            <a:avLst/>
          </a:prstGeom>
          <a:solidFill>
            <a:srgbClr val="CCFFFF"/>
          </a:solidFill>
          <a:ln w="19050">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Materials</a:t>
            </a:r>
            <a:endParaRPr lang="en-US" altLang="en-US" sz="1400" b="1">
              <a:latin typeface="Arial" panose="020B0604020202020204" pitchFamily="34" charset="0"/>
            </a:endParaRPr>
          </a:p>
        </p:txBody>
      </p:sp>
      <p:sp>
        <p:nvSpPr>
          <p:cNvPr id="521322" name="Text Box 106">
            <a:extLst>
              <a:ext uri="{FF2B5EF4-FFF2-40B4-BE49-F238E27FC236}">
                <a16:creationId xmlns:a16="http://schemas.microsoft.com/office/drawing/2014/main" id="{428D217E-93B6-0C25-776B-301492498EA5}"/>
              </a:ext>
            </a:extLst>
          </p:cNvPr>
          <p:cNvSpPr txBox="1">
            <a:spLocks noChangeArrowheads="1"/>
          </p:cNvSpPr>
          <p:nvPr/>
        </p:nvSpPr>
        <p:spPr bwMode="auto">
          <a:xfrm>
            <a:off x="5942013" y="4976813"/>
            <a:ext cx="1452562" cy="411162"/>
          </a:xfrm>
          <a:prstGeom prst="rect">
            <a:avLst/>
          </a:prstGeom>
          <a:solidFill>
            <a:srgbClr val="CCFFFF"/>
          </a:solidFill>
          <a:ln w="19050">
            <a:solidFill>
              <a:srgbClr val="000000"/>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400" b="1">
                <a:latin typeface="Arial" panose="020B0604020202020204" pitchFamily="34" charset="0"/>
                <a:ea typeface="Batang" panose="02030600000101010101" pitchFamily="18" charset="-127"/>
              </a:rPr>
              <a:t>Maintenance</a:t>
            </a:r>
            <a:endParaRPr lang="en-US" altLang="en-US" sz="1400" b="1">
              <a:latin typeface="Arial" panose="020B0604020202020204" pitchFamily="34" charset="0"/>
            </a:endParaRPr>
          </a:p>
        </p:txBody>
      </p:sp>
      <p:sp>
        <p:nvSpPr>
          <p:cNvPr id="521323" name="Line 107">
            <a:extLst>
              <a:ext uri="{FF2B5EF4-FFF2-40B4-BE49-F238E27FC236}">
                <a16:creationId xmlns:a16="http://schemas.microsoft.com/office/drawing/2014/main" id="{73F23350-FE10-77BD-6FC9-F0EDDBBB08B0}"/>
              </a:ext>
            </a:extLst>
          </p:cNvPr>
          <p:cNvSpPr>
            <a:spLocks noChangeShapeType="1"/>
          </p:cNvSpPr>
          <p:nvPr/>
        </p:nvSpPr>
        <p:spPr bwMode="auto">
          <a:xfrm>
            <a:off x="1289050" y="4325938"/>
            <a:ext cx="46037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24" name="Line 108">
            <a:extLst>
              <a:ext uri="{FF2B5EF4-FFF2-40B4-BE49-F238E27FC236}">
                <a16:creationId xmlns:a16="http://schemas.microsoft.com/office/drawing/2014/main" id="{7B697C1F-73C5-8152-CF1F-A5AA800B0FD9}"/>
              </a:ext>
            </a:extLst>
          </p:cNvPr>
          <p:cNvSpPr>
            <a:spLocks noChangeShapeType="1"/>
          </p:cNvSpPr>
          <p:nvPr/>
        </p:nvSpPr>
        <p:spPr bwMode="auto">
          <a:xfrm>
            <a:off x="2932113" y="4335463"/>
            <a:ext cx="21590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25" name="Line 109">
            <a:extLst>
              <a:ext uri="{FF2B5EF4-FFF2-40B4-BE49-F238E27FC236}">
                <a16:creationId xmlns:a16="http://schemas.microsoft.com/office/drawing/2014/main" id="{6BBDA67E-3997-F89A-F185-A92C8B8E084A}"/>
              </a:ext>
            </a:extLst>
          </p:cNvPr>
          <p:cNvSpPr>
            <a:spLocks noChangeShapeType="1"/>
          </p:cNvSpPr>
          <p:nvPr/>
        </p:nvSpPr>
        <p:spPr bwMode="auto">
          <a:xfrm>
            <a:off x="4125913" y="4344988"/>
            <a:ext cx="204787"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26" name="Line 110">
            <a:extLst>
              <a:ext uri="{FF2B5EF4-FFF2-40B4-BE49-F238E27FC236}">
                <a16:creationId xmlns:a16="http://schemas.microsoft.com/office/drawing/2014/main" id="{1DEEF033-8F91-BBCF-5B39-AD75E54D4F77}"/>
              </a:ext>
            </a:extLst>
          </p:cNvPr>
          <p:cNvSpPr>
            <a:spLocks noChangeShapeType="1"/>
          </p:cNvSpPr>
          <p:nvPr/>
        </p:nvSpPr>
        <p:spPr bwMode="auto">
          <a:xfrm>
            <a:off x="5778500" y="4364038"/>
            <a:ext cx="214313"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27" name="Line 111">
            <a:extLst>
              <a:ext uri="{FF2B5EF4-FFF2-40B4-BE49-F238E27FC236}">
                <a16:creationId xmlns:a16="http://schemas.microsoft.com/office/drawing/2014/main" id="{ABCD2ED5-5976-270A-C7BC-22D4E465023C}"/>
              </a:ext>
            </a:extLst>
          </p:cNvPr>
          <p:cNvSpPr>
            <a:spLocks noChangeShapeType="1"/>
          </p:cNvSpPr>
          <p:nvPr/>
        </p:nvSpPr>
        <p:spPr bwMode="auto">
          <a:xfrm>
            <a:off x="7332663" y="4364038"/>
            <a:ext cx="303212"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28" name="Line 112">
            <a:extLst>
              <a:ext uri="{FF2B5EF4-FFF2-40B4-BE49-F238E27FC236}">
                <a16:creationId xmlns:a16="http://schemas.microsoft.com/office/drawing/2014/main" id="{A404808D-9151-B843-78FB-DFC2379B821A}"/>
              </a:ext>
            </a:extLst>
          </p:cNvPr>
          <p:cNvSpPr>
            <a:spLocks noChangeShapeType="1"/>
          </p:cNvSpPr>
          <p:nvPr/>
        </p:nvSpPr>
        <p:spPr bwMode="auto">
          <a:xfrm>
            <a:off x="3636963" y="4579938"/>
            <a:ext cx="0" cy="10541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29" name="Line 113">
            <a:extLst>
              <a:ext uri="{FF2B5EF4-FFF2-40B4-BE49-F238E27FC236}">
                <a16:creationId xmlns:a16="http://schemas.microsoft.com/office/drawing/2014/main" id="{54751FF3-CFB5-9812-89BE-B0006583C340}"/>
              </a:ext>
            </a:extLst>
          </p:cNvPr>
          <p:cNvSpPr>
            <a:spLocks noChangeShapeType="1"/>
          </p:cNvSpPr>
          <p:nvPr/>
        </p:nvSpPr>
        <p:spPr bwMode="auto">
          <a:xfrm>
            <a:off x="5054600" y="4579938"/>
            <a:ext cx="0" cy="409575"/>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30" name="Line 114">
            <a:extLst>
              <a:ext uri="{FF2B5EF4-FFF2-40B4-BE49-F238E27FC236}">
                <a16:creationId xmlns:a16="http://schemas.microsoft.com/office/drawing/2014/main" id="{557B0CB1-B7A4-87B6-335A-7595A0DDFDDE}"/>
              </a:ext>
            </a:extLst>
          </p:cNvPr>
          <p:cNvSpPr>
            <a:spLocks noChangeShapeType="1"/>
          </p:cNvSpPr>
          <p:nvPr/>
        </p:nvSpPr>
        <p:spPr bwMode="auto">
          <a:xfrm>
            <a:off x="5651500" y="5175250"/>
            <a:ext cx="282575"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31" name="Line 115">
            <a:extLst>
              <a:ext uri="{FF2B5EF4-FFF2-40B4-BE49-F238E27FC236}">
                <a16:creationId xmlns:a16="http://schemas.microsoft.com/office/drawing/2014/main" id="{651EE424-1946-9C30-921C-3DDD1DF37840}"/>
              </a:ext>
            </a:extLst>
          </p:cNvPr>
          <p:cNvSpPr>
            <a:spLocks noChangeShapeType="1"/>
          </p:cNvSpPr>
          <p:nvPr/>
        </p:nvSpPr>
        <p:spPr bwMode="auto">
          <a:xfrm>
            <a:off x="6688138" y="4579938"/>
            <a:ext cx="0" cy="400050"/>
          </a:xfrm>
          <a:prstGeom prst="line">
            <a:avLst/>
          </a:prstGeom>
          <a:noFill/>
          <a:ln w="9525">
            <a:solidFill>
              <a:srgbClr val="000000"/>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32" name="Line 116">
            <a:extLst>
              <a:ext uri="{FF2B5EF4-FFF2-40B4-BE49-F238E27FC236}">
                <a16:creationId xmlns:a16="http://schemas.microsoft.com/office/drawing/2014/main" id="{2A570E89-E726-7DDD-B95D-DE29DAFB1A11}"/>
              </a:ext>
            </a:extLst>
          </p:cNvPr>
          <p:cNvSpPr>
            <a:spLocks noChangeShapeType="1"/>
          </p:cNvSpPr>
          <p:nvPr/>
        </p:nvSpPr>
        <p:spPr bwMode="auto">
          <a:xfrm flipV="1">
            <a:off x="5054600" y="5400675"/>
            <a:ext cx="0" cy="428625"/>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1333" name="Line 117">
            <a:extLst>
              <a:ext uri="{FF2B5EF4-FFF2-40B4-BE49-F238E27FC236}">
                <a16:creationId xmlns:a16="http://schemas.microsoft.com/office/drawing/2014/main" id="{58529001-BE89-9092-8E92-ABB7B9D4F015}"/>
              </a:ext>
            </a:extLst>
          </p:cNvPr>
          <p:cNvSpPr>
            <a:spLocks noChangeShapeType="1"/>
          </p:cNvSpPr>
          <p:nvPr/>
        </p:nvSpPr>
        <p:spPr bwMode="auto">
          <a:xfrm>
            <a:off x="4271963" y="5840413"/>
            <a:ext cx="7921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1334" name="Rectangle 118">
            <a:extLst>
              <a:ext uri="{FF2B5EF4-FFF2-40B4-BE49-F238E27FC236}">
                <a16:creationId xmlns:a16="http://schemas.microsoft.com/office/drawing/2014/main" id="{11808752-B14D-A80A-0887-C69630060F58}"/>
              </a:ext>
            </a:extLst>
          </p:cNvPr>
          <p:cNvSpPr>
            <a:spLocks noChangeArrowheads="1"/>
          </p:cNvSpPr>
          <p:nvPr/>
        </p:nvSpPr>
        <p:spPr bwMode="auto">
          <a:xfrm>
            <a:off x="228600" y="3581400"/>
            <a:ext cx="8686800" cy="152400"/>
          </a:xfrm>
          <a:prstGeom prst="rect">
            <a:avLst/>
          </a:prstGeom>
          <a:solidFill>
            <a:srgbClr val="FFFF99"/>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1335" name="Text Box 119">
            <a:extLst>
              <a:ext uri="{FF2B5EF4-FFF2-40B4-BE49-F238E27FC236}">
                <a16:creationId xmlns:a16="http://schemas.microsoft.com/office/drawing/2014/main" id="{3791E826-629C-5D89-9ECA-CFA2070D3A30}"/>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15.1-16</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7578</TotalTime>
  <Words>948</Words>
  <Application>Microsoft Office PowerPoint</Application>
  <PresentationFormat>On-screen Show (4:3)</PresentationFormat>
  <Paragraphs>200</Paragraphs>
  <Slides>11</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8" baseType="lpstr">
      <vt:lpstr>Times New Roman</vt:lpstr>
      <vt:lpstr>Arial</vt:lpstr>
      <vt:lpstr>Symbol</vt:lpstr>
      <vt:lpstr>Copperplate Gothic Bold</vt:lpstr>
      <vt:lpstr>Batang</vt:lpstr>
      <vt:lpstr>JPMorgan</vt:lpstr>
      <vt:lpstr>Microsoft Equation 3.0</vt:lpstr>
      <vt:lpstr>PowerPoint Presentation</vt:lpstr>
      <vt:lpstr>Objectives</vt:lpstr>
      <vt:lpstr>Terms and Definitions</vt:lpstr>
      <vt:lpstr>Reliability Definition and Measures</vt:lpstr>
      <vt:lpstr>Maintainability Definition &amp; Measures</vt:lpstr>
      <vt:lpstr>Availability Definition &amp; Measures</vt:lpstr>
      <vt:lpstr>Failure Defined</vt:lpstr>
      <vt:lpstr>Reliability Management</vt:lpstr>
      <vt:lpstr>Reliability Management Processes</vt:lpstr>
      <vt:lpstr>New Product Development Process</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161</cp:revision>
  <cp:lastPrinted>1998-11-12T16:48:12Z</cp:lastPrinted>
  <dcterms:created xsi:type="dcterms:W3CDTF">1998-10-26T20:45:45Z</dcterms:created>
  <dcterms:modified xsi:type="dcterms:W3CDTF">2026-07-24T19:34:35Z</dcterms:modified>
</cp:coreProperties>
</file>