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"/>
  </p:notesMasterIdLst>
  <p:sldIdLst>
    <p:sldId id="258" r:id="rId2"/>
  </p:sldIdLst>
  <p:sldSz cx="6858000" cy="9144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2982" y="90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764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58E32327-8196-4626-FF0A-A6FF7E75199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8F186A36-D422-B22B-AB82-B81B53712C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08AC75C8-FC8D-ECA8-078A-FEE1DF5810D3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2143125" y="685800"/>
            <a:ext cx="25717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79CC518D-436F-0A27-7584-F457056898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513A9DC6-FB79-C465-15D1-3E941F8E596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F6220FC7-47B7-8520-973D-35017AA229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5B26C1D-2B94-49F2-B608-B893F83E430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12854607-8573-D41D-38D4-250D34FE656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2B6184-860E-4085-AD2E-F5CE66AE88FE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7170" name="Rectangle 2">
            <a:extLst>
              <a:ext uri="{FF2B5EF4-FFF2-40B4-BE49-F238E27FC236}">
                <a16:creationId xmlns:a16="http://schemas.microsoft.com/office/drawing/2014/main" id="{E6BA8B3D-03E5-DD5B-BA25-9B759740ED9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13EF0929-705D-5814-8C80-3C3CEEB7AC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56521-EEB6-1D0E-9654-26C2BDF0A2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497013"/>
            <a:ext cx="5143500" cy="31829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D80A43-C76E-F434-8371-BDE3492CDB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4802188"/>
            <a:ext cx="5143500" cy="220821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6D4A26-B7A0-1D1C-46A7-1F4678EED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C69EC7-711F-2F5E-D8D0-384FECF07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50B39D-EFDE-868C-AFA4-CB46608BD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DCC982-42FD-4AA9-96B5-D7CA49A756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9478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8054B-0C9F-CCF1-1C74-62B9E67D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BE097D-0A84-B6EA-7488-691B64E2CE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E5D027-65EC-1A3F-2F8F-B576CD97B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4CD36E-0EF2-EB18-1B25-113CE97B8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2A909F-1CB6-5801-F657-D3EE3DE96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2779E7-1A15-4A23-9E7A-C4E7C6D701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4545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04A16E-DC7F-E371-A8D2-C46B04F67D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886325" y="812800"/>
            <a:ext cx="1457325" cy="7315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150FE5-D972-FDE1-5952-59C8BBBF0C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14350" y="812800"/>
            <a:ext cx="4219575" cy="7315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E6B831-89C2-62F0-1291-31A837F84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96BE95-52FC-D09D-65FC-149263DDC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D34DC0-DFB8-2317-D20B-A75EBF97A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31E56-DA87-4887-82CF-04201A9644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4473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645BC-BA09-8DD0-8665-D9B25CF33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9B20F-70F4-B48A-853F-F76380B3F2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37EEBF-EC72-51AD-35A9-69194AA52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28BFBF-6AD2-279E-3E50-3C480A46C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3F1C59-EFE1-7857-F094-E886C265A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9E2420-C207-45AD-8C07-A508AC73A64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3382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4C5A5-28CD-52AE-4CE9-74B94A84CE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2279650"/>
            <a:ext cx="5915025" cy="38036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3D5063-A989-1BD0-C1DE-0F7CA69330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8313" y="6119813"/>
            <a:ext cx="5915025" cy="200025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F41644-B7B1-2499-988F-B679A9882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B2D194-D0AB-D16C-D900-741DE4FBF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F0A250-4A61-FB54-CE72-9717987F3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55BB20-449B-4A77-A6BB-F789DD78B2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1613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6C37E-0AF1-3AD4-EC20-0C8DE7430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475A0E-D415-5F06-CE81-90F17A6208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4350" y="2641600"/>
            <a:ext cx="283845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BD930D-4C56-1CEF-A50F-BDC4D31B03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05200" y="2641600"/>
            <a:ext cx="283845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1A39C8-E81D-FFBC-0ED6-570099CC8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236AC5-050D-F4C5-E417-3A1210C91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7F42A4-EA35-F3DB-8998-5E9B706B6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861933-23FA-4833-8D24-05A5845D8F5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0499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4FB9D-4854-8826-6B52-6E4B735C9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487363"/>
            <a:ext cx="5915025" cy="17668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09D2A9-7574-5C9E-8AB2-EC01B59D91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3075" y="2241550"/>
            <a:ext cx="2900363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7CE6A2-08FC-C783-3494-9F8589A8DF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3075" y="3340100"/>
            <a:ext cx="2900363" cy="4913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35F00D-765E-8F91-811D-02916A95C3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3" y="2241550"/>
            <a:ext cx="2916237" cy="10985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2EB296-65AC-098C-1FDC-5927D9EF29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6237" cy="4913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22766B-7038-1140-B3F0-7A76209D3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74034D7-ED81-3EBA-ABBC-0C4BE1895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FBA329-8FD9-813D-9C20-45430F8E2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D7FFE1-B347-4CD8-9580-670AA6CEE67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737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60AB8-ED34-0E2D-CFC1-7C8D1C64CF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986A57-DEB8-FE09-BB15-D285FDBA1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6EB51B-B342-CE64-95A7-3E2D4E0D1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0D990D-16D1-B16A-D143-3D784E063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2DC266-3794-4DDA-BA5F-BB2F32F8F2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9160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26A7EF-E43B-46F1-65E9-74D8230F7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470C6F-1BFC-8245-4E66-7DE1AF2D2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F48B83-47DA-A57D-A255-ABBD351BC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8F6F4E-531C-424F-81B6-873F6C0A199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2631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86DE8-B30D-0A9A-CE1D-9228AFC1C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862A01-7143-BC49-4BE5-1F91DE5E47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B44025-E0A8-7FB5-784B-EE9FDA6402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D03F36-42EF-21FB-8EAB-2392E46A8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DE2DAE-0C2B-3376-66CF-46C6066AE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7C8726-7934-2EE0-A885-880572312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D8D05E-4E1B-4421-A291-557C34C645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346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D305D-516A-6044-F33F-8321C994E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075" y="609600"/>
            <a:ext cx="221138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B3580D-37CB-2130-68ED-DE0F38D55F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6238" y="1316038"/>
            <a:ext cx="3471862" cy="6499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F451D7-6598-D5DF-FFEB-2708796C67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3075" y="2743200"/>
            <a:ext cx="2211388" cy="508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E437BA-74F9-C44E-928E-E0A46B0F9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F5AAC7-A00A-0D23-CC4E-6E16D82A0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981B6-D005-ADA5-922C-E8083F09A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6EA205-7232-421A-BEC6-10628BE489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0728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821B2C1-7AAA-9AD5-A989-E9FEE4BBAF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812800"/>
            <a:ext cx="58293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6698072E-554A-D068-8227-468E85FD607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2641600"/>
            <a:ext cx="58293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EBB3209-A4F6-032C-204E-6B7B2E95571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8331200"/>
            <a:ext cx="14287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5425B8DC-F99C-4613-7F70-38EBADB3934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31200"/>
            <a:ext cx="21717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09FBACA5-F3A3-47E6-E4DA-72132D7D92C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31200"/>
            <a:ext cx="14287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DA5C795-6C60-478D-B9C6-597C9CAA0D4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6" name="Rectangle 52">
            <a:extLst>
              <a:ext uri="{FF2B5EF4-FFF2-40B4-BE49-F238E27FC236}">
                <a16:creationId xmlns:a16="http://schemas.microsoft.com/office/drawing/2014/main" id="{182DC5A6-1A03-E3B2-DFE0-659BA67D12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0588" y="3924300"/>
            <a:ext cx="2003425" cy="2565400"/>
          </a:xfrm>
          <a:prstGeom prst="rect">
            <a:avLst/>
          </a:prstGeom>
          <a:solidFill>
            <a:srgbClr val="FFFFFF"/>
          </a:solidFill>
          <a:ln w="254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97" name="Rectangle 53">
            <a:extLst>
              <a:ext uri="{FF2B5EF4-FFF2-40B4-BE49-F238E27FC236}">
                <a16:creationId xmlns:a16="http://schemas.microsoft.com/office/drawing/2014/main" id="{1EAC9807-0058-D307-A953-A86794D7F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1700" y="3935413"/>
            <a:ext cx="269875" cy="2554287"/>
          </a:xfrm>
          <a:prstGeom prst="rect">
            <a:avLst/>
          </a:prstGeom>
          <a:solidFill>
            <a:srgbClr val="FFFFFF"/>
          </a:solidFill>
          <a:ln w="254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98" name="Rectangle 54">
            <a:extLst>
              <a:ext uri="{FF2B5EF4-FFF2-40B4-BE49-F238E27FC236}">
                <a16:creationId xmlns:a16="http://schemas.microsoft.com/office/drawing/2014/main" id="{B1B43606-8897-71DE-6178-9D1CA72421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2084388"/>
            <a:ext cx="6502400" cy="1857375"/>
          </a:xfrm>
          <a:prstGeom prst="rect">
            <a:avLst/>
          </a:prstGeom>
          <a:solidFill>
            <a:srgbClr val="FFFFFF"/>
          </a:solidFill>
          <a:ln w="254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99" name="Rectangle 55">
            <a:extLst>
              <a:ext uri="{FF2B5EF4-FFF2-40B4-BE49-F238E27FC236}">
                <a16:creationId xmlns:a16="http://schemas.microsoft.com/office/drawing/2014/main" id="{7610CE20-B619-0AAD-4301-88593AE201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8050" y="6529388"/>
            <a:ext cx="2522538" cy="877887"/>
          </a:xfrm>
          <a:prstGeom prst="rect">
            <a:avLst/>
          </a:prstGeom>
          <a:solidFill>
            <a:srgbClr val="FFFFFF"/>
          </a:solidFill>
          <a:ln w="25400">
            <a:solidFill>
              <a:srgbClr val="FC012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00" name="Rectangle 56">
            <a:extLst>
              <a:ext uri="{FF2B5EF4-FFF2-40B4-BE49-F238E27FC236}">
                <a16:creationId xmlns:a16="http://schemas.microsoft.com/office/drawing/2014/main" id="{EBE2DACB-CBD7-2171-3909-9820055EC3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6494463"/>
            <a:ext cx="2005013" cy="877887"/>
          </a:xfrm>
          <a:prstGeom prst="rect">
            <a:avLst/>
          </a:prstGeom>
          <a:solidFill>
            <a:srgbClr val="FFFFFF"/>
          </a:solidFill>
          <a:ln w="25400">
            <a:solidFill>
              <a:srgbClr val="FC012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01" name="Rectangle 57">
            <a:extLst>
              <a:ext uri="{FF2B5EF4-FFF2-40B4-BE49-F238E27FC236}">
                <a16:creationId xmlns:a16="http://schemas.microsoft.com/office/drawing/2014/main" id="{BD47CB78-E5AF-EAD3-A8EA-B6E71594D9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3952875"/>
            <a:ext cx="1984375" cy="2535238"/>
          </a:xfrm>
          <a:prstGeom prst="rect">
            <a:avLst/>
          </a:prstGeom>
          <a:solidFill>
            <a:srgbClr val="FFFFFF"/>
          </a:solidFill>
          <a:ln w="25400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02" name="Rectangle 58">
            <a:extLst>
              <a:ext uri="{FF2B5EF4-FFF2-40B4-BE49-F238E27FC236}">
                <a16:creationId xmlns:a16="http://schemas.microsoft.com/office/drawing/2014/main" id="{AE039A0C-63DB-4A09-090A-F57FD55DD8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3925" y="6492875"/>
            <a:ext cx="2506663" cy="273050"/>
          </a:xfrm>
          <a:prstGeom prst="rect">
            <a:avLst/>
          </a:prstGeom>
          <a:solidFill>
            <a:srgbClr val="FFFFFF"/>
          </a:solidFill>
          <a:ln w="25400">
            <a:solidFill>
              <a:srgbClr val="FC012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03" name="Rectangle 59">
            <a:extLst>
              <a:ext uri="{FF2B5EF4-FFF2-40B4-BE49-F238E27FC236}">
                <a16:creationId xmlns:a16="http://schemas.microsoft.com/office/drawing/2014/main" id="{82A2ABAE-4164-130A-47CE-2FC0486BCC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0275" y="7375525"/>
            <a:ext cx="2500313" cy="990600"/>
          </a:xfrm>
          <a:prstGeom prst="rect">
            <a:avLst/>
          </a:prstGeom>
          <a:solidFill>
            <a:srgbClr val="FFFFFF"/>
          </a:solidFill>
          <a:ln w="25400">
            <a:solidFill>
              <a:srgbClr val="FC012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04" name="Rectangle 60">
            <a:extLst>
              <a:ext uri="{FF2B5EF4-FFF2-40B4-BE49-F238E27FC236}">
                <a16:creationId xmlns:a16="http://schemas.microsoft.com/office/drawing/2014/main" id="{6678C802-3387-4D3E-8C82-5AD125BF18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" y="7373938"/>
            <a:ext cx="2005013" cy="992187"/>
          </a:xfrm>
          <a:prstGeom prst="rect">
            <a:avLst/>
          </a:prstGeom>
          <a:solidFill>
            <a:srgbClr val="FFFFFF"/>
          </a:solidFill>
          <a:ln w="25400">
            <a:solidFill>
              <a:srgbClr val="FC0128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05" name="Line 61">
            <a:extLst>
              <a:ext uri="{FF2B5EF4-FFF2-40B4-BE49-F238E27FC236}">
                <a16:creationId xmlns:a16="http://schemas.microsoft.com/office/drawing/2014/main" id="{769C70BC-9199-C38D-2B8E-FD87BBE68FFF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1763" y="2084388"/>
            <a:ext cx="0" cy="62769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06" name="Line 62">
            <a:extLst>
              <a:ext uri="{FF2B5EF4-FFF2-40B4-BE49-F238E27FC236}">
                <a16:creationId xmlns:a16="http://schemas.microsoft.com/office/drawing/2014/main" id="{13FFDBEB-2B1A-33E3-265C-98C6A66C36B3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5763" y="2084388"/>
            <a:ext cx="0" cy="62769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07" name="Line 63">
            <a:extLst>
              <a:ext uri="{FF2B5EF4-FFF2-40B4-BE49-F238E27FC236}">
                <a16:creationId xmlns:a16="http://schemas.microsoft.com/office/drawing/2014/main" id="{1370A2AA-3F09-572F-CD37-251CB1D982CB}"/>
              </a:ext>
            </a:extLst>
          </p:cNvPr>
          <p:cNvSpPr>
            <a:spLocks noChangeShapeType="1"/>
          </p:cNvSpPr>
          <p:nvPr/>
        </p:nvSpPr>
        <p:spPr bwMode="auto">
          <a:xfrm>
            <a:off x="3182938" y="2084388"/>
            <a:ext cx="0" cy="62769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08" name="Line 64">
            <a:extLst>
              <a:ext uri="{FF2B5EF4-FFF2-40B4-BE49-F238E27FC236}">
                <a16:creationId xmlns:a16="http://schemas.microsoft.com/office/drawing/2014/main" id="{1A8E48F8-3365-84AD-A0CF-A1B777D5DCC9}"/>
              </a:ext>
            </a:extLst>
          </p:cNvPr>
          <p:cNvSpPr>
            <a:spLocks noChangeShapeType="1"/>
          </p:cNvSpPr>
          <p:nvPr/>
        </p:nvSpPr>
        <p:spPr bwMode="auto">
          <a:xfrm>
            <a:off x="3435350" y="2084388"/>
            <a:ext cx="0" cy="62769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09" name="Line 65">
            <a:extLst>
              <a:ext uri="{FF2B5EF4-FFF2-40B4-BE49-F238E27FC236}">
                <a16:creationId xmlns:a16="http://schemas.microsoft.com/office/drawing/2014/main" id="{42B90253-9658-798B-05A3-CEC52C59349F}"/>
              </a:ext>
            </a:extLst>
          </p:cNvPr>
          <p:cNvSpPr>
            <a:spLocks noChangeShapeType="1"/>
          </p:cNvSpPr>
          <p:nvPr/>
        </p:nvSpPr>
        <p:spPr bwMode="auto">
          <a:xfrm>
            <a:off x="3690938" y="2084388"/>
            <a:ext cx="0" cy="62769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10" name="Line 66">
            <a:extLst>
              <a:ext uri="{FF2B5EF4-FFF2-40B4-BE49-F238E27FC236}">
                <a16:creationId xmlns:a16="http://schemas.microsoft.com/office/drawing/2014/main" id="{B1B1E780-0D35-A8AA-3693-AE48A0C4C465}"/>
              </a:ext>
            </a:extLst>
          </p:cNvPr>
          <p:cNvSpPr>
            <a:spLocks noChangeShapeType="1"/>
          </p:cNvSpPr>
          <p:nvPr/>
        </p:nvSpPr>
        <p:spPr bwMode="auto">
          <a:xfrm>
            <a:off x="3943350" y="2084388"/>
            <a:ext cx="0" cy="62769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11" name="Line 67">
            <a:extLst>
              <a:ext uri="{FF2B5EF4-FFF2-40B4-BE49-F238E27FC236}">
                <a16:creationId xmlns:a16="http://schemas.microsoft.com/office/drawing/2014/main" id="{088206B4-A514-635F-268E-718F5985DF24}"/>
              </a:ext>
            </a:extLst>
          </p:cNvPr>
          <p:cNvSpPr>
            <a:spLocks noChangeShapeType="1"/>
          </p:cNvSpPr>
          <p:nvPr/>
        </p:nvSpPr>
        <p:spPr bwMode="auto">
          <a:xfrm>
            <a:off x="4195763" y="2084388"/>
            <a:ext cx="0" cy="62769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12" name="Rectangle 68">
            <a:extLst>
              <a:ext uri="{FF2B5EF4-FFF2-40B4-BE49-F238E27FC236}">
                <a16:creationId xmlns:a16="http://schemas.microsoft.com/office/drawing/2014/main" id="{76206CF8-6B07-202E-A176-9E6E5A5333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4463" y="2667000"/>
            <a:ext cx="188912" cy="18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13" name="Rectangle 69">
            <a:extLst>
              <a:ext uri="{FF2B5EF4-FFF2-40B4-BE49-F238E27FC236}">
                <a16:creationId xmlns:a16="http://schemas.microsoft.com/office/drawing/2014/main" id="{24205D24-F7F6-211C-E7A0-762876CDA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9213" y="6967538"/>
            <a:ext cx="9937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86" tIns="45745" rIns="91486" bIns="45745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Targets and</a:t>
            </a:r>
          </a:p>
          <a:p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Specifications</a:t>
            </a:r>
          </a:p>
        </p:txBody>
      </p:sp>
      <p:sp>
        <p:nvSpPr>
          <p:cNvPr id="6214" name="Rectangle 70">
            <a:extLst>
              <a:ext uri="{FF2B5EF4-FFF2-40B4-BE49-F238E27FC236}">
                <a16:creationId xmlns:a16="http://schemas.microsoft.com/office/drawing/2014/main" id="{6852F0F1-91F8-177C-E203-483EF395DF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5513" y="7769225"/>
            <a:ext cx="120015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86" tIns="45745" rIns="91486" bIns="45745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Technical Evaluation</a:t>
            </a:r>
          </a:p>
        </p:txBody>
      </p:sp>
      <p:sp>
        <p:nvSpPr>
          <p:cNvPr id="6215" name="Rectangle 71">
            <a:extLst>
              <a:ext uri="{FF2B5EF4-FFF2-40B4-BE49-F238E27FC236}">
                <a16:creationId xmlns:a16="http://schemas.microsoft.com/office/drawing/2014/main" id="{38DFF70B-AC2F-3B61-52E8-A74DCC310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2375" y="6529388"/>
            <a:ext cx="8953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86" tIns="45745" rIns="91486" bIns="45745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How Important</a:t>
            </a:r>
          </a:p>
        </p:txBody>
      </p:sp>
      <p:sp>
        <p:nvSpPr>
          <p:cNvPr id="6216" name="Rectangle 72">
            <a:extLst>
              <a:ext uri="{FF2B5EF4-FFF2-40B4-BE49-F238E27FC236}">
                <a16:creationId xmlns:a16="http://schemas.microsoft.com/office/drawing/2014/main" id="{1B57DF96-F874-AF05-DCFD-C6ED710A6C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988" y="3692525"/>
            <a:ext cx="99377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86" tIns="45745" rIns="91486" bIns="45745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Customer Needs</a:t>
            </a:r>
          </a:p>
        </p:txBody>
      </p:sp>
      <p:sp>
        <p:nvSpPr>
          <p:cNvPr id="6217" name="Line 73">
            <a:extLst>
              <a:ext uri="{FF2B5EF4-FFF2-40B4-BE49-F238E27FC236}">
                <a16:creationId xmlns:a16="http://schemas.microsoft.com/office/drawing/2014/main" id="{3B5F8F36-D38A-DC93-AF4D-EE9CA63DE57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5900" y="6764338"/>
            <a:ext cx="2227263" cy="0"/>
          </a:xfrm>
          <a:prstGeom prst="line">
            <a:avLst/>
          </a:prstGeom>
          <a:noFill/>
          <a:ln w="19050">
            <a:solidFill>
              <a:srgbClr val="FF33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18" name="Rectangle 74">
            <a:extLst>
              <a:ext uri="{FF2B5EF4-FFF2-40B4-BE49-F238E27FC236}">
                <a16:creationId xmlns:a16="http://schemas.microsoft.com/office/drawing/2014/main" id="{DAB1F579-8FBA-49AD-62E6-2FA362C5E8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7575" y="7377113"/>
            <a:ext cx="234950" cy="21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171" tIns="44586" rIns="89171" bIns="44586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6219" name="Rectangle 75">
            <a:extLst>
              <a:ext uri="{FF2B5EF4-FFF2-40B4-BE49-F238E27FC236}">
                <a16:creationId xmlns:a16="http://schemas.microsoft.com/office/drawing/2014/main" id="{92CE28E7-0022-C9B0-807C-39E82DA03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7575" y="7577138"/>
            <a:ext cx="234950" cy="21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171" tIns="44586" rIns="89171" bIns="44586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6220" name="Rectangle 76">
            <a:extLst>
              <a:ext uri="{FF2B5EF4-FFF2-40B4-BE49-F238E27FC236}">
                <a16:creationId xmlns:a16="http://schemas.microsoft.com/office/drawing/2014/main" id="{9CD09305-8F58-CADA-3C04-6A8FB2A2C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7575" y="7775575"/>
            <a:ext cx="234950" cy="21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171" tIns="44586" rIns="89171" bIns="44586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6221" name="Rectangle 77">
            <a:extLst>
              <a:ext uri="{FF2B5EF4-FFF2-40B4-BE49-F238E27FC236}">
                <a16:creationId xmlns:a16="http://schemas.microsoft.com/office/drawing/2014/main" id="{85C98B16-9C0F-DC21-1E61-ACC2D462F4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7575" y="7974013"/>
            <a:ext cx="234950" cy="21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171" tIns="44586" rIns="89171" bIns="44586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6222" name="Rectangle 78">
            <a:extLst>
              <a:ext uri="{FF2B5EF4-FFF2-40B4-BE49-F238E27FC236}">
                <a16:creationId xmlns:a16="http://schemas.microsoft.com/office/drawing/2014/main" id="{173EB381-66AC-AFEF-BC51-6DB4E9DED8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7575" y="8172450"/>
            <a:ext cx="234950" cy="21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171" tIns="44586" rIns="89171" bIns="44586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6223" name="Rectangle 79">
            <a:extLst>
              <a:ext uri="{FF2B5EF4-FFF2-40B4-BE49-F238E27FC236}">
                <a16:creationId xmlns:a16="http://schemas.microsoft.com/office/drawing/2014/main" id="{350E741F-8A9E-DCD5-7EFD-1DFCD29086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4600" y="3692525"/>
            <a:ext cx="17272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86" tIns="45745" rIns="91486" bIns="45745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1         2            3           4         5   </a:t>
            </a:r>
          </a:p>
        </p:txBody>
      </p:sp>
      <p:sp>
        <p:nvSpPr>
          <p:cNvPr id="6224" name="Rectangle 80">
            <a:extLst>
              <a:ext uri="{FF2B5EF4-FFF2-40B4-BE49-F238E27FC236}">
                <a16:creationId xmlns:a16="http://schemas.microsoft.com/office/drawing/2014/main" id="{CA680747-4BC9-FB58-A491-596E0CF51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9375" y="3540125"/>
            <a:ext cx="1398588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86" tIns="45745" rIns="91486" bIns="45745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Competition Comparison</a:t>
            </a:r>
          </a:p>
        </p:txBody>
      </p:sp>
      <p:sp>
        <p:nvSpPr>
          <p:cNvPr id="6225" name="Rectangle 81">
            <a:extLst>
              <a:ext uri="{FF2B5EF4-FFF2-40B4-BE49-F238E27FC236}">
                <a16:creationId xmlns:a16="http://schemas.microsoft.com/office/drawing/2014/main" id="{2F278777-DFC1-9C1E-95DA-D5C8B0FD6AB6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496594" y="3498056"/>
            <a:ext cx="73342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86" tIns="45745" rIns="91486" bIns="45745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Importance</a:t>
            </a:r>
          </a:p>
        </p:txBody>
      </p:sp>
      <p:sp>
        <p:nvSpPr>
          <p:cNvPr id="6226" name="Freeform 82">
            <a:extLst>
              <a:ext uri="{FF2B5EF4-FFF2-40B4-BE49-F238E27FC236}">
                <a16:creationId xmlns:a16="http://schemas.microsoft.com/office/drawing/2014/main" id="{BD50B1DC-4468-964B-A677-68883CC30E27}"/>
              </a:ext>
            </a:extLst>
          </p:cNvPr>
          <p:cNvSpPr>
            <a:spLocks/>
          </p:cNvSpPr>
          <p:nvPr/>
        </p:nvSpPr>
        <p:spPr bwMode="auto">
          <a:xfrm>
            <a:off x="4778375" y="2466975"/>
            <a:ext cx="1903413" cy="709613"/>
          </a:xfrm>
          <a:custGeom>
            <a:avLst/>
            <a:gdLst>
              <a:gd name="T0" fmla="*/ 0 w 1098"/>
              <a:gd name="T1" fmla="*/ 0 h 437"/>
              <a:gd name="T2" fmla="*/ 1097 w 1098"/>
              <a:gd name="T3" fmla="*/ 0 h 437"/>
              <a:gd name="T4" fmla="*/ 1097 w 1098"/>
              <a:gd name="T5" fmla="*/ 436 h 437"/>
              <a:gd name="T6" fmla="*/ 0 w 1098"/>
              <a:gd name="T7" fmla="*/ 436 h 437"/>
              <a:gd name="T8" fmla="*/ 0 w 1098"/>
              <a:gd name="T9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8" h="437">
                <a:moveTo>
                  <a:pt x="0" y="0"/>
                </a:moveTo>
                <a:lnTo>
                  <a:pt x="1097" y="0"/>
                </a:lnTo>
                <a:lnTo>
                  <a:pt x="1097" y="436"/>
                </a:lnTo>
                <a:lnTo>
                  <a:pt x="0" y="436"/>
                </a:lnTo>
                <a:lnTo>
                  <a:pt x="0" y="0"/>
                </a:lnTo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744" tIns="44874" rIns="89744" bIns="44874">
            <a:spAutoFit/>
          </a:bodyPr>
          <a:lstStyle/>
          <a:p>
            <a:endParaRPr lang="en-US"/>
          </a:p>
        </p:txBody>
      </p:sp>
      <p:sp>
        <p:nvSpPr>
          <p:cNvPr id="6227" name="Rectangle 83">
            <a:extLst>
              <a:ext uri="{FF2B5EF4-FFF2-40B4-BE49-F238E27FC236}">
                <a16:creationId xmlns:a16="http://schemas.microsoft.com/office/drawing/2014/main" id="{CF352080-E141-F69C-B4CB-AD0346283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8375" y="2466975"/>
            <a:ext cx="401638" cy="21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744" tIns="44874" rIns="89744" bIns="44874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800" b="1" i="1">
                <a:solidFill>
                  <a:srgbClr val="000000"/>
                </a:solidFill>
                <a:latin typeface="Arial" panose="020B0604020202020204" pitchFamily="34" charset="0"/>
              </a:rPr>
              <a:t>Key:</a:t>
            </a:r>
          </a:p>
        </p:txBody>
      </p:sp>
      <p:sp>
        <p:nvSpPr>
          <p:cNvPr id="6228" name="Rectangle 84">
            <a:extLst>
              <a:ext uri="{FF2B5EF4-FFF2-40B4-BE49-F238E27FC236}">
                <a16:creationId xmlns:a16="http://schemas.microsoft.com/office/drawing/2014/main" id="{E4CFC6D8-9EE2-3F5D-6462-083B065C3C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0913" y="2913063"/>
            <a:ext cx="274637" cy="18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744" tIns="44874" rIns="89744" bIns="44874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600">
                <a:solidFill>
                  <a:srgbClr val="000000"/>
                </a:solidFill>
                <a:latin typeface="Arial" panose="020B0604020202020204" pitchFamily="34" charset="0"/>
              </a:rPr>
              <a:t>Us</a:t>
            </a:r>
          </a:p>
        </p:txBody>
      </p:sp>
      <p:sp>
        <p:nvSpPr>
          <p:cNvPr id="6229" name="Rectangle 85">
            <a:extLst>
              <a:ext uri="{FF2B5EF4-FFF2-40B4-BE49-F238E27FC236}">
                <a16:creationId xmlns:a16="http://schemas.microsoft.com/office/drawing/2014/main" id="{524DF8C3-99E1-4706-4311-612458DB72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3175" y="2913063"/>
            <a:ext cx="652463" cy="2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744" tIns="44874" rIns="89744" bIns="44874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600">
                <a:solidFill>
                  <a:srgbClr val="000000"/>
                </a:solidFill>
                <a:latin typeface="Arial" panose="020B0604020202020204" pitchFamily="34" charset="0"/>
              </a:rPr>
              <a:t>Comp 1</a:t>
            </a:r>
            <a:br>
              <a:rPr lang="en-US" altLang="en-US" sz="60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en-US" altLang="en-US" sz="600">
                <a:solidFill>
                  <a:srgbClr val="000000"/>
                </a:solidFill>
                <a:latin typeface="Arial" panose="020B0604020202020204" pitchFamily="34" charset="0"/>
              </a:rPr>
              <a:t>___________</a:t>
            </a:r>
          </a:p>
        </p:txBody>
      </p:sp>
      <p:sp>
        <p:nvSpPr>
          <p:cNvPr id="6230" name="Rectangle 86">
            <a:extLst>
              <a:ext uri="{FF2B5EF4-FFF2-40B4-BE49-F238E27FC236}">
                <a16:creationId xmlns:a16="http://schemas.microsoft.com/office/drawing/2014/main" id="{D6B92952-B3B8-05A7-2DB6-87E313742A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6575" y="2913063"/>
            <a:ext cx="652463" cy="2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744" tIns="44874" rIns="89744" bIns="44874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600">
                <a:solidFill>
                  <a:srgbClr val="000000"/>
                </a:solidFill>
                <a:latin typeface="Arial" panose="020B0604020202020204" pitchFamily="34" charset="0"/>
              </a:rPr>
              <a:t>Comp 2</a:t>
            </a:r>
            <a:br>
              <a:rPr lang="en-US" altLang="en-US" sz="60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en-US" altLang="en-US" sz="600">
                <a:solidFill>
                  <a:srgbClr val="000000"/>
                </a:solidFill>
                <a:latin typeface="Arial" panose="020B0604020202020204" pitchFamily="34" charset="0"/>
              </a:rPr>
              <a:t>___________</a:t>
            </a:r>
          </a:p>
        </p:txBody>
      </p:sp>
      <p:sp>
        <p:nvSpPr>
          <p:cNvPr id="6231" name="Freeform 87">
            <a:extLst>
              <a:ext uri="{FF2B5EF4-FFF2-40B4-BE49-F238E27FC236}">
                <a16:creationId xmlns:a16="http://schemas.microsoft.com/office/drawing/2014/main" id="{57BB5AF9-25FC-5663-873C-462121B20369}"/>
              </a:ext>
            </a:extLst>
          </p:cNvPr>
          <p:cNvSpPr>
            <a:spLocks/>
          </p:cNvSpPr>
          <p:nvPr/>
        </p:nvSpPr>
        <p:spPr bwMode="auto">
          <a:xfrm>
            <a:off x="4854575" y="2725738"/>
            <a:ext cx="182563" cy="184150"/>
          </a:xfrm>
          <a:custGeom>
            <a:avLst/>
            <a:gdLst>
              <a:gd name="T0" fmla="*/ 56 w 113"/>
              <a:gd name="T1" fmla="*/ 0 h 113"/>
              <a:gd name="T2" fmla="*/ 0 w 113"/>
              <a:gd name="T3" fmla="*/ 57 h 113"/>
              <a:gd name="T4" fmla="*/ 56 w 113"/>
              <a:gd name="T5" fmla="*/ 112 h 113"/>
              <a:gd name="T6" fmla="*/ 112 w 113"/>
              <a:gd name="T7" fmla="*/ 57 h 113"/>
              <a:gd name="T8" fmla="*/ 56 w 113"/>
              <a:gd name="T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3" h="113">
                <a:moveTo>
                  <a:pt x="56" y="0"/>
                </a:moveTo>
                <a:lnTo>
                  <a:pt x="0" y="57"/>
                </a:lnTo>
                <a:lnTo>
                  <a:pt x="56" y="112"/>
                </a:lnTo>
                <a:lnTo>
                  <a:pt x="112" y="57"/>
                </a:lnTo>
                <a:lnTo>
                  <a:pt x="56" y="0"/>
                </a:ln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744" tIns="44874" rIns="89744" bIns="44874">
            <a:spAutoFit/>
          </a:bodyPr>
          <a:lstStyle/>
          <a:p>
            <a:endParaRPr lang="en-US"/>
          </a:p>
        </p:txBody>
      </p:sp>
      <p:sp>
        <p:nvSpPr>
          <p:cNvPr id="6232" name="Rectangle 88">
            <a:extLst>
              <a:ext uri="{FF2B5EF4-FFF2-40B4-BE49-F238E27FC236}">
                <a16:creationId xmlns:a16="http://schemas.microsoft.com/office/drawing/2014/main" id="{49D851B3-DA3A-EE9C-581F-A04EE0CF4D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8338" y="2732088"/>
            <a:ext cx="139700" cy="14287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744" tIns="44874" rIns="89744" bIns="44874">
            <a:spAutoFit/>
          </a:bodyPr>
          <a:lstStyle/>
          <a:p>
            <a:endParaRPr lang="en-US"/>
          </a:p>
        </p:txBody>
      </p:sp>
      <p:sp>
        <p:nvSpPr>
          <p:cNvPr id="6233" name="Oval 89">
            <a:extLst>
              <a:ext uri="{FF2B5EF4-FFF2-40B4-BE49-F238E27FC236}">
                <a16:creationId xmlns:a16="http://schemas.microsoft.com/office/drawing/2014/main" id="{B416E0C1-7D01-D35A-3018-D0FE391197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6050" y="2730500"/>
            <a:ext cx="138113" cy="147638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744" tIns="44874" rIns="89744" bIns="44874">
            <a:spAutoFit/>
          </a:bodyPr>
          <a:lstStyle/>
          <a:p>
            <a:endParaRPr lang="en-US"/>
          </a:p>
        </p:txBody>
      </p:sp>
      <p:sp>
        <p:nvSpPr>
          <p:cNvPr id="6234" name="Line 90">
            <a:extLst>
              <a:ext uri="{FF2B5EF4-FFF2-40B4-BE49-F238E27FC236}">
                <a16:creationId xmlns:a16="http://schemas.microsoft.com/office/drawing/2014/main" id="{BA4660AE-6307-13A4-2D4A-BF75E24A867D}"/>
              </a:ext>
            </a:extLst>
          </p:cNvPr>
          <p:cNvSpPr>
            <a:spLocks noChangeShapeType="1"/>
          </p:cNvSpPr>
          <p:nvPr/>
        </p:nvSpPr>
        <p:spPr bwMode="auto">
          <a:xfrm>
            <a:off x="203200" y="4511675"/>
            <a:ext cx="6478588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35" name="Line 91">
            <a:extLst>
              <a:ext uri="{FF2B5EF4-FFF2-40B4-BE49-F238E27FC236}">
                <a16:creationId xmlns:a16="http://schemas.microsoft.com/office/drawing/2014/main" id="{4C51E9B5-1ABA-5A1D-66ED-12BF07EB3B18}"/>
              </a:ext>
            </a:extLst>
          </p:cNvPr>
          <p:cNvSpPr>
            <a:spLocks noChangeShapeType="1"/>
          </p:cNvSpPr>
          <p:nvPr/>
        </p:nvSpPr>
        <p:spPr bwMode="auto">
          <a:xfrm>
            <a:off x="203200" y="5918200"/>
            <a:ext cx="6478588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36" name="Line 92">
            <a:extLst>
              <a:ext uri="{FF2B5EF4-FFF2-40B4-BE49-F238E27FC236}">
                <a16:creationId xmlns:a16="http://schemas.microsoft.com/office/drawing/2014/main" id="{472FEA90-ED2E-549A-BDB4-C9264C0A0ADA}"/>
              </a:ext>
            </a:extLst>
          </p:cNvPr>
          <p:cNvSpPr>
            <a:spLocks noChangeShapeType="1"/>
          </p:cNvSpPr>
          <p:nvPr/>
        </p:nvSpPr>
        <p:spPr bwMode="auto">
          <a:xfrm>
            <a:off x="203200" y="5326063"/>
            <a:ext cx="6478588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37" name="Line 93">
            <a:extLst>
              <a:ext uri="{FF2B5EF4-FFF2-40B4-BE49-F238E27FC236}">
                <a16:creationId xmlns:a16="http://schemas.microsoft.com/office/drawing/2014/main" id="{A7AFB6F2-2BC2-539F-5372-537FE7A7FF64}"/>
              </a:ext>
            </a:extLst>
          </p:cNvPr>
          <p:cNvSpPr>
            <a:spLocks noChangeShapeType="1"/>
          </p:cNvSpPr>
          <p:nvPr/>
        </p:nvSpPr>
        <p:spPr bwMode="auto">
          <a:xfrm>
            <a:off x="203200" y="4259263"/>
            <a:ext cx="6465888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38" name="Line 94">
            <a:extLst>
              <a:ext uri="{FF2B5EF4-FFF2-40B4-BE49-F238E27FC236}">
                <a16:creationId xmlns:a16="http://schemas.microsoft.com/office/drawing/2014/main" id="{9B9450C7-FA0E-33FE-AE32-F7D1088C136F}"/>
              </a:ext>
            </a:extLst>
          </p:cNvPr>
          <p:cNvSpPr>
            <a:spLocks noChangeShapeType="1"/>
          </p:cNvSpPr>
          <p:nvPr/>
        </p:nvSpPr>
        <p:spPr bwMode="auto">
          <a:xfrm>
            <a:off x="203200" y="4800600"/>
            <a:ext cx="6465888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39" name="Line 95">
            <a:extLst>
              <a:ext uri="{FF2B5EF4-FFF2-40B4-BE49-F238E27FC236}">
                <a16:creationId xmlns:a16="http://schemas.microsoft.com/office/drawing/2014/main" id="{0DFCA560-E4CD-BD9E-26F5-ACB8B8EE1E49}"/>
              </a:ext>
            </a:extLst>
          </p:cNvPr>
          <p:cNvSpPr>
            <a:spLocks noChangeShapeType="1"/>
          </p:cNvSpPr>
          <p:nvPr/>
        </p:nvSpPr>
        <p:spPr bwMode="auto">
          <a:xfrm>
            <a:off x="203200" y="5645150"/>
            <a:ext cx="6465888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0" name="Line 96">
            <a:extLst>
              <a:ext uri="{FF2B5EF4-FFF2-40B4-BE49-F238E27FC236}">
                <a16:creationId xmlns:a16="http://schemas.microsoft.com/office/drawing/2014/main" id="{9D7C6838-AF79-B425-5B68-46C5F88A4C6C}"/>
              </a:ext>
            </a:extLst>
          </p:cNvPr>
          <p:cNvSpPr>
            <a:spLocks noChangeShapeType="1"/>
          </p:cNvSpPr>
          <p:nvPr/>
        </p:nvSpPr>
        <p:spPr bwMode="auto">
          <a:xfrm>
            <a:off x="203200" y="6224588"/>
            <a:ext cx="6465888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1" name="Line 97">
            <a:extLst>
              <a:ext uri="{FF2B5EF4-FFF2-40B4-BE49-F238E27FC236}">
                <a16:creationId xmlns:a16="http://schemas.microsoft.com/office/drawing/2014/main" id="{72BB9B8F-952F-AFA8-B6CC-4BB2C5EE1E12}"/>
              </a:ext>
            </a:extLst>
          </p:cNvPr>
          <p:cNvSpPr>
            <a:spLocks noChangeShapeType="1"/>
          </p:cNvSpPr>
          <p:nvPr/>
        </p:nvSpPr>
        <p:spPr bwMode="auto">
          <a:xfrm>
            <a:off x="215900" y="5060950"/>
            <a:ext cx="6465888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2" name="Rectangle 98">
            <a:extLst>
              <a:ext uri="{FF2B5EF4-FFF2-40B4-BE49-F238E27FC236}">
                <a16:creationId xmlns:a16="http://schemas.microsoft.com/office/drawing/2014/main" id="{3993AA7F-3287-C206-9C9C-FC0C99EEBB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6300" y="8043863"/>
            <a:ext cx="18907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86" tIns="45745" rIns="91486" bIns="45745">
            <a:spAutoFit/>
          </a:bodyPr>
          <a:lstStyle>
            <a:lvl1pPr defTabSz="909638">
              <a:tabLst>
                <a:tab pos="114300" algn="l"/>
                <a:tab pos="3413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tabLst>
                <a:tab pos="114300" algn="l"/>
                <a:tab pos="3413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tabLst>
                <a:tab pos="114300" algn="l"/>
                <a:tab pos="3413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tabLst>
                <a:tab pos="114300" algn="l"/>
                <a:tab pos="3413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tabLst>
                <a:tab pos="114300" algn="l"/>
                <a:tab pos="3413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  <a:tab pos="3413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  <a:tab pos="3413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  <a:tab pos="3413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tabLst>
                <a:tab pos="114300" algn="l"/>
                <a:tab pos="341313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latin typeface="Arial" panose="020B0604020202020204" pitchFamily="34" charset="0"/>
              </a:rPr>
              <a:t>Prepared By: </a:t>
            </a:r>
          </a:p>
          <a:p>
            <a:r>
              <a:rPr lang="en-US" altLang="en-US" sz="1000" b="1">
                <a:latin typeface="Arial" panose="020B0604020202020204" pitchFamily="34" charset="0"/>
              </a:rPr>
              <a:t>Date:</a:t>
            </a:r>
            <a:endParaRPr lang="en-US" altLang="en-US" sz="1000" b="1" u="sng">
              <a:latin typeface="Arial" panose="020B0604020202020204" pitchFamily="34" charset="0"/>
            </a:endParaRPr>
          </a:p>
        </p:txBody>
      </p:sp>
      <p:sp>
        <p:nvSpPr>
          <p:cNvPr id="6243" name="Rectangle 99">
            <a:extLst>
              <a:ext uri="{FF2B5EF4-FFF2-40B4-BE49-F238E27FC236}">
                <a16:creationId xmlns:a16="http://schemas.microsoft.com/office/drawing/2014/main" id="{CB84CC64-F41F-3739-D3D7-0AA1ED12D9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1588" y="2084388"/>
            <a:ext cx="3429000" cy="287337"/>
          </a:xfrm>
          <a:prstGeom prst="rect">
            <a:avLst/>
          </a:prstGeom>
          <a:noFill/>
          <a:ln w="25400">
            <a:solidFill>
              <a:srgbClr val="FC0128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4" name="Rectangle 100">
            <a:extLst>
              <a:ext uri="{FF2B5EF4-FFF2-40B4-BE49-F238E27FC236}">
                <a16:creationId xmlns:a16="http://schemas.microsoft.com/office/drawing/2014/main" id="{D24CD22E-BFEC-F422-B974-6E134DC8A7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1113" y="2112963"/>
            <a:ext cx="8080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86" tIns="45745" rIns="91486" bIns="45745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Target Goals</a:t>
            </a:r>
          </a:p>
        </p:txBody>
      </p:sp>
      <p:sp>
        <p:nvSpPr>
          <p:cNvPr id="6245" name="Line 101">
            <a:extLst>
              <a:ext uri="{FF2B5EF4-FFF2-40B4-BE49-F238E27FC236}">
                <a16:creationId xmlns:a16="http://schemas.microsoft.com/office/drawing/2014/main" id="{412C6571-C536-A55A-93F2-C30F8FD13DE9}"/>
              </a:ext>
            </a:extLst>
          </p:cNvPr>
          <p:cNvSpPr>
            <a:spLocks noChangeShapeType="1"/>
          </p:cNvSpPr>
          <p:nvPr/>
        </p:nvSpPr>
        <p:spPr bwMode="auto">
          <a:xfrm>
            <a:off x="2187575" y="2084388"/>
            <a:ext cx="0" cy="18383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302" tIns="86302" rIns="86302" bIns="86302" anchor="ctr">
            <a:spAutoFit/>
          </a:bodyPr>
          <a:lstStyle/>
          <a:p>
            <a:endParaRPr lang="en-US"/>
          </a:p>
        </p:txBody>
      </p:sp>
      <p:sp>
        <p:nvSpPr>
          <p:cNvPr id="6246" name="Line 102">
            <a:extLst>
              <a:ext uri="{FF2B5EF4-FFF2-40B4-BE49-F238E27FC236}">
                <a16:creationId xmlns:a16="http://schemas.microsoft.com/office/drawing/2014/main" id="{6E0E6502-747D-62A2-59DE-ADEBFC5DFC13}"/>
              </a:ext>
            </a:extLst>
          </p:cNvPr>
          <p:cNvSpPr>
            <a:spLocks noChangeShapeType="1"/>
          </p:cNvSpPr>
          <p:nvPr/>
        </p:nvSpPr>
        <p:spPr bwMode="auto">
          <a:xfrm>
            <a:off x="4700588" y="2084388"/>
            <a:ext cx="0" cy="44450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302" tIns="86302" rIns="86302" bIns="86302" anchor="ctr">
            <a:spAutoFit/>
          </a:bodyPr>
          <a:lstStyle/>
          <a:p>
            <a:endParaRPr lang="en-US"/>
          </a:p>
        </p:txBody>
      </p:sp>
      <p:sp>
        <p:nvSpPr>
          <p:cNvPr id="6247" name="Line 103">
            <a:extLst>
              <a:ext uri="{FF2B5EF4-FFF2-40B4-BE49-F238E27FC236}">
                <a16:creationId xmlns:a16="http://schemas.microsoft.com/office/drawing/2014/main" id="{53E2C47C-C5A8-2684-6337-757ECEF6F9CA}"/>
              </a:ext>
            </a:extLst>
          </p:cNvPr>
          <p:cNvSpPr>
            <a:spLocks noChangeShapeType="1"/>
          </p:cNvSpPr>
          <p:nvPr/>
        </p:nvSpPr>
        <p:spPr bwMode="auto">
          <a:xfrm>
            <a:off x="2424113" y="2092325"/>
            <a:ext cx="0" cy="62801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8" name="Line 104">
            <a:extLst>
              <a:ext uri="{FF2B5EF4-FFF2-40B4-BE49-F238E27FC236}">
                <a16:creationId xmlns:a16="http://schemas.microsoft.com/office/drawing/2014/main" id="{B90094C8-7BD2-D969-0702-9014F4E695D9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5000" y="2084388"/>
            <a:ext cx="0" cy="62769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9" name="Freeform 105">
            <a:extLst>
              <a:ext uri="{FF2B5EF4-FFF2-40B4-BE49-F238E27FC236}">
                <a16:creationId xmlns:a16="http://schemas.microsoft.com/office/drawing/2014/main" id="{290D695C-EE51-AFF2-E118-F28785F97889}"/>
              </a:ext>
            </a:extLst>
          </p:cNvPr>
          <p:cNvSpPr>
            <a:spLocks/>
          </p:cNvSpPr>
          <p:nvPr/>
        </p:nvSpPr>
        <p:spPr bwMode="auto">
          <a:xfrm>
            <a:off x="280988" y="2466975"/>
            <a:ext cx="1773237" cy="709613"/>
          </a:xfrm>
          <a:custGeom>
            <a:avLst/>
            <a:gdLst>
              <a:gd name="T0" fmla="*/ 0 w 1098"/>
              <a:gd name="T1" fmla="*/ 0 h 437"/>
              <a:gd name="T2" fmla="*/ 1097 w 1098"/>
              <a:gd name="T3" fmla="*/ 0 h 437"/>
              <a:gd name="T4" fmla="*/ 1097 w 1098"/>
              <a:gd name="T5" fmla="*/ 436 h 437"/>
              <a:gd name="T6" fmla="*/ 0 w 1098"/>
              <a:gd name="T7" fmla="*/ 436 h 437"/>
              <a:gd name="T8" fmla="*/ 0 w 1098"/>
              <a:gd name="T9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8" h="437">
                <a:moveTo>
                  <a:pt x="0" y="0"/>
                </a:moveTo>
                <a:lnTo>
                  <a:pt x="1097" y="0"/>
                </a:lnTo>
                <a:lnTo>
                  <a:pt x="1097" y="436"/>
                </a:lnTo>
                <a:lnTo>
                  <a:pt x="0" y="436"/>
                </a:lnTo>
                <a:lnTo>
                  <a:pt x="0" y="0"/>
                </a:lnTo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8005" tIns="39004" rIns="78005" bIns="39004">
            <a:spAutoFit/>
          </a:bodyPr>
          <a:lstStyle/>
          <a:p>
            <a:endParaRPr lang="en-US"/>
          </a:p>
        </p:txBody>
      </p:sp>
      <p:sp>
        <p:nvSpPr>
          <p:cNvPr id="6250" name="Rectangle 106">
            <a:extLst>
              <a:ext uri="{FF2B5EF4-FFF2-40B4-BE49-F238E27FC236}">
                <a16:creationId xmlns:a16="http://schemas.microsoft.com/office/drawing/2014/main" id="{232D8B62-FA4C-F871-2F3D-BAE43C5B5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988" y="2466975"/>
            <a:ext cx="1344612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8005" tIns="39004" rIns="78005" bIns="39004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800" b="1" i="1">
                <a:solidFill>
                  <a:srgbClr val="000000"/>
                </a:solidFill>
                <a:latin typeface="Arial" panose="020B0604020202020204" pitchFamily="34" charset="0"/>
              </a:rPr>
              <a:t>Relationship Matrix Key:</a:t>
            </a:r>
          </a:p>
        </p:txBody>
      </p:sp>
      <p:sp>
        <p:nvSpPr>
          <p:cNvPr id="6251" name="Rectangle 107">
            <a:extLst>
              <a:ext uri="{FF2B5EF4-FFF2-40B4-BE49-F238E27FC236}">
                <a16:creationId xmlns:a16="http://schemas.microsoft.com/office/drawing/2014/main" id="{EF105214-373E-CA00-2C5E-B9BE75BCDC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375" y="2838450"/>
            <a:ext cx="381000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8005" tIns="39004" rIns="78005" bIns="39004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600">
                <a:solidFill>
                  <a:srgbClr val="000000"/>
                </a:solidFill>
                <a:latin typeface="Arial" panose="020B0604020202020204" pitchFamily="34" charset="0"/>
              </a:rPr>
              <a:t>Strong</a:t>
            </a:r>
          </a:p>
        </p:txBody>
      </p:sp>
      <p:sp>
        <p:nvSpPr>
          <p:cNvPr id="6252" name="Rectangle 108">
            <a:extLst>
              <a:ext uri="{FF2B5EF4-FFF2-40B4-BE49-F238E27FC236}">
                <a16:creationId xmlns:a16="http://schemas.microsoft.com/office/drawing/2014/main" id="{4D3ADBA8-9EC7-0D76-97E2-CF76BD7CB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8388" y="2838450"/>
            <a:ext cx="479425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8005" tIns="39004" rIns="78005" bIns="39004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600">
                <a:solidFill>
                  <a:srgbClr val="000000"/>
                </a:solidFill>
                <a:latin typeface="Arial" panose="020B0604020202020204" pitchFamily="34" charset="0"/>
              </a:rPr>
              <a:t>Moderate</a:t>
            </a:r>
          </a:p>
        </p:txBody>
      </p:sp>
      <p:sp>
        <p:nvSpPr>
          <p:cNvPr id="6253" name="Rectangle 109">
            <a:extLst>
              <a:ext uri="{FF2B5EF4-FFF2-40B4-BE49-F238E27FC236}">
                <a16:creationId xmlns:a16="http://schemas.microsoft.com/office/drawing/2014/main" id="{D2DF44A0-0249-1446-C2FC-01CF7FEC3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9100" y="2838450"/>
            <a:ext cx="350838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8005" tIns="39004" rIns="78005" bIns="39004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600">
                <a:solidFill>
                  <a:srgbClr val="000000"/>
                </a:solidFill>
                <a:latin typeface="Arial" panose="020B0604020202020204" pitchFamily="34" charset="0"/>
              </a:rPr>
              <a:t>Weak</a:t>
            </a:r>
          </a:p>
        </p:txBody>
      </p:sp>
      <p:grpSp>
        <p:nvGrpSpPr>
          <p:cNvPr id="6254" name="Group 110">
            <a:extLst>
              <a:ext uri="{FF2B5EF4-FFF2-40B4-BE49-F238E27FC236}">
                <a16:creationId xmlns:a16="http://schemas.microsoft.com/office/drawing/2014/main" id="{3256F5EA-D6E8-7794-0FCE-94AF2640FEED}"/>
              </a:ext>
            </a:extLst>
          </p:cNvPr>
          <p:cNvGrpSpPr>
            <a:grpSpLocks/>
          </p:cNvGrpSpPr>
          <p:nvPr/>
        </p:nvGrpSpPr>
        <p:grpSpPr bwMode="auto">
          <a:xfrm>
            <a:off x="1795463" y="2654300"/>
            <a:ext cx="179387" cy="198438"/>
            <a:chOff x="1282" y="2098"/>
            <a:chExt cx="111" cy="122"/>
          </a:xfrm>
        </p:grpSpPr>
        <p:sp>
          <p:nvSpPr>
            <p:cNvPr id="6255" name="Freeform 111">
              <a:extLst>
                <a:ext uri="{FF2B5EF4-FFF2-40B4-BE49-F238E27FC236}">
                  <a16:creationId xmlns:a16="http://schemas.microsoft.com/office/drawing/2014/main" id="{D902AA9C-CF14-8BCF-22EC-0AF5C9ABF0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2" y="2098"/>
              <a:ext cx="110" cy="121"/>
            </a:xfrm>
            <a:custGeom>
              <a:avLst/>
              <a:gdLst>
                <a:gd name="T0" fmla="*/ 55 w 110"/>
                <a:gd name="T1" fmla="*/ 0 h 121"/>
                <a:gd name="T2" fmla="*/ 0 w 110"/>
                <a:gd name="T3" fmla="*/ 120 h 121"/>
                <a:gd name="T4" fmla="*/ 109 w 110"/>
                <a:gd name="T5" fmla="*/ 120 h 121"/>
                <a:gd name="T6" fmla="*/ 55 w 110"/>
                <a:gd name="T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0" h="121">
                  <a:moveTo>
                    <a:pt x="55" y="0"/>
                  </a:moveTo>
                  <a:lnTo>
                    <a:pt x="0" y="120"/>
                  </a:lnTo>
                  <a:lnTo>
                    <a:pt x="109" y="120"/>
                  </a:lnTo>
                  <a:lnTo>
                    <a:pt x="55" y="0"/>
                  </a:lnTo>
                </a:path>
              </a:pathLst>
            </a:cu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8005" tIns="39004" rIns="78005" bIns="39004">
              <a:spAutoFit/>
            </a:bodyPr>
            <a:lstStyle/>
            <a:p>
              <a:endParaRPr lang="en-US"/>
            </a:p>
          </p:txBody>
        </p:sp>
        <p:sp>
          <p:nvSpPr>
            <p:cNvPr id="6256" name="Freeform 112">
              <a:extLst>
                <a:ext uri="{FF2B5EF4-FFF2-40B4-BE49-F238E27FC236}">
                  <a16:creationId xmlns:a16="http://schemas.microsoft.com/office/drawing/2014/main" id="{5F7C8F1B-9FA5-3983-116D-DFD2D390F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7" y="2103"/>
              <a:ext cx="106" cy="117"/>
            </a:xfrm>
            <a:custGeom>
              <a:avLst/>
              <a:gdLst>
                <a:gd name="T0" fmla="*/ 53 w 106"/>
                <a:gd name="T1" fmla="*/ 0 h 117"/>
                <a:gd name="T2" fmla="*/ 0 w 106"/>
                <a:gd name="T3" fmla="*/ 116 h 117"/>
                <a:gd name="T4" fmla="*/ 105 w 106"/>
                <a:gd name="T5" fmla="*/ 116 h 117"/>
                <a:gd name="T6" fmla="*/ 53 w 106"/>
                <a:gd name="T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117">
                  <a:moveTo>
                    <a:pt x="53" y="0"/>
                  </a:moveTo>
                  <a:lnTo>
                    <a:pt x="0" y="116"/>
                  </a:lnTo>
                  <a:lnTo>
                    <a:pt x="105" y="116"/>
                  </a:lnTo>
                  <a:lnTo>
                    <a:pt x="53" y="0"/>
                  </a:lnTo>
                </a:path>
              </a:pathLst>
            </a:custGeom>
            <a:solidFill>
              <a:schemeClr val="folHlink"/>
            </a:solidFill>
            <a:ln w="12700" cap="rnd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8005" tIns="39004" rIns="78005" bIns="39004">
              <a:spAutoFit/>
            </a:bodyPr>
            <a:lstStyle/>
            <a:p>
              <a:endParaRPr lang="en-US"/>
            </a:p>
          </p:txBody>
        </p:sp>
      </p:grpSp>
      <p:sp>
        <p:nvSpPr>
          <p:cNvPr id="6257" name="Oval 113">
            <a:extLst>
              <a:ext uri="{FF2B5EF4-FFF2-40B4-BE49-F238E27FC236}">
                <a16:creationId xmlns:a16="http://schemas.microsoft.com/office/drawing/2014/main" id="{1F58B1BD-427D-0B01-EA09-B4112B8C13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0950" y="2692400"/>
            <a:ext cx="146050" cy="149225"/>
          </a:xfrm>
          <a:prstGeom prst="ellipse">
            <a:avLst/>
          </a:prstGeom>
          <a:solidFill>
            <a:schemeClr val="folHlink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8005" tIns="39004" rIns="78005" bIns="39004">
            <a:spAutoFit/>
          </a:bodyPr>
          <a:lstStyle/>
          <a:p>
            <a:endParaRPr lang="en-US"/>
          </a:p>
        </p:txBody>
      </p:sp>
      <p:grpSp>
        <p:nvGrpSpPr>
          <p:cNvPr id="6258" name="Group 114">
            <a:extLst>
              <a:ext uri="{FF2B5EF4-FFF2-40B4-BE49-F238E27FC236}">
                <a16:creationId xmlns:a16="http://schemas.microsoft.com/office/drawing/2014/main" id="{71E1AEE6-5659-F711-DE18-1960E192E339}"/>
              </a:ext>
            </a:extLst>
          </p:cNvPr>
          <p:cNvGrpSpPr>
            <a:grpSpLocks/>
          </p:cNvGrpSpPr>
          <p:nvPr/>
        </p:nvGrpSpPr>
        <p:grpSpPr bwMode="auto">
          <a:xfrm>
            <a:off x="715963" y="2692400"/>
            <a:ext cx="147637" cy="149225"/>
            <a:chOff x="614" y="2122"/>
            <a:chExt cx="91" cy="92"/>
          </a:xfrm>
        </p:grpSpPr>
        <p:sp>
          <p:nvSpPr>
            <p:cNvPr id="6259" name="Oval 115">
              <a:extLst>
                <a:ext uri="{FF2B5EF4-FFF2-40B4-BE49-F238E27FC236}">
                  <a16:creationId xmlns:a16="http://schemas.microsoft.com/office/drawing/2014/main" id="{AD0FFF9C-D719-BD63-8675-D9ADC9B6EE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" y="2122"/>
              <a:ext cx="91" cy="92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8005" tIns="39004" rIns="78005" bIns="39004">
              <a:spAutoFit/>
            </a:bodyPr>
            <a:lstStyle/>
            <a:p>
              <a:endParaRPr lang="en-US"/>
            </a:p>
          </p:txBody>
        </p:sp>
        <p:sp>
          <p:nvSpPr>
            <p:cNvPr id="6260" name="Oval 116">
              <a:extLst>
                <a:ext uri="{FF2B5EF4-FFF2-40B4-BE49-F238E27FC236}">
                  <a16:creationId xmlns:a16="http://schemas.microsoft.com/office/drawing/2014/main" id="{4AD8F896-F99A-10BB-5704-4B77D8EDB1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" y="2141"/>
              <a:ext cx="53" cy="53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8005" tIns="39004" rIns="78005" bIns="39004">
              <a:spAutoFit/>
            </a:bodyPr>
            <a:lstStyle/>
            <a:p>
              <a:endParaRPr lang="en-US"/>
            </a:p>
          </p:txBody>
        </p:sp>
      </p:grpSp>
      <p:sp>
        <p:nvSpPr>
          <p:cNvPr id="6261" name="Rectangle 117">
            <a:extLst>
              <a:ext uri="{FF2B5EF4-FFF2-40B4-BE49-F238E27FC236}">
                <a16:creationId xmlns:a16="http://schemas.microsoft.com/office/drawing/2014/main" id="{529DE6FC-0326-C5C1-E925-BC8563C8F1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925" y="2995613"/>
            <a:ext cx="393700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8005" tIns="39004" rIns="78005" bIns="39004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600">
                <a:solidFill>
                  <a:srgbClr val="000000"/>
                </a:solidFill>
                <a:latin typeface="Arial" panose="020B0604020202020204" pitchFamily="34" charset="0"/>
              </a:rPr>
              <a:t>Weight</a:t>
            </a:r>
          </a:p>
        </p:txBody>
      </p:sp>
      <p:sp>
        <p:nvSpPr>
          <p:cNvPr id="6262" name="Rectangle 118">
            <a:extLst>
              <a:ext uri="{FF2B5EF4-FFF2-40B4-BE49-F238E27FC236}">
                <a16:creationId xmlns:a16="http://schemas.microsoft.com/office/drawing/2014/main" id="{D658AEFB-3630-9F66-71C9-92567A1B65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338" y="2962275"/>
            <a:ext cx="21907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8005" tIns="39004" rIns="78005" bIns="39004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6263" name="Rectangle 119">
            <a:extLst>
              <a:ext uri="{FF2B5EF4-FFF2-40B4-BE49-F238E27FC236}">
                <a16:creationId xmlns:a16="http://schemas.microsoft.com/office/drawing/2014/main" id="{24A97F92-AE48-59BE-064B-BB9EC15B5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2962275"/>
            <a:ext cx="21907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8005" tIns="39004" rIns="78005" bIns="39004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6264" name="Rectangle 120">
            <a:extLst>
              <a:ext uri="{FF2B5EF4-FFF2-40B4-BE49-F238E27FC236}">
                <a16:creationId xmlns:a16="http://schemas.microsoft.com/office/drawing/2014/main" id="{9884B06D-6F8F-DCE3-5C30-A4CBD94270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2125" y="2962275"/>
            <a:ext cx="21907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8005" tIns="39004" rIns="78005" bIns="39004">
            <a:spAutoFit/>
          </a:bodyPr>
          <a:lstStyle>
            <a:lvl1pPr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963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62075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17688" defTabSz="90963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748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320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892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46488" defTabSz="9096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6265" name="Oval 121">
            <a:extLst>
              <a:ext uri="{FF2B5EF4-FFF2-40B4-BE49-F238E27FC236}">
                <a16:creationId xmlns:a16="http://schemas.microsoft.com/office/drawing/2014/main" id="{186F48F4-BC27-1DA8-F394-7C495B15F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238" y="2735263"/>
            <a:ext cx="76200" cy="76200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8005" tIns="39004" rIns="78005" bIns="39004">
            <a:spAutoFit/>
          </a:bodyPr>
          <a:lstStyle/>
          <a:p>
            <a:endParaRPr lang="en-US"/>
          </a:p>
        </p:txBody>
      </p:sp>
      <p:sp>
        <p:nvSpPr>
          <p:cNvPr id="6266" name="Line 122">
            <a:extLst>
              <a:ext uri="{FF2B5EF4-FFF2-40B4-BE49-F238E27FC236}">
                <a16:creationId xmlns:a16="http://schemas.microsoft.com/office/drawing/2014/main" id="{856D53A1-AEA9-F613-8868-D91A36F71C5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302000" y="419100"/>
            <a:ext cx="1143000" cy="16605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67" name="Line 123">
            <a:extLst>
              <a:ext uri="{FF2B5EF4-FFF2-40B4-BE49-F238E27FC236}">
                <a16:creationId xmlns:a16="http://schemas.microsoft.com/office/drawing/2014/main" id="{41567BC4-6535-DAF8-EBE0-A91B16EFED2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078163" y="822325"/>
            <a:ext cx="866775" cy="1257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68" name="Line 124">
            <a:extLst>
              <a:ext uri="{FF2B5EF4-FFF2-40B4-BE49-F238E27FC236}">
                <a16:creationId xmlns:a16="http://schemas.microsoft.com/office/drawing/2014/main" id="{43DB6D08-3F60-4BBF-C445-C64AE36450B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963863" y="1003300"/>
            <a:ext cx="727075" cy="1066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69" name="Line 125">
            <a:extLst>
              <a:ext uri="{FF2B5EF4-FFF2-40B4-BE49-F238E27FC236}">
                <a16:creationId xmlns:a16="http://schemas.microsoft.com/office/drawing/2014/main" id="{01BBFA62-ED1B-220D-1336-8438F49DE74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817813" y="1176338"/>
            <a:ext cx="614362" cy="8937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70" name="Line 126">
            <a:extLst>
              <a:ext uri="{FF2B5EF4-FFF2-40B4-BE49-F238E27FC236}">
                <a16:creationId xmlns:a16="http://schemas.microsoft.com/office/drawing/2014/main" id="{C1964D67-897E-9011-F762-03DC2D9C3F3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692400" y="1330325"/>
            <a:ext cx="495300" cy="7540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71" name="Line 127">
            <a:extLst>
              <a:ext uri="{FF2B5EF4-FFF2-40B4-BE49-F238E27FC236}">
                <a16:creationId xmlns:a16="http://schemas.microsoft.com/office/drawing/2014/main" id="{5DC57A96-7E9C-616F-85C7-CB1FEE2F3A8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554288" y="1570038"/>
            <a:ext cx="373062" cy="5000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72" name="Line 128">
            <a:extLst>
              <a:ext uri="{FF2B5EF4-FFF2-40B4-BE49-F238E27FC236}">
                <a16:creationId xmlns:a16="http://schemas.microsoft.com/office/drawing/2014/main" id="{A80DD5CC-3B6E-B545-665C-68150E358A2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311400" y="1890713"/>
            <a:ext cx="112713" cy="1889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73" name="Line 129">
            <a:extLst>
              <a:ext uri="{FF2B5EF4-FFF2-40B4-BE49-F238E27FC236}">
                <a16:creationId xmlns:a16="http://schemas.microsoft.com/office/drawing/2014/main" id="{70CF164F-E1F8-65A4-9581-85FEA5ADF71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40050" y="771525"/>
            <a:ext cx="871538" cy="12938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74" name="Line 130">
            <a:extLst>
              <a:ext uri="{FF2B5EF4-FFF2-40B4-BE49-F238E27FC236}">
                <a16:creationId xmlns:a16="http://schemas.microsoft.com/office/drawing/2014/main" id="{E9D90200-BD37-507C-92C0-E04E7DCAFD1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178175" y="960438"/>
            <a:ext cx="758825" cy="11223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75" name="Line 131">
            <a:extLst>
              <a:ext uri="{FF2B5EF4-FFF2-40B4-BE49-F238E27FC236}">
                <a16:creationId xmlns:a16="http://schemas.microsoft.com/office/drawing/2014/main" id="{AAF9BAA7-8BB3-31B3-0329-CC4293A64DC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41700" y="1168400"/>
            <a:ext cx="612775" cy="8969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76" name="Line 132">
            <a:extLst>
              <a:ext uri="{FF2B5EF4-FFF2-40B4-BE49-F238E27FC236}">
                <a16:creationId xmlns:a16="http://schemas.microsoft.com/office/drawing/2014/main" id="{DC601727-0207-A1CC-4917-B7EF0D799AD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86175" y="1327150"/>
            <a:ext cx="503238" cy="7524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77" name="Line 133">
            <a:extLst>
              <a:ext uri="{FF2B5EF4-FFF2-40B4-BE49-F238E27FC236}">
                <a16:creationId xmlns:a16="http://schemas.microsoft.com/office/drawing/2014/main" id="{DB9DBF3A-1BC3-F8F6-B07B-5F3F5A68C0A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44938" y="1536700"/>
            <a:ext cx="371475" cy="5476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78" name="Line 134">
            <a:extLst>
              <a:ext uri="{FF2B5EF4-FFF2-40B4-BE49-F238E27FC236}">
                <a16:creationId xmlns:a16="http://schemas.microsoft.com/office/drawing/2014/main" id="{0F0C9159-4095-90ED-DBA3-9838D5998FD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86238" y="1698625"/>
            <a:ext cx="247650" cy="368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79" name="Line 135">
            <a:extLst>
              <a:ext uri="{FF2B5EF4-FFF2-40B4-BE49-F238E27FC236}">
                <a16:creationId xmlns:a16="http://schemas.microsoft.com/office/drawing/2014/main" id="{9C7DAB09-6E91-A6B4-6102-388ADBCC663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38650" y="1898650"/>
            <a:ext cx="123825" cy="190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80" name="Line 136">
            <a:extLst>
              <a:ext uri="{FF2B5EF4-FFF2-40B4-BE49-F238E27FC236}">
                <a16:creationId xmlns:a16="http://schemas.microsoft.com/office/drawing/2014/main" id="{D9DE2347-32E4-6744-D6F8-D01D4EE009A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86050" y="582613"/>
            <a:ext cx="1008063" cy="14890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81" name="Line 137">
            <a:extLst>
              <a:ext uri="{FF2B5EF4-FFF2-40B4-BE49-F238E27FC236}">
                <a16:creationId xmlns:a16="http://schemas.microsoft.com/office/drawing/2014/main" id="{4DF98C61-1566-F702-65C0-6727B580346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192463" y="623888"/>
            <a:ext cx="995362" cy="14557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82" name="Line 138">
            <a:extLst>
              <a:ext uri="{FF2B5EF4-FFF2-40B4-BE49-F238E27FC236}">
                <a16:creationId xmlns:a16="http://schemas.microsoft.com/office/drawing/2014/main" id="{FA63552B-3D7F-4CD7-A2D5-19A6939440E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405063" y="1725613"/>
            <a:ext cx="273050" cy="3571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83" name="Line 139">
            <a:extLst>
              <a:ext uri="{FF2B5EF4-FFF2-40B4-BE49-F238E27FC236}">
                <a16:creationId xmlns:a16="http://schemas.microsoft.com/office/drawing/2014/main" id="{D5B7B3B0-7289-E45C-3C9D-EA1CBD0139E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24113" y="407988"/>
            <a:ext cx="1141412" cy="16684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84" name="Freeform 140">
            <a:extLst>
              <a:ext uri="{FF2B5EF4-FFF2-40B4-BE49-F238E27FC236}">
                <a16:creationId xmlns:a16="http://schemas.microsoft.com/office/drawing/2014/main" id="{ECCB1099-0760-656E-2A7F-EA6929E652D1}"/>
              </a:ext>
            </a:extLst>
          </p:cNvPr>
          <p:cNvSpPr>
            <a:spLocks/>
          </p:cNvSpPr>
          <p:nvPr/>
        </p:nvSpPr>
        <p:spPr bwMode="auto">
          <a:xfrm>
            <a:off x="2187575" y="228600"/>
            <a:ext cx="2513013" cy="1857375"/>
          </a:xfrm>
          <a:custGeom>
            <a:avLst/>
            <a:gdLst>
              <a:gd name="T0" fmla="*/ 636 w 1271"/>
              <a:gd name="T1" fmla="*/ 0 h 936"/>
              <a:gd name="T2" fmla="*/ 1270 w 1271"/>
              <a:gd name="T3" fmla="*/ 935 h 936"/>
              <a:gd name="T4" fmla="*/ 0 w 1271"/>
              <a:gd name="T5" fmla="*/ 935 h 936"/>
              <a:gd name="T6" fmla="*/ 636 w 1271"/>
              <a:gd name="T7" fmla="*/ 0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71" h="936">
                <a:moveTo>
                  <a:pt x="636" y="0"/>
                </a:moveTo>
                <a:lnTo>
                  <a:pt x="1270" y="935"/>
                </a:lnTo>
                <a:lnTo>
                  <a:pt x="0" y="935"/>
                </a:lnTo>
                <a:lnTo>
                  <a:pt x="636" y="0"/>
                </a:lnTo>
              </a:path>
            </a:pathLst>
          </a:custGeom>
          <a:noFill/>
          <a:ln w="25400" cap="rnd" cmpd="sng">
            <a:solidFill>
              <a:srgbClr val="FF3300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290" name="Rectangle 146">
            <a:extLst>
              <a:ext uri="{FF2B5EF4-FFF2-40B4-BE49-F238E27FC236}">
                <a16:creationId xmlns:a16="http://schemas.microsoft.com/office/drawing/2014/main" id="{6808C600-B0BF-871E-491F-714D614D02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8534400"/>
            <a:ext cx="381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en-US" sz="1400"/>
              <a:t>© </a:t>
            </a:r>
            <a:r>
              <a:rPr lang="en-US" altLang="en-US" sz="1000"/>
              <a:t>2001 Johnson &amp; Johnson, All Rights Reserved</a:t>
            </a:r>
          </a:p>
          <a:p>
            <a:r>
              <a:rPr lang="en-US" altLang="en-US" sz="1000"/>
              <a:t>Design Excellence for Processes and Services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67</Words>
  <Application>Microsoft Office PowerPoint</Application>
  <PresentationFormat>On-screen Show (4:3)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Times New Roman</vt:lpstr>
      <vt:lpstr>Arial</vt:lpstr>
      <vt:lpstr>Default Design</vt:lpstr>
      <vt:lpstr>PowerPoint Presentation</vt:lpstr>
    </vt:vector>
  </TitlesOfParts>
  <Company>PricewaterhouseCoopers LLP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QFD Template</dc:title>
  <dc:creator>PWC User</dc:creator>
  <cp:lastModifiedBy>John O'Neill</cp:lastModifiedBy>
  <cp:revision>5</cp:revision>
  <cp:lastPrinted>2000-09-08T15:01:09Z</cp:lastPrinted>
  <dcterms:created xsi:type="dcterms:W3CDTF">2000-09-08T14:53:54Z</dcterms:created>
  <dcterms:modified xsi:type="dcterms:W3CDTF">2026-07-24T15:34:07Z</dcterms:modified>
</cp:coreProperties>
</file>