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8" r:id="rId3"/>
    <p:sldId id="257" r:id="rId4"/>
    <p:sldId id="258" r:id="rId5"/>
    <p:sldId id="259" r:id="rId6"/>
    <p:sldId id="26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70" r:id="rId1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70447AC-253E-E456-B020-E85370791AE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55998C0-B0D9-C1DA-F110-F4C21A636DA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4F3ED3D-8E8A-EC5B-FB27-C73C57BCCEA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6B039BF-CD5D-AADD-002B-92E9ABDF3D6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B9A594D-C0FD-4208-922B-C8DDC805756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3138E21-70DE-9191-3A93-0F4C4BD76B84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194713D-E664-C4F0-AB83-9B7E0BFEF97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8BB1F11D-D5BB-4DD1-FFED-253D1434ED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155CCA4F-86F5-ED4E-DE8F-F7BF266B6C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6CE2DFD-64DE-E260-6C53-257FD12B4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C02EDDCC-8318-4FA1-90AA-87CFA30831AB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695568B-0A84-FEE8-2F6A-EBE82ABFFAC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2D67DAC-8DE7-405B-6272-97E5750069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727D7179-926B-40BC-C659-C378BE68F2C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FFD1AA1D-4304-EAA6-90C5-EEB467C007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1A175-8CF3-B5BE-5BD9-AF2132E71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4E2D4E-9D69-683C-1D04-C1A333758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20315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0129B-029F-EFCC-E60B-B1D76E3B2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D73667-BD6C-8148-6724-81D21AFCD1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0843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317E1D-AFCF-5285-F546-3DD0239ABC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E-BE0E-2E7D-8673-DE250FEF1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17058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7C84A-3672-955D-58A0-B13302A8F39D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60D4F-AAC1-557D-3209-1232042489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46075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EDBC9B-58BF-382F-1791-7ADF24ED3136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9FFB10A-24BF-ED7B-12CB-B59E22FF0EA7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346075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BCEAA1-0C9F-A9FC-A2E7-ECABED9297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9048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5A6DF-B5DA-EB72-B6F0-7232FB033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045FD9-511E-65C7-7302-3D40EFEC74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7347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ECF2E-B86D-E9DD-A0F1-1D04CC5F7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D17D38-7EEB-88CE-CE92-17B186984F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22430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37953-D9FF-0A34-9C45-494DBF56B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4D7BC-D187-7EAC-7A71-F5C08C3A06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77D38E-6F2F-6070-4152-D027BC10E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523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D660D-336F-C051-1643-113201F9D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AA5A0-FDDB-BF17-E605-161980A37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41F1D-8977-A700-289F-C1DF36ECB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9BA182-67D8-1830-9EC9-9A9223E05B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670443-07F6-D10F-04D1-6005D010DA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5999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BBB39-1C8D-3141-997A-182909983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2460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16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12CC3-C34F-0D3A-D499-491F9284F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1E850-EA94-8DD1-1510-0C26E22FA1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C0A7D7-7656-2B6F-D7F1-1B96DEB44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334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AA3AA-1371-E8A2-B0C6-A27C1B67D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0DAD15-435B-8CCA-1B93-1389FC1687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7DE906-3614-9C08-5C13-DBB97A4E7A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052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93E53C5-3F5C-BCEE-0F43-094050AAE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57583B5-F192-3C73-8805-FF1E4FA393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1454B00-6FA0-83E6-9EFD-F037A73F244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008A436-F217-32C9-C4E8-01817CFAA7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8F727956-97F5-B7C0-D6DC-F2B7DBF116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D5184102-F596-43DC-AF90-7ABBCC267105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64B24CE3-3CDA-37BD-85BC-081502A05F56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E168E948-ADB0-7194-5572-FFD527317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C671574E-C2ED-9A95-063F-BB1310C844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F69F99A7-08BF-301B-38F1-3FF894ECD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CC284E3B-9119-448B-29E1-2B3003352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E3A2FC85-908E-9395-67A6-046F3C2C7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64F56849-CCDF-BB6C-976C-208419CEB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EB5DCFCB-9547-93D5-C6F4-D03E9C3BB5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BA38A0AD-5992-7287-B042-981107215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A43BFCC3-56B7-3B1E-7CA5-D720F5C58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E7BED923-17F2-315B-3408-21990D4EEF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49F1BDC8-BD33-E0D5-F496-86B16A28B3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6096DA24-FD8C-00C7-8C80-EA5FB687CD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D49A6841-9266-11C6-29C4-EED16C6327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7B2971E2-8293-6508-41DA-6517114315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A55987FB-BCB7-2333-DA15-DB544D9DB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EEF68F7B-7991-7E54-E8FC-F48B5556D5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DB027ACB-4665-5341-88E1-9E73366C6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DF0443DC-6762-3C96-20C9-A647F260E0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3D068E57-9BDF-24FC-0848-B4703F720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2A7347B3-85B0-45FF-5791-83AB12E60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AFC82EC1-9B45-67F8-B985-766B3EAE7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13E1FFD5-44E9-AD4B-7AA3-78B971671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8A3F6C68-0058-35A4-1822-7C03DC299A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C34A9EDE-5A35-79C5-3E33-FCAB7EBB9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BCF76454-F395-F4C8-5258-B1F95D0059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0F7E2F93-6FC2-A659-E442-4E8255BF0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FBE74627-5415-CC82-DC43-D108261453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BB21AF68-C627-6728-1C0E-9085348D7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481D395A-3823-C98F-91B6-7738E3CB51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8F32746C-04D7-FB3A-A7DB-BFAA9E3699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DB996124-D6D7-9145-7CA1-9FB678F956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A6F5748F-0B5C-99EA-1DAB-CE9E52838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9453CC83-4DD5-59A5-D3CE-7DEFE5D3D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AD0165EA-2265-B7AA-21AD-DF70C454B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5AB7118A-A382-FFA7-3190-2C1D9833ED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F2F33750-F6AF-C621-CEAB-F07E6F2A32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B67F32FB-A1A3-F009-6FC1-812A776FB3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208551A5-F106-D12D-1D49-63EA8EB15E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5E099B69-5DBB-2C2E-AAC5-14A4C3BE1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93735989-E6CE-6890-62F4-91F8F90FF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A348A917-3533-3666-39A4-F78C6589E8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DEC7928F-1694-E0F5-1C6C-C3732D8351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FDF85B13-D131-10E7-87DE-648962C599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58ADE2C0-B61F-F998-0F9E-B74DE138C0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A0D53B7F-4429-DB89-EC0A-17B76DA50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F66555A7-E24B-80EE-9781-CD0F04E532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6997EB31-D26F-385B-F68F-04E2D6B71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1E0447F9-8FE2-E1F2-E740-B3BCA4841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6D716702-4AA3-E5D6-C823-75BF14D93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FA1E932A-2B3F-84F1-8F58-4DCAC2FBEA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1F3101C9-6DA6-6D33-9A3B-B0879E0ADA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A81DF983-00DF-88B4-4C83-47C451597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44599BF6-898F-6509-315D-8954AFEB02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ED0D334E-92B0-D581-0FC0-E1D1D4E54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CE0F804D-4596-608E-C53B-6D2AEDD3D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8DB427CD-6E36-59D6-B208-39BA5B2A8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2FA04343-D600-E5C3-ABA9-23E5AD78B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AF96865C-5EFD-A546-A873-1875C8A0A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A54BD2CB-0D61-03AE-666C-057C0A0A43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50897C04-E13C-30E5-E98D-5E9DF5ADFB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84038482-AD78-4E4F-8D32-247FF0023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33E49F89-7CC4-C766-EF61-2BD15E6E9C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08ABD2A1-5FDF-881E-C472-499244B2CF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CD1DFF62-BD92-C314-7DF8-3BD057CF6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112CD8CB-37BE-41F5-E23D-1B3EC1A72C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28D176A1-A6D6-A757-E858-3CB6D640B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206D2D9B-3F7C-285B-043D-08EC95FDCB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1135276D-D34E-E325-0249-95FBD4FD7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A4A122CD-615F-EC09-3C64-5E0CA47CA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CBE94DB8-5866-10C2-8472-E1530BEF20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C00F4B09-B15F-B34F-19E5-3B837B871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ED8769A0-6CB3-88C1-B298-59B2B615CA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A4C08A3A-B15A-6277-1383-C5EF836788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040BBC1-12A5-F0D6-6296-8A093A08AB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FDD7413A-51CA-E2FD-7F8E-D847946A5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1FA7CCE9-2E5E-7D36-E027-69A302AB6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5F9CA42F-5C4E-9A3C-17DA-400485320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0D701B42-637D-768F-6582-8D0F5CA663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3DE70748-D56D-935A-D7DF-1269F6D9C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77CE33EA-7926-7EE9-64E5-75CB4AAAB7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56B75E9E-AA7F-DBB7-29AB-54878166C4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7135847B-4FDD-E8A4-E91B-A43BC2F34F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0AE721EF-EF51-0DEA-AE2C-60526ADCA8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C00B411D-E008-2BE2-3340-C7376143FF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4223C462-39F6-CD2F-8F7B-4E4808BD11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F9EA0B7C-F4DF-2A09-7ABD-0B4DF1B002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E8FE7974-CCF1-A034-FCAD-A2EB8ED30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279F6BE6-5E9A-5826-C734-80550AB77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DA9BF0D8-E2F0-9254-9FCC-1F69DB291E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78E56D0E-A0C4-81F6-092F-8D45006D8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CCB85246-0F1A-69A4-B5F2-8651959B9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F7512937-C364-B5AC-0760-E61F45B73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D69DA5C2-FCAC-7D4A-FFA7-C926B6958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2C3F76C0-0517-C120-D521-6883B5105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CB394175-9A37-8ACF-60B4-4322FE0567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0937A074-9CC1-EFE8-3949-59351C5646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9368B66-E8D5-7706-B9A2-53522B301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00895E46-FEFA-8565-5619-923078921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0CB09145-4B29-2939-6AFA-20E205DDD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210279BD-C410-DD85-32F7-E97A04E7D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AA99BF69-2763-F485-26B9-B05475518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3461CDD5-D3D6-C5A8-57E9-B03380CDE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A4316C1D-AFBC-1099-00AA-8D6A530819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4B2D2AD1-8F9B-8C0F-3F20-E36A06429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211DE994-F9A1-D6A1-E3C9-8AAFD0270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796068FD-B650-96C8-F294-2B54DD696D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EB5E9866-31A0-305E-1DD6-58F37FDD9C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7566F28D-3210-CAE8-EBA1-A1AEF1207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0E7ED30B-78FB-F822-247F-C510408435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C1DACEC8-79AE-6915-3901-EDC11A6AD6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7438C949-1EA7-7CD2-194F-4D79C9076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E1CD0C88-6F4E-25F4-F03C-AF81F7DE4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A8FFFE80-61CF-9278-CFF5-41DB992B53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7BCF4C26-6DB2-0553-13BF-6A51067F9D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C76434C4-D5CB-5892-6396-AE83399EC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73F422FE-192D-A389-3456-E183F37B5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CD3BE590-986A-BEE8-D992-FE3615E0CD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28484AD1-F1E2-B848-7405-BFB8E51A38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1F50F9B6-4E9A-02E2-72B9-4049867A19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04B2E1B4-F3C9-D06D-061D-9B1853B58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D1B71694-EFDA-1921-95DF-B9DBADFFFB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DCB92F0A-73A3-B417-8076-B978F0E19F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FFE4276C-005A-9A28-BE3B-B1FACAC54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F5C41194-3DB9-E7A9-1153-18C746F87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944C8FDC-4D9E-2794-1FF1-D0EF4E824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4D56F211-482A-0783-6763-D50A2574B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058C91F-393B-E81D-5AD8-8061F7F935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3A52552A-BAE2-22AA-84B7-26A3CC0FB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4B8ED6CA-7B7C-A755-5CD7-4358344F58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5C40AA62-7262-BB93-2577-66D13398A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E2C2DAD1-122C-4241-8FB9-C4B944A7F1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7FCFA047-7960-BB6C-8022-5D739AAE10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ED111F16-A232-024D-F2F1-4C4A11B63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42EC1EA-7EED-5E7A-6BB4-7B4B51A5C0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FD82D836-7205-AB2A-3975-1194591A9F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7B704A11-A39B-1500-4FC1-A296DE857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7404DE84-0F26-E160-EA0D-EA48629F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52FD1333-772C-57C2-ECAF-38A349EAC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16A9C789-1690-33C4-95C7-3359300E1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6F5D7B80-805C-2AA8-3649-CF852E3EBF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1278B3AA-B8A1-DF34-4C08-9FD532DB0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8481E024-2D1C-9246-D614-26311EEB9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093C17C3-5941-8BC2-0628-BE76AF7E5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1670C5ED-B52B-B4A1-782B-B63C854A6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9A2B8A26-B6E1-4E45-3FDE-E74A4AAC5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FAD3D33-FBC6-0A32-1267-04B39C8078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E942E78B-BC20-DBE2-06CF-0466CC5C1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1D2EA35D-8BDD-5F15-AB7F-DCC773721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A377F826-204A-C983-9BEB-F63E935B7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AF6BDFBB-12C7-0F5B-FBB0-B6FC45B35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1D63642F-FD3F-3C66-015B-50C597888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9EBF067E-A5FB-B140-954C-ECE817D80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4E3B004B-6432-8581-A564-6A554C45DB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65C617F6-C6DA-9CC3-66FA-8FCF98D12F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ADBBEF46-4E59-32F7-F0A2-2A45EF71E0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46FF6895-0511-F462-876C-2E2F6F5FE1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6AE58E09-5D1D-53E8-BD25-3914189E436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D42D4AD-DDA9-9FA2-24F4-B8D431F9E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2767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5.5 Lean Manufacturing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01AB0CA9-10C1-9E32-93E7-1B2060A29C10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03008B4E-2977-16AE-AC68-D467ECD3ED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18F676FD-DF68-5350-A149-40889E91A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4B064557-EB04-5FCE-EB7D-157D308563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20" name="Rectangle 4">
            <a:extLst>
              <a:ext uri="{FF2B5EF4-FFF2-40B4-BE49-F238E27FC236}">
                <a16:creationId xmlns:a16="http://schemas.microsoft.com/office/drawing/2014/main" id="{A1CD2B85-60E2-DE5F-9112-F9AFCE203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Departments by Product Flow</a:t>
            </a:r>
          </a:p>
        </p:txBody>
      </p:sp>
      <p:sp>
        <p:nvSpPr>
          <p:cNvPr id="521222" name="Rectangle 6">
            <a:extLst>
              <a:ext uri="{FF2B5EF4-FFF2-40B4-BE49-F238E27FC236}">
                <a16:creationId xmlns:a16="http://schemas.microsoft.com/office/drawing/2014/main" id="{AD9363B1-4E96-EF59-FA90-BD5570BD4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668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1223" name="Text Box 7">
            <a:extLst>
              <a:ext uri="{FF2B5EF4-FFF2-40B4-BE49-F238E27FC236}">
                <a16:creationId xmlns:a16="http://schemas.microsoft.com/office/drawing/2014/main" id="{212B0317-2913-354A-B8B4-64EE78FCB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1224" name="Group 8">
            <a:extLst>
              <a:ext uri="{FF2B5EF4-FFF2-40B4-BE49-F238E27FC236}">
                <a16:creationId xmlns:a16="http://schemas.microsoft.com/office/drawing/2014/main" id="{571C207A-CEC5-12B7-C51B-1CE34B4A9DCC}"/>
              </a:ext>
            </a:extLst>
          </p:cNvPr>
          <p:cNvGrpSpPr>
            <a:grpSpLocks/>
          </p:cNvGrpSpPr>
          <p:nvPr/>
        </p:nvGrpSpPr>
        <p:grpSpPr bwMode="auto">
          <a:xfrm>
            <a:off x="-12700" y="863600"/>
            <a:ext cx="9144000" cy="5213350"/>
            <a:chOff x="0" y="144"/>
            <a:chExt cx="5760" cy="3284"/>
          </a:xfrm>
        </p:grpSpPr>
        <p:sp>
          <p:nvSpPr>
            <p:cNvPr id="521225" name="Rectangle 9">
              <a:extLst>
                <a:ext uri="{FF2B5EF4-FFF2-40B4-BE49-F238E27FC236}">
                  <a16:creationId xmlns:a16="http://schemas.microsoft.com/office/drawing/2014/main" id="{0A76530A-8CA7-5886-67C7-156758F9B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672"/>
              <a:ext cx="5280" cy="240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1226" name="Rectangle 10">
              <a:extLst>
                <a:ext uri="{FF2B5EF4-FFF2-40B4-BE49-F238E27FC236}">
                  <a16:creationId xmlns:a16="http://schemas.microsoft.com/office/drawing/2014/main" id="{93659446-42C1-4654-69CD-764647891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308"/>
              <a:ext cx="576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21227" name="Rectangle 11">
              <a:extLst>
                <a:ext uri="{FF2B5EF4-FFF2-40B4-BE49-F238E27FC236}">
                  <a16:creationId xmlns:a16="http://schemas.microsoft.com/office/drawing/2014/main" id="{9CAD76AB-3A88-8F08-553C-D17FEE304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008"/>
              <a:ext cx="288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Saw</a:t>
              </a:r>
            </a:p>
          </p:txBody>
        </p:sp>
        <p:sp>
          <p:nvSpPr>
            <p:cNvPr id="521228" name="Rectangle 12">
              <a:extLst>
                <a:ext uri="{FF2B5EF4-FFF2-40B4-BE49-F238E27FC236}">
                  <a16:creationId xmlns:a16="http://schemas.microsoft.com/office/drawing/2014/main" id="{2F8667BD-6660-A698-96AD-D5EC848BB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112"/>
              <a:ext cx="432" cy="864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Washer</a:t>
              </a:r>
            </a:p>
          </p:txBody>
        </p:sp>
        <p:sp>
          <p:nvSpPr>
            <p:cNvPr id="521229" name="Rectangle 13">
              <a:extLst>
                <a:ext uri="{FF2B5EF4-FFF2-40B4-BE49-F238E27FC236}">
                  <a16:creationId xmlns:a16="http://schemas.microsoft.com/office/drawing/2014/main" id="{6190B6B5-CB2C-8505-564A-92DC6A30FB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008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Lathe</a:t>
              </a:r>
            </a:p>
          </p:txBody>
        </p:sp>
        <p:sp>
          <p:nvSpPr>
            <p:cNvPr id="521230" name="Rectangle 14">
              <a:extLst>
                <a:ext uri="{FF2B5EF4-FFF2-40B4-BE49-F238E27FC236}">
                  <a16:creationId xmlns:a16="http://schemas.microsoft.com/office/drawing/2014/main" id="{D542B4BB-E1CC-310F-3999-426EF4E33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008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31" name="Rectangle 15">
              <a:extLst>
                <a:ext uri="{FF2B5EF4-FFF2-40B4-BE49-F238E27FC236}">
                  <a16:creationId xmlns:a16="http://schemas.microsoft.com/office/drawing/2014/main" id="{5A213B89-B69D-12F8-2D49-7159768D5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008"/>
              <a:ext cx="480" cy="153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Washer</a:t>
              </a:r>
            </a:p>
          </p:txBody>
        </p:sp>
        <p:sp>
          <p:nvSpPr>
            <p:cNvPr id="521232" name="Rectangle 16">
              <a:extLst>
                <a:ext uri="{FF2B5EF4-FFF2-40B4-BE49-F238E27FC236}">
                  <a16:creationId xmlns:a16="http://schemas.microsoft.com/office/drawing/2014/main" id="{B3BABE70-E3DC-F678-6241-156749CA4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91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33" name="Rectangle 17">
              <a:extLst>
                <a:ext uri="{FF2B5EF4-FFF2-40B4-BE49-F238E27FC236}">
                  <a16:creationId xmlns:a16="http://schemas.microsoft.com/office/drawing/2014/main" id="{51AC4954-206E-16F4-0FC5-F4A093A7E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336"/>
              <a:ext cx="96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Crack Detection (Outsourced)</a:t>
              </a:r>
            </a:p>
          </p:txBody>
        </p:sp>
        <p:sp>
          <p:nvSpPr>
            <p:cNvPr id="521234" name="Rectangle 18">
              <a:extLst>
                <a:ext uri="{FF2B5EF4-FFF2-40B4-BE49-F238E27FC236}">
                  <a16:creationId xmlns:a16="http://schemas.microsoft.com/office/drawing/2014/main" id="{192D119C-FF09-5C0C-CE4E-16FBA3FE6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260"/>
              <a:ext cx="288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Saw</a:t>
              </a:r>
            </a:p>
          </p:txBody>
        </p:sp>
        <p:sp>
          <p:nvSpPr>
            <p:cNvPr id="521235" name="Rectangle 19">
              <a:extLst>
                <a:ext uri="{FF2B5EF4-FFF2-40B4-BE49-F238E27FC236}">
                  <a16:creationId xmlns:a16="http://schemas.microsoft.com/office/drawing/2014/main" id="{AA28C729-D548-7A42-9A6B-4E3770A90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512"/>
              <a:ext cx="288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Saw</a:t>
              </a:r>
            </a:p>
          </p:txBody>
        </p:sp>
        <p:sp>
          <p:nvSpPr>
            <p:cNvPr id="521236" name="Rectangle 20">
              <a:extLst>
                <a:ext uri="{FF2B5EF4-FFF2-40B4-BE49-F238E27FC236}">
                  <a16:creationId xmlns:a16="http://schemas.microsoft.com/office/drawing/2014/main" id="{F6F984A7-7CE3-3504-A083-C4DA125D3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764"/>
              <a:ext cx="288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Saw</a:t>
              </a:r>
            </a:p>
          </p:txBody>
        </p:sp>
        <p:sp>
          <p:nvSpPr>
            <p:cNvPr id="521237" name="Rectangle 21">
              <a:extLst>
                <a:ext uri="{FF2B5EF4-FFF2-40B4-BE49-F238E27FC236}">
                  <a16:creationId xmlns:a16="http://schemas.microsoft.com/office/drawing/2014/main" id="{A957D8C3-568F-666B-0F38-E33E7341F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016"/>
              <a:ext cx="288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Saw</a:t>
              </a:r>
            </a:p>
          </p:txBody>
        </p:sp>
        <p:sp>
          <p:nvSpPr>
            <p:cNvPr id="521238" name="Rectangle 22">
              <a:extLst>
                <a:ext uri="{FF2B5EF4-FFF2-40B4-BE49-F238E27FC236}">
                  <a16:creationId xmlns:a16="http://schemas.microsoft.com/office/drawing/2014/main" id="{92E34BBC-A3E2-5603-44B8-E125D2E72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416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Lathe</a:t>
              </a:r>
            </a:p>
          </p:txBody>
        </p:sp>
        <p:sp>
          <p:nvSpPr>
            <p:cNvPr id="521239" name="Rectangle 23">
              <a:extLst>
                <a:ext uri="{FF2B5EF4-FFF2-40B4-BE49-F238E27FC236}">
                  <a16:creationId xmlns:a16="http://schemas.microsoft.com/office/drawing/2014/main" id="{723A9390-9EC0-5CFE-3F26-8895A3258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824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Lathe</a:t>
              </a:r>
            </a:p>
          </p:txBody>
        </p:sp>
        <p:sp>
          <p:nvSpPr>
            <p:cNvPr id="521240" name="Rectangle 24">
              <a:extLst>
                <a:ext uri="{FF2B5EF4-FFF2-40B4-BE49-F238E27FC236}">
                  <a16:creationId xmlns:a16="http://schemas.microsoft.com/office/drawing/2014/main" id="{A8C196AF-935A-3E88-039D-B746E5472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23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Lathe</a:t>
              </a:r>
            </a:p>
          </p:txBody>
        </p:sp>
        <p:sp>
          <p:nvSpPr>
            <p:cNvPr id="521241" name="Rectangle 25">
              <a:extLst>
                <a:ext uri="{FF2B5EF4-FFF2-40B4-BE49-F238E27FC236}">
                  <a16:creationId xmlns:a16="http://schemas.microsoft.com/office/drawing/2014/main" id="{57864B89-1253-B74C-7880-5DB1CB078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640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Lathe</a:t>
              </a:r>
            </a:p>
          </p:txBody>
        </p:sp>
        <p:sp>
          <p:nvSpPr>
            <p:cNvPr id="521242" name="Rectangle 26">
              <a:extLst>
                <a:ext uri="{FF2B5EF4-FFF2-40B4-BE49-F238E27FC236}">
                  <a16:creationId xmlns:a16="http://schemas.microsoft.com/office/drawing/2014/main" id="{2D2553E2-8D7F-C870-5CA8-8A8715338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264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43" name="Rectangle 27">
              <a:extLst>
                <a:ext uri="{FF2B5EF4-FFF2-40B4-BE49-F238E27FC236}">
                  <a16:creationId xmlns:a16="http://schemas.microsoft.com/office/drawing/2014/main" id="{E566FF29-7030-B5F4-0063-6BC5FECAC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520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44" name="Rectangle 28">
              <a:extLst>
                <a:ext uri="{FF2B5EF4-FFF2-40B4-BE49-F238E27FC236}">
                  <a16:creationId xmlns:a16="http://schemas.microsoft.com/office/drawing/2014/main" id="{0A93E710-1B9A-31D8-5DA2-924E5AB65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776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45" name="Rectangle 29">
              <a:extLst>
                <a:ext uri="{FF2B5EF4-FFF2-40B4-BE49-F238E27FC236}">
                  <a16:creationId xmlns:a16="http://schemas.microsoft.com/office/drawing/2014/main" id="{E2ED479A-A3B8-23C2-6FAA-B88E63BC7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03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46" name="Rectangle 30">
              <a:extLst>
                <a:ext uri="{FF2B5EF4-FFF2-40B4-BE49-F238E27FC236}">
                  <a16:creationId xmlns:a16="http://schemas.microsoft.com/office/drawing/2014/main" id="{CD4259F8-D87B-05BF-6C28-0EDF10887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288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sp>
          <p:nvSpPr>
            <p:cNvPr id="521247" name="Rectangle 31">
              <a:extLst>
                <a:ext uri="{FF2B5EF4-FFF2-40B4-BE49-F238E27FC236}">
                  <a16:creationId xmlns:a16="http://schemas.microsoft.com/office/drawing/2014/main" id="{F68CD890-1AB9-ED1F-152A-BC68231E05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544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Broach</a:t>
              </a:r>
            </a:p>
          </p:txBody>
        </p:sp>
        <p:grpSp>
          <p:nvGrpSpPr>
            <p:cNvPr id="521248" name="Group 32">
              <a:extLst>
                <a:ext uri="{FF2B5EF4-FFF2-40B4-BE49-F238E27FC236}">
                  <a16:creationId xmlns:a16="http://schemas.microsoft.com/office/drawing/2014/main" id="{6EC39957-4A48-0343-E851-BB56C209D9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8" y="1008"/>
              <a:ext cx="1200" cy="576"/>
              <a:chOff x="2064" y="624"/>
              <a:chExt cx="1200" cy="576"/>
            </a:xfrm>
          </p:grpSpPr>
          <p:sp>
            <p:nvSpPr>
              <p:cNvPr id="521249" name="Rectangle 33">
                <a:extLst>
                  <a:ext uri="{FF2B5EF4-FFF2-40B4-BE49-F238E27FC236}">
                    <a16:creationId xmlns:a16="http://schemas.microsoft.com/office/drawing/2014/main" id="{1517B306-57B7-EEAA-FC60-4F578A97A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744"/>
                <a:ext cx="72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Draw Furnace</a:t>
                </a:r>
              </a:p>
            </p:txBody>
          </p:sp>
          <p:sp>
            <p:nvSpPr>
              <p:cNvPr id="521250" name="Rectangle 34">
                <a:extLst>
                  <a:ext uri="{FF2B5EF4-FFF2-40B4-BE49-F238E27FC236}">
                    <a16:creationId xmlns:a16="http://schemas.microsoft.com/office/drawing/2014/main" id="{1E04402A-2083-BF43-045B-01439F31B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86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51" name="Rectangle 35">
                <a:extLst>
                  <a:ext uri="{FF2B5EF4-FFF2-40B4-BE49-F238E27FC236}">
                    <a16:creationId xmlns:a16="http://schemas.microsoft.com/office/drawing/2014/main" id="{2A6B7892-BA1E-E05F-CEBD-6C2CDB8044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62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52" name="Rectangle 36">
                <a:extLst>
                  <a:ext uri="{FF2B5EF4-FFF2-40B4-BE49-F238E27FC236}">
                    <a16:creationId xmlns:a16="http://schemas.microsoft.com/office/drawing/2014/main" id="{09F5DFA8-F587-CC12-A5C9-A62C5199D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056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grpSp>
            <p:nvGrpSpPr>
              <p:cNvPr id="521253" name="Group 37">
                <a:extLst>
                  <a:ext uri="{FF2B5EF4-FFF2-40B4-BE49-F238E27FC236}">
                    <a16:creationId xmlns:a16="http://schemas.microsoft.com/office/drawing/2014/main" id="{500F4264-E278-CE44-1A30-1F6C0D2332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720"/>
                <a:ext cx="144" cy="240"/>
                <a:chOff x="2400" y="720"/>
                <a:chExt cx="144" cy="240"/>
              </a:xfrm>
            </p:grpSpPr>
            <p:sp>
              <p:nvSpPr>
                <p:cNvPr id="521254" name="Rectangle 38">
                  <a:extLst>
                    <a:ext uri="{FF2B5EF4-FFF2-40B4-BE49-F238E27FC236}">
                      <a16:creationId xmlns:a16="http://schemas.microsoft.com/office/drawing/2014/main" id="{70A09502-4AA3-6EF2-010A-443EDB6D9B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720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55" name="Rectangle 39">
                  <a:extLst>
                    <a:ext uri="{FF2B5EF4-FFF2-40B4-BE49-F238E27FC236}">
                      <a16:creationId xmlns:a16="http://schemas.microsoft.com/office/drawing/2014/main" id="{0D7E2CD7-BFA8-B2E4-EE2F-B2AA13C849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816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56" name="Rectangle 40">
                  <a:extLst>
                    <a:ext uri="{FF2B5EF4-FFF2-40B4-BE49-F238E27FC236}">
                      <a16:creationId xmlns:a16="http://schemas.microsoft.com/office/drawing/2014/main" id="{B49CAB66-81BA-9D44-6FBB-21281CF2BA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912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257" name="Group 41">
              <a:extLst>
                <a:ext uri="{FF2B5EF4-FFF2-40B4-BE49-F238E27FC236}">
                  <a16:creationId xmlns:a16="http://schemas.microsoft.com/office/drawing/2014/main" id="{07E2ABA7-CD81-E089-444B-FDCFD44310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0" y="1680"/>
              <a:ext cx="1200" cy="576"/>
              <a:chOff x="2064" y="624"/>
              <a:chExt cx="1200" cy="576"/>
            </a:xfrm>
          </p:grpSpPr>
          <p:sp>
            <p:nvSpPr>
              <p:cNvPr id="521258" name="Rectangle 42">
                <a:extLst>
                  <a:ext uri="{FF2B5EF4-FFF2-40B4-BE49-F238E27FC236}">
                    <a16:creationId xmlns:a16="http://schemas.microsoft.com/office/drawing/2014/main" id="{CBC92C76-9A5F-5C84-CEE9-913F957B0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744"/>
                <a:ext cx="72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Draw Furnace</a:t>
                </a:r>
              </a:p>
            </p:txBody>
          </p:sp>
          <p:sp>
            <p:nvSpPr>
              <p:cNvPr id="521259" name="Rectangle 43">
                <a:extLst>
                  <a:ext uri="{FF2B5EF4-FFF2-40B4-BE49-F238E27FC236}">
                    <a16:creationId xmlns:a16="http://schemas.microsoft.com/office/drawing/2014/main" id="{C045A477-9A7A-F385-7E03-8EBDB2237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86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60" name="Rectangle 44">
                <a:extLst>
                  <a:ext uri="{FF2B5EF4-FFF2-40B4-BE49-F238E27FC236}">
                    <a16:creationId xmlns:a16="http://schemas.microsoft.com/office/drawing/2014/main" id="{F0DC9ED2-AEA4-23DC-3627-0E37E16AE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62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61" name="Rectangle 45">
                <a:extLst>
                  <a:ext uri="{FF2B5EF4-FFF2-40B4-BE49-F238E27FC236}">
                    <a16:creationId xmlns:a16="http://schemas.microsoft.com/office/drawing/2014/main" id="{65B3B8A3-565A-C06C-349D-48E53C5910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056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grpSp>
            <p:nvGrpSpPr>
              <p:cNvPr id="521262" name="Group 46">
                <a:extLst>
                  <a:ext uri="{FF2B5EF4-FFF2-40B4-BE49-F238E27FC236}">
                    <a16:creationId xmlns:a16="http://schemas.microsoft.com/office/drawing/2014/main" id="{2A57F156-52CB-5C0D-91A8-6B4AB0FD3F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720"/>
                <a:ext cx="144" cy="240"/>
                <a:chOff x="2400" y="720"/>
                <a:chExt cx="144" cy="240"/>
              </a:xfrm>
            </p:grpSpPr>
            <p:sp>
              <p:nvSpPr>
                <p:cNvPr id="521263" name="Rectangle 47">
                  <a:extLst>
                    <a:ext uri="{FF2B5EF4-FFF2-40B4-BE49-F238E27FC236}">
                      <a16:creationId xmlns:a16="http://schemas.microsoft.com/office/drawing/2014/main" id="{54A4B907-2491-DE1B-F5D6-F432D13CFD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720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64" name="Rectangle 48">
                  <a:extLst>
                    <a:ext uri="{FF2B5EF4-FFF2-40B4-BE49-F238E27FC236}">
                      <a16:creationId xmlns:a16="http://schemas.microsoft.com/office/drawing/2014/main" id="{F0FE9AA6-5C0E-89C5-196C-04801945A5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816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65" name="Rectangle 49">
                  <a:extLst>
                    <a:ext uri="{FF2B5EF4-FFF2-40B4-BE49-F238E27FC236}">
                      <a16:creationId xmlns:a16="http://schemas.microsoft.com/office/drawing/2014/main" id="{3104AA76-787F-3407-8760-85F86359E9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912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266" name="Group 50">
              <a:extLst>
                <a:ext uri="{FF2B5EF4-FFF2-40B4-BE49-F238E27FC236}">
                  <a16:creationId xmlns:a16="http://schemas.microsoft.com/office/drawing/2014/main" id="{18B74ECA-D555-306F-DCC6-FBE0D1E6A7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2400"/>
              <a:ext cx="1200" cy="576"/>
              <a:chOff x="2064" y="624"/>
              <a:chExt cx="1200" cy="576"/>
            </a:xfrm>
          </p:grpSpPr>
          <p:sp>
            <p:nvSpPr>
              <p:cNvPr id="521267" name="Rectangle 51">
                <a:extLst>
                  <a:ext uri="{FF2B5EF4-FFF2-40B4-BE49-F238E27FC236}">
                    <a16:creationId xmlns:a16="http://schemas.microsoft.com/office/drawing/2014/main" id="{A7837083-2A80-6970-B91B-11C04169C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744"/>
                <a:ext cx="720" cy="192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Draw Furnace</a:t>
                </a:r>
              </a:p>
            </p:txBody>
          </p:sp>
          <p:sp>
            <p:nvSpPr>
              <p:cNvPr id="521268" name="Rectangle 52">
                <a:extLst>
                  <a:ext uri="{FF2B5EF4-FFF2-40B4-BE49-F238E27FC236}">
                    <a16:creationId xmlns:a16="http://schemas.microsoft.com/office/drawing/2014/main" id="{14AAEAB4-77BA-6B8D-4F24-BC88B7048D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86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69" name="Rectangle 53">
                <a:extLst>
                  <a:ext uri="{FF2B5EF4-FFF2-40B4-BE49-F238E27FC236}">
                    <a16:creationId xmlns:a16="http://schemas.microsoft.com/office/drawing/2014/main" id="{9E03706A-65EC-D8D2-87A6-0C3CD2EEF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624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sp>
            <p:nvSpPr>
              <p:cNvPr id="521270" name="Rectangle 54">
                <a:extLst>
                  <a:ext uri="{FF2B5EF4-FFF2-40B4-BE49-F238E27FC236}">
                    <a16:creationId xmlns:a16="http://schemas.microsoft.com/office/drawing/2014/main" id="{46A48328-7A33-2CC4-EA72-73A8133F9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056"/>
                <a:ext cx="288" cy="144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000" b="1"/>
                  <a:t>I.H.</a:t>
                </a:r>
              </a:p>
            </p:txBody>
          </p:sp>
          <p:grpSp>
            <p:nvGrpSpPr>
              <p:cNvPr id="521271" name="Group 55">
                <a:extLst>
                  <a:ext uri="{FF2B5EF4-FFF2-40B4-BE49-F238E27FC236}">
                    <a16:creationId xmlns:a16="http://schemas.microsoft.com/office/drawing/2014/main" id="{ED7FCD32-F920-775D-CCBB-5BCD58421E6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0" y="720"/>
                <a:ext cx="144" cy="240"/>
                <a:chOff x="2400" y="720"/>
                <a:chExt cx="144" cy="240"/>
              </a:xfrm>
            </p:grpSpPr>
            <p:sp>
              <p:nvSpPr>
                <p:cNvPr id="521272" name="Rectangle 56">
                  <a:extLst>
                    <a:ext uri="{FF2B5EF4-FFF2-40B4-BE49-F238E27FC236}">
                      <a16:creationId xmlns:a16="http://schemas.microsoft.com/office/drawing/2014/main" id="{0E2FFCF7-F570-6779-D74A-527D7C7354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720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73" name="Rectangle 57">
                  <a:extLst>
                    <a:ext uri="{FF2B5EF4-FFF2-40B4-BE49-F238E27FC236}">
                      <a16:creationId xmlns:a16="http://schemas.microsoft.com/office/drawing/2014/main" id="{77C2BB61-FF6D-023E-AFA0-A76850B76B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816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1274" name="Rectangle 58">
                  <a:extLst>
                    <a:ext uri="{FF2B5EF4-FFF2-40B4-BE49-F238E27FC236}">
                      <a16:creationId xmlns:a16="http://schemas.microsoft.com/office/drawing/2014/main" id="{4E2E7666-EDA7-5923-4C06-2A9A70CA4D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00" y="912"/>
                  <a:ext cx="144" cy="4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21275" name="Rectangle 59">
              <a:extLst>
                <a:ext uri="{FF2B5EF4-FFF2-40B4-BE49-F238E27FC236}">
                  <a16:creationId xmlns:a16="http://schemas.microsoft.com/office/drawing/2014/main" id="{06935F62-2F22-91F2-D087-FAB0C013F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123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76" name="Rectangle 60">
              <a:extLst>
                <a:ext uri="{FF2B5EF4-FFF2-40B4-BE49-F238E27FC236}">
                  <a16:creationId xmlns:a16="http://schemas.microsoft.com/office/drawing/2014/main" id="{45EBC22F-8546-9F95-5D51-47D991109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155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77" name="Rectangle 61">
              <a:extLst>
                <a:ext uri="{FF2B5EF4-FFF2-40B4-BE49-F238E27FC236}">
                  <a16:creationId xmlns:a16="http://schemas.microsoft.com/office/drawing/2014/main" id="{1BD0676F-356B-DCFD-AB91-90414ED63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187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78" name="Rectangle 62">
              <a:extLst>
                <a:ext uri="{FF2B5EF4-FFF2-40B4-BE49-F238E27FC236}">
                  <a16:creationId xmlns:a16="http://schemas.microsoft.com/office/drawing/2014/main" id="{8DE9B85B-BDE3-2B98-C8A7-BE36947CB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19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79" name="Rectangle 63">
              <a:extLst>
                <a:ext uri="{FF2B5EF4-FFF2-40B4-BE49-F238E27FC236}">
                  <a16:creationId xmlns:a16="http://schemas.microsoft.com/office/drawing/2014/main" id="{DB692B52-2AC6-4064-CC4F-4F89C9CD4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51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80" name="Rectangle 64">
              <a:extLst>
                <a:ext uri="{FF2B5EF4-FFF2-40B4-BE49-F238E27FC236}">
                  <a16:creationId xmlns:a16="http://schemas.microsoft.com/office/drawing/2014/main" id="{49F31E8A-63FE-72C1-1E45-9A8733E4E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" y="2832"/>
              <a:ext cx="43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Grinder</a:t>
              </a:r>
            </a:p>
          </p:txBody>
        </p:sp>
        <p:sp>
          <p:nvSpPr>
            <p:cNvPr id="521281" name="AutoShape 65">
              <a:extLst>
                <a:ext uri="{FF2B5EF4-FFF2-40B4-BE49-F238E27FC236}">
                  <a16:creationId xmlns:a16="http://schemas.microsoft.com/office/drawing/2014/main" id="{AACA7BDC-A9CD-F1F2-A3CD-234BCDE47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592"/>
              <a:ext cx="240" cy="576"/>
            </a:xfrm>
            <a:prstGeom prst="upArrow">
              <a:avLst>
                <a:gd name="adj1" fmla="val 50000"/>
                <a:gd name="adj2" fmla="val 6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1282" name="AutoShape 66">
              <a:extLst>
                <a:ext uri="{FF2B5EF4-FFF2-40B4-BE49-F238E27FC236}">
                  <a16:creationId xmlns:a16="http://schemas.microsoft.com/office/drawing/2014/main" id="{9CBF716C-2C53-F5BC-6C0B-ABDB217E4B2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040" y="2592"/>
              <a:ext cx="240" cy="576"/>
            </a:xfrm>
            <a:prstGeom prst="upArrow">
              <a:avLst>
                <a:gd name="adj1" fmla="val 50000"/>
                <a:gd name="adj2" fmla="val 60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grpSp>
          <p:nvGrpSpPr>
            <p:cNvPr id="521283" name="Group 67">
              <a:extLst>
                <a:ext uri="{FF2B5EF4-FFF2-40B4-BE49-F238E27FC236}">
                  <a16:creationId xmlns:a16="http://schemas.microsoft.com/office/drawing/2014/main" id="{1D70B7E3-C10C-E29B-1D78-CA29A03CB8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" y="720"/>
              <a:ext cx="432" cy="192"/>
              <a:chOff x="336" y="336"/>
              <a:chExt cx="432" cy="192"/>
            </a:xfrm>
          </p:grpSpPr>
          <p:sp>
            <p:nvSpPr>
              <p:cNvPr id="521284" name="AutoShape 68">
                <a:extLst>
                  <a:ext uri="{FF2B5EF4-FFF2-40B4-BE49-F238E27FC236}">
                    <a16:creationId xmlns:a16="http://schemas.microsoft.com/office/drawing/2014/main" id="{D728A7E2-EF4E-105A-A8E9-C5EACC4F0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85" name="Oval 69">
                <a:extLst>
                  <a:ext uri="{FF2B5EF4-FFF2-40B4-BE49-F238E27FC236}">
                    <a16:creationId xmlns:a16="http://schemas.microsoft.com/office/drawing/2014/main" id="{44B7FF3D-4573-CC3A-7172-310860F9B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1</a:t>
                </a:r>
              </a:p>
            </p:txBody>
          </p:sp>
        </p:grpSp>
        <p:grpSp>
          <p:nvGrpSpPr>
            <p:cNvPr id="521286" name="Group 70">
              <a:extLst>
                <a:ext uri="{FF2B5EF4-FFF2-40B4-BE49-F238E27FC236}">
                  <a16:creationId xmlns:a16="http://schemas.microsoft.com/office/drawing/2014/main" id="{5CE6ABDA-DDD8-93A4-0810-455F18E1D3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20"/>
              <a:ext cx="432" cy="192"/>
              <a:chOff x="336" y="336"/>
              <a:chExt cx="432" cy="192"/>
            </a:xfrm>
          </p:grpSpPr>
          <p:sp>
            <p:nvSpPr>
              <p:cNvPr id="521287" name="AutoShape 71">
                <a:extLst>
                  <a:ext uri="{FF2B5EF4-FFF2-40B4-BE49-F238E27FC236}">
                    <a16:creationId xmlns:a16="http://schemas.microsoft.com/office/drawing/2014/main" id="{51B120BD-3821-F046-CCC9-7942CBD1F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88" name="Oval 72">
                <a:extLst>
                  <a:ext uri="{FF2B5EF4-FFF2-40B4-BE49-F238E27FC236}">
                    <a16:creationId xmlns:a16="http://schemas.microsoft.com/office/drawing/2014/main" id="{B565C02D-15E4-A2D7-92F7-E444662F8D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2</a:t>
                </a:r>
              </a:p>
            </p:txBody>
          </p:sp>
        </p:grpSp>
        <p:grpSp>
          <p:nvGrpSpPr>
            <p:cNvPr id="521289" name="Group 73">
              <a:extLst>
                <a:ext uri="{FF2B5EF4-FFF2-40B4-BE49-F238E27FC236}">
                  <a16:creationId xmlns:a16="http://schemas.microsoft.com/office/drawing/2014/main" id="{4D867C58-29C9-0A0A-6AF5-806B1515DE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4" y="720"/>
              <a:ext cx="432" cy="192"/>
              <a:chOff x="336" y="336"/>
              <a:chExt cx="432" cy="192"/>
            </a:xfrm>
          </p:grpSpPr>
          <p:sp>
            <p:nvSpPr>
              <p:cNvPr id="521290" name="AutoShape 74">
                <a:extLst>
                  <a:ext uri="{FF2B5EF4-FFF2-40B4-BE49-F238E27FC236}">
                    <a16:creationId xmlns:a16="http://schemas.microsoft.com/office/drawing/2014/main" id="{B133CCDF-EEBD-4012-F70B-0AA52DF4A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91" name="Oval 75">
                <a:extLst>
                  <a:ext uri="{FF2B5EF4-FFF2-40B4-BE49-F238E27FC236}">
                    <a16:creationId xmlns:a16="http://schemas.microsoft.com/office/drawing/2014/main" id="{42A41C43-DED0-DF2B-E8E3-FC385E936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3</a:t>
                </a:r>
              </a:p>
            </p:txBody>
          </p:sp>
        </p:grpSp>
        <p:grpSp>
          <p:nvGrpSpPr>
            <p:cNvPr id="521292" name="Group 76">
              <a:extLst>
                <a:ext uri="{FF2B5EF4-FFF2-40B4-BE49-F238E27FC236}">
                  <a16:creationId xmlns:a16="http://schemas.microsoft.com/office/drawing/2014/main" id="{D6381AC2-9C55-D407-117B-765C2438C5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2" y="720"/>
              <a:ext cx="432" cy="192"/>
              <a:chOff x="336" y="336"/>
              <a:chExt cx="432" cy="192"/>
            </a:xfrm>
          </p:grpSpPr>
          <p:sp>
            <p:nvSpPr>
              <p:cNvPr id="521293" name="AutoShape 77">
                <a:extLst>
                  <a:ext uri="{FF2B5EF4-FFF2-40B4-BE49-F238E27FC236}">
                    <a16:creationId xmlns:a16="http://schemas.microsoft.com/office/drawing/2014/main" id="{0761452F-F4D3-4585-4B92-544C44843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94" name="Oval 78">
                <a:extLst>
                  <a:ext uri="{FF2B5EF4-FFF2-40B4-BE49-F238E27FC236}">
                    <a16:creationId xmlns:a16="http://schemas.microsoft.com/office/drawing/2014/main" id="{E7265594-9510-C122-21D5-957A59297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4</a:t>
                </a:r>
              </a:p>
            </p:txBody>
          </p:sp>
        </p:grpSp>
        <p:grpSp>
          <p:nvGrpSpPr>
            <p:cNvPr id="521295" name="Group 79">
              <a:extLst>
                <a:ext uri="{FF2B5EF4-FFF2-40B4-BE49-F238E27FC236}">
                  <a16:creationId xmlns:a16="http://schemas.microsoft.com/office/drawing/2014/main" id="{1421CC24-5D47-31E1-C15D-9DF9278D5F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4" y="720"/>
              <a:ext cx="432" cy="192"/>
              <a:chOff x="336" y="336"/>
              <a:chExt cx="432" cy="192"/>
            </a:xfrm>
          </p:grpSpPr>
          <p:sp>
            <p:nvSpPr>
              <p:cNvPr id="521296" name="AutoShape 80">
                <a:extLst>
                  <a:ext uri="{FF2B5EF4-FFF2-40B4-BE49-F238E27FC236}">
                    <a16:creationId xmlns:a16="http://schemas.microsoft.com/office/drawing/2014/main" id="{B6BD743B-E268-80CF-5153-72E688814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97" name="Oval 81">
                <a:extLst>
                  <a:ext uri="{FF2B5EF4-FFF2-40B4-BE49-F238E27FC236}">
                    <a16:creationId xmlns:a16="http://schemas.microsoft.com/office/drawing/2014/main" id="{13D8E91E-B4D2-95DE-0C6E-7EB07097A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5</a:t>
                </a:r>
              </a:p>
            </p:txBody>
          </p:sp>
        </p:grpSp>
        <p:grpSp>
          <p:nvGrpSpPr>
            <p:cNvPr id="521298" name="Group 82">
              <a:extLst>
                <a:ext uri="{FF2B5EF4-FFF2-40B4-BE49-F238E27FC236}">
                  <a16:creationId xmlns:a16="http://schemas.microsoft.com/office/drawing/2014/main" id="{0760F238-35B6-13A8-89FC-C3D636BA20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6" y="720"/>
              <a:ext cx="432" cy="192"/>
              <a:chOff x="336" y="336"/>
              <a:chExt cx="432" cy="192"/>
            </a:xfrm>
          </p:grpSpPr>
          <p:sp>
            <p:nvSpPr>
              <p:cNvPr id="521299" name="AutoShape 83">
                <a:extLst>
                  <a:ext uri="{FF2B5EF4-FFF2-40B4-BE49-F238E27FC236}">
                    <a16:creationId xmlns:a16="http://schemas.microsoft.com/office/drawing/2014/main" id="{91D0DF28-59F3-41ED-9259-12DDBF47C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300" name="Oval 84">
                <a:extLst>
                  <a:ext uri="{FF2B5EF4-FFF2-40B4-BE49-F238E27FC236}">
                    <a16:creationId xmlns:a16="http://schemas.microsoft.com/office/drawing/2014/main" id="{1F58D984-70C5-02C2-674E-2AC1ECB4D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6</a:t>
                </a:r>
              </a:p>
            </p:txBody>
          </p:sp>
        </p:grpSp>
        <p:grpSp>
          <p:nvGrpSpPr>
            <p:cNvPr id="521301" name="Group 85">
              <a:extLst>
                <a:ext uri="{FF2B5EF4-FFF2-40B4-BE49-F238E27FC236}">
                  <a16:creationId xmlns:a16="http://schemas.microsoft.com/office/drawing/2014/main" id="{4B42D195-B191-81E1-6C8B-8921CFECDD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08" y="720"/>
              <a:ext cx="432" cy="192"/>
              <a:chOff x="336" y="336"/>
              <a:chExt cx="432" cy="192"/>
            </a:xfrm>
          </p:grpSpPr>
          <p:sp>
            <p:nvSpPr>
              <p:cNvPr id="521302" name="AutoShape 86">
                <a:extLst>
                  <a:ext uri="{FF2B5EF4-FFF2-40B4-BE49-F238E27FC236}">
                    <a16:creationId xmlns:a16="http://schemas.microsoft.com/office/drawing/2014/main" id="{67007196-194A-A77E-B045-37D165257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303" name="Oval 87">
                <a:extLst>
                  <a:ext uri="{FF2B5EF4-FFF2-40B4-BE49-F238E27FC236}">
                    <a16:creationId xmlns:a16="http://schemas.microsoft.com/office/drawing/2014/main" id="{73F6472B-B8FC-4625-6624-DB601BA23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7</a:t>
                </a:r>
              </a:p>
            </p:txBody>
          </p:sp>
        </p:grpSp>
        <p:grpSp>
          <p:nvGrpSpPr>
            <p:cNvPr id="521304" name="Group 88">
              <a:extLst>
                <a:ext uri="{FF2B5EF4-FFF2-40B4-BE49-F238E27FC236}">
                  <a16:creationId xmlns:a16="http://schemas.microsoft.com/office/drawing/2014/main" id="{FB138DD7-9688-BEF7-DF5C-0C9BC54272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144"/>
              <a:ext cx="432" cy="192"/>
              <a:chOff x="336" y="336"/>
              <a:chExt cx="432" cy="192"/>
            </a:xfrm>
          </p:grpSpPr>
          <p:sp>
            <p:nvSpPr>
              <p:cNvPr id="521305" name="AutoShape 89">
                <a:extLst>
                  <a:ext uri="{FF2B5EF4-FFF2-40B4-BE49-F238E27FC236}">
                    <a16:creationId xmlns:a16="http://schemas.microsoft.com/office/drawing/2014/main" id="{3E1A21A6-6AA4-02C9-9BC0-3985ACD71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306" name="Oval 90">
                <a:extLst>
                  <a:ext uri="{FF2B5EF4-FFF2-40B4-BE49-F238E27FC236}">
                    <a16:creationId xmlns:a16="http://schemas.microsoft.com/office/drawing/2014/main" id="{7E1EA09B-804F-AB16-FDE8-00EF8D562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8</a:t>
                </a:r>
              </a:p>
            </p:txBody>
          </p:sp>
        </p:grpSp>
        <p:grpSp>
          <p:nvGrpSpPr>
            <p:cNvPr id="521307" name="Group 91">
              <a:extLst>
                <a:ext uri="{FF2B5EF4-FFF2-40B4-BE49-F238E27FC236}">
                  <a16:creationId xmlns:a16="http://schemas.microsoft.com/office/drawing/2014/main" id="{617793BA-129F-15F2-DB00-E901BC7048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8" y="720"/>
              <a:ext cx="432" cy="192"/>
              <a:chOff x="336" y="336"/>
              <a:chExt cx="432" cy="192"/>
            </a:xfrm>
          </p:grpSpPr>
          <p:sp>
            <p:nvSpPr>
              <p:cNvPr id="521308" name="AutoShape 92">
                <a:extLst>
                  <a:ext uri="{FF2B5EF4-FFF2-40B4-BE49-F238E27FC236}">
                    <a16:creationId xmlns:a16="http://schemas.microsoft.com/office/drawing/2014/main" id="{E9C60962-6099-8702-5FD3-A5B6B16C4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309" name="Oval 93">
                <a:extLst>
                  <a:ext uri="{FF2B5EF4-FFF2-40B4-BE49-F238E27FC236}">
                    <a16:creationId xmlns:a16="http://schemas.microsoft.com/office/drawing/2014/main" id="{D32E0879-EDFB-A843-22E3-84787547CB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9</a:t>
                </a:r>
              </a:p>
            </p:txBody>
          </p:sp>
        </p:grpSp>
        <p:grpSp>
          <p:nvGrpSpPr>
            <p:cNvPr id="521310" name="Group 94">
              <a:extLst>
                <a:ext uri="{FF2B5EF4-FFF2-40B4-BE49-F238E27FC236}">
                  <a16:creationId xmlns:a16="http://schemas.microsoft.com/office/drawing/2014/main" id="{5638EFAB-1602-A26A-4457-8D96BFA111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40" y="720"/>
              <a:ext cx="432" cy="192"/>
              <a:chOff x="336" y="336"/>
              <a:chExt cx="432" cy="192"/>
            </a:xfrm>
          </p:grpSpPr>
          <p:sp>
            <p:nvSpPr>
              <p:cNvPr id="521311" name="AutoShape 95">
                <a:extLst>
                  <a:ext uri="{FF2B5EF4-FFF2-40B4-BE49-F238E27FC236}">
                    <a16:creationId xmlns:a16="http://schemas.microsoft.com/office/drawing/2014/main" id="{4D2415DD-772B-1E0D-D17C-C90420749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360"/>
                <a:ext cx="240" cy="144"/>
              </a:xfrm>
              <a:prstGeom prst="rightArrow">
                <a:avLst>
                  <a:gd name="adj1" fmla="val 50000"/>
                  <a:gd name="adj2" fmla="val 41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312" name="Oval 96">
                <a:extLst>
                  <a:ext uri="{FF2B5EF4-FFF2-40B4-BE49-F238E27FC236}">
                    <a16:creationId xmlns:a16="http://schemas.microsoft.com/office/drawing/2014/main" id="{4E895922-AEA5-4A5D-8C7D-8876A96E93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" y="336"/>
                <a:ext cx="192" cy="19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en-US" altLang="en-US" sz="1400" b="1"/>
                  <a:t>10</a:t>
                </a:r>
              </a:p>
            </p:txBody>
          </p:sp>
        </p:grpSp>
        <p:sp>
          <p:nvSpPr>
            <p:cNvPr id="521313" name="Rectangle 97">
              <a:extLst>
                <a:ext uri="{FF2B5EF4-FFF2-40B4-BE49-F238E27FC236}">
                  <a16:creationId xmlns:a16="http://schemas.microsoft.com/office/drawing/2014/main" id="{56C71335-3D4E-DCC9-F508-CC76B8701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912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4" name="Rectangle 98">
              <a:extLst>
                <a:ext uri="{FF2B5EF4-FFF2-40B4-BE49-F238E27FC236}">
                  <a16:creationId xmlns:a16="http://schemas.microsoft.com/office/drawing/2014/main" id="{CD6514CC-E41E-DD7F-0FE9-5CD7B25AA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5" name="Rectangle 99">
              <a:extLst>
                <a:ext uri="{FF2B5EF4-FFF2-40B4-BE49-F238E27FC236}">
                  <a16:creationId xmlns:a16="http://schemas.microsoft.com/office/drawing/2014/main" id="{7CDEF3AC-18D1-8A37-947C-ED0F6D4CB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6" name="Rectangle 100">
              <a:extLst>
                <a:ext uri="{FF2B5EF4-FFF2-40B4-BE49-F238E27FC236}">
                  <a16:creationId xmlns:a16="http://schemas.microsoft.com/office/drawing/2014/main" id="{94ABBD11-7B8B-7B9D-9D61-667D18BE20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728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7" name="Rectangle 101">
              <a:extLst>
                <a:ext uri="{FF2B5EF4-FFF2-40B4-BE49-F238E27FC236}">
                  <a16:creationId xmlns:a16="http://schemas.microsoft.com/office/drawing/2014/main" id="{37567634-C25C-736A-A2C0-7E1EEE852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" y="1920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8" name="Rectangle 102">
              <a:extLst>
                <a:ext uri="{FF2B5EF4-FFF2-40B4-BE49-F238E27FC236}">
                  <a16:creationId xmlns:a16="http://schemas.microsoft.com/office/drawing/2014/main" id="{B1915E9C-0D6C-09E5-189B-187B6C1A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1920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19" name="Rectangle 103">
              <a:extLst>
                <a:ext uri="{FF2B5EF4-FFF2-40B4-BE49-F238E27FC236}">
                  <a16:creationId xmlns:a16="http://schemas.microsoft.com/office/drawing/2014/main" id="{92476B5C-5AEB-6D7F-B98F-4D1DD3338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544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20" name="Rectangle 104">
              <a:extLst>
                <a:ext uri="{FF2B5EF4-FFF2-40B4-BE49-F238E27FC236}">
                  <a16:creationId xmlns:a16="http://schemas.microsoft.com/office/drawing/2014/main" id="{3CB1980F-8ADF-3F86-57D5-7E6EBFC2A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273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21" name="Rectangle 105">
              <a:extLst>
                <a:ext uri="{FF2B5EF4-FFF2-40B4-BE49-F238E27FC236}">
                  <a16:creationId xmlns:a16="http://schemas.microsoft.com/office/drawing/2014/main" id="{16D18CCD-CC03-A13C-D2B2-038C88E7B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736"/>
              <a:ext cx="144" cy="1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000" b="1"/>
                <a:t>S</a:t>
              </a:r>
            </a:p>
          </p:txBody>
        </p:sp>
        <p:sp>
          <p:nvSpPr>
            <p:cNvPr id="521322" name="Text Box 106">
              <a:extLst>
                <a:ext uri="{FF2B5EF4-FFF2-40B4-BE49-F238E27FC236}">
                  <a16:creationId xmlns:a16="http://schemas.microsoft.com/office/drawing/2014/main" id="{60DF47B2-AA74-45EC-FA8E-A1FA7466C5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6" y="407"/>
              <a:ext cx="198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i="1"/>
                <a:t>Flow Shop Rack Machining</a:t>
              </a:r>
            </a:p>
          </p:txBody>
        </p:sp>
        <p:sp>
          <p:nvSpPr>
            <p:cNvPr id="521323" name="Text Box 107">
              <a:extLst>
                <a:ext uri="{FF2B5EF4-FFF2-40B4-BE49-F238E27FC236}">
                  <a16:creationId xmlns:a16="http://schemas.microsoft.com/office/drawing/2014/main" id="{0DDF9EC2-27B0-2F9F-A609-7EDE9B9921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6" y="3206"/>
              <a:ext cx="912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 b="1" i="1"/>
                <a:t>To Assembly</a:t>
              </a:r>
            </a:p>
          </p:txBody>
        </p:sp>
        <p:sp>
          <p:nvSpPr>
            <p:cNvPr id="521324" name="Text Box 108">
              <a:extLst>
                <a:ext uri="{FF2B5EF4-FFF2-40B4-BE49-F238E27FC236}">
                  <a16:creationId xmlns:a16="http://schemas.microsoft.com/office/drawing/2014/main" id="{B30ADA2B-FF94-FE4D-5524-3DF8EA517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3216"/>
              <a:ext cx="90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 b="1" i="1"/>
                <a:t>Raw Material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Rectangle 4">
            <a:extLst>
              <a:ext uri="{FF2B5EF4-FFF2-40B4-BE49-F238E27FC236}">
                <a16:creationId xmlns:a16="http://schemas.microsoft.com/office/drawing/2014/main" id="{12248578-EF55-D797-37EC-80C62C9F90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Assembly Line or Transfer Line</a:t>
            </a:r>
          </a:p>
        </p:txBody>
      </p:sp>
      <p:sp>
        <p:nvSpPr>
          <p:cNvPr id="523270" name="Rectangle 6">
            <a:extLst>
              <a:ext uri="{FF2B5EF4-FFF2-40B4-BE49-F238E27FC236}">
                <a16:creationId xmlns:a16="http://schemas.microsoft.com/office/drawing/2014/main" id="{9D2C4266-8911-E908-9512-FFF930FBE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00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3271" name="Text Box 7">
            <a:extLst>
              <a:ext uri="{FF2B5EF4-FFF2-40B4-BE49-F238E27FC236}">
                <a16:creationId xmlns:a16="http://schemas.microsoft.com/office/drawing/2014/main" id="{21BDC04A-D33C-A19A-BE48-2D32BDB5F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3272" name="Group 8">
            <a:extLst>
              <a:ext uri="{FF2B5EF4-FFF2-40B4-BE49-F238E27FC236}">
                <a16:creationId xmlns:a16="http://schemas.microsoft.com/office/drawing/2014/main" id="{56F0FB25-97FC-67DB-5EDB-D90979343013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631950"/>
            <a:ext cx="8382000" cy="4132263"/>
            <a:chOff x="96" y="1324"/>
            <a:chExt cx="5280" cy="2603"/>
          </a:xfrm>
        </p:grpSpPr>
        <p:sp>
          <p:nvSpPr>
            <p:cNvPr id="523273" name="Rectangle 9">
              <a:extLst>
                <a:ext uri="{FF2B5EF4-FFF2-40B4-BE49-F238E27FC236}">
                  <a16:creationId xmlns:a16="http://schemas.microsoft.com/office/drawing/2014/main" id="{AF3BE03B-D6B7-2688-7F0D-C1FB6A4ED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295"/>
              <a:ext cx="3408" cy="16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74" name="Rectangle 10">
              <a:extLst>
                <a:ext uri="{FF2B5EF4-FFF2-40B4-BE49-F238E27FC236}">
                  <a16:creationId xmlns:a16="http://schemas.microsoft.com/office/drawing/2014/main" id="{B0F1DB7C-CEA8-8EC7-8C0E-3C47F01AD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487"/>
              <a:ext cx="720" cy="33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75" name="Rectangle 11">
              <a:extLst>
                <a:ext uri="{FF2B5EF4-FFF2-40B4-BE49-F238E27FC236}">
                  <a16:creationId xmlns:a16="http://schemas.microsoft.com/office/drawing/2014/main" id="{DEFBEB09-B502-B8FF-2859-07C05EF19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536"/>
              <a:ext cx="3408" cy="43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23276" name="Group 12">
              <a:extLst>
                <a:ext uri="{FF2B5EF4-FFF2-40B4-BE49-F238E27FC236}">
                  <a16:creationId xmlns:a16="http://schemas.microsoft.com/office/drawing/2014/main" id="{EBF838F2-B9F1-EBC8-CF85-DAF1865BE2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2" y="1578"/>
              <a:ext cx="864" cy="528"/>
              <a:chOff x="4512" y="714"/>
              <a:chExt cx="864" cy="528"/>
            </a:xfrm>
          </p:grpSpPr>
          <p:sp>
            <p:nvSpPr>
              <p:cNvPr id="523277" name="Rectangle 13">
                <a:extLst>
                  <a:ext uri="{FF2B5EF4-FFF2-40B4-BE49-F238E27FC236}">
                    <a16:creationId xmlns:a16="http://schemas.microsoft.com/office/drawing/2014/main" id="{465AAA41-1570-C039-33E6-CA9D9AFFE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912"/>
                <a:ext cx="864" cy="33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400" b="1"/>
                  <a:t>Vehicle Assembly</a:t>
                </a:r>
              </a:p>
            </p:txBody>
          </p:sp>
          <p:sp>
            <p:nvSpPr>
              <p:cNvPr id="523278" name="AutoShape 14">
                <a:extLst>
                  <a:ext uri="{FF2B5EF4-FFF2-40B4-BE49-F238E27FC236}">
                    <a16:creationId xmlns:a16="http://schemas.microsoft.com/office/drawing/2014/main" id="{A98D8DAC-0018-B3D5-CF13-EA78C919D8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79" name="AutoShape 15">
                <a:extLst>
                  <a:ext uri="{FF2B5EF4-FFF2-40B4-BE49-F238E27FC236}">
                    <a16:creationId xmlns:a16="http://schemas.microsoft.com/office/drawing/2014/main" id="{7C0A0299-0CF7-994A-F9F4-F10179789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80" name="AutoShape 16">
                <a:extLst>
                  <a:ext uri="{FF2B5EF4-FFF2-40B4-BE49-F238E27FC236}">
                    <a16:creationId xmlns:a16="http://schemas.microsoft.com/office/drawing/2014/main" id="{E1F6ACA2-CB7B-FF21-749D-DFECD7BC9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8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3281" name="Group 17">
              <a:extLst>
                <a:ext uri="{FF2B5EF4-FFF2-40B4-BE49-F238E27FC236}">
                  <a16:creationId xmlns:a16="http://schemas.microsoft.com/office/drawing/2014/main" id="{A84B021D-A9F7-62D2-329B-41360594EE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2" y="2928"/>
              <a:ext cx="864" cy="528"/>
              <a:chOff x="4512" y="714"/>
              <a:chExt cx="864" cy="528"/>
            </a:xfrm>
          </p:grpSpPr>
          <p:sp>
            <p:nvSpPr>
              <p:cNvPr id="523282" name="Rectangle 18">
                <a:extLst>
                  <a:ext uri="{FF2B5EF4-FFF2-40B4-BE49-F238E27FC236}">
                    <a16:creationId xmlns:a16="http://schemas.microsoft.com/office/drawing/2014/main" id="{333DE443-CFA1-7885-B769-6BB0BDCDE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912"/>
                <a:ext cx="864" cy="33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400" b="1"/>
                  <a:t>Vehicle Assembly</a:t>
                </a:r>
              </a:p>
            </p:txBody>
          </p:sp>
          <p:sp>
            <p:nvSpPr>
              <p:cNvPr id="523283" name="AutoShape 19">
                <a:extLst>
                  <a:ext uri="{FF2B5EF4-FFF2-40B4-BE49-F238E27FC236}">
                    <a16:creationId xmlns:a16="http://schemas.microsoft.com/office/drawing/2014/main" id="{59CAD1E6-71D4-ADF2-AA3D-7894A9689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84" name="AutoShape 20">
                <a:extLst>
                  <a:ext uri="{FF2B5EF4-FFF2-40B4-BE49-F238E27FC236}">
                    <a16:creationId xmlns:a16="http://schemas.microsoft.com/office/drawing/2014/main" id="{9B1621E1-AE33-D277-4427-49815A5B9C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85" name="AutoShape 21">
                <a:extLst>
                  <a:ext uri="{FF2B5EF4-FFF2-40B4-BE49-F238E27FC236}">
                    <a16:creationId xmlns:a16="http://schemas.microsoft.com/office/drawing/2014/main" id="{4B1B830A-614C-61D0-890B-99522EE0A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8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3286" name="Group 22">
              <a:extLst>
                <a:ext uri="{FF2B5EF4-FFF2-40B4-BE49-F238E27FC236}">
                  <a16:creationId xmlns:a16="http://schemas.microsoft.com/office/drawing/2014/main" id="{C40D326E-3CFE-EB8F-86BD-810D1A8B1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12" y="2256"/>
              <a:ext cx="864" cy="528"/>
              <a:chOff x="4512" y="714"/>
              <a:chExt cx="864" cy="528"/>
            </a:xfrm>
          </p:grpSpPr>
          <p:sp>
            <p:nvSpPr>
              <p:cNvPr id="523287" name="Rectangle 23">
                <a:extLst>
                  <a:ext uri="{FF2B5EF4-FFF2-40B4-BE49-F238E27FC236}">
                    <a16:creationId xmlns:a16="http://schemas.microsoft.com/office/drawing/2014/main" id="{C39B4B86-2669-57F2-716B-3AD9BE479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912"/>
                <a:ext cx="864" cy="33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en-US" sz="1400" b="1"/>
                  <a:t>Vehicle Assembly</a:t>
                </a:r>
              </a:p>
            </p:txBody>
          </p:sp>
          <p:sp>
            <p:nvSpPr>
              <p:cNvPr id="523288" name="AutoShape 24">
                <a:extLst>
                  <a:ext uri="{FF2B5EF4-FFF2-40B4-BE49-F238E27FC236}">
                    <a16:creationId xmlns:a16="http://schemas.microsoft.com/office/drawing/2014/main" id="{9E0E44B8-D253-91E9-016A-2917949B65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2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89" name="AutoShape 25">
                <a:extLst>
                  <a:ext uri="{FF2B5EF4-FFF2-40B4-BE49-F238E27FC236}">
                    <a16:creationId xmlns:a16="http://schemas.microsoft.com/office/drawing/2014/main" id="{56EC4ADA-92CD-03E0-039A-B8DECA06B8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3290" name="AutoShape 26">
                <a:extLst>
                  <a:ext uri="{FF2B5EF4-FFF2-40B4-BE49-F238E27FC236}">
                    <a16:creationId xmlns:a16="http://schemas.microsoft.com/office/drawing/2014/main" id="{4BA0A8E8-D4D7-2A22-EA73-E38EB9CE1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8" y="714"/>
                <a:ext cx="288" cy="198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23291" name="AutoShape 27">
              <a:extLst>
                <a:ext uri="{FF2B5EF4-FFF2-40B4-BE49-F238E27FC236}">
                  <a16:creationId xmlns:a16="http://schemas.microsoft.com/office/drawing/2014/main" id="{924A0FA2-FB2D-1768-8CF8-3EC886EE8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2" name="AutoShape 28">
              <a:extLst>
                <a:ext uri="{FF2B5EF4-FFF2-40B4-BE49-F238E27FC236}">
                  <a16:creationId xmlns:a16="http://schemas.microsoft.com/office/drawing/2014/main" id="{9B2E2696-F12C-C0B7-2B4F-CACFFDEE3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3" name="AutoShape 29">
              <a:extLst>
                <a:ext uri="{FF2B5EF4-FFF2-40B4-BE49-F238E27FC236}">
                  <a16:creationId xmlns:a16="http://schemas.microsoft.com/office/drawing/2014/main" id="{E0CBA7A4-8AAE-0487-AB89-2F44BD6AA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4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4" name="AutoShape 30">
              <a:extLst>
                <a:ext uri="{FF2B5EF4-FFF2-40B4-BE49-F238E27FC236}">
                  <a16:creationId xmlns:a16="http://schemas.microsoft.com/office/drawing/2014/main" id="{2FE5ABF4-39BF-F5AA-2E82-34CB8F6A7E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5" name="AutoShape 31">
              <a:extLst>
                <a:ext uri="{FF2B5EF4-FFF2-40B4-BE49-F238E27FC236}">
                  <a16:creationId xmlns:a16="http://schemas.microsoft.com/office/drawing/2014/main" id="{DFCE0317-FA64-1087-6E7E-BBF50E251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6" name="AutoShape 32">
              <a:extLst>
                <a:ext uri="{FF2B5EF4-FFF2-40B4-BE49-F238E27FC236}">
                  <a16:creationId xmlns:a16="http://schemas.microsoft.com/office/drawing/2014/main" id="{2C6B04BE-E9B1-8410-750D-FCD6108B7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7" name="AutoShape 33">
              <a:extLst>
                <a:ext uri="{FF2B5EF4-FFF2-40B4-BE49-F238E27FC236}">
                  <a16:creationId xmlns:a16="http://schemas.microsoft.com/office/drawing/2014/main" id="{34EC9F7B-B6BF-3755-0DB5-4EE6750AE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1632"/>
              <a:ext cx="384" cy="192"/>
            </a:xfrm>
            <a:prstGeom prst="plus">
              <a:avLst>
                <a:gd name="adj" fmla="val 2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98" name="Line 34">
              <a:extLst>
                <a:ext uri="{FF2B5EF4-FFF2-40B4-BE49-F238E27FC236}">
                  <a16:creationId xmlns:a16="http://schemas.microsoft.com/office/drawing/2014/main" id="{A4A40C81-A7C4-F4C9-0465-63BA27E55D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9" name="Line 35">
              <a:extLst>
                <a:ext uri="{FF2B5EF4-FFF2-40B4-BE49-F238E27FC236}">
                  <a16:creationId xmlns:a16="http://schemas.microsoft.com/office/drawing/2014/main" id="{44562FE5-96CB-8100-7D33-896E4BE5DF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0" name="Line 36">
              <a:extLst>
                <a:ext uri="{FF2B5EF4-FFF2-40B4-BE49-F238E27FC236}">
                  <a16:creationId xmlns:a16="http://schemas.microsoft.com/office/drawing/2014/main" id="{E02E55E5-FA36-DEA1-F919-1F399F413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8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1" name="Line 37">
              <a:extLst>
                <a:ext uri="{FF2B5EF4-FFF2-40B4-BE49-F238E27FC236}">
                  <a16:creationId xmlns:a16="http://schemas.microsoft.com/office/drawing/2014/main" id="{6DD2C11D-76B4-9D28-A71A-06FC38B950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2" name="Line 38">
              <a:extLst>
                <a:ext uri="{FF2B5EF4-FFF2-40B4-BE49-F238E27FC236}">
                  <a16:creationId xmlns:a16="http://schemas.microsoft.com/office/drawing/2014/main" id="{BD37E4EC-D5E7-786A-0133-F4A72CBA10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3" name="Line 39">
              <a:extLst>
                <a:ext uri="{FF2B5EF4-FFF2-40B4-BE49-F238E27FC236}">
                  <a16:creationId xmlns:a16="http://schemas.microsoft.com/office/drawing/2014/main" id="{1F4F7166-7E50-4E33-8EAF-A7C8827D35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4" name="Text Box 40">
              <a:extLst>
                <a:ext uri="{FF2B5EF4-FFF2-40B4-BE49-F238E27FC236}">
                  <a16:creationId xmlns:a16="http://schemas.microsoft.com/office/drawing/2014/main" id="{8B5F029B-86B1-CE6C-FE61-41B4BE6B6E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3" y="1324"/>
              <a:ext cx="181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600" b="1" i="1"/>
                <a:t>Rack Housing Transfer Line</a:t>
              </a:r>
            </a:p>
          </p:txBody>
        </p:sp>
        <p:sp>
          <p:nvSpPr>
            <p:cNvPr id="523305" name="Line 41">
              <a:extLst>
                <a:ext uri="{FF2B5EF4-FFF2-40B4-BE49-F238E27FC236}">
                  <a16:creationId xmlns:a16="http://schemas.microsoft.com/office/drawing/2014/main" id="{87369337-3B17-3473-AB26-90FE792A6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" y="172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6" name="Rectangle 42">
              <a:extLst>
                <a:ext uri="{FF2B5EF4-FFF2-40B4-BE49-F238E27FC236}">
                  <a16:creationId xmlns:a16="http://schemas.microsoft.com/office/drawing/2014/main" id="{D40FE7A3-C8B2-7E65-058A-74E30BC04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3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07" name="Rectangle 43">
              <a:extLst>
                <a:ext uri="{FF2B5EF4-FFF2-40B4-BE49-F238E27FC236}">
                  <a16:creationId xmlns:a16="http://schemas.microsoft.com/office/drawing/2014/main" id="{E5A597E1-F0D7-D8CA-7401-4047DF7464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" y="243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08" name="Rectangle 44">
              <a:extLst>
                <a:ext uri="{FF2B5EF4-FFF2-40B4-BE49-F238E27FC236}">
                  <a16:creationId xmlns:a16="http://schemas.microsoft.com/office/drawing/2014/main" id="{30F2E369-540B-14F4-0DA5-7F104189F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43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09" name="Rectangle 45">
              <a:extLst>
                <a:ext uri="{FF2B5EF4-FFF2-40B4-BE49-F238E27FC236}">
                  <a16:creationId xmlns:a16="http://schemas.microsoft.com/office/drawing/2014/main" id="{FF01438E-B08B-C3B5-56EE-632109350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535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0" name="Rectangle 46">
              <a:extLst>
                <a:ext uri="{FF2B5EF4-FFF2-40B4-BE49-F238E27FC236}">
                  <a16:creationId xmlns:a16="http://schemas.microsoft.com/office/drawing/2014/main" id="{446E2E83-2ABF-9E7C-32C2-B8027D713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2" y="2535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1" name="Rectangle 47">
              <a:extLst>
                <a:ext uri="{FF2B5EF4-FFF2-40B4-BE49-F238E27FC236}">
                  <a16:creationId xmlns:a16="http://schemas.microsoft.com/office/drawing/2014/main" id="{5AE11549-F20F-6C8B-F234-85E414DA0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0" y="2535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2" name="Rectangle 48">
              <a:extLst>
                <a:ext uri="{FF2B5EF4-FFF2-40B4-BE49-F238E27FC236}">
                  <a16:creationId xmlns:a16="http://schemas.microsoft.com/office/drawing/2014/main" id="{55CFD35D-CB83-CB1E-7ED5-58BD1EC6C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2535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3" name="Rectangle 49">
              <a:extLst>
                <a:ext uri="{FF2B5EF4-FFF2-40B4-BE49-F238E27FC236}">
                  <a16:creationId xmlns:a16="http://schemas.microsoft.com/office/drawing/2014/main" id="{B9F1C42C-24A3-E30E-3F23-1C0E0A622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67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4" name="Rectangle 50">
              <a:extLst>
                <a:ext uri="{FF2B5EF4-FFF2-40B4-BE49-F238E27FC236}">
                  <a16:creationId xmlns:a16="http://schemas.microsoft.com/office/drawing/2014/main" id="{283C27A8-BA7A-4D88-4236-3322C0F3B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6" y="267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5" name="Rectangle 51">
              <a:extLst>
                <a:ext uri="{FF2B5EF4-FFF2-40B4-BE49-F238E27FC236}">
                  <a16:creationId xmlns:a16="http://schemas.microsoft.com/office/drawing/2014/main" id="{33A88FEE-57D8-AA18-3719-047E9379C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4" y="267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6" name="Rectangle 52">
              <a:extLst>
                <a:ext uri="{FF2B5EF4-FFF2-40B4-BE49-F238E27FC236}">
                  <a16:creationId xmlns:a16="http://schemas.microsoft.com/office/drawing/2014/main" id="{7510979E-9459-ED07-92D0-1D456C42D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679"/>
              <a:ext cx="96" cy="96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17" name="AutoShape 53">
              <a:extLst>
                <a:ext uri="{FF2B5EF4-FFF2-40B4-BE49-F238E27FC236}">
                  <a16:creationId xmlns:a16="http://schemas.microsoft.com/office/drawing/2014/main" id="{DC45DBBD-1F62-7132-86C3-72D5FF8A2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3735"/>
              <a:ext cx="144" cy="144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3318" name="AutoShape 54">
              <a:extLst>
                <a:ext uri="{FF2B5EF4-FFF2-40B4-BE49-F238E27FC236}">
                  <a16:creationId xmlns:a16="http://schemas.microsoft.com/office/drawing/2014/main" id="{7E6A24DE-131E-156B-444D-CD465B4BE91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160" y="3735"/>
              <a:ext cx="144" cy="144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3319" name="Line 55">
              <a:extLst>
                <a:ext uri="{FF2B5EF4-FFF2-40B4-BE49-F238E27FC236}">
                  <a16:creationId xmlns:a16="http://schemas.microsoft.com/office/drawing/2014/main" id="{4602FA9D-73DB-9258-7A6A-0DB52043F8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" y="3639"/>
              <a:ext cx="1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0" name="Line 56">
              <a:extLst>
                <a:ext uri="{FF2B5EF4-FFF2-40B4-BE49-F238E27FC236}">
                  <a16:creationId xmlns:a16="http://schemas.microsoft.com/office/drawing/2014/main" id="{80E11F97-1EEE-5533-120C-D34FB95C2FE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6" y="2535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1" name="Line 57">
              <a:extLst>
                <a:ext uri="{FF2B5EF4-FFF2-40B4-BE49-F238E27FC236}">
                  <a16:creationId xmlns:a16="http://schemas.microsoft.com/office/drawing/2014/main" id="{5D530EBC-8C42-5D87-1593-1FA759DB4F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2535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2" name="Line 58">
              <a:extLst>
                <a:ext uri="{FF2B5EF4-FFF2-40B4-BE49-F238E27FC236}">
                  <a16:creationId xmlns:a16="http://schemas.microsoft.com/office/drawing/2014/main" id="{37566644-B791-160D-5497-478428742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535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3" name="Line 59">
              <a:extLst>
                <a:ext uri="{FF2B5EF4-FFF2-40B4-BE49-F238E27FC236}">
                  <a16:creationId xmlns:a16="http://schemas.microsoft.com/office/drawing/2014/main" id="{9EAD1807-6C3F-7F5F-30E6-6A68E79608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823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4" name="Line 60">
              <a:extLst>
                <a:ext uri="{FF2B5EF4-FFF2-40B4-BE49-F238E27FC236}">
                  <a16:creationId xmlns:a16="http://schemas.microsoft.com/office/drawing/2014/main" id="{111ADA97-7EF4-8849-FDFD-5B1FE59B88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823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5" name="Line 61">
              <a:extLst>
                <a:ext uri="{FF2B5EF4-FFF2-40B4-BE49-F238E27FC236}">
                  <a16:creationId xmlns:a16="http://schemas.microsoft.com/office/drawing/2014/main" id="{613FB406-6A76-90D4-AAD2-168BAAC5D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6" y="3639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6" name="Line 62">
              <a:extLst>
                <a:ext uri="{FF2B5EF4-FFF2-40B4-BE49-F238E27FC236}">
                  <a16:creationId xmlns:a16="http://schemas.microsoft.com/office/drawing/2014/main" id="{0F903221-74D8-EB67-68F7-A81F88B23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8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7" name="Line 63">
              <a:extLst>
                <a:ext uri="{FF2B5EF4-FFF2-40B4-BE49-F238E27FC236}">
                  <a16:creationId xmlns:a16="http://schemas.microsoft.com/office/drawing/2014/main" id="{AE755CE3-233A-26C6-7D63-9B177D3D4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3063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8" name="Line 64">
              <a:extLst>
                <a:ext uri="{FF2B5EF4-FFF2-40B4-BE49-F238E27FC236}">
                  <a16:creationId xmlns:a16="http://schemas.microsoft.com/office/drawing/2014/main" id="{75A6772F-8506-3B36-F643-C1E8D941BA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88" y="28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9" name="Oval 65">
              <a:extLst>
                <a:ext uri="{FF2B5EF4-FFF2-40B4-BE49-F238E27FC236}">
                  <a16:creationId xmlns:a16="http://schemas.microsoft.com/office/drawing/2014/main" id="{973D0C87-2927-5862-A589-299DD0DF9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58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0" name="Oval 66">
              <a:extLst>
                <a:ext uri="{FF2B5EF4-FFF2-40B4-BE49-F238E27FC236}">
                  <a16:creationId xmlns:a16="http://schemas.microsoft.com/office/drawing/2014/main" id="{B3E7E1CF-B012-8226-7D33-E6042ABCD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282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1" name="Oval 67">
              <a:extLst>
                <a:ext uri="{FF2B5EF4-FFF2-40B4-BE49-F238E27FC236}">
                  <a16:creationId xmlns:a16="http://schemas.microsoft.com/office/drawing/2014/main" id="{87DF820C-FE89-B80B-5987-6C683379D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06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2" name="Oval 68">
              <a:extLst>
                <a:ext uri="{FF2B5EF4-FFF2-40B4-BE49-F238E27FC236}">
                  <a16:creationId xmlns:a16="http://schemas.microsoft.com/office/drawing/2014/main" id="{DB1DDECA-5664-A08E-8F50-DED429957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330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3" name="Oval 69">
              <a:extLst>
                <a:ext uri="{FF2B5EF4-FFF2-40B4-BE49-F238E27FC236}">
                  <a16:creationId xmlns:a16="http://schemas.microsoft.com/office/drawing/2014/main" id="{C9136021-6E4C-D5E2-0676-751F020AB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4" name="Oval 70">
              <a:extLst>
                <a:ext uri="{FF2B5EF4-FFF2-40B4-BE49-F238E27FC236}">
                  <a16:creationId xmlns:a16="http://schemas.microsoft.com/office/drawing/2014/main" id="{01AC1015-9FFA-49CF-700F-B56CAB970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5" name="Oval 71">
              <a:extLst>
                <a:ext uri="{FF2B5EF4-FFF2-40B4-BE49-F238E27FC236}">
                  <a16:creationId xmlns:a16="http://schemas.microsoft.com/office/drawing/2014/main" id="{761BCE90-8F2F-73C6-44B6-F311C97C3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6" name="Oval 72">
              <a:extLst>
                <a:ext uri="{FF2B5EF4-FFF2-40B4-BE49-F238E27FC236}">
                  <a16:creationId xmlns:a16="http://schemas.microsoft.com/office/drawing/2014/main" id="{45AA6F5B-4802-A5C6-8FE9-CD18992A7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7" name="Oval 73">
              <a:extLst>
                <a:ext uri="{FF2B5EF4-FFF2-40B4-BE49-F238E27FC236}">
                  <a16:creationId xmlns:a16="http://schemas.microsoft.com/office/drawing/2014/main" id="{5D195A64-707C-65ED-01D1-9E64822A5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8" name="Oval 74">
              <a:extLst>
                <a:ext uri="{FF2B5EF4-FFF2-40B4-BE49-F238E27FC236}">
                  <a16:creationId xmlns:a16="http://schemas.microsoft.com/office/drawing/2014/main" id="{93C5C613-150F-D34E-76F9-B64B2FC9B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39" name="Oval 75">
              <a:extLst>
                <a:ext uri="{FF2B5EF4-FFF2-40B4-BE49-F238E27FC236}">
                  <a16:creationId xmlns:a16="http://schemas.microsoft.com/office/drawing/2014/main" id="{D3CABD4F-9DBA-3736-2F16-1A21761FB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0" name="Oval 76">
              <a:extLst>
                <a:ext uri="{FF2B5EF4-FFF2-40B4-BE49-F238E27FC236}">
                  <a16:creationId xmlns:a16="http://schemas.microsoft.com/office/drawing/2014/main" id="{6A4C2513-8241-A994-3B16-12049D250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1" name="Oval 77">
              <a:extLst>
                <a:ext uri="{FF2B5EF4-FFF2-40B4-BE49-F238E27FC236}">
                  <a16:creationId xmlns:a16="http://schemas.microsoft.com/office/drawing/2014/main" id="{83DBE9A1-8E3B-4429-20E1-7CF8C9617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2" name="Oval 78">
              <a:extLst>
                <a:ext uri="{FF2B5EF4-FFF2-40B4-BE49-F238E27FC236}">
                  <a16:creationId xmlns:a16="http://schemas.microsoft.com/office/drawing/2014/main" id="{07F6CFA6-31D0-D403-3277-D909D2F24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3" name="Oval 79">
              <a:extLst>
                <a:ext uri="{FF2B5EF4-FFF2-40B4-BE49-F238E27FC236}">
                  <a16:creationId xmlns:a16="http://schemas.microsoft.com/office/drawing/2014/main" id="{F799FBB9-85E4-54FB-B7E2-A2C1956A8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4" name="Oval 80">
              <a:extLst>
                <a:ext uri="{FF2B5EF4-FFF2-40B4-BE49-F238E27FC236}">
                  <a16:creationId xmlns:a16="http://schemas.microsoft.com/office/drawing/2014/main" id="{14E9B9F5-0476-55A6-E3D2-89F94A8FB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5" name="Oval 81">
              <a:extLst>
                <a:ext uri="{FF2B5EF4-FFF2-40B4-BE49-F238E27FC236}">
                  <a16:creationId xmlns:a16="http://schemas.microsoft.com/office/drawing/2014/main" id="{61638CD7-C113-E382-7F8D-462387E81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54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6" name="Oval 82">
              <a:extLst>
                <a:ext uri="{FF2B5EF4-FFF2-40B4-BE49-F238E27FC236}">
                  <a16:creationId xmlns:a16="http://schemas.microsoft.com/office/drawing/2014/main" id="{CC4E57FA-4DCE-2222-4CDF-2D8C200A4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111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7" name="Oval 83">
              <a:extLst>
                <a:ext uri="{FF2B5EF4-FFF2-40B4-BE49-F238E27FC236}">
                  <a16:creationId xmlns:a16="http://schemas.microsoft.com/office/drawing/2014/main" id="{F4BD7507-1256-87A6-691E-A77618102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8" name="Oval 84">
              <a:extLst>
                <a:ext uri="{FF2B5EF4-FFF2-40B4-BE49-F238E27FC236}">
                  <a16:creationId xmlns:a16="http://schemas.microsoft.com/office/drawing/2014/main" id="{92B0FB01-233D-705D-F62A-593690D76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49" name="Oval 85">
              <a:extLst>
                <a:ext uri="{FF2B5EF4-FFF2-40B4-BE49-F238E27FC236}">
                  <a16:creationId xmlns:a16="http://schemas.microsoft.com/office/drawing/2014/main" id="{2605EB3A-73B2-847F-25CF-CE31A83CF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0" name="Oval 86">
              <a:extLst>
                <a:ext uri="{FF2B5EF4-FFF2-40B4-BE49-F238E27FC236}">
                  <a16:creationId xmlns:a16="http://schemas.microsoft.com/office/drawing/2014/main" id="{DFC2A5F8-612B-4AC4-75BC-88E6C09D0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1" name="Oval 87">
              <a:extLst>
                <a:ext uri="{FF2B5EF4-FFF2-40B4-BE49-F238E27FC236}">
                  <a16:creationId xmlns:a16="http://schemas.microsoft.com/office/drawing/2014/main" id="{72F1E089-DA5B-5455-0E4A-13322BC26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296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2" name="Oval 88">
              <a:extLst>
                <a:ext uri="{FF2B5EF4-FFF2-40B4-BE49-F238E27FC236}">
                  <a16:creationId xmlns:a16="http://schemas.microsoft.com/office/drawing/2014/main" id="{BF823785-F348-153E-587A-E7CBA2A42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3" name="Oval 89">
              <a:extLst>
                <a:ext uri="{FF2B5EF4-FFF2-40B4-BE49-F238E27FC236}">
                  <a16:creationId xmlns:a16="http://schemas.microsoft.com/office/drawing/2014/main" id="{4CD1C238-9F1F-4FE1-7817-55182A84C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4" name="Oval 90">
              <a:extLst>
                <a:ext uri="{FF2B5EF4-FFF2-40B4-BE49-F238E27FC236}">
                  <a16:creationId xmlns:a16="http://schemas.microsoft.com/office/drawing/2014/main" id="{7306A375-40AF-294E-2B7E-C0EE5AAA9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5" name="Oval 91">
              <a:extLst>
                <a:ext uri="{FF2B5EF4-FFF2-40B4-BE49-F238E27FC236}">
                  <a16:creationId xmlns:a16="http://schemas.microsoft.com/office/drawing/2014/main" id="{84EE2F78-EEB4-74B2-8485-6C9A75284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727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6" name="Oval 92">
              <a:extLst>
                <a:ext uri="{FF2B5EF4-FFF2-40B4-BE49-F238E27FC236}">
                  <a16:creationId xmlns:a16="http://schemas.microsoft.com/office/drawing/2014/main" id="{4FFE33C8-FDCA-D609-18B0-E4EB1DAF0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583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7" name="Oval 93">
              <a:extLst>
                <a:ext uri="{FF2B5EF4-FFF2-40B4-BE49-F238E27FC236}">
                  <a16:creationId xmlns:a16="http://schemas.microsoft.com/office/drawing/2014/main" id="{DE62FB23-1A69-6C12-9228-3AF68430E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2439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358" name="Oval 94">
              <a:extLst>
                <a:ext uri="{FF2B5EF4-FFF2-40B4-BE49-F238E27FC236}">
                  <a16:creationId xmlns:a16="http://schemas.microsoft.com/office/drawing/2014/main" id="{9C5EB93B-6F87-3206-FCB3-B3F8772AA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439"/>
              <a:ext cx="96" cy="192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523359" name="AutoShape 95">
              <a:extLst>
                <a:ext uri="{FF2B5EF4-FFF2-40B4-BE49-F238E27FC236}">
                  <a16:creationId xmlns:a16="http://schemas.microsoft.com/office/drawing/2014/main" id="{55562137-E3A1-F51B-481C-5BCC5B8B7FA3}"/>
                </a:ext>
              </a:extLst>
            </p:cNvPr>
            <p:cNvCxnSpPr>
              <a:cxnSpLocks noChangeShapeType="1"/>
              <a:stCxn id="523273" idx="3"/>
              <a:endCxn id="523282" idx="1"/>
            </p:cNvCxnSpPr>
            <p:nvPr/>
          </p:nvCxnSpPr>
          <p:spPr bwMode="auto">
            <a:xfrm>
              <a:off x="3600" y="3111"/>
              <a:ext cx="912" cy="18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3360" name="AutoShape 96">
              <a:extLst>
                <a:ext uri="{FF2B5EF4-FFF2-40B4-BE49-F238E27FC236}">
                  <a16:creationId xmlns:a16="http://schemas.microsoft.com/office/drawing/2014/main" id="{8B806F51-D60E-EEBE-D0CE-6E18642A31CD}"/>
                </a:ext>
              </a:extLst>
            </p:cNvPr>
            <p:cNvCxnSpPr>
              <a:cxnSpLocks noChangeShapeType="1"/>
              <a:stCxn id="523273" idx="3"/>
              <a:endCxn id="523287" idx="1"/>
            </p:cNvCxnSpPr>
            <p:nvPr/>
          </p:nvCxnSpPr>
          <p:spPr bwMode="auto">
            <a:xfrm flipV="1">
              <a:off x="3600" y="2619"/>
              <a:ext cx="912" cy="492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3361" name="AutoShape 97">
              <a:extLst>
                <a:ext uri="{FF2B5EF4-FFF2-40B4-BE49-F238E27FC236}">
                  <a16:creationId xmlns:a16="http://schemas.microsoft.com/office/drawing/2014/main" id="{C8B51ABC-B552-4E61-C076-68E46E1329EA}"/>
                </a:ext>
              </a:extLst>
            </p:cNvPr>
            <p:cNvCxnSpPr>
              <a:cxnSpLocks noChangeShapeType="1"/>
              <a:stCxn id="523273" idx="3"/>
              <a:endCxn id="523277" idx="1"/>
            </p:cNvCxnSpPr>
            <p:nvPr/>
          </p:nvCxnSpPr>
          <p:spPr bwMode="auto">
            <a:xfrm flipV="1">
              <a:off x="3600" y="1941"/>
              <a:ext cx="912" cy="1170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3362" name="Text Box 98">
              <a:extLst>
                <a:ext uri="{FF2B5EF4-FFF2-40B4-BE49-F238E27FC236}">
                  <a16:creationId xmlns:a16="http://schemas.microsoft.com/office/drawing/2014/main" id="{D6D398AB-D980-369D-F5B8-6DD838777F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" y="2064"/>
              <a:ext cx="79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 i="1"/>
                <a:t>Assembly</a:t>
              </a:r>
            </a:p>
          </p:txBody>
        </p:sp>
        <p:sp>
          <p:nvSpPr>
            <p:cNvPr id="523363" name="Line 99">
              <a:extLst>
                <a:ext uri="{FF2B5EF4-FFF2-40B4-BE49-F238E27FC236}">
                  <a16:creationId xmlns:a16="http://schemas.microsoft.com/office/drawing/2014/main" id="{3ABE214C-1A67-32CD-8EDD-0FECDD79B0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7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4" name="Line 100">
              <a:extLst>
                <a:ext uri="{FF2B5EF4-FFF2-40B4-BE49-F238E27FC236}">
                  <a16:creationId xmlns:a16="http://schemas.microsoft.com/office/drawing/2014/main" id="{945AF98A-2275-F9AB-AB28-12A361081C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196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6" name="Rectangle 4">
            <a:extLst>
              <a:ext uri="{FF2B5EF4-FFF2-40B4-BE49-F238E27FC236}">
                <a16:creationId xmlns:a16="http://schemas.microsoft.com/office/drawing/2014/main" id="{CC6E84A4-6A19-5B5B-4B96-B96D88CB93CF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altLang="en-US"/>
              <a:t>Pseudo Cell</a:t>
            </a:r>
          </a:p>
        </p:txBody>
      </p:sp>
      <p:sp>
        <p:nvSpPr>
          <p:cNvPr id="525336" name="Text Box 24">
            <a:extLst>
              <a:ext uri="{FF2B5EF4-FFF2-40B4-BE49-F238E27FC236}">
                <a16:creationId xmlns:a16="http://schemas.microsoft.com/office/drawing/2014/main" id="{30DBC3AB-FDBC-71A3-A354-8110C56B6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5339" name="Group 27">
            <a:extLst>
              <a:ext uri="{FF2B5EF4-FFF2-40B4-BE49-F238E27FC236}">
                <a16:creationId xmlns:a16="http://schemas.microsoft.com/office/drawing/2014/main" id="{33057219-BAC9-E6E1-7803-E0C1080FC748}"/>
              </a:ext>
            </a:extLst>
          </p:cNvPr>
          <p:cNvGrpSpPr>
            <a:grpSpLocks/>
          </p:cNvGrpSpPr>
          <p:nvPr/>
        </p:nvGrpSpPr>
        <p:grpSpPr bwMode="auto">
          <a:xfrm>
            <a:off x="355600" y="1562100"/>
            <a:ext cx="8248650" cy="2857500"/>
            <a:chOff x="192" y="144"/>
            <a:chExt cx="5196" cy="1800"/>
          </a:xfrm>
        </p:grpSpPr>
        <p:sp>
          <p:nvSpPr>
            <p:cNvPr id="525340" name="Rectangle 28">
              <a:extLst>
                <a:ext uri="{FF2B5EF4-FFF2-40B4-BE49-F238E27FC236}">
                  <a16:creationId xmlns:a16="http://schemas.microsoft.com/office/drawing/2014/main" id="{3E1FA925-CDE9-585C-8B0E-DD298C8DB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1" name="Rectangle 29">
              <a:extLst>
                <a:ext uri="{FF2B5EF4-FFF2-40B4-BE49-F238E27FC236}">
                  <a16:creationId xmlns:a16="http://schemas.microsoft.com/office/drawing/2014/main" id="{35BB0147-F0EC-0337-F680-2AD4D61885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2" name="Rectangle 30">
              <a:extLst>
                <a:ext uri="{FF2B5EF4-FFF2-40B4-BE49-F238E27FC236}">
                  <a16:creationId xmlns:a16="http://schemas.microsoft.com/office/drawing/2014/main" id="{7644BF98-3BCB-917B-5A49-4FB213B9F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91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3" name="Rectangle 31">
              <a:extLst>
                <a:ext uri="{FF2B5EF4-FFF2-40B4-BE49-F238E27FC236}">
                  <a16:creationId xmlns:a16="http://schemas.microsoft.com/office/drawing/2014/main" id="{AEE4A2F5-5799-8420-F0DA-A41CD75B6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91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4" name="Rectangle 32">
              <a:extLst>
                <a:ext uri="{FF2B5EF4-FFF2-40B4-BE49-F238E27FC236}">
                  <a16:creationId xmlns:a16="http://schemas.microsoft.com/office/drawing/2014/main" id="{87D3FA32-B295-2032-E23B-B776BBAED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96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5" name="Rectangle 33">
              <a:extLst>
                <a:ext uri="{FF2B5EF4-FFF2-40B4-BE49-F238E27FC236}">
                  <a16:creationId xmlns:a16="http://schemas.microsoft.com/office/drawing/2014/main" id="{5EB1C786-D185-2456-212B-B758D14CE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96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6" name="Rectangle 34">
              <a:extLst>
                <a:ext uri="{FF2B5EF4-FFF2-40B4-BE49-F238E27FC236}">
                  <a16:creationId xmlns:a16="http://schemas.microsoft.com/office/drawing/2014/main" id="{F50A0F44-7AEA-C09F-7A25-AC114CFFD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81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7" name="Rectangle 35">
              <a:extLst>
                <a:ext uri="{FF2B5EF4-FFF2-40B4-BE49-F238E27FC236}">
                  <a16:creationId xmlns:a16="http://schemas.microsoft.com/office/drawing/2014/main" id="{04C66AEA-5BDE-AE97-84B8-912D0D376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81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8" name="Rectangle 36">
              <a:extLst>
                <a:ext uri="{FF2B5EF4-FFF2-40B4-BE49-F238E27FC236}">
                  <a16:creationId xmlns:a16="http://schemas.microsoft.com/office/drawing/2014/main" id="{EC3B0092-8AA7-01D3-614C-499453F72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86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49" name="Rectangle 37">
              <a:extLst>
                <a:ext uri="{FF2B5EF4-FFF2-40B4-BE49-F238E27FC236}">
                  <a16:creationId xmlns:a16="http://schemas.microsoft.com/office/drawing/2014/main" id="{7E46FB8C-4D83-4F3E-B2C4-04ED50AAE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86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0" name="Rectangle 38">
              <a:extLst>
                <a:ext uri="{FF2B5EF4-FFF2-40B4-BE49-F238E27FC236}">
                  <a16:creationId xmlns:a16="http://schemas.microsoft.com/office/drawing/2014/main" id="{3104EB45-B668-F47D-DC3E-467F84577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96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1" name="Rectangle 39">
              <a:extLst>
                <a:ext uri="{FF2B5EF4-FFF2-40B4-BE49-F238E27FC236}">
                  <a16:creationId xmlns:a16="http://schemas.microsoft.com/office/drawing/2014/main" id="{B99AE488-F65C-B280-30A7-9BCC4657E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96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2" name="Rectangle 40">
              <a:extLst>
                <a:ext uri="{FF2B5EF4-FFF2-40B4-BE49-F238E27FC236}">
                  <a16:creationId xmlns:a16="http://schemas.microsoft.com/office/drawing/2014/main" id="{A7ACF76E-2C5A-17C8-2FFB-5286FB8D1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91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3" name="Rectangle 41">
              <a:extLst>
                <a:ext uri="{FF2B5EF4-FFF2-40B4-BE49-F238E27FC236}">
                  <a16:creationId xmlns:a16="http://schemas.microsoft.com/office/drawing/2014/main" id="{A95A64CC-7111-2B7C-AE67-EA5D5DC3A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4" name="Rectangle 42">
              <a:extLst>
                <a:ext uri="{FF2B5EF4-FFF2-40B4-BE49-F238E27FC236}">
                  <a16:creationId xmlns:a16="http://schemas.microsoft.com/office/drawing/2014/main" id="{8CEFDB61-543D-35C9-BAC3-3B3444696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5" name="Rectangle 43">
              <a:extLst>
                <a:ext uri="{FF2B5EF4-FFF2-40B4-BE49-F238E27FC236}">
                  <a16:creationId xmlns:a16="http://schemas.microsoft.com/office/drawing/2014/main" id="{F3983F3D-E681-65BE-E3F4-4E67BE0AF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6" name="Rectangle 44">
              <a:extLst>
                <a:ext uri="{FF2B5EF4-FFF2-40B4-BE49-F238E27FC236}">
                  <a16:creationId xmlns:a16="http://schemas.microsoft.com/office/drawing/2014/main" id="{88B10206-7428-F9F9-6776-D9FBBEE2A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7" name="Rectangle 45">
              <a:extLst>
                <a:ext uri="{FF2B5EF4-FFF2-40B4-BE49-F238E27FC236}">
                  <a16:creationId xmlns:a16="http://schemas.microsoft.com/office/drawing/2014/main" id="{35CAF6AA-4478-485F-4C37-16315F2BE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8" name="Rectangle 46">
              <a:extLst>
                <a:ext uri="{FF2B5EF4-FFF2-40B4-BE49-F238E27FC236}">
                  <a16:creationId xmlns:a16="http://schemas.microsoft.com/office/drawing/2014/main" id="{C5E669A6-9B74-3EFC-753A-0FA52E5BE1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59" name="Rectangle 47">
              <a:extLst>
                <a:ext uri="{FF2B5EF4-FFF2-40B4-BE49-F238E27FC236}">
                  <a16:creationId xmlns:a16="http://schemas.microsoft.com/office/drawing/2014/main" id="{E5478FAB-C077-3503-999E-615F13B4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60" name="Rectangle 48">
              <a:extLst>
                <a:ext uri="{FF2B5EF4-FFF2-40B4-BE49-F238E27FC236}">
                  <a16:creationId xmlns:a16="http://schemas.microsoft.com/office/drawing/2014/main" id="{F4FB9F90-D851-7EA3-1E04-A53BC09AF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61" name="Rectangle 49">
              <a:extLst>
                <a:ext uri="{FF2B5EF4-FFF2-40B4-BE49-F238E27FC236}">
                  <a16:creationId xmlns:a16="http://schemas.microsoft.com/office/drawing/2014/main" id="{CF485E8E-9293-AE73-FB8D-B6CFB6B95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62" name="Rectangle 50">
              <a:extLst>
                <a:ext uri="{FF2B5EF4-FFF2-40B4-BE49-F238E27FC236}">
                  <a16:creationId xmlns:a16="http://schemas.microsoft.com/office/drawing/2014/main" id="{FAE62A55-4EB1-3E0A-04DF-B742CBA40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63" name="Rectangle 51">
              <a:extLst>
                <a:ext uri="{FF2B5EF4-FFF2-40B4-BE49-F238E27FC236}">
                  <a16:creationId xmlns:a16="http://schemas.microsoft.com/office/drawing/2014/main" id="{F6E8B37C-6902-A42E-821F-2F05D84E9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64" name="Rectangle 52">
              <a:extLst>
                <a:ext uri="{FF2B5EF4-FFF2-40B4-BE49-F238E27FC236}">
                  <a16:creationId xmlns:a16="http://schemas.microsoft.com/office/drawing/2014/main" id="{ACDF0AE5-1106-4BEB-C922-E8C11EDD2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525365" name="Object 53">
              <a:extLst>
                <a:ext uri="{FF2B5EF4-FFF2-40B4-BE49-F238E27FC236}">
                  <a16:creationId xmlns:a16="http://schemas.microsoft.com/office/drawing/2014/main" id="{1EF27670-B2CE-FB86-018F-45226F8024A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456" y="144"/>
            <a:ext cx="1932" cy="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8333333" imgH="2886478" progId="MSPhotoEd.3">
                    <p:embed/>
                  </p:oleObj>
                </mc:Choice>
                <mc:Fallback>
                  <p:oleObj r:id="rId2" imgW="8333333" imgH="2886478" progId="MSPhotoEd.3">
                    <p:embed/>
                    <p:pic>
                      <p:nvPicPr>
                        <p:cNvPr id="0" name="Object 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62817"/>
                        <a:stretch>
                          <a:fillRect/>
                        </a:stretch>
                      </p:blipFill>
                      <p:spPr bwMode="auto">
                        <a:xfrm>
                          <a:off x="3456" y="144"/>
                          <a:ext cx="1932" cy="18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25366" name="Rectangle 54">
              <a:extLst>
                <a:ext uri="{FF2B5EF4-FFF2-40B4-BE49-F238E27FC236}">
                  <a16:creationId xmlns:a16="http://schemas.microsoft.com/office/drawing/2014/main" id="{0C5A6732-8EFE-531E-6596-C4B570646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240"/>
              <a:ext cx="672" cy="5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Turning</a:t>
              </a:r>
            </a:p>
            <a:p>
              <a:pPr algn="ctr"/>
              <a:r>
                <a:rPr lang="en-US" altLang="en-US" sz="1000" b="1"/>
                <a:t>(Operation 10)</a:t>
              </a:r>
            </a:p>
          </p:txBody>
        </p:sp>
        <p:sp>
          <p:nvSpPr>
            <p:cNvPr id="525367" name="Rectangle 55">
              <a:extLst>
                <a:ext uri="{FF2B5EF4-FFF2-40B4-BE49-F238E27FC236}">
                  <a16:creationId xmlns:a16="http://schemas.microsoft.com/office/drawing/2014/main" id="{55D76086-B284-99FD-E140-E2CDD1D77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" y="1344"/>
              <a:ext cx="672" cy="5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Turning</a:t>
              </a:r>
            </a:p>
            <a:p>
              <a:pPr algn="ctr"/>
              <a:r>
                <a:rPr lang="en-US" altLang="en-US" sz="1000" b="1"/>
                <a:t>(Operation 20)</a:t>
              </a:r>
            </a:p>
          </p:txBody>
        </p:sp>
        <p:sp>
          <p:nvSpPr>
            <p:cNvPr id="525368" name="Rectangle 56">
              <a:extLst>
                <a:ext uri="{FF2B5EF4-FFF2-40B4-BE49-F238E27FC236}">
                  <a16:creationId xmlns:a16="http://schemas.microsoft.com/office/drawing/2014/main" id="{D5EA8839-D317-6E46-3534-F2B056F6B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40"/>
              <a:ext cx="912" cy="528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Milling</a:t>
              </a:r>
            </a:p>
            <a:p>
              <a:pPr algn="ctr"/>
              <a:r>
                <a:rPr lang="en-US" altLang="en-US" sz="1000" b="1"/>
                <a:t>(Operation 30)</a:t>
              </a:r>
            </a:p>
          </p:txBody>
        </p:sp>
        <p:sp>
          <p:nvSpPr>
            <p:cNvPr id="525369" name="Rectangle 57">
              <a:extLst>
                <a:ext uri="{FF2B5EF4-FFF2-40B4-BE49-F238E27FC236}">
                  <a16:creationId xmlns:a16="http://schemas.microsoft.com/office/drawing/2014/main" id="{43CEA1A8-B710-CA52-25B7-B25FC31A8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1344"/>
              <a:ext cx="912" cy="528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Turning</a:t>
              </a:r>
            </a:p>
            <a:p>
              <a:pPr algn="ctr"/>
              <a:r>
                <a:rPr lang="en-US" altLang="en-US" sz="1000" b="1"/>
                <a:t>(Operation 40)</a:t>
              </a:r>
            </a:p>
          </p:txBody>
        </p:sp>
        <p:sp>
          <p:nvSpPr>
            <p:cNvPr id="525370" name="Rectangle 58">
              <a:extLst>
                <a:ext uri="{FF2B5EF4-FFF2-40B4-BE49-F238E27FC236}">
                  <a16:creationId xmlns:a16="http://schemas.microsoft.com/office/drawing/2014/main" id="{379975D9-85B9-87B9-4C73-3C6EE29EE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40"/>
              <a:ext cx="816" cy="5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Shaving</a:t>
              </a:r>
            </a:p>
            <a:p>
              <a:pPr algn="ctr"/>
              <a:r>
                <a:rPr lang="en-US" altLang="en-US" sz="1000" b="1"/>
                <a:t>(Operation 50)</a:t>
              </a:r>
            </a:p>
          </p:txBody>
        </p:sp>
        <p:sp>
          <p:nvSpPr>
            <p:cNvPr id="525371" name="Rectangle 59">
              <a:extLst>
                <a:ext uri="{FF2B5EF4-FFF2-40B4-BE49-F238E27FC236}">
                  <a16:creationId xmlns:a16="http://schemas.microsoft.com/office/drawing/2014/main" id="{51593E08-3FFD-8F6D-32C2-3216D6FB3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344"/>
              <a:ext cx="816" cy="5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Shaving</a:t>
              </a:r>
            </a:p>
            <a:p>
              <a:pPr algn="ctr"/>
              <a:r>
                <a:rPr lang="en-US" altLang="en-US" sz="1000" b="1"/>
                <a:t>(Operation 60)</a:t>
              </a:r>
            </a:p>
          </p:txBody>
        </p:sp>
        <p:sp>
          <p:nvSpPr>
            <p:cNvPr id="525372" name="AutoShape 60">
              <a:extLst>
                <a:ext uri="{FF2B5EF4-FFF2-40B4-BE49-F238E27FC236}">
                  <a16:creationId xmlns:a16="http://schemas.microsoft.com/office/drawing/2014/main" id="{2A34EDCE-5A23-A442-B0F1-9F3BA2FFA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768"/>
              <a:ext cx="192" cy="576"/>
            </a:xfrm>
            <a:prstGeom prst="downArrow">
              <a:avLst>
                <a:gd name="adj1" fmla="val 50000"/>
                <a:gd name="adj2" fmla="val 7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5373" name="AutoShape 61">
              <a:extLst>
                <a:ext uri="{FF2B5EF4-FFF2-40B4-BE49-F238E27FC236}">
                  <a16:creationId xmlns:a16="http://schemas.microsoft.com/office/drawing/2014/main" id="{1D3B1BDB-9BE0-14DE-3CC0-47CE4A4DB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768"/>
              <a:ext cx="192" cy="576"/>
            </a:xfrm>
            <a:prstGeom prst="downArrow">
              <a:avLst>
                <a:gd name="adj1" fmla="val 50000"/>
                <a:gd name="adj2" fmla="val 7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5374" name="AutoShape 62">
              <a:extLst>
                <a:ext uri="{FF2B5EF4-FFF2-40B4-BE49-F238E27FC236}">
                  <a16:creationId xmlns:a16="http://schemas.microsoft.com/office/drawing/2014/main" id="{A71A51BC-3E26-156A-578A-4FA07C6232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768"/>
              <a:ext cx="192" cy="576"/>
            </a:xfrm>
            <a:prstGeom prst="downArrow">
              <a:avLst>
                <a:gd name="adj1" fmla="val 50000"/>
                <a:gd name="adj2" fmla="val 7500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525375" name="AutoShape 63">
              <a:extLst>
                <a:ext uri="{FF2B5EF4-FFF2-40B4-BE49-F238E27FC236}">
                  <a16:creationId xmlns:a16="http://schemas.microsoft.com/office/drawing/2014/main" id="{AA27766F-9D0B-81A9-457D-54AD77962B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504" y="1032"/>
              <a:ext cx="336" cy="288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76" name="Line 64">
              <a:extLst>
                <a:ext uri="{FF2B5EF4-FFF2-40B4-BE49-F238E27FC236}">
                  <a16:creationId xmlns:a16="http://schemas.microsoft.com/office/drawing/2014/main" id="{8DE3E3D1-60F9-12F9-82A5-1C50C2D85E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77" name="Line 65">
              <a:extLst>
                <a:ext uri="{FF2B5EF4-FFF2-40B4-BE49-F238E27FC236}">
                  <a16:creationId xmlns:a16="http://schemas.microsoft.com/office/drawing/2014/main" id="{491EEFB7-FF64-A310-A942-F41316AA99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8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78" name="Line 66">
              <a:extLst>
                <a:ext uri="{FF2B5EF4-FFF2-40B4-BE49-F238E27FC236}">
                  <a16:creationId xmlns:a16="http://schemas.microsoft.com/office/drawing/2014/main" id="{14887557-01F6-9FD3-2053-43F23E579D3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912" y="120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79" name="Rectangle 67">
              <a:extLst>
                <a:ext uri="{FF2B5EF4-FFF2-40B4-BE49-F238E27FC236}">
                  <a16:creationId xmlns:a16="http://schemas.microsoft.com/office/drawing/2014/main" id="{530942F9-91D3-1167-D109-6BCFD17DC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0" name="Rectangle 68">
              <a:extLst>
                <a:ext uri="{FF2B5EF4-FFF2-40B4-BE49-F238E27FC236}">
                  <a16:creationId xmlns:a16="http://schemas.microsoft.com/office/drawing/2014/main" id="{FB275580-EE92-AEFF-BD1C-13440BE6D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00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1" name="Rectangle 69">
              <a:extLst>
                <a:ext uri="{FF2B5EF4-FFF2-40B4-BE49-F238E27FC236}">
                  <a16:creationId xmlns:a16="http://schemas.microsoft.com/office/drawing/2014/main" id="{45CB8E8C-1573-E227-0354-3B0A104BE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2" name="Rectangle 70">
              <a:extLst>
                <a:ext uri="{FF2B5EF4-FFF2-40B4-BE49-F238E27FC236}">
                  <a16:creationId xmlns:a16="http://schemas.microsoft.com/office/drawing/2014/main" id="{07A877A2-B08D-F596-EDAD-16D055FAC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3" name="Rectangle 71">
              <a:extLst>
                <a:ext uri="{FF2B5EF4-FFF2-40B4-BE49-F238E27FC236}">
                  <a16:creationId xmlns:a16="http://schemas.microsoft.com/office/drawing/2014/main" id="{9A6C6C6B-8015-64FA-9EE0-657A7A08A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4" name="Rectangle 72">
              <a:extLst>
                <a:ext uri="{FF2B5EF4-FFF2-40B4-BE49-F238E27FC236}">
                  <a16:creationId xmlns:a16="http://schemas.microsoft.com/office/drawing/2014/main" id="{5E5A6353-9746-BD65-619C-A8A897517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5" name="Rectangle 73">
              <a:extLst>
                <a:ext uri="{FF2B5EF4-FFF2-40B4-BE49-F238E27FC236}">
                  <a16:creationId xmlns:a16="http://schemas.microsoft.com/office/drawing/2014/main" id="{092A2AA0-8BE7-5AF0-B733-DC3F38AEB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6" name="Rectangle 74">
              <a:extLst>
                <a:ext uri="{FF2B5EF4-FFF2-40B4-BE49-F238E27FC236}">
                  <a16:creationId xmlns:a16="http://schemas.microsoft.com/office/drawing/2014/main" id="{DC5375EF-D446-A590-4CD8-B0B6630E1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7" name="Rectangle 75">
              <a:extLst>
                <a:ext uri="{FF2B5EF4-FFF2-40B4-BE49-F238E27FC236}">
                  <a16:creationId xmlns:a16="http://schemas.microsoft.com/office/drawing/2014/main" id="{C91F6E0A-1925-CB1D-D95E-C8B118FF55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8" name="Rectangle 76">
              <a:extLst>
                <a:ext uri="{FF2B5EF4-FFF2-40B4-BE49-F238E27FC236}">
                  <a16:creationId xmlns:a16="http://schemas.microsoft.com/office/drawing/2014/main" id="{16E7BF18-392F-C5BD-5CA2-34A4E86B8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89" name="Rectangle 77">
              <a:extLst>
                <a:ext uri="{FF2B5EF4-FFF2-40B4-BE49-F238E27FC236}">
                  <a16:creationId xmlns:a16="http://schemas.microsoft.com/office/drawing/2014/main" id="{1AA9E7DD-0D1B-38ED-0914-5428143EE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0" name="Rectangle 78">
              <a:extLst>
                <a:ext uri="{FF2B5EF4-FFF2-40B4-BE49-F238E27FC236}">
                  <a16:creationId xmlns:a16="http://schemas.microsoft.com/office/drawing/2014/main" id="{2C9DDF1C-AD13-172C-074B-DC41F8738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1" name="Line 79">
              <a:extLst>
                <a:ext uri="{FF2B5EF4-FFF2-40B4-BE49-F238E27FC236}">
                  <a16:creationId xmlns:a16="http://schemas.microsoft.com/office/drawing/2014/main" id="{0EACF649-A20A-629D-716A-BAF67DF66F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92" name="Line 80">
              <a:extLst>
                <a:ext uri="{FF2B5EF4-FFF2-40B4-BE49-F238E27FC236}">
                  <a16:creationId xmlns:a16="http://schemas.microsoft.com/office/drawing/2014/main" id="{BDA06F8A-F9DD-120D-5058-B73C1937C7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93" name="Line 81">
              <a:extLst>
                <a:ext uri="{FF2B5EF4-FFF2-40B4-BE49-F238E27FC236}">
                  <a16:creationId xmlns:a16="http://schemas.microsoft.com/office/drawing/2014/main" id="{A0C271C3-8C54-DEDA-9E88-FCF7FF4674A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064" y="120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394" name="Rectangle 82">
              <a:extLst>
                <a:ext uri="{FF2B5EF4-FFF2-40B4-BE49-F238E27FC236}">
                  <a16:creationId xmlns:a16="http://schemas.microsoft.com/office/drawing/2014/main" id="{B9067196-770A-FA12-79E9-C513F1855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5" name="Rectangle 83">
              <a:extLst>
                <a:ext uri="{FF2B5EF4-FFF2-40B4-BE49-F238E27FC236}">
                  <a16:creationId xmlns:a16="http://schemas.microsoft.com/office/drawing/2014/main" id="{0EF0B217-2106-9348-0084-3EC6739A3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056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6" name="Rectangle 84">
              <a:extLst>
                <a:ext uri="{FF2B5EF4-FFF2-40B4-BE49-F238E27FC236}">
                  <a16:creationId xmlns:a16="http://schemas.microsoft.com/office/drawing/2014/main" id="{FE8B1641-C347-5218-221C-0B30774E4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7" name="Rectangle 85">
              <a:extLst>
                <a:ext uri="{FF2B5EF4-FFF2-40B4-BE49-F238E27FC236}">
                  <a16:creationId xmlns:a16="http://schemas.microsoft.com/office/drawing/2014/main" id="{6E0B4AFA-5856-477D-B4E4-3625CEEC38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104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8" name="Rectangle 86">
              <a:extLst>
                <a:ext uri="{FF2B5EF4-FFF2-40B4-BE49-F238E27FC236}">
                  <a16:creationId xmlns:a16="http://schemas.microsoft.com/office/drawing/2014/main" id="{91CF8EF9-2019-1DBE-397B-B34E478C3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399" name="Rectangle 87">
              <a:extLst>
                <a:ext uri="{FF2B5EF4-FFF2-40B4-BE49-F238E27FC236}">
                  <a16:creationId xmlns:a16="http://schemas.microsoft.com/office/drawing/2014/main" id="{1A1410EF-797C-7267-975A-A32A451F6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152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0" name="Rectangle 88">
              <a:extLst>
                <a:ext uri="{FF2B5EF4-FFF2-40B4-BE49-F238E27FC236}">
                  <a16:creationId xmlns:a16="http://schemas.microsoft.com/office/drawing/2014/main" id="{CE036452-996B-4D9A-859B-A6DB962CD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1" name="Rectangle 89">
              <a:extLst>
                <a:ext uri="{FF2B5EF4-FFF2-40B4-BE49-F238E27FC236}">
                  <a16:creationId xmlns:a16="http://schemas.microsoft.com/office/drawing/2014/main" id="{F7523139-681B-3F5F-67CB-F196C3742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200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2" name="Rectangle 90">
              <a:extLst>
                <a:ext uri="{FF2B5EF4-FFF2-40B4-BE49-F238E27FC236}">
                  <a16:creationId xmlns:a16="http://schemas.microsoft.com/office/drawing/2014/main" id="{B77CCDD2-6CE3-C8BA-A1A6-F1AC075A7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3" name="Rectangle 91">
              <a:extLst>
                <a:ext uri="{FF2B5EF4-FFF2-40B4-BE49-F238E27FC236}">
                  <a16:creationId xmlns:a16="http://schemas.microsoft.com/office/drawing/2014/main" id="{575A2C3A-3C96-4874-5906-01DFB3088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248"/>
              <a:ext cx="96" cy="4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4" name="Line 92">
              <a:extLst>
                <a:ext uri="{FF2B5EF4-FFF2-40B4-BE49-F238E27FC236}">
                  <a16:creationId xmlns:a16="http://schemas.microsoft.com/office/drawing/2014/main" id="{854C0038-1FAD-1F69-EA24-935A6469A3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405" name="Line 93">
              <a:extLst>
                <a:ext uri="{FF2B5EF4-FFF2-40B4-BE49-F238E27FC236}">
                  <a16:creationId xmlns:a16="http://schemas.microsoft.com/office/drawing/2014/main" id="{71F47161-5FCD-19A7-2673-4E0450160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912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406" name="Line 94">
              <a:extLst>
                <a:ext uri="{FF2B5EF4-FFF2-40B4-BE49-F238E27FC236}">
                  <a16:creationId xmlns:a16="http://schemas.microsoft.com/office/drawing/2014/main" id="{59D0D84C-32EB-40ED-0302-64DBD7836E7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312" y="120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407" name="AutoShape 95">
              <a:extLst>
                <a:ext uri="{FF2B5EF4-FFF2-40B4-BE49-F238E27FC236}">
                  <a16:creationId xmlns:a16="http://schemas.microsoft.com/office/drawing/2014/main" id="{80F399AE-BC7B-FBD8-1064-02A477159D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1656" y="1032"/>
              <a:ext cx="336" cy="288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8" name="AutoShape 96">
              <a:extLst>
                <a:ext uri="{FF2B5EF4-FFF2-40B4-BE49-F238E27FC236}">
                  <a16:creationId xmlns:a16="http://schemas.microsoft.com/office/drawing/2014/main" id="{57FE2616-737B-7B55-70EE-980FA0BD89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2904" y="1032"/>
              <a:ext cx="336" cy="288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09" name="AutoShape 97">
              <a:extLst>
                <a:ext uri="{FF2B5EF4-FFF2-40B4-BE49-F238E27FC236}">
                  <a16:creationId xmlns:a16="http://schemas.microsoft.com/office/drawing/2014/main" id="{FBB8A0A0-2284-18DE-4EB7-2326478B38A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800000" flipH="1" flipV="1">
              <a:off x="1008" y="768"/>
              <a:ext cx="336" cy="288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5410" name="AutoShape 98">
              <a:extLst>
                <a:ext uri="{FF2B5EF4-FFF2-40B4-BE49-F238E27FC236}">
                  <a16:creationId xmlns:a16="http://schemas.microsoft.com/office/drawing/2014/main" id="{27716B0C-DBA2-FD85-FB5A-FD811D00340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800000" flipH="1" flipV="1">
              <a:off x="2160" y="768"/>
              <a:ext cx="336" cy="288"/>
            </a:xfrm>
            <a:custGeom>
              <a:avLst/>
              <a:gdLst>
                <a:gd name="G0" fmla="+- 9257 0 0"/>
                <a:gd name="G1" fmla="+- 18514 0 0"/>
                <a:gd name="G2" fmla="+- 7200 0 0"/>
                <a:gd name="G3" fmla="*/ 9257 1 2"/>
                <a:gd name="G4" fmla="+- G3 10800 0"/>
                <a:gd name="G5" fmla="+- 21600 9257 18514"/>
                <a:gd name="G6" fmla="+- 18514 7200 0"/>
                <a:gd name="G7" fmla="*/ G6 1 2"/>
                <a:gd name="G8" fmla="*/ 18514 2 1"/>
                <a:gd name="G9" fmla="+- G8 0 21600"/>
                <a:gd name="G10" fmla="*/ 21600 G0 G1"/>
                <a:gd name="G11" fmla="*/ 21600 G4 G1"/>
                <a:gd name="G12" fmla="*/ 21600 G5 G1"/>
                <a:gd name="G13" fmla="*/ 21600 G7 G1"/>
                <a:gd name="G14" fmla="*/ 18514 1 2"/>
                <a:gd name="G15" fmla="+- G5 0 G4"/>
                <a:gd name="G16" fmla="+- G0 0 G4"/>
                <a:gd name="G17" fmla="*/ G2 G15 G16"/>
                <a:gd name="T0" fmla="*/ 15429 w 21600"/>
                <a:gd name="T1" fmla="*/ 0 h 21600"/>
                <a:gd name="T2" fmla="*/ 9257 w 21600"/>
                <a:gd name="T3" fmla="*/ 7200 h 21600"/>
                <a:gd name="T4" fmla="*/ 0 w 21600"/>
                <a:gd name="T5" fmla="*/ 18001 h 21600"/>
                <a:gd name="T6" fmla="*/ 9257 w 21600"/>
                <a:gd name="T7" fmla="*/ 21600 h 21600"/>
                <a:gd name="T8" fmla="*/ 18514 w 21600"/>
                <a:gd name="T9" fmla="*/ 15000 h 21600"/>
                <a:gd name="T10" fmla="*/ 21600 w 21600"/>
                <a:gd name="T11" fmla="*/ 7200 h 21600"/>
                <a:gd name="T12" fmla="*/ 17694720 60000 65536"/>
                <a:gd name="T13" fmla="*/ 11796480 60000 65536"/>
                <a:gd name="T14" fmla="*/ 11796480 60000 65536"/>
                <a:gd name="T15" fmla="*/ 5898240 60000 65536"/>
                <a:gd name="T16" fmla="*/ 0 60000 65536"/>
                <a:gd name="T17" fmla="*/ 0 60000 65536"/>
                <a:gd name="T18" fmla="*/ 0 w 21600"/>
                <a:gd name="T19" fmla="*/ G12 h 21600"/>
                <a:gd name="T20" fmla="*/ G1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429" y="0"/>
                  </a:moveTo>
                  <a:lnTo>
                    <a:pt x="9257" y="7200"/>
                  </a:lnTo>
                  <a:lnTo>
                    <a:pt x="12343" y="7200"/>
                  </a:lnTo>
                  <a:lnTo>
                    <a:pt x="12343" y="1440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200"/>
                  </a:lnTo>
                  <a:lnTo>
                    <a:pt x="21600" y="7200"/>
                  </a:lnTo>
                  <a:close/>
                </a:path>
              </a:pathLst>
            </a:cu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4" name="Rectangle 4">
            <a:extLst>
              <a:ext uri="{FF2B5EF4-FFF2-40B4-BE49-F238E27FC236}">
                <a16:creationId xmlns:a16="http://schemas.microsoft.com/office/drawing/2014/main" id="{F981978D-5EF3-4CDD-2848-D275E5C189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Assembly or Machining Cell</a:t>
            </a:r>
          </a:p>
        </p:txBody>
      </p:sp>
      <p:sp>
        <p:nvSpPr>
          <p:cNvPr id="527366" name="Rectangle 6">
            <a:extLst>
              <a:ext uri="{FF2B5EF4-FFF2-40B4-BE49-F238E27FC236}">
                <a16:creationId xmlns:a16="http://schemas.microsoft.com/office/drawing/2014/main" id="{2E9CB5D8-613A-F817-7438-C18F66F3E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144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7367" name="Text Box 7">
            <a:extLst>
              <a:ext uri="{FF2B5EF4-FFF2-40B4-BE49-F238E27FC236}">
                <a16:creationId xmlns:a16="http://schemas.microsoft.com/office/drawing/2014/main" id="{49076301-905B-1856-4094-49FF38B8AA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1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7369" name="Rectangle 9">
            <a:extLst>
              <a:ext uri="{FF2B5EF4-FFF2-40B4-BE49-F238E27FC236}">
                <a16:creationId xmlns:a16="http://schemas.microsoft.com/office/drawing/2014/main" id="{5543E8E4-370E-2996-CDD9-D95F105100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0" y="76200"/>
            <a:ext cx="1905000" cy="6705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7370" name="Rectangle 10">
            <a:extLst>
              <a:ext uri="{FF2B5EF4-FFF2-40B4-BE49-F238E27FC236}">
                <a16:creationId xmlns:a16="http://schemas.microsoft.com/office/drawing/2014/main" id="{02916E6C-3F6E-16C9-D512-0DEB4C8DA8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1447800"/>
            <a:ext cx="2895600" cy="587375"/>
          </a:xfrm>
          <a:prstGeom prst="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Wheel Fabrication/Assembly</a:t>
            </a:r>
          </a:p>
        </p:txBody>
      </p:sp>
      <p:sp>
        <p:nvSpPr>
          <p:cNvPr id="527371" name="Rectangle 11">
            <a:extLst>
              <a:ext uri="{FF2B5EF4-FFF2-40B4-BE49-F238E27FC236}">
                <a16:creationId xmlns:a16="http://schemas.microsoft.com/office/drawing/2014/main" id="{52AA6CC9-584E-0144-9170-C7B5838A5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228600"/>
            <a:ext cx="1201738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Engine/ Transmission to Frame Assembly</a:t>
            </a:r>
          </a:p>
        </p:txBody>
      </p:sp>
      <p:sp>
        <p:nvSpPr>
          <p:cNvPr id="527372" name="Rectangle 12">
            <a:extLst>
              <a:ext uri="{FF2B5EF4-FFF2-40B4-BE49-F238E27FC236}">
                <a16:creationId xmlns:a16="http://schemas.microsoft.com/office/drawing/2014/main" id="{CB779A61-55EE-4099-8E70-EAF9CE4C06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1524000"/>
            <a:ext cx="1201738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Wheel/Brake to Frame Assembly</a:t>
            </a:r>
          </a:p>
        </p:txBody>
      </p:sp>
      <p:sp>
        <p:nvSpPr>
          <p:cNvPr id="527373" name="Rectangle 13">
            <a:extLst>
              <a:ext uri="{FF2B5EF4-FFF2-40B4-BE49-F238E27FC236}">
                <a16:creationId xmlns:a16="http://schemas.microsoft.com/office/drawing/2014/main" id="{80D4C146-E512-EC62-958B-4DC81597F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2819400"/>
            <a:ext cx="1201738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Body to Frame Assembly</a:t>
            </a:r>
          </a:p>
        </p:txBody>
      </p:sp>
      <p:sp>
        <p:nvSpPr>
          <p:cNvPr id="527374" name="Rectangle 14">
            <a:extLst>
              <a:ext uri="{FF2B5EF4-FFF2-40B4-BE49-F238E27FC236}">
                <a16:creationId xmlns:a16="http://schemas.microsoft.com/office/drawing/2014/main" id="{CBA2205D-32A4-ADBA-64B7-38414AE2F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4114800"/>
            <a:ext cx="1201738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Final Electrical Assembly</a:t>
            </a:r>
          </a:p>
        </p:txBody>
      </p:sp>
      <p:sp>
        <p:nvSpPr>
          <p:cNvPr id="527375" name="Rectangle 15">
            <a:extLst>
              <a:ext uri="{FF2B5EF4-FFF2-40B4-BE49-F238E27FC236}">
                <a16:creationId xmlns:a16="http://schemas.microsoft.com/office/drawing/2014/main" id="{592B903D-4D6D-F085-B36E-298A3C615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5410200"/>
            <a:ext cx="1201738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Final Trim Assembly</a:t>
            </a:r>
          </a:p>
        </p:txBody>
      </p:sp>
      <p:sp>
        <p:nvSpPr>
          <p:cNvPr id="527376" name="Rectangle 16">
            <a:extLst>
              <a:ext uri="{FF2B5EF4-FFF2-40B4-BE49-F238E27FC236}">
                <a16:creationId xmlns:a16="http://schemas.microsoft.com/office/drawing/2014/main" id="{C9D28697-45EC-61B3-DB60-21574A0392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2209800"/>
            <a:ext cx="2895600" cy="587375"/>
          </a:xfrm>
          <a:prstGeom prst="rect">
            <a:avLst/>
          </a:prstGeom>
          <a:solidFill>
            <a:srgbClr val="66FF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200" b="1"/>
              <a:t>Brake Fabrication/Assembly</a:t>
            </a:r>
          </a:p>
        </p:txBody>
      </p:sp>
      <p:sp>
        <p:nvSpPr>
          <p:cNvPr id="527377" name="Freeform 17">
            <a:extLst>
              <a:ext uri="{FF2B5EF4-FFF2-40B4-BE49-F238E27FC236}">
                <a16:creationId xmlns:a16="http://schemas.microsoft.com/office/drawing/2014/main" id="{DC0DCF3B-5B5D-9E50-20B9-52C410821A02}"/>
              </a:ext>
            </a:extLst>
          </p:cNvPr>
          <p:cNvSpPr>
            <a:spLocks/>
          </p:cNvSpPr>
          <p:nvPr/>
        </p:nvSpPr>
        <p:spPr bwMode="auto">
          <a:xfrm>
            <a:off x="3314700" y="1092200"/>
            <a:ext cx="1752600" cy="508000"/>
          </a:xfrm>
          <a:custGeom>
            <a:avLst/>
            <a:gdLst>
              <a:gd name="T0" fmla="*/ 0 w 1104"/>
              <a:gd name="T1" fmla="*/ 128 h 320"/>
              <a:gd name="T2" fmla="*/ 336 w 1104"/>
              <a:gd name="T3" fmla="*/ 32 h 320"/>
              <a:gd name="T4" fmla="*/ 1104 w 1104"/>
              <a:gd name="T5" fmla="*/ 32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04" h="320">
                <a:moveTo>
                  <a:pt x="0" y="128"/>
                </a:moveTo>
                <a:cubicBezTo>
                  <a:pt x="76" y="64"/>
                  <a:pt x="152" y="0"/>
                  <a:pt x="336" y="32"/>
                </a:cubicBezTo>
                <a:cubicBezTo>
                  <a:pt x="520" y="64"/>
                  <a:pt x="976" y="272"/>
                  <a:pt x="1104" y="320"/>
                </a:cubicBezTo>
              </a:path>
            </a:pathLst>
          </a:custGeom>
          <a:noFill/>
          <a:ln w="28575" cmpd="sng">
            <a:solidFill>
              <a:srgbClr val="0000FF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7378" name="Freeform 18">
            <a:extLst>
              <a:ext uri="{FF2B5EF4-FFF2-40B4-BE49-F238E27FC236}">
                <a16:creationId xmlns:a16="http://schemas.microsoft.com/office/drawing/2014/main" id="{B9D715AF-FB8A-9346-ED1A-9747053F554F}"/>
              </a:ext>
            </a:extLst>
          </p:cNvPr>
          <p:cNvSpPr>
            <a:spLocks/>
          </p:cNvSpPr>
          <p:nvPr/>
        </p:nvSpPr>
        <p:spPr bwMode="auto">
          <a:xfrm flipV="1">
            <a:off x="3390900" y="2616200"/>
            <a:ext cx="1752600" cy="508000"/>
          </a:xfrm>
          <a:custGeom>
            <a:avLst/>
            <a:gdLst>
              <a:gd name="T0" fmla="*/ 0 w 1104"/>
              <a:gd name="T1" fmla="*/ 128 h 320"/>
              <a:gd name="T2" fmla="*/ 336 w 1104"/>
              <a:gd name="T3" fmla="*/ 32 h 320"/>
              <a:gd name="T4" fmla="*/ 1104 w 1104"/>
              <a:gd name="T5" fmla="*/ 320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04" h="320">
                <a:moveTo>
                  <a:pt x="0" y="128"/>
                </a:moveTo>
                <a:cubicBezTo>
                  <a:pt x="76" y="64"/>
                  <a:pt x="152" y="0"/>
                  <a:pt x="336" y="32"/>
                </a:cubicBezTo>
                <a:cubicBezTo>
                  <a:pt x="520" y="64"/>
                  <a:pt x="976" y="272"/>
                  <a:pt x="1104" y="320"/>
                </a:cubicBezTo>
              </a:path>
            </a:pathLst>
          </a:custGeom>
          <a:noFill/>
          <a:ln w="28575" cmpd="sng">
            <a:solidFill>
              <a:srgbClr val="CC0000"/>
            </a:solidFill>
            <a:round/>
            <a:headEnd type="arrow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7379" name="Text Box 19">
            <a:extLst>
              <a:ext uri="{FF2B5EF4-FFF2-40B4-BE49-F238E27FC236}">
                <a16:creationId xmlns:a16="http://schemas.microsoft.com/office/drawing/2014/main" id="{37314463-18CE-1184-7A20-3AA0F3E622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2938" y="892175"/>
            <a:ext cx="1339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i="1"/>
              <a:t>Parts Flow</a:t>
            </a:r>
          </a:p>
        </p:txBody>
      </p:sp>
      <p:sp>
        <p:nvSpPr>
          <p:cNvPr id="527380" name="Text Box 20">
            <a:extLst>
              <a:ext uri="{FF2B5EF4-FFF2-40B4-BE49-F238E27FC236}">
                <a16:creationId xmlns:a16="http://schemas.microsoft.com/office/drawing/2014/main" id="{27DDF21C-2446-92CF-6FBF-CCE5B34431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0" y="3214688"/>
            <a:ext cx="152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800" b="1" i="1"/>
              <a:t>Information Flow</a:t>
            </a:r>
          </a:p>
        </p:txBody>
      </p:sp>
      <p:sp>
        <p:nvSpPr>
          <p:cNvPr id="527381" name="Text Box 21">
            <a:extLst>
              <a:ext uri="{FF2B5EF4-FFF2-40B4-BE49-F238E27FC236}">
                <a16:creationId xmlns:a16="http://schemas.microsoft.com/office/drawing/2014/main" id="{759FF699-3DA1-7AA7-6037-7978A056A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2703513"/>
            <a:ext cx="1263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i="1"/>
              <a:t>Assembly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2" name="Rectangle 4">
            <a:extLst>
              <a:ext uri="{FF2B5EF4-FFF2-40B4-BE49-F238E27FC236}">
                <a16:creationId xmlns:a16="http://schemas.microsoft.com/office/drawing/2014/main" id="{0B59354C-1542-F87E-52E5-2728BC4B98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Linked Cell System</a:t>
            </a:r>
          </a:p>
        </p:txBody>
      </p:sp>
      <p:sp>
        <p:nvSpPr>
          <p:cNvPr id="529415" name="Text Box 7">
            <a:extLst>
              <a:ext uri="{FF2B5EF4-FFF2-40B4-BE49-F238E27FC236}">
                <a16:creationId xmlns:a16="http://schemas.microsoft.com/office/drawing/2014/main" id="{677988F1-476F-4CF4-B96C-6E9E0AE65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93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9416" name="Rectangle 8">
            <a:extLst>
              <a:ext uri="{FF2B5EF4-FFF2-40B4-BE49-F238E27FC236}">
                <a16:creationId xmlns:a16="http://schemas.microsoft.com/office/drawing/2014/main" id="{980C786D-17D6-2B33-C9F1-787F28575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4648200"/>
            <a:ext cx="990600" cy="555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400" b="1"/>
              <a:t>Molding</a:t>
            </a:r>
          </a:p>
        </p:txBody>
      </p:sp>
      <p:sp>
        <p:nvSpPr>
          <p:cNvPr id="529417" name="Rectangle 9">
            <a:extLst>
              <a:ext uri="{FF2B5EF4-FFF2-40B4-BE49-F238E27FC236}">
                <a16:creationId xmlns:a16="http://schemas.microsoft.com/office/drawing/2014/main" id="{F0A5976B-CF0C-9499-9AF2-B310F7139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657725"/>
            <a:ext cx="1371600" cy="523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400" b="1"/>
              <a:t>Raw Materials</a:t>
            </a:r>
          </a:p>
        </p:txBody>
      </p:sp>
      <p:sp>
        <p:nvSpPr>
          <p:cNvPr id="529418" name="AutoShape 10">
            <a:extLst>
              <a:ext uri="{FF2B5EF4-FFF2-40B4-BE49-F238E27FC236}">
                <a16:creationId xmlns:a16="http://schemas.microsoft.com/office/drawing/2014/main" id="{69FF833B-378C-3490-BAAC-29689C6C8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343400"/>
            <a:ext cx="457200" cy="3143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19" name="AutoShape 11">
            <a:extLst>
              <a:ext uri="{FF2B5EF4-FFF2-40B4-BE49-F238E27FC236}">
                <a16:creationId xmlns:a16="http://schemas.microsoft.com/office/drawing/2014/main" id="{01A56136-112F-DA1A-4177-EF02990EE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343400"/>
            <a:ext cx="457200" cy="3143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0" name="AutoShape 12">
            <a:extLst>
              <a:ext uri="{FF2B5EF4-FFF2-40B4-BE49-F238E27FC236}">
                <a16:creationId xmlns:a16="http://schemas.microsoft.com/office/drawing/2014/main" id="{8ADCA1F3-A16C-4DD9-4D2E-1E1B92498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4343400"/>
            <a:ext cx="457200" cy="314325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1" name="Rectangle 13">
            <a:extLst>
              <a:ext uri="{FF2B5EF4-FFF2-40B4-BE49-F238E27FC236}">
                <a16:creationId xmlns:a16="http://schemas.microsoft.com/office/drawing/2014/main" id="{1E053E04-DD1E-6B91-6B82-B247606E8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648200"/>
            <a:ext cx="1066800" cy="555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400" b="1"/>
              <a:t>Assembly &amp; Paint</a:t>
            </a:r>
          </a:p>
        </p:txBody>
      </p:sp>
      <p:sp>
        <p:nvSpPr>
          <p:cNvPr id="529422" name="Rectangle 14">
            <a:extLst>
              <a:ext uri="{FF2B5EF4-FFF2-40B4-BE49-F238E27FC236}">
                <a16:creationId xmlns:a16="http://schemas.microsoft.com/office/drawing/2014/main" id="{877932C0-8C5A-FF34-9EFB-C7E3C48BB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648200"/>
            <a:ext cx="908050" cy="555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sz="1400" b="1"/>
              <a:t>Staging</a:t>
            </a:r>
          </a:p>
        </p:txBody>
      </p:sp>
      <p:pic>
        <p:nvPicPr>
          <p:cNvPr id="529423" name="Picture 15">
            <a:extLst>
              <a:ext uri="{FF2B5EF4-FFF2-40B4-BE49-F238E27FC236}">
                <a16:creationId xmlns:a16="http://schemas.microsoft.com/office/drawing/2014/main" id="{8B13264A-BF77-004F-8C3A-9B52DA886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3276600"/>
            <a:ext cx="1600200" cy="56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9424" name="Picture 16">
            <a:extLst>
              <a:ext uri="{FF2B5EF4-FFF2-40B4-BE49-F238E27FC236}">
                <a16:creationId xmlns:a16="http://schemas.microsoft.com/office/drawing/2014/main" id="{C3EE742D-49C1-C360-C12D-7DFE737BF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61250" y="4772025"/>
            <a:ext cx="13716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9425" name="Rectangle 17">
            <a:extLst>
              <a:ext uri="{FF2B5EF4-FFF2-40B4-BE49-F238E27FC236}">
                <a16:creationId xmlns:a16="http://schemas.microsoft.com/office/drawing/2014/main" id="{01D21EC6-D4BF-9811-59E6-D3F7F6F6D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6" name="Rectangle 18">
            <a:extLst>
              <a:ext uri="{FF2B5EF4-FFF2-40B4-BE49-F238E27FC236}">
                <a16:creationId xmlns:a16="http://schemas.microsoft.com/office/drawing/2014/main" id="{78DDB331-EBCF-F04D-5C63-C99D9B99E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7" name="Rectangle 19">
            <a:extLst>
              <a:ext uri="{FF2B5EF4-FFF2-40B4-BE49-F238E27FC236}">
                <a16:creationId xmlns:a16="http://schemas.microsoft.com/office/drawing/2014/main" id="{E076688A-33E3-3A71-5DF4-E121C7811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8" name="Rectangle 20">
            <a:extLst>
              <a:ext uri="{FF2B5EF4-FFF2-40B4-BE49-F238E27FC236}">
                <a16:creationId xmlns:a16="http://schemas.microsoft.com/office/drawing/2014/main" id="{B9D84899-44FC-DA11-43EC-B85D3077D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29" name="Rectangle 21">
            <a:extLst>
              <a:ext uri="{FF2B5EF4-FFF2-40B4-BE49-F238E27FC236}">
                <a16:creationId xmlns:a16="http://schemas.microsoft.com/office/drawing/2014/main" id="{0D41D2D5-FA4F-9594-D3D0-32A011E99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D3A55194-9BF8-0763-E5BB-50B72A877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1" name="Rectangle 23">
            <a:extLst>
              <a:ext uri="{FF2B5EF4-FFF2-40B4-BE49-F238E27FC236}">
                <a16:creationId xmlns:a16="http://schemas.microsoft.com/office/drawing/2014/main" id="{DFA775A3-2013-4470-437E-7978779A4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2" name="Rectangle 24">
            <a:extLst>
              <a:ext uri="{FF2B5EF4-FFF2-40B4-BE49-F238E27FC236}">
                <a16:creationId xmlns:a16="http://schemas.microsoft.com/office/drawing/2014/main" id="{63C2C412-FC83-6875-6E3A-0FB86DB6B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3" name="Rectangle 25">
            <a:extLst>
              <a:ext uri="{FF2B5EF4-FFF2-40B4-BE49-F238E27FC236}">
                <a16:creationId xmlns:a16="http://schemas.microsoft.com/office/drawing/2014/main" id="{7D40BD0A-DB4E-CFB8-F544-BF5BDC8C1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4" name="Rectangle 26">
            <a:extLst>
              <a:ext uri="{FF2B5EF4-FFF2-40B4-BE49-F238E27FC236}">
                <a16:creationId xmlns:a16="http://schemas.microsoft.com/office/drawing/2014/main" id="{A06FFB5E-55BE-0594-35FE-54744B8A9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5" name="Rectangle 27">
            <a:extLst>
              <a:ext uri="{FF2B5EF4-FFF2-40B4-BE49-F238E27FC236}">
                <a16:creationId xmlns:a16="http://schemas.microsoft.com/office/drawing/2014/main" id="{73BB5680-4FC3-7981-2ED7-F7EB0EEF4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6" name="Rectangle 28">
            <a:extLst>
              <a:ext uri="{FF2B5EF4-FFF2-40B4-BE49-F238E27FC236}">
                <a16:creationId xmlns:a16="http://schemas.microsoft.com/office/drawing/2014/main" id="{F9A1DBBA-D704-EC78-112B-49492853A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7" name="AutoShape 29">
            <a:extLst>
              <a:ext uri="{FF2B5EF4-FFF2-40B4-BE49-F238E27FC236}">
                <a16:creationId xmlns:a16="http://schemas.microsoft.com/office/drawing/2014/main" id="{7F7931C6-D736-44CC-65AD-A7ECB29E1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724400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8" name="AutoShape 30">
            <a:extLst>
              <a:ext uri="{FF2B5EF4-FFF2-40B4-BE49-F238E27FC236}">
                <a16:creationId xmlns:a16="http://schemas.microsoft.com/office/drawing/2014/main" id="{B9B076E5-42D1-A23F-BB87-C592F8153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0250" y="4724400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39" name="AutoShape 31">
            <a:extLst>
              <a:ext uri="{FF2B5EF4-FFF2-40B4-BE49-F238E27FC236}">
                <a16:creationId xmlns:a16="http://schemas.microsoft.com/office/drawing/2014/main" id="{DB53C037-A964-B1C3-417D-37E01384F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800600"/>
            <a:ext cx="304800" cy="381000"/>
          </a:xfrm>
          <a:prstGeom prst="curvedRightArrow">
            <a:avLst>
              <a:gd name="adj1" fmla="val 25000"/>
              <a:gd name="adj2" fmla="val 50000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0" name="AutoShape 32">
            <a:extLst>
              <a:ext uri="{FF2B5EF4-FFF2-40B4-BE49-F238E27FC236}">
                <a16:creationId xmlns:a16="http://schemas.microsoft.com/office/drawing/2014/main" id="{E524BB9B-8CE3-F642-3537-832DD9687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4800600"/>
            <a:ext cx="304800" cy="381000"/>
          </a:xfrm>
          <a:prstGeom prst="curvedRightArrow">
            <a:avLst>
              <a:gd name="adj1" fmla="val 25000"/>
              <a:gd name="adj2" fmla="val 50000"/>
              <a:gd name="adj3" fmla="val 33333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1" name="Text Box 33">
            <a:extLst>
              <a:ext uri="{FF2B5EF4-FFF2-40B4-BE49-F238E27FC236}">
                <a16:creationId xmlns:a16="http://schemas.microsoft.com/office/drawing/2014/main" id="{0230E769-A3E9-3F93-D83B-81FEA6A32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5272088"/>
            <a:ext cx="191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i="1"/>
              <a:t>Finished Goods</a:t>
            </a:r>
          </a:p>
        </p:txBody>
      </p:sp>
      <p:sp>
        <p:nvSpPr>
          <p:cNvPr id="529442" name="Text Box 34">
            <a:extLst>
              <a:ext uri="{FF2B5EF4-FFF2-40B4-BE49-F238E27FC236}">
                <a16:creationId xmlns:a16="http://schemas.microsoft.com/office/drawing/2014/main" id="{850354E7-1C2C-916A-1920-A36EFD692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3900488"/>
            <a:ext cx="102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i="1"/>
              <a:t>Kanban</a:t>
            </a:r>
          </a:p>
        </p:txBody>
      </p:sp>
      <p:sp>
        <p:nvSpPr>
          <p:cNvPr id="529443" name="Rectangle 35">
            <a:extLst>
              <a:ext uri="{FF2B5EF4-FFF2-40B4-BE49-F238E27FC236}">
                <a16:creationId xmlns:a16="http://schemas.microsoft.com/office/drawing/2014/main" id="{6F6E346F-E35B-85BD-4425-03B83F0A9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3352800"/>
            <a:ext cx="228600" cy="1524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4" name="Rectangle 36">
            <a:extLst>
              <a:ext uri="{FF2B5EF4-FFF2-40B4-BE49-F238E27FC236}">
                <a16:creationId xmlns:a16="http://schemas.microsoft.com/office/drawing/2014/main" id="{134C5EDF-C0B0-EA26-4D12-52162C3115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352800"/>
            <a:ext cx="228600" cy="152400"/>
          </a:xfrm>
          <a:prstGeom prst="rect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5" name="Rectangle 37">
            <a:extLst>
              <a:ext uri="{FF2B5EF4-FFF2-40B4-BE49-F238E27FC236}">
                <a16:creationId xmlns:a16="http://schemas.microsoft.com/office/drawing/2014/main" id="{204BA92C-9C6D-6827-0D5F-B961FFD657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3352800"/>
            <a:ext cx="228600" cy="152400"/>
          </a:xfrm>
          <a:prstGeom prst="rect">
            <a:avLst/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6" name="Rectangle 38">
            <a:extLst>
              <a:ext uri="{FF2B5EF4-FFF2-40B4-BE49-F238E27FC236}">
                <a16:creationId xmlns:a16="http://schemas.microsoft.com/office/drawing/2014/main" id="{3107D584-4F77-C253-0359-001648370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7" name="Rectangle 39">
            <a:extLst>
              <a:ext uri="{FF2B5EF4-FFF2-40B4-BE49-F238E27FC236}">
                <a16:creationId xmlns:a16="http://schemas.microsoft.com/office/drawing/2014/main" id="{CC83039C-9370-2E03-D6B3-8342C2A2E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47244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8" name="Rectangle 40">
            <a:extLst>
              <a:ext uri="{FF2B5EF4-FFF2-40B4-BE49-F238E27FC236}">
                <a16:creationId xmlns:a16="http://schemas.microsoft.com/office/drawing/2014/main" id="{8629022E-F3EA-D9FA-FD29-95B4B4E96A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49" name="Rectangle 41">
            <a:extLst>
              <a:ext uri="{FF2B5EF4-FFF2-40B4-BE49-F238E27FC236}">
                <a16:creationId xmlns:a16="http://schemas.microsoft.com/office/drawing/2014/main" id="{EBD03C82-EE7F-335E-4BF6-1496F511F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48768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50" name="Rectangle 42">
            <a:extLst>
              <a:ext uri="{FF2B5EF4-FFF2-40B4-BE49-F238E27FC236}">
                <a16:creationId xmlns:a16="http://schemas.microsoft.com/office/drawing/2014/main" id="{BE619E6B-2BEE-4772-17E4-8C6CC73FD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51" name="Rectangle 43">
            <a:extLst>
              <a:ext uri="{FF2B5EF4-FFF2-40B4-BE49-F238E27FC236}">
                <a16:creationId xmlns:a16="http://schemas.microsoft.com/office/drawing/2014/main" id="{2FF013E1-E63A-7313-4037-1C39EAF4D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5029200"/>
            <a:ext cx="152400" cy="15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529452" name="AutoShape 44">
            <a:extLst>
              <a:ext uri="{FF2B5EF4-FFF2-40B4-BE49-F238E27FC236}">
                <a16:creationId xmlns:a16="http://schemas.microsoft.com/office/drawing/2014/main" id="{86EEA2BC-EBED-A70C-50CC-46BBB1ED580D}"/>
              </a:ext>
            </a:extLst>
          </p:cNvPr>
          <p:cNvCxnSpPr>
            <a:cxnSpLocks noChangeShapeType="1"/>
            <a:stCxn id="529425" idx="0"/>
            <a:endCxn id="529443" idx="3"/>
          </p:cNvCxnSpPr>
          <p:nvPr/>
        </p:nvCxnSpPr>
        <p:spPr bwMode="auto">
          <a:xfrm rot="5400000" flipH="1">
            <a:off x="762000" y="3810000"/>
            <a:ext cx="1295400" cy="5334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9453" name="AutoShape 45">
            <a:extLst>
              <a:ext uri="{FF2B5EF4-FFF2-40B4-BE49-F238E27FC236}">
                <a16:creationId xmlns:a16="http://schemas.microsoft.com/office/drawing/2014/main" id="{924BDE0E-17D2-F5A3-A558-965EFB46D14F}"/>
              </a:ext>
            </a:extLst>
          </p:cNvPr>
          <p:cNvCxnSpPr>
            <a:cxnSpLocks noChangeShapeType="1"/>
            <a:stCxn id="529443" idx="1"/>
            <a:endCxn id="529418" idx="5"/>
          </p:cNvCxnSpPr>
          <p:nvPr/>
        </p:nvCxnSpPr>
        <p:spPr bwMode="auto">
          <a:xfrm rot="10800000" flipV="1">
            <a:off x="381000" y="3429000"/>
            <a:ext cx="533400" cy="107156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9454" name="Text Box 46">
            <a:extLst>
              <a:ext uri="{FF2B5EF4-FFF2-40B4-BE49-F238E27FC236}">
                <a16:creationId xmlns:a16="http://schemas.microsoft.com/office/drawing/2014/main" id="{F14C9FEE-D5CE-938F-79D8-DA00D19E3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3124200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/>
              <a:t>Verbal</a:t>
            </a:r>
          </a:p>
          <a:p>
            <a:r>
              <a:rPr lang="en-US" altLang="en-US" sz="1200" b="1"/>
              <a:t>Signal</a:t>
            </a:r>
          </a:p>
        </p:txBody>
      </p:sp>
      <p:sp>
        <p:nvSpPr>
          <p:cNvPr id="529455" name="AutoShape 47">
            <a:extLst>
              <a:ext uri="{FF2B5EF4-FFF2-40B4-BE49-F238E27FC236}">
                <a16:creationId xmlns:a16="http://schemas.microsoft.com/office/drawing/2014/main" id="{2E2773B0-93A0-C457-C4D4-D075263FA25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048000" y="3276600"/>
            <a:ext cx="228600" cy="304800"/>
          </a:xfrm>
          <a:prstGeom prst="triangle">
            <a:avLst>
              <a:gd name="adj" fmla="val 50000"/>
            </a:avLst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56" name="Line 48">
            <a:extLst>
              <a:ext uri="{FF2B5EF4-FFF2-40B4-BE49-F238E27FC236}">
                <a16:creationId xmlns:a16="http://schemas.microsoft.com/office/drawing/2014/main" id="{5333FE2B-E197-BF95-03F0-594628AF902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90800" y="3581400"/>
            <a:ext cx="0" cy="1066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57" name="Line 49">
            <a:extLst>
              <a:ext uri="{FF2B5EF4-FFF2-40B4-BE49-F238E27FC236}">
                <a16:creationId xmlns:a16="http://schemas.microsoft.com/office/drawing/2014/main" id="{B3B1D1E6-6C5D-013B-1874-59EFCD92A72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28800" y="3581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58" name="Line 50">
            <a:extLst>
              <a:ext uri="{FF2B5EF4-FFF2-40B4-BE49-F238E27FC236}">
                <a16:creationId xmlns:a16="http://schemas.microsoft.com/office/drawing/2014/main" id="{A01ACBD4-DFA6-81D4-3DA8-0056522F87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800" y="3581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529459" name="AutoShape 51">
            <a:extLst>
              <a:ext uri="{FF2B5EF4-FFF2-40B4-BE49-F238E27FC236}">
                <a16:creationId xmlns:a16="http://schemas.microsoft.com/office/drawing/2014/main" id="{840E6EB8-82B8-A1AF-C33E-AC21AC54F9AB}"/>
              </a:ext>
            </a:extLst>
          </p:cNvPr>
          <p:cNvCxnSpPr>
            <a:cxnSpLocks noChangeShapeType="1"/>
            <a:stCxn id="529431" idx="0"/>
            <a:endCxn id="529455" idx="5"/>
          </p:cNvCxnSpPr>
          <p:nvPr/>
        </p:nvCxnSpPr>
        <p:spPr bwMode="auto">
          <a:xfrm rot="5400000" flipH="1">
            <a:off x="2714625" y="3933825"/>
            <a:ext cx="1295400" cy="285750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9460" name="AutoShape 52">
            <a:extLst>
              <a:ext uri="{FF2B5EF4-FFF2-40B4-BE49-F238E27FC236}">
                <a16:creationId xmlns:a16="http://schemas.microsoft.com/office/drawing/2014/main" id="{59D138C1-407C-FB37-EFBC-1C5FD649C914}"/>
              </a:ext>
            </a:extLst>
          </p:cNvPr>
          <p:cNvCxnSpPr>
            <a:cxnSpLocks noChangeShapeType="1"/>
            <a:stCxn id="529455" idx="1"/>
            <a:endCxn id="529416" idx="0"/>
          </p:cNvCxnSpPr>
          <p:nvPr/>
        </p:nvCxnSpPr>
        <p:spPr bwMode="auto">
          <a:xfrm rot="10800000" flipV="1">
            <a:off x="2857500" y="3429000"/>
            <a:ext cx="247650" cy="1219200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9461" name="AutoShape 53">
            <a:extLst>
              <a:ext uri="{FF2B5EF4-FFF2-40B4-BE49-F238E27FC236}">
                <a16:creationId xmlns:a16="http://schemas.microsoft.com/office/drawing/2014/main" id="{DAAD87FF-E146-6A96-9F58-54805C24BBC7}"/>
              </a:ext>
            </a:extLst>
          </p:cNvPr>
          <p:cNvCxnSpPr>
            <a:cxnSpLocks noChangeShapeType="1"/>
            <a:stCxn id="529444" idx="1"/>
            <a:endCxn id="529432" idx="0"/>
          </p:cNvCxnSpPr>
          <p:nvPr/>
        </p:nvCxnSpPr>
        <p:spPr bwMode="auto">
          <a:xfrm rot="10800000" flipV="1">
            <a:off x="3657600" y="3429000"/>
            <a:ext cx="381000" cy="12954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9462" name="Line 54">
            <a:extLst>
              <a:ext uri="{FF2B5EF4-FFF2-40B4-BE49-F238E27FC236}">
                <a16:creationId xmlns:a16="http://schemas.microsoft.com/office/drawing/2014/main" id="{B5D7B1F1-AF73-A42A-FEF4-6344AC34D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3429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63" name="Line 55">
            <a:extLst>
              <a:ext uri="{FF2B5EF4-FFF2-40B4-BE49-F238E27FC236}">
                <a16:creationId xmlns:a16="http://schemas.microsoft.com/office/drawing/2014/main" id="{DF87E072-2DB3-7A97-FAC0-087FD13869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19600" y="3429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64" name="Rectangle 56">
            <a:extLst>
              <a:ext uri="{FF2B5EF4-FFF2-40B4-BE49-F238E27FC236}">
                <a16:creationId xmlns:a16="http://schemas.microsoft.com/office/drawing/2014/main" id="{1079BAD5-EF75-A487-871E-66666B4B3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3352800"/>
            <a:ext cx="228600" cy="152400"/>
          </a:xfrm>
          <a:prstGeom prst="rect">
            <a:avLst/>
          </a:prstGeom>
          <a:solidFill>
            <a:srgbClr val="00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529465" name="AutoShape 57">
            <a:extLst>
              <a:ext uri="{FF2B5EF4-FFF2-40B4-BE49-F238E27FC236}">
                <a16:creationId xmlns:a16="http://schemas.microsoft.com/office/drawing/2014/main" id="{5FE2E479-3FE8-6D80-483E-4419DB106935}"/>
              </a:ext>
            </a:extLst>
          </p:cNvPr>
          <p:cNvCxnSpPr>
            <a:cxnSpLocks noChangeShapeType="1"/>
            <a:stCxn id="529446" idx="0"/>
            <a:endCxn id="529464" idx="3"/>
          </p:cNvCxnSpPr>
          <p:nvPr/>
        </p:nvCxnSpPr>
        <p:spPr bwMode="auto">
          <a:xfrm rot="5400000" flipH="1">
            <a:off x="4648200" y="3962400"/>
            <a:ext cx="1295400" cy="2286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9466" name="AutoShape 58">
            <a:extLst>
              <a:ext uri="{FF2B5EF4-FFF2-40B4-BE49-F238E27FC236}">
                <a16:creationId xmlns:a16="http://schemas.microsoft.com/office/drawing/2014/main" id="{C96ECB75-F0E4-B2E9-7801-4C2DAC735E20}"/>
              </a:ext>
            </a:extLst>
          </p:cNvPr>
          <p:cNvCxnSpPr>
            <a:cxnSpLocks noChangeShapeType="1"/>
            <a:stCxn id="529464" idx="1"/>
            <a:endCxn id="529421" idx="0"/>
          </p:cNvCxnSpPr>
          <p:nvPr/>
        </p:nvCxnSpPr>
        <p:spPr bwMode="auto">
          <a:xfrm rot="10800000" flipV="1">
            <a:off x="4724400" y="3429000"/>
            <a:ext cx="228600" cy="121920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9467" name="Text Box 59">
            <a:extLst>
              <a:ext uri="{FF2B5EF4-FFF2-40B4-BE49-F238E27FC236}">
                <a16:creationId xmlns:a16="http://schemas.microsoft.com/office/drawing/2014/main" id="{A164A02D-A866-F3C8-7677-47219A047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2590800"/>
            <a:ext cx="74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200" b="1"/>
              <a:t>Signal</a:t>
            </a:r>
          </a:p>
          <a:p>
            <a:pPr algn="ctr"/>
            <a:r>
              <a:rPr lang="en-US" altLang="en-US" sz="1200" b="1"/>
              <a:t>Kanban</a:t>
            </a:r>
          </a:p>
        </p:txBody>
      </p:sp>
      <p:sp>
        <p:nvSpPr>
          <p:cNvPr id="529468" name="Text Box 60">
            <a:extLst>
              <a:ext uri="{FF2B5EF4-FFF2-40B4-BE49-F238E27FC236}">
                <a16:creationId xmlns:a16="http://schemas.microsoft.com/office/drawing/2014/main" id="{E3F882E6-2C60-B808-1416-17AD3BD0C2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2514600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200" b="1"/>
              <a:t>Production</a:t>
            </a:r>
          </a:p>
          <a:p>
            <a:pPr algn="ctr"/>
            <a:r>
              <a:rPr lang="en-US" altLang="en-US" sz="1200" b="1"/>
              <a:t>Kanban</a:t>
            </a:r>
          </a:p>
        </p:txBody>
      </p:sp>
      <p:grpSp>
        <p:nvGrpSpPr>
          <p:cNvPr id="529469" name="Group 61">
            <a:extLst>
              <a:ext uri="{FF2B5EF4-FFF2-40B4-BE49-F238E27FC236}">
                <a16:creationId xmlns:a16="http://schemas.microsoft.com/office/drawing/2014/main" id="{0CBE3F62-D33C-4373-DB6F-650EC460246E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1905000"/>
            <a:ext cx="1981200" cy="1066800"/>
            <a:chOff x="3408" y="1200"/>
            <a:chExt cx="1248" cy="672"/>
          </a:xfrm>
        </p:grpSpPr>
        <p:sp>
          <p:nvSpPr>
            <p:cNvPr id="529470" name="Rectangle 62">
              <a:extLst>
                <a:ext uri="{FF2B5EF4-FFF2-40B4-BE49-F238E27FC236}">
                  <a16:creationId xmlns:a16="http://schemas.microsoft.com/office/drawing/2014/main" id="{B7C72CC3-8499-B8CA-46D3-2B78318D2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1736"/>
              <a:ext cx="208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71" name="Rectangle 63">
              <a:extLst>
                <a:ext uri="{FF2B5EF4-FFF2-40B4-BE49-F238E27FC236}">
                  <a16:creationId xmlns:a16="http://schemas.microsoft.com/office/drawing/2014/main" id="{CE7940CF-AF72-0301-F7CD-029D51E722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" y="1736"/>
              <a:ext cx="208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72" name="Rectangle 64">
              <a:extLst>
                <a:ext uri="{FF2B5EF4-FFF2-40B4-BE49-F238E27FC236}">
                  <a16:creationId xmlns:a16="http://schemas.microsoft.com/office/drawing/2014/main" id="{56249DC1-FD90-6C2B-116F-342D1E9B1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736"/>
              <a:ext cx="206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73" name="Rectangle 65">
              <a:extLst>
                <a:ext uri="{FF2B5EF4-FFF2-40B4-BE49-F238E27FC236}">
                  <a16:creationId xmlns:a16="http://schemas.microsoft.com/office/drawing/2014/main" id="{714443C7-EAC6-F8A1-DAC8-E0F42C8DF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" y="1736"/>
              <a:ext cx="142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74" name="Rectangle 66">
              <a:extLst>
                <a:ext uri="{FF2B5EF4-FFF2-40B4-BE49-F238E27FC236}">
                  <a16:creationId xmlns:a16="http://schemas.microsoft.com/office/drawing/2014/main" id="{4CDA4436-5E17-17EF-8542-20BED1D74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736"/>
              <a:ext cx="276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75" name="Rectangle 67">
              <a:extLst>
                <a:ext uri="{FF2B5EF4-FFF2-40B4-BE49-F238E27FC236}">
                  <a16:creationId xmlns:a16="http://schemas.microsoft.com/office/drawing/2014/main" id="{D20259B9-1055-AAE3-4B6D-66CDE39B5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736"/>
              <a:ext cx="208" cy="13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E</a:t>
              </a:r>
            </a:p>
          </p:txBody>
        </p:sp>
        <p:sp>
          <p:nvSpPr>
            <p:cNvPr id="529476" name="Rectangle 68">
              <a:extLst>
                <a:ext uri="{FF2B5EF4-FFF2-40B4-BE49-F238E27FC236}">
                  <a16:creationId xmlns:a16="http://schemas.microsoft.com/office/drawing/2014/main" id="{5ED56CD2-74DA-42EB-BCED-45ECFA822F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1602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   1</a:t>
              </a:r>
            </a:p>
          </p:txBody>
        </p:sp>
        <p:sp>
          <p:nvSpPr>
            <p:cNvPr id="529477" name="Rectangle 69">
              <a:extLst>
                <a:ext uri="{FF2B5EF4-FFF2-40B4-BE49-F238E27FC236}">
                  <a16:creationId xmlns:a16="http://schemas.microsoft.com/office/drawing/2014/main" id="{4E64C9E8-37F7-4771-5605-3F83F41CA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" y="1602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78" name="Rectangle 70">
              <a:extLst>
                <a:ext uri="{FF2B5EF4-FFF2-40B4-BE49-F238E27FC236}">
                  <a16:creationId xmlns:a16="http://schemas.microsoft.com/office/drawing/2014/main" id="{FF9C26F8-ACBE-C620-46AA-D6447E12F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602"/>
              <a:ext cx="20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79" name="Rectangle 71">
              <a:extLst>
                <a:ext uri="{FF2B5EF4-FFF2-40B4-BE49-F238E27FC236}">
                  <a16:creationId xmlns:a16="http://schemas.microsoft.com/office/drawing/2014/main" id="{6792EEA7-EFDA-6612-5C1D-7F66262D6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" y="1602"/>
              <a:ext cx="142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0" name="Rectangle 72">
              <a:extLst>
                <a:ext uri="{FF2B5EF4-FFF2-40B4-BE49-F238E27FC236}">
                  <a16:creationId xmlns:a16="http://schemas.microsoft.com/office/drawing/2014/main" id="{8C5C7E10-F01A-EB17-2D2A-87AA8FEB8E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602"/>
              <a:ext cx="27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1" name="Rectangle 73">
              <a:extLst>
                <a:ext uri="{FF2B5EF4-FFF2-40B4-BE49-F238E27FC236}">
                  <a16:creationId xmlns:a16="http://schemas.microsoft.com/office/drawing/2014/main" id="{6D7A3C48-9993-DA00-D109-6125381A5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602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D</a:t>
              </a:r>
            </a:p>
          </p:txBody>
        </p:sp>
        <p:sp>
          <p:nvSpPr>
            <p:cNvPr id="529482" name="Rectangle 74">
              <a:extLst>
                <a:ext uri="{FF2B5EF4-FFF2-40B4-BE49-F238E27FC236}">
                  <a16:creationId xmlns:a16="http://schemas.microsoft.com/office/drawing/2014/main" id="{ED0C3CE5-97E0-89E5-CE5C-43CAA5BD4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1468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83" name="Rectangle 75">
              <a:extLst>
                <a:ext uri="{FF2B5EF4-FFF2-40B4-BE49-F238E27FC236}">
                  <a16:creationId xmlns:a16="http://schemas.microsoft.com/office/drawing/2014/main" id="{B37D4F75-0D38-053C-58C9-69FB12F95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" y="1468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4" name="Rectangle 76">
              <a:extLst>
                <a:ext uri="{FF2B5EF4-FFF2-40B4-BE49-F238E27FC236}">
                  <a16:creationId xmlns:a16="http://schemas.microsoft.com/office/drawing/2014/main" id="{24D625AB-9505-4C9D-486B-6B27A3AC4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468"/>
              <a:ext cx="20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5" name="Rectangle 77">
              <a:extLst>
                <a:ext uri="{FF2B5EF4-FFF2-40B4-BE49-F238E27FC236}">
                  <a16:creationId xmlns:a16="http://schemas.microsoft.com/office/drawing/2014/main" id="{6153E529-99D1-CE07-DCAA-01F5E5F4D1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" y="1468"/>
              <a:ext cx="142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86" name="Rectangle 78">
              <a:extLst>
                <a:ext uri="{FF2B5EF4-FFF2-40B4-BE49-F238E27FC236}">
                  <a16:creationId xmlns:a16="http://schemas.microsoft.com/office/drawing/2014/main" id="{487F945C-3467-DFB2-B36C-B506FF3A4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468"/>
              <a:ext cx="27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7" name="Rectangle 79">
              <a:extLst>
                <a:ext uri="{FF2B5EF4-FFF2-40B4-BE49-F238E27FC236}">
                  <a16:creationId xmlns:a16="http://schemas.microsoft.com/office/drawing/2014/main" id="{31C4CCE4-FC83-0FE4-4232-A45D707EC4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468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C</a:t>
              </a:r>
            </a:p>
          </p:txBody>
        </p:sp>
        <p:sp>
          <p:nvSpPr>
            <p:cNvPr id="529488" name="Rectangle 80">
              <a:extLst>
                <a:ext uri="{FF2B5EF4-FFF2-40B4-BE49-F238E27FC236}">
                  <a16:creationId xmlns:a16="http://schemas.microsoft.com/office/drawing/2014/main" id="{D67C898A-2D7B-42F2-EC63-C77F88CD7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1334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89" name="Rectangle 81">
              <a:extLst>
                <a:ext uri="{FF2B5EF4-FFF2-40B4-BE49-F238E27FC236}">
                  <a16:creationId xmlns:a16="http://schemas.microsoft.com/office/drawing/2014/main" id="{6403664D-4F04-6549-2963-53750DAE7E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" y="1334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90" name="Rectangle 82">
              <a:extLst>
                <a:ext uri="{FF2B5EF4-FFF2-40B4-BE49-F238E27FC236}">
                  <a16:creationId xmlns:a16="http://schemas.microsoft.com/office/drawing/2014/main" id="{60931C6E-8C35-8EBC-9402-DD9CE1A4E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334"/>
              <a:ext cx="20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91" name="Rectangle 83">
              <a:extLst>
                <a:ext uri="{FF2B5EF4-FFF2-40B4-BE49-F238E27FC236}">
                  <a16:creationId xmlns:a16="http://schemas.microsoft.com/office/drawing/2014/main" id="{B2FB05AF-41B0-2A32-FB68-5B1CC684FA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" y="1334"/>
              <a:ext cx="142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92" name="Rectangle 84">
              <a:extLst>
                <a:ext uri="{FF2B5EF4-FFF2-40B4-BE49-F238E27FC236}">
                  <a16:creationId xmlns:a16="http://schemas.microsoft.com/office/drawing/2014/main" id="{9C4FB967-1AFE-654A-59FC-244CBFD78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334"/>
              <a:ext cx="27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   1</a:t>
              </a:r>
            </a:p>
          </p:txBody>
        </p:sp>
        <p:sp>
          <p:nvSpPr>
            <p:cNvPr id="529493" name="Rectangle 85">
              <a:extLst>
                <a:ext uri="{FF2B5EF4-FFF2-40B4-BE49-F238E27FC236}">
                  <a16:creationId xmlns:a16="http://schemas.microsoft.com/office/drawing/2014/main" id="{99F0DFB5-507D-44B5-D2E6-DC38D8060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334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B</a:t>
              </a:r>
            </a:p>
          </p:txBody>
        </p:sp>
        <p:sp>
          <p:nvSpPr>
            <p:cNvPr id="529494" name="Rectangle 86">
              <a:extLst>
                <a:ext uri="{FF2B5EF4-FFF2-40B4-BE49-F238E27FC236}">
                  <a16:creationId xmlns:a16="http://schemas.microsoft.com/office/drawing/2014/main" id="{B7DE880E-26CC-4A22-FC67-0EF6C838B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8" y="1200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95" name="Rectangle 87">
              <a:extLst>
                <a:ext uri="{FF2B5EF4-FFF2-40B4-BE49-F238E27FC236}">
                  <a16:creationId xmlns:a16="http://schemas.microsoft.com/office/drawing/2014/main" id="{20438710-1A92-A6F2-ABC7-B0726EBC9C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" y="1200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96" name="Rectangle 88">
              <a:extLst>
                <a:ext uri="{FF2B5EF4-FFF2-40B4-BE49-F238E27FC236}">
                  <a16:creationId xmlns:a16="http://schemas.microsoft.com/office/drawing/2014/main" id="{C968BE5D-6974-2C43-3004-5FEC21E5D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200"/>
              <a:ext cx="20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97" name="Rectangle 89">
              <a:extLst>
                <a:ext uri="{FF2B5EF4-FFF2-40B4-BE49-F238E27FC236}">
                  <a16:creationId xmlns:a16="http://schemas.microsoft.com/office/drawing/2014/main" id="{F5AAD6A4-51F5-9E64-C92E-69EE39748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2" y="1200"/>
              <a:ext cx="142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endParaRPr lang="en-US" altLang="en-US" sz="500"/>
            </a:p>
          </p:txBody>
        </p:sp>
        <p:sp>
          <p:nvSpPr>
            <p:cNvPr id="529498" name="Rectangle 90">
              <a:extLst>
                <a:ext uri="{FF2B5EF4-FFF2-40B4-BE49-F238E27FC236}">
                  <a16:creationId xmlns:a16="http://schemas.microsoft.com/office/drawing/2014/main" id="{4C5DC343-ADF0-7006-BA96-178290A55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200"/>
              <a:ext cx="276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1</a:t>
              </a:r>
            </a:p>
          </p:txBody>
        </p:sp>
        <p:sp>
          <p:nvSpPr>
            <p:cNvPr id="529499" name="Rectangle 91">
              <a:extLst>
                <a:ext uri="{FF2B5EF4-FFF2-40B4-BE49-F238E27FC236}">
                  <a16:creationId xmlns:a16="http://schemas.microsoft.com/office/drawing/2014/main" id="{BB0A2E44-6282-859F-5A93-E5539F443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1200"/>
              <a:ext cx="208" cy="13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Symbol" panose="05050102010706020507" pitchFamily="18" charset="2"/>
                <a:buNone/>
              </a:pPr>
              <a:r>
                <a:rPr lang="en-US" altLang="en-US" sz="500"/>
                <a:t>A</a:t>
              </a:r>
            </a:p>
          </p:txBody>
        </p:sp>
        <p:sp>
          <p:nvSpPr>
            <p:cNvPr id="529500" name="Line 92">
              <a:extLst>
                <a:ext uri="{FF2B5EF4-FFF2-40B4-BE49-F238E27FC236}">
                  <a16:creationId xmlns:a16="http://schemas.microsoft.com/office/drawing/2014/main" id="{77EED52B-EE47-B072-9768-07756CD15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200"/>
              <a:ext cx="124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1" name="Line 93">
              <a:extLst>
                <a:ext uri="{FF2B5EF4-FFF2-40B4-BE49-F238E27FC236}">
                  <a16:creationId xmlns:a16="http://schemas.microsoft.com/office/drawing/2014/main" id="{E2BAE7B9-005F-E4FC-0615-4425FB881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334"/>
              <a:ext cx="12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2" name="Line 94">
              <a:extLst>
                <a:ext uri="{FF2B5EF4-FFF2-40B4-BE49-F238E27FC236}">
                  <a16:creationId xmlns:a16="http://schemas.microsoft.com/office/drawing/2014/main" id="{BB8DE96D-3D3D-6D0A-3D35-692EEDF82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468"/>
              <a:ext cx="12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3" name="Line 95">
              <a:extLst>
                <a:ext uri="{FF2B5EF4-FFF2-40B4-BE49-F238E27FC236}">
                  <a16:creationId xmlns:a16="http://schemas.microsoft.com/office/drawing/2014/main" id="{CBD1EE9C-2C51-ED8F-BEFB-1A352FF89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602"/>
              <a:ext cx="12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4" name="Line 96">
              <a:extLst>
                <a:ext uri="{FF2B5EF4-FFF2-40B4-BE49-F238E27FC236}">
                  <a16:creationId xmlns:a16="http://schemas.microsoft.com/office/drawing/2014/main" id="{A1A63CE6-25E4-3EBE-0799-0AFAE0ADE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736"/>
              <a:ext cx="124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5" name="Line 97">
              <a:extLst>
                <a:ext uri="{FF2B5EF4-FFF2-40B4-BE49-F238E27FC236}">
                  <a16:creationId xmlns:a16="http://schemas.microsoft.com/office/drawing/2014/main" id="{9732DFF0-AF12-D398-C68A-CF88505AD1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872"/>
              <a:ext cx="124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6" name="Line 98">
              <a:extLst>
                <a:ext uri="{FF2B5EF4-FFF2-40B4-BE49-F238E27FC236}">
                  <a16:creationId xmlns:a16="http://schemas.microsoft.com/office/drawing/2014/main" id="{CE5A2D08-3283-8640-4479-E95D7F061F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1200"/>
              <a:ext cx="0" cy="67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7" name="Line 99">
              <a:extLst>
                <a:ext uri="{FF2B5EF4-FFF2-40B4-BE49-F238E27FC236}">
                  <a16:creationId xmlns:a16="http://schemas.microsoft.com/office/drawing/2014/main" id="{577E6023-3DA1-6F1F-0938-15F7FC51BA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6" y="120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8" name="Line 100">
              <a:extLst>
                <a:ext uri="{FF2B5EF4-FFF2-40B4-BE49-F238E27FC236}">
                  <a16:creationId xmlns:a16="http://schemas.microsoft.com/office/drawing/2014/main" id="{CD05CF8D-DE5B-9E78-A118-6D1716D03E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92" y="120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9" name="Line 101">
              <a:extLst>
                <a:ext uri="{FF2B5EF4-FFF2-40B4-BE49-F238E27FC236}">
                  <a16:creationId xmlns:a16="http://schemas.microsoft.com/office/drawing/2014/main" id="{5BFD0BB5-B16A-FC98-8808-A1F475D11A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4" y="120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0" name="Line 102">
              <a:extLst>
                <a:ext uri="{FF2B5EF4-FFF2-40B4-BE49-F238E27FC236}">
                  <a16:creationId xmlns:a16="http://schemas.microsoft.com/office/drawing/2014/main" id="{4F05AD19-FD89-B102-F663-365970668A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0" y="120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1" name="Line 103">
              <a:extLst>
                <a:ext uri="{FF2B5EF4-FFF2-40B4-BE49-F238E27FC236}">
                  <a16:creationId xmlns:a16="http://schemas.microsoft.com/office/drawing/2014/main" id="{4819A82C-4658-9925-3575-2C846262A8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8" y="1200"/>
              <a:ext cx="0" cy="67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2" name="Line 104">
              <a:extLst>
                <a:ext uri="{FF2B5EF4-FFF2-40B4-BE49-F238E27FC236}">
                  <a16:creationId xmlns:a16="http://schemas.microsoft.com/office/drawing/2014/main" id="{2D4EF83F-9437-EA22-0284-F6E6983E02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1200"/>
              <a:ext cx="0" cy="67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529513" name="AutoShape 105">
            <a:extLst>
              <a:ext uri="{FF2B5EF4-FFF2-40B4-BE49-F238E27FC236}">
                <a16:creationId xmlns:a16="http://schemas.microsoft.com/office/drawing/2014/main" id="{D58A7707-6CEC-56A3-CB1C-D6C4B32264A8}"/>
              </a:ext>
            </a:extLst>
          </p:cNvPr>
          <p:cNvCxnSpPr>
            <a:cxnSpLocks noChangeShapeType="1"/>
            <a:stCxn id="529445" idx="1"/>
            <a:endCxn id="529447" idx="0"/>
          </p:cNvCxnSpPr>
          <p:nvPr/>
        </p:nvCxnSpPr>
        <p:spPr bwMode="auto">
          <a:xfrm rot="10800000" flipV="1">
            <a:off x="5562600" y="3429000"/>
            <a:ext cx="76200" cy="1295400"/>
          </a:xfrm>
          <a:prstGeom prst="bentConnector2">
            <a:avLst/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9514" name="Line 106">
            <a:extLst>
              <a:ext uri="{FF2B5EF4-FFF2-40B4-BE49-F238E27FC236}">
                <a16:creationId xmlns:a16="http://schemas.microsoft.com/office/drawing/2014/main" id="{5E6E0179-4B30-7A86-BFD3-1B45618182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30480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15" name="Line 107">
            <a:extLst>
              <a:ext uri="{FF2B5EF4-FFF2-40B4-BE49-F238E27FC236}">
                <a16:creationId xmlns:a16="http://schemas.microsoft.com/office/drawing/2014/main" id="{B0EFEACB-371E-ADFC-6A3A-B95515E57DDD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29718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529516" name="AutoShape 108">
            <a:extLst>
              <a:ext uri="{FF2B5EF4-FFF2-40B4-BE49-F238E27FC236}">
                <a16:creationId xmlns:a16="http://schemas.microsoft.com/office/drawing/2014/main" id="{4CA9E621-A6CA-405C-7527-8D7B1C1F7D86}"/>
              </a:ext>
            </a:extLst>
          </p:cNvPr>
          <p:cNvCxnSpPr>
            <a:cxnSpLocks noChangeShapeType="1"/>
            <a:stCxn id="529505" idx="0"/>
            <a:endCxn id="529445" idx="3"/>
          </p:cNvCxnSpPr>
          <p:nvPr/>
        </p:nvCxnSpPr>
        <p:spPr bwMode="auto">
          <a:xfrm rot="5400000" flipV="1">
            <a:off x="5403056" y="2964657"/>
            <a:ext cx="471487" cy="457200"/>
          </a:xfrm>
          <a:prstGeom prst="bentConnector4">
            <a:avLst>
              <a:gd name="adj1" fmla="val 35352"/>
              <a:gd name="adj2" fmla="val 1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29517" name="AutoShape 109">
            <a:extLst>
              <a:ext uri="{FF2B5EF4-FFF2-40B4-BE49-F238E27FC236}">
                <a16:creationId xmlns:a16="http://schemas.microsoft.com/office/drawing/2014/main" id="{2689D7B2-57F6-7A87-622D-9BB3F371269C}"/>
              </a:ext>
            </a:extLst>
          </p:cNvPr>
          <p:cNvCxnSpPr>
            <a:cxnSpLocks noChangeShapeType="1"/>
            <a:stCxn id="529423" idx="0"/>
            <a:endCxn id="529512" idx="1"/>
          </p:cNvCxnSpPr>
          <p:nvPr/>
        </p:nvCxnSpPr>
        <p:spPr bwMode="auto">
          <a:xfrm rot="5400000" flipH="1">
            <a:off x="7608094" y="2769394"/>
            <a:ext cx="290512" cy="723900"/>
          </a:xfrm>
          <a:prstGeom prst="bentConnector3">
            <a:avLst>
              <a:gd name="adj1" fmla="val 52458"/>
            </a:avLst>
          </a:prstGeom>
          <a:noFill/>
          <a:ln w="9525">
            <a:solidFill>
              <a:schemeClr val="tx1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29518" name="Text Box 110">
            <a:extLst>
              <a:ext uri="{FF2B5EF4-FFF2-40B4-BE49-F238E27FC236}">
                <a16:creationId xmlns:a16="http://schemas.microsoft.com/office/drawing/2014/main" id="{11B3FF2A-95C6-FB1F-D5E8-E6981AF78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2971800"/>
            <a:ext cx="91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00" b="1"/>
              <a:t>Heijunka Box</a:t>
            </a:r>
          </a:p>
        </p:txBody>
      </p:sp>
      <p:sp>
        <p:nvSpPr>
          <p:cNvPr id="529519" name="Text Box 111">
            <a:extLst>
              <a:ext uri="{FF2B5EF4-FFF2-40B4-BE49-F238E27FC236}">
                <a16:creationId xmlns:a16="http://schemas.microsoft.com/office/drawing/2014/main" id="{A731BA00-A9B3-BABC-BA3A-A859CE7D0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2013" y="3733800"/>
            <a:ext cx="9985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200" b="1"/>
              <a:t>Withdrawal</a:t>
            </a:r>
          </a:p>
          <a:p>
            <a:pPr algn="ctr"/>
            <a:r>
              <a:rPr lang="en-US" altLang="en-US" sz="1200" b="1"/>
              <a:t>Kanban</a:t>
            </a:r>
          </a:p>
        </p:txBody>
      </p:sp>
      <p:sp>
        <p:nvSpPr>
          <p:cNvPr id="529520" name="Line 112">
            <a:extLst>
              <a:ext uri="{FF2B5EF4-FFF2-40B4-BE49-F238E27FC236}">
                <a16:creationId xmlns:a16="http://schemas.microsoft.com/office/drawing/2014/main" id="{27472E66-6EAA-6E7E-C1F5-1B47F6DBA46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791200" y="35814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21" name="Text Box 113">
            <a:extLst>
              <a:ext uri="{FF2B5EF4-FFF2-40B4-BE49-F238E27FC236}">
                <a16:creationId xmlns:a16="http://schemas.microsoft.com/office/drawing/2014/main" id="{1990B101-AD31-E2D1-AF72-EDB1903AF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630363"/>
            <a:ext cx="20574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200" b="1"/>
              <a:t>Delivery Pitch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A4092E8B-E93D-AB44-3F9C-BB63ED7AD3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57E98930-24BE-5827-768E-EE8B90C2B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Review the Lean Principles – identify at least one idea for each principle that you could apply to your process (or Exercise 5.6-19)</a:t>
            </a:r>
          </a:p>
          <a:p>
            <a:endParaRPr lang="en-US" altLang="en-US"/>
          </a:p>
          <a:p>
            <a:r>
              <a:rPr lang="en-US" altLang="en-US"/>
              <a:t>Create a Value Stream Map for your process</a:t>
            </a:r>
          </a:p>
          <a:p>
            <a:endParaRPr lang="en-US" altLang="en-US"/>
          </a:p>
          <a:p>
            <a:r>
              <a:rPr lang="en-US" altLang="en-US"/>
              <a:t>(Homework) Pick a business that you visit often.  Observe their processes – identify opportunities for lean principles application (i.e. we were in the Emergency Room of a hospital recently – our estimate – value-added time: 15 minutes, non-value added time: 5 hours)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D0D07B08-B297-8713-AB75-846811DC09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90D3C877-A25D-2C9F-76B8-8FA0CDC15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identify opportunities to “lean” a business process</a:t>
            </a:r>
          </a:p>
          <a:p>
            <a:r>
              <a:rPr lang="en-US" altLang="en-US"/>
              <a:t>Be able to develop a value-stream map of a process</a:t>
            </a:r>
          </a:p>
          <a:p>
            <a:r>
              <a:rPr lang="en-US" altLang="en-US"/>
              <a:t>Be able to apply lean principles to improve a production process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3DAC001A-B9FA-ABD1-ABCB-8CEED2ABCA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“Traditional” Manufacturing Layout</a:t>
            </a:r>
          </a:p>
        </p:txBody>
      </p:sp>
      <p:sp>
        <p:nvSpPr>
          <p:cNvPr id="441363" name="AutoShape 19">
            <a:extLst>
              <a:ext uri="{FF2B5EF4-FFF2-40B4-BE49-F238E27FC236}">
                <a16:creationId xmlns:a16="http://schemas.microsoft.com/office/drawing/2014/main" id="{C6C11938-7D0D-6F3E-9DA4-9411D033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88" y="5356225"/>
            <a:ext cx="1647825" cy="957263"/>
          </a:xfrm>
          <a:prstGeom prst="octagon">
            <a:avLst>
              <a:gd name="adj" fmla="val 29287"/>
            </a:avLst>
          </a:prstGeom>
          <a:solidFill>
            <a:srgbClr val="C0C0C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400">
                <a:solidFill>
                  <a:srgbClr val="402000"/>
                </a:solidFill>
                <a:ea typeface="Batang" panose="02030600000101010101" pitchFamily="18" charset="-127"/>
              </a:rPr>
              <a:t>Finished Goods </a:t>
            </a:r>
          </a:p>
          <a:p>
            <a:pPr algn="ctr" eaLnBrk="0" hangingPunct="0"/>
            <a:r>
              <a:rPr lang="en-US" altLang="ko-KR" sz="1400">
                <a:solidFill>
                  <a:srgbClr val="402000"/>
                </a:solidFill>
                <a:ea typeface="Batang" panose="02030600000101010101" pitchFamily="18" charset="-127"/>
              </a:rPr>
              <a:t>Warehouse</a:t>
            </a:r>
            <a:endParaRPr lang="en-US" altLang="en-US" sz="2000" b="1"/>
          </a:p>
        </p:txBody>
      </p:sp>
      <p:sp>
        <p:nvSpPr>
          <p:cNvPr id="441364" name="Rectangle 20">
            <a:extLst>
              <a:ext uri="{FF2B5EF4-FFF2-40B4-BE49-F238E27FC236}">
                <a16:creationId xmlns:a16="http://schemas.microsoft.com/office/drawing/2014/main" id="{52272D1D-FD6A-0FA0-86AE-2E718305C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638" y="1219200"/>
            <a:ext cx="1660525" cy="1044575"/>
          </a:xfrm>
          <a:prstGeom prst="rect">
            <a:avLst/>
          </a:prstGeom>
          <a:solidFill>
            <a:srgbClr val="00FF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Group 1</a:t>
            </a:r>
            <a:endParaRPr lang="en-US" altLang="en-US" sz="2000" b="1"/>
          </a:p>
        </p:txBody>
      </p:sp>
      <p:sp>
        <p:nvSpPr>
          <p:cNvPr id="441365" name="Oval 21">
            <a:extLst>
              <a:ext uri="{FF2B5EF4-FFF2-40B4-BE49-F238E27FC236}">
                <a16:creationId xmlns:a16="http://schemas.microsoft.com/office/drawing/2014/main" id="{6BC3B65D-9C72-DAB6-2D99-3361A44AA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566863"/>
            <a:ext cx="315913" cy="349250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6" name="Oval 22">
            <a:extLst>
              <a:ext uri="{FF2B5EF4-FFF2-40B4-BE49-F238E27FC236}">
                <a16:creationId xmlns:a16="http://schemas.microsoft.com/office/drawing/2014/main" id="{E6F9B176-3952-AD47-9F39-49002E625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8963" y="1566863"/>
            <a:ext cx="315912" cy="349250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7" name="Rectangle 23">
            <a:extLst>
              <a:ext uri="{FF2B5EF4-FFF2-40B4-BE49-F238E27FC236}">
                <a16:creationId xmlns:a16="http://schemas.microsoft.com/office/drawing/2014/main" id="{CAD21EB5-A6D7-96C8-2829-46F59D11D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4638" y="3962400"/>
            <a:ext cx="1660525" cy="1046163"/>
          </a:xfrm>
          <a:prstGeom prst="rect">
            <a:avLst/>
          </a:prstGeom>
          <a:solidFill>
            <a:srgbClr val="00FFFF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Group 3</a:t>
            </a:r>
            <a:endParaRPr lang="en-US" altLang="en-US" sz="2000" b="1"/>
          </a:p>
        </p:txBody>
      </p:sp>
      <p:sp>
        <p:nvSpPr>
          <p:cNvPr id="441368" name="Oval 24">
            <a:extLst>
              <a:ext uri="{FF2B5EF4-FFF2-40B4-BE49-F238E27FC236}">
                <a16:creationId xmlns:a16="http://schemas.microsoft.com/office/drawing/2014/main" id="{054DD82E-D7C8-9EB0-BB91-90826DF899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4311650"/>
            <a:ext cx="315913" cy="347663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9" name="Oval 25">
            <a:extLst>
              <a:ext uri="{FF2B5EF4-FFF2-40B4-BE49-F238E27FC236}">
                <a16:creationId xmlns:a16="http://schemas.microsoft.com/office/drawing/2014/main" id="{DBD1A3E9-9B5B-7180-87D9-7ACC0D768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8963" y="4311650"/>
            <a:ext cx="315912" cy="347663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0" name="Rectangle 26">
            <a:extLst>
              <a:ext uri="{FF2B5EF4-FFF2-40B4-BE49-F238E27FC236}">
                <a16:creationId xmlns:a16="http://schemas.microsoft.com/office/drawing/2014/main" id="{516942A2-F100-4270-24CA-81159A9CC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663" y="1219200"/>
            <a:ext cx="1660525" cy="1044575"/>
          </a:xfrm>
          <a:prstGeom prst="rect">
            <a:avLst/>
          </a:prstGeom>
          <a:solidFill>
            <a:srgbClr val="FFCC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Group 2</a:t>
            </a:r>
            <a:endParaRPr lang="en-US" altLang="en-US" sz="2000" b="1"/>
          </a:p>
        </p:txBody>
      </p:sp>
      <p:sp>
        <p:nvSpPr>
          <p:cNvPr id="441371" name="Oval 27">
            <a:extLst>
              <a:ext uri="{FF2B5EF4-FFF2-40B4-BE49-F238E27FC236}">
                <a16:creationId xmlns:a16="http://schemas.microsoft.com/office/drawing/2014/main" id="{4656B0DC-1B70-37E7-804B-EF323190A8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25" y="1566863"/>
            <a:ext cx="315913" cy="349250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2" name="Oval 28">
            <a:extLst>
              <a:ext uri="{FF2B5EF4-FFF2-40B4-BE49-F238E27FC236}">
                <a16:creationId xmlns:a16="http://schemas.microsoft.com/office/drawing/2014/main" id="{2E48E4BB-7BFC-72D9-7BD3-B5D3FF139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6988" y="1566863"/>
            <a:ext cx="315912" cy="349250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3" name="Rectangle 29">
            <a:extLst>
              <a:ext uri="{FF2B5EF4-FFF2-40B4-BE49-F238E27FC236}">
                <a16:creationId xmlns:a16="http://schemas.microsoft.com/office/drawing/2014/main" id="{C49B9AB8-61B5-66DF-1E1E-A9D28744E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3288" y="3962400"/>
            <a:ext cx="1660525" cy="1046163"/>
          </a:xfrm>
          <a:prstGeom prst="rect">
            <a:avLst/>
          </a:prstGeom>
          <a:solidFill>
            <a:srgbClr val="FF66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1800">
                <a:solidFill>
                  <a:srgbClr val="402000"/>
                </a:solidFill>
                <a:ea typeface="Batang" panose="02030600000101010101" pitchFamily="18" charset="-127"/>
              </a:rPr>
              <a:t>Group 4</a:t>
            </a:r>
            <a:endParaRPr lang="en-US" altLang="en-US" sz="2000" b="1"/>
          </a:p>
        </p:txBody>
      </p:sp>
      <p:sp>
        <p:nvSpPr>
          <p:cNvPr id="441374" name="Oval 30">
            <a:extLst>
              <a:ext uri="{FF2B5EF4-FFF2-40B4-BE49-F238E27FC236}">
                <a16:creationId xmlns:a16="http://schemas.microsoft.com/office/drawing/2014/main" id="{CFF5B15A-63CF-3851-1BE2-5DDE560E0B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7663" y="4311650"/>
            <a:ext cx="319087" cy="347663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5" name="Oval 31">
            <a:extLst>
              <a:ext uri="{FF2B5EF4-FFF2-40B4-BE49-F238E27FC236}">
                <a16:creationId xmlns:a16="http://schemas.microsoft.com/office/drawing/2014/main" id="{14F3B563-9D51-4ED5-1156-88111EB72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025" y="4311650"/>
            <a:ext cx="319088" cy="347663"/>
          </a:xfrm>
          <a:prstGeom prst="ellipse">
            <a:avLst/>
          </a:prstGeom>
          <a:solidFill>
            <a:srgbClr val="CE9964"/>
          </a:solidFill>
          <a:ln w="9525">
            <a:solidFill>
              <a:srgbClr val="402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6" name="AutoShape 32">
            <a:extLst>
              <a:ext uri="{FF2B5EF4-FFF2-40B4-BE49-F238E27FC236}">
                <a16:creationId xmlns:a16="http://schemas.microsoft.com/office/drawing/2014/main" id="{0008CE21-670B-A689-EB4F-EABA701F2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2482850"/>
            <a:ext cx="1330325" cy="957263"/>
          </a:xfrm>
          <a:prstGeom prst="octagon">
            <a:avLst>
              <a:gd name="adj" fmla="val 29287"/>
            </a:avLst>
          </a:prstGeom>
          <a:solidFill>
            <a:srgbClr val="CC99FF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1400">
                <a:solidFill>
                  <a:srgbClr val="402000"/>
                </a:solidFill>
                <a:ea typeface="Batang" panose="02030600000101010101" pitchFamily="18" charset="-127"/>
              </a:rPr>
              <a:t>Internal </a:t>
            </a:r>
          </a:p>
          <a:p>
            <a:pPr algn="ctr" eaLnBrk="0" hangingPunct="0"/>
            <a:r>
              <a:rPr lang="en-US" altLang="ko-KR" sz="1400">
                <a:solidFill>
                  <a:srgbClr val="402000"/>
                </a:solidFill>
                <a:ea typeface="Batang" panose="02030600000101010101" pitchFamily="18" charset="-127"/>
              </a:rPr>
              <a:t>Warehouse</a:t>
            </a:r>
            <a:endParaRPr lang="en-US" altLang="en-US" sz="2000" b="1"/>
          </a:p>
        </p:txBody>
      </p:sp>
      <p:sp>
        <p:nvSpPr>
          <p:cNvPr id="441377" name="Freeform 33">
            <a:extLst>
              <a:ext uri="{FF2B5EF4-FFF2-40B4-BE49-F238E27FC236}">
                <a16:creationId xmlns:a16="http://schemas.microsoft.com/office/drawing/2014/main" id="{37E5A557-9FF4-C997-E083-780D4BF053FB}"/>
              </a:ext>
            </a:extLst>
          </p:cNvPr>
          <p:cNvSpPr>
            <a:spLocks/>
          </p:cNvSpPr>
          <p:nvPr/>
        </p:nvSpPr>
        <p:spPr bwMode="auto">
          <a:xfrm>
            <a:off x="2257425" y="1958975"/>
            <a:ext cx="3168650" cy="3919538"/>
          </a:xfrm>
          <a:custGeom>
            <a:avLst/>
            <a:gdLst>
              <a:gd name="T0" fmla="*/ 0 w 1920"/>
              <a:gd name="T1" fmla="*/ 48 h 2160"/>
              <a:gd name="T2" fmla="*/ 1920 w 1920"/>
              <a:gd name="T3" fmla="*/ 0 h 2160"/>
              <a:gd name="T4" fmla="*/ 960 w 1920"/>
              <a:gd name="T5" fmla="*/ 576 h 2160"/>
              <a:gd name="T6" fmla="*/ 1824 w 1920"/>
              <a:gd name="T7" fmla="*/ 1296 h 2160"/>
              <a:gd name="T8" fmla="*/ 0 w 1920"/>
              <a:gd name="T9" fmla="*/ 1296 h 2160"/>
              <a:gd name="T10" fmla="*/ 1488 w 1920"/>
              <a:gd name="T11" fmla="*/ 216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0" h="2160">
                <a:moveTo>
                  <a:pt x="0" y="48"/>
                </a:moveTo>
                <a:lnTo>
                  <a:pt x="1920" y="0"/>
                </a:lnTo>
                <a:lnTo>
                  <a:pt x="960" y="576"/>
                </a:lnTo>
                <a:lnTo>
                  <a:pt x="1824" y="1296"/>
                </a:lnTo>
                <a:lnTo>
                  <a:pt x="0" y="1296"/>
                </a:lnTo>
                <a:lnTo>
                  <a:pt x="1488" y="2160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996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8" name="Freeform 34">
            <a:extLst>
              <a:ext uri="{FF2B5EF4-FFF2-40B4-BE49-F238E27FC236}">
                <a16:creationId xmlns:a16="http://schemas.microsoft.com/office/drawing/2014/main" id="{95F1B122-167E-B342-7223-3E864A87A30F}"/>
              </a:ext>
            </a:extLst>
          </p:cNvPr>
          <p:cNvSpPr>
            <a:spLocks/>
          </p:cNvSpPr>
          <p:nvPr/>
        </p:nvSpPr>
        <p:spPr bwMode="auto">
          <a:xfrm>
            <a:off x="2257425" y="1436688"/>
            <a:ext cx="3089275" cy="4441825"/>
          </a:xfrm>
          <a:custGeom>
            <a:avLst/>
            <a:gdLst>
              <a:gd name="T0" fmla="*/ 1872 w 1872"/>
              <a:gd name="T1" fmla="*/ 0 h 2448"/>
              <a:gd name="T2" fmla="*/ 0 w 1872"/>
              <a:gd name="T3" fmla="*/ 0 h 2448"/>
              <a:gd name="T4" fmla="*/ 0 w 1872"/>
              <a:gd name="T5" fmla="*/ 1536 h 2448"/>
              <a:gd name="T6" fmla="*/ 912 w 1872"/>
              <a:gd name="T7" fmla="*/ 912 h 2448"/>
              <a:gd name="T8" fmla="*/ 1680 w 1872"/>
              <a:gd name="T9" fmla="*/ 1536 h 2448"/>
              <a:gd name="T10" fmla="*/ 1488 w 1872"/>
              <a:gd name="T11" fmla="*/ 2448 h 2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2" h="2448">
                <a:moveTo>
                  <a:pt x="1872" y="0"/>
                </a:moveTo>
                <a:lnTo>
                  <a:pt x="0" y="0"/>
                </a:lnTo>
                <a:lnTo>
                  <a:pt x="0" y="1536"/>
                </a:lnTo>
                <a:lnTo>
                  <a:pt x="912" y="912"/>
                </a:lnTo>
                <a:lnTo>
                  <a:pt x="1680" y="1536"/>
                </a:lnTo>
                <a:lnTo>
                  <a:pt x="1488" y="2448"/>
                </a:ln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996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79" name="Freeform 35">
            <a:extLst>
              <a:ext uri="{FF2B5EF4-FFF2-40B4-BE49-F238E27FC236}">
                <a16:creationId xmlns:a16="http://schemas.microsoft.com/office/drawing/2014/main" id="{7AA0D5A6-4C30-B6CE-EC6E-11371CF19ABB}"/>
              </a:ext>
            </a:extLst>
          </p:cNvPr>
          <p:cNvSpPr>
            <a:spLocks/>
          </p:cNvSpPr>
          <p:nvPr/>
        </p:nvSpPr>
        <p:spPr bwMode="auto">
          <a:xfrm>
            <a:off x="4713288" y="1958975"/>
            <a:ext cx="869950" cy="3919538"/>
          </a:xfrm>
          <a:custGeom>
            <a:avLst/>
            <a:gdLst>
              <a:gd name="T0" fmla="*/ 528 w 528"/>
              <a:gd name="T1" fmla="*/ 0 h 2160"/>
              <a:gd name="T2" fmla="*/ 528 w 528"/>
              <a:gd name="T3" fmla="*/ 1440 h 2160"/>
              <a:gd name="T4" fmla="*/ 0 w 528"/>
              <a:gd name="T5" fmla="*/ 2160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160">
                <a:moveTo>
                  <a:pt x="528" y="0"/>
                </a:moveTo>
                <a:lnTo>
                  <a:pt x="528" y="1440"/>
                </a:lnTo>
                <a:lnTo>
                  <a:pt x="0" y="2160"/>
                </a:lnTo>
              </a:path>
            </a:pathLst>
          </a:custGeom>
          <a:noFill/>
          <a:ln w="28575" cap="flat" cmpd="sng">
            <a:solidFill>
              <a:schemeClr val="accent2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E9964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41380" name="AutoShape 36">
            <a:extLst>
              <a:ext uri="{FF2B5EF4-FFF2-40B4-BE49-F238E27FC236}">
                <a16:creationId xmlns:a16="http://schemas.microsoft.com/office/drawing/2014/main" id="{8DAB7452-8B93-2E18-76A0-D345F3103DC5}"/>
              </a:ext>
            </a:extLst>
          </p:cNvPr>
          <p:cNvCxnSpPr>
            <a:cxnSpLocks noChangeShapeType="1"/>
            <a:stCxn id="441379" idx="2"/>
          </p:cNvCxnSpPr>
          <p:nvPr/>
        </p:nvCxnSpPr>
        <p:spPr bwMode="auto">
          <a:xfrm>
            <a:off x="4713288" y="5892800"/>
            <a:ext cx="1060450" cy="14288"/>
          </a:xfrm>
          <a:prstGeom prst="straightConnector1">
            <a:avLst/>
          </a:prstGeom>
          <a:noFill/>
          <a:ln w="2857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7AE42D20-B566-67B9-928D-37E264A44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4400" y="5799138"/>
            <a:ext cx="1625600" cy="3937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en-US" altLang="ko-KR" sz="1800">
                <a:ea typeface="Batang" panose="02030600000101010101" pitchFamily="18" charset="-127"/>
              </a:rPr>
              <a:t>To Customer</a:t>
            </a:r>
            <a:endParaRPr lang="en-US" altLang="en-US" sz="2000" b="1"/>
          </a:p>
        </p:txBody>
      </p:sp>
      <p:sp>
        <p:nvSpPr>
          <p:cNvPr id="441383" name="Text Box 39">
            <a:extLst>
              <a:ext uri="{FF2B5EF4-FFF2-40B4-BE49-F238E27FC236}">
                <a16:creationId xmlns:a16="http://schemas.microsoft.com/office/drawing/2014/main" id="{6F5239EB-128B-166C-4549-69FA47BE3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EC2EFFCA-73EC-509C-C556-7006BE9517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Lean Layout</a:t>
            </a:r>
          </a:p>
        </p:txBody>
      </p:sp>
      <p:sp>
        <p:nvSpPr>
          <p:cNvPr id="512009" name="Rectangle 9">
            <a:extLst>
              <a:ext uri="{FF2B5EF4-FFF2-40B4-BE49-F238E27FC236}">
                <a16:creationId xmlns:a16="http://schemas.microsoft.com/office/drawing/2014/main" id="{4EAFEB59-8CB3-694E-E474-8CCC8498A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9813" y="1998663"/>
            <a:ext cx="1539875" cy="1127125"/>
          </a:xfrm>
          <a:prstGeom prst="rect">
            <a:avLst/>
          </a:prstGeom>
          <a:solidFill>
            <a:srgbClr val="00FF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1</a:t>
            </a:r>
            <a:endParaRPr lang="en-US" altLang="en-US" sz="2800" b="1"/>
          </a:p>
        </p:txBody>
      </p:sp>
      <p:sp>
        <p:nvSpPr>
          <p:cNvPr id="512010" name="Rectangle 10">
            <a:extLst>
              <a:ext uri="{FF2B5EF4-FFF2-40B4-BE49-F238E27FC236}">
                <a16:creationId xmlns:a16="http://schemas.microsoft.com/office/drawing/2014/main" id="{5026CFE7-85F0-D5BF-2F4F-73072C5C4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725" y="1998663"/>
            <a:ext cx="1539875" cy="1127125"/>
          </a:xfrm>
          <a:prstGeom prst="rect">
            <a:avLst/>
          </a:prstGeom>
          <a:solidFill>
            <a:srgbClr val="FFFF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2</a:t>
            </a:r>
            <a:endParaRPr lang="en-US" altLang="en-US" sz="2800" b="1"/>
          </a:p>
        </p:txBody>
      </p:sp>
      <p:sp>
        <p:nvSpPr>
          <p:cNvPr id="512011" name="Rectangle 11">
            <a:extLst>
              <a:ext uri="{FF2B5EF4-FFF2-40B4-BE49-F238E27FC236}">
                <a16:creationId xmlns:a16="http://schemas.microsoft.com/office/drawing/2014/main" id="{3EC8B057-D263-9EDB-4100-51C8A62A05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9725" y="4105275"/>
            <a:ext cx="1539875" cy="1127125"/>
          </a:xfrm>
          <a:prstGeom prst="rect">
            <a:avLst/>
          </a:prstGeom>
          <a:solidFill>
            <a:srgbClr val="00FFFF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3</a:t>
            </a:r>
            <a:endParaRPr lang="en-US" altLang="en-US" sz="2800" b="1"/>
          </a:p>
        </p:txBody>
      </p:sp>
      <p:sp>
        <p:nvSpPr>
          <p:cNvPr id="512012" name="Rectangle 12">
            <a:extLst>
              <a:ext uri="{FF2B5EF4-FFF2-40B4-BE49-F238E27FC236}">
                <a16:creationId xmlns:a16="http://schemas.microsoft.com/office/drawing/2014/main" id="{B4E8D119-C856-8B35-7436-117D480458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9813" y="4105275"/>
            <a:ext cx="1539875" cy="1127125"/>
          </a:xfrm>
          <a:prstGeom prst="rect">
            <a:avLst/>
          </a:prstGeom>
          <a:solidFill>
            <a:srgbClr val="FF9900"/>
          </a:solidFill>
          <a:ln w="9525">
            <a:solidFill>
              <a:srgbClr val="402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Machine</a:t>
            </a:r>
          </a:p>
          <a:p>
            <a:pPr algn="ctr" eaLnBrk="0" hangingPunct="0"/>
            <a:r>
              <a:rPr lang="en-US" altLang="ko-KR" sz="2400" b="1">
                <a:solidFill>
                  <a:srgbClr val="402000"/>
                </a:solidFill>
                <a:ea typeface="Batang" panose="02030600000101010101" pitchFamily="18" charset="-127"/>
              </a:rPr>
              <a:t>4</a:t>
            </a:r>
            <a:endParaRPr lang="en-US" altLang="en-US" sz="2800" b="1"/>
          </a:p>
        </p:txBody>
      </p:sp>
      <p:cxnSp>
        <p:nvCxnSpPr>
          <p:cNvPr id="512013" name="AutoShape 13">
            <a:extLst>
              <a:ext uri="{FF2B5EF4-FFF2-40B4-BE49-F238E27FC236}">
                <a16:creationId xmlns:a16="http://schemas.microsoft.com/office/drawing/2014/main" id="{7FA062D6-31E9-03C9-FBA9-781A68F30C26}"/>
              </a:ext>
            </a:extLst>
          </p:cNvPr>
          <p:cNvCxnSpPr>
            <a:cxnSpLocks noChangeShapeType="1"/>
            <a:stCxn id="512009" idx="3"/>
            <a:endCxn id="512010" idx="1"/>
          </p:cNvCxnSpPr>
          <p:nvPr/>
        </p:nvCxnSpPr>
        <p:spPr bwMode="auto">
          <a:xfrm>
            <a:off x="5202238" y="2562225"/>
            <a:ext cx="1487487" cy="0"/>
          </a:xfrm>
          <a:prstGeom prst="straightConnector1">
            <a:avLst/>
          </a:prstGeom>
          <a:noFill/>
          <a:ln w="9525">
            <a:solidFill>
              <a:srgbClr val="402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cxnSp>
        <p:nvCxnSpPr>
          <p:cNvPr id="512014" name="AutoShape 14">
            <a:extLst>
              <a:ext uri="{FF2B5EF4-FFF2-40B4-BE49-F238E27FC236}">
                <a16:creationId xmlns:a16="http://schemas.microsoft.com/office/drawing/2014/main" id="{FD891CB9-B135-EAC6-AA5B-EF0427E42F09}"/>
              </a:ext>
            </a:extLst>
          </p:cNvPr>
          <p:cNvCxnSpPr>
            <a:cxnSpLocks noChangeShapeType="1"/>
            <a:stCxn id="512010" idx="2"/>
            <a:endCxn id="512011" idx="0"/>
          </p:cNvCxnSpPr>
          <p:nvPr/>
        </p:nvCxnSpPr>
        <p:spPr bwMode="auto">
          <a:xfrm>
            <a:off x="7500938" y="3125788"/>
            <a:ext cx="0" cy="979487"/>
          </a:xfrm>
          <a:prstGeom prst="straightConnector1">
            <a:avLst/>
          </a:prstGeom>
          <a:noFill/>
          <a:ln w="9525">
            <a:solidFill>
              <a:srgbClr val="402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cxnSp>
        <p:nvCxnSpPr>
          <p:cNvPr id="512015" name="AutoShape 15">
            <a:extLst>
              <a:ext uri="{FF2B5EF4-FFF2-40B4-BE49-F238E27FC236}">
                <a16:creationId xmlns:a16="http://schemas.microsoft.com/office/drawing/2014/main" id="{74167E9D-6DE7-9D7D-B4B3-40CBDEBF5DD0}"/>
              </a:ext>
            </a:extLst>
          </p:cNvPr>
          <p:cNvCxnSpPr>
            <a:cxnSpLocks noChangeShapeType="1"/>
            <a:stCxn id="512011" idx="1"/>
            <a:endCxn id="512012" idx="3"/>
          </p:cNvCxnSpPr>
          <p:nvPr/>
        </p:nvCxnSpPr>
        <p:spPr bwMode="auto">
          <a:xfrm flipH="1">
            <a:off x="5202238" y="4668838"/>
            <a:ext cx="1487487" cy="0"/>
          </a:xfrm>
          <a:prstGeom prst="straightConnector1">
            <a:avLst/>
          </a:prstGeom>
          <a:noFill/>
          <a:ln w="9525">
            <a:solidFill>
              <a:srgbClr val="402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cxnSp>
        <p:nvCxnSpPr>
          <p:cNvPr id="512016" name="AutoShape 16">
            <a:extLst>
              <a:ext uri="{FF2B5EF4-FFF2-40B4-BE49-F238E27FC236}">
                <a16:creationId xmlns:a16="http://schemas.microsoft.com/office/drawing/2014/main" id="{E1B1B40F-F061-FE08-600E-823784F3394F}"/>
              </a:ext>
            </a:extLst>
          </p:cNvPr>
          <p:cNvCxnSpPr>
            <a:cxnSpLocks noChangeShapeType="1"/>
            <a:stCxn id="512012" idx="1"/>
          </p:cNvCxnSpPr>
          <p:nvPr/>
        </p:nvCxnSpPr>
        <p:spPr bwMode="auto">
          <a:xfrm flipH="1">
            <a:off x="2768600" y="4668838"/>
            <a:ext cx="811213" cy="1587"/>
          </a:xfrm>
          <a:prstGeom prst="straightConnector1">
            <a:avLst/>
          </a:prstGeom>
          <a:noFill/>
          <a:ln w="9525">
            <a:solidFill>
              <a:srgbClr val="402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sp>
        <p:nvSpPr>
          <p:cNvPr id="512017" name="Text Box 17">
            <a:extLst>
              <a:ext uri="{FF2B5EF4-FFF2-40B4-BE49-F238E27FC236}">
                <a16:creationId xmlns:a16="http://schemas.microsoft.com/office/drawing/2014/main" id="{69D668D8-5243-1D06-9D9F-5FE682E01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375150"/>
            <a:ext cx="2363788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altLang="ko-KR" sz="2400" b="1">
                <a:ea typeface="Batang" panose="02030600000101010101" pitchFamily="18" charset="-127"/>
              </a:rPr>
              <a:t>To Customer</a:t>
            </a:r>
            <a:endParaRPr lang="en-US" altLang="en-US" sz="2800" b="1"/>
          </a:p>
        </p:txBody>
      </p:sp>
      <p:cxnSp>
        <p:nvCxnSpPr>
          <p:cNvPr id="512019" name="AutoShape 19">
            <a:extLst>
              <a:ext uri="{FF2B5EF4-FFF2-40B4-BE49-F238E27FC236}">
                <a16:creationId xmlns:a16="http://schemas.microsoft.com/office/drawing/2014/main" id="{DE476AED-EB6E-14A6-736B-488AFA0FCCF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768600" y="2528888"/>
            <a:ext cx="811213" cy="1587"/>
          </a:xfrm>
          <a:prstGeom prst="straightConnector1">
            <a:avLst/>
          </a:prstGeom>
          <a:noFill/>
          <a:ln w="9525">
            <a:solidFill>
              <a:srgbClr val="4020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A08366"/>
                  </a:outerShdw>
                </a:effectLst>
              </a14:hiddenEffects>
            </a:ext>
          </a:extLst>
        </p:spPr>
      </p:cxnSp>
      <p:sp>
        <p:nvSpPr>
          <p:cNvPr id="512020" name="Text Box 20">
            <a:extLst>
              <a:ext uri="{FF2B5EF4-FFF2-40B4-BE49-F238E27FC236}">
                <a16:creationId xmlns:a16="http://schemas.microsoft.com/office/drawing/2014/main" id="{39CB485A-DE7B-CB76-4F5F-50BDFC233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235200"/>
            <a:ext cx="2363788" cy="584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altLang="ko-KR" sz="2400" b="1">
                <a:ea typeface="Batang" panose="02030600000101010101" pitchFamily="18" charset="-127"/>
              </a:rPr>
              <a:t>From Supplier</a:t>
            </a:r>
            <a:endParaRPr lang="en-US" altLang="en-US" sz="2800" b="1"/>
          </a:p>
        </p:txBody>
      </p:sp>
      <p:sp>
        <p:nvSpPr>
          <p:cNvPr id="512021" name="Text Box 21">
            <a:extLst>
              <a:ext uri="{FF2B5EF4-FFF2-40B4-BE49-F238E27FC236}">
                <a16:creationId xmlns:a16="http://schemas.microsoft.com/office/drawing/2014/main" id="{86DDDA32-950C-CB1D-6D72-3B83E07982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93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>
            <a:extLst>
              <a:ext uri="{FF2B5EF4-FFF2-40B4-BE49-F238E27FC236}">
                <a16:creationId xmlns:a16="http://schemas.microsoft.com/office/drawing/2014/main" id="{0B2A36F5-7339-662E-A4A6-A9F0288A43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Lean Principles</a:t>
            </a:r>
          </a:p>
        </p:txBody>
      </p:sp>
      <p:sp>
        <p:nvSpPr>
          <p:cNvPr id="514053" name="Rectangle 5">
            <a:extLst>
              <a:ext uri="{FF2B5EF4-FFF2-40B4-BE49-F238E27FC236}">
                <a16:creationId xmlns:a16="http://schemas.microsoft.com/office/drawing/2014/main" id="{E583F9ED-ADDD-6A28-FD2A-F9F49D9999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 b="1"/>
              <a:t>Specify Value</a:t>
            </a:r>
          </a:p>
          <a:p>
            <a:r>
              <a:rPr lang="en-US" altLang="en-US" sz="3200" b="1"/>
              <a:t>Identify the Value Stream</a:t>
            </a:r>
          </a:p>
          <a:p>
            <a:pPr lvl="1"/>
            <a:r>
              <a:rPr lang="en-US" altLang="en-US" sz="3200" b="1"/>
              <a:t>Value-Stream Mapping</a:t>
            </a:r>
          </a:p>
          <a:p>
            <a:r>
              <a:rPr lang="en-US" altLang="en-US" sz="3200" b="1"/>
              <a:t>Flow &amp; 5 “S’s”</a:t>
            </a:r>
          </a:p>
          <a:p>
            <a:r>
              <a:rPr lang="en-US" altLang="en-US" sz="3200" b="1"/>
              <a:t>Pull</a:t>
            </a:r>
          </a:p>
          <a:p>
            <a:r>
              <a:rPr lang="en-US" altLang="en-US" sz="3200" b="1"/>
              <a:t>Perfection &amp; Six Sigma</a:t>
            </a:r>
          </a:p>
          <a:p>
            <a:endParaRPr lang="en-US" altLang="en-US" sz="3200" b="1"/>
          </a:p>
          <a:p>
            <a:r>
              <a:rPr lang="en-US" altLang="en-US" sz="3200" b="1"/>
              <a:t>Lean Personnel Model</a:t>
            </a:r>
          </a:p>
        </p:txBody>
      </p:sp>
      <p:sp>
        <p:nvSpPr>
          <p:cNvPr id="514054" name="Text Box 6">
            <a:extLst>
              <a:ext uri="{FF2B5EF4-FFF2-40B4-BE49-F238E27FC236}">
                <a16:creationId xmlns:a16="http://schemas.microsoft.com/office/drawing/2014/main" id="{B76659E4-B6B7-2760-8B12-5E69B61CA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700" y="63246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 4-8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8" name="Rectangle 4">
            <a:extLst>
              <a:ext uri="{FF2B5EF4-FFF2-40B4-BE49-F238E27FC236}">
                <a16:creationId xmlns:a16="http://schemas.microsoft.com/office/drawing/2014/main" id="{8378BA90-16AC-743C-FE49-490D2F9221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Value-Stream Mapping</a:t>
            </a:r>
          </a:p>
        </p:txBody>
      </p:sp>
      <p:pic>
        <p:nvPicPr>
          <p:cNvPr id="538629" name="Picture 5">
            <a:extLst>
              <a:ext uri="{FF2B5EF4-FFF2-40B4-BE49-F238E27FC236}">
                <a16:creationId xmlns:a16="http://schemas.microsoft.com/office/drawing/2014/main" id="{495DC145-6652-4CA9-13BF-68067F403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" y="1006475"/>
            <a:ext cx="8280400" cy="545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8630" name="Text Box 6">
            <a:extLst>
              <a:ext uri="{FF2B5EF4-FFF2-40B4-BE49-F238E27FC236}">
                <a16:creationId xmlns:a16="http://schemas.microsoft.com/office/drawing/2014/main" id="{8098EAD3-1EEF-2DEA-6711-674B93543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4063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A69CDA53-9F22-315C-6652-0FDEAE14C3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Tactical Approach - Principles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2DF33357-C8E8-EC36-BB63-415DDA7BDD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800"/>
              <a:t>Maximize Sales Revenue - Produce to Maximize Customer Satisfaction</a:t>
            </a:r>
          </a:p>
          <a:p>
            <a:pPr lvl="1"/>
            <a:r>
              <a:rPr lang="en-US" altLang="en-US" sz="1800"/>
              <a:t>Deliver no Defects - Defect Free Production</a:t>
            </a:r>
          </a:p>
          <a:p>
            <a:pPr lvl="2"/>
            <a:r>
              <a:rPr lang="en-US" altLang="en-US" sz="1800"/>
              <a:t>Stabilize Processes - Eliminate Assignable Causes of Variation</a:t>
            </a:r>
          </a:p>
          <a:p>
            <a:pPr lvl="3"/>
            <a:r>
              <a:rPr lang="en-US" altLang="en-US" sz="1800"/>
              <a:t>Eliminate machine assignable causes</a:t>
            </a:r>
          </a:p>
          <a:p>
            <a:pPr lvl="3"/>
            <a:r>
              <a:rPr lang="en-US" altLang="en-US" sz="1800"/>
              <a:t>Eliminate operator assignable causes</a:t>
            </a:r>
          </a:p>
          <a:p>
            <a:pPr lvl="3"/>
            <a:r>
              <a:rPr lang="en-US" altLang="en-US" sz="1800"/>
              <a:t>Eliminate Method Assignable Causes</a:t>
            </a:r>
          </a:p>
          <a:p>
            <a:pPr lvl="3"/>
            <a:r>
              <a:rPr lang="en-US" altLang="en-US" sz="1800"/>
              <a:t>Eliminate Material Assignable Causes</a:t>
            </a:r>
          </a:p>
          <a:p>
            <a:pPr lvl="1"/>
            <a:r>
              <a:rPr lang="en-US" altLang="en-US" sz="1800"/>
              <a:t>Deliver Products on Time/Throughput Time Variation (</a:t>
            </a:r>
            <a:r>
              <a:rPr lang="en-US" altLang="en-US" sz="1800">
                <a:sym typeface="Symbol" panose="05050102010706020507" pitchFamily="18" charset="2"/>
              </a:rPr>
              <a:t></a:t>
            </a:r>
            <a:r>
              <a:rPr lang="en-US" altLang="en-US" sz="1800"/>
              <a:t>) Reduction</a:t>
            </a:r>
          </a:p>
          <a:p>
            <a:pPr lvl="2"/>
            <a:r>
              <a:rPr lang="en-US" altLang="en-US" sz="1800"/>
              <a:t>Respond Rapidly to Production Disruptions</a:t>
            </a:r>
          </a:p>
          <a:p>
            <a:pPr lvl="2"/>
            <a:r>
              <a:rPr lang="en-US" altLang="en-US" sz="1800"/>
              <a:t>Minimize Production Disruptions</a:t>
            </a:r>
          </a:p>
          <a:p>
            <a:pPr lvl="1"/>
            <a:r>
              <a:rPr lang="en-US" altLang="en-US" sz="1800"/>
              <a:t>Deliver Products on Time/Throughput Time Mean (X-bar) Reduction</a:t>
            </a:r>
          </a:p>
          <a:p>
            <a:pPr lvl="2"/>
            <a:r>
              <a:rPr lang="en-US" altLang="en-US" sz="1800"/>
              <a:t>Reduce Run Size Delay</a:t>
            </a:r>
          </a:p>
          <a:p>
            <a:pPr lvl="2"/>
            <a:r>
              <a:rPr lang="en-US" altLang="en-US" sz="1800"/>
              <a:t>Reduce Process Delay</a:t>
            </a:r>
          </a:p>
          <a:p>
            <a:pPr lvl="2"/>
            <a:r>
              <a:rPr lang="en-US" altLang="en-US" sz="1800"/>
              <a:t>Reduce Lot Delay</a:t>
            </a:r>
          </a:p>
          <a:p>
            <a:pPr lvl="2"/>
            <a:r>
              <a:rPr lang="en-US" altLang="en-US" sz="1800"/>
              <a:t>Reduce Transportation Delay</a:t>
            </a:r>
          </a:p>
          <a:p>
            <a:pPr lvl="2"/>
            <a:r>
              <a:rPr lang="en-US" altLang="en-US" sz="1800"/>
              <a:t>Reduce Systematic Operational Delays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901F9D4D-64C6-89E4-8905-0CFE089C7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0988" y="6324600"/>
            <a:ext cx="186531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 10-11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ED10BC35-0C17-BEBB-B663-A13483D248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Tactical Approach - Principles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5E007340-4F99-899A-3026-E5D56C92A0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Minimize Direct Labor Cost - Eliminate non-value adding sources of cost</a:t>
            </a:r>
          </a:p>
          <a:p>
            <a:pPr lvl="1"/>
            <a:r>
              <a:rPr lang="en-US" altLang="en-US"/>
              <a:t>Reduce Waste in Direct Labor Cost - Eliminate non-value adding manual tasks</a:t>
            </a:r>
          </a:p>
          <a:p>
            <a:pPr lvl="2"/>
            <a:r>
              <a:rPr lang="en-US" altLang="en-US"/>
              <a:t>Eliminate Operators Waiting on Machines</a:t>
            </a:r>
          </a:p>
          <a:p>
            <a:pPr lvl="2"/>
            <a:r>
              <a:rPr lang="en-US" altLang="en-US"/>
              <a:t>Eliminate Wasted Motion by Operators</a:t>
            </a:r>
          </a:p>
          <a:p>
            <a:pPr lvl="1"/>
            <a:r>
              <a:rPr lang="en-US" altLang="en-US"/>
              <a:t>Reduce Waste in Indirect Labor Costs - Reduce Indirect Labor Tasks</a:t>
            </a:r>
          </a:p>
          <a:p>
            <a:pPr lvl="2"/>
            <a:r>
              <a:rPr lang="en-US" altLang="en-US"/>
              <a:t>Eliminate Managerial Tasks</a:t>
            </a:r>
          </a:p>
          <a:p>
            <a:pPr lvl="2"/>
            <a:r>
              <a:rPr lang="en-US" altLang="en-US"/>
              <a:t>Eliminate Information Disruptions</a:t>
            </a:r>
          </a:p>
          <a:p>
            <a:endParaRPr lang="en-US" altLang="en-US"/>
          </a:p>
          <a:p>
            <a:r>
              <a:rPr lang="en-US" altLang="en-US"/>
              <a:t>Minimize Production Investment</a:t>
            </a:r>
          </a:p>
        </p:txBody>
      </p:sp>
      <p:sp>
        <p:nvSpPr>
          <p:cNvPr id="518148" name="Text Box 4">
            <a:extLst>
              <a:ext uri="{FF2B5EF4-FFF2-40B4-BE49-F238E27FC236}">
                <a16:creationId xmlns:a16="http://schemas.microsoft.com/office/drawing/2014/main" id="{79B22542-BF49-7858-8665-0CAC11C4C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5738" y="6324600"/>
            <a:ext cx="186531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 10-11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>
            <a:extLst>
              <a:ext uri="{FF2B5EF4-FFF2-40B4-BE49-F238E27FC236}">
                <a16:creationId xmlns:a16="http://schemas.microsoft.com/office/drawing/2014/main" id="{93383E3B-8A73-1C9E-7100-920AE6E54C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Job Shop/Departmental Layout</a:t>
            </a:r>
          </a:p>
        </p:txBody>
      </p:sp>
      <p:sp>
        <p:nvSpPr>
          <p:cNvPr id="519174" name="Rectangle 6">
            <a:extLst>
              <a:ext uri="{FF2B5EF4-FFF2-40B4-BE49-F238E27FC236}">
                <a16:creationId xmlns:a16="http://schemas.microsoft.com/office/drawing/2014/main" id="{F44212E3-8FBA-B366-F800-96AE158C4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33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9175" name="Text Box 7">
            <a:extLst>
              <a:ext uri="{FF2B5EF4-FFF2-40B4-BE49-F238E27FC236}">
                <a16:creationId xmlns:a16="http://schemas.microsoft.com/office/drawing/2014/main" id="{B5501FE7-DC24-1C82-E71F-0E8DBD6A5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5.5-12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9176" name="Group 8">
            <a:extLst>
              <a:ext uri="{FF2B5EF4-FFF2-40B4-BE49-F238E27FC236}">
                <a16:creationId xmlns:a16="http://schemas.microsoft.com/office/drawing/2014/main" id="{5DD3DCC3-1111-ABC6-A826-64F0F3F43798}"/>
              </a:ext>
            </a:extLst>
          </p:cNvPr>
          <p:cNvGrpSpPr>
            <a:grpSpLocks/>
          </p:cNvGrpSpPr>
          <p:nvPr/>
        </p:nvGrpSpPr>
        <p:grpSpPr bwMode="auto">
          <a:xfrm>
            <a:off x="696913" y="965200"/>
            <a:ext cx="7812087" cy="5173663"/>
            <a:chOff x="1824" y="96"/>
            <a:chExt cx="3696" cy="2448"/>
          </a:xfrm>
        </p:grpSpPr>
        <p:sp>
          <p:nvSpPr>
            <p:cNvPr id="519177" name="Rectangle 9">
              <a:extLst>
                <a:ext uri="{FF2B5EF4-FFF2-40B4-BE49-F238E27FC236}">
                  <a16:creationId xmlns:a16="http://schemas.microsoft.com/office/drawing/2014/main" id="{54CC4E64-1183-8E01-D6CC-CD8B8A783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96"/>
              <a:ext cx="3696" cy="244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178" name="Rectangle 10">
              <a:extLst>
                <a:ext uri="{FF2B5EF4-FFF2-40B4-BE49-F238E27FC236}">
                  <a16:creationId xmlns:a16="http://schemas.microsoft.com/office/drawing/2014/main" id="{AC955B86-E7DA-2E98-8EDE-2FF695F1B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99"/>
              <a:ext cx="432" cy="49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Storage</a:t>
              </a:r>
            </a:p>
            <a:p>
              <a:pPr algn="ctr"/>
              <a:r>
                <a:rPr lang="en-US" altLang="en-US" sz="1400" b="1"/>
                <a:t>Room</a:t>
              </a:r>
            </a:p>
          </p:txBody>
        </p:sp>
        <p:sp>
          <p:nvSpPr>
            <p:cNvPr id="519179" name="Rectangle 11">
              <a:extLst>
                <a:ext uri="{FF2B5EF4-FFF2-40B4-BE49-F238E27FC236}">
                  <a16:creationId xmlns:a16="http://schemas.microsoft.com/office/drawing/2014/main" id="{86DDE6D1-AD7F-FBBF-1945-069C8E7E7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590"/>
              <a:ext cx="432" cy="1570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Back</a:t>
              </a:r>
            </a:p>
            <a:p>
              <a:pPr algn="ctr"/>
              <a:r>
                <a:rPr lang="en-US" altLang="en-US" sz="1400" b="1"/>
                <a:t>Room</a:t>
              </a:r>
            </a:p>
          </p:txBody>
        </p:sp>
        <p:sp>
          <p:nvSpPr>
            <p:cNvPr id="519180" name="Rectangle 12">
              <a:extLst>
                <a:ext uri="{FF2B5EF4-FFF2-40B4-BE49-F238E27FC236}">
                  <a16:creationId xmlns:a16="http://schemas.microsoft.com/office/drawing/2014/main" id="{871FD2C1-9A05-8833-807A-E875D0636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88"/>
              <a:ext cx="432" cy="10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EDM</a:t>
              </a:r>
            </a:p>
          </p:txBody>
        </p:sp>
        <p:sp>
          <p:nvSpPr>
            <p:cNvPr id="519181" name="Rectangle 13">
              <a:extLst>
                <a:ext uri="{FF2B5EF4-FFF2-40B4-BE49-F238E27FC236}">
                  <a16:creationId xmlns:a16="http://schemas.microsoft.com/office/drawing/2014/main" id="{BDEAF949-A8FD-8462-CF0A-9AF007B48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40"/>
              <a:ext cx="432" cy="720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P&amp;W CNC</a:t>
              </a:r>
            </a:p>
            <a:p>
              <a:pPr algn="ctr"/>
              <a:r>
                <a:rPr lang="en-US" altLang="en-US" sz="1400" b="1"/>
                <a:t>Lathes</a:t>
              </a:r>
            </a:p>
          </p:txBody>
        </p:sp>
        <p:sp>
          <p:nvSpPr>
            <p:cNvPr id="519182" name="Rectangle 14">
              <a:extLst>
                <a:ext uri="{FF2B5EF4-FFF2-40B4-BE49-F238E27FC236}">
                  <a16:creationId xmlns:a16="http://schemas.microsoft.com/office/drawing/2014/main" id="{D51AAA2D-0409-A78F-2EB0-35B997A9D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288"/>
              <a:ext cx="432" cy="10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CNC Milling</a:t>
              </a:r>
            </a:p>
          </p:txBody>
        </p:sp>
        <p:sp>
          <p:nvSpPr>
            <p:cNvPr id="519183" name="Rectangle 15">
              <a:extLst>
                <a:ext uri="{FF2B5EF4-FFF2-40B4-BE49-F238E27FC236}">
                  <a16:creationId xmlns:a16="http://schemas.microsoft.com/office/drawing/2014/main" id="{2EF7ACFB-AA93-C475-2817-2D8A26DD6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88"/>
              <a:ext cx="528" cy="1008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Manual/ NC Milling-Drilling</a:t>
              </a:r>
            </a:p>
          </p:txBody>
        </p:sp>
        <p:sp>
          <p:nvSpPr>
            <p:cNvPr id="519184" name="Rectangle 16">
              <a:extLst>
                <a:ext uri="{FF2B5EF4-FFF2-40B4-BE49-F238E27FC236}">
                  <a16:creationId xmlns:a16="http://schemas.microsoft.com/office/drawing/2014/main" id="{8C7CABBE-F29D-86C4-3BA4-6D3655D25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288"/>
              <a:ext cx="757" cy="10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CNC Milling</a:t>
              </a:r>
            </a:p>
          </p:txBody>
        </p:sp>
        <p:sp>
          <p:nvSpPr>
            <p:cNvPr id="519185" name="Rectangle 17">
              <a:extLst>
                <a:ext uri="{FF2B5EF4-FFF2-40B4-BE49-F238E27FC236}">
                  <a16:creationId xmlns:a16="http://schemas.microsoft.com/office/drawing/2014/main" id="{3FBB5538-39F1-0F13-F9B2-C3EEA6BE9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440"/>
              <a:ext cx="576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Homma VTL CNC Lathes</a:t>
              </a:r>
            </a:p>
          </p:txBody>
        </p:sp>
        <p:sp>
          <p:nvSpPr>
            <p:cNvPr id="519186" name="Rectangle 18">
              <a:extLst>
                <a:ext uri="{FF2B5EF4-FFF2-40B4-BE49-F238E27FC236}">
                  <a16:creationId xmlns:a16="http://schemas.microsoft.com/office/drawing/2014/main" id="{BD41F98B-C1BE-2F13-7D5C-567F3D44B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88"/>
              <a:ext cx="384" cy="1008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P&amp;W CNC</a:t>
              </a:r>
            </a:p>
            <a:p>
              <a:pPr algn="ctr"/>
              <a:r>
                <a:rPr lang="en-US" altLang="en-US" sz="1400" b="1"/>
                <a:t>Lathes</a:t>
              </a:r>
            </a:p>
          </p:txBody>
        </p:sp>
        <p:sp>
          <p:nvSpPr>
            <p:cNvPr id="519187" name="Rectangle 19">
              <a:extLst>
                <a:ext uri="{FF2B5EF4-FFF2-40B4-BE49-F238E27FC236}">
                  <a16:creationId xmlns:a16="http://schemas.microsoft.com/office/drawing/2014/main" id="{6627FF14-73D5-11EE-252A-29BE790786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1440"/>
              <a:ext cx="384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CNC</a:t>
              </a:r>
            </a:p>
            <a:p>
              <a:pPr algn="ctr"/>
              <a:r>
                <a:rPr lang="en-US" altLang="en-US" sz="1400" b="1"/>
                <a:t>Lathes</a:t>
              </a:r>
            </a:p>
          </p:txBody>
        </p:sp>
        <p:sp>
          <p:nvSpPr>
            <p:cNvPr id="519188" name="Rectangle 20">
              <a:extLst>
                <a:ext uri="{FF2B5EF4-FFF2-40B4-BE49-F238E27FC236}">
                  <a16:creationId xmlns:a16="http://schemas.microsoft.com/office/drawing/2014/main" id="{FD99BD02-4E31-AD88-5F72-531E8A7EC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1440"/>
              <a:ext cx="1152" cy="7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Manual</a:t>
              </a:r>
            </a:p>
            <a:p>
              <a:pPr algn="ctr"/>
              <a:r>
                <a:rPr lang="en-US" altLang="en-US" sz="1400" b="1"/>
                <a:t>Lathes</a:t>
              </a:r>
            </a:p>
          </p:txBody>
        </p:sp>
        <p:sp>
          <p:nvSpPr>
            <p:cNvPr id="519189" name="Rectangle 21">
              <a:extLst>
                <a:ext uri="{FF2B5EF4-FFF2-40B4-BE49-F238E27FC236}">
                  <a16:creationId xmlns:a16="http://schemas.microsoft.com/office/drawing/2014/main" id="{AC1D79DA-6980-DBD6-2AA9-D8CDA61E8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256"/>
              <a:ext cx="1488" cy="2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Grinders, Honing, Manual Machines</a:t>
              </a:r>
            </a:p>
          </p:txBody>
        </p:sp>
        <p:sp>
          <p:nvSpPr>
            <p:cNvPr id="519190" name="Rectangle 22">
              <a:extLst>
                <a:ext uri="{FF2B5EF4-FFF2-40B4-BE49-F238E27FC236}">
                  <a16:creationId xmlns:a16="http://schemas.microsoft.com/office/drawing/2014/main" id="{EAA09AC9-7E64-5143-F6B2-282B508DB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2" y="2256"/>
              <a:ext cx="1104" cy="288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r>
                <a:rPr lang="en-US" altLang="en-US" sz="1400" b="1"/>
                <a:t>Grinding Machines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8466</TotalTime>
  <Words>654</Words>
  <Application>Microsoft Office PowerPoint</Application>
  <PresentationFormat>On-screen Show (4:3)</PresentationFormat>
  <Paragraphs>236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Times New Roman</vt:lpstr>
      <vt:lpstr>Arial</vt:lpstr>
      <vt:lpstr>Symbol</vt:lpstr>
      <vt:lpstr>Copperplate Gothic Bold</vt:lpstr>
      <vt:lpstr>Batang</vt:lpstr>
      <vt:lpstr>JPMorgan</vt:lpstr>
      <vt:lpstr>MSPhotoEd.3</vt:lpstr>
      <vt:lpstr>PowerPoint Presentation</vt:lpstr>
      <vt:lpstr>Objectives</vt:lpstr>
      <vt:lpstr>“Traditional” Manufacturing Layout</vt:lpstr>
      <vt:lpstr>Lean Layout</vt:lpstr>
      <vt:lpstr>Lean Principles</vt:lpstr>
      <vt:lpstr>Value-Stream Mapping</vt:lpstr>
      <vt:lpstr>Tactical Approach - Principles</vt:lpstr>
      <vt:lpstr>Tactical Approach - Principles</vt:lpstr>
      <vt:lpstr>Job Shop/Departmental Layout</vt:lpstr>
      <vt:lpstr>Departments by Product Flow</vt:lpstr>
      <vt:lpstr>Assembly Line or Transfer Line</vt:lpstr>
      <vt:lpstr>Pseudo Cell</vt:lpstr>
      <vt:lpstr>Assembly or Machining Cell</vt:lpstr>
      <vt:lpstr>Linked Cell System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2026-07-24T18:51:51Z</dcterms:modified>
</cp:coreProperties>
</file>