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66" r:id="rId3"/>
    <p:sldId id="258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</p:sldIdLst>
  <p:sldSz cx="9144000" cy="6858000" type="screen4x3"/>
  <p:notesSz cx="68580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FF"/>
    <a:srgbClr val="FF0000"/>
    <a:srgbClr val="B2B2B2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700" autoAdjust="0"/>
  </p:normalViewPr>
  <p:slideViewPr>
    <p:cSldViewPr snapToGrid="0">
      <p:cViewPr varScale="1">
        <p:scale>
          <a:sx n="107" d="100"/>
          <a:sy n="107" d="100"/>
        </p:scale>
        <p:origin x="165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1" d="100"/>
          <a:sy n="91" d="100"/>
        </p:scale>
        <p:origin x="-2574" y="-96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4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1BF44DA4-BE59-4633-6455-2DAA4C4459A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243E940D-0F3B-5775-2787-63824FC327E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0D9B0B1C-34C2-E3E0-474A-B593A879A1AD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17A350-687B-6492-9B64-8DC0085A6153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57999545-80F1-4C6A-BDC0-5A3FBDF266F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22CC24D5-7F62-30A7-277E-3C4B04001FC2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5BD5F2BD-6317-8F1A-0C4A-9D3E2418A47B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This type is Arial, 10 Pt.</a:t>
            </a:r>
          </a:p>
          <a:p>
            <a:pPr lvl="0"/>
            <a:r>
              <a:rPr lang="en-US" altLang="en-US"/>
              <a:t>Use sentence structure.</a:t>
            </a:r>
          </a:p>
          <a:p>
            <a:pPr lvl="0"/>
            <a:r>
              <a:rPr lang="en-US" altLang="en-US"/>
              <a:t>Bullets are Wingdings square (n) size is 75% of the text.</a:t>
            </a:r>
          </a:p>
          <a:p>
            <a:pPr lvl="1"/>
            <a:r>
              <a:rPr lang="en-US" altLang="en-US"/>
              <a:t>Dashes are option dashes and are 100% of the text size.</a:t>
            </a:r>
          </a:p>
          <a:p>
            <a:pPr lvl="1"/>
            <a:r>
              <a:rPr lang="en-US" altLang="en-US"/>
              <a:t>Dashes Should have a tighter line spacing than the bullets.</a:t>
            </a:r>
          </a:p>
          <a:p>
            <a:pPr lvl="0"/>
            <a:r>
              <a:rPr lang="en-US" altLang="en-US"/>
              <a:t>Line spacing is .9 on .5 after.</a:t>
            </a:r>
          </a:p>
          <a:p>
            <a:pPr lvl="0"/>
            <a:r>
              <a:rPr lang="en-US" altLang="en-US"/>
              <a:t>Use periods on note pages.</a:t>
            </a:r>
          </a:p>
          <a:p>
            <a:pPr lvl="0"/>
            <a:r>
              <a:rPr lang="en-US" altLang="en-US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58AE85A7-9899-B69E-3829-A5AEDEDBA2D9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C1A6E9F6-1F52-BDA7-D279-C7F6E7F64879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F304EE03-428C-E26E-92E5-B005758270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25" tIns="9525" rIns="9525" bIns="9525" anchor="ctr" anchorCtr="1">
            <a:spAutoFit/>
          </a:bodyPr>
          <a:lstStyle/>
          <a:p>
            <a:pPr algn="ctr" eaLnBrk="0" hangingPunct="0"/>
            <a:fld id="{EBFBCB27-C684-4A29-8DCA-5CD4C75C0C9B}" type="slidenum">
              <a:rPr lang="en-US" altLang="en-US" sz="1200" b="1"/>
              <a:pPr algn="ctr" eaLnBrk="0" hangingPunct="0"/>
              <a:t>‹#›</a:t>
            </a:fld>
            <a:endParaRPr lang="en-US" altLang="en-US" sz="12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BC9B5D6E-7473-4032-FF73-0601BA74BEC6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9D5D1D5A-E141-B067-ED3B-24CA4B9663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2" name="Rectangle 4">
            <a:extLst>
              <a:ext uri="{FF2B5EF4-FFF2-40B4-BE49-F238E27FC236}">
                <a16:creationId xmlns:a16="http://schemas.microsoft.com/office/drawing/2014/main" id="{9EC98FE1-ECF5-82E6-53CE-C8FC199A0764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442373" name="Rectangle 5">
            <a:extLst>
              <a:ext uri="{FF2B5EF4-FFF2-40B4-BE49-F238E27FC236}">
                <a16:creationId xmlns:a16="http://schemas.microsoft.com/office/drawing/2014/main" id="{CDFAEB2C-4384-4FE2-56AB-D047DF3CB01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E771FD-B5A0-C2D7-7BA6-EB23CD84F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65EAF9-0FB3-4802-A744-4704812DB7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1629134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8500A0-710C-5F20-EAB3-D0CA00573C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D0C635-AB34-FA98-8AC8-7A83DEC06F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794998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4B5DB25-725E-DF75-BE5E-4AAC9E148AE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E762C5-EB29-1DDD-F79D-DEABFB0252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3035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52E7A4-4714-6970-A201-E262822E0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D8C2D4-CAB3-FBE9-3812-8A536E0397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65529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4236A5-7860-5370-E643-8472AF55F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9AC605-6838-E649-A3D3-0FCC3793BC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48208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70810F-ED6D-BD8C-2FCB-12DA43CEB3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BE0A52-60D9-225D-A7A7-511937E096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E09A9E-4D4B-F7A0-92F0-66853237D1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880328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8C5A57-6C3F-B6C9-1637-A79EFFFD0A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ECB8DE-5F97-E4BE-601E-D78AD769FA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5E7172-D1A6-08CA-D2B6-E0E7791142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0E5527-C519-9456-C136-5EEA71F4D9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6C05F45-FF81-98EB-8C1F-96BC0B9B61A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31375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07E464-C089-C993-9029-B3DDD28986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48145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3934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154A3C-A7A0-67C8-5C77-A6BE1C5D60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7A6D63-D083-999F-D6FF-4FBFD96F84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DDB4A1-BC4D-1288-7820-F5DBF95310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70500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79AFC2-14D7-B02E-DB0C-90EDA999D7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40ACD0-06FC-C2BA-4185-237240EE6D5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2F7C14-41D0-09B5-793A-E84744C070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30479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7BCCE274-5AD5-2362-BB7B-7B647158C33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FC6F5113-598E-00FF-BB49-F09B73C3C58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5AB2AA6F-58CB-2D30-AE3F-C074012BA50D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CEED9A86-D454-4783-74BE-B8A8E5F2D2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0"/>
            <a:ext cx="2286000" cy="76054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628" tIns="41315" rIns="82628" bIns="41315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XXXX</a:t>
            </a:r>
          </a:p>
          <a:p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b="1" i="1" dirty="0">
                <a:solidFill>
                  <a:schemeClr val="bg1"/>
                </a:solidFill>
                <a:latin typeface="Arial" panose="020B0604020202020204" pitchFamily="34" charset="0"/>
              </a:rPr>
              <a:t>Six Sigma “Belt”</a:t>
            </a:r>
          </a:p>
        </p:txBody>
      </p:sp>
      <p:sp>
        <p:nvSpPr>
          <p:cNvPr id="1030" name="Text Box 6">
            <a:extLst>
              <a:ext uri="{FF2B5EF4-FFF2-40B4-BE49-F238E27FC236}">
                <a16:creationId xmlns:a16="http://schemas.microsoft.com/office/drawing/2014/main" id="{0AB4C481-7F9B-C830-2262-E073F37AF92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59813" y="6454775"/>
            <a:ext cx="368300" cy="28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AF865131-70B6-41E6-BF0A-ED35944F675F}" type="slidenum">
              <a:rPr lang="en-US" altLang="en-US" sz="1300">
                <a:latin typeface="Arial" panose="020B0604020202020204" pitchFamily="34" charset="0"/>
              </a:rPr>
              <a:pPr eaLnBrk="1" hangingPunct="1"/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56" name="Group 160">
            <a:extLst>
              <a:ext uri="{FF2B5EF4-FFF2-40B4-BE49-F238E27FC236}">
                <a16:creationId xmlns:a16="http://schemas.microsoft.com/office/drawing/2014/main" id="{CFE48ED5-5F8C-338E-C73E-0E8C408E3BC8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0" name="Line 4">
              <a:extLst>
                <a:ext uri="{FF2B5EF4-FFF2-40B4-BE49-F238E27FC236}">
                  <a16:creationId xmlns:a16="http://schemas.microsoft.com/office/drawing/2014/main" id="{6A27FFCE-C5F5-2661-3E64-E6548C122A1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247" name="Group 151">
              <a:extLst>
                <a:ext uri="{FF2B5EF4-FFF2-40B4-BE49-F238E27FC236}">
                  <a16:creationId xmlns:a16="http://schemas.microsoft.com/office/drawing/2014/main" id="{43A0C8F8-7E9E-F7FC-D386-14E5CB43743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01" name="Rectangle 5">
                <a:extLst>
                  <a:ext uri="{FF2B5EF4-FFF2-40B4-BE49-F238E27FC236}">
                    <a16:creationId xmlns:a16="http://schemas.microsoft.com/office/drawing/2014/main" id="{E386A0E0-5FF5-48C2-8C5F-ED62FA8DBB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2" name="Rectangle 6">
                <a:extLst>
                  <a:ext uri="{FF2B5EF4-FFF2-40B4-BE49-F238E27FC236}">
                    <a16:creationId xmlns:a16="http://schemas.microsoft.com/office/drawing/2014/main" id="{F6CBF0BC-62C3-C967-448C-BCF20DBF04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3" name="Line 7">
                <a:extLst>
                  <a:ext uri="{FF2B5EF4-FFF2-40B4-BE49-F238E27FC236}">
                    <a16:creationId xmlns:a16="http://schemas.microsoft.com/office/drawing/2014/main" id="{2A68EDE3-FF53-7D18-146A-3697CEE4F1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4" name="Line 8">
                <a:extLst>
                  <a:ext uri="{FF2B5EF4-FFF2-40B4-BE49-F238E27FC236}">
                    <a16:creationId xmlns:a16="http://schemas.microsoft.com/office/drawing/2014/main" id="{270E99F6-3F90-8562-1D10-439228CA4D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5" name="Line 9">
                <a:extLst>
                  <a:ext uri="{FF2B5EF4-FFF2-40B4-BE49-F238E27FC236}">
                    <a16:creationId xmlns:a16="http://schemas.microsoft.com/office/drawing/2014/main" id="{059DC630-6566-0E2F-6B28-F3873525E8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6" name="Line 10">
                <a:extLst>
                  <a:ext uri="{FF2B5EF4-FFF2-40B4-BE49-F238E27FC236}">
                    <a16:creationId xmlns:a16="http://schemas.microsoft.com/office/drawing/2014/main" id="{1483A0E1-EB19-EAB6-D5D0-53300C3580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7" name="Line 11">
                <a:extLst>
                  <a:ext uri="{FF2B5EF4-FFF2-40B4-BE49-F238E27FC236}">
                    <a16:creationId xmlns:a16="http://schemas.microsoft.com/office/drawing/2014/main" id="{F8DAF43B-039F-B4A9-7A73-9ADF693C81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8" name="Line 12">
                <a:extLst>
                  <a:ext uri="{FF2B5EF4-FFF2-40B4-BE49-F238E27FC236}">
                    <a16:creationId xmlns:a16="http://schemas.microsoft.com/office/drawing/2014/main" id="{69F1ECF1-2F30-2A5C-568C-171F145BA8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9" name="Line 13">
                <a:extLst>
                  <a:ext uri="{FF2B5EF4-FFF2-40B4-BE49-F238E27FC236}">
                    <a16:creationId xmlns:a16="http://schemas.microsoft.com/office/drawing/2014/main" id="{46BCA196-C220-53F7-85CD-B1158E3070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0" name="Line 14">
                <a:extLst>
                  <a:ext uri="{FF2B5EF4-FFF2-40B4-BE49-F238E27FC236}">
                    <a16:creationId xmlns:a16="http://schemas.microsoft.com/office/drawing/2014/main" id="{593ECF6F-3C1E-56E7-A9E0-3D7A5170FA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1" name="Line 15">
                <a:extLst>
                  <a:ext uri="{FF2B5EF4-FFF2-40B4-BE49-F238E27FC236}">
                    <a16:creationId xmlns:a16="http://schemas.microsoft.com/office/drawing/2014/main" id="{3C87327A-2D22-6251-DFA5-0733898952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2" name="Line 16">
                <a:extLst>
                  <a:ext uri="{FF2B5EF4-FFF2-40B4-BE49-F238E27FC236}">
                    <a16:creationId xmlns:a16="http://schemas.microsoft.com/office/drawing/2014/main" id="{56F8B8F7-D6D6-AACF-8675-2B0F9CA07F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3" name="Line 17">
                <a:extLst>
                  <a:ext uri="{FF2B5EF4-FFF2-40B4-BE49-F238E27FC236}">
                    <a16:creationId xmlns:a16="http://schemas.microsoft.com/office/drawing/2014/main" id="{ECF869EC-59CE-A8F7-0A33-FC551D25E5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4" name="Line 18">
                <a:extLst>
                  <a:ext uri="{FF2B5EF4-FFF2-40B4-BE49-F238E27FC236}">
                    <a16:creationId xmlns:a16="http://schemas.microsoft.com/office/drawing/2014/main" id="{61D57653-8502-2FCA-B72F-D09A31DEDF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5" name="Line 19">
                <a:extLst>
                  <a:ext uri="{FF2B5EF4-FFF2-40B4-BE49-F238E27FC236}">
                    <a16:creationId xmlns:a16="http://schemas.microsoft.com/office/drawing/2014/main" id="{B9D10196-0876-A591-3619-3E8B760FEB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6" name="Line 20">
                <a:extLst>
                  <a:ext uri="{FF2B5EF4-FFF2-40B4-BE49-F238E27FC236}">
                    <a16:creationId xmlns:a16="http://schemas.microsoft.com/office/drawing/2014/main" id="{4B912D54-86EF-1612-4186-0BB822DF39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7" name="Line 21">
                <a:extLst>
                  <a:ext uri="{FF2B5EF4-FFF2-40B4-BE49-F238E27FC236}">
                    <a16:creationId xmlns:a16="http://schemas.microsoft.com/office/drawing/2014/main" id="{880B539F-78EA-2D79-E83E-F7CA2EAAB0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8" name="Line 22">
                <a:extLst>
                  <a:ext uri="{FF2B5EF4-FFF2-40B4-BE49-F238E27FC236}">
                    <a16:creationId xmlns:a16="http://schemas.microsoft.com/office/drawing/2014/main" id="{3688C579-BC42-4CA2-CED5-32DF24D43A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9" name="Line 23">
                <a:extLst>
                  <a:ext uri="{FF2B5EF4-FFF2-40B4-BE49-F238E27FC236}">
                    <a16:creationId xmlns:a16="http://schemas.microsoft.com/office/drawing/2014/main" id="{E100D8A6-2B5E-445E-0E36-5F334E3D73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0" name="Line 24">
                <a:extLst>
                  <a:ext uri="{FF2B5EF4-FFF2-40B4-BE49-F238E27FC236}">
                    <a16:creationId xmlns:a16="http://schemas.microsoft.com/office/drawing/2014/main" id="{B093A438-45F2-F4DA-9638-600295A4AB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1" name="Line 25">
                <a:extLst>
                  <a:ext uri="{FF2B5EF4-FFF2-40B4-BE49-F238E27FC236}">
                    <a16:creationId xmlns:a16="http://schemas.microsoft.com/office/drawing/2014/main" id="{E0E5FCC9-04AC-7B7C-3503-8E6A4F3EA1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2" name="Freeform 26">
                <a:extLst>
                  <a:ext uri="{FF2B5EF4-FFF2-40B4-BE49-F238E27FC236}">
                    <a16:creationId xmlns:a16="http://schemas.microsoft.com/office/drawing/2014/main" id="{A8B8C890-7334-695D-500C-328EC94B62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3" name="Line 27">
                <a:extLst>
                  <a:ext uri="{FF2B5EF4-FFF2-40B4-BE49-F238E27FC236}">
                    <a16:creationId xmlns:a16="http://schemas.microsoft.com/office/drawing/2014/main" id="{0DC2AB62-D231-FEC3-CC10-35C00C3B11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4" name="Line 28">
                <a:extLst>
                  <a:ext uri="{FF2B5EF4-FFF2-40B4-BE49-F238E27FC236}">
                    <a16:creationId xmlns:a16="http://schemas.microsoft.com/office/drawing/2014/main" id="{3C986CC2-DD91-BECB-9F7E-3A41E29AE3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5" name="Line 29">
                <a:extLst>
                  <a:ext uri="{FF2B5EF4-FFF2-40B4-BE49-F238E27FC236}">
                    <a16:creationId xmlns:a16="http://schemas.microsoft.com/office/drawing/2014/main" id="{CEEC51AA-DDCB-7B4D-975A-09E4596D28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6" name="Freeform 30">
                <a:extLst>
                  <a:ext uri="{FF2B5EF4-FFF2-40B4-BE49-F238E27FC236}">
                    <a16:creationId xmlns:a16="http://schemas.microsoft.com/office/drawing/2014/main" id="{FFFC7221-2D92-FD51-46B6-093E21E75E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7" name="Line 31">
                <a:extLst>
                  <a:ext uri="{FF2B5EF4-FFF2-40B4-BE49-F238E27FC236}">
                    <a16:creationId xmlns:a16="http://schemas.microsoft.com/office/drawing/2014/main" id="{72946283-D7BD-1495-1D17-60314CD1FE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8" name="Line 32">
                <a:extLst>
                  <a:ext uri="{FF2B5EF4-FFF2-40B4-BE49-F238E27FC236}">
                    <a16:creationId xmlns:a16="http://schemas.microsoft.com/office/drawing/2014/main" id="{EDF6E9C2-7EE1-6E9E-D67B-F421CF78E9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9" name="Line 33">
                <a:extLst>
                  <a:ext uri="{FF2B5EF4-FFF2-40B4-BE49-F238E27FC236}">
                    <a16:creationId xmlns:a16="http://schemas.microsoft.com/office/drawing/2014/main" id="{A1F5DABB-87F3-B201-8BD0-D5353CB736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0" name="Line 34">
                <a:extLst>
                  <a:ext uri="{FF2B5EF4-FFF2-40B4-BE49-F238E27FC236}">
                    <a16:creationId xmlns:a16="http://schemas.microsoft.com/office/drawing/2014/main" id="{84CD9E91-9689-E2E8-07AE-8667EFC4A8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1" name="Line 35">
                <a:extLst>
                  <a:ext uri="{FF2B5EF4-FFF2-40B4-BE49-F238E27FC236}">
                    <a16:creationId xmlns:a16="http://schemas.microsoft.com/office/drawing/2014/main" id="{C86EAC72-ED55-B121-4810-A486512CA4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2" name="Line 36">
                <a:extLst>
                  <a:ext uri="{FF2B5EF4-FFF2-40B4-BE49-F238E27FC236}">
                    <a16:creationId xmlns:a16="http://schemas.microsoft.com/office/drawing/2014/main" id="{EC91B627-9E0C-52C3-6977-8A172D6F75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3" name="Line 37">
                <a:extLst>
                  <a:ext uri="{FF2B5EF4-FFF2-40B4-BE49-F238E27FC236}">
                    <a16:creationId xmlns:a16="http://schemas.microsoft.com/office/drawing/2014/main" id="{62E9CE95-8EA8-C64D-043E-84BBBF7CBF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4" name="Line 38">
                <a:extLst>
                  <a:ext uri="{FF2B5EF4-FFF2-40B4-BE49-F238E27FC236}">
                    <a16:creationId xmlns:a16="http://schemas.microsoft.com/office/drawing/2014/main" id="{D2553D90-788D-8BA7-E260-F8CDE148A1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5" name="Line 39">
                <a:extLst>
                  <a:ext uri="{FF2B5EF4-FFF2-40B4-BE49-F238E27FC236}">
                    <a16:creationId xmlns:a16="http://schemas.microsoft.com/office/drawing/2014/main" id="{3134A5C9-87EE-8CF4-271F-8FA4AB451D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6" name="Line 40">
                <a:extLst>
                  <a:ext uri="{FF2B5EF4-FFF2-40B4-BE49-F238E27FC236}">
                    <a16:creationId xmlns:a16="http://schemas.microsoft.com/office/drawing/2014/main" id="{12DEF83A-0D5B-DD92-74E0-333F157FBF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7" name="Line 41">
                <a:extLst>
                  <a:ext uri="{FF2B5EF4-FFF2-40B4-BE49-F238E27FC236}">
                    <a16:creationId xmlns:a16="http://schemas.microsoft.com/office/drawing/2014/main" id="{2889037D-B25C-5918-FEEB-6CC7FE55A3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8" name="Line 42">
                <a:extLst>
                  <a:ext uri="{FF2B5EF4-FFF2-40B4-BE49-F238E27FC236}">
                    <a16:creationId xmlns:a16="http://schemas.microsoft.com/office/drawing/2014/main" id="{48257A64-FBD5-A73D-F952-4FDFCEA578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9" name="Line 43">
                <a:extLst>
                  <a:ext uri="{FF2B5EF4-FFF2-40B4-BE49-F238E27FC236}">
                    <a16:creationId xmlns:a16="http://schemas.microsoft.com/office/drawing/2014/main" id="{51945F97-EF34-58A1-28F7-11EC863E4E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0" name="Line 44">
                <a:extLst>
                  <a:ext uri="{FF2B5EF4-FFF2-40B4-BE49-F238E27FC236}">
                    <a16:creationId xmlns:a16="http://schemas.microsoft.com/office/drawing/2014/main" id="{5287478C-FD26-0FB0-70EE-D46909D4DE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1" name="Line 45">
                <a:extLst>
                  <a:ext uri="{FF2B5EF4-FFF2-40B4-BE49-F238E27FC236}">
                    <a16:creationId xmlns:a16="http://schemas.microsoft.com/office/drawing/2014/main" id="{981CB699-32F2-4D45-02F5-5E5DAC0CF6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2" name="Line 46">
                <a:extLst>
                  <a:ext uri="{FF2B5EF4-FFF2-40B4-BE49-F238E27FC236}">
                    <a16:creationId xmlns:a16="http://schemas.microsoft.com/office/drawing/2014/main" id="{546F7118-EBAB-DA60-7A88-ABB4953635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3" name="Line 47">
                <a:extLst>
                  <a:ext uri="{FF2B5EF4-FFF2-40B4-BE49-F238E27FC236}">
                    <a16:creationId xmlns:a16="http://schemas.microsoft.com/office/drawing/2014/main" id="{B63B91EE-F0E3-B3AD-14AA-25AB334794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4" name="Line 48">
                <a:extLst>
                  <a:ext uri="{FF2B5EF4-FFF2-40B4-BE49-F238E27FC236}">
                    <a16:creationId xmlns:a16="http://schemas.microsoft.com/office/drawing/2014/main" id="{77C7103B-75EC-841D-62B1-CB084634D6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5" name="Line 49">
                <a:extLst>
                  <a:ext uri="{FF2B5EF4-FFF2-40B4-BE49-F238E27FC236}">
                    <a16:creationId xmlns:a16="http://schemas.microsoft.com/office/drawing/2014/main" id="{FE86EA20-9541-77E4-3933-B288018903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6" name="Line 50">
                <a:extLst>
                  <a:ext uri="{FF2B5EF4-FFF2-40B4-BE49-F238E27FC236}">
                    <a16:creationId xmlns:a16="http://schemas.microsoft.com/office/drawing/2014/main" id="{6492EE63-A54A-A9BC-B5FA-19EB34B6C9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7" name="Line 51">
                <a:extLst>
                  <a:ext uri="{FF2B5EF4-FFF2-40B4-BE49-F238E27FC236}">
                    <a16:creationId xmlns:a16="http://schemas.microsoft.com/office/drawing/2014/main" id="{C13252BC-884D-4BCE-5643-6CB04AF931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8" name="Line 52">
                <a:extLst>
                  <a:ext uri="{FF2B5EF4-FFF2-40B4-BE49-F238E27FC236}">
                    <a16:creationId xmlns:a16="http://schemas.microsoft.com/office/drawing/2014/main" id="{E909242F-9FB3-FF2B-79D0-0DD53FA772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9" name="Line 53">
                <a:extLst>
                  <a:ext uri="{FF2B5EF4-FFF2-40B4-BE49-F238E27FC236}">
                    <a16:creationId xmlns:a16="http://schemas.microsoft.com/office/drawing/2014/main" id="{BDC935E3-11DB-8B39-CFBD-225B255CA6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0" name="Line 54">
                <a:extLst>
                  <a:ext uri="{FF2B5EF4-FFF2-40B4-BE49-F238E27FC236}">
                    <a16:creationId xmlns:a16="http://schemas.microsoft.com/office/drawing/2014/main" id="{8A94780C-239E-5AB5-04E8-745277CB29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1" name="Line 55">
                <a:extLst>
                  <a:ext uri="{FF2B5EF4-FFF2-40B4-BE49-F238E27FC236}">
                    <a16:creationId xmlns:a16="http://schemas.microsoft.com/office/drawing/2014/main" id="{345C1A39-99E9-14B9-2D0A-A99A73A24D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2" name="Line 56">
                <a:extLst>
                  <a:ext uri="{FF2B5EF4-FFF2-40B4-BE49-F238E27FC236}">
                    <a16:creationId xmlns:a16="http://schemas.microsoft.com/office/drawing/2014/main" id="{7E961767-94A0-818F-025A-36795D7EB3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3" name="Line 57">
                <a:extLst>
                  <a:ext uri="{FF2B5EF4-FFF2-40B4-BE49-F238E27FC236}">
                    <a16:creationId xmlns:a16="http://schemas.microsoft.com/office/drawing/2014/main" id="{C61B03E7-C34F-D920-55B4-A0497D8106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4" name="Line 58">
                <a:extLst>
                  <a:ext uri="{FF2B5EF4-FFF2-40B4-BE49-F238E27FC236}">
                    <a16:creationId xmlns:a16="http://schemas.microsoft.com/office/drawing/2014/main" id="{E9C73319-EA39-2ED7-BDA1-94C1309809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5" name="Freeform 59">
                <a:extLst>
                  <a:ext uri="{FF2B5EF4-FFF2-40B4-BE49-F238E27FC236}">
                    <a16:creationId xmlns:a16="http://schemas.microsoft.com/office/drawing/2014/main" id="{5CA8A76A-2D96-0105-0CF0-5DB5C60921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6" name="Line 60">
                <a:extLst>
                  <a:ext uri="{FF2B5EF4-FFF2-40B4-BE49-F238E27FC236}">
                    <a16:creationId xmlns:a16="http://schemas.microsoft.com/office/drawing/2014/main" id="{6E3CBCC2-BF42-5CAA-DBD0-BA247351AF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7" name="Freeform 61">
                <a:extLst>
                  <a:ext uri="{FF2B5EF4-FFF2-40B4-BE49-F238E27FC236}">
                    <a16:creationId xmlns:a16="http://schemas.microsoft.com/office/drawing/2014/main" id="{365D0E30-9AE5-655E-0759-A2A6CF9162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8" name="Line 62">
                <a:extLst>
                  <a:ext uri="{FF2B5EF4-FFF2-40B4-BE49-F238E27FC236}">
                    <a16:creationId xmlns:a16="http://schemas.microsoft.com/office/drawing/2014/main" id="{6965CF1F-6FEB-F2DA-0FDF-C116FA9F66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9" name="Line 63">
                <a:extLst>
                  <a:ext uri="{FF2B5EF4-FFF2-40B4-BE49-F238E27FC236}">
                    <a16:creationId xmlns:a16="http://schemas.microsoft.com/office/drawing/2014/main" id="{77A8C48A-1617-6898-98DB-8CF2BE137F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0" name="Line 64">
                <a:extLst>
                  <a:ext uri="{FF2B5EF4-FFF2-40B4-BE49-F238E27FC236}">
                    <a16:creationId xmlns:a16="http://schemas.microsoft.com/office/drawing/2014/main" id="{DFE05335-6BDD-46BB-5D39-8BBD4F765C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1" name="Line 65">
                <a:extLst>
                  <a:ext uri="{FF2B5EF4-FFF2-40B4-BE49-F238E27FC236}">
                    <a16:creationId xmlns:a16="http://schemas.microsoft.com/office/drawing/2014/main" id="{8F3B788B-44F0-7A84-DE25-D86C5DF565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2" name="Line 66">
                <a:extLst>
                  <a:ext uri="{FF2B5EF4-FFF2-40B4-BE49-F238E27FC236}">
                    <a16:creationId xmlns:a16="http://schemas.microsoft.com/office/drawing/2014/main" id="{F12FC84B-9602-CB41-61E0-F49676773E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3" name="Line 67">
                <a:extLst>
                  <a:ext uri="{FF2B5EF4-FFF2-40B4-BE49-F238E27FC236}">
                    <a16:creationId xmlns:a16="http://schemas.microsoft.com/office/drawing/2014/main" id="{42F88267-CA0A-C169-FE77-0DAB26A8CF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4" name="Line 68">
                <a:extLst>
                  <a:ext uri="{FF2B5EF4-FFF2-40B4-BE49-F238E27FC236}">
                    <a16:creationId xmlns:a16="http://schemas.microsoft.com/office/drawing/2014/main" id="{2E741E01-16B7-018F-D0B4-40F76016A5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5" name="Line 69">
                <a:extLst>
                  <a:ext uri="{FF2B5EF4-FFF2-40B4-BE49-F238E27FC236}">
                    <a16:creationId xmlns:a16="http://schemas.microsoft.com/office/drawing/2014/main" id="{26D03B5B-FF24-FDDF-E712-29C2587ECD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6" name="Freeform 70">
                <a:extLst>
                  <a:ext uri="{FF2B5EF4-FFF2-40B4-BE49-F238E27FC236}">
                    <a16:creationId xmlns:a16="http://schemas.microsoft.com/office/drawing/2014/main" id="{36303C0E-7D6E-6702-EEA0-92A033DFD4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67" name="Line 71">
                <a:extLst>
                  <a:ext uri="{FF2B5EF4-FFF2-40B4-BE49-F238E27FC236}">
                    <a16:creationId xmlns:a16="http://schemas.microsoft.com/office/drawing/2014/main" id="{5A6FBA69-3459-7E98-AE63-A12858CE87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8" name="Line 72">
                <a:extLst>
                  <a:ext uri="{FF2B5EF4-FFF2-40B4-BE49-F238E27FC236}">
                    <a16:creationId xmlns:a16="http://schemas.microsoft.com/office/drawing/2014/main" id="{51C4D844-C403-85D0-D588-80992A6DB0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9" name="Freeform 73">
                <a:extLst>
                  <a:ext uri="{FF2B5EF4-FFF2-40B4-BE49-F238E27FC236}">
                    <a16:creationId xmlns:a16="http://schemas.microsoft.com/office/drawing/2014/main" id="{B400774F-AA96-CE11-1771-CC3571FBB8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0" name="Freeform 74">
                <a:extLst>
                  <a:ext uri="{FF2B5EF4-FFF2-40B4-BE49-F238E27FC236}">
                    <a16:creationId xmlns:a16="http://schemas.microsoft.com/office/drawing/2014/main" id="{D78EA151-9981-84A4-1677-27C21DF976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1" name="Freeform 75">
                <a:extLst>
                  <a:ext uri="{FF2B5EF4-FFF2-40B4-BE49-F238E27FC236}">
                    <a16:creationId xmlns:a16="http://schemas.microsoft.com/office/drawing/2014/main" id="{CB64A6B9-42DA-F532-4923-E31DCCBEB9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2" name="Freeform 76">
                <a:extLst>
                  <a:ext uri="{FF2B5EF4-FFF2-40B4-BE49-F238E27FC236}">
                    <a16:creationId xmlns:a16="http://schemas.microsoft.com/office/drawing/2014/main" id="{FCFE1C28-2402-51C7-1120-F2A81CF48A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3" name="Line 77">
                <a:extLst>
                  <a:ext uri="{FF2B5EF4-FFF2-40B4-BE49-F238E27FC236}">
                    <a16:creationId xmlns:a16="http://schemas.microsoft.com/office/drawing/2014/main" id="{E1C20C8F-33D9-56DA-592D-874E62186B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4" name="Line 78">
                <a:extLst>
                  <a:ext uri="{FF2B5EF4-FFF2-40B4-BE49-F238E27FC236}">
                    <a16:creationId xmlns:a16="http://schemas.microsoft.com/office/drawing/2014/main" id="{42A5FCCA-25AC-FBCD-B58C-624BA059C2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5" name="Freeform 79">
                <a:extLst>
                  <a:ext uri="{FF2B5EF4-FFF2-40B4-BE49-F238E27FC236}">
                    <a16:creationId xmlns:a16="http://schemas.microsoft.com/office/drawing/2014/main" id="{6B3DBC41-EF9B-8562-414A-E492B37715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6" name="Line 80">
                <a:extLst>
                  <a:ext uri="{FF2B5EF4-FFF2-40B4-BE49-F238E27FC236}">
                    <a16:creationId xmlns:a16="http://schemas.microsoft.com/office/drawing/2014/main" id="{CC13882D-3C46-A95E-D9CC-64CFDB93E8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7" name="Line 81">
                <a:extLst>
                  <a:ext uri="{FF2B5EF4-FFF2-40B4-BE49-F238E27FC236}">
                    <a16:creationId xmlns:a16="http://schemas.microsoft.com/office/drawing/2014/main" id="{477425CF-4427-7AFD-65C7-8736845237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8" name="Line 82">
                <a:extLst>
                  <a:ext uri="{FF2B5EF4-FFF2-40B4-BE49-F238E27FC236}">
                    <a16:creationId xmlns:a16="http://schemas.microsoft.com/office/drawing/2014/main" id="{5F57BFB2-4E9E-0357-4B9D-2B7C784888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9" name="Line 83">
                <a:extLst>
                  <a:ext uri="{FF2B5EF4-FFF2-40B4-BE49-F238E27FC236}">
                    <a16:creationId xmlns:a16="http://schemas.microsoft.com/office/drawing/2014/main" id="{1129B5D2-6745-FAF4-1DD2-E8178AC596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0" name="Line 84">
                <a:extLst>
                  <a:ext uri="{FF2B5EF4-FFF2-40B4-BE49-F238E27FC236}">
                    <a16:creationId xmlns:a16="http://schemas.microsoft.com/office/drawing/2014/main" id="{65EE5E9B-605B-9003-D7CE-CC46476400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1" name="Line 85">
                <a:extLst>
                  <a:ext uri="{FF2B5EF4-FFF2-40B4-BE49-F238E27FC236}">
                    <a16:creationId xmlns:a16="http://schemas.microsoft.com/office/drawing/2014/main" id="{1D0874FC-E893-617D-CA33-CFB7D2713A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2" name="Line 86">
                <a:extLst>
                  <a:ext uri="{FF2B5EF4-FFF2-40B4-BE49-F238E27FC236}">
                    <a16:creationId xmlns:a16="http://schemas.microsoft.com/office/drawing/2014/main" id="{DFD88DBC-3D8D-7E32-3E7B-CB9DEB83B6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3" name="Line 87">
                <a:extLst>
                  <a:ext uri="{FF2B5EF4-FFF2-40B4-BE49-F238E27FC236}">
                    <a16:creationId xmlns:a16="http://schemas.microsoft.com/office/drawing/2014/main" id="{041031A7-294C-FA55-237C-DD97C7DEE1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4" name="Freeform 88">
                <a:extLst>
                  <a:ext uri="{FF2B5EF4-FFF2-40B4-BE49-F238E27FC236}">
                    <a16:creationId xmlns:a16="http://schemas.microsoft.com/office/drawing/2014/main" id="{88B42A54-5F70-0208-A425-E8BDC5442F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5" name="Line 89">
                <a:extLst>
                  <a:ext uri="{FF2B5EF4-FFF2-40B4-BE49-F238E27FC236}">
                    <a16:creationId xmlns:a16="http://schemas.microsoft.com/office/drawing/2014/main" id="{7A33329D-9AAC-68D6-2C1E-BD9B277F96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6" name="Freeform 90">
                <a:extLst>
                  <a:ext uri="{FF2B5EF4-FFF2-40B4-BE49-F238E27FC236}">
                    <a16:creationId xmlns:a16="http://schemas.microsoft.com/office/drawing/2014/main" id="{6740C8CD-A863-E2F4-8612-8A190646C7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7" name="Line 91">
                <a:extLst>
                  <a:ext uri="{FF2B5EF4-FFF2-40B4-BE49-F238E27FC236}">
                    <a16:creationId xmlns:a16="http://schemas.microsoft.com/office/drawing/2014/main" id="{98C7405B-701A-5070-FEEB-22C5FFF203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8" name="Line 92">
                <a:extLst>
                  <a:ext uri="{FF2B5EF4-FFF2-40B4-BE49-F238E27FC236}">
                    <a16:creationId xmlns:a16="http://schemas.microsoft.com/office/drawing/2014/main" id="{7791B6D5-422F-A14C-EA29-7C5104AE30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9" name="Line 93">
                <a:extLst>
                  <a:ext uri="{FF2B5EF4-FFF2-40B4-BE49-F238E27FC236}">
                    <a16:creationId xmlns:a16="http://schemas.microsoft.com/office/drawing/2014/main" id="{09495DDC-720F-3B39-E180-ADA5E19915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0" name="Line 94">
                <a:extLst>
                  <a:ext uri="{FF2B5EF4-FFF2-40B4-BE49-F238E27FC236}">
                    <a16:creationId xmlns:a16="http://schemas.microsoft.com/office/drawing/2014/main" id="{7DB5F580-7800-0859-F098-141A4B0F4E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1" name="Line 95">
                <a:extLst>
                  <a:ext uri="{FF2B5EF4-FFF2-40B4-BE49-F238E27FC236}">
                    <a16:creationId xmlns:a16="http://schemas.microsoft.com/office/drawing/2014/main" id="{FB5176FC-0894-4B55-C2E5-B33516DA26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2" name="Line 96">
                <a:extLst>
                  <a:ext uri="{FF2B5EF4-FFF2-40B4-BE49-F238E27FC236}">
                    <a16:creationId xmlns:a16="http://schemas.microsoft.com/office/drawing/2014/main" id="{615DE08D-544B-E301-1E73-DEA64DA078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3" name="Line 97">
                <a:extLst>
                  <a:ext uri="{FF2B5EF4-FFF2-40B4-BE49-F238E27FC236}">
                    <a16:creationId xmlns:a16="http://schemas.microsoft.com/office/drawing/2014/main" id="{ED6F53BF-EA67-66DE-AC61-017A9640E1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4" name="Line 98">
                <a:extLst>
                  <a:ext uri="{FF2B5EF4-FFF2-40B4-BE49-F238E27FC236}">
                    <a16:creationId xmlns:a16="http://schemas.microsoft.com/office/drawing/2014/main" id="{8DB33697-6319-B558-ABB7-2BF94C6E71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5" name="Line 99">
                <a:extLst>
                  <a:ext uri="{FF2B5EF4-FFF2-40B4-BE49-F238E27FC236}">
                    <a16:creationId xmlns:a16="http://schemas.microsoft.com/office/drawing/2014/main" id="{4CF931B9-3187-522B-F43D-8CDDBDFB3A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6" name="Line 100">
                <a:extLst>
                  <a:ext uri="{FF2B5EF4-FFF2-40B4-BE49-F238E27FC236}">
                    <a16:creationId xmlns:a16="http://schemas.microsoft.com/office/drawing/2014/main" id="{FE019E29-0A58-C97F-E1BF-22BBB35994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7" name="Line 101">
                <a:extLst>
                  <a:ext uri="{FF2B5EF4-FFF2-40B4-BE49-F238E27FC236}">
                    <a16:creationId xmlns:a16="http://schemas.microsoft.com/office/drawing/2014/main" id="{580A6038-98BC-B30B-390F-267807C94E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8" name="Line 102">
                <a:extLst>
                  <a:ext uri="{FF2B5EF4-FFF2-40B4-BE49-F238E27FC236}">
                    <a16:creationId xmlns:a16="http://schemas.microsoft.com/office/drawing/2014/main" id="{0D88EED5-5683-A821-D3DE-985698F952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9" name="Line 103">
                <a:extLst>
                  <a:ext uri="{FF2B5EF4-FFF2-40B4-BE49-F238E27FC236}">
                    <a16:creationId xmlns:a16="http://schemas.microsoft.com/office/drawing/2014/main" id="{153593CB-5CE3-C81B-C91C-ACC5068463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0" name="Line 104">
                <a:extLst>
                  <a:ext uri="{FF2B5EF4-FFF2-40B4-BE49-F238E27FC236}">
                    <a16:creationId xmlns:a16="http://schemas.microsoft.com/office/drawing/2014/main" id="{015BFC33-B580-19FE-00FD-CFD63B1D62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1" name="Line 105">
                <a:extLst>
                  <a:ext uri="{FF2B5EF4-FFF2-40B4-BE49-F238E27FC236}">
                    <a16:creationId xmlns:a16="http://schemas.microsoft.com/office/drawing/2014/main" id="{AC8C1B66-132C-BF82-2AB6-D16F6D3DC1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2" name="Line 106">
                <a:extLst>
                  <a:ext uri="{FF2B5EF4-FFF2-40B4-BE49-F238E27FC236}">
                    <a16:creationId xmlns:a16="http://schemas.microsoft.com/office/drawing/2014/main" id="{E59AC109-A340-AF59-5915-AF036F7341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3" name="Line 107">
                <a:extLst>
                  <a:ext uri="{FF2B5EF4-FFF2-40B4-BE49-F238E27FC236}">
                    <a16:creationId xmlns:a16="http://schemas.microsoft.com/office/drawing/2014/main" id="{9D728702-1E95-32C4-D7C8-14CC42CF97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4" name="Line 108">
                <a:extLst>
                  <a:ext uri="{FF2B5EF4-FFF2-40B4-BE49-F238E27FC236}">
                    <a16:creationId xmlns:a16="http://schemas.microsoft.com/office/drawing/2014/main" id="{986FD379-1898-54DD-8CB9-1CBBDF80C7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5" name="Line 109">
                <a:extLst>
                  <a:ext uri="{FF2B5EF4-FFF2-40B4-BE49-F238E27FC236}">
                    <a16:creationId xmlns:a16="http://schemas.microsoft.com/office/drawing/2014/main" id="{AB281867-58B5-560F-304F-A5C1D78AE6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6" name="Line 110">
                <a:extLst>
                  <a:ext uri="{FF2B5EF4-FFF2-40B4-BE49-F238E27FC236}">
                    <a16:creationId xmlns:a16="http://schemas.microsoft.com/office/drawing/2014/main" id="{1CC443B0-2F36-A1CB-C557-ACDDA63232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7" name="Line 111">
                <a:extLst>
                  <a:ext uri="{FF2B5EF4-FFF2-40B4-BE49-F238E27FC236}">
                    <a16:creationId xmlns:a16="http://schemas.microsoft.com/office/drawing/2014/main" id="{0E67848D-CF40-121C-C915-E07FCAFF81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8" name="Line 112">
                <a:extLst>
                  <a:ext uri="{FF2B5EF4-FFF2-40B4-BE49-F238E27FC236}">
                    <a16:creationId xmlns:a16="http://schemas.microsoft.com/office/drawing/2014/main" id="{61574F65-C41F-9A69-37BF-5E4F9CA8F6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9" name="Line 113">
                <a:extLst>
                  <a:ext uri="{FF2B5EF4-FFF2-40B4-BE49-F238E27FC236}">
                    <a16:creationId xmlns:a16="http://schemas.microsoft.com/office/drawing/2014/main" id="{ECF5F1FD-139C-1E41-6B53-F1C831EEE8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0" name="Line 114">
                <a:extLst>
                  <a:ext uri="{FF2B5EF4-FFF2-40B4-BE49-F238E27FC236}">
                    <a16:creationId xmlns:a16="http://schemas.microsoft.com/office/drawing/2014/main" id="{E1ABA486-265B-DB1C-1A65-0D1D548DAF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1" name="Line 115">
                <a:extLst>
                  <a:ext uri="{FF2B5EF4-FFF2-40B4-BE49-F238E27FC236}">
                    <a16:creationId xmlns:a16="http://schemas.microsoft.com/office/drawing/2014/main" id="{A126EE94-A3D8-2707-647A-B63E7A8A13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2" name="Line 116">
                <a:extLst>
                  <a:ext uri="{FF2B5EF4-FFF2-40B4-BE49-F238E27FC236}">
                    <a16:creationId xmlns:a16="http://schemas.microsoft.com/office/drawing/2014/main" id="{E6A63A0D-C983-27FE-37A3-46CD392A8D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3" name="Line 117">
                <a:extLst>
                  <a:ext uri="{FF2B5EF4-FFF2-40B4-BE49-F238E27FC236}">
                    <a16:creationId xmlns:a16="http://schemas.microsoft.com/office/drawing/2014/main" id="{189073BF-0703-9A52-7672-D9A646BB95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4" name="Line 118">
                <a:extLst>
                  <a:ext uri="{FF2B5EF4-FFF2-40B4-BE49-F238E27FC236}">
                    <a16:creationId xmlns:a16="http://schemas.microsoft.com/office/drawing/2014/main" id="{ECEBC936-78AB-C679-7371-E065092684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5" name="Freeform 119">
                <a:extLst>
                  <a:ext uri="{FF2B5EF4-FFF2-40B4-BE49-F238E27FC236}">
                    <a16:creationId xmlns:a16="http://schemas.microsoft.com/office/drawing/2014/main" id="{B236B2AF-D7F7-74B0-43F1-AFDFD09B6D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16" name="Line 120">
                <a:extLst>
                  <a:ext uri="{FF2B5EF4-FFF2-40B4-BE49-F238E27FC236}">
                    <a16:creationId xmlns:a16="http://schemas.microsoft.com/office/drawing/2014/main" id="{CF32C4D3-46DA-25A3-CACA-1DE1F3A6B6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7" name="Line 121">
                <a:extLst>
                  <a:ext uri="{FF2B5EF4-FFF2-40B4-BE49-F238E27FC236}">
                    <a16:creationId xmlns:a16="http://schemas.microsoft.com/office/drawing/2014/main" id="{8B07E47E-B9CC-7CE1-6C2C-2FEF75302E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8" name="Line 122">
                <a:extLst>
                  <a:ext uri="{FF2B5EF4-FFF2-40B4-BE49-F238E27FC236}">
                    <a16:creationId xmlns:a16="http://schemas.microsoft.com/office/drawing/2014/main" id="{B69B5DC6-D335-922E-48F5-077AB134B7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9" name="Freeform 123">
                <a:extLst>
                  <a:ext uri="{FF2B5EF4-FFF2-40B4-BE49-F238E27FC236}">
                    <a16:creationId xmlns:a16="http://schemas.microsoft.com/office/drawing/2014/main" id="{A2ED7603-E72C-163B-89EC-E322300D2C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20" name="Line 124">
                <a:extLst>
                  <a:ext uri="{FF2B5EF4-FFF2-40B4-BE49-F238E27FC236}">
                    <a16:creationId xmlns:a16="http://schemas.microsoft.com/office/drawing/2014/main" id="{8EB4D372-29E1-0FE1-35C1-7615369D70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1" name="Line 125">
                <a:extLst>
                  <a:ext uri="{FF2B5EF4-FFF2-40B4-BE49-F238E27FC236}">
                    <a16:creationId xmlns:a16="http://schemas.microsoft.com/office/drawing/2014/main" id="{10029414-7A8A-896E-C4CC-3759C5CF1A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2" name="Line 126">
                <a:extLst>
                  <a:ext uri="{FF2B5EF4-FFF2-40B4-BE49-F238E27FC236}">
                    <a16:creationId xmlns:a16="http://schemas.microsoft.com/office/drawing/2014/main" id="{84D09F87-DE62-A990-DC24-F282A1DA10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3" name="Line 127">
                <a:extLst>
                  <a:ext uri="{FF2B5EF4-FFF2-40B4-BE49-F238E27FC236}">
                    <a16:creationId xmlns:a16="http://schemas.microsoft.com/office/drawing/2014/main" id="{E00F8E0E-FA86-200E-85B4-C43AFBC82D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4" name="Line 128">
                <a:extLst>
                  <a:ext uri="{FF2B5EF4-FFF2-40B4-BE49-F238E27FC236}">
                    <a16:creationId xmlns:a16="http://schemas.microsoft.com/office/drawing/2014/main" id="{9E5A282F-DBFD-280F-1B75-37D9502021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5" name="Line 129">
                <a:extLst>
                  <a:ext uri="{FF2B5EF4-FFF2-40B4-BE49-F238E27FC236}">
                    <a16:creationId xmlns:a16="http://schemas.microsoft.com/office/drawing/2014/main" id="{08832CFD-009A-0339-5392-51EA517DA1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6" name="Line 130">
                <a:extLst>
                  <a:ext uri="{FF2B5EF4-FFF2-40B4-BE49-F238E27FC236}">
                    <a16:creationId xmlns:a16="http://schemas.microsoft.com/office/drawing/2014/main" id="{439757A1-21F2-E96C-9C78-7796F78DCD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7" name="Line 131">
                <a:extLst>
                  <a:ext uri="{FF2B5EF4-FFF2-40B4-BE49-F238E27FC236}">
                    <a16:creationId xmlns:a16="http://schemas.microsoft.com/office/drawing/2014/main" id="{C1F4EC03-D9DB-B4E8-C3E0-A1F4A55380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8" name="Line 132">
                <a:extLst>
                  <a:ext uri="{FF2B5EF4-FFF2-40B4-BE49-F238E27FC236}">
                    <a16:creationId xmlns:a16="http://schemas.microsoft.com/office/drawing/2014/main" id="{868AAF42-5290-A4B6-82C3-0FC5985E86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9" name="Line 133">
                <a:extLst>
                  <a:ext uri="{FF2B5EF4-FFF2-40B4-BE49-F238E27FC236}">
                    <a16:creationId xmlns:a16="http://schemas.microsoft.com/office/drawing/2014/main" id="{06142A7F-6D90-14CA-A079-C94D0CE722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0" name="Line 134">
                <a:extLst>
                  <a:ext uri="{FF2B5EF4-FFF2-40B4-BE49-F238E27FC236}">
                    <a16:creationId xmlns:a16="http://schemas.microsoft.com/office/drawing/2014/main" id="{B466CC76-58CD-BB17-F5ED-9410B5FCDF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1" name="Rectangle 135">
                <a:extLst>
                  <a:ext uri="{FF2B5EF4-FFF2-40B4-BE49-F238E27FC236}">
                    <a16:creationId xmlns:a16="http://schemas.microsoft.com/office/drawing/2014/main" id="{613B4831-1EEE-6985-0208-D7F32C35BE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2" name="Rectangle 136">
                <a:extLst>
                  <a:ext uri="{FF2B5EF4-FFF2-40B4-BE49-F238E27FC236}">
                    <a16:creationId xmlns:a16="http://schemas.microsoft.com/office/drawing/2014/main" id="{F528AEDF-D69A-7788-7BC2-F6B7881618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-6</a:t>
                </a:r>
              </a:p>
            </p:txBody>
          </p:sp>
          <p:sp>
            <p:nvSpPr>
              <p:cNvPr id="4233" name="Rectangle 137">
                <a:extLst>
                  <a:ext uri="{FF2B5EF4-FFF2-40B4-BE49-F238E27FC236}">
                    <a16:creationId xmlns:a16="http://schemas.microsoft.com/office/drawing/2014/main" id="{4BD481AE-E25A-3C1A-873C-47CBBDE5F9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4" name="Rectangle 138">
                <a:extLst>
                  <a:ext uri="{FF2B5EF4-FFF2-40B4-BE49-F238E27FC236}">
                    <a16:creationId xmlns:a16="http://schemas.microsoft.com/office/drawing/2014/main" id="{EC867306-0815-6F48-447F-99269253A2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-4</a:t>
                </a:r>
              </a:p>
            </p:txBody>
          </p:sp>
          <p:sp>
            <p:nvSpPr>
              <p:cNvPr id="4235" name="Rectangle 139">
                <a:extLst>
                  <a:ext uri="{FF2B5EF4-FFF2-40B4-BE49-F238E27FC236}">
                    <a16:creationId xmlns:a16="http://schemas.microsoft.com/office/drawing/2014/main" id="{401013E1-CB9A-7931-8E4A-19FD8010B5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6" name="Rectangle 140">
                <a:extLst>
                  <a:ext uri="{FF2B5EF4-FFF2-40B4-BE49-F238E27FC236}">
                    <a16:creationId xmlns:a16="http://schemas.microsoft.com/office/drawing/2014/main" id="{1387F5CA-522E-332A-6410-4DA4C32E1E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-2</a:t>
                </a:r>
              </a:p>
            </p:txBody>
          </p:sp>
          <p:sp>
            <p:nvSpPr>
              <p:cNvPr id="4237" name="Rectangle 141">
                <a:extLst>
                  <a:ext uri="{FF2B5EF4-FFF2-40B4-BE49-F238E27FC236}">
                    <a16:creationId xmlns:a16="http://schemas.microsoft.com/office/drawing/2014/main" id="{F35C9BFB-BB64-2E11-DCFD-8C11BE3CE7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8" name="Rectangle 142">
                <a:extLst>
                  <a:ext uri="{FF2B5EF4-FFF2-40B4-BE49-F238E27FC236}">
                    <a16:creationId xmlns:a16="http://schemas.microsoft.com/office/drawing/2014/main" id="{53E585EB-FF4A-B706-7769-F92C3ACB6C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4239" name="Rectangle 143">
                <a:extLst>
                  <a:ext uri="{FF2B5EF4-FFF2-40B4-BE49-F238E27FC236}">
                    <a16:creationId xmlns:a16="http://schemas.microsoft.com/office/drawing/2014/main" id="{332CE640-E34C-E9C1-258B-FB1A8DCAD6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0" name="Rectangle 144">
                <a:extLst>
                  <a:ext uri="{FF2B5EF4-FFF2-40B4-BE49-F238E27FC236}">
                    <a16:creationId xmlns:a16="http://schemas.microsoft.com/office/drawing/2014/main" id="{6218B431-803A-C905-4491-568BE99725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241" name="Rectangle 145">
                <a:extLst>
                  <a:ext uri="{FF2B5EF4-FFF2-40B4-BE49-F238E27FC236}">
                    <a16:creationId xmlns:a16="http://schemas.microsoft.com/office/drawing/2014/main" id="{BF592707-5479-3E46-098B-DE5DD24DAE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2" name="Rectangle 146">
                <a:extLst>
                  <a:ext uri="{FF2B5EF4-FFF2-40B4-BE49-F238E27FC236}">
                    <a16:creationId xmlns:a16="http://schemas.microsoft.com/office/drawing/2014/main" id="{E1EC523A-00E1-FA8D-94BA-E095B7AD2A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4243" name="Rectangle 147">
                <a:extLst>
                  <a:ext uri="{FF2B5EF4-FFF2-40B4-BE49-F238E27FC236}">
                    <a16:creationId xmlns:a16="http://schemas.microsoft.com/office/drawing/2014/main" id="{59F150E7-27F3-E660-63B2-4CD17A5C20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4" name="Rectangle 148">
                <a:extLst>
                  <a:ext uri="{FF2B5EF4-FFF2-40B4-BE49-F238E27FC236}">
                    <a16:creationId xmlns:a16="http://schemas.microsoft.com/office/drawing/2014/main" id="{89B791CD-17F6-4C1B-6476-E2E218E6B3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4245" name="Line 149">
                <a:extLst>
                  <a:ext uri="{FF2B5EF4-FFF2-40B4-BE49-F238E27FC236}">
                    <a16:creationId xmlns:a16="http://schemas.microsoft.com/office/drawing/2014/main" id="{695E0C93-3753-A717-8603-6424CF3DDB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6" name="Rectangle 150">
                <a:extLst>
                  <a:ext uri="{FF2B5EF4-FFF2-40B4-BE49-F238E27FC236}">
                    <a16:creationId xmlns:a16="http://schemas.microsoft.com/office/drawing/2014/main" id="{DB806C7D-CD31-3272-B09D-2F155B9069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248" name="Rectangle 152">
              <a:extLst>
                <a:ext uri="{FF2B5EF4-FFF2-40B4-BE49-F238E27FC236}">
                  <a16:creationId xmlns:a16="http://schemas.microsoft.com/office/drawing/2014/main" id="{F1211D92-4C36-B0E2-4AAC-BB08A53CB5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49" name="Rectangle 153">
              <a:extLst>
                <a:ext uri="{FF2B5EF4-FFF2-40B4-BE49-F238E27FC236}">
                  <a16:creationId xmlns:a16="http://schemas.microsoft.com/office/drawing/2014/main" id="{BFCDF39F-344D-F4F8-F6B9-533AA2457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0" name="Rectangle 154">
              <a:extLst>
                <a:ext uri="{FF2B5EF4-FFF2-40B4-BE49-F238E27FC236}">
                  <a16:creationId xmlns:a16="http://schemas.microsoft.com/office/drawing/2014/main" id="{194CFFD5-F1A3-462E-9D9B-EF8FFEA82A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1" name="Rectangle 155">
              <a:extLst>
                <a:ext uri="{FF2B5EF4-FFF2-40B4-BE49-F238E27FC236}">
                  <a16:creationId xmlns:a16="http://schemas.microsoft.com/office/drawing/2014/main" id="{A7F66B10-DD92-818F-AFA4-8467E4D07D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2" name="Freeform 156">
              <a:extLst>
                <a:ext uri="{FF2B5EF4-FFF2-40B4-BE49-F238E27FC236}">
                  <a16:creationId xmlns:a16="http://schemas.microsoft.com/office/drawing/2014/main" id="{1937375D-E1A8-AD8C-B3DE-71AAF2FB72F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53" name="Line 157">
              <a:extLst>
                <a:ext uri="{FF2B5EF4-FFF2-40B4-BE49-F238E27FC236}">
                  <a16:creationId xmlns:a16="http://schemas.microsoft.com/office/drawing/2014/main" id="{905BA5E2-CA61-A082-6122-55374FACAB6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4" name="Line 158">
              <a:extLst>
                <a:ext uri="{FF2B5EF4-FFF2-40B4-BE49-F238E27FC236}">
                  <a16:creationId xmlns:a16="http://schemas.microsoft.com/office/drawing/2014/main" id="{1A6E3CB0-8FC0-48DE-36AC-0899D668C37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5" name="Line 159">
              <a:extLst>
                <a:ext uri="{FF2B5EF4-FFF2-40B4-BE49-F238E27FC236}">
                  <a16:creationId xmlns:a16="http://schemas.microsoft.com/office/drawing/2014/main" id="{0C07D45F-7D05-4F79-F1D7-71F3F9C2642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257" name="Picture 161">
            <a:extLst>
              <a:ext uri="{FF2B5EF4-FFF2-40B4-BE49-F238E27FC236}">
                <a16:creationId xmlns:a16="http://schemas.microsoft.com/office/drawing/2014/main" id="{6B506611-8331-82E0-FC3F-83A3CD8EF331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77722135-011F-B94E-1AAC-5AF60EA09C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63" y="2819400"/>
            <a:ext cx="5868987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9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14.5 Multi-Generational Planning</a:t>
            </a:r>
          </a:p>
        </p:txBody>
      </p:sp>
      <p:grpSp>
        <p:nvGrpSpPr>
          <p:cNvPr id="4278" name="Group 182">
            <a:extLst>
              <a:ext uri="{FF2B5EF4-FFF2-40B4-BE49-F238E27FC236}">
                <a16:creationId xmlns:a16="http://schemas.microsoft.com/office/drawing/2014/main" id="{AD9BBB70-E2AB-DC6F-DAB3-AE882F8D3F23}"/>
              </a:ext>
            </a:extLst>
          </p:cNvPr>
          <p:cNvGrpSpPr>
            <a:grpSpLocks/>
          </p:cNvGrpSpPr>
          <p:nvPr/>
        </p:nvGrpSpPr>
        <p:grpSpPr bwMode="auto">
          <a:xfrm>
            <a:off x="5181600" y="4953000"/>
            <a:ext cx="3678238" cy="1312863"/>
            <a:chOff x="3312" y="3408"/>
            <a:chExt cx="2317" cy="827"/>
          </a:xfrm>
        </p:grpSpPr>
        <p:sp>
          <p:nvSpPr>
            <p:cNvPr id="4279" name="Line 183">
              <a:extLst>
                <a:ext uri="{FF2B5EF4-FFF2-40B4-BE49-F238E27FC236}">
                  <a16:creationId xmlns:a16="http://schemas.microsoft.com/office/drawing/2014/main" id="{925E7B59-4594-D8E9-12EF-78F2594E05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80" name="Rectangle 184">
              <a:extLst>
                <a:ext uri="{FF2B5EF4-FFF2-40B4-BE49-F238E27FC236}">
                  <a16:creationId xmlns:a16="http://schemas.microsoft.com/office/drawing/2014/main" id="{FB5F5B99-DDF9-1796-5602-C84D0945FF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4281" name="Picture 185">
              <a:extLst>
                <a:ext uri="{FF2B5EF4-FFF2-40B4-BE49-F238E27FC236}">
                  <a16:creationId xmlns:a16="http://schemas.microsoft.com/office/drawing/2014/main" id="{DC64CB6F-5908-8E82-D45D-144A09A40E3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194" name="Rectangle 2">
            <a:extLst>
              <a:ext uri="{FF2B5EF4-FFF2-40B4-BE49-F238E27FC236}">
                <a16:creationId xmlns:a16="http://schemas.microsoft.com/office/drawing/2014/main" id="{0BDC2240-C003-FD2B-8CA4-BF87E338A82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Technology Planning</a:t>
            </a:r>
          </a:p>
        </p:txBody>
      </p:sp>
      <p:grpSp>
        <p:nvGrpSpPr>
          <p:cNvPr id="520195" name="Group 3">
            <a:extLst>
              <a:ext uri="{FF2B5EF4-FFF2-40B4-BE49-F238E27FC236}">
                <a16:creationId xmlns:a16="http://schemas.microsoft.com/office/drawing/2014/main" id="{0A4740CF-FB21-22BE-D854-57A437AF6D99}"/>
              </a:ext>
            </a:extLst>
          </p:cNvPr>
          <p:cNvGrpSpPr>
            <a:grpSpLocks/>
          </p:cNvGrpSpPr>
          <p:nvPr/>
        </p:nvGrpSpPr>
        <p:grpSpPr bwMode="auto">
          <a:xfrm>
            <a:off x="457200" y="1447800"/>
            <a:ext cx="8099425" cy="4286250"/>
            <a:chOff x="1349" y="2872"/>
            <a:chExt cx="12755" cy="6750"/>
          </a:xfrm>
        </p:grpSpPr>
        <p:sp>
          <p:nvSpPr>
            <p:cNvPr id="520196" name="Rectangle 4">
              <a:extLst>
                <a:ext uri="{FF2B5EF4-FFF2-40B4-BE49-F238E27FC236}">
                  <a16:creationId xmlns:a16="http://schemas.microsoft.com/office/drawing/2014/main" id="{463C3FE2-201B-0913-53D2-52E2E865B7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1" y="3631"/>
              <a:ext cx="12753" cy="5942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919191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0197" name="Rectangle 5">
              <a:extLst>
                <a:ext uri="{FF2B5EF4-FFF2-40B4-BE49-F238E27FC236}">
                  <a16:creationId xmlns:a16="http://schemas.microsoft.com/office/drawing/2014/main" id="{1D483271-0501-57A9-5E0C-2DCD1567CF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17" y="4737"/>
              <a:ext cx="4353" cy="45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4F47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lIns="96838" tIns="49213" rIns="96838" bIns="49213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buSzPts val="1300"/>
                <a:buFont typeface="Wingdings" panose="05000000000000000000" pitchFamily="2" charset="2"/>
                <a:buNone/>
              </a:pPr>
              <a:r>
                <a:rPr lang="en-US" altLang="ko-KR" sz="14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New Bending Process</a:t>
              </a:r>
            </a:p>
            <a:p>
              <a:pPr eaLnBrk="1" hangingPunct="1">
                <a:buSzPts val="1300"/>
                <a:buFont typeface="Wingdings" panose="05000000000000000000" pitchFamily="2" charset="2"/>
                <a:buNone/>
              </a:pPr>
              <a:r>
                <a:rPr lang="en-US" altLang="ko-KR" sz="14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New Packaging</a:t>
              </a:r>
            </a:p>
            <a:p>
              <a:pPr eaLnBrk="1" hangingPunct="1">
                <a:buSzPts val="1300"/>
                <a:buFont typeface="Wingdings" panose="05000000000000000000" pitchFamily="2" charset="2"/>
                <a:buNone/>
              </a:pPr>
              <a:r>
                <a:rPr lang="en-US" altLang="ko-KR" sz="14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Upgraded Phosphor</a:t>
              </a:r>
            </a:p>
            <a:p>
              <a:pPr eaLnBrk="1" hangingPunct="1">
                <a:buSzPts val="1300"/>
                <a:buFont typeface="Wingdings" panose="05000000000000000000" pitchFamily="2" charset="2"/>
                <a:buNone/>
              </a:pPr>
              <a:r>
                <a:rPr lang="en-US" altLang="ko-KR" sz="14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New Electronics Design/ Features</a:t>
              </a:r>
            </a:p>
            <a:p>
              <a:pPr eaLnBrk="1" hangingPunct="1">
                <a:buSzPts val="1300"/>
                <a:buFont typeface="Wingdings" panose="05000000000000000000" pitchFamily="2" charset="2"/>
                <a:buNone/>
              </a:pPr>
              <a:r>
                <a:rPr lang="en-US" altLang="ko-KR" sz="14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Bridging Process Modified</a:t>
              </a:r>
            </a:p>
            <a:p>
              <a:pPr eaLnBrk="1" hangingPunct="1">
                <a:buSzPts val="1300"/>
                <a:buFont typeface="Wingdings" panose="05000000000000000000" pitchFamily="2" charset="2"/>
                <a:buNone/>
              </a:pPr>
              <a:r>
                <a:rPr lang="en-US" altLang="ko-KR" sz="14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IC Development</a:t>
              </a:r>
            </a:p>
            <a:p>
              <a:pPr eaLnBrk="1" hangingPunct="1">
                <a:buSzPts val="1300"/>
                <a:buFont typeface="Wingdings" panose="05000000000000000000" pitchFamily="2" charset="2"/>
                <a:buNone/>
              </a:pPr>
              <a:r>
                <a:rPr lang="en-US" altLang="ko-KR" sz="14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Instant Start</a:t>
              </a:r>
            </a:p>
            <a:p>
              <a:pPr eaLnBrk="1" hangingPunct="1">
                <a:buSzPts val="1300"/>
                <a:buFont typeface="Wingdings" panose="05000000000000000000" pitchFamily="2" charset="2"/>
                <a:buNone/>
              </a:pPr>
              <a:r>
                <a:rPr lang="en-US" altLang="ko-KR" sz="14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Planar Magnetics</a:t>
              </a:r>
            </a:p>
            <a:p>
              <a:pPr eaLnBrk="1" hangingPunct="1">
                <a:buSzPts val="1300"/>
                <a:buFont typeface="Wingdings" panose="05000000000000000000" pitchFamily="2" charset="2"/>
                <a:buNone/>
              </a:pPr>
              <a:r>
                <a:rPr lang="en-US" altLang="ko-KR" sz="14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New Glass For High Wattages</a:t>
              </a:r>
            </a:p>
            <a:p>
              <a:pPr eaLnBrk="1" hangingPunct="1">
                <a:buSzPts val="1300"/>
                <a:buFont typeface="Wingdings" panose="05000000000000000000" pitchFamily="2" charset="2"/>
                <a:buNone/>
              </a:pPr>
              <a:r>
                <a:rPr lang="en-US" altLang="ko-KR" sz="14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New Base Change For Cap Change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0198" name="Rectangle 6">
              <a:extLst>
                <a:ext uri="{FF2B5EF4-FFF2-40B4-BE49-F238E27FC236}">
                  <a16:creationId xmlns:a16="http://schemas.microsoft.com/office/drawing/2014/main" id="{89461771-0EB2-F520-ABBE-2CCD5D76AF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97" y="4779"/>
              <a:ext cx="4172" cy="44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4F47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lIns="96838" tIns="49213" rIns="96838" bIns="49213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buSzPts val="1300"/>
                <a:buFont typeface="Wingdings" panose="05000000000000000000" pitchFamily="2" charset="2"/>
                <a:buNone/>
              </a:pPr>
              <a:r>
                <a:rPr lang="en-US" altLang="ko-KR" sz="14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New Glass Process And Glass Composition</a:t>
              </a:r>
            </a:p>
            <a:p>
              <a:pPr eaLnBrk="1" hangingPunct="1">
                <a:buSzPts val="1300"/>
                <a:buFont typeface="Wingdings" panose="05000000000000000000" pitchFamily="2" charset="2"/>
                <a:buNone/>
              </a:pPr>
              <a:r>
                <a:rPr lang="en-US" altLang="ko-KR" sz="14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New Lamp Design For High Lumens</a:t>
              </a:r>
            </a:p>
            <a:p>
              <a:pPr eaLnBrk="1" hangingPunct="1">
                <a:buSzPts val="1300"/>
                <a:buFont typeface="Wingdings" panose="05000000000000000000" pitchFamily="2" charset="2"/>
                <a:buNone/>
              </a:pPr>
              <a:r>
                <a:rPr lang="en-US" altLang="ko-KR" sz="14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New Cathode</a:t>
              </a:r>
            </a:p>
            <a:p>
              <a:pPr eaLnBrk="1" hangingPunct="1">
                <a:buSzPts val="1300"/>
                <a:buFont typeface="Wingdings" panose="05000000000000000000" pitchFamily="2" charset="2"/>
                <a:buNone/>
              </a:pPr>
              <a:r>
                <a:rPr lang="en-US" altLang="ko-KR" sz="14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New Packaging</a:t>
              </a:r>
            </a:p>
            <a:p>
              <a:pPr eaLnBrk="1" hangingPunct="1">
                <a:buSzPts val="1300"/>
                <a:buFont typeface="Wingdings" panose="05000000000000000000" pitchFamily="2" charset="2"/>
                <a:buNone/>
              </a:pPr>
              <a:r>
                <a:rPr lang="en-US" altLang="ko-KR" sz="14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New Electronics Design/</a:t>
              </a:r>
              <a:br>
                <a:rPr lang="en-US" altLang="ko-KR" sz="14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</a:br>
              <a:r>
                <a:rPr lang="en-US" altLang="ko-KR" sz="14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Features</a:t>
              </a:r>
            </a:p>
            <a:p>
              <a:pPr eaLnBrk="1" hangingPunct="1">
                <a:buSzPts val="1300"/>
                <a:buFont typeface="Wingdings" panose="05000000000000000000" pitchFamily="2" charset="2"/>
                <a:buNone/>
              </a:pPr>
              <a:r>
                <a:rPr lang="en-US" altLang="ko-KR" sz="14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DLC Capacitor</a:t>
              </a:r>
            </a:p>
            <a:p>
              <a:pPr eaLnBrk="1" hangingPunct="1">
                <a:buSzPts val="1300"/>
                <a:buFont typeface="Wingdings" panose="05000000000000000000" pitchFamily="2" charset="2"/>
                <a:buNone/>
              </a:pPr>
              <a:r>
                <a:rPr lang="en-US" altLang="ko-KR" sz="14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High Density Power Supply</a:t>
              </a:r>
            </a:p>
            <a:p>
              <a:pPr eaLnBrk="1" hangingPunct="1">
                <a:buSzPts val="1300"/>
                <a:buFont typeface="Wingdings" panose="05000000000000000000" pitchFamily="2" charset="2"/>
                <a:buNone/>
              </a:pPr>
              <a:r>
                <a:rPr lang="en-US" altLang="ko-KR" sz="14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Power Groove With Cold Spot Control</a:t>
              </a:r>
            </a:p>
            <a:p>
              <a:pPr eaLnBrk="1" hangingPunct="1">
                <a:buSzPts val="1300"/>
                <a:buFont typeface="Wingdings" panose="05000000000000000000" pitchFamily="2" charset="2"/>
                <a:buNone/>
              </a:pPr>
              <a:r>
                <a:rPr lang="en-US" altLang="ko-KR" sz="14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Fingerless Design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0199" name="Line 7">
              <a:extLst>
                <a:ext uri="{FF2B5EF4-FFF2-40B4-BE49-F238E27FC236}">
                  <a16:creationId xmlns:a16="http://schemas.microsoft.com/office/drawing/2014/main" id="{44EF9CBC-B605-A403-A80C-A05BDD5D381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42" y="4543"/>
              <a:ext cx="1" cy="505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0200" name="Line 8">
              <a:extLst>
                <a:ext uri="{FF2B5EF4-FFF2-40B4-BE49-F238E27FC236}">
                  <a16:creationId xmlns:a16="http://schemas.microsoft.com/office/drawing/2014/main" id="{D16E9146-D111-EAEB-CE22-F939EC6243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811" y="4543"/>
              <a:ext cx="1" cy="507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0201" name="Rectangle 9">
              <a:extLst>
                <a:ext uri="{FF2B5EF4-FFF2-40B4-BE49-F238E27FC236}">
                  <a16:creationId xmlns:a16="http://schemas.microsoft.com/office/drawing/2014/main" id="{F9E63264-2A61-EFCA-7B0D-E1F217D748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9" y="3631"/>
              <a:ext cx="3988" cy="883"/>
            </a:xfrm>
            <a:prstGeom prst="rect">
              <a:avLst/>
            </a:prstGeom>
            <a:solidFill>
              <a:srgbClr val="00289E"/>
            </a:solidFill>
            <a:ln w="2857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lIns="92075" tIns="46038" rIns="92075" bIns="46038" anchor="ctr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600" b="1">
                  <a:solidFill>
                    <a:srgbClr val="FFFFFF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Prior To Generation I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0202" name="Rectangle 10">
              <a:extLst>
                <a:ext uri="{FF2B5EF4-FFF2-40B4-BE49-F238E27FC236}">
                  <a16:creationId xmlns:a16="http://schemas.microsoft.com/office/drawing/2014/main" id="{DC69B604-2DE4-AF2B-5DCA-16D3CBC28F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9" y="3631"/>
              <a:ext cx="4369" cy="883"/>
            </a:xfrm>
            <a:prstGeom prst="rect">
              <a:avLst/>
            </a:prstGeom>
            <a:solidFill>
              <a:srgbClr val="00289E"/>
            </a:solidFill>
            <a:ln w="2857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lIns="92075" tIns="46038" rIns="92075" bIns="46038" anchor="ctr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600" b="1">
                  <a:solidFill>
                    <a:srgbClr val="FFFFFF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Prior To Generation II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0203" name="Rectangle 11">
              <a:extLst>
                <a:ext uri="{FF2B5EF4-FFF2-40B4-BE49-F238E27FC236}">
                  <a16:creationId xmlns:a16="http://schemas.microsoft.com/office/drawing/2014/main" id="{824E0AD2-7702-2868-E76E-4A2CBFADE8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50" y="3631"/>
              <a:ext cx="4228" cy="883"/>
            </a:xfrm>
            <a:prstGeom prst="rect">
              <a:avLst/>
            </a:prstGeom>
            <a:solidFill>
              <a:srgbClr val="00289E"/>
            </a:solidFill>
            <a:ln w="2857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lIns="92075" tIns="46038" rIns="92075" bIns="46038" anchor="ctr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600" b="1">
                  <a:solidFill>
                    <a:srgbClr val="FFFFFF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Prior To Generation III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0204" name="Rectangle 12">
              <a:extLst>
                <a:ext uri="{FF2B5EF4-FFF2-40B4-BE49-F238E27FC236}">
                  <a16:creationId xmlns:a16="http://schemas.microsoft.com/office/drawing/2014/main" id="{71AC7C6C-6FB6-0B90-54FD-260B06952F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7" y="2872"/>
              <a:ext cx="9411" cy="5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4F47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lIns="96838" tIns="49213" rIns="96838" bIns="49213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lvl="1" eaLnBrk="1" hangingPunct="1"/>
              <a:r>
                <a:rPr lang="en-US" altLang="ko-KR" sz="1800" b="1" i="1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Example: Compact Fluorescent Light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0205" name="Rectangle 13">
              <a:extLst>
                <a:ext uri="{FF2B5EF4-FFF2-40B4-BE49-F238E27FC236}">
                  <a16:creationId xmlns:a16="http://schemas.microsoft.com/office/drawing/2014/main" id="{3635A0F5-21C0-1C9E-A5F1-B0A1D23E6D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5" y="5202"/>
              <a:ext cx="3886" cy="37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4F47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lIns="96838" tIns="49213" rIns="96838" bIns="49213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buSzPts val="1300"/>
                <a:buFont typeface="Wingdings" panose="05000000000000000000" pitchFamily="2" charset="2"/>
                <a:buNone/>
              </a:pPr>
              <a:r>
                <a:rPr lang="en-US" altLang="ko-KR" sz="14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New Cathode Process</a:t>
              </a:r>
            </a:p>
            <a:p>
              <a:pPr eaLnBrk="1" hangingPunct="1">
                <a:buSzPts val="1300"/>
                <a:buFont typeface="Wingdings" panose="05000000000000000000" pitchFamily="2" charset="2"/>
                <a:buNone/>
              </a:pPr>
              <a:r>
                <a:rPr lang="en-US" altLang="ko-KR" sz="14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New Manufacturing Process And Equipment</a:t>
              </a:r>
            </a:p>
            <a:p>
              <a:pPr eaLnBrk="1" hangingPunct="1">
                <a:buSzPts val="1300"/>
                <a:buFont typeface="Wingdings" panose="05000000000000000000" pitchFamily="2" charset="2"/>
                <a:buNone/>
              </a:pPr>
              <a:r>
                <a:rPr lang="en-US" altLang="ko-KR" sz="14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New Lamp Design</a:t>
              </a:r>
            </a:p>
            <a:p>
              <a:pPr eaLnBrk="1" hangingPunct="1">
                <a:buSzPts val="1300"/>
                <a:buFont typeface="Wingdings" panose="05000000000000000000" pitchFamily="2" charset="2"/>
                <a:buNone/>
              </a:pPr>
              <a:r>
                <a:rPr lang="en-US" altLang="ko-KR" sz="14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Delta Repackaging</a:t>
              </a:r>
            </a:p>
            <a:p>
              <a:pPr eaLnBrk="1" hangingPunct="1">
                <a:buSzPts val="1300"/>
                <a:buFont typeface="Wingdings" panose="05000000000000000000" pitchFamily="2" charset="2"/>
                <a:buNone/>
              </a:pPr>
              <a:r>
                <a:rPr lang="en-US" altLang="ko-KR" sz="14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Low Dose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</p:grpSp>
      <p:sp>
        <p:nvSpPr>
          <p:cNvPr id="520206" name="Text Box 14">
            <a:extLst>
              <a:ext uri="{FF2B5EF4-FFF2-40B4-BE49-F238E27FC236}">
                <a16:creationId xmlns:a16="http://schemas.microsoft.com/office/drawing/2014/main" id="{28F6D634-F27B-DD0A-2DA2-BB5D81C85B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215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14.5-9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218" name="Rectangle 2">
            <a:extLst>
              <a:ext uri="{FF2B5EF4-FFF2-40B4-BE49-F238E27FC236}">
                <a16:creationId xmlns:a16="http://schemas.microsoft.com/office/drawing/2014/main" id="{E5B305EF-790D-9279-B2AA-86F52D5A5E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Technology Risk Assessment</a:t>
            </a:r>
          </a:p>
        </p:txBody>
      </p:sp>
      <p:grpSp>
        <p:nvGrpSpPr>
          <p:cNvPr id="521316" name="Group 100">
            <a:extLst>
              <a:ext uri="{FF2B5EF4-FFF2-40B4-BE49-F238E27FC236}">
                <a16:creationId xmlns:a16="http://schemas.microsoft.com/office/drawing/2014/main" id="{FE11EDEC-A74F-AD35-CD0A-3EBDB5C97511}"/>
              </a:ext>
            </a:extLst>
          </p:cNvPr>
          <p:cNvGrpSpPr>
            <a:grpSpLocks/>
          </p:cNvGrpSpPr>
          <p:nvPr/>
        </p:nvGrpSpPr>
        <p:grpSpPr bwMode="auto">
          <a:xfrm>
            <a:off x="457200" y="990600"/>
            <a:ext cx="8199438" cy="5524500"/>
            <a:chOff x="288" y="624"/>
            <a:chExt cx="5165" cy="3480"/>
          </a:xfrm>
        </p:grpSpPr>
        <p:sp>
          <p:nvSpPr>
            <p:cNvPr id="521231" name="Rectangle 15">
              <a:extLst>
                <a:ext uri="{FF2B5EF4-FFF2-40B4-BE49-F238E27FC236}">
                  <a16:creationId xmlns:a16="http://schemas.microsoft.com/office/drawing/2014/main" id="{C72162A4-9F7B-4EEE-FD50-D52F84257E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" y="624"/>
              <a:ext cx="5121" cy="1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4F47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lvl="1" eaLnBrk="1" hangingPunct="1"/>
              <a:r>
                <a:rPr lang="en-US" altLang="ko-KR" sz="1400" b="1" i="1">
                  <a:solidFill>
                    <a:srgbClr val="081D58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Compact Fluorescent Light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1232" name="Rectangle 16">
              <a:extLst>
                <a:ext uri="{FF2B5EF4-FFF2-40B4-BE49-F238E27FC236}">
                  <a16:creationId xmlns:a16="http://schemas.microsoft.com/office/drawing/2014/main" id="{C3FA7AAA-3C6E-5546-46B1-2B5541BC8D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4" y="3818"/>
              <a:ext cx="1952" cy="2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4F47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521233" name="Rectangle 17">
              <a:extLst>
                <a:ext uri="{FF2B5EF4-FFF2-40B4-BE49-F238E27FC236}">
                  <a16:creationId xmlns:a16="http://schemas.microsoft.com/office/drawing/2014/main" id="{61D7A5A4-213C-03A6-9D9A-0BAA5F2C7D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4" y="3818"/>
              <a:ext cx="1952" cy="2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4F47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521234" name="Rectangle 18">
              <a:extLst>
                <a:ext uri="{FF2B5EF4-FFF2-40B4-BE49-F238E27FC236}">
                  <a16:creationId xmlns:a16="http://schemas.microsoft.com/office/drawing/2014/main" id="{67FCE11E-6E26-5E9D-070C-9207A4037D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" y="778"/>
              <a:ext cx="5154" cy="3199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000000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919191"/>
              </a:outerShdw>
            </a:effec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521235" name="Rectangle 19">
              <a:extLst>
                <a:ext uri="{FF2B5EF4-FFF2-40B4-BE49-F238E27FC236}">
                  <a16:creationId xmlns:a16="http://schemas.microsoft.com/office/drawing/2014/main" id="{141ED57C-E721-C177-6BED-125F9A29E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" y="782"/>
              <a:ext cx="5162" cy="213"/>
            </a:xfrm>
            <a:prstGeom prst="rect">
              <a:avLst/>
            </a:prstGeom>
            <a:solidFill>
              <a:srgbClr val="00289E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521236" name="Rectangle 20">
              <a:extLst>
                <a:ext uri="{FF2B5EF4-FFF2-40B4-BE49-F238E27FC236}">
                  <a16:creationId xmlns:a16="http://schemas.microsoft.com/office/drawing/2014/main" id="{51A5FD47-CC73-F637-CEBF-ACC429A778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2" y="968"/>
              <a:ext cx="4930" cy="30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4F47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lIns="96838" tIns="49213" rIns="96838" bIns="49213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Aft>
                  <a:spcPct val="5000"/>
                </a:spcAft>
              </a:pPr>
              <a:r>
                <a:rPr lang="en-US" altLang="ko-KR" sz="10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Family Lumen Package</a:t>
              </a:r>
            </a:p>
            <a:p>
              <a:pPr eaLnBrk="1" hangingPunct="1">
                <a:spcAft>
                  <a:spcPct val="5000"/>
                </a:spcAft>
              </a:pPr>
              <a:r>
                <a:rPr lang="en-US" altLang="ko-KR" sz="10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Color</a:t>
              </a:r>
            </a:p>
            <a:p>
              <a:pPr eaLnBrk="1" hangingPunct="1">
                <a:spcAft>
                  <a:spcPct val="5000"/>
                </a:spcAft>
              </a:pPr>
              <a:r>
                <a:rPr lang="en-US" altLang="ko-KR" sz="10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Starting Time</a:t>
              </a:r>
            </a:p>
            <a:p>
              <a:pPr eaLnBrk="1" hangingPunct="1">
                <a:spcAft>
                  <a:spcPct val="5000"/>
                </a:spcAft>
              </a:pPr>
              <a:r>
                <a:rPr lang="en-US" altLang="ko-KR" sz="10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Size / Shape</a:t>
              </a:r>
            </a:p>
            <a:p>
              <a:pPr eaLnBrk="1" hangingPunct="1">
                <a:spcAft>
                  <a:spcPct val="5000"/>
                </a:spcAft>
              </a:pPr>
              <a:r>
                <a:rPr lang="en-US" altLang="ko-KR" sz="10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Efficiency (LPW)</a:t>
              </a:r>
            </a:p>
            <a:p>
              <a:pPr eaLnBrk="1" hangingPunct="1">
                <a:spcAft>
                  <a:spcPct val="5000"/>
                </a:spcAft>
              </a:pPr>
              <a:r>
                <a:rPr lang="en-US" altLang="ko-KR" sz="10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Life</a:t>
              </a:r>
            </a:p>
            <a:p>
              <a:pPr eaLnBrk="1" hangingPunct="1">
                <a:spcAft>
                  <a:spcPct val="5000"/>
                </a:spcAft>
              </a:pPr>
              <a:r>
                <a:rPr lang="en-US" altLang="ko-KR" sz="10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Product Cost</a:t>
              </a:r>
            </a:p>
            <a:p>
              <a:pPr eaLnBrk="1" hangingPunct="1">
                <a:spcAft>
                  <a:spcPct val="5000"/>
                </a:spcAft>
              </a:pPr>
              <a:r>
                <a:rPr lang="en-US" altLang="ko-KR" sz="10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Regulatory Approvals</a:t>
              </a:r>
            </a:p>
            <a:p>
              <a:pPr eaLnBrk="1" hangingPunct="1">
                <a:spcAft>
                  <a:spcPct val="5000"/>
                </a:spcAft>
              </a:pPr>
              <a:r>
                <a:rPr lang="en-US" altLang="ko-KR" sz="10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Minimum Oper. Temp.</a:t>
              </a:r>
            </a:p>
            <a:p>
              <a:pPr eaLnBrk="1" hangingPunct="1">
                <a:spcAft>
                  <a:spcPct val="5000"/>
                </a:spcAft>
              </a:pPr>
              <a:r>
                <a:rPr lang="en-US" altLang="ko-KR" sz="10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Globe / Reflector</a:t>
              </a:r>
            </a:p>
            <a:p>
              <a:pPr eaLnBrk="1" hangingPunct="1">
                <a:spcAft>
                  <a:spcPct val="5000"/>
                </a:spcAft>
              </a:pPr>
              <a:r>
                <a:rPr lang="en-US" altLang="ko-KR" sz="10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Features (Dimming, etc.)</a:t>
              </a:r>
            </a:p>
            <a:p>
              <a:pPr eaLnBrk="1" hangingPunct="1">
                <a:spcAft>
                  <a:spcPct val="5000"/>
                </a:spcAft>
              </a:pPr>
              <a:r>
                <a:rPr lang="en-US" altLang="ko-KR" sz="10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Environmental</a:t>
              </a:r>
            </a:p>
            <a:p>
              <a:pPr eaLnBrk="1" hangingPunct="1">
                <a:spcAft>
                  <a:spcPct val="5000"/>
                </a:spcAft>
              </a:pPr>
              <a:r>
                <a:rPr lang="en-US" altLang="ko-KR" sz="10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Power Factor / THD</a:t>
              </a:r>
            </a:p>
            <a:p>
              <a:pPr eaLnBrk="1" hangingPunct="1">
                <a:spcAft>
                  <a:spcPct val="5000"/>
                </a:spcAft>
              </a:pPr>
              <a:r>
                <a:rPr lang="en-US" altLang="ko-KR" sz="10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Separable Vs. Integral Lamp</a:t>
              </a:r>
            </a:p>
            <a:p>
              <a:pPr eaLnBrk="1" hangingPunct="1">
                <a:spcAft>
                  <a:spcPct val="5000"/>
                </a:spcAft>
              </a:pPr>
              <a:r>
                <a:rPr lang="it-IT" altLang="ko-KR" sz="10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Others CRI				Voltage 		E14 Base 	</a:t>
              </a:r>
            </a:p>
            <a:p>
              <a:pPr eaLnBrk="1" hangingPunct="1">
                <a:spcAft>
                  <a:spcPct val="5000"/>
                </a:spcAft>
              </a:pPr>
              <a:endParaRPr lang="it-IT" altLang="ko-KR" sz="100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endParaRPr>
            </a:p>
            <a:p>
              <a:pPr eaLnBrk="1" hangingPunct="1">
                <a:spcAft>
                  <a:spcPct val="5000"/>
                </a:spcAft>
              </a:pPr>
              <a:r>
                <a:rPr lang="en-US" altLang="ko-KR" sz="10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Family Lumen Package		1,800				               2,000</a:t>
              </a:r>
            </a:p>
            <a:p>
              <a:pPr eaLnBrk="1" hangingPunct="1">
                <a:spcAft>
                  <a:spcPct val="5000"/>
                </a:spcAft>
              </a:pPr>
              <a:r>
                <a:rPr lang="en-US" altLang="ko-KR" sz="10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Color</a:t>
              </a:r>
            </a:p>
            <a:p>
              <a:pPr eaLnBrk="1" hangingPunct="1">
                <a:spcAft>
                  <a:spcPct val="5000"/>
                </a:spcAft>
              </a:pPr>
              <a:r>
                <a:rPr lang="en-US" altLang="ko-KR" sz="10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Starting Time</a:t>
              </a:r>
            </a:p>
            <a:p>
              <a:pPr eaLnBrk="1" hangingPunct="1">
                <a:spcAft>
                  <a:spcPct val="5000"/>
                </a:spcAft>
              </a:pPr>
              <a:r>
                <a:rPr lang="en-US" altLang="ko-KR" sz="10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Size / Shape</a:t>
              </a:r>
            </a:p>
            <a:p>
              <a:pPr eaLnBrk="1" hangingPunct="1">
                <a:spcAft>
                  <a:spcPct val="5000"/>
                </a:spcAft>
              </a:pPr>
              <a:r>
                <a:rPr lang="en-US" altLang="ko-KR" sz="10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Efficiency (LPW)</a:t>
              </a:r>
            </a:p>
            <a:p>
              <a:pPr eaLnBrk="1" hangingPunct="1">
                <a:spcAft>
                  <a:spcPct val="5000"/>
                </a:spcAft>
              </a:pPr>
              <a:r>
                <a:rPr lang="en-US" altLang="ko-KR" sz="10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Life</a:t>
              </a:r>
            </a:p>
            <a:p>
              <a:pPr eaLnBrk="1" hangingPunct="1">
                <a:spcAft>
                  <a:spcPct val="5000"/>
                </a:spcAft>
              </a:pPr>
              <a:r>
                <a:rPr lang="en-US" altLang="ko-KR" sz="10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Product Cost</a:t>
              </a:r>
            </a:p>
            <a:p>
              <a:pPr eaLnBrk="1" hangingPunct="1">
                <a:spcAft>
                  <a:spcPct val="5000"/>
                </a:spcAft>
              </a:pPr>
              <a:r>
                <a:rPr lang="en-US" altLang="ko-KR" sz="10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Regulatory Approvals</a:t>
              </a:r>
            </a:p>
            <a:p>
              <a:pPr eaLnBrk="1" hangingPunct="1">
                <a:spcAft>
                  <a:spcPct val="5000"/>
                </a:spcAft>
              </a:pPr>
              <a:r>
                <a:rPr lang="en-US" altLang="ko-KR" sz="10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Minimum Oper. Temp.</a:t>
              </a:r>
            </a:p>
            <a:p>
              <a:pPr eaLnBrk="1" hangingPunct="1">
                <a:spcAft>
                  <a:spcPct val="5000"/>
                </a:spcAft>
              </a:pPr>
              <a:r>
                <a:rPr lang="en-US" altLang="ko-KR" sz="10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Globe / Reflector</a:t>
              </a:r>
            </a:p>
            <a:p>
              <a:pPr eaLnBrk="1" hangingPunct="1">
                <a:spcAft>
                  <a:spcPct val="5000"/>
                </a:spcAft>
              </a:pPr>
              <a:r>
                <a:rPr lang="en-US" altLang="ko-KR" sz="10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Features (Dimming, etc.)</a:t>
              </a:r>
            </a:p>
            <a:p>
              <a:pPr eaLnBrk="1" hangingPunct="1">
                <a:spcAft>
                  <a:spcPct val="5000"/>
                </a:spcAft>
              </a:pPr>
              <a:r>
                <a:rPr lang="en-US" altLang="ko-KR" sz="10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Environmental</a:t>
              </a:r>
            </a:p>
            <a:p>
              <a:pPr eaLnBrk="1" hangingPunct="1">
                <a:spcAft>
                  <a:spcPct val="5000"/>
                </a:spcAft>
              </a:pPr>
              <a:r>
                <a:rPr lang="en-US" altLang="ko-KR" sz="10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Power Factor / THD	</a:t>
              </a:r>
              <a:endParaRPr lang="en-US" altLang="en-US" sz="1100">
                <a:latin typeface="Arial" panose="020B0604020202020204" pitchFamily="34" charset="0"/>
              </a:endParaRPr>
            </a:p>
          </p:txBody>
        </p:sp>
        <p:sp>
          <p:nvSpPr>
            <p:cNvPr id="521237" name="Rectangle 21">
              <a:extLst>
                <a:ext uri="{FF2B5EF4-FFF2-40B4-BE49-F238E27FC236}">
                  <a16:creationId xmlns:a16="http://schemas.microsoft.com/office/drawing/2014/main" id="{C8F42417-223F-6B19-3195-2289523271B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1600000">
              <a:off x="4949" y="1186"/>
              <a:ext cx="436" cy="4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4F47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lIns="9144" tIns="0" rIns="9144" bIns="0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800" b="1" i="1">
                  <a:solidFill>
                    <a:srgbClr val="000000"/>
                  </a:solidFill>
                  <a:latin typeface="Arial Narrow" panose="020B0606020202030204" pitchFamily="34" charset="0"/>
                  <a:ea typeface="Batang" panose="02030600000101010101" pitchFamily="18" charset="-127"/>
                </a:rPr>
                <a:t>Gen. #1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grpSp>
          <p:nvGrpSpPr>
            <p:cNvPr id="521238" name="Group 22">
              <a:extLst>
                <a:ext uri="{FF2B5EF4-FFF2-40B4-BE49-F238E27FC236}">
                  <a16:creationId xmlns:a16="http://schemas.microsoft.com/office/drawing/2014/main" id="{55524290-5243-97CE-3C39-0D70ADBC046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83" y="981"/>
              <a:ext cx="2675" cy="2987"/>
              <a:chOff x="5511" y="3659"/>
              <a:chExt cx="6689" cy="7905"/>
            </a:xfrm>
          </p:grpSpPr>
          <p:sp>
            <p:nvSpPr>
              <p:cNvPr id="521239" name="Line 23">
                <a:extLst>
                  <a:ext uri="{FF2B5EF4-FFF2-40B4-BE49-F238E27FC236}">
                    <a16:creationId xmlns:a16="http://schemas.microsoft.com/office/drawing/2014/main" id="{205E1D66-35F2-F80D-9268-1741BD6F5F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11" y="3659"/>
                <a:ext cx="0" cy="790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919191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1240" name="Line 24">
                <a:extLst>
                  <a:ext uri="{FF2B5EF4-FFF2-40B4-BE49-F238E27FC236}">
                    <a16:creationId xmlns:a16="http://schemas.microsoft.com/office/drawing/2014/main" id="{3A89F5FB-1D01-E281-8B93-4876569822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39" y="3659"/>
                <a:ext cx="0" cy="790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919191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1241" name="Line 25">
                <a:extLst>
                  <a:ext uri="{FF2B5EF4-FFF2-40B4-BE49-F238E27FC236}">
                    <a16:creationId xmlns:a16="http://schemas.microsoft.com/office/drawing/2014/main" id="{A546A130-E80D-5F96-4970-5115AF6C29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980" y="3659"/>
                <a:ext cx="0" cy="790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919191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1242" name="Line 26">
                <a:extLst>
                  <a:ext uri="{FF2B5EF4-FFF2-40B4-BE49-F238E27FC236}">
                    <a16:creationId xmlns:a16="http://schemas.microsoft.com/office/drawing/2014/main" id="{97794C41-8DB9-6508-360A-93C770EBB3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200" y="3659"/>
                <a:ext cx="0" cy="790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919191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521243" name="Rectangle 27">
              <a:extLst>
                <a:ext uri="{FF2B5EF4-FFF2-40B4-BE49-F238E27FC236}">
                  <a16:creationId xmlns:a16="http://schemas.microsoft.com/office/drawing/2014/main" id="{B7C7AC87-15F4-80A6-CB0A-2CFC4855D7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" y="801"/>
              <a:ext cx="793" cy="1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4F47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lIns="96838" tIns="49213" rIns="96838" bIns="49213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2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 Narrow" panose="020B0606020202030204" pitchFamily="34" charset="0"/>
                  <a:ea typeface="Batang" panose="02030600000101010101" pitchFamily="18" charset="-127"/>
                </a:rPr>
                <a:t>Design Element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1244" name="Rectangle 28">
              <a:extLst>
                <a:ext uri="{FF2B5EF4-FFF2-40B4-BE49-F238E27FC236}">
                  <a16:creationId xmlns:a16="http://schemas.microsoft.com/office/drawing/2014/main" id="{880DAB19-0B4E-2239-094D-7A0F3BCF19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1" y="784"/>
              <a:ext cx="816" cy="3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4F47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lIns="96838" tIns="49213" rIns="96838" bIns="49213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2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 Narrow" panose="020B0606020202030204" pitchFamily="34" charset="0"/>
                  <a:ea typeface="Batang" panose="02030600000101010101" pitchFamily="18" charset="-127"/>
                </a:rPr>
                <a:t>Current Design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1245" name="Rectangle 29">
              <a:extLst>
                <a:ext uri="{FF2B5EF4-FFF2-40B4-BE49-F238E27FC236}">
                  <a16:creationId xmlns:a16="http://schemas.microsoft.com/office/drawing/2014/main" id="{E7657D15-7614-D478-C6BE-DA4B65C97D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3" y="784"/>
              <a:ext cx="852" cy="3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4F47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lIns="96838" tIns="49213" rIns="96838" bIns="49213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2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 Narrow" panose="020B0606020202030204" pitchFamily="34" charset="0"/>
                  <a:ea typeface="Batang" panose="02030600000101010101" pitchFamily="18" charset="-127"/>
                </a:rPr>
                <a:t>Analogous Design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1246" name="Rectangle 30">
              <a:extLst>
                <a:ext uri="{FF2B5EF4-FFF2-40B4-BE49-F238E27FC236}">
                  <a16:creationId xmlns:a16="http://schemas.microsoft.com/office/drawing/2014/main" id="{F9D3ACC9-7108-CE33-9B63-C4E2E97657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99" y="784"/>
              <a:ext cx="775" cy="3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4F47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lIns="96838" tIns="49213" rIns="96838" bIns="49213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2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 Narrow" panose="020B0606020202030204" pitchFamily="34" charset="0"/>
                  <a:ea typeface="Batang" panose="02030600000101010101" pitchFamily="18" charset="-127"/>
                </a:rPr>
                <a:t>New - Low Risk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1247" name="Rectangle 31">
              <a:extLst>
                <a:ext uri="{FF2B5EF4-FFF2-40B4-BE49-F238E27FC236}">
                  <a16:creationId xmlns:a16="http://schemas.microsoft.com/office/drawing/2014/main" id="{20174F76-F7DA-84D7-BBB4-E26D81615D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83" y="784"/>
              <a:ext cx="814" cy="3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4F47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lIns="96838" tIns="49213" rIns="96838" bIns="49213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2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 Narrow" panose="020B0606020202030204" pitchFamily="34" charset="0"/>
                  <a:ea typeface="Batang" panose="02030600000101010101" pitchFamily="18" charset="-127"/>
                </a:rPr>
                <a:t>New High Risk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1248" name="Oval 32">
              <a:extLst>
                <a:ext uri="{FF2B5EF4-FFF2-40B4-BE49-F238E27FC236}">
                  <a16:creationId xmlns:a16="http://schemas.microsoft.com/office/drawing/2014/main" id="{73ECAABA-0C5F-15EF-2507-A8151692F6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" y="1029"/>
              <a:ext cx="69" cy="63"/>
            </a:xfrm>
            <a:prstGeom prst="ellipse">
              <a:avLst/>
            </a:prstGeom>
            <a:solidFill>
              <a:srgbClr val="CF0F30"/>
            </a:solidFill>
            <a:ln w="25400">
              <a:solidFill>
                <a:srgbClr val="CF0F3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521249" name="Line 33">
              <a:extLst>
                <a:ext uri="{FF2B5EF4-FFF2-40B4-BE49-F238E27FC236}">
                  <a16:creationId xmlns:a16="http://schemas.microsoft.com/office/drawing/2014/main" id="{EA569235-E22F-864F-20B7-A7A69EE018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51" y="1059"/>
              <a:ext cx="1670" cy="0"/>
            </a:xfrm>
            <a:prstGeom prst="line">
              <a:avLst/>
            </a:prstGeom>
            <a:noFill/>
            <a:ln w="25400">
              <a:solidFill>
                <a:srgbClr val="CF0F3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50" name="Oval 34">
              <a:extLst>
                <a:ext uri="{FF2B5EF4-FFF2-40B4-BE49-F238E27FC236}">
                  <a16:creationId xmlns:a16="http://schemas.microsoft.com/office/drawing/2014/main" id="{EA4E4171-7143-F88A-A1D9-B08EBFA5B4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1" y="1131"/>
              <a:ext cx="71" cy="62"/>
            </a:xfrm>
            <a:prstGeom prst="ellipse">
              <a:avLst/>
            </a:prstGeom>
            <a:solidFill>
              <a:srgbClr val="CF0F30"/>
            </a:solidFill>
            <a:ln w="25400">
              <a:solidFill>
                <a:srgbClr val="CF0F3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521251" name="Line 35">
              <a:extLst>
                <a:ext uri="{FF2B5EF4-FFF2-40B4-BE49-F238E27FC236}">
                  <a16:creationId xmlns:a16="http://schemas.microsoft.com/office/drawing/2014/main" id="{97DA207D-BA70-308D-BC47-6EE9F2D79D3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79" y="1163"/>
              <a:ext cx="1669" cy="0"/>
            </a:xfrm>
            <a:prstGeom prst="line">
              <a:avLst/>
            </a:prstGeom>
            <a:noFill/>
            <a:ln w="25400">
              <a:solidFill>
                <a:srgbClr val="CF0F3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52" name="Oval 36">
              <a:extLst>
                <a:ext uri="{FF2B5EF4-FFF2-40B4-BE49-F238E27FC236}">
                  <a16:creationId xmlns:a16="http://schemas.microsoft.com/office/drawing/2014/main" id="{7C999F45-49B8-F492-360F-B702251FDB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1" y="1234"/>
              <a:ext cx="71" cy="63"/>
            </a:xfrm>
            <a:prstGeom prst="ellipse">
              <a:avLst/>
            </a:prstGeom>
            <a:solidFill>
              <a:srgbClr val="CF0F30"/>
            </a:solidFill>
            <a:ln w="25400">
              <a:solidFill>
                <a:srgbClr val="CF0F3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521253" name="Line 37">
              <a:extLst>
                <a:ext uri="{FF2B5EF4-FFF2-40B4-BE49-F238E27FC236}">
                  <a16:creationId xmlns:a16="http://schemas.microsoft.com/office/drawing/2014/main" id="{BC09FF38-0A2B-80B0-4799-5A3E8AF0579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78" y="1267"/>
              <a:ext cx="1312" cy="0"/>
            </a:xfrm>
            <a:prstGeom prst="line">
              <a:avLst/>
            </a:prstGeom>
            <a:noFill/>
            <a:ln w="25400">
              <a:solidFill>
                <a:srgbClr val="CF0F3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54" name="Oval 38">
              <a:extLst>
                <a:ext uri="{FF2B5EF4-FFF2-40B4-BE49-F238E27FC236}">
                  <a16:creationId xmlns:a16="http://schemas.microsoft.com/office/drawing/2014/main" id="{762D97FC-D6A4-76B5-271E-1318894483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" y="1330"/>
              <a:ext cx="69" cy="65"/>
            </a:xfrm>
            <a:prstGeom prst="ellipse">
              <a:avLst/>
            </a:prstGeom>
            <a:solidFill>
              <a:srgbClr val="CF0F30"/>
            </a:solidFill>
            <a:ln w="25400">
              <a:solidFill>
                <a:srgbClr val="CF0F3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521255" name="Line 39">
              <a:extLst>
                <a:ext uri="{FF2B5EF4-FFF2-40B4-BE49-F238E27FC236}">
                  <a16:creationId xmlns:a16="http://schemas.microsoft.com/office/drawing/2014/main" id="{DC5FB59B-2358-3D5E-7CC8-D72172C53E4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04" y="1362"/>
              <a:ext cx="2217" cy="0"/>
            </a:xfrm>
            <a:prstGeom prst="line">
              <a:avLst/>
            </a:prstGeom>
            <a:noFill/>
            <a:ln w="25400">
              <a:solidFill>
                <a:srgbClr val="CF0F3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56" name="Oval 40">
              <a:extLst>
                <a:ext uri="{FF2B5EF4-FFF2-40B4-BE49-F238E27FC236}">
                  <a16:creationId xmlns:a16="http://schemas.microsoft.com/office/drawing/2014/main" id="{B282932A-8644-08DC-2300-F590894EDC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1" y="1441"/>
              <a:ext cx="71" cy="64"/>
            </a:xfrm>
            <a:prstGeom prst="ellipse">
              <a:avLst/>
            </a:prstGeom>
            <a:solidFill>
              <a:srgbClr val="CF0F30"/>
            </a:solidFill>
            <a:ln w="25400">
              <a:solidFill>
                <a:srgbClr val="CF0F3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521257" name="Line 41">
              <a:extLst>
                <a:ext uri="{FF2B5EF4-FFF2-40B4-BE49-F238E27FC236}">
                  <a16:creationId xmlns:a16="http://schemas.microsoft.com/office/drawing/2014/main" id="{737B4F64-0625-F373-6462-2650D975A79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43" y="1473"/>
              <a:ext cx="1105" cy="0"/>
            </a:xfrm>
            <a:prstGeom prst="line">
              <a:avLst/>
            </a:prstGeom>
            <a:noFill/>
            <a:ln w="25400">
              <a:solidFill>
                <a:srgbClr val="CF0F3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58" name="Oval 42">
              <a:extLst>
                <a:ext uri="{FF2B5EF4-FFF2-40B4-BE49-F238E27FC236}">
                  <a16:creationId xmlns:a16="http://schemas.microsoft.com/office/drawing/2014/main" id="{11FC37E3-B95D-6C6F-3722-C2DEAB298B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1" y="1545"/>
              <a:ext cx="71" cy="63"/>
            </a:xfrm>
            <a:prstGeom prst="ellipse">
              <a:avLst/>
            </a:prstGeom>
            <a:solidFill>
              <a:srgbClr val="CF0F30"/>
            </a:solidFill>
            <a:ln w="25400">
              <a:solidFill>
                <a:srgbClr val="CF0F3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521259" name="Line 43">
              <a:extLst>
                <a:ext uri="{FF2B5EF4-FFF2-40B4-BE49-F238E27FC236}">
                  <a16:creationId xmlns:a16="http://schemas.microsoft.com/office/drawing/2014/main" id="{4A972170-FBA3-4E4C-F265-83C46C6F93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3" y="1576"/>
              <a:ext cx="1745" cy="0"/>
            </a:xfrm>
            <a:prstGeom prst="line">
              <a:avLst/>
            </a:prstGeom>
            <a:noFill/>
            <a:ln w="25400">
              <a:solidFill>
                <a:srgbClr val="CF0F3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60" name="Oval 44">
              <a:extLst>
                <a:ext uri="{FF2B5EF4-FFF2-40B4-BE49-F238E27FC236}">
                  <a16:creationId xmlns:a16="http://schemas.microsoft.com/office/drawing/2014/main" id="{7AF3FD96-5923-E8D8-3BD1-3E5A7D79BE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" y="1647"/>
              <a:ext cx="69" cy="64"/>
            </a:xfrm>
            <a:prstGeom prst="ellipse">
              <a:avLst/>
            </a:prstGeom>
            <a:solidFill>
              <a:srgbClr val="CF0F30"/>
            </a:solidFill>
            <a:ln w="25400">
              <a:solidFill>
                <a:srgbClr val="CF0F3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521261" name="Line 45">
              <a:extLst>
                <a:ext uri="{FF2B5EF4-FFF2-40B4-BE49-F238E27FC236}">
                  <a16:creationId xmlns:a16="http://schemas.microsoft.com/office/drawing/2014/main" id="{D765FA18-5B90-7BE5-DF3A-084F942D178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52" y="1679"/>
              <a:ext cx="2186" cy="0"/>
            </a:xfrm>
            <a:prstGeom prst="line">
              <a:avLst/>
            </a:prstGeom>
            <a:noFill/>
            <a:ln w="25400">
              <a:solidFill>
                <a:srgbClr val="CF0F3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62" name="Oval 46">
              <a:extLst>
                <a:ext uri="{FF2B5EF4-FFF2-40B4-BE49-F238E27FC236}">
                  <a16:creationId xmlns:a16="http://schemas.microsoft.com/office/drawing/2014/main" id="{A8AB78E8-A14E-B42B-86B8-08E658D95B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" y="1750"/>
              <a:ext cx="69" cy="63"/>
            </a:xfrm>
            <a:prstGeom prst="ellipse">
              <a:avLst/>
            </a:prstGeom>
            <a:solidFill>
              <a:srgbClr val="CF0F30"/>
            </a:solidFill>
            <a:ln w="25400">
              <a:solidFill>
                <a:srgbClr val="CF0F3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521263" name="Line 47">
              <a:extLst>
                <a:ext uri="{FF2B5EF4-FFF2-40B4-BE49-F238E27FC236}">
                  <a16:creationId xmlns:a16="http://schemas.microsoft.com/office/drawing/2014/main" id="{222330FD-3FAF-4D9C-C8C1-7C41112E81D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75" y="1783"/>
              <a:ext cx="1746" cy="0"/>
            </a:xfrm>
            <a:prstGeom prst="line">
              <a:avLst/>
            </a:prstGeom>
            <a:noFill/>
            <a:ln w="25400">
              <a:solidFill>
                <a:srgbClr val="CF0F3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64" name="Oval 48">
              <a:extLst>
                <a:ext uri="{FF2B5EF4-FFF2-40B4-BE49-F238E27FC236}">
                  <a16:creationId xmlns:a16="http://schemas.microsoft.com/office/drawing/2014/main" id="{5F64EF7D-6DB8-B7D8-9D11-73D35AFD7A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1" y="1855"/>
              <a:ext cx="71" cy="63"/>
            </a:xfrm>
            <a:prstGeom prst="ellipse">
              <a:avLst/>
            </a:prstGeom>
            <a:solidFill>
              <a:srgbClr val="CF0F30"/>
            </a:solidFill>
            <a:ln w="25400">
              <a:solidFill>
                <a:srgbClr val="CF0F3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521265" name="Line 49">
              <a:extLst>
                <a:ext uri="{FF2B5EF4-FFF2-40B4-BE49-F238E27FC236}">
                  <a16:creationId xmlns:a16="http://schemas.microsoft.com/office/drawing/2014/main" id="{42F34A40-AAFD-2293-624B-44FC0F2D3D7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78" y="1886"/>
              <a:ext cx="870" cy="0"/>
            </a:xfrm>
            <a:prstGeom prst="line">
              <a:avLst/>
            </a:prstGeom>
            <a:noFill/>
            <a:ln w="25400">
              <a:solidFill>
                <a:srgbClr val="CF0F3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66" name="Oval 50">
              <a:extLst>
                <a:ext uri="{FF2B5EF4-FFF2-40B4-BE49-F238E27FC236}">
                  <a16:creationId xmlns:a16="http://schemas.microsoft.com/office/drawing/2014/main" id="{14C633EA-5340-EC4B-56AF-C498812D11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7" y="1957"/>
              <a:ext cx="70" cy="64"/>
            </a:xfrm>
            <a:prstGeom prst="ellipse">
              <a:avLst/>
            </a:prstGeom>
            <a:solidFill>
              <a:srgbClr val="CF0F30"/>
            </a:solidFill>
            <a:ln w="25400">
              <a:solidFill>
                <a:srgbClr val="CF0F3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521267" name="Line 51">
              <a:extLst>
                <a:ext uri="{FF2B5EF4-FFF2-40B4-BE49-F238E27FC236}">
                  <a16:creationId xmlns:a16="http://schemas.microsoft.com/office/drawing/2014/main" id="{1CCD3E55-D010-011D-A073-A9203966FCF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21" y="1988"/>
              <a:ext cx="2830" cy="0"/>
            </a:xfrm>
            <a:prstGeom prst="line">
              <a:avLst/>
            </a:prstGeom>
            <a:noFill/>
            <a:ln w="25400">
              <a:solidFill>
                <a:srgbClr val="CF0F3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68" name="Oval 52">
              <a:extLst>
                <a:ext uri="{FF2B5EF4-FFF2-40B4-BE49-F238E27FC236}">
                  <a16:creationId xmlns:a16="http://schemas.microsoft.com/office/drawing/2014/main" id="{3C835E9F-2A49-A14F-3580-24C0DCE1F6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7" y="2061"/>
              <a:ext cx="70" cy="64"/>
            </a:xfrm>
            <a:prstGeom prst="ellipse">
              <a:avLst/>
            </a:prstGeom>
            <a:solidFill>
              <a:srgbClr val="CF0F30"/>
            </a:solidFill>
            <a:ln w="25400">
              <a:solidFill>
                <a:srgbClr val="CF0F3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521269" name="Line 53">
              <a:extLst>
                <a:ext uri="{FF2B5EF4-FFF2-40B4-BE49-F238E27FC236}">
                  <a16:creationId xmlns:a16="http://schemas.microsoft.com/office/drawing/2014/main" id="{8C2EFDAE-C972-2280-C939-A2F62A9A192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88" y="2090"/>
              <a:ext cx="2463" cy="0"/>
            </a:xfrm>
            <a:prstGeom prst="line">
              <a:avLst/>
            </a:prstGeom>
            <a:noFill/>
            <a:ln w="25400">
              <a:solidFill>
                <a:srgbClr val="CF0F3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70" name="Oval 54">
              <a:extLst>
                <a:ext uri="{FF2B5EF4-FFF2-40B4-BE49-F238E27FC236}">
                  <a16:creationId xmlns:a16="http://schemas.microsoft.com/office/drawing/2014/main" id="{9609EC19-43BA-DD3F-4B63-F9C89D3BB7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7" y="2163"/>
              <a:ext cx="71" cy="65"/>
            </a:xfrm>
            <a:prstGeom prst="ellipse">
              <a:avLst/>
            </a:prstGeom>
            <a:solidFill>
              <a:srgbClr val="CF0F30"/>
            </a:solidFill>
            <a:ln w="25400">
              <a:solidFill>
                <a:srgbClr val="CF0F3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521271" name="Line 55">
              <a:extLst>
                <a:ext uri="{FF2B5EF4-FFF2-40B4-BE49-F238E27FC236}">
                  <a16:creationId xmlns:a16="http://schemas.microsoft.com/office/drawing/2014/main" id="{035A3C40-F943-5F38-F779-6BE75DF158D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98" y="2197"/>
              <a:ext cx="3824" cy="0"/>
            </a:xfrm>
            <a:prstGeom prst="line">
              <a:avLst/>
            </a:prstGeom>
            <a:noFill/>
            <a:ln w="25400">
              <a:solidFill>
                <a:srgbClr val="CF0F3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72" name="Oval 56">
              <a:extLst>
                <a:ext uri="{FF2B5EF4-FFF2-40B4-BE49-F238E27FC236}">
                  <a16:creationId xmlns:a16="http://schemas.microsoft.com/office/drawing/2014/main" id="{C35688CE-2573-BEDF-F19A-EAAC26C07A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1" y="2233"/>
              <a:ext cx="71" cy="65"/>
            </a:xfrm>
            <a:prstGeom prst="ellipse">
              <a:avLst/>
            </a:prstGeom>
            <a:solidFill>
              <a:srgbClr val="CF0F30"/>
            </a:solidFill>
            <a:ln w="25400">
              <a:solidFill>
                <a:srgbClr val="CF0F3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521273" name="Line 57">
              <a:extLst>
                <a:ext uri="{FF2B5EF4-FFF2-40B4-BE49-F238E27FC236}">
                  <a16:creationId xmlns:a16="http://schemas.microsoft.com/office/drawing/2014/main" id="{6591AF8A-1D0A-585B-0D5C-EC43FDBD7D7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61" y="2266"/>
              <a:ext cx="987" cy="0"/>
            </a:xfrm>
            <a:prstGeom prst="line">
              <a:avLst/>
            </a:prstGeom>
            <a:noFill/>
            <a:ln w="25400">
              <a:solidFill>
                <a:srgbClr val="CF0F3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74" name="Oval 58">
              <a:extLst>
                <a:ext uri="{FF2B5EF4-FFF2-40B4-BE49-F238E27FC236}">
                  <a16:creationId xmlns:a16="http://schemas.microsoft.com/office/drawing/2014/main" id="{0E29C1F5-334C-1B90-9676-46CC6311D6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7" y="2344"/>
              <a:ext cx="70" cy="63"/>
            </a:xfrm>
            <a:prstGeom prst="ellipse">
              <a:avLst/>
            </a:prstGeom>
            <a:solidFill>
              <a:srgbClr val="CF0F30"/>
            </a:solidFill>
            <a:ln w="25400">
              <a:solidFill>
                <a:srgbClr val="CF0F3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521275" name="Line 59">
              <a:extLst>
                <a:ext uri="{FF2B5EF4-FFF2-40B4-BE49-F238E27FC236}">
                  <a16:creationId xmlns:a16="http://schemas.microsoft.com/office/drawing/2014/main" id="{95D7976E-28D7-A8D2-9566-210985E9D5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65" y="2376"/>
              <a:ext cx="2286" cy="0"/>
            </a:xfrm>
            <a:prstGeom prst="line">
              <a:avLst/>
            </a:prstGeom>
            <a:noFill/>
            <a:ln w="25400">
              <a:solidFill>
                <a:srgbClr val="CF0F3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76" name="Line 60">
              <a:extLst>
                <a:ext uri="{FF2B5EF4-FFF2-40B4-BE49-F238E27FC236}">
                  <a16:creationId xmlns:a16="http://schemas.microsoft.com/office/drawing/2014/main" id="{D5718FD2-5B03-61F8-AA12-0345438904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" y="2604"/>
              <a:ext cx="5143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77" name="Oval 61">
              <a:extLst>
                <a:ext uri="{FF2B5EF4-FFF2-40B4-BE49-F238E27FC236}">
                  <a16:creationId xmlns:a16="http://schemas.microsoft.com/office/drawing/2014/main" id="{8D0107E0-9ADD-B5F5-3307-19E14E4AFA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1" y="2500"/>
              <a:ext cx="71" cy="65"/>
            </a:xfrm>
            <a:prstGeom prst="ellipse">
              <a:avLst/>
            </a:prstGeom>
            <a:solidFill>
              <a:srgbClr val="CF0F30"/>
            </a:solidFill>
            <a:ln w="25400">
              <a:solidFill>
                <a:srgbClr val="CF0F3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521278" name="Line 62">
              <a:extLst>
                <a:ext uri="{FF2B5EF4-FFF2-40B4-BE49-F238E27FC236}">
                  <a16:creationId xmlns:a16="http://schemas.microsoft.com/office/drawing/2014/main" id="{74921057-B9D0-1D5F-B599-E394BFA5FF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50" y="2531"/>
              <a:ext cx="1613" cy="0"/>
            </a:xfrm>
            <a:prstGeom prst="line">
              <a:avLst/>
            </a:prstGeom>
            <a:noFill/>
            <a:ln w="25400">
              <a:solidFill>
                <a:srgbClr val="CF0F3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79" name="Oval 63">
              <a:extLst>
                <a:ext uri="{FF2B5EF4-FFF2-40B4-BE49-F238E27FC236}">
                  <a16:creationId xmlns:a16="http://schemas.microsoft.com/office/drawing/2014/main" id="{A26C9ABE-9097-07CA-7842-8036DDE2A3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7" y="2500"/>
              <a:ext cx="70" cy="65"/>
            </a:xfrm>
            <a:prstGeom prst="ellipse">
              <a:avLst/>
            </a:prstGeom>
            <a:solidFill>
              <a:srgbClr val="CF0F30"/>
            </a:solidFill>
            <a:ln w="25400">
              <a:solidFill>
                <a:srgbClr val="CF0F3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521280" name="Oval 64">
              <a:extLst>
                <a:ext uri="{FF2B5EF4-FFF2-40B4-BE49-F238E27FC236}">
                  <a16:creationId xmlns:a16="http://schemas.microsoft.com/office/drawing/2014/main" id="{CE9EA49E-38FF-F8FA-5E4C-4D5109DE23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" y="2500"/>
              <a:ext cx="69" cy="65"/>
            </a:xfrm>
            <a:prstGeom prst="ellipse">
              <a:avLst/>
            </a:prstGeom>
            <a:solidFill>
              <a:srgbClr val="CF0F30"/>
            </a:solidFill>
            <a:ln w="25400">
              <a:solidFill>
                <a:srgbClr val="CF0F3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521281" name="Line 65">
              <a:extLst>
                <a:ext uri="{FF2B5EF4-FFF2-40B4-BE49-F238E27FC236}">
                  <a16:creationId xmlns:a16="http://schemas.microsoft.com/office/drawing/2014/main" id="{63CBA609-ED2D-92D3-3EAF-F4A7835EFBD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05" y="2534"/>
              <a:ext cx="620" cy="0"/>
            </a:xfrm>
            <a:prstGeom prst="line">
              <a:avLst/>
            </a:prstGeom>
            <a:noFill/>
            <a:ln w="25400">
              <a:solidFill>
                <a:srgbClr val="CF0F3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82" name="Line 66">
              <a:extLst>
                <a:ext uri="{FF2B5EF4-FFF2-40B4-BE49-F238E27FC236}">
                  <a16:creationId xmlns:a16="http://schemas.microsoft.com/office/drawing/2014/main" id="{CB57251C-F19C-60FA-D64D-265A1B5EF74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33" y="2532"/>
              <a:ext cx="435" cy="0"/>
            </a:xfrm>
            <a:prstGeom prst="line">
              <a:avLst/>
            </a:prstGeom>
            <a:noFill/>
            <a:ln w="25400">
              <a:solidFill>
                <a:srgbClr val="CF0F3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83" name="Oval 67">
              <a:extLst>
                <a:ext uri="{FF2B5EF4-FFF2-40B4-BE49-F238E27FC236}">
                  <a16:creationId xmlns:a16="http://schemas.microsoft.com/office/drawing/2014/main" id="{73710030-8B58-9E07-900A-4344BACD4F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7" y="2936"/>
              <a:ext cx="71" cy="64"/>
            </a:xfrm>
            <a:prstGeom prst="ellipse">
              <a:avLst/>
            </a:prstGeom>
            <a:solidFill>
              <a:srgbClr val="CF0F30"/>
            </a:solidFill>
            <a:ln w="25400">
              <a:solidFill>
                <a:srgbClr val="CF0F3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521284" name="Line 68">
              <a:extLst>
                <a:ext uri="{FF2B5EF4-FFF2-40B4-BE49-F238E27FC236}">
                  <a16:creationId xmlns:a16="http://schemas.microsoft.com/office/drawing/2014/main" id="{AA0A16F2-B642-FA07-4150-3A01A977C1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95" y="2967"/>
              <a:ext cx="3927" cy="0"/>
            </a:xfrm>
            <a:prstGeom prst="line">
              <a:avLst/>
            </a:prstGeom>
            <a:noFill/>
            <a:ln w="25400">
              <a:solidFill>
                <a:srgbClr val="CF0F3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85" name="Oval 69">
              <a:extLst>
                <a:ext uri="{FF2B5EF4-FFF2-40B4-BE49-F238E27FC236}">
                  <a16:creationId xmlns:a16="http://schemas.microsoft.com/office/drawing/2014/main" id="{C61689B9-D3F3-5FA5-E032-E297348F41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7" y="3038"/>
              <a:ext cx="71" cy="64"/>
            </a:xfrm>
            <a:prstGeom prst="ellipse">
              <a:avLst/>
            </a:prstGeom>
            <a:solidFill>
              <a:srgbClr val="CF0F30"/>
            </a:solidFill>
            <a:ln w="25400">
              <a:solidFill>
                <a:srgbClr val="CF0F3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521286" name="Line 70">
              <a:extLst>
                <a:ext uri="{FF2B5EF4-FFF2-40B4-BE49-F238E27FC236}">
                  <a16:creationId xmlns:a16="http://schemas.microsoft.com/office/drawing/2014/main" id="{AD1C66FC-38DE-672C-FCE8-06E4288941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18" y="3070"/>
              <a:ext cx="3704" cy="0"/>
            </a:xfrm>
            <a:prstGeom prst="line">
              <a:avLst/>
            </a:prstGeom>
            <a:noFill/>
            <a:ln w="25400">
              <a:solidFill>
                <a:srgbClr val="CF0F3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87" name="Oval 71">
              <a:extLst>
                <a:ext uri="{FF2B5EF4-FFF2-40B4-BE49-F238E27FC236}">
                  <a16:creationId xmlns:a16="http://schemas.microsoft.com/office/drawing/2014/main" id="{A428E49D-BF63-8FA9-941F-611F0F48EA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3" y="3138"/>
              <a:ext cx="79" cy="71"/>
            </a:xfrm>
            <a:prstGeom prst="ellipse">
              <a:avLst/>
            </a:prstGeom>
            <a:solidFill>
              <a:srgbClr val="CF0F30"/>
            </a:solidFill>
            <a:ln w="12700">
              <a:solidFill>
                <a:srgbClr val="CF0F3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521288" name="Line 72">
              <a:extLst>
                <a:ext uri="{FF2B5EF4-FFF2-40B4-BE49-F238E27FC236}">
                  <a16:creationId xmlns:a16="http://schemas.microsoft.com/office/drawing/2014/main" id="{52775AEF-2062-A99D-0315-2946F819EB7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8" y="3173"/>
              <a:ext cx="4354" cy="0"/>
            </a:xfrm>
            <a:prstGeom prst="line">
              <a:avLst/>
            </a:prstGeom>
            <a:noFill/>
            <a:ln w="25400">
              <a:solidFill>
                <a:srgbClr val="CF0F3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89" name="Oval 73">
              <a:extLst>
                <a:ext uri="{FF2B5EF4-FFF2-40B4-BE49-F238E27FC236}">
                  <a16:creationId xmlns:a16="http://schemas.microsoft.com/office/drawing/2014/main" id="{68CC62E7-DE71-141D-374E-4820FB2C68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7" y="3243"/>
              <a:ext cx="71" cy="63"/>
            </a:xfrm>
            <a:prstGeom prst="ellipse">
              <a:avLst/>
            </a:prstGeom>
            <a:solidFill>
              <a:srgbClr val="CF0F30"/>
            </a:solidFill>
            <a:ln w="25400">
              <a:solidFill>
                <a:srgbClr val="CF0F3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521290" name="Line 74">
              <a:extLst>
                <a:ext uri="{FF2B5EF4-FFF2-40B4-BE49-F238E27FC236}">
                  <a16:creationId xmlns:a16="http://schemas.microsoft.com/office/drawing/2014/main" id="{E9CF3EB4-A88A-5B38-F604-B0431F02185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36" y="3274"/>
              <a:ext cx="3884" cy="0"/>
            </a:xfrm>
            <a:prstGeom prst="line">
              <a:avLst/>
            </a:prstGeom>
            <a:noFill/>
            <a:ln w="25400">
              <a:solidFill>
                <a:srgbClr val="CF0F3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91" name="Oval 75">
              <a:extLst>
                <a:ext uri="{FF2B5EF4-FFF2-40B4-BE49-F238E27FC236}">
                  <a16:creationId xmlns:a16="http://schemas.microsoft.com/office/drawing/2014/main" id="{F14A8D56-1626-B656-9D9C-A2190B2888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7" y="3760"/>
              <a:ext cx="71" cy="62"/>
            </a:xfrm>
            <a:prstGeom prst="ellipse">
              <a:avLst/>
            </a:prstGeom>
            <a:solidFill>
              <a:srgbClr val="CF0F30"/>
            </a:solidFill>
            <a:ln w="25400">
              <a:solidFill>
                <a:srgbClr val="CF0F3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521292" name="Line 76">
              <a:extLst>
                <a:ext uri="{FF2B5EF4-FFF2-40B4-BE49-F238E27FC236}">
                  <a16:creationId xmlns:a16="http://schemas.microsoft.com/office/drawing/2014/main" id="{C88A26F7-A8C3-F49D-40C7-7CD40992F31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10" y="3792"/>
              <a:ext cx="3812" cy="0"/>
            </a:xfrm>
            <a:prstGeom prst="line">
              <a:avLst/>
            </a:prstGeom>
            <a:noFill/>
            <a:ln w="25400">
              <a:solidFill>
                <a:srgbClr val="CF0F3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93" name="Oval 77">
              <a:extLst>
                <a:ext uri="{FF2B5EF4-FFF2-40B4-BE49-F238E27FC236}">
                  <a16:creationId xmlns:a16="http://schemas.microsoft.com/office/drawing/2014/main" id="{D79CF961-994E-78E9-6B9C-43CA37CF27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7" y="2688"/>
              <a:ext cx="71" cy="64"/>
            </a:xfrm>
            <a:prstGeom prst="ellipse">
              <a:avLst/>
            </a:prstGeom>
            <a:solidFill>
              <a:srgbClr val="CF0F30"/>
            </a:solidFill>
            <a:ln w="25400">
              <a:solidFill>
                <a:srgbClr val="CF0F3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521294" name="Line 78">
              <a:extLst>
                <a:ext uri="{FF2B5EF4-FFF2-40B4-BE49-F238E27FC236}">
                  <a16:creationId xmlns:a16="http://schemas.microsoft.com/office/drawing/2014/main" id="{FFCC868B-FE62-5E4D-C208-38BB59986B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5" y="2720"/>
              <a:ext cx="2495" cy="0"/>
            </a:xfrm>
            <a:prstGeom prst="line">
              <a:avLst/>
            </a:prstGeom>
            <a:noFill/>
            <a:ln w="25400">
              <a:solidFill>
                <a:srgbClr val="CF0F3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95" name="Oval 79">
              <a:extLst>
                <a:ext uri="{FF2B5EF4-FFF2-40B4-BE49-F238E27FC236}">
                  <a16:creationId xmlns:a16="http://schemas.microsoft.com/office/drawing/2014/main" id="{05428CA1-9A1F-DD49-8304-EE6C502D24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00" y="2680"/>
              <a:ext cx="71" cy="63"/>
            </a:xfrm>
            <a:prstGeom prst="ellipse">
              <a:avLst/>
            </a:prstGeom>
            <a:solidFill>
              <a:srgbClr val="CF0F30"/>
            </a:solidFill>
            <a:ln w="25400">
              <a:solidFill>
                <a:srgbClr val="CF0F3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521296" name="Line 80">
              <a:extLst>
                <a:ext uri="{FF2B5EF4-FFF2-40B4-BE49-F238E27FC236}">
                  <a16:creationId xmlns:a16="http://schemas.microsoft.com/office/drawing/2014/main" id="{6A7466DC-0CCF-5756-CD66-62DE417483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53" y="2723"/>
              <a:ext cx="567" cy="0"/>
            </a:xfrm>
            <a:prstGeom prst="line">
              <a:avLst/>
            </a:prstGeom>
            <a:noFill/>
            <a:ln w="25400">
              <a:solidFill>
                <a:srgbClr val="CF0F3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97" name="Oval 81">
              <a:extLst>
                <a:ext uri="{FF2B5EF4-FFF2-40B4-BE49-F238E27FC236}">
                  <a16:creationId xmlns:a16="http://schemas.microsoft.com/office/drawing/2014/main" id="{8D87669C-92C4-CFBC-961A-2159B43973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" y="2736"/>
              <a:ext cx="69" cy="62"/>
            </a:xfrm>
            <a:prstGeom prst="ellipse">
              <a:avLst/>
            </a:prstGeom>
            <a:solidFill>
              <a:srgbClr val="CF0F30"/>
            </a:solidFill>
            <a:ln w="25400">
              <a:solidFill>
                <a:srgbClr val="CF0F3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521298" name="Line 82">
              <a:extLst>
                <a:ext uri="{FF2B5EF4-FFF2-40B4-BE49-F238E27FC236}">
                  <a16:creationId xmlns:a16="http://schemas.microsoft.com/office/drawing/2014/main" id="{BF817B21-C386-7A5F-EA68-DF68C0F6AAA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2" y="2768"/>
              <a:ext cx="2529" cy="0"/>
            </a:xfrm>
            <a:prstGeom prst="line">
              <a:avLst/>
            </a:prstGeom>
            <a:noFill/>
            <a:ln w="25400">
              <a:solidFill>
                <a:srgbClr val="CF0F3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99" name="Oval 83">
              <a:extLst>
                <a:ext uri="{FF2B5EF4-FFF2-40B4-BE49-F238E27FC236}">
                  <a16:creationId xmlns:a16="http://schemas.microsoft.com/office/drawing/2014/main" id="{F3307086-3849-C14F-1C64-141CEB11B8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7" y="2838"/>
              <a:ext cx="70" cy="64"/>
            </a:xfrm>
            <a:prstGeom prst="ellipse">
              <a:avLst/>
            </a:prstGeom>
            <a:solidFill>
              <a:srgbClr val="CF0F30"/>
            </a:solidFill>
            <a:ln w="25400">
              <a:solidFill>
                <a:srgbClr val="CF0F3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521300" name="Line 84">
              <a:extLst>
                <a:ext uri="{FF2B5EF4-FFF2-40B4-BE49-F238E27FC236}">
                  <a16:creationId xmlns:a16="http://schemas.microsoft.com/office/drawing/2014/main" id="{0C0CB2FC-E7A8-C912-02DE-B5EEF893EA5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59" y="2869"/>
              <a:ext cx="2992" cy="0"/>
            </a:xfrm>
            <a:prstGeom prst="line">
              <a:avLst/>
            </a:prstGeom>
            <a:noFill/>
            <a:ln w="25400">
              <a:solidFill>
                <a:srgbClr val="CF0F3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301" name="Oval 85">
              <a:extLst>
                <a:ext uri="{FF2B5EF4-FFF2-40B4-BE49-F238E27FC236}">
                  <a16:creationId xmlns:a16="http://schemas.microsoft.com/office/drawing/2014/main" id="{AD0EA62E-8CBE-BE62-E642-5D8D4839F6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7" y="3347"/>
              <a:ext cx="70" cy="63"/>
            </a:xfrm>
            <a:prstGeom prst="ellipse">
              <a:avLst/>
            </a:prstGeom>
            <a:solidFill>
              <a:srgbClr val="CF0F30"/>
            </a:solidFill>
            <a:ln w="25400">
              <a:solidFill>
                <a:srgbClr val="CF0F3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521302" name="Line 86">
              <a:extLst>
                <a:ext uri="{FF2B5EF4-FFF2-40B4-BE49-F238E27FC236}">
                  <a16:creationId xmlns:a16="http://schemas.microsoft.com/office/drawing/2014/main" id="{9C6A8306-F335-3D25-F02D-7DFFB044C3A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86" y="3380"/>
              <a:ext cx="2565" cy="0"/>
            </a:xfrm>
            <a:prstGeom prst="line">
              <a:avLst/>
            </a:prstGeom>
            <a:noFill/>
            <a:ln w="25400">
              <a:solidFill>
                <a:srgbClr val="CF0F3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303" name="Oval 87">
              <a:extLst>
                <a:ext uri="{FF2B5EF4-FFF2-40B4-BE49-F238E27FC236}">
                  <a16:creationId xmlns:a16="http://schemas.microsoft.com/office/drawing/2014/main" id="{FE1B0FAD-4CF3-DF5A-7BFA-694C8B7940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" y="3455"/>
              <a:ext cx="69" cy="65"/>
            </a:xfrm>
            <a:prstGeom prst="ellipse">
              <a:avLst/>
            </a:prstGeom>
            <a:solidFill>
              <a:srgbClr val="CF0F30"/>
            </a:solidFill>
            <a:ln w="25400">
              <a:solidFill>
                <a:srgbClr val="CF0F3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521304" name="Line 88">
              <a:extLst>
                <a:ext uri="{FF2B5EF4-FFF2-40B4-BE49-F238E27FC236}">
                  <a16:creationId xmlns:a16="http://schemas.microsoft.com/office/drawing/2014/main" id="{5E40C9C4-30FB-6108-062F-AE47726BF5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80" y="3487"/>
              <a:ext cx="1741" cy="0"/>
            </a:xfrm>
            <a:prstGeom prst="line">
              <a:avLst/>
            </a:prstGeom>
            <a:noFill/>
            <a:ln w="25400">
              <a:solidFill>
                <a:srgbClr val="CF0F3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305" name="Oval 89">
              <a:extLst>
                <a:ext uri="{FF2B5EF4-FFF2-40B4-BE49-F238E27FC236}">
                  <a16:creationId xmlns:a16="http://schemas.microsoft.com/office/drawing/2014/main" id="{C1D2A394-F10A-4F55-B15E-F4490ACEA7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7" y="3556"/>
              <a:ext cx="70" cy="63"/>
            </a:xfrm>
            <a:prstGeom prst="ellipse">
              <a:avLst/>
            </a:prstGeom>
            <a:solidFill>
              <a:srgbClr val="CF0F30"/>
            </a:solidFill>
            <a:ln w="25400">
              <a:solidFill>
                <a:srgbClr val="CF0F3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521306" name="Line 90">
              <a:extLst>
                <a:ext uri="{FF2B5EF4-FFF2-40B4-BE49-F238E27FC236}">
                  <a16:creationId xmlns:a16="http://schemas.microsoft.com/office/drawing/2014/main" id="{E48BBEC9-15D7-C570-C186-2BCFB6321A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25" y="3588"/>
              <a:ext cx="2826" cy="0"/>
            </a:xfrm>
            <a:prstGeom prst="line">
              <a:avLst/>
            </a:prstGeom>
            <a:noFill/>
            <a:ln w="25400">
              <a:solidFill>
                <a:srgbClr val="CF0F3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307" name="Oval 91">
              <a:extLst>
                <a:ext uri="{FF2B5EF4-FFF2-40B4-BE49-F238E27FC236}">
                  <a16:creationId xmlns:a16="http://schemas.microsoft.com/office/drawing/2014/main" id="{8DB80BB2-FB0B-3E2D-7289-09C8A671AE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7" y="3658"/>
              <a:ext cx="70" cy="63"/>
            </a:xfrm>
            <a:prstGeom prst="ellipse">
              <a:avLst/>
            </a:prstGeom>
            <a:solidFill>
              <a:srgbClr val="CF0F30"/>
            </a:solidFill>
            <a:ln w="25400">
              <a:solidFill>
                <a:srgbClr val="CF0F3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521308" name="Line 92">
              <a:extLst>
                <a:ext uri="{FF2B5EF4-FFF2-40B4-BE49-F238E27FC236}">
                  <a16:creationId xmlns:a16="http://schemas.microsoft.com/office/drawing/2014/main" id="{32465DC7-02B2-AE4D-C309-25C938517D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86" y="3690"/>
              <a:ext cx="2465" cy="0"/>
            </a:xfrm>
            <a:prstGeom prst="line">
              <a:avLst/>
            </a:prstGeom>
            <a:noFill/>
            <a:ln w="25400">
              <a:solidFill>
                <a:srgbClr val="CF0F3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309" name="Oval 93">
              <a:extLst>
                <a:ext uri="{FF2B5EF4-FFF2-40B4-BE49-F238E27FC236}">
                  <a16:creationId xmlns:a16="http://schemas.microsoft.com/office/drawing/2014/main" id="{682F0E5A-9FD6-A948-60CD-1D49260847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7" y="3855"/>
              <a:ext cx="70" cy="64"/>
            </a:xfrm>
            <a:prstGeom prst="ellipse">
              <a:avLst/>
            </a:prstGeom>
            <a:solidFill>
              <a:srgbClr val="CF0F30"/>
            </a:solidFill>
            <a:ln w="25400">
              <a:solidFill>
                <a:srgbClr val="CF0F3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521310" name="Line 94">
              <a:extLst>
                <a:ext uri="{FF2B5EF4-FFF2-40B4-BE49-F238E27FC236}">
                  <a16:creationId xmlns:a16="http://schemas.microsoft.com/office/drawing/2014/main" id="{B93BFE0F-DE4F-42D1-C742-A00D3336EF6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61" y="3891"/>
              <a:ext cx="2690" cy="0"/>
            </a:xfrm>
            <a:prstGeom prst="line">
              <a:avLst/>
            </a:prstGeom>
            <a:noFill/>
            <a:ln w="25400">
              <a:solidFill>
                <a:srgbClr val="CF0F3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311" name="Line 95">
              <a:extLst>
                <a:ext uri="{FF2B5EF4-FFF2-40B4-BE49-F238E27FC236}">
                  <a16:creationId xmlns:a16="http://schemas.microsoft.com/office/drawing/2014/main" id="{6800748E-23A4-E447-2FE5-1F712511B2B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83" y="778"/>
              <a:ext cx="0" cy="278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312" name="Line 96">
              <a:extLst>
                <a:ext uri="{FF2B5EF4-FFF2-40B4-BE49-F238E27FC236}">
                  <a16:creationId xmlns:a16="http://schemas.microsoft.com/office/drawing/2014/main" id="{D131B28A-D56E-5489-FC87-7390241F5DB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772" y="778"/>
              <a:ext cx="0" cy="27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313" name="Line 97">
              <a:extLst>
                <a:ext uri="{FF2B5EF4-FFF2-40B4-BE49-F238E27FC236}">
                  <a16:creationId xmlns:a16="http://schemas.microsoft.com/office/drawing/2014/main" id="{3140C61B-2D31-9D78-448E-9C7CECED2CF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71" y="778"/>
              <a:ext cx="0" cy="27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314" name="Line 98">
              <a:extLst>
                <a:ext uri="{FF2B5EF4-FFF2-40B4-BE49-F238E27FC236}">
                  <a16:creationId xmlns:a16="http://schemas.microsoft.com/office/drawing/2014/main" id="{C2B7A357-DF35-2822-47F9-457B5BEE2E1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61" y="778"/>
              <a:ext cx="0" cy="27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315" name="Rectangle 99">
              <a:extLst>
                <a:ext uri="{FF2B5EF4-FFF2-40B4-BE49-F238E27FC236}">
                  <a16:creationId xmlns:a16="http://schemas.microsoft.com/office/drawing/2014/main" id="{FF6E54E4-6401-631A-1EFE-0E3B2080B85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1600000">
              <a:off x="4988" y="3326"/>
              <a:ext cx="416" cy="378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4F47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lIns="9144" tIns="0" rIns="9144" bIns="0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800" b="1" i="1">
                  <a:solidFill>
                    <a:srgbClr val="000000"/>
                  </a:solidFill>
                  <a:latin typeface="Arial Narrow" panose="020B0606020202030204" pitchFamily="34" charset="0"/>
                  <a:ea typeface="Batang" panose="02030600000101010101" pitchFamily="18" charset="-127"/>
                </a:rPr>
                <a:t>Gen. #2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</p:grpSp>
      <p:sp>
        <p:nvSpPr>
          <p:cNvPr id="521317" name="Text Box 101">
            <a:extLst>
              <a:ext uri="{FF2B5EF4-FFF2-40B4-BE49-F238E27FC236}">
                <a16:creationId xmlns:a16="http://schemas.microsoft.com/office/drawing/2014/main" id="{CCAFC2DC-39A9-E9FE-A231-3CBADA16D3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3400" y="6324600"/>
            <a:ext cx="166370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14.5-10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6" name="Rectangle 2">
            <a:extLst>
              <a:ext uri="{FF2B5EF4-FFF2-40B4-BE49-F238E27FC236}">
                <a16:creationId xmlns:a16="http://schemas.microsoft.com/office/drawing/2014/main" id="{FEBEBE88-7B24-92B1-BD55-78D8F3D1462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Exercises</a:t>
            </a:r>
          </a:p>
        </p:txBody>
      </p:sp>
      <p:sp>
        <p:nvSpPr>
          <p:cNvPr id="523267" name="Rectangle 3">
            <a:extLst>
              <a:ext uri="{FF2B5EF4-FFF2-40B4-BE49-F238E27FC236}">
                <a16:creationId xmlns:a16="http://schemas.microsoft.com/office/drawing/2014/main" id="{FAC60745-00BF-D40E-97C2-57183F6531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Develop an MGP (Exercise 14.6-25)</a:t>
            </a:r>
          </a:p>
          <a:p>
            <a:endParaRPr lang="en-US" altLang="en-US"/>
          </a:p>
          <a:p>
            <a:r>
              <a:rPr lang="en-US" altLang="en-US"/>
              <a:t>Develop Your Personal Multi-Generational Plan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42" name="Rectangle 2">
            <a:extLst>
              <a:ext uri="{FF2B5EF4-FFF2-40B4-BE49-F238E27FC236}">
                <a16:creationId xmlns:a16="http://schemas.microsoft.com/office/drawing/2014/main" id="{8216EE24-4E9C-0770-174C-34C066780E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Objectives</a:t>
            </a:r>
          </a:p>
        </p:txBody>
      </p:sp>
      <p:sp>
        <p:nvSpPr>
          <p:cNvPr id="522243" name="Rectangle 3">
            <a:extLst>
              <a:ext uri="{FF2B5EF4-FFF2-40B4-BE49-F238E27FC236}">
                <a16:creationId xmlns:a16="http://schemas.microsoft.com/office/drawing/2014/main" id="{5848014F-FD55-9032-BE59-39AACA5660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Be able to develop and implement a Multi-Generation Product/Service Plan</a:t>
            </a:r>
          </a:p>
          <a:p>
            <a:r>
              <a:rPr lang="en-US" altLang="en-US"/>
              <a:t>Be able to perform a Technology risk assessment in support of an MGP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02" name="Rectangle 2">
            <a:extLst>
              <a:ext uri="{FF2B5EF4-FFF2-40B4-BE49-F238E27FC236}">
                <a16:creationId xmlns:a16="http://schemas.microsoft.com/office/drawing/2014/main" id="{A62680A3-28CE-F8EA-2395-C253F98A0D0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MGPP Defined</a:t>
            </a:r>
          </a:p>
        </p:txBody>
      </p:sp>
      <p:sp>
        <p:nvSpPr>
          <p:cNvPr id="512003" name="Rectangle 3">
            <a:extLst>
              <a:ext uri="{FF2B5EF4-FFF2-40B4-BE49-F238E27FC236}">
                <a16:creationId xmlns:a16="http://schemas.microsoft.com/office/drawing/2014/main" id="{C1C50926-0770-DA3E-4A24-233E0197731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2400"/>
              <a:t>Sequenced, Multi-Year Product Development Which Is ...</a:t>
            </a:r>
          </a:p>
          <a:p>
            <a:endParaRPr lang="en-US" altLang="en-US" sz="2400"/>
          </a:p>
          <a:p>
            <a:endParaRPr lang="en-US" altLang="en-US" sz="2400"/>
          </a:p>
          <a:p>
            <a:r>
              <a:rPr lang="en-US" altLang="en-US" sz="2400"/>
              <a:t>Driven By Anticipated Market Evolution And Is ...</a:t>
            </a:r>
          </a:p>
          <a:p>
            <a:endParaRPr lang="en-US" altLang="en-US" sz="2400"/>
          </a:p>
          <a:p>
            <a:endParaRPr lang="en-US" altLang="en-US" sz="2400"/>
          </a:p>
          <a:p>
            <a:r>
              <a:rPr lang="en-US" altLang="en-US" sz="2400"/>
              <a:t>Built Around Core Technologies, Core Competencies, Or Core Platforms</a:t>
            </a:r>
          </a:p>
        </p:txBody>
      </p:sp>
      <p:sp>
        <p:nvSpPr>
          <p:cNvPr id="512004" name="Text Box 4">
            <a:extLst>
              <a:ext uri="{FF2B5EF4-FFF2-40B4-BE49-F238E27FC236}">
                <a16:creationId xmlns:a16="http://schemas.microsoft.com/office/drawing/2014/main" id="{0374977A-5B95-4F41-A43F-07480CF862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215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14.5-2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60" name="Rectangle 16">
            <a:extLst>
              <a:ext uri="{FF2B5EF4-FFF2-40B4-BE49-F238E27FC236}">
                <a16:creationId xmlns:a16="http://schemas.microsoft.com/office/drawing/2014/main" id="{9BE7DB07-A9D1-149C-4CA3-73579E86553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MGPP “Business Case”</a:t>
            </a:r>
          </a:p>
        </p:txBody>
      </p:sp>
      <p:grpSp>
        <p:nvGrpSpPr>
          <p:cNvPr id="441373" name="Group 29">
            <a:extLst>
              <a:ext uri="{FF2B5EF4-FFF2-40B4-BE49-F238E27FC236}">
                <a16:creationId xmlns:a16="http://schemas.microsoft.com/office/drawing/2014/main" id="{780C9813-47BE-D6AF-9352-4C5140521249}"/>
              </a:ext>
            </a:extLst>
          </p:cNvPr>
          <p:cNvGrpSpPr>
            <a:grpSpLocks/>
          </p:cNvGrpSpPr>
          <p:nvPr/>
        </p:nvGrpSpPr>
        <p:grpSpPr bwMode="auto">
          <a:xfrm>
            <a:off x="152400" y="1570038"/>
            <a:ext cx="8839200" cy="3609975"/>
            <a:chOff x="518" y="1161"/>
            <a:chExt cx="4422" cy="1805"/>
          </a:xfrm>
        </p:grpSpPr>
        <p:sp>
          <p:nvSpPr>
            <p:cNvPr id="441361" name="Freeform 17">
              <a:extLst>
                <a:ext uri="{FF2B5EF4-FFF2-40B4-BE49-F238E27FC236}">
                  <a16:creationId xmlns:a16="http://schemas.microsoft.com/office/drawing/2014/main" id="{22EFC7DD-964F-DB2B-2C6D-5EBB304910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9" y="1541"/>
              <a:ext cx="2162" cy="923"/>
            </a:xfrm>
            <a:custGeom>
              <a:avLst/>
              <a:gdLst>
                <a:gd name="T0" fmla="*/ 644 w 2162"/>
                <a:gd name="T1" fmla="*/ 62 h 1674"/>
                <a:gd name="T2" fmla="*/ 828 w 2162"/>
                <a:gd name="T3" fmla="*/ 0 h 1674"/>
                <a:gd name="T4" fmla="*/ 1000 w 2162"/>
                <a:gd name="T5" fmla="*/ 31 h 1674"/>
                <a:gd name="T6" fmla="*/ 1138 w 2162"/>
                <a:gd name="T7" fmla="*/ 20 h 1674"/>
                <a:gd name="T8" fmla="*/ 1299 w 2162"/>
                <a:gd name="T9" fmla="*/ 0 h 1674"/>
                <a:gd name="T10" fmla="*/ 1460 w 2162"/>
                <a:gd name="T11" fmla="*/ 82 h 1674"/>
                <a:gd name="T12" fmla="*/ 1586 w 2162"/>
                <a:gd name="T13" fmla="*/ 113 h 1674"/>
                <a:gd name="T14" fmla="*/ 1712 w 2162"/>
                <a:gd name="T15" fmla="*/ 134 h 1674"/>
                <a:gd name="T16" fmla="*/ 1828 w 2162"/>
                <a:gd name="T17" fmla="*/ 258 h 1674"/>
                <a:gd name="T18" fmla="*/ 1897 w 2162"/>
                <a:gd name="T19" fmla="*/ 362 h 1674"/>
                <a:gd name="T20" fmla="*/ 2046 w 2162"/>
                <a:gd name="T21" fmla="*/ 465 h 1674"/>
                <a:gd name="T22" fmla="*/ 2126 w 2162"/>
                <a:gd name="T23" fmla="*/ 630 h 1674"/>
                <a:gd name="T24" fmla="*/ 2092 w 2162"/>
                <a:gd name="T25" fmla="*/ 826 h 1674"/>
                <a:gd name="T26" fmla="*/ 2115 w 2162"/>
                <a:gd name="T27" fmla="*/ 960 h 1674"/>
                <a:gd name="T28" fmla="*/ 2161 w 2162"/>
                <a:gd name="T29" fmla="*/ 1146 h 1674"/>
                <a:gd name="T30" fmla="*/ 2080 w 2162"/>
                <a:gd name="T31" fmla="*/ 1291 h 1674"/>
                <a:gd name="T32" fmla="*/ 1931 w 2162"/>
                <a:gd name="T33" fmla="*/ 1384 h 1674"/>
                <a:gd name="T34" fmla="*/ 1736 w 2162"/>
                <a:gd name="T35" fmla="*/ 1415 h 1674"/>
                <a:gd name="T36" fmla="*/ 1621 w 2162"/>
                <a:gd name="T37" fmla="*/ 1591 h 1674"/>
                <a:gd name="T38" fmla="*/ 1391 w 2162"/>
                <a:gd name="T39" fmla="*/ 1662 h 1674"/>
                <a:gd name="T40" fmla="*/ 1195 w 2162"/>
                <a:gd name="T41" fmla="*/ 1600 h 1674"/>
                <a:gd name="T42" fmla="*/ 1046 w 2162"/>
                <a:gd name="T43" fmla="*/ 1611 h 1674"/>
                <a:gd name="T44" fmla="*/ 793 w 2162"/>
                <a:gd name="T45" fmla="*/ 1673 h 1674"/>
                <a:gd name="T46" fmla="*/ 541 w 2162"/>
                <a:gd name="T47" fmla="*/ 1600 h 1674"/>
                <a:gd name="T48" fmla="*/ 402 w 2162"/>
                <a:gd name="T49" fmla="*/ 1466 h 1674"/>
                <a:gd name="T50" fmla="*/ 368 w 2162"/>
                <a:gd name="T51" fmla="*/ 1333 h 1674"/>
                <a:gd name="T52" fmla="*/ 173 w 2162"/>
                <a:gd name="T53" fmla="*/ 1260 h 1674"/>
                <a:gd name="T54" fmla="*/ 46 w 2162"/>
                <a:gd name="T55" fmla="*/ 1105 h 1674"/>
                <a:gd name="T56" fmla="*/ 35 w 2162"/>
                <a:gd name="T57" fmla="*/ 909 h 1674"/>
                <a:gd name="T58" fmla="*/ 12 w 2162"/>
                <a:gd name="T59" fmla="*/ 713 h 1674"/>
                <a:gd name="T60" fmla="*/ 35 w 2162"/>
                <a:gd name="T61" fmla="*/ 516 h 1674"/>
                <a:gd name="T62" fmla="*/ 138 w 2162"/>
                <a:gd name="T63" fmla="*/ 413 h 1674"/>
                <a:gd name="T64" fmla="*/ 242 w 2162"/>
                <a:gd name="T65" fmla="*/ 309 h 1674"/>
                <a:gd name="T66" fmla="*/ 322 w 2162"/>
                <a:gd name="T67" fmla="*/ 196 h 1674"/>
                <a:gd name="T68" fmla="*/ 437 w 2162"/>
                <a:gd name="T69" fmla="*/ 134 h 1674"/>
                <a:gd name="T70" fmla="*/ 598 w 2162"/>
                <a:gd name="T71" fmla="*/ 124 h 16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62" h="1674">
                  <a:moveTo>
                    <a:pt x="598" y="124"/>
                  </a:moveTo>
                  <a:lnTo>
                    <a:pt x="644" y="62"/>
                  </a:lnTo>
                  <a:lnTo>
                    <a:pt x="736" y="11"/>
                  </a:lnTo>
                  <a:lnTo>
                    <a:pt x="828" y="0"/>
                  </a:lnTo>
                  <a:lnTo>
                    <a:pt x="908" y="0"/>
                  </a:lnTo>
                  <a:lnTo>
                    <a:pt x="1000" y="31"/>
                  </a:lnTo>
                  <a:lnTo>
                    <a:pt x="1057" y="62"/>
                  </a:lnTo>
                  <a:lnTo>
                    <a:pt x="1138" y="20"/>
                  </a:lnTo>
                  <a:lnTo>
                    <a:pt x="1218" y="0"/>
                  </a:lnTo>
                  <a:lnTo>
                    <a:pt x="1299" y="0"/>
                  </a:lnTo>
                  <a:lnTo>
                    <a:pt x="1403" y="31"/>
                  </a:lnTo>
                  <a:lnTo>
                    <a:pt x="1460" y="82"/>
                  </a:lnTo>
                  <a:lnTo>
                    <a:pt x="1506" y="145"/>
                  </a:lnTo>
                  <a:lnTo>
                    <a:pt x="1586" y="113"/>
                  </a:lnTo>
                  <a:lnTo>
                    <a:pt x="1632" y="113"/>
                  </a:lnTo>
                  <a:lnTo>
                    <a:pt x="1712" y="134"/>
                  </a:lnTo>
                  <a:lnTo>
                    <a:pt x="1781" y="176"/>
                  </a:lnTo>
                  <a:lnTo>
                    <a:pt x="1828" y="258"/>
                  </a:lnTo>
                  <a:lnTo>
                    <a:pt x="1828" y="340"/>
                  </a:lnTo>
                  <a:lnTo>
                    <a:pt x="1897" y="362"/>
                  </a:lnTo>
                  <a:lnTo>
                    <a:pt x="1988" y="402"/>
                  </a:lnTo>
                  <a:lnTo>
                    <a:pt x="2046" y="465"/>
                  </a:lnTo>
                  <a:lnTo>
                    <a:pt x="2092" y="537"/>
                  </a:lnTo>
                  <a:lnTo>
                    <a:pt x="2126" y="630"/>
                  </a:lnTo>
                  <a:lnTo>
                    <a:pt x="2126" y="733"/>
                  </a:lnTo>
                  <a:lnTo>
                    <a:pt x="2092" y="826"/>
                  </a:lnTo>
                  <a:lnTo>
                    <a:pt x="2046" y="888"/>
                  </a:lnTo>
                  <a:lnTo>
                    <a:pt x="2115" y="960"/>
                  </a:lnTo>
                  <a:lnTo>
                    <a:pt x="2149" y="1053"/>
                  </a:lnTo>
                  <a:lnTo>
                    <a:pt x="2161" y="1146"/>
                  </a:lnTo>
                  <a:lnTo>
                    <a:pt x="2126" y="1229"/>
                  </a:lnTo>
                  <a:lnTo>
                    <a:pt x="2080" y="1291"/>
                  </a:lnTo>
                  <a:lnTo>
                    <a:pt x="2035" y="1333"/>
                  </a:lnTo>
                  <a:lnTo>
                    <a:pt x="1931" y="1384"/>
                  </a:lnTo>
                  <a:lnTo>
                    <a:pt x="1828" y="1415"/>
                  </a:lnTo>
                  <a:lnTo>
                    <a:pt x="1736" y="1415"/>
                  </a:lnTo>
                  <a:lnTo>
                    <a:pt x="1701" y="1518"/>
                  </a:lnTo>
                  <a:lnTo>
                    <a:pt x="1621" y="1591"/>
                  </a:lnTo>
                  <a:lnTo>
                    <a:pt x="1506" y="1642"/>
                  </a:lnTo>
                  <a:lnTo>
                    <a:pt x="1391" y="1662"/>
                  </a:lnTo>
                  <a:lnTo>
                    <a:pt x="1299" y="1653"/>
                  </a:lnTo>
                  <a:lnTo>
                    <a:pt x="1195" y="1600"/>
                  </a:lnTo>
                  <a:lnTo>
                    <a:pt x="1138" y="1549"/>
                  </a:lnTo>
                  <a:lnTo>
                    <a:pt x="1046" y="1611"/>
                  </a:lnTo>
                  <a:lnTo>
                    <a:pt x="943" y="1653"/>
                  </a:lnTo>
                  <a:lnTo>
                    <a:pt x="793" y="1673"/>
                  </a:lnTo>
                  <a:lnTo>
                    <a:pt x="655" y="1653"/>
                  </a:lnTo>
                  <a:lnTo>
                    <a:pt x="541" y="1600"/>
                  </a:lnTo>
                  <a:lnTo>
                    <a:pt x="449" y="1539"/>
                  </a:lnTo>
                  <a:lnTo>
                    <a:pt x="402" y="1466"/>
                  </a:lnTo>
                  <a:lnTo>
                    <a:pt x="391" y="1404"/>
                  </a:lnTo>
                  <a:lnTo>
                    <a:pt x="368" y="1333"/>
                  </a:lnTo>
                  <a:lnTo>
                    <a:pt x="264" y="1302"/>
                  </a:lnTo>
                  <a:lnTo>
                    <a:pt x="173" y="1260"/>
                  </a:lnTo>
                  <a:lnTo>
                    <a:pt x="92" y="1188"/>
                  </a:lnTo>
                  <a:lnTo>
                    <a:pt x="46" y="1105"/>
                  </a:lnTo>
                  <a:lnTo>
                    <a:pt x="23" y="1002"/>
                  </a:lnTo>
                  <a:lnTo>
                    <a:pt x="35" y="909"/>
                  </a:lnTo>
                  <a:lnTo>
                    <a:pt x="69" y="795"/>
                  </a:lnTo>
                  <a:lnTo>
                    <a:pt x="12" y="713"/>
                  </a:lnTo>
                  <a:lnTo>
                    <a:pt x="0" y="599"/>
                  </a:lnTo>
                  <a:lnTo>
                    <a:pt x="35" y="516"/>
                  </a:lnTo>
                  <a:lnTo>
                    <a:pt x="81" y="455"/>
                  </a:lnTo>
                  <a:lnTo>
                    <a:pt x="138" y="413"/>
                  </a:lnTo>
                  <a:lnTo>
                    <a:pt x="207" y="393"/>
                  </a:lnTo>
                  <a:lnTo>
                    <a:pt x="242" y="309"/>
                  </a:lnTo>
                  <a:lnTo>
                    <a:pt x="287" y="248"/>
                  </a:lnTo>
                  <a:lnTo>
                    <a:pt x="322" y="196"/>
                  </a:lnTo>
                  <a:lnTo>
                    <a:pt x="380" y="165"/>
                  </a:lnTo>
                  <a:lnTo>
                    <a:pt x="437" y="134"/>
                  </a:lnTo>
                  <a:lnTo>
                    <a:pt x="517" y="124"/>
                  </a:lnTo>
                  <a:lnTo>
                    <a:pt x="598" y="124"/>
                  </a:lnTo>
                </a:path>
              </a:pathLst>
            </a:custGeom>
            <a:gradFill rotWithShape="0">
              <a:gsLst>
                <a:gs pos="0">
                  <a:srgbClr val="FCFEB9">
                    <a:gamma/>
                    <a:tint val="0"/>
                    <a:invGamma/>
                  </a:srgbClr>
                </a:gs>
                <a:gs pos="100000">
                  <a:srgbClr val="FCFEB9"/>
                </a:gs>
              </a:gsLst>
              <a:path path="rect">
                <a:fillToRect l="50000" t="50000" r="50000" b="50000"/>
              </a:path>
            </a:gradFill>
            <a:ln w="12700" cap="rnd" cmpd="sng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dist="53882" dir="2700000" algn="ctr" rotWithShape="0">
                <a:srgbClr val="919191"/>
              </a:outerShdw>
            </a:effec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62" name="Rectangle 18">
              <a:extLst>
                <a:ext uri="{FF2B5EF4-FFF2-40B4-BE49-F238E27FC236}">
                  <a16:creationId xmlns:a16="http://schemas.microsoft.com/office/drawing/2014/main" id="{2057914B-B324-0399-985C-B2ED44FE57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1" y="1577"/>
              <a:ext cx="1898" cy="6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4F47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lIns="96838" tIns="49213" rIns="96838" bIns="49213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20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Reaction To</a:t>
              </a:r>
            </a:p>
            <a:p>
              <a:pPr algn="ctr" eaLnBrk="1" hangingPunct="1"/>
              <a:r>
                <a:rPr lang="en-US" altLang="ko-KR" sz="20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Competitive Threats,</a:t>
              </a:r>
            </a:p>
            <a:p>
              <a:pPr algn="ctr" eaLnBrk="1" hangingPunct="1"/>
              <a:r>
                <a:rPr lang="en-US" altLang="ko-KR" sz="2000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Technical Opportunities, Regulation ...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441363" name="Line 19">
              <a:extLst>
                <a:ext uri="{FF2B5EF4-FFF2-40B4-BE49-F238E27FC236}">
                  <a16:creationId xmlns:a16="http://schemas.microsoft.com/office/drawing/2014/main" id="{B03A65E6-1F4B-3E49-DF81-FEDD5563BC0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61" y="2062"/>
              <a:ext cx="0" cy="802"/>
            </a:xfrm>
            <a:prstGeom prst="line">
              <a:avLst/>
            </a:prstGeom>
            <a:noFill/>
            <a:ln w="25400">
              <a:solidFill>
                <a:srgbClr val="CF0F30"/>
              </a:solidFill>
              <a:round/>
              <a:headEnd type="none" w="sm" len="sm"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64" name="Line 20">
              <a:extLst>
                <a:ext uri="{FF2B5EF4-FFF2-40B4-BE49-F238E27FC236}">
                  <a16:creationId xmlns:a16="http://schemas.microsoft.com/office/drawing/2014/main" id="{6327652F-F81D-3556-7E3B-FF3F8C9D4FA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577" y="2190"/>
              <a:ext cx="0" cy="776"/>
            </a:xfrm>
            <a:prstGeom prst="line">
              <a:avLst/>
            </a:prstGeom>
            <a:noFill/>
            <a:ln w="25400">
              <a:solidFill>
                <a:srgbClr val="CF0F30"/>
              </a:solidFill>
              <a:round/>
              <a:headEnd type="none" w="sm" len="sm"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65" name="Line 21">
              <a:extLst>
                <a:ext uri="{FF2B5EF4-FFF2-40B4-BE49-F238E27FC236}">
                  <a16:creationId xmlns:a16="http://schemas.microsoft.com/office/drawing/2014/main" id="{B46577D7-9921-3D86-759C-58B79A42614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509" y="2411"/>
              <a:ext cx="0" cy="547"/>
            </a:xfrm>
            <a:prstGeom prst="line">
              <a:avLst/>
            </a:prstGeom>
            <a:noFill/>
            <a:ln w="25400">
              <a:solidFill>
                <a:srgbClr val="CF0F30"/>
              </a:solidFill>
              <a:round/>
              <a:headEnd type="none" w="sm" len="sm"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66" name="Line 22">
              <a:extLst>
                <a:ext uri="{FF2B5EF4-FFF2-40B4-BE49-F238E27FC236}">
                  <a16:creationId xmlns:a16="http://schemas.microsoft.com/office/drawing/2014/main" id="{58AA2826-C7C9-1F80-BE4C-7CC60BCA1EE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16" y="2215"/>
              <a:ext cx="0" cy="683"/>
            </a:xfrm>
            <a:prstGeom prst="line">
              <a:avLst/>
            </a:prstGeom>
            <a:noFill/>
            <a:ln w="25400">
              <a:solidFill>
                <a:srgbClr val="CF0F30"/>
              </a:solidFill>
              <a:round/>
              <a:headEnd type="none" w="sm" len="sm"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67" name="Rectangle 23">
              <a:extLst>
                <a:ext uri="{FF2B5EF4-FFF2-40B4-BE49-F238E27FC236}">
                  <a16:creationId xmlns:a16="http://schemas.microsoft.com/office/drawing/2014/main" id="{78917C75-7212-0AD7-77C8-DCB490DB7D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3" y="2696"/>
              <a:ext cx="894" cy="259"/>
            </a:xfrm>
            <a:prstGeom prst="rect">
              <a:avLst/>
            </a:prstGeom>
            <a:solidFill>
              <a:srgbClr val="CF0F3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919191"/>
              </a:outerShdw>
            </a:effectLst>
          </p:spPr>
          <p:txBody>
            <a:bodyPr wrap="none" lIns="96838" tIns="49213" rIns="96838" bIns="49213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9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Batang" panose="02030600000101010101" pitchFamily="18" charset="-127"/>
                </a:rPr>
                <a:t>Technology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441368" name="Rectangle 24">
              <a:extLst>
                <a:ext uri="{FF2B5EF4-FFF2-40B4-BE49-F238E27FC236}">
                  <a16:creationId xmlns:a16="http://schemas.microsoft.com/office/drawing/2014/main" id="{26025E91-36BB-303C-0EBD-61A501468F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9" y="2696"/>
              <a:ext cx="893" cy="270"/>
            </a:xfrm>
            <a:prstGeom prst="rect">
              <a:avLst/>
            </a:prstGeom>
            <a:solidFill>
              <a:srgbClr val="CF0F3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919191"/>
              </a:outerShdw>
            </a:effectLst>
          </p:spPr>
          <p:txBody>
            <a:bodyPr wrap="none" lIns="96838" tIns="49213" rIns="96838" bIns="49213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9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Batang" panose="02030600000101010101" pitchFamily="18" charset="-127"/>
                </a:rPr>
                <a:t>Technology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441369" name="Rectangle 25">
              <a:extLst>
                <a:ext uri="{FF2B5EF4-FFF2-40B4-BE49-F238E27FC236}">
                  <a16:creationId xmlns:a16="http://schemas.microsoft.com/office/drawing/2014/main" id="{56033FB5-A63F-610C-5F8C-DB13EA1E91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1" y="2696"/>
              <a:ext cx="894" cy="259"/>
            </a:xfrm>
            <a:prstGeom prst="rect">
              <a:avLst/>
            </a:prstGeom>
            <a:solidFill>
              <a:srgbClr val="CF0F3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919191"/>
              </a:outerShdw>
            </a:effectLst>
          </p:spPr>
          <p:txBody>
            <a:bodyPr wrap="none" lIns="96838" tIns="49213" rIns="96838" bIns="49213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9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Batang" panose="02030600000101010101" pitchFamily="18" charset="-127"/>
                </a:rPr>
                <a:t>Technology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441370" name="Rectangle 26">
              <a:extLst>
                <a:ext uri="{FF2B5EF4-FFF2-40B4-BE49-F238E27FC236}">
                  <a16:creationId xmlns:a16="http://schemas.microsoft.com/office/drawing/2014/main" id="{D86CBE59-A2BF-68E6-BD72-1B87D5489D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6" y="2696"/>
              <a:ext cx="894" cy="242"/>
            </a:xfrm>
            <a:prstGeom prst="rect">
              <a:avLst/>
            </a:prstGeom>
            <a:solidFill>
              <a:srgbClr val="CF0F3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919191"/>
              </a:outerShdw>
            </a:effectLst>
          </p:spPr>
          <p:txBody>
            <a:bodyPr wrap="none" lIns="96838" tIns="49213" rIns="96838" bIns="49213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9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Batang" panose="02030600000101010101" pitchFamily="18" charset="-127"/>
                </a:rPr>
                <a:t>Technology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441371" name="AutoShape 27">
              <a:extLst>
                <a:ext uri="{FF2B5EF4-FFF2-40B4-BE49-F238E27FC236}">
                  <a16:creationId xmlns:a16="http://schemas.microsoft.com/office/drawing/2014/main" id="{430A9457-99BF-E931-A171-485D68DEC8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8" y="1785"/>
              <a:ext cx="1288" cy="280"/>
            </a:xfrm>
            <a:prstGeom prst="roundRect">
              <a:avLst>
                <a:gd name="adj" fmla="val 25602"/>
              </a:avLst>
            </a:prstGeom>
            <a:gradFill rotWithShape="0">
              <a:gsLst>
                <a:gs pos="0">
                  <a:srgbClr val="FAFD00">
                    <a:gamma/>
                    <a:tint val="10196"/>
                    <a:invGamma/>
                  </a:srgbClr>
                </a:gs>
                <a:gs pos="100000">
                  <a:srgbClr val="FAFD00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rgbClr val="000000"/>
              </a:solidFill>
              <a:round/>
              <a:headEnd/>
              <a:tailEnd/>
            </a:ln>
            <a:effectLst>
              <a:outerShdw dist="53882" dir="2700000" algn="ctr" rotWithShape="0">
                <a:srgbClr val="919191"/>
              </a:outerShdw>
            </a:effectLst>
          </p:spPr>
          <p:txBody>
            <a:bodyPr lIns="96838" tIns="49213" rIns="96838" bIns="49213" anchor="ctr" anchorCtr="1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21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  <a:latin typeface="Arial" panose="020B0604020202020204" pitchFamily="34" charset="0"/>
                  <a:ea typeface="Batang" panose="02030600000101010101" pitchFamily="18" charset="-127"/>
                </a:rPr>
                <a:t>New Product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441372" name="Rectangle 28">
              <a:extLst>
                <a:ext uri="{FF2B5EF4-FFF2-40B4-BE49-F238E27FC236}">
                  <a16:creationId xmlns:a16="http://schemas.microsoft.com/office/drawing/2014/main" id="{DBAAF93F-B9E7-C031-13E5-7684991659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2" y="1161"/>
              <a:ext cx="2550" cy="251"/>
            </a:xfrm>
            <a:prstGeom prst="rect">
              <a:avLst/>
            </a:prstGeom>
            <a:solidFill>
              <a:srgbClr val="081D58"/>
            </a:solidFill>
            <a:ln w="12700">
              <a:solidFill>
                <a:srgbClr val="004F47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919191"/>
              </a:outerShdw>
            </a:effectLst>
          </p:spPr>
          <p:txBody>
            <a:bodyPr lIns="320675" tIns="46038" rIns="320675" bIns="46038" anchor="ctr" anchorCtr="1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26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Batang" panose="02030600000101010101" pitchFamily="18" charset="-127"/>
                </a:rPr>
                <a:t>Before MGPP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</p:grpSp>
      <p:sp>
        <p:nvSpPr>
          <p:cNvPr id="441374" name="Text Box 30">
            <a:extLst>
              <a:ext uri="{FF2B5EF4-FFF2-40B4-BE49-F238E27FC236}">
                <a16:creationId xmlns:a16="http://schemas.microsoft.com/office/drawing/2014/main" id="{3115F3C9-58D8-6553-29BD-8DCDB8D16B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88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14.5-2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26" name="Rectangle 2">
            <a:extLst>
              <a:ext uri="{FF2B5EF4-FFF2-40B4-BE49-F238E27FC236}">
                <a16:creationId xmlns:a16="http://schemas.microsoft.com/office/drawing/2014/main" id="{057FA282-F46B-0017-9184-62E3E450A6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MGPP Characteristics</a:t>
            </a:r>
          </a:p>
        </p:txBody>
      </p:sp>
      <p:sp>
        <p:nvSpPr>
          <p:cNvPr id="513027" name="Rectangle 3">
            <a:extLst>
              <a:ext uri="{FF2B5EF4-FFF2-40B4-BE49-F238E27FC236}">
                <a16:creationId xmlns:a16="http://schemas.microsoft.com/office/drawing/2014/main" id="{0EAD0EE3-35ED-8EEA-989D-D5C11122A0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ct val="35000"/>
              </a:spcAft>
            </a:pPr>
            <a:r>
              <a:rPr lang="en-US" altLang="en-US" b="1" i="1"/>
              <a:t>A Vision Of Long-Term Direction</a:t>
            </a:r>
            <a:r>
              <a:rPr lang="en-US" altLang="en-US"/>
              <a:t> - For Each Key Product Line Based On Anticipated Evolution Of The Market And Competitor Products Beyond Current Applications</a:t>
            </a:r>
            <a:endParaRPr lang="en-US" altLang="en-US" b="1" i="1"/>
          </a:p>
          <a:p>
            <a:pPr>
              <a:spcAft>
                <a:spcPct val="35000"/>
              </a:spcAft>
            </a:pPr>
            <a:r>
              <a:rPr lang="en-US" altLang="en-US" b="1" i="1"/>
              <a:t>Product Generations</a:t>
            </a:r>
            <a:r>
              <a:rPr lang="en-US" altLang="en-US"/>
              <a:t> – Series Of Releases; Each Release Characterized By Distinct Combinations Of Features Or Technology (At Least 3 Generations Planned)</a:t>
            </a:r>
            <a:endParaRPr lang="en-US" altLang="en-US" b="1" i="1"/>
          </a:p>
          <a:p>
            <a:pPr>
              <a:spcAft>
                <a:spcPct val="35000"/>
              </a:spcAft>
            </a:pPr>
            <a:r>
              <a:rPr lang="en-US" altLang="en-US" b="1" i="1"/>
              <a:t>Assessment Of Technology Capability And Risk</a:t>
            </a:r>
            <a:r>
              <a:rPr lang="en-US" altLang="en-US"/>
              <a:t> – Ability To Execute The MGPP With Current Technology And The Risk Associated With Developing The Plan</a:t>
            </a:r>
            <a:endParaRPr lang="en-US" altLang="en-US" b="1" i="1"/>
          </a:p>
          <a:p>
            <a:pPr>
              <a:spcAft>
                <a:spcPct val="35000"/>
              </a:spcAft>
            </a:pPr>
            <a:r>
              <a:rPr lang="en-US" altLang="en-US" b="1" i="1"/>
              <a:t>Platforms</a:t>
            </a:r>
            <a:r>
              <a:rPr lang="en-US" altLang="en-US"/>
              <a:t> – Product/Process Technology Competencies Which Can Be Leveraged To Introduce A Number Of Product Generations Quickly And To Reduce Cost Of New Product Development</a:t>
            </a:r>
            <a:endParaRPr lang="en-US" altLang="en-US" b="1" i="1"/>
          </a:p>
          <a:p>
            <a:pPr>
              <a:spcAft>
                <a:spcPct val="35000"/>
              </a:spcAft>
            </a:pPr>
            <a:r>
              <a:rPr lang="en-US" altLang="en-US" b="1" i="1"/>
              <a:t>Technology Plans</a:t>
            </a:r>
            <a:r>
              <a:rPr lang="en-US" altLang="en-US"/>
              <a:t> – Identification And Execution Of Technological Developments, Including Platforms, Needed For Each Generation</a:t>
            </a:r>
          </a:p>
        </p:txBody>
      </p:sp>
      <p:sp>
        <p:nvSpPr>
          <p:cNvPr id="513028" name="Text Box 4">
            <a:extLst>
              <a:ext uri="{FF2B5EF4-FFF2-40B4-BE49-F238E27FC236}">
                <a16:creationId xmlns:a16="http://schemas.microsoft.com/office/drawing/2014/main" id="{BA467AF8-E8E7-7152-8336-52D97175FC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34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14.5-3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050" name="Rectangle 2">
            <a:extLst>
              <a:ext uri="{FF2B5EF4-FFF2-40B4-BE49-F238E27FC236}">
                <a16:creationId xmlns:a16="http://schemas.microsoft.com/office/drawing/2014/main" id="{AA8069E2-1814-E44A-4B5B-39C1338FF1D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MGPP Development Process</a:t>
            </a:r>
          </a:p>
        </p:txBody>
      </p:sp>
      <p:sp>
        <p:nvSpPr>
          <p:cNvPr id="514068" name="Rectangle 20">
            <a:extLst>
              <a:ext uri="{FF2B5EF4-FFF2-40B4-BE49-F238E27FC236}">
                <a16:creationId xmlns:a16="http://schemas.microsoft.com/office/drawing/2014/main" id="{81B4FB29-FF27-9B3F-16F8-DA82CE9FB6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4388" y="2524125"/>
            <a:ext cx="63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93" name="Rectangle 45">
            <a:extLst>
              <a:ext uri="{FF2B5EF4-FFF2-40B4-BE49-F238E27FC236}">
                <a16:creationId xmlns:a16="http://schemas.microsoft.com/office/drawing/2014/main" id="{48244FCB-3E1F-335A-2647-50C8064B4D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4388" y="2705100"/>
            <a:ext cx="63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140" name="Rectangle 92">
            <a:extLst>
              <a:ext uri="{FF2B5EF4-FFF2-40B4-BE49-F238E27FC236}">
                <a16:creationId xmlns:a16="http://schemas.microsoft.com/office/drawing/2014/main" id="{30160CBC-05CF-D25D-0E4E-5BCD2A2DB6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4388" y="3275013"/>
            <a:ext cx="63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180" name="Rectangle 132">
            <a:extLst>
              <a:ext uri="{FF2B5EF4-FFF2-40B4-BE49-F238E27FC236}">
                <a16:creationId xmlns:a16="http://schemas.microsoft.com/office/drawing/2014/main" id="{52E80BF5-1401-D89A-08E6-80F6B17274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9925" y="4029075"/>
            <a:ext cx="63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228" name="Rectangle 180">
            <a:extLst>
              <a:ext uri="{FF2B5EF4-FFF2-40B4-BE49-F238E27FC236}">
                <a16:creationId xmlns:a16="http://schemas.microsoft.com/office/drawing/2014/main" id="{8E4E5A9D-64AD-8512-5F24-6DE5231502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4388" y="4956175"/>
            <a:ext cx="63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514234" name="Group 186">
            <a:extLst>
              <a:ext uri="{FF2B5EF4-FFF2-40B4-BE49-F238E27FC236}">
                <a16:creationId xmlns:a16="http://schemas.microsoft.com/office/drawing/2014/main" id="{933133B1-1C13-7608-91AD-6C1B65A99363}"/>
              </a:ext>
            </a:extLst>
          </p:cNvPr>
          <p:cNvGrpSpPr>
            <a:grpSpLocks/>
          </p:cNvGrpSpPr>
          <p:nvPr/>
        </p:nvGrpSpPr>
        <p:grpSpPr bwMode="auto">
          <a:xfrm>
            <a:off x="152400" y="2133600"/>
            <a:ext cx="8839200" cy="3109913"/>
            <a:chOff x="422" y="1590"/>
            <a:chExt cx="4898" cy="1536"/>
          </a:xfrm>
        </p:grpSpPr>
        <p:sp>
          <p:nvSpPr>
            <p:cNvPr id="514055" name="Rectangle 7">
              <a:extLst>
                <a:ext uri="{FF2B5EF4-FFF2-40B4-BE49-F238E27FC236}">
                  <a16:creationId xmlns:a16="http://schemas.microsoft.com/office/drawing/2014/main" id="{AB4B08C1-8B61-457E-FC25-723FB7598D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" y="1594"/>
              <a:ext cx="41" cy="11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056" name="Rectangle 8">
              <a:extLst>
                <a:ext uri="{FF2B5EF4-FFF2-40B4-BE49-F238E27FC236}">
                  <a16:creationId xmlns:a16="http://schemas.microsoft.com/office/drawing/2014/main" id="{5A981B46-72D9-9956-49F2-E252B21187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2" y="1594"/>
              <a:ext cx="41" cy="11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057" name="Rectangle 9">
              <a:extLst>
                <a:ext uri="{FF2B5EF4-FFF2-40B4-BE49-F238E27FC236}">
                  <a16:creationId xmlns:a16="http://schemas.microsoft.com/office/drawing/2014/main" id="{E48B2F65-03FB-B841-3394-A18414CDDD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" y="1594"/>
              <a:ext cx="2405" cy="11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058" name="Rectangle 10">
              <a:extLst>
                <a:ext uri="{FF2B5EF4-FFF2-40B4-BE49-F238E27FC236}">
                  <a16:creationId xmlns:a16="http://schemas.microsoft.com/office/drawing/2014/main" id="{D69D5220-FC6C-1A35-895B-04C2BAA1B3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" y="1593"/>
              <a:ext cx="213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Arial" panose="020B0604020202020204" pitchFamily="34" charset="0"/>
                </a:rPr>
                <a:t>Step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059" name="Rectangle 11">
              <a:extLst>
                <a:ext uri="{FF2B5EF4-FFF2-40B4-BE49-F238E27FC236}">
                  <a16:creationId xmlns:a16="http://schemas.microsoft.com/office/drawing/2014/main" id="{2A031D06-3EB5-370C-95DD-5FA09E70ED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6" y="1593"/>
              <a:ext cx="2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060" name="Rectangle 12">
              <a:extLst>
                <a:ext uri="{FF2B5EF4-FFF2-40B4-BE49-F238E27FC236}">
                  <a16:creationId xmlns:a16="http://schemas.microsoft.com/office/drawing/2014/main" id="{81EC6C6A-35D9-82D2-6746-8DB284364B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7" y="1594"/>
              <a:ext cx="41" cy="11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061" name="Rectangle 13">
              <a:extLst>
                <a:ext uri="{FF2B5EF4-FFF2-40B4-BE49-F238E27FC236}">
                  <a16:creationId xmlns:a16="http://schemas.microsoft.com/office/drawing/2014/main" id="{D6B118AB-9BA9-034A-7276-35794CC35C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4" y="1594"/>
              <a:ext cx="42" cy="11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062" name="Rectangle 14">
              <a:extLst>
                <a:ext uri="{FF2B5EF4-FFF2-40B4-BE49-F238E27FC236}">
                  <a16:creationId xmlns:a16="http://schemas.microsoft.com/office/drawing/2014/main" id="{47DC0867-DDEE-3C8B-C573-905B2777B9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8" y="1594"/>
              <a:ext cx="2316" cy="11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063" name="Rectangle 15">
              <a:extLst>
                <a:ext uri="{FF2B5EF4-FFF2-40B4-BE49-F238E27FC236}">
                  <a16:creationId xmlns:a16="http://schemas.microsoft.com/office/drawing/2014/main" id="{6A1AC76C-3679-9030-8BC7-28C5EDAF76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8" y="1593"/>
              <a:ext cx="79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Arial" panose="020B0604020202020204" pitchFamily="34" charset="0"/>
                </a:rPr>
                <a:t>Tools &amp; Methods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064" name="Rectangle 16">
              <a:extLst>
                <a:ext uri="{FF2B5EF4-FFF2-40B4-BE49-F238E27FC236}">
                  <a16:creationId xmlns:a16="http://schemas.microsoft.com/office/drawing/2014/main" id="{5A9C6BC2-27F3-DFD9-2412-AFBAE572BC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2" y="1593"/>
              <a:ext cx="2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065" name="Rectangle 17">
              <a:extLst>
                <a:ext uri="{FF2B5EF4-FFF2-40B4-BE49-F238E27FC236}">
                  <a16:creationId xmlns:a16="http://schemas.microsoft.com/office/drawing/2014/main" id="{A1672796-A530-558D-07C8-10477D5B3A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" y="1590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066" name="Rectangle 18">
              <a:extLst>
                <a:ext uri="{FF2B5EF4-FFF2-40B4-BE49-F238E27FC236}">
                  <a16:creationId xmlns:a16="http://schemas.microsoft.com/office/drawing/2014/main" id="{D8E88BD3-8AB1-4EB8-CB7B-C216055074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" y="1590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067" name="Rectangle 19">
              <a:extLst>
                <a:ext uri="{FF2B5EF4-FFF2-40B4-BE49-F238E27FC236}">
                  <a16:creationId xmlns:a16="http://schemas.microsoft.com/office/drawing/2014/main" id="{E2DF9A89-F53D-AA05-0ECE-9EFB29DB3E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" y="1590"/>
              <a:ext cx="2487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069" name="Rectangle 21">
              <a:extLst>
                <a:ext uri="{FF2B5EF4-FFF2-40B4-BE49-F238E27FC236}">
                  <a16:creationId xmlns:a16="http://schemas.microsoft.com/office/drawing/2014/main" id="{B128241D-BC62-02F6-AA41-80C2FB9388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7" y="1590"/>
              <a:ext cx="2399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070" name="Rectangle 22">
              <a:extLst>
                <a:ext uri="{FF2B5EF4-FFF2-40B4-BE49-F238E27FC236}">
                  <a16:creationId xmlns:a16="http://schemas.microsoft.com/office/drawing/2014/main" id="{E7C18277-A6C6-2609-D630-70C553CD0A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16" y="1590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071" name="Rectangle 23">
              <a:extLst>
                <a:ext uri="{FF2B5EF4-FFF2-40B4-BE49-F238E27FC236}">
                  <a16:creationId xmlns:a16="http://schemas.microsoft.com/office/drawing/2014/main" id="{1CF2E695-11EA-E890-E667-356E5C4CB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16" y="1590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072" name="Rectangle 24">
              <a:extLst>
                <a:ext uri="{FF2B5EF4-FFF2-40B4-BE49-F238E27FC236}">
                  <a16:creationId xmlns:a16="http://schemas.microsoft.com/office/drawing/2014/main" id="{155B2028-DDFD-62CA-CD8F-A994720A1A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" y="1594"/>
              <a:ext cx="4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073" name="Rectangle 25">
              <a:extLst>
                <a:ext uri="{FF2B5EF4-FFF2-40B4-BE49-F238E27FC236}">
                  <a16:creationId xmlns:a16="http://schemas.microsoft.com/office/drawing/2014/main" id="{65891BBC-2FDD-DF35-B27F-36E1A73C22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3" y="1594"/>
              <a:ext cx="4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074" name="Rectangle 26">
              <a:extLst>
                <a:ext uri="{FF2B5EF4-FFF2-40B4-BE49-F238E27FC236}">
                  <a16:creationId xmlns:a16="http://schemas.microsoft.com/office/drawing/2014/main" id="{E68A29D6-B46A-FD45-0060-9FDD7A7697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16" y="1594"/>
              <a:ext cx="4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075" name="Rectangle 27">
              <a:extLst>
                <a:ext uri="{FF2B5EF4-FFF2-40B4-BE49-F238E27FC236}">
                  <a16:creationId xmlns:a16="http://schemas.microsoft.com/office/drawing/2014/main" id="{6681A775-1C87-B4DC-280B-270C7589CD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" y="1707"/>
              <a:ext cx="82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Arial" panose="020B0604020202020204" pitchFamily="34" charset="0"/>
                </a:rPr>
                <a:t>1.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076" name="Rectangle 28">
              <a:extLst>
                <a:ext uri="{FF2B5EF4-FFF2-40B4-BE49-F238E27FC236}">
                  <a16:creationId xmlns:a16="http://schemas.microsoft.com/office/drawing/2014/main" id="{6402C80D-9577-6354-B390-1A055C024C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8" y="1710"/>
              <a:ext cx="2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077" name="Rectangle 29">
              <a:extLst>
                <a:ext uri="{FF2B5EF4-FFF2-40B4-BE49-F238E27FC236}">
                  <a16:creationId xmlns:a16="http://schemas.microsoft.com/office/drawing/2014/main" id="{37019435-325F-B060-613F-BAE13F5014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5" y="1710"/>
              <a:ext cx="152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Identify Customer Driven Attributes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078" name="Rectangle 30">
              <a:extLst>
                <a:ext uri="{FF2B5EF4-FFF2-40B4-BE49-F238E27FC236}">
                  <a16:creationId xmlns:a16="http://schemas.microsoft.com/office/drawing/2014/main" id="{8A51DFF0-0DB0-9B54-9375-18E93222EE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4" y="1710"/>
              <a:ext cx="2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079" name="Rectangle 31">
              <a:extLst>
                <a:ext uri="{FF2B5EF4-FFF2-40B4-BE49-F238E27FC236}">
                  <a16:creationId xmlns:a16="http://schemas.microsoft.com/office/drawing/2014/main" id="{50F73B82-FE02-AC54-E1D2-982C6697E5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" y="1706"/>
              <a:ext cx="6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FF"/>
                  </a:solidFill>
                  <a:latin typeface="Symbol" panose="05050102010706020507" pitchFamily="18" charset="2"/>
                </a:rPr>
                <a:t>s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080" name="Rectangle 32">
              <a:extLst>
                <a:ext uri="{FF2B5EF4-FFF2-40B4-BE49-F238E27FC236}">
                  <a16:creationId xmlns:a16="http://schemas.microsoft.com/office/drawing/2014/main" id="{A891AE37-B6CD-5ED2-252E-AFFF0998FC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3" y="1714"/>
              <a:ext cx="2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FF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081" name="Rectangle 33">
              <a:extLst>
                <a:ext uri="{FF2B5EF4-FFF2-40B4-BE49-F238E27FC236}">
                  <a16:creationId xmlns:a16="http://schemas.microsoft.com/office/drawing/2014/main" id="{80C89960-8A8F-6DC4-5A09-788BF54AAE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0" y="1717"/>
              <a:ext cx="972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Voice of the Customer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082" name="Rectangle 34">
              <a:extLst>
                <a:ext uri="{FF2B5EF4-FFF2-40B4-BE49-F238E27FC236}">
                  <a16:creationId xmlns:a16="http://schemas.microsoft.com/office/drawing/2014/main" id="{838E92FE-3918-E0FA-98FC-2CF3A63D6B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0" y="1717"/>
              <a:ext cx="431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(Unit 4.1)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083" name="Rectangle 35">
              <a:extLst>
                <a:ext uri="{FF2B5EF4-FFF2-40B4-BE49-F238E27FC236}">
                  <a16:creationId xmlns:a16="http://schemas.microsoft.com/office/drawing/2014/main" id="{DC870484-FCEB-BB70-4309-FA0528C47F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32" y="1717"/>
              <a:ext cx="5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,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084" name="Rectangle 36">
              <a:extLst>
                <a:ext uri="{FF2B5EF4-FFF2-40B4-BE49-F238E27FC236}">
                  <a16:creationId xmlns:a16="http://schemas.microsoft.com/office/drawing/2014/main" id="{79A1A3B4-0CA8-45A2-D73D-FFDB0524C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85" y="1717"/>
              <a:ext cx="2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085" name="Rectangle 37">
              <a:extLst>
                <a:ext uri="{FF2B5EF4-FFF2-40B4-BE49-F238E27FC236}">
                  <a16:creationId xmlns:a16="http://schemas.microsoft.com/office/drawing/2014/main" id="{E1B66A72-99F5-946A-1078-84CF4C5689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" y="1823"/>
              <a:ext cx="6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FF"/>
                  </a:solidFill>
                  <a:latin typeface="Symbol" panose="05050102010706020507" pitchFamily="18" charset="2"/>
                </a:rPr>
                <a:t>s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086" name="Rectangle 38">
              <a:extLst>
                <a:ext uri="{FF2B5EF4-FFF2-40B4-BE49-F238E27FC236}">
                  <a16:creationId xmlns:a16="http://schemas.microsoft.com/office/drawing/2014/main" id="{A74ACEA9-62C1-7AC4-E39D-D4697DE3A3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3" y="1831"/>
              <a:ext cx="2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FF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087" name="Rectangle 39">
              <a:extLst>
                <a:ext uri="{FF2B5EF4-FFF2-40B4-BE49-F238E27FC236}">
                  <a16:creationId xmlns:a16="http://schemas.microsoft.com/office/drawing/2014/main" id="{B223B3D1-8193-70E3-1F43-F6CC782843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0" y="1834"/>
              <a:ext cx="39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Quality F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088" name="Rectangle 40">
              <a:extLst>
                <a:ext uri="{FF2B5EF4-FFF2-40B4-BE49-F238E27FC236}">
                  <a16:creationId xmlns:a16="http://schemas.microsoft.com/office/drawing/2014/main" id="{2269310C-91A8-A5BA-EFCB-0DA3F9C41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44" y="1834"/>
              <a:ext cx="86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unction Deployment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089" name="Rectangle 41">
              <a:extLst>
                <a:ext uri="{FF2B5EF4-FFF2-40B4-BE49-F238E27FC236}">
                  <a16:creationId xmlns:a16="http://schemas.microsoft.com/office/drawing/2014/main" id="{F4B9AC2B-3F30-1A26-2AB0-7E90A29564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93" y="1834"/>
              <a:ext cx="48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(Unit 14.1)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090" name="Rectangle 42">
              <a:extLst>
                <a:ext uri="{FF2B5EF4-FFF2-40B4-BE49-F238E27FC236}">
                  <a16:creationId xmlns:a16="http://schemas.microsoft.com/office/drawing/2014/main" id="{31696EB7-0E01-2CB3-78F7-BEEFEC9AF4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68" y="1834"/>
              <a:ext cx="2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091" name="Rectangle 43">
              <a:extLst>
                <a:ext uri="{FF2B5EF4-FFF2-40B4-BE49-F238E27FC236}">
                  <a16:creationId xmlns:a16="http://schemas.microsoft.com/office/drawing/2014/main" id="{DF311A6C-74FB-4E0A-9CDA-F5687728F6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" y="1704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092" name="Rectangle 44">
              <a:extLst>
                <a:ext uri="{FF2B5EF4-FFF2-40B4-BE49-F238E27FC236}">
                  <a16:creationId xmlns:a16="http://schemas.microsoft.com/office/drawing/2014/main" id="{D35620DF-2083-889C-B94E-15444133A5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" y="1704"/>
              <a:ext cx="2487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094" name="Rectangle 46">
              <a:extLst>
                <a:ext uri="{FF2B5EF4-FFF2-40B4-BE49-F238E27FC236}">
                  <a16:creationId xmlns:a16="http://schemas.microsoft.com/office/drawing/2014/main" id="{E4783284-B5F7-41F0-4B8A-AC07FD7AC6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7" y="1704"/>
              <a:ext cx="2399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095" name="Rectangle 47">
              <a:extLst>
                <a:ext uri="{FF2B5EF4-FFF2-40B4-BE49-F238E27FC236}">
                  <a16:creationId xmlns:a16="http://schemas.microsoft.com/office/drawing/2014/main" id="{1F48BA81-07D5-A8DF-E5D0-0CF0077336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16" y="1704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096" name="Rectangle 48">
              <a:extLst>
                <a:ext uri="{FF2B5EF4-FFF2-40B4-BE49-F238E27FC236}">
                  <a16:creationId xmlns:a16="http://schemas.microsoft.com/office/drawing/2014/main" id="{4E87CCF8-2F97-01D5-31A8-BD981CFC0A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" y="1708"/>
              <a:ext cx="4" cy="23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097" name="Rectangle 49">
              <a:extLst>
                <a:ext uri="{FF2B5EF4-FFF2-40B4-BE49-F238E27FC236}">
                  <a16:creationId xmlns:a16="http://schemas.microsoft.com/office/drawing/2014/main" id="{36D10D18-21B3-D60C-BD39-1DF7CF8E35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3" y="1708"/>
              <a:ext cx="4" cy="23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098" name="Rectangle 50">
              <a:extLst>
                <a:ext uri="{FF2B5EF4-FFF2-40B4-BE49-F238E27FC236}">
                  <a16:creationId xmlns:a16="http://schemas.microsoft.com/office/drawing/2014/main" id="{E254E252-B215-82EB-FF98-843FDBB37C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16" y="1708"/>
              <a:ext cx="4" cy="23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099" name="Rectangle 51">
              <a:extLst>
                <a:ext uri="{FF2B5EF4-FFF2-40B4-BE49-F238E27FC236}">
                  <a16:creationId xmlns:a16="http://schemas.microsoft.com/office/drawing/2014/main" id="{5A7649CB-E259-BAAD-2DA9-042516F660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" y="1945"/>
              <a:ext cx="82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Arial" panose="020B0604020202020204" pitchFamily="34" charset="0"/>
                </a:rPr>
                <a:t>2.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00" name="Rectangle 52">
              <a:extLst>
                <a:ext uri="{FF2B5EF4-FFF2-40B4-BE49-F238E27FC236}">
                  <a16:creationId xmlns:a16="http://schemas.microsoft.com/office/drawing/2014/main" id="{2CA5CBF0-F733-FE68-6658-3F1848C6F8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8" y="1945"/>
              <a:ext cx="2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01" name="Rectangle 53">
              <a:extLst>
                <a:ext uri="{FF2B5EF4-FFF2-40B4-BE49-F238E27FC236}">
                  <a16:creationId xmlns:a16="http://schemas.microsoft.com/office/drawing/2014/main" id="{86789200-2BB1-888F-CD0A-3E321C6191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5" y="1948"/>
              <a:ext cx="226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Define Current Industry Standard For Each Attribute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02" name="Rectangle 54">
              <a:extLst>
                <a:ext uri="{FF2B5EF4-FFF2-40B4-BE49-F238E27FC236}">
                  <a16:creationId xmlns:a16="http://schemas.microsoft.com/office/drawing/2014/main" id="{64752EB8-3C59-7BFD-78AE-46C9EE8C5C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4" y="1948"/>
              <a:ext cx="2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03" name="Rectangle 55">
              <a:extLst>
                <a:ext uri="{FF2B5EF4-FFF2-40B4-BE49-F238E27FC236}">
                  <a16:creationId xmlns:a16="http://schemas.microsoft.com/office/drawing/2014/main" id="{4C0DED17-9A77-0CF7-D8DA-1DFE6E850D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" y="1944"/>
              <a:ext cx="6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FF"/>
                  </a:solidFill>
                  <a:latin typeface="Symbol" panose="05050102010706020507" pitchFamily="18" charset="2"/>
                </a:rPr>
                <a:t>s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04" name="Rectangle 56">
              <a:extLst>
                <a:ext uri="{FF2B5EF4-FFF2-40B4-BE49-F238E27FC236}">
                  <a16:creationId xmlns:a16="http://schemas.microsoft.com/office/drawing/2014/main" id="{B58D1502-C8C8-D098-20F6-57D4663CCD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3" y="1952"/>
              <a:ext cx="2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FF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05" name="Rectangle 57">
              <a:extLst>
                <a:ext uri="{FF2B5EF4-FFF2-40B4-BE49-F238E27FC236}">
                  <a16:creationId xmlns:a16="http://schemas.microsoft.com/office/drawing/2014/main" id="{60A72012-461F-EED1-9EA8-4490617422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0" y="1955"/>
              <a:ext cx="62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Benchmarking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06" name="Rectangle 58">
              <a:extLst>
                <a:ext uri="{FF2B5EF4-FFF2-40B4-BE49-F238E27FC236}">
                  <a16:creationId xmlns:a16="http://schemas.microsoft.com/office/drawing/2014/main" id="{55CF2513-F867-9BB5-2B52-C5C6202C80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3" y="1955"/>
              <a:ext cx="48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(Unit 14.3)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07" name="Rectangle 59">
              <a:extLst>
                <a:ext uri="{FF2B5EF4-FFF2-40B4-BE49-F238E27FC236}">
                  <a16:creationId xmlns:a16="http://schemas.microsoft.com/office/drawing/2014/main" id="{A7471739-34A0-75F0-F27D-7CF7616767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8" y="1955"/>
              <a:ext cx="2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08" name="Rectangle 60">
              <a:extLst>
                <a:ext uri="{FF2B5EF4-FFF2-40B4-BE49-F238E27FC236}">
                  <a16:creationId xmlns:a16="http://schemas.microsoft.com/office/drawing/2014/main" id="{430DF3EE-DFA6-8297-B3D0-67CEB3AE0D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" y="1942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109" name="Rectangle 61">
              <a:extLst>
                <a:ext uri="{FF2B5EF4-FFF2-40B4-BE49-F238E27FC236}">
                  <a16:creationId xmlns:a16="http://schemas.microsoft.com/office/drawing/2014/main" id="{BEFCF312-280F-62D2-9577-2D77423986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" y="1942"/>
              <a:ext cx="2487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110" name="Rectangle 62">
              <a:extLst>
                <a:ext uri="{FF2B5EF4-FFF2-40B4-BE49-F238E27FC236}">
                  <a16:creationId xmlns:a16="http://schemas.microsoft.com/office/drawing/2014/main" id="{699FAB33-B2BA-758E-3BEA-00D9967A87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3" y="1942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111" name="Rectangle 63">
              <a:extLst>
                <a:ext uri="{FF2B5EF4-FFF2-40B4-BE49-F238E27FC236}">
                  <a16:creationId xmlns:a16="http://schemas.microsoft.com/office/drawing/2014/main" id="{35A05F9F-43AD-89CD-AE14-AC4F39401D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7" y="1942"/>
              <a:ext cx="2399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112" name="Rectangle 64">
              <a:extLst>
                <a:ext uri="{FF2B5EF4-FFF2-40B4-BE49-F238E27FC236}">
                  <a16:creationId xmlns:a16="http://schemas.microsoft.com/office/drawing/2014/main" id="{E5A9DB5D-F34D-912E-187B-3AAE0B01B9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16" y="1942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113" name="Rectangle 65">
              <a:extLst>
                <a:ext uri="{FF2B5EF4-FFF2-40B4-BE49-F238E27FC236}">
                  <a16:creationId xmlns:a16="http://schemas.microsoft.com/office/drawing/2014/main" id="{5DA1D1B8-857F-0FA2-48D0-C79008947A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" y="1946"/>
              <a:ext cx="4" cy="1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114" name="Rectangle 66">
              <a:extLst>
                <a:ext uri="{FF2B5EF4-FFF2-40B4-BE49-F238E27FC236}">
                  <a16:creationId xmlns:a16="http://schemas.microsoft.com/office/drawing/2014/main" id="{AED4036C-5382-87BB-B6D9-F3B34E567C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3" y="1946"/>
              <a:ext cx="4" cy="1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115" name="Rectangle 67">
              <a:extLst>
                <a:ext uri="{FF2B5EF4-FFF2-40B4-BE49-F238E27FC236}">
                  <a16:creationId xmlns:a16="http://schemas.microsoft.com/office/drawing/2014/main" id="{D99E6A0E-A56E-4C94-7808-510DED829E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16" y="1946"/>
              <a:ext cx="4" cy="1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116" name="Rectangle 68">
              <a:extLst>
                <a:ext uri="{FF2B5EF4-FFF2-40B4-BE49-F238E27FC236}">
                  <a16:creationId xmlns:a16="http://schemas.microsoft.com/office/drawing/2014/main" id="{7B27220D-2799-7993-CA30-0BF1A26D0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" y="2066"/>
              <a:ext cx="82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Arial" panose="020B0604020202020204" pitchFamily="34" charset="0"/>
                </a:rPr>
                <a:t>3.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17" name="Rectangle 69">
              <a:extLst>
                <a:ext uri="{FF2B5EF4-FFF2-40B4-BE49-F238E27FC236}">
                  <a16:creationId xmlns:a16="http://schemas.microsoft.com/office/drawing/2014/main" id="{8CC37D53-11D3-150E-9D31-A265D879B2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8" y="2066"/>
              <a:ext cx="2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18" name="Rectangle 70">
              <a:extLst>
                <a:ext uri="{FF2B5EF4-FFF2-40B4-BE49-F238E27FC236}">
                  <a16:creationId xmlns:a16="http://schemas.microsoft.com/office/drawing/2014/main" id="{947360F6-17DE-3CF8-8774-37C2BFFA57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5" y="2069"/>
              <a:ext cx="179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Envision Level/Status Of Each Attribute 3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19" name="Rectangle 71">
              <a:extLst>
                <a:ext uri="{FF2B5EF4-FFF2-40B4-BE49-F238E27FC236}">
                  <a16:creationId xmlns:a16="http://schemas.microsoft.com/office/drawing/2014/main" id="{FFB2672B-098B-FE0C-535D-DE7338896F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9" y="2069"/>
              <a:ext cx="5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–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20" name="Rectangle 72">
              <a:extLst>
                <a:ext uri="{FF2B5EF4-FFF2-40B4-BE49-F238E27FC236}">
                  <a16:creationId xmlns:a16="http://schemas.microsoft.com/office/drawing/2014/main" id="{168B1600-03CE-BEBF-98CF-0DAB471D05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2" y="2069"/>
              <a:ext cx="366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5 Years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21" name="Rectangle 73">
              <a:extLst>
                <a:ext uri="{FF2B5EF4-FFF2-40B4-BE49-F238E27FC236}">
                  <a16:creationId xmlns:a16="http://schemas.microsoft.com/office/drawing/2014/main" id="{2BC20095-4E7E-3DF7-A4B7-78CD23AED1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" y="2180"/>
              <a:ext cx="1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Out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22" name="Rectangle 74">
              <a:extLst>
                <a:ext uri="{FF2B5EF4-FFF2-40B4-BE49-F238E27FC236}">
                  <a16:creationId xmlns:a16="http://schemas.microsoft.com/office/drawing/2014/main" id="{4800FEEC-5CA2-D630-A610-4D3827334C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3" y="2180"/>
              <a:ext cx="2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23" name="Rectangle 75">
              <a:extLst>
                <a:ext uri="{FF2B5EF4-FFF2-40B4-BE49-F238E27FC236}">
                  <a16:creationId xmlns:a16="http://schemas.microsoft.com/office/drawing/2014/main" id="{4FF30D5F-F835-E58B-65CF-4582D1BDBB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" y="2065"/>
              <a:ext cx="6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FF"/>
                  </a:solidFill>
                  <a:latin typeface="Symbol" panose="05050102010706020507" pitchFamily="18" charset="2"/>
                </a:rPr>
                <a:t>s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24" name="Rectangle 76">
              <a:extLst>
                <a:ext uri="{FF2B5EF4-FFF2-40B4-BE49-F238E27FC236}">
                  <a16:creationId xmlns:a16="http://schemas.microsoft.com/office/drawing/2014/main" id="{139C2872-AA49-2597-5BF2-0D7D9699EC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3" y="2073"/>
              <a:ext cx="2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FF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25" name="Rectangle 77">
              <a:extLst>
                <a:ext uri="{FF2B5EF4-FFF2-40B4-BE49-F238E27FC236}">
                  <a16:creationId xmlns:a16="http://schemas.microsoft.com/office/drawing/2014/main" id="{5E79053C-8D7B-0044-0CFB-4157E775A1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0" y="2076"/>
              <a:ext cx="62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Benchmarking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26" name="Rectangle 78">
              <a:extLst>
                <a:ext uri="{FF2B5EF4-FFF2-40B4-BE49-F238E27FC236}">
                  <a16:creationId xmlns:a16="http://schemas.microsoft.com/office/drawing/2014/main" id="{4797C2F5-D010-33D9-4E3F-712D456108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3" y="2076"/>
              <a:ext cx="48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(Unit 14.3)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27" name="Rectangle 79">
              <a:extLst>
                <a:ext uri="{FF2B5EF4-FFF2-40B4-BE49-F238E27FC236}">
                  <a16:creationId xmlns:a16="http://schemas.microsoft.com/office/drawing/2014/main" id="{F1D9AACF-688A-D362-258B-2480926808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8" y="2076"/>
              <a:ext cx="2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,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28" name="Rectangle 80">
              <a:extLst>
                <a:ext uri="{FF2B5EF4-FFF2-40B4-BE49-F238E27FC236}">
                  <a16:creationId xmlns:a16="http://schemas.microsoft.com/office/drawing/2014/main" id="{52CCA131-1D87-4C46-4CFD-30A665384C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75" y="2076"/>
              <a:ext cx="2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29" name="Rectangle 81">
              <a:extLst>
                <a:ext uri="{FF2B5EF4-FFF2-40B4-BE49-F238E27FC236}">
                  <a16:creationId xmlns:a16="http://schemas.microsoft.com/office/drawing/2014/main" id="{DFABC969-CF21-FC6C-425B-04C16FC30B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" y="2181"/>
              <a:ext cx="6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FF"/>
                  </a:solidFill>
                  <a:latin typeface="Symbol" panose="05050102010706020507" pitchFamily="18" charset="2"/>
                </a:rPr>
                <a:t>s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30" name="Rectangle 82">
              <a:extLst>
                <a:ext uri="{FF2B5EF4-FFF2-40B4-BE49-F238E27FC236}">
                  <a16:creationId xmlns:a16="http://schemas.microsoft.com/office/drawing/2014/main" id="{6ADAE240-D837-DC6D-48AA-BBB5B084E4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3" y="2189"/>
              <a:ext cx="2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FF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31" name="Rectangle 83">
              <a:extLst>
                <a:ext uri="{FF2B5EF4-FFF2-40B4-BE49-F238E27FC236}">
                  <a16:creationId xmlns:a16="http://schemas.microsoft.com/office/drawing/2014/main" id="{4B655F3E-0E83-649B-A51B-459D13EBE4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0" y="2192"/>
              <a:ext cx="126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Voice of Customer (Unit 4.1),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32" name="Rectangle 84">
              <a:extLst>
                <a:ext uri="{FF2B5EF4-FFF2-40B4-BE49-F238E27FC236}">
                  <a16:creationId xmlns:a16="http://schemas.microsoft.com/office/drawing/2014/main" id="{458E76D3-A1DE-D0FD-9605-84FF23F64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99" y="2192"/>
              <a:ext cx="2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33" name="Rectangle 85">
              <a:extLst>
                <a:ext uri="{FF2B5EF4-FFF2-40B4-BE49-F238E27FC236}">
                  <a16:creationId xmlns:a16="http://schemas.microsoft.com/office/drawing/2014/main" id="{68869BE3-DDDD-0897-4FB6-413233E47C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" y="2298"/>
              <a:ext cx="6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FF"/>
                  </a:solidFill>
                  <a:latin typeface="Symbol" panose="05050102010706020507" pitchFamily="18" charset="2"/>
                </a:rPr>
                <a:t>s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34" name="Rectangle 86">
              <a:extLst>
                <a:ext uri="{FF2B5EF4-FFF2-40B4-BE49-F238E27FC236}">
                  <a16:creationId xmlns:a16="http://schemas.microsoft.com/office/drawing/2014/main" id="{8266871B-F30D-0341-C686-5C31806177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3" y="2306"/>
              <a:ext cx="2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FF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35" name="Rectangle 87">
              <a:extLst>
                <a:ext uri="{FF2B5EF4-FFF2-40B4-BE49-F238E27FC236}">
                  <a16:creationId xmlns:a16="http://schemas.microsoft.com/office/drawing/2014/main" id="{83726677-302A-62E5-5005-D3E46F4092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0" y="2309"/>
              <a:ext cx="60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Brainstorming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36" name="Rectangle 88">
              <a:extLst>
                <a:ext uri="{FF2B5EF4-FFF2-40B4-BE49-F238E27FC236}">
                  <a16:creationId xmlns:a16="http://schemas.microsoft.com/office/drawing/2014/main" id="{6B1772C3-3750-EF69-DB42-985BF4564B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2" y="2309"/>
              <a:ext cx="431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(Unit 3.2)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37" name="Rectangle 89">
              <a:extLst>
                <a:ext uri="{FF2B5EF4-FFF2-40B4-BE49-F238E27FC236}">
                  <a16:creationId xmlns:a16="http://schemas.microsoft.com/office/drawing/2014/main" id="{9E190F71-4E5F-A2F7-6BD3-59CF6BBE5B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73" y="2309"/>
              <a:ext cx="2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38" name="Rectangle 90">
              <a:extLst>
                <a:ext uri="{FF2B5EF4-FFF2-40B4-BE49-F238E27FC236}">
                  <a16:creationId xmlns:a16="http://schemas.microsoft.com/office/drawing/2014/main" id="{4EA77947-4132-68F4-21F6-37E238F09A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" y="2063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139" name="Rectangle 91">
              <a:extLst>
                <a:ext uri="{FF2B5EF4-FFF2-40B4-BE49-F238E27FC236}">
                  <a16:creationId xmlns:a16="http://schemas.microsoft.com/office/drawing/2014/main" id="{BAC5D0F3-5481-0095-AC79-339BCCA23C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" y="2063"/>
              <a:ext cx="2487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141" name="Rectangle 93">
              <a:extLst>
                <a:ext uri="{FF2B5EF4-FFF2-40B4-BE49-F238E27FC236}">
                  <a16:creationId xmlns:a16="http://schemas.microsoft.com/office/drawing/2014/main" id="{AFFB2A2C-EC9C-BE73-881F-2915039825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7" y="2063"/>
              <a:ext cx="2399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142" name="Rectangle 94">
              <a:extLst>
                <a:ext uri="{FF2B5EF4-FFF2-40B4-BE49-F238E27FC236}">
                  <a16:creationId xmlns:a16="http://schemas.microsoft.com/office/drawing/2014/main" id="{A32EDBFA-E598-6031-C344-E0C08414D9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16" y="2063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143" name="Rectangle 95">
              <a:extLst>
                <a:ext uri="{FF2B5EF4-FFF2-40B4-BE49-F238E27FC236}">
                  <a16:creationId xmlns:a16="http://schemas.microsoft.com/office/drawing/2014/main" id="{FFC25DDC-D749-D170-A02F-57363AE3A5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" y="2067"/>
              <a:ext cx="4" cy="3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144" name="Rectangle 96">
              <a:extLst>
                <a:ext uri="{FF2B5EF4-FFF2-40B4-BE49-F238E27FC236}">
                  <a16:creationId xmlns:a16="http://schemas.microsoft.com/office/drawing/2014/main" id="{CF473569-3865-7A87-3F0B-0BC593156A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3" y="2067"/>
              <a:ext cx="4" cy="3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145" name="Rectangle 97">
              <a:extLst>
                <a:ext uri="{FF2B5EF4-FFF2-40B4-BE49-F238E27FC236}">
                  <a16:creationId xmlns:a16="http://schemas.microsoft.com/office/drawing/2014/main" id="{EE0EFECD-AAAF-2284-FBF0-3078FCA5FE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16" y="2067"/>
              <a:ext cx="4" cy="3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146" name="Rectangle 98">
              <a:extLst>
                <a:ext uri="{FF2B5EF4-FFF2-40B4-BE49-F238E27FC236}">
                  <a16:creationId xmlns:a16="http://schemas.microsoft.com/office/drawing/2014/main" id="{0F3ABF6E-A9BF-0A64-DA36-A193F73271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" y="2420"/>
              <a:ext cx="82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Arial" panose="020B0604020202020204" pitchFamily="34" charset="0"/>
                </a:rPr>
                <a:t>4.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47" name="Rectangle 99">
              <a:extLst>
                <a:ext uri="{FF2B5EF4-FFF2-40B4-BE49-F238E27FC236}">
                  <a16:creationId xmlns:a16="http://schemas.microsoft.com/office/drawing/2014/main" id="{24F0D0D1-0BC2-BA3F-EA67-09C5F5573D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8" y="2420"/>
              <a:ext cx="2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48" name="Rectangle 100">
              <a:extLst>
                <a:ext uri="{FF2B5EF4-FFF2-40B4-BE49-F238E27FC236}">
                  <a16:creationId xmlns:a16="http://schemas.microsoft.com/office/drawing/2014/main" id="{BBA3FBEE-B7A6-42E4-8061-080EAEB025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5" y="2423"/>
              <a:ext cx="66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P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49" name="Rectangle 101">
              <a:extLst>
                <a:ext uri="{FF2B5EF4-FFF2-40B4-BE49-F238E27FC236}">
                  <a16:creationId xmlns:a16="http://schemas.microsoft.com/office/drawing/2014/main" id="{8156C100-94AC-0390-924D-D82E5F71C2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9" y="2423"/>
              <a:ext cx="150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lan Intermediate Product Releases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50" name="Rectangle 102">
              <a:extLst>
                <a:ext uri="{FF2B5EF4-FFF2-40B4-BE49-F238E27FC236}">
                  <a16:creationId xmlns:a16="http://schemas.microsoft.com/office/drawing/2014/main" id="{8B8C65A0-3A5B-5CA6-13EA-49EEF6EFA5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2" y="2423"/>
              <a:ext cx="2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51" name="Rectangle 103">
              <a:extLst>
                <a:ext uri="{FF2B5EF4-FFF2-40B4-BE49-F238E27FC236}">
                  <a16:creationId xmlns:a16="http://schemas.microsoft.com/office/drawing/2014/main" id="{2E7D3BCD-BA13-A178-2C52-DB7CB17EA6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" y="2419"/>
              <a:ext cx="6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FF"/>
                  </a:solidFill>
                  <a:latin typeface="Symbol" panose="05050102010706020507" pitchFamily="18" charset="2"/>
                </a:rPr>
                <a:t>s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52" name="Rectangle 104">
              <a:extLst>
                <a:ext uri="{FF2B5EF4-FFF2-40B4-BE49-F238E27FC236}">
                  <a16:creationId xmlns:a16="http://schemas.microsoft.com/office/drawing/2014/main" id="{97C4CC2A-73F8-9A87-CB32-3CD35816EE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3" y="2427"/>
              <a:ext cx="2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FF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53" name="Rectangle 105">
              <a:extLst>
                <a:ext uri="{FF2B5EF4-FFF2-40B4-BE49-F238E27FC236}">
                  <a16:creationId xmlns:a16="http://schemas.microsoft.com/office/drawing/2014/main" id="{43F02D42-4F0F-FD20-D166-E9854F5D6B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0" y="2430"/>
              <a:ext cx="749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Product Planning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54" name="Rectangle 106">
              <a:extLst>
                <a:ext uri="{FF2B5EF4-FFF2-40B4-BE49-F238E27FC236}">
                  <a16:creationId xmlns:a16="http://schemas.microsoft.com/office/drawing/2014/main" id="{3AB55B73-B656-4077-E155-5023EC3C48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1" y="2430"/>
              <a:ext cx="431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(Unit 2.4)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55" name="Rectangle 107">
              <a:extLst>
                <a:ext uri="{FF2B5EF4-FFF2-40B4-BE49-F238E27FC236}">
                  <a16:creationId xmlns:a16="http://schemas.microsoft.com/office/drawing/2014/main" id="{5E90891F-DE28-BE8A-68F6-E3A4BD7B99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4" y="2430"/>
              <a:ext cx="2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56" name="Rectangle 108">
              <a:extLst>
                <a:ext uri="{FF2B5EF4-FFF2-40B4-BE49-F238E27FC236}">
                  <a16:creationId xmlns:a16="http://schemas.microsoft.com/office/drawing/2014/main" id="{723A629E-629D-3F17-C401-7CB82A1608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" y="2417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157" name="Rectangle 109">
              <a:extLst>
                <a:ext uri="{FF2B5EF4-FFF2-40B4-BE49-F238E27FC236}">
                  <a16:creationId xmlns:a16="http://schemas.microsoft.com/office/drawing/2014/main" id="{8C372EDD-B5E8-4AF1-DF7A-08FA89D029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" y="2417"/>
              <a:ext cx="2487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158" name="Rectangle 110">
              <a:extLst>
                <a:ext uri="{FF2B5EF4-FFF2-40B4-BE49-F238E27FC236}">
                  <a16:creationId xmlns:a16="http://schemas.microsoft.com/office/drawing/2014/main" id="{D5A2D834-CB59-847E-AA7A-EB4B17ABB5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3" y="2417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159" name="Rectangle 111">
              <a:extLst>
                <a:ext uri="{FF2B5EF4-FFF2-40B4-BE49-F238E27FC236}">
                  <a16:creationId xmlns:a16="http://schemas.microsoft.com/office/drawing/2014/main" id="{29D549A6-66D6-7E20-1F93-5FB0DACA72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7" y="2417"/>
              <a:ext cx="2399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160" name="Rectangle 112">
              <a:extLst>
                <a:ext uri="{FF2B5EF4-FFF2-40B4-BE49-F238E27FC236}">
                  <a16:creationId xmlns:a16="http://schemas.microsoft.com/office/drawing/2014/main" id="{A249D3EA-F666-0EF4-E704-D753282B7E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16" y="2417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161" name="Rectangle 113">
              <a:extLst>
                <a:ext uri="{FF2B5EF4-FFF2-40B4-BE49-F238E27FC236}">
                  <a16:creationId xmlns:a16="http://schemas.microsoft.com/office/drawing/2014/main" id="{8D21547E-FD9D-676B-8EEB-669F12CA0E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" y="2421"/>
              <a:ext cx="4" cy="1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162" name="Rectangle 114">
              <a:extLst>
                <a:ext uri="{FF2B5EF4-FFF2-40B4-BE49-F238E27FC236}">
                  <a16:creationId xmlns:a16="http://schemas.microsoft.com/office/drawing/2014/main" id="{1BB91575-5D9C-71E2-8E43-C546E22D2E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3" y="2421"/>
              <a:ext cx="4" cy="1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163" name="Rectangle 115">
              <a:extLst>
                <a:ext uri="{FF2B5EF4-FFF2-40B4-BE49-F238E27FC236}">
                  <a16:creationId xmlns:a16="http://schemas.microsoft.com/office/drawing/2014/main" id="{4601B353-6B41-4755-FB33-E785F88980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16" y="2421"/>
              <a:ext cx="4" cy="1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164" name="Rectangle 116">
              <a:extLst>
                <a:ext uri="{FF2B5EF4-FFF2-40B4-BE49-F238E27FC236}">
                  <a16:creationId xmlns:a16="http://schemas.microsoft.com/office/drawing/2014/main" id="{F49D4630-6E95-5AA5-61FF-29F3D7FA30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" y="2541"/>
              <a:ext cx="82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Arial" panose="020B0604020202020204" pitchFamily="34" charset="0"/>
                </a:rPr>
                <a:t>5.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65" name="Rectangle 117">
              <a:extLst>
                <a:ext uri="{FF2B5EF4-FFF2-40B4-BE49-F238E27FC236}">
                  <a16:creationId xmlns:a16="http://schemas.microsoft.com/office/drawing/2014/main" id="{9AF46D51-9678-FBC0-748C-AA4C675F8D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8" y="2541"/>
              <a:ext cx="2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66" name="Rectangle 118">
              <a:extLst>
                <a:ext uri="{FF2B5EF4-FFF2-40B4-BE49-F238E27FC236}">
                  <a16:creationId xmlns:a16="http://schemas.microsoft.com/office/drawing/2014/main" id="{A41D89F8-B607-D318-3BCB-6CFFD025D7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5" y="2544"/>
              <a:ext cx="2069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Identify Technology Required To Support Each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67" name="Rectangle 119">
              <a:extLst>
                <a:ext uri="{FF2B5EF4-FFF2-40B4-BE49-F238E27FC236}">
                  <a16:creationId xmlns:a16="http://schemas.microsoft.com/office/drawing/2014/main" id="{62B83180-EE48-2DB4-9BA9-AD1C325DCA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" y="2655"/>
              <a:ext cx="879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Product Introduction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68" name="Rectangle 120">
              <a:extLst>
                <a:ext uri="{FF2B5EF4-FFF2-40B4-BE49-F238E27FC236}">
                  <a16:creationId xmlns:a16="http://schemas.microsoft.com/office/drawing/2014/main" id="{D1C17E07-5DD0-B281-6D84-BA16ACEA5A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7" y="2655"/>
              <a:ext cx="2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69" name="Rectangle 121">
              <a:extLst>
                <a:ext uri="{FF2B5EF4-FFF2-40B4-BE49-F238E27FC236}">
                  <a16:creationId xmlns:a16="http://schemas.microsoft.com/office/drawing/2014/main" id="{F4B84EB0-98F2-65AB-DB3E-EE17F6A245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" y="2540"/>
              <a:ext cx="6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FF"/>
                  </a:solidFill>
                  <a:latin typeface="Symbol" panose="05050102010706020507" pitchFamily="18" charset="2"/>
                </a:rPr>
                <a:t>s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70" name="Rectangle 122">
              <a:extLst>
                <a:ext uri="{FF2B5EF4-FFF2-40B4-BE49-F238E27FC236}">
                  <a16:creationId xmlns:a16="http://schemas.microsoft.com/office/drawing/2014/main" id="{46C06631-3797-BCAA-2C6B-AE0AA1A1AB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3" y="2548"/>
              <a:ext cx="2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FF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71" name="Rectangle 123">
              <a:extLst>
                <a:ext uri="{FF2B5EF4-FFF2-40B4-BE49-F238E27FC236}">
                  <a16:creationId xmlns:a16="http://schemas.microsoft.com/office/drawing/2014/main" id="{F1DA7B2C-AB3D-E81A-8242-5BF514CDEF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0" y="2551"/>
              <a:ext cx="70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Concept Design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72" name="Rectangle 124">
              <a:extLst>
                <a:ext uri="{FF2B5EF4-FFF2-40B4-BE49-F238E27FC236}">
                  <a16:creationId xmlns:a16="http://schemas.microsoft.com/office/drawing/2014/main" id="{4CB0D1B0-54C9-D77F-B8F8-04CB5AD08B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3" y="2551"/>
              <a:ext cx="486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(Unit 14.2)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73" name="Rectangle 125">
              <a:extLst>
                <a:ext uri="{FF2B5EF4-FFF2-40B4-BE49-F238E27FC236}">
                  <a16:creationId xmlns:a16="http://schemas.microsoft.com/office/drawing/2014/main" id="{EB984CB8-DCAA-16D7-EF28-3980864139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8" y="2551"/>
              <a:ext cx="2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74" name="Rectangle 126">
              <a:extLst>
                <a:ext uri="{FF2B5EF4-FFF2-40B4-BE49-F238E27FC236}">
                  <a16:creationId xmlns:a16="http://schemas.microsoft.com/office/drawing/2014/main" id="{79074243-BE85-3DBB-591A-2A511FE760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" y="2657"/>
              <a:ext cx="6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FF"/>
                  </a:solidFill>
                  <a:latin typeface="Symbol" panose="05050102010706020507" pitchFamily="18" charset="2"/>
                </a:rPr>
                <a:t>s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75" name="Rectangle 127">
              <a:extLst>
                <a:ext uri="{FF2B5EF4-FFF2-40B4-BE49-F238E27FC236}">
                  <a16:creationId xmlns:a16="http://schemas.microsoft.com/office/drawing/2014/main" id="{6F1EDE50-F63F-A763-D3BD-45B422DA53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3" y="2665"/>
              <a:ext cx="2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FF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76" name="Rectangle 128">
              <a:extLst>
                <a:ext uri="{FF2B5EF4-FFF2-40B4-BE49-F238E27FC236}">
                  <a16:creationId xmlns:a16="http://schemas.microsoft.com/office/drawing/2014/main" id="{022EB6DC-53BE-6BFD-0CC0-5086801103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0" y="2668"/>
              <a:ext cx="145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Technology Plan (Below, Unit 14.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77" name="Rectangle 129">
              <a:extLst>
                <a:ext uri="{FF2B5EF4-FFF2-40B4-BE49-F238E27FC236}">
                  <a16:creationId xmlns:a16="http://schemas.microsoft.com/office/drawing/2014/main" id="{F46C664E-7FAA-6B33-0211-E6DD7A49C0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80" y="2668"/>
              <a:ext cx="5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5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78" name="Rectangle 130">
              <a:extLst>
                <a:ext uri="{FF2B5EF4-FFF2-40B4-BE49-F238E27FC236}">
                  <a16:creationId xmlns:a16="http://schemas.microsoft.com/office/drawing/2014/main" id="{41588A0F-C384-663D-F939-0C5227FB40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33" y="2668"/>
              <a:ext cx="33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)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79" name="Rectangle 131">
              <a:extLst>
                <a:ext uri="{FF2B5EF4-FFF2-40B4-BE49-F238E27FC236}">
                  <a16:creationId xmlns:a16="http://schemas.microsoft.com/office/drawing/2014/main" id="{AF85A7ED-C86B-8AF1-5E4C-FFDA8A53C9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5" y="2668"/>
              <a:ext cx="2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81" name="Rectangle 133">
              <a:extLst>
                <a:ext uri="{FF2B5EF4-FFF2-40B4-BE49-F238E27FC236}">
                  <a16:creationId xmlns:a16="http://schemas.microsoft.com/office/drawing/2014/main" id="{EC5F35B6-870C-7E39-E413-5CF948A644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" y="2538"/>
              <a:ext cx="2487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182" name="Rectangle 134">
              <a:extLst>
                <a:ext uri="{FF2B5EF4-FFF2-40B4-BE49-F238E27FC236}">
                  <a16:creationId xmlns:a16="http://schemas.microsoft.com/office/drawing/2014/main" id="{D95DFD0C-11B7-3550-2423-0FADB5A38B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3" y="2538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183" name="Rectangle 135">
              <a:extLst>
                <a:ext uri="{FF2B5EF4-FFF2-40B4-BE49-F238E27FC236}">
                  <a16:creationId xmlns:a16="http://schemas.microsoft.com/office/drawing/2014/main" id="{405FA475-49CE-3E6F-B726-6D29FDC54C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7" y="2538"/>
              <a:ext cx="2399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184" name="Rectangle 136">
              <a:extLst>
                <a:ext uri="{FF2B5EF4-FFF2-40B4-BE49-F238E27FC236}">
                  <a16:creationId xmlns:a16="http://schemas.microsoft.com/office/drawing/2014/main" id="{0D0BCAF1-9DAA-8BA4-39DE-0BF8896B79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16" y="2538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185" name="Rectangle 137">
              <a:extLst>
                <a:ext uri="{FF2B5EF4-FFF2-40B4-BE49-F238E27FC236}">
                  <a16:creationId xmlns:a16="http://schemas.microsoft.com/office/drawing/2014/main" id="{1A41EEEB-73FB-7B05-3DFA-A598EADCC7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" y="2542"/>
              <a:ext cx="4" cy="23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186" name="Rectangle 138">
              <a:extLst>
                <a:ext uri="{FF2B5EF4-FFF2-40B4-BE49-F238E27FC236}">
                  <a16:creationId xmlns:a16="http://schemas.microsoft.com/office/drawing/2014/main" id="{080770C8-7B79-1A1F-F4F7-C1467BC662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3" y="2542"/>
              <a:ext cx="4" cy="23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187" name="Rectangle 139">
              <a:extLst>
                <a:ext uri="{FF2B5EF4-FFF2-40B4-BE49-F238E27FC236}">
                  <a16:creationId xmlns:a16="http://schemas.microsoft.com/office/drawing/2014/main" id="{9670D4C4-9DED-BB36-1281-EDEC56FD1D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16" y="2542"/>
              <a:ext cx="4" cy="23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188" name="Rectangle 140">
              <a:extLst>
                <a:ext uri="{FF2B5EF4-FFF2-40B4-BE49-F238E27FC236}">
                  <a16:creationId xmlns:a16="http://schemas.microsoft.com/office/drawing/2014/main" id="{25A534A4-24E4-6149-E18F-061AC57CDF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" y="2779"/>
              <a:ext cx="82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Arial" panose="020B0604020202020204" pitchFamily="34" charset="0"/>
                </a:rPr>
                <a:t>6.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89" name="Rectangle 141">
              <a:extLst>
                <a:ext uri="{FF2B5EF4-FFF2-40B4-BE49-F238E27FC236}">
                  <a16:creationId xmlns:a16="http://schemas.microsoft.com/office/drawing/2014/main" id="{D5CB745F-2ACB-628D-BA39-190320CCDA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8" y="2779"/>
              <a:ext cx="2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90" name="Rectangle 142">
              <a:extLst>
                <a:ext uri="{FF2B5EF4-FFF2-40B4-BE49-F238E27FC236}">
                  <a16:creationId xmlns:a16="http://schemas.microsoft.com/office/drawing/2014/main" id="{E56F6177-9C2B-4E03-3E36-9ECA570DC2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5" y="2782"/>
              <a:ext cx="2115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Assess Risk Of Each Technology Development,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91" name="Rectangle 143">
              <a:extLst>
                <a:ext uri="{FF2B5EF4-FFF2-40B4-BE49-F238E27FC236}">
                  <a16:creationId xmlns:a16="http://schemas.microsoft.com/office/drawing/2014/main" id="{76C59264-6349-6E40-8629-267159824E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" y="2893"/>
              <a:ext cx="65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Recognizing Ti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92" name="Rectangle 144">
              <a:extLst>
                <a:ext uri="{FF2B5EF4-FFF2-40B4-BE49-F238E27FC236}">
                  <a16:creationId xmlns:a16="http://schemas.microsoft.com/office/drawing/2014/main" id="{BAD4E54E-643A-1126-C5C5-E437751BE6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2" y="2893"/>
              <a:ext cx="115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me/Resources Constraints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93" name="Rectangle 145">
              <a:extLst>
                <a:ext uri="{FF2B5EF4-FFF2-40B4-BE49-F238E27FC236}">
                  <a16:creationId xmlns:a16="http://schemas.microsoft.com/office/drawing/2014/main" id="{025344E3-8FEB-8F82-F494-263D9E542B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34" y="2893"/>
              <a:ext cx="2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94" name="Rectangle 146">
              <a:extLst>
                <a:ext uri="{FF2B5EF4-FFF2-40B4-BE49-F238E27FC236}">
                  <a16:creationId xmlns:a16="http://schemas.microsoft.com/office/drawing/2014/main" id="{6A5A5561-E105-2296-8C74-E8BAB69DF5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" y="2778"/>
              <a:ext cx="6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FF"/>
                  </a:solidFill>
                  <a:latin typeface="Symbol" panose="05050102010706020507" pitchFamily="18" charset="2"/>
                </a:rPr>
                <a:t>s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95" name="Rectangle 147">
              <a:extLst>
                <a:ext uri="{FF2B5EF4-FFF2-40B4-BE49-F238E27FC236}">
                  <a16:creationId xmlns:a16="http://schemas.microsoft.com/office/drawing/2014/main" id="{4E1B03A7-AEBF-FF15-4E58-6C336D937A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3" y="2786"/>
              <a:ext cx="2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FF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96" name="Rectangle 148">
              <a:extLst>
                <a:ext uri="{FF2B5EF4-FFF2-40B4-BE49-F238E27FC236}">
                  <a16:creationId xmlns:a16="http://schemas.microsoft.com/office/drawing/2014/main" id="{75C98E37-B44D-479D-EF83-E50012157A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0" y="2789"/>
              <a:ext cx="129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Technology Risk Assessment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97" name="Rectangle 149">
              <a:extLst>
                <a:ext uri="{FF2B5EF4-FFF2-40B4-BE49-F238E27FC236}">
                  <a16:creationId xmlns:a16="http://schemas.microsoft.com/office/drawing/2014/main" id="{5EE45892-1379-A7EB-79DB-1536146DE6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9" y="2789"/>
              <a:ext cx="722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(Below, Unit 14.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98" name="Rectangle 150">
              <a:extLst>
                <a:ext uri="{FF2B5EF4-FFF2-40B4-BE49-F238E27FC236}">
                  <a16:creationId xmlns:a16="http://schemas.microsoft.com/office/drawing/2014/main" id="{98B5D11F-4A92-39D2-5377-BB71DF7C80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24" y="2789"/>
              <a:ext cx="54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5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199" name="Rectangle 151">
              <a:extLst>
                <a:ext uri="{FF2B5EF4-FFF2-40B4-BE49-F238E27FC236}">
                  <a16:creationId xmlns:a16="http://schemas.microsoft.com/office/drawing/2014/main" id="{C7662836-157D-1632-AF12-17A3EDC927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78" y="2789"/>
              <a:ext cx="33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)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200" name="Rectangle 152">
              <a:extLst>
                <a:ext uri="{FF2B5EF4-FFF2-40B4-BE49-F238E27FC236}">
                  <a16:creationId xmlns:a16="http://schemas.microsoft.com/office/drawing/2014/main" id="{0195D2D8-7105-0871-A1C3-3A4A8C79FC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09" y="2789"/>
              <a:ext cx="2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201" name="Rectangle 153">
              <a:extLst>
                <a:ext uri="{FF2B5EF4-FFF2-40B4-BE49-F238E27FC236}">
                  <a16:creationId xmlns:a16="http://schemas.microsoft.com/office/drawing/2014/main" id="{981C8AD8-EAF0-7FD9-0CF5-9A978C339F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" y="2776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202" name="Rectangle 154">
              <a:extLst>
                <a:ext uri="{FF2B5EF4-FFF2-40B4-BE49-F238E27FC236}">
                  <a16:creationId xmlns:a16="http://schemas.microsoft.com/office/drawing/2014/main" id="{9D72A75F-5DD9-F234-6730-D8AD5B85D4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" y="2776"/>
              <a:ext cx="2487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203" name="Rectangle 155">
              <a:extLst>
                <a:ext uri="{FF2B5EF4-FFF2-40B4-BE49-F238E27FC236}">
                  <a16:creationId xmlns:a16="http://schemas.microsoft.com/office/drawing/2014/main" id="{088E75D4-651F-DB30-2482-5B40433096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3" y="2776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204" name="Rectangle 156">
              <a:extLst>
                <a:ext uri="{FF2B5EF4-FFF2-40B4-BE49-F238E27FC236}">
                  <a16:creationId xmlns:a16="http://schemas.microsoft.com/office/drawing/2014/main" id="{DA1D57FE-1E13-A513-D724-9EC1ED299D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7" y="2776"/>
              <a:ext cx="2399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205" name="Rectangle 157">
              <a:extLst>
                <a:ext uri="{FF2B5EF4-FFF2-40B4-BE49-F238E27FC236}">
                  <a16:creationId xmlns:a16="http://schemas.microsoft.com/office/drawing/2014/main" id="{033B9D80-BBB9-9A45-F286-E47F0AB67E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16" y="2776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206" name="Rectangle 158">
              <a:extLst>
                <a:ext uri="{FF2B5EF4-FFF2-40B4-BE49-F238E27FC236}">
                  <a16:creationId xmlns:a16="http://schemas.microsoft.com/office/drawing/2014/main" id="{85543DCC-EEFD-6B88-71BE-52EDCAB0EB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" y="2780"/>
              <a:ext cx="4" cy="22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207" name="Rectangle 159">
              <a:extLst>
                <a:ext uri="{FF2B5EF4-FFF2-40B4-BE49-F238E27FC236}">
                  <a16:creationId xmlns:a16="http://schemas.microsoft.com/office/drawing/2014/main" id="{E0AAD18F-4DF5-1067-6386-7E531F47F2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3" y="2780"/>
              <a:ext cx="4" cy="22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208" name="Rectangle 160">
              <a:extLst>
                <a:ext uri="{FF2B5EF4-FFF2-40B4-BE49-F238E27FC236}">
                  <a16:creationId xmlns:a16="http://schemas.microsoft.com/office/drawing/2014/main" id="{A88C8A46-D571-1C31-990C-01B2907DE6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16" y="2780"/>
              <a:ext cx="4" cy="22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209" name="Rectangle 161">
              <a:extLst>
                <a:ext uri="{FF2B5EF4-FFF2-40B4-BE49-F238E27FC236}">
                  <a16:creationId xmlns:a16="http://schemas.microsoft.com/office/drawing/2014/main" id="{98CC7CD3-2EAE-6ACA-3443-084667B56E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" y="3004"/>
              <a:ext cx="82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Arial" panose="020B0604020202020204" pitchFamily="34" charset="0"/>
                </a:rPr>
                <a:t>7.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210" name="Rectangle 162">
              <a:extLst>
                <a:ext uri="{FF2B5EF4-FFF2-40B4-BE49-F238E27FC236}">
                  <a16:creationId xmlns:a16="http://schemas.microsoft.com/office/drawing/2014/main" id="{7A50FB99-2B03-70A7-0EFE-11B5C9F55E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8" y="3004"/>
              <a:ext cx="2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211" name="Rectangle 163">
              <a:extLst>
                <a:ext uri="{FF2B5EF4-FFF2-40B4-BE49-F238E27FC236}">
                  <a16:creationId xmlns:a16="http://schemas.microsoft.com/office/drawing/2014/main" id="{0012D67B-F335-75DD-F34F-536E0375E4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5" y="3007"/>
              <a:ext cx="1649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Prepare Resource Plan To Implement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212" name="Rectangle 164">
              <a:extLst>
                <a:ext uri="{FF2B5EF4-FFF2-40B4-BE49-F238E27FC236}">
                  <a16:creationId xmlns:a16="http://schemas.microsoft.com/office/drawing/2014/main" id="{C48F22B1-DA61-BC9F-D4BA-E097137345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6" y="3007"/>
              <a:ext cx="2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213" name="Rectangle 165">
              <a:extLst>
                <a:ext uri="{FF2B5EF4-FFF2-40B4-BE49-F238E27FC236}">
                  <a16:creationId xmlns:a16="http://schemas.microsoft.com/office/drawing/2014/main" id="{A642AA3A-FA8B-7564-57C9-E4E70491B1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6" y="3003"/>
              <a:ext cx="60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FF"/>
                  </a:solidFill>
                  <a:latin typeface="Symbol" panose="05050102010706020507" pitchFamily="18" charset="2"/>
                </a:rPr>
                <a:t>s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214" name="Rectangle 166">
              <a:extLst>
                <a:ext uri="{FF2B5EF4-FFF2-40B4-BE49-F238E27FC236}">
                  <a16:creationId xmlns:a16="http://schemas.microsoft.com/office/drawing/2014/main" id="{34783A45-24A1-E50C-2F7D-7D022DC163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3" y="3011"/>
              <a:ext cx="28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FF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215" name="Rectangle 167">
              <a:extLst>
                <a:ext uri="{FF2B5EF4-FFF2-40B4-BE49-F238E27FC236}">
                  <a16:creationId xmlns:a16="http://schemas.microsoft.com/office/drawing/2014/main" id="{4F98D3E9-CA09-DDCC-5C6B-111599D418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0" y="3015"/>
              <a:ext cx="716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Project Planning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216" name="Rectangle 168">
              <a:extLst>
                <a:ext uri="{FF2B5EF4-FFF2-40B4-BE49-F238E27FC236}">
                  <a16:creationId xmlns:a16="http://schemas.microsoft.com/office/drawing/2014/main" id="{D0F5987F-D524-217B-6DB0-6E1507911B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0" y="3014"/>
              <a:ext cx="431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(Unit 3.1)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217" name="Rectangle 169">
              <a:extLst>
                <a:ext uri="{FF2B5EF4-FFF2-40B4-BE49-F238E27FC236}">
                  <a16:creationId xmlns:a16="http://schemas.microsoft.com/office/drawing/2014/main" id="{59F22EB6-C93B-CB27-9734-4E6CBC10A2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81" y="3014"/>
              <a:ext cx="27" cy="1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4218" name="Rectangle 170">
              <a:extLst>
                <a:ext uri="{FF2B5EF4-FFF2-40B4-BE49-F238E27FC236}">
                  <a16:creationId xmlns:a16="http://schemas.microsoft.com/office/drawing/2014/main" id="{197E3442-54C6-2FD9-994C-11A42C9250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" y="3001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219" name="Rectangle 171">
              <a:extLst>
                <a:ext uri="{FF2B5EF4-FFF2-40B4-BE49-F238E27FC236}">
                  <a16:creationId xmlns:a16="http://schemas.microsoft.com/office/drawing/2014/main" id="{1D526E0F-BC78-295E-AD5F-2F2A5266C8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" y="3001"/>
              <a:ext cx="2487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220" name="Rectangle 172">
              <a:extLst>
                <a:ext uri="{FF2B5EF4-FFF2-40B4-BE49-F238E27FC236}">
                  <a16:creationId xmlns:a16="http://schemas.microsoft.com/office/drawing/2014/main" id="{BEF51EFD-7940-E534-8476-AF2F99CD82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3" y="3001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221" name="Rectangle 173">
              <a:extLst>
                <a:ext uri="{FF2B5EF4-FFF2-40B4-BE49-F238E27FC236}">
                  <a16:creationId xmlns:a16="http://schemas.microsoft.com/office/drawing/2014/main" id="{A08BE931-50E1-B6E1-A80E-AD88B0033A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7" y="3001"/>
              <a:ext cx="2399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222" name="Rectangle 174">
              <a:extLst>
                <a:ext uri="{FF2B5EF4-FFF2-40B4-BE49-F238E27FC236}">
                  <a16:creationId xmlns:a16="http://schemas.microsoft.com/office/drawing/2014/main" id="{F5D53B68-7CB6-56A1-CEB9-5F3B5D89D9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16" y="3001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223" name="Rectangle 175">
              <a:extLst>
                <a:ext uri="{FF2B5EF4-FFF2-40B4-BE49-F238E27FC236}">
                  <a16:creationId xmlns:a16="http://schemas.microsoft.com/office/drawing/2014/main" id="{D76D4A5D-6AE3-B3C5-8A49-C416F5ADA5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" y="3005"/>
              <a:ext cx="4" cy="1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224" name="Rectangle 176">
              <a:extLst>
                <a:ext uri="{FF2B5EF4-FFF2-40B4-BE49-F238E27FC236}">
                  <a16:creationId xmlns:a16="http://schemas.microsoft.com/office/drawing/2014/main" id="{0F483B6F-1808-B27A-6EC8-3CD6DBB805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" y="3122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225" name="Rectangle 177">
              <a:extLst>
                <a:ext uri="{FF2B5EF4-FFF2-40B4-BE49-F238E27FC236}">
                  <a16:creationId xmlns:a16="http://schemas.microsoft.com/office/drawing/2014/main" id="{E8D6F101-C15D-AB1C-C697-6EBBE2AEAA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" y="3122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226" name="Rectangle 178">
              <a:extLst>
                <a:ext uri="{FF2B5EF4-FFF2-40B4-BE49-F238E27FC236}">
                  <a16:creationId xmlns:a16="http://schemas.microsoft.com/office/drawing/2014/main" id="{011A929D-C144-E05E-BF93-68C20E43D7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" y="3122"/>
              <a:ext cx="2487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227" name="Rectangle 179">
              <a:extLst>
                <a:ext uri="{FF2B5EF4-FFF2-40B4-BE49-F238E27FC236}">
                  <a16:creationId xmlns:a16="http://schemas.microsoft.com/office/drawing/2014/main" id="{8182AB18-C4A4-218F-FDD4-2B1480F2F3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3" y="3005"/>
              <a:ext cx="4" cy="1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229" name="Rectangle 181">
              <a:extLst>
                <a:ext uri="{FF2B5EF4-FFF2-40B4-BE49-F238E27FC236}">
                  <a16:creationId xmlns:a16="http://schemas.microsoft.com/office/drawing/2014/main" id="{1153324A-D7E0-2CC0-80FA-E32A891868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7" y="3122"/>
              <a:ext cx="2399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230" name="Rectangle 182">
              <a:extLst>
                <a:ext uri="{FF2B5EF4-FFF2-40B4-BE49-F238E27FC236}">
                  <a16:creationId xmlns:a16="http://schemas.microsoft.com/office/drawing/2014/main" id="{ADEF7ABF-979F-CCC0-D1D8-1022939C61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16" y="3005"/>
              <a:ext cx="4" cy="1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231" name="Rectangle 183">
              <a:extLst>
                <a:ext uri="{FF2B5EF4-FFF2-40B4-BE49-F238E27FC236}">
                  <a16:creationId xmlns:a16="http://schemas.microsoft.com/office/drawing/2014/main" id="{6CA08A6C-E6BC-59C9-0778-AE6DFD1124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16" y="3122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4232" name="Rectangle 184">
              <a:extLst>
                <a:ext uri="{FF2B5EF4-FFF2-40B4-BE49-F238E27FC236}">
                  <a16:creationId xmlns:a16="http://schemas.microsoft.com/office/drawing/2014/main" id="{2246B4FE-5C8B-4553-B9B9-663B303C68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16" y="3122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4235" name="Text Box 187">
            <a:extLst>
              <a:ext uri="{FF2B5EF4-FFF2-40B4-BE49-F238E27FC236}">
                <a16:creationId xmlns:a16="http://schemas.microsoft.com/office/drawing/2014/main" id="{C023642B-4EE8-B04A-4F57-A47F5B068E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961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14.5-5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98" name="Rectangle 2">
            <a:extLst>
              <a:ext uri="{FF2B5EF4-FFF2-40B4-BE49-F238E27FC236}">
                <a16:creationId xmlns:a16="http://schemas.microsoft.com/office/drawing/2014/main" id="{6D1538D9-5350-4027-C1C8-F3D0776F67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MGPP “Vector”</a:t>
            </a:r>
          </a:p>
        </p:txBody>
      </p:sp>
      <p:sp>
        <p:nvSpPr>
          <p:cNvPr id="516099" name="Rectangle 3">
            <a:extLst>
              <a:ext uri="{FF2B5EF4-FFF2-40B4-BE49-F238E27FC236}">
                <a16:creationId xmlns:a16="http://schemas.microsoft.com/office/drawing/2014/main" id="{0C2F582C-5336-3A4D-486A-3905146E5E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663" y="1047750"/>
            <a:ext cx="3090862" cy="1157288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  <a:effectLst>
            <a:outerShdw dist="53882" dir="2700000" algn="ctr" rotWithShape="0">
              <a:srgbClr val="919191"/>
            </a:outerShdw>
          </a:effectLst>
        </p:spPr>
        <p:txBody>
          <a:bodyPr anchor="ctr"/>
          <a:lstStyle/>
          <a:p>
            <a:endParaRPr lang="en-US"/>
          </a:p>
        </p:txBody>
      </p:sp>
      <p:sp>
        <p:nvSpPr>
          <p:cNvPr id="516100" name="Rectangle 4">
            <a:extLst>
              <a:ext uri="{FF2B5EF4-FFF2-40B4-BE49-F238E27FC236}">
                <a16:creationId xmlns:a16="http://schemas.microsoft.com/office/drawing/2014/main" id="{E1797271-2879-0422-9E00-A7F6A9B776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663" y="1047750"/>
            <a:ext cx="3090862" cy="439738"/>
          </a:xfrm>
          <a:prstGeom prst="rect">
            <a:avLst/>
          </a:prstGeom>
          <a:solidFill>
            <a:srgbClr val="00289E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20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Generation I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16101" name="Rectangle 5">
            <a:extLst>
              <a:ext uri="{FF2B5EF4-FFF2-40B4-BE49-F238E27FC236}">
                <a16:creationId xmlns:a16="http://schemas.microsoft.com/office/drawing/2014/main" id="{1E679FBA-6E4D-B4CF-0267-086DDC6151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6575" y="2676525"/>
            <a:ext cx="3090863" cy="1096963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  <a:effectLst>
            <a:outerShdw dist="53882" dir="2700000" algn="ctr" rotWithShape="0">
              <a:srgbClr val="919191"/>
            </a:outerShdw>
          </a:effectLst>
        </p:spPr>
        <p:txBody>
          <a:bodyPr anchor="ctr"/>
          <a:lstStyle/>
          <a:p>
            <a:endParaRPr lang="en-US"/>
          </a:p>
        </p:txBody>
      </p:sp>
      <p:sp>
        <p:nvSpPr>
          <p:cNvPr id="516102" name="Rectangle 6">
            <a:extLst>
              <a:ext uri="{FF2B5EF4-FFF2-40B4-BE49-F238E27FC236}">
                <a16:creationId xmlns:a16="http://schemas.microsoft.com/office/drawing/2014/main" id="{6384F607-53D0-054A-A2C0-C5687FCA61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6575" y="2671763"/>
            <a:ext cx="3090863" cy="441325"/>
          </a:xfrm>
          <a:prstGeom prst="rect">
            <a:avLst/>
          </a:prstGeom>
          <a:solidFill>
            <a:srgbClr val="00289E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20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Generation II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16103" name="Rectangle 7">
            <a:extLst>
              <a:ext uri="{FF2B5EF4-FFF2-40B4-BE49-F238E27FC236}">
                <a16:creationId xmlns:a16="http://schemas.microsoft.com/office/drawing/2014/main" id="{BCDF13EA-1CF8-1F58-B13C-AD68B2A45A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6125" y="3917950"/>
            <a:ext cx="3089275" cy="1644650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  <a:effectLst>
            <a:outerShdw dist="53882" dir="2700000" algn="ctr" rotWithShape="0">
              <a:srgbClr val="919191"/>
            </a:outerShdw>
          </a:effectLst>
        </p:spPr>
        <p:txBody>
          <a:bodyPr anchor="ctr"/>
          <a:lstStyle/>
          <a:p>
            <a:endParaRPr lang="en-US"/>
          </a:p>
        </p:txBody>
      </p:sp>
      <p:sp>
        <p:nvSpPr>
          <p:cNvPr id="516104" name="Rectangle 8">
            <a:extLst>
              <a:ext uri="{FF2B5EF4-FFF2-40B4-BE49-F238E27FC236}">
                <a16:creationId xmlns:a16="http://schemas.microsoft.com/office/drawing/2014/main" id="{3DA440E2-59F1-77C5-2A53-0F8FC3BA6D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6125" y="3911600"/>
            <a:ext cx="3089275" cy="439738"/>
          </a:xfrm>
          <a:prstGeom prst="rect">
            <a:avLst/>
          </a:prstGeom>
          <a:solidFill>
            <a:srgbClr val="00289E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20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Generation III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16105" name="Rectangle 9">
            <a:extLst>
              <a:ext uri="{FF2B5EF4-FFF2-40B4-BE49-F238E27FC236}">
                <a16:creationId xmlns:a16="http://schemas.microsoft.com/office/drawing/2014/main" id="{AFE3CB80-5A2E-EC7D-FE19-EE65B8D065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1531938"/>
            <a:ext cx="3086100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F47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lIns="96838" tIns="49213" rIns="96838" bIns="49213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160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Stop The Bleeding</a:t>
            </a:r>
          </a:p>
          <a:p>
            <a:pPr algn="ctr" eaLnBrk="1" hangingPunct="1"/>
            <a:r>
              <a:rPr lang="en-US" altLang="ko-KR" sz="160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Fill Selected Product Voids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16106" name="Rectangle 10">
            <a:extLst>
              <a:ext uri="{FF2B5EF4-FFF2-40B4-BE49-F238E27FC236}">
                <a16:creationId xmlns:a16="http://schemas.microsoft.com/office/drawing/2014/main" id="{6D1B1887-E531-E900-5161-6CEAF8E1A3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28975" y="3149600"/>
            <a:ext cx="2843213" cy="60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F47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lIns="96838" tIns="49213" rIns="96838" bIns="49213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160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Take The Offensive</a:t>
            </a:r>
          </a:p>
          <a:p>
            <a:pPr algn="ctr" eaLnBrk="1" hangingPunct="1"/>
            <a:r>
              <a:rPr lang="en-US" altLang="ko-KR" sz="160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Fill New Target Markets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16107" name="Rectangle 11">
            <a:extLst>
              <a:ext uri="{FF2B5EF4-FFF2-40B4-BE49-F238E27FC236}">
                <a16:creationId xmlns:a16="http://schemas.microsoft.com/office/drawing/2014/main" id="{D269351E-957C-3BD7-818D-C83F100BD1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08663" y="4452938"/>
            <a:ext cx="3100387" cy="846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F47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lIns="96838" tIns="49213" rIns="96838" bIns="49213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160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Attain Technical Leadership</a:t>
            </a:r>
          </a:p>
          <a:p>
            <a:pPr algn="ctr" eaLnBrk="1" hangingPunct="1"/>
            <a:r>
              <a:rPr lang="en-US" altLang="ko-KR" sz="160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Deliver Productivity Breakthroughs To The Customer And End User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16108" name="AutoShape 12">
            <a:extLst>
              <a:ext uri="{FF2B5EF4-FFF2-40B4-BE49-F238E27FC236}">
                <a16:creationId xmlns:a16="http://schemas.microsoft.com/office/drawing/2014/main" id="{4BC57287-DFA4-5CDE-9329-345D9ACCBBA6}"/>
              </a:ext>
            </a:extLst>
          </p:cNvPr>
          <p:cNvSpPr>
            <a:spLocks noChangeArrowheads="1"/>
          </p:cNvSpPr>
          <p:nvPr/>
        </p:nvSpPr>
        <p:spPr bwMode="auto">
          <a:xfrm rot="1921038">
            <a:off x="1908175" y="2406650"/>
            <a:ext cx="1095375" cy="804863"/>
          </a:xfrm>
          <a:prstGeom prst="rightArrow">
            <a:avLst>
              <a:gd name="adj1" fmla="val 50000"/>
              <a:gd name="adj2" fmla="val 34024"/>
            </a:avLst>
          </a:prstGeom>
          <a:solidFill>
            <a:srgbClr val="FFFF00"/>
          </a:solidFill>
          <a:ln w="28575">
            <a:solidFill>
              <a:srgbClr val="00008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6109" name="AutoShape 13">
            <a:extLst>
              <a:ext uri="{FF2B5EF4-FFF2-40B4-BE49-F238E27FC236}">
                <a16:creationId xmlns:a16="http://schemas.microsoft.com/office/drawing/2014/main" id="{5269CB15-445F-A709-DA1B-F55470FF4CC2}"/>
              </a:ext>
            </a:extLst>
          </p:cNvPr>
          <p:cNvSpPr>
            <a:spLocks noChangeArrowheads="1"/>
          </p:cNvSpPr>
          <p:nvPr/>
        </p:nvSpPr>
        <p:spPr bwMode="auto">
          <a:xfrm rot="1921038">
            <a:off x="4514850" y="4005263"/>
            <a:ext cx="1095375" cy="808037"/>
          </a:xfrm>
          <a:prstGeom prst="rightArrow">
            <a:avLst>
              <a:gd name="adj1" fmla="val 50000"/>
              <a:gd name="adj2" fmla="val 33890"/>
            </a:avLst>
          </a:prstGeom>
          <a:solidFill>
            <a:srgbClr val="FFFF00"/>
          </a:solidFill>
          <a:ln w="28575">
            <a:solidFill>
              <a:srgbClr val="00008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6111" name="Text Box 15">
            <a:extLst>
              <a:ext uri="{FF2B5EF4-FFF2-40B4-BE49-F238E27FC236}">
                <a16:creationId xmlns:a16="http://schemas.microsoft.com/office/drawing/2014/main" id="{EBFC683F-1ED3-342B-6C16-82EFEC69AF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961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14.5-5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2" name="Rectangle 2">
            <a:extLst>
              <a:ext uri="{FF2B5EF4-FFF2-40B4-BE49-F238E27FC236}">
                <a16:creationId xmlns:a16="http://schemas.microsoft.com/office/drawing/2014/main" id="{55B2E820-DEF0-EAFD-6B2C-05AC77015F7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MGPP Example</a:t>
            </a:r>
          </a:p>
        </p:txBody>
      </p:sp>
      <p:sp>
        <p:nvSpPr>
          <p:cNvPr id="517123" name="Rectangle 3">
            <a:extLst>
              <a:ext uri="{FF2B5EF4-FFF2-40B4-BE49-F238E27FC236}">
                <a16:creationId xmlns:a16="http://schemas.microsoft.com/office/drawing/2014/main" id="{6FFC3291-D8D3-7E02-E20A-2D210A071E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300" y="844550"/>
            <a:ext cx="8235950" cy="5507038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  <a:effectLst>
            <a:outerShdw dist="53882" dir="2700000" algn="ctr" rotWithShape="0">
              <a:srgbClr val="919191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17124" name="Rectangle 4">
            <a:extLst>
              <a:ext uri="{FF2B5EF4-FFF2-40B4-BE49-F238E27FC236}">
                <a16:creationId xmlns:a16="http://schemas.microsoft.com/office/drawing/2014/main" id="{EDCC71D6-B5CB-0B8C-53DF-9EB0735B9E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300" y="844550"/>
            <a:ext cx="8235950" cy="404813"/>
          </a:xfrm>
          <a:prstGeom prst="rect">
            <a:avLst/>
          </a:prstGeom>
          <a:solidFill>
            <a:srgbClr val="00289E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7125" name="Rectangle 5">
            <a:extLst>
              <a:ext uri="{FF2B5EF4-FFF2-40B4-BE49-F238E27FC236}">
                <a16:creationId xmlns:a16="http://schemas.microsoft.com/office/drawing/2014/main" id="{AA99D0BF-991D-5D97-41A6-D7F8F49C14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125" y="892175"/>
            <a:ext cx="663575" cy="582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F47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lIns="96838" tIns="49213" rIns="96838" bIns="49213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4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1993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7126" name="Rectangle 6">
            <a:extLst>
              <a:ext uri="{FF2B5EF4-FFF2-40B4-BE49-F238E27FC236}">
                <a16:creationId xmlns:a16="http://schemas.microsoft.com/office/drawing/2014/main" id="{C163B148-6BD7-14D2-9775-04A1E79080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0525" y="892175"/>
            <a:ext cx="661988" cy="582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F47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lIns="96838" tIns="49213" rIns="96838" bIns="49213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4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1994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7127" name="Rectangle 7">
            <a:extLst>
              <a:ext uri="{FF2B5EF4-FFF2-40B4-BE49-F238E27FC236}">
                <a16:creationId xmlns:a16="http://schemas.microsoft.com/office/drawing/2014/main" id="{21719E2E-32BF-DA63-937B-0A4BE8E683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8925" y="892175"/>
            <a:ext cx="663575" cy="582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F47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lIns="96838" tIns="49213" rIns="96838" bIns="49213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4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1995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7128" name="Rectangle 8">
            <a:extLst>
              <a:ext uri="{FF2B5EF4-FFF2-40B4-BE49-F238E27FC236}">
                <a16:creationId xmlns:a16="http://schemas.microsoft.com/office/drawing/2014/main" id="{FD03BBD1-E32F-4534-2C07-418C0DF604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8913" y="892175"/>
            <a:ext cx="663575" cy="582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F47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lIns="96838" tIns="49213" rIns="96838" bIns="49213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4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1996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7129" name="Rectangle 9">
            <a:extLst>
              <a:ext uri="{FF2B5EF4-FFF2-40B4-BE49-F238E27FC236}">
                <a16:creationId xmlns:a16="http://schemas.microsoft.com/office/drawing/2014/main" id="{5B8B03BF-1E45-0DBB-A3D8-E5475900B1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78425" y="892175"/>
            <a:ext cx="661988" cy="582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F47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lIns="96838" tIns="49213" rIns="96838" bIns="49213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4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1997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7130" name="Rectangle 10">
            <a:extLst>
              <a:ext uri="{FF2B5EF4-FFF2-40B4-BE49-F238E27FC236}">
                <a16:creationId xmlns:a16="http://schemas.microsoft.com/office/drawing/2014/main" id="{F5FACB6B-5DAC-E422-D739-D2210A6F24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9525" y="892175"/>
            <a:ext cx="661988" cy="582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F47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lIns="96838" tIns="49213" rIns="96838" bIns="49213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4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1998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7131" name="Rectangle 11">
            <a:extLst>
              <a:ext uri="{FF2B5EF4-FFF2-40B4-BE49-F238E27FC236}">
                <a16:creationId xmlns:a16="http://schemas.microsoft.com/office/drawing/2014/main" id="{D99565A2-52CD-D74C-0617-1F0BE260E0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40625" y="892175"/>
            <a:ext cx="661988" cy="582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F47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lIns="96838" tIns="49213" rIns="96838" bIns="49213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4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1999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7132" name="Rectangle 12">
            <a:extLst>
              <a:ext uri="{FF2B5EF4-FFF2-40B4-BE49-F238E27FC236}">
                <a16:creationId xmlns:a16="http://schemas.microsoft.com/office/drawing/2014/main" id="{4D3B7C6E-6269-843D-C077-9E90E23A48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088" y="5624513"/>
            <a:ext cx="1905000" cy="44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F47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7133" name="Rectangle 13">
            <a:extLst>
              <a:ext uri="{FF2B5EF4-FFF2-40B4-BE49-F238E27FC236}">
                <a16:creationId xmlns:a16="http://schemas.microsoft.com/office/drawing/2014/main" id="{26FF12CA-9727-93C9-B53B-5FB562BB78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0075" y="5624513"/>
            <a:ext cx="2897188" cy="44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F47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7134" name="Rectangle 14">
            <a:extLst>
              <a:ext uri="{FF2B5EF4-FFF2-40B4-BE49-F238E27FC236}">
                <a16:creationId xmlns:a16="http://schemas.microsoft.com/office/drawing/2014/main" id="{DB00F291-97E3-C294-DB14-5CC66E8106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088" y="5624513"/>
            <a:ext cx="1905000" cy="44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F47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7135" name="Rectangle 15">
            <a:extLst>
              <a:ext uri="{FF2B5EF4-FFF2-40B4-BE49-F238E27FC236}">
                <a16:creationId xmlns:a16="http://schemas.microsoft.com/office/drawing/2014/main" id="{503B618A-E857-DFC9-A410-94B0753FEE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0075" y="5624513"/>
            <a:ext cx="2897188" cy="44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F47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7136" name="Line 16">
            <a:extLst>
              <a:ext uri="{FF2B5EF4-FFF2-40B4-BE49-F238E27FC236}">
                <a16:creationId xmlns:a16="http://schemas.microsoft.com/office/drawing/2014/main" id="{D7D4C452-EF91-BF26-D1B2-7889F52006BB}"/>
              </a:ext>
            </a:extLst>
          </p:cNvPr>
          <p:cNvSpPr>
            <a:spLocks noChangeShapeType="1"/>
          </p:cNvSpPr>
          <p:nvPr/>
        </p:nvSpPr>
        <p:spPr bwMode="auto">
          <a:xfrm>
            <a:off x="1411288" y="838200"/>
            <a:ext cx="0" cy="4983163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7137" name="Line 17">
            <a:extLst>
              <a:ext uri="{FF2B5EF4-FFF2-40B4-BE49-F238E27FC236}">
                <a16:creationId xmlns:a16="http://schemas.microsoft.com/office/drawing/2014/main" id="{182197BE-6FB8-C412-3757-8C2EAF69646D}"/>
              </a:ext>
            </a:extLst>
          </p:cNvPr>
          <p:cNvSpPr>
            <a:spLocks noChangeShapeType="1"/>
          </p:cNvSpPr>
          <p:nvPr/>
        </p:nvSpPr>
        <p:spPr bwMode="auto">
          <a:xfrm>
            <a:off x="2589213" y="838200"/>
            <a:ext cx="0" cy="4983163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7138" name="Line 18">
            <a:extLst>
              <a:ext uri="{FF2B5EF4-FFF2-40B4-BE49-F238E27FC236}">
                <a16:creationId xmlns:a16="http://schemas.microsoft.com/office/drawing/2014/main" id="{A49635C1-3E96-B7B9-F837-FA29F8F21324}"/>
              </a:ext>
            </a:extLst>
          </p:cNvPr>
          <p:cNvSpPr>
            <a:spLocks noChangeShapeType="1"/>
          </p:cNvSpPr>
          <p:nvPr/>
        </p:nvSpPr>
        <p:spPr bwMode="auto">
          <a:xfrm>
            <a:off x="3768725" y="838200"/>
            <a:ext cx="0" cy="4983163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7139" name="Line 19">
            <a:extLst>
              <a:ext uri="{FF2B5EF4-FFF2-40B4-BE49-F238E27FC236}">
                <a16:creationId xmlns:a16="http://schemas.microsoft.com/office/drawing/2014/main" id="{ED4A2F7C-0630-3ABE-EB32-0E2535F99F88}"/>
              </a:ext>
            </a:extLst>
          </p:cNvPr>
          <p:cNvSpPr>
            <a:spLocks noChangeShapeType="1"/>
          </p:cNvSpPr>
          <p:nvPr/>
        </p:nvSpPr>
        <p:spPr bwMode="auto">
          <a:xfrm>
            <a:off x="4948238" y="838200"/>
            <a:ext cx="0" cy="4983163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7140" name="Line 20">
            <a:extLst>
              <a:ext uri="{FF2B5EF4-FFF2-40B4-BE49-F238E27FC236}">
                <a16:creationId xmlns:a16="http://schemas.microsoft.com/office/drawing/2014/main" id="{5130ABCE-4F8B-3360-6822-C90DB4FE37EB}"/>
              </a:ext>
            </a:extLst>
          </p:cNvPr>
          <p:cNvSpPr>
            <a:spLocks noChangeShapeType="1"/>
          </p:cNvSpPr>
          <p:nvPr/>
        </p:nvSpPr>
        <p:spPr bwMode="auto">
          <a:xfrm>
            <a:off x="6127750" y="838200"/>
            <a:ext cx="0" cy="4983163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7141" name="Line 21">
            <a:extLst>
              <a:ext uri="{FF2B5EF4-FFF2-40B4-BE49-F238E27FC236}">
                <a16:creationId xmlns:a16="http://schemas.microsoft.com/office/drawing/2014/main" id="{63622D9E-5BFE-3011-624A-DB0475470352}"/>
              </a:ext>
            </a:extLst>
          </p:cNvPr>
          <p:cNvSpPr>
            <a:spLocks noChangeShapeType="1"/>
          </p:cNvSpPr>
          <p:nvPr/>
        </p:nvSpPr>
        <p:spPr bwMode="auto">
          <a:xfrm>
            <a:off x="7304088" y="838200"/>
            <a:ext cx="0" cy="4983163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7142" name="Rectangle 22">
            <a:extLst>
              <a:ext uri="{FF2B5EF4-FFF2-40B4-BE49-F238E27FC236}">
                <a16:creationId xmlns:a16="http://schemas.microsoft.com/office/drawing/2014/main" id="{E3396D1F-405C-DF3E-769E-4A4B6C9C3A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4575" y="1395413"/>
            <a:ext cx="1398588" cy="1135062"/>
          </a:xfrm>
          <a:prstGeom prst="rect">
            <a:avLst/>
          </a:prstGeom>
          <a:solidFill>
            <a:srgbClr val="FCFEB9"/>
          </a:solidFill>
          <a:ln w="12700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919191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17143" name="Rectangle 23">
            <a:extLst>
              <a:ext uri="{FF2B5EF4-FFF2-40B4-BE49-F238E27FC236}">
                <a16:creationId xmlns:a16="http://schemas.microsoft.com/office/drawing/2014/main" id="{530C1577-8D79-CB01-237E-676D23D056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72363" y="1395413"/>
            <a:ext cx="1520825" cy="3189287"/>
          </a:xfrm>
          <a:prstGeom prst="rect">
            <a:avLst/>
          </a:prstGeom>
          <a:solidFill>
            <a:srgbClr val="FCFEB9"/>
          </a:solidFill>
          <a:ln w="12700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919191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17144" name="Rectangle 24">
            <a:extLst>
              <a:ext uri="{FF2B5EF4-FFF2-40B4-BE49-F238E27FC236}">
                <a16:creationId xmlns:a16="http://schemas.microsoft.com/office/drawing/2014/main" id="{098B6038-829F-DEEA-E3E0-F5F5256C6B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6175" y="4311650"/>
            <a:ext cx="1524000" cy="1647825"/>
          </a:xfrm>
          <a:prstGeom prst="rect">
            <a:avLst/>
          </a:prstGeom>
          <a:solidFill>
            <a:srgbClr val="FCFEB9"/>
          </a:solidFill>
          <a:ln w="12700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919191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17145" name="AutoShape 25">
            <a:extLst>
              <a:ext uri="{FF2B5EF4-FFF2-40B4-BE49-F238E27FC236}">
                <a16:creationId xmlns:a16="http://schemas.microsoft.com/office/drawing/2014/main" id="{20793619-C893-F0EC-E93A-A8C7E9DC0B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0675" y="2279650"/>
            <a:ext cx="188913" cy="614363"/>
          </a:xfrm>
          <a:prstGeom prst="rightArrow">
            <a:avLst>
              <a:gd name="adj1" fmla="val 50000"/>
              <a:gd name="adj2" fmla="val 50005"/>
            </a:avLst>
          </a:prstGeom>
          <a:solidFill>
            <a:srgbClr val="CF0F3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7146" name="AutoShape 26">
            <a:extLst>
              <a:ext uri="{FF2B5EF4-FFF2-40B4-BE49-F238E27FC236}">
                <a16:creationId xmlns:a16="http://schemas.microsoft.com/office/drawing/2014/main" id="{379238F4-3382-B9FE-A2EB-9F5106F5A8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32513" y="3971925"/>
            <a:ext cx="190500" cy="514350"/>
          </a:xfrm>
          <a:prstGeom prst="rightArrow">
            <a:avLst>
              <a:gd name="adj1" fmla="val 50000"/>
              <a:gd name="adj2" fmla="val 50005"/>
            </a:avLst>
          </a:prstGeom>
          <a:solidFill>
            <a:srgbClr val="CF0F3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7147" name="AutoShape 27">
            <a:extLst>
              <a:ext uri="{FF2B5EF4-FFF2-40B4-BE49-F238E27FC236}">
                <a16:creationId xmlns:a16="http://schemas.microsoft.com/office/drawing/2014/main" id="{20D44AFF-2C2D-6795-7577-F48D53B6BD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8113" y="1693863"/>
            <a:ext cx="901700" cy="441325"/>
          </a:xfrm>
          <a:prstGeom prst="rightArrow">
            <a:avLst>
              <a:gd name="adj1" fmla="val 50000"/>
              <a:gd name="adj2" fmla="val 27621"/>
            </a:avLst>
          </a:prstGeom>
          <a:solidFill>
            <a:srgbClr val="CF0F3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7148" name="Rectangle 28">
            <a:extLst>
              <a:ext uri="{FF2B5EF4-FFF2-40B4-BE49-F238E27FC236}">
                <a16:creationId xmlns:a16="http://schemas.microsoft.com/office/drawing/2014/main" id="{FA54B885-1850-C4E7-5D25-5449AB46C4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1525" y="3311525"/>
            <a:ext cx="1557338" cy="2779713"/>
          </a:xfrm>
          <a:prstGeom prst="rect">
            <a:avLst/>
          </a:prstGeom>
          <a:solidFill>
            <a:srgbClr val="FCFEB9"/>
          </a:solidFill>
          <a:ln w="12700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919191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17149" name="AutoShape 29">
            <a:extLst>
              <a:ext uri="{FF2B5EF4-FFF2-40B4-BE49-F238E27FC236}">
                <a16:creationId xmlns:a16="http://schemas.microsoft.com/office/drawing/2014/main" id="{AA3509D9-56A9-18E9-92E6-3C91A75071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59513" y="1693863"/>
            <a:ext cx="1208087" cy="441325"/>
          </a:xfrm>
          <a:prstGeom prst="rightArrow">
            <a:avLst>
              <a:gd name="adj1" fmla="val 50000"/>
              <a:gd name="adj2" fmla="val 39933"/>
            </a:avLst>
          </a:prstGeom>
          <a:solidFill>
            <a:srgbClr val="CF0F3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7150" name="AutoShape 30">
            <a:extLst>
              <a:ext uri="{FF2B5EF4-FFF2-40B4-BE49-F238E27FC236}">
                <a16:creationId xmlns:a16="http://schemas.microsoft.com/office/drawing/2014/main" id="{89E39845-F784-626B-877B-CDA6B38748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8113" y="4010025"/>
            <a:ext cx="641350" cy="439738"/>
          </a:xfrm>
          <a:prstGeom prst="rightArrow">
            <a:avLst>
              <a:gd name="adj1" fmla="val 50000"/>
              <a:gd name="adj2" fmla="val 19717"/>
            </a:avLst>
          </a:prstGeom>
          <a:solidFill>
            <a:srgbClr val="CF0F3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7151" name="AutoShape 31">
            <a:extLst>
              <a:ext uri="{FF2B5EF4-FFF2-40B4-BE49-F238E27FC236}">
                <a16:creationId xmlns:a16="http://schemas.microsoft.com/office/drawing/2014/main" id="{6C45E194-4C72-E7B5-25BD-A755593367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9963" y="4598988"/>
            <a:ext cx="171450" cy="703262"/>
          </a:xfrm>
          <a:prstGeom prst="rightArrow">
            <a:avLst>
              <a:gd name="adj1" fmla="val 50000"/>
              <a:gd name="adj2" fmla="val 50005"/>
            </a:avLst>
          </a:prstGeom>
          <a:solidFill>
            <a:srgbClr val="CF0F3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7152" name="Freeform 32">
            <a:extLst>
              <a:ext uri="{FF2B5EF4-FFF2-40B4-BE49-F238E27FC236}">
                <a16:creationId xmlns:a16="http://schemas.microsoft.com/office/drawing/2014/main" id="{93FFC18E-5604-930C-E096-B80450118B58}"/>
              </a:ext>
            </a:extLst>
          </p:cNvPr>
          <p:cNvSpPr>
            <a:spLocks/>
          </p:cNvSpPr>
          <p:nvPr/>
        </p:nvSpPr>
        <p:spPr bwMode="auto">
          <a:xfrm>
            <a:off x="1936750" y="3717925"/>
            <a:ext cx="354013" cy="1409700"/>
          </a:xfrm>
          <a:custGeom>
            <a:avLst/>
            <a:gdLst>
              <a:gd name="T0" fmla="*/ 138 w 236"/>
              <a:gd name="T1" fmla="*/ 0 h 680"/>
              <a:gd name="T2" fmla="*/ 138 w 236"/>
              <a:gd name="T3" fmla="*/ 505 h 680"/>
              <a:gd name="T4" fmla="*/ 229 w 236"/>
              <a:gd name="T5" fmla="*/ 505 h 680"/>
              <a:gd name="T6" fmla="*/ 235 w 236"/>
              <a:gd name="T7" fmla="*/ 679 h 680"/>
              <a:gd name="T8" fmla="*/ 0 w 236"/>
              <a:gd name="T9" fmla="*/ 679 h 680"/>
              <a:gd name="T10" fmla="*/ 0 w 236"/>
              <a:gd name="T11" fmla="*/ 0 h 680"/>
              <a:gd name="T12" fmla="*/ 138 w 236"/>
              <a:gd name="T13" fmla="*/ 0 h 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6" h="680">
                <a:moveTo>
                  <a:pt x="138" y="0"/>
                </a:moveTo>
                <a:lnTo>
                  <a:pt x="138" y="505"/>
                </a:lnTo>
                <a:lnTo>
                  <a:pt x="229" y="505"/>
                </a:lnTo>
                <a:lnTo>
                  <a:pt x="235" y="679"/>
                </a:lnTo>
                <a:lnTo>
                  <a:pt x="0" y="679"/>
                </a:lnTo>
                <a:lnTo>
                  <a:pt x="0" y="0"/>
                </a:lnTo>
                <a:lnTo>
                  <a:pt x="138" y="0"/>
                </a:lnTo>
              </a:path>
            </a:pathLst>
          </a:custGeom>
          <a:solidFill>
            <a:srgbClr val="CF0F3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rnd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7153" name="Rectangle 33">
            <a:extLst>
              <a:ext uri="{FF2B5EF4-FFF2-40B4-BE49-F238E27FC236}">
                <a16:creationId xmlns:a16="http://schemas.microsoft.com/office/drawing/2014/main" id="{CA36FFCE-56AF-86DE-603C-81187AC943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75" y="1395413"/>
            <a:ext cx="2146300" cy="2684462"/>
          </a:xfrm>
          <a:prstGeom prst="rect">
            <a:avLst/>
          </a:prstGeom>
          <a:solidFill>
            <a:srgbClr val="FCFEB9"/>
          </a:solidFill>
          <a:ln w="12700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919191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17154" name="AutoShape 34">
            <a:extLst>
              <a:ext uri="{FF2B5EF4-FFF2-40B4-BE49-F238E27FC236}">
                <a16:creationId xmlns:a16="http://schemas.microsoft.com/office/drawing/2014/main" id="{B7F71914-8E7B-E6FC-599D-0E638C3384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43775" y="2781300"/>
            <a:ext cx="188913" cy="503238"/>
          </a:xfrm>
          <a:prstGeom prst="rightArrow">
            <a:avLst>
              <a:gd name="adj1" fmla="val 50000"/>
              <a:gd name="adj2" fmla="val 50005"/>
            </a:avLst>
          </a:prstGeom>
          <a:solidFill>
            <a:srgbClr val="CF0F3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7155" name="Freeform 35">
            <a:extLst>
              <a:ext uri="{FF2B5EF4-FFF2-40B4-BE49-F238E27FC236}">
                <a16:creationId xmlns:a16="http://schemas.microsoft.com/office/drawing/2014/main" id="{F1EF3DF7-E104-C668-9462-8DE3A1B635F4}"/>
              </a:ext>
            </a:extLst>
          </p:cNvPr>
          <p:cNvSpPr>
            <a:spLocks/>
          </p:cNvSpPr>
          <p:nvPr/>
        </p:nvSpPr>
        <p:spPr bwMode="auto">
          <a:xfrm>
            <a:off x="6994525" y="2908300"/>
            <a:ext cx="354013" cy="985838"/>
          </a:xfrm>
          <a:custGeom>
            <a:avLst/>
            <a:gdLst>
              <a:gd name="T0" fmla="*/ 138 w 236"/>
              <a:gd name="T1" fmla="*/ 666 h 667"/>
              <a:gd name="T2" fmla="*/ 138 w 236"/>
              <a:gd name="T3" fmla="*/ 171 h 667"/>
              <a:gd name="T4" fmla="*/ 229 w 236"/>
              <a:gd name="T5" fmla="*/ 171 h 667"/>
              <a:gd name="T6" fmla="*/ 235 w 236"/>
              <a:gd name="T7" fmla="*/ 0 h 667"/>
              <a:gd name="T8" fmla="*/ 0 w 236"/>
              <a:gd name="T9" fmla="*/ 0 h 667"/>
              <a:gd name="T10" fmla="*/ 0 w 236"/>
              <a:gd name="T11" fmla="*/ 666 h 667"/>
              <a:gd name="T12" fmla="*/ 138 w 236"/>
              <a:gd name="T13" fmla="*/ 666 h 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6" h="667">
                <a:moveTo>
                  <a:pt x="138" y="666"/>
                </a:moveTo>
                <a:lnTo>
                  <a:pt x="138" y="171"/>
                </a:lnTo>
                <a:lnTo>
                  <a:pt x="229" y="171"/>
                </a:lnTo>
                <a:lnTo>
                  <a:pt x="235" y="0"/>
                </a:lnTo>
                <a:lnTo>
                  <a:pt x="0" y="0"/>
                </a:lnTo>
                <a:lnTo>
                  <a:pt x="0" y="666"/>
                </a:lnTo>
                <a:lnTo>
                  <a:pt x="138" y="666"/>
                </a:lnTo>
              </a:path>
            </a:pathLst>
          </a:custGeom>
          <a:solidFill>
            <a:srgbClr val="CF0F3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rnd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7156" name="Rectangle 36">
            <a:extLst>
              <a:ext uri="{FF2B5EF4-FFF2-40B4-BE49-F238E27FC236}">
                <a16:creationId xmlns:a16="http://schemas.microsoft.com/office/drawing/2014/main" id="{53DCF981-FBD4-300E-8098-2B61999A19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2063" y="3556000"/>
            <a:ext cx="1041400" cy="1617663"/>
          </a:xfrm>
          <a:prstGeom prst="rect">
            <a:avLst/>
          </a:prstGeom>
          <a:solidFill>
            <a:srgbClr val="FCFEB9"/>
          </a:solidFill>
          <a:ln w="12700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919191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17157" name="Rectangle 37">
            <a:extLst>
              <a:ext uri="{FF2B5EF4-FFF2-40B4-BE49-F238E27FC236}">
                <a16:creationId xmlns:a16="http://schemas.microsoft.com/office/drawing/2014/main" id="{89DE2CA4-7AA3-AAD0-36A5-55E2EB0494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575" y="1362075"/>
            <a:ext cx="1398588" cy="2343150"/>
          </a:xfrm>
          <a:prstGeom prst="rect">
            <a:avLst/>
          </a:prstGeom>
          <a:solidFill>
            <a:srgbClr val="FCFEB9"/>
          </a:solidFill>
          <a:ln w="12700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919191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17158" name="Rectangle 38">
            <a:extLst>
              <a:ext uri="{FF2B5EF4-FFF2-40B4-BE49-F238E27FC236}">
                <a16:creationId xmlns:a16="http://schemas.microsoft.com/office/drawing/2014/main" id="{B83CEAA0-40EC-39D4-0F12-1AACB56B3B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4675" y="1468438"/>
            <a:ext cx="2095500" cy="263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F47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lIns="96838" tIns="49213" rIns="96838" bIns="49213"/>
          <a:lstStyle>
            <a:lvl1pPr marL="115888" indent="-11588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200" b="1" i="1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90’S Washer </a:t>
            </a:r>
          </a:p>
          <a:p>
            <a:pPr eaLnBrk="1" hangingPunct="1"/>
            <a:r>
              <a:rPr lang="en-US" altLang="ko-KR" sz="1200" b="1" i="1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1st Generation</a:t>
            </a:r>
            <a:endParaRPr lang="en-US" altLang="ko-KR" sz="1200" b="1">
              <a:solidFill>
                <a:srgbClr val="000000"/>
              </a:solidFill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/>
            <a:endParaRPr lang="en-US" altLang="ko-KR" sz="1200" b="1">
              <a:solidFill>
                <a:srgbClr val="000000"/>
              </a:solidFill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Base Features:</a:t>
            </a:r>
          </a:p>
          <a:p>
            <a:pPr eaLnBrk="1" hangingPunct="1">
              <a:buClr>
                <a:srgbClr val="0000FF"/>
              </a:buClr>
              <a:buFont typeface="Symbol" panose="05050102010706020507" pitchFamily="18" charset="2"/>
              <a:buChar char="s"/>
            </a:pPr>
            <a:r>
              <a:rPr lang="en-US" altLang="ko-KR" sz="120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3.2 Cu. Ft. </a:t>
            </a:r>
          </a:p>
          <a:p>
            <a:pPr eaLnBrk="1" hangingPunct="1">
              <a:buClr>
                <a:srgbClr val="0000FF"/>
              </a:buClr>
              <a:buFont typeface="Symbol" panose="05050102010706020507" pitchFamily="18" charset="2"/>
              <a:buChar char="s"/>
            </a:pPr>
            <a:r>
              <a:rPr lang="en-US" altLang="ko-KR" sz="120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White Plastic Basket</a:t>
            </a:r>
          </a:p>
          <a:p>
            <a:pPr eaLnBrk="1" hangingPunct="1">
              <a:buClr>
                <a:srgbClr val="0000FF"/>
              </a:buClr>
              <a:buFont typeface="Symbol" panose="05050102010706020507" pitchFamily="18" charset="2"/>
              <a:buChar char="s"/>
            </a:pPr>
            <a:r>
              <a:rPr lang="en-US" altLang="ko-KR" sz="120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2-Speed Motor</a:t>
            </a:r>
          </a:p>
          <a:p>
            <a:pPr eaLnBrk="1" hangingPunct="1">
              <a:buClr>
                <a:srgbClr val="0000FF"/>
              </a:buClr>
              <a:buFont typeface="Symbol" panose="05050102010706020507" pitchFamily="18" charset="2"/>
              <a:buChar char="s"/>
            </a:pPr>
            <a:r>
              <a:rPr lang="en-US" altLang="ko-KR" sz="120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625 RPM Spin</a:t>
            </a:r>
          </a:p>
          <a:p>
            <a:pPr eaLnBrk="1" hangingPunct="1">
              <a:buClr>
                <a:srgbClr val="0000FF"/>
              </a:buClr>
              <a:buFont typeface="Symbol" panose="05050102010706020507" pitchFamily="18" charset="2"/>
              <a:buChar char="s"/>
            </a:pPr>
            <a:r>
              <a:rPr lang="en-US" altLang="ko-KR" sz="120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E/M Controls</a:t>
            </a:r>
          </a:p>
          <a:p>
            <a:pPr eaLnBrk="1" hangingPunct="1">
              <a:buClr>
                <a:srgbClr val="0000FF"/>
              </a:buClr>
              <a:buFont typeface="Symbol" panose="05050102010706020507" pitchFamily="18" charset="2"/>
              <a:buChar char="s"/>
            </a:pPr>
            <a:r>
              <a:rPr lang="en-US" altLang="ko-KR" sz="120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Low Noise (60 DBA)</a:t>
            </a:r>
          </a:p>
          <a:p>
            <a:pPr eaLnBrk="1" hangingPunct="1"/>
            <a:endParaRPr lang="en-US" altLang="ko-KR" sz="1200" b="1">
              <a:solidFill>
                <a:srgbClr val="000000"/>
              </a:solidFill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Base Cost:  $190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7159" name="Rectangle 39">
            <a:extLst>
              <a:ext uri="{FF2B5EF4-FFF2-40B4-BE49-F238E27FC236}">
                <a16:creationId xmlns:a16="http://schemas.microsoft.com/office/drawing/2014/main" id="{7495B3B5-AEF3-B226-69F5-7875E262A8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14475"/>
            <a:ext cx="1403350" cy="219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F47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lIns="96838" tIns="49213" rIns="96838" bIns="49213"/>
          <a:lstStyle>
            <a:lvl1pPr marL="115888" indent="-11588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Technology Development</a:t>
            </a:r>
          </a:p>
          <a:p>
            <a:pPr eaLnBrk="1" hangingPunct="1">
              <a:buClr>
                <a:srgbClr val="0000FF"/>
              </a:buClr>
              <a:buFont typeface="Symbol" panose="05050102010706020507" pitchFamily="18" charset="2"/>
              <a:buChar char="s"/>
            </a:pPr>
            <a:r>
              <a:rPr lang="en-US" altLang="ko-KR" sz="120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Suspension Dynamics</a:t>
            </a:r>
          </a:p>
          <a:p>
            <a:pPr eaLnBrk="1" hangingPunct="1">
              <a:buClr>
                <a:srgbClr val="0000FF"/>
              </a:buClr>
              <a:buFont typeface="Symbol" panose="05050102010706020507" pitchFamily="18" charset="2"/>
              <a:buChar char="s"/>
            </a:pPr>
            <a:r>
              <a:rPr lang="en-US" altLang="ko-KR" sz="120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Plastic Structures</a:t>
            </a:r>
          </a:p>
          <a:p>
            <a:pPr eaLnBrk="1" hangingPunct="1">
              <a:buClr>
                <a:srgbClr val="0000FF"/>
              </a:buClr>
              <a:buFont typeface="Symbol" panose="05050102010706020507" pitchFamily="18" charset="2"/>
              <a:buChar char="s"/>
            </a:pPr>
            <a:r>
              <a:rPr lang="en-US" altLang="ko-KR" sz="120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Agitator Design</a:t>
            </a:r>
          </a:p>
          <a:p>
            <a:pPr eaLnBrk="1" hangingPunct="1">
              <a:buClr>
                <a:srgbClr val="0000FF"/>
              </a:buClr>
              <a:buFont typeface="Symbol" panose="05050102010706020507" pitchFamily="18" charset="2"/>
              <a:buChar char="s"/>
            </a:pPr>
            <a:r>
              <a:rPr lang="en-US" altLang="ko-KR" sz="120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Noise Reduction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7160" name="Rectangle 40">
            <a:extLst>
              <a:ext uri="{FF2B5EF4-FFF2-40B4-BE49-F238E27FC236}">
                <a16:creationId xmlns:a16="http://schemas.microsoft.com/office/drawing/2014/main" id="{8B257A05-1E11-A2C6-C299-569E076ECC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9675" y="4354513"/>
            <a:ext cx="1401763" cy="180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F47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lIns="96838" tIns="49213" rIns="96838" bIns="49213"/>
          <a:lstStyle>
            <a:lvl1pPr marL="115888" indent="-11588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Technology Development</a:t>
            </a:r>
          </a:p>
          <a:p>
            <a:pPr eaLnBrk="1" hangingPunct="1">
              <a:buClr>
                <a:srgbClr val="0000FF"/>
              </a:buClr>
              <a:buFont typeface="Symbol" panose="05050102010706020507" pitchFamily="18" charset="2"/>
              <a:buChar char="s"/>
            </a:pPr>
            <a:r>
              <a:rPr lang="en-US" altLang="ko-KR" sz="120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Low Cost Electronics</a:t>
            </a:r>
          </a:p>
          <a:p>
            <a:pPr eaLnBrk="1" hangingPunct="1">
              <a:buClr>
                <a:srgbClr val="0000FF"/>
              </a:buClr>
              <a:buFont typeface="Symbol" panose="05050102010706020507" pitchFamily="18" charset="2"/>
              <a:buChar char="s"/>
            </a:pPr>
            <a:r>
              <a:rPr lang="en-US" altLang="ko-KR" sz="120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High Spin Speed</a:t>
            </a:r>
          </a:p>
          <a:p>
            <a:pPr eaLnBrk="1" hangingPunct="1">
              <a:buClr>
                <a:srgbClr val="0000FF"/>
              </a:buClr>
              <a:buFont typeface="Symbol" panose="05050102010706020507" pitchFamily="18" charset="2"/>
              <a:buChar char="s"/>
            </a:pPr>
            <a:r>
              <a:rPr lang="en-US" altLang="ko-KR" sz="120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Productivity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7161" name="Rectangle 41">
            <a:extLst>
              <a:ext uri="{FF2B5EF4-FFF2-40B4-BE49-F238E27FC236}">
                <a16:creationId xmlns:a16="http://schemas.microsoft.com/office/drawing/2014/main" id="{C5772A89-88EC-9323-89A2-8FAED67F7D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64100" y="1501775"/>
            <a:ext cx="1403350" cy="100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F47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lIns="96838" tIns="49213" rIns="96838" bIns="49213"/>
          <a:lstStyle>
            <a:lvl1pPr marL="115888" indent="-11588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Technology Development</a:t>
            </a:r>
          </a:p>
          <a:p>
            <a:pPr eaLnBrk="1" hangingPunct="1">
              <a:buClr>
                <a:srgbClr val="0000FF"/>
              </a:buClr>
              <a:buFont typeface="Symbol" panose="05050102010706020507" pitchFamily="18" charset="2"/>
              <a:buChar char="s"/>
            </a:pPr>
            <a:r>
              <a:rPr lang="en-US" altLang="ko-KR" sz="120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Low Cost ECM Drive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7162" name="Rectangle 42">
            <a:extLst>
              <a:ext uri="{FF2B5EF4-FFF2-40B4-BE49-F238E27FC236}">
                <a16:creationId xmlns:a16="http://schemas.microsoft.com/office/drawing/2014/main" id="{BE22860C-F260-8707-94D9-9E5B9323BC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52950" y="3316288"/>
            <a:ext cx="1617663" cy="2947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F47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lIns="96838" tIns="49213" rIns="96838" bIns="49213"/>
          <a:lstStyle>
            <a:lvl1pPr marL="115888" indent="-11588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200" b="1" i="1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90’S Washer </a:t>
            </a:r>
          </a:p>
          <a:p>
            <a:pPr eaLnBrk="1" hangingPunct="1"/>
            <a:r>
              <a:rPr lang="en-US" altLang="ko-KR" sz="1200" b="1" i="1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2nd Generation</a:t>
            </a:r>
            <a:endParaRPr lang="en-US" altLang="ko-KR" sz="1200" b="1">
              <a:solidFill>
                <a:srgbClr val="000000"/>
              </a:solidFill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/>
            <a:endParaRPr lang="en-US" altLang="ko-KR" sz="1200" b="1">
              <a:solidFill>
                <a:srgbClr val="000000"/>
              </a:solidFill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Base Features:</a:t>
            </a:r>
          </a:p>
          <a:p>
            <a:pPr eaLnBrk="1" hangingPunct="1">
              <a:buClr>
                <a:srgbClr val="0000FF"/>
              </a:buClr>
              <a:buFont typeface="Symbol" panose="05050102010706020507" pitchFamily="18" charset="2"/>
              <a:buChar char="s"/>
            </a:pPr>
            <a:r>
              <a:rPr lang="en-US" altLang="ko-KR" sz="120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Low Cost Electronic </a:t>
            </a:r>
            <a:br>
              <a:rPr lang="en-US" altLang="ko-KR" sz="120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</a:br>
            <a:r>
              <a:rPr lang="en-US" altLang="ko-KR" sz="120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Control Option</a:t>
            </a:r>
          </a:p>
          <a:p>
            <a:pPr eaLnBrk="1" hangingPunct="1"/>
            <a:endParaRPr lang="en-US" altLang="ko-KR" sz="1200" b="1">
              <a:solidFill>
                <a:srgbClr val="000000"/>
              </a:solidFill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Base Cost:  $180</a:t>
            </a:r>
          </a:p>
          <a:p>
            <a:pPr eaLnBrk="1" hangingPunct="1"/>
            <a:endParaRPr lang="en-US" altLang="ko-KR" sz="1200" b="1">
              <a:solidFill>
                <a:srgbClr val="000000"/>
              </a:solidFill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Premium Features:</a:t>
            </a:r>
          </a:p>
          <a:p>
            <a:pPr eaLnBrk="1" hangingPunct="1">
              <a:buClr>
                <a:srgbClr val="0000FF"/>
              </a:buClr>
              <a:buFont typeface="Symbol" panose="05050102010706020507" pitchFamily="18" charset="2"/>
              <a:buChar char="s"/>
            </a:pPr>
            <a:r>
              <a:rPr lang="en-US" altLang="ko-KR" sz="120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Energy Rebate Models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7163" name="Rectangle 43">
            <a:extLst>
              <a:ext uri="{FF2B5EF4-FFF2-40B4-BE49-F238E27FC236}">
                <a16:creationId xmlns:a16="http://schemas.microsoft.com/office/drawing/2014/main" id="{BDB79E05-4553-67C8-5760-3104239A20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2375" y="3538538"/>
            <a:ext cx="1174750" cy="182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F47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lIns="96838" tIns="49213" rIns="96838" bIns="49213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100" b="1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Technology Development</a:t>
            </a:r>
            <a:br>
              <a:rPr lang="en-US" altLang="ko-KR" sz="1100" b="1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</a:br>
            <a:endParaRPr lang="en-US" altLang="ko-KR" sz="1100" b="1">
              <a:solidFill>
                <a:srgbClr val="000000"/>
              </a:solidFill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buClr>
                <a:srgbClr val="0000FF"/>
              </a:buClr>
              <a:buFont typeface="Symbol" panose="05050102010706020507" pitchFamily="18" charset="2"/>
              <a:buChar char="s"/>
            </a:pPr>
            <a:r>
              <a:rPr lang="en-US" altLang="ko-KR" sz="120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Energy Reductions</a:t>
            </a:r>
          </a:p>
          <a:p>
            <a:pPr eaLnBrk="1" hangingPunct="1">
              <a:buClr>
                <a:srgbClr val="0000FF"/>
              </a:buClr>
              <a:buFont typeface="Symbol" panose="05050102010706020507" pitchFamily="18" charset="2"/>
              <a:buChar char="s"/>
            </a:pPr>
            <a:r>
              <a:rPr lang="en-US" altLang="ko-KR" sz="120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Adaptive Wash Cycles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7164" name="Rectangle 44">
            <a:extLst>
              <a:ext uri="{FF2B5EF4-FFF2-40B4-BE49-F238E27FC236}">
                <a16:creationId xmlns:a16="http://schemas.microsoft.com/office/drawing/2014/main" id="{E293335B-7A4E-DAD4-BD25-E0E14386E1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56488" y="1436688"/>
            <a:ext cx="1573212" cy="321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4F47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lIns="96838" tIns="49213" rIns="96838" bIns="49213"/>
          <a:lstStyle>
            <a:lvl1pPr marL="115888" indent="-11588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200" b="1" i="1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90’S Washer </a:t>
            </a:r>
          </a:p>
          <a:p>
            <a:pPr eaLnBrk="1" hangingPunct="1"/>
            <a:r>
              <a:rPr lang="en-US" altLang="ko-KR" sz="1200" b="1" i="1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3rd Generation</a:t>
            </a:r>
            <a:endParaRPr lang="en-US" altLang="ko-KR" sz="1200" b="1">
              <a:solidFill>
                <a:srgbClr val="000000"/>
              </a:solidFill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/>
            <a:endParaRPr lang="en-US" altLang="ko-KR" sz="1200" b="1">
              <a:solidFill>
                <a:srgbClr val="000000"/>
              </a:solidFill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Base Features:</a:t>
            </a:r>
          </a:p>
          <a:p>
            <a:pPr eaLnBrk="1" hangingPunct="1">
              <a:buClr>
                <a:srgbClr val="0000FF"/>
              </a:buClr>
              <a:buFont typeface="Symbol" panose="05050102010706020507" pitchFamily="18" charset="2"/>
              <a:buChar char="s"/>
            </a:pPr>
            <a:r>
              <a:rPr lang="en-US" altLang="ko-KR" sz="120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Adaptive Wash Cycles</a:t>
            </a:r>
          </a:p>
          <a:p>
            <a:pPr eaLnBrk="1" hangingPunct="1">
              <a:buClr>
                <a:srgbClr val="0000FF"/>
              </a:buClr>
              <a:buFont typeface="Symbol" panose="05050102010706020507" pitchFamily="18" charset="2"/>
              <a:buChar char="s"/>
            </a:pPr>
            <a:r>
              <a:rPr lang="en-US" altLang="ko-KR" sz="120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1000 RPM Spin</a:t>
            </a:r>
          </a:p>
          <a:p>
            <a:pPr eaLnBrk="1" hangingPunct="1">
              <a:buClr>
                <a:srgbClr val="0000FF"/>
              </a:buClr>
              <a:buFont typeface="Symbol" panose="05050102010706020507" pitchFamily="18" charset="2"/>
              <a:buChar char="s"/>
            </a:pPr>
            <a:r>
              <a:rPr lang="en-US" altLang="ko-KR" sz="120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Dual Action Agitator</a:t>
            </a:r>
          </a:p>
          <a:p>
            <a:pPr eaLnBrk="1" hangingPunct="1"/>
            <a:endParaRPr lang="en-US" altLang="ko-KR" sz="1200" b="1">
              <a:solidFill>
                <a:srgbClr val="000000"/>
              </a:solidFill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Base Cost:  $200</a:t>
            </a:r>
          </a:p>
          <a:p>
            <a:pPr eaLnBrk="1" hangingPunct="1"/>
            <a:endParaRPr lang="en-US" altLang="ko-KR" sz="1200" b="1">
              <a:solidFill>
                <a:srgbClr val="000000"/>
              </a:solidFill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/>
            <a:r>
              <a:rPr lang="en-US" altLang="ko-KR" sz="1200" b="1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Premium Features:</a:t>
            </a:r>
          </a:p>
          <a:p>
            <a:pPr eaLnBrk="1" hangingPunct="1">
              <a:buClr>
                <a:srgbClr val="0000FF"/>
              </a:buClr>
              <a:buFont typeface="Symbol" panose="05050102010706020507" pitchFamily="18" charset="2"/>
              <a:buChar char="s"/>
            </a:pPr>
            <a:r>
              <a:rPr lang="en-US" altLang="ko-KR" sz="1200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Variable Speed ECM Drive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7166" name="Text Box 46">
            <a:extLst>
              <a:ext uri="{FF2B5EF4-FFF2-40B4-BE49-F238E27FC236}">
                <a16:creationId xmlns:a16="http://schemas.microsoft.com/office/drawing/2014/main" id="{7DC05CE4-ADDE-DB12-CFDC-FE43104F37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469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14.5-6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8" name="Rectangle 4">
            <a:extLst>
              <a:ext uri="{FF2B5EF4-FFF2-40B4-BE49-F238E27FC236}">
                <a16:creationId xmlns:a16="http://schemas.microsoft.com/office/drawing/2014/main" id="{76FF2C05-67CC-43ED-C057-A87A9A6063D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MGPP Elements</a:t>
            </a:r>
          </a:p>
        </p:txBody>
      </p:sp>
      <p:graphicFrame>
        <p:nvGraphicFramePr>
          <p:cNvPr id="518147" name="Object 3">
            <a:extLst>
              <a:ext uri="{FF2B5EF4-FFF2-40B4-BE49-F238E27FC236}">
                <a16:creationId xmlns:a16="http://schemas.microsoft.com/office/drawing/2014/main" id="{7B69DD87-74B5-3661-CCD8-E8647B334E37}"/>
              </a:ext>
            </a:extLst>
          </p:cNvPr>
          <p:cNvGraphicFramePr>
            <a:graphicFrameLocks noChangeAspect="1"/>
          </p:cNvGraphicFramePr>
          <p:nvPr>
            <p:ph idx="1"/>
          </p:nvPr>
        </p:nvGraphicFramePr>
        <p:xfrm>
          <a:off x="228600" y="1235075"/>
          <a:ext cx="8763000" cy="4937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8401823" imgH="4707113" progId="Word.Document.8">
                  <p:embed/>
                </p:oleObj>
              </mc:Choice>
              <mc:Fallback>
                <p:oleObj name="Document" r:id="rId2" imgW="8401823" imgH="4707113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1235075"/>
                        <a:ext cx="8763000" cy="4937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flat" cmpd="sng">
                            <a:solidFill>
                              <a:srgbClr val="000000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8150" name="Line 6">
            <a:extLst>
              <a:ext uri="{FF2B5EF4-FFF2-40B4-BE49-F238E27FC236}">
                <a16:creationId xmlns:a16="http://schemas.microsoft.com/office/drawing/2014/main" id="{1A694458-3EC5-5D26-4FB1-545F47B4EE42}"/>
              </a:ext>
            </a:extLst>
          </p:cNvPr>
          <p:cNvSpPr>
            <a:spLocks noChangeShapeType="1"/>
          </p:cNvSpPr>
          <p:nvPr/>
        </p:nvSpPr>
        <p:spPr bwMode="auto">
          <a:xfrm>
            <a:off x="228600" y="2630488"/>
            <a:ext cx="86868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151" name="Text Box 7">
            <a:extLst>
              <a:ext uri="{FF2B5EF4-FFF2-40B4-BE49-F238E27FC236}">
                <a16:creationId xmlns:a16="http://schemas.microsoft.com/office/drawing/2014/main" id="{72917D97-E57E-B3F5-E8BE-8C3B933E41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961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14.5-7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7417</TotalTime>
  <Words>851</Words>
  <Application>Microsoft Office PowerPoint</Application>
  <PresentationFormat>On-screen Show (4:3)</PresentationFormat>
  <Paragraphs>283</Paragraphs>
  <Slides>12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Times New Roman</vt:lpstr>
      <vt:lpstr>Arial</vt:lpstr>
      <vt:lpstr>Symbol</vt:lpstr>
      <vt:lpstr>Copperplate Gothic Bold</vt:lpstr>
      <vt:lpstr>Batang</vt:lpstr>
      <vt:lpstr>Wingdings</vt:lpstr>
      <vt:lpstr>Arial Narrow</vt:lpstr>
      <vt:lpstr>JPMorgan</vt:lpstr>
      <vt:lpstr>Microsoft Word Document</vt:lpstr>
      <vt:lpstr>PowerPoint Presentation</vt:lpstr>
      <vt:lpstr>Objectives</vt:lpstr>
      <vt:lpstr>MGPP Defined</vt:lpstr>
      <vt:lpstr>MGPP “Business Case”</vt:lpstr>
      <vt:lpstr>MGPP Characteristics</vt:lpstr>
      <vt:lpstr>MGPP Development Process</vt:lpstr>
      <vt:lpstr>MGPP “Vector”</vt:lpstr>
      <vt:lpstr>MGPP Example</vt:lpstr>
      <vt:lpstr>MGPP Elements</vt:lpstr>
      <vt:lpstr>Technology Planning</vt:lpstr>
      <vt:lpstr>Technology Risk Assessment</vt:lpstr>
      <vt:lpstr>Exercises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162</cp:revision>
  <cp:lastPrinted>1998-11-12T16:48:12Z</cp:lastPrinted>
  <dcterms:created xsi:type="dcterms:W3CDTF">1998-10-26T20:45:45Z</dcterms:created>
  <dcterms:modified xsi:type="dcterms:W3CDTF">2026-07-24T19:34:04Z</dcterms:modified>
</cp:coreProperties>
</file>