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wav" ContentType="audio/x-wav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450" r:id="rId2"/>
    <p:sldId id="454" r:id="rId3"/>
    <p:sldId id="455" r:id="rId4"/>
    <p:sldId id="416" r:id="rId5"/>
    <p:sldId id="488" r:id="rId6"/>
    <p:sldId id="404" r:id="rId7"/>
    <p:sldId id="405" r:id="rId8"/>
    <p:sldId id="406" r:id="rId9"/>
    <p:sldId id="408" r:id="rId10"/>
    <p:sldId id="400" r:id="rId11"/>
    <p:sldId id="410" r:id="rId12"/>
    <p:sldId id="411" r:id="rId13"/>
    <p:sldId id="481" r:id="rId14"/>
    <p:sldId id="487" r:id="rId15"/>
    <p:sldId id="419" r:id="rId16"/>
    <p:sldId id="422" r:id="rId17"/>
    <p:sldId id="424" r:id="rId18"/>
    <p:sldId id="425" r:id="rId19"/>
    <p:sldId id="432" r:id="rId20"/>
    <p:sldId id="433" r:id="rId21"/>
    <p:sldId id="434" r:id="rId22"/>
    <p:sldId id="435" r:id="rId23"/>
    <p:sldId id="461" r:id="rId24"/>
    <p:sldId id="462" r:id="rId25"/>
    <p:sldId id="482" r:id="rId26"/>
    <p:sldId id="483" r:id="rId27"/>
    <p:sldId id="469" r:id="rId28"/>
    <p:sldId id="485" r:id="rId29"/>
    <p:sldId id="486" r:id="rId30"/>
    <p:sldId id="467" r:id="rId31"/>
    <p:sldId id="470" r:id="rId32"/>
    <p:sldId id="471" r:id="rId33"/>
  </p:sldIdLst>
  <p:sldSz cx="9144000" cy="6858000" type="screen4x3"/>
  <p:notesSz cx="7315200" cy="96012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FF00"/>
    <a:srgbClr val="FFFF00"/>
    <a:srgbClr val="FFCC00"/>
    <a:srgbClr val="FF3300"/>
    <a:srgbClr val="66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40" autoAdjust="0"/>
    <p:restoredTop sz="94681" autoAdjust="0"/>
  </p:normalViewPr>
  <p:slideViewPr>
    <p:cSldViewPr>
      <p:cViewPr varScale="1">
        <p:scale>
          <a:sx n="107" d="100"/>
          <a:sy n="107" d="100"/>
        </p:scale>
        <p:origin x="1656" y="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9114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>
            <a:extLst>
              <a:ext uri="{FF2B5EF4-FFF2-40B4-BE49-F238E27FC236}">
                <a16:creationId xmlns:a16="http://schemas.microsoft.com/office/drawing/2014/main" id="{06E67DB9-098D-3EF6-1169-A5F71F8239ED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94050" cy="479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6392" tIns="48195" rIns="96392" bIns="48195" numCol="1" anchor="t" anchorCtr="0" compatLnSpc="1">
            <a:prstTxWarp prst="textNoShape">
              <a:avLst/>
            </a:prstTxWarp>
          </a:bodyPr>
          <a:lstStyle>
            <a:lvl1pPr defTabSz="963613">
              <a:defRPr sz="1200"/>
            </a:lvl1pPr>
          </a:lstStyle>
          <a:p>
            <a:endParaRPr lang="en-US" altLang="en-US"/>
          </a:p>
        </p:txBody>
      </p:sp>
      <p:sp>
        <p:nvSpPr>
          <p:cNvPr id="82947" name="Rectangle 3">
            <a:extLst>
              <a:ext uri="{FF2B5EF4-FFF2-40B4-BE49-F238E27FC236}">
                <a16:creationId xmlns:a16="http://schemas.microsoft.com/office/drawing/2014/main" id="{58D843F1-0392-6EA3-31A1-90572BE6ACFF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151313" y="0"/>
            <a:ext cx="3195637" cy="479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6392" tIns="48195" rIns="96392" bIns="48195" numCol="1" anchor="t" anchorCtr="0" compatLnSpc="1">
            <a:prstTxWarp prst="textNoShape">
              <a:avLst/>
            </a:prstTxWarp>
          </a:bodyPr>
          <a:lstStyle>
            <a:lvl1pPr algn="r" defTabSz="963613">
              <a:defRPr sz="1200"/>
            </a:lvl1pPr>
          </a:lstStyle>
          <a:p>
            <a:endParaRPr lang="en-US" altLang="en-US"/>
          </a:p>
        </p:txBody>
      </p:sp>
      <p:sp>
        <p:nvSpPr>
          <p:cNvPr id="82948" name="Rectangle 4">
            <a:extLst>
              <a:ext uri="{FF2B5EF4-FFF2-40B4-BE49-F238E27FC236}">
                <a16:creationId xmlns:a16="http://schemas.microsoft.com/office/drawing/2014/main" id="{E6D2163D-8EC0-EBE3-58CD-2A1FB2064C64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121775"/>
            <a:ext cx="3194050" cy="479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6392" tIns="48195" rIns="96392" bIns="48195" numCol="1" anchor="b" anchorCtr="0" compatLnSpc="1">
            <a:prstTxWarp prst="textNoShape">
              <a:avLst/>
            </a:prstTxWarp>
          </a:bodyPr>
          <a:lstStyle>
            <a:lvl1pPr defTabSz="963613">
              <a:defRPr sz="1200"/>
            </a:lvl1pPr>
          </a:lstStyle>
          <a:p>
            <a:endParaRPr lang="en-US" altLang="en-US"/>
          </a:p>
        </p:txBody>
      </p:sp>
      <p:sp>
        <p:nvSpPr>
          <p:cNvPr id="82949" name="Rectangle 5">
            <a:extLst>
              <a:ext uri="{FF2B5EF4-FFF2-40B4-BE49-F238E27FC236}">
                <a16:creationId xmlns:a16="http://schemas.microsoft.com/office/drawing/2014/main" id="{4BADC1E0-1EA4-B605-C20B-439FB4F75335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151313" y="9121775"/>
            <a:ext cx="3195637" cy="479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6392" tIns="48195" rIns="96392" bIns="48195" numCol="1" anchor="b" anchorCtr="0" compatLnSpc="1">
            <a:prstTxWarp prst="textNoShape">
              <a:avLst/>
            </a:prstTxWarp>
          </a:bodyPr>
          <a:lstStyle>
            <a:lvl1pPr algn="r" defTabSz="963613">
              <a:defRPr sz="1200"/>
            </a:lvl1pPr>
          </a:lstStyle>
          <a:p>
            <a:fld id="{ECFC408B-87EC-476D-8441-314801BB1BD3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>
            <a:extLst>
              <a:ext uri="{FF2B5EF4-FFF2-40B4-BE49-F238E27FC236}">
                <a16:creationId xmlns:a16="http://schemas.microsoft.com/office/drawing/2014/main" id="{360774D0-67D2-8BE6-A69A-A894BAEBC609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79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6392" tIns="48195" rIns="96392" bIns="48195" numCol="1" anchor="t" anchorCtr="0" compatLnSpc="1">
            <a:prstTxWarp prst="textNoShape">
              <a:avLst/>
            </a:prstTxWarp>
          </a:bodyPr>
          <a:lstStyle>
            <a:lvl1pPr defTabSz="963613">
              <a:defRPr sz="1200"/>
            </a:lvl1pPr>
          </a:lstStyle>
          <a:p>
            <a:endParaRPr lang="en-US" altLang="en-US"/>
          </a:p>
        </p:txBody>
      </p:sp>
      <p:sp>
        <p:nvSpPr>
          <p:cNvPr id="11267" name="Rectangle 3">
            <a:extLst>
              <a:ext uri="{FF2B5EF4-FFF2-40B4-BE49-F238E27FC236}">
                <a16:creationId xmlns:a16="http://schemas.microsoft.com/office/drawing/2014/main" id="{D35B4ED3-9A2E-1FF4-BC08-D9BF82E7FB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4144963" y="0"/>
            <a:ext cx="3170237" cy="479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6392" tIns="48195" rIns="96392" bIns="48195" numCol="1" anchor="t" anchorCtr="0" compatLnSpc="1">
            <a:prstTxWarp prst="textNoShape">
              <a:avLst/>
            </a:prstTxWarp>
          </a:bodyPr>
          <a:lstStyle>
            <a:lvl1pPr algn="r" defTabSz="963613">
              <a:defRPr sz="1200"/>
            </a:lvl1pPr>
          </a:lstStyle>
          <a:p>
            <a:endParaRPr lang="en-US" altLang="en-US"/>
          </a:p>
        </p:txBody>
      </p:sp>
      <p:sp>
        <p:nvSpPr>
          <p:cNvPr id="11268" name="Rectangle 4">
            <a:extLst>
              <a:ext uri="{FF2B5EF4-FFF2-40B4-BE49-F238E27FC236}">
                <a16:creationId xmlns:a16="http://schemas.microsoft.com/office/drawing/2014/main" id="{FE72DFED-90DE-1B67-F82B-6E1C424A6605}"/>
              </a:ext>
            </a:extLst>
          </p:cNvPr>
          <p:cNvSpPr>
            <a:spLocks noChangeArrowheads="1" noTextEdit="1"/>
          </p:cNvSpPr>
          <p:nvPr>
            <p:ph type="sldImg" idx="2"/>
          </p:nvPr>
        </p:nvSpPr>
        <p:spPr bwMode="auto">
          <a:xfrm>
            <a:off x="1260475" y="720725"/>
            <a:ext cx="4795838" cy="3597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11269" name="Rectangle 5">
            <a:extLst>
              <a:ext uri="{FF2B5EF4-FFF2-40B4-BE49-F238E27FC236}">
                <a16:creationId xmlns:a16="http://schemas.microsoft.com/office/drawing/2014/main" id="{3519DFD7-F9DF-96AE-25BC-44A778FEAE0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76313" y="4560888"/>
            <a:ext cx="5362575" cy="4319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6392" tIns="48195" rIns="96392" bIns="4819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1270" name="Rectangle 6">
            <a:extLst>
              <a:ext uri="{FF2B5EF4-FFF2-40B4-BE49-F238E27FC236}">
                <a16:creationId xmlns:a16="http://schemas.microsoft.com/office/drawing/2014/main" id="{B9E7436B-DEEC-AB8A-D3B9-567DB62FFED0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121775"/>
            <a:ext cx="3170238" cy="479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6392" tIns="48195" rIns="96392" bIns="48195" numCol="1" anchor="b" anchorCtr="0" compatLnSpc="1">
            <a:prstTxWarp prst="textNoShape">
              <a:avLst/>
            </a:prstTxWarp>
          </a:bodyPr>
          <a:lstStyle>
            <a:lvl1pPr defTabSz="963613">
              <a:defRPr sz="1200"/>
            </a:lvl1pPr>
          </a:lstStyle>
          <a:p>
            <a:endParaRPr lang="en-US" altLang="en-US"/>
          </a:p>
        </p:txBody>
      </p:sp>
      <p:sp>
        <p:nvSpPr>
          <p:cNvPr id="11271" name="Rectangle 7">
            <a:extLst>
              <a:ext uri="{FF2B5EF4-FFF2-40B4-BE49-F238E27FC236}">
                <a16:creationId xmlns:a16="http://schemas.microsoft.com/office/drawing/2014/main" id="{07F27354-9B1F-9974-E8E9-6F24AD9035C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144963" y="9121775"/>
            <a:ext cx="3170237" cy="479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6392" tIns="48195" rIns="96392" bIns="48195" numCol="1" anchor="b" anchorCtr="0" compatLnSpc="1">
            <a:prstTxWarp prst="textNoShape">
              <a:avLst/>
            </a:prstTxWarp>
          </a:bodyPr>
          <a:lstStyle>
            <a:lvl1pPr algn="r" defTabSz="963613">
              <a:defRPr sz="1200"/>
            </a:lvl1pPr>
          </a:lstStyle>
          <a:p>
            <a:fld id="{7EB837C8-3818-4CCC-9ED2-B40E5F56D5CB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>
            <a:extLst>
              <a:ext uri="{FF2B5EF4-FFF2-40B4-BE49-F238E27FC236}">
                <a16:creationId xmlns:a16="http://schemas.microsoft.com/office/drawing/2014/main" id="{A425039F-A89F-C1B2-7C6A-7008D3F9436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72A0876-B472-4936-BD5F-A536F3EE16C9}" type="slidenum">
              <a:rPr lang="en-US" altLang="en-US"/>
              <a:pPr/>
              <a:t>1</a:t>
            </a:fld>
            <a:endParaRPr lang="en-US" altLang="en-US"/>
          </a:p>
        </p:txBody>
      </p:sp>
      <p:sp>
        <p:nvSpPr>
          <p:cNvPr id="454658" name="Rectangle 2">
            <a:extLst>
              <a:ext uri="{FF2B5EF4-FFF2-40B4-BE49-F238E27FC236}">
                <a16:creationId xmlns:a16="http://schemas.microsoft.com/office/drawing/2014/main" id="{58FC8509-F1DD-F870-A904-A547C02D91A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ln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5167" tIns="46748" rIns="95167" bIns="46748"/>
          <a:lstStyle/>
          <a:p>
            <a:endParaRPr lang="en-US" altLang="en-US"/>
          </a:p>
        </p:txBody>
      </p:sp>
      <p:sp>
        <p:nvSpPr>
          <p:cNvPr id="454659" name="Rectangle 3">
            <a:extLst>
              <a:ext uri="{FF2B5EF4-FFF2-40B4-BE49-F238E27FC236}">
                <a16:creationId xmlns:a16="http://schemas.microsoft.com/office/drawing/2014/main" id="{74EC3894-CE21-DCC2-3450-9DCD210DB87E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xfrm>
            <a:off x="1271588" y="728663"/>
            <a:ext cx="4776787" cy="3582987"/>
          </a:xfrm>
          <a:ln w="12700" cap="flat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>
            <a:extLst>
              <a:ext uri="{FF2B5EF4-FFF2-40B4-BE49-F238E27FC236}">
                <a16:creationId xmlns:a16="http://schemas.microsoft.com/office/drawing/2014/main" id="{85B024F1-7F54-8424-1D63-40F1BD79B53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7A506E0-FE94-4B46-B650-FB0425EC6CCD}" type="slidenum">
              <a:rPr lang="en-US" altLang="en-US"/>
              <a:pPr/>
              <a:t>18</a:t>
            </a:fld>
            <a:endParaRPr lang="en-US" altLang="en-US"/>
          </a:p>
        </p:txBody>
      </p:sp>
      <p:sp>
        <p:nvSpPr>
          <p:cNvPr id="407554" name="Rectangle 2">
            <a:extLst>
              <a:ext uri="{FF2B5EF4-FFF2-40B4-BE49-F238E27FC236}">
                <a16:creationId xmlns:a16="http://schemas.microsoft.com/office/drawing/2014/main" id="{46F005F0-F5FD-9583-BCCC-925C086FB9EA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 bwMode="auto">
          <a:xfrm>
            <a:off x="976313" y="4560888"/>
            <a:ext cx="5362575" cy="4319587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5167" tIns="46748" rIns="95167" bIns="46748"/>
          <a:lstStyle/>
          <a:p>
            <a:endParaRPr lang="en-US" altLang="en-US"/>
          </a:p>
        </p:txBody>
      </p:sp>
      <p:sp>
        <p:nvSpPr>
          <p:cNvPr id="407555" name="Rectangle 3">
            <a:extLst>
              <a:ext uri="{FF2B5EF4-FFF2-40B4-BE49-F238E27FC236}">
                <a16:creationId xmlns:a16="http://schemas.microsoft.com/office/drawing/2014/main" id="{EE99725E-E683-22B6-5B8C-64B347A3E380}"/>
              </a:ext>
            </a:extLst>
          </p:cNvPr>
          <p:cNvSpPr>
            <a:spLocks noChangeArrowheads="1"/>
          </p:cNvSpPr>
          <p:nvPr>
            <p:ph type="sldImg"/>
          </p:nvPr>
        </p:nvSpPr>
        <p:spPr bwMode="auto">
          <a:xfrm>
            <a:off x="1271588" y="728663"/>
            <a:ext cx="4776787" cy="3582987"/>
          </a:xfrm>
          <a:prstGeom prst="rect">
            <a:avLst/>
          </a:prstGeom>
          <a:noFill/>
          <a:ln w="12700" cap="flat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>
            <a:extLst>
              <a:ext uri="{FF2B5EF4-FFF2-40B4-BE49-F238E27FC236}">
                <a16:creationId xmlns:a16="http://schemas.microsoft.com/office/drawing/2014/main" id="{6FA74B0F-9635-DA0A-01D4-E3923BD0804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AD133C1-922D-43DA-A081-2994D027C4DE}" type="slidenum">
              <a:rPr lang="en-US" altLang="en-US"/>
              <a:pPr/>
              <a:t>19</a:t>
            </a:fld>
            <a:endParaRPr lang="en-US" altLang="en-US"/>
          </a:p>
        </p:txBody>
      </p:sp>
      <p:sp>
        <p:nvSpPr>
          <p:cNvPr id="419842" name="Rectangle 2">
            <a:extLst>
              <a:ext uri="{FF2B5EF4-FFF2-40B4-BE49-F238E27FC236}">
                <a16:creationId xmlns:a16="http://schemas.microsoft.com/office/drawing/2014/main" id="{C7D0DA1E-5B63-BD08-2868-9ECEEC870CF9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 bwMode="auto">
          <a:xfrm>
            <a:off x="976313" y="4560888"/>
            <a:ext cx="5362575" cy="4319587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5167" tIns="46748" rIns="95167" bIns="46748"/>
          <a:lstStyle/>
          <a:p>
            <a:endParaRPr lang="en-US" altLang="en-US"/>
          </a:p>
        </p:txBody>
      </p:sp>
      <p:sp>
        <p:nvSpPr>
          <p:cNvPr id="419843" name="Rectangle 3">
            <a:extLst>
              <a:ext uri="{FF2B5EF4-FFF2-40B4-BE49-F238E27FC236}">
                <a16:creationId xmlns:a16="http://schemas.microsoft.com/office/drawing/2014/main" id="{18241E43-08D4-7C1F-7D33-1FB034BB443B}"/>
              </a:ext>
            </a:extLst>
          </p:cNvPr>
          <p:cNvSpPr>
            <a:spLocks noChangeArrowheads="1"/>
          </p:cNvSpPr>
          <p:nvPr>
            <p:ph type="sldImg"/>
          </p:nvPr>
        </p:nvSpPr>
        <p:spPr bwMode="auto">
          <a:xfrm>
            <a:off x="1271588" y="728663"/>
            <a:ext cx="4776787" cy="3582987"/>
          </a:xfrm>
          <a:prstGeom prst="rect">
            <a:avLst/>
          </a:prstGeom>
          <a:noFill/>
          <a:ln w="12700" cap="flat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>
            <a:extLst>
              <a:ext uri="{FF2B5EF4-FFF2-40B4-BE49-F238E27FC236}">
                <a16:creationId xmlns:a16="http://schemas.microsoft.com/office/drawing/2014/main" id="{6CAD07D5-0125-4F73-4D21-A531171936B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1A9F970-2E1F-4C1C-8268-39F35A7AF267}" type="slidenum">
              <a:rPr lang="en-US" altLang="en-US"/>
              <a:pPr/>
              <a:t>20</a:t>
            </a:fld>
            <a:endParaRPr lang="en-US" altLang="en-US"/>
          </a:p>
        </p:txBody>
      </p:sp>
      <p:sp>
        <p:nvSpPr>
          <p:cNvPr id="421890" name="Rectangle 2">
            <a:extLst>
              <a:ext uri="{FF2B5EF4-FFF2-40B4-BE49-F238E27FC236}">
                <a16:creationId xmlns:a16="http://schemas.microsoft.com/office/drawing/2014/main" id="{FA59A68E-64E3-F3AE-BB89-13A5ED624E1F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 bwMode="auto">
          <a:xfrm>
            <a:off x="976313" y="4560888"/>
            <a:ext cx="5362575" cy="4319587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5167" tIns="46748" rIns="95167" bIns="46748"/>
          <a:lstStyle/>
          <a:p>
            <a:endParaRPr lang="en-US" altLang="en-US"/>
          </a:p>
        </p:txBody>
      </p:sp>
      <p:sp>
        <p:nvSpPr>
          <p:cNvPr id="421891" name="Rectangle 3">
            <a:extLst>
              <a:ext uri="{FF2B5EF4-FFF2-40B4-BE49-F238E27FC236}">
                <a16:creationId xmlns:a16="http://schemas.microsoft.com/office/drawing/2014/main" id="{E176A8E7-B9E4-ECC2-0B72-F4A6B7ECBA87}"/>
              </a:ext>
            </a:extLst>
          </p:cNvPr>
          <p:cNvSpPr>
            <a:spLocks noChangeArrowheads="1"/>
          </p:cNvSpPr>
          <p:nvPr>
            <p:ph type="sldImg"/>
          </p:nvPr>
        </p:nvSpPr>
        <p:spPr bwMode="auto">
          <a:xfrm>
            <a:off x="1271588" y="728663"/>
            <a:ext cx="4776787" cy="3582987"/>
          </a:xfrm>
          <a:prstGeom prst="rect">
            <a:avLst/>
          </a:prstGeom>
          <a:noFill/>
          <a:ln w="12700" cap="flat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>
            <a:extLst>
              <a:ext uri="{FF2B5EF4-FFF2-40B4-BE49-F238E27FC236}">
                <a16:creationId xmlns:a16="http://schemas.microsoft.com/office/drawing/2014/main" id="{6400043D-B644-E902-30DF-F79BF4D17EE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1CDB5BF-1DB5-4C74-B722-D2CD43453DF7}" type="slidenum">
              <a:rPr lang="en-US" altLang="en-US"/>
              <a:pPr/>
              <a:t>21</a:t>
            </a:fld>
            <a:endParaRPr lang="en-US" altLang="en-US"/>
          </a:p>
        </p:txBody>
      </p:sp>
      <p:sp>
        <p:nvSpPr>
          <p:cNvPr id="423938" name="Rectangle 2">
            <a:extLst>
              <a:ext uri="{FF2B5EF4-FFF2-40B4-BE49-F238E27FC236}">
                <a16:creationId xmlns:a16="http://schemas.microsoft.com/office/drawing/2014/main" id="{4208C5CA-65C2-EB98-195B-60AFFFC9D5DF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 bwMode="auto">
          <a:xfrm>
            <a:off x="976313" y="4560888"/>
            <a:ext cx="5362575" cy="4319587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5167" tIns="46748" rIns="95167" bIns="46748"/>
          <a:lstStyle/>
          <a:p>
            <a:endParaRPr lang="en-US" altLang="en-US"/>
          </a:p>
        </p:txBody>
      </p:sp>
      <p:sp>
        <p:nvSpPr>
          <p:cNvPr id="423939" name="Rectangle 3">
            <a:extLst>
              <a:ext uri="{FF2B5EF4-FFF2-40B4-BE49-F238E27FC236}">
                <a16:creationId xmlns:a16="http://schemas.microsoft.com/office/drawing/2014/main" id="{E833895D-DEC0-8A74-1C8B-ABA44FB6753F}"/>
              </a:ext>
            </a:extLst>
          </p:cNvPr>
          <p:cNvSpPr>
            <a:spLocks noChangeArrowheads="1"/>
          </p:cNvSpPr>
          <p:nvPr>
            <p:ph type="sldImg"/>
          </p:nvPr>
        </p:nvSpPr>
        <p:spPr bwMode="auto">
          <a:xfrm>
            <a:off x="1271588" y="728663"/>
            <a:ext cx="4776787" cy="3582987"/>
          </a:xfrm>
          <a:prstGeom prst="rect">
            <a:avLst/>
          </a:prstGeom>
          <a:noFill/>
          <a:ln w="12700" cap="flat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>
            <a:extLst>
              <a:ext uri="{FF2B5EF4-FFF2-40B4-BE49-F238E27FC236}">
                <a16:creationId xmlns:a16="http://schemas.microsoft.com/office/drawing/2014/main" id="{2A330838-260E-D2E9-6698-A325E255B5B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939C5FE-2ABD-422D-94AA-0EE057E2C8F9}" type="slidenum">
              <a:rPr lang="en-US" altLang="en-US"/>
              <a:pPr/>
              <a:t>22</a:t>
            </a:fld>
            <a:endParaRPr lang="en-US" altLang="en-US"/>
          </a:p>
        </p:txBody>
      </p:sp>
      <p:sp>
        <p:nvSpPr>
          <p:cNvPr id="425986" name="Rectangle 2">
            <a:extLst>
              <a:ext uri="{FF2B5EF4-FFF2-40B4-BE49-F238E27FC236}">
                <a16:creationId xmlns:a16="http://schemas.microsoft.com/office/drawing/2014/main" id="{B9238D2E-12D7-EBA6-1275-E123F71BA0C8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 bwMode="auto">
          <a:xfrm>
            <a:off x="976313" y="4560888"/>
            <a:ext cx="5362575" cy="4319587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5167" tIns="46748" rIns="95167" bIns="46748"/>
          <a:lstStyle/>
          <a:p>
            <a:endParaRPr lang="en-US" altLang="en-US"/>
          </a:p>
        </p:txBody>
      </p:sp>
      <p:sp>
        <p:nvSpPr>
          <p:cNvPr id="425987" name="Rectangle 3">
            <a:extLst>
              <a:ext uri="{FF2B5EF4-FFF2-40B4-BE49-F238E27FC236}">
                <a16:creationId xmlns:a16="http://schemas.microsoft.com/office/drawing/2014/main" id="{49DE1785-8514-2182-1645-B284BA0F5877}"/>
              </a:ext>
            </a:extLst>
          </p:cNvPr>
          <p:cNvSpPr>
            <a:spLocks noChangeArrowheads="1"/>
          </p:cNvSpPr>
          <p:nvPr>
            <p:ph type="sldImg"/>
          </p:nvPr>
        </p:nvSpPr>
        <p:spPr bwMode="auto">
          <a:xfrm>
            <a:off x="1271588" y="728663"/>
            <a:ext cx="4776787" cy="3582987"/>
          </a:xfrm>
          <a:prstGeom prst="rect">
            <a:avLst/>
          </a:prstGeom>
          <a:noFill/>
          <a:ln w="12700" cap="flat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>
            <a:extLst>
              <a:ext uri="{FF2B5EF4-FFF2-40B4-BE49-F238E27FC236}">
                <a16:creationId xmlns:a16="http://schemas.microsoft.com/office/drawing/2014/main" id="{4DAC972D-A690-B9F8-FFFC-FB86AAE3EB2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1683AAE-3006-4EBF-9275-0162559D86DB}" type="slidenum">
              <a:rPr lang="en-US" altLang="en-US"/>
              <a:pPr/>
              <a:t>24</a:t>
            </a:fld>
            <a:endParaRPr lang="en-US" altLang="en-US"/>
          </a:p>
        </p:txBody>
      </p:sp>
      <p:sp>
        <p:nvSpPr>
          <p:cNvPr id="480258" name="Rectangle 2">
            <a:extLst>
              <a:ext uri="{FF2B5EF4-FFF2-40B4-BE49-F238E27FC236}">
                <a16:creationId xmlns:a16="http://schemas.microsoft.com/office/drawing/2014/main" id="{B18512A4-7D63-B081-5706-793F29269D7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ln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5159" tIns="46744" rIns="95159" bIns="46744"/>
          <a:lstStyle/>
          <a:p>
            <a:endParaRPr lang="en-US" altLang="en-US"/>
          </a:p>
        </p:txBody>
      </p:sp>
      <p:sp>
        <p:nvSpPr>
          <p:cNvPr id="480259" name="Rectangle 3">
            <a:extLst>
              <a:ext uri="{FF2B5EF4-FFF2-40B4-BE49-F238E27FC236}">
                <a16:creationId xmlns:a16="http://schemas.microsoft.com/office/drawing/2014/main" id="{84662DF3-0DD2-2F48-3DAC-9C774CF58B07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xfrm>
            <a:off x="1271588" y="728663"/>
            <a:ext cx="4776787" cy="3582987"/>
          </a:xfrm>
          <a:ln w="12700" cap="flat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>
            <a:extLst>
              <a:ext uri="{FF2B5EF4-FFF2-40B4-BE49-F238E27FC236}">
                <a16:creationId xmlns:a16="http://schemas.microsoft.com/office/drawing/2014/main" id="{8E29A046-6942-8F28-0392-4A04C80A4D9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FB0AE0A-E88A-4F06-A659-A2086C0DD406}" type="slidenum">
              <a:rPr lang="en-US" altLang="en-US"/>
              <a:pPr/>
              <a:t>29</a:t>
            </a:fld>
            <a:endParaRPr lang="en-US" altLang="en-US"/>
          </a:p>
        </p:txBody>
      </p:sp>
      <p:sp>
        <p:nvSpPr>
          <p:cNvPr id="512002" name="Rectangle 2">
            <a:extLst>
              <a:ext uri="{FF2B5EF4-FFF2-40B4-BE49-F238E27FC236}">
                <a16:creationId xmlns:a16="http://schemas.microsoft.com/office/drawing/2014/main" id="{89854BE5-6CCC-E349-4543-29B54D06DBD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ln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5167" tIns="46748" rIns="95167" bIns="46748"/>
          <a:lstStyle/>
          <a:p>
            <a:endParaRPr lang="en-US" altLang="en-US"/>
          </a:p>
        </p:txBody>
      </p:sp>
      <p:sp>
        <p:nvSpPr>
          <p:cNvPr id="512003" name="Rectangle 3">
            <a:extLst>
              <a:ext uri="{FF2B5EF4-FFF2-40B4-BE49-F238E27FC236}">
                <a16:creationId xmlns:a16="http://schemas.microsoft.com/office/drawing/2014/main" id="{7E3549B9-2DCE-70CB-BCDF-2881C5C5D865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xfrm>
            <a:off x="1271588" y="728663"/>
            <a:ext cx="4776787" cy="3582987"/>
          </a:xfrm>
          <a:ln w="12700" cap="flat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>
            <a:extLst>
              <a:ext uri="{FF2B5EF4-FFF2-40B4-BE49-F238E27FC236}">
                <a16:creationId xmlns:a16="http://schemas.microsoft.com/office/drawing/2014/main" id="{443260C1-56C6-C804-BE8E-9E1B5C707C0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D0205A9-D7C6-41A1-B576-88C9BB4F8C13}" type="slidenum">
              <a:rPr lang="en-US" altLang="en-US"/>
              <a:pPr/>
              <a:t>30</a:t>
            </a:fld>
            <a:endParaRPr lang="en-US" altLang="en-US"/>
          </a:p>
        </p:txBody>
      </p:sp>
      <p:sp>
        <p:nvSpPr>
          <p:cNvPr id="487426" name="Rectangle 2">
            <a:extLst>
              <a:ext uri="{FF2B5EF4-FFF2-40B4-BE49-F238E27FC236}">
                <a16:creationId xmlns:a16="http://schemas.microsoft.com/office/drawing/2014/main" id="{B2503C8E-C26C-39DB-899D-081674ADECD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ln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5167" tIns="46748" rIns="95167" bIns="46748"/>
          <a:lstStyle/>
          <a:p>
            <a:endParaRPr lang="en-US" altLang="en-US"/>
          </a:p>
        </p:txBody>
      </p:sp>
      <p:sp>
        <p:nvSpPr>
          <p:cNvPr id="487427" name="Rectangle 3">
            <a:extLst>
              <a:ext uri="{FF2B5EF4-FFF2-40B4-BE49-F238E27FC236}">
                <a16:creationId xmlns:a16="http://schemas.microsoft.com/office/drawing/2014/main" id="{C306FE47-6F3E-86DA-828A-69E14D05F321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xfrm>
            <a:off x="1271588" y="728663"/>
            <a:ext cx="4776787" cy="3582987"/>
          </a:xfrm>
          <a:ln w="12700" cap="flat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>
            <a:extLst>
              <a:ext uri="{FF2B5EF4-FFF2-40B4-BE49-F238E27FC236}">
                <a16:creationId xmlns:a16="http://schemas.microsoft.com/office/drawing/2014/main" id="{B2E73404-780E-0C75-53EA-E43F5CD469B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DCEAD29-F185-4F9F-A0E1-BD8EFA1B758E}" type="slidenum">
              <a:rPr lang="en-US" altLang="en-US"/>
              <a:pPr/>
              <a:t>2</a:t>
            </a:fld>
            <a:endParaRPr lang="en-US" altLang="en-US"/>
          </a:p>
        </p:txBody>
      </p:sp>
      <p:sp>
        <p:nvSpPr>
          <p:cNvPr id="461826" name="Rectangle 2">
            <a:extLst>
              <a:ext uri="{FF2B5EF4-FFF2-40B4-BE49-F238E27FC236}">
                <a16:creationId xmlns:a16="http://schemas.microsoft.com/office/drawing/2014/main" id="{F8093062-ED0C-6DD9-9836-FC238301766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ln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5167" tIns="46748" rIns="95167" bIns="46748"/>
          <a:lstStyle/>
          <a:p>
            <a:endParaRPr lang="en-US" altLang="en-US"/>
          </a:p>
        </p:txBody>
      </p:sp>
      <p:sp>
        <p:nvSpPr>
          <p:cNvPr id="461827" name="Rectangle 3">
            <a:extLst>
              <a:ext uri="{FF2B5EF4-FFF2-40B4-BE49-F238E27FC236}">
                <a16:creationId xmlns:a16="http://schemas.microsoft.com/office/drawing/2014/main" id="{95A0B0AD-5B84-3133-23BB-9ED6F00128BE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xfrm>
            <a:off x="1271588" y="728663"/>
            <a:ext cx="4776787" cy="3582987"/>
          </a:xfrm>
          <a:ln w="12700" cap="flat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>
            <a:extLst>
              <a:ext uri="{FF2B5EF4-FFF2-40B4-BE49-F238E27FC236}">
                <a16:creationId xmlns:a16="http://schemas.microsoft.com/office/drawing/2014/main" id="{1224AF9E-BCCD-3757-AA70-E39EC49FFAB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E1C75DE-03AF-4FD6-8556-06E035145248}" type="slidenum">
              <a:rPr lang="en-US" altLang="en-US"/>
              <a:pPr/>
              <a:t>3</a:t>
            </a:fld>
            <a:endParaRPr lang="en-US" altLang="en-US"/>
          </a:p>
        </p:txBody>
      </p:sp>
      <p:sp>
        <p:nvSpPr>
          <p:cNvPr id="463874" name="Rectangle 2">
            <a:extLst>
              <a:ext uri="{FF2B5EF4-FFF2-40B4-BE49-F238E27FC236}">
                <a16:creationId xmlns:a16="http://schemas.microsoft.com/office/drawing/2014/main" id="{96D6D4D6-3E86-7B4D-2E82-4B72D1E8AFE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ln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5167" tIns="46748" rIns="95167" bIns="46748"/>
          <a:lstStyle/>
          <a:p>
            <a:endParaRPr lang="en-US" altLang="en-US"/>
          </a:p>
        </p:txBody>
      </p:sp>
      <p:sp>
        <p:nvSpPr>
          <p:cNvPr id="463875" name="Rectangle 3">
            <a:extLst>
              <a:ext uri="{FF2B5EF4-FFF2-40B4-BE49-F238E27FC236}">
                <a16:creationId xmlns:a16="http://schemas.microsoft.com/office/drawing/2014/main" id="{FA43D0BE-FF84-252E-E961-E15AF2E23B45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xfrm>
            <a:off x="1271588" y="728663"/>
            <a:ext cx="4776787" cy="3582987"/>
          </a:xfrm>
          <a:ln w="12700" cap="flat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>
            <a:extLst>
              <a:ext uri="{FF2B5EF4-FFF2-40B4-BE49-F238E27FC236}">
                <a16:creationId xmlns:a16="http://schemas.microsoft.com/office/drawing/2014/main" id="{B462F9B8-28C8-F67B-CDE4-D75AEA15011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EFEA600-25C5-4FDB-B0F4-02047D327F5A}" type="slidenum">
              <a:rPr lang="en-US" altLang="en-US"/>
              <a:pPr/>
              <a:t>10</a:t>
            </a:fld>
            <a:endParaRPr lang="en-US" altLang="en-US"/>
          </a:p>
        </p:txBody>
      </p:sp>
      <p:sp>
        <p:nvSpPr>
          <p:cNvPr id="316418" name="Rectangle 1026">
            <a:extLst>
              <a:ext uri="{FF2B5EF4-FFF2-40B4-BE49-F238E27FC236}">
                <a16:creationId xmlns:a16="http://schemas.microsoft.com/office/drawing/2014/main" id="{0F2086D6-C1A9-ECBB-47B9-877BA2272036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 bwMode="auto">
          <a:xfrm>
            <a:off x="1258888" y="720725"/>
            <a:ext cx="4799012" cy="359886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>
            <a:extLst>
              <a:ext uri="{FF2B5EF4-FFF2-40B4-BE49-F238E27FC236}">
                <a16:creationId xmlns:a16="http://schemas.microsoft.com/office/drawing/2014/main" id="{0EAF72D9-EBEA-2996-536A-B74DA1D049C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DB57540-7155-467D-8B2B-D40B1B4C18E0}" type="slidenum">
              <a:rPr lang="en-US" altLang="en-US"/>
              <a:pPr/>
              <a:t>13</a:t>
            </a:fld>
            <a:endParaRPr lang="en-US" altLang="en-US"/>
          </a:p>
        </p:txBody>
      </p:sp>
      <p:sp>
        <p:nvSpPr>
          <p:cNvPr id="505858" name="Rectangle 2">
            <a:extLst>
              <a:ext uri="{FF2B5EF4-FFF2-40B4-BE49-F238E27FC236}">
                <a16:creationId xmlns:a16="http://schemas.microsoft.com/office/drawing/2014/main" id="{B9D6E00D-F555-F870-4A56-738F8BA591E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ln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5167" tIns="46748" rIns="95167" bIns="46748"/>
          <a:lstStyle/>
          <a:p>
            <a:endParaRPr lang="en-US" altLang="en-US"/>
          </a:p>
        </p:txBody>
      </p:sp>
      <p:sp>
        <p:nvSpPr>
          <p:cNvPr id="505859" name="Rectangle 3">
            <a:extLst>
              <a:ext uri="{FF2B5EF4-FFF2-40B4-BE49-F238E27FC236}">
                <a16:creationId xmlns:a16="http://schemas.microsoft.com/office/drawing/2014/main" id="{CC3D99A2-776C-C748-D353-318CF191A4D7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xfrm>
            <a:off x="1271588" y="728663"/>
            <a:ext cx="4776787" cy="3582987"/>
          </a:xfrm>
          <a:ln w="12700" cap="flat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>
            <a:extLst>
              <a:ext uri="{FF2B5EF4-FFF2-40B4-BE49-F238E27FC236}">
                <a16:creationId xmlns:a16="http://schemas.microsoft.com/office/drawing/2014/main" id="{1ACAAC36-0876-9FF3-4A19-26280157A1E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0E5FB0E-4679-4B7D-A6A3-90B4F72F191B}" type="slidenum">
              <a:rPr lang="en-US" altLang="en-US"/>
              <a:pPr/>
              <a:t>14</a:t>
            </a:fld>
            <a:endParaRPr lang="en-US" altLang="en-US"/>
          </a:p>
        </p:txBody>
      </p:sp>
      <p:sp>
        <p:nvSpPr>
          <p:cNvPr id="514050" name="Rectangle 2">
            <a:extLst>
              <a:ext uri="{FF2B5EF4-FFF2-40B4-BE49-F238E27FC236}">
                <a16:creationId xmlns:a16="http://schemas.microsoft.com/office/drawing/2014/main" id="{07B8F37B-9FDB-5D96-4CFD-A765186A4725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xfrm>
            <a:off x="1257300" y="717550"/>
            <a:ext cx="4800600" cy="3600450"/>
          </a:xfrm>
          <a:ln/>
        </p:spPr>
      </p:sp>
      <p:sp>
        <p:nvSpPr>
          <p:cNvPr id="514051" name="Rectangle 3">
            <a:extLst>
              <a:ext uri="{FF2B5EF4-FFF2-40B4-BE49-F238E27FC236}">
                <a16:creationId xmlns:a16="http://schemas.microsoft.com/office/drawing/2014/main" id="{C159E6F7-A9F8-7549-389E-14D9D63B3DF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74725" y="4560888"/>
            <a:ext cx="5365750" cy="4322762"/>
          </a:xfrm>
        </p:spPr>
        <p:txBody>
          <a:bodyPr lIns="95135" tIns="47567" rIns="95135" bIns="47567"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>
            <a:extLst>
              <a:ext uri="{FF2B5EF4-FFF2-40B4-BE49-F238E27FC236}">
                <a16:creationId xmlns:a16="http://schemas.microsoft.com/office/drawing/2014/main" id="{F9C55756-4CFA-D659-1184-1E84080F53E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53E3CA0-F4F2-4F94-B600-D74E17D7AFF8}" type="slidenum">
              <a:rPr lang="en-US" altLang="en-US"/>
              <a:pPr/>
              <a:t>15</a:t>
            </a:fld>
            <a:endParaRPr lang="en-US" altLang="en-US"/>
          </a:p>
        </p:txBody>
      </p:sp>
      <p:sp>
        <p:nvSpPr>
          <p:cNvPr id="347138" name="Rectangle 2050">
            <a:extLst>
              <a:ext uri="{FF2B5EF4-FFF2-40B4-BE49-F238E27FC236}">
                <a16:creationId xmlns:a16="http://schemas.microsoft.com/office/drawing/2014/main" id="{AA7C4806-163A-4B40-65B8-10C1D75F687F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 bwMode="auto">
          <a:xfrm>
            <a:off x="976313" y="4560888"/>
            <a:ext cx="5362575" cy="4319587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5159" tIns="46744" rIns="95159" bIns="46744"/>
          <a:lstStyle/>
          <a:p>
            <a:endParaRPr lang="en-US" altLang="en-US"/>
          </a:p>
        </p:txBody>
      </p:sp>
      <p:sp>
        <p:nvSpPr>
          <p:cNvPr id="347139" name="Rectangle 2051">
            <a:extLst>
              <a:ext uri="{FF2B5EF4-FFF2-40B4-BE49-F238E27FC236}">
                <a16:creationId xmlns:a16="http://schemas.microsoft.com/office/drawing/2014/main" id="{E8804EC4-BF54-CC86-73CC-0568138E0A2B}"/>
              </a:ext>
            </a:extLst>
          </p:cNvPr>
          <p:cNvSpPr>
            <a:spLocks noChangeArrowheads="1"/>
          </p:cNvSpPr>
          <p:nvPr>
            <p:ph type="sldImg"/>
          </p:nvPr>
        </p:nvSpPr>
        <p:spPr bwMode="auto">
          <a:xfrm>
            <a:off x="1271588" y="728663"/>
            <a:ext cx="4776787" cy="3582987"/>
          </a:xfrm>
          <a:prstGeom prst="rect">
            <a:avLst/>
          </a:prstGeom>
          <a:noFill/>
          <a:ln w="12700" cap="flat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>
            <a:extLst>
              <a:ext uri="{FF2B5EF4-FFF2-40B4-BE49-F238E27FC236}">
                <a16:creationId xmlns:a16="http://schemas.microsoft.com/office/drawing/2014/main" id="{34F861EB-7E3F-1802-238A-8014C690EA9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901D9D1-0A54-4CE1-9053-F5A606FCA559}" type="slidenum">
              <a:rPr lang="en-US" altLang="en-US"/>
              <a:pPr/>
              <a:t>16</a:t>
            </a:fld>
            <a:endParaRPr lang="en-US" altLang="en-US"/>
          </a:p>
        </p:txBody>
      </p:sp>
      <p:sp>
        <p:nvSpPr>
          <p:cNvPr id="401410" name="Rectangle 2">
            <a:extLst>
              <a:ext uri="{FF2B5EF4-FFF2-40B4-BE49-F238E27FC236}">
                <a16:creationId xmlns:a16="http://schemas.microsoft.com/office/drawing/2014/main" id="{C316EE90-7DC8-FB49-94F8-41B5D86B1902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 bwMode="auto">
          <a:xfrm>
            <a:off x="976313" y="4560888"/>
            <a:ext cx="5362575" cy="4319587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5159" tIns="46744" rIns="95159" bIns="46744"/>
          <a:lstStyle/>
          <a:p>
            <a:endParaRPr lang="en-US" altLang="en-US"/>
          </a:p>
        </p:txBody>
      </p:sp>
      <p:sp>
        <p:nvSpPr>
          <p:cNvPr id="401411" name="Rectangle 3">
            <a:extLst>
              <a:ext uri="{FF2B5EF4-FFF2-40B4-BE49-F238E27FC236}">
                <a16:creationId xmlns:a16="http://schemas.microsoft.com/office/drawing/2014/main" id="{CA470F03-5F26-0DC3-2372-216D9C4C4DFF}"/>
              </a:ext>
            </a:extLst>
          </p:cNvPr>
          <p:cNvSpPr>
            <a:spLocks noChangeArrowheads="1"/>
          </p:cNvSpPr>
          <p:nvPr>
            <p:ph type="sldImg"/>
          </p:nvPr>
        </p:nvSpPr>
        <p:spPr bwMode="auto">
          <a:xfrm>
            <a:off x="1271588" y="728663"/>
            <a:ext cx="4776787" cy="3582987"/>
          </a:xfrm>
          <a:prstGeom prst="rect">
            <a:avLst/>
          </a:prstGeom>
          <a:noFill/>
          <a:ln w="12700" cap="flat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>
            <a:extLst>
              <a:ext uri="{FF2B5EF4-FFF2-40B4-BE49-F238E27FC236}">
                <a16:creationId xmlns:a16="http://schemas.microsoft.com/office/drawing/2014/main" id="{E7BF694E-238C-ABAF-312C-5971D8BA047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8C2F0F3-D917-4CBA-900F-828372865751}" type="slidenum">
              <a:rPr lang="en-US" altLang="en-US"/>
              <a:pPr/>
              <a:t>17</a:t>
            </a:fld>
            <a:endParaRPr lang="en-US" altLang="en-US"/>
          </a:p>
        </p:txBody>
      </p:sp>
      <p:sp>
        <p:nvSpPr>
          <p:cNvPr id="405506" name="Rectangle 2">
            <a:extLst>
              <a:ext uri="{FF2B5EF4-FFF2-40B4-BE49-F238E27FC236}">
                <a16:creationId xmlns:a16="http://schemas.microsoft.com/office/drawing/2014/main" id="{8DE4E08E-1F6E-D5ED-3ED8-372271DC2CD8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 bwMode="auto">
          <a:xfrm>
            <a:off x="976313" y="4560888"/>
            <a:ext cx="5362575" cy="4319587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5167" tIns="46748" rIns="95167" bIns="46748"/>
          <a:lstStyle/>
          <a:p>
            <a:endParaRPr lang="en-US" altLang="en-US"/>
          </a:p>
        </p:txBody>
      </p:sp>
      <p:sp>
        <p:nvSpPr>
          <p:cNvPr id="405507" name="Rectangle 3">
            <a:extLst>
              <a:ext uri="{FF2B5EF4-FFF2-40B4-BE49-F238E27FC236}">
                <a16:creationId xmlns:a16="http://schemas.microsoft.com/office/drawing/2014/main" id="{EC926D89-8520-0739-5A7B-30B6AC05A533}"/>
              </a:ext>
            </a:extLst>
          </p:cNvPr>
          <p:cNvSpPr>
            <a:spLocks noChangeArrowheads="1"/>
          </p:cNvSpPr>
          <p:nvPr>
            <p:ph type="sldImg"/>
          </p:nvPr>
        </p:nvSpPr>
        <p:spPr bwMode="auto">
          <a:xfrm>
            <a:off x="1271588" y="728663"/>
            <a:ext cx="4776787" cy="3582987"/>
          </a:xfrm>
          <a:prstGeom prst="rect">
            <a:avLst/>
          </a:prstGeom>
          <a:noFill/>
          <a:ln w="12700" cap="flat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E19177-D597-2818-AA53-48DB9962816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3075443-BE07-686A-E7DC-0C7AAF077CD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1217446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89976D-7B97-696B-F9DD-305D5020BA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6BFBE5C-F302-77F5-E64E-6B01C582265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3588810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AFCFF0F-02E3-ED5B-21A2-FF8352310A4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7C1411A-329D-1A06-1225-E95049F506A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023319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362D51-AC27-2367-EC86-DB6C0DA22C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379884F-FC33-89CE-31D1-CADCED1C69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4228753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E95FD2-51D2-1050-FEE1-1DA481F27F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CD1CE3D-9B9F-13E7-69F2-B73BD64999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324436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E59292-D462-C8D0-6212-1818997AF5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231082-D12A-6324-698B-A44C058724A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80144C7-5BD6-7B8A-DCF0-9C66CA40C71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305931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2CAC43-B4BE-7B89-9E90-98FB688A21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89EB1AD-AF2B-C940-0D38-1EA56202A9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B21F9EA-B760-59EF-68E6-E57DEAF9ADB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A5ED438-55EC-C33A-E646-B5981E9921F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1640E3-D7C0-33CA-BBEA-5FC12512E9C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082644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158136-BD18-C151-FCE5-D505DFC96B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5361855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18960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18E874-63EF-3D5A-163A-DE5D40308C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7A624C6-A8B9-07A8-206C-1F76719714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3858E00-BEE3-0206-323E-5888D85B7A1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668178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94EB75-ECA2-175A-2116-9EAB872FD2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AEA4B72-16FB-63BC-7AA9-EDC3DA6F86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433B09B-AB8B-EA4A-2107-D6811B226EC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734001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w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9" name="Picture 25">
            <a:extLst>
              <a:ext uri="{FF2B5EF4-FFF2-40B4-BE49-F238E27FC236}">
                <a16:creationId xmlns:a16="http://schemas.microsoft.com/office/drawing/2014/main" id="{D8D8D8E4-D06C-C8EC-2D83-62126844CE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8" y="76200"/>
            <a:ext cx="1293812" cy="1295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50" name="Line 26">
            <a:extLst>
              <a:ext uri="{FF2B5EF4-FFF2-40B4-BE49-F238E27FC236}">
                <a16:creationId xmlns:a16="http://schemas.microsoft.com/office/drawing/2014/main" id="{255E5300-7CBA-5A4F-1A1E-5DF500B99A31}"/>
              </a:ext>
            </a:extLst>
          </p:cNvPr>
          <p:cNvSpPr>
            <a:spLocks noChangeShapeType="1"/>
          </p:cNvSpPr>
          <p:nvPr/>
        </p:nvSpPr>
        <p:spPr bwMode="auto">
          <a:xfrm>
            <a:off x="1517650" y="1371600"/>
            <a:ext cx="6019800" cy="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3634" name="Rectangle 2">
            <a:extLst>
              <a:ext uri="{FF2B5EF4-FFF2-40B4-BE49-F238E27FC236}">
                <a16:creationId xmlns:a16="http://schemas.microsoft.com/office/drawing/2014/main" id="{1B36D658-52EF-82DB-7235-EC0C4617436F}"/>
              </a:ext>
            </a:extLst>
          </p:cNvPr>
          <p:cNvSpPr>
            <a:spLocks noChangeArrowheads="1"/>
          </p:cNvSpPr>
          <p:nvPr>
            <p:ph type="title"/>
          </p:nvPr>
        </p:nvSpPr>
        <p:spPr bwMode="auto">
          <a:xfrm>
            <a:off x="990600" y="228600"/>
            <a:ext cx="7772400" cy="11430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r>
              <a:rPr lang="en-US" altLang="en-US" sz="4000">
                <a:latin typeface="Arial" panose="020B0604020202020204" pitchFamily="34" charset="0"/>
              </a:rPr>
              <a:t>North Carolina </a:t>
            </a:r>
            <a:br>
              <a:rPr lang="en-US" altLang="en-US" sz="4000">
                <a:latin typeface="Arial" panose="020B0604020202020204" pitchFamily="34" charset="0"/>
              </a:rPr>
            </a:br>
            <a:r>
              <a:rPr lang="en-US" altLang="en-US" sz="4000">
                <a:latin typeface="Arial" panose="020B0604020202020204" pitchFamily="34" charset="0"/>
              </a:rPr>
              <a:t>National Guard</a:t>
            </a:r>
            <a:endParaRPr lang="en-US" altLang="en-US" sz="4000" b="1" u="sng"/>
          </a:p>
        </p:txBody>
      </p:sp>
      <p:sp>
        <p:nvSpPr>
          <p:cNvPr id="453635" name="Rectangle 3">
            <a:extLst>
              <a:ext uri="{FF2B5EF4-FFF2-40B4-BE49-F238E27FC236}">
                <a16:creationId xmlns:a16="http://schemas.microsoft.com/office/drawing/2014/main" id="{DA8D9267-302A-8CF5-6AD5-4BA678D77268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 bwMode="auto">
          <a:xfrm>
            <a:off x="228600" y="1752600"/>
            <a:ext cx="8610600" cy="4876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>
              <a:buSzPct val="50000"/>
              <a:buFont typeface="Wingdings" panose="05000000000000000000" pitchFamily="2" charset="2"/>
              <a:buChar char="l"/>
            </a:pPr>
            <a:endParaRPr lang="en-US" altLang="en-US">
              <a:latin typeface="Arial" panose="020B0604020202020204" pitchFamily="34" charset="0"/>
            </a:endParaRPr>
          </a:p>
          <a:p>
            <a:pPr>
              <a:buSzPct val="50000"/>
              <a:buFont typeface="Wingdings" panose="05000000000000000000" pitchFamily="2" charset="2"/>
              <a:buChar char="l"/>
            </a:pPr>
            <a:endParaRPr lang="en-US" altLang="en-US">
              <a:latin typeface="Arial" panose="020B0604020202020204" pitchFamily="34" charset="0"/>
            </a:endParaRPr>
          </a:p>
          <a:p>
            <a:pPr>
              <a:buSzPct val="50000"/>
              <a:buFont typeface="Wingdings" panose="05000000000000000000" pitchFamily="2" charset="2"/>
              <a:buChar char="l"/>
            </a:pPr>
            <a:endParaRPr lang="en-US" altLang="en-US">
              <a:latin typeface="Arial" panose="020B0604020202020204" pitchFamily="34" charset="0"/>
            </a:endParaRPr>
          </a:p>
          <a:p>
            <a:pPr>
              <a:buSzPct val="50000"/>
              <a:buFont typeface="Wingdings" panose="05000000000000000000" pitchFamily="2" charset="2"/>
              <a:buChar char="l"/>
            </a:pPr>
            <a:endParaRPr lang="en-US" altLang="en-US">
              <a:latin typeface="Arial" panose="020B0604020202020204" pitchFamily="34" charset="0"/>
            </a:endParaRPr>
          </a:p>
          <a:p>
            <a:pPr>
              <a:buSzPct val="50000"/>
              <a:buFont typeface="Wingdings" panose="05000000000000000000" pitchFamily="2" charset="2"/>
              <a:buChar char="l"/>
            </a:pPr>
            <a:endParaRPr lang="en-US" altLang="en-US">
              <a:latin typeface="Arial" panose="020B0604020202020204" pitchFamily="34" charset="0"/>
            </a:endParaRPr>
          </a:p>
          <a:p>
            <a:pPr>
              <a:buSzPct val="50000"/>
              <a:buFont typeface="Wingdings" panose="05000000000000000000" pitchFamily="2" charset="2"/>
              <a:buChar char="l"/>
            </a:pPr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453636" name="Rectangle 4">
            <a:extLst>
              <a:ext uri="{FF2B5EF4-FFF2-40B4-BE49-F238E27FC236}">
                <a16:creationId xmlns:a16="http://schemas.microsoft.com/office/drawing/2014/main" id="{18E75D6E-5AE0-5249-C16D-BE17ED93C88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1600200"/>
            <a:ext cx="9067800" cy="556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en-US" altLang="en-US" sz="2000">
              <a:latin typeface="Arial" panose="020B0604020202020204" pitchFamily="34" charset="0"/>
            </a:endParaRPr>
          </a:p>
        </p:txBody>
      </p:sp>
      <p:pic>
        <p:nvPicPr>
          <p:cNvPr id="453637" name="Picture 5">
            <a:extLst>
              <a:ext uri="{FF2B5EF4-FFF2-40B4-BE49-F238E27FC236}">
                <a16:creationId xmlns:a16="http://schemas.microsoft.com/office/drawing/2014/main" id="{99AF94CB-B264-CE9F-B973-A187CFEE93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8" y="76200"/>
            <a:ext cx="1293812" cy="1295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53638" name="Line 6">
            <a:extLst>
              <a:ext uri="{FF2B5EF4-FFF2-40B4-BE49-F238E27FC236}">
                <a16:creationId xmlns:a16="http://schemas.microsoft.com/office/drawing/2014/main" id="{98A82B90-F4F0-8BA6-2AF4-ABD9EA0BEB0C}"/>
              </a:ext>
            </a:extLst>
          </p:cNvPr>
          <p:cNvSpPr>
            <a:spLocks noChangeShapeType="1"/>
          </p:cNvSpPr>
          <p:nvPr/>
        </p:nvSpPr>
        <p:spPr bwMode="auto">
          <a:xfrm>
            <a:off x="1517650" y="1371600"/>
            <a:ext cx="6019800" cy="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53639" name="Text Box 7">
            <a:extLst>
              <a:ext uri="{FF2B5EF4-FFF2-40B4-BE49-F238E27FC236}">
                <a16:creationId xmlns:a16="http://schemas.microsoft.com/office/drawing/2014/main" id="{EC742B72-AF49-B5FD-1598-D677045FCC1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4800" y="1795463"/>
            <a:ext cx="8610600" cy="4814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en-US" sz="5400" i="1">
                <a:solidFill>
                  <a:srgbClr val="FF3300"/>
                </a:solidFill>
                <a:latin typeface="Arial" panose="020B0604020202020204" pitchFamily="34" charset="0"/>
              </a:rPr>
              <a:t>Leading Change: </a:t>
            </a:r>
          </a:p>
          <a:p>
            <a:pPr algn="ctr"/>
            <a:r>
              <a:rPr lang="en-US" altLang="en-US" sz="5400" i="1">
                <a:solidFill>
                  <a:srgbClr val="FF3300"/>
                </a:solidFill>
                <a:latin typeface="Arial" panose="020B0604020202020204" pitchFamily="34" charset="0"/>
              </a:rPr>
              <a:t>Vision Driven Strategic Planning</a:t>
            </a:r>
          </a:p>
          <a:p>
            <a:pPr algn="ctr"/>
            <a:endParaRPr lang="en-US" altLang="en-US" sz="4000" i="1">
              <a:solidFill>
                <a:srgbClr val="FF3300"/>
              </a:solidFill>
              <a:latin typeface="Arial" panose="020B0604020202020204" pitchFamily="34" charset="0"/>
            </a:endParaRPr>
          </a:p>
          <a:p>
            <a:pPr algn="ctr"/>
            <a:endParaRPr lang="en-US" altLang="en-US" sz="2800">
              <a:latin typeface="Arial" panose="020B0604020202020204" pitchFamily="34" charset="0"/>
            </a:endParaRPr>
          </a:p>
          <a:p>
            <a:pPr algn="ctr"/>
            <a:r>
              <a:rPr lang="en-US" altLang="en-US" sz="2800">
                <a:latin typeface="Arial" panose="020B0604020202020204" pitchFamily="34" charset="0"/>
              </a:rPr>
              <a:t>COL Wayland Parker</a:t>
            </a:r>
          </a:p>
          <a:p>
            <a:pPr algn="ctr"/>
            <a:r>
              <a:rPr lang="en-US" altLang="en-US" sz="2800">
                <a:latin typeface="Arial" panose="020B0604020202020204" pitchFamily="34" charset="0"/>
              </a:rPr>
              <a:t>LTC William Ratliff</a:t>
            </a:r>
          </a:p>
          <a:p>
            <a:pPr algn="ctr"/>
            <a:r>
              <a:rPr lang="en-US" altLang="en-US" sz="2400">
                <a:latin typeface="Arial" panose="020B0604020202020204" pitchFamily="34" charset="0"/>
              </a:rPr>
              <a:t>9 October 2004</a:t>
            </a:r>
          </a:p>
        </p:txBody>
      </p:sp>
    </p:spTree>
  </p:cSld>
  <p:clrMapOvr>
    <a:masterClrMapping/>
  </p:clrMapOvr>
  <p:transition advTm="12029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395" name="Text Box 3">
            <a:extLst>
              <a:ext uri="{FF2B5EF4-FFF2-40B4-BE49-F238E27FC236}">
                <a16:creationId xmlns:a16="http://schemas.microsoft.com/office/drawing/2014/main" id="{337977E9-6283-C6D6-3ABB-365C463CDD7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4800" y="3054350"/>
            <a:ext cx="2190750" cy="309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eaLnBrk="1" hangingPunct="1">
              <a:lnSpc>
                <a:spcPct val="75000"/>
              </a:lnSpc>
              <a:spcBef>
                <a:spcPct val="30000"/>
              </a:spcBef>
            </a:pPr>
            <a:r>
              <a:rPr lang="en-US" altLang="en-US" sz="1900" b="1">
                <a:latin typeface="Helvetica" panose="020B0604020202020204" pitchFamily="34" charset="0"/>
              </a:rPr>
              <a:t>Adjutant General</a:t>
            </a:r>
            <a:endParaRPr lang="en-US" altLang="en-US" sz="2400" b="1"/>
          </a:p>
        </p:txBody>
      </p:sp>
      <p:sp>
        <p:nvSpPr>
          <p:cNvPr id="315396" name="Text Box 4">
            <a:extLst>
              <a:ext uri="{FF2B5EF4-FFF2-40B4-BE49-F238E27FC236}">
                <a16:creationId xmlns:a16="http://schemas.microsoft.com/office/drawing/2014/main" id="{5C985534-1E87-2CA0-2421-FBFEB9071B3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3670300"/>
            <a:ext cx="2495550" cy="309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algn="r" eaLnBrk="1" hangingPunct="1">
              <a:lnSpc>
                <a:spcPct val="75000"/>
              </a:lnSpc>
              <a:spcBef>
                <a:spcPct val="30000"/>
              </a:spcBef>
            </a:pPr>
            <a:r>
              <a:rPr lang="en-US" altLang="en-US" sz="1900" b="1">
                <a:latin typeface="Helvetica" panose="020B0604020202020204" pitchFamily="34" charset="0"/>
              </a:rPr>
              <a:t>Primary Staff</a:t>
            </a:r>
            <a:endParaRPr lang="en-US" altLang="en-US" sz="2400" b="1"/>
          </a:p>
        </p:txBody>
      </p:sp>
      <p:sp>
        <p:nvSpPr>
          <p:cNvPr id="315397" name="Text Box 5">
            <a:extLst>
              <a:ext uri="{FF2B5EF4-FFF2-40B4-BE49-F238E27FC236}">
                <a16:creationId xmlns:a16="http://schemas.microsoft.com/office/drawing/2014/main" id="{7BA59631-10EA-125A-6505-9D4AF119E64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66800" y="4191000"/>
            <a:ext cx="1314450" cy="309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r" eaLnBrk="1" hangingPunct="1">
              <a:lnSpc>
                <a:spcPct val="75000"/>
              </a:lnSpc>
              <a:spcBef>
                <a:spcPct val="30000"/>
              </a:spcBef>
            </a:pPr>
            <a:r>
              <a:rPr lang="en-US" altLang="en-US" sz="1900" b="1">
                <a:latin typeface="Helvetica" panose="020B0604020202020204" pitchFamily="34" charset="0"/>
              </a:rPr>
              <a:t>Managers</a:t>
            </a:r>
            <a:endParaRPr lang="en-US" altLang="en-US" sz="2400" b="1"/>
          </a:p>
        </p:txBody>
      </p:sp>
      <p:sp>
        <p:nvSpPr>
          <p:cNvPr id="315398" name="Text Box 6">
            <a:extLst>
              <a:ext uri="{FF2B5EF4-FFF2-40B4-BE49-F238E27FC236}">
                <a16:creationId xmlns:a16="http://schemas.microsoft.com/office/drawing/2014/main" id="{B0E18ED7-2878-E0A7-C8F6-FF403ADAAA0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9163" y="4743450"/>
            <a:ext cx="1576387" cy="309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r" eaLnBrk="1" hangingPunct="1">
              <a:lnSpc>
                <a:spcPct val="75000"/>
              </a:lnSpc>
              <a:spcBef>
                <a:spcPct val="30000"/>
              </a:spcBef>
            </a:pPr>
            <a:r>
              <a:rPr lang="en-US" altLang="en-US" sz="1900" b="1">
                <a:latin typeface="Helvetica" panose="020B0604020202020204" pitchFamily="34" charset="0"/>
              </a:rPr>
              <a:t>Supervisors</a:t>
            </a:r>
            <a:endParaRPr lang="en-US" altLang="en-US" sz="2400" b="1"/>
          </a:p>
        </p:txBody>
      </p:sp>
      <p:sp>
        <p:nvSpPr>
          <p:cNvPr id="315399" name="Text Box 7">
            <a:extLst>
              <a:ext uri="{FF2B5EF4-FFF2-40B4-BE49-F238E27FC236}">
                <a16:creationId xmlns:a16="http://schemas.microsoft.com/office/drawing/2014/main" id="{95A111DD-C4ED-411E-62D7-5A5CCAA8E50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44613" y="5278438"/>
            <a:ext cx="1150937" cy="309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r" eaLnBrk="1" hangingPunct="1">
              <a:lnSpc>
                <a:spcPct val="75000"/>
              </a:lnSpc>
              <a:spcBef>
                <a:spcPct val="30000"/>
              </a:spcBef>
            </a:pPr>
            <a:r>
              <a:rPr lang="en-US" altLang="en-US" sz="1900" b="1">
                <a:latin typeface="Helvetica" panose="020B0604020202020204" pitchFamily="34" charset="0"/>
              </a:rPr>
              <a:t>Workers</a:t>
            </a:r>
            <a:endParaRPr lang="en-US" altLang="en-US" sz="2400" b="1"/>
          </a:p>
        </p:txBody>
      </p:sp>
      <p:sp>
        <p:nvSpPr>
          <p:cNvPr id="315400" name="Text Box 8">
            <a:extLst>
              <a:ext uri="{FF2B5EF4-FFF2-40B4-BE49-F238E27FC236}">
                <a16:creationId xmlns:a16="http://schemas.microsoft.com/office/drawing/2014/main" id="{AE2A023F-93DC-A61D-A250-947E316A22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25813" y="5964238"/>
            <a:ext cx="3433762" cy="360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eaLnBrk="1" hangingPunct="1">
              <a:lnSpc>
                <a:spcPct val="80000"/>
              </a:lnSpc>
              <a:spcBef>
                <a:spcPct val="30000"/>
              </a:spcBef>
            </a:pPr>
            <a:r>
              <a:rPr lang="en-US" altLang="en-US" sz="2200">
                <a:latin typeface="Helvetica" panose="020B0604020202020204" pitchFamily="34" charset="0"/>
              </a:rPr>
              <a:t>Percentage of Time Spent</a:t>
            </a:r>
            <a:endParaRPr lang="en-US" altLang="en-US" sz="2400"/>
          </a:p>
        </p:txBody>
      </p:sp>
      <p:sp>
        <p:nvSpPr>
          <p:cNvPr id="315401" name="Rectangle 9">
            <a:extLst>
              <a:ext uri="{FF2B5EF4-FFF2-40B4-BE49-F238E27FC236}">
                <a16:creationId xmlns:a16="http://schemas.microsoft.com/office/drawing/2014/main" id="{E865EFA0-7657-6780-3C34-ABAE7AE66353}"/>
              </a:ext>
            </a:extLst>
          </p:cNvPr>
          <p:cNvSpPr>
            <a:spLocks noChangeArrowheads="1"/>
          </p:cNvSpPr>
          <p:nvPr/>
        </p:nvSpPr>
        <p:spPr bwMode="auto">
          <a:xfrm flipV="1">
            <a:off x="3071813" y="2984500"/>
            <a:ext cx="400050" cy="530225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15402" name="Rectangle 10">
            <a:extLst>
              <a:ext uri="{FF2B5EF4-FFF2-40B4-BE49-F238E27FC236}">
                <a16:creationId xmlns:a16="http://schemas.microsoft.com/office/drawing/2014/main" id="{DB0C8E8F-F7EE-71E7-8289-9C4A09C18375}"/>
              </a:ext>
            </a:extLst>
          </p:cNvPr>
          <p:cNvSpPr>
            <a:spLocks noChangeArrowheads="1"/>
          </p:cNvSpPr>
          <p:nvPr/>
        </p:nvSpPr>
        <p:spPr bwMode="auto">
          <a:xfrm flipV="1">
            <a:off x="3227388" y="3514725"/>
            <a:ext cx="1501775" cy="587375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15403" name="Rectangle 11">
            <a:extLst>
              <a:ext uri="{FF2B5EF4-FFF2-40B4-BE49-F238E27FC236}">
                <a16:creationId xmlns:a16="http://schemas.microsoft.com/office/drawing/2014/main" id="{5D886C21-03A5-0B1B-8E02-EF0C4CFF90B0}"/>
              </a:ext>
            </a:extLst>
          </p:cNvPr>
          <p:cNvSpPr>
            <a:spLocks noChangeArrowheads="1"/>
          </p:cNvSpPr>
          <p:nvPr/>
        </p:nvSpPr>
        <p:spPr bwMode="auto">
          <a:xfrm flipV="1">
            <a:off x="3363913" y="4102100"/>
            <a:ext cx="1878012" cy="5778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15404" name="Rectangle 12">
            <a:extLst>
              <a:ext uri="{FF2B5EF4-FFF2-40B4-BE49-F238E27FC236}">
                <a16:creationId xmlns:a16="http://schemas.microsoft.com/office/drawing/2014/main" id="{E55DC765-ED2B-D159-C529-1C46155F7737}"/>
              </a:ext>
            </a:extLst>
          </p:cNvPr>
          <p:cNvSpPr>
            <a:spLocks noChangeArrowheads="1"/>
          </p:cNvSpPr>
          <p:nvPr/>
        </p:nvSpPr>
        <p:spPr bwMode="auto">
          <a:xfrm flipV="1">
            <a:off x="4105275" y="4640263"/>
            <a:ext cx="1619250" cy="557212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15405" name="Rectangle 13">
            <a:extLst>
              <a:ext uri="{FF2B5EF4-FFF2-40B4-BE49-F238E27FC236}">
                <a16:creationId xmlns:a16="http://schemas.microsoft.com/office/drawing/2014/main" id="{37D49C33-649A-0E5D-C241-DD5153668BFE}"/>
              </a:ext>
            </a:extLst>
          </p:cNvPr>
          <p:cNvSpPr>
            <a:spLocks noChangeArrowheads="1"/>
          </p:cNvSpPr>
          <p:nvPr/>
        </p:nvSpPr>
        <p:spPr bwMode="auto">
          <a:xfrm flipV="1">
            <a:off x="5435600" y="5194300"/>
            <a:ext cx="1776413" cy="614363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15406" name="Text Box 14">
            <a:extLst>
              <a:ext uri="{FF2B5EF4-FFF2-40B4-BE49-F238E27FC236}">
                <a16:creationId xmlns:a16="http://schemas.microsoft.com/office/drawing/2014/main" id="{74CD31E2-07FB-4FB7-7E53-127D3BD1FBF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02213" y="2957513"/>
            <a:ext cx="2165350" cy="1216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algn="ctr" eaLnBrk="1" hangingPunct="1">
              <a:lnSpc>
                <a:spcPct val="80000"/>
              </a:lnSpc>
              <a:spcBef>
                <a:spcPct val="30000"/>
              </a:spcBef>
            </a:pPr>
            <a:r>
              <a:rPr lang="en-US" altLang="en-US" sz="1800" b="1" i="1">
                <a:latin typeface="Helvetica" panose="020B0604020202020204" pitchFamily="34" charset="0"/>
              </a:rPr>
              <a:t>FUTURE</a:t>
            </a:r>
          </a:p>
          <a:p>
            <a:pPr algn="ctr" eaLnBrk="1" hangingPunct="1">
              <a:lnSpc>
                <a:spcPct val="80000"/>
              </a:lnSpc>
              <a:spcBef>
                <a:spcPct val="30000"/>
              </a:spcBef>
            </a:pPr>
            <a:r>
              <a:rPr lang="en-US" altLang="en-US" sz="1800" b="1" i="1">
                <a:latin typeface="Helvetica" panose="020B0604020202020204" pitchFamily="34" charset="0"/>
              </a:rPr>
              <a:t>Where will you be </a:t>
            </a:r>
          </a:p>
          <a:p>
            <a:pPr algn="ctr" eaLnBrk="1" hangingPunct="1">
              <a:lnSpc>
                <a:spcPct val="80000"/>
              </a:lnSpc>
              <a:spcBef>
                <a:spcPct val="30000"/>
              </a:spcBef>
            </a:pPr>
            <a:r>
              <a:rPr lang="en-US" altLang="en-US" sz="1800" b="1" i="1">
                <a:latin typeface="Helvetica" panose="020B0604020202020204" pitchFamily="34" charset="0"/>
              </a:rPr>
              <a:t>3, 5, 10, 20</a:t>
            </a:r>
          </a:p>
          <a:p>
            <a:pPr algn="ctr" eaLnBrk="1" hangingPunct="1">
              <a:lnSpc>
                <a:spcPct val="80000"/>
              </a:lnSpc>
              <a:spcBef>
                <a:spcPct val="30000"/>
              </a:spcBef>
            </a:pPr>
            <a:r>
              <a:rPr lang="en-US" altLang="en-US" sz="1800" b="1" i="1">
                <a:latin typeface="Helvetica" panose="020B0604020202020204" pitchFamily="34" charset="0"/>
              </a:rPr>
              <a:t>years from today?</a:t>
            </a:r>
            <a:endParaRPr lang="en-US" altLang="en-US" sz="1800" b="1" i="1"/>
          </a:p>
        </p:txBody>
      </p:sp>
      <p:sp>
        <p:nvSpPr>
          <p:cNvPr id="315407" name="Text Box 15">
            <a:extLst>
              <a:ext uri="{FF2B5EF4-FFF2-40B4-BE49-F238E27FC236}">
                <a16:creationId xmlns:a16="http://schemas.microsoft.com/office/drawing/2014/main" id="{E7D0DC6A-B985-EB91-A51F-E98E4F36A3C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86150" y="4211638"/>
            <a:ext cx="1885950" cy="311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eaLnBrk="1" hangingPunct="1">
              <a:lnSpc>
                <a:spcPct val="80000"/>
              </a:lnSpc>
              <a:spcBef>
                <a:spcPct val="30000"/>
              </a:spcBef>
            </a:pPr>
            <a:r>
              <a:rPr lang="en-US" altLang="en-US" sz="1800" b="1">
                <a:latin typeface="Helvetica" panose="020B0604020202020204" pitchFamily="34" charset="0"/>
              </a:rPr>
              <a:t>IMPROVEMENT</a:t>
            </a:r>
            <a:endParaRPr lang="en-US" altLang="en-US" sz="1800" b="1"/>
          </a:p>
        </p:txBody>
      </p:sp>
      <p:sp>
        <p:nvSpPr>
          <p:cNvPr id="315408" name="Rectangle 16">
            <a:extLst>
              <a:ext uri="{FF2B5EF4-FFF2-40B4-BE49-F238E27FC236}">
                <a16:creationId xmlns:a16="http://schemas.microsoft.com/office/drawing/2014/main" id="{9B56CC10-A57A-3187-74DB-C42C0129F0D1}"/>
              </a:ext>
            </a:extLst>
          </p:cNvPr>
          <p:cNvSpPr>
            <a:spLocks noChangeArrowheads="1"/>
          </p:cNvSpPr>
          <p:nvPr/>
        </p:nvSpPr>
        <p:spPr bwMode="auto">
          <a:xfrm flipV="1">
            <a:off x="2697163" y="2989263"/>
            <a:ext cx="395287" cy="531812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15409" name="Rectangle 17">
            <a:extLst>
              <a:ext uri="{FF2B5EF4-FFF2-40B4-BE49-F238E27FC236}">
                <a16:creationId xmlns:a16="http://schemas.microsoft.com/office/drawing/2014/main" id="{88C5A441-AE65-EE61-9248-E44948E57597}"/>
              </a:ext>
            </a:extLst>
          </p:cNvPr>
          <p:cNvSpPr>
            <a:spLocks noChangeArrowheads="1"/>
          </p:cNvSpPr>
          <p:nvPr/>
        </p:nvSpPr>
        <p:spPr bwMode="auto">
          <a:xfrm flipV="1">
            <a:off x="2697163" y="3519488"/>
            <a:ext cx="547687" cy="620712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15410" name="Rectangle 18">
            <a:extLst>
              <a:ext uri="{FF2B5EF4-FFF2-40B4-BE49-F238E27FC236}">
                <a16:creationId xmlns:a16="http://schemas.microsoft.com/office/drawing/2014/main" id="{4F3A9B10-BD78-AE06-3910-4E671E96EB77}"/>
              </a:ext>
            </a:extLst>
          </p:cNvPr>
          <p:cNvSpPr>
            <a:spLocks noChangeArrowheads="1"/>
          </p:cNvSpPr>
          <p:nvPr/>
        </p:nvSpPr>
        <p:spPr bwMode="auto">
          <a:xfrm flipV="1">
            <a:off x="2697163" y="4103688"/>
            <a:ext cx="676275" cy="538162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15411" name="Rectangle 19">
            <a:extLst>
              <a:ext uri="{FF2B5EF4-FFF2-40B4-BE49-F238E27FC236}">
                <a16:creationId xmlns:a16="http://schemas.microsoft.com/office/drawing/2014/main" id="{C670FEFE-5FF9-17E9-746C-0BCFCD1298D4}"/>
              </a:ext>
            </a:extLst>
          </p:cNvPr>
          <p:cNvSpPr>
            <a:spLocks noChangeArrowheads="1"/>
          </p:cNvSpPr>
          <p:nvPr/>
        </p:nvSpPr>
        <p:spPr bwMode="auto">
          <a:xfrm flipV="1">
            <a:off x="2697163" y="4602163"/>
            <a:ext cx="1503362" cy="619125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15412" name="Rectangle 20">
            <a:extLst>
              <a:ext uri="{FF2B5EF4-FFF2-40B4-BE49-F238E27FC236}">
                <a16:creationId xmlns:a16="http://schemas.microsoft.com/office/drawing/2014/main" id="{9E1AB884-0A48-0184-97F7-BB4F8F7A75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97163" y="5194300"/>
            <a:ext cx="2747962" cy="617538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spcBef>
                <a:spcPct val="20000"/>
              </a:spcBef>
            </a:pPr>
            <a:endParaRPr lang="en-US" altLang="en-US" sz="2400">
              <a:solidFill>
                <a:srgbClr val="FFFF00"/>
              </a:solidFill>
            </a:endParaRPr>
          </a:p>
        </p:txBody>
      </p:sp>
      <p:sp>
        <p:nvSpPr>
          <p:cNvPr id="315413" name="Rectangle 21">
            <a:extLst>
              <a:ext uri="{FF2B5EF4-FFF2-40B4-BE49-F238E27FC236}">
                <a16:creationId xmlns:a16="http://schemas.microsoft.com/office/drawing/2014/main" id="{16B681D0-D90C-215F-0DFA-D4EA007EE813}"/>
              </a:ext>
            </a:extLst>
          </p:cNvPr>
          <p:cNvSpPr>
            <a:spLocks noChangeArrowheads="1"/>
          </p:cNvSpPr>
          <p:nvPr/>
        </p:nvSpPr>
        <p:spPr bwMode="auto">
          <a:xfrm flipV="1">
            <a:off x="2681288" y="2981325"/>
            <a:ext cx="4530725" cy="2830513"/>
          </a:xfrm>
          <a:prstGeom prst="rect">
            <a:avLst/>
          </a:prstGeom>
          <a:noFill/>
          <a:ln w="2032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15414" name="WordArt 22">
            <a:extLst>
              <a:ext uri="{FF2B5EF4-FFF2-40B4-BE49-F238E27FC236}">
                <a16:creationId xmlns:a16="http://schemas.microsoft.com/office/drawing/2014/main" id="{F987E1AF-FDA4-E5DF-4AB8-F07B6467BFAB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2792413" y="5278438"/>
            <a:ext cx="2359025" cy="40640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 Black" panose="020B0A04020102020204" pitchFamily="34" charset="0"/>
              </a:rPr>
              <a:t>OPERATIONS</a:t>
            </a:r>
          </a:p>
        </p:txBody>
      </p:sp>
      <p:sp>
        <p:nvSpPr>
          <p:cNvPr id="315415" name="Oval 23">
            <a:extLst>
              <a:ext uri="{FF2B5EF4-FFF2-40B4-BE49-F238E27FC236}">
                <a16:creationId xmlns:a16="http://schemas.microsoft.com/office/drawing/2014/main" id="{00EA8D37-B632-08B7-26E7-A672E59DCB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83213" y="3525838"/>
            <a:ext cx="609600" cy="304800"/>
          </a:xfrm>
          <a:prstGeom prst="ellips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15416" name="Text Box 24">
            <a:extLst>
              <a:ext uri="{FF2B5EF4-FFF2-40B4-BE49-F238E27FC236}">
                <a16:creationId xmlns:a16="http://schemas.microsoft.com/office/drawing/2014/main" id="{AEA04EF2-7722-1520-AD70-B41CCB8AC38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3400" y="1752600"/>
            <a:ext cx="8855075" cy="83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488" tIns="44450" rIns="90488" bIns="44450" anchor="ctr"/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lnSpc>
                <a:spcPct val="90000"/>
              </a:lnSpc>
              <a:spcBef>
                <a:spcPct val="30000"/>
              </a:spcBef>
            </a:pPr>
            <a:r>
              <a:rPr lang="en-US" altLang="en-US" sz="3200">
                <a:latin typeface="Helvetica" panose="020B0604020202020204" pitchFamily="34" charset="0"/>
              </a:rPr>
              <a:t>Where Should We Be Working?</a:t>
            </a:r>
            <a:endParaRPr lang="en-US" altLang="en-US" sz="3200">
              <a:solidFill>
                <a:schemeClr val="tx2"/>
              </a:solidFill>
              <a:latin typeface="Arial" panose="020B0604020202020204" pitchFamily="34" charset="0"/>
            </a:endParaRPr>
          </a:p>
        </p:txBody>
      </p:sp>
      <p:sp>
        <p:nvSpPr>
          <p:cNvPr id="315418" name="Rectangle 26">
            <a:extLst>
              <a:ext uri="{FF2B5EF4-FFF2-40B4-BE49-F238E27FC236}">
                <a16:creationId xmlns:a16="http://schemas.microsoft.com/office/drawing/2014/main" id="{E400B6D4-DBE9-D780-3E4D-E2765F8CFADA}"/>
              </a:ext>
            </a:extLst>
          </p:cNvPr>
          <p:cNvSpPr>
            <a:spLocks noChangeArrowheads="1"/>
          </p:cNvSpPr>
          <p:nvPr>
            <p:ph type="title"/>
          </p:nvPr>
        </p:nvSpPr>
        <p:spPr bwMode="auto">
          <a:xfrm>
            <a:off x="1143000" y="457200"/>
            <a:ext cx="7772400" cy="11430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>
                <a:latin typeface="Arial" panose="020B0604020202020204" pitchFamily="34" charset="0"/>
              </a:rPr>
              <a:t>Intent for Our </a:t>
            </a:r>
            <a:r>
              <a:rPr lang="en-US" altLang="en-US" i="1">
                <a:solidFill>
                  <a:srgbClr val="FF3300"/>
                </a:solidFill>
                <a:latin typeface="Arial" panose="020B0604020202020204" pitchFamily="34" charset="0"/>
              </a:rPr>
              <a:t>Future</a:t>
            </a:r>
            <a:r>
              <a:rPr lang="en-US" altLang="en-US">
                <a:latin typeface="Arial" panose="020B0604020202020204" pitchFamily="34" charset="0"/>
              </a:rPr>
              <a:t> Culture</a:t>
            </a:r>
          </a:p>
        </p:txBody>
      </p:sp>
    </p:spTree>
  </p:cSld>
  <p:clrMapOvr>
    <a:masterClrMapping/>
  </p:clrMapOvr>
  <p:transition spd="med">
    <p:sndAc>
      <p:stSnd>
        <p:snd r:embed="rId3" name="whoosh.wav"/>
      </p:stSnd>
    </p:sndAc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3826" name="Rectangle 1026">
            <a:extLst>
              <a:ext uri="{FF2B5EF4-FFF2-40B4-BE49-F238E27FC236}">
                <a16:creationId xmlns:a16="http://schemas.microsoft.com/office/drawing/2014/main" id="{AB71469F-2551-4124-F6E7-E1288773DBB6}"/>
              </a:ext>
            </a:extLst>
          </p:cNvPr>
          <p:cNvSpPr>
            <a:spLocks noChangeArrowheads="1"/>
          </p:cNvSpPr>
          <p:nvPr>
            <p:ph type="title"/>
          </p:nvPr>
        </p:nvSpPr>
        <p:spPr bwMode="auto">
          <a:xfrm>
            <a:off x="838200" y="457200"/>
            <a:ext cx="7772400" cy="11430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>
                <a:latin typeface="Arial" panose="020B0604020202020204" pitchFamily="34" charset="0"/>
              </a:rPr>
              <a:t>Changing Our </a:t>
            </a:r>
            <a:r>
              <a:rPr lang="en-US" altLang="en-US">
                <a:solidFill>
                  <a:srgbClr val="FF3300"/>
                </a:solidFill>
                <a:latin typeface="Arial" panose="020B0604020202020204" pitchFamily="34" charset="0"/>
              </a:rPr>
              <a:t>Culture</a:t>
            </a:r>
          </a:p>
        </p:txBody>
      </p:sp>
      <p:sp>
        <p:nvSpPr>
          <p:cNvPr id="333827" name="Rectangle 1027">
            <a:extLst>
              <a:ext uri="{FF2B5EF4-FFF2-40B4-BE49-F238E27FC236}">
                <a16:creationId xmlns:a16="http://schemas.microsoft.com/office/drawing/2014/main" id="{7240C5D9-DB5C-D4CA-46CB-335D37D20F47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 bwMode="auto">
          <a:xfrm>
            <a:off x="685800" y="1905000"/>
            <a:ext cx="77724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90000"/>
              </a:lnSpc>
            </a:pPr>
            <a:r>
              <a:rPr lang="en-US" altLang="en-US" sz="2800">
                <a:latin typeface="Arial" panose="020B0604020202020204" pitchFamily="34" charset="0"/>
              </a:rPr>
              <a:t>Not a Quick Fix – Long Term (3 – 5 years)</a:t>
            </a:r>
          </a:p>
          <a:p>
            <a:pPr>
              <a:lnSpc>
                <a:spcPct val="90000"/>
              </a:lnSpc>
            </a:pPr>
            <a:r>
              <a:rPr lang="en-US" altLang="en-US" sz="2800" i="1">
                <a:solidFill>
                  <a:srgbClr val="FF0000"/>
                </a:solidFill>
                <a:latin typeface="Arial" panose="020B0604020202020204" pitchFamily="34" charset="0"/>
              </a:rPr>
              <a:t>The Law of the Harvest – </a:t>
            </a:r>
          </a:p>
          <a:p>
            <a:pPr lvl="1">
              <a:lnSpc>
                <a:spcPct val="90000"/>
              </a:lnSpc>
              <a:buFontTx/>
              <a:buNone/>
            </a:pPr>
            <a:r>
              <a:rPr lang="en-US" altLang="en-US" sz="2400" i="1">
                <a:solidFill>
                  <a:srgbClr val="FF0000"/>
                </a:solidFill>
                <a:latin typeface="Arial" panose="020B0604020202020204" pitchFamily="34" charset="0"/>
              </a:rPr>
              <a:t>			“A man reaps what he sows” </a:t>
            </a:r>
            <a:r>
              <a:rPr lang="en-US" altLang="en-US" sz="2000" b="1">
                <a:latin typeface="Arial" panose="020B0604020202020204" pitchFamily="34" charset="0"/>
              </a:rPr>
              <a:t>Galations 6:7</a:t>
            </a:r>
          </a:p>
          <a:p>
            <a:pPr lvl="1">
              <a:lnSpc>
                <a:spcPct val="90000"/>
              </a:lnSpc>
            </a:pPr>
            <a:r>
              <a:rPr lang="en-US" altLang="en-US" sz="2400">
                <a:latin typeface="Arial" panose="020B0604020202020204" pitchFamily="34" charset="0"/>
              </a:rPr>
              <a:t>Prepare the Ground (We are doing this now!)</a:t>
            </a:r>
          </a:p>
          <a:p>
            <a:pPr lvl="1">
              <a:lnSpc>
                <a:spcPct val="90000"/>
              </a:lnSpc>
            </a:pPr>
            <a:r>
              <a:rPr lang="en-US" altLang="en-US" sz="2400">
                <a:latin typeface="Arial" panose="020B0604020202020204" pitchFamily="34" charset="0"/>
              </a:rPr>
              <a:t>Plant the Seeds (We all must do this!)</a:t>
            </a:r>
          </a:p>
          <a:p>
            <a:pPr lvl="1">
              <a:lnSpc>
                <a:spcPct val="90000"/>
              </a:lnSpc>
            </a:pPr>
            <a:r>
              <a:rPr lang="en-US" altLang="en-US" sz="2400">
                <a:latin typeface="Arial" panose="020B0604020202020204" pitchFamily="34" charset="0"/>
              </a:rPr>
              <a:t>Nurture the crops (Teach/Train)</a:t>
            </a:r>
          </a:p>
          <a:p>
            <a:pPr lvl="1">
              <a:lnSpc>
                <a:spcPct val="90000"/>
              </a:lnSpc>
            </a:pPr>
            <a:r>
              <a:rPr lang="en-US" altLang="en-US" sz="2400">
                <a:latin typeface="Arial" panose="020B0604020202020204" pitchFamily="34" charset="0"/>
              </a:rPr>
              <a:t>Harvest the crops (Reap the benefits – improvement!)</a:t>
            </a:r>
          </a:p>
          <a:p>
            <a:pPr>
              <a:lnSpc>
                <a:spcPct val="90000"/>
              </a:lnSpc>
            </a:pPr>
            <a:r>
              <a:rPr lang="en-US" altLang="en-US" sz="2800">
                <a:latin typeface="Arial" panose="020B0604020202020204" pitchFamily="34" charset="0"/>
              </a:rPr>
              <a:t>It takes </a:t>
            </a:r>
            <a:r>
              <a:rPr lang="en-US" altLang="en-US" sz="2800" i="1">
                <a:solidFill>
                  <a:srgbClr val="FF0000"/>
                </a:solidFill>
                <a:latin typeface="Arial" panose="020B0604020202020204" pitchFamily="34" charset="0"/>
              </a:rPr>
              <a:t>time</a:t>
            </a:r>
            <a:r>
              <a:rPr lang="en-US" altLang="en-US" sz="2800">
                <a:latin typeface="Arial" panose="020B0604020202020204" pitchFamily="34" charset="0"/>
              </a:rPr>
              <a:t> to grow crops and harvest – it does not happen overnight!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4850" name="Rectangle 2">
            <a:extLst>
              <a:ext uri="{FF2B5EF4-FFF2-40B4-BE49-F238E27FC236}">
                <a16:creationId xmlns:a16="http://schemas.microsoft.com/office/drawing/2014/main" id="{C10C79ED-E4E4-E74B-3011-22742D4F8F93}"/>
              </a:ext>
            </a:extLst>
          </p:cNvPr>
          <p:cNvSpPr>
            <a:spLocks noChangeArrowheads="1"/>
          </p:cNvSpPr>
          <p:nvPr>
            <p:ph type="title"/>
          </p:nvPr>
        </p:nvSpPr>
        <p:spPr bwMode="auto">
          <a:xfrm>
            <a:off x="914400" y="228600"/>
            <a:ext cx="7772400" cy="11430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 sz="3600">
                <a:latin typeface="Arial" panose="020B0604020202020204" pitchFamily="34" charset="0"/>
              </a:rPr>
              <a:t>Just Another Management Fad?</a:t>
            </a:r>
            <a:br>
              <a:rPr lang="en-US" altLang="en-US" sz="3600">
                <a:latin typeface="Arial" panose="020B0604020202020204" pitchFamily="34" charset="0"/>
              </a:rPr>
            </a:br>
            <a:r>
              <a:rPr lang="en-US" altLang="en-US" sz="3600" i="1">
                <a:latin typeface="Arial" panose="020B0604020202020204" pitchFamily="34" charset="0"/>
              </a:rPr>
              <a:t>“Flavor of the Month”</a:t>
            </a:r>
          </a:p>
        </p:txBody>
      </p:sp>
      <p:sp>
        <p:nvSpPr>
          <p:cNvPr id="334851" name="Rectangle 3">
            <a:extLst>
              <a:ext uri="{FF2B5EF4-FFF2-40B4-BE49-F238E27FC236}">
                <a16:creationId xmlns:a16="http://schemas.microsoft.com/office/drawing/2014/main" id="{92DE2565-BE9B-7770-0BFE-D697C04A36B5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 bwMode="auto">
          <a:xfrm>
            <a:off x="685800" y="2438400"/>
            <a:ext cx="7772400" cy="27432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buFontTx/>
              <a:buNone/>
            </a:pPr>
            <a:r>
              <a:rPr lang="en-US" altLang="en-US" sz="3600" i="1">
                <a:latin typeface="Arial" panose="020B0604020202020204" pitchFamily="34" charset="0"/>
              </a:rPr>
              <a:t>		“We had a Strategic Plan before are we going to go through this process and produce a </a:t>
            </a:r>
            <a:r>
              <a:rPr lang="en-US" altLang="en-US" sz="3600" i="1">
                <a:solidFill>
                  <a:srgbClr val="FF0000"/>
                </a:solidFill>
                <a:latin typeface="Arial" panose="020B0604020202020204" pitchFamily="34" charset="0"/>
              </a:rPr>
              <a:t>pretty</a:t>
            </a:r>
            <a:r>
              <a:rPr lang="en-US" altLang="en-US" sz="3600" i="1">
                <a:latin typeface="Arial" panose="020B0604020202020204" pitchFamily="34" charset="0"/>
              </a:rPr>
              <a:t> binder to place on a shelf and never use it?”</a:t>
            </a:r>
            <a:r>
              <a:rPr lang="en-US" altLang="en-US" sz="3600">
                <a:latin typeface="Arial" panose="020B0604020202020204" pitchFamily="34" charset="0"/>
              </a:rPr>
              <a:t>  </a:t>
            </a:r>
          </a:p>
          <a:p>
            <a:pPr>
              <a:buFontTx/>
              <a:buNone/>
            </a:pPr>
            <a:r>
              <a:rPr lang="en-US" altLang="en-US" sz="1800">
                <a:latin typeface="Arial" panose="020B0604020202020204" pitchFamily="34" charset="0"/>
              </a:rPr>
              <a:t>					Quote from member of Senior Staff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4834" name="Rectangle 2">
            <a:extLst>
              <a:ext uri="{FF2B5EF4-FFF2-40B4-BE49-F238E27FC236}">
                <a16:creationId xmlns:a16="http://schemas.microsoft.com/office/drawing/2014/main" id="{65D3888D-5652-0913-6911-B1106E0386E0}"/>
              </a:ext>
            </a:extLst>
          </p:cNvPr>
          <p:cNvSpPr>
            <a:spLocks noChangeArrowheads="1"/>
          </p:cNvSpPr>
          <p:nvPr>
            <p:ph type="title"/>
          </p:nvPr>
        </p:nvSpPr>
        <p:spPr bwMode="auto">
          <a:xfrm>
            <a:off x="914400" y="0"/>
            <a:ext cx="7772400" cy="11430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r>
              <a:rPr lang="en-US" altLang="en-US" sz="4000">
                <a:latin typeface="Arial" panose="020B0604020202020204" pitchFamily="34" charset="0"/>
              </a:rPr>
              <a:t>How does it all fit together?</a:t>
            </a:r>
            <a:endParaRPr lang="en-US" altLang="en-US" sz="3600" b="1" u="sng">
              <a:solidFill>
                <a:srgbClr val="FF3300"/>
              </a:solidFill>
            </a:endParaRPr>
          </a:p>
        </p:txBody>
      </p:sp>
      <p:sp>
        <p:nvSpPr>
          <p:cNvPr id="504835" name="Rectangle 3">
            <a:extLst>
              <a:ext uri="{FF2B5EF4-FFF2-40B4-BE49-F238E27FC236}">
                <a16:creationId xmlns:a16="http://schemas.microsoft.com/office/drawing/2014/main" id="{63FA612C-739F-533A-26B6-0BEE67F2259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1600200"/>
            <a:ext cx="9067800" cy="556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en-US" altLang="en-US" sz="2000">
              <a:latin typeface="Arial" panose="020B0604020202020204" pitchFamily="34" charset="0"/>
            </a:endParaRPr>
          </a:p>
        </p:txBody>
      </p:sp>
      <p:pic>
        <p:nvPicPr>
          <p:cNvPr id="504836" name="Picture 4">
            <a:extLst>
              <a:ext uri="{FF2B5EF4-FFF2-40B4-BE49-F238E27FC236}">
                <a16:creationId xmlns:a16="http://schemas.microsoft.com/office/drawing/2014/main" id="{DC5458F6-59D9-173E-8631-A57ED1A1B6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8" y="76200"/>
            <a:ext cx="1293812" cy="1295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04837" name="Line 5">
            <a:extLst>
              <a:ext uri="{FF2B5EF4-FFF2-40B4-BE49-F238E27FC236}">
                <a16:creationId xmlns:a16="http://schemas.microsoft.com/office/drawing/2014/main" id="{CB66E4A9-8744-EA20-E054-27037708805D}"/>
              </a:ext>
            </a:extLst>
          </p:cNvPr>
          <p:cNvSpPr>
            <a:spLocks noChangeShapeType="1"/>
          </p:cNvSpPr>
          <p:nvPr/>
        </p:nvSpPr>
        <p:spPr bwMode="auto">
          <a:xfrm>
            <a:off x="1517650" y="1371600"/>
            <a:ext cx="6019800" cy="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04838" name="Rectangle 6">
            <a:extLst>
              <a:ext uri="{FF2B5EF4-FFF2-40B4-BE49-F238E27FC236}">
                <a16:creationId xmlns:a16="http://schemas.microsoft.com/office/drawing/2014/main" id="{BA41D70D-9D87-0906-1E7C-1DB2A3BC975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19400" y="1447800"/>
            <a:ext cx="3733800" cy="1906588"/>
          </a:xfrm>
          <a:prstGeom prst="rect">
            <a:avLst/>
          </a:prstGeom>
          <a:noFill/>
          <a:ln w="12700" cap="flat" cmpd="sng">
            <a:solidFill>
              <a:schemeClr val="tx1"/>
            </a:solidFill>
            <a:prstDash val="solid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lnSpc>
                <a:spcPct val="110000"/>
              </a:lnSpc>
              <a:spcBef>
                <a:spcPct val="20000"/>
              </a:spcBef>
            </a:pPr>
            <a:r>
              <a:rPr lang="en-US" altLang="en-US" b="1">
                <a:latin typeface="Arial" panose="020B0604020202020204" pitchFamily="34" charset="0"/>
              </a:rPr>
              <a:t> </a:t>
            </a:r>
            <a:r>
              <a:rPr lang="en-US" altLang="en-US" b="1" u="sng">
                <a:solidFill>
                  <a:srgbClr val="FF3300"/>
                </a:solidFill>
                <a:latin typeface="Arial" panose="020B0604020202020204" pitchFamily="34" charset="0"/>
              </a:rPr>
              <a:t>Strategic Plan</a:t>
            </a:r>
          </a:p>
          <a:p>
            <a:pPr>
              <a:lnSpc>
                <a:spcPct val="110000"/>
              </a:lnSpc>
              <a:spcBef>
                <a:spcPct val="20000"/>
              </a:spcBef>
              <a:buFontTx/>
              <a:buChar char="•"/>
            </a:pPr>
            <a:r>
              <a:rPr lang="en-US" altLang="en-US">
                <a:latin typeface="Arial" panose="020B0604020202020204" pitchFamily="34" charset="0"/>
              </a:rPr>
              <a:t> </a:t>
            </a:r>
            <a:r>
              <a:rPr lang="en-US" altLang="en-US" sz="1800">
                <a:latin typeface="Arial" panose="020B0604020202020204" pitchFamily="34" charset="0"/>
              </a:rPr>
              <a:t>Vision, Mission, Values</a:t>
            </a:r>
          </a:p>
          <a:p>
            <a:pPr>
              <a:lnSpc>
                <a:spcPct val="110000"/>
              </a:lnSpc>
              <a:spcBef>
                <a:spcPct val="20000"/>
              </a:spcBef>
              <a:buFontTx/>
              <a:buChar char="•"/>
            </a:pPr>
            <a:r>
              <a:rPr lang="en-US" altLang="en-US" sz="1800">
                <a:latin typeface="Arial" panose="020B0604020202020204" pitchFamily="34" charset="0"/>
              </a:rPr>
              <a:t> Goals, Objectives &amp; Action Plans</a:t>
            </a:r>
          </a:p>
          <a:p>
            <a:pPr>
              <a:lnSpc>
                <a:spcPct val="110000"/>
              </a:lnSpc>
              <a:spcBef>
                <a:spcPct val="20000"/>
              </a:spcBef>
              <a:buFontTx/>
              <a:buChar char="•"/>
            </a:pPr>
            <a:r>
              <a:rPr lang="en-US" altLang="en-US" sz="1800">
                <a:latin typeface="Arial" panose="020B0604020202020204" pitchFamily="34" charset="0"/>
              </a:rPr>
              <a:t> Goals reviewed annually</a:t>
            </a:r>
          </a:p>
          <a:p>
            <a:pPr>
              <a:lnSpc>
                <a:spcPct val="110000"/>
              </a:lnSpc>
              <a:spcBef>
                <a:spcPct val="20000"/>
              </a:spcBef>
              <a:buFontTx/>
              <a:buChar char="•"/>
            </a:pPr>
            <a:r>
              <a:rPr lang="en-US" altLang="en-US" sz="1800">
                <a:latin typeface="Arial" panose="020B0604020202020204" pitchFamily="34" charset="0"/>
              </a:rPr>
              <a:t> Quarterly IPR of Action Plans</a:t>
            </a:r>
          </a:p>
        </p:txBody>
      </p:sp>
      <p:sp>
        <p:nvSpPr>
          <p:cNvPr id="504839" name="Rectangle 7">
            <a:extLst>
              <a:ext uri="{FF2B5EF4-FFF2-40B4-BE49-F238E27FC236}">
                <a16:creationId xmlns:a16="http://schemas.microsoft.com/office/drawing/2014/main" id="{2BDBCD08-B07F-E2A5-3BBE-6D3B06EDC50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5800" y="4572000"/>
            <a:ext cx="3276600" cy="2185988"/>
          </a:xfrm>
          <a:prstGeom prst="rect">
            <a:avLst/>
          </a:prstGeom>
          <a:noFill/>
          <a:ln w="12700" cap="flat" cmpd="sng">
            <a:solidFill>
              <a:schemeClr val="tx1"/>
            </a:solidFill>
            <a:prstDash val="solid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lnSpc>
                <a:spcPct val="110000"/>
              </a:lnSpc>
              <a:spcBef>
                <a:spcPct val="20000"/>
              </a:spcBef>
            </a:pPr>
            <a:r>
              <a:rPr lang="en-US" altLang="en-US" b="1">
                <a:latin typeface="Arial" panose="020B0604020202020204" pitchFamily="34" charset="0"/>
              </a:rPr>
              <a:t> </a:t>
            </a:r>
            <a:r>
              <a:rPr lang="en-US" altLang="en-US" b="1" u="sng">
                <a:solidFill>
                  <a:srgbClr val="FF3300"/>
                </a:solidFill>
                <a:latin typeface="Arial" panose="020B0604020202020204" pitchFamily="34" charset="0"/>
              </a:rPr>
              <a:t>SRS-Balanced Scorecard</a:t>
            </a:r>
          </a:p>
          <a:p>
            <a:pPr>
              <a:lnSpc>
                <a:spcPct val="110000"/>
              </a:lnSpc>
              <a:spcBef>
                <a:spcPct val="20000"/>
              </a:spcBef>
              <a:buFontTx/>
              <a:buChar char="•"/>
            </a:pPr>
            <a:r>
              <a:rPr lang="en-US" altLang="en-US">
                <a:latin typeface="Arial" panose="020B0604020202020204" pitchFamily="34" charset="0"/>
              </a:rPr>
              <a:t> </a:t>
            </a:r>
            <a:r>
              <a:rPr lang="en-US" altLang="en-US" sz="1800">
                <a:latin typeface="Arial" panose="020B0604020202020204" pitchFamily="34" charset="0"/>
              </a:rPr>
              <a:t>System to monitor critical measures from Strat Plan</a:t>
            </a:r>
          </a:p>
          <a:p>
            <a:pPr>
              <a:lnSpc>
                <a:spcPct val="110000"/>
              </a:lnSpc>
              <a:spcBef>
                <a:spcPct val="20000"/>
              </a:spcBef>
              <a:buFontTx/>
              <a:buChar char="•"/>
            </a:pPr>
            <a:r>
              <a:rPr lang="en-US" altLang="en-US" sz="1800">
                <a:latin typeface="Arial" panose="020B0604020202020204" pitchFamily="34" charset="0"/>
              </a:rPr>
              <a:t> Visual </a:t>
            </a:r>
            <a:r>
              <a:rPr lang="en-US" altLang="en-US" sz="1800" i="1">
                <a:latin typeface="Arial" panose="020B0604020202020204" pitchFamily="34" charset="0"/>
              </a:rPr>
              <a:t>Picture</a:t>
            </a:r>
            <a:r>
              <a:rPr lang="en-US" altLang="en-US" sz="1800">
                <a:latin typeface="Arial" panose="020B0604020202020204" pitchFamily="34" charset="0"/>
              </a:rPr>
              <a:t> of Strategy</a:t>
            </a:r>
          </a:p>
          <a:p>
            <a:pPr>
              <a:lnSpc>
                <a:spcPct val="110000"/>
              </a:lnSpc>
              <a:spcBef>
                <a:spcPct val="20000"/>
              </a:spcBef>
              <a:buFontTx/>
              <a:buChar char="•"/>
            </a:pPr>
            <a:r>
              <a:rPr lang="en-US" altLang="en-US" sz="1800">
                <a:latin typeface="Arial" panose="020B0604020202020204" pitchFamily="34" charset="0"/>
              </a:rPr>
              <a:t> Status reviewed weekly</a:t>
            </a:r>
          </a:p>
        </p:txBody>
      </p:sp>
      <p:sp>
        <p:nvSpPr>
          <p:cNvPr id="504840" name="Rectangle 8">
            <a:extLst>
              <a:ext uri="{FF2B5EF4-FFF2-40B4-BE49-F238E27FC236}">
                <a16:creationId xmlns:a16="http://schemas.microsoft.com/office/drawing/2014/main" id="{7DAE384C-17E1-C14C-4403-AA95DB19D76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10200" y="4800600"/>
            <a:ext cx="3276600" cy="1889125"/>
          </a:xfrm>
          <a:prstGeom prst="rect">
            <a:avLst/>
          </a:prstGeom>
          <a:noFill/>
          <a:ln w="12700" cap="flat" cmpd="sng">
            <a:solidFill>
              <a:schemeClr val="tx1"/>
            </a:solidFill>
            <a:prstDash val="solid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lnSpc>
                <a:spcPct val="110000"/>
              </a:lnSpc>
              <a:spcBef>
                <a:spcPct val="20000"/>
              </a:spcBef>
            </a:pPr>
            <a:r>
              <a:rPr lang="en-US" altLang="en-US" b="1" u="sng">
                <a:latin typeface="Arial" panose="020B0604020202020204" pitchFamily="34" charset="0"/>
              </a:rPr>
              <a:t> </a:t>
            </a:r>
            <a:r>
              <a:rPr lang="en-US" altLang="en-US" b="1" u="sng">
                <a:solidFill>
                  <a:srgbClr val="FF3300"/>
                </a:solidFill>
                <a:latin typeface="Arial" panose="020B0604020202020204" pitchFamily="34" charset="0"/>
              </a:rPr>
              <a:t>APIC-Baldridge Criteria</a:t>
            </a:r>
          </a:p>
          <a:p>
            <a:pPr>
              <a:lnSpc>
                <a:spcPct val="110000"/>
              </a:lnSpc>
              <a:spcBef>
                <a:spcPct val="20000"/>
              </a:spcBef>
              <a:buFontTx/>
              <a:buChar char="•"/>
            </a:pPr>
            <a:r>
              <a:rPr lang="en-US" altLang="en-US">
                <a:latin typeface="Arial" panose="020B0604020202020204" pitchFamily="34" charset="0"/>
              </a:rPr>
              <a:t> </a:t>
            </a:r>
            <a:r>
              <a:rPr lang="en-US" altLang="en-US" sz="1800">
                <a:latin typeface="Arial" panose="020B0604020202020204" pitchFamily="34" charset="0"/>
              </a:rPr>
              <a:t>Framework for Analysis of Critical Measures</a:t>
            </a:r>
          </a:p>
          <a:p>
            <a:pPr>
              <a:lnSpc>
                <a:spcPct val="110000"/>
              </a:lnSpc>
              <a:spcBef>
                <a:spcPct val="20000"/>
              </a:spcBef>
              <a:buFontTx/>
              <a:buChar char="•"/>
            </a:pPr>
            <a:r>
              <a:rPr lang="en-US" altLang="en-US" sz="1800">
                <a:latin typeface="Arial" panose="020B0604020202020204" pitchFamily="34" charset="0"/>
              </a:rPr>
              <a:t> Performance Feedback</a:t>
            </a:r>
          </a:p>
          <a:p>
            <a:pPr>
              <a:lnSpc>
                <a:spcPct val="110000"/>
              </a:lnSpc>
              <a:spcBef>
                <a:spcPct val="20000"/>
              </a:spcBef>
              <a:buFontTx/>
              <a:buChar char="•"/>
            </a:pPr>
            <a:r>
              <a:rPr lang="en-US" altLang="en-US" sz="1800">
                <a:latin typeface="Arial" panose="020B0604020202020204" pitchFamily="34" charset="0"/>
              </a:rPr>
              <a:t> Annual Assessment</a:t>
            </a:r>
            <a:r>
              <a:rPr lang="en-US" altLang="en-US">
                <a:latin typeface="Arial" panose="020B0604020202020204" pitchFamily="34" charset="0"/>
              </a:rPr>
              <a:t> </a:t>
            </a:r>
          </a:p>
        </p:txBody>
      </p:sp>
      <p:sp>
        <p:nvSpPr>
          <p:cNvPr id="504841" name="AutoShape 9">
            <a:extLst>
              <a:ext uri="{FF2B5EF4-FFF2-40B4-BE49-F238E27FC236}">
                <a16:creationId xmlns:a16="http://schemas.microsoft.com/office/drawing/2014/main" id="{7C62429E-2041-8FE0-6A14-F471C2CFA4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0" y="3886200"/>
            <a:ext cx="1524000" cy="685800"/>
          </a:xfrm>
          <a:prstGeom prst="wave">
            <a:avLst>
              <a:gd name="adj1" fmla="val 13005"/>
              <a:gd name="adj2" fmla="val 0"/>
            </a:avLst>
          </a:prstGeom>
          <a:solidFill>
            <a:srgbClr val="FFCC00"/>
          </a:solidFill>
          <a:ln w="28575">
            <a:solidFill>
              <a:srgbClr val="FF33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en-US" b="1">
                <a:solidFill>
                  <a:srgbClr val="FF3300"/>
                </a:solidFill>
                <a:latin typeface="Arial" panose="020B0604020202020204" pitchFamily="34" charset="0"/>
              </a:rPr>
              <a:t>Measure</a:t>
            </a:r>
            <a:r>
              <a:rPr lang="en-US" altLang="en-US" b="1"/>
              <a:t> </a:t>
            </a:r>
          </a:p>
        </p:txBody>
      </p:sp>
      <p:sp>
        <p:nvSpPr>
          <p:cNvPr id="504842" name="AutoShape 10">
            <a:extLst>
              <a:ext uri="{FF2B5EF4-FFF2-40B4-BE49-F238E27FC236}">
                <a16:creationId xmlns:a16="http://schemas.microsoft.com/office/drawing/2014/main" id="{C89EBD86-37E5-091D-C6E1-7CEDED608A9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72200" y="4114800"/>
            <a:ext cx="1524000" cy="609600"/>
          </a:xfrm>
          <a:prstGeom prst="wave">
            <a:avLst>
              <a:gd name="adj1" fmla="val 13005"/>
              <a:gd name="adj2" fmla="val 0"/>
            </a:avLst>
          </a:prstGeom>
          <a:solidFill>
            <a:srgbClr val="FFCC00"/>
          </a:solidFill>
          <a:ln w="28575" algn="ctr">
            <a:solidFill>
              <a:srgbClr val="FF33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en-US" b="1">
                <a:solidFill>
                  <a:srgbClr val="FF3300"/>
                </a:solidFill>
                <a:latin typeface="Arial" panose="020B0604020202020204" pitchFamily="34" charset="0"/>
              </a:rPr>
              <a:t>Analyze</a:t>
            </a:r>
          </a:p>
        </p:txBody>
      </p:sp>
      <p:sp>
        <p:nvSpPr>
          <p:cNvPr id="504843" name="AutoShape 11">
            <a:extLst>
              <a:ext uri="{FF2B5EF4-FFF2-40B4-BE49-F238E27FC236}">
                <a16:creationId xmlns:a16="http://schemas.microsoft.com/office/drawing/2014/main" id="{1F47309C-0199-DEE6-0E08-0A9397ABE6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10000" y="914400"/>
            <a:ext cx="1524000" cy="533400"/>
          </a:xfrm>
          <a:prstGeom prst="wave">
            <a:avLst>
              <a:gd name="adj1" fmla="val 13005"/>
              <a:gd name="adj2" fmla="val 0"/>
            </a:avLst>
          </a:prstGeom>
          <a:solidFill>
            <a:srgbClr val="FFCC00"/>
          </a:solidFill>
          <a:ln w="28575" algn="ctr">
            <a:solidFill>
              <a:srgbClr val="FF33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en-US" b="1">
                <a:solidFill>
                  <a:srgbClr val="FF3300"/>
                </a:solidFill>
                <a:latin typeface="Arial" panose="020B0604020202020204" pitchFamily="34" charset="0"/>
              </a:rPr>
              <a:t>Plan</a:t>
            </a:r>
          </a:p>
        </p:txBody>
      </p:sp>
      <p:sp>
        <p:nvSpPr>
          <p:cNvPr id="504844" name="AutoShape 12">
            <a:extLst>
              <a:ext uri="{FF2B5EF4-FFF2-40B4-BE49-F238E27FC236}">
                <a16:creationId xmlns:a16="http://schemas.microsoft.com/office/drawing/2014/main" id="{6E2F8F97-D1ED-99A4-D057-6942956DA0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91000" y="5486400"/>
            <a:ext cx="1066800" cy="381000"/>
          </a:xfrm>
          <a:prstGeom prst="rightArrow">
            <a:avLst>
              <a:gd name="adj1" fmla="val 50000"/>
              <a:gd name="adj2" fmla="val 70000"/>
            </a:avLst>
          </a:prstGeom>
          <a:solidFill>
            <a:srgbClr val="FFCC00"/>
          </a:solidFill>
          <a:ln w="28575" algn="ctr">
            <a:solidFill>
              <a:srgbClr val="FF66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04845" name="AutoShape 13">
            <a:extLst>
              <a:ext uri="{FF2B5EF4-FFF2-40B4-BE49-F238E27FC236}">
                <a16:creationId xmlns:a16="http://schemas.microsoft.com/office/drawing/2014/main" id="{C1E0B5F0-D058-A2A7-E718-76EE9DDC8DF2}"/>
              </a:ext>
            </a:extLst>
          </p:cNvPr>
          <p:cNvSpPr>
            <a:spLocks noChangeArrowheads="1"/>
          </p:cNvSpPr>
          <p:nvPr/>
        </p:nvSpPr>
        <p:spPr bwMode="auto">
          <a:xfrm rot="7565897">
            <a:off x="1274762" y="2992438"/>
            <a:ext cx="1489075" cy="381000"/>
          </a:xfrm>
          <a:prstGeom prst="rightArrow">
            <a:avLst>
              <a:gd name="adj1" fmla="val 50000"/>
              <a:gd name="adj2" fmla="val 97708"/>
            </a:avLst>
          </a:prstGeom>
          <a:solidFill>
            <a:srgbClr val="FFCC00"/>
          </a:solidFill>
          <a:ln w="28575" algn="ctr">
            <a:solidFill>
              <a:srgbClr val="FF66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04846" name="AutoShape 14">
            <a:extLst>
              <a:ext uri="{FF2B5EF4-FFF2-40B4-BE49-F238E27FC236}">
                <a16:creationId xmlns:a16="http://schemas.microsoft.com/office/drawing/2014/main" id="{2E197EC8-A79B-1978-FC7B-B5078B1B6D82}"/>
              </a:ext>
            </a:extLst>
          </p:cNvPr>
          <p:cNvSpPr>
            <a:spLocks noChangeArrowheads="1"/>
          </p:cNvSpPr>
          <p:nvPr/>
        </p:nvSpPr>
        <p:spPr bwMode="auto">
          <a:xfrm rot="13792950">
            <a:off x="6608762" y="3144838"/>
            <a:ext cx="1489075" cy="381000"/>
          </a:xfrm>
          <a:prstGeom prst="rightArrow">
            <a:avLst>
              <a:gd name="adj1" fmla="val 50000"/>
              <a:gd name="adj2" fmla="val 97708"/>
            </a:avLst>
          </a:prstGeom>
          <a:solidFill>
            <a:srgbClr val="FFCC00"/>
          </a:solidFill>
          <a:ln w="28575" algn="ctr">
            <a:solidFill>
              <a:srgbClr val="FF66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04847" name="AutoShape 15">
            <a:extLst>
              <a:ext uri="{FF2B5EF4-FFF2-40B4-BE49-F238E27FC236}">
                <a16:creationId xmlns:a16="http://schemas.microsoft.com/office/drawing/2014/main" id="{0A1106E9-EC92-7CD0-EC24-2875C802A8E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29400" y="1752600"/>
            <a:ext cx="2514600" cy="1828800"/>
          </a:xfrm>
          <a:prstGeom prst="irregularSeal1">
            <a:avLst/>
          </a:prstGeom>
          <a:noFill/>
          <a:ln w="3175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en-US" b="1">
                <a:solidFill>
                  <a:srgbClr val="FF3300"/>
                </a:solidFill>
                <a:latin typeface="Arial" panose="020B0604020202020204" pitchFamily="34" charset="0"/>
              </a:rPr>
              <a:t>Six Sigma</a:t>
            </a:r>
          </a:p>
          <a:p>
            <a:pPr algn="ctr"/>
            <a:r>
              <a:rPr lang="en-US" altLang="en-US" b="1" i="1">
                <a:solidFill>
                  <a:srgbClr val="FF3300"/>
                </a:solidFill>
                <a:latin typeface="Arial" panose="020B0604020202020204" pitchFamily="34" charset="0"/>
              </a:rPr>
              <a:t>DMAIC</a:t>
            </a:r>
          </a:p>
        </p:txBody>
      </p:sp>
    </p:spTree>
  </p:cSld>
  <p:clrMapOvr>
    <a:masterClrMapping/>
  </p:clrMapOvr>
  <p:transition advTm="12029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4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048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048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484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3055" name="Rectangle 31">
            <a:extLst>
              <a:ext uri="{FF2B5EF4-FFF2-40B4-BE49-F238E27FC236}">
                <a16:creationId xmlns:a16="http://schemas.microsoft.com/office/drawing/2014/main" id="{51FFC034-E9B4-4F87-ABC2-E8BC93B53636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grpSp>
        <p:nvGrpSpPr>
          <p:cNvPr id="513026" name="Group 2">
            <a:extLst>
              <a:ext uri="{FF2B5EF4-FFF2-40B4-BE49-F238E27FC236}">
                <a16:creationId xmlns:a16="http://schemas.microsoft.com/office/drawing/2014/main" id="{652ECCF9-DC7C-080F-19DA-42A460C75236}"/>
              </a:ext>
            </a:extLst>
          </p:cNvPr>
          <p:cNvGrpSpPr>
            <a:grpSpLocks/>
          </p:cNvGrpSpPr>
          <p:nvPr/>
        </p:nvGrpSpPr>
        <p:grpSpPr bwMode="auto">
          <a:xfrm>
            <a:off x="2057400" y="1066800"/>
            <a:ext cx="6248400" cy="1430338"/>
            <a:chOff x="1056" y="827"/>
            <a:chExt cx="3936" cy="901"/>
          </a:xfrm>
        </p:grpSpPr>
        <p:sp>
          <p:nvSpPr>
            <p:cNvPr id="513027" name="Text Box 3">
              <a:extLst>
                <a:ext uri="{FF2B5EF4-FFF2-40B4-BE49-F238E27FC236}">
                  <a16:creationId xmlns:a16="http://schemas.microsoft.com/office/drawing/2014/main" id="{6AB85245-5188-3C00-49F0-6EAE4BF35E9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779" y="991"/>
              <a:ext cx="1076" cy="23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en-US" sz="1800" b="1">
                  <a:solidFill>
                    <a:srgbClr val="000000"/>
                  </a:solidFill>
                </a:rPr>
                <a:t>Meet or Exceed</a:t>
              </a:r>
              <a:endParaRPr lang="en-US" altLang="en-US" sz="2400" b="1">
                <a:solidFill>
                  <a:srgbClr val="000000"/>
                </a:solidFill>
              </a:endParaRPr>
            </a:p>
          </p:txBody>
        </p:sp>
        <p:cxnSp>
          <p:nvCxnSpPr>
            <p:cNvPr id="513028" name="AutoShape 4">
              <a:extLst>
                <a:ext uri="{FF2B5EF4-FFF2-40B4-BE49-F238E27FC236}">
                  <a16:creationId xmlns:a16="http://schemas.microsoft.com/office/drawing/2014/main" id="{D2994CC4-748E-31EA-8FE5-21F34679092F}"/>
                </a:ext>
              </a:extLst>
            </p:cNvPr>
            <p:cNvCxnSpPr>
              <a:cxnSpLocks noChangeShapeType="1"/>
              <a:endCxn id="513027" idx="0"/>
            </p:cNvCxnSpPr>
            <p:nvPr/>
          </p:nvCxnSpPr>
          <p:spPr bwMode="auto">
            <a:xfrm rot="5400000" flipV="1">
              <a:off x="2105" y="-222"/>
              <a:ext cx="164" cy="2261"/>
            </a:xfrm>
            <a:prstGeom prst="curvedConnector3">
              <a:avLst>
                <a:gd name="adj1" fmla="val -92306"/>
              </a:avLst>
            </a:prstGeom>
            <a:noFill/>
            <a:ln w="63500">
              <a:solidFill>
                <a:schemeClr val="tx1"/>
              </a:solidFill>
              <a:round/>
              <a:headEnd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13029" name="AutoShape 5">
              <a:extLst>
                <a:ext uri="{FF2B5EF4-FFF2-40B4-BE49-F238E27FC236}">
                  <a16:creationId xmlns:a16="http://schemas.microsoft.com/office/drawing/2014/main" id="{45B52418-4D05-D038-0D43-338399C1202A}"/>
                </a:ext>
              </a:extLst>
            </p:cNvPr>
            <p:cNvCxnSpPr>
              <a:cxnSpLocks noChangeShapeType="1"/>
              <a:stCxn id="513027" idx="2"/>
            </p:cNvCxnSpPr>
            <p:nvPr/>
          </p:nvCxnSpPr>
          <p:spPr bwMode="auto">
            <a:xfrm rot="16200000" flipH="1">
              <a:off x="3902" y="637"/>
              <a:ext cx="506" cy="1675"/>
            </a:xfrm>
            <a:prstGeom prst="curvedConnector3">
              <a:avLst>
                <a:gd name="adj1" fmla="val 50829"/>
              </a:avLst>
            </a:prstGeom>
            <a:noFill/>
            <a:ln w="63500">
              <a:solidFill>
                <a:schemeClr val="tx1"/>
              </a:solidFill>
              <a:round/>
              <a:headEnd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sp>
        <p:nvSpPr>
          <p:cNvPr id="513030" name="Text Box 6">
            <a:extLst>
              <a:ext uri="{FF2B5EF4-FFF2-40B4-BE49-F238E27FC236}">
                <a16:creationId xmlns:a16="http://schemas.microsoft.com/office/drawing/2014/main" id="{7CFD6113-860D-BF89-6187-0E5169B5C72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914400"/>
            <a:ext cx="1706563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99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b="1">
                <a:solidFill>
                  <a:srgbClr val="000000"/>
                </a:solidFill>
              </a:rPr>
              <a:t>Requirements</a:t>
            </a:r>
          </a:p>
        </p:txBody>
      </p:sp>
      <p:grpSp>
        <p:nvGrpSpPr>
          <p:cNvPr id="513031" name="Group 7">
            <a:extLst>
              <a:ext uri="{FF2B5EF4-FFF2-40B4-BE49-F238E27FC236}">
                <a16:creationId xmlns:a16="http://schemas.microsoft.com/office/drawing/2014/main" id="{B7BF69F5-B53D-C6BF-BB02-F9F72319F660}"/>
              </a:ext>
            </a:extLst>
          </p:cNvPr>
          <p:cNvGrpSpPr>
            <a:grpSpLocks/>
          </p:cNvGrpSpPr>
          <p:nvPr/>
        </p:nvGrpSpPr>
        <p:grpSpPr bwMode="auto">
          <a:xfrm>
            <a:off x="5334000" y="3810000"/>
            <a:ext cx="2133600" cy="685800"/>
            <a:chOff x="2928" y="2496"/>
            <a:chExt cx="1056" cy="384"/>
          </a:xfrm>
        </p:grpSpPr>
        <p:sp>
          <p:nvSpPr>
            <p:cNvPr id="513032" name="WordArt 8">
              <a:extLst>
                <a:ext uri="{FF2B5EF4-FFF2-40B4-BE49-F238E27FC236}">
                  <a16:creationId xmlns:a16="http://schemas.microsoft.com/office/drawing/2014/main" id="{AEB75FA7-1BA2-18EE-B65C-BF3A43C24D10}"/>
                </a:ext>
              </a:extLst>
            </p:cNvPr>
            <p:cNvSpPr>
              <a:spLocks noChangeArrowheads="1" noChangeShapeType="1" noTextEdit="1"/>
            </p:cNvSpPr>
            <p:nvPr/>
          </p:nvSpPr>
          <p:spPr bwMode="auto">
            <a:xfrm rot="-1013977">
              <a:off x="2928" y="2496"/>
              <a:ext cx="986" cy="226"/>
            </a:xfrm>
            <a:prstGeom prst="rect">
              <a:avLst/>
            </a:prstGeom>
            <a:extLst>
              <a:ext uri="{909E8E84-426E-40DD-AFC4-6F175D3DCCD1}">
                <a14:hiddenFill xmlns:a14="http://schemas.microsoft.com/office/drawing/2010/main">
                  <a:solidFill>
                    <a:schemeClr val="tx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wrap="none" fromWordArt="1">
              <a:prstTxWarp prst="textCanDown">
                <a:avLst>
                  <a:gd name="adj" fmla="val 33333"/>
                </a:avLst>
              </a:prstTxWarp>
            </a:bodyPr>
            <a:lstStyle/>
            <a:p>
              <a:pPr algn="ctr"/>
              <a:r>
                <a:rPr lang="en-US" sz="1800" kern="10">
                  <a:ln w="9525">
                    <a:solidFill>
                      <a:srgbClr val="000099"/>
                    </a:solidFill>
                    <a:round/>
                    <a:headEnd/>
                    <a:tailEnd/>
                  </a:ln>
                  <a:noFill/>
                  <a:cs typeface="Times New Roman" panose="02020603050405020304" pitchFamily="18" charset="0"/>
                </a:rPr>
                <a:t>Predict Outcomes</a:t>
              </a:r>
            </a:p>
          </p:txBody>
        </p:sp>
        <p:sp>
          <p:nvSpPr>
            <p:cNvPr id="513033" name="Freeform 9">
              <a:extLst>
                <a:ext uri="{FF2B5EF4-FFF2-40B4-BE49-F238E27FC236}">
                  <a16:creationId xmlns:a16="http://schemas.microsoft.com/office/drawing/2014/main" id="{01942543-643D-3D8E-EC5F-4333548F35A5}"/>
                </a:ext>
              </a:extLst>
            </p:cNvPr>
            <p:cNvSpPr>
              <a:spLocks/>
            </p:cNvSpPr>
            <p:nvPr/>
          </p:nvSpPr>
          <p:spPr bwMode="auto">
            <a:xfrm>
              <a:off x="2928" y="2544"/>
              <a:ext cx="1056" cy="336"/>
            </a:xfrm>
            <a:custGeom>
              <a:avLst/>
              <a:gdLst>
                <a:gd name="T0" fmla="*/ 0 w 1056"/>
                <a:gd name="T1" fmla="*/ 336 h 336"/>
                <a:gd name="T2" fmla="*/ 624 w 1056"/>
                <a:gd name="T3" fmla="*/ 240 h 336"/>
                <a:gd name="T4" fmla="*/ 1056 w 1056"/>
                <a:gd name="T5" fmla="*/ 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56" h="336">
                  <a:moveTo>
                    <a:pt x="0" y="336"/>
                  </a:moveTo>
                  <a:cubicBezTo>
                    <a:pt x="224" y="316"/>
                    <a:pt x="448" y="296"/>
                    <a:pt x="624" y="240"/>
                  </a:cubicBezTo>
                  <a:cubicBezTo>
                    <a:pt x="800" y="184"/>
                    <a:pt x="928" y="92"/>
                    <a:pt x="1056" y="0"/>
                  </a:cubicBezTo>
                </a:path>
              </a:pathLst>
            </a:custGeom>
            <a:noFill/>
            <a:ln w="9525">
              <a:solidFill>
                <a:srgbClr val="000099"/>
              </a:solidFill>
              <a:round/>
              <a:headEnd type="none" w="med" len="med"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tx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513034" name="Group 10">
            <a:extLst>
              <a:ext uri="{FF2B5EF4-FFF2-40B4-BE49-F238E27FC236}">
                <a16:creationId xmlns:a16="http://schemas.microsoft.com/office/drawing/2014/main" id="{3D3E5E3A-2203-DF74-1B5C-B6746C361876}"/>
              </a:ext>
            </a:extLst>
          </p:cNvPr>
          <p:cNvGrpSpPr>
            <a:grpSpLocks/>
          </p:cNvGrpSpPr>
          <p:nvPr/>
        </p:nvGrpSpPr>
        <p:grpSpPr bwMode="auto">
          <a:xfrm>
            <a:off x="304800" y="2590800"/>
            <a:ext cx="2057400" cy="838200"/>
            <a:chOff x="240" y="1392"/>
            <a:chExt cx="1296" cy="528"/>
          </a:xfrm>
        </p:grpSpPr>
        <p:sp>
          <p:nvSpPr>
            <p:cNvPr id="513035" name="Oval 11">
              <a:extLst>
                <a:ext uri="{FF2B5EF4-FFF2-40B4-BE49-F238E27FC236}">
                  <a16:creationId xmlns:a16="http://schemas.microsoft.com/office/drawing/2014/main" id="{B7D16AA8-BC74-64C7-1A55-56FD5DCB661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0" y="1392"/>
              <a:ext cx="1296" cy="528"/>
            </a:xfrm>
            <a:prstGeom prst="ellipse">
              <a:avLst/>
            </a:prstGeom>
            <a:solidFill>
              <a:srgbClr val="CCECFF"/>
            </a:solidFill>
            <a:ln w="9525">
              <a:solidFill>
                <a:srgbClr val="000099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en-US" altLang="en-US" sz="2400">
                <a:solidFill>
                  <a:srgbClr val="000000"/>
                </a:solidFill>
              </a:endParaRPr>
            </a:p>
          </p:txBody>
        </p:sp>
        <p:sp>
          <p:nvSpPr>
            <p:cNvPr id="513036" name="Text Box 12">
              <a:extLst>
                <a:ext uri="{FF2B5EF4-FFF2-40B4-BE49-F238E27FC236}">
                  <a16:creationId xmlns:a16="http://schemas.microsoft.com/office/drawing/2014/main" id="{F55F1875-70BA-00A2-35EA-A8DF1844287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2" y="1526"/>
              <a:ext cx="889" cy="250"/>
            </a:xfrm>
            <a:prstGeom prst="rect">
              <a:avLst/>
            </a:prstGeom>
            <a:solidFill>
              <a:srgbClr val="CCEC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99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en-US" b="1">
                  <a:solidFill>
                    <a:srgbClr val="000000"/>
                  </a:solidFill>
                </a:rPr>
                <a:t>Leadership</a:t>
              </a:r>
            </a:p>
          </p:txBody>
        </p:sp>
      </p:grpSp>
      <p:sp>
        <p:nvSpPr>
          <p:cNvPr id="513037" name="Oval 13">
            <a:extLst>
              <a:ext uri="{FF2B5EF4-FFF2-40B4-BE49-F238E27FC236}">
                <a16:creationId xmlns:a16="http://schemas.microsoft.com/office/drawing/2014/main" id="{E3E0DCCE-64B4-877F-5062-5FCA70CDA9B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0188" y="1300163"/>
            <a:ext cx="2284412" cy="1397000"/>
          </a:xfrm>
          <a:prstGeom prst="ellipse">
            <a:avLst/>
          </a:prstGeom>
          <a:solidFill>
            <a:srgbClr val="CCECFF"/>
          </a:solidFill>
          <a:ln w="9525">
            <a:solidFill>
              <a:srgbClr val="000099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algn="ctr"/>
            <a:r>
              <a:rPr lang="en-US" altLang="en-US" b="1">
                <a:solidFill>
                  <a:srgbClr val="000000"/>
                </a:solidFill>
              </a:rPr>
              <a:t>Customers:</a:t>
            </a:r>
          </a:p>
          <a:p>
            <a:pPr algn="ctr"/>
            <a:r>
              <a:rPr lang="en-US" altLang="en-US" b="1">
                <a:solidFill>
                  <a:srgbClr val="000000"/>
                </a:solidFill>
              </a:rPr>
              <a:t>Fed/State/</a:t>
            </a:r>
          </a:p>
          <a:p>
            <a:pPr algn="ctr"/>
            <a:r>
              <a:rPr lang="en-US" altLang="en-US" b="1">
                <a:solidFill>
                  <a:srgbClr val="000000"/>
                </a:solidFill>
              </a:rPr>
              <a:t>Community</a:t>
            </a:r>
          </a:p>
        </p:txBody>
      </p:sp>
      <p:grpSp>
        <p:nvGrpSpPr>
          <p:cNvPr id="513038" name="Group 14">
            <a:extLst>
              <a:ext uri="{FF2B5EF4-FFF2-40B4-BE49-F238E27FC236}">
                <a16:creationId xmlns:a16="http://schemas.microsoft.com/office/drawing/2014/main" id="{6A84AC8A-1115-5394-4D43-9C30751721C7}"/>
              </a:ext>
            </a:extLst>
          </p:cNvPr>
          <p:cNvGrpSpPr>
            <a:grpSpLocks/>
          </p:cNvGrpSpPr>
          <p:nvPr/>
        </p:nvGrpSpPr>
        <p:grpSpPr bwMode="auto">
          <a:xfrm>
            <a:off x="3352800" y="1600200"/>
            <a:ext cx="1905000" cy="990600"/>
            <a:chOff x="2160" y="1296"/>
            <a:chExt cx="1200" cy="624"/>
          </a:xfrm>
        </p:grpSpPr>
        <p:sp>
          <p:nvSpPr>
            <p:cNvPr id="513039" name="Oval 15">
              <a:extLst>
                <a:ext uri="{FF2B5EF4-FFF2-40B4-BE49-F238E27FC236}">
                  <a16:creationId xmlns:a16="http://schemas.microsoft.com/office/drawing/2014/main" id="{95397745-CAD1-9660-5957-C237D61C50A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60" y="1296"/>
              <a:ext cx="1200" cy="624"/>
            </a:xfrm>
            <a:prstGeom prst="ellipse">
              <a:avLst/>
            </a:prstGeom>
            <a:solidFill>
              <a:srgbClr val="FFCC99"/>
            </a:solidFill>
            <a:ln w="9525">
              <a:solidFill>
                <a:srgbClr val="000099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13040" name="Text Box 16">
              <a:extLst>
                <a:ext uri="{FF2B5EF4-FFF2-40B4-BE49-F238E27FC236}">
                  <a16:creationId xmlns:a16="http://schemas.microsoft.com/office/drawing/2014/main" id="{EAA2C7F8-D35A-D7DE-15E8-E789F47D361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01" y="1409"/>
              <a:ext cx="748" cy="404"/>
            </a:xfrm>
            <a:prstGeom prst="rect">
              <a:avLst/>
            </a:prstGeom>
            <a:solidFill>
              <a:srgbClr val="FFCC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99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altLang="en-US" sz="1800" b="1">
                  <a:solidFill>
                    <a:srgbClr val="000000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</a:rPr>
                <a:t>Motivated</a:t>
              </a:r>
            </a:p>
            <a:p>
              <a:pPr algn="ctr"/>
              <a:r>
                <a:rPr lang="en-US" altLang="en-US" sz="1800" b="1">
                  <a:solidFill>
                    <a:srgbClr val="000000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</a:rPr>
                <a:t>People</a:t>
              </a:r>
            </a:p>
          </p:txBody>
        </p:sp>
      </p:grpSp>
      <p:grpSp>
        <p:nvGrpSpPr>
          <p:cNvPr id="513041" name="Group 17">
            <a:extLst>
              <a:ext uri="{FF2B5EF4-FFF2-40B4-BE49-F238E27FC236}">
                <a16:creationId xmlns:a16="http://schemas.microsoft.com/office/drawing/2014/main" id="{B2D6E247-8671-74DA-A82A-A2D1076E7E1F}"/>
              </a:ext>
            </a:extLst>
          </p:cNvPr>
          <p:cNvGrpSpPr>
            <a:grpSpLocks/>
          </p:cNvGrpSpPr>
          <p:nvPr/>
        </p:nvGrpSpPr>
        <p:grpSpPr bwMode="auto">
          <a:xfrm>
            <a:off x="3352800" y="3733800"/>
            <a:ext cx="1905000" cy="990600"/>
            <a:chOff x="2112" y="2352"/>
            <a:chExt cx="1200" cy="624"/>
          </a:xfrm>
        </p:grpSpPr>
        <p:sp>
          <p:nvSpPr>
            <p:cNvPr id="513042" name="Oval 18">
              <a:extLst>
                <a:ext uri="{FF2B5EF4-FFF2-40B4-BE49-F238E27FC236}">
                  <a16:creationId xmlns:a16="http://schemas.microsoft.com/office/drawing/2014/main" id="{F2CA08EA-B3A7-2B1D-B840-F3CC984F1A9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12" y="2352"/>
              <a:ext cx="1200" cy="624"/>
            </a:xfrm>
            <a:prstGeom prst="ellipse">
              <a:avLst/>
            </a:prstGeom>
            <a:solidFill>
              <a:srgbClr val="FFCC99"/>
            </a:solidFill>
            <a:ln w="9525">
              <a:solidFill>
                <a:srgbClr val="000099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13043" name="Text Box 19">
              <a:extLst>
                <a:ext uri="{FF2B5EF4-FFF2-40B4-BE49-F238E27FC236}">
                  <a16:creationId xmlns:a16="http://schemas.microsoft.com/office/drawing/2014/main" id="{0EE4FAC9-A25B-3051-20BA-B65272CD07F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377" y="2465"/>
              <a:ext cx="700" cy="404"/>
            </a:xfrm>
            <a:prstGeom prst="rect">
              <a:avLst/>
            </a:prstGeom>
            <a:solidFill>
              <a:srgbClr val="FFCC9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99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altLang="en-US" sz="1800" b="1">
                  <a:solidFill>
                    <a:srgbClr val="000000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</a:rPr>
                <a:t>Efficient</a:t>
              </a:r>
            </a:p>
            <a:p>
              <a:pPr algn="ctr"/>
              <a:r>
                <a:rPr lang="en-US" altLang="en-US" sz="1800" b="1">
                  <a:solidFill>
                    <a:srgbClr val="000000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</a:rPr>
                <a:t>Processes</a:t>
              </a:r>
            </a:p>
          </p:txBody>
        </p:sp>
      </p:grpSp>
      <p:sp>
        <p:nvSpPr>
          <p:cNvPr id="513044" name="Text Box 20">
            <a:extLst>
              <a:ext uri="{FF2B5EF4-FFF2-40B4-BE49-F238E27FC236}">
                <a16:creationId xmlns:a16="http://schemas.microsoft.com/office/drawing/2014/main" id="{0E705A9A-75E3-0300-0EF3-AA68B5C18D6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9600" y="6262688"/>
            <a:ext cx="822960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99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en-US" sz="2800" b="1">
                <a:latin typeface="Arial" panose="020B0604020202020204" pitchFamily="34" charset="0"/>
              </a:rPr>
              <a:t>Goal is to achieve Operational Excellence!  </a:t>
            </a:r>
          </a:p>
        </p:txBody>
      </p:sp>
      <p:sp>
        <p:nvSpPr>
          <p:cNvPr id="513045" name="Text Box 21">
            <a:extLst>
              <a:ext uri="{FF2B5EF4-FFF2-40B4-BE49-F238E27FC236}">
                <a16:creationId xmlns:a16="http://schemas.microsoft.com/office/drawing/2014/main" id="{A24B2A35-1D0A-6D39-EF1D-B591466E3EF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90600" y="5381625"/>
            <a:ext cx="7102475" cy="850900"/>
          </a:xfrm>
          <a:prstGeom prst="rect">
            <a:avLst/>
          </a:prstGeom>
          <a:solidFill>
            <a:srgbClr val="FFFFCC"/>
          </a:solidFill>
          <a:ln w="28575">
            <a:solidFill>
              <a:srgbClr val="000099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en-US" sz="2400" b="1">
                <a:solidFill>
                  <a:srgbClr val="000000"/>
                </a:solidFill>
              </a:rPr>
              <a:t>Measures and Dashboard to Monitor Progress </a:t>
            </a:r>
          </a:p>
          <a:p>
            <a:pPr algn="ctr"/>
            <a:r>
              <a:rPr lang="en-US" altLang="en-US" sz="2400" b="1" i="1">
                <a:solidFill>
                  <a:srgbClr val="FF0000"/>
                </a:solidFill>
              </a:rPr>
              <a:t>SRS aka Balanced Scorecard</a:t>
            </a:r>
            <a:endParaRPr lang="en-US" altLang="en-US" sz="2400" i="1">
              <a:solidFill>
                <a:srgbClr val="FF0000"/>
              </a:solidFill>
            </a:endParaRPr>
          </a:p>
        </p:txBody>
      </p:sp>
      <p:sp>
        <p:nvSpPr>
          <p:cNvPr id="513046" name="Oval 22">
            <a:extLst>
              <a:ext uri="{FF2B5EF4-FFF2-40B4-BE49-F238E27FC236}">
                <a16:creationId xmlns:a16="http://schemas.microsoft.com/office/drawing/2014/main" id="{4E172DA4-852E-9D71-E583-EBD02A3B0B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34200" y="2514600"/>
            <a:ext cx="2209800" cy="1268413"/>
          </a:xfrm>
          <a:prstGeom prst="ellipse">
            <a:avLst/>
          </a:prstGeom>
          <a:solidFill>
            <a:srgbClr val="CCFF33"/>
          </a:solidFill>
          <a:ln w="9525">
            <a:solidFill>
              <a:srgbClr val="000099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algn="ctr"/>
            <a:r>
              <a:rPr lang="en-US" altLang="en-US" sz="1800" b="1">
                <a:solidFill>
                  <a:srgbClr val="000000"/>
                </a:solidFill>
              </a:rPr>
              <a:t>Produce Results</a:t>
            </a:r>
          </a:p>
          <a:p>
            <a:pPr algn="ctr"/>
            <a:r>
              <a:rPr lang="en-US" altLang="en-US" sz="1800" b="1" i="1">
                <a:solidFill>
                  <a:srgbClr val="000000"/>
                </a:solidFill>
              </a:rPr>
              <a:t>Ready Forces</a:t>
            </a:r>
            <a:endParaRPr lang="en-US" altLang="en-US" sz="1800" b="1">
              <a:solidFill>
                <a:srgbClr val="000000"/>
              </a:solidFill>
            </a:endParaRPr>
          </a:p>
        </p:txBody>
      </p:sp>
      <p:sp>
        <p:nvSpPr>
          <p:cNvPr id="513047" name="Oval 23">
            <a:extLst>
              <a:ext uri="{FF2B5EF4-FFF2-40B4-BE49-F238E27FC236}">
                <a16:creationId xmlns:a16="http://schemas.microsoft.com/office/drawing/2014/main" id="{BFB832C7-B149-98BC-A552-AF1D676B158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600" y="3352800"/>
            <a:ext cx="2286000" cy="914400"/>
          </a:xfrm>
          <a:prstGeom prst="ellipse">
            <a:avLst/>
          </a:prstGeom>
          <a:solidFill>
            <a:srgbClr val="CCECFF"/>
          </a:solidFill>
          <a:ln w="9525">
            <a:solidFill>
              <a:srgbClr val="000099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en-US" altLang="en-US" b="1">
                <a:solidFill>
                  <a:srgbClr val="000000"/>
                </a:solidFill>
              </a:rPr>
              <a:t>Strategic Planning Process</a:t>
            </a:r>
          </a:p>
        </p:txBody>
      </p:sp>
      <p:sp>
        <p:nvSpPr>
          <p:cNvPr id="513048" name="Text Box 24">
            <a:extLst>
              <a:ext uri="{FF2B5EF4-FFF2-40B4-BE49-F238E27FC236}">
                <a16:creationId xmlns:a16="http://schemas.microsoft.com/office/drawing/2014/main" id="{51257792-5839-D6F0-83C9-BA6F0C02303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8200" y="76200"/>
            <a:ext cx="80010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en-US" sz="4000" b="1">
                <a:latin typeface="Arial" panose="020B0604020202020204" pitchFamily="34" charset="0"/>
              </a:rPr>
              <a:t>Integrated Management System</a:t>
            </a:r>
          </a:p>
        </p:txBody>
      </p:sp>
      <p:grpSp>
        <p:nvGrpSpPr>
          <p:cNvPr id="513049" name="Group 25">
            <a:extLst>
              <a:ext uri="{FF2B5EF4-FFF2-40B4-BE49-F238E27FC236}">
                <a16:creationId xmlns:a16="http://schemas.microsoft.com/office/drawing/2014/main" id="{D31E0A44-B332-676F-D2D3-1D8A89DB1D16}"/>
              </a:ext>
            </a:extLst>
          </p:cNvPr>
          <p:cNvGrpSpPr>
            <a:grpSpLocks/>
          </p:cNvGrpSpPr>
          <p:nvPr/>
        </p:nvGrpSpPr>
        <p:grpSpPr bwMode="auto">
          <a:xfrm>
            <a:off x="1676400" y="2667000"/>
            <a:ext cx="6176963" cy="2743200"/>
            <a:chOff x="1056" y="1680"/>
            <a:chExt cx="3891" cy="1728"/>
          </a:xfrm>
        </p:grpSpPr>
        <p:sp>
          <p:nvSpPr>
            <p:cNvPr id="513050" name="AutoShape 26">
              <a:extLst>
                <a:ext uri="{FF2B5EF4-FFF2-40B4-BE49-F238E27FC236}">
                  <a16:creationId xmlns:a16="http://schemas.microsoft.com/office/drawing/2014/main" id="{9E756C4C-4FF5-CFF8-5D4D-C7E5C917289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44" y="1680"/>
              <a:ext cx="336" cy="672"/>
            </a:xfrm>
            <a:prstGeom prst="upDownArrow">
              <a:avLst>
                <a:gd name="adj1" fmla="val 50000"/>
                <a:gd name="adj2" fmla="val 40000"/>
              </a:avLst>
            </a:prstGeom>
            <a:solidFill>
              <a:srgbClr val="000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13051" name="AutoShape 27">
              <a:extLst>
                <a:ext uri="{FF2B5EF4-FFF2-40B4-BE49-F238E27FC236}">
                  <a16:creationId xmlns:a16="http://schemas.microsoft.com/office/drawing/2014/main" id="{A8145DDB-21E1-C2AF-5C8A-D9B8A44D334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06" y="1824"/>
              <a:ext cx="1536" cy="336"/>
            </a:xfrm>
            <a:prstGeom prst="rightArrow">
              <a:avLst>
                <a:gd name="adj1" fmla="val 50000"/>
                <a:gd name="adj2" fmla="val 114286"/>
              </a:avLst>
            </a:prstGeom>
            <a:solidFill>
              <a:srgbClr val="000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13052" name="Freeform 28">
              <a:extLst>
                <a:ext uri="{FF2B5EF4-FFF2-40B4-BE49-F238E27FC236}">
                  <a16:creationId xmlns:a16="http://schemas.microsoft.com/office/drawing/2014/main" id="{6409DA47-3C37-308C-F765-037010A084DC}"/>
                </a:ext>
              </a:extLst>
            </p:cNvPr>
            <p:cNvSpPr>
              <a:spLocks/>
            </p:cNvSpPr>
            <p:nvPr/>
          </p:nvSpPr>
          <p:spPr bwMode="auto">
            <a:xfrm rot="-1106097">
              <a:off x="1056" y="2592"/>
              <a:ext cx="240" cy="768"/>
            </a:xfrm>
            <a:custGeom>
              <a:avLst/>
              <a:gdLst>
                <a:gd name="T0" fmla="*/ 336 w 336"/>
                <a:gd name="T1" fmla="*/ 912 h 912"/>
                <a:gd name="T2" fmla="*/ 192 w 336"/>
                <a:gd name="T3" fmla="*/ 768 h 912"/>
                <a:gd name="T4" fmla="*/ 48 w 336"/>
                <a:gd name="T5" fmla="*/ 384 h 912"/>
                <a:gd name="T6" fmla="*/ 0 w 336"/>
                <a:gd name="T7" fmla="*/ 0 h 9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6" h="912">
                  <a:moveTo>
                    <a:pt x="336" y="912"/>
                  </a:moveTo>
                  <a:cubicBezTo>
                    <a:pt x="288" y="884"/>
                    <a:pt x="240" y="856"/>
                    <a:pt x="192" y="768"/>
                  </a:cubicBezTo>
                  <a:cubicBezTo>
                    <a:pt x="144" y="680"/>
                    <a:pt x="80" y="512"/>
                    <a:pt x="48" y="384"/>
                  </a:cubicBezTo>
                  <a:cubicBezTo>
                    <a:pt x="16" y="256"/>
                    <a:pt x="8" y="128"/>
                    <a:pt x="0" y="0"/>
                  </a:cubicBezTo>
                </a:path>
              </a:pathLst>
            </a:custGeom>
            <a:solidFill>
              <a:srgbClr val="000000"/>
            </a:solidFill>
            <a:ln w="190500">
              <a:solidFill>
                <a:srgbClr val="000000"/>
              </a:solidFill>
              <a:round/>
              <a:headEnd type="none" w="med" len="med"/>
              <a:tailEnd type="triangl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053" name="AutoShape 29">
              <a:extLst>
                <a:ext uri="{FF2B5EF4-FFF2-40B4-BE49-F238E27FC236}">
                  <a16:creationId xmlns:a16="http://schemas.microsoft.com/office/drawing/2014/main" id="{2BEF30C4-D5BD-8D1E-BB03-E507920C663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40" y="1824"/>
              <a:ext cx="1170" cy="336"/>
            </a:xfrm>
            <a:prstGeom prst="leftArrow">
              <a:avLst>
                <a:gd name="adj1" fmla="val 50000"/>
                <a:gd name="adj2" fmla="val 87054"/>
              </a:avLst>
            </a:prstGeom>
            <a:solidFill>
              <a:srgbClr val="000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13054" name="Freeform 30">
              <a:extLst>
                <a:ext uri="{FF2B5EF4-FFF2-40B4-BE49-F238E27FC236}">
                  <a16:creationId xmlns:a16="http://schemas.microsoft.com/office/drawing/2014/main" id="{396C7066-A2EE-869B-4516-77C9D38B12AB}"/>
                </a:ext>
              </a:extLst>
            </p:cNvPr>
            <p:cNvSpPr>
              <a:spLocks/>
            </p:cNvSpPr>
            <p:nvPr/>
          </p:nvSpPr>
          <p:spPr bwMode="auto">
            <a:xfrm rot="-3964522">
              <a:off x="4275" y="2736"/>
              <a:ext cx="1104" cy="240"/>
            </a:xfrm>
            <a:custGeom>
              <a:avLst/>
              <a:gdLst>
                <a:gd name="T0" fmla="*/ 336 w 336"/>
                <a:gd name="T1" fmla="*/ 912 h 912"/>
                <a:gd name="T2" fmla="*/ 192 w 336"/>
                <a:gd name="T3" fmla="*/ 768 h 912"/>
                <a:gd name="T4" fmla="*/ 48 w 336"/>
                <a:gd name="T5" fmla="*/ 384 h 912"/>
                <a:gd name="T6" fmla="*/ 0 w 336"/>
                <a:gd name="T7" fmla="*/ 0 h 9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36" h="912">
                  <a:moveTo>
                    <a:pt x="336" y="912"/>
                  </a:moveTo>
                  <a:cubicBezTo>
                    <a:pt x="288" y="884"/>
                    <a:pt x="240" y="856"/>
                    <a:pt x="192" y="768"/>
                  </a:cubicBezTo>
                  <a:cubicBezTo>
                    <a:pt x="144" y="680"/>
                    <a:pt x="80" y="512"/>
                    <a:pt x="48" y="384"/>
                  </a:cubicBezTo>
                  <a:cubicBezTo>
                    <a:pt x="16" y="256"/>
                    <a:pt x="8" y="128"/>
                    <a:pt x="0" y="0"/>
                  </a:cubicBezTo>
                </a:path>
              </a:pathLst>
            </a:custGeom>
            <a:solidFill>
              <a:srgbClr val="000000"/>
            </a:solidFill>
            <a:ln w="190500">
              <a:solidFill>
                <a:srgbClr val="000000"/>
              </a:solidFill>
              <a:round/>
              <a:headEnd type="none" w="med" len="med"/>
              <a:tailEnd type="triangl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513056" name="AutoShape 32">
            <a:extLst>
              <a:ext uri="{FF2B5EF4-FFF2-40B4-BE49-F238E27FC236}">
                <a16:creationId xmlns:a16="http://schemas.microsoft.com/office/drawing/2014/main" id="{8785E18E-4CCF-783F-FF17-D2DC1020E80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6000" y="4114800"/>
            <a:ext cx="2133600" cy="1219200"/>
          </a:xfrm>
          <a:prstGeom prst="irregularSeal1">
            <a:avLst/>
          </a:prstGeom>
          <a:noFill/>
          <a:ln w="3175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en-US" sz="1800" b="1">
                <a:latin typeface="Arial" panose="020B0604020202020204" pitchFamily="34" charset="0"/>
              </a:rPr>
              <a:t>Six Sigma</a:t>
            </a:r>
            <a:endParaRPr lang="en-US" altLang="en-US" sz="1800" b="1" i="1">
              <a:latin typeface="Arial" panose="020B0604020202020204" pitchFamily="34" charset="0"/>
            </a:endParaRPr>
          </a:p>
        </p:txBody>
      </p:sp>
      <p:grpSp>
        <p:nvGrpSpPr>
          <p:cNvPr id="513065" name="Group 41">
            <a:extLst>
              <a:ext uri="{FF2B5EF4-FFF2-40B4-BE49-F238E27FC236}">
                <a16:creationId xmlns:a16="http://schemas.microsoft.com/office/drawing/2014/main" id="{0049042B-DE86-11A7-3F0B-6F78CA2DE21F}"/>
              </a:ext>
            </a:extLst>
          </p:cNvPr>
          <p:cNvGrpSpPr>
            <a:grpSpLocks/>
          </p:cNvGrpSpPr>
          <p:nvPr/>
        </p:nvGrpSpPr>
        <p:grpSpPr bwMode="auto">
          <a:xfrm>
            <a:off x="76200" y="1219200"/>
            <a:ext cx="8458200" cy="4800600"/>
            <a:chOff x="48" y="768"/>
            <a:chExt cx="5328" cy="3024"/>
          </a:xfrm>
        </p:grpSpPr>
        <p:sp>
          <p:nvSpPr>
            <p:cNvPr id="513057" name="Text Box 33">
              <a:extLst>
                <a:ext uri="{FF2B5EF4-FFF2-40B4-BE49-F238E27FC236}">
                  <a16:creationId xmlns:a16="http://schemas.microsoft.com/office/drawing/2014/main" id="{F574E23E-FA24-C608-9919-64D18028CD2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3" y="1536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tx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99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en-US" sz="2400" b="1">
                  <a:solidFill>
                    <a:srgbClr val="FF3300"/>
                  </a:solidFill>
                  <a:latin typeface="Arial" panose="020B0604020202020204" pitchFamily="34" charset="0"/>
                </a:rPr>
                <a:t>1</a:t>
              </a:r>
            </a:p>
          </p:txBody>
        </p:sp>
        <p:sp>
          <p:nvSpPr>
            <p:cNvPr id="513058" name="Text Box 34">
              <a:extLst>
                <a:ext uri="{FF2B5EF4-FFF2-40B4-BE49-F238E27FC236}">
                  <a16:creationId xmlns:a16="http://schemas.microsoft.com/office/drawing/2014/main" id="{56AAD2DE-6C48-5DFC-4987-7F93B6DE39B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8" y="1968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tx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99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en-US" sz="2400" b="1">
                  <a:solidFill>
                    <a:srgbClr val="FF3300"/>
                  </a:solidFill>
                  <a:latin typeface="Arial" panose="020B0604020202020204" pitchFamily="34" charset="0"/>
                </a:rPr>
                <a:t>2</a:t>
              </a:r>
            </a:p>
          </p:txBody>
        </p:sp>
        <p:sp>
          <p:nvSpPr>
            <p:cNvPr id="513059" name="Text Box 35">
              <a:extLst>
                <a:ext uri="{FF2B5EF4-FFF2-40B4-BE49-F238E27FC236}">
                  <a16:creationId xmlns:a16="http://schemas.microsoft.com/office/drawing/2014/main" id="{F3F3164E-6C27-6D78-208E-1367A4DE0A1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6" y="768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tx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99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en-US" sz="2400" b="1">
                  <a:solidFill>
                    <a:srgbClr val="FF3300"/>
                  </a:solidFill>
                  <a:latin typeface="Arial" panose="020B0604020202020204" pitchFamily="34" charset="0"/>
                </a:rPr>
                <a:t>3</a:t>
              </a:r>
            </a:p>
          </p:txBody>
        </p:sp>
        <p:sp>
          <p:nvSpPr>
            <p:cNvPr id="513060" name="Text Box 36">
              <a:extLst>
                <a:ext uri="{FF2B5EF4-FFF2-40B4-BE49-F238E27FC236}">
                  <a16:creationId xmlns:a16="http://schemas.microsoft.com/office/drawing/2014/main" id="{4113C54C-C6BF-CBE6-B1F6-D598B5D7EBC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53" y="3504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tx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99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en-US" sz="2400" b="1">
                  <a:solidFill>
                    <a:srgbClr val="FF3300"/>
                  </a:solidFill>
                  <a:latin typeface="Arial" panose="020B0604020202020204" pitchFamily="34" charset="0"/>
                </a:rPr>
                <a:t>4</a:t>
              </a:r>
            </a:p>
          </p:txBody>
        </p:sp>
        <p:sp>
          <p:nvSpPr>
            <p:cNvPr id="513061" name="Text Box 37">
              <a:extLst>
                <a:ext uri="{FF2B5EF4-FFF2-40B4-BE49-F238E27FC236}">
                  <a16:creationId xmlns:a16="http://schemas.microsoft.com/office/drawing/2014/main" id="{E4A0C4B7-6CB0-A3C8-4F05-A3AC8ECF127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985" y="1008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tx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99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en-US" sz="2400" b="1">
                  <a:solidFill>
                    <a:srgbClr val="FF3300"/>
                  </a:solidFill>
                  <a:latin typeface="Arial" panose="020B0604020202020204" pitchFamily="34" charset="0"/>
                </a:rPr>
                <a:t>5</a:t>
              </a:r>
            </a:p>
          </p:txBody>
        </p:sp>
        <p:sp>
          <p:nvSpPr>
            <p:cNvPr id="513062" name="Text Box 38">
              <a:extLst>
                <a:ext uri="{FF2B5EF4-FFF2-40B4-BE49-F238E27FC236}">
                  <a16:creationId xmlns:a16="http://schemas.microsoft.com/office/drawing/2014/main" id="{DCA01A1C-297E-6780-ADDD-BA04A19D452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985" y="2352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tx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99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en-US" sz="2400" b="1">
                  <a:solidFill>
                    <a:srgbClr val="FF3300"/>
                  </a:solidFill>
                  <a:latin typeface="Arial" panose="020B0604020202020204" pitchFamily="34" charset="0"/>
                </a:rPr>
                <a:t>6</a:t>
              </a:r>
            </a:p>
          </p:txBody>
        </p:sp>
        <p:sp>
          <p:nvSpPr>
            <p:cNvPr id="513063" name="Text Box 39">
              <a:extLst>
                <a:ext uri="{FF2B5EF4-FFF2-40B4-BE49-F238E27FC236}">
                  <a16:creationId xmlns:a16="http://schemas.microsoft.com/office/drawing/2014/main" id="{9E2A052C-F160-1901-23D8-6C6DCD21D6E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33" y="1440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tx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99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en-US" sz="2400" b="1">
                  <a:solidFill>
                    <a:srgbClr val="FF3300"/>
                  </a:solidFill>
                  <a:latin typeface="Arial" panose="020B0604020202020204" pitchFamily="34" charset="0"/>
                </a:rPr>
                <a:t>7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3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13030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513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130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130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3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13031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333333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6" dur="500"/>
                                        <p:tgtEl>
                                          <p:spTgt spid="5130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130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13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5130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5130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3030" grpId="0" autoUpdateAnimBg="0"/>
      <p:bldP spid="513037" grpId="0" animBg="1"/>
      <p:bldP spid="513044" grpId="0"/>
      <p:bldP spid="513045" grpId="0" animBg="1" autoUpdateAnimBg="0"/>
      <p:bldP spid="513046" grpId="0" animBg="1"/>
      <p:bldP spid="513047" grpId="0" animBg="1"/>
      <p:bldP spid="51305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6115" name="Rectangle 3">
            <a:extLst>
              <a:ext uri="{FF2B5EF4-FFF2-40B4-BE49-F238E27FC236}">
                <a16:creationId xmlns:a16="http://schemas.microsoft.com/office/drawing/2014/main" id="{D89A8664-0F0C-7276-6493-8AEDA4B6D039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 bwMode="auto">
          <a:xfrm>
            <a:off x="228600" y="1752600"/>
            <a:ext cx="8610600" cy="4876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>
              <a:buSzPct val="50000"/>
              <a:buFont typeface="Wingdings" panose="05000000000000000000" pitchFamily="2" charset="2"/>
              <a:buChar char="l"/>
            </a:pPr>
            <a:endParaRPr lang="en-US" altLang="en-US">
              <a:latin typeface="Arial" panose="020B0604020202020204" pitchFamily="34" charset="0"/>
            </a:endParaRPr>
          </a:p>
          <a:p>
            <a:pPr>
              <a:buSzPct val="50000"/>
              <a:buFont typeface="Wingdings" panose="05000000000000000000" pitchFamily="2" charset="2"/>
              <a:buChar char="l"/>
            </a:pPr>
            <a:endParaRPr lang="en-US" altLang="en-US">
              <a:latin typeface="Arial" panose="020B0604020202020204" pitchFamily="34" charset="0"/>
            </a:endParaRPr>
          </a:p>
          <a:p>
            <a:pPr>
              <a:buSzPct val="50000"/>
              <a:buFont typeface="Wingdings" panose="05000000000000000000" pitchFamily="2" charset="2"/>
              <a:buChar char="l"/>
            </a:pPr>
            <a:endParaRPr lang="en-US" altLang="en-US">
              <a:latin typeface="Arial" panose="020B0604020202020204" pitchFamily="34" charset="0"/>
            </a:endParaRPr>
          </a:p>
          <a:p>
            <a:pPr>
              <a:buSzPct val="50000"/>
              <a:buFont typeface="Wingdings" panose="05000000000000000000" pitchFamily="2" charset="2"/>
              <a:buChar char="l"/>
            </a:pPr>
            <a:endParaRPr lang="en-US" altLang="en-US">
              <a:latin typeface="Arial" panose="020B0604020202020204" pitchFamily="34" charset="0"/>
            </a:endParaRPr>
          </a:p>
          <a:p>
            <a:pPr>
              <a:buSzPct val="50000"/>
              <a:buFont typeface="Wingdings" panose="05000000000000000000" pitchFamily="2" charset="2"/>
              <a:buChar char="l"/>
            </a:pPr>
            <a:endParaRPr lang="en-US" altLang="en-US">
              <a:latin typeface="Arial" panose="020B0604020202020204" pitchFamily="34" charset="0"/>
            </a:endParaRPr>
          </a:p>
          <a:p>
            <a:pPr>
              <a:buSzPct val="50000"/>
              <a:buFont typeface="Wingdings" panose="05000000000000000000" pitchFamily="2" charset="2"/>
              <a:buChar char="l"/>
            </a:pPr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346116" name="Rectangle 4">
            <a:extLst>
              <a:ext uri="{FF2B5EF4-FFF2-40B4-BE49-F238E27FC236}">
                <a16:creationId xmlns:a16="http://schemas.microsoft.com/office/drawing/2014/main" id="{A09B872C-6E43-B61F-253C-CDCEE04988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1600200"/>
            <a:ext cx="9067800" cy="556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en-US" altLang="en-US" sz="2000">
              <a:latin typeface="Arial" panose="020B0604020202020204" pitchFamily="34" charset="0"/>
            </a:endParaRPr>
          </a:p>
        </p:txBody>
      </p:sp>
      <p:pic>
        <p:nvPicPr>
          <p:cNvPr id="346117" name="Picture 5">
            <a:extLst>
              <a:ext uri="{FF2B5EF4-FFF2-40B4-BE49-F238E27FC236}">
                <a16:creationId xmlns:a16="http://schemas.microsoft.com/office/drawing/2014/main" id="{0C23818F-983B-FB75-7AEE-0E89E47B075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8" y="76200"/>
            <a:ext cx="1293812" cy="1295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6118" name="Line 6">
            <a:extLst>
              <a:ext uri="{FF2B5EF4-FFF2-40B4-BE49-F238E27FC236}">
                <a16:creationId xmlns:a16="http://schemas.microsoft.com/office/drawing/2014/main" id="{38201DDA-DF03-2E8F-D958-B1353F843754}"/>
              </a:ext>
            </a:extLst>
          </p:cNvPr>
          <p:cNvSpPr>
            <a:spLocks noChangeShapeType="1"/>
          </p:cNvSpPr>
          <p:nvPr/>
        </p:nvSpPr>
        <p:spPr bwMode="auto">
          <a:xfrm>
            <a:off x="1517650" y="1371600"/>
            <a:ext cx="6019800" cy="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46119" name="Text Box 7">
            <a:extLst>
              <a:ext uri="{FF2B5EF4-FFF2-40B4-BE49-F238E27FC236}">
                <a16:creationId xmlns:a16="http://schemas.microsoft.com/office/drawing/2014/main" id="{376D16EC-912B-9D77-2AC0-60E9A970061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1000" y="2224088"/>
            <a:ext cx="8610600" cy="3779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en-US" sz="4800" i="1">
                <a:solidFill>
                  <a:srgbClr val="FF3300"/>
                </a:solidFill>
                <a:latin typeface="Arial" panose="020B0604020202020204" pitchFamily="34" charset="0"/>
              </a:rPr>
              <a:t>Results:</a:t>
            </a:r>
          </a:p>
          <a:p>
            <a:pPr algn="ctr"/>
            <a:r>
              <a:rPr lang="en-US" altLang="en-US" sz="4800" i="1">
                <a:solidFill>
                  <a:srgbClr val="FF3300"/>
                </a:solidFill>
                <a:latin typeface="Arial" panose="020B0604020202020204" pitchFamily="34" charset="0"/>
              </a:rPr>
              <a:t>Strategic Planning Conference December 2003</a:t>
            </a:r>
            <a:r>
              <a:rPr lang="en-US" altLang="en-US" sz="5400" i="1">
                <a:latin typeface="Arial" panose="020B0604020202020204" pitchFamily="34" charset="0"/>
              </a:rPr>
              <a:t> </a:t>
            </a:r>
          </a:p>
          <a:p>
            <a:pPr algn="ctr"/>
            <a:endParaRPr lang="en-US" altLang="en-US" sz="4000" i="1">
              <a:latin typeface="Arial" panose="020B0604020202020204" pitchFamily="34" charset="0"/>
            </a:endParaRPr>
          </a:p>
          <a:p>
            <a:pPr algn="ctr"/>
            <a:endParaRPr lang="en-US" altLang="en-US" sz="2800">
              <a:latin typeface="Arial" panose="020B0604020202020204" pitchFamily="34" charset="0"/>
            </a:endParaRPr>
          </a:p>
          <a:p>
            <a:pPr algn="ctr"/>
            <a:endParaRPr lang="en-US" altLang="en-US" sz="2400">
              <a:latin typeface="Arial" panose="020B0604020202020204" pitchFamily="34" charset="0"/>
            </a:endParaRPr>
          </a:p>
        </p:txBody>
      </p:sp>
      <p:sp>
        <p:nvSpPr>
          <p:cNvPr id="346120" name="Rectangle 8">
            <a:extLst>
              <a:ext uri="{FF2B5EF4-FFF2-40B4-BE49-F238E27FC236}">
                <a16:creationId xmlns:a16="http://schemas.microsoft.com/office/drawing/2014/main" id="{4F9A1D40-46D4-E3D6-BA34-EA09D07816FA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4400" y="1524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488" tIns="44450" rIns="90488" bIns="44450" anchor="ctr"/>
          <a:lstStyle>
            <a:lvl1pPr algn="ctr"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1pPr>
            <a:lvl2pPr algn="ctr"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2pPr>
            <a:lvl3pPr algn="ctr"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3pPr>
            <a:lvl4pPr algn="ctr"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4pPr>
            <a:lvl5pPr algn="ctr"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5pPr>
            <a:lvl6pPr marL="4572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6pPr>
            <a:lvl7pPr marL="9144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7pPr>
            <a:lvl8pPr marL="1371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8pPr>
            <a:lvl9pPr marL="18288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>
                <a:latin typeface="Arial" panose="020B0604020202020204" pitchFamily="34" charset="0"/>
              </a:rPr>
              <a:t>North Carolina </a:t>
            </a:r>
            <a:br>
              <a:rPr lang="en-US" altLang="en-US">
                <a:latin typeface="Arial" panose="020B0604020202020204" pitchFamily="34" charset="0"/>
              </a:rPr>
            </a:br>
            <a:r>
              <a:rPr lang="en-US" altLang="en-US">
                <a:latin typeface="Arial" panose="020B0604020202020204" pitchFamily="34" charset="0"/>
              </a:rPr>
              <a:t>National Guard</a:t>
            </a:r>
            <a:endParaRPr lang="en-US" altLang="en-US" b="1" u="sng"/>
          </a:p>
        </p:txBody>
      </p:sp>
    </p:spTree>
  </p:cSld>
  <p:clrMapOvr>
    <a:masterClrMapping/>
  </p:clrMapOvr>
  <p:transition advTm="12029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0386" name="Rectangle 2">
            <a:extLst>
              <a:ext uri="{FF2B5EF4-FFF2-40B4-BE49-F238E27FC236}">
                <a16:creationId xmlns:a16="http://schemas.microsoft.com/office/drawing/2014/main" id="{86E29F7B-AE1A-1165-0A23-C812029E796E}"/>
              </a:ext>
            </a:extLst>
          </p:cNvPr>
          <p:cNvSpPr>
            <a:spLocks noChangeArrowheads="1"/>
          </p:cNvSpPr>
          <p:nvPr>
            <p:ph type="title"/>
          </p:nvPr>
        </p:nvSpPr>
        <p:spPr bwMode="auto">
          <a:xfrm>
            <a:off x="914400" y="152400"/>
            <a:ext cx="7772400" cy="11430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r>
              <a:rPr lang="en-US" altLang="en-US" sz="4000">
                <a:latin typeface="Arial" panose="020B0604020202020204" pitchFamily="34" charset="0"/>
              </a:rPr>
              <a:t>NCNG Vision</a:t>
            </a:r>
            <a:endParaRPr lang="en-US" altLang="en-US" sz="3600" b="1" i="1" u="sng"/>
          </a:p>
        </p:txBody>
      </p:sp>
      <p:sp>
        <p:nvSpPr>
          <p:cNvPr id="400387" name="Rectangle 3">
            <a:extLst>
              <a:ext uri="{FF2B5EF4-FFF2-40B4-BE49-F238E27FC236}">
                <a16:creationId xmlns:a16="http://schemas.microsoft.com/office/drawing/2014/main" id="{98F8F3E2-499D-4D8E-D4DD-2A040BECF81D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 bwMode="auto">
          <a:xfrm>
            <a:off x="228600" y="1752600"/>
            <a:ext cx="8610600" cy="4876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>
              <a:buSzPct val="50000"/>
              <a:buFont typeface="Wingdings" panose="05000000000000000000" pitchFamily="2" charset="2"/>
              <a:buChar char="l"/>
            </a:pPr>
            <a:endParaRPr lang="en-US" altLang="en-US">
              <a:latin typeface="Arial" panose="020B0604020202020204" pitchFamily="34" charset="0"/>
            </a:endParaRPr>
          </a:p>
          <a:p>
            <a:pPr>
              <a:buSzPct val="50000"/>
              <a:buFont typeface="Wingdings" panose="05000000000000000000" pitchFamily="2" charset="2"/>
              <a:buChar char="l"/>
            </a:pPr>
            <a:endParaRPr lang="en-US" altLang="en-US">
              <a:latin typeface="Arial" panose="020B0604020202020204" pitchFamily="34" charset="0"/>
            </a:endParaRPr>
          </a:p>
          <a:p>
            <a:pPr>
              <a:buSzPct val="50000"/>
              <a:buFont typeface="Wingdings" panose="05000000000000000000" pitchFamily="2" charset="2"/>
              <a:buChar char="l"/>
            </a:pPr>
            <a:endParaRPr lang="en-US" altLang="en-US">
              <a:latin typeface="Arial" panose="020B0604020202020204" pitchFamily="34" charset="0"/>
            </a:endParaRPr>
          </a:p>
          <a:p>
            <a:pPr>
              <a:buSzPct val="50000"/>
              <a:buFont typeface="Wingdings" panose="05000000000000000000" pitchFamily="2" charset="2"/>
              <a:buChar char="l"/>
            </a:pPr>
            <a:endParaRPr lang="en-US" altLang="en-US">
              <a:latin typeface="Arial" panose="020B0604020202020204" pitchFamily="34" charset="0"/>
            </a:endParaRPr>
          </a:p>
          <a:p>
            <a:pPr>
              <a:buSzPct val="50000"/>
              <a:buFont typeface="Wingdings" panose="05000000000000000000" pitchFamily="2" charset="2"/>
              <a:buChar char="l"/>
            </a:pPr>
            <a:endParaRPr lang="en-US" altLang="en-US">
              <a:latin typeface="Arial" panose="020B0604020202020204" pitchFamily="34" charset="0"/>
            </a:endParaRPr>
          </a:p>
          <a:p>
            <a:pPr>
              <a:buSzPct val="50000"/>
              <a:buFont typeface="Wingdings" panose="05000000000000000000" pitchFamily="2" charset="2"/>
              <a:buChar char="l"/>
            </a:pPr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400388" name="Rectangle 4">
            <a:extLst>
              <a:ext uri="{FF2B5EF4-FFF2-40B4-BE49-F238E27FC236}">
                <a16:creationId xmlns:a16="http://schemas.microsoft.com/office/drawing/2014/main" id="{61BFC34F-7F4E-C3AD-E3DD-0D0A09E310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1600200"/>
            <a:ext cx="9067800" cy="556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en-US" altLang="en-US" sz="2000">
              <a:latin typeface="Arial" panose="020B0604020202020204" pitchFamily="34" charset="0"/>
            </a:endParaRPr>
          </a:p>
        </p:txBody>
      </p:sp>
      <p:pic>
        <p:nvPicPr>
          <p:cNvPr id="400389" name="Picture 5">
            <a:extLst>
              <a:ext uri="{FF2B5EF4-FFF2-40B4-BE49-F238E27FC236}">
                <a16:creationId xmlns:a16="http://schemas.microsoft.com/office/drawing/2014/main" id="{FEFB4C02-47BE-083B-4887-BCB5038ACBB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8" y="76200"/>
            <a:ext cx="1293812" cy="1295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0390" name="Line 6">
            <a:extLst>
              <a:ext uri="{FF2B5EF4-FFF2-40B4-BE49-F238E27FC236}">
                <a16:creationId xmlns:a16="http://schemas.microsoft.com/office/drawing/2014/main" id="{2343B058-9AAB-B212-8C5D-DBF894ECFCCE}"/>
              </a:ext>
            </a:extLst>
          </p:cNvPr>
          <p:cNvSpPr>
            <a:spLocks noChangeShapeType="1"/>
          </p:cNvSpPr>
          <p:nvPr/>
        </p:nvSpPr>
        <p:spPr bwMode="auto">
          <a:xfrm>
            <a:off x="1517650" y="1371600"/>
            <a:ext cx="6019800" cy="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00391" name="Rectangle 7">
            <a:extLst>
              <a:ext uri="{FF2B5EF4-FFF2-40B4-BE49-F238E27FC236}">
                <a16:creationId xmlns:a16="http://schemas.microsoft.com/office/drawing/2014/main" id="{2871125C-93D2-A8BA-605F-C0471631B5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828800"/>
            <a:ext cx="8229600" cy="434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en-US" altLang="en-US" sz="4000" i="1">
                <a:latin typeface="Arial" panose="020B0604020202020204" pitchFamily="34" charset="0"/>
              </a:rPr>
              <a:t>North Carolina National Guard will serve as a premier </a:t>
            </a:r>
            <a:r>
              <a:rPr lang="en-US" altLang="en-US" sz="4000" i="1">
                <a:solidFill>
                  <a:srgbClr val="FF3300"/>
                </a:solidFill>
                <a:latin typeface="Arial" panose="020B0604020202020204" pitchFamily="34" charset="0"/>
              </a:rPr>
              <a:t>Joint Force </a:t>
            </a:r>
            <a:r>
              <a:rPr lang="en-US" altLang="en-US" sz="4000" i="1">
                <a:latin typeface="Arial" panose="020B0604020202020204" pitchFamily="34" charset="0"/>
              </a:rPr>
              <a:t>for missions at home and abroad;  seamlessly integrated with all federal, state and local agencies; capable of providing plans, policy and ready forces as required.</a:t>
            </a:r>
          </a:p>
        </p:txBody>
      </p:sp>
    </p:spTree>
  </p:cSld>
  <p:clrMapOvr>
    <a:masterClrMapping/>
  </p:clrMapOvr>
  <p:transition advTm="12029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4482" name="Rectangle 2">
            <a:extLst>
              <a:ext uri="{FF2B5EF4-FFF2-40B4-BE49-F238E27FC236}">
                <a16:creationId xmlns:a16="http://schemas.microsoft.com/office/drawing/2014/main" id="{6C911D74-780D-B25E-ADB7-14AC582402EC}"/>
              </a:ext>
            </a:extLst>
          </p:cNvPr>
          <p:cNvSpPr>
            <a:spLocks noChangeArrowheads="1"/>
          </p:cNvSpPr>
          <p:nvPr>
            <p:ph type="title"/>
          </p:nvPr>
        </p:nvSpPr>
        <p:spPr bwMode="auto">
          <a:xfrm>
            <a:off x="914400" y="152400"/>
            <a:ext cx="7772400" cy="11430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r>
              <a:rPr lang="en-US" altLang="en-US" sz="4000">
                <a:latin typeface="Arial" panose="020B0604020202020204" pitchFamily="34" charset="0"/>
              </a:rPr>
              <a:t>NCNG Mission</a:t>
            </a:r>
            <a:endParaRPr lang="en-US" altLang="en-US" sz="3600" b="1" i="1" u="sng"/>
          </a:p>
        </p:txBody>
      </p:sp>
      <p:sp>
        <p:nvSpPr>
          <p:cNvPr id="404483" name="Rectangle 3">
            <a:extLst>
              <a:ext uri="{FF2B5EF4-FFF2-40B4-BE49-F238E27FC236}">
                <a16:creationId xmlns:a16="http://schemas.microsoft.com/office/drawing/2014/main" id="{46A24167-97AC-6176-C9CB-7CBBF0D249DB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 bwMode="auto">
          <a:xfrm>
            <a:off x="228600" y="1752600"/>
            <a:ext cx="8610600" cy="4876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>
              <a:buSzPct val="50000"/>
              <a:buFont typeface="Wingdings" panose="05000000000000000000" pitchFamily="2" charset="2"/>
              <a:buChar char="l"/>
            </a:pPr>
            <a:endParaRPr lang="en-US" altLang="en-US">
              <a:latin typeface="Arial" panose="020B0604020202020204" pitchFamily="34" charset="0"/>
            </a:endParaRPr>
          </a:p>
          <a:p>
            <a:pPr>
              <a:buSzPct val="50000"/>
              <a:buFont typeface="Wingdings" panose="05000000000000000000" pitchFamily="2" charset="2"/>
              <a:buChar char="l"/>
            </a:pPr>
            <a:endParaRPr lang="en-US" altLang="en-US">
              <a:latin typeface="Arial" panose="020B0604020202020204" pitchFamily="34" charset="0"/>
            </a:endParaRPr>
          </a:p>
          <a:p>
            <a:pPr>
              <a:buSzPct val="50000"/>
              <a:buFont typeface="Wingdings" panose="05000000000000000000" pitchFamily="2" charset="2"/>
              <a:buChar char="l"/>
            </a:pPr>
            <a:endParaRPr lang="en-US" altLang="en-US">
              <a:latin typeface="Arial" panose="020B0604020202020204" pitchFamily="34" charset="0"/>
            </a:endParaRPr>
          </a:p>
          <a:p>
            <a:pPr>
              <a:buSzPct val="50000"/>
              <a:buFont typeface="Wingdings" panose="05000000000000000000" pitchFamily="2" charset="2"/>
              <a:buChar char="l"/>
            </a:pPr>
            <a:endParaRPr lang="en-US" altLang="en-US">
              <a:latin typeface="Arial" panose="020B0604020202020204" pitchFamily="34" charset="0"/>
            </a:endParaRPr>
          </a:p>
          <a:p>
            <a:pPr>
              <a:buSzPct val="50000"/>
              <a:buFont typeface="Wingdings" panose="05000000000000000000" pitchFamily="2" charset="2"/>
              <a:buChar char="l"/>
            </a:pPr>
            <a:endParaRPr lang="en-US" altLang="en-US">
              <a:latin typeface="Arial" panose="020B0604020202020204" pitchFamily="34" charset="0"/>
            </a:endParaRPr>
          </a:p>
          <a:p>
            <a:pPr>
              <a:buSzPct val="50000"/>
              <a:buFont typeface="Wingdings" panose="05000000000000000000" pitchFamily="2" charset="2"/>
              <a:buChar char="l"/>
            </a:pPr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404484" name="Rectangle 4">
            <a:extLst>
              <a:ext uri="{FF2B5EF4-FFF2-40B4-BE49-F238E27FC236}">
                <a16:creationId xmlns:a16="http://schemas.microsoft.com/office/drawing/2014/main" id="{3236F5EC-03DC-9559-6FA1-C693FE2358A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1600200"/>
            <a:ext cx="9067800" cy="556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en-US" altLang="en-US" sz="2000">
              <a:latin typeface="Arial" panose="020B0604020202020204" pitchFamily="34" charset="0"/>
            </a:endParaRPr>
          </a:p>
        </p:txBody>
      </p:sp>
      <p:pic>
        <p:nvPicPr>
          <p:cNvPr id="404485" name="Picture 5">
            <a:extLst>
              <a:ext uri="{FF2B5EF4-FFF2-40B4-BE49-F238E27FC236}">
                <a16:creationId xmlns:a16="http://schemas.microsoft.com/office/drawing/2014/main" id="{DD54175B-CDAF-4C31-C177-A83ACA4ADD8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8" y="76200"/>
            <a:ext cx="1293812" cy="1295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4486" name="Line 6">
            <a:extLst>
              <a:ext uri="{FF2B5EF4-FFF2-40B4-BE49-F238E27FC236}">
                <a16:creationId xmlns:a16="http://schemas.microsoft.com/office/drawing/2014/main" id="{81586D53-0237-E825-D0F5-08ED28C26DDA}"/>
              </a:ext>
            </a:extLst>
          </p:cNvPr>
          <p:cNvSpPr>
            <a:spLocks noChangeShapeType="1"/>
          </p:cNvSpPr>
          <p:nvPr/>
        </p:nvSpPr>
        <p:spPr bwMode="auto">
          <a:xfrm>
            <a:off x="1517650" y="1371600"/>
            <a:ext cx="6019800" cy="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04487" name="Rectangle 7">
            <a:extLst>
              <a:ext uri="{FF2B5EF4-FFF2-40B4-BE49-F238E27FC236}">
                <a16:creationId xmlns:a16="http://schemas.microsoft.com/office/drawing/2014/main" id="{A633252A-3096-18AA-D013-34440F1498B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800" y="1676400"/>
            <a:ext cx="8763000" cy="3749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10000"/>
              </a:lnSpc>
              <a:spcBef>
                <a:spcPct val="20000"/>
              </a:spcBef>
              <a:buFontTx/>
              <a:buChar char="•"/>
            </a:pPr>
            <a:r>
              <a:rPr lang="en-US" altLang="en-US" sz="2800">
                <a:latin typeface="Arial" panose="020B0604020202020204" pitchFamily="34" charset="0"/>
              </a:rPr>
              <a:t> Federal: </a:t>
            </a:r>
            <a:r>
              <a:rPr lang="en-US" altLang="en-US" sz="2400">
                <a:latin typeface="Arial" panose="020B0604020202020204" pitchFamily="34" charset="0"/>
              </a:rPr>
              <a:t>Maintain mission ready units and guardsmen available to mobilize in support of the National Military Strategy.</a:t>
            </a:r>
          </a:p>
          <a:p>
            <a:pPr>
              <a:lnSpc>
                <a:spcPct val="110000"/>
              </a:lnSpc>
              <a:spcBef>
                <a:spcPct val="20000"/>
              </a:spcBef>
              <a:buFontTx/>
              <a:buChar char="•"/>
            </a:pPr>
            <a:r>
              <a:rPr lang="en-US" altLang="en-US" sz="2800">
                <a:latin typeface="Arial" panose="020B0604020202020204" pitchFamily="34" charset="0"/>
              </a:rPr>
              <a:t> State: </a:t>
            </a:r>
            <a:r>
              <a:rPr lang="en-US" altLang="en-US" sz="2400">
                <a:latin typeface="Arial" panose="020B0604020202020204" pitchFamily="34" charset="0"/>
              </a:rPr>
              <a:t>Provide ready forces to protect life and property, and to preserve peace, order, and public safety when directed by the governor.</a:t>
            </a:r>
          </a:p>
          <a:p>
            <a:pPr>
              <a:lnSpc>
                <a:spcPct val="110000"/>
              </a:lnSpc>
              <a:spcBef>
                <a:spcPct val="20000"/>
              </a:spcBef>
              <a:buFontTx/>
              <a:buChar char="•"/>
            </a:pPr>
            <a:r>
              <a:rPr lang="en-US" altLang="en-US" sz="2800">
                <a:latin typeface="Arial" panose="020B0604020202020204" pitchFamily="34" charset="0"/>
              </a:rPr>
              <a:t> Community: </a:t>
            </a:r>
            <a:r>
              <a:rPr lang="en-US" altLang="en-US" sz="2400">
                <a:latin typeface="Arial" panose="020B0604020202020204" pitchFamily="34" charset="0"/>
              </a:rPr>
              <a:t>Participate in local, state, and national programs that add value to our families, employers, and communities.</a:t>
            </a:r>
            <a:r>
              <a:rPr lang="en-US" altLang="en-US" sz="2800">
                <a:latin typeface="Arial" panose="020B0604020202020204" pitchFamily="34" charset="0"/>
              </a:rPr>
              <a:t>  </a:t>
            </a:r>
          </a:p>
        </p:txBody>
      </p:sp>
    </p:spTree>
  </p:cSld>
  <p:clrMapOvr>
    <a:masterClrMapping/>
  </p:clrMapOvr>
  <p:transition advTm="12029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6530" name="Rectangle 2">
            <a:extLst>
              <a:ext uri="{FF2B5EF4-FFF2-40B4-BE49-F238E27FC236}">
                <a16:creationId xmlns:a16="http://schemas.microsoft.com/office/drawing/2014/main" id="{0D4BB1D0-E4F8-375A-DD4B-98AA68192D60}"/>
              </a:ext>
            </a:extLst>
          </p:cNvPr>
          <p:cNvSpPr>
            <a:spLocks noChangeArrowheads="1"/>
          </p:cNvSpPr>
          <p:nvPr>
            <p:ph type="title"/>
          </p:nvPr>
        </p:nvSpPr>
        <p:spPr bwMode="auto">
          <a:xfrm>
            <a:off x="914400" y="152400"/>
            <a:ext cx="7772400" cy="11430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r>
              <a:rPr lang="en-US" altLang="en-US" sz="4000">
                <a:latin typeface="Arial" panose="020B0604020202020204" pitchFamily="34" charset="0"/>
              </a:rPr>
              <a:t>NCNG </a:t>
            </a:r>
            <a:br>
              <a:rPr lang="en-US" altLang="en-US" sz="4000">
                <a:latin typeface="Arial" panose="020B0604020202020204" pitchFamily="34" charset="0"/>
              </a:rPr>
            </a:br>
            <a:r>
              <a:rPr lang="en-US" altLang="en-US" sz="4000">
                <a:latin typeface="Arial" panose="020B0604020202020204" pitchFamily="34" charset="0"/>
              </a:rPr>
              <a:t>Organizational Values</a:t>
            </a:r>
            <a:endParaRPr lang="en-US" altLang="en-US" sz="3600" b="1" i="1" u="sng"/>
          </a:p>
        </p:txBody>
      </p:sp>
      <p:sp>
        <p:nvSpPr>
          <p:cNvPr id="406531" name="Rectangle 3">
            <a:extLst>
              <a:ext uri="{FF2B5EF4-FFF2-40B4-BE49-F238E27FC236}">
                <a16:creationId xmlns:a16="http://schemas.microsoft.com/office/drawing/2014/main" id="{C90B3494-E353-D1B8-B260-4EC3B0811E91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 bwMode="auto">
          <a:xfrm>
            <a:off x="228600" y="1752600"/>
            <a:ext cx="8610600" cy="4876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>
              <a:buSzPct val="50000"/>
              <a:buFont typeface="Wingdings" panose="05000000000000000000" pitchFamily="2" charset="2"/>
              <a:buChar char="l"/>
            </a:pPr>
            <a:endParaRPr lang="en-US" altLang="en-US">
              <a:latin typeface="Arial" panose="020B0604020202020204" pitchFamily="34" charset="0"/>
            </a:endParaRPr>
          </a:p>
          <a:p>
            <a:pPr>
              <a:buSzPct val="50000"/>
              <a:buFont typeface="Wingdings" panose="05000000000000000000" pitchFamily="2" charset="2"/>
              <a:buChar char="l"/>
            </a:pPr>
            <a:endParaRPr lang="en-US" altLang="en-US">
              <a:latin typeface="Arial" panose="020B0604020202020204" pitchFamily="34" charset="0"/>
            </a:endParaRPr>
          </a:p>
          <a:p>
            <a:pPr>
              <a:buSzPct val="50000"/>
              <a:buFont typeface="Wingdings" panose="05000000000000000000" pitchFamily="2" charset="2"/>
              <a:buChar char="l"/>
            </a:pPr>
            <a:endParaRPr lang="en-US" altLang="en-US">
              <a:latin typeface="Arial" panose="020B0604020202020204" pitchFamily="34" charset="0"/>
            </a:endParaRPr>
          </a:p>
          <a:p>
            <a:pPr>
              <a:buSzPct val="50000"/>
              <a:buFont typeface="Wingdings" panose="05000000000000000000" pitchFamily="2" charset="2"/>
              <a:buChar char="l"/>
            </a:pPr>
            <a:endParaRPr lang="en-US" altLang="en-US">
              <a:latin typeface="Arial" panose="020B0604020202020204" pitchFamily="34" charset="0"/>
            </a:endParaRPr>
          </a:p>
          <a:p>
            <a:pPr>
              <a:buSzPct val="50000"/>
              <a:buFont typeface="Wingdings" panose="05000000000000000000" pitchFamily="2" charset="2"/>
              <a:buChar char="l"/>
            </a:pPr>
            <a:endParaRPr lang="en-US" altLang="en-US">
              <a:latin typeface="Arial" panose="020B0604020202020204" pitchFamily="34" charset="0"/>
            </a:endParaRPr>
          </a:p>
          <a:p>
            <a:pPr>
              <a:buSzPct val="50000"/>
              <a:buFont typeface="Wingdings" panose="05000000000000000000" pitchFamily="2" charset="2"/>
              <a:buChar char="l"/>
            </a:pPr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406532" name="Rectangle 4">
            <a:extLst>
              <a:ext uri="{FF2B5EF4-FFF2-40B4-BE49-F238E27FC236}">
                <a16:creationId xmlns:a16="http://schemas.microsoft.com/office/drawing/2014/main" id="{9D0F6D38-9611-D9B7-58ED-D3AE7DBFDD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1600200"/>
            <a:ext cx="9067800" cy="556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en-US" altLang="en-US" sz="2000">
              <a:latin typeface="Arial" panose="020B0604020202020204" pitchFamily="34" charset="0"/>
            </a:endParaRPr>
          </a:p>
        </p:txBody>
      </p:sp>
      <p:pic>
        <p:nvPicPr>
          <p:cNvPr id="406533" name="Picture 5">
            <a:extLst>
              <a:ext uri="{FF2B5EF4-FFF2-40B4-BE49-F238E27FC236}">
                <a16:creationId xmlns:a16="http://schemas.microsoft.com/office/drawing/2014/main" id="{4C7D1000-4354-DDCE-F985-6249981913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8" y="76200"/>
            <a:ext cx="1293812" cy="1295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6534" name="Line 6">
            <a:extLst>
              <a:ext uri="{FF2B5EF4-FFF2-40B4-BE49-F238E27FC236}">
                <a16:creationId xmlns:a16="http://schemas.microsoft.com/office/drawing/2014/main" id="{6024C3DD-F4F9-73E1-DF90-2A492A44FEBD}"/>
              </a:ext>
            </a:extLst>
          </p:cNvPr>
          <p:cNvSpPr>
            <a:spLocks noChangeShapeType="1"/>
          </p:cNvSpPr>
          <p:nvPr/>
        </p:nvSpPr>
        <p:spPr bwMode="auto">
          <a:xfrm>
            <a:off x="1517650" y="1371600"/>
            <a:ext cx="6019800" cy="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06535" name="Rectangle 7">
            <a:extLst>
              <a:ext uri="{FF2B5EF4-FFF2-40B4-BE49-F238E27FC236}">
                <a16:creationId xmlns:a16="http://schemas.microsoft.com/office/drawing/2014/main" id="{A1396657-39C5-9A89-2A78-AC8F57C011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800" y="1524000"/>
            <a:ext cx="8763000" cy="5278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10000"/>
              </a:lnSpc>
              <a:spcBef>
                <a:spcPct val="20000"/>
              </a:spcBef>
              <a:buFontTx/>
              <a:buChar char="•"/>
            </a:pPr>
            <a:r>
              <a:rPr lang="en-US" altLang="en-US" sz="2400">
                <a:latin typeface="Arial" panose="020B0604020202020204" pitchFamily="34" charset="0"/>
              </a:rPr>
              <a:t> </a:t>
            </a:r>
            <a:r>
              <a:rPr lang="en-US" altLang="en-US" sz="2400" b="1" i="1">
                <a:solidFill>
                  <a:schemeClr val="accent2"/>
                </a:solidFill>
                <a:latin typeface="Arial" panose="020B0604020202020204" pitchFamily="34" charset="0"/>
              </a:rPr>
              <a:t>V</a:t>
            </a:r>
            <a:r>
              <a:rPr lang="en-US" altLang="en-US" sz="2400" b="1" i="1">
                <a:latin typeface="Arial" panose="020B0604020202020204" pitchFamily="34" charset="0"/>
              </a:rPr>
              <a:t>isionary:</a:t>
            </a:r>
            <a:r>
              <a:rPr lang="en-US" altLang="en-US" sz="2400">
                <a:latin typeface="Arial" panose="020B0604020202020204" pitchFamily="34" charset="0"/>
              </a:rPr>
              <a:t> </a:t>
            </a:r>
            <a:r>
              <a:rPr lang="en-US" altLang="en-US">
                <a:latin typeface="Arial" panose="020B0604020202020204" pitchFamily="34" charset="0"/>
              </a:rPr>
              <a:t>Focus on Future, Leadership, Setting Key Direction, Systems Perspective</a:t>
            </a:r>
          </a:p>
          <a:p>
            <a:pPr>
              <a:lnSpc>
                <a:spcPct val="110000"/>
              </a:lnSpc>
              <a:spcBef>
                <a:spcPct val="20000"/>
              </a:spcBef>
              <a:buFontTx/>
              <a:buChar char="•"/>
            </a:pPr>
            <a:r>
              <a:rPr lang="en-US" altLang="en-US" sz="2400">
                <a:latin typeface="Arial" panose="020B0604020202020204" pitchFamily="34" charset="0"/>
              </a:rPr>
              <a:t> </a:t>
            </a:r>
            <a:r>
              <a:rPr lang="en-US" altLang="en-US" sz="2400" b="1" i="1">
                <a:solidFill>
                  <a:schemeClr val="accent2"/>
                </a:solidFill>
                <a:latin typeface="Arial" panose="020B0604020202020204" pitchFamily="34" charset="0"/>
              </a:rPr>
              <a:t>V</a:t>
            </a:r>
            <a:r>
              <a:rPr lang="en-US" altLang="en-US" sz="2400" b="1" i="1">
                <a:latin typeface="Arial" panose="020B0604020202020204" pitchFamily="34" charset="0"/>
              </a:rPr>
              <a:t>aluing the Force, Families, and Partners:</a:t>
            </a:r>
            <a:r>
              <a:rPr lang="en-US" altLang="en-US" sz="2400">
                <a:latin typeface="Arial" panose="020B0604020202020204" pitchFamily="34" charset="0"/>
              </a:rPr>
              <a:t> </a:t>
            </a:r>
            <a:r>
              <a:rPr lang="en-US" altLang="en-US">
                <a:latin typeface="Arial" panose="020B0604020202020204" pitchFamily="34" charset="0"/>
              </a:rPr>
              <a:t>Service Oriented, Compassionate &amp; Understanding, Committed, Awareness, Mutual Respect, Diversity</a:t>
            </a:r>
            <a:r>
              <a:rPr lang="en-US" altLang="en-US" sz="2400">
                <a:latin typeface="Arial" panose="020B0604020202020204" pitchFamily="34" charset="0"/>
              </a:rPr>
              <a:t> </a:t>
            </a:r>
          </a:p>
          <a:p>
            <a:pPr>
              <a:lnSpc>
                <a:spcPct val="110000"/>
              </a:lnSpc>
              <a:spcBef>
                <a:spcPct val="20000"/>
              </a:spcBef>
              <a:buFontTx/>
              <a:buChar char="•"/>
            </a:pPr>
            <a:r>
              <a:rPr lang="en-US" altLang="en-US" sz="2400" b="1" i="1">
                <a:latin typeface="Arial" panose="020B0604020202020204" pitchFamily="34" charset="0"/>
              </a:rPr>
              <a:t> </a:t>
            </a:r>
            <a:r>
              <a:rPr lang="en-US" altLang="en-US" sz="2400" b="1" i="1">
                <a:solidFill>
                  <a:schemeClr val="accent2"/>
                </a:solidFill>
                <a:latin typeface="Arial" panose="020B0604020202020204" pitchFamily="34" charset="0"/>
              </a:rPr>
              <a:t>I</a:t>
            </a:r>
            <a:r>
              <a:rPr lang="en-US" altLang="en-US" sz="2400" b="1" i="1">
                <a:latin typeface="Arial" panose="020B0604020202020204" pitchFamily="34" charset="0"/>
              </a:rPr>
              <a:t>ntegrity:</a:t>
            </a:r>
            <a:r>
              <a:rPr lang="en-US" altLang="en-US" sz="2400">
                <a:latin typeface="Arial" panose="020B0604020202020204" pitchFamily="34" charset="0"/>
              </a:rPr>
              <a:t> </a:t>
            </a:r>
            <a:r>
              <a:rPr lang="en-US" altLang="en-US">
                <a:latin typeface="Arial" panose="020B0604020202020204" pitchFamily="34" charset="0"/>
              </a:rPr>
              <a:t>Accountability, Trustworthiness, Credibility, Honesty, Courage, Responsibility, Humility, Diversity</a:t>
            </a:r>
          </a:p>
          <a:p>
            <a:pPr>
              <a:lnSpc>
                <a:spcPct val="110000"/>
              </a:lnSpc>
              <a:spcBef>
                <a:spcPct val="20000"/>
              </a:spcBef>
              <a:buFontTx/>
              <a:buChar char="•"/>
            </a:pPr>
            <a:r>
              <a:rPr lang="en-US" altLang="en-US" sz="2400">
                <a:latin typeface="Arial" panose="020B0604020202020204" pitchFamily="34" charset="0"/>
              </a:rPr>
              <a:t> </a:t>
            </a:r>
            <a:r>
              <a:rPr lang="en-US" altLang="en-US" sz="2400" b="1" i="1">
                <a:solidFill>
                  <a:schemeClr val="accent2"/>
                </a:solidFill>
                <a:latin typeface="Arial" panose="020B0604020202020204" pitchFamily="34" charset="0"/>
              </a:rPr>
              <a:t>I</a:t>
            </a:r>
            <a:r>
              <a:rPr lang="en-US" altLang="en-US" sz="2400" b="1" i="1">
                <a:latin typeface="Arial" panose="020B0604020202020204" pitchFamily="34" charset="0"/>
              </a:rPr>
              <a:t>nnovative &amp; Empowered Force:</a:t>
            </a:r>
            <a:r>
              <a:rPr lang="en-US" altLang="en-US" sz="2400">
                <a:latin typeface="Arial" panose="020B0604020202020204" pitchFamily="34" charset="0"/>
              </a:rPr>
              <a:t> </a:t>
            </a:r>
            <a:r>
              <a:rPr lang="en-US" altLang="en-US">
                <a:latin typeface="Arial" panose="020B0604020202020204" pitchFamily="34" charset="0"/>
              </a:rPr>
              <a:t>Agility, Responsibility, “Buy-In”, Flexibility, Creativity</a:t>
            </a:r>
          </a:p>
          <a:p>
            <a:pPr>
              <a:lnSpc>
                <a:spcPct val="110000"/>
              </a:lnSpc>
              <a:spcBef>
                <a:spcPct val="20000"/>
              </a:spcBef>
              <a:buFontTx/>
              <a:buChar char="•"/>
            </a:pPr>
            <a:r>
              <a:rPr lang="en-US" altLang="en-US" sz="2400" b="1" i="1">
                <a:latin typeface="Arial" panose="020B0604020202020204" pitchFamily="34" charset="0"/>
              </a:rPr>
              <a:t> </a:t>
            </a:r>
            <a:r>
              <a:rPr lang="en-US" altLang="en-US" sz="2400" b="1" i="1">
                <a:solidFill>
                  <a:schemeClr val="accent2"/>
                </a:solidFill>
                <a:latin typeface="Arial" panose="020B0604020202020204" pitchFamily="34" charset="0"/>
              </a:rPr>
              <a:t>P</a:t>
            </a:r>
            <a:r>
              <a:rPr lang="en-US" altLang="en-US" sz="2400" b="1" i="1">
                <a:latin typeface="Arial" panose="020B0604020202020204" pitchFamily="34" charset="0"/>
              </a:rPr>
              <a:t>ublic Responsibility and Citizenship:</a:t>
            </a:r>
            <a:r>
              <a:rPr lang="en-US" altLang="en-US" sz="2400">
                <a:latin typeface="Arial" panose="020B0604020202020204" pitchFamily="34" charset="0"/>
              </a:rPr>
              <a:t> </a:t>
            </a:r>
            <a:r>
              <a:rPr lang="en-US" altLang="en-US">
                <a:latin typeface="Arial" panose="020B0604020202020204" pitchFamily="34" charset="0"/>
              </a:rPr>
              <a:t>Accountability, Stewardship, Citizen Soldier, Community Participation</a:t>
            </a:r>
          </a:p>
          <a:p>
            <a:pPr>
              <a:lnSpc>
                <a:spcPct val="110000"/>
              </a:lnSpc>
              <a:spcBef>
                <a:spcPct val="20000"/>
              </a:spcBef>
              <a:buFontTx/>
              <a:buChar char="•"/>
            </a:pPr>
            <a:r>
              <a:rPr lang="en-US" altLang="en-US" sz="2400">
                <a:latin typeface="Arial" panose="020B0604020202020204" pitchFamily="34" charset="0"/>
              </a:rPr>
              <a:t> </a:t>
            </a:r>
            <a:r>
              <a:rPr lang="en-US" altLang="en-US" sz="2400" b="1" i="1">
                <a:solidFill>
                  <a:schemeClr val="accent2"/>
                </a:solidFill>
                <a:latin typeface="Arial" panose="020B0604020202020204" pitchFamily="34" charset="0"/>
              </a:rPr>
              <a:t>P</a:t>
            </a:r>
            <a:r>
              <a:rPr lang="en-US" altLang="en-US" sz="2400" b="1" i="1">
                <a:latin typeface="Arial" panose="020B0604020202020204" pitchFamily="34" charset="0"/>
              </a:rPr>
              <a:t>ursuit of Excellence:</a:t>
            </a:r>
            <a:r>
              <a:rPr lang="en-US" altLang="en-US" sz="2400">
                <a:latin typeface="Arial" panose="020B0604020202020204" pitchFamily="34" charset="0"/>
              </a:rPr>
              <a:t> </a:t>
            </a:r>
            <a:r>
              <a:rPr lang="en-US" altLang="en-US">
                <a:latin typeface="Arial" panose="020B0604020202020204" pitchFamily="34" charset="0"/>
              </a:rPr>
              <a:t>Commitment, Professionalism, Continuous Improvement</a:t>
            </a:r>
          </a:p>
        </p:txBody>
      </p:sp>
      <p:sp>
        <p:nvSpPr>
          <p:cNvPr id="406536" name="Text Box 8">
            <a:extLst>
              <a:ext uri="{FF2B5EF4-FFF2-40B4-BE49-F238E27FC236}">
                <a16:creationId xmlns:a16="http://schemas.microsoft.com/office/drawing/2014/main" id="{20566C35-EDBC-3949-A4BA-2616918962E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67600" y="228600"/>
            <a:ext cx="19812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4000" b="1">
                <a:solidFill>
                  <a:schemeClr val="accent2"/>
                </a:solidFill>
                <a:latin typeface="Arial" panose="020B0604020202020204" pitchFamily="34" charset="0"/>
              </a:rPr>
              <a:t>(VIP)</a:t>
            </a:r>
            <a:r>
              <a:rPr lang="en-US" altLang="en-US" sz="4000" b="1">
                <a:solidFill>
                  <a:schemeClr val="accent2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²</a:t>
            </a:r>
            <a:endParaRPr lang="en-US" altLang="en-US" sz="4000" b="1">
              <a:solidFill>
                <a:schemeClr val="accent2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advTm="12029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8818" name="Rectangle 2">
            <a:extLst>
              <a:ext uri="{FF2B5EF4-FFF2-40B4-BE49-F238E27FC236}">
                <a16:creationId xmlns:a16="http://schemas.microsoft.com/office/drawing/2014/main" id="{9E8FAD73-3B0C-C2AE-4E08-7149BAC9DBE3}"/>
              </a:ext>
            </a:extLst>
          </p:cNvPr>
          <p:cNvSpPr>
            <a:spLocks noChangeArrowheads="1"/>
          </p:cNvSpPr>
          <p:nvPr>
            <p:ph type="title"/>
          </p:nvPr>
        </p:nvSpPr>
        <p:spPr bwMode="auto">
          <a:xfrm>
            <a:off x="914400" y="304800"/>
            <a:ext cx="7772400" cy="11430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r>
              <a:rPr lang="en-US" altLang="en-US">
                <a:latin typeface="Arial" panose="020B0604020202020204" pitchFamily="34" charset="0"/>
              </a:rPr>
              <a:t>Core Competencies</a:t>
            </a:r>
            <a:endParaRPr lang="en-US" altLang="en-US" sz="4000" b="1" u="sng"/>
          </a:p>
        </p:txBody>
      </p:sp>
      <p:sp>
        <p:nvSpPr>
          <p:cNvPr id="418819" name="Rectangle 3">
            <a:extLst>
              <a:ext uri="{FF2B5EF4-FFF2-40B4-BE49-F238E27FC236}">
                <a16:creationId xmlns:a16="http://schemas.microsoft.com/office/drawing/2014/main" id="{384F0937-0386-0DB1-A68E-AF3C332F6FA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1600200"/>
            <a:ext cx="9067800" cy="556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en-US" altLang="en-US" sz="2000">
              <a:latin typeface="Arial" panose="020B0604020202020204" pitchFamily="34" charset="0"/>
            </a:endParaRPr>
          </a:p>
        </p:txBody>
      </p:sp>
      <p:pic>
        <p:nvPicPr>
          <p:cNvPr id="418820" name="Picture 4">
            <a:extLst>
              <a:ext uri="{FF2B5EF4-FFF2-40B4-BE49-F238E27FC236}">
                <a16:creationId xmlns:a16="http://schemas.microsoft.com/office/drawing/2014/main" id="{8EF99275-D13E-F213-0F4F-0E104CFE31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8" y="76200"/>
            <a:ext cx="1293812" cy="1295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8821" name="Line 5">
            <a:extLst>
              <a:ext uri="{FF2B5EF4-FFF2-40B4-BE49-F238E27FC236}">
                <a16:creationId xmlns:a16="http://schemas.microsoft.com/office/drawing/2014/main" id="{3FC77E7F-C6EA-D2EA-E815-DB7DC39725C9}"/>
              </a:ext>
            </a:extLst>
          </p:cNvPr>
          <p:cNvSpPr>
            <a:spLocks noChangeShapeType="1"/>
          </p:cNvSpPr>
          <p:nvPr/>
        </p:nvSpPr>
        <p:spPr bwMode="auto">
          <a:xfrm>
            <a:off x="1517650" y="1371600"/>
            <a:ext cx="6019800" cy="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18822" name="Rectangle 6">
            <a:extLst>
              <a:ext uri="{FF2B5EF4-FFF2-40B4-BE49-F238E27FC236}">
                <a16:creationId xmlns:a16="http://schemas.microsoft.com/office/drawing/2014/main" id="{FA934578-170D-D52E-73D4-5655841CEEF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19200" y="2424113"/>
            <a:ext cx="7467600" cy="3138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10000"/>
              </a:lnSpc>
              <a:spcBef>
                <a:spcPct val="20000"/>
              </a:spcBef>
              <a:buFontTx/>
              <a:buChar char="•"/>
            </a:pPr>
            <a:r>
              <a:rPr lang="en-US" altLang="en-US" sz="4000">
                <a:latin typeface="Arial" panose="020B0604020202020204" pitchFamily="34" charset="0"/>
              </a:rPr>
              <a:t> Provide Ready Forces</a:t>
            </a:r>
          </a:p>
          <a:p>
            <a:pPr>
              <a:lnSpc>
                <a:spcPct val="110000"/>
              </a:lnSpc>
              <a:spcBef>
                <a:spcPct val="20000"/>
              </a:spcBef>
              <a:buFontTx/>
              <a:buChar char="•"/>
            </a:pPr>
            <a:r>
              <a:rPr lang="en-US" altLang="en-US" sz="4000">
                <a:latin typeface="Arial" panose="020B0604020202020204" pitchFamily="34" charset="0"/>
              </a:rPr>
              <a:t> Support Civil Authorities</a:t>
            </a:r>
          </a:p>
          <a:p>
            <a:pPr>
              <a:lnSpc>
                <a:spcPct val="110000"/>
              </a:lnSpc>
              <a:spcBef>
                <a:spcPct val="20000"/>
              </a:spcBef>
              <a:buFontTx/>
              <a:buChar char="•"/>
            </a:pPr>
            <a:r>
              <a:rPr lang="en-US" altLang="en-US" sz="4000">
                <a:latin typeface="Arial" panose="020B0604020202020204" pitchFamily="34" charset="0"/>
              </a:rPr>
              <a:t> Perform Homeland Security </a:t>
            </a:r>
          </a:p>
          <a:p>
            <a:pPr lvl="1">
              <a:lnSpc>
                <a:spcPct val="110000"/>
              </a:lnSpc>
              <a:spcBef>
                <a:spcPct val="20000"/>
              </a:spcBef>
            </a:pPr>
            <a:r>
              <a:rPr lang="en-US" altLang="en-US" sz="4000">
                <a:latin typeface="Arial" panose="020B0604020202020204" pitchFamily="34" charset="0"/>
              </a:rPr>
              <a:t>&amp; Homeland Defense</a:t>
            </a:r>
          </a:p>
        </p:txBody>
      </p:sp>
      <p:sp>
        <p:nvSpPr>
          <p:cNvPr id="418823" name="Text Box 7">
            <a:extLst>
              <a:ext uri="{FF2B5EF4-FFF2-40B4-BE49-F238E27FC236}">
                <a16:creationId xmlns:a16="http://schemas.microsoft.com/office/drawing/2014/main" id="{0EFB2AD8-2270-504E-F20A-F0A88622E5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1524000"/>
            <a:ext cx="84582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en-US" sz="3200">
                <a:solidFill>
                  <a:srgbClr val="FF3300"/>
                </a:solidFill>
                <a:latin typeface="Arial" panose="020B0604020202020204" pitchFamily="34" charset="0"/>
              </a:rPr>
              <a:t>“What must we do to ensure our existence?”</a:t>
            </a:r>
          </a:p>
        </p:txBody>
      </p:sp>
    </p:spTree>
  </p:cSld>
  <p:clrMapOvr>
    <a:masterClrMapping/>
  </p:clrMapOvr>
  <p:transition advTm="12029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02" name="Rectangle 2">
            <a:extLst>
              <a:ext uri="{FF2B5EF4-FFF2-40B4-BE49-F238E27FC236}">
                <a16:creationId xmlns:a16="http://schemas.microsoft.com/office/drawing/2014/main" id="{51E1A7A7-3C93-C9C2-4D02-39E9E4370565}"/>
              </a:ext>
            </a:extLst>
          </p:cNvPr>
          <p:cNvSpPr>
            <a:spLocks noChangeArrowheads="1"/>
          </p:cNvSpPr>
          <p:nvPr>
            <p:ph type="title"/>
          </p:nvPr>
        </p:nvSpPr>
        <p:spPr bwMode="auto">
          <a:xfrm>
            <a:off x="838200" y="152400"/>
            <a:ext cx="7772400" cy="11430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r>
              <a:rPr lang="en-US" altLang="en-US" sz="4000">
                <a:latin typeface="Arial" panose="020B0604020202020204" pitchFamily="34" charset="0"/>
              </a:rPr>
              <a:t>Why Do We Need Strategic Planning?</a:t>
            </a:r>
            <a:endParaRPr lang="en-US" altLang="en-US" sz="4000" b="1" u="sng"/>
          </a:p>
        </p:txBody>
      </p:sp>
      <p:pic>
        <p:nvPicPr>
          <p:cNvPr id="460803" name="Picture 3">
            <a:extLst>
              <a:ext uri="{FF2B5EF4-FFF2-40B4-BE49-F238E27FC236}">
                <a16:creationId xmlns:a16="http://schemas.microsoft.com/office/drawing/2014/main" id="{5F56FF1F-CF7A-B4F6-5174-F608C9AC3FC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8" y="76200"/>
            <a:ext cx="1293812" cy="1295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60804" name="Line 4">
            <a:extLst>
              <a:ext uri="{FF2B5EF4-FFF2-40B4-BE49-F238E27FC236}">
                <a16:creationId xmlns:a16="http://schemas.microsoft.com/office/drawing/2014/main" id="{39784BDC-BD5C-71F9-98D0-8A825411D253}"/>
              </a:ext>
            </a:extLst>
          </p:cNvPr>
          <p:cNvSpPr>
            <a:spLocks noChangeShapeType="1"/>
          </p:cNvSpPr>
          <p:nvPr/>
        </p:nvSpPr>
        <p:spPr bwMode="auto">
          <a:xfrm>
            <a:off x="1517650" y="1371600"/>
            <a:ext cx="6019800" cy="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60805" name="Rectangle 5">
            <a:extLst>
              <a:ext uri="{FF2B5EF4-FFF2-40B4-BE49-F238E27FC236}">
                <a16:creationId xmlns:a16="http://schemas.microsoft.com/office/drawing/2014/main" id="{8EC320B9-D3BF-A1DD-325B-D407293854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800" y="1679575"/>
            <a:ext cx="8763000" cy="4549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rgbClr val="FF3300"/>
                </a:solidFill>
                <a:prstDash val="solid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10000"/>
              </a:lnSpc>
              <a:spcBef>
                <a:spcPct val="20000"/>
              </a:spcBef>
              <a:buFontTx/>
              <a:buChar char="•"/>
            </a:pPr>
            <a:r>
              <a:rPr lang="en-US" altLang="en-US" sz="3200">
                <a:latin typeface="Arial" panose="020B0604020202020204" pitchFamily="34" charset="0"/>
              </a:rPr>
              <a:t> NCNG has a proud history of success!</a:t>
            </a:r>
          </a:p>
          <a:p>
            <a:pPr lvl="1">
              <a:lnSpc>
                <a:spcPct val="110000"/>
              </a:lnSpc>
              <a:spcBef>
                <a:spcPct val="20000"/>
              </a:spcBef>
              <a:buFontTx/>
              <a:buChar char="–"/>
            </a:pPr>
            <a:r>
              <a:rPr lang="en-US" altLang="en-US" sz="2800">
                <a:latin typeface="Arial" panose="020B0604020202020204" pitchFamily="34" charset="0"/>
              </a:rPr>
              <a:t> Mobilization of over 50% of the NCNG in support of Global War on Terrorism</a:t>
            </a:r>
          </a:p>
          <a:p>
            <a:pPr lvl="1">
              <a:lnSpc>
                <a:spcPct val="110000"/>
              </a:lnSpc>
              <a:spcBef>
                <a:spcPct val="20000"/>
              </a:spcBef>
              <a:buFontTx/>
              <a:buChar char="–"/>
            </a:pPr>
            <a:r>
              <a:rPr lang="en-US" altLang="en-US" sz="2800">
                <a:latin typeface="Arial" panose="020B0604020202020204" pitchFamily="34" charset="0"/>
              </a:rPr>
              <a:t> Hurricane Isabel Support (during Mob Process!)</a:t>
            </a:r>
          </a:p>
          <a:p>
            <a:pPr>
              <a:lnSpc>
                <a:spcPct val="110000"/>
              </a:lnSpc>
              <a:spcBef>
                <a:spcPct val="20000"/>
              </a:spcBef>
              <a:buFontTx/>
              <a:buChar char="•"/>
            </a:pPr>
            <a:r>
              <a:rPr lang="en-US" altLang="en-US" sz="3200">
                <a:latin typeface="Arial" panose="020B0604020202020204" pitchFamily="34" charset="0"/>
              </a:rPr>
              <a:t> Bottom Line: </a:t>
            </a:r>
            <a:r>
              <a:rPr lang="en-US" altLang="en-US" sz="3200" i="1">
                <a:solidFill>
                  <a:srgbClr val="FF3300"/>
                </a:solidFill>
                <a:latin typeface="Arial" panose="020B0604020202020204" pitchFamily="34" charset="0"/>
              </a:rPr>
              <a:t>When called, we provided ready units!</a:t>
            </a:r>
          </a:p>
          <a:p>
            <a:pPr>
              <a:lnSpc>
                <a:spcPct val="110000"/>
              </a:lnSpc>
              <a:spcBef>
                <a:spcPct val="20000"/>
              </a:spcBef>
              <a:buFontTx/>
              <a:buChar char="•"/>
            </a:pPr>
            <a:r>
              <a:rPr lang="en-US" altLang="en-US" sz="3200">
                <a:latin typeface="Arial" panose="020B0604020202020204" pitchFamily="34" charset="0"/>
              </a:rPr>
              <a:t> What is our future:  Who will call and what type units will we be expected to provide? </a:t>
            </a:r>
          </a:p>
        </p:txBody>
      </p:sp>
    </p:spTree>
  </p:cSld>
  <p:clrMapOvr>
    <a:masterClrMapping/>
  </p:clrMapOvr>
  <p:transition advTm="12029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0866" name="Rectangle 2">
            <a:extLst>
              <a:ext uri="{FF2B5EF4-FFF2-40B4-BE49-F238E27FC236}">
                <a16:creationId xmlns:a16="http://schemas.microsoft.com/office/drawing/2014/main" id="{FA70B84F-1F51-35C8-8AC7-401AF4E63C7A}"/>
              </a:ext>
            </a:extLst>
          </p:cNvPr>
          <p:cNvSpPr>
            <a:spLocks noChangeArrowheads="1"/>
          </p:cNvSpPr>
          <p:nvPr>
            <p:ph type="title"/>
          </p:nvPr>
        </p:nvSpPr>
        <p:spPr bwMode="auto">
          <a:xfrm>
            <a:off x="914400" y="304800"/>
            <a:ext cx="7772400" cy="11430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r>
              <a:rPr lang="en-US" altLang="en-US" sz="4000">
                <a:latin typeface="Arial" panose="020B0604020202020204" pitchFamily="34" charset="0"/>
              </a:rPr>
              <a:t>Priority Issues</a:t>
            </a:r>
            <a:br>
              <a:rPr lang="en-US" altLang="en-US" sz="4000">
                <a:latin typeface="Arial" panose="020B0604020202020204" pitchFamily="34" charset="0"/>
              </a:rPr>
            </a:br>
            <a:r>
              <a:rPr lang="en-US" altLang="en-US" sz="2000">
                <a:latin typeface="Arial" panose="020B0604020202020204" pitchFamily="34" charset="0"/>
              </a:rPr>
              <a:t>(1 of 2)</a:t>
            </a:r>
            <a:endParaRPr lang="en-US" altLang="en-US" sz="900" b="1" u="sng"/>
          </a:p>
        </p:txBody>
      </p:sp>
      <p:sp>
        <p:nvSpPr>
          <p:cNvPr id="420867" name="Rectangle 3">
            <a:extLst>
              <a:ext uri="{FF2B5EF4-FFF2-40B4-BE49-F238E27FC236}">
                <a16:creationId xmlns:a16="http://schemas.microsoft.com/office/drawing/2014/main" id="{37BA2F34-C337-EECB-AA2B-CC9965A685E8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 bwMode="auto">
          <a:xfrm>
            <a:off x="228600" y="1752600"/>
            <a:ext cx="8610600" cy="4876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>
              <a:buSzPct val="50000"/>
              <a:buFont typeface="Wingdings" panose="05000000000000000000" pitchFamily="2" charset="2"/>
              <a:buChar char="l"/>
            </a:pPr>
            <a:endParaRPr lang="en-US" altLang="en-US">
              <a:latin typeface="Arial" panose="020B0604020202020204" pitchFamily="34" charset="0"/>
            </a:endParaRPr>
          </a:p>
          <a:p>
            <a:pPr>
              <a:buSzPct val="50000"/>
              <a:buFont typeface="Wingdings" panose="05000000000000000000" pitchFamily="2" charset="2"/>
              <a:buChar char="l"/>
            </a:pPr>
            <a:endParaRPr lang="en-US" altLang="en-US">
              <a:latin typeface="Arial" panose="020B0604020202020204" pitchFamily="34" charset="0"/>
            </a:endParaRPr>
          </a:p>
          <a:p>
            <a:pPr>
              <a:buSzPct val="50000"/>
              <a:buFont typeface="Wingdings" panose="05000000000000000000" pitchFamily="2" charset="2"/>
              <a:buChar char="l"/>
            </a:pPr>
            <a:endParaRPr lang="en-US" altLang="en-US">
              <a:latin typeface="Arial" panose="020B0604020202020204" pitchFamily="34" charset="0"/>
            </a:endParaRPr>
          </a:p>
          <a:p>
            <a:pPr>
              <a:buSzPct val="50000"/>
              <a:buFont typeface="Wingdings" panose="05000000000000000000" pitchFamily="2" charset="2"/>
              <a:buChar char="l"/>
            </a:pPr>
            <a:endParaRPr lang="en-US" altLang="en-US">
              <a:latin typeface="Arial" panose="020B0604020202020204" pitchFamily="34" charset="0"/>
            </a:endParaRPr>
          </a:p>
          <a:p>
            <a:pPr>
              <a:buSzPct val="50000"/>
              <a:buFont typeface="Wingdings" panose="05000000000000000000" pitchFamily="2" charset="2"/>
              <a:buChar char="l"/>
            </a:pPr>
            <a:endParaRPr lang="en-US" altLang="en-US">
              <a:latin typeface="Arial" panose="020B0604020202020204" pitchFamily="34" charset="0"/>
            </a:endParaRPr>
          </a:p>
          <a:p>
            <a:pPr>
              <a:buSzPct val="50000"/>
              <a:buFont typeface="Wingdings" panose="05000000000000000000" pitchFamily="2" charset="2"/>
              <a:buChar char="l"/>
            </a:pPr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420868" name="Rectangle 4">
            <a:extLst>
              <a:ext uri="{FF2B5EF4-FFF2-40B4-BE49-F238E27FC236}">
                <a16:creationId xmlns:a16="http://schemas.microsoft.com/office/drawing/2014/main" id="{B9C1BE3A-E76D-794A-1973-F579D47A38D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1600200"/>
            <a:ext cx="9067800" cy="556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en-US" altLang="en-US" sz="2000">
              <a:latin typeface="Arial" panose="020B0604020202020204" pitchFamily="34" charset="0"/>
            </a:endParaRPr>
          </a:p>
        </p:txBody>
      </p:sp>
      <p:pic>
        <p:nvPicPr>
          <p:cNvPr id="420869" name="Picture 5">
            <a:extLst>
              <a:ext uri="{FF2B5EF4-FFF2-40B4-BE49-F238E27FC236}">
                <a16:creationId xmlns:a16="http://schemas.microsoft.com/office/drawing/2014/main" id="{F6BD7500-FCB9-C66F-06EB-9CC7CFF1B9B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8" y="76200"/>
            <a:ext cx="1293812" cy="1295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20870" name="Line 6">
            <a:extLst>
              <a:ext uri="{FF2B5EF4-FFF2-40B4-BE49-F238E27FC236}">
                <a16:creationId xmlns:a16="http://schemas.microsoft.com/office/drawing/2014/main" id="{B15DC628-D937-7E8A-569B-3A49E9B25E68}"/>
              </a:ext>
            </a:extLst>
          </p:cNvPr>
          <p:cNvSpPr>
            <a:spLocks noChangeShapeType="1"/>
          </p:cNvSpPr>
          <p:nvPr/>
        </p:nvSpPr>
        <p:spPr bwMode="auto">
          <a:xfrm>
            <a:off x="1517650" y="1371600"/>
            <a:ext cx="6019800" cy="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20871" name="Rectangle 7">
            <a:extLst>
              <a:ext uri="{FF2B5EF4-FFF2-40B4-BE49-F238E27FC236}">
                <a16:creationId xmlns:a16="http://schemas.microsoft.com/office/drawing/2014/main" id="{F5110033-1F17-E7C2-5B87-589A8FAEF0C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800" y="1733550"/>
            <a:ext cx="8763000" cy="3024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10000"/>
              </a:lnSpc>
              <a:spcBef>
                <a:spcPct val="20000"/>
              </a:spcBef>
              <a:buFontTx/>
              <a:buChar char="•"/>
            </a:pPr>
            <a:r>
              <a:rPr lang="en-US" altLang="en-US" sz="2800">
                <a:latin typeface="Arial" panose="020B0604020202020204" pitchFamily="34" charset="0"/>
              </a:rPr>
              <a:t> Strengthen the Force through Families, Employers &amp; Partners: </a:t>
            </a:r>
            <a:r>
              <a:rPr lang="en-US" altLang="en-US" sz="2400">
                <a:latin typeface="Arial" panose="020B0604020202020204" pitchFamily="34" charset="0"/>
              </a:rPr>
              <a:t>preparing and supporting Guardsmen’s families, employers and communities.</a:t>
            </a:r>
          </a:p>
          <a:p>
            <a:pPr>
              <a:lnSpc>
                <a:spcPct val="110000"/>
              </a:lnSpc>
              <a:spcBef>
                <a:spcPct val="20000"/>
              </a:spcBef>
              <a:buFontTx/>
              <a:buChar char="•"/>
            </a:pPr>
            <a:r>
              <a:rPr lang="en-US" altLang="en-US" sz="2800">
                <a:latin typeface="Arial" panose="020B0604020202020204" pitchFamily="34" charset="0"/>
              </a:rPr>
              <a:t> Relevant &amp; Ready Forces: </a:t>
            </a:r>
            <a:r>
              <a:rPr lang="en-US" altLang="en-US" sz="2400">
                <a:latin typeface="Arial" panose="020B0604020202020204" pitchFamily="34" charset="0"/>
              </a:rPr>
              <a:t>meet required readiness levels as established by DoD/NGB</a:t>
            </a:r>
          </a:p>
          <a:p>
            <a:pPr>
              <a:lnSpc>
                <a:spcPct val="110000"/>
              </a:lnSpc>
              <a:spcBef>
                <a:spcPct val="20000"/>
              </a:spcBef>
            </a:pPr>
            <a:endParaRPr lang="en-US" altLang="en-US" sz="320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advTm="12029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2914" name="Rectangle 2">
            <a:extLst>
              <a:ext uri="{FF2B5EF4-FFF2-40B4-BE49-F238E27FC236}">
                <a16:creationId xmlns:a16="http://schemas.microsoft.com/office/drawing/2014/main" id="{8637C27B-0188-4DB4-6E8B-895FF630EF3C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 bwMode="auto">
          <a:xfrm>
            <a:off x="228600" y="1752600"/>
            <a:ext cx="8610600" cy="4876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>
              <a:buSzPct val="50000"/>
              <a:buFont typeface="Wingdings" panose="05000000000000000000" pitchFamily="2" charset="2"/>
              <a:buChar char="l"/>
            </a:pPr>
            <a:endParaRPr lang="en-US" altLang="en-US">
              <a:latin typeface="Arial" panose="020B0604020202020204" pitchFamily="34" charset="0"/>
            </a:endParaRPr>
          </a:p>
          <a:p>
            <a:pPr>
              <a:buSzPct val="50000"/>
              <a:buFont typeface="Wingdings" panose="05000000000000000000" pitchFamily="2" charset="2"/>
              <a:buChar char="l"/>
            </a:pPr>
            <a:endParaRPr lang="en-US" altLang="en-US">
              <a:latin typeface="Arial" panose="020B0604020202020204" pitchFamily="34" charset="0"/>
            </a:endParaRPr>
          </a:p>
          <a:p>
            <a:pPr>
              <a:buSzPct val="50000"/>
              <a:buFont typeface="Wingdings" panose="05000000000000000000" pitchFamily="2" charset="2"/>
              <a:buChar char="l"/>
            </a:pPr>
            <a:endParaRPr lang="en-US" altLang="en-US">
              <a:latin typeface="Arial" panose="020B0604020202020204" pitchFamily="34" charset="0"/>
            </a:endParaRPr>
          </a:p>
          <a:p>
            <a:pPr>
              <a:buSzPct val="50000"/>
              <a:buFont typeface="Wingdings" panose="05000000000000000000" pitchFamily="2" charset="2"/>
              <a:buChar char="l"/>
            </a:pPr>
            <a:endParaRPr lang="en-US" altLang="en-US">
              <a:latin typeface="Arial" panose="020B0604020202020204" pitchFamily="34" charset="0"/>
            </a:endParaRPr>
          </a:p>
          <a:p>
            <a:pPr>
              <a:buSzPct val="50000"/>
              <a:buFont typeface="Wingdings" panose="05000000000000000000" pitchFamily="2" charset="2"/>
              <a:buChar char="l"/>
            </a:pPr>
            <a:endParaRPr lang="en-US" altLang="en-US">
              <a:latin typeface="Arial" panose="020B0604020202020204" pitchFamily="34" charset="0"/>
            </a:endParaRPr>
          </a:p>
          <a:p>
            <a:pPr>
              <a:buSzPct val="50000"/>
              <a:buFont typeface="Wingdings" panose="05000000000000000000" pitchFamily="2" charset="2"/>
              <a:buChar char="l"/>
            </a:pPr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422915" name="Rectangle 3">
            <a:extLst>
              <a:ext uri="{FF2B5EF4-FFF2-40B4-BE49-F238E27FC236}">
                <a16:creationId xmlns:a16="http://schemas.microsoft.com/office/drawing/2014/main" id="{6E623757-0111-99E2-8AB1-6EC8998CB8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1600200"/>
            <a:ext cx="9067800" cy="556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en-US" altLang="en-US" sz="2000">
              <a:latin typeface="Arial" panose="020B0604020202020204" pitchFamily="34" charset="0"/>
            </a:endParaRPr>
          </a:p>
        </p:txBody>
      </p:sp>
      <p:pic>
        <p:nvPicPr>
          <p:cNvPr id="422916" name="Picture 4">
            <a:extLst>
              <a:ext uri="{FF2B5EF4-FFF2-40B4-BE49-F238E27FC236}">
                <a16:creationId xmlns:a16="http://schemas.microsoft.com/office/drawing/2014/main" id="{F4CE69D2-F397-E533-D618-98B5C716C8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8" y="76200"/>
            <a:ext cx="1293812" cy="1295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22917" name="Line 5">
            <a:extLst>
              <a:ext uri="{FF2B5EF4-FFF2-40B4-BE49-F238E27FC236}">
                <a16:creationId xmlns:a16="http://schemas.microsoft.com/office/drawing/2014/main" id="{79781F53-AFAD-EEEA-3F70-2662B294DCF0}"/>
              </a:ext>
            </a:extLst>
          </p:cNvPr>
          <p:cNvSpPr>
            <a:spLocks noChangeShapeType="1"/>
          </p:cNvSpPr>
          <p:nvPr/>
        </p:nvSpPr>
        <p:spPr bwMode="auto">
          <a:xfrm>
            <a:off x="1517650" y="1371600"/>
            <a:ext cx="6019800" cy="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22918" name="Rectangle 6">
            <a:extLst>
              <a:ext uri="{FF2B5EF4-FFF2-40B4-BE49-F238E27FC236}">
                <a16:creationId xmlns:a16="http://schemas.microsoft.com/office/drawing/2014/main" id="{952CC3CD-DF7C-2327-4599-B427E65CF0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800" y="1600200"/>
            <a:ext cx="8763000" cy="4545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10000"/>
              </a:lnSpc>
              <a:spcBef>
                <a:spcPct val="20000"/>
              </a:spcBef>
              <a:buFontTx/>
              <a:buChar char="•"/>
            </a:pPr>
            <a:r>
              <a:rPr lang="en-US" altLang="en-US" sz="2400">
                <a:latin typeface="Arial" panose="020B0604020202020204" pitchFamily="34" charset="0"/>
              </a:rPr>
              <a:t> </a:t>
            </a:r>
            <a:r>
              <a:rPr lang="en-US" altLang="en-US" sz="2400" b="1">
                <a:latin typeface="Arial" panose="020B0604020202020204" pitchFamily="34" charset="0"/>
              </a:rPr>
              <a:t>Culture of Excellence</a:t>
            </a:r>
          </a:p>
          <a:p>
            <a:pPr lvl="1">
              <a:lnSpc>
                <a:spcPct val="110000"/>
              </a:lnSpc>
              <a:spcBef>
                <a:spcPct val="20000"/>
              </a:spcBef>
              <a:buFontTx/>
              <a:buChar char="–"/>
            </a:pPr>
            <a:r>
              <a:rPr lang="en-US" altLang="en-US" sz="2400">
                <a:latin typeface="Arial" panose="020B0604020202020204" pitchFamily="34" charset="0"/>
              </a:rPr>
              <a:t> </a:t>
            </a:r>
            <a:r>
              <a:rPr lang="en-US" altLang="en-US">
                <a:latin typeface="Arial" panose="020B0604020202020204" pitchFamily="34" charset="0"/>
              </a:rPr>
              <a:t>Service before Self</a:t>
            </a:r>
          </a:p>
          <a:p>
            <a:pPr lvl="1">
              <a:lnSpc>
                <a:spcPct val="110000"/>
              </a:lnSpc>
              <a:spcBef>
                <a:spcPct val="20000"/>
              </a:spcBef>
              <a:buFontTx/>
              <a:buChar char="–"/>
            </a:pPr>
            <a:r>
              <a:rPr lang="en-US" altLang="en-US">
                <a:latin typeface="Arial" panose="020B0604020202020204" pitchFamily="34" charset="0"/>
              </a:rPr>
              <a:t> Consistent enforcement of standards</a:t>
            </a:r>
          </a:p>
          <a:p>
            <a:pPr lvl="1">
              <a:lnSpc>
                <a:spcPct val="110000"/>
              </a:lnSpc>
              <a:spcBef>
                <a:spcPct val="20000"/>
              </a:spcBef>
              <a:buFontTx/>
              <a:buChar char="–"/>
            </a:pPr>
            <a:r>
              <a:rPr lang="en-US" altLang="en-US">
                <a:latin typeface="Arial" panose="020B0604020202020204" pitchFamily="34" charset="0"/>
              </a:rPr>
              <a:t> Change the way we think and operate to enhance the organization</a:t>
            </a:r>
          </a:p>
          <a:p>
            <a:pPr lvl="1">
              <a:lnSpc>
                <a:spcPct val="110000"/>
              </a:lnSpc>
              <a:spcBef>
                <a:spcPct val="20000"/>
              </a:spcBef>
              <a:buFontTx/>
              <a:buChar char="–"/>
            </a:pPr>
            <a:r>
              <a:rPr lang="en-US" altLang="en-US">
                <a:latin typeface="Arial" panose="020B0604020202020204" pitchFamily="34" charset="0"/>
              </a:rPr>
              <a:t> Different perspectives and views</a:t>
            </a:r>
          </a:p>
          <a:p>
            <a:pPr>
              <a:lnSpc>
                <a:spcPct val="110000"/>
              </a:lnSpc>
              <a:spcBef>
                <a:spcPct val="20000"/>
              </a:spcBef>
              <a:buFontTx/>
              <a:buChar char="•"/>
            </a:pPr>
            <a:r>
              <a:rPr lang="en-US" altLang="en-US" sz="2400">
                <a:latin typeface="Arial" panose="020B0604020202020204" pitchFamily="34" charset="0"/>
              </a:rPr>
              <a:t> </a:t>
            </a:r>
            <a:r>
              <a:rPr lang="en-US" altLang="en-US" sz="2400" b="1">
                <a:latin typeface="Arial" panose="020B0604020202020204" pitchFamily="34" charset="0"/>
              </a:rPr>
              <a:t>Strengthen Legislative &amp; Civic Support</a:t>
            </a:r>
          </a:p>
          <a:p>
            <a:pPr lvl="1">
              <a:lnSpc>
                <a:spcPct val="110000"/>
              </a:lnSpc>
              <a:spcBef>
                <a:spcPct val="20000"/>
              </a:spcBef>
              <a:buFontTx/>
              <a:buChar char="–"/>
            </a:pPr>
            <a:r>
              <a:rPr lang="en-US" altLang="en-US">
                <a:latin typeface="Arial" panose="020B0604020202020204" pitchFamily="34" charset="0"/>
              </a:rPr>
              <a:t> Market NCNG and raise awareness to local, state, and national government</a:t>
            </a:r>
          </a:p>
          <a:p>
            <a:pPr lvl="1">
              <a:lnSpc>
                <a:spcPct val="110000"/>
              </a:lnSpc>
              <a:spcBef>
                <a:spcPct val="20000"/>
              </a:spcBef>
              <a:buFontTx/>
              <a:buChar char="–"/>
            </a:pPr>
            <a:r>
              <a:rPr lang="en-US" altLang="en-US">
                <a:latin typeface="Arial" panose="020B0604020202020204" pitchFamily="34" charset="0"/>
              </a:rPr>
              <a:t> Seek benefits and resources for individuals and the organization</a:t>
            </a:r>
          </a:p>
          <a:p>
            <a:pPr lvl="1">
              <a:lnSpc>
                <a:spcPct val="110000"/>
              </a:lnSpc>
              <a:spcBef>
                <a:spcPct val="20000"/>
              </a:spcBef>
              <a:buFontTx/>
              <a:buChar char="–"/>
            </a:pPr>
            <a:r>
              <a:rPr lang="en-US" altLang="en-US">
                <a:latin typeface="Arial" panose="020B0604020202020204" pitchFamily="34" charset="0"/>
              </a:rPr>
              <a:t> Enhance the image of the NCNG</a:t>
            </a:r>
          </a:p>
          <a:p>
            <a:pPr lvl="1">
              <a:lnSpc>
                <a:spcPct val="110000"/>
              </a:lnSpc>
              <a:spcBef>
                <a:spcPct val="20000"/>
              </a:spcBef>
              <a:buFontTx/>
              <a:buChar char="–"/>
            </a:pPr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422919" name="Rectangle 7">
            <a:extLst>
              <a:ext uri="{FF2B5EF4-FFF2-40B4-BE49-F238E27FC236}">
                <a16:creationId xmlns:a16="http://schemas.microsoft.com/office/drawing/2014/main" id="{CBB3FEB1-CF24-A5C9-4F51-0E7E8DA76B79}"/>
              </a:ext>
            </a:extLst>
          </p:cNvPr>
          <p:cNvSpPr>
            <a:spLocks noChangeArrowheads="1"/>
          </p:cNvSpPr>
          <p:nvPr>
            <p:ph type="title"/>
          </p:nvPr>
        </p:nvSpPr>
        <p:spPr bwMode="auto">
          <a:xfrm>
            <a:off x="914400" y="304800"/>
            <a:ext cx="7772400" cy="11430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r>
              <a:rPr lang="en-US" altLang="en-US" sz="4000">
                <a:latin typeface="Arial" panose="020B0604020202020204" pitchFamily="34" charset="0"/>
              </a:rPr>
              <a:t>Priority Issues</a:t>
            </a:r>
            <a:br>
              <a:rPr lang="en-US" altLang="en-US" sz="4000">
                <a:latin typeface="Arial" panose="020B0604020202020204" pitchFamily="34" charset="0"/>
              </a:rPr>
            </a:br>
            <a:r>
              <a:rPr lang="en-US" altLang="en-US" sz="2000">
                <a:latin typeface="Arial" panose="020B0604020202020204" pitchFamily="34" charset="0"/>
              </a:rPr>
              <a:t>(2 of 2)</a:t>
            </a:r>
            <a:endParaRPr lang="en-US" altLang="en-US" sz="900" b="1" u="sng"/>
          </a:p>
        </p:txBody>
      </p:sp>
    </p:spTree>
  </p:cSld>
  <p:clrMapOvr>
    <a:masterClrMapping/>
  </p:clrMapOvr>
  <p:transition advTm="12029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4962" name="Rectangle 2">
            <a:extLst>
              <a:ext uri="{FF2B5EF4-FFF2-40B4-BE49-F238E27FC236}">
                <a16:creationId xmlns:a16="http://schemas.microsoft.com/office/drawing/2014/main" id="{7DDA7C77-A412-52E3-E0DC-02C466CF9429}"/>
              </a:ext>
            </a:extLst>
          </p:cNvPr>
          <p:cNvSpPr>
            <a:spLocks noChangeArrowheads="1"/>
          </p:cNvSpPr>
          <p:nvPr>
            <p:ph type="title"/>
          </p:nvPr>
        </p:nvSpPr>
        <p:spPr bwMode="auto">
          <a:xfrm>
            <a:off x="914400" y="304800"/>
            <a:ext cx="7772400" cy="11430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r>
              <a:rPr lang="en-US" altLang="en-US" sz="4000">
                <a:latin typeface="Arial" panose="020B0604020202020204" pitchFamily="34" charset="0"/>
              </a:rPr>
              <a:t>Goals </a:t>
            </a:r>
            <a:r>
              <a:rPr lang="en-US" altLang="en-US" sz="4000">
                <a:solidFill>
                  <a:srgbClr val="FF3300"/>
                </a:solidFill>
                <a:latin typeface="Arial" panose="020B0604020202020204" pitchFamily="34" charset="0"/>
              </a:rPr>
              <a:t>(Champions)</a:t>
            </a:r>
            <a:endParaRPr lang="en-US" altLang="en-US" sz="3600" b="1" u="sng">
              <a:solidFill>
                <a:srgbClr val="FF3300"/>
              </a:solidFill>
            </a:endParaRPr>
          </a:p>
        </p:txBody>
      </p:sp>
      <p:sp>
        <p:nvSpPr>
          <p:cNvPr id="424963" name="Rectangle 3">
            <a:extLst>
              <a:ext uri="{FF2B5EF4-FFF2-40B4-BE49-F238E27FC236}">
                <a16:creationId xmlns:a16="http://schemas.microsoft.com/office/drawing/2014/main" id="{A65BF986-F87E-7A30-9F21-1E865F41CDD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1600200"/>
            <a:ext cx="9067800" cy="556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en-US" altLang="en-US" sz="2000">
              <a:latin typeface="Arial" panose="020B0604020202020204" pitchFamily="34" charset="0"/>
            </a:endParaRPr>
          </a:p>
        </p:txBody>
      </p:sp>
      <p:pic>
        <p:nvPicPr>
          <p:cNvPr id="424964" name="Picture 4">
            <a:extLst>
              <a:ext uri="{FF2B5EF4-FFF2-40B4-BE49-F238E27FC236}">
                <a16:creationId xmlns:a16="http://schemas.microsoft.com/office/drawing/2014/main" id="{50624B15-4F64-6A3F-E698-294CD71F4C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8" y="76200"/>
            <a:ext cx="1293812" cy="1295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24965" name="Line 5">
            <a:extLst>
              <a:ext uri="{FF2B5EF4-FFF2-40B4-BE49-F238E27FC236}">
                <a16:creationId xmlns:a16="http://schemas.microsoft.com/office/drawing/2014/main" id="{A207CACD-5A2F-9C94-408E-8F927EE2937B}"/>
              </a:ext>
            </a:extLst>
          </p:cNvPr>
          <p:cNvSpPr>
            <a:spLocks noChangeShapeType="1"/>
          </p:cNvSpPr>
          <p:nvPr/>
        </p:nvSpPr>
        <p:spPr bwMode="auto">
          <a:xfrm>
            <a:off x="1517650" y="1371600"/>
            <a:ext cx="6019800" cy="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24966" name="Rectangle 6">
            <a:extLst>
              <a:ext uri="{FF2B5EF4-FFF2-40B4-BE49-F238E27FC236}">
                <a16:creationId xmlns:a16="http://schemas.microsoft.com/office/drawing/2014/main" id="{89C40B74-DAEA-AF89-5D9B-6AD3B12B8C6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1298575"/>
            <a:ext cx="8991600" cy="6245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457200" indent="-4572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914400" indent="-4572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371600" indent="-4572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828800" indent="-4572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286000" indent="-4572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7432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32004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6576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4114800" indent="-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lnSpc>
                <a:spcPct val="110000"/>
              </a:lnSpc>
              <a:spcBef>
                <a:spcPct val="20000"/>
              </a:spcBef>
              <a:buFontTx/>
              <a:buAutoNum type="arabicPeriod"/>
            </a:pPr>
            <a:r>
              <a:rPr lang="en-US" altLang="en-US" sz="2800">
                <a:latin typeface="Arial" panose="020B0604020202020204" pitchFamily="34" charset="0"/>
              </a:rPr>
              <a:t> Become the lead planning element for Homeland Security/Homeland Defense within Dept. Crime Control &amp; Public Safety. </a:t>
            </a:r>
            <a:r>
              <a:rPr lang="en-US" altLang="en-US" sz="2800">
                <a:solidFill>
                  <a:srgbClr val="FF3300"/>
                </a:solidFill>
                <a:latin typeface="Arial" panose="020B0604020202020204" pitchFamily="34" charset="0"/>
              </a:rPr>
              <a:t>(J3)</a:t>
            </a:r>
          </a:p>
          <a:p>
            <a:pPr>
              <a:lnSpc>
                <a:spcPct val="110000"/>
              </a:lnSpc>
              <a:spcBef>
                <a:spcPct val="20000"/>
              </a:spcBef>
              <a:buFontTx/>
              <a:buAutoNum type="arabicPeriod"/>
            </a:pPr>
            <a:r>
              <a:rPr lang="en-US" altLang="en-US" sz="2800">
                <a:latin typeface="Arial" panose="020B0604020202020204" pitchFamily="34" charset="0"/>
              </a:rPr>
              <a:t> Shape a relevant force structure for the NCNG. </a:t>
            </a:r>
            <a:r>
              <a:rPr lang="en-US" altLang="en-US" sz="2800">
                <a:solidFill>
                  <a:srgbClr val="FF3300"/>
                </a:solidFill>
                <a:latin typeface="Arial" panose="020B0604020202020204" pitchFamily="34" charset="0"/>
              </a:rPr>
              <a:t>(J3)</a:t>
            </a:r>
          </a:p>
          <a:p>
            <a:pPr>
              <a:lnSpc>
                <a:spcPct val="110000"/>
              </a:lnSpc>
              <a:spcBef>
                <a:spcPct val="20000"/>
              </a:spcBef>
              <a:buFontTx/>
              <a:buAutoNum type="arabicPeriod"/>
            </a:pPr>
            <a:r>
              <a:rPr lang="en-US" altLang="en-US" sz="2800">
                <a:latin typeface="Arial" panose="020B0604020202020204" pitchFamily="34" charset="0"/>
              </a:rPr>
              <a:t> Provide ready forces. </a:t>
            </a:r>
            <a:r>
              <a:rPr lang="en-US" altLang="en-US" sz="2800">
                <a:solidFill>
                  <a:srgbClr val="FF3300"/>
                </a:solidFill>
                <a:latin typeface="Arial" panose="020B0604020202020204" pitchFamily="34" charset="0"/>
              </a:rPr>
              <a:t>(J3)</a:t>
            </a:r>
          </a:p>
          <a:p>
            <a:pPr>
              <a:lnSpc>
                <a:spcPct val="110000"/>
              </a:lnSpc>
              <a:spcBef>
                <a:spcPct val="20000"/>
              </a:spcBef>
              <a:buFontTx/>
              <a:buAutoNum type="arabicPeriod"/>
            </a:pPr>
            <a:r>
              <a:rPr lang="en-US" altLang="en-US" sz="2800">
                <a:latin typeface="Arial" panose="020B0604020202020204" pitchFamily="34" charset="0"/>
              </a:rPr>
              <a:t> Create an environment of excellence. </a:t>
            </a:r>
            <a:r>
              <a:rPr lang="en-US" altLang="en-US" sz="2800">
                <a:solidFill>
                  <a:srgbClr val="FF3300"/>
                </a:solidFill>
                <a:latin typeface="Arial" panose="020B0604020202020204" pitchFamily="34" charset="0"/>
              </a:rPr>
              <a:t>(DAG/Air &amp; Army)</a:t>
            </a:r>
          </a:p>
          <a:p>
            <a:pPr>
              <a:lnSpc>
                <a:spcPct val="110000"/>
              </a:lnSpc>
              <a:spcBef>
                <a:spcPct val="20000"/>
              </a:spcBef>
              <a:buFontTx/>
              <a:buAutoNum type="arabicPeriod"/>
            </a:pPr>
            <a:r>
              <a:rPr lang="en-US" altLang="en-US" sz="2800">
                <a:latin typeface="Arial" panose="020B0604020202020204" pitchFamily="34" charset="0"/>
              </a:rPr>
              <a:t> Strengthen Guardsmen benefits and organizational resources for the NCNG. </a:t>
            </a:r>
            <a:r>
              <a:rPr lang="en-US" altLang="en-US" sz="2800">
                <a:solidFill>
                  <a:srgbClr val="FF3300"/>
                </a:solidFill>
                <a:latin typeface="Arial" panose="020B0604020202020204" pitchFamily="34" charset="0"/>
              </a:rPr>
              <a:t>(DCMA)</a:t>
            </a:r>
          </a:p>
          <a:p>
            <a:pPr>
              <a:lnSpc>
                <a:spcPct val="110000"/>
              </a:lnSpc>
              <a:spcBef>
                <a:spcPct val="20000"/>
              </a:spcBef>
              <a:buFontTx/>
              <a:buAutoNum type="arabicPeriod"/>
            </a:pPr>
            <a:r>
              <a:rPr lang="en-US" altLang="en-US" sz="2800">
                <a:latin typeface="Arial" panose="020B0604020202020204" pitchFamily="34" charset="0"/>
              </a:rPr>
              <a:t> Strengthen the force through families, employers and partners. </a:t>
            </a:r>
            <a:r>
              <a:rPr lang="en-US" altLang="en-US" sz="2800">
                <a:solidFill>
                  <a:srgbClr val="FF3300"/>
                </a:solidFill>
                <a:latin typeface="Arial" panose="020B0604020202020204" pitchFamily="34" charset="0"/>
              </a:rPr>
              <a:t>(J1)</a:t>
            </a:r>
          </a:p>
          <a:p>
            <a:pPr>
              <a:lnSpc>
                <a:spcPct val="110000"/>
              </a:lnSpc>
              <a:spcBef>
                <a:spcPct val="20000"/>
              </a:spcBef>
              <a:buFontTx/>
              <a:buAutoNum type="arabicPeriod"/>
            </a:pPr>
            <a:endParaRPr lang="en-US" altLang="en-US" sz="280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advTm="12029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8210" name="Line 2">
            <a:extLst>
              <a:ext uri="{FF2B5EF4-FFF2-40B4-BE49-F238E27FC236}">
                <a16:creationId xmlns:a16="http://schemas.microsoft.com/office/drawing/2014/main" id="{E3E9E1FE-6E85-6B3B-FF6E-10E81AFEC56C}"/>
              </a:ext>
            </a:extLst>
          </p:cNvPr>
          <p:cNvSpPr>
            <a:spLocks noChangeShapeType="1"/>
          </p:cNvSpPr>
          <p:nvPr/>
        </p:nvSpPr>
        <p:spPr bwMode="auto">
          <a:xfrm rot="19823320" flipV="1">
            <a:off x="668338" y="3730625"/>
            <a:ext cx="8534400" cy="22860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78211" name="Rectangle 3">
            <a:extLst>
              <a:ext uri="{FF2B5EF4-FFF2-40B4-BE49-F238E27FC236}">
                <a16:creationId xmlns:a16="http://schemas.microsoft.com/office/drawing/2014/main" id="{48BE76C0-67A0-5A36-8C25-81620EFDA6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-76200" y="3733800"/>
            <a:ext cx="3200400" cy="1447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lnSpc>
                <a:spcPct val="90000"/>
              </a:lnSpc>
              <a:spcBef>
                <a:spcPct val="20000"/>
              </a:spcBef>
            </a:pPr>
            <a:r>
              <a:rPr lang="en-US" altLang="en-US" b="1">
                <a:latin typeface="Arial" panose="020B0604020202020204" pitchFamily="34" charset="0"/>
              </a:rPr>
              <a:t>Phase I </a:t>
            </a:r>
          </a:p>
          <a:p>
            <a:pPr algn="ctr" eaLnBrk="1" hangingPunct="1">
              <a:lnSpc>
                <a:spcPct val="90000"/>
              </a:lnSpc>
              <a:spcBef>
                <a:spcPct val="20000"/>
              </a:spcBef>
            </a:pPr>
            <a:r>
              <a:rPr lang="en-US" altLang="en-US">
                <a:latin typeface="Arial" panose="020B0604020202020204" pitchFamily="34" charset="0"/>
              </a:rPr>
              <a:t>Strategic Planning Conference</a:t>
            </a:r>
          </a:p>
          <a:p>
            <a:pPr algn="ctr" eaLnBrk="1" hangingPunct="1">
              <a:lnSpc>
                <a:spcPct val="90000"/>
              </a:lnSpc>
              <a:spcBef>
                <a:spcPct val="20000"/>
              </a:spcBef>
            </a:pPr>
            <a:r>
              <a:rPr lang="en-US" altLang="en-US" sz="1800">
                <a:latin typeface="Arial" panose="020B0604020202020204" pitchFamily="34" charset="0"/>
              </a:rPr>
              <a:t>3 Dec 2003</a:t>
            </a:r>
          </a:p>
        </p:txBody>
      </p:sp>
      <p:sp>
        <p:nvSpPr>
          <p:cNvPr id="478212" name="Line 4">
            <a:extLst>
              <a:ext uri="{FF2B5EF4-FFF2-40B4-BE49-F238E27FC236}">
                <a16:creationId xmlns:a16="http://schemas.microsoft.com/office/drawing/2014/main" id="{50973A53-B441-7E16-19BB-DB76E170A585}"/>
              </a:ext>
            </a:extLst>
          </p:cNvPr>
          <p:cNvSpPr>
            <a:spLocks noChangeShapeType="1"/>
          </p:cNvSpPr>
          <p:nvPr/>
        </p:nvSpPr>
        <p:spPr bwMode="auto">
          <a:xfrm>
            <a:off x="2133600" y="2743200"/>
            <a:ext cx="2590800" cy="3429000"/>
          </a:xfrm>
          <a:prstGeom prst="line">
            <a:avLst/>
          </a:prstGeom>
          <a:noFill/>
          <a:ln w="38100">
            <a:solidFill>
              <a:srgbClr val="FF0000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78213" name="Line 5">
            <a:extLst>
              <a:ext uri="{FF2B5EF4-FFF2-40B4-BE49-F238E27FC236}">
                <a16:creationId xmlns:a16="http://schemas.microsoft.com/office/drawing/2014/main" id="{0A0AEC8F-89D1-68E1-4296-7CB4358A47C9}"/>
              </a:ext>
            </a:extLst>
          </p:cNvPr>
          <p:cNvSpPr>
            <a:spLocks noChangeShapeType="1"/>
          </p:cNvSpPr>
          <p:nvPr/>
        </p:nvSpPr>
        <p:spPr bwMode="auto">
          <a:xfrm rot="238647">
            <a:off x="4267200" y="1828800"/>
            <a:ext cx="2743200" cy="3124200"/>
          </a:xfrm>
          <a:prstGeom prst="line">
            <a:avLst/>
          </a:prstGeom>
          <a:noFill/>
          <a:ln w="38100">
            <a:solidFill>
              <a:srgbClr val="FF0000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78214" name="Rectangle 6">
            <a:extLst>
              <a:ext uri="{FF2B5EF4-FFF2-40B4-BE49-F238E27FC236}">
                <a16:creationId xmlns:a16="http://schemas.microsoft.com/office/drawing/2014/main" id="{3801CFAF-1A45-57EC-129C-88EB351873D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14600" y="2362200"/>
            <a:ext cx="2895600" cy="137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lnSpc>
                <a:spcPct val="90000"/>
              </a:lnSpc>
              <a:spcBef>
                <a:spcPct val="20000"/>
              </a:spcBef>
            </a:pPr>
            <a:r>
              <a:rPr lang="en-US" altLang="en-US" b="1">
                <a:latin typeface="Arial" panose="020B0604020202020204" pitchFamily="34" charset="0"/>
              </a:rPr>
              <a:t>Phase II</a:t>
            </a:r>
          </a:p>
          <a:p>
            <a:pPr algn="ctr" eaLnBrk="1" hangingPunct="1">
              <a:lnSpc>
                <a:spcPct val="90000"/>
              </a:lnSpc>
              <a:spcBef>
                <a:spcPct val="20000"/>
              </a:spcBef>
            </a:pPr>
            <a:r>
              <a:rPr lang="en-US" altLang="en-US" sz="1800">
                <a:latin typeface="Arial" panose="020B0604020202020204" pitchFamily="34" charset="0"/>
              </a:rPr>
              <a:t>Develop Objectives &amp;</a:t>
            </a:r>
          </a:p>
          <a:p>
            <a:pPr algn="ctr" eaLnBrk="1" hangingPunct="1">
              <a:lnSpc>
                <a:spcPct val="90000"/>
              </a:lnSpc>
              <a:spcBef>
                <a:spcPct val="20000"/>
              </a:spcBef>
            </a:pPr>
            <a:r>
              <a:rPr lang="en-US" altLang="en-US" sz="1800">
                <a:latin typeface="Arial" panose="020B0604020202020204" pitchFamily="34" charset="0"/>
              </a:rPr>
              <a:t>Action Plans for each Goal </a:t>
            </a:r>
          </a:p>
          <a:p>
            <a:pPr algn="ctr" eaLnBrk="1" hangingPunct="1">
              <a:lnSpc>
                <a:spcPct val="90000"/>
              </a:lnSpc>
              <a:spcBef>
                <a:spcPct val="20000"/>
              </a:spcBef>
            </a:pPr>
            <a:r>
              <a:rPr lang="en-US" altLang="en-US" sz="1800">
                <a:latin typeface="Arial" panose="020B0604020202020204" pitchFamily="34" charset="0"/>
              </a:rPr>
              <a:t> May – Sep ‘04</a:t>
            </a:r>
          </a:p>
        </p:txBody>
      </p:sp>
      <p:sp>
        <p:nvSpPr>
          <p:cNvPr id="478215" name="Rectangle 7">
            <a:extLst>
              <a:ext uri="{FF2B5EF4-FFF2-40B4-BE49-F238E27FC236}">
                <a16:creationId xmlns:a16="http://schemas.microsoft.com/office/drawing/2014/main" id="{E3B76FF3-2EF2-FDAF-8386-3061AC2669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38600" y="1524000"/>
            <a:ext cx="40386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lnSpc>
                <a:spcPct val="90000"/>
              </a:lnSpc>
              <a:spcBef>
                <a:spcPct val="20000"/>
              </a:spcBef>
            </a:pPr>
            <a:r>
              <a:rPr lang="en-US" altLang="en-US" b="1">
                <a:latin typeface="Arial" panose="020B0604020202020204" pitchFamily="34" charset="0"/>
              </a:rPr>
              <a:t>Phase III</a:t>
            </a:r>
          </a:p>
          <a:p>
            <a:pPr algn="ctr" eaLnBrk="1" hangingPunct="1">
              <a:lnSpc>
                <a:spcPct val="90000"/>
              </a:lnSpc>
              <a:spcBef>
                <a:spcPct val="20000"/>
              </a:spcBef>
            </a:pPr>
            <a:r>
              <a:rPr lang="en-US" altLang="en-US" sz="1800">
                <a:latin typeface="Arial" panose="020B0604020202020204" pitchFamily="34" charset="0"/>
              </a:rPr>
              <a:t>Cascade Strat Plan  </a:t>
            </a:r>
          </a:p>
          <a:p>
            <a:pPr algn="ctr" eaLnBrk="1" hangingPunct="1">
              <a:lnSpc>
                <a:spcPct val="90000"/>
              </a:lnSpc>
              <a:spcBef>
                <a:spcPct val="20000"/>
              </a:spcBef>
            </a:pPr>
            <a:endParaRPr lang="en-US" altLang="en-US" sz="1800">
              <a:latin typeface="Arial" panose="020B0604020202020204" pitchFamily="34" charset="0"/>
            </a:endParaRPr>
          </a:p>
          <a:p>
            <a:pPr algn="ctr" eaLnBrk="1" hangingPunct="1">
              <a:lnSpc>
                <a:spcPct val="90000"/>
              </a:lnSpc>
              <a:spcBef>
                <a:spcPct val="20000"/>
              </a:spcBef>
            </a:pPr>
            <a:endParaRPr lang="en-US" altLang="en-US" sz="1800">
              <a:latin typeface="Arial" panose="020B0604020202020204" pitchFamily="34" charset="0"/>
            </a:endParaRPr>
          </a:p>
        </p:txBody>
      </p:sp>
      <p:sp>
        <p:nvSpPr>
          <p:cNvPr id="478216" name="AutoShape 8">
            <a:extLst>
              <a:ext uri="{FF2B5EF4-FFF2-40B4-BE49-F238E27FC236}">
                <a16:creationId xmlns:a16="http://schemas.microsoft.com/office/drawing/2014/main" id="{BFB66CAB-1266-4524-29AB-3D5754D5E1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81200" y="4100513"/>
            <a:ext cx="2981325" cy="3551237"/>
          </a:xfrm>
          <a:prstGeom prst="irregularSeal1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eaLnBrk="1" hangingPunct="1">
              <a:buFontTx/>
              <a:buChar char="•"/>
            </a:pPr>
            <a:r>
              <a:rPr lang="en-US" altLang="en-US" i="1">
                <a:solidFill>
                  <a:srgbClr val="FF0000"/>
                </a:solidFill>
                <a:latin typeface="Arial" panose="020B0604020202020204" pitchFamily="34" charset="0"/>
              </a:rPr>
              <a:t>Vision</a:t>
            </a:r>
          </a:p>
          <a:p>
            <a:pPr eaLnBrk="1" hangingPunct="1">
              <a:buFontTx/>
              <a:buChar char="•"/>
            </a:pPr>
            <a:r>
              <a:rPr lang="en-US" altLang="en-US" i="1">
                <a:solidFill>
                  <a:srgbClr val="FF0000"/>
                </a:solidFill>
                <a:latin typeface="Arial" panose="020B0604020202020204" pitchFamily="34" charset="0"/>
              </a:rPr>
              <a:t>Mission</a:t>
            </a:r>
          </a:p>
          <a:p>
            <a:pPr eaLnBrk="1" hangingPunct="1">
              <a:buFontTx/>
              <a:buChar char="•"/>
            </a:pPr>
            <a:r>
              <a:rPr lang="en-US" altLang="en-US" i="1">
                <a:solidFill>
                  <a:srgbClr val="FF0000"/>
                </a:solidFill>
                <a:latin typeface="Arial" panose="020B0604020202020204" pitchFamily="34" charset="0"/>
              </a:rPr>
              <a:t>Values</a:t>
            </a:r>
          </a:p>
          <a:p>
            <a:pPr eaLnBrk="1" hangingPunct="1">
              <a:buFontTx/>
              <a:buChar char="•"/>
            </a:pPr>
            <a:r>
              <a:rPr lang="en-US" altLang="en-US" i="1">
                <a:solidFill>
                  <a:srgbClr val="FF0000"/>
                </a:solidFill>
                <a:latin typeface="Arial" panose="020B0604020202020204" pitchFamily="34" charset="0"/>
              </a:rPr>
              <a:t>Goals (6)</a:t>
            </a:r>
          </a:p>
        </p:txBody>
      </p:sp>
      <p:sp>
        <p:nvSpPr>
          <p:cNvPr id="478217" name="AutoShape 9">
            <a:extLst>
              <a:ext uri="{FF2B5EF4-FFF2-40B4-BE49-F238E27FC236}">
                <a16:creationId xmlns:a16="http://schemas.microsoft.com/office/drawing/2014/main" id="{D8BD7D68-127A-E777-E796-FCEC137EC5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10000" y="3770313"/>
            <a:ext cx="2981325" cy="1822450"/>
          </a:xfrm>
          <a:prstGeom prst="irregularSeal1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algn="ctr" eaLnBrk="1" hangingPunct="1"/>
            <a:r>
              <a:rPr lang="en-US" altLang="en-US" i="1">
                <a:solidFill>
                  <a:srgbClr val="FF0000"/>
                </a:solidFill>
                <a:latin typeface="Arial" panose="020B0604020202020204" pitchFamily="34" charset="0"/>
              </a:rPr>
              <a:t>Workshops for each goal</a:t>
            </a:r>
          </a:p>
        </p:txBody>
      </p:sp>
      <p:sp>
        <p:nvSpPr>
          <p:cNvPr id="478218" name="AutoShape 10">
            <a:extLst>
              <a:ext uri="{FF2B5EF4-FFF2-40B4-BE49-F238E27FC236}">
                <a16:creationId xmlns:a16="http://schemas.microsoft.com/office/drawing/2014/main" id="{172B8CAB-FEA4-E122-740D-A2EE3C22DD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40388" y="1757363"/>
            <a:ext cx="4570412" cy="4414837"/>
          </a:xfrm>
          <a:prstGeom prst="irregularSeal1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FF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eaLnBrk="1" hangingPunct="1">
              <a:buFontTx/>
              <a:buChar char="•"/>
            </a:pPr>
            <a:r>
              <a:rPr lang="en-US" altLang="en-US" i="1">
                <a:solidFill>
                  <a:srgbClr val="FF0000"/>
                </a:solidFill>
                <a:latin typeface="Arial" panose="020B0604020202020204" pitchFamily="34" charset="0"/>
              </a:rPr>
              <a:t> Communicate our intent to the field!</a:t>
            </a:r>
          </a:p>
          <a:p>
            <a:pPr eaLnBrk="1" hangingPunct="1">
              <a:buFontTx/>
              <a:buChar char="•"/>
            </a:pPr>
            <a:r>
              <a:rPr lang="en-US" altLang="en-US" i="1">
                <a:solidFill>
                  <a:srgbClr val="FF0000"/>
                </a:solidFill>
                <a:latin typeface="Arial" panose="020B0604020202020204" pitchFamily="34" charset="0"/>
              </a:rPr>
              <a:t>Staff builds business plans</a:t>
            </a:r>
          </a:p>
          <a:p>
            <a:pPr algn="ctr" eaLnBrk="1" hangingPunct="1"/>
            <a:r>
              <a:rPr lang="en-US" altLang="en-US" i="1">
                <a:solidFill>
                  <a:srgbClr val="FF0000"/>
                </a:solidFill>
                <a:latin typeface="Arial" panose="020B0604020202020204" pitchFamily="34" charset="0"/>
              </a:rPr>
              <a:t>(FY05)</a:t>
            </a:r>
          </a:p>
        </p:txBody>
      </p:sp>
      <p:sp>
        <p:nvSpPr>
          <p:cNvPr id="478219" name="Rectangle 11">
            <a:extLst>
              <a:ext uri="{FF2B5EF4-FFF2-40B4-BE49-F238E27FC236}">
                <a16:creationId xmlns:a16="http://schemas.microsoft.com/office/drawing/2014/main" id="{5854F6C6-9B86-FD56-8C7B-EA58EFD34E3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76200"/>
            <a:ext cx="8229600" cy="11430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 sz="3600">
                <a:latin typeface="Arial" panose="020B0604020202020204" pitchFamily="34" charset="0"/>
              </a:rPr>
              <a:t>“Where are we in the development of the NCNG Strategic Plan”</a:t>
            </a:r>
          </a:p>
        </p:txBody>
      </p:sp>
      <p:sp>
        <p:nvSpPr>
          <p:cNvPr id="478220" name="AutoShape 12">
            <a:extLst>
              <a:ext uri="{FF2B5EF4-FFF2-40B4-BE49-F238E27FC236}">
                <a16:creationId xmlns:a16="http://schemas.microsoft.com/office/drawing/2014/main" id="{9DFEBC59-09D7-8956-5240-4288C04E7E8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19800" y="5486400"/>
            <a:ext cx="2286000" cy="1371600"/>
          </a:xfrm>
          <a:prstGeom prst="irregularSeal1">
            <a:avLst/>
          </a:prstGeom>
          <a:noFill/>
          <a:ln w="19050">
            <a:solidFill>
              <a:srgbClr val="0000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en-US" sz="2800" b="1" i="1">
                <a:solidFill>
                  <a:schemeClr val="accent2"/>
                </a:solidFill>
                <a:latin typeface="Arial" panose="020B0604020202020204" pitchFamily="34" charset="0"/>
              </a:rPr>
              <a:t>SRS</a:t>
            </a:r>
          </a:p>
        </p:txBody>
      </p:sp>
      <p:sp>
        <p:nvSpPr>
          <p:cNvPr id="478221" name="Line 13">
            <a:extLst>
              <a:ext uri="{FF2B5EF4-FFF2-40B4-BE49-F238E27FC236}">
                <a16:creationId xmlns:a16="http://schemas.microsoft.com/office/drawing/2014/main" id="{F9284BC2-4EB6-9872-582F-88FB459DF353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4724400" y="5867400"/>
            <a:ext cx="1447800" cy="228600"/>
          </a:xfrm>
          <a:prstGeom prst="line">
            <a:avLst/>
          </a:prstGeom>
          <a:noFill/>
          <a:ln w="19050">
            <a:solidFill>
              <a:schemeClr val="accent2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9234" name="Rectangle 2">
            <a:extLst>
              <a:ext uri="{FF2B5EF4-FFF2-40B4-BE49-F238E27FC236}">
                <a16:creationId xmlns:a16="http://schemas.microsoft.com/office/drawing/2014/main" id="{68BA3D81-680F-32FB-3F6B-41AA4EA14A9E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 bwMode="auto">
          <a:xfrm>
            <a:off x="228600" y="1752600"/>
            <a:ext cx="8610600" cy="4876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>
              <a:buSzPct val="50000"/>
              <a:buFont typeface="Wingdings" panose="05000000000000000000" pitchFamily="2" charset="2"/>
              <a:buChar char="l"/>
            </a:pPr>
            <a:endParaRPr lang="en-US" altLang="en-US">
              <a:latin typeface="Arial" panose="020B0604020202020204" pitchFamily="34" charset="0"/>
            </a:endParaRPr>
          </a:p>
          <a:p>
            <a:pPr>
              <a:buSzPct val="50000"/>
              <a:buFont typeface="Wingdings" panose="05000000000000000000" pitchFamily="2" charset="2"/>
              <a:buChar char="l"/>
            </a:pPr>
            <a:endParaRPr lang="en-US" altLang="en-US">
              <a:latin typeface="Arial" panose="020B0604020202020204" pitchFamily="34" charset="0"/>
            </a:endParaRPr>
          </a:p>
          <a:p>
            <a:pPr>
              <a:buSzPct val="50000"/>
              <a:buFont typeface="Wingdings" panose="05000000000000000000" pitchFamily="2" charset="2"/>
              <a:buChar char="l"/>
            </a:pPr>
            <a:endParaRPr lang="en-US" altLang="en-US">
              <a:latin typeface="Arial" panose="020B0604020202020204" pitchFamily="34" charset="0"/>
            </a:endParaRPr>
          </a:p>
          <a:p>
            <a:pPr>
              <a:buSzPct val="50000"/>
              <a:buFont typeface="Wingdings" panose="05000000000000000000" pitchFamily="2" charset="2"/>
              <a:buChar char="l"/>
            </a:pPr>
            <a:endParaRPr lang="en-US" altLang="en-US">
              <a:latin typeface="Arial" panose="020B0604020202020204" pitchFamily="34" charset="0"/>
            </a:endParaRPr>
          </a:p>
          <a:p>
            <a:pPr>
              <a:buSzPct val="50000"/>
              <a:buFont typeface="Wingdings" panose="05000000000000000000" pitchFamily="2" charset="2"/>
              <a:buChar char="l"/>
            </a:pPr>
            <a:endParaRPr lang="en-US" altLang="en-US">
              <a:latin typeface="Arial" panose="020B0604020202020204" pitchFamily="34" charset="0"/>
            </a:endParaRPr>
          </a:p>
          <a:p>
            <a:pPr>
              <a:buSzPct val="50000"/>
              <a:buFont typeface="Wingdings" panose="05000000000000000000" pitchFamily="2" charset="2"/>
              <a:buChar char="l"/>
            </a:pPr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479235" name="Rectangle 3">
            <a:extLst>
              <a:ext uri="{FF2B5EF4-FFF2-40B4-BE49-F238E27FC236}">
                <a16:creationId xmlns:a16="http://schemas.microsoft.com/office/drawing/2014/main" id="{44E7D2EB-13D7-E85D-F993-FF4F2A7345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1600200"/>
            <a:ext cx="9067800" cy="556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en-US" altLang="en-US" sz="2000">
              <a:latin typeface="Arial" panose="020B0604020202020204" pitchFamily="34" charset="0"/>
            </a:endParaRPr>
          </a:p>
        </p:txBody>
      </p:sp>
      <p:pic>
        <p:nvPicPr>
          <p:cNvPr id="479236" name="Picture 4">
            <a:extLst>
              <a:ext uri="{FF2B5EF4-FFF2-40B4-BE49-F238E27FC236}">
                <a16:creationId xmlns:a16="http://schemas.microsoft.com/office/drawing/2014/main" id="{CC41EDEF-4D5C-10A5-F03C-7F3735750E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8" y="76200"/>
            <a:ext cx="1293812" cy="1295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79237" name="Line 5">
            <a:extLst>
              <a:ext uri="{FF2B5EF4-FFF2-40B4-BE49-F238E27FC236}">
                <a16:creationId xmlns:a16="http://schemas.microsoft.com/office/drawing/2014/main" id="{AAAE6D55-A1DF-6621-1D73-3DB760BC4232}"/>
              </a:ext>
            </a:extLst>
          </p:cNvPr>
          <p:cNvSpPr>
            <a:spLocks noChangeShapeType="1"/>
          </p:cNvSpPr>
          <p:nvPr/>
        </p:nvSpPr>
        <p:spPr bwMode="auto">
          <a:xfrm>
            <a:off x="1517650" y="1371600"/>
            <a:ext cx="6019800" cy="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79238" name="Text Box 6">
            <a:extLst>
              <a:ext uri="{FF2B5EF4-FFF2-40B4-BE49-F238E27FC236}">
                <a16:creationId xmlns:a16="http://schemas.microsoft.com/office/drawing/2014/main" id="{FAEEEC17-2AC8-7513-9877-5341F79D32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1000" y="2362200"/>
            <a:ext cx="8610600" cy="2620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en-US" sz="4800" i="1">
                <a:solidFill>
                  <a:srgbClr val="FF3300"/>
                </a:solidFill>
                <a:latin typeface="Arial" panose="020B0604020202020204" pitchFamily="34" charset="0"/>
              </a:rPr>
              <a:t>Strategic Readiness System</a:t>
            </a:r>
          </a:p>
          <a:p>
            <a:pPr algn="ctr"/>
            <a:r>
              <a:rPr lang="en-US" altLang="en-US" sz="4000" i="1">
                <a:latin typeface="Arial" panose="020B0604020202020204" pitchFamily="34" charset="0"/>
              </a:rPr>
              <a:t>a.k.a Balanced Scorecard</a:t>
            </a:r>
          </a:p>
          <a:p>
            <a:pPr algn="ctr"/>
            <a:endParaRPr lang="en-US" altLang="en-US" sz="2400" i="1">
              <a:solidFill>
                <a:srgbClr val="FF3300"/>
              </a:solidFill>
              <a:latin typeface="Arial" panose="020B0604020202020204" pitchFamily="34" charset="0"/>
            </a:endParaRPr>
          </a:p>
          <a:p>
            <a:pPr algn="ctr"/>
            <a:r>
              <a:rPr lang="en-US" altLang="en-US" sz="4000" i="1">
                <a:solidFill>
                  <a:srgbClr val="FF3300"/>
                </a:solidFill>
                <a:latin typeface="Arial" panose="020B0604020202020204" pitchFamily="34" charset="0"/>
              </a:rPr>
              <a:t>“Focusing on Critical Measures”</a:t>
            </a:r>
            <a:r>
              <a:rPr lang="en-US" altLang="en-US" sz="5400" i="1">
                <a:latin typeface="Arial" panose="020B0604020202020204" pitchFamily="34" charset="0"/>
              </a:rPr>
              <a:t> </a:t>
            </a:r>
          </a:p>
        </p:txBody>
      </p:sp>
      <p:sp>
        <p:nvSpPr>
          <p:cNvPr id="479239" name="Rectangle 7">
            <a:extLst>
              <a:ext uri="{FF2B5EF4-FFF2-40B4-BE49-F238E27FC236}">
                <a16:creationId xmlns:a16="http://schemas.microsoft.com/office/drawing/2014/main" id="{F8F31BE3-757C-E6EE-AB2C-B3AEDECCA78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43000" y="228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488" tIns="44450" rIns="90488" bIns="44450" anchor="ctr"/>
          <a:lstStyle>
            <a:lvl1pPr algn="ctr"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1pPr>
            <a:lvl2pPr algn="ctr"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2pPr>
            <a:lvl3pPr algn="ctr"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3pPr>
            <a:lvl4pPr algn="ctr"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4pPr>
            <a:lvl5pPr algn="ctr"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5pPr>
            <a:lvl6pPr marL="4572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6pPr>
            <a:lvl7pPr marL="9144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7pPr>
            <a:lvl8pPr marL="1371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8pPr>
            <a:lvl9pPr marL="18288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>
                <a:latin typeface="Arial" panose="020B0604020202020204" pitchFamily="34" charset="0"/>
              </a:rPr>
              <a:t>Organizational Management</a:t>
            </a:r>
            <a:endParaRPr lang="en-US" altLang="en-US" b="1" u="sng"/>
          </a:p>
        </p:txBody>
      </p:sp>
    </p:spTree>
  </p:cSld>
  <p:clrMapOvr>
    <a:masterClrMapping/>
  </p:clrMapOvr>
  <p:transition advTm="12029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6882" name="Rectangle 2">
            <a:extLst>
              <a:ext uri="{FF2B5EF4-FFF2-40B4-BE49-F238E27FC236}">
                <a16:creationId xmlns:a16="http://schemas.microsoft.com/office/drawing/2014/main" id="{B522AB1B-261A-5485-F9C2-02372B262F1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533400" y="457200"/>
            <a:ext cx="8229600" cy="11430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 sz="4000">
                <a:latin typeface="Arial" panose="020B0604020202020204" pitchFamily="34" charset="0"/>
              </a:rPr>
              <a:t>Quick Overview of SRS</a:t>
            </a:r>
            <a:endParaRPr lang="en-US" altLang="en-US" sz="3600">
              <a:latin typeface="Arial" panose="020B0604020202020204" pitchFamily="34" charset="0"/>
            </a:endParaRPr>
          </a:p>
        </p:txBody>
      </p:sp>
      <p:sp>
        <p:nvSpPr>
          <p:cNvPr id="506883" name="Rectangle 3">
            <a:extLst>
              <a:ext uri="{FF2B5EF4-FFF2-40B4-BE49-F238E27FC236}">
                <a16:creationId xmlns:a16="http://schemas.microsoft.com/office/drawing/2014/main" id="{E2FC5C49-5227-5FE7-2B77-D85092AEFE9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2000" y="2819400"/>
            <a:ext cx="7848600" cy="228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algn="ctr"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1pPr>
            <a:lvl2pPr algn="ctr"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2pPr>
            <a:lvl3pPr algn="ctr"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3pPr>
            <a:lvl4pPr algn="ctr"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4pPr>
            <a:lvl5pPr algn="ctr"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5pPr>
            <a:lvl6pPr marL="4572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6pPr>
            <a:lvl7pPr marL="9144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7pPr>
            <a:lvl8pPr marL="1371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8pPr>
            <a:lvl9pPr marL="18288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3200">
                <a:latin typeface="Arial" panose="020B0604020202020204" pitchFamily="34" charset="0"/>
              </a:rPr>
              <a:t>	</a:t>
            </a:r>
            <a:endParaRPr lang="en-US" altLang="en-US" sz="2800">
              <a:latin typeface="Arial" panose="020B0604020202020204" pitchFamily="34" charset="0"/>
            </a:endParaRPr>
          </a:p>
        </p:txBody>
      </p:sp>
      <p:sp>
        <p:nvSpPr>
          <p:cNvPr id="506884" name="Rectangle 4">
            <a:extLst>
              <a:ext uri="{FF2B5EF4-FFF2-40B4-BE49-F238E27FC236}">
                <a16:creationId xmlns:a16="http://schemas.microsoft.com/office/drawing/2014/main" id="{D93573A1-79E1-0D45-9DA1-D2580705A26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2000" y="1371600"/>
            <a:ext cx="8001000" cy="5375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10000"/>
              </a:lnSpc>
              <a:spcBef>
                <a:spcPct val="20000"/>
              </a:spcBef>
              <a:buFontTx/>
              <a:buChar char="•"/>
            </a:pPr>
            <a:r>
              <a:rPr lang="en-US" altLang="en-US" sz="3200">
                <a:latin typeface="Arial" panose="020B0604020202020204" pitchFamily="34" charset="0"/>
              </a:rPr>
              <a:t> Resulting from Government Performance 	Results Act of 1993.</a:t>
            </a:r>
          </a:p>
          <a:p>
            <a:pPr>
              <a:lnSpc>
                <a:spcPct val="110000"/>
              </a:lnSpc>
              <a:spcBef>
                <a:spcPct val="20000"/>
              </a:spcBef>
              <a:buFontTx/>
              <a:buChar char="•"/>
            </a:pPr>
            <a:r>
              <a:rPr lang="en-US" altLang="en-US" sz="3200">
                <a:latin typeface="Arial" panose="020B0604020202020204" pitchFamily="34" charset="0"/>
              </a:rPr>
              <a:t> </a:t>
            </a:r>
            <a:r>
              <a:rPr lang="en-US" altLang="en-US" sz="2800">
                <a:latin typeface="Arial" panose="020B0604020202020204" pitchFamily="34" charset="0"/>
              </a:rPr>
              <a:t>SRS is a Dept. of the Army / National Guard 	Bureau mandated system</a:t>
            </a:r>
          </a:p>
          <a:p>
            <a:pPr>
              <a:buFontTx/>
              <a:buChar char="•"/>
            </a:pPr>
            <a:r>
              <a:rPr lang="en-US" altLang="en-US" sz="2800">
                <a:latin typeface="Arial" panose="020B0604020202020204" pitchFamily="34" charset="0"/>
              </a:rPr>
              <a:t> Creates a Strategy – Focused Organization:</a:t>
            </a:r>
          </a:p>
          <a:p>
            <a:endParaRPr lang="en-US" altLang="en-US" sz="2800">
              <a:latin typeface="Arial" panose="020B0604020202020204" pitchFamily="34" charset="0"/>
            </a:endParaRPr>
          </a:p>
          <a:p>
            <a:r>
              <a:rPr lang="en-US" altLang="en-US" sz="2800">
                <a:latin typeface="Arial" panose="020B0604020202020204" pitchFamily="34" charset="0"/>
              </a:rPr>
              <a:t> </a:t>
            </a:r>
            <a:r>
              <a:rPr lang="en-US" altLang="en-US" sz="2400">
                <a:latin typeface="Arial" panose="020B0604020202020204" pitchFamily="34" charset="0"/>
              </a:rPr>
              <a:t>	</a:t>
            </a:r>
            <a:r>
              <a:rPr lang="en-US" altLang="en-US" sz="2400" b="1">
                <a:latin typeface="Arial" panose="020B0604020202020204" pitchFamily="34" charset="0"/>
              </a:rPr>
              <a:t>Strategy </a:t>
            </a:r>
            <a:r>
              <a:rPr lang="en-US" altLang="en-US" sz="2400">
                <a:latin typeface="Arial" panose="020B0604020202020204" pitchFamily="34" charset="0"/>
              </a:rPr>
              <a:t>– strategy depicted on map. </a:t>
            </a:r>
          </a:p>
          <a:p>
            <a:pPr lvl="1"/>
            <a:r>
              <a:rPr lang="en-US" altLang="en-US" sz="2400">
                <a:latin typeface="Arial" panose="020B0604020202020204" pitchFamily="34" charset="0"/>
              </a:rPr>
              <a:t>	</a:t>
            </a:r>
          </a:p>
          <a:p>
            <a:pPr lvl="1"/>
            <a:r>
              <a:rPr lang="en-US" altLang="en-US" sz="2400">
                <a:latin typeface="Arial" panose="020B0604020202020204" pitchFamily="34" charset="0"/>
              </a:rPr>
              <a:t>	</a:t>
            </a:r>
            <a:r>
              <a:rPr lang="en-US" altLang="en-US" sz="2400" b="1">
                <a:latin typeface="Arial" panose="020B0604020202020204" pitchFamily="34" charset="0"/>
              </a:rPr>
              <a:t>Focused</a:t>
            </a:r>
            <a:r>
              <a:rPr lang="en-US" altLang="en-US" sz="2400">
                <a:latin typeface="Arial" panose="020B0604020202020204" pitchFamily="34" charset="0"/>
              </a:rPr>
              <a:t> –on </a:t>
            </a:r>
            <a:r>
              <a:rPr lang="en-US" altLang="en-US" sz="2400">
                <a:solidFill>
                  <a:srgbClr val="FF3300"/>
                </a:solidFill>
                <a:latin typeface="Arial" panose="020B0604020202020204" pitchFamily="34" charset="0"/>
              </a:rPr>
              <a:t>critical measures</a:t>
            </a:r>
            <a:r>
              <a:rPr lang="en-US" altLang="en-US" sz="2400">
                <a:latin typeface="Arial" panose="020B0604020202020204" pitchFamily="34" charset="0"/>
              </a:rPr>
              <a:t>. </a:t>
            </a:r>
          </a:p>
          <a:p>
            <a:pPr lvl="1"/>
            <a:endParaRPr lang="en-US" altLang="en-US" sz="2400">
              <a:latin typeface="Arial" panose="020B0604020202020204" pitchFamily="34" charset="0"/>
            </a:endParaRPr>
          </a:p>
          <a:p>
            <a:pPr lvl="1"/>
            <a:r>
              <a:rPr lang="en-US" altLang="en-US" sz="2400">
                <a:latin typeface="Arial" panose="020B0604020202020204" pitchFamily="34" charset="0"/>
              </a:rPr>
              <a:t>	</a:t>
            </a:r>
            <a:r>
              <a:rPr lang="en-US" altLang="en-US" sz="2400" b="1">
                <a:latin typeface="Arial" panose="020B0604020202020204" pitchFamily="34" charset="0"/>
              </a:rPr>
              <a:t>Organization</a:t>
            </a:r>
            <a:r>
              <a:rPr lang="en-US" altLang="en-US" sz="2400">
                <a:latin typeface="Arial" panose="020B0604020202020204" pitchFamily="34" charset="0"/>
              </a:rPr>
              <a:t> – assigns responsibility for each 					objective/measure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7906" name="Rectangle 2">
            <a:extLst>
              <a:ext uri="{FF2B5EF4-FFF2-40B4-BE49-F238E27FC236}">
                <a16:creationId xmlns:a16="http://schemas.microsoft.com/office/drawing/2014/main" id="{B12D5B7C-5DC1-209F-2F27-4FEEFDBF299E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n-US" altLang="en-US"/>
          </a:p>
        </p:txBody>
      </p:sp>
      <p:sp>
        <p:nvSpPr>
          <p:cNvPr id="507907" name="Rectangle 3">
            <a:extLst>
              <a:ext uri="{FF2B5EF4-FFF2-40B4-BE49-F238E27FC236}">
                <a16:creationId xmlns:a16="http://schemas.microsoft.com/office/drawing/2014/main" id="{4A5D2AD2-B4B0-279A-0114-90741448CB04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-299244" y="1166019"/>
            <a:ext cx="1084263" cy="428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75" tIns="46038" rIns="92075" bIns="46038"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en-US" sz="1100" b="1">
                <a:latin typeface="Arial" panose="020B0604020202020204" pitchFamily="34" charset="0"/>
              </a:rPr>
              <a:t>Stakeholder/Customers</a:t>
            </a:r>
          </a:p>
        </p:txBody>
      </p:sp>
      <p:sp>
        <p:nvSpPr>
          <p:cNvPr id="507908" name="Rectangle 4">
            <a:extLst>
              <a:ext uri="{FF2B5EF4-FFF2-40B4-BE49-F238E27FC236}">
                <a16:creationId xmlns:a16="http://schemas.microsoft.com/office/drawing/2014/main" id="{F9313FEE-2A81-9038-449E-BF957DA54AEE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-621506" y="3318669"/>
            <a:ext cx="1730375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75" tIns="46038" rIns="92075" bIns="46038"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en-US" sz="1200" b="1">
                <a:latin typeface="Arial" panose="020B0604020202020204" pitchFamily="34" charset="0"/>
              </a:rPr>
              <a:t>Internal Processes</a:t>
            </a:r>
          </a:p>
        </p:txBody>
      </p:sp>
      <p:sp>
        <p:nvSpPr>
          <p:cNvPr id="507909" name="Rectangle 5">
            <a:extLst>
              <a:ext uri="{FF2B5EF4-FFF2-40B4-BE49-F238E27FC236}">
                <a16:creationId xmlns:a16="http://schemas.microsoft.com/office/drawing/2014/main" id="{CFF38833-9F93-A15D-0929-ABAE8BAF3922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-240506" y="5193506"/>
            <a:ext cx="909638" cy="428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75" tIns="46038" rIns="92075" bIns="46038"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en-US" sz="1100" b="1">
                <a:latin typeface="Arial" panose="020B0604020202020204" pitchFamily="34" charset="0"/>
              </a:rPr>
              <a:t>Learning &amp; Growth</a:t>
            </a:r>
          </a:p>
        </p:txBody>
      </p:sp>
      <p:sp>
        <p:nvSpPr>
          <p:cNvPr id="507910" name="Rectangle 6">
            <a:extLst>
              <a:ext uri="{FF2B5EF4-FFF2-40B4-BE49-F238E27FC236}">
                <a16:creationId xmlns:a16="http://schemas.microsoft.com/office/drawing/2014/main" id="{9DD1C4DA-74FA-8615-4DE1-F76D671D6E16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-327025" y="6118225"/>
            <a:ext cx="1219200" cy="260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75" tIns="46038" rIns="92075" bIns="46038"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en-US" sz="1100" b="1">
                <a:latin typeface="Arial" panose="020B0604020202020204" pitchFamily="34" charset="0"/>
              </a:rPr>
              <a:t>Resources</a:t>
            </a:r>
          </a:p>
        </p:txBody>
      </p:sp>
      <p:sp>
        <p:nvSpPr>
          <p:cNvPr id="507911" name="Rectangle 7">
            <a:extLst>
              <a:ext uri="{FF2B5EF4-FFF2-40B4-BE49-F238E27FC236}">
                <a16:creationId xmlns:a16="http://schemas.microsoft.com/office/drawing/2014/main" id="{32292A62-2B12-6EED-00AC-0CC4012350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828800"/>
            <a:ext cx="8229600" cy="3200400"/>
          </a:xfrm>
          <a:prstGeom prst="rect">
            <a:avLst/>
          </a:prstGeom>
          <a:solidFill>
            <a:srgbClr val="33CCCC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>
              <a:lnSpc>
                <a:spcPct val="90000"/>
              </a:lnSpc>
            </a:pPr>
            <a:endParaRPr lang="en-AU" altLang="en-US" sz="1200" b="1" i="1">
              <a:latin typeface="Helvetica" panose="020B0604020202020204" pitchFamily="34" charset="0"/>
            </a:endParaRPr>
          </a:p>
        </p:txBody>
      </p:sp>
      <p:sp>
        <p:nvSpPr>
          <p:cNvPr id="507912" name="Rectangle 8">
            <a:extLst>
              <a:ext uri="{FF2B5EF4-FFF2-40B4-BE49-F238E27FC236}">
                <a16:creationId xmlns:a16="http://schemas.microsoft.com/office/drawing/2014/main" id="{E238835B-849A-B940-14ED-E64B4AC96C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5791200"/>
            <a:ext cx="8229600" cy="838200"/>
          </a:xfrm>
          <a:prstGeom prst="rect">
            <a:avLst/>
          </a:prstGeom>
          <a:solidFill>
            <a:srgbClr val="99FF99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spcBef>
                <a:spcPct val="35000"/>
              </a:spcBef>
            </a:pPr>
            <a:endParaRPr lang="en-AU" altLang="en-US" sz="1000">
              <a:latin typeface="Helvetica" panose="020B0604020202020204" pitchFamily="34" charset="0"/>
            </a:endParaRPr>
          </a:p>
        </p:txBody>
      </p:sp>
      <p:sp>
        <p:nvSpPr>
          <p:cNvPr id="507913" name="Rectangle 9">
            <a:extLst>
              <a:ext uri="{FF2B5EF4-FFF2-40B4-BE49-F238E27FC236}">
                <a16:creationId xmlns:a16="http://schemas.microsoft.com/office/drawing/2014/main" id="{F9AC3241-7659-086F-DF42-D1BBD0A239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990600"/>
            <a:ext cx="8229600" cy="762000"/>
          </a:xfrm>
          <a:prstGeom prst="rect">
            <a:avLst/>
          </a:prstGeom>
          <a:solidFill>
            <a:srgbClr val="99FF99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spcBef>
                <a:spcPct val="35000"/>
              </a:spcBef>
            </a:pPr>
            <a:endParaRPr lang="en-AU" altLang="en-US" sz="1000">
              <a:latin typeface="Helvetica" panose="020B0604020202020204" pitchFamily="34" charset="0"/>
            </a:endParaRPr>
          </a:p>
        </p:txBody>
      </p:sp>
      <p:sp>
        <p:nvSpPr>
          <p:cNvPr id="507914" name="Rectangle 10">
            <a:extLst>
              <a:ext uri="{FF2B5EF4-FFF2-40B4-BE49-F238E27FC236}">
                <a16:creationId xmlns:a16="http://schemas.microsoft.com/office/drawing/2014/main" id="{D8C91A70-3C36-7997-7B5E-779A12309E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5105400"/>
            <a:ext cx="8229600" cy="609600"/>
          </a:xfrm>
          <a:prstGeom prst="rect">
            <a:avLst/>
          </a:prstGeom>
          <a:solidFill>
            <a:srgbClr val="66CCFF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07915" name="Text Box 11">
            <a:extLst>
              <a:ext uri="{FF2B5EF4-FFF2-40B4-BE49-F238E27FC236}">
                <a16:creationId xmlns:a16="http://schemas.microsoft.com/office/drawing/2014/main" id="{A8BFC78B-A8DC-4409-03EC-A723898D35E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5105400"/>
            <a:ext cx="116205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bg2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en-US" sz="1200" b="1">
                <a:latin typeface="Helvetica" panose="020B0604020202020204" pitchFamily="34" charset="0"/>
              </a:rPr>
              <a:t>People</a:t>
            </a:r>
            <a:endParaRPr lang="en-AU" altLang="en-US" sz="1200" b="1">
              <a:latin typeface="Helvetica" panose="020B0604020202020204" pitchFamily="34" charset="0"/>
            </a:endParaRPr>
          </a:p>
        </p:txBody>
      </p:sp>
      <p:sp>
        <p:nvSpPr>
          <p:cNvPr id="507916" name="Rectangle 12">
            <a:extLst>
              <a:ext uri="{FF2B5EF4-FFF2-40B4-BE49-F238E27FC236}">
                <a16:creationId xmlns:a16="http://schemas.microsoft.com/office/drawing/2014/main" id="{009440CC-BFB3-7240-73AF-E0F7C57DFDE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57600" y="4724400"/>
            <a:ext cx="1981200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lnSpc>
                <a:spcPct val="65000"/>
              </a:lnSpc>
              <a:spcBef>
                <a:spcPct val="50000"/>
              </a:spcBef>
            </a:pPr>
            <a:r>
              <a:rPr lang="en-US" altLang="en-US" sz="1400" b="1">
                <a:latin typeface="Arial" panose="020B0604020202020204" pitchFamily="34" charset="0"/>
              </a:rPr>
              <a:t>Transform The Force</a:t>
            </a:r>
          </a:p>
          <a:p>
            <a:pPr algn="ctr">
              <a:lnSpc>
                <a:spcPct val="65000"/>
              </a:lnSpc>
              <a:spcBef>
                <a:spcPct val="50000"/>
              </a:spcBef>
            </a:pPr>
            <a:endParaRPr lang="en-US" altLang="en-US" sz="1400" b="1">
              <a:latin typeface="Arial" panose="020B0604020202020204" pitchFamily="34" charset="0"/>
            </a:endParaRPr>
          </a:p>
        </p:txBody>
      </p:sp>
      <p:sp>
        <p:nvSpPr>
          <p:cNvPr id="507917" name="Rectangle 13">
            <a:extLst>
              <a:ext uri="{FF2B5EF4-FFF2-40B4-BE49-F238E27FC236}">
                <a16:creationId xmlns:a16="http://schemas.microsoft.com/office/drawing/2014/main" id="{993ABDCB-43B3-DB8D-6BC4-4BD9D06F757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381000"/>
            <a:ext cx="8229600" cy="609600"/>
          </a:xfrm>
          <a:prstGeom prst="rect">
            <a:avLst/>
          </a:prstGeom>
          <a:solidFill>
            <a:srgbClr val="FBFFB3"/>
          </a:solidFill>
          <a:ln w="12700">
            <a:solidFill>
              <a:schemeClr val="bg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 anchorCtr="1"/>
          <a:lstStyle/>
          <a:p>
            <a:pPr>
              <a:buFontTx/>
              <a:buChar char="•"/>
            </a:pPr>
            <a:r>
              <a:rPr lang="en-US" altLang="en-US" sz="1000" b="1">
                <a:latin typeface="Arial" panose="020B0604020202020204" pitchFamily="34" charset="0"/>
              </a:rPr>
              <a:t> Federal:</a:t>
            </a:r>
            <a:r>
              <a:rPr lang="en-US" altLang="en-US" sz="1000">
                <a:latin typeface="Arial" panose="020B0604020202020204" pitchFamily="34" charset="0"/>
              </a:rPr>
              <a:t> Maintain mission ready units and guardsmen available to mobilize in support of the National Military Strategy.</a:t>
            </a:r>
          </a:p>
          <a:p>
            <a:pPr>
              <a:buFontTx/>
              <a:buChar char="•"/>
            </a:pPr>
            <a:r>
              <a:rPr lang="en-US" altLang="en-US" sz="1000" b="1">
                <a:latin typeface="Arial" panose="020B0604020202020204" pitchFamily="34" charset="0"/>
              </a:rPr>
              <a:t> State:</a:t>
            </a:r>
            <a:r>
              <a:rPr lang="en-US" altLang="en-US" sz="1000">
                <a:latin typeface="Arial" panose="020B0604020202020204" pitchFamily="34" charset="0"/>
              </a:rPr>
              <a:t> Provide ready forces to protect life and property, and to preserve peace, order, and public safety when directed by the governor.</a:t>
            </a:r>
          </a:p>
          <a:p>
            <a:pPr>
              <a:buFontTx/>
              <a:buChar char="•"/>
            </a:pPr>
            <a:r>
              <a:rPr lang="en-US" altLang="en-US" sz="1000" b="1">
                <a:latin typeface="Arial" panose="020B0604020202020204" pitchFamily="34" charset="0"/>
              </a:rPr>
              <a:t> Community:</a:t>
            </a:r>
            <a:r>
              <a:rPr lang="en-US" altLang="en-US" sz="1000">
                <a:latin typeface="Arial" panose="020B0604020202020204" pitchFamily="34" charset="0"/>
              </a:rPr>
              <a:t> Participate in local, state, and national programs that add value to our families, employers, and communities.  </a:t>
            </a:r>
            <a:endParaRPr lang="en-AU" altLang="en-US" sz="1000" b="1">
              <a:latin typeface="Arial" panose="020B0604020202020204" pitchFamily="34" charset="0"/>
            </a:endParaRPr>
          </a:p>
        </p:txBody>
      </p:sp>
      <p:sp>
        <p:nvSpPr>
          <p:cNvPr id="507918" name="Oval 14">
            <a:extLst>
              <a:ext uri="{FF2B5EF4-FFF2-40B4-BE49-F238E27FC236}">
                <a16:creationId xmlns:a16="http://schemas.microsoft.com/office/drawing/2014/main" id="{9AF366C3-3D67-D86C-6CB1-E948CBA43AB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29400" y="4343400"/>
            <a:ext cx="1905000" cy="533400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bg2"/>
            </a:solidFill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 anchorCtr="1"/>
          <a:lstStyle/>
          <a:p>
            <a:pPr algn="ctr">
              <a:spcBef>
                <a:spcPct val="35000"/>
              </a:spcBef>
            </a:pPr>
            <a:r>
              <a:rPr lang="en-US" altLang="en-US" sz="1200" b="1">
                <a:latin typeface="Helvetica" panose="020B0604020202020204" pitchFamily="34" charset="0"/>
              </a:rPr>
              <a:t>Improve Business Practices </a:t>
            </a:r>
            <a:r>
              <a:rPr lang="en-US" altLang="en-US" sz="1200" b="1">
                <a:solidFill>
                  <a:srgbClr val="FF3300"/>
                </a:solidFill>
                <a:latin typeface="Helvetica" panose="020B0604020202020204" pitchFamily="34" charset="0"/>
              </a:rPr>
              <a:t>J5/7</a:t>
            </a:r>
          </a:p>
        </p:txBody>
      </p:sp>
      <p:sp>
        <p:nvSpPr>
          <p:cNvPr id="507919" name="Oval 15">
            <a:extLst>
              <a:ext uri="{FF2B5EF4-FFF2-40B4-BE49-F238E27FC236}">
                <a16:creationId xmlns:a16="http://schemas.microsoft.com/office/drawing/2014/main" id="{EC8817AB-B922-EC2C-67DD-090C4FB04D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10200" y="2743200"/>
            <a:ext cx="1447800" cy="609600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bg2"/>
            </a:solidFill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 anchorCtr="1"/>
          <a:lstStyle/>
          <a:p>
            <a:pPr algn="ctr">
              <a:spcBef>
                <a:spcPct val="35000"/>
              </a:spcBef>
            </a:pPr>
            <a:r>
              <a:rPr lang="en-US" altLang="en-US" sz="1200" b="1">
                <a:latin typeface="Helvetica" panose="020B0604020202020204" pitchFamily="34" charset="0"/>
              </a:rPr>
              <a:t>Equip &amp; Sustain The Force </a:t>
            </a:r>
            <a:r>
              <a:rPr lang="en-US" altLang="en-US" sz="1200" b="1">
                <a:solidFill>
                  <a:srgbClr val="FF3300"/>
                </a:solidFill>
                <a:latin typeface="Helvetica" panose="020B0604020202020204" pitchFamily="34" charset="0"/>
              </a:rPr>
              <a:t>J4</a:t>
            </a:r>
          </a:p>
        </p:txBody>
      </p:sp>
      <p:sp>
        <p:nvSpPr>
          <p:cNvPr id="507920" name="Oval 16">
            <a:extLst>
              <a:ext uri="{FF2B5EF4-FFF2-40B4-BE49-F238E27FC236}">
                <a16:creationId xmlns:a16="http://schemas.microsoft.com/office/drawing/2014/main" id="{704B868C-097F-AC3F-F014-16BD220E4CA9}"/>
              </a:ext>
            </a:extLst>
          </p:cNvPr>
          <p:cNvSpPr>
            <a:spLocks noChangeArrowheads="1"/>
          </p:cNvSpPr>
          <p:nvPr/>
        </p:nvSpPr>
        <p:spPr bwMode="auto">
          <a:xfrm>
            <a:off x="990600" y="5181600"/>
            <a:ext cx="1600200" cy="434975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bg2"/>
            </a:solidFill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 anchorCtr="1"/>
          <a:lstStyle/>
          <a:p>
            <a:pPr algn="ctr">
              <a:spcBef>
                <a:spcPct val="35000"/>
              </a:spcBef>
            </a:pPr>
            <a:r>
              <a:rPr lang="en-US" altLang="en-US" sz="1200" b="1">
                <a:latin typeface="Helvetica" panose="020B0604020202020204" pitchFamily="34" charset="0"/>
              </a:rPr>
              <a:t>Enhance Well Being </a:t>
            </a:r>
            <a:r>
              <a:rPr lang="en-US" altLang="en-US" sz="1200" b="1">
                <a:solidFill>
                  <a:srgbClr val="FF3300"/>
                </a:solidFill>
                <a:latin typeface="Helvetica" panose="020B0604020202020204" pitchFamily="34" charset="0"/>
              </a:rPr>
              <a:t>J1</a:t>
            </a:r>
          </a:p>
        </p:txBody>
      </p:sp>
      <p:sp>
        <p:nvSpPr>
          <p:cNvPr id="507921" name="Oval 17">
            <a:extLst>
              <a:ext uri="{FF2B5EF4-FFF2-40B4-BE49-F238E27FC236}">
                <a16:creationId xmlns:a16="http://schemas.microsoft.com/office/drawing/2014/main" id="{8D3BB0D8-9E75-A50D-7AE5-D58D8555CB7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95600" y="5127625"/>
            <a:ext cx="1524000" cy="587375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bg2"/>
            </a:solidFill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 anchorCtr="1"/>
          <a:lstStyle/>
          <a:p>
            <a:pPr algn="ctr">
              <a:spcBef>
                <a:spcPct val="35000"/>
              </a:spcBef>
            </a:pPr>
            <a:r>
              <a:rPr lang="en-US" altLang="en-US" sz="1200" b="1">
                <a:latin typeface="Helvetica" panose="020B0604020202020204" pitchFamily="34" charset="0"/>
              </a:rPr>
              <a:t>Provide Recognition </a:t>
            </a:r>
            <a:r>
              <a:rPr lang="en-US" altLang="en-US" sz="1200" b="1">
                <a:solidFill>
                  <a:srgbClr val="FF3300"/>
                </a:solidFill>
                <a:latin typeface="Helvetica" panose="020B0604020202020204" pitchFamily="34" charset="0"/>
              </a:rPr>
              <a:t>J1</a:t>
            </a:r>
          </a:p>
        </p:txBody>
      </p:sp>
      <p:sp>
        <p:nvSpPr>
          <p:cNvPr id="507922" name="Oval 18">
            <a:extLst>
              <a:ext uri="{FF2B5EF4-FFF2-40B4-BE49-F238E27FC236}">
                <a16:creationId xmlns:a16="http://schemas.microsoft.com/office/drawing/2014/main" id="{305663EE-2D9B-262D-2B56-8FFBF8D3CB7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14600" y="3505200"/>
            <a:ext cx="1585913" cy="533400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bg2"/>
            </a:solidFill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 anchorCtr="1"/>
          <a:lstStyle/>
          <a:p>
            <a:pPr algn="ctr">
              <a:spcBef>
                <a:spcPct val="35000"/>
              </a:spcBef>
            </a:pPr>
            <a:r>
              <a:rPr lang="en-US" altLang="en-US" sz="1200" b="1">
                <a:latin typeface="Helvetica" panose="020B0604020202020204" pitchFamily="34" charset="0"/>
              </a:rPr>
              <a:t>Provide Infrastructure </a:t>
            </a:r>
            <a:r>
              <a:rPr lang="en-US" altLang="en-US" sz="1200" b="1">
                <a:solidFill>
                  <a:srgbClr val="FF3300"/>
                </a:solidFill>
                <a:latin typeface="Helvetica" panose="020B0604020202020204" pitchFamily="34" charset="0"/>
              </a:rPr>
              <a:t>IMA</a:t>
            </a:r>
          </a:p>
        </p:txBody>
      </p:sp>
      <p:sp>
        <p:nvSpPr>
          <p:cNvPr id="507923" name="Oval 19">
            <a:extLst>
              <a:ext uri="{FF2B5EF4-FFF2-40B4-BE49-F238E27FC236}">
                <a16:creationId xmlns:a16="http://schemas.microsoft.com/office/drawing/2014/main" id="{06932BBD-71F1-DAB6-9CF2-59A0E620F9D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14600" y="2590800"/>
            <a:ext cx="1295400" cy="609600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bg2"/>
            </a:solidFill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 anchorCtr="1"/>
          <a:lstStyle/>
          <a:p>
            <a:pPr algn="ctr">
              <a:spcBef>
                <a:spcPct val="35000"/>
              </a:spcBef>
            </a:pPr>
            <a:r>
              <a:rPr lang="en-US" altLang="en-US" sz="1200" b="1">
                <a:latin typeface="Helvetica" panose="020B0604020202020204" pitchFamily="34" charset="0"/>
              </a:rPr>
              <a:t>Train The Force </a:t>
            </a:r>
            <a:r>
              <a:rPr lang="en-US" altLang="en-US" sz="1200" b="1">
                <a:solidFill>
                  <a:srgbClr val="FF3300"/>
                </a:solidFill>
                <a:latin typeface="Helvetica" panose="020B0604020202020204" pitchFamily="34" charset="0"/>
              </a:rPr>
              <a:t>J3</a:t>
            </a:r>
            <a:endParaRPr lang="en-US" altLang="en-US" sz="800" b="1">
              <a:solidFill>
                <a:srgbClr val="FF3300"/>
              </a:solidFill>
              <a:latin typeface="Helvetica" panose="020B0604020202020204" pitchFamily="34" charset="0"/>
            </a:endParaRPr>
          </a:p>
        </p:txBody>
      </p:sp>
      <p:sp>
        <p:nvSpPr>
          <p:cNvPr id="507924" name="Oval 20">
            <a:extLst>
              <a:ext uri="{FF2B5EF4-FFF2-40B4-BE49-F238E27FC236}">
                <a16:creationId xmlns:a16="http://schemas.microsoft.com/office/drawing/2014/main" id="{5AB259CF-D970-EF42-48B2-239774E365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6200" y="2209800"/>
            <a:ext cx="1447800" cy="533400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bg2"/>
            </a:solidFill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 anchorCtr="1"/>
          <a:lstStyle>
            <a:lvl1pPr marL="53975" indent="-53975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35000"/>
              </a:spcBef>
              <a:buFont typeface="Times" panose="02020603050405020304" pitchFamily="18" charset="0"/>
              <a:buNone/>
            </a:pPr>
            <a:r>
              <a:rPr lang="en-US" altLang="en-US" sz="1200" b="1">
                <a:latin typeface="Helvetica" panose="020B0604020202020204" pitchFamily="34" charset="0"/>
              </a:rPr>
              <a:t>Man The Force</a:t>
            </a:r>
            <a:r>
              <a:rPr lang="en-US" altLang="en-US" sz="1200" b="1">
                <a:solidFill>
                  <a:srgbClr val="FF3300"/>
                </a:solidFill>
                <a:latin typeface="Helvetica" panose="020B0604020202020204" pitchFamily="34" charset="0"/>
              </a:rPr>
              <a:t> J1</a:t>
            </a:r>
          </a:p>
        </p:txBody>
      </p:sp>
      <p:sp>
        <p:nvSpPr>
          <p:cNvPr id="507925" name="Oval 21">
            <a:extLst>
              <a:ext uri="{FF2B5EF4-FFF2-40B4-BE49-F238E27FC236}">
                <a16:creationId xmlns:a16="http://schemas.microsoft.com/office/drawing/2014/main" id="{DA1F440F-2713-43B2-5A4E-308F0E0D6B1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14600" y="5867400"/>
            <a:ext cx="1828800" cy="685800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bg2"/>
            </a:solidFill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 anchorCtr="1"/>
          <a:lstStyle/>
          <a:p>
            <a:pPr algn="ctr">
              <a:spcBef>
                <a:spcPct val="35000"/>
              </a:spcBef>
            </a:pPr>
            <a:r>
              <a:rPr lang="en-US" altLang="en-US" sz="1200" b="1">
                <a:latin typeface="Helvetica" panose="020B0604020202020204" pitchFamily="34" charset="0"/>
              </a:rPr>
              <a:t> Secure Resources to be Relevant </a:t>
            </a:r>
            <a:r>
              <a:rPr lang="en-US" altLang="en-US" sz="1200" b="1">
                <a:solidFill>
                  <a:srgbClr val="FF3300"/>
                </a:solidFill>
                <a:latin typeface="Helvetica" panose="020B0604020202020204" pitchFamily="34" charset="0"/>
              </a:rPr>
              <a:t>USPFO</a:t>
            </a:r>
            <a:endParaRPr lang="en-US" altLang="en-US" sz="800" b="1">
              <a:solidFill>
                <a:srgbClr val="FF3300"/>
              </a:solidFill>
              <a:latin typeface="Helvetica" panose="020B0604020202020204" pitchFamily="34" charset="0"/>
            </a:endParaRPr>
          </a:p>
        </p:txBody>
      </p:sp>
      <p:sp>
        <p:nvSpPr>
          <p:cNvPr id="507926" name="Oval 22">
            <a:extLst>
              <a:ext uri="{FF2B5EF4-FFF2-40B4-BE49-F238E27FC236}">
                <a16:creationId xmlns:a16="http://schemas.microsoft.com/office/drawing/2014/main" id="{647A1BF4-C56A-BDCF-CA0F-50E2C04F278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8200" y="2133600"/>
            <a:ext cx="6248400" cy="2362200"/>
          </a:xfrm>
          <a:prstGeom prst="ellips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7" tIns="44450" rIns="90487" bIns="44450" anchor="ctr"/>
          <a:lstStyle/>
          <a:p>
            <a:endParaRPr lang="en-US"/>
          </a:p>
        </p:txBody>
      </p:sp>
      <p:sp>
        <p:nvSpPr>
          <p:cNvPr id="507927" name="Oval 23">
            <a:extLst>
              <a:ext uri="{FF2B5EF4-FFF2-40B4-BE49-F238E27FC236}">
                <a16:creationId xmlns:a16="http://schemas.microsoft.com/office/drawing/2014/main" id="{BA164B11-E636-C535-A182-2ED117CEF3A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57400" y="2133600"/>
            <a:ext cx="6324600" cy="2362200"/>
          </a:xfrm>
          <a:prstGeom prst="ellips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rgbClr val="6FA399"/>
                  </a:outerShdw>
                </a:effectLst>
              </a14:hiddenEffects>
            </a:ext>
          </a:extLst>
        </p:spPr>
        <p:txBody>
          <a:bodyPr wrap="none" lIns="90487" tIns="44450" rIns="90487" bIns="44450" anchor="ctr"/>
          <a:lstStyle/>
          <a:p>
            <a:endParaRPr lang="en-US"/>
          </a:p>
        </p:txBody>
      </p:sp>
      <p:sp>
        <p:nvSpPr>
          <p:cNvPr id="507928" name="Text Box 24">
            <a:extLst>
              <a:ext uri="{FF2B5EF4-FFF2-40B4-BE49-F238E27FC236}">
                <a16:creationId xmlns:a16="http://schemas.microsoft.com/office/drawing/2014/main" id="{E01992FE-1791-260C-D518-B8E62D41D72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90600" y="3124200"/>
            <a:ext cx="1066800" cy="280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7" tIns="44450" rIns="90487" bIns="44450" anchor="b">
            <a:spAutoFit/>
          </a:bodyPr>
          <a:lstStyle/>
          <a:p>
            <a:pPr>
              <a:lnSpc>
                <a:spcPct val="90000"/>
              </a:lnSpc>
            </a:pPr>
            <a:r>
              <a:rPr lang="en-US" altLang="en-US" sz="1400" b="1">
                <a:latin typeface="Helvetica" panose="020B0604020202020204" pitchFamily="34" charset="0"/>
              </a:rPr>
              <a:t>Readiness</a:t>
            </a:r>
          </a:p>
        </p:txBody>
      </p:sp>
      <p:sp>
        <p:nvSpPr>
          <p:cNvPr id="507929" name="Text Box 25">
            <a:extLst>
              <a:ext uri="{FF2B5EF4-FFF2-40B4-BE49-F238E27FC236}">
                <a16:creationId xmlns:a16="http://schemas.microsoft.com/office/drawing/2014/main" id="{66965858-CC53-938D-4EB5-51D09BE1E5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86600" y="3124200"/>
            <a:ext cx="1304925" cy="280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7" tIns="44450" rIns="90487" bIns="44450" anchor="b">
            <a:spAutoFit/>
          </a:bodyPr>
          <a:lstStyle/>
          <a:p>
            <a:pPr>
              <a:lnSpc>
                <a:spcPct val="90000"/>
              </a:lnSpc>
            </a:pPr>
            <a:r>
              <a:rPr lang="en-US" altLang="en-US" sz="1400" b="1">
                <a:latin typeface="Helvetica" panose="020B0604020202020204" pitchFamily="34" charset="0"/>
              </a:rPr>
              <a:t>Communities</a:t>
            </a:r>
          </a:p>
        </p:txBody>
      </p:sp>
      <p:sp>
        <p:nvSpPr>
          <p:cNvPr id="507930" name="Oval 26">
            <a:extLst>
              <a:ext uri="{FF2B5EF4-FFF2-40B4-BE49-F238E27FC236}">
                <a16:creationId xmlns:a16="http://schemas.microsoft.com/office/drawing/2014/main" id="{C52CD570-3E23-FBB8-57B8-E1D8952802F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09800" y="1066800"/>
            <a:ext cx="1828800" cy="609600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bg2"/>
            </a:solidFill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 anchorCtr="1"/>
          <a:lstStyle/>
          <a:p>
            <a:pPr algn="ctr">
              <a:lnSpc>
                <a:spcPct val="80000"/>
              </a:lnSpc>
              <a:spcBef>
                <a:spcPct val="35000"/>
              </a:spcBef>
            </a:pPr>
            <a:r>
              <a:rPr lang="en-US" altLang="en-US" sz="1200" b="1">
                <a:latin typeface="Helvetica" panose="020B0604020202020204" pitchFamily="34" charset="0"/>
              </a:rPr>
              <a:t>Provide</a:t>
            </a:r>
          </a:p>
          <a:p>
            <a:pPr algn="ctr">
              <a:lnSpc>
                <a:spcPct val="80000"/>
              </a:lnSpc>
              <a:spcBef>
                <a:spcPct val="35000"/>
              </a:spcBef>
            </a:pPr>
            <a:r>
              <a:rPr lang="en-US" altLang="en-US" sz="1200" b="1">
                <a:latin typeface="Helvetica" panose="020B0604020202020204" pitchFamily="34" charset="0"/>
              </a:rPr>
              <a:t>Ready Forces </a:t>
            </a:r>
            <a:r>
              <a:rPr lang="en-US" altLang="en-US" sz="1200" b="1">
                <a:solidFill>
                  <a:srgbClr val="FF3300"/>
                </a:solidFill>
                <a:latin typeface="Helvetica" panose="020B0604020202020204" pitchFamily="34" charset="0"/>
              </a:rPr>
              <a:t>J3</a:t>
            </a:r>
          </a:p>
        </p:txBody>
      </p:sp>
      <p:sp>
        <p:nvSpPr>
          <p:cNvPr id="507931" name="Oval 27">
            <a:extLst>
              <a:ext uri="{FF2B5EF4-FFF2-40B4-BE49-F238E27FC236}">
                <a16:creationId xmlns:a16="http://schemas.microsoft.com/office/drawing/2014/main" id="{6E257DC8-D02C-827B-3BCC-4B0290D7B3A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76800" y="1066800"/>
            <a:ext cx="2590800" cy="609600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bg2"/>
            </a:solidFill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 anchorCtr="1"/>
          <a:lstStyle/>
          <a:p>
            <a:pPr algn="ctr">
              <a:lnSpc>
                <a:spcPct val="80000"/>
              </a:lnSpc>
              <a:spcBef>
                <a:spcPct val="35000"/>
              </a:spcBef>
            </a:pPr>
            <a:r>
              <a:rPr lang="en-US" altLang="en-US" sz="1200" b="1">
                <a:latin typeface="Helvetica" panose="020B0604020202020204" pitchFamily="34" charset="0"/>
              </a:rPr>
              <a:t>Military Assistance to Civil Authorities (MACA) &amp; Homeland Security  </a:t>
            </a:r>
            <a:r>
              <a:rPr lang="en-US" altLang="en-US" sz="1200" b="1">
                <a:solidFill>
                  <a:srgbClr val="FF3300"/>
                </a:solidFill>
                <a:latin typeface="Helvetica" panose="020B0604020202020204" pitchFamily="34" charset="0"/>
              </a:rPr>
              <a:t>J3</a:t>
            </a:r>
          </a:p>
        </p:txBody>
      </p:sp>
      <p:sp>
        <p:nvSpPr>
          <p:cNvPr id="507932" name="Rectangle 28">
            <a:extLst>
              <a:ext uri="{FF2B5EF4-FFF2-40B4-BE49-F238E27FC236}">
                <a16:creationId xmlns:a16="http://schemas.microsoft.com/office/drawing/2014/main" id="{4E8A325F-33A4-C4CB-713F-60861088CC77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-221457" y="526257"/>
            <a:ext cx="1008063" cy="260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75" tIns="46038" rIns="92075" bIns="46038"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en-US" sz="1100" b="1">
                <a:latin typeface="Arial" panose="020B0604020202020204" pitchFamily="34" charset="0"/>
              </a:rPr>
              <a:t>  Mission</a:t>
            </a:r>
          </a:p>
        </p:txBody>
      </p:sp>
      <p:sp>
        <p:nvSpPr>
          <p:cNvPr id="507933" name="Oval 29">
            <a:extLst>
              <a:ext uri="{FF2B5EF4-FFF2-40B4-BE49-F238E27FC236}">
                <a16:creationId xmlns:a16="http://schemas.microsoft.com/office/drawing/2014/main" id="{024067B6-CA03-1283-6528-1879904E51A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38800" y="5867400"/>
            <a:ext cx="2133600" cy="609600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bg2"/>
            </a:solidFill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 anchorCtr="1"/>
          <a:lstStyle/>
          <a:p>
            <a:pPr algn="ctr">
              <a:spcBef>
                <a:spcPct val="35000"/>
              </a:spcBef>
            </a:pPr>
            <a:r>
              <a:rPr lang="en-US" altLang="en-US" sz="1200" b="1">
                <a:latin typeface="Helvetica" panose="020B0604020202020204" pitchFamily="34" charset="0"/>
              </a:rPr>
              <a:t>Effectively Manage Resources </a:t>
            </a:r>
            <a:r>
              <a:rPr lang="en-US" altLang="en-US" sz="1200" b="1">
                <a:solidFill>
                  <a:srgbClr val="FF3300"/>
                </a:solidFill>
                <a:latin typeface="Helvetica" panose="020B0604020202020204" pitchFamily="34" charset="0"/>
              </a:rPr>
              <a:t>USPFO</a:t>
            </a:r>
          </a:p>
        </p:txBody>
      </p:sp>
      <p:sp>
        <p:nvSpPr>
          <p:cNvPr id="507934" name="Oval 30">
            <a:extLst>
              <a:ext uri="{FF2B5EF4-FFF2-40B4-BE49-F238E27FC236}">
                <a16:creationId xmlns:a16="http://schemas.microsoft.com/office/drawing/2014/main" id="{15BBC2A9-0B04-0A80-6D5F-9BA42C529BC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77000" y="5105400"/>
            <a:ext cx="2057400" cy="511175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bg2"/>
            </a:solidFill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 anchorCtr="1"/>
          <a:lstStyle/>
          <a:p>
            <a:pPr algn="ctr">
              <a:spcBef>
                <a:spcPct val="35000"/>
              </a:spcBef>
            </a:pPr>
            <a:r>
              <a:rPr lang="en-US" altLang="en-US" sz="1200" b="1">
                <a:latin typeface="Helvetica" panose="020B0604020202020204" pitchFamily="34" charset="0"/>
              </a:rPr>
              <a:t>Improve Employer Relations </a:t>
            </a:r>
            <a:r>
              <a:rPr lang="en-US" altLang="en-US" sz="1200" b="1">
                <a:solidFill>
                  <a:srgbClr val="FF3300"/>
                </a:solidFill>
                <a:latin typeface="Helvetica" panose="020B0604020202020204" pitchFamily="34" charset="0"/>
              </a:rPr>
              <a:t>DCMA</a:t>
            </a:r>
          </a:p>
        </p:txBody>
      </p:sp>
      <p:sp>
        <p:nvSpPr>
          <p:cNvPr id="507935" name="Oval 31">
            <a:extLst>
              <a:ext uri="{FF2B5EF4-FFF2-40B4-BE49-F238E27FC236}">
                <a16:creationId xmlns:a16="http://schemas.microsoft.com/office/drawing/2014/main" id="{BF4C170E-2190-90D7-EDB6-D4317D39E7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48200" y="5127625"/>
            <a:ext cx="1752600" cy="511175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bg2"/>
            </a:solidFill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 anchorCtr="1"/>
          <a:lstStyle/>
          <a:p>
            <a:pPr algn="ctr">
              <a:spcBef>
                <a:spcPct val="35000"/>
              </a:spcBef>
            </a:pPr>
            <a:r>
              <a:rPr lang="en-US" altLang="en-US" sz="1200" b="1">
                <a:latin typeface="Helvetica" panose="020B0604020202020204" pitchFamily="34" charset="0"/>
              </a:rPr>
              <a:t>Develop Leaders for the Future </a:t>
            </a:r>
            <a:r>
              <a:rPr lang="en-US" altLang="en-US" sz="1200" b="1">
                <a:solidFill>
                  <a:srgbClr val="FF3300"/>
                </a:solidFill>
                <a:latin typeface="Helvetica" panose="020B0604020202020204" pitchFamily="34" charset="0"/>
              </a:rPr>
              <a:t>J3</a:t>
            </a:r>
          </a:p>
        </p:txBody>
      </p:sp>
      <p:sp>
        <p:nvSpPr>
          <p:cNvPr id="507936" name="Oval 32">
            <a:extLst>
              <a:ext uri="{FF2B5EF4-FFF2-40B4-BE49-F238E27FC236}">
                <a16:creationId xmlns:a16="http://schemas.microsoft.com/office/drawing/2014/main" id="{A6BF43D4-988D-05B0-84DC-EA3CDC1FF18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19600" y="3276600"/>
            <a:ext cx="1676400" cy="990600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bg2"/>
            </a:solidFill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 anchorCtr="1"/>
          <a:lstStyle/>
          <a:p>
            <a:pPr algn="ctr">
              <a:spcBef>
                <a:spcPct val="35000"/>
              </a:spcBef>
            </a:pPr>
            <a:r>
              <a:rPr lang="en-US" altLang="en-US" sz="1200" b="1">
                <a:latin typeface="Helvetica" panose="020B0604020202020204" pitchFamily="34" charset="0"/>
              </a:rPr>
              <a:t>Communicate/ Federal, State, &amp; Community Partners </a:t>
            </a:r>
            <a:r>
              <a:rPr lang="en-US" altLang="en-US" sz="1200" b="1">
                <a:solidFill>
                  <a:srgbClr val="FF3300"/>
                </a:solidFill>
                <a:latin typeface="Helvetica" panose="020B0604020202020204" pitchFamily="34" charset="0"/>
              </a:rPr>
              <a:t>J6</a:t>
            </a:r>
          </a:p>
        </p:txBody>
      </p:sp>
      <p:sp>
        <p:nvSpPr>
          <p:cNvPr id="507937" name="Text Box 33">
            <a:extLst>
              <a:ext uri="{FF2B5EF4-FFF2-40B4-BE49-F238E27FC236}">
                <a16:creationId xmlns:a16="http://schemas.microsoft.com/office/drawing/2014/main" id="{55D3E932-2867-4D34-6A13-FA70537D635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" y="0"/>
            <a:ext cx="9067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en-US" sz="2400" b="1">
                <a:latin typeface="Arial" panose="020B0604020202020204" pitchFamily="34" charset="0"/>
              </a:rPr>
              <a:t>              </a:t>
            </a:r>
            <a:r>
              <a:rPr lang="en-US" altLang="en-US" sz="2400" b="1">
                <a:latin typeface="Helvetica" panose="020B0604020202020204" pitchFamily="34" charset="0"/>
              </a:rPr>
              <a:t>NCNG State Strategy Map – </a:t>
            </a:r>
            <a:r>
              <a:rPr lang="en-US" altLang="en-US" sz="2400" b="1" i="1">
                <a:solidFill>
                  <a:srgbClr val="FF3300"/>
                </a:solidFill>
                <a:latin typeface="Helvetica" panose="020B0604020202020204" pitchFamily="34" charset="0"/>
              </a:rPr>
              <a:t>Owners in Red</a:t>
            </a:r>
          </a:p>
        </p:txBody>
      </p:sp>
      <p:sp>
        <p:nvSpPr>
          <p:cNvPr id="507938" name="Oval 34">
            <a:extLst>
              <a:ext uri="{FF2B5EF4-FFF2-40B4-BE49-F238E27FC236}">
                <a16:creationId xmlns:a16="http://schemas.microsoft.com/office/drawing/2014/main" id="{3C1EC1B1-4B57-57CA-24AE-A9E88AF51E9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3400" y="4168775"/>
            <a:ext cx="1752600" cy="860425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bg2"/>
            </a:solidFill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 anchorCtr="1"/>
          <a:lstStyle/>
          <a:p>
            <a:pPr algn="ctr">
              <a:spcBef>
                <a:spcPct val="35000"/>
              </a:spcBef>
            </a:pPr>
            <a:r>
              <a:rPr lang="en-US" altLang="en-US" sz="1200" b="1">
                <a:latin typeface="Helvetica" panose="020B0604020202020204" pitchFamily="34" charset="0"/>
              </a:rPr>
              <a:t>Leverage Technologies into Key Processes </a:t>
            </a:r>
            <a:r>
              <a:rPr lang="en-US" altLang="en-US" sz="1200" b="1">
                <a:solidFill>
                  <a:srgbClr val="FF3300"/>
                </a:solidFill>
                <a:latin typeface="Helvetica" panose="020B0604020202020204" pitchFamily="34" charset="0"/>
              </a:rPr>
              <a:t>J6</a:t>
            </a:r>
          </a:p>
        </p:txBody>
      </p:sp>
      <p:sp>
        <p:nvSpPr>
          <p:cNvPr id="507939" name="Text Box 35">
            <a:extLst>
              <a:ext uri="{FF2B5EF4-FFF2-40B4-BE49-F238E27FC236}">
                <a16:creationId xmlns:a16="http://schemas.microsoft.com/office/drawing/2014/main" id="{4AF1F612-E56B-41B4-4A9D-AEFB04C2F8D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14800" y="1447800"/>
            <a:ext cx="4572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1000">
                <a:latin typeface="Helvetica" panose="020B0604020202020204" pitchFamily="34" charset="0"/>
              </a:rPr>
              <a:t>C1</a:t>
            </a:r>
          </a:p>
        </p:txBody>
      </p:sp>
      <p:sp>
        <p:nvSpPr>
          <p:cNvPr id="507940" name="Text Box 36">
            <a:extLst>
              <a:ext uri="{FF2B5EF4-FFF2-40B4-BE49-F238E27FC236}">
                <a16:creationId xmlns:a16="http://schemas.microsoft.com/office/drawing/2014/main" id="{1B671EE8-CF52-0174-B57A-C206B501F25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15200" y="1447800"/>
            <a:ext cx="6858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1000">
                <a:latin typeface="Helvetica" panose="020B0604020202020204" pitchFamily="34" charset="0"/>
              </a:rPr>
              <a:t>C2</a:t>
            </a:r>
          </a:p>
        </p:txBody>
      </p:sp>
      <p:sp>
        <p:nvSpPr>
          <p:cNvPr id="507941" name="AutoShape 37">
            <a:extLst>
              <a:ext uri="{FF2B5EF4-FFF2-40B4-BE49-F238E27FC236}">
                <a16:creationId xmlns:a16="http://schemas.microsoft.com/office/drawing/2014/main" id="{235D73CD-6D89-FB55-0641-7B1261FE81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47800" y="1524000"/>
            <a:ext cx="304800" cy="685800"/>
          </a:xfrm>
          <a:prstGeom prst="upDownArrow">
            <a:avLst>
              <a:gd name="adj1" fmla="val 50000"/>
              <a:gd name="adj2" fmla="val 45000"/>
            </a:avLst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/>
          <a:lstStyle/>
          <a:p>
            <a:endParaRPr lang="en-US"/>
          </a:p>
        </p:txBody>
      </p:sp>
      <p:sp>
        <p:nvSpPr>
          <p:cNvPr id="507942" name="AutoShape 38">
            <a:extLst>
              <a:ext uri="{FF2B5EF4-FFF2-40B4-BE49-F238E27FC236}">
                <a16:creationId xmlns:a16="http://schemas.microsoft.com/office/drawing/2014/main" id="{9B1F5745-1477-A64A-1F02-32CC396442B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3400" y="5486400"/>
            <a:ext cx="304800" cy="685800"/>
          </a:xfrm>
          <a:prstGeom prst="upDownArrow">
            <a:avLst>
              <a:gd name="adj1" fmla="val 50000"/>
              <a:gd name="adj2" fmla="val 45000"/>
            </a:avLst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/>
          <a:lstStyle/>
          <a:p>
            <a:endParaRPr lang="en-US"/>
          </a:p>
        </p:txBody>
      </p:sp>
      <p:sp>
        <p:nvSpPr>
          <p:cNvPr id="507943" name="AutoShape 39">
            <a:extLst>
              <a:ext uri="{FF2B5EF4-FFF2-40B4-BE49-F238E27FC236}">
                <a16:creationId xmlns:a16="http://schemas.microsoft.com/office/drawing/2014/main" id="{829A67B1-EE17-22F9-AD1E-C15CC56C4F5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90800" y="4724400"/>
            <a:ext cx="304800" cy="685800"/>
          </a:xfrm>
          <a:prstGeom prst="upDownArrow">
            <a:avLst>
              <a:gd name="adj1" fmla="val 50000"/>
              <a:gd name="adj2" fmla="val 45000"/>
            </a:avLst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/>
          <a:lstStyle/>
          <a:p>
            <a:endParaRPr lang="en-US"/>
          </a:p>
        </p:txBody>
      </p:sp>
      <p:sp>
        <p:nvSpPr>
          <p:cNvPr id="507944" name="Text Box 40">
            <a:extLst>
              <a:ext uri="{FF2B5EF4-FFF2-40B4-BE49-F238E27FC236}">
                <a16:creationId xmlns:a16="http://schemas.microsoft.com/office/drawing/2014/main" id="{44D28750-0296-B103-5F28-FB12D9E1E2A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29400" y="3200400"/>
            <a:ext cx="4572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1000">
                <a:latin typeface="Helvetica" panose="020B0604020202020204" pitchFamily="34" charset="0"/>
              </a:rPr>
              <a:t>P3</a:t>
            </a:r>
          </a:p>
        </p:txBody>
      </p:sp>
      <p:sp>
        <p:nvSpPr>
          <p:cNvPr id="507945" name="Text Box 41">
            <a:extLst>
              <a:ext uri="{FF2B5EF4-FFF2-40B4-BE49-F238E27FC236}">
                <a16:creationId xmlns:a16="http://schemas.microsoft.com/office/drawing/2014/main" id="{8785F3D5-6086-7275-8730-FD0C3204817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81600" y="2590800"/>
            <a:ext cx="4572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1000">
                <a:latin typeface="Helvetica" panose="020B0604020202020204" pitchFamily="34" charset="0"/>
              </a:rPr>
              <a:t>P1</a:t>
            </a:r>
          </a:p>
        </p:txBody>
      </p:sp>
      <p:sp>
        <p:nvSpPr>
          <p:cNvPr id="507946" name="Text Box 42">
            <a:extLst>
              <a:ext uri="{FF2B5EF4-FFF2-40B4-BE49-F238E27FC236}">
                <a16:creationId xmlns:a16="http://schemas.microsoft.com/office/drawing/2014/main" id="{8EC4A09C-829B-1A38-F901-FCECCE9CF9F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57600" y="3048000"/>
            <a:ext cx="4572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1000">
                <a:latin typeface="Helvetica" panose="020B0604020202020204" pitchFamily="34" charset="0"/>
              </a:rPr>
              <a:t>P2</a:t>
            </a:r>
          </a:p>
        </p:txBody>
      </p:sp>
      <p:sp>
        <p:nvSpPr>
          <p:cNvPr id="507947" name="Text Box 43">
            <a:extLst>
              <a:ext uri="{FF2B5EF4-FFF2-40B4-BE49-F238E27FC236}">
                <a16:creationId xmlns:a16="http://schemas.microsoft.com/office/drawing/2014/main" id="{5AD649DE-036C-07DC-EFF3-BFC366F370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62400" y="3810000"/>
            <a:ext cx="4572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1000">
                <a:latin typeface="Helvetica" panose="020B0604020202020204" pitchFamily="34" charset="0"/>
              </a:rPr>
              <a:t>P5</a:t>
            </a:r>
          </a:p>
        </p:txBody>
      </p:sp>
      <p:sp>
        <p:nvSpPr>
          <p:cNvPr id="507948" name="Text Box 44">
            <a:extLst>
              <a:ext uri="{FF2B5EF4-FFF2-40B4-BE49-F238E27FC236}">
                <a16:creationId xmlns:a16="http://schemas.microsoft.com/office/drawing/2014/main" id="{91E8B0FA-7C6C-1C94-0ED1-65A6DF7A347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82000" y="4724400"/>
            <a:ext cx="4572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1000">
                <a:latin typeface="Helvetica" panose="020B0604020202020204" pitchFamily="34" charset="0"/>
              </a:rPr>
              <a:t>P7</a:t>
            </a:r>
          </a:p>
        </p:txBody>
      </p:sp>
      <p:sp>
        <p:nvSpPr>
          <p:cNvPr id="507949" name="Text Box 45">
            <a:extLst>
              <a:ext uri="{FF2B5EF4-FFF2-40B4-BE49-F238E27FC236}">
                <a16:creationId xmlns:a16="http://schemas.microsoft.com/office/drawing/2014/main" id="{8BFCB411-F9B5-4075-38CB-51D4374C5B1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33600" y="4724400"/>
            <a:ext cx="4572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1000">
                <a:latin typeface="Helvetica" panose="020B0604020202020204" pitchFamily="34" charset="0"/>
              </a:rPr>
              <a:t>P6</a:t>
            </a:r>
          </a:p>
        </p:txBody>
      </p:sp>
      <p:sp>
        <p:nvSpPr>
          <p:cNvPr id="507950" name="Text Box 46">
            <a:extLst>
              <a:ext uri="{FF2B5EF4-FFF2-40B4-BE49-F238E27FC236}">
                <a16:creationId xmlns:a16="http://schemas.microsoft.com/office/drawing/2014/main" id="{430AB918-4B15-5E7D-3D21-4348AA33A08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19800" y="3886200"/>
            <a:ext cx="4572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1000">
                <a:latin typeface="Helvetica" panose="020B0604020202020204" pitchFamily="34" charset="0"/>
              </a:rPr>
              <a:t>P4</a:t>
            </a:r>
          </a:p>
        </p:txBody>
      </p:sp>
      <p:sp>
        <p:nvSpPr>
          <p:cNvPr id="507951" name="Text Box 47">
            <a:extLst>
              <a:ext uri="{FF2B5EF4-FFF2-40B4-BE49-F238E27FC236}">
                <a16:creationId xmlns:a16="http://schemas.microsoft.com/office/drawing/2014/main" id="{01A56420-2550-D677-5E2E-7BDF830EFEB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0" y="5486400"/>
            <a:ext cx="4572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1000">
                <a:latin typeface="Helvetica" panose="020B0604020202020204" pitchFamily="34" charset="0"/>
              </a:rPr>
              <a:t>L1</a:t>
            </a:r>
          </a:p>
        </p:txBody>
      </p:sp>
      <p:sp>
        <p:nvSpPr>
          <p:cNvPr id="507952" name="Text Box 48">
            <a:extLst>
              <a:ext uri="{FF2B5EF4-FFF2-40B4-BE49-F238E27FC236}">
                <a16:creationId xmlns:a16="http://schemas.microsoft.com/office/drawing/2014/main" id="{1E8D9E25-242C-2AEF-91D8-030FAE48C00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67200" y="5486400"/>
            <a:ext cx="4572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1000">
                <a:latin typeface="Helvetica" panose="020B0604020202020204" pitchFamily="34" charset="0"/>
              </a:rPr>
              <a:t>L2</a:t>
            </a:r>
          </a:p>
        </p:txBody>
      </p:sp>
      <p:sp>
        <p:nvSpPr>
          <p:cNvPr id="507953" name="Text Box 49">
            <a:extLst>
              <a:ext uri="{FF2B5EF4-FFF2-40B4-BE49-F238E27FC236}">
                <a16:creationId xmlns:a16="http://schemas.microsoft.com/office/drawing/2014/main" id="{94282FD5-0EF4-8417-4031-5547AD726EF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48400" y="5486400"/>
            <a:ext cx="4572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1000">
                <a:latin typeface="Helvetica" panose="020B0604020202020204" pitchFamily="34" charset="0"/>
              </a:rPr>
              <a:t>L3</a:t>
            </a:r>
          </a:p>
        </p:txBody>
      </p:sp>
      <p:sp>
        <p:nvSpPr>
          <p:cNvPr id="507954" name="Text Box 50">
            <a:extLst>
              <a:ext uri="{FF2B5EF4-FFF2-40B4-BE49-F238E27FC236}">
                <a16:creationId xmlns:a16="http://schemas.microsoft.com/office/drawing/2014/main" id="{666B68F4-EBA8-CCA2-0116-B56F3B39EA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05800" y="5486400"/>
            <a:ext cx="4572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1000">
                <a:latin typeface="Helvetica" panose="020B0604020202020204" pitchFamily="34" charset="0"/>
              </a:rPr>
              <a:t>L4</a:t>
            </a:r>
          </a:p>
        </p:txBody>
      </p:sp>
      <p:sp>
        <p:nvSpPr>
          <p:cNvPr id="507955" name="Text Box 51">
            <a:extLst>
              <a:ext uri="{FF2B5EF4-FFF2-40B4-BE49-F238E27FC236}">
                <a16:creationId xmlns:a16="http://schemas.microsoft.com/office/drawing/2014/main" id="{ED66C76A-FE84-C4B9-F175-3ADF02E94FC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14800" y="6324600"/>
            <a:ext cx="4572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1000">
                <a:latin typeface="Helvetica" panose="020B0604020202020204" pitchFamily="34" charset="0"/>
              </a:rPr>
              <a:t>R1</a:t>
            </a:r>
          </a:p>
        </p:txBody>
      </p:sp>
      <p:sp>
        <p:nvSpPr>
          <p:cNvPr id="507956" name="Rectangle 52">
            <a:extLst>
              <a:ext uri="{FF2B5EF4-FFF2-40B4-BE49-F238E27FC236}">
                <a16:creationId xmlns:a16="http://schemas.microsoft.com/office/drawing/2014/main" id="{25C1CA37-E9BE-3A94-53F5-95F240543F2C}"/>
              </a:ext>
            </a:extLst>
          </p:cNvPr>
          <p:cNvSpPr>
            <a:spLocks noChangeArrowheads="1"/>
          </p:cNvSpPr>
          <p:nvPr/>
        </p:nvSpPr>
        <p:spPr bwMode="auto">
          <a:xfrm>
            <a:off x="-762000" y="4572000"/>
            <a:ext cx="609600" cy="609600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07957" name="Text Box 53">
            <a:extLst>
              <a:ext uri="{FF2B5EF4-FFF2-40B4-BE49-F238E27FC236}">
                <a16:creationId xmlns:a16="http://schemas.microsoft.com/office/drawing/2014/main" id="{2778F952-DCEF-B928-7437-6D53DDE1A26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1203325"/>
            <a:ext cx="1905000" cy="54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en-US" sz="1200" b="1">
                <a:latin typeface="Helvetica" panose="020B0604020202020204" pitchFamily="34" charset="0"/>
              </a:rPr>
              <a:t>Core Competencies</a:t>
            </a:r>
          </a:p>
          <a:p>
            <a:pPr algn="ctr">
              <a:spcBef>
                <a:spcPct val="50000"/>
              </a:spcBef>
            </a:pPr>
            <a:endParaRPr lang="en-US" altLang="en-US" sz="1200" b="1">
              <a:latin typeface="Helvetica" panose="020B0604020202020204" pitchFamily="34" charset="0"/>
            </a:endParaRPr>
          </a:p>
        </p:txBody>
      </p:sp>
      <p:sp>
        <p:nvSpPr>
          <p:cNvPr id="507958" name="Text Box 54">
            <a:extLst>
              <a:ext uri="{FF2B5EF4-FFF2-40B4-BE49-F238E27FC236}">
                <a16:creationId xmlns:a16="http://schemas.microsoft.com/office/drawing/2014/main" id="{32696F33-3FEC-F100-3506-EA7C02AC496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86600" y="6324600"/>
            <a:ext cx="4572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1000">
                <a:latin typeface="Helvetica" panose="020B0604020202020204" pitchFamily="34" charset="0"/>
              </a:rPr>
              <a:t>R2</a:t>
            </a:r>
          </a:p>
        </p:txBody>
      </p:sp>
      <p:sp>
        <p:nvSpPr>
          <p:cNvPr id="507959" name="Rectangle 55">
            <a:extLst>
              <a:ext uri="{FF2B5EF4-FFF2-40B4-BE49-F238E27FC236}">
                <a16:creationId xmlns:a16="http://schemas.microsoft.com/office/drawing/2014/main" id="{FFB63B53-4912-93BF-8385-824A1904943B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8200" y="5867400"/>
            <a:ext cx="1828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lnSpc>
                <a:spcPct val="65000"/>
              </a:lnSpc>
              <a:spcBef>
                <a:spcPct val="50000"/>
              </a:spcBef>
            </a:pPr>
            <a:r>
              <a:rPr lang="en-US" altLang="en-US" sz="1200" b="1">
                <a:latin typeface="Helvetica" panose="020B0604020202020204" pitchFamily="34" charset="0"/>
              </a:rPr>
              <a:t>Secure Resources</a:t>
            </a:r>
            <a:endParaRPr lang="en-US" altLang="en-US" sz="1400" b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0498" name="Rectangle 2">
            <a:extLst>
              <a:ext uri="{FF2B5EF4-FFF2-40B4-BE49-F238E27FC236}">
                <a16:creationId xmlns:a16="http://schemas.microsoft.com/office/drawing/2014/main" id="{780E5A0C-7104-8A95-7FCA-D82F5AFA51D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229600" cy="11430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 sz="3600">
                <a:latin typeface="Arial" panose="020B0604020202020204" pitchFamily="34" charset="0"/>
              </a:rPr>
              <a:t>Objective: Man the Force </a:t>
            </a:r>
            <a:br>
              <a:rPr lang="en-US" altLang="en-US" sz="3600">
                <a:latin typeface="Arial" panose="020B0604020202020204" pitchFamily="34" charset="0"/>
              </a:rPr>
            </a:br>
            <a:endParaRPr lang="en-US" altLang="en-US" sz="3200">
              <a:latin typeface="Arial" panose="020B0604020202020204" pitchFamily="34" charset="0"/>
            </a:endParaRPr>
          </a:p>
        </p:txBody>
      </p:sp>
      <p:sp>
        <p:nvSpPr>
          <p:cNvPr id="490499" name="Rectangle 3">
            <a:extLst>
              <a:ext uri="{FF2B5EF4-FFF2-40B4-BE49-F238E27FC236}">
                <a16:creationId xmlns:a16="http://schemas.microsoft.com/office/drawing/2014/main" id="{35228269-9ACE-2DDF-85A1-9FE32138A29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95400" y="1371600"/>
            <a:ext cx="662940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algn="ctr"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1pPr>
            <a:lvl2pPr algn="ctr"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2pPr>
            <a:lvl3pPr algn="ctr"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3pPr>
            <a:lvl4pPr algn="ctr"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4pPr>
            <a:lvl5pPr algn="ctr"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5pPr>
            <a:lvl6pPr marL="4572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6pPr>
            <a:lvl7pPr marL="9144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7pPr>
            <a:lvl8pPr marL="1371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8pPr>
            <a:lvl9pPr marL="18288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3200">
                <a:latin typeface="Arial" panose="020B0604020202020204" pitchFamily="34" charset="0"/>
              </a:rPr>
              <a:t>Proposed Measures</a:t>
            </a:r>
            <a:endParaRPr lang="en-US" altLang="en-US" sz="2800">
              <a:latin typeface="Arial" panose="020B0604020202020204" pitchFamily="34" charset="0"/>
            </a:endParaRPr>
          </a:p>
        </p:txBody>
      </p:sp>
      <p:pic>
        <p:nvPicPr>
          <p:cNvPr id="490500" name="Picture 4">
            <a:extLst>
              <a:ext uri="{FF2B5EF4-FFF2-40B4-BE49-F238E27FC236}">
                <a16:creationId xmlns:a16="http://schemas.microsoft.com/office/drawing/2014/main" id="{F3E37EB4-8087-3F2E-8E63-6FEA13897E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2133600"/>
            <a:ext cx="8915400" cy="2932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90501" name="Text Box 5">
            <a:extLst>
              <a:ext uri="{FF2B5EF4-FFF2-40B4-BE49-F238E27FC236}">
                <a16:creationId xmlns:a16="http://schemas.microsoft.com/office/drawing/2014/main" id="{B1E67DCC-4882-7EC1-B50F-5F3D61A52AF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5334000"/>
            <a:ext cx="8153400" cy="1187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2400">
                <a:latin typeface="Arial" panose="020B0604020202020204" pitchFamily="34" charset="0"/>
              </a:rPr>
              <a:t>* Based on the status of each individual measure, a formula is used to calculate the status of the overall objective: 	“</a:t>
            </a:r>
            <a:r>
              <a:rPr lang="en-US" altLang="en-US" sz="2400" b="1">
                <a:solidFill>
                  <a:srgbClr val="00FF00"/>
                </a:solidFill>
                <a:latin typeface="Arial" panose="020B0604020202020204" pitchFamily="34" charset="0"/>
              </a:rPr>
              <a:t>Green</a:t>
            </a:r>
            <a:r>
              <a:rPr lang="en-US" altLang="en-US" sz="2400" b="1">
                <a:latin typeface="Arial" panose="020B0604020202020204" pitchFamily="34" charset="0"/>
              </a:rPr>
              <a:t> – </a:t>
            </a:r>
            <a:r>
              <a:rPr lang="en-US" altLang="en-US" sz="2400" b="1">
                <a:solidFill>
                  <a:srgbClr val="FFCC00"/>
                </a:solidFill>
                <a:latin typeface="Arial" panose="020B0604020202020204" pitchFamily="34" charset="0"/>
              </a:rPr>
              <a:t>Amber</a:t>
            </a:r>
            <a:r>
              <a:rPr lang="en-US" altLang="en-US" sz="2400" b="1">
                <a:latin typeface="Arial" panose="020B0604020202020204" pitchFamily="34" charset="0"/>
              </a:rPr>
              <a:t> – </a:t>
            </a:r>
            <a:r>
              <a:rPr lang="en-US" altLang="en-US" sz="2400" b="1">
                <a:solidFill>
                  <a:srgbClr val="FF3300"/>
                </a:solidFill>
                <a:latin typeface="Arial" panose="020B0604020202020204" pitchFamily="34" charset="0"/>
              </a:rPr>
              <a:t>Red</a:t>
            </a:r>
            <a:r>
              <a:rPr lang="en-US" altLang="en-US" sz="2400">
                <a:latin typeface="Arial" panose="020B0604020202020204" pitchFamily="34" charset="0"/>
              </a:rPr>
              <a:t>”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9954" name="Rectangle 2">
            <a:extLst>
              <a:ext uri="{FF2B5EF4-FFF2-40B4-BE49-F238E27FC236}">
                <a16:creationId xmlns:a16="http://schemas.microsoft.com/office/drawing/2014/main" id="{B653BA93-2390-6DB3-F135-DD8C6E9F3B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n-US" altLang="en-US"/>
          </a:p>
        </p:txBody>
      </p:sp>
      <p:sp>
        <p:nvSpPr>
          <p:cNvPr id="509955" name="Rectangle 3">
            <a:extLst>
              <a:ext uri="{FF2B5EF4-FFF2-40B4-BE49-F238E27FC236}">
                <a16:creationId xmlns:a16="http://schemas.microsoft.com/office/drawing/2014/main" id="{266E23B5-6CBD-619E-84E1-F65207A10466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-299244" y="1166019"/>
            <a:ext cx="1084263" cy="428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75" tIns="46038" rIns="92075" bIns="46038"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en-US" sz="1100" b="1">
                <a:latin typeface="Arial" panose="020B0604020202020204" pitchFamily="34" charset="0"/>
              </a:rPr>
              <a:t>Stakeholder/Customers</a:t>
            </a:r>
          </a:p>
        </p:txBody>
      </p:sp>
      <p:sp>
        <p:nvSpPr>
          <p:cNvPr id="509956" name="Rectangle 4">
            <a:extLst>
              <a:ext uri="{FF2B5EF4-FFF2-40B4-BE49-F238E27FC236}">
                <a16:creationId xmlns:a16="http://schemas.microsoft.com/office/drawing/2014/main" id="{7C759FCE-030B-4FDC-64B5-F21D32A018F5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-621506" y="3318669"/>
            <a:ext cx="1730375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75" tIns="46038" rIns="92075" bIns="46038"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en-US" sz="1200" b="1">
                <a:latin typeface="Arial" panose="020B0604020202020204" pitchFamily="34" charset="0"/>
              </a:rPr>
              <a:t>Internal Processes</a:t>
            </a:r>
          </a:p>
        </p:txBody>
      </p:sp>
      <p:sp>
        <p:nvSpPr>
          <p:cNvPr id="509957" name="Rectangle 5">
            <a:extLst>
              <a:ext uri="{FF2B5EF4-FFF2-40B4-BE49-F238E27FC236}">
                <a16:creationId xmlns:a16="http://schemas.microsoft.com/office/drawing/2014/main" id="{31C0DCAE-0622-7AE7-2239-ADDDF077A076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-240506" y="5193506"/>
            <a:ext cx="909638" cy="428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75" tIns="46038" rIns="92075" bIns="46038"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en-US" sz="1100" b="1">
                <a:latin typeface="Arial" panose="020B0604020202020204" pitchFamily="34" charset="0"/>
              </a:rPr>
              <a:t>Learning &amp; Growth</a:t>
            </a:r>
          </a:p>
        </p:txBody>
      </p:sp>
      <p:sp>
        <p:nvSpPr>
          <p:cNvPr id="509958" name="Rectangle 6">
            <a:extLst>
              <a:ext uri="{FF2B5EF4-FFF2-40B4-BE49-F238E27FC236}">
                <a16:creationId xmlns:a16="http://schemas.microsoft.com/office/drawing/2014/main" id="{2E3A5747-11E7-39D8-C221-C384220E6645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-327025" y="6118225"/>
            <a:ext cx="1219200" cy="260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75" tIns="46038" rIns="92075" bIns="46038"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en-US" sz="1100" b="1">
                <a:latin typeface="Arial" panose="020B0604020202020204" pitchFamily="34" charset="0"/>
              </a:rPr>
              <a:t>Resources</a:t>
            </a:r>
          </a:p>
        </p:txBody>
      </p:sp>
      <p:sp>
        <p:nvSpPr>
          <p:cNvPr id="509959" name="Rectangle 7">
            <a:extLst>
              <a:ext uri="{FF2B5EF4-FFF2-40B4-BE49-F238E27FC236}">
                <a16:creationId xmlns:a16="http://schemas.microsoft.com/office/drawing/2014/main" id="{097EB9CF-9F4F-FCF5-DC6F-277F259D7B3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828800"/>
            <a:ext cx="8229600" cy="3200400"/>
          </a:xfrm>
          <a:prstGeom prst="rect">
            <a:avLst/>
          </a:prstGeom>
          <a:solidFill>
            <a:srgbClr val="33CCCC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>
              <a:lnSpc>
                <a:spcPct val="90000"/>
              </a:lnSpc>
            </a:pPr>
            <a:endParaRPr lang="en-AU" altLang="en-US" sz="1200" b="1" i="1">
              <a:latin typeface="Helvetica" panose="020B0604020202020204" pitchFamily="34" charset="0"/>
            </a:endParaRPr>
          </a:p>
        </p:txBody>
      </p:sp>
      <p:sp>
        <p:nvSpPr>
          <p:cNvPr id="509960" name="Rectangle 8">
            <a:extLst>
              <a:ext uri="{FF2B5EF4-FFF2-40B4-BE49-F238E27FC236}">
                <a16:creationId xmlns:a16="http://schemas.microsoft.com/office/drawing/2014/main" id="{E1BE9186-BAA6-F53F-624F-BC860BB07C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5791200"/>
            <a:ext cx="8229600" cy="838200"/>
          </a:xfrm>
          <a:prstGeom prst="rect">
            <a:avLst/>
          </a:prstGeom>
          <a:solidFill>
            <a:srgbClr val="99FF99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spcBef>
                <a:spcPct val="35000"/>
              </a:spcBef>
            </a:pPr>
            <a:endParaRPr lang="en-AU" altLang="en-US" sz="1000">
              <a:latin typeface="Helvetica" panose="020B0604020202020204" pitchFamily="34" charset="0"/>
            </a:endParaRPr>
          </a:p>
        </p:txBody>
      </p:sp>
      <p:sp>
        <p:nvSpPr>
          <p:cNvPr id="509961" name="Rectangle 9">
            <a:extLst>
              <a:ext uri="{FF2B5EF4-FFF2-40B4-BE49-F238E27FC236}">
                <a16:creationId xmlns:a16="http://schemas.microsoft.com/office/drawing/2014/main" id="{DDE2A397-B70C-C0FB-D509-61AD60053D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990600"/>
            <a:ext cx="8229600" cy="762000"/>
          </a:xfrm>
          <a:prstGeom prst="rect">
            <a:avLst/>
          </a:prstGeom>
          <a:solidFill>
            <a:srgbClr val="99FF99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spcBef>
                <a:spcPct val="35000"/>
              </a:spcBef>
            </a:pPr>
            <a:endParaRPr lang="en-AU" altLang="en-US" sz="1000">
              <a:latin typeface="Helvetica" panose="020B0604020202020204" pitchFamily="34" charset="0"/>
            </a:endParaRPr>
          </a:p>
        </p:txBody>
      </p:sp>
      <p:sp>
        <p:nvSpPr>
          <p:cNvPr id="509962" name="Rectangle 10">
            <a:extLst>
              <a:ext uri="{FF2B5EF4-FFF2-40B4-BE49-F238E27FC236}">
                <a16:creationId xmlns:a16="http://schemas.microsoft.com/office/drawing/2014/main" id="{D2B79BC1-B5AE-4A06-7C47-BF0A246324B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5105400"/>
            <a:ext cx="8229600" cy="609600"/>
          </a:xfrm>
          <a:prstGeom prst="rect">
            <a:avLst/>
          </a:prstGeom>
          <a:solidFill>
            <a:srgbClr val="66CCFF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09963" name="Text Box 11">
            <a:extLst>
              <a:ext uri="{FF2B5EF4-FFF2-40B4-BE49-F238E27FC236}">
                <a16:creationId xmlns:a16="http://schemas.microsoft.com/office/drawing/2014/main" id="{E1091BA8-5F8B-C84B-164A-71374B2C6D0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5105400"/>
            <a:ext cx="116205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bg2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en-US" sz="1200" b="1">
                <a:latin typeface="Helvetica" panose="020B0604020202020204" pitchFamily="34" charset="0"/>
              </a:rPr>
              <a:t>People</a:t>
            </a:r>
            <a:endParaRPr lang="en-AU" altLang="en-US" sz="1200" b="1">
              <a:latin typeface="Helvetica" panose="020B0604020202020204" pitchFamily="34" charset="0"/>
            </a:endParaRPr>
          </a:p>
        </p:txBody>
      </p:sp>
      <p:sp>
        <p:nvSpPr>
          <p:cNvPr id="509964" name="Rectangle 12">
            <a:extLst>
              <a:ext uri="{FF2B5EF4-FFF2-40B4-BE49-F238E27FC236}">
                <a16:creationId xmlns:a16="http://schemas.microsoft.com/office/drawing/2014/main" id="{3263372B-6C1B-B904-621C-506A107D8F6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57600" y="4724400"/>
            <a:ext cx="1981200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lnSpc>
                <a:spcPct val="65000"/>
              </a:lnSpc>
              <a:spcBef>
                <a:spcPct val="50000"/>
              </a:spcBef>
            </a:pPr>
            <a:r>
              <a:rPr lang="en-US" altLang="en-US" sz="1400" b="1">
                <a:latin typeface="Arial" panose="020B0604020202020204" pitchFamily="34" charset="0"/>
              </a:rPr>
              <a:t>Transform The Force</a:t>
            </a:r>
          </a:p>
          <a:p>
            <a:pPr algn="ctr">
              <a:lnSpc>
                <a:spcPct val="65000"/>
              </a:lnSpc>
              <a:spcBef>
                <a:spcPct val="50000"/>
              </a:spcBef>
            </a:pPr>
            <a:endParaRPr lang="en-US" altLang="en-US" sz="1400" b="1">
              <a:latin typeface="Arial" panose="020B0604020202020204" pitchFamily="34" charset="0"/>
            </a:endParaRPr>
          </a:p>
        </p:txBody>
      </p:sp>
      <p:sp>
        <p:nvSpPr>
          <p:cNvPr id="509965" name="Rectangle 13">
            <a:extLst>
              <a:ext uri="{FF2B5EF4-FFF2-40B4-BE49-F238E27FC236}">
                <a16:creationId xmlns:a16="http://schemas.microsoft.com/office/drawing/2014/main" id="{1582E3FC-70ED-7B28-1262-BE2DB5B3CD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381000"/>
            <a:ext cx="8229600" cy="609600"/>
          </a:xfrm>
          <a:prstGeom prst="rect">
            <a:avLst/>
          </a:prstGeom>
          <a:solidFill>
            <a:srgbClr val="FBFFB3"/>
          </a:solidFill>
          <a:ln w="12700">
            <a:solidFill>
              <a:schemeClr val="bg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 anchorCtr="1"/>
          <a:lstStyle/>
          <a:p>
            <a:pPr>
              <a:buFontTx/>
              <a:buChar char="•"/>
            </a:pPr>
            <a:r>
              <a:rPr lang="en-US" altLang="en-US" sz="1000" b="1">
                <a:latin typeface="Arial" panose="020B0604020202020204" pitchFamily="34" charset="0"/>
              </a:rPr>
              <a:t> Federal:</a:t>
            </a:r>
            <a:r>
              <a:rPr lang="en-US" altLang="en-US" sz="1000">
                <a:latin typeface="Arial" panose="020B0604020202020204" pitchFamily="34" charset="0"/>
              </a:rPr>
              <a:t> Maintain mission ready units and guardsmen available to mobilize in support of the National Military Strategy.</a:t>
            </a:r>
          </a:p>
          <a:p>
            <a:pPr>
              <a:buFontTx/>
              <a:buChar char="•"/>
            </a:pPr>
            <a:r>
              <a:rPr lang="en-US" altLang="en-US" sz="1000" b="1">
                <a:latin typeface="Arial" panose="020B0604020202020204" pitchFamily="34" charset="0"/>
              </a:rPr>
              <a:t> State:</a:t>
            </a:r>
            <a:r>
              <a:rPr lang="en-US" altLang="en-US" sz="1000">
                <a:latin typeface="Arial" panose="020B0604020202020204" pitchFamily="34" charset="0"/>
              </a:rPr>
              <a:t> Provide ready forces to protect life and property, and to preserve peace, order, and public safety when directed by the governor.</a:t>
            </a:r>
          </a:p>
          <a:p>
            <a:pPr>
              <a:buFontTx/>
              <a:buChar char="•"/>
            </a:pPr>
            <a:r>
              <a:rPr lang="en-US" altLang="en-US" sz="1000" b="1">
                <a:latin typeface="Arial" panose="020B0604020202020204" pitchFamily="34" charset="0"/>
              </a:rPr>
              <a:t> Community:</a:t>
            </a:r>
            <a:r>
              <a:rPr lang="en-US" altLang="en-US" sz="1000">
                <a:latin typeface="Arial" panose="020B0604020202020204" pitchFamily="34" charset="0"/>
              </a:rPr>
              <a:t> Participate in local, state, and national programs that add value to our families, employers, and communities.  </a:t>
            </a:r>
            <a:endParaRPr lang="en-AU" altLang="en-US" sz="1000" b="1">
              <a:latin typeface="Arial" panose="020B0604020202020204" pitchFamily="34" charset="0"/>
            </a:endParaRPr>
          </a:p>
        </p:txBody>
      </p:sp>
      <p:sp>
        <p:nvSpPr>
          <p:cNvPr id="509966" name="Oval 14">
            <a:extLst>
              <a:ext uri="{FF2B5EF4-FFF2-40B4-BE49-F238E27FC236}">
                <a16:creationId xmlns:a16="http://schemas.microsoft.com/office/drawing/2014/main" id="{CF7F5328-3C9A-9A1C-7A56-55C902FBC88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29400" y="4343400"/>
            <a:ext cx="1905000" cy="533400"/>
          </a:xfrm>
          <a:prstGeom prst="ellipse">
            <a:avLst/>
          </a:prstGeom>
          <a:solidFill>
            <a:srgbClr val="FFFF00"/>
          </a:solidFill>
          <a:ln w="12700">
            <a:solidFill>
              <a:schemeClr val="bg2"/>
            </a:solidFill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 anchorCtr="1"/>
          <a:lstStyle/>
          <a:p>
            <a:pPr algn="ctr">
              <a:spcBef>
                <a:spcPct val="35000"/>
              </a:spcBef>
            </a:pPr>
            <a:r>
              <a:rPr lang="en-US" altLang="en-US" sz="1200" b="1">
                <a:latin typeface="Helvetica" panose="020B0604020202020204" pitchFamily="34" charset="0"/>
              </a:rPr>
              <a:t>Improve Business Practices</a:t>
            </a:r>
          </a:p>
        </p:txBody>
      </p:sp>
      <p:sp>
        <p:nvSpPr>
          <p:cNvPr id="509967" name="Oval 15">
            <a:extLst>
              <a:ext uri="{FF2B5EF4-FFF2-40B4-BE49-F238E27FC236}">
                <a16:creationId xmlns:a16="http://schemas.microsoft.com/office/drawing/2014/main" id="{A0CF8AE3-8C52-F361-53C6-EDD6288B55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10200" y="2743200"/>
            <a:ext cx="1447800" cy="609600"/>
          </a:xfrm>
          <a:prstGeom prst="ellipse">
            <a:avLst/>
          </a:prstGeom>
          <a:solidFill>
            <a:srgbClr val="FFFF00"/>
          </a:solidFill>
          <a:ln w="12700" algn="ctr">
            <a:solidFill>
              <a:schemeClr val="bg2"/>
            </a:solidFill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 anchorCtr="1"/>
          <a:lstStyle/>
          <a:p>
            <a:pPr algn="ctr">
              <a:spcBef>
                <a:spcPct val="35000"/>
              </a:spcBef>
            </a:pPr>
            <a:r>
              <a:rPr lang="en-US" altLang="en-US" sz="1200" b="1">
                <a:latin typeface="Helvetica" panose="020B0604020202020204" pitchFamily="34" charset="0"/>
              </a:rPr>
              <a:t>Equip &amp; Sustain The Force</a:t>
            </a:r>
          </a:p>
        </p:txBody>
      </p:sp>
      <p:sp>
        <p:nvSpPr>
          <p:cNvPr id="509968" name="Oval 16">
            <a:extLst>
              <a:ext uri="{FF2B5EF4-FFF2-40B4-BE49-F238E27FC236}">
                <a16:creationId xmlns:a16="http://schemas.microsoft.com/office/drawing/2014/main" id="{0D091F27-872C-79F3-6E0E-71E7E9B2B5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990600" y="5181600"/>
            <a:ext cx="1600200" cy="434975"/>
          </a:xfrm>
          <a:prstGeom prst="ellipse">
            <a:avLst/>
          </a:prstGeom>
          <a:solidFill>
            <a:srgbClr val="FF0000"/>
          </a:solidFill>
          <a:ln w="12700" algn="ctr">
            <a:solidFill>
              <a:schemeClr val="bg2"/>
            </a:solidFill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 anchorCtr="1"/>
          <a:lstStyle/>
          <a:p>
            <a:pPr algn="ctr">
              <a:spcBef>
                <a:spcPct val="35000"/>
              </a:spcBef>
            </a:pPr>
            <a:r>
              <a:rPr lang="en-US" altLang="en-US" sz="1200" b="1">
                <a:latin typeface="Helvetica" panose="020B0604020202020204" pitchFamily="34" charset="0"/>
              </a:rPr>
              <a:t>Enhance Well Being</a:t>
            </a:r>
          </a:p>
        </p:txBody>
      </p:sp>
      <p:sp>
        <p:nvSpPr>
          <p:cNvPr id="509969" name="Oval 17">
            <a:extLst>
              <a:ext uri="{FF2B5EF4-FFF2-40B4-BE49-F238E27FC236}">
                <a16:creationId xmlns:a16="http://schemas.microsoft.com/office/drawing/2014/main" id="{F0E24BFA-812C-9374-E141-A361CAFEAC7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71800" y="5181600"/>
            <a:ext cx="1447800" cy="434975"/>
          </a:xfrm>
          <a:prstGeom prst="ellipse">
            <a:avLst/>
          </a:prstGeom>
          <a:solidFill>
            <a:srgbClr val="FF0000"/>
          </a:solidFill>
          <a:ln w="12700" algn="ctr">
            <a:solidFill>
              <a:schemeClr val="bg2"/>
            </a:solidFill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 anchorCtr="1"/>
          <a:lstStyle/>
          <a:p>
            <a:pPr algn="ctr">
              <a:spcBef>
                <a:spcPct val="35000"/>
              </a:spcBef>
            </a:pPr>
            <a:r>
              <a:rPr lang="en-US" altLang="en-US" sz="1200" b="1">
                <a:latin typeface="Helvetica" panose="020B0604020202020204" pitchFamily="34" charset="0"/>
              </a:rPr>
              <a:t>Provide Recognition</a:t>
            </a:r>
          </a:p>
        </p:txBody>
      </p:sp>
      <p:sp>
        <p:nvSpPr>
          <p:cNvPr id="509970" name="Oval 18">
            <a:extLst>
              <a:ext uri="{FF2B5EF4-FFF2-40B4-BE49-F238E27FC236}">
                <a16:creationId xmlns:a16="http://schemas.microsoft.com/office/drawing/2014/main" id="{917DF852-F5D6-3B7B-9A18-510DEED1FCF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14600" y="3505200"/>
            <a:ext cx="1585913" cy="533400"/>
          </a:xfrm>
          <a:prstGeom prst="ellipse">
            <a:avLst/>
          </a:prstGeom>
          <a:solidFill>
            <a:srgbClr val="FF0000"/>
          </a:solidFill>
          <a:ln w="12700">
            <a:solidFill>
              <a:schemeClr val="bg2"/>
            </a:solidFill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 anchorCtr="1"/>
          <a:lstStyle/>
          <a:p>
            <a:pPr algn="ctr">
              <a:spcBef>
                <a:spcPct val="35000"/>
              </a:spcBef>
            </a:pPr>
            <a:r>
              <a:rPr lang="en-US" altLang="en-US" sz="1200" b="1">
                <a:latin typeface="Helvetica" panose="020B0604020202020204" pitchFamily="34" charset="0"/>
              </a:rPr>
              <a:t>Provide Infrastructure</a:t>
            </a:r>
          </a:p>
        </p:txBody>
      </p:sp>
      <p:sp>
        <p:nvSpPr>
          <p:cNvPr id="509971" name="Oval 19">
            <a:extLst>
              <a:ext uri="{FF2B5EF4-FFF2-40B4-BE49-F238E27FC236}">
                <a16:creationId xmlns:a16="http://schemas.microsoft.com/office/drawing/2014/main" id="{C66BA9F0-DF4D-5BDC-A94C-B8720C983B5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14600" y="2590800"/>
            <a:ext cx="1295400" cy="609600"/>
          </a:xfrm>
          <a:prstGeom prst="ellipse">
            <a:avLst/>
          </a:prstGeom>
          <a:solidFill>
            <a:srgbClr val="FFFF00"/>
          </a:solidFill>
          <a:ln w="12700" algn="ctr">
            <a:solidFill>
              <a:schemeClr val="bg2"/>
            </a:solidFill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 anchorCtr="1"/>
          <a:lstStyle/>
          <a:p>
            <a:pPr algn="ctr">
              <a:spcBef>
                <a:spcPct val="35000"/>
              </a:spcBef>
            </a:pPr>
            <a:r>
              <a:rPr lang="en-US" altLang="en-US" sz="1200" b="1">
                <a:latin typeface="Helvetica" panose="020B0604020202020204" pitchFamily="34" charset="0"/>
              </a:rPr>
              <a:t>Train The Force</a:t>
            </a:r>
          </a:p>
        </p:txBody>
      </p:sp>
      <p:sp>
        <p:nvSpPr>
          <p:cNvPr id="509972" name="Oval 20">
            <a:extLst>
              <a:ext uri="{FF2B5EF4-FFF2-40B4-BE49-F238E27FC236}">
                <a16:creationId xmlns:a16="http://schemas.microsoft.com/office/drawing/2014/main" id="{342A29C8-3800-4F00-74ED-18730D5114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6200" y="2209800"/>
            <a:ext cx="1447800" cy="533400"/>
          </a:xfrm>
          <a:prstGeom prst="ellipse">
            <a:avLst/>
          </a:prstGeom>
          <a:solidFill>
            <a:srgbClr val="FFFF00"/>
          </a:solidFill>
          <a:ln w="12700" algn="ctr">
            <a:solidFill>
              <a:schemeClr val="bg2"/>
            </a:solidFill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 anchorCtr="1"/>
          <a:lstStyle/>
          <a:p>
            <a:pPr algn="ctr">
              <a:spcBef>
                <a:spcPct val="35000"/>
              </a:spcBef>
            </a:pPr>
            <a:r>
              <a:rPr lang="en-US" altLang="en-US" sz="1200" b="1">
                <a:latin typeface="Helvetica" panose="020B0604020202020204" pitchFamily="34" charset="0"/>
              </a:rPr>
              <a:t>Man The Force</a:t>
            </a:r>
          </a:p>
        </p:txBody>
      </p:sp>
      <p:sp>
        <p:nvSpPr>
          <p:cNvPr id="509973" name="Oval 21">
            <a:extLst>
              <a:ext uri="{FF2B5EF4-FFF2-40B4-BE49-F238E27FC236}">
                <a16:creationId xmlns:a16="http://schemas.microsoft.com/office/drawing/2014/main" id="{4AA68637-85F1-6EAF-F298-DC26D8844E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14600" y="5867400"/>
            <a:ext cx="1828800" cy="685800"/>
          </a:xfrm>
          <a:prstGeom prst="ellipse">
            <a:avLst/>
          </a:prstGeom>
          <a:solidFill>
            <a:srgbClr val="00FF00"/>
          </a:solidFill>
          <a:ln w="12700" algn="ctr">
            <a:solidFill>
              <a:schemeClr val="bg2"/>
            </a:solidFill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 anchorCtr="1"/>
          <a:lstStyle/>
          <a:p>
            <a:pPr algn="ctr">
              <a:lnSpc>
                <a:spcPct val="80000"/>
              </a:lnSpc>
              <a:spcBef>
                <a:spcPct val="35000"/>
              </a:spcBef>
            </a:pPr>
            <a:r>
              <a:rPr lang="en-US" altLang="en-US" sz="1200" b="1">
                <a:latin typeface="Helvetica" panose="020B0604020202020204" pitchFamily="34" charset="0"/>
              </a:rPr>
              <a:t> Secure Resources to be Relevant</a:t>
            </a:r>
          </a:p>
        </p:txBody>
      </p:sp>
      <p:sp>
        <p:nvSpPr>
          <p:cNvPr id="509974" name="Oval 22">
            <a:extLst>
              <a:ext uri="{FF2B5EF4-FFF2-40B4-BE49-F238E27FC236}">
                <a16:creationId xmlns:a16="http://schemas.microsoft.com/office/drawing/2014/main" id="{E92208BE-5DFA-5844-2DF5-A76BB8E9656F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8200" y="2133600"/>
            <a:ext cx="6248400" cy="2362200"/>
          </a:xfrm>
          <a:prstGeom prst="ellips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7" tIns="44450" rIns="90487" bIns="44450" anchor="ctr"/>
          <a:lstStyle/>
          <a:p>
            <a:endParaRPr lang="en-US"/>
          </a:p>
        </p:txBody>
      </p:sp>
      <p:sp>
        <p:nvSpPr>
          <p:cNvPr id="509975" name="Oval 23">
            <a:extLst>
              <a:ext uri="{FF2B5EF4-FFF2-40B4-BE49-F238E27FC236}">
                <a16:creationId xmlns:a16="http://schemas.microsoft.com/office/drawing/2014/main" id="{94DAE0C6-072F-B001-B059-320B6DF45C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57400" y="2133600"/>
            <a:ext cx="6324600" cy="2362200"/>
          </a:xfrm>
          <a:prstGeom prst="ellips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rgbClr val="6FA399"/>
                  </a:outerShdw>
                </a:effectLst>
              </a14:hiddenEffects>
            </a:ext>
          </a:extLst>
        </p:spPr>
        <p:txBody>
          <a:bodyPr wrap="none" lIns="90487" tIns="44450" rIns="90487" bIns="44450" anchor="ctr"/>
          <a:lstStyle/>
          <a:p>
            <a:endParaRPr lang="en-US"/>
          </a:p>
        </p:txBody>
      </p:sp>
      <p:sp>
        <p:nvSpPr>
          <p:cNvPr id="509976" name="Text Box 24">
            <a:extLst>
              <a:ext uri="{FF2B5EF4-FFF2-40B4-BE49-F238E27FC236}">
                <a16:creationId xmlns:a16="http://schemas.microsoft.com/office/drawing/2014/main" id="{C1E40405-CBC9-9023-1D19-6520BF6E91F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90600" y="3124200"/>
            <a:ext cx="1066800" cy="280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7" tIns="44450" rIns="90487" bIns="44450" anchor="b">
            <a:spAutoFit/>
          </a:bodyPr>
          <a:lstStyle/>
          <a:p>
            <a:pPr>
              <a:lnSpc>
                <a:spcPct val="90000"/>
              </a:lnSpc>
            </a:pPr>
            <a:r>
              <a:rPr lang="en-US" altLang="en-US" sz="1400" b="1">
                <a:latin typeface="Helvetica" panose="020B0604020202020204" pitchFamily="34" charset="0"/>
              </a:rPr>
              <a:t>Readiness</a:t>
            </a:r>
          </a:p>
        </p:txBody>
      </p:sp>
      <p:sp>
        <p:nvSpPr>
          <p:cNvPr id="509977" name="Text Box 25">
            <a:extLst>
              <a:ext uri="{FF2B5EF4-FFF2-40B4-BE49-F238E27FC236}">
                <a16:creationId xmlns:a16="http://schemas.microsoft.com/office/drawing/2014/main" id="{08BAC67E-00C5-1CB7-8729-13437713208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86600" y="3124200"/>
            <a:ext cx="1304925" cy="280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7" tIns="44450" rIns="90487" bIns="44450" anchor="b">
            <a:spAutoFit/>
          </a:bodyPr>
          <a:lstStyle/>
          <a:p>
            <a:pPr>
              <a:lnSpc>
                <a:spcPct val="90000"/>
              </a:lnSpc>
            </a:pPr>
            <a:r>
              <a:rPr lang="en-US" altLang="en-US" sz="1400" b="1">
                <a:latin typeface="Helvetica" panose="020B0604020202020204" pitchFamily="34" charset="0"/>
              </a:rPr>
              <a:t>Communities</a:t>
            </a:r>
          </a:p>
        </p:txBody>
      </p:sp>
      <p:sp>
        <p:nvSpPr>
          <p:cNvPr id="509978" name="Oval 26">
            <a:extLst>
              <a:ext uri="{FF2B5EF4-FFF2-40B4-BE49-F238E27FC236}">
                <a16:creationId xmlns:a16="http://schemas.microsoft.com/office/drawing/2014/main" id="{937E3731-F08F-7193-6EAD-B49B9409013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09800" y="1066800"/>
            <a:ext cx="1828800" cy="609600"/>
          </a:xfrm>
          <a:prstGeom prst="ellipse">
            <a:avLst/>
          </a:prstGeom>
          <a:solidFill>
            <a:srgbClr val="FFFF00"/>
          </a:solidFill>
          <a:ln w="12700" algn="ctr">
            <a:solidFill>
              <a:schemeClr val="bg2"/>
            </a:solidFill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 anchorCtr="1"/>
          <a:lstStyle/>
          <a:p>
            <a:pPr algn="ctr">
              <a:spcBef>
                <a:spcPct val="35000"/>
              </a:spcBef>
            </a:pPr>
            <a:r>
              <a:rPr lang="en-US" altLang="en-US" sz="1200" b="1">
                <a:latin typeface="Helvetica" panose="020B0604020202020204" pitchFamily="34" charset="0"/>
              </a:rPr>
              <a:t>Provide</a:t>
            </a:r>
          </a:p>
          <a:p>
            <a:pPr algn="ctr">
              <a:spcBef>
                <a:spcPct val="35000"/>
              </a:spcBef>
            </a:pPr>
            <a:r>
              <a:rPr lang="en-US" altLang="en-US" sz="1200" b="1">
                <a:latin typeface="Helvetica" panose="020B0604020202020204" pitchFamily="34" charset="0"/>
              </a:rPr>
              <a:t>Ready Forces</a:t>
            </a:r>
          </a:p>
        </p:txBody>
      </p:sp>
      <p:sp>
        <p:nvSpPr>
          <p:cNvPr id="509979" name="Oval 27">
            <a:extLst>
              <a:ext uri="{FF2B5EF4-FFF2-40B4-BE49-F238E27FC236}">
                <a16:creationId xmlns:a16="http://schemas.microsoft.com/office/drawing/2014/main" id="{9EBF269F-AA49-C833-D2E2-5E65F4C65E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76800" y="1066800"/>
            <a:ext cx="2590800" cy="609600"/>
          </a:xfrm>
          <a:prstGeom prst="ellipse">
            <a:avLst/>
          </a:prstGeom>
          <a:solidFill>
            <a:srgbClr val="FF0000"/>
          </a:solidFill>
          <a:ln w="12700" algn="ctr">
            <a:solidFill>
              <a:schemeClr val="bg2"/>
            </a:solidFill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 anchorCtr="1"/>
          <a:lstStyle/>
          <a:p>
            <a:pPr algn="ctr">
              <a:spcBef>
                <a:spcPct val="35000"/>
              </a:spcBef>
            </a:pPr>
            <a:r>
              <a:rPr lang="en-US" altLang="en-US" sz="1200" b="1">
                <a:latin typeface="Helvetica" panose="020B0604020202020204" pitchFamily="34" charset="0"/>
              </a:rPr>
              <a:t>Military Assistance to Civil Authorities (MACA) &amp; Homeland Security</a:t>
            </a:r>
          </a:p>
        </p:txBody>
      </p:sp>
      <p:sp>
        <p:nvSpPr>
          <p:cNvPr id="509980" name="Rectangle 28">
            <a:extLst>
              <a:ext uri="{FF2B5EF4-FFF2-40B4-BE49-F238E27FC236}">
                <a16:creationId xmlns:a16="http://schemas.microsoft.com/office/drawing/2014/main" id="{E2E36EFD-5ADA-FBD6-1922-8325549C6C63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-221457" y="526257"/>
            <a:ext cx="1008063" cy="260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75" tIns="46038" rIns="92075" bIns="46038"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en-US" sz="1100" b="1">
                <a:latin typeface="Arial" panose="020B0604020202020204" pitchFamily="34" charset="0"/>
              </a:rPr>
              <a:t>  Mission</a:t>
            </a:r>
          </a:p>
        </p:txBody>
      </p:sp>
      <p:sp>
        <p:nvSpPr>
          <p:cNvPr id="509981" name="Oval 29">
            <a:extLst>
              <a:ext uri="{FF2B5EF4-FFF2-40B4-BE49-F238E27FC236}">
                <a16:creationId xmlns:a16="http://schemas.microsoft.com/office/drawing/2014/main" id="{8D8C95F0-4058-51DE-EE2B-76108BE38D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38800" y="5867400"/>
            <a:ext cx="1676400" cy="609600"/>
          </a:xfrm>
          <a:prstGeom prst="ellipse">
            <a:avLst/>
          </a:prstGeom>
          <a:solidFill>
            <a:srgbClr val="FFFF00"/>
          </a:solidFill>
          <a:ln w="12700" algn="ctr">
            <a:solidFill>
              <a:schemeClr val="bg2"/>
            </a:solidFill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 anchorCtr="1"/>
          <a:lstStyle/>
          <a:p>
            <a:pPr algn="ctr">
              <a:spcBef>
                <a:spcPct val="35000"/>
              </a:spcBef>
            </a:pPr>
            <a:r>
              <a:rPr lang="en-US" altLang="en-US" sz="1200" b="1">
                <a:latin typeface="Helvetica" panose="020B0604020202020204" pitchFamily="34" charset="0"/>
              </a:rPr>
              <a:t>Effectively Manage Resources</a:t>
            </a:r>
          </a:p>
        </p:txBody>
      </p:sp>
      <p:sp>
        <p:nvSpPr>
          <p:cNvPr id="509982" name="Oval 30">
            <a:extLst>
              <a:ext uri="{FF2B5EF4-FFF2-40B4-BE49-F238E27FC236}">
                <a16:creationId xmlns:a16="http://schemas.microsoft.com/office/drawing/2014/main" id="{610F4861-3A8D-AF52-1D09-810CAE68051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77000" y="5181600"/>
            <a:ext cx="2057400" cy="434975"/>
          </a:xfrm>
          <a:prstGeom prst="ellipse">
            <a:avLst/>
          </a:prstGeom>
          <a:solidFill>
            <a:srgbClr val="FFFF00"/>
          </a:solidFill>
          <a:ln w="12700" algn="ctr">
            <a:solidFill>
              <a:schemeClr val="bg2"/>
            </a:solidFill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 anchorCtr="1"/>
          <a:lstStyle/>
          <a:p>
            <a:pPr algn="ctr">
              <a:spcBef>
                <a:spcPct val="35000"/>
              </a:spcBef>
            </a:pPr>
            <a:r>
              <a:rPr lang="en-US" altLang="en-US" sz="1200" b="1">
                <a:latin typeface="Helvetica" panose="020B0604020202020204" pitchFamily="34" charset="0"/>
              </a:rPr>
              <a:t>Improve Employer Relations</a:t>
            </a:r>
          </a:p>
        </p:txBody>
      </p:sp>
      <p:sp>
        <p:nvSpPr>
          <p:cNvPr id="509983" name="Oval 31">
            <a:extLst>
              <a:ext uri="{FF2B5EF4-FFF2-40B4-BE49-F238E27FC236}">
                <a16:creationId xmlns:a16="http://schemas.microsoft.com/office/drawing/2014/main" id="{01E87FC4-B6D9-019A-FD93-BB71A2090D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48200" y="5181600"/>
            <a:ext cx="1752600" cy="434975"/>
          </a:xfrm>
          <a:prstGeom prst="ellipse">
            <a:avLst/>
          </a:prstGeom>
          <a:solidFill>
            <a:srgbClr val="FF0000"/>
          </a:solidFill>
          <a:ln w="12700" algn="ctr">
            <a:solidFill>
              <a:schemeClr val="bg2"/>
            </a:solidFill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 anchorCtr="1"/>
          <a:lstStyle/>
          <a:p>
            <a:pPr algn="ctr">
              <a:spcBef>
                <a:spcPct val="35000"/>
              </a:spcBef>
            </a:pPr>
            <a:r>
              <a:rPr lang="en-US" altLang="en-US" sz="1200" b="1">
                <a:latin typeface="Helvetica" panose="020B0604020202020204" pitchFamily="34" charset="0"/>
              </a:rPr>
              <a:t>Develop Leaders for the Future </a:t>
            </a:r>
          </a:p>
        </p:txBody>
      </p:sp>
      <p:sp>
        <p:nvSpPr>
          <p:cNvPr id="509984" name="Oval 32">
            <a:extLst>
              <a:ext uri="{FF2B5EF4-FFF2-40B4-BE49-F238E27FC236}">
                <a16:creationId xmlns:a16="http://schemas.microsoft.com/office/drawing/2014/main" id="{682687BC-8F4E-F4F5-4981-6232D2CEB03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19600" y="3276600"/>
            <a:ext cx="1676400" cy="990600"/>
          </a:xfrm>
          <a:prstGeom prst="ellipse">
            <a:avLst/>
          </a:prstGeom>
          <a:solidFill>
            <a:srgbClr val="00FF00"/>
          </a:solidFill>
          <a:ln w="12700" algn="ctr">
            <a:solidFill>
              <a:schemeClr val="bg2"/>
            </a:solidFill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 anchorCtr="1"/>
          <a:lstStyle/>
          <a:p>
            <a:pPr algn="ctr">
              <a:lnSpc>
                <a:spcPct val="80000"/>
              </a:lnSpc>
              <a:spcBef>
                <a:spcPct val="35000"/>
              </a:spcBef>
            </a:pPr>
            <a:r>
              <a:rPr lang="en-US" altLang="en-US" sz="1200" b="1">
                <a:latin typeface="Helvetica" panose="020B0604020202020204" pitchFamily="34" charset="0"/>
              </a:rPr>
              <a:t>Communicate/ Federal, State, &amp; Community Partners</a:t>
            </a:r>
          </a:p>
        </p:txBody>
      </p:sp>
      <p:sp>
        <p:nvSpPr>
          <p:cNvPr id="509985" name="Text Box 33">
            <a:extLst>
              <a:ext uri="{FF2B5EF4-FFF2-40B4-BE49-F238E27FC236}">
                <a16:creationId xmlns:a16="http://schemas.microsoft.com/office/drawing/2014/main" id="{B048822A-E01A-C398-D2C9-3F251B70C25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95400" y="-76200"/>
            <a:ext cx="8305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en-US" sz="2400" b="1">
                <a:latin typeface="Arial" panose="020B0604020202020204" pitchFamily="34" charset="0"/>
              </a:rPr>
              <a:t>              </a:t>
            </a:r>
            <a:r>
              <a:rPr lang="en-US" altLang="en-US" sz="2400" b="1">
                <a:latin typeface="Helvetica" panose="020B0604020202020204" pitchFamily="34" charset="0"/>
              </a:rPr>
              <a:t>NCNG State Strategy Map</a:t>
            </a:r>
            <a:endParaRPr lang="en-US" altLang="en-US" sz="2400" b="1" i="1">
              <a:solidFill>
                <a:srgbClr val="FF3300"/>
              </a:solidFill>
              <a:latin typeface="Helvetica" panose="020B0604020202020204" pitchFamily="34" charset="0"/>
            </a:endParaRPr>
          </a:p>
        </p:txBody>
      </p:sp>
      <p:sp>
        <p:nvSpPr>
          <p:cNvPr id="509986" name="Oval 34">
            <a:extLst>
              <a:ext uri="{FF2B5EF4-FFF2-40B4-BE49-F238E27FC236}">
                <a16:creationId xmlns:a16="http://schemas.microsoft.com/office/drawing/2014/main" id="{EAC6070A-1C97-15D1-8790-88974749CF2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9600" y="4191000"/>
            <a:ext cx="1752600" cy="784225"/>
          </a:xfrm>
          <a:prstGeom prst="ellipse">
            <a:avLst/>
          </a:prstGeom>
          <a:solidFill>
            <a:srgbClr val="00FF00"/>
          </a:solidFill>
          <a:ln w="12700" algn="ctr">
            <a:solidFill>
              <a:schemeClr val="bg2"/>
            </a:solidFill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 anchorCtr="1"/>
          <a:lstStyle/>
          <a:p>
            <a:pPr algn="ctr">
              <a:lnSpc>
                <a:spcPct val="80000"/>
              </a:lnSpc>
              <a:spcBef>
                <a:spcPct val="35000"/>
              </a:spcBef>
            </a:pPr>
            <a:r>
              <a:rPr lang="en-US" altLang="en-US" sz="1200" b="1">
                <a:latin typeface="Helvetica" panose="020B0604020202020204" pitchFamily="34" charset="0"/>
              </a:rPr>
              <a:t>Leverage Technologies into Key Processes</a:t>
            </a:r>
          </a:p>
        </p:txBody>
      </p:sp>
      <p:sp>
        <p:nvSpPr>
          <p:cNvPr id="509987" name="Text Box 35">
            <a:extLst>
              <a:ext uri="{FF2B5EF4-FFF2-40B4-BE49-F238E27FC236}">
                <a16:creationId xmlns:a16="http://schemas.microsoft.com/office/drawing/2014/main" id="{B580023F-4C83-AC17-C2ED-0F2E3A8EA1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14800" y="1447800"/>
            <a:ext cx="4572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1000">
                <a:latin typeface="Helvetica" panose="020B0604020202020204" pitchFamily="34" charset="0"/>
              </a:rPr>
              <a:t>C1</a:t>
            </a:r>
          </a:p>
        </p:txBody>
      </p:sp>
      <p:sp>
        <p:nvSpPr>
          <p:cNvPr id="509988" name="Text Box 36">
            <a:extLst>
              <a:ext uri="{FF2B5EF4-FFF2-40B4-BE49-F238E27FC236}">
                <a16:creationId xmlns:a16="http://schemas.microsoft.com/office/drawing/2014/main" id="{64D8C4E2-D368-5114-402F-DE60F99135F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15200" y="1447800"/>
            <a:ext cx="6858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1000">
                <a:latin typeface="Helvetica" panose="020B0604020202020204" pitchFamily="34" charset="0"/>
              </a:rPr>
              <a:t>C2</a:t>
            </a:r>
          </a:p>
        </p:txBody>
      </p:sp>
      <p:sp>
        <p:nvSpPr>
          <p:cNvPr id="509989" name="AutoShape 37">
            <a:extLst>
              <a:ext uri="{FF2B5EF4-FFF2-40B4-BE49-F238E27FC236}">
                <a16:creationId xmlns:a16="http://schemas.microsoft.com/office/drawing/2014/main" id="{73B3873A-BECA-0F6C-CEE3-B0D4A4C3FE3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47800" y="1524000"/>
            <a:ext cx="304800" cy="685800"/>
          </a:xfrm>
          <a:prstGeom prst="upDownArrow">
            <a:avLst>
              <a:gd name="adj1" fmla="val 50000"/>
              <a:gd name="adj2" fmla="val 45000"/>
            </a:avLst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/>
          <a:lstStyle/>
          <a:p>
            <a:endParaRPr lang="en-US"/>
          </a:p>
        </p:txBody>
      </p:sp>
      <p:sp>
        <p:nvSpPr>
          <p:cNvPr id="509990" name="AutoShape 38">
            <a:extLst>
              <a:ext uri="{FF2B5EF4-FFF2-40B4-BE49-F238E27FC236}">
                <a16:creationId xmlns:a16="http://schemas.microsoft.com/office/drawing/2014/main" id="{4C4440AE-E45E-8697-CD70-053667AA743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3400" y="5486400"/>
            <a:ext cx="304800" cy="685800"/>
          </a:xfrm>
          <a:prstGeom prst="upDownArrow">
            <a:avLst>
              <a:gd name="adj1" fmla="val 50000"/>
              <a:gd name="adj2" fmla="val 45000"/>
            </a:avLst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/>
          <a:lstStyle/>
          <a:p>
            <a:endParaRPr lang="en-US"/>
          </a:p>
        </p:txBody>
      </p:sp>
      <p:sp>
        <p:nvSpPr>
          <p:cNvPr id="509991" name="AutoShape 39">
            <a:extLst>
              <a:ext uri="{FF2B5EF4-FFF2-40B4-BE49-F238E27FC236}">
                <a16:creationId xmlns:a16="http://schemas.microsoft.com/office/drawing/2014/main" id="{65CA1254-DB76-5FED-4893-DDC49746959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90800" y="4724400"/>
            <a:ext cx="304800" cy="685800"/>
          </a:xfrm>
          <a:prstGeom prst="upDownArrow">
            <a:avLst>
              <a:gd name="adj1" fmla="val 50000"/>
              <a:gd name="adj2" fmla="val 45000"/>
            </a:avLst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/>
          <a:lstStyle/>
          <a:p>
            <a:endParaRPr lang="en-US"/>
          </a:p>
        </p:txBody>
      </p:sp>
      <p:sp>
        <p:nvSpPr>
          <p:cNvPr id="509992" name="Text Box 40">
            <a:extLst>
              <a:ext uri="{FF2B5EF4-FFF2-40B4-BE49-F238E27FC236}">
                <a16:creationId xmlns:a16="http://schemas.microsoft.com/office/drawing/2014/main" id="{C6498F09-F783-A915-893F-15213CC1D3B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29400" y="3200400"/>
            <a:ext cx="4572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1000">
                <a:latin typeface="Helvetica" panose="020B0604020202020204" pitchFamily="34" charset="0"/>
              </a:rPr>
              <a:t>P3</a:t>
            </a:r>
          </a:p>
        </p:txBody>
      </p:sp>
      <p:sp>
        <p:nvSpPr>
          <p:cNvPr id="509993" name="Text Box 41">
            <a:extLst>
              <a:ext uri="{FF2B5EF4-FFF2-40B4-BE49-F238E27FC236}">
                <a16:creationId xmlns:a16="http://schemas.microsoft.com/office/drawing/2014/main" id="{BEB3A572-E614-AFE6-8EA1-00957D7B7F2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81600" y="2590800"/>
            <a:ext cx="4572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1000">
                <a:latin typeface="Helvetica" panose="020B0604020202020204" pitchFamily="34" charset="0"/>
              </a:rPr>
              <a:t>P1</a:t>
            </a:r>
          </a:p>
        </p:txBody>
      </p:sp>
      <p:sp>
        <p:nvSpPr>
          <p:cNvPr id="509994" name="Text Box 42">
            <a:extLst>
              <a:ext uri="{FF2B5EF4-FFF2-40B4-BE49-F238E27FC236}">
                <a16:creationId xmlns:a16="http://schemas.microsoft.com/office/drawing/2014/main" id="{4E6C5574-1D97-6913-5438-A5BB18D356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57600" y="3048000"/>
            <a:ext cx="4572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1000">
                <a:latin typeface="Helvetica" panose="020B0604020202020204" pitchFamily="34" charset="0"/>
              </a:rPr>
              <a:t>P2</a:t>
            </a:r>
          </a:p>
        </p:txBody>
      </p:sp>
      <p:sp>
        <p:nvSpPr>
          <p:cNvPr id="509995" name="Text Box 43">
            <a:extLst>
              <a:ext uri="{FF2B5EF4-FFF2-40B4-BE49-F238E27FC236}">
                <a16:creationId xmlns:a16="http://schemas.microsoft.com/office/drawing/2014/main" id="{25D38315-8059-0CD1-C44B-40109A5E18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62400" y="3810000"/>
            <a:ext cx="4572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1000">
                <a:latin typeface="Helvetica" panose="020B0604020202020204" pitchFamily="34" charset="0"/>
              </a:rPr>
              <a:t>P5</a:t>
            </a:r>
          </a:p>
        </p:txBody>
      </p:sp>
      <p:sp>
        <p:nvSpPr>
          <p:cNvPr id="509996" name="Text Box 44">
            <a:extLst>
              <a:ext uri="{FF2B5EF4-FFF2-40B4-BE49-F238E27FC236}">
                <a16:creationId xmlns:a16="http://schemas.microsoft.com/office/drawing/2014/main" id="{EFD87894-B846-10CB-8F48-1C65D1E2017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82000" y="4724400"/>
            <a:ext cx="4572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1000">
                <a:latin typeface="Helvetica" panose="020B0604020202020204" pitchFamily="34" charset="0"/>
              </a:rPr>
              <a:t>P7</a:t>
            </a:r>
          </a:p>
        </p:txBody>
      </p:sp>
      <p:sp>
        <p:nvSpPr>
          <p:cNvPr id="509997" name="Text Box 45">
            <a:extLst>
              <a:ext uri="{FF2B5EF4-FFF2-40B4-BE49-F238E27FC236}">
                <a16:creationId xmlns:a16="http://schemas.microsoft.com/office/drawing/2014/main" id="{54415716-ECAC-66A1-7AE6-10E45985798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33600" y="4724400"/>
            <a:ext cx="4572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1000">
                <a:latin typeface="Helvetica" panose="020B0604020202020204" pitchFamily="34" charset="0"/>
              </a:rPr>
              <a:t>P6</a:t>
            </a:r>
          </a:p>
        </p:txBody>
      </p:sp>
      <p:sp>
        <p:nvSpPr>
          <p:cNvPr id="509998" name="Text Box 46">
            <a:extLst>
              <a:ext uri="{FF2B5EF4-FFF2-40B4-BE49-F238E27FC236}">
                <a16:creationId xmlns:a16="http://schemas.microsoft.com/office/drawing/2014/main" id="{2C1570AA-3580-3760-5F95-A4D8DC028AB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19800" y="3886200"/>
            <a:ext cx="4572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1000">
                <a:latin typeface="Helvetica" panose="020B0604020202020204" pitchFamily="34" charset="0"/>
              </a:rPr>
              <a:t>P4</a:t>
            </a:r>
          </a:p>
        </p:txBody>
      </p:sp>
      <p:sp>
        <p:nvSpPr>
          <p:cNvPr id="509999" name="Text Box 47">
            <a:extLst>
              <a:ext uri="{FF2B5EF4-FFF2-40B4-BE49-F238E27FC236}">
                <a16:creationId xmlns:a16="http://schemas.microsoft.com/office/drawing/2014/main" id="{934CB90A-2350-9D77-0065-F2F6F29DC8E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0" y="5486400"/>
            <a:ext cx="4572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1000">
                <a:latin typeface="Helvetica" panose="020B0604020202020204" pitchFamily="34" charset="0"/>
              </a:rPr>
              <a:t>L1</a:t>
            </a:r>
          </a:p>
        </p:txBody>
      </p:sp>
      <p:sp>
        <p:nvSpPr>
          <p:cNvPr id="510000" name="Text Box 48">
            <a:extLst>
              <a:ext uri="{FF2B5EF4-FFF2-40B4-BE49-F238E27FC236}">
                <a16:creationId xmlns:a16="http://schemas.microsoft.com/office/drawing/2014/main" id="{FABB3178-F9F5-1BE1-3B3C-9751AADC143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67200" y="5486400"/>
            <a:ext cx="4572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1000">
                <a:latin typeface="Helvetica" panose="020B0604020202020204" pitchFamily="34" charset="0"/>
              </a:rPr>
              <a:t>L2</a:t>
            </a:r>
          </a:p>
        </p:txBody>
      </p:sp>
      <p:sp>
        <p:nvSpPr>
          <p:cNvPr id="510001" name="Text Box 49">
            <a:extLst>
              <a:ext uri="{FF2B5EF4-FFF2-40B4-BE49-F238E27FC236}">
                <a16:creationId xmlns:a16="http://schemas.microsoft.com/office/drawing/2014/main" id="{0F71B026-10FB-D567-F381-88D9375EB39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48400" y="5486400"/>
            <a:ext cx="4572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1000">
                <a:latin typeface="Helvetica" panose="020B0604020202020204" pitchFamily="34" charset="0"/>
              </a:rPr>
              <a:t>L3</a:t>
            </a:r>
          </a:p>
        </p:txBody>
      </p:sp>
      <p:sp>
        <p:nvSpPr>
          <p:cNvPr id="510002" name="Text Box 50">
            <a:extLst>
              <a:ext uri="{FF2B5EF4-FFF2-40B4-BE49-F238E27FC236}">
                <a16:creationId xmlns:a16="http://schemas.microsoft.com/office/drawing/2014/main" id="{347C931B-6C29-D65B-45DF-D1750C60898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05800" y="5486400"/>
            <a:ext cx="4572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1000">
                <a:latin typeface="Helvetica" panose="020B0604020202020204" pitchFamily="34" charset="0"/>
              </a:rPr>
              <a:t>L4</a:t>
            </a:r>
          </a:p>
        </p:txBody>
      </p:sp>
      <p:sp>
        <p:nvSpPr>
          <p:cNvPr id="510003" name="Text Box 51">
            <a:extLst>
              <a:ext uri="{FF2B5EF4-FFF2-40B4-BE49-F238E27FC236}">
                <a16:creationId xmlns:a16="http://schemas.microsoft.com/office/drawing/2014/main" id="{913F8490-6035-CD8B-E6AF-0D30FAA0461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14800" y="6324600"/>
            <a:ext cx="4572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1000">
                <a:latin typeface="Helvetica" panose="020B0604020202020204" pitchFamily="34" charset="0"/>
              </a:rPr>
              <a:t>R1</a:t>
            </a:r>
          </a:p>
        </p:txBody>
      </p:sp>
      <p:sp>
        <p:nvSpPr>
          <p:cNvPr id="510004" name="Rectangle 52">
            <a:extLst>
              <a:ext uri="{FF2B5EF4-FFF2-40B4-BE49-F238E27FC236}">
                <a16:creationId xmlns:a16="http://schemas.microsoft.com/office/drawing/2014/main" id="{ED22E634-6DEF-1FF4-D599-F50E09883C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-762000" y="4572000"/>
            <a:ext cx="609600" cy="609600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10005" name="Text Box 53">
            <a:extLst>
              <a:ext uri="{FF2B5EF4-FFF2-40B4-BE49-F238E27FC236}">
                <a16:creationId xmlns:a16="http://schemas.microsoft.com/office/drawing/2014/main" id="{D409A789-366E-797C-1566-6F4ACB89D8C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1203325"/>
            <a:ext cx="1905000" cy="54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en-US" sz="1200" b="1">
                <a:latin typeface="Helvetica" panose="020B0604020202020204" pitchFamily="34" charset="0"/>
              </a:rPr>
              <a:t>Core Competencies</a:t>
            </a:r>
          </a:p>
          <a:p>
            <a:pPr algn="ctr">
              <a:spcBef>
                <a:spcPct val="50000"/>
              </a:spcBef>
            </a:pPr>
            <a:endParaRPr lang="en-US" altLang="en-US" sz="1200" b="1">
              <a:latin typeface="Helvetica" panose="020B0604020202020204" pitchFamily="34" charset="0"/>
            </a:endParaRPr>
          </a:p>
        </p:txBody>
      </p:sp>
      <p:sp>
        <p:nvSpPr>
          <p:cNvPr id="510006" name="Text Box 54">
            <a:extLst>
              <a:ext uri="{FF2B5EF4-FFF2-40B4-BE49-F238E27FC236}">
                <a16:creationId xmlns:a16="http://schemas.microsoft.com/office/drawing/2014/main" id="{D67A31AA-551A-ACAE-FC35-84556AB93E4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86600" y="6324600"/>
            <a:ext cx="4572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1000">
                <a:latin typeface="Helvetica" panose="020B0604020202020204" pitchFamily="34" charset="0"/>
              </a:rPr>
              <a:t>R2</a:t>
            </a:r>
          </a:p>
        </p:txBody>
      </p:sp>
      <p:sp>
        <p:nvSpPr>
          <p:cNvPr id="510007" name="Rectangle 55">
            <a:extLst>
              <a:ext uri="{FF2B5EF4-FFF2-40B4-BE49-F238E27FC236}">
                <a16:creationId xmlns:a16="http://schemas.microsoft.com/office/drawing/2014/main" id="{21A85A8C-2C0D-502D-3897-A12A543A73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8200" y="5867400"/>
            <a:ext cx="1828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lnSpc>
                <a:spcPct val="65000"/>
              </a:lnSpc>
              <a:spcBef>
                <a:spcPct val="50000"/>
              </a:spcBef>
            </a:pPr>
            <a:r>
              <a:rPr lang="en-US" altLang="en-US" sz="1200" b="1">
                <a:latin typeface="Helvetica" panose="020B0604020202020204" pitchFamily="34" charset="0"/>
              </a:rPr>
              <a:t>Secure Resources</a:t>
            </a:r>
            <a:endParaRPr lang="en-US" altLang="en-US" sz="1400" b="1">
              <a:latin typeface="Arial" panose="020B0604020202020204" pitchFamily="34" charset="0"/>
            </a:endParaRPr>
          </a:p>
        </p:txBody>
      </p:sp>
      <p:grpSp>
        <p:nvGrpSpPr>
          <p:cNvPr id="510008" name="Group 56">
            <a:extLst>
              <a:ext uri="{FF2B5EF4-FFF2-40B4-BE49-F238E27FC236}">
                <a16:creationId xmlns:a16="http://schemas.microsoft.com/office/drawing/2014/main" id="{9532C464-82CF-8BF1-31AD-12D2B329BDB8}"/>
              </a:ext>
            </a:extLst>
          </p:cNvPr>
          <p:cNvGrpSpPr>
            <a:grpSpLocks/>
          </p:cNvGrpSpPr>
          <p:nvPr/>
        </p:nvGrpSpPr>
        <p:grpSpPr bwMode="auto">
          <a:xfrm>
            <a:off x="2362200" y="1600200"/>
            <a:ext cx="4495800" cy="3657600"/>
            <a:chOff x="1488" y="1008"/>
            <a:chExt cx="2832" cy="2304"/>
          </a:xfrm>
        </p:grpSpPr>
        <p:sp>
          <p:nvSpPr>
            <p:cNvPr id="510009" name="Line 57">
              <a:extLst>
                <a:ext uri="{FF2B5EF4-FFF2-40B4-BE49-F238E27FC236}">
                  <a16:creationId xmlns:a16="http://schemas.microsoft.com/office/drawing/2014/main" id="{3917977E-28FF-64C3-F8B5-BF91ECEA72BA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2448" y="1008"/>
              <a:ext cx="384" cy="384"/>
            </a:xfrm>
            <a:prstGeom prst="line">
              <a:avLst/>
            </a:prstGeom>
            <a:noFill/>
            <a:ln w="38100">
              <a:solidFill>
                <a:srgbClr val="FF33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0010" name="Line 58">
              <a:extLst>
                <a:ext uri="{FF2B5EF4-FFF2-40B4-BE49-F238E27FC236}">
                  <a16:creationId xmlns:a16="http://schemas.microsoft.com/office/drawing/2014/main" id="{15DE535A-012A-9F84-D438-F7C4B306544E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488" y="1776"/>
              <a:ext cx="1488" cy="1536"/>
            </a:xfrm>
            <a:prstGeom prst="line">
              <a:avLst/>
            </a:prstGeom>
            <a:noFill/>
            <a:ln w="38100">
              <a:solidFill>
                <a:srgbClr val="FF33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0011" name="Line 59">
              <a:extLst>
                <a:ext uri="{FF2B5EF4-FFF2-40B4-BE49-F238E27FC236}">
                  <a16:creationId xmlns:a16="http://schemas.microsoft.com/office/drawing/2014/main" id="{16272DEC-3276-A1F2-1DB9-58EC0AE26B8A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3204" y="1776"/>
              <a:ext cx="1116" cy="1488"/>
            </a:xfrm>
            <a:prstGeom prst="line">
              <a:avLst/>
            </a:prstGeom>
            <a:noFill/>
            <a:ln w="38100">
              <a:solidFill>
                <a:srgbClr val="FF33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00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00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00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0978" name="Group 2">
            <a:extLst>
              <a:ext uri="{FF2B5EF4-FFF2-40B4-BE49-F238E27FC236}">
                <a16:creationId xmlns:a16="http://schemas.microsoft.com/office/drawing/2014/main" id="{9E5EE680-A69B-DF8B-D255-D091F97B0AE1}"/>
              </a:ext>
            </a:extLst>
          </p:cNvPr>
          <p:cNvGrpSpPr>
            <a:grpSpLocks/>
          </p:cNvGrpSpPr>
          <p:nvPr/>
        </p:nvGrpSpPr>
        <p:grpSpPr bwMode="auto">
          <a:xfrm>
            <a:off x="76200" y="2209800"/>
            <a:ext cx="3352800" cy="3505200"/>
            <a:chOff x="1344" y="1056"/>
            <a:chExt cx="2928" cy="2976"/>
          </a:xfrm>
        </p:grpSpPr>
        <p:sp>
          <p:nvSpPr>
            <p:cNvPr id="510979" name="Oval 3">
              <a:extLst>
                <a:ext uri="{FF2B5EF4-FFF2-40B4-BE49-F238E27FC236}">
                  <a16:creationId xmlns:a16="http://schemas.microsoft.com/office/drawing/2014/main" id="{F752AEBB-FBDA-8BC9-BEE0-188CB0DF14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44" y="1056"/>
              <a:ext cx="2928" cy="2976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10980" name="Oval 4">
              <a:extLst>
                <a:ext uri="{FF2B5EF4-FFF2-40B4-BE49-F238E27FC236}">
                  <a16:creationId xmlns:a16="http://schemas.microsoft.com/office/drawing/2014/main" id="{18FF09F6-6FF7-4284-4232-59D94B576F7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76" y="1488"/>
              <a:ext cx="2064" cy="2064"/>
            </a:xfrm>
            <a:prstGeom prst="ellipse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10981" name="Oval 5">
              <a:extLst>
                <a:ext uri="{FF2B5EF4-FFF2-40B4-BE49-F238E27FC236}">
                  <a16:creationId xmlns:a16="http://schemas.microsoft.com/office/drawing/2014/main" id="{F51FF4CC-7D6A-A832-CD88-CDBC5E21DC7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56" y="1968"/>
              <a:ext cx="1104" cy="1056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10982" name="Text Box 6">
              <a:extLst>
                <a:ext uri="{FF2B5EF4-FFF2-40B4-BE49-F238E27FC236}">
                  <a16:creationId xmlns:a16="http://schemas.microsoft.com/office/drawing/2014/main" id="{68F72B22-EC6E-06DD-8A8A-77B0F04F53F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48" y="2304"/>
              <a:ext cx="912" cy="3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en-US">
                  <a:solidFill>
                    <a:schemeClr val="bg1"/>
                  </a:solidFill>
                  <a:latin typeface="Arial" panose="020B0604020202020204" pitchFamily="34" charset="0"/>
                </a:rPr>
                <a:t>MOEs</a:t>
              </a:r>
            </a:p>
          </p:txBody>
        </p:sp>
        <p:sp>
          <p:nvSpPr>
            <p:cNvPr id="510983" name="Text Box 7">
              <a:extLst>
                <a:ext uri="{FF2B5EF4-FFF2-40B4-BE49-F238E27FC236}">
                  <a16:creationId xmlns:a16="http://schemas.microsoft.com/office/drawing/2014/main" id="{CC4EA52A-5A15-50F8-ED8C-FDB9E652854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96" y="1641"/>
              <a:ext cx="912" cy="3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en-US">
                  <a:solidFill>
                    <a:schemeClr val="bg1"/>
                  </a:solidFill>
                  <a:latin typeface="Arial" panose="020B0604020202020204" pitchFamily="34" charset="0"/>
                </a:rPr>
                <a:t>KPIs</a:t>
              </a:r>
            </a:p>
          </p:txBody>
        </p:sp>
        <p:sp>
          <p:nvSpPr>
            <p:cNvPr id="510984" name="Text Box 8">
              <a:extLst>
                <a:ext uri="{FF2B5EF4-FFF2-40B4-BE49-F238E27FC236}">
                  <a16:creationId xmlns:a16="http://schemas.microsoft.com/office/drawing/2014/main" id="{AD4F3076-D1EF-2F24-FC90-90FB7FBE15B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352" y="1152"/>
              <a:ext cx="912" cy="3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en-US">
                  <a:solidFill>
                    <a:schemeClr val="bg1"/>
                  </a:solidFill>
                  <a:latin typeface="Arial" panose="020B0604020202020204" pitchFamily="34" charset="0"/>
                </a:rPr>
                <a:t>Overall</a:t>
              </a:r>
            </a:p>
          </p:txBody>
        </p:sp>
      </p:grpSp>
      <p:sp>
        <p:nvSpPr>
          <p:cNvPr id="510985" name="Rectangle 9">
            <a:extLst>
              <a:ext uri="{FF2B5EF4-FFF2-40B4-BE49-F238E27FC236}">
                <a16:creationId xmlns:a16="http://schemas.microsoft.com/office/drawing/2014/main" id="{099BC336-34C6-4316-12AC-B6921E8EF688}"/>
              </a:ext>
            </a:extLst>
          </p:cNvPr>
          <p:cNvSpPr>
            <a:spLocks noChangeArrowheads="1"/>
          </p:cNvSpPr>
          <p:nvPr>
            <p:ph type="title"/>
          </p:nvPr>
        </p:nvSpPr>
        <p:spPr bwMode="auto">
          <a:xfrm>
            <a:off x="990600" y="152400"/>
            <a:ext cx="7772400" cy="11430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r>
              <a:rPr lang="en-US" altLang="en-US" sz="4000">
                <a:latin typeface="Arial" panose="020B0604020202020204" pitchFamily="34" charset="0"/>
              </a:rPr>
              <a:t>Aligning Our Organizational Management System</a:t>
            </a:r>
          </a:p>
        </p:txBody>
      </p:sp>
      <p:sp>
        <p:nvSpPr>
          <p:cNvPr id="510986" name="Rectangle 10">
            <a:extLst>
              <a:ext uri="{FF2B5EF4-FFF2-40B4-BE49-F238E27FC236}">
                <a16:creationId xmlns:a16="http://schemas.microsoft.com/office/drawing/2014/main" id="{6DEA3D78-D39B-911E-D6D4-8D3DB46CBA3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1600200"/>
            <a:ext cx="9067800" cy="556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en-US" altLang="en-US" sz="2000">
              <a:latin typeface="Arial" panose="020B0604020202020204" pitchFamily="34" charset="0"/>
            </a:endParaRPr>
          </a:p>
        </p:txBody>
      </p:sp>
      <p:pic>
        <p:nvPicPr>
          <p:cNvPr id="510987" name="Picture 11">
            <a:extLst>
              <a:ext uri="{FF2B5EF4-FFF2-40B4-BE49-F238E27FC236}">
                <a16:creationId xmlns:a16="http://schemas.microsoft.com/office/drawing/2014/main" id="{DD982047-8EAB-7AF1-108D-DFD1FE59C6C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8" y="76200"/>
            <a:ext cx="1293812" cy="1295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10988" name="Line 12">
            <a:extLst>
              <a:ext uri="{FF2B5EF4-FFF2-40B4-BE49-F238E27FC236}">
                <a16:creationId xmlns:a16="http://schemas.microsoft.com/office/drawing/2014/main" id="{7B8C2634-D099-EAAB-8D98-B8EAF400A681}"/>
              </a:ext>
            </a:extLst>
          </p:cNvPr>
          <p:cNvSpPr>
            <a:spLocks noChangeShapeType="1"/>
          </p:cNvSpPr>
          <p:nvPr/>
        </p:nvSpPr>
        <p:spPr bwMode="auto">
          <a:xfrm>
            <a:off x="1517650" y="1371600"/>
            <a:ext cx="6019800" cy="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10989" name="Text Box 13">
            <a:extLst>
              <a:ext uri="{FF2B5EF4-FFF2-40B4-BE49-F238E27FC236}">
                <a16:creationId xmlns:a16="http://schemas.microsoft.com/office/drawing/2014/main" id="{0F8E0245-5FC8-C461-E4A8-D2B980B2E4E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10000" y="1524000"/>
            <a:ext cx="2743200" cy="1616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en-US" b="1">
                <a:latin typeface="Arial" panose="020B0604020202020204" pitchFamily="34" charset="0"/>
              </a:rPr>
              <a:t>Strategic Measures:     </a:t>
            </a:r>
            <a:r>
              <a:rPr lang="en-US" altLang="en-US">
                <a:latin typeface="Arial" panose="020B0604020202020204" pitchFamily="34" charset="0"/>
              </a:rPr>
              <a:t>Senior Leaders Focus on 15 – 20</a:t>
            </a:r>
            <a:r>
              <a:rPr lang="en-US" altLang="en-US">
                <a:solidFill>
                  <a:srgbClr val="FF3300"/>
                </a:solidFill>
                <a:latin typeface="Arial" panose="020B0604020202020204" pitchFamily="34" charset="0"/>
              </a:rPr>
              <a:t> Key Performance Indicators (KPIs)</a:t>
            </a:r>
          </a:p>
        </p:txBody>
      </p:sp>
      <p:sp>
        <p:nvSpPr>
          <p:cNvPr id="510990" name="Text Box 14">
            <a:extLst>
              <a:ext uri="{FF2B5EF4-FFF2-40B4-BE49-F238E27FC236}">
                <a16:creationId xmlns:a16="http://schemas.microsoft.com/office/drawing/2014/main" id="{7B9A3AD1-AFFE-B8DB-8E3B-FFCA69F2F83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57600" y="3276600"/>
            <a:ext cx="3048000" cy="1616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en-US" b="1">
                <a:latin typeface="Arial" panose="020B0604020202020204" pitchFamily="34" charset="0"/>
              </a:rPr>
              <a:t>Operational Measures: </a:t>
            </a:r>
            <a:r>
              <a:rPr lang="en-US" altLang="en-US">
                <a:latin typeface="Arial" panose="020B0604020202020204" pitchFamily="34" charset="0"/>
              </a:rPr>
              <a:t>Staff Directorates Focus on </a:t>
            </a:r>
            <a:r>
              <a:rPr lang="en-US" altLang="en-US">
                <a:solidFill>
                  <a:srgbClr val="FF3300"/>
                </a:solidFill>
                <a:latin typeface="Arial" panose="020B0604020202020204" pitchFamily="34" charset="0"/>
              </a:rPr>
              <a:t>all</a:t>
            </a:r>
            <a:r>
              <a:rPr lang="en-US" altLang="en-US">
                <a:latin typeface="Arial" panose="020B0604020202020204" pitchFamily="34" charset="0"/>
              </a:rPr>
              <a:t> operational measures for their directorate </a:t>
            </a:r>
            <a:r>
              <a:rPr lang="en-US" altLang="en-US">
                <a:solidFill>
                  <a:srgbClr val="FF3300"/>
                </a:solidFill>
                <a:latin typeface="Arial" panose="020B0604020202020204" pitchFamily="34" charset="0"/>
              </a:rPr>
              <a:t>(SRS)</a:t>
            </a:r>
          </a:p>
        </p:txBody>
      </p:sp>
      <p:sp>
        <p:nvSpPr>
          <p:cNvPr id="510991" name="Text Box 15">
            <a:extLst>
              <a:ext uri="{FF2B5EF4-FFF2-40B4-BE49-F238E27FC236}">
                <a16:creationId xmlns:a16="http://schemas.microsoft.com/office/drawing/2014/main" id="{279F6303-7135-33FB-5BAC-6EDD404E94A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10000" y="5105400"/>
            <a:ext cx="2743200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en-US" b="1">
                <a:latin typeface="Arial" panose="020B0604020202020204" pitchFamily="34" charset="0"/>
              </a:rPr>
              <a:t>Tactical Measures:     </a:t>
            </a:r>
            <a:r>
              <a:rPr lang="en-US" altLang="en-US">
                <a:latin typeface="Arial" panose="020B0604020202020204" pitchFamily="34" charset="0"/>
              </a:rPr>
              <a:t>MSC &amp; Below Focus on 5 - 10</a:t>
            </a:r>
            <a:r>
              <a:rPr lang="en-US" altLang="en-US">
                <a:solidFill>
                  <a:srgbClr val="FF3300"/>
                </a:solidFill>
                <a:latin typeface="Arial" panose="020B0604020202020204" pitchFamily="34" charset="0"/>
              </a:rPr>
              <a:t> Measures of Effectiveness (MOEs)</a:t>
            </a:r>
          </a:p>
        </p:txBody>
      </p:sp>
      <p:sp>
        <p:nvSpPr>
          <p:cNvPr id="510992" name="AutoShape 16">
            <a:extLst>
              <a:ext uri="{FF2B5EF4-FFF2-40B4-BE49-F238E27FC236}">
                <a16:creationId xmlns:a16="http://schemas.microsoft.com/office/drawing/2014/main" id="{709BFE35-EF90-8653-19AC-F0D8200F10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62800" y="2057400"/>
            <a:ext cx="457200" cy="3505200"/>
          </a:xfrm>
          <a:prstGeom prst="upDownArrow">
            <a:avLst>
              <a:gd name="adj1" fmla="val 50000"/>
              <a:gd name="adj2" fmla="val 153333"/>
            </a:avLst>
          </a:prstGeom>
          <a:solidFill>
            <a:srgbClr val="00008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/>
          <a:lstStyle/>
          <a:p>
            <a:endParaRPr lang="en-US"/>
          </a:p>
        </p:txBody>
      </p:sp>
      <p:sp>
        <p:nvSpPr>
          <p:cNvPr id="510993" name="Line 17">
            <a:extLst>
              <a:ext uri="{FF2B5EF4-FFF2-40B4-BE49-F238E27FC236}">
                <a16:creationId xmlns:a16="http://schemas.microsoft.com/office/drawing/2014/main" id="{5E216AF5-E437-6D8D-FD27-54286CBB847B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1981200" y="4114800"/>
            <a:ext cx="1981200" cy="11430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0994" name="Text Box 18">
            <a:extLst>
              <a:ext uri="{FF2B5EF4-FFF2-40B4-BE49-F238E27FC236}">
                <a16:creationId xmlns:a16="http://schemas.microsoft.com/office/drawing/2014/main" id="{33F293E1-EB6E-DA3C-9C9F-B3B7E7358BA7}"/>
              </a:ext>
            </a:extLst>
          </p:cNvPr>
          <p:cNvSpPr txBox="1">
            <a:spLocks noChangeArrowheads="1"/>
          </p:cNvSpPr>
          <p:nvPr/>
        </p:nvSpPr>
        <p:spPr bwMode="auto">
          <a:xfrm rot="16200000">
            <a:off x="6956425" y="3711575"/>
            <a:ext cx="2317750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b="1">
                <a:latin typeface="Arial" panose="020B0604020202020204" pitchFamily="34" charset="0"/>
              </a:rPr>
              <a:t>Aligned</a:t>
            </a:r>
          </a:p>
        </p:txBody>
      </p:sp>
      <p:sp>
        <p:nvSpPr>
          <p:cNvPr id="510995" name="Line 19">
            <a:extLst>
              <a:ext uri="{FF2B5EF4-FFF2-40B4-BE49-F238E27FC236}">
                <a16:creationId xmlns:a16="http://schemas.microsoft.com/office/drawing/2014/main" id="{3BFD0299-0901-2200-6632-1A8C4812FFEA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3124200" y="3429000"/>
            <a:ext cx="5334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0996" name="Line 20">
            <a:extLst>
              <a:ext uri="{FF2B5EF4-FFF2-40B4-BE49-F238E27FC236}">
                <a16:creationId xmlns:a16="http://schemas.microsoft.com/office/drawing/2014/main" id="{A07FEA90-EAE0-F66D-EACA-0A2D2B675134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2057400" y="1752600"/>
            <a:ext cx="1828800" cy="12192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 advTm="12029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2850" name="Rectangle 2">
            <a:extLst>
              <a:ext uri="{FF2B5EF4-FFF2-40B4-BE49-F238E27FC236}">
                <a16:creationId xmlns:a16="http://schemas.microsoft.com/office/drawing/2014/main" id="{67506915-4699-283B-26BB-E2B38E4B68A9}"/>
              </a:ext>
            </a:extLst>
          </p:cNvPr>
          <p:cNvSpPr>
            <a:spLocks noChangeArrowheads="1"/>
          </p:cNvSpPr>
          <p:nvPr>
            <p:ph type="title"/>
          </p:nvPr>
        </p:nvSpPr>
        <p:spPr bwMode="auto">
          <a:xfrm>
            <a:off x="990600" y="304800"/>
            <a:ext cx="7772400" cy="11430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r>
              <a:rPr lang="en-US" altLang="en-US">
                <a:latin typeface="Arial" panose="020B0604020202020204" pitchFamily="34" charset="0"/>
              </a:rPr>
              <a:t>Our Future Changes Daily!</a:t>
            </a:r>
            <a:endParaRPr lang="en-US" altLang="en-US" b="1" u="sng"/>
          </a:p>
        </p:txBody>
      </p:sp>
      <p:sp>
        <p:nvSpPr>
          <p:cNvPr id="462851" name="Rectangle 3">
            <a:extLst>
              <a:ext uri="{FF2B5EF4-FFF2-40B4-BE49-F238E27FC236}">
                <a16:creationId xmlns:a16="http://schemas.microsoft.com/office/drawing/2014/main" id="{49F40551-033E-48F7-1B60-504CB7650B70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 bwMode="auto">
          <a:xfrm>
            <a:off x="228600" y="1752600"/>
            <a:ext cx="8610600" cy="4876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>
              <a:buSzPct val="50000"/>
              <a:buFont typeface="Wingdings" panose="05000000000000000000" pitchFamily="2" charset="2"/>
              <a:buChar char="l"/>
            </a:pPr>
            <a:endParaRPr lang="en-US" altLang="en-US">
              <a:latin typeface="Arial" panose="020B0604020202020204" pitchFamily="34" charset="0"/>
            </a:endParaRPr>
          </a:p>
          <a:p>
            <a:pPr>
              <a:buSzPct val="50000"/>
              <a:buFont typeface="Wingdings" panose="05000000000000000000" pitchFamily="2" charset="2"/>
              <a:buChar char="l"/>
            </a:pPr>
            <a:endParaRPr lang="en-US" altLang="en-US">
              <a:latin typeface="Arial" panose="020B0604020202020204" pitchFamily="34" charset="0"/>
            </a:endParaRPr>
          </a:p>
          <a:p>
            <a:pPr>
              <a:buSzPct val="50000"/>
              <a:buFont typeface="Wingdings" panose="05000000000000000000" pitchFamily="2" charset="2"/>
              <a:buChar char="l"/>
            </a:pPr>
            <a:endParaRPr lang="en-US" altLang="en-US">
              <a:latin typeface="Arial" panose="020B0604020202020204" pitchFamily="34" charset="0"/>
            </a:endParaRPr>
          </a:p>
          <a:p>
            <a:pPr>
              <a:buSzPct val="50000"/>
              <a:buFont typeface="Wingdings" panose="05000000000000000000" pitchFamily="2" charset="2"/>
              <a:buChar char="l"/>
            </a:pPr>
            <a:endParaRPr lang="en-US" altLang="en-US">
              <a:latin typeface="Arial" panose="020B0604020202020204" pitchFamily="34" charset="0"/>
            </a:endParaRPr>
          </a:p>
          <a:p>
            <a:pPr>
              <a:buSzPct val="50000"/>
              <a:buFont typeface="Wingdings" panose="05000000000000000000" pitchFamily="2" charset="2"/>
              <a:buChar char="l"/>
            </a:pPr>
            <a:endParaRPr lang="en-US" altLang="en-US">
              <a:latin typeface="Arial" panose="020B0604020202020204" pitchFamily="34" charset="0"/>
            </a:endParaRPr>
          </a:p>
          <a:p>
            <a:pPr>
              <a:buSzPct val="50000"/>
              <a:buFont typeface="Wingdings" panose="05000000000000000000" pitchFamily="2" charset="2"/>
              <a:buChar char="l"/>
            </a:pPr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462852" name="Rectangle 4">
            <a:extLst>
              <a:ext uri="{FF2B5EF4-FFF2-40B4-BE49-F238E27FC236}">
                <a16:creationId xmlns:a16="http://schemas.microsoft.com/office/drawing/2014/main" id="{4F600C9E-2F20-EA36-0899-820C27FB0F1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1600200"/>
            <a:ext cx="9067800" cy="556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en-US" altLang="en-US" sz="2000">
              <a:latin typeface="Arial" panose="020B0604020202020204" pitchFamily="34" charset="0"/>
            </a:endParaRPr>
          </a:p>
        </p:txBody>
      </p:sp>
      <p:pic>
        <p:nvPicPr>
          <p:cNvPr id="462853" name="Picture 5">
            <a:extLst>
              <a:ext uri="{FF2B5EF4-FFF2-40B4-BE49-F238E27FC236}">
                <a16:creationId xmlns:a16="http://schemas.microsoft.com/office/drawing/2014/main" id="{7B3EF353-A7BC-8789-FF38-DCACA08B62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8" y="76200"/>
            <a:ext cx="1293812" cy="1295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62854" name="Line 6">
            <a:extLst>
              <a:ext uri="{FF2B5EF4-FFF2-40B4-BE49-F238E27FC236}">
                <a16:creationId xmlns:a16="http://schemas.microsoft.com/office/drawing/2014/main" id="{4E90DE82-24A7-2BE7-2EA8-4BAA064918E6}"/>
              </a:ext>
            </a:extLst>
          </p:cNvPr>
          <p:cNvSpPr>
            <a:spLocks noChangeShapeType="1"/>
          </p:cNvSpPr>
          <p:nvPr/>
        </p:nvSpPr>
        <p:spPr bwMode="auto">
          <a:xfrm>
            <a:off x="1517650" y="1371600"/>
            <a:ext cx="6019800" cy="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62855" name="Rectangle 7">
            <a:extLst>
              <a:ext uri="{FF2B5EF4-FFF2-40B4-BE49-F238E27FC236}">
                <a16:creationId xmlns:a16="http://schemas.microsoft.com/office/drawing/2014/main" id="{D6DA9772-5ADF-56EA-40E4-96E0B0E6414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3400" y="1752600"/>
            <a:ext cx="8458200" cy="4438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10000"/>
              </a:lnSpc>
              <a:spcBef>
                <a:spcPct val="20000"/>
              </a:spcBef>
              <a:buFontTx/>
              <a:buChar char="•"/>
            </a:pPr>
            <a:r>
              <a:rPr lang="en-US" altLang="en-US" sz="2800">
                <a:latin typeface="Arial" panose="020B0604020202020204" pitchFamily="34" charset="0"/>
              </a:rPr>
              <a:t> DoD/NGB Transforming to meet requirements of Global War on Terrorism.</a:t>
            </a:r>
          </a:p>
          <a:p>
            <a:pPr lvl="1">
              <a:lnSpc>
                <a:spcPct val="110000"/>
              </a:lnSpc>
              <a:spcBef>
                <a:spcPct val="20000"/>
              </a:spcBef>
              <a:buFontTx/>
              <a:buChar char="–"/>
            </a:pPr>
            <a:r>
              <a:rPr lang="en-US" altLang="en-US" sz="2400">
                <a:latin typeface="Arial" panose="020B0604020202020204" pitchFamily="34" charset="0"/>
              </a:rPr>
              <a:t> Joint Force Headquarters (State Level)</a:t>
            </a:r>
          </a:p>
          <a:p>
            <a:pPr lvl="1">
              <a:lnSpc>
                <a:spcPct val="110000"/>
              </a:lnSpc>
              <a:spcBef>
                <a:spcPct val="20000"/>
              </a:spcBef>
              <a:buFontTx/>
              <a:buChar char="–"/>
            </a:pPr>
            <a:r>
              <a:rPr lang="en-US" altLang="en-US" sz="2400">
                <a:latin typeface="Arial" panose="020B0604020202020204" pitchFamily="34" charset="0"/>
              </a:rPr>
              <a:t> Dept. Homeland Security (Northern Command)</a:t>
            </a:r>
          </a:p>
          <a:p>
            <a:pPr lvl="1">
              <a:lnSpc>
                <a:spcPct val="110000"/>
              </a:lnSpc>
              <a:spcBef>
                <a:spcPct val="20000"/>
              </a:spcBef>
              <a:buFontTx/>
              <a:buChar char="–"/>
            </a:pPr>
            <a:r>
              <a:rPr lang="en-US" altLang="en-US" sz="2400">
                <a:latin typeface="Arial" panose="020B0604020202020204" pitchFamily="34" charset="0"/>
              </a:rPr>
              <a:t> Strategic Readiness System (SRS) aka Balanced Scorecard</a:t>
            </a:r>
          </a:p>
          <a:p>
            <a:pPr>
              <a:lnSpc>
                <a:spcPct val="110000"/>
              </a:lnSpc>
              <a:spcBef>
                <a:spcPct val="20000"/>
              </a:spcBef>
              <a:buFontTx/>
              <a:buChar char="•"/>
            </a:pPr>
            <a:r>
              <a:rPr lang="en-US" altLang="en-US" sz="2800">
                <a:latin typeface="Arial" panose="020B0604020202020204" pitchFamily="34" charset="0"/>
              </a:rPr>
              <a:t> Change is inevitable - Embrace it - Shape Your Future!</a:t>
            </a:r>
          </a:p>
          <a:p>
            <a:pPr>
              <a:lnSpc>
                <a:spcPct val="110000"/>
              </a:lnSpc>
              <a:spcBef>
                <a:spcPct val="20000"/>
              </a:spcBef>
              <a:buFontTx/>
              <a:buChar char="•"/>
            </a:pPr>
            <a:endParaRPr lang="en-US" altLang="en-US" sz="2800">
              <a:latin typeface="Arial" panose="020B0604020202020204" pitchFamily="34" charset="0"/>
            </a:endParaRPr>
          </a:p>
        </p:txBody>
      </p:sp>
      <p:sp>
        <p:nvSpPr>
          <p:cNvPr id="462856" name="Text Box 8">
            <a:extLst>
              <a:ext uri="{FF2B5EF4-FFF2-40B4-BE49-F238E27FC236}">
                <a16:creationId xmlns:a16="http://schemas.microsoft.com/office/drawing/2014/main" id="{3F63AF42-8AEB-4ADC-58DA-58EB494E2D8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5800" y="5867400"/>
            <a:ext cx="7772400" cy="706438"/>
          </a:xfrm>
          <a:prstGeom prst="rect">
            <a:avLst/>
          </a:prstGeom>
          <a:noFill/>
          <a:ln w="9525">
            <a:solidFill>
              <a:srgbClr val="FF33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en-US" altLang="en-US" sz="1800" i="1">
                <a:solidFill>
                  <a:srgbClr val="FF0000"/>
                </a:solidFill>
                <a:latin typeface="Arial" panose="020B0604020202020204" pitchFamily="34" charset="0"/>
              </a:rPr>
              <a:t>“If you don’t like change, you are going to like irrelevancy even less!”	</a:t>
            </a:r>
          </a:p>
          <a:p>
            <a:pPr>
              <a:spcBef>
                <a:spcPct val="20000"/>
              </a:spcBef>
            </a:pPr>
            <a:r>
              <a:rPr lang="en-US" altLang="en-US" sz="1800" i="1">
                <a:solidFill>
                  <a:srgbClr val="FF0000"/>
                </a:solidFill>
                <a:latin typeface="Arial" panose="020B0604020202020204" pitchFamily="34" charset="0"/>
              </a:rPr>
              <a:t>				</a:t>
            </a:r>
            <a:r>
              <a:rPr lang="en-US" altLang="en-US" sz="1400" b="1">
                <a:latin typeface="Arial" panose="020B0604020202020204" pitchFamily="34" charset="0"/>
              </a:rPr>
              <a:t>GEN(R) Hugh Shelton, 13 Nov ‘03</a:t>
            </a:r>
            <a:endParaRPr lang="en-US" altLang="en-US" sz="1600"/>
          </a:p>
        </p:txBody>
      </p:sp>
    </p:spTree>
  </p:cSld>
  <p:clrMapOvr>
    <a:masterClrMapping/>
  </p:clrMapOvr>
  <p:transition advTm="12029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6402" name="Picture 2">
            <a:extLst>
              <a:ext uri="{FF2B5EF4-FFF2-40B4-BE49-F238E27FC236}">
                <a16:creationId xmlns:a16="http://schemas.microsoft.com/office/drawing/2014/main" id="{C472FB96-CE2D-F069-7232-684FC5D237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8" y="76200"/>
            <a:ext cx="1293812" cy="1295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86403" name="Line 3">
            <a:extLst>
              <a:ext uri="{FF2B5EF4-FFF2-40B4-BE49-F238E27FC236}">
                <a16:creationId xmlns:a16="http://schemas.microsoft.com/office/drawing/2014/main" id="{9640824E-C63D-52A8-1757-EB3FCC1A472A}"/>
              </a:ext>
            </a:extLst>
          </p:cNvPr>
          <p:cNvSpPr>
            <a:spLocks noChangeShapeType="1"/>
          </p:cNvSpPr>
          <p:nvPr/>
        </p:nvSpPr>
        <p:spPr bwMode="auto">
          <a:xfrm>
            <a:off x="1517650" y="1371600"/>
            <a:ext cx="6019800" cy="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86404" name="Rectangle 4">
            <a:extLst>
              <a:ext uri="{FF2B5EF4-FFF2-40B4-BE49-F238E27FC236}">
                <a16:creationId xmlns:a16="http://schemas.microsoft.com/office/drawing/2014/main" id="{3A1A1994-C131-F195-C83E-3FFC8B487CCD}"/>
              </a:ext>
            </a:extLst>
          </p:cNvPr>
          <p:cNvSpPr>
            <a:spLocks noChangeArrowheads="1"/>
          </p:cNvSpPr>
          <p:nvPr>
            <p:ph type="title"/>
          </p:nvPr>
        </p:nvSpPr>
        <p:spPr bwMode="auto">
          <a:xfrm>
            <a:off x="1066800" y="228600"/>
            <a:ext cx="8229600" cy="11430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r>
              <a:rPr lang="en-US" altLang="en-US" sz="4000">
                <a:latin typeface="Arial" panose="020B0604020202020204" pitchFamily="34" charset="0"/>
              </a:rPr>
              <a:t>What role does Six Sigma Play?</a:t>
            </a:r>
            <a:endParaRPr lang="en-US" altLang="en-US" sz="3200" i="1" u="sng">
              <a:solidFill>
                <a:srgbClr val="FF3300"/>
              </a:solidFill>
            </a:endParaRPr>
          </a:p>
        </p:txBody>
      </p:sp>
      <p:sp>
        <p:nvSpPr>
          <p:cNvPr id="486405" name="Text Box 5">
            <a:extLst>
              <a:ext uri="{FF2B5EF4-FFF2-40B4-BE49-F238E27FC236}">
                <a16:creationId xmlns:a16="http://schemas.microsoft.com/office/drawing/2014/main" id="{E42D13BB-72BD-DE07-7408-D1641EC1D2D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19400" y="1828800"/>
            <a:ext cx="6096000" cy="464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just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altLang="en-US" sz="2800">
                <a:solidFill>
                  <a:srgbClr val="FF3300"/>
                </a:solidFill>
                <a:latin typeface="Arial" panose="020B0604020202020204" pitchFamily="34" charset="0"/>
              </a:rPr>
              <a:t>Intent:</a:t>
            </a:r>
            <a:r>
              <a:rPr lang="en-US" altLang="en-US" sz="2800">
                <a:latin typeface="Arial" panose="020B0604020202020204" pitchFamily="34" charset="0"/>
              </a:rPr>
              <a:t> To manage the organization by fact. Focus on </a:t>
            </a:r>
            <a:r>
              <a:rPr lang="en-US" altLang="en-US" sz="2800" i="1">
                <a:latin typeface="Arial" panose="020B0604020202020204" pitchFamily="34" charset="0"/>
              </a:rPr>
              <a:t>critical measures</a:t>
            </a:r>
            <a:r>
              <a:rPr lang="en-US" altLang="en-US" sz="2800">
                <a:latin typeface="Arial" panose="020B0604020202020204" pitchFamily="34" charset="0"/>
              </a:rPr>
              <a:t> of </a:t>
            </a:r>
            <a:r>
              <a:rPr lang="en-US" altLang="en-US" sz="2800" i="1">
                <a:latin typeface="Arial" panose="020B0604020202020204" pitchFamily="34" charset="0"/>
              </a:rPr>
              <a:t>key processes</a:t>
            </a:r>
            <a:r>
              <a:rPr lang="en-US" altLang="en-US" sz="2800">
                <a:latin typeface="Arial" panose="020B0604020202020204" pitchFamily="34" charset="0"/>
              </a:rPr>
              <a:t> on Balanced Scorecard</a:t>
            </a:r>
          </a:p>
          <a:p>
            <a:pPr algn="just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altLang="en-US" sz="2800">
                <a:solidFill>
                  <a:srgbClr val="FF3300"/>
                </a:solidFill>
                <a:latin typeface="Arial" panose="020B0604020202020204" pitchFamily="34" charset="0"/>
              </a:rPr>
              <a:t>How:</a:t>
            </a:r>
            <a:r>
              <a:rPr lang="en-US" altLang="en-US" sz="2800">
                <a:latin typeface="Arial" panose="020B0604020202020204" pitchFamily="34" charset="0"/>
              </a:rPr>
              <a:t> By providing leaders at all levels effective tools to analyze </a:t>
            </a:r>
            <a:r>
              <a:rPr lang="en-US" altLang="en-US" sz="2800" i="1">
                <a:latin typeface="Arial" panose="020B0604020202020204" pitchFamily="34" charset="0"/>
              </a:rPr>
              <a:t>critical measures</a:t>
            </a:r>
            <a:r>
              <a:rPr lang="en-US" altLang="en-US" sz="2800">
                <a:latin typeface="Arial" panose="020B0604020202020204" pitchFamily="34" charset="0"/>
              </a:rPr>
              <a:t> for the </a:t>
            </a:r>
            <a:r>
              <a:rPr lang="en-US" altLang="en-US" sz="2800" i="1">
                <a:latin typeface="Arial" panose="020B0604020202020204" pitchFamily="34" charset="0"/>
              </a:rPr>
              <a:t>key processes</a:t>
            </a:r>
            <a:r>
              <a:rPr lang="en-US" altLang="en-US" sz="2800">
                <a:latin typeface="Arial" panose="020B0604020202020204" pitchFamily="34" charset="0"/>
              </a:rPr>
              <a:t> for which they are responsible.</a:t>
            </a:r>
          </a:p>
        </p:txBody>
      </p:sp>
      <p:pic>
        <p:nvPicPr>
          <p:cNvPr id="486406" name="Picture 6">
            <a:extLst>
              <a:ext uri="{FF2B5EF4-FFF2-40B4-BE49-F238E27FC236}">
                <a16:creationId xmlns:a16="http://schemas.microsoft.com/office/drawing/2014/main" id="{FE47395F-EF63-C338-DC22-3DB207685BB4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752600"/>
            <a:ext cx="2408238" cy="48006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advTm="12029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22" name="Rectangle 2">
            <a:extLst>
              <a:ext uri="{FF2B5EF4-FFF2-40B4-BE49-F238E27FC236}">
                <a16:creationId xmlns:a16="http://schemas.microsoft.com/office/drawing/2014/main" id="{2CAD79C2-1572-5E46-7666-5734C31F0C4D}"/>
              </a:ext>
            </a:extLst>
          </p:cNvPr>
          <p:cNvSpPr>
            <a:spLocks noChangeArrowheads="1"/>
          </p:cNvSpPr>
          <p:nvPr>
            <p:ph type="title"/>
          </p:nvPr>
        </p:nvSpPr>
        <p:spPr bwMode="auto">
          <a:xfrm>
            <a:off x="685800" y="76200"/>
            <a:ext cx="7772400" cy="7620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 sz="4000" i="1">
                <a:latin typeface="Arial" panose="020B0604020202020204" pitchFamily="34" charset="0"/>
              </a:rPr>
              <a:t>Summary:</a:t>
            </a:r>
            <a:br>
              <a:rPr lang="en-US" altLang="en-US" sz="4000" i="1">
                <a:latin typeface="Arial" panose="020B0604020202020204" pitchFamily="34" charset="0"/>
              </a:rPr>
            </a:br>
            <a:r>
              <a:rPr lang="en-US" altLang="en-US" sz="4000" i="1">
                <a:latin typeface="Arial" panose="020B0604020202020204" pitchFamily="34" charset="0"/>
              </a:rPr>
              <a:t>NCNG’s Way Ahead</a:t>
            </a:r>
          </a:p>
        </p:txBody>
      </p:sp>
      <p:sp>
        <p:nvSpPr>
          <p:cNvPr id="491523" name="Rectangle 3">
            <a:extLst>
              <a:ext uri="{FF2B5EF4-FFF2-40B4-BE49-F238E27FC236}">
                <a16:creationId xmlns:a16="http://schemas.microsoft.com/office/drawing/2014/main" id="{C4A9A558-0037-4EBE-ABED-0DB68AAEE531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 bwMode="auto">
          <a:xfrm>
            <a:off x="1828800" y="1752600"/>
            <a:ext cx="77724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90000"/>
              </a:lnSpc>
            </a:pPr>
            <a:r>
              <a:rPr lang="en-US" altLang="en-US" sz="2800">
                <a:latin typeface="Arial" panose="020B0604020202020204" pitchFamily="34" charset="0"/>
              </a:rPr>
              <a:t>Build the foundation for change in 3 areas</a:t>
            </a:r>
          </a:p>
          <a:p>
            <a:pPr lvl="1">
              <a:lnSpc>
                <a:spcPct val="90000"/>
              </a:lnSpc>
            </a:pPr>
            <a:r>
              <a:rPr lang="en-US" altLang="en-US" sz="2400">
                <a:latin typeface="Arial" panose="020B0604020202020204" pitchFamily="34" charset="0"/>
              </a:rPr>
              <a:t>Organizational </a:t>
            </a:r>
            <a:r>
              <a:rPr lang="en-US" altLang="en-US" sz="2400">
                <a:solidFill>
                  <a:srgbClr val="FF0000"/>
                </a:solidFill>
                <a:latin typeface="Arial" panose="020B0604020202020204" pitchFamily="34" charset="0"/>
              </a:rPr>
              <a:t>Strategy</a:t>
            </a:r>
          </a:p>
          <a:p>
            <a:pPr lvl="2">
              <a:lnSpc>
                <a:spcPct val="90000"/>
              </a:lnSpc>
            </a:pPr>
            <a:r>
              <a:rPr lang="en-US" altLang="en-US" sz="2000">
                <a:latin typeface="Arial" panose="020B0604020202020204" pitchFamily="34" charset="0"/>
              </a:rPr>
              <a:t>NCNG Vision, Mission, Values</a:t>
            </a:r>
          </a:p>
          <a:p>
            <a:pPr lvl="2">
              <a:lnSpc>
                <a:spcPct val="90000"/>
              </a:lnSpc>
            </a:pPr>
            <a:r>
              <a:rPr lang="en-US" altLang="en-US" sz="2000">
                <a:latin typeface="Arial" panose="020B0604020202020204" pitchFamily="34" charset="0"/>
              </a:rPr>
              <a:t>NCNG Goals &amp; Objectives</a:t>
            </a:r>
          </a:p>
          <a:p>
            <a:pPr lvl="1">
              <a:lnSpc>
                <a:spcPct val="90000"/>
              </a:lnSpc>
            </a:pPr>
            <a:r>
              <a:rPr lang="en-US" altLang="en-US" sz="2400">
                <a:latin typeface="Arial" panose="020B0604020202020204" pitchFamily="34" charset="0"/>
              </a:rPr>
              <a:t>Organizational </a:t>
            </a:r>
            <a:r>
              <a:rPr lang="en-US" altLang="en-US" sz="2400">
                <a:solidFill>
                  <a:srgbClr val="FF0000"/>
                </a:solidFill>
                <a:latin typeface="Arial" panose="020B0604020202020204" pitchFamily="34" charset="0"/>
              </a:rPr>
              <a:t>Management</a:t>
            </a:r>
          </a:p>
          <a:p>
            <a:pPr lvl="2">
              <a:lnSpc>
                <a:spcPct val="90000"/>
              </a:lnSpc>
            </a:pPr>
            <a:r>
              <a:rPr lang="en-US" altLang="en-US" sz="2000">
                <a:latin typeface="Arial" panose="020B0604020202020204" pitchFamily="34" charset="0"/>
              </a:rPr>
              <a:t>Strategic Readiness System (SRS)</a:t>
            </a:r>
          </a:p>
          <a:p>
            <a:pPr lvl="2">
              <a:lnSpc>
                <a:spcPct val="90000"/>
              </a:lnSpc>
            </a:pPr>
            <a:r>
              <a:rPr lang="en-US" altLang="en-US" sz="2000">
                <a:latin typeface="Arial" panose="020B0604020202020204" pitchFamily="34" charset="0"/>
              </a:rPr>
              <a:t>Army Performance Improvement Criteria (APIC)</a:t>
            </a:r>
          </a:p>
          <a:p>
            <a:pPr lvl="1">
              <a:lnSpc>
                <a:spcPct val="90000"/>
              </a:lnSpc>
            </a:pPr>
            <a:r>
              <a:rPr lang="en-US" altLang="en-US" sz="2400">
                <a:latin typeface="Arial" panose="020B0604020202020204" pitchFamily="34" charset="0"/>
              </a:rPr>
              <a:t>Organizational </a:t>
            </a:r>
            <a:r>
              <a:rPr lang="en-US" altLang="en-US" sz="2400">
                <a:solidFill>
                  <a:srgbClr val="FF0000"/>
                </a:solidFill>
                <a:latin typeface="Arial" panose="020B0604020202020204" pitchFamily="34" charset="0"/>
              </a:rPr>
              <a:t>Culture</a:t>
            </a:r>
          </a:p>
          <a:p>
            <a:pPr lvl="2">
              <a:lnSpc>
                <a:spcPct val="90000"/>
              </a:lnSpc>
            </a:pPr>
            <a:r>
              <a:rPr lang="en-US" altLang="en-US" sz="2000">
                <a:latin typeface="Arial" panose="020B0604020202020204" pitchFamily="34" charset="0"/>
              </a:rPr>
              <a:t>This is the </a:t>
            </a:r>
            <a:r>
              <a:rPr lang="en-US" altLang="en-US" sz="2000" i="1">
                <a:solidFill>
                  <a:srgbClr val="FF3300"/>
                </a:solidFill>
                <a:latin typeface="Arial" panose="020B0604020202020204" pitchFamily="34" charset="0"/>
              </a:rPr>
              <a:t>hardest</a:t>
            </a:r>
            <a:r>
              <a:rPr lang="en-US" altLang="en-US" sz="2000">
                <a:latin typeface="Arial" panose="020B0604020202020204" pitchFamily="34" charset="0"/>
              </a:rPr>
              <a:t> change to make!</a:t>
            </a:r>
          </a:p>
          <a:p>
            <a:pPr lvl="2">
              <a:lnSpc>
                <a:spcPct val="90000"/>
              </a:lnSpc>
            </a:pPr>
            <a:r>
              <a:rPr lang="en-US" altLang="en-US" sz="2000">
                <a:latin typeface="Arial" panose="020B0604020202020204" pitchFamily="34" charset="0"/>
              </a:rPr>
              <a:t>Our Culture directly influences our performance</a:t>
            </a:r>
          </a:p>
          <a:p>
            <a:pPr>
              <a:lnSpc>
                <a:spcPct val="90000"/>
              </a:lnSpc>
            </a:pPr>
            <a:r>
              <a:rPr lang="en-US" altLang="en-US" sz="2800">
                <a:latin typeface="Arial" panose="020B0604020202020204" pitchFamily="34" charset="0"/>
              </a:rPr>
              <a:t>All 3 of these areas must be aligned for success!</a:t>
            </a:r>
          </a:p>
          <a:p>
            <a:pPr>
              <a:lnSpc>
                <a:spcPct val="90000"/>
              </a:lnSpc>
            </a:pPr>
            <a:r>
              <a:rPr lang="en-US" altLang="en-US" sz="2800">
                <a:latin typeface="Arial" panose="020B0604020202020204" pitchFamily="34" charset="0"/>
              </a:rPr>
              <a:t>We are on track for completion!</a:t>
            </a:r>
          </a:p>
          <a:p>
            <a:pPr>
              <a:lnSpc>
                <a:spcPct val="90000"/>
              </a:lnSpc>
              <a:buFontTx/>
              <a:buNone/>
            </a:pPr>
            <a:endParaRPr lang="en-US" altLang="en-US" sz="2800">
              <a:latin typeface="Arial" panose="020B0604020202020204" pitchFamily="34" charset="0"/>
            </a:endParaRPr>
          </a:p>
          <a:p>
            <a:pPr lvl="1">
              <a:lnSpc>
                <a:spcPct val="90000"/>
              </a:lnSpc>
            </a:pPr>
            <a:endParaRPr lang="en-US" altLang="en-US" sz="2400">
              <a:latin typeface="Arial" panose="020B0604020202020204" pitchFamily="34" charset="0"/>
            </a:endParaRPr>
          </a:p>
        </p:txBody>
      </p:sp>
      <p:grpSp>
        <p:nvGrpSpPr>
          <p:cNvPr id="491524" name="Group 4">
            <a:extLst>
              <a:ext uri="{FF2B5EF4-FFF2-40B4-BE49-F238E27FC236}">
                <a16:creationId xmlns:a16="http://schemas.microsoft.com/office/drawing/2014/main" id="{9D5FD23B-F88C-36F5-42A0-36BB2517E83C}"/>
              </a:ext>
            </a:extLst>
          </p:cNvPr>
          <p:cNvGrpSpPr>
            <a:grpSpLocks/>
          </p:cNvGrpSpPr>
          <p:nvPr/>
        </p:nvGrpSpPr>
        <p:grpSpPr bwMode="auto">
          <a:xfrm>
            <a:off x="76200" y="1752600"/>
            <a:ext cx="1828800" cy="2987675"/>
            <a:chOff x="192" y="1104"/>
            <a:chExt cx="1152" cy="1882"/>
          </a:xfrm>
        </p:grpSpPr>
        <p:sp>
          <p:nvSpPr>
            <p:cNvPr id="491525" name="Text Box 5">
              <a:extLst>
                <a:ext uri="{FF2B5EF4-FFF2-40B4-BE49-F238E27FC236}">
                  <a16:creationId xmlns:a16="http://schemas.microsoft.com/office/drawing/2014/main" id="{B9E287C4-7C0B-CBAE-1966-CA2E6461DE7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92" y="1430"/>
              <a:ext cx="1152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en-US" b="1">
                  <a:solidFill>
                    <a:srgbClr val="FF3300"/>
                  </a:solidFill>
                  <a:latin typeface="Arial" panose="020B0604020202020204" pitchFamily="34" charset="0"/>
                </a:rPr>
                <a:t>Completed</a:t>
              </a:r>
            </a:p>
          </p:txBody>
        </p:sp>
        <p:sp>
          <p:nvSpPr>
            <p:cNvPr id="491526" name="Text Box 6">
              <a:extLst>
                <a:ext uri="{FF2B5EF4-FFF2-40B4-BE49-F238E27FC236}">
                  <a16:creationId xmlns:a16="http://schemas.microsoft.com/office/drawing/2014/main" id="{1EF58601-32A5-ECE0-7115-DFFBB5AB52C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92" y="2064"/>
              <a:ext cx="1152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en-US" b="1">
                  <a:solidFill>
                    <a:srgbClr val="FF3300"/>
                  </a:solidFill>
                  <a:latin typeface="Arial" panose="020B0604020202020204" pitchFamily="34" charset="0"/>
                </a:rPr>
                <a:t>Start FY05</a:t>
              </a:r>
            </a:p>
          </p:txBody>
        </p:sp>
        <p:sp>
          <p:nvSpPr>
            <p:cNvPr id="491527" name="Text Box 7">
              <a:extLst>
                <a:ext uri="{FF2B5EF4-FFF2-40B4-BE49-F238E27FC236}">
                  <a16:creationId xmlns:a16="http://schemas.microsoft.com/office/drawing/2014/main" id="{0E472A75-40D0-7DCC-66C2-7CDD4876507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92" y="2736"/>
              <a:ext cx="1152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en-US" b="1">
                  <a:solidFill>
                    <a:srgbClr val="FF3300"/>
                  </a:solidFill>
                  <a:latin typeface="Arial" panose="020B0604020202020204" pitchFamily="34" charset="0"/>
                </a:rPr>
                <a:t>3- 5 Yrs</a:t>
              </a:r>
            </a:p>
          </p:txBody>
        </p:sp>
        <p:sp>
          <p:nvSpPr>
            <p:cNvPr id="491528" name="Text Box 8">
              <a:extLst>
                <a:ext uri="{FF2B5EF4-FFF2-40B4-BE49-F238E27FC236}">
                  <a16:creationId xmlns:a16="http://schemas.microsoft.com/office/drawing/2014/main" id="{9853DFC6-468A-8769-FFE1-827B97B118A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92" y="1104"/>
              <a:ext cx="1152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en-US" sz="2400" b="1" u="sng">
                  <a:solidFill>
                    <a:srgbClr val="FF3300"/>
                  </a:solidFill>
                  <a:latin typeface="Arial" panose="020B0604020202020204" pitchFamily="34" charset="0"/>
                </a:rPr>
                <a:t>Status</a:t>
              </a:r>
            </a:p>
          </p:txBody>
        </p:sp>
      </p:grpSp>
      <p:sp>
        <p:nvSpPr>
          <p:cNvPr id="491529" name="Line 9">
            <a:extLst>
              <a:ext uri="{FF2B5EF4-FFF2-40B4-BE49-F238E27FC236}">
                <a16:creationId xmlns:a16="http://schemas.microsoft.com/office/drawing/2014/main" id="{A552969B-0F97-5CCB-78DC-B2B0843433BE}"/>
              </a:ext>
            </a:extLst>
          </p:cNvPr>
          <p:cNvSpPr>
            <a:spLocks noChangeShapeType="1"/>
          </p:cNvSpPr>
          <p:nvPr/>
        </p:nvSpPr>
        <p:spPr bwMode="auto">
          <a:xfrm>
            <a:off x="1676400" y="4572000"/>
            <a:ext cx="685800" cy="0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91530" name="Line 10">
            <a:extLst>
              <a:ext uri="{FF2B5EF4-FFF2-40B4-BE49-F238E27FC236}">
                <a16:creationId xmlns:a16="http://schemas.microsoft.com/office/drawing/2014/main" id="{C0434AB0-292F-D4AB-7E0E-474F5A9E67F2}"/>
              </a:ext>
            </a:extLst>
          </p:cNvPr>
          <p:cNvSpPr>
            <a:spLocks noChangeShapeType="1"/>
          </p:cNvSpPr>
          <p:nvPr/>
        </p:nvSpPr>
        <p:spPr bwMode="auto">
          <a:xfrm>
            <a:off x="1752600" y="2438400"/>
            <a:ext cx="609600" cy="0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91531" name="Line 11">
            <a:extLst>
              <a:ext uri="{FF2B5EF4-FFF2-40B4-BE49-F238E27FC236}">
                <a16:creationId xmlns:a16="http://schemas.microsoft.com/office/drawing/2014/main" id="{D0781F06-8BEB-5A39-5935-2F383D12A7C0}"/>
              </a:ext>
            </a:extLst>
          </p:cNvPr>
          <p:cNvSpPr>
            <a:spLocks noChangeShapeType="1"/>
          </p:cNvSpPr>
          <p:nvPr/>
        </p:nvSpPr>
        <p:spPr bwMode="auto">
          <a:xfrm>
            <a:off x="1752600" y="3505200"/>
            <a:ext cx="609600" cy="0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2546" name="Rectangle 2">
            <a:extLst>
              <a:ext uri="{FF2B5EF4-FFF2-40B4-BE49-F238E27FC236}">
                <a16:creationId xmlns:a16="http://schemas.microsoft.com/office/drawing/2014/main" id="{40C479D8-BF85-21C3-AABF-A0ADFB7EDA5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457200"/>
            <a:ext cx="8229600" cy="11430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>
                <a:latin typeface="Arial" panose="020B0604020202020204" pitchFamily="34" charset="0"/>
              </a:rPr>
              <a:t>Bottom Line</a:t>
            </a:r>
          </a:p>
        </p:txBody>
      </p:sp>
      <p:sp>
        <p:nvSpPr>
          <p:cNvPr id="492547" name="Rectangle 3">
            <a:extLst>
              <a:ext uri="{FF2B5EF4-FFF2-40B4-BE49-F238E27FC236}">
                <a16:creationId xmlns:a16="http://schemas.microsoft.com/office/drawing/2014/main" id="{B569DE1D-3C4E-8BF1-D8B7-B1CF6DD23DF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51038"/>
            <a:ext cx="8229600" cy="4525962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indent="0">
              <a:spcBef>
                <a:spcPct val="0"/>
              </a:spcBef>
              <a:buFontTx/>
              <a:buNone/>
            </a:pPr>
            <a:r>
              <a:rPr lang="en-US" altLang="en-US">
                <a:latin typeface="Arial" panose="020B0604020202020204" pitchFamily="34" charset="0"/>
              </a:rPr>
              <a:t> </a:t>
            </a:r>
            <a:r>
              <a:rPr lang="en-US" altLang="en-US" b="1" i="1">
                <a:latin typeface="Arial" panose="020B0604020202020204" pitchFamily="34" charset="0"/>
              </a:rPr>
              <a:t>Change is Hard Work:</a:t>
            </a:r>
            <a:r>
              <a:rPr lang="en-US" altLang="en-US" i="1">
                <a:latin typeface="Arial" panose="020B0604020202020204" pitchFamily="34" charset="0"/>
              </a:rPr>
              <a:t> Leading change means doing </a:t>
            </a:r>
            <a:r>
              <a:rPr lang="en-US" altLang="en-US" i="1">
                <a:solidFill>
                  <a:srgbClr val="FF3300"/>
                </a:solidFill>
                <a:latin typeface="Arial" panose="020B0604020202020204" pitchFamily="34" charset="0"/>
              </a:rPr>
              <a:t>two</a:t>
            </a:r>
            <a:r>
              <a:rPr lang="en-US" altLang="en-US" i="1">
                <a:latin typeface="Arial" panose="020B0604020202020204" pitchFamily="34" charset="0"/>
              </a:rPr>
              <a:t> jobs at once – getting the organization through </a:t>
            </a:r>
            <a:r>
              <a:rPr lang="en-US" altLang="en-US" i="1">
                <a:solidFill>
                  <a:srgbClr val="FF3300"/>
                </a:solidFill>
                <a:latin typeface="Arial" panose="020B0604020202020204" pitchFamily="34" charset="0"/>
              </a:rPr>
              <a:t>today</a:t>
            </a:r>
            <a:r>
              <a:rPr lang="en-US" altLang="en-US" i="1">
                <a:latin typeface="Arial" panose="020B0604020202020204" pitchFamily="34" charset="0"/>
              </a:rPr>
              <a:t> and getting the organization into </a:t>
            </a:r>
            <a:r>
              <a:rPr lang="en-US" altLang="en-US" i="1">
                <a:solidFill>
                  <a:srgbClr val="FF3300"/>
                </a:solidFill>
                <a:latin typeface="Arial" panose="020B0604020202020204" pitchFamily="34" charset="0"/>
              </a:rPr>
              <a:t>tomorrow</a:t>
            </a:r>
            <a:r>
              <a:rPr lang="en-US" altLang="en-US" i="1">
                <a:latin typeface="Arial" panose="020B0604020202020204" pitchFamily="34" charset="0"/>
              </a:rPr>
              <a:t>.</a:t>
            </a:r>
          </a:p>
          <a:p>
            <a:pPr marL="0" indent="0">
              <a:spcBef>
                <a:spcPct val="0"/>
              </a:spcBef>
              <a:buFontTx/>
              <a:buNone/>
            </a:pPr>
            <a:r>
              <a:rPr lang="en-US" altLang="en-US" i="1">
                <a:latin typeface="Arial" panose="020B0604020202020204" pitchFamily="34" charset="0"/>
              </a:rPr>
              <a:t>			</a:t>
            </a:r>
            <a:r>
              <a:rPr lang="en-US" altLang="en-US" b="1" i="1">
                <a:latin typeface="Arial" panose="020B0604020202020204" pitchFamily="34" charset="0"/>
              </a:rPr>
              <a:t>Hope is Not a Method</a:t>
            </a:r>
            <a:r>
              <a:rPr lang="en-US" altLang="en-US" i="1">
                <a:latin typeface="Arial" panose="020B0604020202020204" pitchFamily="34" charset="0"/>
              </a:rPr>
              <a:t> 				     GEN(R) Gordon Sullivan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0994" name="Rectangle 2">
            <a:extLst>
              <a:ext uri="{FF2B5EF4-FFF2-40B4-BE49-F238E27FC236}">
                <a16:creationId xmlns:a16="http://schemas.microsoft.com/office/drawing/2014/main" id="{627323F0-6F6F-9A55-36A8-3E959113D024}"/>
              </a:ext>
            </a:extLst>
          </p:cNvPr>
          <p:cNvSpPr>
            <a:spLocks noChangeArrowheads="1"/>
          </p:cNvSpPr>
          <p:nvPr>
            <p:ph type="title"/>
          </p:nvPr>
        </p:nvSpPr>
        <p:spPr bwMode="auto">
          <a:xfrm>
            <a:off x="685800" y="457200"/>
            <a:ext cx="7772400" cy="9144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 sz="4000">
                <a:latin typeface="Arial" panose="020B0604020202020204" pitchFamily="34" charset="0"/>
              </a:rPr>
              <a:t>Agenda</a:t>
            </a:r>
          </a:p>
        </p:txBody>
      </p:sp>
      <p:sp>
        <p:nvSpPr>
          <p:cNvPr id="340995" name="Rectangle 3">
            <a:extLst>
              <a:ext uri="{FF2B5EF4-FFF2-40B4-BE49-F238E27FC236}">
                <a16:creationId xmlns:a16="http://schemas.microsoft.com/office/drawing/2014/main" id="{9EC5C912-FDA8-8446-E667-3E32EC03150A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 bwMode="auto">
          <a:xfrm>
            <a:off x="304800" y="1828800"/>
            <a:ext cx="88392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80000"/>
              </a:lnSpc>
            </a:pPr>
            <a:r>
              <a:rPr lang="en-US" altLang="en-US">
                <a:latin typeface="Arial" panose="020B0604020202020204" pitchFamily="34" charset="0"/>
              </a:rPr>
              <a:t>How we started: </a:t>
            </a:r>
            <a:r>
              <a:rPr lang="en-US" altLang="en-US" i="1">
                <a:latin typeface="Arial" panose="020B0604020202020204" pitchFamily="34" charset="0"/>
              </a:rPr>
              <a:t>Building a Foundation for Change</a:t>
            </a:r>
          </a:p>
          <a:p>
            <a:pPr>
              <a:lnSpc>
                <a:spcPct val="80000"/>
              </a:lnSpc>
            </a:pPr>
            <a:r>
              <a:rPr lang="en-US" altLang="en-US">
                <a:latin typeface="Arial" panose="020B0604020202020204" pitchFamily="34" charset="0"/>
              </a:rPr>
              <a:t>How does it all fit together? </a:t>
            </a:r>
          </a:p>
          <a:p>
            <a:pPr lvl="1">
              <a:lnSpc>
                <a:spcPct val="80000"/>
              </a:lnSpc>
            </a:pPr>
            <a:r>
              <a:rPr lang="en-US" altLang="en-US">
                <a:latin typeface="Arial" panose="020B0604020202020204" pitchFamily="34" charset="0"/>
              </a:rPr>
              <a:t>Strategic Planning Process</a:t>
            </a:r>
          </a:p>
          <a:p>
            <a:pPr lvl="1">
              <a:lnSpc>
                <a:spcPct val="80000"/>
              </a:lnSpc>
              <a:buFontTx/>
              <a:buNone/>
            </a:pPr>
            <a:r>
              <a:rPr lang="en-US" altLang="en-US">
                <a:latin typeface="Arial" panose="020B0604020202020204" pitchFamily="34" charset="0"/>
              </a:rPr>
              <a:t>–  Balanced Scorecard a.k.a Strategic Readiness System (SRS)</a:t>
            </a:r>
          </a:p>
          <a:p>
            <a:pPr lvl="1">
              <a:lnSpc>
                <a:spcPct val="80000"/>
              </a:lnSpc>
            </a:pPr>
            <a:r>
              <a:rPr lang="en-US" altLang="en-US">
                <a:latin typeface="Arial" panose="020B0604020202020204" pitchFamily="34" charset="0"/>
              </a:rPr>
              <a:t>Malcolm Baldridge Criteria a.k.a Army Performance Improvement Criteria</a:t>
            </a:r>
          </a:p>
          <a:p>
            <a:pPr lvl="1">
              <a:lnSpc>
                <a:spcPct val="80000"/>
              </a:lnSpc>
            </a:pPr>
            <a:r>
              <a:rPr lang="en-US" altLang="en-US">
                <a:latin typeface="Arial" panose="020B0604020202020204" pitchFamily="34" charset="0"/>
              </a:rPr>
              <a:t>Six Sigma Methodology</a:t>
            </a:r>
          </a:p>
          <a:p>
            <a:pPr>
              <a:lnSpc>
                <a:spcPct val="80000"/>
              </a:lnSpc>
            </a:pPr>
            <a:r>
              <a:rPr lang="en-US" altLang="en-US">
                <a:latin typeface="Arial" panose="020B0604020202020204" pitchFamily="34" charset="0"/>
              </a:rPr>
              <a:t>Future Work – Six Sigma Process Improvement</a:t>
            </a:r>
          </a:p>
          <a:p>
            <a:pPr>
              <a:lnSpc>
                <a:spcPct val="80000"/>
              </a:lnSpc>
            </a:pPr>
            <a:endParaRPr lang="en-US" altLang="en-US" i="1">
              <a:solidFill>
                <a:srgbClr val="FF3300"/>
              </a:solidFill>
              <a:latin typeface="Arial" panose="020B0604020202020204" pitchFamily="34" charset="0"/>
            </a:endParaRPr>
          </a:p>
          <a:p>
            <a:pPr lvl="1">
              <a:lnSpc>
                <a:spcPct val="80000"/>
              </a:lnSpc>
              <a:buFontTx/>
              <a:buNone/>
            </a:pPr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5074" name="Rectangle 2">
            <a:extLst>
              <a:ext uri="{FF2B5EF4-FFF2-40B4-BE49-F238E27FC236}">
                <a16:creationId xmlns:a16="http://schemas.microsoft.com/office/drawing/2014/main" id="{F9780333-3634-9D6B-BD02-79175ED29D81}"/>
              </a:ext>
            </a:extLst>
          </p:cNvPr>
          <p:cNvSpPr>
            <a:spLocks noChangeArrowheads="1"/>
          </p:cNvSpPr>
          <p:nvPr>
            <p:ph type="title"/>
          </p:nvPr>
        </p:nvSpPr>
        <p:spPr bwMode="auto">
          <a:xfrm>
            <a:off x="1143000" y="381000"/>
            <a:ext cx="7772400" cy="11430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70000"/>
              </a:lnSpc>
            </a:pPr>
            <a:r>
              <a:rPr lang="en-US" altLang="en-US">
                <a:latin typeface="Arial" panose="020B0604020202020204" pitchFamily="34" charset="0"/>
              </a:rPr>
              <a:t>2 Components of Change</a:t>
            </a:r>
            <a:br>
              <a:rPr lang="en-US" altLang="en-US">
                <a:latin typeface="Arial" panose="020B0604020202020204" pitchFamily="34" charset="0"/>
              </a:rPr>
            </a:br>
            <a:r>
              <a:rPr lang="en-US" altLang="en-US">
                <a:latin typeface="Arial" panose="020B0604020202020204" pitchFamily="34" charset="0"/>
              </a:rPr>
              <a:t>		 </a:t>
            </a:r>
            <a:r>
              <a:rPr lang="en-US" altLang="en-US" sz="2000" b="1">
                <a:latin typeface="Arial" panose="020B0604020202020204" pitchFamily="34" charset="0"/>
              </a:rPr>
              <a:t>Hope is Not a Method</a:t>
            </a:r>
            <a:r>
              <a:rPr lang="en-US" altLang="en-US" sz="2000">
                <a:latin typeface="Arial" panose="020B0604020202020204" pitchFamily="34" charset="0"/>
              </a:rPr>
              <a:t>, GEN(R) Gordon Sullivan</a:t>
            </a:r>
          </a:p>
        </p:txBody>
      </p:sp>
      <p:sp>
        <p:nvSpPr>
          <p:cNvPr id="515075" name="Rectangle 3">
            <a:extLst>
              <a:ext uri="{FF2B5EF4-FFF2-40B4-BE49-F238E27FC236}">
                <a16:creationId xmlns:a16="http://schemas.microsoft.com/office/drawing/2014/main" id="{97EA4036-55B2-DBBB-587C-BB658AA8034D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 bwMode="auto">
          <a:xfrm>
            <a:off x="152400" y="1524000"/>
            <a:ext cx="9144000" cy="49530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80000"/>
              </a:lnSpc>
            </a:pPr>
            <a:r>
              <a:rPr lang="en-US" altLang="en-US" sz="2800">
                <a:latin typeface="Arial" panose="020B0604020202020204" pitchFamily="34" charset="0"/>
              </a:rPr>
              <a:t>Conditions: </a:t>
            </a:r>
            <a:r>
              <a:rPr lang="en-US" altLang="en-US" sz="2800" i="1">
                <a:solidFill>
                  <a:srgbClr val="FF3300"/>
                </a:solidFill>
                <a:latin typeface="Arial" panose="020B0604020202020204" pitchFamily="34" charset="0"/>
              </a:rPr>
              <a:t>(External) </a:t>
            </a:r>
            <a:r>
              <a:rPr lang="en-US" altLang="en-US" sz="2800">
                <a:latin typeface="Arial" panose="020B0604020202020204" pitchFamily="34" charset="0"/>
              </a:rPr>
              <a:t>What is happening in our environment. </a:t>
            </a:r>
          </a:p>
          <a:p>
            <a:pPr lvl="1">
              <a:lnSpc>
                <a:spcPct val="80000"/>
              </a:lnSpc>
            </a:pPr>
            <a:r>
              <a:rPr lang="en-US" altLang="en-US" sz="2400">
                <a:latin typeface="Arial" panose="020B0604020202020204" pitchFamily="34" charset="0"/>
              </a:rPr>
              <a:t>Homeland Security Requirements (NORTHCOM) </a:t>
            </a:r>
          </a:p>
          <a:p>
            <a:pPr lvl="1">
              <a:lnSpc>
                <a:spcPct val="80000"/>
              </a:lnSpc>
            </a:pPr>
            <a:r>
              <a:rPr lang="en-US" altLang="en-US" sz="2400">
                <a:latin typeface="Arial" panose="020B0604020202020204" pitchFamily="34" charset="0"/>
              </a:rPr>
              <a:t>Redesign of all State Headquarters (National Initiative)</a:t>
            </a:r>
          </a:p>
          <a:p>
            <a:pPr lvl="1">
              <a:lnSpc>
                <a:spcPct val="80000"/>
              </a:lnSpc>
            </a:pPr>
            <a:r>
              <a:rPr lang="en-US" altLang="en-US" sz="2400">
                <a:latin typeface="Arial" panose="020B0604020202020204" pitchFamily="34" charset="0"/>
              </a:rPr>
              <a:t>SRS as a Management Tool (Dept of Army Initiative)</a:t>
            </a:r>
          </a:p>
          <a:p>
            <a:pPr lvl="1">
              <a:lnSpc>
                <a:spcPct val="80000"/>
              </a:lnSpc>
            </a:pPr>
            <a:r>
              <a:rPr lang="en-US" altLang="en-US" sz="2400">
                <a:latin typeface="Arial" panose="020B0604020202020204" pitchFamily="34" charset="0"/>
              </a:rPr>
              <a:t>Unit of Action Transformation to Expeditionary Force Capability</a:t>
            </a:r>
          </a:p>
          <a:p>
            <a:pPr>
              <a:lnSpc>
                <a:spcPct val="80000"/>
              </a:lnSpc>
            </a:pPr>
            <a:r>
              <a:rPr lang="en-US" altLang="en-US" sz="2800">
                <a:latin typeface="Arial" panose="020B0604020202020204" pitchFamily="34" charset="0"/>
              </a:rPr>
              <a:t>Process: </a:t>
            </a:r>
            <a:r>
              <a:rPr lang="en-US" altLang="en-US" sz="2800" i="1">
                <a:solidFill>
                  <a:srgbClr val="FF3300"/>
                </a:solidFill>
                <a:latin typeface="Arial" panose="020B0604020202020204" pitchFamily="34" charset="0"/>
              </a:rPr>
              <a:t>(Internal)</a:t>
            </a:r>
            <a:r>
              <a:rPr lang="en-US" altLang="en-US" sz="2800">
                <a:latin typeface="Arial" panose="020B0604020202020204" pitchFamily="34" charset="0"/>
              </a:rPr>
              <a:t> Leadership &amp; Managerial Actions we take to transform our organization.</a:t>
            </a:r>
          </a:p>
          <a:p>
            <a:pPr lvl="1">
              <a:lnSpc>
                <a:spcPct val="80000"/>
              </a:lnSpc>
            </a:pPr>
            <a:r>
              <a:rPr lang="en-US" altLang="en-US" sz="2400">
                <a:latin typeface="Arial" panose="020B0604020202020204" pitchFamily="34" charset="0"/>
              </a:rPr>
              <a:t>Execute Strategic Planning Process</a:t>
            </a:r>
          </a:p>
          <a:p>
            <a:pPr lvl="1">
              <a:lnSpc>
                <a:spcPct val="80000"/>
              </a:lnSpc>
            </a:pPr>
            <a:r>
              <a:rPr lang="en-US" altLang="en-US" sz="2400">
                <a:latin typeface="Arial" panose="020B0604020202020204" pitchFamily="34" charset="0"/>
              </a:rPr>
              <a:t>Create an effective Management System – SRS and Baldridge Criteria Framework</a:t>
            </a:r>
          </a:p>
          <a:p>
            <a:pPr lvl="1">
              <a:lnSpc>
                <a:spcPct val="80000"/>
              </a:lnSpc>
            </a:pPr>
            <a:r>
              <a:rPr lang="en-US" altLang="en-US" sz="2400">
                <a:latin typeface="Arial" panose="020B0604020202020204" pitchFamily="34" charset="0"/>
              </a:rPr>
              <a:t>Focus on Process Improvement with Six Sigma</a:t>
            </a:r>
          </a:p>
          <a:p>
            <a:pPr>
              <a:lnSpc>
                <a:spcPct val="80000"/>
              </a:lnSpc>
            </a:pPr>
            <a:endParaRPr lang="en-US" altLang="en-US" sz="240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endParaRPr lang="en-US" altLang="en-US" sz="240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endParaRPr lang="en-US" altLang="en-US" sz="240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endParaRPr lang="en-US" altLang="en-US" sz="240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buFontTx/>
              <a:buNone/>
            </a:pPr>
            <a:endParaRPr lang="en-US" altLang="en-US" sz="180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82" name="Rectangle 2050">
            <a:extLst>
              <a:ext uri="{FF2B5EF4-FFF2-40B4-BE49-F238E27FC236}">
                <a16:creationId xmlns:a16="http://schemas.microsoft.com/office/drawing/2014/main" id="{B0A6153A-0D2A-73AF-B4DA-3AF1367A6E83}"/>
              </a:ext>
            </a:extLst>
          </p:cNvPr>
          <p:cNvSpPr>
            <a:spLocks noChangeArrowheads="1"/>
          </p:cNvSpPr>
          <p:nvPr>
            <p:ph type="title"/>
          </p:nvPr>
        </p:nvSpPr>
        <p:spPr bwMode="auto">
          <a:xfrm>
            <a:off x="685800" y="533400"/>
            <a:ext cx="7772400" cy="7620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 i="1">
                <a:latin typeface="Arial" panose="020B0604020202020204" pitchFamily="34" charset="0"/>
              </a:rPr>
              <a:t>NCNG’s Way Ahead</a:t>
            </a:r>
          </a:p>
        </p:txBody>
      </p:sp>
      <p:sp>
        <p:nvSpPr>
          <p:cNvPr id="327683" name="Rectangle 2051">
            <a:extLst>
              <a:ext uri="{FF2B5EF4-FFF2-40B4-BE49-F238E27FC236}">
                <a16:creationId xmlns:a16="http://schemas.microsoft.com/office/drawing/2014/main" id="{E747B988-0DB9-9017-FC42-C48E6A7C7A41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 bwMode="auto">
          <a:xfrm>
            <a:off x="838200" y="1752600"/>
            <a:ext cx="77724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90000"/>
              </a:lnSpc>
            </a:pPr>
            <a:r>
              <a:rPr lang="en-US" altLang="en-US" sz="2800">
                <a:latin typeface="Arial" panose="020B0604020202020204" pitchFamily="34" charset="0"/>
              </a:rPr>
              <a:t>Build the foundation for change in 3 areas</a:t>
            </a:r>
          </a:p>
          <a:p>
            <a:pPr lvl="1">
              <a:lnSpc>
                <a:spcPct val="90000"/>
              </a:lnSpc>
            </a:pPr>
            <a:r>
              <a:rPr lang="en-US" altLang="en-US" sz="2400">
                <a:latin typeface="Arial" panose="020B0604020202020204" pitchFamily="34" charset="0"/>
              </a:rPr>
              <a:t>Organizational </a:t>
            </a:r>
            <a:r>
              <a:rPr lang="en-US" altLang="en-US" sz="2400">
                <a:solidFill>
                  <a:srgbClr val="FF0000"/>
                </a:solidFill>
                <a:latin typeface="Arial" panose="020B0604020202020204" pitchFamily="34" charset="0"/>
              </a:rPr>
              <a:t>Strategy</a:t>
            </a:r>
          </a:p>
          <a:p>
            <a:pPr lvl="2">
              <a:lnSpc>
                <a:spcPct val="90000"/>
              </a:lnSpc>
            </a:pPr>
            <a:r>
              <a:rPr lang="en-US" altLang="en-US" sz="2000">
                <a:latin typeface="Arial" panose="020B0604020202020204" pitchFamily="34" charset="0"/>
              </a:rPr>
              <a:t>NCNG Vision, Mission, Values</a:t>
            </a:r>
          </a:p>
          <a:p>
            <a:pPr lvl="2">
              <a:lnSpc>
                <a:spcPct val="90000"/>
              </a:lnSpc>
            </a:pPr>
            <a:r>
              <a:rPr lang="en-US" altLang="en-US" sz="2000">
                <a:latin typeface="Arial" panose="020B0604020202020204" pitchFamily="34" charset="0"/>
              </a:rPr>
              <a:t>NCNG Goals &amp; Objectives</a:t>
            </a:r>
          </a:p>
          <a:p>
            <a:pPr lvl="1">
              <a:lnSpc>
                <a:spcPct val="90000"/>
              </a:lnSpc>
            </a:pPr>
            <a:r>
              <a:rPr lang="en-US" altLang="en-US" sz="2400">
                <a:latin typeface="Arial" panose="020B0604020202020204" pitchFamily="34" charset="0"/>
              </a:rPr>
              <a:t>Organizational </a:t>
            </a:r>
            <a:r>
              <a:rPr lang="en-US" altLang="en-US" sz="2400">
                <a:solidFill>
                  <a:srgbClr val="FF0000"/>
                </a:solidFill>
                <a:latin typeface="Arial" panose="020B0604020202020204" pitchFamily="34" charset="0"/>
              </a:rPr>
              <a:t>Management</a:t>
            </a:r>
          </a:p>
          <a:p>
            <a:pPr lvl="2">
              <a:lnSpc>
                <a:spcPct val="90000"/>
              </a:lnSpc>
            </a:pPr>
            <a:r>
              <a:rPr lang="en-US" altLang="en-US" sz="2000">
                <a:latin typeface="Arial" panose="020B0604020202020204" pitchFamily="34" charset="0"/>
              </a:rPr>
              <a:t>Strategic Readiness System (SRS)</a:t>
            </a:r>
          </a:p>
          <a:p>
            <a:pPr lvl="2">
              <a:lnSpc>
                <a:spcPct val="90000"/>
              </a:lnSpc>
            </a:pPr>
            <a:r>
              <a:rPr lang="en-US" altLang="en-US" sz="2000">
                <a:latin typeface="Arial" panose="020B0604020202020204" pitchFamily="34" charset="0"/>
              </a:rPr>
              <a:t>Army Performance Improvement Criteria (APIC)</a:t>
            </a:r>
          </a:p>
          <a:p>
            <a:pPr lvl="2">
              <a:lnSpc>
                <a:spcPct val="90000"/>
              </a:lnSpc>
            </a:pPr>
            <a:r>
              <a:rPr lang="en-US" altLang="en-US" sz="2000">
                <a:latin typeface="Arial" panose="020B0604020202020204" pitchFamily="34" charset="0"/>
              </a:rPr>
              <a:t>Six Sigma Process Improvement Methodology</a:t>
            </a:r>
          </a:p>
          <a:p>
            <a:pPr lvl="1">
              <a:lnSpc>
                <a:spcPct val="90000"/>
              </a:lnSpc>
            </a:pPr>
            <a:r>
              <a:rPr lang="en-US" altLang="en-US" sz="2400">
                <a:latin typeface="Arial" panose="020B0604020202020204" pitchFamily="34" charset="0"/>
              </a:rPr>
              <a:t>Organizational </a:t>
            </a:r>
            <a:r>
              <a:rPr lang="en-US" altLang="en-US" sz="2400">
                <a:solidFill>
                  <a:srgbClr val="FF0000"/>
                </a:solidFill>
                <a:latin typeface="Arial" panose="020B0604020202020204" pitchFamily="34" charset="0"/>
              </a:rPr>
              <a:t>Culture</a:t>
            </a:r>
          </a:p>
          <a:p>
            <a:pPr lvl="2">
              <a:lnSpc>
                <a:spcPct val="90000"/>
              </a:lnSpc>
            </a:pPr>
            <a:r>
              <a:rPr lang="en-US" altLang="en-US" sz="2000">
                <a:latin typeface="Arial" panose="020B0604020202020204" pitchFamily="34" charset="0"/>
              </a:rPr>
              <a:t>This is the </a:t>
            </a:r>
            <a:r>
              <a:rPr lang="en-US" altLang="en-US" sz="2000" i="1">
                <a:solidFill>
                  <a:srgbClr val="FF3300"/>
                </a:solidFill>
                <a:latin typeface="Arial" panose="020B0604020202020204" pitchFamily="34" charset="0"/>
              </a:rPr>
              <a:t>hardest</a:t>
            </a:r>
            <a:r>
              <a:rPr lang="en-US" altLang="en-US" sz="2000">
                <a:latin typeface="Arial" panose="020B0604020202020204" pitchFamily="34" charset="0"/>
              </a:rPr>
              <a:t> change to make!</a:t>
            </a:r>
          </a:p>
          <a:p>
            <a:pPr lvl="2">
              <a:lnSpc>
                <a:spcPct val="90000"/>
              </a:lnSpc>
            </a:pPr>
            <a:r>
              <a:rPr lang="en-US" altLang="en-US" sz="2000">
                <a:latin typeface="Arial" panose="020B0604020202020204" pitchFamily="34" charset="0"/>
              </a:rPr>
              <a:t>Our Culture directly influences our performance</a:t>
            </a:r>
          </a:p>
          <a:p>
            <a:pPr>
              <a:lnSpc>
                <a:spcPct val="90000"/>
              </a:lnSpc>
            </a:pPr>
            <a:r>
              <a:rPr lang="en-US" altLang="en-US" sz="2800">
                <a:latin typeface="Arial" panose="020B0604020202020204" pitchFamily="34" charset="0"/>
              </a:rPr>
              <a:t>All 3 of these areas must be aligned for success!</a:t>
            </a:r>
          </a:p>
          <a:p>
            <a:pPr>
              <a:lnSpc>
                <a:spcPct val="90000"/>
              </a:lnSpc>
              <a:buFontTx/>
              <a:buNone/>
            </a:pPr>
            <a:endParaRPr lang="en-US" altLang="en-US" sz="2800">
              <a:latin typeface="Arial" panose="020B0604020202020204" pitchFamily="34" charset="0"/>
            </a:endParaRPr>
          </a:p>
          <a:p>
            <a:pPr lvl="1">
              <a:lnSpc>
                <a:spcPct val="90000"/>
              </a:lnSpc>
            </a:pPr>
            <a:endParaRPr lang="en-US" altLang="en-US" sz="240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706" name="Rectangle 2">
            <a:extLst>
              <a:ext uri="{FF2B5EF4-FFF2-40B4-BE49-F238E27FC236}">
                <a16:creationId xmlns:a16="http://schemas.microsoft.com/office/drawing/2014/main" id="{BA39AF05-D39E-8D3A-B8CA-23602EF5D924}"/>
              </a:ext>
            </a:extLst>
          </p:cNvPr>
          <p:cNvSpPr>
            <a:spLocks noChangeArrowheads="1"/>
          </p:cNvSpPr>
          <p:nvPr>
            <p:ph type="title"/>
          </p:nvPr>
        </p:nvSpPr>
        <p:spPr bwMode="auto">
          <a:xfrm>
            <a:off x="762000" y="76200"/>
            <a:ext cx="7772400" cy="11430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 sz="4000">
                <a:latin typeface="Arial" panose="020B0604020202020204" pitchFamily="34" charset="0"/>
              </a:rPr>
              <a:t>First Area:</a:t>
            </a:r>
            <a:br>
              <a:rPr lang="en-US" altLang="en-US" sz="4000">
                <a:latin typeface="Arial" panose="020B0604020202020204" pitchFamily="34" charset="0"/>
              </a:rPr>
            </a:br>
            <a:r>
              <a:rPr lang="en-US" altLang="en-US" sz="4000">
                <a:latin typeface="Arial" panose="020B0604020202020204" pitchFamily="34" charset="0"/>
              </a:rPr>
              <a:t>Organizational </a:t>
            </a:r>
            <a:r>
              <a:rPr lang="en-US" altLang="en-US" sz="4000">
                <a:solidFill>
                  <a:srgbClr val="FF3300"/>
                </a:solidFill>
                <a:latin typeface="Arial" panose="020B0604020202020204" pitchFamily="34" charset="0"/>
              </a:rPr>
              <a:t>Strategy</a:t>
            </a:r>
          </a:p>
        </p:txBody>
      </p:sp>
      <p:sp>
        <p:nvSpPr>
          <p:cNvPr id="328707" name="Rectangle 3">
            <a:extLst>
              <a:ext uri="{FF2B5EF4-FFF2-40B4-BE49-F238E27FC236}">
                <a16:creationId xmlns:a16="http://schemas.microsoft.com/office/drawing/2014/main" id="{2AE3B362-F1FE-5D68-ADED-6E4E3155DA6E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 bwMode="auto">
          <a:xfrm>
            <a:off x="609600" y="1828800"/>
            <a:ext cx="83820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90000"/>
              </a:lnSpc>
            </a:pPr>
            <a:r>
              <a:rPr lang="en-US" altLang="en-US" sz="2800">
                <a:latin typeface="Arial" panose="020B0604020202020204" pitchFamily="34" charset="0"/>
              </a:rPr>
              <a:t>Vision: Defines where we are going (3-5 Years)</a:t>
            </a:r>
          </a:p>
          <a:p>
            <a:pPr>
              <a:lnSpc>
                <a:spcPct val="90000"/>
              </a:lnSpc>
            </a:pPr>
            <a:r>
              <a:rPr lang="en-US" altLang="en-US" sz="2800">
                <a:latin typeface="Arial" panose="020B0604020202020204" pitchFamily="34" charset="0"/>
              </a:rPr>
              <a:t>Mission: What we do – our purpose.</a:t>
            </a:r>
          </a:p>
          <a:p>
            <a:pPr>
              <a:lnSpc>
                <a:spcPct val="90000"/>
              </a:lnSpc>
            </a:pPr>
            <a:r>
              <a:rPr lang="en-US" altLang="en-US" sz="2800">
                <a:latin typeface="Arial" panose="020B0604020202020204" pitchFamily="34" charset="0"/>
              </a:rPr>
              <a:t>Values: Culture to live by - </a:t>
            </a:r>
            <a:r>
              <a:rPr lang="en-US" altLang="en-US" sz="2800">
                <a:solidFill>
                  <a:srgbClr val="FF3300"/>
                </a:solidFill>
                <a:latin typeface="Arial" panose="020B0604020202020204" pitchFamily="34" charset="0"/>
              </a:rPr>
              <a:t>Trust</a:t>
            </a:r>
            <a:r>
              <a:rPr lang="en-US" altLang="en-US" sz="2800">
                <a:latin typeface="Arial" panose="020B0604020202020204" pitchFamily="34" charset="0"/>
              </a:rPr>
              <a:t> is our Bedrock </a:t>
            </a:r>
          </a:p>
          <a:p>
            <a:pPr lvl="1">
              <a:lnSpc>
                <a:spcPct val="90000"/>
              </a:lnSpc>
            </a:pPr>
            <a:r>
              <a:rPr lang="en-US" altLang="en-US" sz="2400">
                <a:latin typeface="Arial" panose="020B0604020202020204" pitchFamily="34" charset="0"/>
              </a:rPr>
              <a:t>Individual Values (Army &amp; AF)</a:t>
            </a:r>
          </a:p>
          <a:p>
            <a:pPr lvl="1">
              <a:lnSpc>
                <a:spcPct val="90000"/>
              </a:lnSpc>
            </a:pPr>
            <a:r>
              <a:rPr lang="en-US" altLang="en-US" sz="2400">
                <a:latin typeface="Arial" panose="020B0604020202020204" pitchFamily="34" charset="0"/>
              </a:rPr>
              <a:t>Organizational Values/Operating Principles</a:t>
            </a:r>
          </a:p>
          <a:p>
            <a:pPr>
              <a:lnSpc>
                <a:spcPct val="90000"/>
              </a:lnSpc>
            </a:pPr>
            <a:r>
              <a:rPr lang="en-US" altLang="en-US" sz="2800">
                <a:latin typeface="Arial" panose="020B0604020202020204" pitchFamily="34" charset="0"/>
              </a:rPr>
              <a:t>Goals: Long range purpose/aim/intent</a:t>
            </a:r>
          </a:p>
          <a:p>
            <a:pPr>
              <a:lnSpc>
                <a:spcPct val="90000"/>
              </a:lnSpc>
            </a:pPr>
            <a:r>
              <a:rPr lang="en-US" altLang="en-US" sz="2800">
                <a:latin typeface="Arial" panose="020B0604020202020204" pitchFamily="34" charset="0"/>
              </a:rPr>
              <a:t>Objectives: medium term, measurable targets that support Goals</a:t>
            </a:r>
          </a:p>
          <a:p>
            <a:pPr>
              <a:lnSpc>
                <a:spcPct val="90000"/>
              </a:lnSpc>
            </a:pPr>
            <a:r>
              <a:rPr lang="en-US" altLang="en-US" sz="2800">
                <a:latin typeface="Arial" panose="020B0604020202020204" pitchFamily="34" charset="0"/>
              </a:rPr>
              <a:t>Action Plans: Short term actions to support Goals &amp; Objectives</a:t>
            </a:r>
          </a:p>
          <a:p>
            <a:pPr lvl="1">
              <a:lnSpc>
                <a:spcPct val="90000"/>
              </a:lnSpc>
            </a:pPr>
            <a:endParaRPr lang="en-US" altLang="en-US" sz="240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730" name="Rectangle 2">
            <a:extLst>
              <a:ext uri="{FF2B5EF4-FFF2-40B4-BE49-F238E27FC236}">
                <a16:creationId xmlns:a16="http://schemas.microsoft.com/office/drawing/2014/main" id="{973B339B-5485-D7E1-6A4B-D9C4E7700D71}"/>
              </a:ext>
            </a:extLst>
          </p:cNvPr>
          <p:cNvSpPr>
            <a:spLocks noChangeArrowheads="1"/>
          </p:cNvSpPr>
          <p:nvPr>
            <p:ph type="title"/>
          </p:nvPr>
        </p:nvSpPr>
        <p:spPr bwMode="auto">
          <a:xfrm>
            <a:off x="838200" y="152400"/>
            <a:ext cx="8458200" cy="11430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 sz="3600">
                <a:latin typeface="Arial" panose="020B0604020202020204" pitchFamily="34" charset="0"/>
              </a:rPr>
              <a:t>Second Area:</a:t>
            </a:r>
            <a:br>
              <a:rPr lang="en-US" altLang="en-US" sz="3600">
                <a:latin typeface="Arial" panose="020B0604020202020204" pitchFamily="34" charset="0"/>
              </a:rPr>
            </a:br>
            <a:r>
              <a:rPr lang="en-US" altLang="en-US" sz="3600">
                <a:latin typeface="Arial" panose="020B0604020202020204" pitchFamily="34" charset="0"/>
              </a:rPr>
              <a:t>Organizational </a:t>
            </a:r>
            <a:r>
              <a:rPr lang="en-US" altLang="en-US" sz="3600">
                <a:solidFill>
                  <a:srgbClr val="FF3300"/>
                </a:solidFill>
                <a:latin typeface="Arial" panose="020B0604020202020204" pitchFamily="34" charset="0"/>
              </a:rPr>
              <a:t>Management System</a:t>
            </a:r>
          </a:p>
        </p:txBody>
      </p:sp>
      <p:sp>
        <p:nvSpPr>
          <p:cNvPr id="329731" name="Rectangle 3">
            <a:extLst>
              <a:ext uri="{FF2B5EF4-FFF2-40B4-BE49-F238E27FC236}">
                <a16:creationId xmlns:a16="http://schemas.microsoft.com/office/drawing/2014/main" id="{7A8A3BBA-2567-8DB8-FADD-49D6AFE67F81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 bwMode="auto">
          <a:xfrm>
            <a:off x="685800" y="1676400"/>
            <a:ext cx="81534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90000"/>
              </a:lnSpc>
            </a:pPr>
            <a:r>
              <a:rPr lang="en-US" altLang="en-US" i="1">
                <a:latin typeface="Arial" panose="020B0604020202020204" pitchFamily="34" charset="0"/>
              </a:rPr>
              <a:t>“Are we taking care of soldiers/airmen?”</a:t>
            </a:r>
          </a:p>
          <a:p>
            <a:pPr lvl="1">
              <a:lnSpc>
                <a:spcPct val="90000"/>
              </a:lnSpc>
            </a:pPr>
            <a:r>
              <a:rPr lang="en-US" altLang="en-US">
                <a:latin typeface="Arial" panose="020B0604020202020204" pitchFamily="34" charset="0"/>
              </a:rPr>
              <a:t>Focus on Key processes to ensure timely support – </a:t>
            </a:r>
            <a:r>
              <a:rPr lang="en-US" altLang="en-US" i="1">
                <a:latin typeface="Arial" panose="020B0604020202020204" pitchFamily="34" charset="0"/>
              </a:rPr>
              <a:t>Six Sigma</a:t>
            </a:r>
          </a:p>
          <a:p>
            <a:pPr lvl="1">
              <a:lnSpc>
                <a:spcPct val="90000"/>
              </a:lnSpc>
            </a:pPr>
            <a:r>
              <a:rPr lang="en-US" altLang="en-US">
                <a:latin typeface="Arial" panose="020B0604020202020204" pitchFamily="34" charset="0"/>
              </a:rPr>
              <a:t>Strive to effectively manage limited resources</a:t>
            </a:r>
          </a:p>
          <a:p>
            <a:pPr>
              <a:lnSpc>
                <a:spcPct val="90000"/>
              </a:lnSpc>
            </a:pPr>
            <a:r>
              <a:rPr lang="en-US" altLang="en-US">
                <a:latin typeface="Arial" panose="020B0604020202020204" pitchFamily="34" charset="0"/>
              </a:rPr>
              <a:t>Strategic Readiness System (SRS)</a:t>
            </a:r>
          </a:p>
          <a:p>
            <a:pPr lvl="1">
              <a:lnSpc>
                <a:spcPct val="90000"/>
              </a:lnSpc>
            </a:pPr>
            <a:r>
              <a:rPr lang="en-US" altLang="en-US">
                <a:latin typeface="Arial" panose="020B0604020202020204" pitchFamily="34" charset="0"/>
              </a:rPr>
              <a:t>Ensures </a:t>
            </a:r>
            <a:r>
              <a:rPr lang="en-US" altLang="en-US" i="1">
                <a:latin typeface="Arial" panose="020B0604020202020204" pitchFamily="34" charset="0"/>
              </a:rPr>
              <a:t>alignment</a:t>
            </a:r>
            <a:r>
              <a:rPr lang="en-US" altLang="en-US">
                <a:latin typeface="Arial" panose="020B0604020202020204" pitchFamily="34" charset="0"/>
              </a:rPr>
              <a:t> of objectives throughout NCNG</a:t>
            </a:r>
          </a:p>
          <a:p>
            <a:pPr lvl="1">
              <a:lnSpc>
                <a:spcPct val="90000"/>
              </a:lnSpc>
            </a:pPr>
            <a:r>
              <a:rPr lang="en-US" altLang="en-US" i="1">
                <a:solidFill>
                  <a:srgbClr val="FF3300"/>
                </a:solidFill>
                <a:latin typeface="Arial" panose="020B0604020202020204" pitchFamily="34" charset="0"/>
              </a:rPr>
              <a:t>“Dashboard”</a:t>
            </a:r>
            <a:r>
              <a:rPr lang="en-US" altLang="en-US">
                <a:latin typeface="Arial" panose="020B0604020202020204" pitchFamily="34" charset="0"/>
              </a:rPr>
              <a:t> for driving NCNG</a:t>
            </a:r>
          </a:p>
          <a:p>
            <a:pPr lvl="1">
              <a:lnSpc>
                <a:spcPct val="90000"/>
              </a:lnSpc>
            </a:pPr>
            <a:r>
              <a:rPr lang="en-US" altLang="en-US">
                <a:latin typeface="Arial" panose="020B0604020202020204" pitchFamily="34" charset="0"/>
              </a:rPr>
              <a:t>SRS based on strategic goals &amp; objectives:</a:t>
            </a:r>
          </a:p>
          <a:p>
            <a:pPr lvl="2">
              <a:lnSpc>
                <a:spcPct val="90000"/>
              </a:lnSpc>
            </a:pPr>
            <a:r>
              <a:rPr lang="en-US" altLang="en-US">
                <a:latin typeface="Arial" panose="020B0604020202020204" pitchFamily="34" charset="0"/>
              </a:rPr>
              <a:t>Review in Staff Meetings</a:t>
            </a:r>
          </a:p>
          <a:p>
            <a:pPr lvl="2">
              <a:lnSpc>
                <a:spcPct val="90000"/>
              </a:lnSpc>
            </a:pPr>
            <a:r>
              <a:rPr lang="en-US" altLang="en-US">
                <a:latin typeface="Arial" panose="020B0604020202020204" pitchFamily="34" charset="0"/>
              </a:rPr>
              <a:t>Include in Personal Performance Reviews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778" name="Rectangle 2">
            <a:extLst>
              <a:ext uri="{FF2B5EF4-FFF2-40B4-BE49-F238E27FC236}">
                <a16:creationId xmlns:a16="http://schemas.microsoft.com/office/drawing/2014/main" id="{855CEF54-EFA5-1005-858C-D9B429ADF316}"/>
              </a:ext>
            </a:extLst>
          </p:cNvPr>
          <p:cNvSpPr>
            <a:spLocks noChangeArrowheads="1"/>
          </p:cNvSpPr>
          <p:nvPr>
            <p:ph type="title"/>
          </p:nvPr>
        </p:nvSpPr>
        <p:spPr bwMode="auto">
          <a:xfrm>
            <a:off x="685800" y="0"/>
            <a:ext cx="7772400" cy="11430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 sz="4000">
                <a:latin typeface="Arial" panose="020B0604020202020204" pitchFamily="34" charset="0"/>
              </a:rPr>
              <a:t>Third Area:</a:t>
            </a:r>
            <a:br>
              <a:rPr lang="en-US" altLang="en-US" sz="4000">
                <a:latin typeface="Arial" panose="020B0604020202020204" pitchFamily="34" charset="0"/>
              </a:rPr>
            </a:br>
            <a:r>
              <a:rPr lang="en-US" altLang="en-US" sz="4000">
                <a:latin typeface="Arial" panose="020B0604020202020204" pitchFamily="34" charset="0"/>
              </a:rPr>
              <a:t> Organizational </a:t>
            </a:r>
            <a:r>
              <a:rPr lang="en-US" altLang="en-US" sz="4000">
                <a:solidFill>
                  <a:srgbClr val="FF3300"/>
                </a:solidFill>
                <a:latin typeface="Arial" panose="020B0604020202020204" pitchFamily="34" charset="0"/>
              </a:rPr>
              <a:t>Culture</a:t>
            </a:r>
          </a:p>
        </p:txBody>
      </p:sp>
      <p:sp>
        <p:nvSpPr>
          <p:cNvPr id="331779" name="Rectangle 3">
            <a:extLst>
              <a:ext uri="{FF2B5EF4-FFF2-40B4-BE49-F238E27FC236}">
                <a16:creationId xmlns:a16="http://schemas.microsoft.com/office/drawing/2014/main" id="{92EAECDB-D15F-99A8-3C1C-D6A3D6FC6DDA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 bwMode="auto">
          <a:xfrm>
            <a:off x="685800" y="1905000"/>
            <a:ext cx="82296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en-US">
                <a:latin typeface="Arial" panose="020B0604020202020204" pitchFamily="34" charset="0"/>
              </a:rPr>
              <a:t>Assessment:</a:t>
            </a:r>
            <a:r>
              <a:rPr lang="en-US" altLang="en-US">
                <a:solidFill>
                  <a:srgbClr val="FF3300"/>
                </a:solidFill>
                <a:latin typeface="Arial" panose="020B0604020202020204" pitchFamily="34" charset="0"/>
              </a:rPr>
              <a:t> Current </a:t>
            </a:r>
            <a:r>
              <a:rPr lang="en-US" altLang="en-US">
                <a:latin typeface="Arial" panose="020B0604020202020204" pitchFamily="34" charset="0"/>
              </a:rPr>
              <a:t>culture</a:t>
            </a:r>
          </a:p>
          <a:p>
            <a:pPr lvl="1"/>
            <a:r>
              <a:rPr lang="en-US" altLang="en-US">
                <a:latin typeface="Arial" panose="020B0604020202020204" pitchFamily="34" charset="0"/>
              </a:rPr>
              <a:t>Task oriented (</a:t>
            </a:r>
            <a:r>
              <a:rPr lang="en-US" altLang="en-US" i="1">
                <a:solidFill>
                  <a:srgbClr val="FF0000"/>
                </a:solidFill>
                <a:latin typeface="Arial" panose="020B0604020202020204" pitchFamily="34" charset="0"/>
              </a:rPr>
              <a:t>reacting</a:t>
            </a:r>
            <a:r>
              <a:rPr lang="en-US" altLang="en-US">
                <a:latin typeface="Arial" panose="020B0604020202020204" pitchFamily="34" charset="0"/>
              </a:rPr>
              <a:t> to current ops) instead of focusing on the long term (goal oriented and </a:t>
            </a:r>
            <a:r>
              <a:rPr lang="en-US" altLang="en-US" i="1">
                <a:solidFill>
                  <a:srgbClr val="FF0000"/>
                </a:solidFill>
                <a:latin typeface="Arial" panose="020B0604020202020204" pitchFamily="34" charset="0"/>
              </a:rPr>
              <a:t>proactive</a:t>
            </a:r>
            <a:r>
              <a:rPr lang="en-US" altLang="en-US">
                <a:latin typeface="Arial" panose="020B0604020202020204" pitchFamily="34" charset="0"/>
              </a:rPr>
              <a:t>)</a:t>
            </a:r>
          </a:p>
          <a:p>
            <a:pPr lvl="1"/>
            <a:r>
              <a:rPr lang="en-US" altLang="en-US">
                <a:latin typeface="Arial" panose="020B0604020202020204" pitchFamily="34" charset="0"/>
              </a:rPr>
              <a:t>Current culture will </a:t>
            </a:r>
            <a:r>
              <a:rPr lang="en-US" altLang="en-US" i="1">
                <a:solidFill>
                  <a:srgbClr val="FF0000"/>
                </a:solidFill>
                <a:latin typeface="Arial" panose="020B0604020202020204" pitchFamily="34" charset="0"/>
              </a:rPr>
              <a:t>constrain</a:t>
            </a:r>
            <a:r>
              <a:rPr lang="en-US" altLang="en-US">
                <a:latin typeface="Arial" panose="020B0604020202020204" pitchFamily="34" charset="0"/>
              </a:rPr>
              <a:t> any new strategy we develop!</a:t>
            </a:r>
          </a:p>
          <a:p>
            <a:r>
              <a:rPr lang="en-US" altLang="en-US">
                <a:latin typeface="Arial" panose="020B0604020202020204" pitchFamily="34" charset="0"/>
              </a:rPr>
              <a:t>In order to improve performance we must change our way of </a:t>
            </a:r>
            <a:r>
              <a:rPr lang="en-US" altLang="en-US" i="1">
                <a:solidFill>
                  <a:srgbClr val="FF0000"/>
                </a:solidFill>
                <a:latin typeface="Arial" panose="020B0604020202020204" pitchFamily="34" charset="0"/>
              </a:rPr>
              <a:t>thinking</a:t>
            </a:r>
            <a:r>
              <a:rPr lang="en-US" altLang="en-US">
                <a:latin typeface="Arial" panose="020B0604020202020204" pitchFamily="34" charset="0"/>
              </a:rPr>
              <a:t> and </a:t>
            </a:r>
            <a:r>
              <a:rPr lang="en-US" altLang="en-US" i="1">
                <a:solidFill>
                  <a:srgbClr val="FF0000"/>
                </a:solidFill>
                <a:latin typeface="Arial" panose="020B0604020202020204" pitchFamily="34" charset="0"/>
              </a:rPr>
              <a:t>doing</a:t>
            </a:r>
            <a:r>
              <a:rPr lang="en-US" altLang="en-US">
                <a:latin typeface="Arial" panose="020B0604020202020204" pitchFamily="34" charset="0"/>
              </a:rPr>
              <a:t> things - </a:t>
            </a:r>
            <a:r>
              <a:rPr lang="en-US" altLang="en-US" i="1">
                <a:solidFill>
                  <a:srgbClr val="FF0000"/>
                </a:solidFill>
                <a:latin typeface="Arial" panose="020B0604020202020204" pitchFamily="34" charset="0"/>
              </a:rPr>
              <a:t>Our Culture!</a:t>
            </a:r>
          </a:p>
          <a:p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19340</TotalTime>
  <Words>2241</Words>
  <Application>Microsoft Office PowerPoint</Application>
  <PresentationFormat>On-screen Show (4:3)</PresentationFormat>
  <Paragraphs>409</Paragraphs>
  <Slides>32</Slides>
  <Notes>17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38" baseType="lpstr">
      <vt:lpstr>Times New Roman</vt:lpstr>
      <vt:lpstr>Arial</vt:lpstr>
      <vt:lpstr>Wingdings</vt:lpstr>
      <vt:lpstr>Helvetica</vt:lpstr>
      <vt:lpstr>Times</vt:lpstr>
      <vt:lpstr>Default Design</vt:lpstr>
      <vt:lpstr>North Carolina  National Guard</vt:lpstr>
      <vt:lpstr>Why Do We Need Strategic Planning?</vt:lpstr>
      <vt:lpstr>Our Future Changes Daily!</vt:lpstr>
      <vt:lpstr>Agenda</vt:lpstr>
      <vt:lpstr>2 Components of Change    Hope is Not a Method, GEN(R) Gordon Sullivan</vt:lpstr>
      <vt:lpstr>NCNG’s Way Ahead</vt:lpstr>
      <vt:lpstr>First Area: Organizational Strategy</vt:lpstr>
      <vt:lpstr>Second Area: Organizational Management System</vt:lpstr>
      <vt:lpstr>Third Area:  Organizational Culture</vt:lpstr>
      <vt:lpstr>Intent for Our Future Culture</vt:lpstr>
      <vt:lpstr>Changing Our Culture</vt:lpstr>
      <vt:lpstr>Just Another Management Fad? “Flavor of the Month”</vt:lpstr>
      <vt:lpstr>How does it all fit together?</vt:lpstr>
      <vt:lpstr>PowerPoint Presentation</vt:lpstr>
      <vt:lpstr>PowerPoint Presentation</vt:lpstr>
      <vt:lpstr>NCNG Vision</vt:lpstr>
      <vt:lpstr>NCNG Mission</vt:lpstr>
      <vt:lpstr>NCNG  Organizational Values</vt:lpstr>
      <vt:lpstr>Core Competencies</vt:lpstr>
      <vt:lpstr>Priority Issues (1 of 2)</vt:lpstr>
      <vt:lpstr>Priority Issues (2 of 2)</vt:lpstr>
      <vt:lpstr>Goals (Champions)</vt:lpstr>
      <vt:lpstr>“Where are we in the development of the NCNG Strategic Plan”</vt:lpstr>
      <vt:lpstr>PowerPoint Presentation</vt:lpstr>
      <vt:lpstr>Quick Overview of SRS</vt:lpstr>
      <vt:lpstr>PowerPoint Presentation</vt:lpstr>
      <vt:lpstr>Objective: Man the Force  </vt:lpstr>
      <vt:lpstr>PowerPoint Presentation</vt:lpstr>
      <vt:lpstr>Aligning Our Organizational Management System</vt:lpstr>
      <vt:lpstr>What role does Six Sigma Play?</vt:lpstr>
      <vt:lpstr>Summary: NCNG’s Way Ahead</vt:lpstr>
      <vt:lpstr>Bottom Line</vt:lpstr>
    </vt:vector>
  </TitlesOfParts>
  <Company>United States Government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OFFICE   OF  THE NCNG   INSPECTOR  GENERAL  Annual Brief to the TAG 14 October, 1999</dc:title>
  <dc:creator>John S. Finlay IV</dc:creator>
  <cp:lastModifiedBy>John O'Neill</cp:lastModifiedBy>
  <cp:revision>608</cp:revision>
  <cp:lastPrinted>2003-06-12T18:42:50Z</cp:lastPrinted>
  <dcterms:created xsi:type="dcterms:W3CDTF">1999-10-05T13:59:48Z</dcterms:created>
  <dcterms:modified xsi:type="dcterms:W3CDTF">2026-07-24T19:47:05Z</dcterms:modified>
</cp:coreProperties>
</file>