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107" d="100"/>
          <a:sy n="107" d="100"/>
        </p:scale>
        <p:origin x="234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2C14F-AA16-4CC7-777B-34ECC8C1C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1B4133-E212-568E-1B0C-AF098EB5EF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2789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7FC59-443C-19C3-4464-8CF1023AD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748512-107D-67B9-9968-D7773F5D6A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86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ADC58A-1EED-5CA7-06CC-6E63B56B19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6019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6BA418-706E-C733-24F3-1D914D4FC3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6019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462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07912-3213-D18B-E96F-8AFBBF515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8A12C-5CCD-39A8-8F87-521C0698C5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129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F024A-333B-D3C4-1183-6AF3A75E5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5C44CD-5B2F-350D-26E2-1C9E7F16E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785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20B42-1E5D-DD7C-2B79-071A06D95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1F6E7-C944-E843-3244-30B7B6CB3E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5E4A5-653D-63CB-86C5-27401F221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5410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3020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32F4D-7EFB-13A5-C52F-025BE561A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515D22-55AB-5887-FFEE-D9A9F9A56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E65A81-00B9-2833-41FF-60D9D51608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E72EC8-E390-5F9D-C764-53EC7AE5C2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E265DE-88DF-9456-B066-D8194A9565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2600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B8-A2FC-913B-3163-DE2B0F4B7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512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5190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15C8A-747C-B93D-6478-859A78FC4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059D3-8721-4A54-6EF9-BECCE05DBA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2D07C2-37EA-E2F0-17FC-1BC982BC65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82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2CDF2-0E7D-08A7-5196-481EF3529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401E72-F342-54EF-B058-37CA84A342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9CFA8A-AA99-2039-3A8F-B6892E8F69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695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F9F735F-D31D-9710-4497-946053A01F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3B0E4EA-D09E-D6BC-593E-760DC79887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19200"/>
            <a:ext cx="7772400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1985328B-20C5-2E3C-4C0C-03FAD58F60DA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85800" y="1143000"/>
            <a:ext cx="784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fontAlgn="base">
        <a:spcBef>
          <a:spcPct val="0"/>
        </a:spcBef>
        <a:spcAft>
          <a:spcPct val="0"/>
        </a:spcAft>
        <a:defRPr sz="2400" b="1" i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B97199C-6862-8B96-1DED-2FC48C47954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r>
              <a:rPr lang="en-US" altLang="en-US" sz="3600"/>
              <a:t>Functional Analysis - Catapult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20883EB-151D-ECB4-2613-8A877376699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/>
              <a:t>TRIZ Analysis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EE27431-66A1-2DD9-F9EF-4DAB81A65A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Catapult Design - Current</a:t>
            </a:r>
          </a:p>
        </p:txBody>
      </p:sp>
      <p:grpSp>
        <p:nvGrpSpPr>
          <p:cNvPr id="5123" name="Group 3">
            <a:extLst>
              <a:ext uri="{FF2B5EF4-FFF2-40B4-BE49-F238E27FC236}">
                <a16:creationId xmlns:a16="http://schemas.microsoft.com/office/drawing/2014/main" id="{C1A8D204-55C3-708D-7F01-E02CA3C3AD6D}"/>
              </a:ext>
            </a:extLst>
          </p:cNvPr>
          <p:cNvGrpSpPr>
            <a:grpSpLocks/>
          </p:cNvGrpSpPr>
          <p:nvPr/>
        </p:nvGrpSpPr>
        <p:grpSpPr bwMode="auto">
          <a:xfrm>
            <a:off x="1414463" y="1244600"/>
            <a:ext cx="6813550" cy="5073650"/>
            <a:chOff x="243" y="924"/>
            <a:chExt cx="3921" cy="2920"/>
          </a:xfrm>
        </p:grpSpPr>
        <p:sp>
          <p:nvSpPr>
            <p:cNvPr id="5124" name="Line 4">
              <a:extLst>
                <a:ext uri="{FF2B5EF4-FFF2-40B4-BE49-F238E27FC236}">
                  <a16:creationId xmlns:a16="http://schemas.microsoft.com/office/drawing/2014/main" id="{599693B3-BCAC-B08C-E3E1-285D797292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" y="3844"/>
              <a:ext cx="28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5" name="Arc 5">
              <a:extLst>
                <a:ext uri="{FF2B5EF4-FFF2-40B4-BE49-F238E27FC236}">
                  <a16:creationId xmlns:a16="http://schemas.microsoft.com/office/drawing/2014/main" id="{F9B1CE31-BE7A-ECDC-EBF5-6E09398ED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" y="3568"/>
              <a:ext cx="116" cy="270"/>
            </a:xfrm>
            <a:custGeom>
              <a:avLst/>
              <a:gdLst>
                <a:gd name="G0" fmla="+- 21600 0 0"/>
                <a:gd name="G1" fmla="+- 21599 0 0"/>
                <a:gd name="G2" fmla="+- 21600 0 0"/>
                <a:gd name="T0" fmla="*/ 0 w 21600"/>
                <a:gd name="T1" fmla="*/ 21519 h 21599"/>
                <a:gd name="T2" fmla="*/ 21414 w 21600"/>
                <a:gd name="T3" fmla="*/ 0 h 21599"/>
                <a:gd name="T4" fmla="*/ 21600 w 21600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599" fill="none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</a:path>
                <a:path w="21600" h="21599" stroke="0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  <a:lnTo>
                    <a:pt x="21600" y="21599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6" name="Arc 6">
              <a:extLst>
                <a:ext uri="{FF2B5EF4-FFF2-40B4-BE49-F238E27FC236}">
                  <a16:creationId xmlns:a16="http://schemas.microsoft.com/office/drawing/2014/main" id="{4A9B9094-8093-7C06-E1D1-F5416D660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" y="3567"/>
              <a:ext cx="118" cy="271"/>
            </a:xfrm>
            <a:custGeom>
              <a:avLst/>
              <a:gdLst>
                <a:gd name="G0" fmla="+- 183 0 0"/>
                <a:gd name="G1" fmla="+- 21600 0 0"/>
                <a:gd name="G2" fmla="+- 21600 0 0"/>
                <a:gd name="T0" fmla="*/ 0 w 21783"/>
                <a:gd name="T1" fmla="*/ 1 h 21600"/>
                <a:gd name="T2" fmla="*/ 21783 w 21783"/>
                <a:gd name="T3" fmla="*/ 21520 h 21600"/>
                <a:gd name="T4" fmla="*/ 183 w 2178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83" h="21600" fill="none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</a:path>
                <a:path w="21783" h="21600" stroke="0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  <a:lnTo>
                    <a:pt x="183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7" name="Arc 7">
              <a:extLst>
                <a:ext uri="{FF2B5EF4-FFF2-40B4-BE49-F238E27FC236}">
                  <a16:creationId xmlns:a16="http://schemas.microsoft.com/office/drawing/2014/main" id="{0975F1A1-B03C-7D7B-9516-432731975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" y="2765"/>
              <a:ext cx="733" cy="779"/>
            </a:xfrm>
            <a:custGeom>
              <a:avLst/>
              <a:gdLst>
                <a:gd name="G0" fmla="+- 30 0 0"/>
                <a:gd name="G1" fmla="+- 21600 0 0"/>
                <a:gd name="G2" fmla="+- 21600 0 0"/>
                <a:gd name="T0" fmla="*/ 0 w 21630"/>
                <a:gd name="T1" fmla="*/ 0 h 21600"/>
                <a:gd name="T2" fmla="*/ 21630 w 21630"/>
                <a:gd name="T3" fmla="*/ 21572 h 21600"/>
                <a:gd name="T4" fmla="*/ 30 w 2163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30" h="21600" fill="none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</a:path>
                <a:path w="21630" h="21600" stroke="0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  <a:lnTo>
                    <a:pt x="30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8" name="Line 8">
              <a:extLst>
                <a:ext uri="{FF2B5EF4-FFF2-40B4-BE49-F238E27FC236}">
                  <a16:creationId xmlns:a16="http://schemas.microsoft.com/office/drawing/2014/main" id="{B3DD7621-67A8-3DBF-DEE5-3A1DD99904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0" y="1440"/>
              <a:ext cx="0" cy="21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9" name="Line 9">
              <a:extLst>
                <a:ext uri="{FF2B5EF4-FFF2-40B4-BE49-F238E27FC236}">
                  <a16:creationId xmlns:a16="http://schemas.microsoft.com/office/drawing/2014/main" id="{0387CD09-FF46-14FC-F8E5-04D1354E92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0" y="1440"/>
              <a:ext cx="130" cy="15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" name="Oval 10">
              <a:extLst>
                <a:ext uri="{FF2B5EF4-FFF2-40B4-BE49-F238E27FC236}">
                  <a16:creationId xmlns:a16="http://schemas.microsoft.com/office/drawing/2014/main" id="{90391459-8723-8DD5-0490-59BB24FE6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2899"/>
              <a:ext cx="69" cy="8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1" name="Oval 11">
              <a:extLst>
                <a:ext uri="{FF2B5EF4-FFF2-40B4-BE49-F238E27FC236}">
                  <a16:creationId xmlns:a16="http://schemas.microsoft.com/office/drawing/2014/main" id="{83444EE1-5D00-6687-5108-CF79026D4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9" y="2974"/>
              <a:ext cx="68" cy="8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2" name="Oval 12">
              <a:extLst>
                <a:ext uri="{FF2B5EF4-FFF2-40B4-BE49-F238E27FC236}">
                  <a16:creationId xmlns:a16="http://schemas.microsoft.com/office/drawing/2014/main" id="{31F03C5A-DBF8-5AC1-E17C-2BD008744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0" y="3115"/>
              <a:ext cx="66" cy="7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3" name="Oval 13">
              <a:extLst>
                <a:ext uri="{FF2B5EF4-FFF2-40B4-BE49-F238E27FC236}">
                  <a16:creationId xmlns:a16="http://schemas.microsoft.com/office/drawing/2014/main" id="{989AD8DA-EF42-0341-7A4D-47FB5517DA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5" y="2854"/>
              <a:ext cx="71" cy="8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4" name="Oval 14">
              <a:extLst>
                <a:ext uri="{FF2B5EF4-FFF2-40B4-BE49-F238E27FC236}">
                  <a16:creationId xmlns:a16="http://schemas.microsoft.com/office/drawing/2014/main" id="{7EF54D4E-B970-2FD0-73C0-B45C9DED2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" y="1772"/>
              <a:ext cx="77" cy="9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5" name="Oval 15">
              <a:extLst>
                <a:ext uri="{FF2B5EF4-FFF2-40B4-BE49-F238E27FC236}">
                  <a16:creationId xmlns:a16="http://schemas.microsoft.com/office/drawing/2014/main" id="{A048DE1C-716D-6CEB-B1CF-D6DEB49E0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" y="2093"/>
              <a:ext cx="76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6" name="Rectangle 16">
              <a:extLst>
                <a:ext uri="{FF2B5EF4-FFF2-40B4-BE49-F238E27FC236}">
                  <a16:creationId xmlns:a16="http://schemas.microsoft.com/office/drawing/2014/main" id="{13F5CCB6-6CD7-B9C1-4032-2540E160D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" y="1495"/>
              <a:ext cx="765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1. Pin Position</a:t>
              </a:r>
            </a:p>
          </p:txBody>
        </p:sp>
        <p:sp>
          <p:nvSpPr>
            <p:cNvPr id="5137" name="Rectangle 17">
              <a:extLst>
                <a:ext uri="{FF2B5EF4-FFF2-40B4-BE49-F238E27FC236}">
                  <a16:creationId xmlns:a16="http://schemas.microsoft.com/office/drawing/2014/main" id="{B6826921-146C-1595-EDA4-81C59F281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121"/>
              <a:ext cx="1100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/>
              <a:r>
                <a:rPr lang="en-US" altLang="en-US" sz="1600" b="1"/>
                <a:t>5. # of Rubber Bands</a:t>
              </a:r>
            </a:p>
          </p:txBody>
        </p:sp>
        <p:sp>
          <p:nvSpPr>
            <p:cNvPr id="5138" name="Rectangle 18">
              <a:extLst>
                <a:ext uri="{FF2B5EF4-FFF2-40B4-BE49-F238E27FC236}">
                  <a16:creationId xmlns:a16="http://schemas.microsoft.com/office/drawing/2014/main" id="{3DD5DCC4-DCAE-4B39-A918-36D08BF5D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484"/>
              <a:ext cx="712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2. Stop Angle</a:t>
              </a:r>
            </a:p>
          </p:txBody>
        </p:sp>
        <p:sp>
          <p:nvSpPr>
            <p:cNvPr id="5139" name="Rectangle 19">
              <a:extLst>
                <a:ext uri="{FF2B5EF4-FFF2-40B4-BE49-F238E27FC236}">
                  <a16:creationId xmlns:a16="http://schemas.microsoft.com/office/drawing/2014/main" id="{21CE4253-4A18-5817-8340-13CB7F151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" y="2091"/>
              <a:ext cx="10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3</a:t>
              </a:r>
            </a:p>
          </p:txBody>
        </p:sp>
        <p:sp>
          <p:nvSpPr>
            <p:cNvPr id="5140" name="Rectangle 20">
              <a:extLst>
                <a:ext uri="{FF2B5EF4-FFF2-40B4-BE49-F238E27FC236}">
                  <a16:creationId xmlns:a16="http://schemas.microsoft.com/office/drawing/2014/main" id="{4E67CD74-987D-38AE-18B8-5EDD7C6A4A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" y="2980"/>
              <a:ext cx="104" cy="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3</a:t>
              </a:r>
            </a:p>
          </p:txBody>
        </p:sp>
        <p:sp>
          <p:nvSpPr>
            <p:cNvPr id="5141" name="Arc 21">
              <a:extLst>
                <a:ext uri="{FF2B5EF4-FFF2-40B4-BE49-F238E27FC236}">
                  <a16:creationId xmlns:a16="http://schemas.microsoft.com/office/drawing/2014/main" id="{8B9711E7-259F-38BA-CE9E-9450617E3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" y="2569"/>
              <a:ext cx="632" cy="861"/>
            </a:xfrm>
            <a:custGeom>
              <a:avLst/>
              <a:gdLst>
                <a:gd name="G0" fmla="+- 34 0 0"/>
                <a:gd name="G1" fmla="+- 21600 0 0"/>
                <a:gd name="G2" fmla="+- 21600 0 0"/>
                <a:gd name="T0" fmla="*/ 0 w 21634"/>
                <a:gd name="T1" fmla="*/ 0 h 21600"/>
                <a:gd name="T2" fmla="*/ 21634 w 21634"/>
                <a:gd name="T3" fmla="*/ 21600 h 21600"/>
                <a:gd name="T4" fmla="*/ 34 w 2163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34" h="21600" fill="none" extrusionOk="0">
                  <a:moveTo>
                    <a:pt x="0" y="0"/>
                  </a:moveTo>
                  <a:cubicBezTo>
                    <a:pt x="11" y="0"/>
                    <a:pt x="22" y="0"/>
                    <a:pt x="34" y="0"/>
                  </a:cubicBezTo>
                  <a:cubicBezTo>
                    <a:pt x="11963" y="0"/>
                    <a:pt x="21634" y="9670"/>
                    <a:pt x="21634" y="21600"/>
                  </a:cubicBezTo>
                </a:path>
                <a:path w="21634" h="21600" stroke="0" extrusionOk="0">
                  <a:moveTo>
                    <a:pt x="0" y="0"/>
                  </a:moveTo>
                  <a:cubicBezTo>
                    <a:pt x="11" y="0"/>
                    <a:pt x="22" y="0"/>
                    <a:pt x="34" y="0"/>
                  </a:cubicBezTo>
                  <a:cubicBezTo>
                    <a:pt x="11963" y="0"/>
                    <a:pt x="21634" y="9670"/>
                    <a:pt x="21634" y="21600"/>
                  </a:cubicBezTo>
                  <a:lnTo>
                    <a:pt x="34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2" name="Oval 22">
              <a:extLst>
                <a:ext uri="{FF2B5EF4-FFF2-40B4-BE49-F238E27FC236}">
                  <a16:creationId xmlns:a16="http://schemas.microsoft.com/office/drawing/2014/main" id="{EEA416D9-9CF5-DA07-A536-549A7ABAE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" y="2440"/>
              <a:ext cx="76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3" name="Oval 23">
              <a:extLst>
                <a:ext uri="{FF2B5EF4-FFF2-40B4-BE49-F238E27FC236}">
                  <a16:creationId xmlns:a16="http://schemas.microsoft.com/office/drawing/2014/main" id="{748EA58F-92CA-13B7-2C6B-DB9F323BE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" y="1496"/>
              <a:ext cx="77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44" name="Group 24">
              <a:extLst>
                <a:ext uri="{FF2B5EF4-FFF2-40B4-BE49-F238E27FC236}">
                  <a16:creationId xmlns:a16="http://schemas.microsoft.com/office/drawing/2014/main" id="{00583385-BAB5-48B5-AB79-08DA9CDCB0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6" y="1361"/>
              <a:ext cx="217" cy="84"/>
              <a:chOff x="1223" y="2331"/>
              <a:chExt cx="217" cy="84"/>
            </a:xfrm>
          </p:grpSpPr>
          <p:sp>
            <p:nvSpPr>
              <p:cNvPr id="5145" name="Arc 25">
                <a:extLst>
                  <a:ext uri="{FF2B5EF4-FFF2-40B4-BE49-F238E27FC236}">
                    <a16:creationId xmlns:a16="http://schemas.microsoft.com/office/drawing/2014/main" id="{01D7506C-BBC6-EEA8-03C8-A89AE15C9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2331"/>
                <a:ext cx="121" cy="81"/>
              </a:xfrm>
              <a:custGeom>
                <a:avLst/>
                <a:gdLst>
                  <a:gd name="G0" fmla="+- 21598 0 0"/>
                  <a:gd name="G1" fmla="+- 21599 0 0"/>
                  <a:gd name="G2" fmla="+- 21600 0 0"/>
                  <a:gd name="T0" fmla="*/ 0 w 21598"/>
                  <a:gd name="T1" fmla="*/ 21334 h 21599"/>
                  <a:gd name="T2" fmla="*/ 21421 w 21598"/>
                  <a:gd name="T3" fmla="*/ 0 h 21599"/>
                  <a:gd name="T4" fmla="*/ 21598 w 21598"/>
                  <a:gd name="T5" fmla="*/ 21599 h 2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98" h="21599" fill="none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</a:path>
                  <a:path w="21598" h="21599" stroke="0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  <a:lnTo>
                      <a:pt x="21598" y="21599"/>
                    </a:lnTo>
                    <a:close/>
                  </a:path>
                </a:pathLst>
              </a:custGeom>
              <a:noFill/>
              <a:ln w="28575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46" name="Arc 26">
                <a:extLst>
                  <a:ext uri="{FF2B5EF4-FFF2-40B4-BE49-F238E27FC236}">
                    <a16:creationId xmlns:a16="http://schemas.microsoft.com/office/drawing/2014/main" id="{17F690CB-D76A-603D-77E2-41D811C86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2333"/>
                <a:ext cx="119" cy="8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147" name="Oval 27">
              <a:extLst>
                <a:ext uri="{FF2B5EF4-FFF2-40B4-BE49-F238E27FC236}">
                  <a16:creationId xmlns:a16="http://schemas.microsoft.com/office/drawing/2014/main" id="{C8B2FFA5-407A-DAB3-32B6-870CC79D9E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" y="3371"/>
              <a:ext cx="89" cy="9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8" name="Line 28">
              <a:extLst>
                <a:ext uri="{FF2B5EF4-FFF2-40B4-BE49-F238E27FC236}">
                  <a16:creationId xmlns:a16="http://schemas.microsoft.com/office/drawing/2014/main" id="{31D09BBC-45B7-2574-AFD2-70C6A48D1A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" y="3569"/>
              <a:ext cx="2583" cy="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49" name="Group 29">
              <a:extLst>
                <a:ext uri="{FF2B5EF4-FFF2-40B4-BE49-F238E27FC236}">
                  <a16:creationId xmlns:a16="http://schemas.microsoft.com/office/drawing/2014/main" id="{C1164D90-B589-52EF-DE63-F0305E1975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5" y="1915"/>
              <a:ext cx="1854" cy="166"/>
              <a:chOff x="1282" y="2885"/>
              <a:chExt cx="1854" cy="166"/>
            </a:xfrm>
          </p:grpSpPr>
          <p:sp>
            <p:nvSpPr>
              <p:cNvPr id="5150" name="Line 30">
                <a:extLst>
                  <a:ext uri="{FF2B5EF4-FFF2-40B4-BE49-F238E27FC236}">
                    <a16:creationId xmlns:a16="http://schemas.microsoft.com/office/drawing/2014/main" id="{9A5F4741-7991-B884-FD52-6B3C64D442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1" y="2885"/>
                <a:ext cx="1698" cy="131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51" name="Line 31">
                <a:extLst>
                  <a:ext uri="{FF2B5EF4-FFF2-40B4-BE49-F238E27FC236}">
                    <a16:creationId xmlns:a16="http://schemas.microsoft.com/office/drawing/2014/main" id="{F482D859-7309-3D7E-32DB-47895B83BA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2" y="2934"/>
                <a:ext cx="1854" cy="117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152" name="Line 32">
              <a:extLst>
                <a:ext uri="{FF2B5EF4-FFF2-40B4-BE49-F238E27FC236}">
                  <a16:creationId xmlns:a16="http://schemas.microsoft.com/office/drawing/2014/main" id="{27713471-33A4-4E29-CC0E-2C9E7D2B89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3" y="2623"/>
              <a:ext cx="15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3" name="Rectangle 33">
              <a:extLst>
                <a:ext uri="{FF2B5EF4-FFF2-40B4-BE49-F238E27FC236}">
                  <a16:creationId xmlns:a16="http://schemas.microsoft.com/office/drawing/2014/main" id="{02B10648-18F1-A2D8-F2F7-F0A925953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" y="2736"/>
              <a:ext cx="738" cy="1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6. Start Angle</a:t>
              </a:r>
            </a:p>
          </p:txBody>
        </p:sp>
        <p:grpSp>
          <p:nvGrpSpPr>
            <p:cNvPr id="5154" name="Group 34">
              <a:extLst>
                <a:ext uri="{FF2B5EF4-FFF2-40B4-BE49-F238E27FC236}">
                  <a16:creationId xmlns:a16="http://schemas.microsoft.com/office/drawing/2014/main" id="{8784F527-1969-44ED-AF4A-06B6218CCB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3" y="1171"/>
              <a:ext cx="149" cy="109"/>
              <a:chOff x="3690" y="2141"/>
              <a:chExt cx="149" cy="109"/>
            </a:xfrm>
          </p:grpSpPr>
          <p:sp>
            <p:nvSpPr>
              <p:cNvPr id="5155" name="Line 35">
                <a:extLst>
                  <a:ext uri="{FF2B5EF4-FFF2-40B4-BE49-F238E27FC236}">
                    <a16:creationId xmlns:a16="http://schemas.microsoft.com/office/drawing/2014/main" id="{CAE743D0-E665-1913-30BD-7FDDCD72E2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141"/>
                <a:ext cx="128" cy="7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56" name="Line 36">
                <a:extLst>
                  <a:ext uri="{FF2B5EF4-FFF2-40B4-BE49-F238E27FC236}">
                    <a16:creationId xmlns:a16="http://schemas.microsoft.com/office/drawing/2014/main" id="{923105FF-13F2-04E8-B667-F643A8AE3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0" y="2179"/>
                <a:ext cx="128" cy="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157" name="Group 37">
              <a:extLst>
                <a:ext uri="{FF2B5EF4-FFF2-40B4-BE49-F238E27FC236}">
                  <a16:creationId xmlns:a16="http://schemas.microsoft.com/office/drawing/2014/main" id="{3C26A276-1988-5684-9E03-6C89F796FE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5" y="1168"/>
              <a:ext cx="129" cy="247"/>
              <a:chOff x="3812" y="2138"/>
              <a:chExt cx="129" cy="247"/>
            </a:xfrm>
          </p:grpSpPr>
          <p:sp>
            <p:nvSpPr>
              <p:cNvPr id="5158" name="AutoShape 38">
                <a:extLst>
                  <a:ext uri="{FF2B5EF4-FFF2-40B4-BE49-F238E27FC236}">
                    <a16:creationId xmlns:a16="http://schemas.microsoft.com/office/drawing/2014/main" id="{905FB12C-D746-B883-DF77-DEFFA5FE9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0000">
                <a:off x="3812" y="2256"/>
                <a:ext cx="71" cy="129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59" name="AutoShape 39">
                <a:extLst>
                  <a:ext uri="{FF2B5EF4-FFF2-40B4-BE49-F238E27FC236}">
                    <a16:creationId xmlns:a16="http://schemas.microsoft.com/office/drawing/2014/main" id="{9DF042C7-1D27-B365-49BB-791E2B244D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0000">
                <a:off x="3842" y="2165"/>
                <a:ext cx="126" cy="72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160" name="Rectangle 40">
              <a:extLst>
                <a:ext uri="{FF2B5EF4-FFF2-40B4-BE49-F238E27FC236}">
                  <a16:creationId xmlns:a16="http://schemas.microsoft.com/office/drawing/2014/main" id="{92076778-C1B2-68F3-8792-4B1031198D9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092" y="1224"/>
              <a:ext cx="191" cy="44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1" name="Line 41">
              <a:extLst>
                <a:ext uri="{FF2B5EF4-FFF2-40B4-BE49-F238E27FC236}">
                  <a16:creationId xmlns:a16="http://schemas.microsoft.com/office/drawing/2014/main" id="{0A4915B5-7B51-0758-0C61-CA7438DCF6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8" y="1055"/>
              <a:ext cx="920" cy="18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2" name="Line 42">
              <a:extLst>
                <a:ext uri="{FF2B5EF4-FFF2-40B4-BE49-F238E27FC236}">
                  <a16:creationId xmlns:a16="http://schemas.microsoft.com/office/drawing/2014/main" id="{83C83797-C073-063C-922A-49879EAADE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00" y="988"/>
              <a:ext cx="903" cy="18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3" name="Line 43">
              <a:extLst>
                <a:ext uri="{FF2B5EF4-FFF2-40B4-BE49-F238E27FC236}">
                  <a16:creationId xmlns:a16="http://schemas.microsoft.com/office/drawing/2014/main" id="{E70F8824-4F67-4638-952C-A16A0E1190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4" y="983"/>
              <a:ext cx="125" cy="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4" name="Line 44">
              <a:extLst>
                <a:ext uri="{FF2B5EF4-FFF2-40B4-BE49-F238E27FC236}">
                  <a16:creationId xmlns:a16="http://schemas.microsoft.com/office/drawing/2014/main" id="{ABFB869F-9B14-0D74-7FA8-93B72670E6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6" y="1415"/>
              <a:ext cx="123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5" name="Line 45">
              <a:extLst>
                <a:ext uri="{FF2B5EF4-FFF2-40B4-BE49-F238E27FC236}">
                  <a16:creationId xmlns:a16="http://schemas.microsoft.com/office/drawing/2014/main" id="{C1CD949B-D404-9514-F19E-DB0AE00CB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1" y="1452"/>
              <a:ext cx="124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6" name="AutoShape 46">
              <a:extLst>
                <a:ext uri="{FF2B5EF4-FFF2-40B4-BE49-F238E27FC236}">
                  <a16:creationId xmlns:a16="http://schemas.microsoft.com/office/drawing/2014/main" id="{1DCE3DE1-3061-4E8D-AC09-1621057E6F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 flipH="1" flipV="1">
              <a:off x="2794" y="1043"/>
              <a:ext cx="442" cy="203"/>
            </a:xfrm>
            <a:custGeom>
              <a:avLst/>
              <a:gdLst>
                <a:gd name="G0" fmla="+- 2191 0 0"/>
                <a:gd name="G1" fmla="+- 21600 0 2191"/>
                <a:gd name="G2" fmla="*/ 2191 1 2"/>
                <a:gd name="G3" fmla="+- 21600 0 G2"/>
                <a:gd name="G4" fmla="+/ 2191 21600 2"/>
                <a:gd name="G5" fmla="+/ G1 0 2"/>
                <a:gd name="G6" fmla="*/ 21600 21600 2191"/>
                <a:gd name="G7" fmla="*/ G6 1 2"/>
                <a:gd name="G8" fmla="+- 21600 0 G7"/>
                <a:gd name="G9" fmla="*/ 21600 1 2"/>
                <a:gd name="G10" fmla="+- 2191 0 G9"/>
                <a:gd name="G11" fmla="?: G10 G8 0"/>
                <a:gd name="G12" fmla="?: G10 G7 21600"/>
                <a:gd name="T0" fmla="*/ 20504 w 21600"/>
                <a:gd name="T1" fmla="*/ 10800 h 21600"/>
                <a:gd name="T2" fmla="*/ 10800 w 21600"/>
                <a:gd name="T3" fmla="*/ 21600 h 21600"/>
                <a:gd name="T4" fmla="*/ 1096 w 21600"/>
                <a:gd name="T5" fmla="*/ 10800 h 21600"/>
                <a:gd name="T6" fmla="*/ 10800 w 21600"/>
                <a:gd name="T7" fmla="*/ 0 h 21600"/>
                <a:gd name="T8" fmla="*/ 2896 w 21600"/>
                <a:gd name="T9" fmla="*/ 2896 h 21600"/>
                <a:gd name="T10" fmla="*/ 18704 w 21600"/>
                <a:gd name="T11" fmla="*/ 1870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91" y="21600"/>
                  </a:lnTo>
                  <a:lnTo>
                    <a:pt x="1940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7" name="AutoShape 47">
              <a:extLst>
                <a:ext uri="{FF2B5EF4-FFF2-40B4-BE49-F238E27FC236}">
                  <a16:creationId xmlns:a16="http://schemas.microsoft.com/office/drawing/2014/main" id="{1FA9326C-D4FC-B964-A478-1FAD616A12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960000">
              <a:off x="2324" y="2791"/>
              <a:ext cx="102" cy="80"/>
            </a:xfrm>
            <a:prstGeom prst="triangle">
              <a:avLst>
                <a:gd name="adj" fmla="val 49995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8" name="Oval 48">
              <a:extLst>
                <a:ext uri="{FF2B5EF4-FFF2-40B4-BE49-F238E27FC236}">
                  <a16:creationId xmlns:a16="http://schemas.microsoft.com/office/drawing/2014/main" id="{77CAD971-8D1F-E2F3-7DAD-321E37AAC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2868"/>
              <a:ext cx="71" cy="8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9" name="Line 49">
              <a:extLst>
                <a:ext uri="{FF2B5EF4-FFF2-40B4-BE49-F238E27FC236}">
                  <a16:creationId xmlns:a16="http://schemas.microsoft.com/office/drawing/2014/main" id="{37D984BD-ED0C-AFED-3FD2-2D8C571791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2784"/>
              <a:ext cx="120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0" name="Arc 50">
              <a:extLst>
                <a:ext uri="{FF2B5EF4-FFF2-40B4-BE49-F238E27FC236}">
                  <a16:creationId xmlns:a16="http://schemas.microsoft.com/office/drawing/2014/main" id="{279A04B4-AB61-FEA6-1A5E-72F7CF978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2" y="2771"/>
              <a:ext cx="179" cy="53"/>
            </a:xfrm>
            <a:custGeom>
              <a:avLst/>
              <a:gdLst>
                <a:gd name="G0" fmla="+- 21596 0 0"/>
                <a:gd name="G1" fmla="+- 21600 0 0"/>
                <a:gd name="G2" fmla="+- 21600 0 0"/>
                <a:gd name="T0" fmla="*/ 0 w 21596"/>
                <a:gd name="T1" fmla="*/ 21189 h 21600"/>
                <a:gd name="T2" fmla="*/ 21476 w 21596"/>
                <a:gd name="T3" fmla="*/ 0 h 21600"/>
                <a:gd name="T4" fmla="*/ 21596 w 2159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6" h="21600" fill="none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</a:path>
                <a:path w="21596" h="21600" stroke="0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  <a:lnTo>
                    <a:pt x="21596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" name="Rectangle 51">
              <a:extLst>
                <a:ext uri="{FF2B5EF4-FFF2-40B4-BE49-F238E27FC236}">
                  <a16:creationId xmlns:a16="http://schemas.microsoft.com/office/drawing/2014/main" id="{06FFF715-CE1A-5D22-3BE1-607F48E30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7" y="1251"/>
              <a:ext cx="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1</a:t>
              </a:r>
            </a:p>
          </p:txBody>
        </p:sp>
        <p:sp>
          <p:nvSpPr>
            <p:cNvPr id="5172" name="Text Box 52">
              <a:extLst>
                <a:ext uri="{FF2B5EF4-FFF2-40B4-BE49-F238E27FC236}">
                  <a16:creationId xmlns:a16="http://schemas.microsoft.com/office/drawing/2014/main" id="{A2A28C81-A452-1812-87D1-6BCCA87FE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9" y="1001"/>
              <a:ext cx="805" cy="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1600" b="1"/>
                <a:t>3. Cup Height</a:t>
              </a:r>
            </a:p>
          </p:txBody>
        </p:sp>
        <p:sp>
          <p:nvSpPr>
            <p:cNvPr id="5173" name="Rectangle 53">
              <a:extLst>
                <a:ext uri="{FF2B5EF4-FFF2-40B4-BE49-F238E27FC236}">
                  <a16:creationId xmlns:a16="http://schemas.microsoft.com/office/drawing/2014/main" id="{2082EC27-1871-2492-926D-34A4056A8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1493"/>
              <a:ext cx="104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1</a:t>
              </a:r>
            </a:p>
          </p:txBody>
        </p:sp>
        <p:sp>
          <p:nvSpPr>
            <p:cNvPr id="5174" name="Rectangle 54">
              <a:extLst>
                <a:ext uri="{FF2B5EF4-FFF2-40B4-BE49-F238E27FC236}">
                  <a16:creationId xmlns:a16="http://schemas.microsoft.com/office/drawing/2014/main" id="{E5801FA9-3C40-C239-1AF1-DB74994FD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1756"/>
              <a:ext cx="104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2</a:t>
              </a:r>
            </a:p>
          </p:txBody>
        </p:sp>
        <p:sp>
          <p:nvSpPr>
            <p:cNvPr id="5175" name="Rectangle 55">
              <a:extLst>
                <a:ext uri="{FF2B5EF4-FFF2-40B4-BE49-F238E27FC236}">
                  <a16:creationId xmlns:a16="http://schemas.microsoft.com/office/drawing/2014/main" id="{75E1506D-CE06-D6BA-FDAB-69464494D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2403"/>
              <a:ext cx="104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4</a:t>
              </a:r>
            </a:p>
          </p:txBody>
        </p:sp>
        <p:sp>
          <p:nvSpPr>
            <p:cNvPr id="5176" name="Rectangle 56">
              <a:extLst>
                <a:ext uri="{FF2B5EF4-FFF2-40B4-BE49-F238E27FC236}">
                  <a16:creationId xmlns:a16="http://schemas.microsoft.com/office/drawing/2014/main" id="{09E8F5DD-038C-E157-CDB6-ECE65D86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8" y="3072"/>
              <a:ext cx="104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2</a:t>
              </a:r>
            </a:p>
          </p:txBody>
        </p:sp>
        <p:sp>
          <p:nvSpPr>
            <p:cNvPr id="5177" name="Rectangle 57">
              <a:extLst>
                <a:ext uri="{FF2B5EF4-FFF2-40B4-BE49-F238E27FC236}">
                  <a16:creationId xmlns:a16="http://schemas.microsoft.com/office/drawing/2014/main" id="{E928F56A-F626-7AA5-1B7D-236B5BEC7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3167"/>
              <a:ext cx="104" cy="1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1</a:t>
              </a:r>
            </a:p>
          </p:txBody>
        </p:sp>
        <p:sp>
          <p:nvSpPr>
            <p:cNvPr id="5178" name="Rectangle 58">
              <a:extLst>
                <a:ext uri="{FF2B5EF4-FFF2-40B4-BE49-F238E27FC236}">
                  <a16:creationId xmlns:a16="http://schemas.microsoft.com/office/drawing/2014/main" id="{39861D35-0B3D-20EE-1861-80FBF57C8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5" y="1775"/>
              <a:ext cx="159" cy="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1</a:t>
              </a:r>
            </a:p>
          </p:txBody>
        </p:sp>
        <p:sp>
          <p:nvSpPr>
            <p:cNvPr id="5179" name="Rectangle 59">
              <a:extLst>
                <a:ext uri="{FF2B5EF4-FFF2-40B4-BE49-F238E27FC236}">
                  <a16:creationId xmlns:a16="http://schemas.microsoft.com/office/drawing/2014/main" id="{CC1B64A5-9C62-F364-0037-35C66EB3B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2" y="1493"/>
              <a:ext cx="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2</a:t>
              </a:r>
            </a:p>
          </p:txBody>
        </p:sp>
        <p:sp>
          <p:nvSpPr>
            <p:cNvPr id="5180" name="Rectangle 60">
              <a:extLst>
                <a:ext uri="{FF2B5EF4-FFF2-40B4-BE49-F238E27FC236}">
                  <a16:creationId xmlns:a16="http://schemas.microsoft.com/office/drawing/2014/main" id="{381A9D82-A701-AC4C-68AE-B51652DFF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248"/>
              <a:ext cx="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3</a:t>
              </a:r>
            </a:p>
          </p:txBody>
        </p:sp>
        <p:sp>
          <p:nvSpPr>
            <p:cNvPr id="5181" name="Rectangle 61">
              <a:extLst>
                <a:ext uri="{FF2B5EF4-FFF2-40B4-BE49-F238E27FC236}">
                  <a16:creationId xmlns:a16="http://schemas.microsoft.com/office/drawing/2014/main" id="{B6509AF4-81E4-68AE-87D0-2B6EF8DA7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017"/>
              <a:ext cx="15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1600" b="1"/>
                <a:t>2</a:t>
              </a:r>
            </a:p>
          </p:txBody>
        </p:sp>
        <p:sp>
          <p:nvSpPr>
            <p:cNvPr id="5182" name="Text Box 62">
              <a:extLst>
                <a:ext uri="{FF2B5EF4-FFF2-40B4-BE49-F238E27FC236}">
                  <a16:creationId xmlns:a16="http://schemas.microsoft.com/office/drawing/2014/main" id="{478B636A-28E4-52C0-E233-EBE627809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7" y="1674"/>
              <a:ext cx="929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1600" b="1"/>
                <a:t>4. Hook Position</a:t>
              </a:r>
            </a:p>
          </p:txBody>
        </p:sp>
        <p:sp>
          <p:nvSpPr>
            <p:cNvPr id="5183" name="Rectangle 63">
              <a:extLst>
                <a:ext uri="{FF2B5EF4-FFF2-40B4-BE49-F238E27FC236}">
                  <a16:creationId xmlns:a16="http://schemas.microsoft.com/office/drawing/2014/main" id="{13BABE8C-8671-2D8E-5566-8283DC607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972"/>
              <a:ext cx="707" cy="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1600" b="1"/>
                <a:t>7. Ball Type</a:t>
              </a:r>
            </a:p>
          </p:txBody>
        </p:sp>
        <p:grpSp>
          <p:nvGrpSpPr>
            <p:cNvPr id="5184" name="Group 64">
              <a:extLst>
                <a:ext uri="{FF2B5EF4-FFF2-40B4-BE49-F238E27FC236}">
                  <a16:creationId xmlns:a16="http://schemas.microsoft.com/office/drawing/2014/main" id="{B77A52FA-433E-35F1-792B-F448780DD8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4" y="1857"/>
              <a:ext cx="194" cy="159"/>
              <a:chOff x="2494" y="1857"/>
              <a:chExt cx="194" cy="159"/>
            </a:xfrm>
          </p:grpSpPr>
          <p:sp>
            <p:nvSpPr>
              <p:cNvPr id="5185" name="Freeform 65">
                <a:extLst>
                  <a:ext uri="{FF2B5EF4-FFF2-40B4-BE49-F238E27FC236}">
                    <a16:creationId xmlns:a16="http://schemas.microsoft.com/office/drawing/2014/main" id="{0B72E5F6-D234-E52C-F1EB-F29E22452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86" name="Line 66">
                <a:extLst>
                  <a:ext uri="{FF2B5EF4-FFF2-40B4-BE49-F238E27FC236}">
                    <a16:creationId xmlns:a16="http://schemas.microsoft.com/office/drawing/2014/main" id="{D8CB0963-7B87-7A31-8F43-37B23652BC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87" name="Group 67">
              <a:extLst>
                <a:ext uri="{FF2B5EF4-FFF2-40B4-BE49-F238E27FC236}">
                  <a16:creationId xmlns:a16="http://schemas.microsoft.com/office/drawing/2014/main" id="{CF3F383C-BEB1-6B54-0A16-533A3F7004A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8" y="2097"/>
              <a:ext cx="194" cy="159"/>
              <a:chOff x="2494" y="1857"/>
              <a:chExt cx="194" cy="159"/>
            </a:xfrm>
          </p:grpSpPr>
          <p:sp>
            <p:nvSpPr>
              <p:cNvPr id="5188" name="Freeform 68">
                <a:extLst>
                  <a:ext uri="{FF2B5EF4-FFF2-40B4-BE49-F238E27FC236}">
                    <a16:creationId xmlns:a16="http://schemas.microsoft.com/office/drawing/2014/main" id="{B7453209-E3A5-48B4-6327-F4AC6C23A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89" name="Line 69">
                <a:extLst>
                  <a:ext uri="{FF2B5EF4-FFF2-40B4-BE49-F238E27FC236}">
                    <a16:creationId xmlns:a16="http://schemas.microsoft.com/office/drawing/2014/main" id="{16683C92-6B72-E6EF-876F-918FE789A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90" name="Group 70">
              <a:extLst>
                <a:ext uri="{FF2B5EF4-FFF2-40B4-BE49-F238E27FC236}">
                  <a16:creationId xmlns:a16="http://schemas.microsoft.com/office/drawing/2014/main" id="{321C22A9-E29F-8793-A846-09572D3760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8" y="1584"/>
              <a:ext cx="194" cy="159"/>
              <a:chOff x="2494" y="1857"/>
              <a:chExt cx="194" cy="159"/>
            </a:xfrm>
          </p:grpSpPr>
          <p:sp>
            <p:nvSpPr>
              <p:cNvPr id="5191" name="Freeform 71">
                <a:extLst>
                  <a:ext uri="{FF2B5EF4-FFF2-40B4-BE49-F238E27FC236}">
                    <a16:creationId xmlns:a16="http://schemas.microsoft.com/office/drawing/2014/main" id="{7D6B03A9-E2E5-C6DF-E296-2F384883F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" name="Line 72">
                <a:extLst>
                  <a:ext uri="{FF2B5EF4-FFF2-40B4-BE49-F238E27FC236}">
                    <a16:creationId xmlns:a16="http://schemas.microsoft.com/office/drawing/2014/main" id="{9A64A27F-53B6-A207-27E2-6B02EF157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E2237CB-2747-A751-2D38-F70086E9A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Catapult Functions</a:t>
            </a:r>
          </a:p>
        </p:txBody>
      </p:sp>
      <p:grpSp>
        <p:nvGrpSpPr>
          <p:cNvPr id="3075" name="Group 3">
            <a:extLst>
              <a:ext uri="{FF2B5EF4-FFF2-40B4-BE49-F238E27FC236}">
                <a16:creationId xmlns:a16="http://schemas.microsoft.com/office/drawing/2014/main" id="{3754B994-93AE-661B-16AF-0883741FCA0F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1244600"/>
            <a:ext cx="2952750" cy="2184400"/>
            <a:chOff x="243" y="924"/>
            <a:chExt cx="3947" cy="2920"/>
          </a:xfrm>
        </p:grpSpPr>
        <p:sp>
          <p:nvSpPr>
            <p:cNvPr id="3076" name="Line 4">
              <a:extLst>
                <a:ext uri="{FF2B5EF4-FFF2-40B4-BE49-F238E27FC236}">
                  <a16:creationId xmlns:a16="http://schemas.microsoft.com/office/drawing/2014/main" id="{8108FA01-9EE6-A0CB-EA5B-24AD223AB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" y="3844"/>
              <a:ext cx="280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Arc 5">
              <a:extLst>
                <a:ext uri="{FF2B5EF4-FFF2-40B4-BE49-F238E27FC236}">
                  <a16:creationId xmlns:a16="http://schemas.microsoft.com/office/drawing/2014/main" id="{9F68B369-11C9-FA33-7D40-EAE7A056D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" y="3568"/>
              <a:ext cx="116" cy="270"/>
            </a:xfrm>
            <a:custGeom>
              <a:avLst/>
              <a:gdLst>
                <a:gd name="G0" fmla="+- 21600 0 0"/>
                <a:gd name="G1" fmla="+- 21599 0 0"/>
                <a:gd name="G2" fmla="+- 21600 0 0"/>
                <a:gd name="T0" fmla="*/ 0 w 21600"/>
                <a:gd name="T1" fmla="*/ 21519 h 21599"/>
                <a:gd name="T2" fmla="*/ 21414 w 21600"/>
                <a:gd name="T3" fmla="*/ 0 h 21599"/>
                <a:gd name="T4" fmla="*/ 21600 w 21600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599" fill="none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</a:path>
                <a:path w="21600" h="21599" stroke="0" extrusionOk="0">
                  <a:moveTo>
                    <a:pt x="0" y="21519"/>
                  </a:moveTo>
                  <a:cubicBezTo>
                    <a:pt x="43" y="9693"/>
                    <a:pt x="9588" y="101"/>
                    <a:pt x="21413" y="-1"/>
                  </a:cubicBezTo>
                  <a:lnTo>
                    <a:pt x="21600" y="21599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" name="Arc 6">
              <a:extLst>
                <a:ext uri="{FF2B5EF4-FFF2-40B4-BE49-F238E27FC236}">
                  <a16:creationId xmlns:a16="http://schemas.microsoft.com/office/drawing/2014/main" id="{C6C5C881-AA4E-C9D6-F854-EC750BE6B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" y="3567"/>
              <a:ext cx="118" cy="271"/>
            </a:xfrm>
            <a:custGeom>
              <a:avLst/>
              <a:gdLst>
                <a:gd name="G0" fmla="+- 183 0 0"/>
                <a:gd name="G1" fmla="+- 21600 0 0"/>
                <a:gd name="G2" fmla="+- 21600 0 0"/>
                <a:gd name="T0" fmla="*/ 0 w 21783"/>
                <a:gd name="T1" fmla="*/ 1 h 21600"/>
                <a:gd name="T2" fmla="*/ 21783 w 21783"/>
                <a:gd name="T3" fmla="*/ 21520 h 21600"/>
                <a:gd name="T4" fmla="*/ 183 w 21783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83" h="21600" fill="none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</a:path>
                <a:path w="21783" h="21600" stroke="0" extrusionOk="0">
                  <a:moveTo>
                    <a:pt x="-1" y="0"/>
                  </a:moveTo>
                  <a:cubicBezTo>
                    <a:pt x="60" y="0"/>
                    <a:pt x="121" y="0"/>
                    <a:pt x="183" y="0"/>
                  </a:cubicBezTo>
                  <a:cubicBezTo>
                    <a:pt x="12081" y="0"/>
                    <a:pt x="21738" y="9621"/>
                    <a:pt x="21782" y="21520"/>
                  </a:cubicBezTo>
                  <a:lnTo>
                    <a:pt x="183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9" name="Arc 7">
              <a:extLst>
                <a:ext uri="{FF2B5EF4-FFF2-40B4-BE49-F238E27FC236}">
                  <a16:creationId xmlns:a16="http://schemas.microsoft.com/office/drawing/2014/main" id="{A816A797-AAF3-17B7-5333-D6D00B21E3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9" y="2765"/>
              <a:ext cx="733" cy="779"/>
            </a:xfrm>
            <a:custGeom>
              <a:avLst/>
              <a:gdLst>
                <a:gd name="G0" fmla="+- 30 0 0"/>
                <a:gd name="G1" fmla="+- 21600 0 0"/>
                <a:gd name="G2" fmla="+- 21600 0 0"/>
                <a:gd name="T0" fmla="*/ 0 w 21630"/>
                <a:gd name="T1" fmla="*/ 0 h 21600"/>
                <a:gd name="T2" fmla="*/ 21630 w 21630"/>
                <a:gd name="T3" fmla="*/ 21572 h 21600"/>
                <a:gd name="T4" fmla="*/ 30 w 2163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30" h="21600" fill="none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</a:path>
                <a:path w="21630" h="21600" stroke="0" extrusionOk="0">
                  <a:moveTo>
                    <a:pt x="0" y="0"/>
                  </a:moveTo>
                  <a:cubicBezTo>
                    <a:pt x="10" y="0"/>
                    <a:pt x="20" y="0"/>
                    <a:pt x="30" y="0"/>
                  </a:cubicBezTo>
                  <a:cubicBezTo>
                    <a:pt x="11948" y="0"/>
                    <a:pt x="21614" y="9653"/>
                    <a:pt x="21629" y="21572"/>
                  </a:cubicBezTo>
                  <a:lnTo>
                    <a:pt x="30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0" name="Line 8">
              <a:extLst>
                <a:ext uri="{FF2B5EF4-FFF2-40B4-BE49-F238E27FC236}">
                  <a16:creationId xmlns:a16="http://schemas.microsoft.com/office/drawing/2014/main" id="{49352F28-E56E-7E1E-E960-F6798D2426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0" y="1440"/>
              <a:ext cx="0" cy="21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1" name="Line 9">
              <a:extLst>
                <a:ext uri="{FF2B5EF4-FFF2-40B4-BE49-F238E27FC236}">
                  <a16:creationId xmlns:a16="http://schemas.microsoft.com/office/drawing/2014/main" id="{34E7933A-3DF8-9B3D-0404-3F82E6779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0" y="1440"/>
              <a:ext cx="130" cy="15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2" name="Oval 10">
              <a:extLst>
                <a:ext uri="{FF2B5EF4-FFF2-40B4-BE49-F238E27FC236}">
                  <a16:creationId xmlns:a16="http://schemas.microsoft.com/office/drawing/2014/main" id="{59459EAF-F5DD-F594-C664-4E8563B00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2899"/>
              <a:ext cx="69" cy="8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3" name="Oval 11">
              <a:extLst>
                <a:ext uri="{FF2B5EF4-FFF2-40B4-BE49-F238E27FC236}">
                  <a16:creationId xmlns:a16="http://schemas.microsoft.com/office/drawing/2014/main" id="{4BD1126B-E5B2-A1F4-4FF6-B861C127D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9" y="2974"/>
              <a:ext cx="68" cy="81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4" name="Oval 12">
              <a:extLst>
                <a:ext uri="{FF2B5EF4-FFF2-40B4-BE49-F238E27FC236}">
                  <a16:creationId xmlns:a16="http://schemas.microsoft.com/office/drawing/2014/main" id="{341D316E-651C-8F87-0D33-F92E0B34B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0" y="3115"/>
              <a:ext cx="66" cy="7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5" name="Oval 13">
              <a:extLst>
                <a:ext uri="{FF2B5EF4-FFF2-40B4-BE49-F238E27FC236}">
                  <a16:creationId xmlns:a16="http://schemas.microsoft.com/office/drawing/2014/main" id="{F9F77FA7-3A55-2096-F59C-8A034EDD9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5" y="2854"/>
              <a:ext cx="71" cy="8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6" name="Oval 14">
              <a:extLst>
                <a:ext uri="{FF2B5EF4-FFF2-40B4-BE49-F238E27FC236}">
                  <a16:creationId xmlns:a16="http://schemas.microsoft.com/office/drawing/2014/main" id="{C7E6B53C-C157-6796-1ED4-0FBABA006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" y="1772"/>
              <a:ext cx="77" cy="9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7" name="Oval 15">
              <a:extLst>
                <a:ext uri="{FF2B5EF4-FFF2-40B4-BE49-F238E27FC236}">
                  <a16:creationId xmlns:a16="http://schemas.microsoft.com/office/drawing/2014/main" id="{D786E081-CD72-C2C7-E61F-5759B7270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" y="2093"/>
              <a:ext cx="76" cy="9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88" name="Rectangle 16">
              <a:extLst>
                <a:ext uri="{FF2B5EF4-FFF2-40B4-BE49-F238E27FC236}">
                  <a16:creationId xmlns:a16="http://schemas.microsoft.com/office/drawing/2014/main" id="{C145A804-E459-1843-ED8D-F88F8CD3B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" y="1495"/>
              <a:ext cx="730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1. Pin Position</a:t>
              </a:r>
            </a:p>
          </p:txBody>
        </p:sp>
        <p:sp>
          <p:nvSpPr>
            <p:cNvPr id="3089" name="Rectangle 17">
              <a:extLst>
                <a:ext uri="{FF2B5EF4-FFF2-40B4-BE49-F238E27FC236}">
                  <a16:creationId xmlns:a16="http://schemas.microsoft.com/office/drawing/2014/main" id="{BFF5F9D5-536B-6947-7E1C-56DDE3D17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9" y="2121"/>
              <a:ext cx="1029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0" hangingPunct="0"/>
              <a:r>
                <a:rPr lang="en-US" altLang="en-US" sz="600" b="1"/>
                <a:t>5. # of Rubber Bands</a:t>
              </a:r>
            </a:p>
          </p:txBody>
        </p:sp>
        <p:sp>
          <p:nvSpPr>
            <p:cNvPr id="3090" name="Rectangle 18">
              <a:extLst>
                <a:ext uri="{FF2B5EF4-FFF2-40B4-BE49-F238E27FC236}">
                  <a16:creationId xmlns:a16="http://schemas.microsoft.com/office/drawing/2014/main" id="{DD936FCF-C09A-A654-4BE1-2C180A94A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484"/>
              <a:ext cx="688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2. Stop Angle</a:t>
              </a:r>
            </a:p>
          </p:txBody>
        </p:sp>
        <p:sp>
          <p:nvSpPr>
            <p:cNvPr id="3091" name="Rectangle 19">
              <a:extLst>
                <a:ext uri="{FF2B5EF4-FFF2-40B4-BE49-F238E27FC236}">
                  <a16:creationId xmlns:a16="http://schemas.microsoft.com/office/drawing/2014/main" id="{A1F77467-6CDD-C10C-E222-801139C2A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" y="2091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3</a:t>
              </a:r>
            </a:p>
          </p:txBody>
        </p:sp>
        <p:sp>
          <p:nvSpPr>
            <p:cNvPr id="3092" name="Rectangle 20">
              <a:extLst>
                <a:ext uri="{FF2B5EF4-FFF2-40B4-BE49-F238E27FC236}">
                  <a16:creationId xmlns:a16="http://schemas.microsoft.com/office/drawing/2014/main" id="{CA871CB5-D217-009D-41ED-5639A1D35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" y="2980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3</a:t>
              </a:r>
            </a:p>
          </p:txBody>
        </p:sp>
        <p:sp>
          <p:nvSpPr>
            <p:cNvPr id="3093" name="Arc 21">
              <a:extLst>
                <a:ext uri="{FF2B5EF4-FFF2-40B4-BE49-F238E27FC236}">
                  <a16:creationId xmlns:a16="http://schemas.microsoft.com/office/drawing/2014/main" id="{F3280353-086F-00C9-AAC2-CAD203531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3" y="2569"/>
              <a:ext cx="632" cy="861"/>
            </a:xfrm>
            <a:custGeom>
              <a:avLst/>
              <a:gdLst>
                <a:gd name="G0" fmla="+- 34 0 0"/>
                <a:gd name="G1" fmla="+- 21600 0 0"/>
                <a:gd name="G2" fmla="+- 21600 0 0"/>
                <a:gd name="T0" fmla="*/ 0 w 21634"/>
                <a:gd name="T1" fmla="*/ 0 h 21600"/>
                <a:gd name="T2" fmla="*/ 21634 w 21634"/>
                <a:gd name="T3" fmla="*/ 21600 h 21600"/>
                <a:gd name="T4" fmla="*/ 34 w 2163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34" h="21600" fill="none" extrusionOk="0">
                  <a:moveTo>
                    <a:pt x="0" y="0"/>
                  </a:moveTo>
                  <a:cubicBezTo>
                    <a:pt x="11" y="0"/>
                    <a:pt x="22" y="0"/>
                    <a:pt x="34" y="0"/>
                  </a:cubicBezTo>
                  <a:cubicBezTo>
                    <a:pt x="11963" y="0"/>
                    <a:pt x="21634" y="9670"/>
                    <a:pt x="21634" y="21600"/>
                  </a:cubicBezTo>
                </a:path>
                <a:path w="21634" h="21600" stroke="0" extrusionOk="0">
                  <a:moveTo>
                    <a:pt x="0" y="0"/>
                  </a:moveTo>
                  <a:cubicBezTo>
                    <a:pt x="11" y="0"/>
                    <a:pt x="22" y="0"/>
                    <a:pt x="34" y="0"/>
                  </a:cubicBezTo>
                  <a:cubicBezTo>
                    <a:pt x="11963" y="0"/>
                    <a:pt x="21634" y="9670"/>
                    <a:pt x="21634" y="21600"/>
                  </a:cubicBezTo>
                  <a:lnTo>
                    <a:pt x="34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4" name="Oval 22">
              <a:extLst>
                <a:ext uri="{FF2B5EF4-FFF2-40B4-BE49-F238E27FC236}">
                  <a16:creationId xmlns:a16="http://schemas.microsoft.com/office/drawing/2014/main" id="{FE06AB88-B64C-3C64-6893-CEFFBEA34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" y="2440"/>
              <a:ext cx="76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95" name="Oval 23">
              <a:extLst>
                <a:ext uri="{FF2B5EF4-FFF2-40B4-BE49-F238E27FC236}">
                  <a16:creationId xmlns:a16="http://schemas.microsoft.com/office/drawing/2014/main" id="{3828FD5A-0227-C5F9-723C-8CA9A8784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" y="1496"/>
              <a:ext cx="77" cy="9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096" name="Group 24">
              <a:extLst>
                <a:ext uri="{FF2B5EF4-FFF2-40B4-BE49-F238E27FC236}">
                  <a16:creationId xmlns:a16="http://schemas.microsoft.com/office/drawing/2014/main" id="{5E9CF8DB-7208-7D98-9126-0D3208D406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6" y="1361"/>
              <a:ext cx="217" cy="84"/>
              <a:chOff x="1223" y="2331"/>
              <a:chExt cx="217" cy="84"/>
            </a:xfrm>
          </p:grpSpPr>
          <p:sp>
            <p:nvSpPr>
              <p:cNvPr id="3097" name="Arc 25">
                <a:extLst>
                  <a:ext uri="{FF2B5EF4-FFF2-40B4-BE49-F238E27FC236}">
                    <a16:creationId xmlns:a16="http://schemas.microsoft.com/office/drawing/2014/main" id="{13C1DA7F-ED82-E86B-EE32-A038A307A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3" y="2331"/>
                <a:ext cx="121" cy="81"/>
              </a:xfrm>
              <a:custGeom>
                <a:avLst/>
                <a:gdLst>
                  <a:gd name="G0" fmla="+- 21598 0 0"/>
                  <a:gd name="G1" fmla="+- 21599 0 0"/>
                  <a:gd name="G2" fmla="+- 21600 0 0"/>
                  <a:gd name="T0" fmla="*/ 0 w 21598"/>
                  <a:gd name="T1" fmla="*/ 21334 h 21599"/>
                  <a:gd name="T2" fmla="*/ 21421 w 21598"/>
                  <a:gd name="T3" fmla="*/ 0 h 21599"/>
                  <a:gd name="T4" fmla="*/ 21598 w 21598"/>
                  <a:gd name="T5" fmla="*/ 21599 h 2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598" h="21599" fill="none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</a:path>
                  <a:path w="21598" h="21599" stroke="0" extrusionOk="0">
                    <a:moveTo>
                      <a:pt x="-1" y="21333"/>
                    </a:moveTo>
                    <a:cubicBezTo>
                      <a:pt x="143" y="9577"/>
                      <a:pt x="9664" y="96"/>
                      <a:pt x="21420" y="-1"/>
                    </a:cubicBezTo>
                    <a:lnTo>
                      <a:pt x="21598" y="21599"/>
                    </a:lnTo>
                    <a:close/>
                  </a:path>
                </a:pathLst>
              </a:custGeom>
              <a:noFill/>
              <a:ln w="28575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98" name="Arc 26">
                <a:extLst>
                  <a:ext uri="{FF2B5EF4-FFF2-40B4-BE49-F238E27FC236}">
                    <a16:creationId xmlns:a16="http://schemas.microsoft.com/office/drawing/2014/main" id="{08E46A51-4CCB-C512-719A-31FC10682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1" y="2333"/>
                <a:ext cx="119" cy="8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099" name="Oval 27">
              <a:extLst>
                <a:ext uri="{FF2B5EF4-FFF2-40B4-BE49-F238E27FC236}">
                  <a16:creationId xmlns:a16="http://schemas.microsoft.com/office/drawing/2014/main" id="{9E814132-DF33-ABAE-52C8-6FC007D63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" y="3371"/>
              <a:ext cx="89" cy="98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0" name="Line 28">
              <a:extLst>
                <a:ext uri="{FF2B5EF4-FFF2-40B4-BE49-F238E27FC236}">
                  <a16:creationId xmlns:a16="http://schemas.microsoft.com/office/drawing/2014/main" id="{30289C03-43B6-34A7-1875-DBC1B8D350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" y="3569"/>
              <a:ext cx="2583" cy="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01" name="Group 29">
              <a:extLst>
                <a:ext uri="{FF2B5EF4-FFF2-40B4-BE49-F238E27FC236}">
                  <a16:creationId xmlns:a16="http://schemas.microsoft.com/office/drawing/2014/main" id="{2BA2D9F0-EF40-141D-06CF-B828AB57EB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5" y="1915"/>
              <a:ext cx="1854" cy="166"/>
              <a:chOff x="1282" y="2885"/>
              <a:chExt cx="1854" cy="166"/>
            </a:xfrm>
          </p:grpSpPr>
          <p:sp>
            <p:nvSpPr>
              <p:cNvPr id="3102" name="Line 30">
                <a:extLst>
                  <a:ext uri="{FF2B5EF4-FFF2-40B4-BE49-F238E27FC236}">
                    <a16:creationId xmlns:a16="http://schemas.microsoft.com/office/drawing/2014/main" id="{9C0E843D-3911-5D20-14A8-374A4CE38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1" y="2885"/>
                <a:ext cx="1698" cy="131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3" name="Line 31">
                <a:extLst>
                  <a:ext uri="{FF2B5EF4-FFF2-40B4-BE49-F238E27FC236}">
                    <a16:creationId xmlns:a16="http://schemas.microsoft.com/office/drawing/2014/main" id="{9F008061-33DA-87A1-BB16-EB8ACF632C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2" y="2934"/>
                <a:ext cx="1854" cy="117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04" name="Line 32">
              <a:extLst>
                <a:ext uri="{FF2B5EF4-FFF2-40B4-BE49-F238E27FC236}">
                  <a16:creationId xmlns:a16="http://schemas.microsoft.com/office/drawing/2014/main" id="{0A6DF398-E51A-4D37-93EF-3A03BEFE2A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3" y="2623"/>
              <a:ext cx="15" cy="24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5" name="Rectangle 33">
              <a:extLst>
                <a:ext uri="{FF2B5EF4-FFF2-40B4-BE49-F238E27FC236}">
                  <a16:creationId xmlns:a16="http://schemas.microsoft.com/office/drawing/2014/main" id="{F22E54FA-3A25-8A81-0B96-A37005A79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" y="2736"/>
              <a:ext cx="709" cy="17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6. Start Angle</a:t>
              </a:r>
            </a:p>
          </p:txBody>
        </p:sp>
        <p:grpSp>
          <p:nvGrpSpPr>
            <p:cNvPr id="3106" name="Group 34">
              <a:extLst>
                <a:ext uri="{FF2B5EF4-FFF2-40B4-BE49-F238E27FC236}">
                  <a16:creationId xmlns:a16="http://schemas.microsoft.com/office/drawing/2014/main" id="{153EB02C-BD0F-0F5E-1F82-4B781B9EAF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3" y="1171"/>
              <a:ext cx="149" cy="109"/>
              <a:chOff x="3690" y="2141"/>
              <a:chExt cx="149" cy="109"/>
            </a:xfrm>
          </p:grpSpPr>
          <p:sp>
            <p:nvSpPr>
              <p:cNvPr id="3107" name="Line 35">
                <a:extLst>
                  <a:ext uri="{FF2B5EF4-FFF2-40B4-BE49-F238E27FC236}">
                    <a16:creationId xmlns:a16="http://schemas.microsoft.com/office/drawing/2014/main" id="{2E05DDF2-D430-C51C-B9C1-2A5AA7AC0D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11" y="2141"/>
                <a:ext cx="128" cy="7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08" name="Line 36">
                <a:extLst>
                  <a:ext uri="{FF2B5EF4-FFF2-40B4-BE49-F238E27FC236}">
                    <a16:creationId xmlns:a16="http://schemas.microsoft.com/office/drawing/2014/main" id="{305347D0-C624-CC43-B1FA-136379A3D4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90" y="2179"/>
                <a:ext cx="128" cy="7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109" name="Group 37">
              <a:extLst>
                <a:ext uri="{FF2B5EF4-FFF2-40B4-BE49-F238E27FC236}">
                  <a16:creationId xmlns:a16="http://schemas.microsoft.com/office/drawing/2014/main" id="{2D14EC76-FE3A-FCC7-CCA6-E5CC826501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5" y="1168"/>
              <a:ext cx="129" cy="247"/>
              <a:chOff x="3812" y="2138"/>
              <a:chExt cx="129" cy="247"/>
            </a:xfrm>
          </p:grpSpPr>
          <p:sp>
            <p:nvSpPr>
              <p:cNvPr id="3110" name="AutoShape 38">
                <a:extLst>
                  <a:ext uri="{FF2B5EF4-FFF2-40B4-BE49-F238E27FC236}">
                    <a16:creationId xmlns:a16="http://schemas.microsoft.com/office/drawing/2014/main" id="{650FC18E-0472-BB44-AC6A-2A8DB98E9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40000">
                <a:off x="3812" y="2256"/>
                <a:ext cx="71" cy="129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111" name="AutoShape 39">
                <a:extLst>
                  <a:ext uri="{FF2B5EF4-FFF2-40B4-BE49-F238E27FC236}">
                    <a16:creationId xmlns:a16="http://schemas.microsoft.com/office/drawing/2014/main" id="{753D3027-4E58-8F85-7CB2-F0E951C6A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0000">
                <a:off x="3842" y="2165"/>
                <a:ext cx="126" cy="72"/>
              </a:xfrm>
              <a:prstGeom prst="rtTriangle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112" name="Rectangle 40">
              <a:extLst>
                <a:ext uri="{FF2B5EF4-FFF2-40B4-BE49-F238E27FC236}">
                  <a16:creationId xmlns:a16="http://schemas.microsoft.com/office/drawing/2014/main" id="{E57B5BC5-2937-1A1B-A91A-6D7CB564257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092" y="1224"/>
              <a:ext cx="191" cy="44"/>
            </a:xfrm>
            <a:prstGeom prst="rect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3" name="Line 41">
              <a:extLst>
                <a:ext uri="{FF2B5EF4-FFF2-40B4-BE49-F238E27FC236}">
                  <a16:creationId xmlns:a16="http://schemas.microsoft.com/office/drawing/2014/main" id="{558B58A6-CBD9-BED6-BBD3-379D4DB086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18" y="1055"/>
              <a:ext cx="920" cy="18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4" name="Line 42">
              <a:extLst>
                <a:ext uri="{FF2B5EF4-FFF2-40B4-BE49-F238E27FC236}">
                  <a16:creationId xmlns:a16="http://schemas.microsoft.com/office/drawing/2014/main" id="{4B3D1299-1DB7-106D-9FAB-A782956D4C5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00" y="988"/>
              <a:ext cx="903" cy="18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5" name="Line 43">
              <a:extLst>
                <a:ext uri="{FF2B5EF4-FFF2-40B4-BE49-F238E27FC236}">
                  <a16:creationId xmlns:a16="http://schemas.microsoft.com/office/drawing/2014/main" id="{61E6BBFE-3D83-C467-4610-E47F17FB24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4" y="983"/>
              <a:ext cx="125" cy="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6" name="Line 44">
              <a:extLst>
                <a:ext uri="{FF2B5EF4-FFF2-40B4-BE49-F238E27FC236}">
                  <a16:creationId xmlns:a16="http://schemas.microsoft.com/office/drawing/2014/main" id="{F3DEF411-A164-66D3-9CBB-1AC1447926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6" y="1415"/>
              <a:ext cx="123" cy="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7" name="Line 45">
              <a:extLst>
                <a:ext uri="{FF2B5EF4-FFF2-40B4-BE49-F238E27FC236}">
                  <a16:creationId xmlns:a16="http://schemas.microsoft.com/office/drawing/2014/main" id="{20B4A576-FE91-3098-4A8D-4DF5782507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1" y="1452"/>
              <a:ext cx="124" cy="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8" name="AutoShape 46">
              <a:extLst>
                <a:ext uri="{FF2B5EF4-FFF2-40B4-BE49-F238E27FC236}">
                  <a16:creationId xmlns:a16="http://schemas.microsoft.com/office/drawing/2014/main" id="{F2A989AC-1288-04A0-22BA-6BBED4A2C5E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 flipH="1" flipV="1">
              <a:off x="2794" y="1043"/>
              <a:ext cx="442" cy="203"/>
            </a:xfrm>
            <a:custGeom>
              <a:avLst/>
              <a:gdLst>
                <a:gd name="G0" fmla="+- 2191 0 0"/>
                <a:gd name="G1" fmla="+- 21600 0 2191"/>
                <a:gd name="G2" fmla="*/ 2191 1 2"/>
                <a:gd name="G3" fmla="+- 21600 0 G2"/>
                <a:gd name="G4" fmla="+/ 2191 21600 2"/>
                <a:gd name="G5" fmla="+/ G1 0 2"/>
                <a:gd name="G6" fmla="*/ 21600 21600 2191"/>
                <a:gd name="G7" fmla="*/ G6 1 2"/>
                <a:gd name="G8" fmla="+- 21600 0 G7"/>
                <a:gd name="G9" fmla="*/ 21600 1 2"/>
                <a:gd name="G10" fmla="+- 2191 0 G9"/>
                <a:gd name="G11" fmla="?: G10 G8 0"/>
                <a:gd name="G12" fmla="?: G10 G7 21600"/>
                <a:gd name="T0" fmla="*/ 20504 w 21600"/>
                <a:gd name="T1" fmla="*/ 10800 h 21600"/>
                <a:gd name="T2" fmla="*/ 10800 w 21600"/>
                <a:gd name="T3" fmla="*/ 21600 h 21600"/>
                <a:gd name="T4" fmla="*/ 1096 w 21600"/>
                <a:gd name="T5" fmla="*/ 10800 h 21600"/>
                <a:gd name="T6" fmla="*/ 10800 w 21600"/>
                <a:gd name="T7" fmla="*/ 0 h 21600"/>
                <a:gd name="T8" fmla="*/ 2896 w 21600"/>
                <a:gd name="T9" fmla="*/ 2896 h 21600"/>
                <a:gd name="T10" fmla="*/ 18704 w 21600"/>
                <a:gd name="T11" fmla="*/ 1870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91" y="21600"/>
                  </a:lnTo>
                  <a:lnTo>
                    <a:pt x="1940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19" name="AutoShape 47">
              <a:extLst>
                <a:ext uri="{FF2B5EF4-FFF2-40B4-BE49-F238E27FC236}">
                  <a16:creationId xmlns:a16="http://schemas.microsoft.com/office/drawing/2014/main" id="{04B1A7C6-EA36-A675-67EF-2478C99AC59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2960000">
              <a:off x="2324" y="2791"/>
              <a:ext cx="102" cy="80"/>
            </a:xfrm>
            <a:prstGeom prst="triangle">
              <a:avLst>
                <a:gd name="adj" fmla="val 49995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0" name="Oval 48">
              <a:extLst>
                <a:ext uri="{FF2B5EF4-FFF2-40B4-BE49-F238E27FC236}">
                  <a16:creationId xmlns:a16="http://schemas.microsoft.com/office/drawing/2014/main" id="{E5BE4DBA-0097-51CD-50AD-44296FBE01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2868"/>
              <a:ext cx="71" cy="83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1" name="Line 49">
              <a:extLst>
                <a:ext uri="{FF2B5EF4-FFF2-40B4-BE49-F238E27FC236}">
                  <a16:creationId xmlns:a16="http://schemas.microsoft.com/office/drawing/2014/main" id="{FC6075F6-08B0-12C9-BD71-869010C5B0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2784"/>
              <a:ext cx="1206" cy="2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2" name="Arc 50">
              <a:extLst>
                <a:ext uri="{FF2B5EF4-FFF2-40B4-BE49-F238E27FC236}">
                  <a16:creationId xmlns:a16="http://schemas.microsoft.com/office/drawing/2014/main" id="{4B6C2672-4A96-F5F9-B73E-E3DF552B3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2" y="2771"/>
              <a:ext cx="179" cy="53"/>
            </a:xfrm>
            <a:custGeom>
              <a:avLst/>
              <a:gdLst>
                <a:gd name="G0" fmla="+- 21596 0 0"/>
                <a:gd name="G1" fmla="+- 21600 0 0"/>
                <a:gd name="G2" fmla="+- 21600 0 0"/>
                <a:gd name="T0" fmla="*/ 0 w 21596"/>
                <a:gd name="T1" fmla="*/ 21189 h 21600"/>
                <a:gd name="T2" fmla="*/ 21476 w 21596"/>
                <a:gd name="T3" fmla="*/ 0 h 21600"/>
                <a:gd name="T4" fmla="*/ 21596 w 2159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6" h="21600" fill="none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</a:path>
                <a:path w="21596" h="21600" stroke="0" extrusionOk="0">
                  <a:moveTo>
                    <a:pt x="-1" y="21188"/>
                  </a:moveTo>
                  <a:cubicBezTo>
                    <a:pt x="222" y="9468"/>
                    <a:pt x="9753" y="65"/>
                    <a:pt x="21476" y="0"/>
                  </a:cubicBezTo>
                  <a:lnTo>
                    <a:pt x="21596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23" name="Rectangle 51">
              <a:extLst>
                <a:ext uri="{FF2B5EF4-FFF2-40B4-BE49-F238E27FC236}">
                  <a16:creationId xmlns:a16="http://schemas.microsoft.com/office/drawing/2014/main" id="{91232C69-C283-5C67-1D9C-35077C650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7" y="1251"/>
              <a:ext cx="285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1</a:t>
              </a:r>
            </a:p>
          </p:txBody>
        </p:sp>
        <p:sp>
          <p:nvSpPr>
            <p:cNvPr id="3124" name="Text Box 52">
              <a:extLst>
                <a:ext uri="{FF2B5EF4-FFF2-40B4-BE49-F238E27FC236}">
                  <a16:creationId xmlns:a16="http://schemas.microsoft.com/office/drawing/2014/main" id="{2264BC62-25B2-E280-43C7-E583ADA0F9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4" y="975"/>
              <a:ext cx="856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600" b="1"/>
                <a:t>3. Cup Height</a:t>
              </a:r>
            </a:p>
          </p:txBody>
        </p:sp>
        <p:sp>
          <p:nvSpPr>
            <p:cNvPr id="3125" name="Rectangle 53">
              <a:extLst>
                <a:ext uri="{FF2B5EF4-FFF2-40B4-BE49-F238E27FC236}">
                  <a16:creationId xmlns:a16="http://schemas.microsoft.com/office/drawing/2014/main" id="{1C52D6ED-6D1B-D852-36C1-39A7FCF719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1493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1</a:t>
              </a:r>
            </a:p>
          </p:txBody>
        </p:sp>
        <p:sp>
          <p:nvSpPr>
            <p:cNvPr id="3126" name="Rectangle 54">
              <a:extLst>
                <a:ext uri="{FF2B5EF4-FFF2-40B4-BE49-F238E27FC236}">
                  <a16:creationId xmlns:a16="http://schemas.microsoft.com/office/drawing/2014/main" id="{A380D327-470B-8683-5D39-B4147593B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1756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2</a:t>
              </a:r>
            </a:p>
          </p:txBody>
        </p:sp>
        <p:sp>
          <p:nvSpPr>
            <p:cNvPr id="3127" name="Rectangle 55">
              <a:extLst>
                <a:ext uri="{FF2B5EF4-FFF2-40B4-BE49-F238E27FC236}">
                  <a16:creationId xmlns:a16="http://schemas.microsoft.com/office/drawing/2014/main" id="{B038D8AD-AD50-B649-7ACE-06D1C3FDD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" y="2403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4</a:t>
              </a:r>
            </a:p>
          </p:txBody>
        </p:sp>
        <p:sp>
          <p:nvSpPr>
            <p:cNvPr id="3128" name="Rectangle 56">
              <a:extLst>
                <a:ext uri="{FF2B5EF4-FFF2-40B4-BE49-F238E27FC236}">
                  <a16:creationId xmlns:a16="http://schemas.microsoft.com/office/drawing/2014/main" id="{610F3AC8-3A5F-BEF8-412F-CF8CC34297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8" y="3072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2</a:t>
              </a:r>
            </a:p>
          </p:txBody>
        </p:sp>
        <p:sp>
          <p:nvSpPr>
            <p:cNvPr id="3129" name="Rectangle 57">
              <a:extLst>
                <a:ext uri="{FF2B5EF4-FFF2-40B4-BE49-F238E27FC236}">
                  <a16:creationId xmlns:a16="http://schemas.microsoft.com/office/drawing/2014/main" id="{466340EC-ABC8-BADF-04C9-25D4D0285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3167"/>
              <a:ext cx="157" cy="1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39688" tIns="19050" rIns="39688" bIns="19050">
              <a:spAutoFit/>
            </a:bodyPr>
            <a:lstStyle>
              <a:lvl1pPr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188913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37623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561975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750888" defTabSz="1555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2080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16652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1224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2579688" defTabSz="155575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1</a:t>
              </a:r>
            </a:p>
          </p:txBody>
        </p:sp>
        <p:sp>
          <p:nvSpPr>
            <p:cNvPr id="3130" name="Rectangle 58">
              <a:extLst>
                <a:ext uri="{FF2B5EF4-FFF2-40B4-BE49-F238E27FC236}">
                  <a16:creationId xmlns:a16="http://schemas.microsoft.com/office/drawing/2014/main" id="{2506CEDB-F727-7A64-0844-E40326281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5"/>
              <a:ext cx="285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1</a:t>
              </a:r>
            </a:p>
          </p:txBody>
        </p:sp>
        <p:sp>
          <p:nvSpPr>
            <p:cNvPr id="3131" name="Rectangle 59">
              <a:extLst>
                <a:ext uri="{FF2B5EF4-FFF2-40B4-BE49-F238E27FC236}">
                  <a16:creationId xmlns:a16="http://schemas.microsoft.com/office/drawing/2014/main" id="{445DF9FE-8161-17E1-6632-F53D3F8D7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2" y="1493"/>
              <a:ext cx="285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2</a:t>
              </a:r>
            </a:p>
          </p:txBody>
        </p:sp>
        <p:sp>
          <p:nvSpPr>
            <p:cNvPr id="3132" name="Rectangle 60">
              <a:extLst>
                <a:ext uri="{FF2B5EF4-FFF2-40B4-BE49-F238E27FC236}">
                  <a16:creationId xmlns:a16="http://schemas.microsoft.com/office/drawing/2014/main" id="{7CC45ECB-A2AF-01EB-ADC5-365DAEC79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248"/>
              <a:ext cx="285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3</a:t>
              </a:r>
            </a:p>
          </p:txBody>
        </p:sp>
        <p:sp>
          <p:nvSpPr>
            <p:cNvPr id="3133" name="Rectangle 61">
              <a:extLst>
                <a:ext uri="{FF2B5EF4-FFF2-40B4-BE49-F238E27FC236}">
                  <a16:creationId xmlns:a16="http://schemas.microsoft.com/office/drawing/2014/main" id="{80D48BAA-3344-811A-4B15-112536EFB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1" y="2017"/>
              <a:ext cx="284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7312" tIns="44450" rIns="87312" bIns="44450">
              <a:spAutoFit/>
            </a:bodyPr>
            <a:lstStyle>
              <a:lvl1pPr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3497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68363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03338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736725" defTabSz="8255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1939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6511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083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565525" defTabSz="8255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0" hangingPunct="0"/>
              <a:r>
                <a:rPr lang="en-US" altLang="en-US" sz="600" b="1"/>
                <a:t>2</a:t>
              </a:r>
            </a:p>
          </p:txBody>
        </p:sp>
        <p:sp>
          <p:nvSpPr>
            <p:cNvPr id="3134" name="Text Box 62">
              <a:extLst>
                <a:ext uri="{FF2B5EF4-FFF2-40B4-BE49-F238E27FC236}">
                  <a16:creationId xmlns:a16="http://schemas.microsoft.com/office/drawing/2014/main" id="{89A525AB-AC2E-FD80-52C7-7EC6190A34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2" y="1648"/>
              <a:ext cx="961" cy="2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600" b="1"/>
                <a:t>4. Hook Position</a:t>
              </a:r>
            </a:p>
          </p:txBody>
        </p:sp>
        <p:sp>
          <p:nvSpPr>
            <p:cNvPr id="3135" name="Rectangle 63">
              <a:extLst>
                <a:ext uri="{FF2B5EF4-FFF2-40B4-BE49-F238E27FC236}">
                  <a16:creationId xmlns:a16="http://schemas.microsoft.com/office/drawing/2014/main" id="{1BE10DAA-12FC-153B-E339-624191C46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1" y="945"/>
              <a:ext cx="768" cy="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lang="en-US" altLang="en-US" sz="600" b="1"/>
                <a:t>7. Ball Type</a:t>
              </a:r>
            </a:p>
          </p:txBody>
        </p:sp>
        <p:grpSp>
          <p:nvGrpSpPr>
            <p:cNvPr id="3136" name="Group 64">
              <a:extLst>
                <a:ext uri="{FF2B5EF4-FFF2-40B4-BE49-F238E27FC236}">
                  <a16:creationId xmlns:a16="http://schemas.microsoft.com/office/drawing/2014/main" id="{CFE05BF9-2F13-C378-5237-10B0C7F84B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4" y="1857"/>
              <a:ext cx="194" cy="159"/>
              <a:chOff x="2494" y="1857"/>
              <a:chExt cx="194" cy="159"/>
            </a:xfrm>
          </p:grpSpPr>
          <p:sp>
            <p:nvSpPr>
              <p:cNvPr id="3137" name="Freeform 65">
                <a:extLst>
                  <a:ext uri="{FF2B5EF4-FFF2-40B4-BE49-F238E27FC236}">
                    <a16:creationId xmlns:a16="http://schemas.microsoft.com/office/drawing/2014/main" id="{9561FD50-B54E-8E6F-7FB5-761C92B5F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8" name="Line 66">
                <a:extLst>
                  <a:ext uri="{FF2B5EF4-FFF2-40B4-BE49-F238E27FC236}">
                    <a16:creationId xmlns:a16="http://schemas.microsoft.com/office/drawing/2014/main" id="{2F0FBE8D-5C55-B55B-2F22-47FC0D76FF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39" name="Group 67">
              <a:extLst>
                <a:ext uri="{FF2B5EF4-FFF2-40B4-BE49-F238E27FC236}">
                  <a16:creationId xmlns:a16="http://schemas.microsoft.com/office/drawing/2014/main" id="{EA15169B-BB51-3E32-60AA-416F0838FB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98" y="2097"/>
              <a:ext cx="194" cy="159"/>
              <a:chOff x="2494" y="1857"/>
              <a:chExt cx="194" cy="159"/>
            </a:xfrm>
          </p:grpSpPr>
          <p:sp>
            <p:nvSpPr>
              <p:cNvPr id="3140" name="Freeform 68">
                <a:extLst>
                  <a:ext uri="{FF2B5EF4-FFF2-40B4-BE49-F238E27FC236}">
                    <a16:creationId xmlns:a16="http://schemas.microsoft.com/office/drawing/2014/main" id="{A3BF827D-4081-DD6D-4F33-C3D4B2C3E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1" name="Line 69">
                <a:extLst>
                  <a:ext uri="{FF2B5EF4-FFF2-40B4-BE49-F238E27FC236}">
                    <a16:creationId xmlns:a16="http://schemas.microsoft.com/office/drawing/2014/main" id="{F18E7C36-B12F-F08E-DA30-BAA16FDE8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42" name="Group 70">
              <a:extLst>
                <a:ext uri="{FF2B5EF4-FFF2-40B4-BE49-F238E27FC236}">
                  <a16:creationId xmlns:a16="http://schemas.microsoft.com/office/drawing/2014/main" id="{6700A1EB-8CF8-AE0F-EE05-FA64B3EC09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38" y="1584"/>
              <a:ext cx="194" cy="159"/>
              <a:chOff x="2494" y="1857"/>
              <a:chExt cx="194" cy="159"/>
            </a:xfrm>
          </p:grpSpPr>
          <p:sp>
            <p:nvSpPr>
              <p:cNvPr id="3143" name="Freeform 71">
                <a:extLst>
                  <a:ext uri="{FF2B5EF4-FFF2-40B4-BE49-F238E27FC236}">
                    <a16:creationId xmlns:a16="http://schemas.microsoft.com/office/drawing/2014/main" id="{826EAFC4-30E6-05A6-1DBE-072A486DF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4" y="1857"/>
                <a:ext cx="112" cy="113"/>
              </a:xfrm>
              <a:custGeom>
                <a:avLst/>
                <a:gdLst>
                  <a:gd name="T0" fmla="*/ 98 w 112"/>
                  <a:gd name="T1" fmla="*/ 0 h 113"/>
                  <a:gd name="T2" fmla="*/ 85 w 112"/>
                  <a:gd name="T3" fmla="*/ 13 h 113"/>
                  <a:gd name="T4" fmla="*/ 65 w 112"/>
                  <a:gd name="T5" fmla="*/ 24 h 113"/>
                  <a:gd name="T6" fmla="*/ 40 w 112"/>
                  <a:gd name="T7" fmla="*/ 34 h 113"/>
                  <a:gd name="T8" fmla="*/ 20 w 112"/>
                  <a:gd name="T9" fmla="*/ 46 h 113"/>
                  <a:gd name="T10" fmla="*/ 10 w 112"/>
                  <a:gd name="T11" fmla="*/ 56 h 113"/>
                  <a:gd name="T12" fmla="*/ 0 w 112"/>
                  <a:gd name="T13" fmla="*/ 69 h 113"/>
                  <a:gd name="T14" fmla="*/ 0 w 112"/>
                  <a:gd name="T15" fmla="*/ 83 h 113"/>
                  <a:gd name="T16" fmla="*/ 10 w 112"/>
                  <a:gd name="T17" fmla="*/ 99 h 113"/>
                  <a:gd name="T18" fmla="*/ 35 w 112"/>
                  <a:gd name="T19" fmla="*/ 112 h 113"/>
                  <a:gd name="T20" fmla="*/ 75 w 112"/>
                  <a:gd name="T21" fmla="*/ 107 h 113"/>
                  <a:gd name="T22" fmla="*/ 111 w 112"/>
                  <a:gd name="T23" fmla="*/ 10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13">
                    <a:moveTo>
                      <a:pt x="98" y="0"/>
                    </a:moveTo>
                    <a:lnTo>
                      <a:pt x="85" y="13"/>
                    </a:lnTo>
                    <a:lnTo>
                      <a:pt x="65" y="24"/>
                    </a:lnTo>
                    <a:lnTo>
                      <a:pt x="40" y="34"/>
                    </a:lnTo>
                    <a:lnTo>
                      <a:pt x="20" y="46"/>
                    </a:lnTo>
                    <a:lnTo>
                      <a:pt x="10" y="56"/>
                    </a:lnTo>
                    <a:lnTo>
                      <a:pt x="0" y="69"/>
                    </a:lnTo>
                    <a:lnTo>
                      <a:pt x="0" y="83"/>
                    </a:lnTo>
                    <a:lnTo>
                      <a:pt x="10" y="99"/>
                    </a:lnTo>
                    <a:lnTo>
                      <a:pt x="35" y="112"/>
                    </a:lnTo>
                    <a:lnTo>
                      <a:pt x="75" y="107"/>
                    </a:lnTo>
                    <a:lnTo>
                      <a:pt x="111" y="106"/>
                    </a:lnTo>
                  </a:path>
                </a:pathLst>
              </a:custGeom>
              <a:noFill/>
              <a:ln w="50800" cap="rnd" cmpd="sng">
                <a:solidFill>
                  <a:srgbClr val="91919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72">
                <a:extLst>
                  <a:ext uri="{FF2B5EF4-FFF2-40B4-BE49-F238E27FC236}">
                    <a16:creationId xmlns:a16="http://schemas.microsoft.com/office/drawing/2014/main" id="{AA5BCF97-FE45-FCE6-E8A2-AB5401B70F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68"/>
                <a:ext cx="96" cy="48"/>
              </a:xfrm>
              <a:prstGeom prst="line">
                <a:avLst/>
              </a:prstGeom>
              <a:noFill/>
              <a:ln w="57150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3146" name="Rectangle 74">
            <a:extLst>
              <a:ext uri="{FF2B5EF4-FFF2-40B4-BE49-F238E27FC236}">
                <a16:creationId xmlns:a16="http://schemas.microsoft.com/office/drawing/2014/main" id="{7BE7205E-26E8-9FE7-439B-3977BFB0D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51816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Support</a:t>
            </a:r>
          </a:p>
        </p:txBody>
      </p:sp>
      <p:sp>
        <p:nvSpPr>
          <p:cNvPr id="3147" name="Rectangle 75">
            <a:extLst>
              <a:ext uri="{FF2B5EF4-FFF2-40B4-BE49-F238E27FC236}">
                <a16:creationId xmlns:a16="http://schemas.microsoft.com/office/drawing/2014/main" id="{C4738768-6585-5EAB-B182-5DA02CF56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60198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Base</a:t>
            </a:r>
          </a:p>
        </p:txBody>
      </p:sp>
      <p:sp>
        <p:nvSpPr>
          <p:cNvPr id="3148" name="Rectangle 76">
            <a:extLst>
              <a:ext uri="{FF2B5EF4-FFF2-40B4-BE49-F238E27FC236}">
                <a16:creationId xmlns:a16="http://schemas.microsoft.com/office/drawing/2014/main" id="{874250F1-09FB-B73A-E0C2-3641B70DF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46482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Upright</a:t>
            </a:r>
          </a:p>
        </p:txBody>
      </p:sp>
      <p:sp>
        <p:nvSpPr>
          <p:cNvPr id="3149" name="Rectangle 77">
            <a:extLst>
              <a:ext uri="{FF2B5EF4-FFF2-40B4-BE49-F238E27FC236}">
                <a16:creationId xmlns:a16="http://schemas.microsoft.com/office/drawing/2014/main" id="{9D3B73AE-AEC3-3A51-057E-C545FA1B3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0386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Launch Arm</a:t>
            </a:r>
          </a:p>
        </p:txBody>
      </p:sp>
      <p:sp>
        <p:nvSpPr>
          <p:cNvPr id="3150" name="Rectangle 78">
            <a:extLst>
              <a:ext uri="{FF2B5EF4-FFF2-40B4-BE49-F238E27FC236}">
                <a16:creationId xmlns:a16="http://schemas.microsoft.com/office/drawing/2014/main" id="{2D52BBFB-28DE-E996-DF7D-C12F2A883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5240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Ball Holder</a:t>
            </a:r>
          </a:p>
        </p:txBody>
      </p:sp>
      <p:sp>
        <p:nvSpPr>
          <p:cNvPr id="3151" name="Rectangle 79">
            <a:extLst>
              <a:ext uri="{FF2B5EF4-FFF2-40B4-BE49-F238E27FC236}">
                <a16:creationId xmlns:a16="http://schemas.microsoft.com/office/drawing/2014/main" id="{7185DFB4-CD3E-B64F-151A-61CC1AA90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54864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Upright Bolts</a:t>
            </a:r>
          </a:p>
        </p:txBody>
      </p:sp>
      <p:sp>
        <p:nvSpPr>
          <p:cNvPr id="3152" name="Rectangle 80">
            <a:extLst>
              <a:ext uri="{FF2B5EF4-FFF2-40B4-BE49-F238E27FC236}">
                <a16:creationId xmlns:a16="http://schemas.microsoft.com/office/drawing/2014/main" id="{01377633-3E5A-2253-06B9-2840AA260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32766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Rubber Band</a:t>
            </a:r>
          </a:p>
        </p:txBody>
      </p:sp>
      <p:sp>
        <p:nvSpPr>
          <p:cNvPr id="3153" name="Rectangle 81">
            <a:extLst>
              <a:ext uri="{FF2B5EF4-FFF2-40B4-BE49-F238E27FC236}">
                <a16:creationId xmlns:a16="http://schemas.microsoft.com/office/drawing/2014/main" id="{EB2BDD4E-2FF7-A24F-635F-0AFDA51E9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15240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Ball</a:t>
            </a:r>
          </a:p>
        </p:txBody>
      </p:sp>
      <p:sp>
        <p:nvSpPr>
          <p:cNvPr id="3154" name="Rectangle 82">
            <a:extLst>
              <a:ext uri="{FF2B5EF4-FFF2-40B4-BE49-F238E27FC236}">
                <a16:creationId xmlns:a16="http://schemas.microsoft.com/office/drawing/2014/main" id="{7044DD1E-8FFA-20CA-E3E5-52B0C897D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9718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Hooks</a:t>
            </a:r>
          </a:p>
        </p:txBody>
      </p:sp>
      <p:sp>
        <p:nvSpPr>
          <p:cNvPr id="3155" name="Rectangle 83">
            <a:extLst>
              <a:ext uri="{FF2B5EF4-FFF2-40B4-BE49-F238E27FC236}">
                <a16:creationId xmlns:a16="http://schemas.microsoft.com/office/drawing/2014/main" id="{96221B4D-E3B5-2B8D-2E8F-618CD7B76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8768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Arm Bolt</a:t>
            </a:r>
          </a:p>
        </p:txBody>
      </p:sp>
      <p:sp>
        <p:nvSpPr>
          <p:cNvPr id="3156" name="Line 84">
            <a:extLst>
              <a:ext uri="{FF2B5EF4-FFF2-40B4-BE49-F238E27FC236}">
                <a16:creationId xmlns:a16="http://schemas.microsoft.com/office/drawing/2014/main" id="{5F7175F0-190E-2632-79EE-E25FAB2E96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5867400"/>
            <a:ext cx="76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7" name="Text Box 85">
            <a:extLst>
              <a:ext uri="{FF2B5EF4-FFF2-40B4-BE49-F238E27FC236}">
                <a16:creationId xmlns:a16="http://schemas.microsoft.com/office/drawing/2014/main" id="{9F16D364-7A4E-62AE-9DCF-EEE0E0244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5525" y="5675313"/>
            <a:ext cx="984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>
                <a:latin typeface="Arial" panose="020B0604020202020204" pitchFamily="34" charset="0"/>
              </a:rPr>
              <a:t>Harmful</a:t>
            </a:r>
          </a:p>
        </p:txBody>
      </p:sp>
      <p:sp>
        <p:nvSpPr>
          <p:cNvPr id="3158" name="Line 86">
            <a:extLst>
              <a:ext uri="{FF2B5EF4-FFF2-40B4-BE49-F238E27FC236}">
                <a16:creationId xmlns:a16="http://schemas.microsoft.com/office/drawing/2014/main" id="{444F790E-59BE-985E-54A9-4332EC27165F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6226175"/>
            <a:ext cx="76200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59" name="Text Box 87">
            <a:extLst>
              <a:ext uri="{FF2B5EF4-FFF2-40B4-BE49-F238E27FC236}">
                <a16:creationId xmlns:a16="http://schemas.microsoft.com/office/drawing/2014/main" id="{38004664-C890-E30A-E349-99044598C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5525" y="6034088"/>
            <a:ext cx="1174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>
                <a:latin typeface="Arial" panose="020B0604020202020204" pitchFamily="34" charset="0"/>
              </a:rPr>
              <a:t>Beneficial</a:t>
            </a:r>
          </a:p>
        </p:txBody>
      </p:sp>
      <p:sp>
        <p:nvSpPr>
          <p:cNvPr id="3160" name="Line 88">
            <a:extLst>
              <a:ext uri="{FF2B5EF4-FFF2-40B4-BE49-F238E27FC236}">
                <a16:creationId xmlns:a16="http://schemas.microsoft.com/office/drawing/2014/main" id="{B97EFED5-23AC-93C2-9145-2AA9B62329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3400" y="5562600"/>
            <a:ext cx="0" cy="457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1" name="Line 89">
            <a:extLst>
              <a:ext uri="{FF2B5EF4-FFF2-40B4-BE49-F238E27FC236}">
                <a16:creationId xmlns:a16="http://schemas.microsoft.com/office/drawing/2014/main" id="{074F7856-CCF7-CEA4-E3C0-9B621E7970C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34000" y="4953000"/>
            <a:ext cx="990600" cy="3048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2" name="Line 90">
            <a:extLst>
              <a:ext uri="{FF2B5EF4-FFF2-40B4-BE49-F238E27FC236}">
                <a16:creationId xmlns:a16="http://schemas.microsoft.com/office/drawing/2014/main" id="{3C936C2B-A7D2-3545-6260-8D937CD9F5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05600" y="4419600"/>
            <a:ext cx="0" cy="457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4" name="Line 92">
            <a:extLst>
              <a:ext uri="{FF2B5EF4-FFF2-40B4-BE49-F238E27FC236}">
                <a16:creationId xmlns:a16="http://schemas.microsoft.com/office/drawing/2014/main" id="{5D51BAF5-39DF-7012-747B-2C5485C32D7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5400" y="3048000"/>
            <a:ext cx="990600" cy="3048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5" name="Line 93">
            <a:extLst>
              <a:ext uri="{FF2B5EF4-FFF2-40B4-BE49-F238E27FC236}">
                <a16:creationId xmlns:a16="http://schemas.microsoft.com/office/drawing/2014/main" id="{67FB2E39-6931-9136-2A1D-D74F450942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67000" y="5257800"/>
            <a:ext cx="1219200" cy="3048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6" name="Line 94">
            <a:extLst>
              <a:ext uri="{FF2B5EF4-FFF2-40B4-BE49-F238E27FC236}">
                <a16:creationId xmlns:a16="http://schemas.microsoft.com/office/drawing/2014/main" id="{04334E03-9332-C959-2376-39756E1CB2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4000" y="5029200"/>
            <a:ext cx="0" cy="457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7" name="Line 95">
            <a:extLst>
              <a:ext uri="{FF2B5EF4-FFF2-40B4-BE49-F238E27FC236}">
                <a16:creationId xmlns:a16="http://schemas.microsoft.com/office/drawing/2014/main" id="{CACEF16F-1828-7FD4-E331-DEAD50DE96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76400" y="3352800"/>
            <a:ext cx="1905000" cy="838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8" name="Line 96">
            <a:extLst>
              <a:ext uri="{FF2B5EF4-FFF2-40B4-BE49-F238E27FC236}">
                <a16:creationId xmlns:a16="http://schemas.microsoft.com/office/drawing/2014/main" id="{E0796809-6CE4-390C-4BA1-C2CC08BDA862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3505200"/>
            <a:ext cx="1219200" cy="6096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69" name="Rectangle 97">
            <a:extLst>
              <a:ext uri="{FF2B5EF4-FFF2-40B4-BE49-F238E27FC236}">
                <a16:creationId xmlns:a16="http://schemas.microsoft.com/office/drawing/2014/main" id="{530D1E2F-9F83-07A8-784B-4CB17C50C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3886200"/>
            <a:ext cx="14478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Upr’t Pin</a:t>
            </a:r>
          </a:p>
        </p:txBody>
      </p:sp>
      <p:sp>
        <p:nvSpPr>
          <p:cNvPr id="3170" name="Line 98">
            <a:extLst>
              <a:ext uri="{FF2B5EF4-FFF2-40B4-BE49-F238E27FC236}">
                <a16:creationId xmlns:a16="http://schemas.microsoft.com/office/drawing/2014/main" id="{931AF796-D2B6-72B9-C0D2-8D2628ABE6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05000" y="4267200"/>
            <a:ext cx="0" cy="3810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1" name="Line 99">
            <a:extLst>
              <a:ext uri="{FF2B5EF4-FFF2-40B4-BE49-F238E27FC236}">
                <a16:creationId xmlns:a16="http://schemas.microsoft.com/office/drawing/2014/main" id="{F28327E6-1F9E-FDBE-65F0-23BFBC992F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72400" y="2286000"/>
            <a:ext cx="762000" cy="17526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2" name="Line 100">
            <a:extLst>
              <a:ext uri="{FF2B5EF4-FFF2-40B4-BE49-F238E27FC236}">
                <a16:creationId xmlns:a16="http://schemas.microsoft.com/office/drawing/2014/main" id="{8F9313EB-F233-D5F4-0AF1-7594171504E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543800" y="1676400"/>
            <a:ext cx="990600" cy="6096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3" name="Line 101">
            <a:extLst>
              <a:ext uri="{FF2B5EF4-FFF2-40B4-BE49-F238E27FC236}">
                <a16:creationId xmlns:a16="http://schemas.microsoft.com/office/drawing/2014/main" id="{A3D7A103-ECC7-2108-0E4F-6E8CD67DC15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34000" y="1600200"/>
            <a:ext cx="762000" cy="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4" name="Text Box 102">
            <a:extLst>
              <a:ext uri="{FF2B5EF4-FFF2-40B4-BE49-F238E27FC236}">
                <a16:creationId xmlns:a16="http://schemas.microsoft.com/office/drawing/2014/main" id="{8669558B-8F7D-9D5A-7E9C-4B0455B28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3850" y="1143000"/>
            <a:ext cx="76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Imparts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Velocity</a:t>
            </a:r>
          </a:p>
        </p:txBody>
      </p:sp>
      <p:sp>
        <p:nvSpPr>
          <p:cNvPr id="3175" name="Text Box 103">
            <a:extLst>
              <a:ext uri="{FF2B5EF4-FFF2-40B4-BE49-F238E27FC236}">
                <a16:creationId xmlns:a16="http://schemas.microsoft.com/office/drawing/2014/main" id="{2CF22F02-D47F-21C6-5835-C403D0F6C4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9600" y="2819400"/>
            <a:ext cx="76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Imparts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Velocity</a:t>
            </a:r>
          </a:p>
        </p:txBody>
      </p:sp>
      <p:sp>
        <p:nvSpPr>
          <p:cNvPr id="3176" name="Text Box 104">
            <a:extLst>
              <a:ext uri="{FF2B5EF4-FFF2-40B4-BE49-F238E27FC236}">
                <a16:creationId xmlns:a16="http://schemas.microsoft.com/office/drawing/2014/main" id="{747411BE-F2AD-10E9-46D2-58FFE05C1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3657600"/>
            <a:ext cx="13604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Imparts Velocity</a:t>
            </a:r>
          </a:p>
        </p:txBody>
      </p:sp>
      <p:sp>
        <p:nvSpPr>
          <p:cNvPr id="3177" name="Line 105">
            <a:extLst>
              <a:ext uri="{FF2B5EF4-FFF2-40B4-BE49-F238E27FC236}">
                <a16:creationId xmlns:a16="http://schemas.microsoft.com/office/drawing/2014/main" id="{40A6AA10-0BD9-055C-7D4F-0BCD0D941F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01000" y="2590800"/>
            <a:ext cx="304800" cy="6858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78" name="Text Box 106">
            <a:extLst>
              <a:ext uri="{FF2B5EF4-FFF2-40B4-BE49-F238E27FC236}">
                <a16:creationId xmlns:a16="http://schemas.microsoft.com/office/drawing/2014/main" id="{5616D0E5-754F-3E06-4A21-C8DC9E24C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25146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79" name="Text Box 107">
            <a:extLst>
              <a:ext uri="{FF2B5EF4-FFF2-40B4-BE49-F238E27FC236}">
                <a16:creationId xmlns:a16="http://schemas.microsoft.com/office/drawing/2014/main" id="{8325D2DF-3458-4942-F7E1-CB83AD57D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56388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80" name="Text Box 108">
            <a:extLst>
              <a:ext uri="{FF2B5EF4-FFF2-40B4-BE49-F238E27FC236}">
                <a16:creationId xmlns:a16="http://schemas.microsoft.com/office/drawing/2014/main" id="{1E97A830-1152-F78D-28B4-9217168DD5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1054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81" name="Text Box 109">
            <a:extLst>
              <a:ext uri="{FF2B5EF4-FFF2-40B4-BE49-F238E27FC236}">
                <a16:creationId xmlns:a16="http://schemas.microsoft.com/office/drawing/2014/main" id="{EE5734F3-D127-4CEE-69C5-782BB00FA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191000"/>
            <a:ext cx="871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Secures,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Positions</a:t>
            </a:r>
          </a:p>
        </p:txBody>
      </p:sp>
      <p:sp>
        <p:nvSpPr>
          <p:cNvPr id="3182" name="Text Box 110">
            <a:extLst>
              <a:ext uri="{FF2B5EF4-FFF2-40B4-BE49-F238E27FC236}">
                <a16:creationId xmlns:a16="http://schemas.microsoft.com/office/drawing/2014/main" id="{6A4C72C3-3CAC-8CA7-C5DC-A3E4B9F16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2941638"/>
            <a:ext cx="10318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Secures,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Sets Spring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Energy</a:t>
            </a:r>
          </a:p>
        </p:txBody>
      </p:sp>
      <p:sp>
        <p:nvSpPr>
          <p:cNvPr id="3183" name="Text Box 111">
            <a:extLst>
              <a:ext uri="{FF2B5EF4-FFF2-40B4-BE49-F238E27FC236}">
                <a16:creationId xmlns:a16="http://schemas.microsoft.com/office/drawing/2014/main" id="{73EBF7E6-94E2-6277-3B62-85CAF00A96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2514600"/>
            <a:ext cx="1031875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Secures,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Sets Spring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Energy</a:t>
            </a:r>
          </a:p>
        </p:txBody>
      </p:sp>
      <p:sp>
        <p:nvSpPr>
          <p:cNvPr id="3184" name="Text Box 112">
            <a:extLst>
              <a:ext uri="{FF2B5EF4-FFF2-40B4-BE49-F238E27FC236}">
                <a16:creationId xmlns:a16="http://schemas.microsoft.com/office/drawing/2014/main" id="{C990518E-CA3B-CD55-4FEE-E300FE9E3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48006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85" name="Text Box 113">
            <a:extLst>
              <a:ext uri="{FF2B5EF4-FFF2-40B4-BE49-F238E27FC236}">
                <a16:creationId xmlns:a16="http://schemas.microsoft.com/office/drawing/2014/main" id="{B6778255-0234-70CB-769A-C989EA1EAB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4958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87" name="Rectangle 115">
            <a:extLst>
              <a:ext uri="{FF2B5EF4-FFF2-40B4-BE49-F238E27FC236}">
                <a16:creationId xmlns:a16="http://schemas.microsoft.com/office/drawing/2014/main" id="{D929E129-D932-3AA4-B746-DB8A286BE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343400"/>
            <a:ext cx="15240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 i="1">
                <a:latin typeface="Arial" panose="020B0604020202020204" pitchFamily="34" charset="0"/>
              </a:rPr>
              <a:t>Stop Pin</a:t>
            </a:r>
          </a:p>
        </p:txBody>
      </p:sp>
      <p:sp>
        <p:nvSpPr>
          <p:cNvPr id="3188" name="Line 116">
            <a:extLst>
              <a:ext uri="{FF2B5EF4-FFF2-40B4-BE49-F238E27FC236}">
                <a16:creationId xmlns:a16="http://schemas.microsoft.com/office/drawing/2014/main" id="{A2E60D07-88E4-B05E-C52F-7BBCCE4547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9200" y="4191000"/>
            <a:ext cx="1295400" cy="2286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89" name="Line 117">
            <a:extLst>
              <a:ext uri="{FF2B5EF4-FFF2-40B4-BE49-F238E27FC236}">
                <a16:creationId xmlns:a16="http://schemas.microsoft.com/office/drawing/2014/main" id="{6F3FE166-5E11-CE8D-8E76-BFF6029782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4724400"/>
            <a:ext cx="0" cy="4572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0" name="Text Box 118">
            <a:extLst>
              <a:ext uri="{FF2B5EF4-FFF2-40B4-BE49-F238E27FC236}">
                <a16:creationId xmlns:a16="http://schemas.microsoft.com/office/drawing/2014/main" id="{6C474C90-86CA-94ED-B83A-F11DE6C195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48006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Secures</a:t>
            </a:r>
          </a:p>
        </p:txBody>
      </p:sp>
      <p:sp>
        <p:nvSpPr>
          <p:cNvPr id="3191" name="Text Box 119">
            <a:extLst>
              <a:ext uri="{FF2B5EF4-FFF2-40B4-BE49-F238E27FC236}">
                <a16:creationId xmlns:a16="http://schemas.microsoft.com/office/drawing/2014/main" id="{9FBB2D75-CE30-C732-7AA7-98290EFC8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3886200"/>
            <a:ext cx="1717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Sets Launch Angle,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Sets Launch Velocity</a:t>
            </a:r>
          </a:p>
        </p:txBody>
      </p:sp>
      <p:sp>
        <p:nvSpPr>
          <p:cNvPr id="3192" name="Line 120">
            <a:extLst>
              <a:ext uri="{FF2B5EF4-FFF2-40B4-BE49-F238E27FC236}">
                <a16:creationId xmlns:a16="http://schemas.microsoft.com/office/drawing/2014/main" id="{9E1E43BD-D21A-58BD-F622-10688108A1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05400" y="3200400"/>
            <a:ext cx="990600" cy="2286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3" name="Line 121">
            <a:extLst>
              <a:ext uri="{FF2B5EF4-FFF2-40B4-BE49-F238E27FC236}">
                <a16:creationId xmlns:a16="http://schemas.microsoft.com/office/drawing/2014/main" id="{8DFB10E3-176D-9D47-8ED7-A7B9A53B6B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600" y="3581400"/>
            <a:ext cx="685800" cy="381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4" name="Line 122">
            <a:extLst>
              <a:ext uri="{FF2B5EF4-FFF2-40B4-BE49-F238E27FC236}">
                <a16:creationId xmlns:a16="http://schemas.microsoft.com/office/drawing/2014/main" id="{371952EB-27F0-816D-BCC4-157AD53233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62800" y="4419600"/>
            <a:ext cx="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5" name="Text Box 123">
            <a:extLst>
              <a:ext uri="{FF2B5EF4-FFF2-40B4-BE49-F238E27FC236}">
                <a16:creationId xmlns:a16="http://schemas.microsoft.com/office/drawing/2014/main" id="{01B885C9-5452-732B-4413-33CB658858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4495800"/>
            <a:ext cx="13366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Imparts Friction</a:t>
            </a:r>
          </a:p>
        </p:txBody>
      </p:sp>
      <p:sp>
        <p:nvSpPr>
          <p:cNvPr id="3196" name="Text Box 124">
            <a:extLst>
              <a:ext uri="{FF2B5EF4-FFF2-40B4-BE49-F238E27FC236}">
                <a16:creationId xmlns:a16="http://schemas.microsoft.com/office/drawing/2014/main" id="{1EE3E80C-1E55-7C6E-AD7C-E80A5DAB65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3306763"/>
            <a:ext cx="639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Wears</a:t>
            </a:r>
          </a:p>
        </p:txBody>
      </p:sp>
      <p:sp>
        <p:nvSpPr>
          <p:cNvPr id="3197" name="Text Box 125">
            <a:extLst>
              <a:ext uri="{FF2B5EF4-FFF2-40B4-BE49-F238E27FC236}">
                <a16:creationId xmlns:a16="http://schemas.microsoft.com/office/drawing/2014/main" id="{07F3C3ED-5503-F397-39B3-359FCBFC0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3687763"/>
            <a:ext cx="639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Wears</a:t>
            </a:r>
          </a:p>
        </p:txBody>
      </p:sp>
      <p:sp>
        <p:nvSpPr>
          <p:cNvPr id="3198" name="Line 126">
            <a:extLst>
              <a:ext uri="{FF2B5EF4-FFF2-40B4-BE49-F238E27FC236}">
                <a16:creationId xmlns:a16="http://schemas.microsoft.com/office/drawing/2014/main" id="{C90B1080-2F73-D2BF-1F32-0BD6B292F8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1828800"/>
            <a:ext cx="76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99" name="Line 127">
            <a:extLst>
              <a:ext uri="{FF2B5EF4-FFF2-40B4-BE49-F238E27FC236}">
                <a16:creationId xmlns:a16="http://schemas.microsoft.com/office/drawing/2014/main" id="{E483DED5-9350-F1AF-719E-3B64054879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20000" y="2971800"/>
            <a:ext cx="76200" cy="1066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0" name="Line 128">
            <a:extLst>
              <a:ext uri="{FF2B5EF4-FFF2-40B4-BE49-F238E27FC236}">
                <a16:creationId xmlns:a16="http://schemas.microsoft.com/office/drawing/2014/main" id="{730392E2-56B2-0BDF-7DD2-45EED6FE5AB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934200" y="1905000"/>
            <a:ext cx="762000" cy="1066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1" name="Line 129">
            <a:extLst>
              <a:ext uri="{FF2B5EF4-FFF2-40B4-BE49-F238E27FC236}">
                <a16:creationId xmlns:a16="http://schemas.microsoft.com/office/drawing/2014/main" id="{33ACA570-1386-F9F9-E2C2-2FA05E6CF55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05400" y="3505200"/>
            <a:ext cx="1295400" cy="533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2" name="Text Box 130">
            <a:extLst>
              <a:ext uri="{FF2B5EF4-FFF2-40B4-BE49-F238E27FC236}">
                <a16:creationId xmlns:a16="http://schemas.microsoft.com/office/drawing/2014/main" id="{8A3824BA-358E-48F1-0FB2-FE08CE5CCB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7200" y="3352800"/>
            <a:ext cx="698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Directs</a:t>
            </a:r>
          </a:p>
        </p:txBody>
      </p:sp>
      <p:sp>
        <p:nvSpPr>
          <p:cNvPr id="3203" name="Text Box 131">
            <a:extLst>
              <a:ext uri="{FF2B5EF4-FFF2-40B4-BE49-F238E27FC236}">
                <a16:creationId xmlns:a16="http://schemas.microsoft.com/office/drawing/2014/main" id="{253BF92A-3EDB-643A-A6F1-79B491C89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1219200"/>
            <a:ext cx="698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Directs</a:t>
            </a:r>
          </a:p>
        </p:txBody>
      </p:sp>
      <p:sp>
        <p:nvSpPr>
          <p:cNvPr id="3204" name="Text Box 132">
            <a:extLst>
              <a:ext uri="{FF2B5EF4-FFF2-40B4-BE49-F238E27FC236}">
                <a16:creationId xmlns:a16="http://schemas.microsoft.com/office/drawing/2014/main" id="{49030094-4E05-B52B-3D56-10A649AF03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2133600"/>
            <a:ext cx="817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Reduces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Energy</a:t>
            </a:r>
          </a:p>
        </p:txBody>
      </p:sp>
      <p:sp>
        <p:nvSpPr>
          <p:cNvPr id="3205" name="Text Box 133">
            <a:extLst>
              <a:ext uri="{FF2B5EF4-FFF2-40B4-BE49-F238E27FC236}">
                <a16:creationId xmlns:a16="http://schemas.microsoft.com/office/drawing/2014/main" id="{57E6406B-C3EF-379A-9646-CF82EC288D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1828800"/>
            <a:ext cx="8175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Reduces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Energy</a:t>
            </a:r>
          </a:p>
        </p:txBody>
      </p:sp>
      <p:sp>
        <p:nvSpPr>
          <p:cNvPr id="3206" name="Line 134">
            <a:extLst>
              <a:ext uri="{FF2B5EF4-FFF2-40B4-BE49-F238E27FC236}">
                <a16:creationId xmlns:a16="http://schemas.microsoft.com/office/drawing/2014/main" id="{09F2A459-6C3A-3394-20DA-3C42B42F16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029200" y="4343400"/>
            <a:ext cx="1295400" cy="1524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7" name="Text Box 135">
            <a:extLst>
              <a:ext uri="{FF2B5EF4-FFF2-40B4-BE49-F238E27FC236}">
                <a16:creationId xmlns:a16="http://schemas.microsoft.com/office/drawing/2014/main" id="{84757FF1-1BCD-E80D-773B-7CC83CC361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4495800"/>
            <a:ext cx="774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Damage</a:t>
            </a:r>
          </a:p>
        </p:txBody>
      </p:sp>
      <p:sp>
        <p:nvSpPr>
          <p:cNvPr id="3208" name="Line 136">
            <a:extLst>
              <a:ext uri="{FF2B5EF4-FFF2-40B4-BE49-F238E27FC236}">
                <a16:creationId xmlns:a16="http://schemas.microsoft.com/office/drawing/2014/main" id="{D677A323-1D87-12B6-5D5C-A235BCB249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05600" y="3352800"/>
            <a:ext cx="0" cy="685800"/>
          </a:xfrm>
          <a:prstGeom prst="line">
            <a:avLst/>
          </a:prstGeom>
          <a:noFill/>
          <a:ln w="28575">
            <a:solidFill>
              <a:srgbClr val="00FF00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09" name="Text Box 137">
            <a:extLst>
              <a:ext uri="{FF2B5EF4-FFF2-40B4-BE49-F238E27FC236}">
                <a16:creationId xmlns:a16="http://schemas.microsoft.com/office/drawing/2014/main" id="{9B520EBA-1D59-5849-35AD-F6401BF80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3505200"/>
            <a:ext cx="768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200" b="1">
                <a:latin typeface="Arial" panose="020B0604020202020204" pitchFamily="34" charset="0"/>
              </a:rPr>
              <a:t>Imparts</a:t>
            </a:r>
          </a:p>
          <a:p>
            <a:r>
              <a:rPr lang="en-US" altLang="en-US" sz="1200" b="1">
                <a:latin typeface="Arial" panose="020B0604020202020204" pitchFamily="34" charset="0"/>
              </a:rPr>
              <a:t>Velocity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048C38B-B974-E1C7-969B-DB4A7BFA43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Beneficial/Harmful Functions</a:t>
            </a:r>
          </a:p>
        </p:txBody>
      </p:sp>
      <p:graphicFrame>
        <p:nvGraphicFramePr>
          <p:cNvPr id="4164" name="Group 68">
            <a:extLst>
              <a:ext uri="{FF2B5EF4-FFF2-40B4-BE49-F238E27FC236}">
                <a16:creationId xmlns:a16="http://schemas.microsoft.com/office/drawing/2014/main" id="{1658C867-1904-FC4C-65C1-E10032555501}"/>
              </a:ext>
            </a:extLst>
          </p:cNvPr>
          <p:cNvGraphicFramePr>
            <a:graphicFrameLocks noGrp="1"/>
          </p:cNvGraphicFramePr>
          <p:nvPr/>
        </p:nvGraphicFramePr>
        <p:xfrm>
          <a:off x="762000" y="1447800"/>
          <a:ext cx="5029200" cy="4754880"/>
        </p:xfrm>
        <a:graphic>
          <a:graphicData uri="http://schemas.openxmlformats.org/drawingml/2006/table">
            <a:tbl>
              <a:tblPr/>
              <a:tblGrid>
                <a:gridCol w="3505200">
                  <a:extLst>
                    <a:ext uri="{9D8B030D-6E8A-4147-A177-3AD203B41FA5}">
                      <a16:colId xmlns:a16="http://schemas.microsoft.com/office/drawing/2014/main" val="22546107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51009842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1126829719"/>
                    </a:ext>
                  </a:extLst>
                </a:gridCol>
              </a:tblGrid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rPr>
                        <a:t>Component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rPr>
                        <a:t>Ben.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</a:rPr>
                        <a:t>Harm.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4412364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Base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28039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Support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9791830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Stop Pin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256621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Arm Bolt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3530813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Launch Arm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3490028"/>
                  </a:ext>
                </a:extLst>
              </a:tr>
              <a:tr h="3111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Hooks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9791255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Upright Bolts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7809189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Upright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7561508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Upright Pin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4215755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Rubber Band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6737300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Ball Holder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7932939"/>
                  </a:ext>
                </a:extLst>
              </a:tr>
              <a:tr h="312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69010"/>
                  </a:ext>
                </a:extLst>
              </a:tr>
            </a:tbl>
          </a:graphicData>
        </a:graphic>
      </p:graphicFrame>
      <p:sp>
        <p:nvSpPr>
          <p:cNvPr id="4165" name="Text Box 69">
            <a:extLst>
              <a:ext uri="{FF2B5EF4-FFF2-40B4-BE49-F238E27FC236}">
                <a16:creationId xmlns:a16="http://schemas.microsoft.com/office/drawing/2014/main" id="{8C74661B-8445-9E98-548C-FDDB6C3D27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0125" y="1946275"/>
            <a:ext cx="2835275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/>
              <a:t>Analyze Functions - </a:t>
            </a:r>
          </a:p>
          <a:p>
            <a:r>
              <a:rPr lang="en-US" altLang="en-US"/>
              <a:t>Attempt to Eliminate Harmful, Unnecesary Functions</a:t>
            </a:r>
          </a:p>
          <a:p>
            <a:endParaRPr lang="en-US" altLang="en-US"/>
          </a:p>
          <a:p>
            <a:r>
              <a:rPr lang="en-US" altLang="en-US" i="1"/>
              <a:t>TRIZ </a:t>
            </a:r>
            <a:r>
              <a:rPr lang="en-US" altLang="en-US"/>
              <a:t>patent data base provides inventive  principles to help identify solutions for simplified product functions</a:t>
            </a:r>
            <a:endParaRPr lang="en-US" altLang="en-US" i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FF"/>
      </a:dk2>
      <a:lt2>
        <a:srgbClr val="FFFFFF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225</Words>
  <Application>Microsoft Office PowerPoint</Application>
  <PresentationFormat>On-screen Show (4:3)</PresentationFormat>
  <Paragraphs>119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Times New Roman</vt:lpstr>
      <vt:lpstr>Arial</vt:lpstr>
      <vt:lpstr>Default Design</vt:lpstr>
      <vt:lpstr>Functional Analysis - Catapult</vt:lpstr>
      <vt:lpstr>Catapult Design - Current</vt:lpstr>
      <vt:lpstr>Catapult Functions</vt:lpstr>
      <vt:lpstr>Beneficial/Harmful Functions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Functional Analysis - Catapult</dc:title>
  <dc:creator>John J. O'Neill Jr.</dc:creator>
  <cp:lastModifiedBy>John O'Neill</cp:lastModifiedBy>
  <cp:revision>6</cp:revision>
  <dcterms:created xsi:type="dcterms:W3CDTF">2000-12-11T19:28:27Z</dcterms:created>
  <dcterms:modified xsi:type="dcterms:W3CDTF">2026-07-24T18:00:49Z</dcterms:modified>
</cp:coreProperties>
</file>