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5" r:id="rId3"/>
    <p:sldId id="257" r:id="rId4"/>
    <p:sldId id="273" r:id="rId5"/>
    <p:sldId id="258" r:id="rId6"/>
    <p:sldId id="259" r:id="rId7"/>
    <p:sldId id="260" r:id="rId8"/>
    <p:sldId id="274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6" r:id="rId21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FF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B6ACB9FE-C55C-4AA3-3A89-D0B0933358F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FE69F031-5D48-E3C7-ADEE-F663969026CD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494D747B-9689-A9F5-8F49-3378EC10B784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0B963A34-5A78-0CD3-4040-C9AB626D948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101702BB-9AC1-4BC8-BDEC-F6C20B2300D9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9432CDEB-5906-B8D5-06F6-03FFD8A8295B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4EDA230E-4D3D-DDEA-BCB7-71B75259B1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A1D4D5CE-A9AB-1309-44BC-46606B763154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54A63FEF-1BB6-D204-1AFA-E6D72FD51682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B7B5DA8C-FA7D-56FD-6541-5C5968F2CB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AD8B9701-664F-4A54-A06B-1C1AC6C9FA8B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7EE91FC-2A55-07DF-079A-0DD1F7904D6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5C9320CB-1B9D-3CC8-2C70-ADCB82A7192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F87D9966-9393-7E5B-BA51-62062DED7C0D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2D12EE50-6754-BFB9-C2A0-BECE5ECB9F8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EDF850-6DE2-7365-A598-0D5C379EC7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375F97-BE14-CD2F-1E2A-1F885EC0B7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308744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15148-73DE-3558-F4E7-952EE665B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C02007-4766-F1E9-E517-A5CFD2CC15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3688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E532E75-FF01-2D34-43EF-AB9EA68C00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712CAA-7FFD-7F8C-331D-6CF49055C1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00259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631B6-16D8-31AE-999E-83CAE06DF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>
            <a:extLst>
              <a:ext uri="{FF2B5EF4-FFF2-40B4-BE49-F238E27FC236}">
                <a16:creationId xmlns:a16="http://schemas.microsoft.com/office/drawing/2014/main" id="{565028EC-31DC-4F8A-1022-3901E9EBD6C5}"/>
              </a:ext>
            </a:extLst>
          </p:cNvPr>
          <p:cNvSpPr>
            <a:spLocks noGrp="1"/>
          </p:cNvSpPr>
          <p:nvPr>
            <p:ph type="tbl" idx="1"/>
          </p:nvPr>
        </p:nvSpPr>
        <p:spPr>
          <a:xfrm>
            <a:off x="346075" y="1076325"/>
            <a:ext cx="8451850" cy="551338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4799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FA7C5-F753-1C27-C1BC-013F9710E3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E5A29C-D838-01F6-0F85-B0C5AA1CF68D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0F24AB-F8F1-E13C-A7A7-2B3C0C2C66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3890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CC03F-7EE3-9F3D-66DA-1D465AE81A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7E286-D888-54A4-F821-7DC9B11949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0630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7114EB-A2D2-0DDE-0D0F-17A21D7C4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B292C4-B27D-DB85-8AF1-AE6FA641629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78850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AA80F8-3A0A-6535-BF03-E083B608C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C5C517-2FC9-EEE4-886C-963BE800CB3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48E03E-8AE1-B73A-6092-372DFDFE0A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19401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09598-5D8A-0E25-C29D-DDB6889D12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31DC4A-2F65-5AAD-4FB2-B3F148538E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EDBB91-6F20-D568-36F3-3B0B3B34440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D642FC9-E122-ED73-299E-F5B9C4A273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F6E84A9-3F40-3976-8B3E-009F6AE7E3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4549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1B589-A074-BCDB-155A-E45BB5D428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862086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0922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B7255-46B2-111E-4189-D11A91055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FE7D7-AF40-B77B-2F41-5874A427F5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858C65-9403-E0C6-CF1B-B4689BA35E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34485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E21345-C962-57C5-972C-0EAC278C2A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B76E90-E63B-3E60-F078-C272799C18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F23B75A-28B9-A183-2E2D-EB3CEFC526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81994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0A7316F-DF79-08D5-CDAA-75181DC9068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AC79899-D238-02D7-7E0F-12FDB36E786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60DF8B29-CEB9-7E4E-B4CB-885555485D3D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7F20065-085C-4F6C-CD6E-C6C8141E27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DC59C949-A0BD-A87E-EC64-2E7D9367F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940D2884-6D9A-4308-A33E-46F01949F02B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28B61F15-35C3-995A-0894-B57B6EC81D3F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C398C50A-791E-5029-4336-06819FC3B7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6FC5CC89-9EF6-1760-D41C-4203A875FF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752FFDE9-937E-669E-9B79-184E225580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EC0DA189-F630-BDB3-DDC2-BAB7D976A2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B4299C2D-0330-5B42-B0FE-0720CA233D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CD26E5DC-01D4-4C37-86E4-745D93B745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0D6BC282-FC46-8F8F-1FE6-641A969D56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7452A84C-7CB8-6EB1-80A3-21115D6CCA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FD0328FD-1AB0-4204-4929-7DD7D070E2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5B458BF8-8B28-40F3-3DA2-75D405944A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C8F9C59E-4B63-3A03-6E59-4D0E507A21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2904A34A-386E-7D4C-526A-4036D7B7FB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1DC29A18-D588-E9DC-3BF4-776CAFF86F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DAD8BDA2-C279-64CC-9E4D-7B04D88816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4A70C6B0-649A-73DF-B58B-EEE4DDAB51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B79110E0-73EA-29A7-C60A-B0C29C9F3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F11EFA9A-19BE-2981-1474-872DB196CA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FBED64D1-868E-2292-3B91-2C0042302B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119C421B-DA95-5D6D-21C6-36D336E2DC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49679CB3-F753-9ACF-532A-97A38F0B21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2775B416-5F38-A94F-74DD-DFF74F5D46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A111FE30-867B-37BB-7E96-5B90DC4A3C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4A047129-AFA3-0019-D123-5095D9BAD7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89D6C5B1-0437-5547-C445-C5C70E11BA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CBE411BE-E090-8167-72B1-2A53C272C2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24AB5F44-059C-AE40-CCFC-F371E36CCA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0100FA80-B9A6-3822-2EF8-0E5395B5D1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E6C6E823-C6D8-259F-7C2B-042F71F075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73FFF6A8-CE4D-618D-3E39-CBF0E27019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B44F0F60-BE5D-E146-408E-EEDBF81EFD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86E38F35-1824-5C97-0573-3594E29D70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507F767D-4506-BBC3-D177-DDAAF09714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3AFC2C70-AD98-34EA-9F6E-E016947CC6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37A89C1D-8CE2-742B-13A7-D0FD98509C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16A7584D-8AA5-56EF-2286-955EABD46A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E05E14B8-23F0-771B-9A95-11AB9E73FE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3E8F5B0B-F0EA-49EB-D2BA-194ED7463C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22A66439-3E9A-E1B6-1CA5-F5DAF8E684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F0B045C4-4DCC-369F-CFD6-159F59671F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00049B76-6C7F-A3FD-7D1A-E8CB8A27F0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0A6F05A5-1127-F204-2DF2-D041FB0239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96043801-E786-0A0E-F012-011A56C1C5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AFEE092B-D0ED-FF45-5397-A0B7DA97D8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54F51BE3-0499-3CE6-5D0F-ADB3383D14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BC0648C8-52A5-AC4B-D7FD-A70777D824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2D17B27D-0504-2405-F8B6-53F3B6F860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2806F229-08E4-D7E9-394E-0322B3A2BF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C25790E5-69A1-6E86-3352-DCE2D9F27C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F5E926E5-1072-E917-E2CE-25B21E7952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BFBCD9F4-93E5-3A3E-21C0-DA2340CFDA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D6D570F0-D936-183B-FA89-A039117298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05C51960-67F8-33D1-4EFD-8A69A21DAD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16A5B962-F891-AF54-3C48-94E07E1578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83B36AE0-9CF6-9234-A95E-8D1E6BC04E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EF1917FA-4166-7682-8169-366DD9C838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A352667E-4B36-A8C1-E93E-22EC9047D6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81716CD9-1CE8-3A7A-FB43-FCC771EF7E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A1F9F51E-289C-B83E-392D-4AA56332E3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925EA793-DDB4-46DC-EF8B-F04F2A356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B0233E65-170E-C189-D9BD-C05F51E3EC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091704E7-58F5-70B1-C048-01E65D9984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21A5CF6D-C88C-6AF8-F9F4-F87833E7CB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CA8283F8-9DFA-53A1-28F2-6B3260CC5E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2B88E4F3-6CF3-9F39-4BB6-EBB26BB604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56049A75-50DF-926E-4BA7-239DAD818F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D09804CC-FA55-EDBA-C137-1AC1D3C3BB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46793E7A-C219-E417-973E-17E728C530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E632C6DF-2296-6574-8CFD-BC4A160637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2D1A2DAD-000F-75BA-B402-556DB28FC0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B329FCDD-3282-0B21-8C32-D8A4CDD737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E2E9D302-89C8-9A18-9D12-B2187AF29A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6427D30F-4709-4D74-D25D-E912B249F1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564FC87F-2CA6-BB2B-1C8E-DDD75F41E4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95BFE29B-3EE6-282E-2D5D-EC67948EF4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1FD75CA7-0886-23AC-D79F-644BCD47E9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D21D115B-FAC9-950F-F958-5125CC22F1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89DD5395-267D-6C3A-BDAC-5CE7EE26D3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9505BDE9-3EAB-5EC5-E983-7091C56A30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DDB3A48B-D004-56D0-BE44-5072035B01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57CBB48C-3859-E4BF-CA9C-C56662A619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8CE636EE-1D62-2DF5-1100-9AE1AB8399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D16E8A2C-F9AE-43AC-6E75-A80B9F5E2C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B847059C-40A8-8382-0F0B-675C6A1089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B2E2BC13-4361-A241-C028-62E06B4DFD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C308F6A9-5149-EE0B-56E8-B466C5E7FC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9570B311-1E1C-319B-4483-34769E6102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E401277F-E313-7671-F021-B2F2CBA713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83C802D3-393B-46BA-B099-D7AA0F496A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9CF8075B-2C67-C749-E88F-375B092D37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1317EFE6-DC6C-12CE-C72D-4FD1801259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FCD6899C-104D-D98B-ED37-18BD74E7DE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D6C5D3C6-6715-93C1-CD03-266BCAA991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17EAB4A7-2575-F62A-F2AA-785DB7EC7A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DB183172-55F9-5FB2-DD2F-B6E4191EAC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60CF0251-9BFB-80B8-50B9-F29746CEE3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23B0015A-1425-3979-BBA4-1C736863BA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F52F893A-04AB-EB77-5B99-F383DB8B08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E88768C7-B3B1-324E-E9EC-FE4125134B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DD73853D-860A-DB74-7215-A53669AD5D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BFCF1864-9C05-0A59-5016-426FD84721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F8641540-F338-D490-AD6D-C13FD8DC70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D0213EED-5295-C49A-D0C4-E49968DC41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AD063026-612F-729B-2B15-36AECBAF79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86B51CCE-9576-6167-AD28-BC7EA63F1A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F0C1816A-469A-9E75-83F4-41979BF89E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49ABDCBE-5D8B-5499-CD2D-EAF7186C2B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B2F63A4A-CA87-8E17-65D1-E159FA0B82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104EF7A6-61EC-6A4D-DE55-52E5A5D791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6C34F260-7661-9AE4-EBC0-A412A0D07D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A3D03D8D-4458-92D0-4682-34CED0F685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3AF6235F-0458-1677-CC9D-3E49EEBF8E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84D19F39-62BA-04B1-42A9-9E83C49446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4C02B297-146A-1672-202C-588F4D0132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41BCF05C-8754-D5F4-0C6D-0A7EA898E8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6073ABA7-4FF3-A4B2-B73C-278D18A1E3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DE34789F-32DC-63EF-8159-2AF0748666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DDA58E21-EF7D-C61C-B4B9-ED43A6127A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E9BDB093-5935-6399-B43E-9D87D884DC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51281782-63E4-6BB2-43FF-8376668555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3EC76429-9570-7E09-326C-9BFAD2A121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25CDFEAA-6D22-CC9F-8F0C-006523CD3C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1172DCAC-14A9-0AF1-299B-A9DC87F820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9ED86E85-C390-FBC3-2197-473072DF9E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A855189B-AC52-0FFA-6437-C2DF5DC6B9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41C0392F-4087-C11E-7EE9-11249FFA76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C26003A9-B7D3-F1A5-7C53-CA3CD7067E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8D05257B-0CFB-6EA4-E93A-0F482DFC5E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481566AB-2AB9-FB7C-8269-A8147ACAE6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DD63DB17-97B2-E4B5-5D9C-A2388509AA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BA0BE2C5-3635-35FF-F5C2-91F543D11C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7084ED21-C152-451E-96D1-AA3EFDCAF5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FE29E126-FD88-82E9-0E24-AD90F2653F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75D9239E-0A2C-F064-C0AF-B994A66D9C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5E0AF1D9-B8CF-2322-139E-0B1D0E9F90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F66297DE-45C7-002E-DE0F-13C9302D9C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6BB9D075-6799-A53D-6F72-B4F49DD85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3838F615-B30A-DBEE-1084-4BAA75A2C1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7FB52687-C119-4667-7AA5-2576E17F40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2B57EE8B-B7E9-3FD8-D101-B77DB35666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2C267BA5-1E26-F015-7782-70D1A5C923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5739ADA3-2112-8703-3A77-C2030AD360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4247862E-B25C-9848-4020-4571DBEB39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BB1007E3-C8A9-4ADB-1427-2F5F633D8B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B1B0BBF4-DF95-F3D2-7D5C-5439A2E3E6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2A411A89-D3FF-AC29-DF26-75B7B2DA3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2A4D8E70-40F2-C7C1-291B-04A6C12ED0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DC5675AD-08D6-F88E-B592-318A312921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3B2607D6-6852-2909-47A3-BCB042F521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768BEF9C-B496-C2EA-61A3-5012D0321F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6D1AA1A8-764B-AED2-B0EF-3BE86F0A79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177B6097-F62B-7CA4-ED72-5A2BE6AABC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7AE232E0-9E11-CD2B-DD4D-0E3AA7BBDA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C6208F79-0DDE-E68A-9B6D-F521EB7C3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19A4AA66-BF07-94F8-DC09-8F4A87D2FB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A9D663F5-E492-BDF6-792C-18FDD2A1A4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C5DC9AF8-647C-03E3-1E4F-675C76D801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1B5365F8-49D1-0FA1-5843-A6B416910660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ED6D8FE6-BB54-B26F-59DB-68AA4460C8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429577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16.2 Operating Reviews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6174C02B-8100-18B5-2254-F4EABB7315BC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7D94B351-FC32-D30A-D2EB-4F4FA59C3B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97EFED27-4EC5-4ED2-6F44-C71736C0E1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A28E9EF4-AD8A-B8F5-064A-09B3ABEFB1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>
            <a:extLst>
              <a:ext uri="{FF2B5EF4-FFF2-40B4-BE49-F238E27FC236}">
                <a16:creationId xmlns:a16="http://schemas.microsoft.com/office/drawing/2014/main" id="{9E91BAB0-2EC9-EF69-AA16-06E7EE30EA3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AOP Review Focus</a:t>
            </a:r>
          </a:p>
        </p:txBody>
      </p:sp>
      <p:sp>
        <p:nvSpPr>
          <p:cNvPr id="522244" name="Rectangle 4">
            <a:extLst>
              <a:ext uri="{FF2B5EF4-FFF2-40B4-BE49-F238E27FC236}">
                <a16:creationId xmlns:a16="http://schemas.microsoft.com/office/drawing/2014/main" id="{245F8F26-31DC-4808-D8D4-64C4CC24C0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2313" y="1066800"/>
            <a:ext cx="32400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73" name="Text Box 133">
            <a:extLst>
              <a:ext uri="{FF2B5EF4-FFF2-40B4-BE49-F238E27FC236}">
                <a16:creationId xmlns:a16="http://schemas.microsoft.com/office/drawing/2014/main" id="{2098038B-AAB1-FEA8-A7EC-452F3055B7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16.2-11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pic>
        <p:nvPicPr>
          <p:cNvPr id="522374" name="Picture 134">
            <a:extLst>
              <a:ext uri="{FF2B5EF4-FFF2-40B4-BE49-F238E27FC236}">
                <a16:creationId xmlns:a16="http://schemas.microsoft.com/office/drawing/2014/main" id="{AC297E75-683A-46F0-1727-59BEB98992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62025"/>
            <a:ext cx="7848600" cy="566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8E8BB7C2-FF3B-FC96-BE73-F3F04FC345A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Business-Related Questions</a:t>
            </a:r>
          </a:p>
        </p:txBody>
      </p:sp>
      <p:sp>
        <p:nvSpPr>
          <p:cNvPr id="523267" name="Rectangle 3">
            <a:extLst>
              <a:ext uri="{FF2B5EF4-FFF2-40B4-BE49-F238E27FC236}">
                <a16:creationId xmlns:a16="http://schemas.microsoft.com/office/drawing/2014/main" id="{C10F0C83-DBEF-B6AA-AB15-2D895EF1B1A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Symbol" panose="05050102010706020507" pitchFamily="18" charset="2"/>
              <a:buNone/>
            </a:pPr>
            <a:r>
              <a:rPr lang="en-US" altLang="en-US" sz="2800"/>
              <a:t>1.	Do your plan and activities </a:t>
            </a:r>
            <a:r>
              <a:rPr lang="en-US" altLang="en-US" sz="2800" b="1"/>
              <a:t>link </a:t>
            </a:r>
            <a:r>
              <a:rPr lang="en-US" altLang="en-US" sz="2800"/>
              <a:t>with the company’s Key Focus Areas?</a:t>
            </a:r>
          </a:p>
          <a:p>
            <a:pPr>
              <a:buFont typeface="Symbol" panose="05050102010706020507" pitchFamily="18" charset="2"/>
              <a:buNone/>
            </a:pPr>
            <a:endParaRPr lang="en-US" altLang="en-US" sz="2800"/>
          </a:p>
          <a:p>
            <a:pPr>
              <a:buFont typeface="Symbol" panose="05050102010706020507" pitchFamily="18" charset="2"/>
              <a:buNone/>
            </a:pPr>
            <a:r>
              <a:rPr lang="en-US" altLang="en-US" sz="2800"/>
              <a:t>2.	Do the </a:t>
            </a:r>
            <a:r>
              <a:rPr lang="en-US" altLang="en-US" sz="2800" b="1"/>
              <a:t>indicators</a:t>
            </a:r>
            <a:r>
              <a:rPr lang="en-US" altLang="en-US" sz="2800"/>
              <a:t> make sense?		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 sz="2800"/>
              <a:t>					</a:t>
            </a:r>
          </a:p>
          <a:p>
            <a:pPr>
              <a:buFont typeface="Symbol" panose="05050102010706020507" pitchFamily="18" charset="2"/>
              <a:buNone/>
            </a:pPr>
            <a:r>
              <a:rPr lang="en-US" altLang="en-US" sz="2800"/>
              <a:t>3.	What is the current performance?</a:t>
            </a:r>
          </a:p>
          <a:p>
            <a:pPr>
              <a:buFont typeface="Symbol" panose="05050102010706020507" pitchFamily="18" charset="2"/>
              <a:buNone/>
            </a:pPr>
            <a:endParaRPr lang="en-US" altLang="en-US" sz="2800"/>
          </a:p>
          <a:p>
            <a:pPr>
              <a:buFont typeface="Symbol" panose="05050102010706020507" pitchFamily="18" charset="2"/>
              <a:buNone/>
            </a:pPr>
            <a:r>
              <a:rPr lang="en-US" altLang="en-US" sz="2800"/>
              <a:t>4.	Is there a </a:t>
            </a:r>
            <a:r>
              <a:rPr lang="en-US" altLang="en-US" sz="2800" b="1"/>
              <a:t>countermeasure</a:t>
            </a:r>
            <a:r>
              <a:rPr lang="en-US" altLang="en-US" sz="2800"/>
              <a:t> to close identified gaps?</a:t>
            </a:r>
          </a:p>
          <a:p>
            <a:pPr>
              <a:buFont typeface="Symbol" panose="05050102010706020507" pitchFamily="18" charset="2"/>
              <a:buNone/>
            </a:pPr>
            <a:endParaRPr lang="en-US" altLang="en-US" sz="2800"/>
          </a:p>
        </p:txBody>
      </p:sp>
      <p:sp>
        <p:nvSpPr>
          <p:cNvPr id="523268" name="Text Box 4">
            <a:extLst>
              <a:ext uri="{FF2B5EF4-FFF2-40B4-BE49-F238E27FC236}">
                <a16:creationId xmlns:a16="http://schemas.microsoft.com/office/drawing/2014/main" id="{3207B2F7-5813-99EE-4D3B-FA0689BF33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16.2-12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>
            <a:extLst>
              <a:ext uri="{FF2B5EF4-FFF2-40B4-BE49-F238E27FC236}">
                <a16:creationId xmlns:a16="http://schemas.microsoft.com/office/drawing/2014/main" id="{2BD661D9-108A-A537-6FAF-4C568A7176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People-Related Questions</a:t>
            </a:r>
          </a:p>
        </p:txBody>
      </p:sp>
      <p:sp>
        <p:nvSpPr>
          <p:cNvPr id="524291" name="Rectangle 3">
            <a:extLst>
              <a:ext uri="{FF2B5EF4-FFF2-40B4-BE49-F238E27FC236}">
                <a16:creationId xmlns:a16="http://schemas.microsoft.com/office/drawing/2014/main" id="{F978448C-1460-AAC3-3CE9-E296B6D75B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>
              <a:spcAft>
                <a:spcPct val="65000"/>
              </a:spcAft>
            </a:pPr>
            <a:r>
              <a:rPr lang="en-US" altLang="en-US" sz="4000"/>
              <a:t>Performance Reviews/LRP</a:t>
            </a:r>
          </a:p>
          <a:p>
            <a:pPr marL="381000" indent="-381000">
              <a:spcAft>
                <a:spcPct val="65000"/>
              </a:spcAft>
            </a:pPr>
            <a:r>
              <a:rPr lang="en-US" altLang="en-US" sz="4000"/>
              <a:t>Training</a:t>
            </a:r>
          </a:p>
          <a:p>
            <a:pPr marL="381000" indent="-381000">
              <a:spcAft>
                <a:spcPct val="65000"/>
              </a:spcAft>
            </a:pPr>
            <a:r>
              <a:rPr lang="en-US" altLang="en-US" sz="4000"/>
              <a:t>Recognition</a:t>
            </a:r>
          </a:p>
          <a:p>
            <a:pPr marL="381000" indent="-381000">
              <a:spcAft>
                <a:spcPct val="65000"/>
              </a:spcAft>
            </a:pPr>
            <a:r>
              <a:rPr lang="en-US" altLang="en-US" sz="4000"/>
              <a:t>Employee Satisfaction</a:t>
            </a:r>
          </a:p>
        </p:txBody>
      </p:sp>
      <p:sp>
        <p:nvSpPr>
          <p:cNvPr id="524292" name="Text Box 4">
            <a:extLst>
              <a:ext uri="{FF2B5EF4-FFF2-40B4-BE49-F238E27FC236}">
                <a16:creationId xmlns:a16="http://schemas.microsoft.com/office/drawing/2014/main" id="{BBEEA3B8-106E-6FC0-FAC4-6A61F85C76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16.2-13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ED050C74-2A14-67AA-EF96-9F7EB86561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Leadership System Questions</a:t>
            </a:r>
          </a:p>
        </p:txBody>
      </p:sp>
      <p:sp>
        <p:nvSpPr>
          <p:cNvPr id="525315" name="Rectangle 3">
            <a:extLst>
              <a:ext uri="{FF2B5EF4-FFF2-40B4-BE49-F238E27FC236}">
                <a16:creationId xmlns:a16="http://schemas.microsoft.com/office/drawing/2014/main" id="{CE38F7E0-7C07-022F-6C5A-54C1AA1567D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46075" y="914400"/>
            <a:ext cx="8493125" cy="5675313"/>
          </a:xfrm>
        </p:spPr>
        <p:txBody>
          <a:bodyPr/>
          <a:lstStyle/>
          <a:p>
            <a:pPr marL="381000" indent="-381000">
              <a:spcAft>
                <a:spcPct val="40000"/>
              </a:spcAft>
            </a:pPr>
            <a:r>
              <a:rPr lang="en-US" altLang="en-US"/>
              <a:t>What is your schedule for </a:t>
            </a:r>
            <a:r>
              <a:rPr lang="en-US" altLang="en-US" b="1"/>
              <a:t>Operating Reviews</a:t>
            </a:r>
            <a:r>
              <a:rPr lang="en-US" altLang="en-US"/>
              <a:t>?</a:t>
            </a:r>
          </a:p>
          <a:p>
            <a:pPr marL="381000" indent="-381000">
              <a:spcAft>
                <a:spcPct val="40000"/>
              </a:spcAft>
            </a:pPr>
            <a:r>
              <a:rPr lang="en-US" altLang="en-US"/>
              <a:t>What organization </a:t>
            </a:r>
            <a:r>
              <a:rPr lang="en-US" altLang="en-US" b="1"/>
              <a:t>levels</a:t>
            </a:r>
            <a:r>
              <a:rPr lang="en-US" altLang="en-US"/>
              <a:t> are involved?</a:t>
            </a:r>
          </a:p>
          <a:p>
            <a:pPr marL="381000" indent="-381000">
              <a:spcAft>
                <a:spcPct val="40000"/>
              </a:spcAft>
            </a:pPr>
            <a:r>
              <a:rPr lang="en-US" altLang="en-US"/>
              <a:t>How are you involving your leadership team in business </a:t>
            </a:r>
            <a:r>
              <a:rPr lang="en-US" altLang="en-US" b="1"/>
              <a:t>planning</a:t>
            </a:r>
            <a:r>
              <a:rPr lang="en-US" altLang="en-US"/>
              <a:t>?</a:t>
            </a:r>
          </a:p>
          <a:p>
            <a:pPr marL="381000" indent="-381000">
              <a:spcAft>
                <a:spcPct val="40000"/>
              </a:spcAft>
            </a:pPr>
            <a:r>
              <a:rPr lang="en-US" altLang="en-US"/>
              <a:t>How are you involving your management team in </a:t>
            </a:r>
            <a:r>
              <a:rPr lang="en-US" altLang="en-US" b="1"/>
              <a:t>budgeting</a:t>
            </a:r>
            <a:r>
              <a:rPr lang="en-US" altLang="en-US"/>
              <a:t>?  </a:t>
            </a:r>
          </a:p>
          <a:p>
            <a:pPr marL="381000" indent="-381000">
              <a:spcAft>
                <a:spcPct val="40000"/>
              </a:spcAft>
            </a:pPr>
            <a:r>
              <a:rPr lang="en-US" altLang="en-US"/>
              <a:t>Show </a:t>
            </a:r>
            <a:r>
              <a:rPr lang="en-US" altLang="en-US" b="1"/>
              <a:t>examples</a:t>
            </a:r>
            <a:r>
              <a:rPr lang="en-US" altLang="en-US"/>
              <a:t> of identified improvements and how they have been incorporated into the system.</a:t>
            </a:r>
          </a:p>
        </p:txBody>
      </p:sp>
      <p:sp>
        <p:nvSpPr>
          <p:cNvPr id="525346" name="Text Box 34">
            <a:extLst>
              <a:ext uri="{FF2B5EF4-FFF2-40B4-BE49-F238E27FC236}">
                <a16:creationId xmlns:a16="http://schemas.microsoft.com/office/drawing/2014/main" id="{AE361F94-BC5E-C5E2-CEA2-B997EFB7E0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16.2-14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pic>
        <p:nvPicPr>
          <p:cNvPr id="525368" name="Picture 56">
            <a:extLst>
              <a:ext uri="{FF2B5EF4-FFF2-40B4-BE49-F238E27FC236}">
                <a16:creationId xmlns:a16="http://schemas.microsoft.com/office/drawing/2014/main" id="{4488F1CE-9695-10D4-7AAD-C68077BEC8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670300"/>
            <a:ext cx="4724400" cy="288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6818C4CF-F3A1-D1C8-6F90-5A573D513F8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Communicating with Data</a:t>
            </a:r>
          </a:p>
        </p:txBody>
      </p:sp>
      <p:sp>
        <p:nvSpPr>
          <p:cNvPr id="526369" name="AutoShape 33">
            <a:extLst>
              <a:ext uri="{FF2B5EF4-FFF2-40B4-BE49-F238E27FC236}">
                <a16:creationId xmlns:a16="http://schemas.microsoft.com/office/drawing/2014/main" id="{D9BAEA56-F58F-26E7-0DC6-580912C03B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295400"/>
            <a:ext cx="2819400" cy="1295400"/>
          </a:xfrm>
          <a:prstGeom prst="wedgeRoundRectCallout">
            <a:avLst>
              <a:gd name="adj1" fmla="val 48028"/>
              <a:gd name="adj2" fmla="val 77204"/>
              <a:gd name="adj3" fmla="val 16667"/>
            </a:avLst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/>
            <a:r>
              <a:rPr lang="en-US" altLang="ko-KR" sz="3600">
                <a:latin typeface="Comic Sans MS" panose="030F0702030302020204" pitchFamily="66" charset="0"/>
                <a:ea typeface="Batang" panose="02030600000101010101" pitchFamily="18" charset="-127"/>
              </a:rPr>
              <a:t>Show me the Data!</a:t>
            </a:r>
            <a:endParaRPr lang="en-US" altLang="en-US" sz="2900">
              <a:latin typeface="Arial" panose="020B0604020202020204" pitchFamily="34" charset="0"/>
            </a:endParaRPr>
          </a:p>
        </p:txBody>
      </p:sp>
      <p:pic>
        <p:nvPicPr>
          <p:cNvPr id="526370" name="Picture 34">
            <a:extLst>
              <a:ext uri="{FF2B5EF4-FFF2-40B4-BE49-F238E27FC236}">
                <a16:creationId xmlns:a16="http://schemas.microsoft.com/office/drawing/2014/main" id="{2155AD2B-BEB5-BD19-2700-1885FD419138}"/>
              </a:ext>
            </a:extLst>
          </p:cNvPr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52800" y="2133600"/>
            <a:ext cx="3505200" cy="34893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26372" name="Text Box 36">
            <a:extLst>
              <a:ext uri="{FF2B5EF4-FFF2-40B4-BE49-F238E27FC236}">
                <a16:creationId xmlns:a16="http://schemas.microsoft.com/office/drawing/2014/main" id="{75E2AD70-6BA4-477A-E5B6-E2F25C918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16.2-15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A0F98007-B1C7-2D99-9A64-45CB97FFC3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Communication Formats</a:t>
            </a:r>
          </a:p>
        </p:txBody>
      </p:sp>
      <p:sp>
        <p:nvSpPr>
          <p:cNvPr id="528387" name="Rectangle 3">
            <a:extLst>
              <a:ext uri="{FF2B5EF4-FFF2-40B4-BE49-F238E27FC236}">
                <a16:creationId xmlns:a16="http://schemas.microsoft.com/office/drawing/2014/main" id="{935E4F5D-A4FB-9B4D-F913-0F48BD79C0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600"/>
              <a:t>Improvement Story</a:t>
            </a:r>
          </a:p>
          <a:p>
            <a:endParaRPr lang="en-US" altLang="en-US" sz="3600"/>
          </a:p>
          <a:p>
            <a:r>
              <a:rPr lang="en-US" altLang="en-US" sz="3600"/>
              <a:t>Master Improvement Story</a:t>
            </a:r>
          </a:p>
        </p:txBody>
      </p:sp>
      <p:sp>
        <p:nvSpPr>
          <p:cNvPr id="528388" name="Text Box 4">
            <a:extLst>
              <a:ext uri="{FF2B5EF4-FFF2-40B4-BE49-F238E27FC236}">
                <a16:creationId xmlns:a16="http://schemas.microsoft.com/office/drawing/2014/main" id="{BA42F973-0AFE-1B95-BE04-8BB14A67BD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16.2-16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8A0F333F-DE91-701E-1A24-7684CCC6CB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Improvement Project Reviews</a:t>
            </a:r>
          </a:p>
        </p:txBody>
      </p:sp>
      <p:graphicFrame>
        <p:nvGraphicFramePr>
          <p:cNvPr id="529463" name="Group 55">
            <a:extLst>
              <a:ext uri="{FF2B5EF4-FFF2-40B4-BE49-F238E27FC236}">
                <a16:creationId xmlns:a16="http://schemas.microsoft.com/office/drawing/2014/main" id="{F3022874-E0EA-D6D2-D33B-830A4B59324A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46075" y="1076325"/>
          <a:ext cx="8451850" cy="5238750"/>
        </p:xfrm>
        <a:graphic>
          <a:graphicData uri="http://schemas.openxmlformats.org/drawingml/2006/table">
            <a:tbl>
              <a:tblPr/>
              <a:tblGrid>
                <a:gridCol w="1482725">
                  <a:extLst>
                    <a:ext uri="{9D8B030D-6E8A-4147-A177-3AD203B41FA5}">
                      <a16:colId xmlns:a16="http://schemas.microsoft.com/office/drawing/2014/main" val="1332459407"/>
                    </a:ext>
                  </a:extLst>
                </a:gridCol>
                <a:gridCol w="5662613">
                  <a:extLst>
                    <a:ext uri="{9D8B030D-6E8A-4147-A177-3AD203B41FA5}">
                      <a16:colId xmlns:a16="http://schemas.microsoft.com/office/drawing/2014/main" val="2962032161"/>
                    </a:ext>
                  </a:extLst>
                </a:gridCol>
                <a:gridCol w="1306512">
                  <a:extLst>
                    <a:ext uri="{9D8B030D-6E8A-4147-A177-3AD203B41FA5}">
                      <a16:colId xmlns:a16="http://schemas.microsoft.com/office/drawing/2014/main" val="961556107"/>
                    </a:ext>
                  </a:extLst>
                </a:gridCol>
              </a:tblGrid>
              <a:tr h="523875">
                <a:tc gridSpan="3"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Sample Team Review Agenda</a:t>
                      </a:r>
                      <a:endParaRPr kumimoji="0" lang="en-US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4516973"/>
                  </a:ext>
                </a:extLst>
              </a:tr>
              <a:tr h="798513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Who</a:t>
                      </a:r>
                      <a:endParaRPr kumimoji="0" lang="en-US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What</a:t>
                      </a:r>
                      <a:endParaRPr kumimoji="0" lang="en-US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Time</a:t>
                      </a:r>
                      <a:endParaRPr kumimoji="0" lang="en-US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1489777"/>
                  </a:ext>
                </a:extLst>
              </a:tr>
              <a:tr h="39163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Team</a:t>
                      </a:r>
                      <a:endParaRPr kumimoji="0" lang="en-US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2100" b="0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Team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Reviewers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Team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Team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Reviewers</a:t>
                      </a:r>
                      <a:endParaRPr kumimoji="0" lang="en-US" altLang="en-US" sz="4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2667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667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667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667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2667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667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667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667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2667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lphaUcPeriod"/>
                        <a:tabLst>
                          <a:tab pos="266700" algn="l"/>
                        </a:tabLst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Discuss process improvement progress and application of tools and techniques.</a:t>
                      </a:r>
                      <a:endParaRPr kumimoji="0" lang="en-US" altLang="en-US" sz="2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lphaUcPeriod"/>
                        <a:tabLst>
                          <a:tab pos="266700" algn="l"/>
                        </a:tabLst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Address any open action items.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lphaUcPeriod"/>
                        <a:tabLst>
                          <a:tab pos="266700" algn="l"/>
                        </a:tabLst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Ask questions of the presenting team.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lphaUcPeriod"/>
                        <a:tabLst>
                          <a:tab pos="266700" algn="l"/>
                        </a:tabLst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Respond to questions.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lphaUcPeriod"/>
                        <a:tabLst>
                          <a:tab pos="266700" algn="l"/>
                        </a:tabLst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Discuss next steps.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lphaUcPeriod"/>
                        <a:tabLst>
                          <a:tab pos="266700" algn="l"/>
                        </a:tabLst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Summarize review and feedback.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10-15 min.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5 min.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5-10 min.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5 min.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5 min.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2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5 min.</a:t>
                      </a:r>
                      <a:endParaRPr kumimoji="0" lang="en-US" alt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92637884"/>
                  </a:ext>
                </a:extLst>
              </a:tr>
            </a:tbl>
          </a:graphicData>
        </a:graphic>
      </p:graphicFrame>
      <p:sp>
        <p:nvSpPr>
          <p:cNvPr id="529464" name="Text Box 56">
            <a:extLst>
              <a:ext uri="{FF2B5EF4-FFF2-40B4-BE49-F238E27FC236}">
                <a16:creationId xmlns:a16="http://schemas.microsoft.com/office/drawing/2014/main" id="{0CA6CB48-58B6-255E-E7EC-3D81379415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881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16.2-18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59" name="Rectangle 3">
            <a:extLst>
              <a:ext uri="{FF2B5EF4-FFF2-40B4-BE49-F238E27FC236}">
                <a16:creationId xmlns:a16="http://schemas.microsoft.com/office/drawing/2014/main" id="{1C39AC98-A695-FAAC-E810-8DB072D6A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" y="304800"/>
            <a:ext cx="791368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tabLst>
                <a:tab pos="-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eaLnBrk="0" hangingPunct="0">
              <a:tabLst>
                <a:tab pos="-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eaLnBrk="0" hangingPunct="0">
              <a:tabLst>
                <a:tab pos="-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eaLnBrk="0" hangingPunct="0">
              <a:tabLst>
                <a:tab pos="-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eaLnBrk="0" hangingPunct="0">
              <a:tabLst>
                <a:tab pos="-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-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-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-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-914400" algn="l"/>
              </a:tabLs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altLang="en-US" sz="1200" b="1" i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Process Improvement Checkpoints</a:t>
            </a:r>
            <a:r>
              <a:rPr lang="en-US" altLang="en-US" sz="1200" i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                 </a:t>
            </a:r>
            <a:r>
              <a:rPr lang="en-US" altLang="en-US" sz="1200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Process: _______________________       Date: ______________</a:t>
            </a:r>
            <a:endParaRPr lang="en-US" altLang="en-US" sz="2800">
              <a:latin typeface="Arial" panose="020B0604020202020204" pitchFamily="34" charset="0"/>
            </a:endParaRPr>
          </a:p>
        </p:txBody>
      </p:sp>
      <p:graphicFrame>
        <p:nvGraphicFramePr>
          <p:cNvPr id="531669" name="Group 213">
            <a:extLst>
              <a:ext uri="{FF2B5EF4-FFF2-40B4-BE49-F238E27FC236}">
                <a16:creationId xmlns:a16="http://schemas.microsoft.com/office/drawing/2014/main" id="{30951B6E-906D-E4B8-720D-8F76F006AE4B}"/>
              </a:ext>
            </a:extLst>
          </p:cNvPr>
          <p:cNvGraphicFramePr>
            <a:graphicFrameLocks noGrp="1"/>
          </p:cNvGraphicFramePr>
          <p:nvPr/>
        </p:nvGraphicFramePr>
        <p:xfrm>
          <a:off x="476250" y="609600"/>
          <a:ext cx="8286750" cy="5611813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3585809912"/>
                    </a:ext>
                  </a:extLst>
                </a:gridCol>
                <a:gridCol w="4857750">
                  <a:extLst>
                    <a:ext uri="{9D8B030D-6E8A-4147-A177-3AD203B41FA5}">
                      <a16:colId xmlns:a16="http://schemas.microsoft.com/office/drawing/2014/main" val="4188825034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940809778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4266519152"/>
                    </a:ext>
                  </a:extLst>
                </a:gridCol>
              </a:tblGrid>
              <a:tr h="2444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Steps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Questions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Commendable 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Opportunity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2182415"/>
                  </a:ext>
                </a:extLst>
              </a:tr>
              <a:tr h="854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Define Process and Determine Ownership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1.1	What is the process name?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1.2	What level one objective does the process contribute to?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1.3	Is the process owner responsible for process results?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1.4	What is the purpose of the process?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1.5	Have the process boundaries been clearly defined?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3843782"/>
                  </a:ext>
                </a:extLst>
              </a:tr>
              <a:tr h="7016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Identify Customers and Establish Valid Requirements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841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defTabSz="2841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defTabSz="2841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defTabSz="2841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defTabSz="2841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defTabSz="2841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defTabSz="2841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defTabSz="2841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defTabSz="2841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841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2.1	Have all customers, external &amp; internal been accurately identified?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841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2.2	What are the customer requirements?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841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2.3	How were the requirements verified?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841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2.4	Have the requirements been formally communicated to the suppliers?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7731674"/>
                  </a:ext>
                </a:extLst>
              </a:tr>
              <a:tr h="854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Document Process Flow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3.1	Does the process flowchart make sense?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3.2	Does the process flow include responsible people and steps?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3.3	Are the process boundaries consistent with the process profile?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3.4	What </a:t>
                      </a: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WP TypographicSymbols"/>
                          <a:cs typeface="Times New Roman" panose="02020603050405020304" pitchFamily="18" charset="0"/>
                        </a:rPr>
                        <a:t>Are </a:t>
                      </a: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Typical Process Deficiencies were identified that allow for immediate improvement?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3.5	Have the process changes been communicated to everyone involved in the process?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79835033"/>
                  </a:ext>
                </a:extLst>
              </a:tr>
              <a:tr h="854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Identify and Implement Indicators and Targets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4.1	What is the outcome indicator?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4.2	Does it specifically measure performance against customer requirements?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4.3	What are the process indicators?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4.4	Are the indicators consistent, controllable, and customer oriented?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4.5	What types of graphs/charts were used?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3193535"/>
                  </a:ext>
                </a:extLst>
              </a:tr>
              <a:tr h="5492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Identify Problem Areas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5.1	What is the gap in current performance?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5.2	Has a prioritization matrix been developed?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5.3	How has the data been stratified?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61381862"/>
                  </a:ext>
                </a:extLst>
              </a:tr>
              <a:tr h="8540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Resolve Problem(s)/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Redesign Process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6.1	How were the root causes verified?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6.2	Which countermeasures were implemented and why?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6.3	Can each countermeasure be linked to the improvement?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6.4	Was the flowchart revised?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6.5	How did you replicate the process improvements?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88080485"/>
                  </a:ext>
                </a:extLst>
              </a:tr>
              <a:tr h="396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PDCA Process</a:t>
                      </a:r>
                      <a:endParaRPr kumimoji="0" lang="en-US" altLang="en-US" sz="1400" b="1" i="0" u="sng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defTabSz="233363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defTabSz="233363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7.1	What is your plan to continually monitor performance?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233363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-914400" algn="l"/>
                        </a:tabLst>
                      </a:pPr>
                      <a:r>
                        <a:rPr kumimoji="0" lang="en-US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7.2	What is your plan to move towards the ultimate design?</a:t>
                      </a:r>
                      <a:endParaRPr kumimoji="0" lang="en-US" altLang="en-US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Symbol" panose="05050102010706020507" pitchFamily="18" charset="2"/>
                        <a:buNone/>
                        <a:tabLst/>
                      </a:pPr>
                      <a:endParaRPr kumimoji="0" lang="en-US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3786550"/>
                  </a:ext>
                </a:extLst>
              </a:tr>
            </a:tbl>
          </a:graphicData>
        </a:graphic>
      </p:graphicFrame>
      <p:sp>
        <p:nvSpPr>
          <p:cNvPr id="531670" name="Text Box 214">
            <a:extLst>
              <a:ext uri="{FF2B5EF4-FFF2-40B4-BE49-F238E27FC236}">
                <a16:creationId xmlns:a16="http://schemas.microsoft.com/office/drawing/2014/main" id="{7AF33ADE-E968-DA56-4135-3D03A51DC7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18300" y="63881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16.2-20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C80EFC03-955E-5380-8067-DD0A0AE3C8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System Reviews</a:t>
            </a:r>
          </a:p>
        </p:txBody>
      </p:sp>
      <p:sp>
        <p:nvSpPr>
          <p:cNvPr id="532483" name="Rectangle 3">
            <a:extLst>
              <a:ext uri="{FF2B5EF4-FFF2-40B4-BE49-F238E27FC236}">
                <a16:creationId xmlns:a16="http://schemas.microsoft.com/office/drawing/2014/main" id="{9FD2AC52-DB5F-57A4-01D8-6EE7E29862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ct val="65000"/>
              </a:spcAft>
            </a:pPr>
            <a:r>
              <a:rPr lang="en-US" altLang="en-US" sz="2800"/>
              <a:t>Identification of projects,</a:t>
            </a:r>
          </a:p>
          <a:p>
            <a:pPr>
              <a:spcAft>
                <a:spcPct val="65000"/>
              </a:spcAft>
            </a:pPr>
            <a:r>
              <a:rPr lang="en-US" altLang="en-US" sz="2800"/>
              <a:t>Problem solving skills,</a:t>
            </a:r>
          </a:p>
          <a:p>
            <a:pPr>
              <a:spcAft>
                <a:spcPct val="65000"/>
              </a:spcAft>
            </a:pPr>
            <a:r>
              <a:rPr lang="en-US" altLang="en-US" sz="2800"/>
              <a:t>Follow through on projects, and</a:t>
            </a:r>
          </a:p>
          <a:p>
            <a:pPr>
              <a:spcAft>
                <a:spcPct val="65000"/>
              </a:spcAft>
            </a:pPr>
            <a:r>
              <a:rPr lang="en-US" altLang="en-US" sz="2800"/>
              <a:t>Achievement of targeted levels of performance.</a:t>
            </a:r>
          </a:p>
        </p:txBody>
      </p:sp>
      <p:sp>
        <p:nvSpPr>
          <p:cNvPr id="532484" name="Text Box 4">
            <a:extLst>
              <a:ext uri="{FF2B5EF4-FFF2-40B4-BE49-F238E27FC236}">
                <a16:creationId xmlns:a16="http://schemas.microsoft.com/office/drawing/2014/main" id="{5FE5B922-4BD1-8B4F-B881-66DF70C82E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16.2-21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88012251-3745-334B-BC27-E0C60D1FC88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Getting Reviews Wrong!</a:t>
            </a:r>
          </a:p>
        </p:txBody>
      </p:sp>
      <p:sp>
        <p:nvSpPr>
          <p:cNvPr id="533507" name="Rectangle 3">
            <a:extLst>
              <a:ext uri="{FF2B5EF4-FFF2-40B4-BE49-F238E27FC236}">
                <a16:creationId xmlns:a16="http://schemas.microsoft.com/office/drawing/2014/main" id="{5CDAACC2-17B8-4D8C-6EB3-0FCE34F80E0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ct val="50000"/>
              </a:spcAft>
            </a:pPr>
            <a:r>
              <a:rPr lang="en-US" altLang="en-US" sz="2800" b="1"/>
              <a:t>Not keyed to specific results</a:t>
            </a:r>
            <a:r>
              <a:rPr lang="en-US" altLang="en-US" sz="2800"/>
              <a:t>.</a:t>
            </a:r>
            <a:endParaRPr lang="en-US" altLang="en-US" sz="2800" b="1"/>
          </a:p>
          <a:p>
            <a:pPr>
              <a:spcAft>
                <a:spcPct val="50000"/>
              </a:spcAft>
            </a:pPr>
            <a:r>
              <a:rPr lang="en-US" altLang="en-US" sz="2800" b="1"/>
              <a:t>Too large a scale and diffused</a:t>
            </a:r>
            <a:r>
              <a:rPr lang="en-US" altLang="en-US" sz="2800"/>
              <a:t>.</a:t>
            </a:r>
            <a:endParaRPr lang="en-US" altLang="en-US" sz="2800" b="1"/>
          </a:p>
          <a:p>
            <a:pPr>
              <a:spcAft>
                <a:spcPct val="50000"/>
              </a:spcAft>
            </a:pPr>
            <a:r>
              <a:rPr lang="en-US" altLang="en-US" sz="2800" b="1"/>
              <a:t>Not results focused</a:t>
            </a:r>
            <a:r>
              <a:rPr lang="en-US" altLang="en-US" sz="2800"/>
              <a:t>.</a:t>
            </a:r>
            <a:endParaRPr lang="en-US" altLang="en-US" sz="2800" b="1"/>
          </a:p>
          <a:p>
            <a:pPr>
              <a:spcAft>
                <a:spcPct val="50000"/>
              </a:spcAft>
            </a:pPr>
            <a:r>
              <a:rPr lang="en-US" altLang="en-US" sz="2800" b="1"/>
              <a:t>Delusional measurements</a:t>
            </a:r>
            <a:r>
              <a:rPr lang="en-US" altLang="en-US" sz="2800"/>
              <a:t>.</a:t>
            </a:r>
            <a:endParaRPr lang="en-US" altLang="en-US" sz="2800" b="1"/>
          </a:p>
          <a:p>
            <a:pPr>
              <a:spcAft>
                <a:spcPct val="50000"/>
              </a:spcAft>
            </a:pPr>
            <a:r>
              <a:rPr lang="en-US" altLang="en-US" sz="2800" b="1"/>
              <a:t>Staff and Consultant Driven</a:t>
            </a:r>
            <a:r>
              <a:rPr lang="en-US" altLang="en-US" sz="2800"/>
              <a:t>.</a:t>
            </a:r>
            <a:endParaRPr lang="en-US" altLang="en-US" sz="2800" b="1"/>
          </a:p>
          <a:p>
            <a:pPr>
              <a:spcAft>
                <a:spcPct val="50000"/>
              </a:spcAft>
            </a:pPr>
            <a:r>
              <a:rPr lang="en-US" altLang="en-US" sz="2800" b="1"/>
              <a:t>Overly focused on details rather than the process and results</a:t>
            </a:r>
            <a:r>
              <a:rPr lang="en-US" altLang="en-US" sz="2800"/>
              <a:t>.</a:t>
            </a:r>
          </a:p>
        </p:txBody>
      </p:sp>
      <p:sp>
        <p:nvSpPr>
          <p:cNvPr id="533508" name="Text Box 4">
            <a:extLst>
              <a:ext uri="{FF2B5EF4-FFF2-40B4-BE49-F238E27FC236}">
                <a16:creationId xmlns:a16="http://schemas.microsoft.com/office/drawing/2014/main" id="{3876CA4B-D729-67AD-F379-B89C018786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16.2-22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>
            <a:extLst>
              <a:ext uri="{FF2B5EF4-FFF2-40B4-BE49-F238E27FC236}">
                <a16:creationId xmlns:a16="http://schemas.microsoft.com/office/drawing/2014/main" id="{1EF3563F-F70D-69AA-3203-C773E32C5C5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37603" name="Rectangle 3">
            <a:extLst>
              <a:ext uri="{FF2B5EF4-FFF2-40B4-BE49-F238E27FC236}">
                <a16:creationId xmlns:a16="http://schemas.microsoft.com/office/drawing/2014/main" id="{A211348A-A20C-D63C-E570-94459C6BD9A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assist your organization’s management in developing, accomplishing and reviewing progress toward the Strategic Plan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>
            <a:extLst>
              <a:ext uri="{FF2B5EF4-FFF2-40B4-BE49-F238E27FC236}">
                <a16:creationId xmlns:a16="http://schemas.microsoft.com/office/drawing/2014/main" id="{AB5C6866-4960-2F12-4268-9F41E9550C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38627" name="Rectangle 3">
            <a:extLst>
              <a:ext uri="{FF2B5EF4-FFF2-40B4-BE49-F238E27FC236}">
                <a16:creationId xmlns:a16="http://schemas.microsoft.com/office/drawing/2014/main" id="{0A5460F8-AEA5-64ED-5951-12AFFE7BC12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Practice Operating Review (Exercise 16.3-8)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1" name="Rectangle 17">
            <a:extLst>
              <a:ext uri="{FF2B5EF4-FFF2-40B4-BE49-F238E27FC236}">
                <a16:creationId xmlns:a16="http://schemas.microsoft.com/office/drawing/2014/main" id="{A7809F60-D143-B83C-FA4A-14FF720415C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Reviews’ Purpose</a:t>
            </a:r>
          </a:p>
        </p:txBody>
      </p:sp>
      <p:sp>
        <p:nvSpPr>
          <p:cNvPr id="441362" name="Rectangle 18">
            <a:extLst>
              <a:ext uri="{FF2B5EF4-FFF2-40B4-BE49-F238E27FC236}">
                <a16:creationId xmlns:a16="http://schemas.microsoft.com/office/drawing/2014/main" id="{6CC78E5A-5E99-9DC4-504D-E5DE4E6F427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Establish strategic direction (Strategic Review). </a:t>
            </a:r>
          </a:p>
          <a:p>
            <a:r>
              <a:rPr lang="en-US" altLang="en-US"/>
              <a:t>Confirm alignment with Corporate-level Key Focus Areas (Operating Plan Review).  </a:t>
            </a:r>
          </a:p>
          <a:p>
            <a:r>
              <a:rPr lang="en-US" altLang="en-US"/>
              <a:t>Determine the extent to which the supporting levels are meeting their commitments relative to these KFAs – Department /Unit-level Key Focus Areas (Operating Plan Review).</a:t>
            </a:r>
          </a:p>
        </p:txBody>
      </p:sp>
      <p:sp>
        <p:nvSpPr>
          <p:cNvPr id="441364" name="Text Box 20">
            <a:extLst>
              <a:ext uri="{FF2B5EF4-FFF2-40B4-BE49-F238E27FC236}">
                <a16:creationId xmlns:a16="http://schemas.microsoft.com/office/drawing/2014/main" id="{1E823B2B-B454-D532-B1FF-C0983737F6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4267200"/>
            <a:ext cx="2049463" cy="7810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ko-KR" sz="2000" b="1" i="1">
                <a:latin typeface="Arial" panose="020B0604020202020204" pitchFamily="34" charset="0"/>
                <a:ea typeface="Batang" panose="02030600000101010101" pitchFamily="18" charset="-127"/>
              </a:rPr>
              <a:t>How Well Are We “Doing” Our “Plans??”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441366" name="Rectangle 22">
            <a:extLst>
              <a:ext uri="{FF2B5EF4-FFF2-40B4-BE49-F238E27FC236}">
                <a16:creationId xmlns:a16="http://schemas.microsoft.com/office/drawing/2014/main" id="{F6D63F16-F579-D05F-8DA0-4BD287ACD4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300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441365" name="Object 21">
            <a:extLst>
              <a:ext uri="{FF2B5EF4-FFF2-40B4-BE49-F238E27FC236}">
                <a16:creationId xmlns:a16="http://schemas.microsoft.com/office/drawing/2014/main" id="{7EDC48A3-A1E6-B4D9-5BBA-45A63B5AC4B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3800" y="3352800"/>
          <a:ext cx="2786063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3" imgW="1824228" imgH="1909572" progId="Word.Picture.8">
                  <p:embed/>
                </p:oleObj>
              </mc:Choice>
              <mc:Fallback>
                <p:oleObj name="Picture" r:id="rId3" imgW="1824228" imgH="1909572" progId="Word.Picture.8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3352800"/>
                        <a:ext cx="2786063" cy="2895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41363" name="AutoShape 19">
            <a:extLst>
              <a:ext uri="{FF2B5EF4-FFF2-40B4-BE49-F238E27FC236}">
                <a16:creationId xmlns:a16="http://schemas.microsoft.com/office/drawing/2014/main" id="{F1FB6C75-836B-BB85-A55D-490E04770292}"/>
              </a:ext>
            </a:extLst>
          </p:cNvPr>
          <p:cNvSpPr>
            <a:spLocks noChangeArrowheads="1"/>
          </p:cNvSpPr>
          <p:nvPr/>
        </p:nvSpPr>
        <p:spPr bwMode="auto">
          <a:xfrm rot="6126477">
            <a:off x="2741612" y="4591051"/>
            <a:ext cx="549275" cy="2806700"/>
          </a:xfrm>
          <a:prstGeom prst="curvedLeftArrow">
            <a:avLst>
              <a:gd name="adj1" fmla="val 102197"/>
              <a:gd name="adj2" fmla="val 204393"/>
              <a:gd name="adj3" fmla="val 33333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41367" name="Text Box 23">
            <a:extLst>
              <a:ext uri="{FF2B5EF4-FFF2-40B4-BE49-F238E27FC236}">
                <a16:creationId xmlns:a16="http://schemas.microsoft.com/office/drawing/2014/main" id="{F892EA73-64B0-99EB-8CD4-8B12D80278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16.2-2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D9397A84-ED00-2A16-AC4B-F989C45B10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Constructive Reviews</a:t>
            </a:r>
          </a:p>
        </p:txBody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5732BB5C-085F-822F-FABA-643A7DC268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ct val="45000"/>
              </a:spcAft>
            </a:pPr>
            <a:r>
              <a:rPr lang="en-US" altLang="en-US" sz="2400"/>
              <a:t>Accurately determine current progress,</a:t>
            </a:r>
          </a:p>
          <a:p>
            <a:pPr>
              <a:spcAft>
                <a:spcPct val="45000"/>
              </a:spcAft>
            </a:pPr>
            <a:r>
              <a:rPr lang="en-US" altLang="en-US" sz="2400"/>
              <a:t>Identify strengths and weaknesses in actions already taken,</a:t>
            </a:r>
          </a:p>
          <a:p>
            <a:pPr>
              <a:spcAft>
                <a:spcPct val="45000"/>
              </a:spcAft>
            </a:pPr>
            <a:r>
              <a:rPr lang="en-US" altLang="en-US" sz="2400"/>
              <a:t>Break down barriers and foster cross-functional interdependence,</a:t>
            </a:r>
          </a:p>
          <a:p>
            <a:pPr>
              <a:spcAft>
                <a:spcPct val="45000"/>
              </a:spcAft>
            </a:pPr>
            <a:r>
              <a:rPr lang="en-US" altLang="en-US" sz="2400"/>
              <a:t>Provide guidance,</a:t>
            </a:r>
          </a:p>
          <a:p>
            <a:pPr>
              <a:spcAft>
                <a:spcPct val="45000"/>
              </a:spcAft>
            </a:pPr>
            <a:r>
              <a:rPr lang="en-US" altLang="en-US" sz="2400"/>
              <a:t>Support or alter a course of action based on data, and</a:t>
            </a:r>
          </a:p>
          <a:p>
            <a:pPr>
              <a:spcAft>
                <a:spcPct val="45000"/>
              </a:spcAft>
            </a:pPr>
            <a:r>
              <a:rPr lang="en-US" altLang="en-US" sz="2400"/>
              <a:t>Ensure future actions are tied to a schedule.</a:t>
            </a:r>
          </a:p>
        </p:txBody>
      </p:sp>
      <p:sp>
        <p:nvSpPr>
          <p:cNvPr id="534532" name="Text Box 4">
            <a:extLst>
              <a:ext uri="{FF2B5EF4-FFF2-40B4-BE49-F238E27FC236}">
                <a16:creationId xmlns:a16="http://schemas.microsoft.com/office/drawing/2014/main" id="{4D9FB79F-A628-9205-9DC2-EB2507BB52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16.2-3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53" name="Rectangle 29">
            <a:extLst>
              <a:ext uri="{FF2B5EF4-FFF2-40B4-BE49-F238E27FC236}">
                <a16:creationId xmlns:a16="http://schemas.microsoft.com/office/drawing/2014/main" id="{EFC158CA-9138-A060-EA76-1DBBB5B3F7E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Operating Reviews vs. Written Reports</a:t>
            </a:r>
          </a:p>
        </p:txBody>
      </p:sp>
      <p:graphicFrame>
        <p:nvGraphicFramePr>
          <p:cNvPr id="513055" name="Group 31">
            <a:extLst>
              <a:ext uri="{FF2B5EF4-FFF2-40B4-BE49-F238E27FC236}">
                <a16:creationId xmlns:a16="http://schemas.microsoft.com/office/drawing/2014/main" id="{5FB0B9E7-AAFB-5FB1-C01E-A747077EE8E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46075" y="1076325"/>
          <a:ext cx="8451850" cy="5270500"/>
        </p:xfrm>
        <a:graphic>
          <a:graphicData uri="http://schemas.openxmlformats.org/drawingml/2006/table">
            <a:tbl>
              <a:tblPr/>
              <a:tblGrid>
                <a:gridCol w="4256088">
                  <a:extLst>
                    <a:ext uri="{9D8B030D-6E8A-4147-A177-3AD203B41FA5}">
                      <a16:colId xmlns:a16="http://schemas.microsoft.com/office/drawing/2014/main" val="685444888"/>
                    </a:ext>
                  </a:extLst>
                </a:gridCol>
                <a:gridCol w="4195762">
                  <a:extLst>
                    <a:ext uri="{9D8B030D-6E8A-4147-A177-3AD203B41FA5}">
                      <a16:colId xmlns:a16="http://schemas.microsoft.com/office/drawing/2014/main" val="1967547618"/>
                    </a:ext>
                  </a:extLst>
                </a:gridCol>
              </a:tblGrid>
              <a:tr h="44767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Operating Reviews:</a:t>
                      </a:r>
                      <a:endParaRPr kumimoji="0" lang="en-US" altLang="en-US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Written Reports:</a:t>
                      </a:r>
                      <a:endParaRPr kumimoji="0" lang="en-US" altLang="en-US" sz="3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6175418"/>
                  </a:ext>
                </a:extLst>
              </a:tr>
              <a:tr h="48228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Focus on the customer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Are simple (charts tell the story)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Focus on how performance gaps are eliminated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Establish a supporting team environment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Challenge the team to work on the real issues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Search for customer assigned value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Focus on results data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Allow the presenters to easily clarify their positions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Create a process for staying (or getting back on) track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Focus on solving problems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tabLst>
                          <a:tab pos="-914400" algn="l"/>
                          <a:tab pos="228600" algn="l"/>
                        </a:tabLs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Perceive the reader as customer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Must be “pretty”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Focus on selling ideas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Distance levels of management 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Frequently avoid dealing with the real issues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Ask the reader to assign value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Usually hide results data in verbiage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Make it difficult to ask for and provide clarification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Are geared toward a good grade from reader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Symbol" panose="05050102010706020507" pitchFamily="18" charset="2"/>
                        <a:buChar char=""/>
                        <a:tabLst>
                          <a:tab pos="-914400" algn="l"/>
                          <a:tab pos="228600" algn="l"/>
                        </a:tabLst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Focus on explaining problems 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95390894"/>
                  </a:ext>
                </a:extLst>
              </a:tr>
            </a:tbl>
          </a:graphicData>
        </a:graphic>
      </p:graphicFrame>
      <p:sp>
        <p:nvSpPr>
          <p:cNvPr id="513056" name="Text Box 32">
            <a:extLst>
              <a:ext uri="{FF2B5EF4-FFF2-40B4-BE49-F238E27FC236}">
                <a16:creationId xmlns:a16="http://schemas.microsoft.com/office/drawing/2014/main" id="{19992049-21FC-3242-9B19-ECD30F8FA9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16.2-5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E856747A-DB47-E927-4D95-1B90484E95C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Review Types</a:t>
            </a:r>
          </a:p>
        </p:txBody>
      </p:sp>
      <p:sp>
        <p:nvSpPr>
          <p:cNvPr id="515105" name="Text Box 33">
            <a:extLst>
              <a:ext uri="{FF2B5EF4-FFF2-40B4-BE49-F238E27FC236}">
                <a16:creationId xmlns:a16="http://schemas.microsoft.com/office/drawing/2014/main" id="{C28D8297-2F7E-013F-2566-05A3F28F4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16.2-6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grpSp>
        <p:nvGrpSpPr>
          <p:cNvPr id="515121" name="Group 49">
            <a:extLst>
              <a:ext uri="{FF2B5EF4-FFF2-40B4-BE49-F238E27FC236}">
                <a16:creationId xmlns:a16="http://schemas.microsoft.com/office/drawing/2014/main" id="{2B5974A5-80A2-FDCF-1DD1-3E9E837AD382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1371600"/>
            <a:ext cx="7207250" cy="3768725"/>
            <a:chOff x="1124" y="1356"/>
            <a:chExt cx="2540" cy="1328"/>
          </a:xfrm>
        </p:grpSpPr>
        <p:sp>
          <p:nvSpPr>
            <p:cNvPr id="515106" name="Oval 34">
              <a:extLst>
                <a:ext uri="{FF2B5EF4-FFF2-40B4-BE49-F238E27FC236}">
                  <a16:creationId xmlns:a16="http://schemas.microsoft.com/office/drawing/2014/main" id="{C29753C1-A61D-4369-B9F4-E0AA658F41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2148"/>
              <a:ext cx="952" cy="516"/>
            </a:xfrm>
            <a:prstGeom prst="ellipse">
              <a:avLst/>
            </a:prstGeom>
            <a:solidFill>
              <a:srgbClr val="00CC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5107" name="Oval 35">
              <a:extLst>
                <a:ext uri="{FF2B5EF4-FFF2-40B4-BE49-F238E27FC236}">
                  <a16:creationId xmlns:a16="http://schemas.microsoft.com/office/drawing/2014/main" id="{244E2859-CA6D-269B-0FB4-FD5D17CE8C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0" y="1356"/>
              <a:ext cx="844" cy="548"/>
            </a:xfrm>
            <a:prstGeom prst="ellipse">
              <a:avLst/>
            </a:prstGeom>
            <a:solidFill>
              <a:srgbClr val="00CC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5108" name="Oval 36">
              <a:extLst>
                <a:ext uri="{FF2B5EF4-FFF2-40B4-BE49-F238E27FC236}">
                  <a16:creationId xmlns:a16="http://schemas.microsoft.com/office/drawing/2014/main" id="{007304CC-7257-CC1E-F44D-40C60B1BD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2" y="1356"/>
              <a:ext cx="844" cy="548"/>
            </a:xfrm>
            <a:prstGeom prst="ellipse">
              <a:avLst/>
            </a:prstGeom>
            <a:solidFill>
              <a:srgbClr val="00CC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 eaLnBrk="1" hangingPunct="1"/>
              <a:endParaRPr lang="en-US" altLang="en-US" sz="2900">
                <a:latin typeface="Arial" panose="020B0604020202020204" pitchFamily="34" charset="0"/>
              </a:endParaRPr>
            </a:p>
          </p:txBody>
        </p:sp>
        <p:sp>
          <p:nvSpPr>
            <p:cNvPr id="515109" name="Oval 37">
              <a:extLst>
                <a:ext uri="{FF2B5EF4-FFF2-40B4-BE49-F238E27FC236}">
                  <a16:creationId xmlns:a16="http://schemas.microsoft.com/office/drawing/2014/main" id="{F1128BF9-0B2C-37AC-D3F1-A6F270BF36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4" y="2136"/>
              <a:ext cx="844" cy="548"/>
            </a:xfrm>
            <a:prstGeom prst="ellipse">
              <a:avLst/>
            </a:prstGeom>
            <a:solidFill>
              <a:srgbClr val="00CCFF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5110" name="Freeform 38">
              <a:extLst>
                <a:ext uri="{FF2B5EF4-FFF2-40B4-BE49-F238E27FC236}">
                  <a16:creationId xmlns:a16="http://schemas.microsoft.com/office/drawing/2014/main" id="{27B5B745-387B-2FD3-62DE-1C9E8A9B5FA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" y="1846"/>
              <a:ext cx="173" cy="317"/>
            </a:xfrm>
            <a:custGeom>
              <a:avLst/>
              <a:gdLst>
                <a:gd name="T0" fmla="*/ 435 w 435"/>
                <a:gd name="T1" fmla="*/ 30 h 792"/>
                <a:gd name="T2" fmla="*/ 60 w 435"/>
                <a:gd name="T3" fmla="*/ 792 h 792"/>
                <a:gd name="T4" fmla="*/ 0 w 435"/>
                <a:gd name="T5" fmla="*/ 762 h 792"/>
                <a:gd name="T6" fmla="*/ 375 w 435"/>
                <a:gd name="T7" fmla="*/ 0 h 792"/>
                <a:gd name="T8" fmla="*/ 435 w 435"/>
                <a:gd name="T9" fmla="*/ 3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792">
                  <a:moveTo>
                    <a:pt x="435" y="30"/>
                  </a:moveTo>
                  <a:lnTo>
                    <a:pt x="60" y="792"/>
                  </a:lnTo>
                  <a:lnTo>
                    <a:pt x="0" y="762"/>
                  </a:lnTo>
                  <a:lnTo>
                    <a:pt x="375" y="0"/>
                  </a:lnTo>
                  <a:lnTo>
                    <a:pt x="4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111" name="Rectangle 39">
              <a:extLst>
                <a:ext uri="{FF2B5EF4-FFF2-40B4-BE49-F238E27FC236}">
                  <a16:creationId xmlns:a16="http://schemas.microsoft.com/office/drawing/2014/main" id="{BC4D0E6E-EA14-4C0A-F971-6251D8CC66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9" y="2437"/>
              <a:ext cx="286" cy="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112" name="Rectangle 40">
              <a:extLst>
                <a:ext uri="{FF2B5EF4-FFF2-40B4-BE49-F238E27FC236}">
                  <a16:creationId xmlns:a16="http://schemas.microsoft.com/office/drawing/2014/main" id="{0939C672-BF36-FFFC-3A25-48FF45D522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2" y="1370"/>
              <a:ext cx="670" cy="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113" name="Rectangle 41">
              <a:extLst>
                <a:ext uri="{FF2B5EF4-FFF2-40B4-BE49-F238E27FC236}">
                  <a16:creationId xmlns:a16="http://schemas.microsoft.com/office/drawing/2014/main" id="{71477DC0-1486-272C-F846-5153C52AA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9" y="1492"/>
              <a:ext cx="489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2400" b="1">
                  <a:latin typeface="Comic Sans MS" panose="030F0702030302020204" pitchFamily="66" charset="0"/>
                </a:rPr>
                <a:t>Strategic</a:t>
              </a:r>
            </a:p>
            <a:p>
              <a:pPr algn="ctr"/>
              <a:r>
                <a:rPr lang="en-US" altLang="en-US" sz="2400" b="1">
                  <a:latin typeface="Comic Sans MS" panose="030F0702030302020204" pitchFamily="66" charset="0"/>
                </a:rPr>
                <a:t>Review</a:t>
              </a:r>
              <a:endParaRPr lang="en-US" altLang="en-US" sz="3200"/>
            </a:p>
          </p:txBody>
        </p:sp>
        <p:sp>
          <p:nvSpPr>
            <p:cNvPr id="515114" name="Rectangle 42">
              <a:extLst>
                <a:ext uri="{FF2B5EF4-FFF2-40B4-BE49-F238E27FC236}">
                  <a16:creationId xmlns:a16="http://schemas.microsoft.com/office/drawing/2014/main" id="{74F1F4DF-C47D-DF38-3B34-7A2C210E6C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3" y="2235"/>
              <a:ext cx="344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2400" b="1">
                  <a:latin typeface="Comic Sans MS" panose="030F0702030302020204" pitchFamily="66" charset="0"/>
                </a:rPr>
                <a:t>AOP</a:t>
              </a:r>
            </a:p>
            <a:p>
              <a:pPr algn="ctr"/>
              <a:r>
                <a:rPr lang="en-US" altLang="en-US" sz="2400" b="1">
                  <a:latin typeface="Comic Sans MS" panose="030F0702030302020204" pitchFamily="66" charset="0"/>
                </a:rPr>
                <a:t>Review</a:t>
              </a:r>
              <a:endParaRPr lang="en-US" altLang="en-US" sz="3200"/>
            </a:p>
          </p:txBody>
        </p:sp>
        <p:sp>
          <p:nvSpPr>
            <p:cNvPr id="515115" name="Rectangle 43">
              <a:extLst>
                <a:ext uri="{FF2B5EF4-FFF2-40B4-BE49-F238E27FC236}">
                  <a16:creationId xmlns:a16="http://schemas.microsoft.com/office/drawing/2014/main" id="{71720682-0940-D089-6FD1-0E08055BDC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7" y="2229"/>
              <a:ext cx="880" cy="3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/>
            <a:p>
              <a:pPr algn="ctr"/>
              <a:r>
                <a:rPr lang="en-US" altLang="en-US" sz="2400" b="1">
                  <a:latin typeface="Comic Sans MS" panose="030F0702030302020204" pitchFamily="66" charset="0"/>
                </a:rPr>
                <a:t>Improvement</a:t>
              </a:r>
            </a:p>
            <a:p>
              <a:pPr algn="ctr"/>
              <a:r>
                <a:rPr lang="en-US" altLang="en-US" sz="2400" b="1">
                  <a:latin typeface="Comic Sans MS" panose="030F0702030302020204" pitchFamily="66" charset="0"/>
                </a:rPr>
                <a:t>Project </a:t>
              </a:r>
            </a:p>
            <a:p>
              <a:pPr algn="ctr"/>
              <a:r>
                <a:rPr lang="en-US" altLang="en-US" sz="2400" b="1">
                  <a:latin typeface="Comic Sans MS" panose="030F0702030302020204" pitchFamily="66" charset="0"/>
                </a:rPr>
                <a:t>Review</a:t>
              </a:r>
              <a:endParaRPr lang="en-US" altLang="en-US" sz="3200"/>
            </a:p>
          </p:txBody>
        </p:sp>
        <p:sp>
          <p:nvSpPr>
            <p:cNvPr id="515116" name="Rectangle 44">
              <a:extLst>
                <a:ext uri="{FF2B5EF4-FFF2-40B4-BE49-F238E27FC236}">
                  <a16:creationId xmlns:a16="http://schemas.microsoft.com/office/drawing/2014/main" id="{839F8B13-4D40-C55F-9DA9-DD8B577DC9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7" y="1385"/>
              <a:ext cx="669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117" name="Rectangle 45">
              <a:extLst>
                <a:ext uri="{FF2B5EF4-FFF2-40B4-BE49-F238E27FC236}">
                  <a16:creationId xmlns:a16="http://schemas.microsoft.com/office/drawing/2014/main" id="{78C4B399-E143-4710-8728-AD6EBDF80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8" y="1385"/>
              <a:ext cx="670" cy="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118" name="Rectangle 46">
              <a:extLst>
                <a:ext uri="{FF2B5EF4-FFF2-40B4-BE49-F238E27FC236}">
                  <a16:creationId xmlns:a16="http://schemas.microsoft.com/office/drawing/2014/main" id="{39AFEDDF-0DCA-BE08-2125-3FD30B84BF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47" y="1495"/>
              <a:ext cx="380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US" altLang="en-US" sz="2400" b="1">
                  <a:latin typeface="Comic Sans MS" panose="030F0702030302020204" pitchFamily="66" charset="0"/>
                </a:rPr>
                <a:t>System</a:t>
              </a:r>
            </a:p>
            <a:p>
              <a:pPr algn="ctr"/>
              <a:r>
                <a:rPr lang="en-US" altLang="en-US" sz="2400" b="1">
                  <a:latin typeface="Comic Sans MS" panose="030F0702030302020204" pitchFamily="66" charset="0"/>
                </a:rPr>
                <a:t>Review</a:t>
              </a:r>
              <a:endParaRPr lang="en-US" altLang="en-US" sz="3200"/>
            </a:p>
          </p:txBody>
        </p:sp>
        <p:sp>
          <p:nvSpPr>
            <p:cNvPr id="515119" name="Rectangle 47">
              <a:extLst>
                <a:ext uri="{FF2B5EF4-FFF2-40B4-BE49-F238E27FC236}">
                  <a16:creationId xmlns:a16="http://schemas.microsoft.com/office/drawing/2014/main" id="{3332814C-CB3B-D532-AF18-49FB1E4F06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8" y="1616"/>
              <a:ext cx="286" cy="3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120" name="Freeform 48">
              <a:extLst>
                <a:ext uri="{FF2B5EF4-FFF2-40B4-BE49-F238E27FC236}">
                  <a16:creationId xmlns:a16="http://schemas.microsoft.com/office/drawing/2014/main" id="{14644965-250D-2C10-B209-57128A855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24" y="1846"/>
              <a:ext cx="173" cy="317"/>
            </a:xfrm>
            <a:custGeom>
              <a:avLst/>
              <a:gdLst>
                <a:gd name="T0" fmla="*/ 435 w 435"/>
                <a:gd name="T1" fmla="*/ 30 h 792"/>
                <a:gd name="T2" fmla="*/ 60 w 435"/>
                <a:gd name="T3" fmla="*/ 792 h 792"/>
                <a:gd name="T4" fmla="*/ 0 w 435"/>
                <a:gd name="T5" fmla="*/ 762 h 792"/>
                <a:gd name="T6" fmla="*/ 375 w 435"/>
                <a:gd name="T7" fmla="*/ 0 h 792"/>
                <a:gd name="T8" fmla="*/ 435 w 435"/>
                <a:gd name="T9" fmla="*/ 3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5" h="792">
                  <a:moveTo>
                    <a:pt x="435" y="30"/>
                  </a:moveTo>
                  <a:lnTo>
                    <a:pt x="60" y="792"/>
                  </a:lnTo>
                  <a:lnTo>
                    <a:pt x="0" y="762"/>
                  </a:lnTo>
                  <a:lnTo>
                    <a:pt x="375" y="0"/>
                  </a:lnTo>
                  <a:lnTo>
                    <a:pt x="4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195" name="Rectangle 99">
            <a:extLst>
              <a:ext uri="{FF2B5EF4-FFF2-40B4-BE49-F238E27FC236}">
                <a16:creationId xmlns:a16="http://schemas.microsoft.com/office/drawing/2014/main" id="{386ED6CE-B366-B878-070A-848D96B853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Reviews – Who &amp; How Often</a:t>
            </a:r>
          </a:p>
        </p:txBody>
      </p:sp>
      <p:graphicFrame>
        <p:nvGraphicFramePr>
          <p:cNvPr id="516200" name="Group 104">
            <a:extLst>
              <a:ext uri="{FF2B5EF4-FFF2-40B4-BE49-F238E27FC236}">
                <a16:creationId xmlns:a16="http://schemas.microsoft.com/office/drawing/2014/main" id="{348892E8-ED1D-CD5E-3E5E-E2A215982ECB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46075" y="1076325"/>
          <a:ext cx="8451850" cy="5324475"/>
        </p:xfrm>
        <a:graphic>
          <a:graphicData uri="http://schemas.openxmlformats.org/drawingml/2006/table">
            <a:tbl>
              <a:tblPr/>
              <a:tblGrid>
                <a:gridCol w="1862138">
                  <a:extLst>
                    <a:ext uri="{9D8B030D-6E8A-4147-A177-3AD203B41FA5}">
                      <a16:colId xmlns:a16="http://schemas.microsoft.com/office/drawing/2014/main" val="1162481132"/>
                    </a:ext>
                  </a:extLst>
                </a:gridCol>
                <a:gridCol w="4584700">
                  <a:extLst>
                    <a:ext uri="{9D8B030D-6E8A-4147-A177-3AD203B41FA5}">
                      <a16:colId xmlns:a16="http://schemas.microsoft.com/office/drawing/2014/main" val="3798721130"/>
                    </a:ext>
                  </a:extLst>
                </a:gridCol>
                <a:gridCol w="2005012">
                  <a:extLst>
                    <a:ext uri="{9D8B030D-6E8A-4147-A177-3AD203B41FA5}">
                      <a16:colId xmlns:a16="http://schemas.microsoft.com/office/drawing/2014/main" val="3524100490"/>
                    </a:ext>
                  </a:extLst>
                </a:gridCol>
              </a:tblGrid>
              <a:tr h="55245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Type of Review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Who Conducts?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Frequency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4019291"/>
                  </a:ext>
                </a:extLst>
              </a:tr>
              <a:tr h="9191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Strategic Review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Corporate and Department/Unit leadership with staff support.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Monthly/ Quarterly (as appropriate)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6843882"/>
                  </a:ext>
                </a:extLst>
              </a:tr>
              <a:tr h="9175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Operating Plan Review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Every level of the organization starting with the CEO.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Monthly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99114497"/>
                  </a:ext>
                </a:extLst>
              </a:tr>
              <a:tr h="12842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Improvement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Project Review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Local management conducts these reviews.  Other leaders may also choose to participate because of a mutual interest in an improvement project.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Monthly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81935826"/>
                  </a:ext>
                </a:extLst>
              </a:tr>
              <a:tr h="165100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System Review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All levels of management provide input on the effectiveness of the process.  The unit president should summarize and develop plans to enhance the system based on the system review.</a:t>
                      </a:r>
                      <a:endParaRPr kumimoji="0" lang="en-US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accent2"/>
                        </a:buClr>
                        <a:buFont typeface="Symbol" panose="050501020107060205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9pPr>
                    </a:lstStyle>
                    <a:p>
                      <a:pPr marL="342900" marR="0" lvl="0" indent="-3429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Quarterly</a:t>
                      </a:r>
                      <a:endParaRPr kumimoji="0" lang="en-US" altLang="en-US" sz="3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8428954"/>
                  </a:ext>
                </a:extLst>
              </a:tr>
            </a:tbl>
          </a:graphicData>
        </a:graphic>
      </p:graphicFrame>
      <p:sp>
        <p:nvSpPr>
          <p:cNvPr id="516201" name="Text Box 105">
            <a:extLst>
              <a:ext uri="{FF2B5EF4-FFF2-40B4-BE49-F238E27FC236}">
                <a16:creationId xmlns:a16="http://schemas.microsoft.com/office/drawing/2014/main" id="{8522226A-DA50-8723-BBB0-62C2B624FC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16.2-7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Rectangle 2">
            <a:extLst>
              <a:ext uri="{FF2B5EF4-FFF2-40B4-BE49-F238E27FC236}">
                <a16:creationId xmlns:a16="http://schemas.microsoft.com/office/drawing/2014/main" id="{F0E89C7C-8E48-F8E9-265A-D3C54AB7E6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Strategic Review</a:t>
            </a:r>
          </a:p>
        </p:txBody>
      </p:sp>
      <p:sp>
        <p:nvSpPr>
          <p:cNvPr id="536579" name="Rectangle 3">
            <a:extLst>
              <a:ext uri="{FF2B5EF4-FFF2-40B4-BE49-F238E27FC236}">
                <a16:creationId xmlns:a16="http://schemas.microsoft.com/office/drawing/2014/main" id="{D081F766-131B-77AE-3A3A-4198A1EC7A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>
              <a:spcAft>
                <a:spcPct val="25000"/>
              </a:spcAft>
              <a:buFont typeface="Symbol" panose="05050102010706020507" pitchFamily="18" charset="2"/>
              <a:buChar char=""/>
            </a:pPr>
            <a:r>
              <a:rPr lang="en-US" altLang="en-US" sz="2400"/>
              <a:t>Gather information about customers and markets, the competitive environment, organizational performance, Department/Unit capabilities, Supplier/Partner capabilities, and the financial/economic environment.</a:t>
            </a:r>
          </a:p>
          <a:p>
            <a:pPr algn="just">
              <a:spcAft>
                <a:spcPct val="25000"/>
              </a:spcAft>
              <a:buFont typeface="Symbol" panose="05050102010706020507" pitchFamily="18" charset="2"/>
              <a:buChar char=""/>
            </a:pPr>
            <a:r>
              <a:rPr lang="en-US" altLang="en-US" sz="2400"/>
              <a:t>Analyze this information.</a:t>
            </a:r>
          </a:p>
          <a:p>
            <a:pPr algn="just">
              <a:spcAft>
                <a:spcPct val="25000"/>
              </a:spcAft>
              <a:buFont typeface="Symbol" panose="05050102010706020507" pitchFamily="18" charset="2"/>
              <a:buChar char=""/>
            </a:pPr>
            <a:r>
              <a:rPr lang="en-US" altLang="en-US" sz="2400"/>
              <a:t>Identify strategic opportunities</a:t>
            </a:r>
          </a:p>
          <a:p>
            <a:pPr algn="just">
              <a:spcAft>
                <a:spcPct val="25000"/>
              </a:spcAft>
              <a:buFont typeface="Symbol" panose="05050102010706020507" pitchFamily="18" charset="2"/>
              <a:buChar char=""/>
            </a:pPr>
            <a:r>
              <a:rPr lang="en-US" altLang="en-US" sz="2400"/>
              <a:t>Confirm existing strategic opportunities – Key Focus Areas (KFAs)</a:t>
            </a:r>
          </a:p>
          <a:p>
            <a:pPr algn="just">
              <a:spcAft>
                <a:spcPct val="25000"/>
              </a:spcAft>
              <a:buFont typeface="Symbol" panose="05050102010706020507" pitchFamily="18" charset="2"/>
              <a:buChar char=""/>
            </a:pPr>
            <a:r>
              <a:rPr lang="en-US" altLang="en-US" sz="2400"/>
              <a:t>Evaluate the linkage and alignment of proposed KFAs</a:t>
            </a:r>
          </a:p>
          <a:p>
            <a:pPr>
              <a:spcAft>
                <a:spcPct val="25000"/>
              </a:spcAft>
            </a:pPr>
            <a:endParaRPr lang="en-US" altLang="en-US" sz="24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6" name="Rectangle 4">
            <a:extLst>
              <a:ext uri="{FF2B5EF4-FFF2-40B4-BE49-F238E27FC236}">
                <a16:creationId xmlns:a16="http://schemas.microsoft.com/office/drawing/2014/main" id="{DE42B59E-55AF-9097-AA91-B6ED7D658DB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Operating Plan Reviews</a:t>
            </a:r>
          </a:p>
        </p:txBody>
      </p:sp>
      <p:sp>
        <p:nvSpPr>
          <p:cNvPr id="520195" name="Rectangle 3">
            <a:extLst>
              <a:ext uri="{FF2B5EF4-FFF2-40B4-BE49-F238E27FC236}">
                <a16:creationId xmlns:a16="http://schemas.microsoft.com/office/drawing/2014/main" id="{932B22A9-4386-4746-8FFD-3A9BE81D4504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28600" y="1076325"/>
            <a:ext cx="5334000" cy="5513388"/>
          </a:xfrm>
        </p:spPr>
        <p:txBody>
          <a:bodyPr/>
          <a:lstStyle/>
          <a:p>
            <a:r>
              <a:rPr lang="en-US" altLang="en-US" sz="1800"/>
              <a:t>Focus on the </a:t>
            </a:r>
            <a:r>
              <a:rPr lang="en-US" altLang="en-US" sz="1800" i="1"/>
              <a:t>alignment of the organization</a:t>
            </a:r>
            <a:r>
              <a:rPr lang="en-US" altLang="en-US" sz="1800"/>
              <a:t> toward common</a:t>
            </a:r>
            <a:r>
              <a:rPr lang="en-US" altLang="en-US" sz="1800" b="1"/>
              <a:t> business objectives</a:t>
            </a:r>
            <a:r>
              <a:rPr lang="en-US" altLang="en-US" sz="1800"/>
              <a:t>, and </a:t>
            </a:r>
            <a:r>
              <a:rPr lang="en-US" altLang="en-US" sz="1800" i="1"/>
              <a:t>performance</a:t>
            </a:r>
            <a:r>
              <a:rPr lang="en-US" altLang="en-US" sz="1800"/>
              <a:t> against agreed upon targets and budget dollars.  </a:t>
            </a:r>
          </a:p>
          <a:p>
            <a:r>
              <a:rPr lang="en-US" altLang="en-US" sz="1800"/>
              <a:t>Provide </a:t>
            </a:r>
            <a:r>
              <a:rPr lang="en-US" altLang="en-US" sz="1800" b="1"/>
              <a:t>people</a:t>
            </a:r>
            <a:r>
              <a:rPr lang="en-US" altLang="en-US" sz="1800"/>
              <a:t> - everyone involved in the achievement of the stated plan - with on going performance feedback.</a:t>
            </a:r>
          </a:p>
          <a:p>
            <a:r>
              <a:rPr lang="en-US" altLang="en-US" sz="1800"/>
              <a:t>Evaluate the</a:t>
            </a:r>
            <a:r>
              <a:rPr lang="en-US" altLang="en-US" sz="1800" i="1"/>
              <a:t> training</a:t>
            </a:r>
            <a:r>
              <a:rPr lang="en-US" altLang="en-US" sz="1800"/>
              <a:t> plan in place to ensure that each employee has the appropriate skills to support the future health of the organization.  The strategy for providing employee </a:t>
            </a:r>
            <a:r>
              <a:rPr lang="en-US" altLang="en-US" sz="1800" i="1"/>
              <a:t>recognition</a:t>
            </a:r>
            <a:r>
              <a:rPr lang="en-US" altLang="en-US" sz="1800"/>
              <a:t> is also considered.</a:t>
            </a:r>
          </a:p>
          <a:p>
            <a:r>
              <a:rPr lang="en-US" altLang="en-US" sz="1800"/>
              <a:t>Ensure that local management is implementing a </a:t>
            </a:r>
            <a:r>
              <a:rPr lang="en-US" altLang="en-US" sz="1800" b="1"/>
              <a:t>Local Leadership System</a:t>
            </a:r>
            <a:r>
              <a:rPr lang="en-US" altLang="en-US" sz="1800"/>
              <a:t> in place that is consistent with the following principles:</a:t>
            </a:r>
          </a:p>
          <a:p>
            <a:pPr lvl="1"/>
            <a:r>
              <a:rPr lang="en-US" altLang="en-US" sz="1800"/>
              <a:t>Customer-focused,</a:t>
            </a:r>
          </a:p>
          <a:p>
            <a:pPr lvl="1"/>
            <a:r>
              <a:rPr lang="en-US" altLang="en-US" sz="1800"/>
              <a:t>Data driven, and</a:t>
            </a:r>
          </a:p>
          <a:p>
            <a:pPr lvl="1"/>
            <a:r>
              <a:rPr lang="en-US" altLang="en-US" sz="1800"/>
              <a:t>Committed to continuous improvement.</a:t>
            </a:r>
          </a:p>
        </p:txBody>
      </p:sp>
      <p:grpSp>
        <p:nvGrpSpPr>
          <p:cNvPr id="520198" name="Group 6">
            <a:extLst>
              <a:ext uri="{FF2B5EF4-FFF2-40B4-BE49-F238E27FC236}">
                <a16:creationId xmlns:a16="http://schemas.microsoft.com/office/drawing/2014/main" id="{F813077B-D6C9-EE70-1D04-3B7088C41EC3}"/>
              </a:ext>
            </a:extLst>
          </p:cNvPr>
          <p:cNvGrpSpPr>
            <a:grpSpLocks/>
          </p:cNvGrpSpPr>
          <p:nvPr/>
        </p:nvGrpSpPr>
        <p:grpSpPr bwMode="auto">
          <a:xfrm>
            <a:off x="5410200" y="1143000"/>
            <a:ext cx="3657600" cy="3733800"/>
            <a:chOff x="7325" y="2385"/>
            <a:chExt cx="3513" cy="4258"/>
          </a:xfrm>
        </p:grpSpPr>
        <p:grpSp>
          <p:nvGrpSpPr>
            <p:cNvPr id="520199" name="Group 7">
              <a:extLst>
                <a:ext uri="{FF2B5EF4-FFF2-40B4-BE49-F238E27FC236}">
                  <a16:creationId xmlns:a16="http://schemas.microsoft.com/office/drawing/2014/main" id="{99A4484B-9372-8880-2865-B5933759CB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25" y="4490"/>
              <a:ext cx="1668" cy="965"/>
              <a:chOff x="7325" y="4490"/>
              <a:chExt cx="1668" cy="965"/>
            </a:xfrm>
          </p:grpSpPr>
          <p:sp>
            <p:nvSpPr>
              <p:cNvPr id="520200" name="Freeform 8">
                <a:extLst>
                  <a:ext uri="{FF2B5EF4-FFF2-40B4-BE49-F238E27FC236}">
                    <a16:creationId xmlns:a16="http://schemas.microsoft.com/office/drawing/2014/main" id="{D7344621-E8EE-F1C0-0AFA-AFEDB64D64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53" y="4570"/>
                <a:ext cx="1155" cy="885"/>
              </a:xfrm>
              <a:custGeom>
                <a:avLst/>
                <a:gdLst>
                  <a:gd name="T0" fmla="*/ 1155 w 1155"/>
                  <a:gd name="T1" fmla="*/ 440 h 885"/>
                  <a:gd name="T2" fmla="*/ 1150 w 1155"/>
                  <a:gd name="T3" fmla="*/ 380 h 885"/>
                  <a:gd name="T4" fmla="*/ 1135 w 1155"/>
                  <a:gd name="T5" fmla="*/ 325 h 885"/>
                  <a:gd name="T6" fmla="*/ 1110 w 1155"/>
                  <a:gd name="T7" fmla="*/ 270 h 885"/>
                  <a:gd name="T8" fmla="*/ 1075 w 1155"/>
                  <a:gd name="T9" fmla="*/ 218 h 885"/>
                  <a:gd name="T10" fmla="*/ 985 w 1155"/>
                  <a:gd name="T11" fmla="*/ 130 h 885"/>
                  <a:gd name="T12" fmla="*/ 867 w 1155"/>
                  <a:gd name="T13" fmla="*/ 60 h 885"/>
                  <a:gd name="T14" fmla="*/ 730 w 1155"/>
                  <a:gd name="T15" fmla="*/ 15 h 885"/>
                  <a:gd name="T16" fmla="*/ 577 w 1155"/>
                  <a:gd name="T17" fmla="*/ 0 h 885"/>
                  <a:gd name="T18" fmla="*/ 497 w 1155"/>
                  <a:gd name="T19" fmla="*/ 5 h 885"/>
                  <a:gd name="T20" fmla="*/ 352 w 1155"/>
                  <a:gd name="T21" fmla="*/ 38 h 885"/>
                  <a:gd name="T22" fmla="*/ 120 w 1155"/>
                  <a:gd name="T23" fmla="*/ 175 h 885"/>
                  <a:gd name="T24" fmla="*/ 45 w 1155"/>
                  <a:gd name="T25" fmla="*/ 273 h 885"/>
                  <a:gd name="T26" fmla="*/ 5 w 1155"/>
                  <a:gd name="T27" fmla="*/ 388 h 885"/>
                  <a:gd name="T28" fmla="*/ 0 w 1155"/>
                  <a:gd name="T29" fmla="*/ 445 h 885"/>
                  <a:gd name="T30" fmla="*/ 5 w 1155"/>
                  <a:gd name="T31" fmla="*/ 505 h 885"/>
                  <a:gd name="T32" fmla="*/ 20 w 1155"/>
                  <a:gd name="T33" fmla="*/ 563 h 885"/>
                  <a:gd name="T34" fmla="*/ 45 w 1155"/>
                  <a:gd name="T35" fmla="*/ 618 h 885"/>
                  <a:gd name="T36" fmla="*/ 80 w 1155"/>
                  <a:gd name="T37" fmla="*/ 668 h 885"/>
                  <a:gd name="T38" fmla="*/ 170 w 1155"/>
                  <a:gd name="T39" fmla="*/ 758 h 885"/>
                  <a:gd name="T40" fmla="*/ 287 w 1155"/>
                  <a:gd name="T41" fmla="*/ 825 h 885"/>
                  <a:gd name="T42" fmla="*/ 425 w 1155"/>
                  <a:gd name="T43" fmla="*/ 870 h 885"/>
                  <a:gd name="T44" fmla="*/ 580 w 1155"/>
                  <a:gd name="T45" fmla="*/ 885 h 885"/>
                  <a:gd name="T46" fmla="*/ 657 w 1155"/>
                  <a:gd name="T47" fmla="*/ 880 h 885"/>
                  <a:gd name="T48" fmla="*/ 802 w 1155"/>
                  <a:gd name="T49" fmla="*/ 850 h 885"/>
                  <a:gd name="T50" fmla="*/ 1035 w 1155"/>
                  <a:gd name="T51" fmla="*/ 710 h 885"/>
                  <a:gd name="T52" fmla="*/ 1110 w 1155"/>
                  <a:gd name="T53" fmla="*/ 613 h 885"/>
                  <a:gd name="T54" fmla="*/ 1150 w 1155"/>
                  <a:gd name="T55" fmla="*/ 500 h 885"/>
                  <a:gd name="T56" fmla="*/ 1155 w 1155"/>
                  <a:gd name="T57" fmla="*/ 440 h 8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55" h="885">
                    <a:moveTo>
                      <a:pt x="1155" y="440"/>
                    </a:moveTo>
                    <a:lnTo>
                      <a:pt x="1150" y="380"/>
                    </a:lnTo>
                    <a:lnTo>
                      <a:pt x="1135" y="325"/>
                    </a:lnTo>
                    <a:lnTo>
                      <a:pt x="1110" y="270"/>
                    </a:lnTo>
                    <a:lnTo>
                      <a:pt x="1075" y="218"/>
                    </a:lnTo>
                    <a:lnTo>
                      <a:pt x="985" y="130"/>
                    </a:lnTo>
                    <a:lnTo>
                      <a:pt x="867" y="60"/>
                    </a:lnTo>
                    <a:lnTo>
                      <a:pt x="730" y="15"/>
                    </a:lnTo>
                    <a:lnTo>
                      <a:pt x="577" y="0"/>
                    </a:lnTo>
                    <a:lnTo>
                      <a:pt x="497" y="5"/>
                    </a:lnTo>
                    <a:lnTo>
                      <a:pt x="352" y="38"/>
                    </a:lnTo>
                    <a:lnTo>
                      <a:pt x="120" y="175"/>
                    </a:lnTo>
                    <a:lnTo>
                      <a:pt x="45" y="273"/>
                    </a:lnTo>
                    <a:lnTo>
                      <a:pt x="5" y="388"/>
                    </a:lnTo>
                    <a:lnTo>
                      <a:pt x="0" y="445"/>
                    </a:lnTo>
                    <a:lnTo>
                      <a:pt x="5" y="505"/>
                    </a:lnTo>
                    <a:lnTo>
                      <a:pt x="20" y="563"/>
                    </a:lnTo>
                    <a:lnTo>
                      <a:pt x="45" y="618"/>
                    </a:lnTo>
                    <a:lnTo>
                      <a:pt x="80" y="668"/>
                    </a:lnTo>
                    <a:lnTo>
                      <a:pt x="170" y="758"/>
                    </a:lnTo>
                    <a:lnTo>
                      <a:pt x="287" y="825"/>
                    </a:lnTo>
                    <a:lnTo>
                      <a:pt x="425" y="870"/>
                    </a:lnTo>
                    <a:lnTo>
                      <a:pt x="580" y="885"/>
                    </a:lnTo>
                    <a:lnTo>
                      <a:pt x="657" y="880"/>
                    </a:lnTo>
                    <a:lnTo>
                      <a:pt x="802" y="850"/>
                    </a:lnTo>
                    <a:lnTo>
                      <a:pt x="1035" y="710"/>
                    </a:lnTo>
                    <a:lnTo>
                      <a:pt x="1110" y="613"/>
                    </a:lnTo>
                    <a:lnTo>
                      <a:pt x="1150" y="500"/>
                    </a:lnTo>
                    <a:lnTo>
                      <a:pt x="1155" y="44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0201" name="Freeform 9">
                <a:extLst>
                  <a:ext uri="{FF2B5EF4-FFF2-40B4-BE49-F238E27FC236}">
                    <a16:creationId xmlns:a16="http://schemas.microsoft.com/office/drawing/2014/main" id="{37B75803-EBD3-845D-3C0D-B951BC6337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0" y="4490"/>
                <a:ext cx="1155" cy="883"/>
              </a:xfrm>
              <a:custGeom>
                <a:avLst/>
                <a:gdLst>
                  <a:gd name="T0" fmla="*/ 1155 w 1155"/>
                  <a:gd name="T1" fmla="*/ 440 h 883"/>
                  <a:gd name="T2" fmla="*/ 1150 w 1155"/>
                  <a:gd name="T3" fmla="*/ 380 h 883"/>
                  <a:gd name="T4" fmla="*/ 1135 w 1155"/>
                  <a:gd name="T5" fmla="*/ 323 h 883"/>
                  <a:gd name="T6" fmla="*/ 1110 w 1155"/>
                  <a:gd name="T7" fmla="*/ 268 h 883"/>
                  <a:gd name="T8" fmla="*/ 1075 w 1155"/>
                  <a:gd name="T9" fmla="*/ 218 h 883"/>
                  <a:gd name="T10" fmla="*/ 985 w 1155"/>
                  <a:gd name="T11" fmla="*/ 128 h 883"/>
                  <a:gd name="T12" fmla="*/ 868 w 1155"/>
                  <a:gd name="T13" fmla="*/ 60 h 883"/>
                  <a:gd name="T14" fmla="*/ 730 w 1155"/>
                  <a:gd name="T15" fmla="*/ 15 h 883"/>
                  <a:gd name="T16" fmla="*/ 578 w 1155"/>
                  <a:gd name="T17" fmla="*/ 0 h 883"/>
                  <a:gd name="T18" fmla="*/ 498 w 1155"/>
                  <a:gd name="T19" fmla="*/ 5 h 883"/>
                  <a:gd name="T20" fmla="*/ 353 w 1155"/>
                  <a:gd name="T21" fmla="*/ 35 h 883"/>
                  <a:gd name="T22" fmla="*/ 120 w 1155"/>
                  <a:gd name="T23" fmla="*/ 175 h 883"/>
                  <a:gd name="T24" fmla="*/ 45 w 1155"/>
                  <a:gd name="T25" fmla="*/ 273 h 883"/>
                  <a:gd name="T26" fmla="*/ 5 w 1155"/>
                  <a:gd name="T27" fmla="*/ 385 h 883"/>
                  <a:gd name="T28" fmla="*/ 0 w 1155"/>
                  <a:gd name="T29" fmla="*/ 445 h 883"/>
                  <a:gd name="T30" fmla="*/ 5 w 1155"/>
                  <a:gd name="T31" fmla="*/ 505 h 883"/>
                  <a:gd name="T32" fmla="*/ 20 w 1155"/>
                  <a:gd name="T33" fmla="*/ 560 h 883"/>
                  <a:gd name="T34" fmla="*/ 45 w 1155"/>
                  <a:gd name="T35" fmla="*/ 615 h 883"/>
                  <a:gd name="T36" fmla="*/ 80 w 1155"/>
                  <a:gd name="T37" fmla="*/ 668 h 883"/>
                  <a:gd name="T38" fmla="*/ 170 w 1155"/>
                  <a:gd name="T39" fmla="*/ 755 h 883"/>
                  <a:gd name="T40" fmla="*/ 288 w 1155"/>
                  <a:gd name="T41" fmla="*/ 823 h 883"/>
                  <a:gd name="T42" fmla="*/ 425 w 1155"/>
                  <a:gd name="T43" fmla="*/ 868 h 883"/>
                  <a:gd name="T44" fmla="*/ 580 w 1155"/>
                  <a:gd name="T45" fmla="*/ 883 h 883"/>
                  <a:gd name="T46" fmla="*/ 658 w 1155"/>
                  <a:gd name="T47" fmla="*/ 878 h 883"/>
                  <a:gd name="T48" fmla="*/ 803 w 1155"/>
                  <a:gd name="T49" fmla="*/ 848 h 883"/>
                  <a:gd name="T50" fmla="*/ 1035 w 1155"/>
                  <a:gd name="T51" fmla="*/ 708 h 883"/>
                  <a:gd name="T52" fmla="*/ 1110 w 1155"/>
                  <a:gd name="T53" fmla="*/ 610 h 883"/>
                  <a:gd name="T54" fmla="*/ 1150 w 1155"/>
                  <a:gd name="T55" fmla="*/ 498 h 883"/>
                  <a:gd name="T56" fmla="*/ 1155 w 1155"/>
                  <a:gd name="T57" fmla="*/ 440 h 8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55" h="883">
                    <a:moveTo>
                      <a:pt x="1155" y="440"/>
                    </a:moveTo>
                    <a:lnTo>
                      <a:pt x="1150" y="380"/>
                    </a:lnTo>
                    <a:lnTo>
                      <a:pt x="1135" y="323"/>
                    </a:lnTo>
                    <a:lnTo>
                      <a:pt x="1110" y="268"/>
                    </a:lnTo>
                    <a:lnTo>
                      <a:pt x="1075" y="218"/>
                    </a:lnTo>
                    <a:lnTo>
                      <a:pt x="985" y="128"/>
                    </a:lnTo>
                    <a:lnTo>
                      <a:pt x="868" y="60"/>
                    </a:lnTo>
                    <a:lnTo>
                      <a:pt x="730" y="15"/>
                    </a:lnTo>
                    <a:lnTo>
                      <a:pt x="578" y="0"/>
                    </a:lnTo>
                    <a:lnTo>
                      <a:pt x="498" y="5"/>
                    </a:lnTo>
                    <a:lnTo>
                      <a:pt x="353" y="35"/>
                    </a:lnTo>
                    <a:lnTo>
                      <a:pt x="120" y="175"/>
                    </a:lnTo>
                    <a:lnTo>
                      <a:pt x="45" y="273"/>
                    </a:lnTo>
                    <a:lnTo>
                      <a:pt x="5" y="385"/>
                    </a:lnTo>
                    <a:lnTo>
                      <a:pt x="0" y="445"/>
                    </a:lnTo>
                    <a:lnTo>
                      <a:pt x="5" y="505"/>
                    </a:lnTo>
                    <a:lnTo>
                      <a:pt x="20" y="560"/>
                    </a:lnTo>
                    <a:lnTo>
                      <a:pt x="45" y="615"/>
                    </a:lnTo>
                    <a:lnTo>
                      <a:pt x="80" y="668"/>
                    </a:lnTo>
                    <a:lnTo>
                      <a:pt x="170" y="755"/>
                    </a:lnTo>
                    <a:lnTo>
                      <a:pt x="288" y="823"/>
                    </a:lnTo>
                    <a:lnTo>
                      <a:pt x="425" y="868"/>
                    </a:lnTo>
                    <a:lnTo>
                      <a:pt x="580" y="883"/>
                    </a:lnTo>
                    <a:lnTo>
                      <a:pt x="658" y="878"/>
                    </a:lnTo>
                    <a:lnTo>
                      <a:pt x="803" y="848"/>
                    </a:lnTo>
                    <a:lnTo>
                      <a:pt x="1035" y="708"/>
                    </a:lnTo>
                    <a:lnTo>
                      <a:pt x="1110" y="610"/>
                    </a:lnTo>
                    <a:lnTo>
                      <a:pt x="1150" y="498"/>
                    </a:lnTo>
                    <a:lnTo>
                      <a:pt x="1155" y="440"/>
                    </a:lnTo>
                    <a:close/>
                  </a:path>
                </a:pathLst>
              </a:custGeom>
              <a:solidFill>
                <a:srgbClr val="FFFF99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0202" name="Rectangle 10">
                <a:extLst>
                  <a:ext uri="{FF2B5EF4-FFF2-40B4-BE49-F238E27FC236}">
                    <a16:creationId xmlns:a16="http://schemas.microsoft.com/office/drawing/2014/main" id="{A109924F-79C7-8585-862D-F21095308A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25" y="4598"/>
                <a:ext cx="1668" cy="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0203" name="Rectangle 11">
                <a:extLst>
                  <a:ext uri="{FF2B5EF4-FFF2-40B4-BE49-F238E27FC236}">
                    <a16:creationId xmlns:a16="http://schemas.microsoft.com/office/drawing/2014/main" id="{C7A23F69-FEBA-43C1-3489-335EBC59F4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61" y="4638"/>
                <a:ext cx="773" cy="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ko-KR" sz="1600">
                    <a:latin typeface="Comic Sans MS" panose="030F0702030302020204" pitchFamily="66" charset="0"/>
                    <a:ea typeface="Batang" panose="02030600000101010101" pitchFamily="18" charset="-127"/>
                  </a:rPr>
                  <a:t>Business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20204" name="Rectangle 12">
                <a:extLst>
                  <a:ext uri="{FF2B5EF4-FFF2-40B4-BE49-F238E27FC236}">
                    <a16:creationId xmlns:a16="http://schemas.microsoft.com/office/drawing/2014/main" id="{E36A9DC8-7C17-E4A6-D834-62E6A731C7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44" y="4877"/>
                <a:ext cx="1000" cy="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ko-KR" sz="1600">
                    <a:latin typeface="Comic Sans MS" panose="030F0702030302020204" pitchFamily="66" charset="0"/>
                    <a:ea typeface="Batang" panose="02030600000101010101" pitchFamily="18" charset="-127"/>
                  </a:rPr>
                  <a:t>Objectives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20205" name="Group 13">
              <a:extLst>
                <a:ext uri="{FF2B5EF4-FFF2-40B4-BE49-F238E27FC236}">
                  <a16:creationId xmlns:a16="http://schemas.microsoft.com/office/drawing/2014/main" id="{F64ABCDB-5A5D-B9EA-5F59-8D367DD6F3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70" y="4495"/>
              <a:ext cx="1668" cy="953"/>
              <a:chOff x="9170" y="4495"/>
              <a:chExt cx="1668" cy="953"/>
            </a:xfrm>
          </p:grpSpPr>
          <p:grpSp>
            <p:nvGrpSpPr>
              <p:cNvPr id="520206" name="Group 14">
                <a:extLst>
                  <a:ext uri="{FF2B5EF4-FFF2-40B4-BE49-F238E27FC236}">
                    <a16:creationId xmlns:a16="http://schemas.microsoft.com/office/drawing/2014/main" id="{0B957A16-1B46-AA0B-ECCF-FE9126D348B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9473" y="4495"/>
                <a:ext cx="1145" cy="953"/>
                <a:chOff x="9473" y="4495"/>
                <a:chExt cx="1145" cy="953"/>
              </a:xfrm>
            </p:grpSpPr>
            <p:sp>
              <p:nvSpPr>
                <p:cNvPr id="520207" name="Freeform 15">
                  <a:extLst>
                    <a:ext uri="{FF2B5EF4-FFF2-40B4-BE49-F238E27FC236}">
                      <a16:creationId xmlns:a16="http://schemas.microsoft.com/office/drawing/2014/main" id="{1C7BC8A8-7234-5CE7-11D3-AEE9636777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58" y="4575"/>
                  <a:ext cx="1060" cy="873"/>
                </a:xfrm>
                <a:custGeom>
                  <a:avLst/>
                  <a:gdLst>
                    <a:gd name="T0" fmla="*/ 1060 w 1060"/>
                    <a:gd name="T1" fmla="*/ 433 h 873"/>
                    <a:gd name="T2" fmla="*/ 1055 w 1060"/>
                    <a:gd name="T3" fmla="*/ 375 h 873"/>
                    <a:gd name="T4" fmla="*/ 1040 w 1060"/>
                    <a:gd name="T5" fmla="*/ 318 h 873"/>
                    <a:gd name="T6" fmla="*/ 1017 w 1060"/>
                    <a:gd name="T7" fmla="*/ 265 h 873"/>
                    <a:gd name="T8" fmla="*/ 987 w 1060"/>
                    <a:gd name="T9" fmla="*/ 215 h 873"/>
                    <a:gd name="T10" fmla="*/ 902 w 1060"/>
                    <a:gd name="T11" fmla="*/ 128 h 873"/>
                    <a:gd name="T12" fmla="*/ 795 w 1060"/>
                    <a:gd name="T13" fmla="*/ 60 h 873"/>
                    <a:gd name="T14" fmla="*/ 670 w 1060"/>
                    <a:gd name="T15" fmla="*/ 15 h 873"/>
                    <a:gd name="T16" fmla="*/ 530 w 1060"/>
                    <a:gd name="T17" fmla="*/ 0 h 873"/>
                    <a:gd name="T18" fmla="*/ 457 w 1060"/>
                    <a:gd name="T19" fmla="*/ 5 h 873"/>
                    <a:gd name="T20" fmla="*/ 322 w 1060"/>
                    <a:gd name="T21" fmla="*/ 35 h 873"/>
                    <a:gd name="T22" fmla="*/ 205 w 1060"/>
                    <a:gd name="T23" fmla="*/ 93 h 873"/>
                    <a:gd name="T24" fmla="*/ 110 w 1060"/>
                    <a:gd name="T25" fmla="*/ 173 h 873"/>
                    <a:gd name="T26" fmla="*/ 42 w 1060"/>
                    <a:gd name="T27" fmla="*/ 270 h 873"/>
                    <a:gd name="T28" fmla="*/ 5 w 1060"/>
                    <a:gd name="T29" fmla="*/ 380 h 873"/>
                    <a:gd name="T30" fmla="*/ 0 w 1060"/>
                    <a:gd name="T31" fmla="*/ 440 h 873"/>
                    <a:gd name="T32" fmla="*/ 5 w 1060"/>
                    <a:gd name="T33" fmla="*/ 498 h 873"/>
                    <a:gd name="T34" fmla="*/ 20 w 1060"/>
                    <a:gd name="T35" fmla="*/ 555 h 873"/>
                    <a:gd name="T36" fmla="*/ 42 w 1060"/>
                    <a:gd name="T37" fmla="*/ 608 h 873"/>
                    <a:gd name="T38" fmla="*/ 72 w 1060"/>
                    <a:gd name="T39" fmla="*/ 660 h 873"/>
                    <a:gd name="T40" fmla="*/ 157 w 1060"/>
                    <a:gd name="T41" fmla="*/ 748 h 873"/>
                    <a:gd name="T42" fmla="*/ 265 w 1060"/>
                    <a:gd name="T43" fmla="*/ 815 h 873"/>
                    <a:gd name="T44" fmla="*/ 390 w 1060"/>
                    <a:gd name="T45" fmla="*/ 858 h 873"/>
                    <a:gd name="T46" fmla="*/ 530 w 1060"/>
                    <a:gd name="T47" fmla="*/ 873 h 873"/>
                    <a:gd name="T48" fmla="*/ 602 w 1060"/>
                    <a:gd name="T49" fmla="*/ 868 h 873"/>
                    <a:gd name="T50" fmla="*/ 737 w 1060"/>
                    <a:gd name="T51" fmla="*/ 838 h 873"/>
                    <a:gd name="T52" fmla="*/ 855 w 1060"/>
                    <a:gd name="T53" fmla="*/ 780 h 873"/>
                    <a:gd name="T54" fmla="*/ 950 w 1060"/>
                    <a:gd name="T55" fmla="*/ 700 h 873"/>
                    <a:gd name="T56" fmla="*/ 1017 w 1060"/>
                    <a:gd name="T57" fmla="*/ 603 h 873"/>
                    <a:gd name="T58" fmla="*/ 1055 w 1060"/>
                    <a:gd name="T59" fmla="*/ 493 h 873"/>
                    <a:gd name="T60" fmla="*/ 1060 w 1060"/>
                    <a:gd name="T61" fmla="*/ 433 h 8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60" h="873">
                      <a:moveTo>
                        <a:pt x="1060" y="433"/>
                      </a:moveTo>
                      <a:lnTo>
                        <a:pt x="1055" y="375"/>
                      </a:lnTo>
                      <a:lnTo>
                        <a:pt x="1040" y="318"/>
                      </a:lnTo>
                      <a:lnTo>
                        <a:pt x="1017" y="265"/>
                      </a:lnTo>
                      <a:lnTo>
                        <a:pt x="987" y="215"/>
                      </a:lnTo>
                      <a:lnTo>
                        <a:pt x="902" y="128"/>
                      </a:lnTo>
                      <a:lnTo>
                        <a:pt x="795" y="60"/>
                      </a:lnTo>
                      <a:lnTo>
                        <a:pt x="670" y="15"/>
                      </a:lnTo>
                      <a:lnTo>
                        <a:pt x="530" y="0"/>
                      </a:lnTo>
                      <a:lnTo>
                        <a:pt x="457" y="5"/>
                      </a:lnTo>
                      <a:lnTo>
                        <a:pt x="322" y="35"/>
                      </a:lnTo>
                      <a:lnTo>
                        <a:pt x="205" y="93"/>
                      </a:lnTo>
                      <a:lnTo>
                        <a:pt x="110" y="173"/>
                      </a:lnTo>
                      <a:lnTo>
                        <a:pt x="42" y="270"/>
                      </a:lnTo>
                      <a:lnTo>
                        <a:pt x="5" y="380"/>
                      </a:lnTo>
                      <a:lnTo>
                        <a:pt x="0" y="440"/>
                      </a:lnTo>
                      <a:lnTo>
                        <a:pt x="5" y="498"/>
                      </a:lnTo>
                      <a:lnTo>
                        <a:pt x="20" y="555"/>
                      </a:lnTo>
                      <a:lnTo>
                        <a:pt x="42" y="608"/>
                      </a:lnTo>
                      <a:lnTo>
                        <a:pt x="72" y="660"/>
                      </a:lnTo>
                      <a:lnTo>
                        <a:pt x="157" y="748"/>
                      </a:lnTo>
                      <a:lnTo>
                        <a:pt x="265" y="815"/>
                      </a:lnTo>
                      <a:lnTo>
                        <a:pt x="390" y="858"/>
                      </a:lnTo>
                      <a:lnTo>
                        <a:pt x="530" y="873"/>
                      </a:lnTo>
                      <a:lnTo>
                        <a:pt x="602" y="868"/>
                      </a:lnTo>
                      <a:lnTo>
                        <a:pt x="737" y="838"/>
                      </a:lnTo>
                      <a:lnTo>
                        <a:pt x="855" y="780"/>
                      </a:lnTo>
                      <a:lnTo>
                        <a:pt x="950" y="700"/>
                      </a:lnTo>
                      <a:lnTo>
                        <a:pt x="1017" y="603"/>
                      </a:lnTo>
                      <a:lnTo>
                        <a:pt x="1055" y="493"/>
                      </a:lnTo>
                      <a:lnTo>
                        <a:pt x="1060" y="43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520208" name="Freeform 16">
                  <a:extLst>
                    <a:ext uri="{FF2B5EF4-FFF2-40B4-BE49-F238E27FC236}">
                      <a16:creationId xmlns:a16="http://schemas.microsoft.com/office/drawing/2014/main" id="{3E8A0BF8-9C3C-9639-025B-478DD8984D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473" y="4495"/>
                  <a:ext cx="1060" cy="870"/>
                </a:xfrm>
                <a:custGeom>
                  <a:avLst/>
                  <a:gdLst>
                    <a:gd name="T0" fmla="*/ 1060 w 1060"/>
                    <a:gd name="T1" fmla="*/ 433 h 870"/>
                    <a:gd name="T2" fmla="*/ 1055 w 1060"/>
                    <a:gd name="T3" fmla="*/ 373 h 870"/>
                    <a:gd name="T4" fmla="*/ 1040 w 1060"/>
                    <a:gd name="T5" fmla="*/ 318 h 870"/>
                    <a:gd name="T6" fmla="*/ 1017 w 1060"/>
                    <a:gd name="T7" fmla="*/ 263 h 870"/>
                    <a:gd name="T8" fmla="*/ 987 w 1060"/>
                    <a:gd name="T9" fmla="*/ 215 h 870"/>
                    <a:gd name="T10" fmla="*/ 902 w 1060"/>
                    <a:gd name="T11" fmla="*/ 125 h 870"/>
                    <a:gd name="T12" fmla="*/ 795 w 1060"/>
                    <a:gd name="T13" fmla="*/ 58 h 870"/>
                    <a:gd name="T14" fmla="*/ 670 w 1060"/>
                    <a:gd name="T15" fmla="*/ 15 h 870"/>
                    <a:gd name="T16" fmla="*/ 530 w 1060"/>
                    <a:gd name="T17" fmla="*/ 0 h 870"/>
                    <a:gd name="T18" fmla="*/ 457 w 1060"/>
                    <a:gd name="T19" fmla="*/ 5 h 870"/>
                    <a:gd name="T20" fmla="*/ 322 w 1060"/>
                    <a:gd name="T21" fmla="*/ 35 h 870"/>
                    <a:gd name="T22" fmla="*/ 205 w 1060"/>
                    <a:gd name="T23" fmla="*/ 93 h 870"/>
                    <a:gd name="T24" fmla="*/ 110 w 1060"/>
                    <a:gd name="T25" fmla="*/ 173 h 870"/>
                    <a:gd name="T26" fmla="*/ 42 w 1060"/>
                    <a:gd name="T27" fmla="*/ 270 h 870"/>
                    <a:gd name="T28" fmla="*/ 5 w 1060"/>
                    <a:gd name="T29" fmla="*/ 380 h 870"/>
                    <a:gd name="T30" fmla="*/ 0 w 1060"/>
                    <a:gd name="T31" fmla="*/ 438 h 870"/>
                    <a:gd name="T32" fmla="*/ 5 w 1060"/>
                    <a:gd name="T33" fmla="*/ 495 h 870"/>
                    <a:gd name="T34" fmla="*/ 20 w 1060"/>
                    <a:gd name="T35" fmla="*/ 553 h 870"/>
                    <a:gd name="T36" fmla="*/ 42 w 1060"/>
                    <a:gd name="T37" fmla="*/ 605 h 870"/>
                    <a:gd name="T38" fmla="*/ 72 w 1060"/>
                    <a:gd name="T39" fmla="*/ 658 h 870"/>
                    <a:gd name="T40" fmla="*/ 157 w 1060"/>
                    <a:gd name="T41" fmla="*/ 745 h 870"/>
                    <a:gd name="T42" fmla="*/ 265 w 1060"/>
                    <a:gd name="T43" fmla="*/ 813 h 870"/>
                    <a:gd name="T44" fmla="*/ 390 w 1060"/>
                    <a:gd name="T45" fmla="*/ 855 h 870"/>
                    <a:gd name="T46" fmla="*/ 530 w 1060"/>
                    <a:gd name="T47" fmla="*/ 870 h 870"/>
                    <a:gd name="T48" fmla="*/ 602 w 1060"/>
                    <a:gd name="T49" fmla="*/ 865 h 870"/>
                    <a:gd name="T50" fmla="*/ 737 w 1060"/>
                    <a:gd name="T51" fmla="*/ 835 h 870"/>
                    <a:gd name="T52" fmla="*/ 855 w 1060"/>
                    <a:gd name="T53" fmla="*/ 778 h 870"/>
                    <a:gd name="T54" fmla="*/ 950 w 1060"/>
                    <a:gd name="T55" fmla="*/ 698 h 870"/>
                    <a:gd name="T56" fmla="*/ 1017 w 1060"/>
                    <a:gd name="T57" fmla="*/ 600 h 870"/>
                    <a:gd name="T58" fmla="*/ 1055 w 1060"/>
                    <a:gd name="T59" fmla="*/ 490 h 870"/>
                    <a:gd name="T60" fmla="*/ 1060 w 1060"/>
                    <a:gd name="T61" fmla="*/ 433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1060" h="870">
                      <a:moveTo>
                        <a:pt x="1060" y="433"/>
                      </a:moveTo>
                      <a:lnTo>
                        <a:pt x="1055" y="373"/>
                      </a:lnTo>
                      <a:lnTo>
                        <a:pt x="1040" y="318"/>
                      </a:lnTo>
                      <a:lnTo>
                        <a:pt x="1017" y="263"/>
                      </a:lnTo>
                      <a:lnTo>
                        <a:pt x="987" y="215"/>
                      </a:lnTo>
                      <a:lnTo>
                        <a:pt x="902" y="125"/>
                      </a:lnTo>
                      <a:lnTo>
                        <a:pt x="795" y="58"/>
                      </a:lnTo>
                      <a:lnTo>
                        <a:pt x="670" y="15"/>
                      </a:lnTo>
                      <a:lnTo>
                        <a:pt x="530" y="0"/>
                      </a:lnTo>
                      <a:lnTo>
                        <a:pt x="457" y="5"/>
                      </a:lnTo>
                      <a:lnTo>
                        <a:pt x="322" y="35"/>
                      </a:lnTo>
                      <a:lnTo>
                        <a:pt x="205" y="93"/>
                      </a:lnTo>
                      <a:lnTo>
                        <a:pt x="110" y="173"/>
                      </a:lnTo>
                      <a:lnTo>
                        <a:pt x="42" y="270"/>
                      </a:lnTo>
                      <a:lnTo>
                        <a:pt x="5" y="380"/>
                      </a:lnTo>
                      <a:lnTo>
                        <a:pt x="0" y="438"/>
                      </a:lnTo>
                      <a:lnTo>
                        <a:pt x="5" y="495"/>
                      </a:lnTo>
                      <a:lnTo>
                        <a:pt x="20" y="553"/>
                      </a:lnTo>
                      <a:lnTo>
                        <a:pt x="42" y="605"/>
                      </a:lnTo>
                      <a:lnTo>
                        <a:pt x="72" y="658"/>
                      </a:lnTo>
                      <a:lnTo>
                        <a:pt x="157" y="745"/>
                      </a:lnTo>
                      <a:lnTo>
                        <a:pt x="265" y="813"/>
                      </a:lnTo>
                      <a:lnTo>
                        <a:pt x="390" y="855"/>
                      </a:lnTo>
                      <a:lnTo>
                        <a:pt x="530" y="870"/>
                      </a:lnTo>
                      <a:lnTo>
                        <a:pt x="602" y="865"/>
                      </a:lnTo>
                      <a:lnTo>
                        <a:pt x="737" y="835"/>
                      </a:lnTo>
                      <a:lnTo>
                        <a:pt x="855" y="778"/>
                      </a:lnTo>
                      <a:lnTo>
                        <a:pt x="950" y="698"/>
                      </a:lnTo>
                      <a:lnTo>
                        <a:pt x="1017" y="600"/>
                      </a:lnTo>
                      <a:lnTo>
                        <a:pt x="1055" y="490"/>
                      </a:lnTo>
                      <a:lnTo>
                        <a:pt x="1060" y="433"/>
                      </a:lnTo>
                      <a:close/>
                    </a:path>
                  </a:pathLst>
                </a:custGeom>
                <a:solidFill>
                  <a:srgbClr val="FFFF99"/>
                </a:solidFill>
                <a:ln w="9525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520209" name="Rectangle 17">
                <a:extLst>
                  <a:ext uri="{FF2B5EF4-FFF2-40B4-BE49-F238E27FC236}">
                    <a16:creationId xmlns:a16="http://schemas.microsoft.com/office/drawing/2014/main" id="{377C03FB-775E-20ED-CD37-3AAF6C38F3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70" y="4778"/>
                <a:ext cx="1668" cy="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0210" name="Rectangle 18">
                <a:extLst>
                  <a:ext uri="{FF2B5EF4-FFF2-40B4-BE49-F238E27FC236}">
                    <a16:creationId xmlns:a16="http://schemas.microsoft.com/office/drawing/2014/main" id="{57D8E543-54FC-ADA8-35A4-93553AD8E5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04" y="4817"/>
                <a:ext cx="574" cy="2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ko-KR" sz="1600">
                    <a:latin typeface="Comic Sans MS" panose="030F0702030302020204" pitchFamily="66" charset="0"/>
                    <a:ea typeface="Batang" panose="02030600000101010101" pitchFamily="18" charset="-127"/>
                  </a:rPr>
                  <a:t>People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520211" name="Freeform 19">
              <a:extLst>
                <a:ext uri="{FF2B5EF4-FFF2-40B4-BE49-F238E27FC236}">
                  <a16:creationId xmlns:a16="http://schemas.microsoft.com/office/drawing/2014/main" id="{8DB675C6-E54B-26BE-A44F-658BE7BA3299}"/>
                </a:ext>
              </a:extLst>
            </p:cNvPr>
            <p:cNvSpPr>
              <a:spLocks/>
            </p:cNvSpPr>
            <p:nvPr/>
          </p:nvSpPr>
          <p:spPr bwMode="auto">
            <a:xfrm>
              <a:off x="8280" y="2468"/>
              <a:ext cx="1650" cy="1360"/>
            </a:xfrm>
            <a:custGeom>
              <a:avLst/>
              <a:gdLst>
                <a:gd name="T0" fmla="*/ 1650 w 1650"/>
                <a:gd name="T1" fmla="*/ 675 h 1360"/>
                <a:gd name="T2" fmla="*/ 1643 w 1650"/>
                <a:gd name="T3" fmla="*/ 585 h 1360"/>
                <a:gd name="T4" fmla="*/ 1620 w 1650"/>
                <a:gd name="T5" fmla="*/ 497 h 1360"/>
                <a:gd name="T6" fmla="*/ 1585 w 1650"/>
                <a:gd name="T7" fmla="*/ 412 h 1360"/>
                <a:gd name="T8" fmla="*/ 1535 w 1650"/>
                <a:gd name="T9" fmla="*/ 335 h 1360"/>
                <a:gd name="T10" fmla="*/ 1405 w 1650"/>
                <a:gd name="T11" fmla="*/ 197 h 1360"/>
                <a:gd name="T12" fmla="*/ 1238 w 1650"/>
                <a:gd name="T13" fmla="*/ 92 h 1360"/>
                <a:gd name="T14" fmla="*/ 1040 w 1650"/>
                <a:gd name="T15" fmla="*/ 22 h 1360"/>
                <a:gd name="T16" fmla="*/ 823 w 1650"/>
                <a:gd name="T17" fmla="*/ 0 h 1360"/>
                <a:gd name="T18" fmla="*/ 713 w 1650"/>
                <a:gd name="T19" fmla="*/ 7 h 1360"/>
                <a:gd name="T20" fmla="*/ 503 w 1650"/>
                <a:gd name="T21" fmla="*/ 55 h 1360"/>
                <a:gd name="T22" fmla="*/ 320 w 1650"/>
                <a:gd name="T23" fmla="*/ 145 h 1360"/>
                <a:gd name="T24" fmla="*/ 170 w 1650"/>
                <a:gd name="T25" fmla="*/ 270 h 1360"/>
                <a:gd name="T26" fmla="*/ 65 w 1650"/>
                <a:gd name="T27" fmla="*/ 420 h 1360"/>
                <a:gd name="T28" fmla="*/ 8 w 1650"/>
                <a:gd name="T29" fmla="*/ 592 h 1360"/>
                <a:gd name="T30" fmla="*/ 0 w 1650"/>
                <a:gd name="T31" fmla="*/ 685 h 1360"/>
                <a:gd name="T32" fmla="*/ 8 w 1650"/>
                <a:gd name="T33" fmla="*/ 777 h 1360"/>
                <a:gd name="T34" fmla="*/ 30 w 1650"/>
                <a:gd name="T35" fmla="*/ 865 h 1360"/>
                <a:gd name="T36" fmla="*/ 65 w 1650"/>
                <a:gd name="T37" fmla="*/ 947 h 1360"/>
                <a:gd name="T38" fmla="*/ 113 w 1650"/>
                <a:gd name="T39" fmla="*/ 1027 h 1360"/>
                <a:gd name="T40" fmla="*/ 243 w 1650"/>
                <a:gd name="T41" fmla="*/ 1162 h 1360"/>
                <a:gd name="T42" fmla="*/ 410 w 1650"/>
                <a:gd name="T43" fmla="*/ 1270 h 1360"/>
                <a:gd name="T44" fmla="*/ 608 w 1650"/>
                <a:gd name="T45" fmla="*/ 1337 h 1360"/>
                <a:gd name="T46" fmla="*/ 828 w 1650"/>
                <a:gd name="T47" fmla="*/ 1360 h 1360"/>
                <a:gd name="T48" fmla="*/ 938 w 1650"/>
                <a:gd name="T49" fmla="*/ 1355 h 1360"/>
                <a:gd name="T50" fmla="*/ 1148 w 1650"/>
                <a:gd name="T51" fmla="*/ 1305 h 1360"/>
                <a:gd name="T52" fmla="*/ 1330 w 1650"/>
                <a:gd name="T53" fmla="*/ 1215 h 1360"/>
                <a:gd name="T54" fmla="*/ 1478 w 1650"/>
                <a:gd name="T55" fmla="*/ 1092 h 1360"/>
                <a:gd name="T56" fmla="*/ 1585 w 1650"/>
                <a:gd name="T57" fmla="*/ 940 h 1360"/>
                <a:gd name="T58" fmla="*/ 1643 w 1650"/>
                <a:gd name="T59" fmla="*/ 767 h 1360"/>
                <a:gd name="T60" fmla="*/ 1650 w 1650"/>
                <a:gd name="T61" fmla="*/ 675 h 1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50" h="1360">
                  <a:moveTo>
                    <a:pt x="1650" y="675"/>
                  </a:moveTo>
                  <a:lnTo>
                    <a:pt x="1643" y="585"/>
                  </a:lnTo>
                  <a:lnTo>
                    <a:pt x="1620" y="497"/>
                  </a:lnTo>
                  <a:lnTo>
                    <a:pt x="1585" y="412"/>
                  </a:lnTo>
                  <a:lnTo>
                    <a:pt x="1535" y="335"/>
                  </a:lnTo>
                  <a:lnTo>
                    <a:pt x="1405" y="197"/>
                  </a:lnTo>
                  <a:lnTo>
                    <a:pt x="1238" y="92"/>
                  </a:lnTo>
                  <a:lnTo>
                    <a:pt x="1040" y="22"/>
                  </a:lnTo>
                  <a:lnTo>
                    <a:pt x="823" y="0"/>
                  </a:lnTo>
                  <a:lnTo>
                    <a:pt x="713" y="7"/>
                  </a:lnTo>
                  <a:lnTo>
                    <a:pt x="503" y="55"/>
                  </a:lnTo>
                  <a:lnTo>
                    <a:pt x="320" y="145"/>
                  </a:lnTo>
                  <a:lnTo>
                    <a:pt x="170" y="270"/>
                  </a:lnTo>
                  <a:lnTo>
                    <a:pt x="65" y="420"/>
                  </a:lnTo>
                  <a:lnTo>
                    <a:pt x="8" y="592"/>
                  </a:lnTo>
                  <a:lnTo>
                    <a:pt x="0" y="685"/>
                  </a:lnTo>
                  <a:lnTo>
                    <a:pt x="8" y="777"/>
                  </a:lnTo>
                  <a:lnTo>
                    <a:pt x="30" y="865"/>
                  </a:lnTo>
                  <a:lnTo>
                    <a:pt x="65" y="947"/>
                  </a:lnTo>
                  <a:lnTo>
                    <a:pt x="113" y="1027"/>
                  </a:lnTo>
                  <a:lnTo>
                    <a:pt x="243" y="1162"/>
                  </a:lnTo>
                  <a:lnTo>
                    <a:pt x="410" y="1270"/>
                  </a:lnTo>
                  <a:lnTo>
                    <a:pt x="608" y="1337"/>
                  </a:lnTo>
                  <a:lnTo>
                    <a:pt x="828" y="1360"/>
                  </a:lnTo>
                  <a:lnTo>
                    <a:pt x="938" y="1355"/>
                  </a:lnTo>
                  <a:lnTo>
                    <a:pt x="1148" y="1305"/>
                  </a:lnTo>
                  <a:lnTo>
                    <a:pt x="1330" y="1215"/>
                  </a:lnTo>
                  <a:lnTo>
                    <a:pt x="1478" y="1092"/>
                  </a:lnTo>
                  <a:lnTo>
                    <a:pt x="1585" y="940"/>
                  </a:lnTo>
                  <a:lnTo>
                    <a:pt x="1643" y="767"/>
                  </a:lnTo>
                  <a:lnTo>
                    <a:pt x="1650" y="67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0212" name="Freeform 20">
              <a:extLst>
                <a:ext uri="{FF2B5EF4-FFF2-40B4-BE49-F238E27FC236}">
                  <a16:creationId xmlns:a16="http://schemas.microsoft.com/office/drawing/2014/main" id="{C4502803-C912-046F-31B5-67A61F763A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235" y="2385"/>
              <a:ext cx="1650" cy="1363"/>
            </a:xfrm>
            <a:custGeom>
              <a:avLst/>
              <a:gdLst>
                <a:gd name="T0" fmla="*/ 1650 w 1650"/>
                <a:gd name="T1" fmla="*/ 678 h 1363"/>
                <a:gd name="T2" fmla="*/ 1643 w 1650"/>
                <a:gd name="T3" fmla="*/ 585 h 1363"/>
                <a:gd name="T4" fmla="*/ 1620 w 1650"/>
                <a:gd name="T5" fmla="*/ 498 h 1363"/>
                <a:gd name="T6" fmla="*/ 1585 w 1650"/>
                <a:gd name="T7" fmla="*/ 415 h 1363"/>
                <a:gd name="T8" fmla="*/ 1535 w 1650"/>
                <a:gd name="T9" fmla="*/ 335 h 1363"/>
                <a:gd name="T10" fmla="*/ 1405 w 1650"/>
                <a:gd name="T11" fmla="*/ 198 h 1363"/>
                <a:gd name="T12" fmla="*/ 1238 w 1650"/>
                <a:gd name="T13" fmla="*/ 93 h 1363"/>
                <a:gd name="T14" fmla="*/ 1040 w 1650"/>
                <a:gd name="T15" fmla="*/ 25 h 1363"/>
                <a:gd name="T16" fmla="*/ 823 w 1650"/>
                <a:gd name="T17" fmla="*/ 0 h 1363"/>
                <a:gd name="T18" fmla="*/ 713 w 1650"/>
                <a:gd name="T19" fmla="*/ 8 h 1363"/>
                <a:gd name="T20" fmla="*/ 503 w 1650"/>
                <a:gd name="T21" fmla="*/ 55 h 1363"/>
                <a:gd name="T22" fmla="*/ 320 w 1650"/>
                <a:gd name="T23" fmla="*/ 145 h 1363"/>
                <a:gd name="T24" fmla="*/ 170 w 1650"/>
                <a:gd name="T25" fmla="*/ 270 h 1363"/>
                <a:gd name="T26" fmla="*/ 65 w 1650"/>
                <a:gd name="T27" fmla="*/ 423 h 1363"/>
                <a:gd name="T28" fmla="*/ 8 w 1650"/>
                <a:gd name="T29" fmla="*/ 595 h 1363"/>
                <a:gd name="T30" fmla="*/ 0 w 1650"/>
                <a:gd name="T31" fmla="*/ 688 h 1363"/>
                <a:gd name="T32" fmla="*/ 8 w 1650"/>
                <a:gd name="T33" fmla="*/ 780 h 1363"/>
                <a:gd name="T34" fmla="*/ 30 w 1650"/>
                <a:gd name="T35" fmla="*/ 868 h 1363"/>
                <a:gd name="T36" fmla="*/ 65 w 1650"/>
                <a:gd name="T37" fmla="*/ 950 h 1363"/>
                <a:gd name="T38" fmla="*/ 113 w 1650"/>
                <a:gd name="T39" fmla="*/ 1030 h 1363"/>
                <a:gd name="T40" fmla="*/ 243 w 1650"/>
                <a:gd name="T41" fmla="*/ 1165 h 1363"/>
                <a:gd name="T42" fmla="*/ 410 w 1650"/>
                <a:gd name="T43" fmla="*/ 1273 h 1363"/>
                <a:gd name="T44" fmla="*/ 608 w 1650"/>
                <a:gd name="T45" fmla="*/ 1340 h 1363"/>
                <a:gd name="T46" fmla="*/ 828 w 1650"/>
                <a:gd name="T47" fmla="*/ 1363 h 1363"/>
                <a:gd name="T48" fmla="*/ 938 w 1650"/>
                <a:gd name="T49" fmla="*/ 1358 h 1363"/>
                <a:gd name="T50" fmla="*/ 1148 w 1650"/>
                <a:gd name="T51" fmla="*/ 1308 h 1363"/>
                <a:gd name="T52" fmla="*/ 1330 w 1650"/>
                <a:gd name="T53" fmla="*/ 1218 h 1363"/>
                <a:gd name="T54" fmla="*/ 1478 w 1650"/>
                <a:gd name="T55" fmla="*/ 1095 h 1363"/>
                <a:gd name="T56" fmla="*/ 1585 w 1650"/>
                <a:gd name="T57" fmla="*/ 943 h 1363"/>
                <a:gd name="T58" fmla="*/ 1643 w 1650"/>
                <a:gd name="T59" fmla="*/ 770 h 1363"/>
                <a:gd name="T60" fmla="*/ 1650 w 1650"/>
                <a:gd name="T61" fmla="*/ 678 h 1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650" h="1363">
                  <a:moveTo>
                    <a:pt x="1650" y="678"/>
                  </a:moveTo>
                  <a:lnTo>
                    <a:pt x="1643" y="585"/>
                  </a:lnTo>
                  <a:lnTo>
                    <a:pt x="1620" y="498"/>
                  </a:lnTo>
                  <a:lnTo>
                    <a:pt x="1585" y="415"/>
                  </a:lnTo>
                  <a:lnTo>
                    <a:pt x="1535" y="335"/>
                  </a:lnTo>
                  <a:lnTo>
                    <a:pt x="1405" y="198"/>
                  </a:lnTo>
                  <a:lnTo>
                    <a:pt x="1238" y="93"/>
                  </a:lnTo>
                  <a:lnTo>
                    <a:pt x="1040" y="25"/>
                  </a:lnTo>
                  <a:lnTo>
                    <a:pt x="823" y="0"/>
                  </a:lnTo>
                  <a:lnTo>
                    <a:pt x="713" y="8"/>
                  </a:lnTo>
                  <a:lnTo>
                    <a:pt x="503" y="55"/>
                  </a:lnTo>
                  <a:lnTo>
                    <a:pt x="320" y="145"/>
                  </a:lnTo>
                  <a:lnTo>
                    <a:pt x="170" y="270"/>
                  </a:lnTo>
                  <a:lnTo>
                    <a:pt x="65" y="423"/>
                  </a:lnTo>
                  <a:lnTo>
                    <a:pt x="8" y="595"/>
                  </a:lnTo>
                  <a:lnTo>
                    <a:pt x="0" y="688"/>
                  </a:lnTo>
                  <a:lnTo>
                    <a:pt x="8" y="780"/>
                  </a:lnTo>
                  <a:lnTo>
                    <a:pt x="30" y="868"/>
                  </a:lnTo>
                  <a:lnTo>
                    <a:pt x="65" y="950"/>
                  </a:lnTo>
                  <a:lnTo>
                    <a:pt x="113" y="1030"/>
                  </a:lnTo>
                  <a:lnTo>
                    <a:pt x="243" y="1165"/>
                  </a:lnTo>
                  <a:lnTo>
                    <a:pt x="410" y="1273"/>
                  </a:lnTo>
                  <a:lnTo>
                    <a:pt x="608" y="1340"/>
                  </a:lnTo>
                  <a:lnTo>
                    <a:pt x="828" y="1363"/>
                  </a:lnTo>
                  <a:lnTo>
                    <a:pt x="938" y="1358"/>
                  </a:lnTo>
                  <a:lnTo>
                    <a:pt x="1148" y="1308"/>
                  </a:lnTo>
                  <a:lnTo>
                    <a:pt x="1330" y="1218"/>
                  </a:lnTo>
                  <a:lnTo>
                    <a:pt x="1478" y="1095"/>
                  </a:lnTo>
                  <a:lnTo>
                    <a:pt x="1585" y="943"/>
                  </a:lnTo>
                  <a:lnTo>
                    <a:pt x="1643" y="770"/>
                  </a:lnTo>
                  <a:lnTo>
                    <a:pt x="1650" y="678"/>
                  </a:lnTo>
                  <a:close/>
                </a:path>
              </a:pathLst>
            </a:custGeom>
            <a:solidFill>
              <a:srgbClr val="FFFF99"/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0213" name="Rectangle 21">
              <a:extLst>
                <a:ext uri="{FF2B5EF4-FFF2-40B4-BE49-F238E27FC236}">
                  <a16:creationId xmlns:a16="http://schemas.microsoft.com/office/drawing/2014/main" id="{CC68DB9B-7061-0B84-792C-AA40B48EF3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28" y="2615"/>
              <a:ext cx="1667" cy="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0214" name="Rectangle 22">
              <a:extLst>
                <a:ext uri="{FF2B5EF4-FFF2-40B4-BE49-F238E27FC236}">
                  <a16:creationId xmlns:a16="http://schemas.microsoft.com/office/drawing/2014/main" id="{904BD592-FC45-BDB1-73F8-A9E76A6232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2" y="2785"/>
              <a:ext cx="913" cy="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Comic Sans MS" panose="030F0702030302020204" pitchFamily="66" charset="0"/>
                  <a:ea typeface="Batang" panose="02030600000101010101" pitchFamily="18" charset="-127"/>
                </a:rPr>
                <a:t>Operating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20215" name="Rectangle 23">
              <a:extLst>
                <a:ext uri="{FF2B5EF4-FFF2-40B4-BE49-F238E27FC236}">
                  <a16:creationId xmlns:a16="http://schemas.microsoft.com/office/drawing/2014/main" id="{1A9C86F8-AE58-2D64-8692-BD2DF91F44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30" y="3026"/>
              <a:ext cx="1130" cy="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 sz="1600">
                  <a:latin typeface="Comic Sans MS" panose="030F0702030302020204" pitchFamily="66" charset="0"/>
                  <a:ea typeface="Batang" panose="02030600000101010101" pitchFamily="18" charset="-127"/>
                </a:rPr>
                <a:t>Plan Reviews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grpSp>
          <p:nvGrpSpPr>
            <p:cNvPr id="520216" name="Group 24">
              <a:extLst>
                <a:ext uri="{FF2B5EF4-FFF2-40B4-BE49-F238E27FC236}">
                  <a16:creationId xmlns:a16="http://schemas.microsoft.com/office/drawing/2014/main" id="{38C66941-CEE2-243A-C1DD-492547A9A7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248" y="5550"/>
              <a:ext cx="1667" cy="1093"/>
              <a:chOff x="8248" y="5550"/>
              <a:chExt cx="1667" cy="1093"/>
            </a:xfrm>
          </p:grpSpPr>
          <p:sp>
            <p:nvSpPr>
              <p:cNvPr id="520217" name="Freeform 25">
                <a:extLst>
                  <a:ext uri="{FF2B5EF4-FFF2-40B4-BE49-F238E27FC236}">
                    <a16:creationId xmlns:a16="http://schemas.microsoft.com/office/drawing/2014/main" id="{CFF2BB82-603B-7DD1-7FA2-6A05121150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503" y="5633"/>
                <a:ext cx="1282" cy="1010"/>
              </a:xfrm>
              <a:custGeom>
                <a:avLst/>
                <a:gdLst>
                  <a:gd name="T0" fmla="*/ 1282 w 1282"/>
                  <a:gd name="T1" fmla="*/ 502 h 1010"/>
                  <a:gd name="T2" fmla="*/ 1275 w 1282"/>
                  <a:gd name="T3" fmla="*/ 432 h 1010"/>
                  <a:gd name="T4" fmla="*/ 1257 w 1282"/>
                  <a:gd name="T5" fmla="*/ 367 h 1010"/>
                  <a:gd name="T6" fmla="*/ 1230 w 1282"/>
                  <a:gd name="T7" fmla="*/ 307 h 1010"/>
                  <a:gd name="T8" fmla="*/ 1192 w 1282"/>
                  <a:gd name="T9" fmla="*/ 247 h 1010"/>
                  <a:gd name="T10" fmla="*/ 1092 w 1282"/>
                  <a:gd name="T11" fmla="*/ 145 h 1010"/>
                  <a:gd name="T12" fmla="*/ 962 w 1282"/>
                  <a:gd name="T13" fmla="*/ 67 h 1010"/>
                  <a:gd name="T14" fmla="*/ 810 w 1282"/>
                  <a:gd name="T15" fmla="*/ 17 h 1010"/>
                  <a:gd name="T16" fmla="*/ 640 w 1282"/>
                  <a:gd name="T17" fmla="*/ 0 h 1010"/>
                  <a:gd name="T18" fmla="*/ 552 w 1282"/>
                  <a:gd name="T19" fmla="*/ 5 h 1010"/>
                  <a:gd name="T20" fmla="*/ 390 w 1282"/>
                  <a:gd name="T21" fmla="*/ 42 h 1010"/>
                  <a:gd name="T22" fmla="*/ 132 w 1282"/>
                  <a:gd name="T23" fmla="*/ 200 h 1010"/>
                  <a:gd name="T24" fmla="*/ 50 w 1282"/>
                  <a:gd name="T25" fmla="*/ 312 h 1010"/>
                  <a:gd name="T26" fmla="*/ 5 w 1282"/>
                  <a:gd name="T27" fmla="*/ 440 h 1010"/>
                  <a:gd name="T28" fmla="*/ 0 w 1282"/>
                  <a:gd name="T29" fmla="*/ 507 h 1010"/>
                  <a:gd name="T30" fmla="*/ 5 w 1282"/>
                  <a:gd name="T31" fmla="*/ 577 h 1010"/>
                  <a:gd name="T32" fmla="*/ 22 w 1282"/>
                  <a:gd name="T33" fmla="*/ 642 h 1010"/>
                  <a:gd name="T34" fmla="*/ 50 w 1282"/>
                  <a:gd name="T35" fmla="*/ 705 h 1010"/>
                  <a:gd name="T36" fmla="*/ 87 w 1282"/>
                  <a:gd name="T37" fmla="*/ 762 h 1010"/>
                  <a:gd name="T38" fmla="*/ 190 w 1282"/>
                  <a:gd name="T39" fmla="*/ 865 h 1010"/>
                  <a:gd name="T40" fmla="*/ 320 w 1282"/>
                  <a:gd name="T41" fmla="*/ 942 h 1010"/>
                  <a:gd name="T42" fmla="*/ 472 w 1282"/>
                  <a:gd name="T43" fmla="*/ 992 h 1010"/>
                  <a:gd name="T44" fmla="*/ 642 w 1282"/>
                  <a:gd name="T45" fmla="*/ 1010 h 1010"/>
                  <a:gd name="T46" fmla="*/ 730 w 1282"/>
                  <a:gd name="T47" fmla="*/ 1005 h 1010"/>
                  <a:gd name="T48" fmla="*/ 890 w 1282"/>
                  <a:gd name="T49" fmla="*/ 970 h 1010"/>
                  <a:gd name="T50" fmla="*/ 1147 w 1282"/>
                  <a:gd name="T51" fmla="*/ 810 h 1010"/>
                  <a:gd name="T52" fmla="*/ 1232 w 1282"/>
                  <a:gd name="T53" fmla="*/ 700 h 1010"/>
                  <a:gd name="T54" fmla="*/ 1275 w 1282"/>
                  <a:gd name="T55" fmla="*/ 570 h 1010"/>
                  <a:gd name="T56" fmla="*/ 1282 w 1282"/>
                  <a:gd name="T57" fmla="*/ 502 h 10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82" h="1010">
                    <a:moveTo>
                      <a:pt x="1282" y="502"/>
                    </a:moveTo>
                    <a:lnTo>
                      <a:pt x="1275" y="432"/>
                    </a:lnTo>
                    <a:lnTo>
                      <a:pt x="1257" y="367"/>
                    </a:lnTo>
                    <a:lnTo>
                      <a:pt x="1230" y="307"/>
                    </a:lnTo>
                    <a:lnTo>
                      <a:pt x="1192" y="247"/>
                    </a:lnTo>
                    <a:lnTo>
                      <a:pt x="1092" y="145"/>
                    </a:lnTo>
                    <a:lnTo>
                      <a:pt x="962" y="67"/>
                    </a:lnTo>
                    <a:lnTo>
                      <a:pt x="810" y="17"/>
                    </a:lnTo>
                    <a:lnTo>
                      <a:pt x="640" y="0"/>
                    </a:lnTo>
                    <a:lnTo>
                      <a:pt x="552" y="5"/>
                    </a:lnTo>
                    <a:lnTo>
                      <a:pt x="390" y="42"/>
                    </a:lnTo>
                    <a:lnTo>
                      <a:pt x="132" y="200"/>
                    </a:lnTo>
                    <a:lnTo>
                      <a:pt x="50" y="312"/>
                    </a:lnTo>
                    <a:lnTo>
                      <a:pt x="5" y="440"/>
                    </a:lnTo>
                    <a:lnTo>
                      <a:pt x="0" y="507"/>
                    </a:lnTo>
                    <a:lnTo>
                      <a:pt x="5" y="577"/>
                    </a:lnTo>
                    <a:lnTo>
                      <a:pt x="22" y="642"/>
                    </a:lnTo>
                    <a:lnTo>
                      <a:pt x="50" y="705"/>
                    </a:lnTo>
                    <a:lnTo>
                      <a:pt x="87" y="762"/>
                    </a:lnTo>
                    <a:lnTo>
                      <a:pt x="190" y="865"/>
                    </a:lnTo>
                    <a:lnTo>
                      <a:pt x="320" y="942"/>
                    </a:lnTo>
                    <a:lnTo>
                      <a:pt x="472" y="992"/>
                    </a:lnTo>
                    <a:lnTo>
                      <a:pt x="642" y="1010"/>
                    </a:lnTo>
                    <a:lnTo>
                      <a:pt x="730" y="1005"/>
                    </a:lnTo>
                    <a:lnTo>
                      <a:pt x="890" y="970"/>
                    </a:lnTo>
                    <a:lnTo>
                      <a:pt x="1147" y="810"/>
                    </a:lnTo>
                    <a:lnTo>
                      <a:pt x="1232" y="700"/>
                    </a:lnTo>
                    <a:lnTo>
                      <a:pt x="1275" y="570"/>
                    </a:lnTo>
                    <a:lnTo>
                      <a:pt x="1282" y="50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0218" name="Freeform 26">
                <a:extLst>
                  <a:ext uri="{FF2B5EF4-FFF2-40B4-BE49-F238E27FC236}">
                    <a16:creationId xmlns:a16="http://schemas.microsoft.com/office/drawing/2014/main" id="{36D8D8F5-54DE-2300-372E-77EEF945E1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40" y="5550"/>
                <a:ext cx="1283" cy="1010"/>
              </a:xfrm>
              <a:custGeom>
                <a:avLst/>
                <a:gdLst>
                  <a:gd name="T0" fmla="*/ 1283 w 1283"/>
                  <a:gd name="T1" fmla="*/ 503 h 1010"/>
                  <a:gd name="T2" fmla="*/ 1275 w 1283"/>
                  <a:gd name="T3" fmla="*/ 433 h 1010"/>
                  <a:gd name="T4" fmla="*/ 1258 w 1283"/>
                  <a:gd name="T5" fmla="*/ 368 h 1010"/>
                  <a:gd name="T6" fmla="*/ 1230 w 1283"/>
                  <a:gd name="T7" fmla="*/ 305 h 1010"/>
                  <a:gd name="T8" fmla="*/ 1193 w 1283"/>
                  <a:gd name="T9" fmla="*/ 248 h 1010"/>
                  <a:gd name="T10" fmla="*/ 1093 w 1283"/>
                  <a:gd name="T11" fmla="*/ 145 h 1010"/>
                  <a:gd name="T12" fmla="*/ 963 w 1283"/>
                  <a:gd name="T13" fmla="*/ 68 h 1010"/>
                  <a:gd name="T14" fmla="*/ 810 w 1283"/>
                  <a:gd name="T15" fmla="*/ 18 h 1010"/>
                  <a:gd name="T16" fmla="*/ 640 w 1283"/>
                  <a:gd name="T17" fmla="*/ 0 h 1010"/>
                  <a:gd name="T18" fmla="*/ 553 w 1283"/>
                  <a:gd name="T19" fmla="*/ 5 h 1010"/>
                  <a:gd name="T20" fmla="*/ 390 w 1283"/>
                  <a:gd name="T21" fmla="*/ 40 h 1010"/>
                  <a:gd name="T22" fmla="*/ 133 w 1283"/>
                  <a:gd name="T23" fmla="*/ 200 h 1010"/>
                  <a:gd name="T24" fmla="*/ 50 w 1283"/>
                  <a:gd name="T25" fmla="*/ 313 h 1010"/>
                  <a:gd name="T26" fmla="*/ 5 w 1283"/>
                  <a:gd name="T27" fmla="*/ 440 h 1010"/>
                  <a:gd name="T28" fmla="*/ 0 w 1283"/>
                  <a:gd name="T29" fmla="*/ 508 h 1010"/>
                  <a:gd name="T30" fmla="*/ 5 w 1283"/>
                  <a:gd name="T31" fmla="*/ 578 h 1010"/>
                  <a:gd name="T32" fmla="*/ 23 w 1283"/>
                  <a:gd name="T33" fmla="*/ 643 h 1010"/>
                  <a:gd name="T34" fmla="*/ 50 w 1283"/>
                  <a:gd name="T35" fmla="*/ 705 h 1010"/>
                  <a:gd name="T36" fmla="*/ 88 w 1283"/>
                  <a:gd name="T37" fmla="*/ 763 h 1010"/>
                  <a:gd name="T38" fmla="*/ 190 w 1283"/>
                  <a:gd name="T39" fmla="*/ 865 h 1010"/>
                  <a:gd name="T40" fmla="*/ 320 w 1283"/>
                  <a:gd name="T41" fmla="*/ 943 h 1010"/>
                  <a:gd name="T42" fmla="*/ 473 w 1283"/>
                  <a:gd name="T43" fmla="*/ 993 h 1010"/>
                  <a:gd name="T44" fmla="*/ 643 w 1283"/>
                  <a:gd name="T45" fmla="*/ 1010 h 1010"/>
                  <a:gd name="T46" fmla="*/ 730 w 1283"/>
                  <a:gd name="T47" fmla="*/ 1005 h 1010"/>
                  <a:gd name="T48" fmla="*/ 890 w 1283"/>
                  <a:gd name="T49" fmla="*/ 970 h 1010"/>
                  <a:gd name="T50" fmla="*/ 1148 w 1283"/>
                  <a:gd name="T51" fmla="*/ 810 h 1010"/>
                  <a:gd name="T52" fmla="*/ 1233 w 1283"/>
                  <a:gd name="T53" fmla="*/ 698 h 1010"/>
                  <a:gd name="T54" fmla="*/ 1275 w 1283"/>
                  <a:gd name="T55" fmla="*/ 570 h 1010"/>
                  <a:gd name="T56" fmla="*/ 1283 w 1283"/>
                  <a:gd name="T57" fmla="*/ 503 h 10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83" h="1010">
                    <a:moveTo>
                      <a:pt x="1283" y="503"/>
                    </a:moveTo>
                    <a:lnTo>
                      <a:pt x="1275" y="433"/>
                    </a:lnTo>
                    <a:lnTo>
                      <a:pt x="1258" y="368"/>
                    </a:lnTo>
                    <a:lnTo>
                      <a:pt x="1230" y="305"/>
                    </a:lnTo>
                    <a:lnTo>
                      <a:pt x="1193" y="248"/>
                    </a:lnTo>
                    <a:lnTo>
                      <a:pt x="1093" y="145"/>
                    </a:lnTo>
                    <a:lnTo>
                      <a:pt x="963" y="68"/>
                    </a:lnTo>
                    <a:lnTo>
                      <a:pt x="810" y="18"/>
                    </a:lnTo>
                    <a:lnTo>
                      <a:pt x="640" y="0"/>
                    </a:lnTo>
                    <a:lnTo>
                      <a:pt x="553" y="5"/>
                    </a:lnTo>
                    <a:lnTo>
                      <a:pt x="390" y="40"/>
                    </a:lnTo>
                    <a:lnTo>
                      <a:pt x="133" y="200"/>
                    </a:lnTo>
                    <a:lnTo>
                      <a:pt x="50" y="313"/>
                    </a:lnTo>
                    <a:lnTo>
                      <a:pt x="5" y="440"/>
                    </a:lnTo>
                    <a:lnTo>
                      <a:pt x="0" y="508"/>
                    </a:lnTo>
                    <a:lnTo>
                      <a:pt x="5" y="578"/>
                    </a:lnTo>
                    <a:lnTo>
                      <a:pt x="23" y="643"/>
                    </a:lnTo>
                    <a:lnTo>
                      <a:pt x="50" y="705"/>
                    </a:lnTo>
                    <a:lnTo>
                      <a:pt x="88" y="763"/>
                    </a:lnTo>
                    <a:lnTo>
                      <a:pt x="190" y="865"/>
                    </a:lnTo>
                    <a:lnTo>
                      <a:pt x="320" y="943"/>
                    </a:lnTo>
                    <a:lnTo>
                      <a:pt x="473" y="993"/>
                    </a:lnTo>
                    <a:lnTo>
                      <a:pt x="643" y="1010"/>
                    </a:lnTo>
                    <a:lnTo>
                      <a:pt x="730" y="1005"/>
                    </a:lnTo>
                    <a:lnTo>
                      <a:pt x="890" y="970"/>
                    </a:lnTo>
                    <a:lnTo>
                      <a:pt x="1148" y="810"/>
                    </a:lnTo>
                    <a:lnTo>
                      <a:pt x="1233" y="698"/>
                    </a:lnTo>
                    <a:lnTo>
                      <a:pt x="1275" y="570"/>
                    </a:lnTo>
                    <a:lnTo>
                      <a:pt x="1283" y="503"/>
                    </a:lnTo>
                    <a:close/>
                  </a:path>
                </a:pathLst>
              </a:custGeom>
              <a:solidFill>
                <a:srgbClr val="FFFF99"/>
              </a:solidFill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0219" name="Rectangle 27">
                <a:extLst>
                  <a:ext uri="{FF2B5EF4-FFF2-40B4-BE49-F238E27FC236}">
                    <a16:creationId xmlns:a16="http://schemas.microsoft.com/office/drawing/2014/main" id="{751F3C02-0BD4-40D1-AEB7-2BFFFE84D5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248" y="5758"/>
                <a:ext cx="1667" cy="6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0220" name="Rectangle 28">
                <a:extLst>
                  <a:ext uri="{FF2B5EF4-FFF2-40B4-BE49-F238E27FC236}">
                    <a16:creationId xmlns:a16="http://schemas.microsoft.com/office/drawing/2014/main" id="{05BA710F-D8B9-35EF-5A93-6299A612FB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63" y="5798"/>
                <a:ext cx="997" cy="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ko-KR" sz="1600">
                    <a:latin typeface="Comic Sans MS" panose="030F0702030302020204" pitchFamily="66" charset="0"/>
                    <a:ea typeface="Batang" panose="02030600000101010101" pitchFamily="18" charset="-127"/>
                  </a:rPr>
                  <a:t>Leadership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20221" name="Rectangle 29">
                <a:extLst>
                  <a:ext uri="{FF2B5EF4-FFF2-40B4-BE49-F238E27FC236}">
                    <a16:creationId xmlns:a16="http://schemas.microsoft.com/office/drawing/2014/main" id="{1B0761F4-DE43-A8AE-CFF9-44601BD479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23" y="6039"/>
                <a:ext cx="682" cy="2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ko-KR" sz="1600">
                    <a:latin typeface="Comic Sans MS" panose="030F0702030302020204" pitchFamily="66" charset="0"/>
                    <a:ea typeface="Batang" panose="02030600000101010101" pitchFamily="18" charset="-127"/>
                  </a:rPr>
                  <a:t>System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</p:grpSp>
        <p:grpSp>
          <p:nvGrpSpPr>
            <p:cNvPr id="520222" name="Group 30">
              <a:extLst>
                <a:ext uri="{FF2B5EF4-FFF2-40B4-BE49-F238E27FC236}">
                  <a16:creationId xmlns:a16="http://schemas.microsoft.com/office/drawing/2014/main" id="{29F035B0-DEF1-4AAB-E259-E14BC13475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70" y="4003"/>
              <a:ext cx="235" cy="1395"/>
              <a:chOff x="8970" y="4003"/>
              <a:chExt cx="235" cy="1395"/>
            </a:xfrm>
          </p:grpSpPr>
          <p:sp>
            <p:nvSpPr>
              <p:cNvPr id="520223" name="Rectangle 31">
                <a:extLst>
                  <a:ext uri="{FF2B5EF4-FFF2-40B4-BE49-F238E27FC236}">
                    <a16:creationId xmlns:a16="http://schemas.microsoft.com/office/drawing/2014/main" id="{93022B88-5240-1AB6-758F-E6EC883409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65" y="4228"/>
                <a:ext cx="45" cy="94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0224" name="Freeform 32">
                <a:extLst>
                  <a:ext uri="{FF2B5EF4-FFF2-40B4-BE49-F238E27FC236}">
                    <a16:creationId xmlns:a16="http://schemas.microsoft.com/office/drawing/2014/main" id="{3BF6A2DA-0A42-67E9-CA48-19D8E72DF7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73" y="4003"/>
                <a:ext cx="232" cy="230"/>
              </a:xfrm>
              <a:custGeom>
                <a:avLst/>
                <a:gdLst>
                  <a:gd name="T0" fmla="*/ 232 w 232"/>
                  <a:gd name="T1" fmla="*/ 230 h 230"/>
                  <a:gd name="T2" fmla="*/ 115 w 232"/>
                  <a:gd name="T3" fmla="*/ 0 h 230"/>
                  <a:gd name="T4" fmla="*/ 0 w 232"/>
                  <a:gd name="T5" fmla="*/ 230 h 230"/>
                  <a:gd name="T6" fmla="*/ 232 w 232"/>
                  <a:gd name="T7" fmla="*/ 23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2" h="230">
                    <a:moveTo>
                      <a:pt x="232" y="230"/>
                    </a:moveTo>
                    <a:lnTo>
                      <a:pt x="115" y="0"/>
                    </a:lnTo>
                    <a:lnTo>
                      <a:pt x="0" y="230"/>
                    </a:lnTo>
                    <a:lnTo>
                      <a:pt x="232" y="23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0225" name="Freeform 33">
                <a:extLst>
                  <a:ext uri="{FF2B5EF4-FFF2-40B4-BE49-F238E27FC236}">
                    <a16:creationId xmlns:a16="http://schemas.microsoft.com/office/drawing/2014/main" id="{03B4CDE6-A59A-192A-548B-E6E960CEA2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70" y="5168"/>
                <a:ext cx="233" cy="230"/>
              </a:xfrm>
              <a:custGeom>
                <a:avLst/>
                <a:gdLst>
                  <a:gd name="T0" fmla="*/ 0 w 233"/>
                  <a:gd name="T1" fmla="*/ 0 h 230"/>
                  <a:gd name="T2" fmla="*/ 118 w 233"/>
                  <a:gd name="T3" fmla="*/ 230 h 230"/>
                  <a:gd name="T4" fmla="*/ 233 w 233"/>
                  <a:gd name="T5" fmla="*/ 0 h 230"/>
                  <a:gd name="T6" fmla="*/ 0 w 233"/>
                  <a:gd name="T7" fmla="*/ 0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30">
                    <a:moveTo>
                      <a:pt x="0" y="0"/>
                    </a:moveTo>
                    <a:lnTo>
                      <a:pt x="118" y="230"/>
                    </a:lnTo>
                    <a:lnTo>
                      <a:pt x="233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0226" name="Group 34">
              <a:extLst>
                <a:ext uri="{FF2B5EF4-FFF2-40B4-BE49-F238E27FC236}">
                  <a16:creationId xmlns:a16="http://schemas.microsoft.com/office/drawing/2014/main" id="{440B1C38-2625-31AF-DA2D-F1E1B1F0FE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05" y="3775"/>
              <a:ext cx="325" cy="683"/>
              <a:chOff x="8305" y="3775"/>
              <a:chExt cx="325" cy="683"/>
            </a:xfrm>
          </p:grpSpPr>
          <p:sp>
            <p:nvSpPr>
              <p:cNvPr id="520227" name="Freeform 35">
                <a:extLst>
                  <a:ext uri="{FF2B5EF4-FFF2-40B4-BE49-F238E27FC236}">
                    <a16:creationId xmlns:a16="http://schemas.microsoft.com/office/drawing/2014/main" id="{07771649-93EA-8E7B-38F4-A8C7BDFDA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93" y="3975"/>
                <a:ext cx="152" cy="285"/>
              </a:xfrm>
              <a:custGeom>
                <a:avLst/>
                <a:gdLst>
                  <a:gd name="T0" fmla="*/ 152 w 152"/>
                  <a:gd name="T1" fmla="*/ 18 h 285"/>
                  <a:gd name="T2" fmla="*/ 110 w 152"/>
                  <a:gd name="T3" fmla="*/ 0 h 285"/>
                  <a:gd name="T4" fmla="*/ 0 w 152"/>
                  <a:gd name="T5" fmla="*/ 268 h 285"/>
                  <a:gd name="T6" fmla="*/ 42 w 152"/>
                  <a:gd name="T7" fmla="*/ 285 h 285"/>
                  <a:gd name="T8" fmla="*/ 152 w 152"/>
                  <a:gd name="T9" fmla="*/ 18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285">
                    <a:moveTo>
                      <a:pt x="152" y="18"/>
                    </a:moveTo>
                    <a:lnTo>
                      <a:pt x="110" y="0"/>
                    </a:lnTo>
                    <a:lnTo>
                      <a:pt x="0" y="268"/>
                    </a:lnTo>
                    <a:lnTo>
                      <a:pt x="42" y="285"/>
                    </a:lnTo>
                    <a:lnTo>
                      <a:pt x="152" y="1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0228" name="Freeform 36">
                <a:extLst>
                  <a:ext uri="{FF2B5EF4-FFF2-40B4-BE49-F238E27FC236}">
                    <a16:creationId xmlns:a16="http://schemas.microsoft.com/office/drawing/2014/main" id="{9281C56E-D03F-ABB2-C786-5F80922898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8" y="3775"/>
                <a:ext cx="212" cy="258"/>
              </a:xfrm>
              <a:custGeom>
                <a:avLst/>
                <a:gdLst>
                  <a:gd name="T0" fmla="*/ 212 w 212"/>
                  <a:gd name="T1" fmla="*/ 258 h 258"/>
                  <a:gd name="T2" fmla="*/ 195 w 212"/>
                  <a:gd name="T3" fmla="*/ 0 h 258"/>
                  <a:gd name="T4" fmla="*/ 0 w 212"/>
                  <a:gd name="T5" fmla="*/ 168 h 258"/>
                  <a:gd name="T6" fmla="*/ 212 w 212"/>
                  <a:gd name="T7" fmla="*/ 258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" h="258">
                    <a:moveTo>
                      <a:pt x="212" y="258"/>
                    </a:moveTo>
                    <a:lnTo>
                      <a:pt x="195" y="0"/>
                    </a:lnTo>
                    <a:lnTo>
                      <a:pt x="0" y="168"/>
                    </a:lnTo>
                    <a:lnTo>
                      <a:pt x="212" y="25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0229" name="Freeform 37">
                <a:extLst>
                  <a:ext uri="{FF2B5EF4-FFF2-40B4-BE49-F238E27FC236}">
                    <a16:creationId xmlns:a16="http://schemas.microsoft.com/office/drawing/2014/main" id="{4AF21C4E-899E-9E76-E4A3-432343DA30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05" y="4200"/>
                <a:ext cx="213" cy="258"/>
              </a:xfrm>
              <a:custGeom>
                <a:avLst/>
                <a:gdLst>
                  <a:gd name="T0" fmla="*/ 0 w 213"/>
                  <a:gd name="T1" fmla="*/ 0 h 258"/>
                  <a:gd name="T2" fmla="*/ 18 w 213"/>
                  <a:gd name="T3" fmla="*/ 258 h 258"/>
                  <a:gd name="T4" fmla="*/ 213 w 213"/>
                  <a:gd name="T5" fmla="*/ 90 h 258"/>
                  <a:gd name="T6" fmla="*/ 0 w 213"/>
                  <a:gd name="T7" fmla="*/ 0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3" h="258">
                    <a:moveTo>
                      <a:pt x="0" y="0"/>
                    </a:moveTo>
                    <a:lnTo>
                      <a:pt x="18" y="258"/>
                    </a:lnTo>
                    <a:lnTo>
                      <a:pt x="213" y="9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20230" name="Group 38">
              <a:extLst>
                <a:ext uri="{FF2B5EF4-FFF2-40B4-BE49-F238E27FC236}">
                  <a16:creationId xmlns:a16="http://schemas.microsoft.com/office/drawing/2014/main" id="{91B927C9-AE42-C874-313E-953C798C49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498" y="3775"/>
              <a:ext cx="320" cy="683"/>
              <a:chOff x="9498" y="3775"/>
              <a:chExt cx="320" cy="683"/>
            </a:xfrm>
          </p:grpSpPr>
          <p:sp>
            <p:nvSpPr>
              <p:cNvPr id="520231" name="Freeform 39">
                <a:extLst>
                  <a:ext uri="{FF2B5EF4-FFF2-40B4-BE49-F238E27FC236}">
                    <a16:creationId xmlns:a16="http://schemas.microsoft.com/office/drawing/2014/main" id="{A2D25C84-B55E-CD9B-BFC6-62CEB9CB87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583" y="3975"/>
                <a:ext cx="152" cy="285"/>
              </a:xfrm>
              <a:custGeom>
                <a:avLst/>
                <a:gdLst>
                  <a:gd name="T0" fmla="*/ 42 w 152"/>
                  <a:gd name="T1" fmla="*/ 0 h 285"/>
                  <a:gd name="T2" fmla="*/ 0 w 152"/>
                  <a:gd name="T3" fmla="*/ 18 h 285"/>
                  <a:gd name="T4" fmla="*/ 110 w 152"/>
                  <a:gd name="T5" fmla="*/ 285 h 285"/>
                  <a:gd name="T6" fmla="*/ 152 w 152"/>
                  <a:gd name="T7" fmla="*/ 268 h 285"/>
                  <a:gd name="T8" fmla="*/ 42 w 152"/>
                  <a:gd name="T9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2" h="285">
                    <a:moveTo>
                      <a:pt x="42" y="0"/>
                    </a:moveTo>
                    <a:lnTo>
                      <a:pt x="0" y="18"/>
                    </a:lnTo>
                    <a:lnTo>
                      <a:pt x="110" y="285"/>
                    </a:lnTo>
                    <a:lnTo>
                      <a:pt x="152" y="268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0232" name="Freeform 40">
                <a:extLst>
                  <a:ext uri="{FF2B5EF4-FFF2-40B4-BE49-F238E27FC236}">
                    <a16:creationId xmlns:a16="http://schemas.microsoft.com/office/drawing/2014/main" id="{D546E857-DBF5-8AA0-2CFC-16D334EF0C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98" y="3775"/>
                <a:ext cx="212" cy="258"/>
              </a:xfrm>
              <a:custGeom>
                <a:avLst/>
                <a:gdLst>
                  <a:gd name="T0" fmla="*/ 212 w 212"/>
                  <a:gd name="T1" fmla="*/ 165 h 258"/>
                  <a:gd name="T2" fmla="*/ 15 w 212"/>
                  <a:gd name="T3" fmla="*/ 0 h 258"/>
                  <a:gd name="T4" fmla="*/ 0 w 212"/>
                  <a:gd name="T5" fmla="*/ 258 h 258"/>
                  <a:gd name="T6" fmla="*/ 212 w 212"/>
                  <a:gd name="T7" fmla="*/ 165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2" h="258">
                    <a:moveTo>
                      <a:pt x="212" y="165"/>
                    </a:moveTo>
                    <a:lnTo>
                      <a:pt x="15" y="0"/>
                    </a:lnTo>
                    <a:lnTo>
                      <a:pt x="0" y="258"/>
                    </a:lnTo>
                    <a:lnTo>
                      <a:pt x="212" y="16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20233" name="Freeform 41">
                <a:extLst>
                  <a:ext uri="{FF2B5EF4-FFF2-40B4-BE49-F238E27FC236}">
                    <a16:creationId xmlns:a16="http://schemas.microsoft.com/office/drawing/2014/main" id="{842BEB5F-6187-C416-863B-A101C79BB5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605" y="4200"/>
                <a:ext cx="213" cy="258"/>
              </a:xfrm>
              <a:custGeom>
                <a:avLst/>
                <a:gdLst>
                  <a:gd name="T0" fmla="*/ 0 w 213"/>
                  <a:gd name="T1" fmla="*/ 93 h 258"/>
                  <a:gd name="T2" fmla="*/ 198 w 213"/>
                  <a:gd name="T3" fmla="*/ 258 h 258"/>
                  <a:gd name="T4" fmla="*/ 213 w 213"/>
                  <a:gd name="T5" fmla="*/ 0 h 258"/>
                  <a:gd name="T6" fmla="*/ 0 w 213"/>
                  <a:gd name="T7" fmla="*/ 93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3" h="258">
                    <a:moveTo>
                      <a:pt x="0" y="93"/>
                    </a:moveTo>
                    <a:lnTo>
                      <a:pt x="198" y="258"/>
                    </a:lnTo>
                    <a:lnTo>
                      <a:pt x="213" y="0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520234" name="Text Box 42">
            <a:extLst>
              <a:ext uri="{FF2B5EF4-FFF2-40B4-BE49-F238E27FC236}">
                <a16:creationId xmlns:a16="http://schemas.microsoft.com/office/drawing/2014/main" id="{73BDECC8-862D-41CA-2956-05E6D29387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16.2-9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7440</TotalTime>
  <Words>1233</Words>
  <Application>Microsoft Office PowerPoint</Application>
  <PresentationFormat>On-screen Show (4:3)</PresentationFormat>
  <Paragraphs>216</Paragraphs>
  <Slides>20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Times New Roman</vt:lpstr>
      <vt:lpstr>Arial</vt:lpstr>
      <vt:lpstr>Symbol</vt:lpstr>
      <vt:lpstr>Copperplate Gothic Bold</vt:lpstr>
      <vt:lpstr>Batang</vt:lpstr>
      <vt:lpstr>Comic Sans MS</vt:lpstr>
      <vt:lpstr>WP TypographicSymbols</vt:lpstr>
      <vt:lpstr>JPMorgan</vt:lpstr>
      <vt:lpstr>Microsoft Word Picture</vt:lpstr>
      <vt:lpstr>PowerPoint Presentation</vt:lpstr>
      <vt:lpstr>Objectives</vt:lpstr>
      <vt:lpstr>Reviews’ Purpose</vt:lpstr>
      <vt:lpstr>Constructive Reviews</vt:lpstr>
      <vt:lpstr>Operating Reviews vs. Written Reports</vt:lpstr>
      <vt:lpstr>Review Types</vt:lpstr>
      <vt:lpstr>Reviews – Who &amp; How Often</vt:lpstr>
      <vt:lpstr>Strategic Review</vt:lpstr>
      <vt:lpstr>Operating Plan Reviews</vt:lpstr>
      <vt:lpstr>AOP Review Focus</vt:lpstr>
      <vt:lpstr>Business-Related Questions</vt:lpstr>
      <vt:lpstr>People-Related Questions</vt:lpstr>
      <vt:lpstr>Leadership System Questions</vt:lpstr>
      <vt:lpstr>Communicating with Data</vt:lpstr>
      <vt:lpstr>Communication Formats</vt:lpstr>
      <vt:lpstr>Improvement Project Reviews</vt:lpstr>
      <vt:lpstr>PowerPoint Presentation</vt:lpstr>
      <vt:lpstr>System Reviews</vt:lpstr>
      <vt:lpstr>Getting Reviews Wrong!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178</cp:revision>
  <cp:lastPrinted>1998-11-12T16:48:12Z</cp:lastPrinted>
  <dcterms:created xsi:type="dcterms:W3CDTF">1998-10-26T20:45:45Z</dcterms:created>
  <dcterms:modified xsi:type="dcterms:W3CDTF">2026-07-24T19:37:25Z</dcterms:modified>
</cp:coreProperties>
</file>