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8" r:id="rId3"/>
    <p:sldId id="257" r:id="rId4"/>
    <p:sldId id="259" r:id="rId5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1DCB140-70FD-200D-4820-88597B66188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F7D72799-D265-CD32-0F57-839260514F0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BE7E9BE-F3C9-98FD-1516-70BCFCE872B5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192F3456-57C8-857B-4F16-8802555BD662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9B17A378-D323-4EB4-BD25-5BE85FF59BC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6712324-B10E-3403-B571-A3C00E1FE970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A80AE3AB-E5EA-7136-5ED3-7FDB9203CE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51B73C60-7177-9271-87E9-8010BF2A565B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4DD821F9-9010-6DB8-0E41-E946B2C0DA3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41511E36-28E2-58CA-A005-CA69A9C3F0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365BEA82-D612-4C4C-90B4-5233C338066B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B3EB60B-4A88-33F1-CE9F-5344A8D418E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E3E6F569-B4B9-6B25-CB5F-FD6546CAE8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86D008CC-BE3D-64F4-2C9E-403FE10B053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71F11C64-4224-6007-349C-06426A31CB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0E890-78DA-8167-FB75-EEB16BE619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3D0AB81-FE49-30BB-6E84-9FF72B5491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844553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2FEA7-4B42-12C1-06C6-3FD51B7AC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A753EF-EEF6-8786-C784-998E3911F8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7247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06EF64-3819-55D4-5742-0EEFDEAF8A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327A41-430A-F472-870C-9D342CF25E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71660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FA78EE-81D8-10DB-ED8F-A6A09DFD8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71E943-0910-CB5C-18EA-B6B4BE4DD6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99478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60ABC4-B4A1-2621-2456-6212FDBEB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F3BF1E-3769-B82E-B6FE-22CD1542D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3131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05347-F9BF-BB0B-54C5-1FD28691C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DD1A50-8CE0-1B65-2CBF-9C7D98C8E47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5D0777-264A-BFB2-C0BB-B534A79176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9775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10AE4-1EB1-D18F-D6AB-DC0E3CAA5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077FD8-883F-EF20-B950-3B2A78B04F2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92BCAD-0105-3C1D-D40B-74A3FE6F4D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0C66D0-18E2-1871-ED2B-57A762B923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D66D0F-DE4C-A335-C229-142EF0F9FC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7979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E2BA5-6AB1-2622-9998-01888FE790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54807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994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ACAF64-1403-C32D-3205-6E627007D8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2DCD5A-50B4-68A2-436C-0D94C9148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718D831-1934-4FAD-3B65-5EBEEEA332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30285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3D77E9-718D-A13C-3627-1C98EBA3C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28AE01F-1992-28EB-5FA5-513227E68B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98345E-8065-5107-31D4-24A707AFDF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5586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15334AE-92CA-FF00-BAB2-A089C3C2F9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8FA5EC8-A05B-C3AF-EC9F-7B1CD060BA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129A99CD-DB13-EAFC-1128-3B57C9A4E273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4265B4B8-15AF-19D9-3048-01BC76ADCD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784CD3DD-405A-2BD4-3406-6FCA279A6ED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59E72437-ECF0-4E16-A9A9-D093FBC33286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F63A4886-AF53-0BA4-7270-C9F1EBA31C2A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3A947AC3-12B1-E64C-E728-B6274D5440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384E0622-A1F2-E1EF-8319-A77CD9B3CE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E9252BE4-478A-5B4E-ECC5-79C980842E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9B00EDA9-577D-EA84-DE4B-DA77392E17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51D31488-E2EF-CD62-D54B-E40C117C30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6CA7D56A-3556-3AC8-FE2D-63BEFDC81A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753D47D6-4D1B-9511-BD51-ED28E5337B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70215C67-5124-ED66-A1CC-2FD80985AF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8FFCF35C-23AB-3712-8602-1E0AE51F1E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FA38D6CD-91E4-BDE4-DE23-A92A9656B3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A7D88CEF-2CA8-A812-BB80-92AC47D83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D4966945-31EA-5699-1F06-B6802DF05F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80BF4B11-4FFD-EEB9-3AB6-324AB26301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EAF3CB18-D871-C056-120C-ADBEF6346E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C032010C-3D69-D720-D242-04E1CB10EF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B9153D8B-B77F-AF58-084B-DB07D8C386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DA25508F-A8B7-979F-734D-502097B01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FCE1DBE8-D9F3-77FC-71D1-BD5704FC5E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BF0D2228-628F-641B-7722-AC9D2DB343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913F4D9A-EAC0-6FDE-D6FF-9F8FABF9D5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644C2DF6-29E9-478F-F929-CBA4A0E515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C7ADD5EF-5C7A-E48B-DA1A-5E1A0191B9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DA9A3D6E-3343-D7C0-2F93-B12425A335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796B3860-00B5-3035-43C7-2D6800DD99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392C5B8A-3C17-609B-99E6-939D6A12B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32AAD906-49F1-9377-B45F-898D07ACF6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1FC2A922-53F5-EBDC-ED0A-4B7E5A9FE5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A7455108-6623-CA43-5DEE-796483520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3CA84D12-116D-A18C-17C5-95EC601812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6FC471CB-CE23-4344-E3DC-5DF0099F98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C9B5EEC1-1207-7B10-2E9F-D8092036F8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A9DB658A-307D-9C43-0A6F-AC229C68D1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9DE2EFBD-099D-4BEE-D9B1-29D34E5D7E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6AA5FD99-17FC-FE7C-64DE-54E4332C10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6594A08A-3C2D-FE7C-DDB4-0374C52556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38DB837A-6677-AB46-0E5E-59B3CE5622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61F12C98-CB77-B8A6-94F6-FF13AB8F52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39565845-ADC6-3C0C-945F-FF03D447E3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D2486AD3-FD0B-35E3-48E3-DD0FA8D3C0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E6B17241-B046-1655-4701-AC688E1A4D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FA81BF92-4EBF-F7A9-AA4C-6EB2C65AD7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7716E64A-1B35-883E-4167-A760A26FA7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B3523D53-A985-58EB-26E1-43DDC6690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13CDC259-3645-9C3F-5BDC-77567559B5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6A78C25E-9B63-29F8-55CA-A48892A72A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95223C80-0BF4-5FE0-09D3-173DB0C075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27D61227-668F-196F-5DDC-97BF32CE0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BDBD7370-6C23-B5FD-8197-6FA5CBB539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F208ED0D-F9AE-ACA5-EF16-4DD894482C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24648A11-3C09-537A-B6FF-13B43F97C6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8B65A2DF-532D-3FCC-2BD1-B316EAC621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66DF59CA-1592-98F6-9562-C188B8EEBB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5F3F7B55-C537-390E-B6DB-63C9B4C59F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40738DCA-1683-1165-8C6E-12AA9E589B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357F7736-6D8E-7A9D-8DD8-39E414744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E7F91E18-D7DA-E4BE-9D49-89260159BD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BF3CCBE3-B394-6D42-5316-766BB7E6A4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79E03185-961F-3F55-B8AF-D0FC01852B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6C355BAD-89DE-A0B0-1D04-DC9F348D80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38468003-01AA-232D-5A4C-F214D83C08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055711CE-2239-047D-535D-FBDF73C289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6987A96D-A5DF-6ABB-7355-FDC5221408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FFF75974-7DD8-CA15-D11A-3B9070C5FA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7C0F5FA0-4866-BAE4-BCC6-FA8A2943BD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0A08ACAA-575B-F4ED-60C3-253B7BE480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F090634B-5A22-D87A-D5E6-A78036B4F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AD73F68A-55A3-FC65-1DC7-DE1F389799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D8B67A4B-EF34-093E-5A46-15C4DCAEC5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84A8007F-96C1-6A09-6223-75357AD007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717918DE-912B-33A9-D1E6-AF4CF50D7A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74380F7A-83D7-5AC7-0367-ACBC48D0FF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5CBB87E8-358F-3EBF-B6B3-0E0E62BA71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8F53D575-78F6-416C-47FE-7FB35D846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51F5BA21-DECD-3EF8-7929-991F41A572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D1337F82-67DA-A3F8-5445-28947D76A7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3396E2E2-F1B7-A35B-1387-2E018EC7D5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12709315-2C3E-56B5-9DDC-A482500032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D6C0F1F2-74A5-07CA-CEAE-D6A1AD8728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5C5C3762-526F-BE3D-F4AD-B3A9D8F592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F9220042-7F00-818C-05EC-256BEA6035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49BB1F88-61E0-9FEB-7A95-82AFD35801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105E0155-66ED-0D7D-17BA-900C8EDF53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2A7A1EDC-7A3D-B25C-9E32-6ACA0903B3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BC54E302-5FFA-3E2C-EBFF-74D7051750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DD9CAEE2-AA86-B054-E24B-DF5E5FDBAE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06E029BA-3D84-269F-F94A-0E571A740A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505E492C-54FE-57E5-1CEA-5FAF6D5314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7E0B3062-D049-CAA8-F045-CF4A6AC1BB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4623422C-B039-04DA-AFF7-FB8628AE60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05B99286-13FF-6DCF-2618-382529AB32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1F24C41E-BB6B-861E-7F78-719A72488D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756AC4BA-DEDA-C71E-444D-0A22D7410C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6F95CAB9-AAD9-7E95-9798-ED0E09D5D6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660369ED-E72B-82A2-C660-FCE47250D2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BA644252-6FB8-EE5D-EDD0-E23D91756F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DEACF5D9-5965-2474-5A0B-555FB77867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CBCE988F-F97C-3DF6-C336-7CF5203A15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54FFCA0B-4FA3-9383-4F8C-D6307E440A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21696CA5-C8B3-FD8B-FBD7-B4AD25C544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5B9956EB-621B-DBEF-33EB-48D9A5D796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F1C398B5-0ACA-9ACE-34CE-C373DD7404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4390B295-74BD-EE35-AB7C-DD3D3839F2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3C9BC9AA-6CB1-1D61-CD35-662C673A1A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D854BC6B-69AB-4D6D-D53C-2C057FA084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8576155F-D909-0ABE-F75B-4F3A90CA9A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916623B3-C8FD-A5DD-0658-82BEFC8B81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E456445E-E3EC-8D89-FB51-8C5D513E33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177086A3-D5E6-267A-EE80-8C143CB4DF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8E2BF682-8F55-CD0F-D007-F9BA4953DC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4759A396-C90C-ADD9-2D3B-09F5F1C5F7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67155EBD-1CC4-7C72-0203-F184F362E6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B1705E9B-7914-D0C5-E407-1E8BF9DEB3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1C9A64BE-47E1-03E4-F2E9-644FF06371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CFF87F9D-C696-C161-390E-848C565AA3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3875EFA7-3CE5-51E7-1F87-305C535155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3FAF713F-3E78-08B9-BB65-98A9615CE7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BF15E580-1F77-36D6-17FB-A3AF96163F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18530B6F-F7EE-60F0-B5FA-7DCA744B35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2036EAC7-1BEE-BD70-A3A1-ECABF29FA4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388DF4D3-E30C-ACC4-0415-824C7DFBB6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3AF6BD0A-B281-F9E9-9028-F7BCA3C6BF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636D02B8-C383-A519-EB16-1C08D63585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EE7020C9-5245-53E4-8E27-F2FE8F35CF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EADEC813-506C-647D-E2A7-82BF28BE56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3D34D763-707B-0331-97E3-72D1ECE686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0AE1F2CF-8F16-E7D8-CC70-59E24C3307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069B9489-4D0B-54C2-FDE4-8CFA32C051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435CD453-2448-23F4-206F-48A0560B1B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D262E11D-460C-C792-7333-4AE85DE202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4911AB1D-C12E-8B6D-E34F-AA6005499B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12321AD6-5092-4E8B-406F-77FD24E946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9F634D74-3046-5D66-CA4C-51BAA359D1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B907EFC8-0BCE-3781-BC81-761160B5E2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43637E7F-23D7-1BDC-4E4E-D6A95910E2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569BD101-AE10-90A2-F722-D071F24048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5A577029-34E4-E5CE-5DE4-D319D07B09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A0FC8E74-7248-B5F0-208A-49D51E5543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EDC8CB5C-7DDE-831D-4C89-B9346C56D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24F4D722-0FA2-8186-47AD-FF070C74F0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37ED59FD-C946-B298-BA5F-F42EEB6C7B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DCD8C365-0315-5F2B-FB0F-CA310F1CF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A12F7101-0EDE-5C0A-79D2-8E175356C9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87400681-2E3E-7AB4-A028-EF4D2FF7E9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E1935DD9-79EB-7181-A302-406EE9D3DF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C8943816-4A18-C4A3-74D4-F8E14F8DDA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541C09E7-7B3E-5772-F541-31600DA25C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200CBAA4-EAA3-5C7C-D82C-6B997845B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7788D627-5139-B701-D815-2F090B799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87BF40AF-1413-E52F-8AD9-16D83401E0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D61470EE-7059-9B1C-0246-F38B9AA89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42406118-8461-DBD0-40B0-ED6288FD85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6E097A78-9FBA-1655-34EB-8E9BF01DA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9B971797-33FC-7DF9-E8B2-F9EAD75B5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C87B37A3-78A4-8D7C-5603-E424A9B7B8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CAF41E1E-AE6D-2301-AD01-B7E276A36F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A358BEC3-A158-3872-33FE-F6194BF9C6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0EAB6F7F-F4BD-84DF-8698-B700714485C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44CF7E18-4CF1-94FA-CA32-72E201C4B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71008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2.4 Designing New Products &amp; Services</a:t>
            </a:r>
          </a:p>
        </p:txBody>
      </p:sp>
      <p:grpSp>
        <p:nvGrpSpPr>
          <p:cNvPr id="4280" name="Group 184">
            <a:extLst>
              <a:ext uri="{FF2B5EF4-FFF2-40B4-BE49-F238E27FC236}">
                <a16:creationId xmlns:a16="http://schemas.microsoft.com/office/drawing/2014/main" id="{6269230B-9EDD-8201-0996-442F63E09ADD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81" name="Line 185">
              <a:extLst>
                <a:ext uri="{FF2B5EF4-FFF2-40B4-BE49-F238E27FC236}">
                  <a16:creationId xmlns:a16="http://schemas.microsoft.com/office/drawing/2014/main" id="{01F5C9C2-2DCB-7001-DEEF-2D97E2A79E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2" name="Rectangle 186">
              <a:extLst>
                <a:ext uri="{FF2B5EF4-FFF2-40B4-BE49-F238E27FC236}">
                  <a16:creationId xmlns:a16="http://schemas.microsoft.com/office/drawing/2014/main" id="{4F60590C-9393-5CE2-CE9A-796B49745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3" name="Picture 187">
              <a:extLst>
                <a:ext uri="{FF2B5EF4-FFF2-40B4-BE49-F238E27FC236}">
                  <a16:creationId xmlns:a16="http://schemas.microsoft.com/office/drawing/2014/main" id="{04CBFF00-6A87-B815-4ABF-3CA6554650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A46153D2-ECFD-56CC-A491-3BD2D3DBFA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12003" name="Rectangle 3">
            <a:extLst>
              <a:ext uri="{FF2B5EF4-FFF2-40B4-BE49-F238E27FC236}">
                <a16:creationId xmlns:a16="http://schemas.microsoft.com/office/drawing/2014/main" id="{EBCA1428-8C5F-4E82-AEBB-29712F75FB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recognize when a “design” or redesign opportunity exists</a:t>
            </a:r>
          </a:p>
          <a:p>
            <a:r>
              <a:rPr lang="en-US" altLang="en-US"/>
              <a:t>Be able to achieve a targeted sigma level for a new product or service design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0A02ADAF-4617-E139-ADF0-2B41E7A5FAF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DMEDVI</a:t>
            </a:r>
          </a:p>
        </p:txBody>
      </p:sp>
      <p:sp>
        <p:nvSpPr>
          <p:cNvPr id="441361" name="Rectangle 17">
            <a:extLst>
              <a:ext uri="{FF2B5EF4-FFF2-40B4-BE49-F238E27FC236}">
                <a16:creationId xmlns:a16="http://schemas.microsoft.com/office/drawing/2014/main" id="{355C8041-BD9D-098F-4367-718DD0B12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1200" y="6153150"/>
            <a:ext cx="1981200" cy="4762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62" name="Rectangle 18">
            <a:extLst>
              <a:ext uri="{FF2B5EF4-FFF2-40B4-BE49-F238E27FC236}">
                <a16:creationId xmlns:a16="http://schemas.microsoft.com/office/drawing/2014/main" id="{D67A85C1-D70E-6F73-C74E-E4F8CB809D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116138"/>
            <a:ext cx="1222375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Launch The</a:t>
            </a:r>
          </a:p>
          <a:p>
            <a:pPr eaLnBrk="1" hangingPunct="1"/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 Project</a:t>
            </a:r>
          </a:p>
          <a:p>
            <a:pPr eaLnBrk="1" hangingPunct="1"/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	</a:t>
            </a: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Define </a:t>
            </a:r>
          </a:p>
          <a:p>
            <a:pPr eaLnBrk="1" hangingPunct="1"/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Outcomes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Scope Project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Identify Stakeholders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Select Team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Determine Project </a:t>
            </a:r>
          </a:p>
          <a:p>
            <a:pPr eaLnBrk="1" hangingPunct="1"/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Approach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Create Project Plan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Define Project Controls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3" name="Rectangle 19">
            <a:extLst>
              <a:ext uri="{FF2B5EF4-FFF2-40B4-BE49-F238E27FC236}">
                <a16:creationId xmlns:a16="http://schemas.microsoft.com/office/drawing/2014/main" id="{0FA073B6-AB59-51A1-D37A-95D61AD3D4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2116138"/>
            <a:ext cx="1447800" cy="410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Identify Customers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Define State of Current Customer Knowledge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Develop &amp; Implement Customer Research Plan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Translate Customer Needs to Product/Service CTQ’s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Specify Targets, Tolerance Limits &amp; Sigma Targets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4" name="Rectangle 20">
            <a:extLst>
              <a:ext uri="{FF2B5EF4-FFF2-40B4-BE49-F238E27FC236}">
                <a16:creationId xmlns:a16="http://schemas.microsoft.com/office/drawing/2014/main" id="{052D894D-06A7-CADD-9AC7-2029708A9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0200" y="2116138"/>
            <a:ext cx="1447800" cy="319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Develop Product/ Service Necessary Functions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Develop Conceptual Product/ Service Designs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Develop High-Level Production Processes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Predict Capability &amp; Evaluate Gaps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5" name="Rectangle 21">
            <a:extLst>
              <a:ext uri="{FF2B5EF4-FFF2-40B4-BE49-F238E27FC236}">
                <a16:creationId xmlns:a16="http://schemas.microsoft.com/office/drawing/2014/main" id="{011C86A9-27D7-3746-1901-D84A386525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2925" y="2116138"/>
            <a:ext cx="1520825" cy="2827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Develop Detailed Product &amp; Service Designs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Develop Detailed Production Processes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Refine Capability &amp; Gap Evaluation, Perform Tradeoffs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Develop Process Control &amp; Validation Plans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6" name="Rectangle 22">
            <a:extLst>
              <a:ext uri="{FF2B5EF4-FFF2-40B4-BE49-F238E27FC236}">
                <a16:creationId xmlns:a16="http://schemas.microsoft.com/office/drawing/2014/main" id="{B4ECD69F-FB8E-7AC4-FB00-A996FFB5B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6613" y="2116138"/>
            <a:ext cx="1398587" cy="374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Build Pilot Processes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Validate Pilot Readiness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Perform Pilot Testing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Analyze Gaps, Determine Root Causes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Evaluate Scale-up Potential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Develop Implementation &amp; Transition Plans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7" name="Rectangle 23">
            <a:extLst>
              <a:ext uri="{FF2B5EF4-FFF2-40B4-BE49-F238E27FC236}">
                <a16:creationId xmlns:a16="http://schemas.microsoft.com/office/drawing/2014/main" id="{4EADF655-9E94-8909-B5FA-5A25B2CE5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5200" y="2116138"/>
            <a:ext cx="1504950" cy="300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Build Full-Scale Processes, Train Staff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Perform Start-up Testing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Analyze Gaps, Determine Root Causes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Transition to Process Owners</a:t>
            </a:r>
          </a:p>
          <a:p>
            <a:pPr eaLnBrk="1" hangingPunct="1"/>
            <a:endParaRPr lang="en-US" altLang="ko-KR" sz="1200" b="1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>
              <a:buSzPts val="1200"/>
              <a:buFont typeface="Arial" panose="020B0604020202020204" pitchFamily="34" charset="0"/>
              <a:buNone/>
            </a:pP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Evaluate &amp; Close Design Project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8" name="AutoShape 24">
            <a:extLst>
              <a:ext uri="{FF2B5EF4-FFF2-40B4-BE49-F238E27FC236}">
                <a16:creationId xmlns:a16="http://schemas.microsoft.com/office/drawing/2014/main" id="{F621D00A-0228-E6A3-41DC-69F0E7AEC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884238"/>
            <a:ext cx="1219200" cy="993775"/>
          </a:xfrm>
          <a:prstGeom prst="homePlate">
            <a:avLst>
              <a:gd name="adj" fmla="val 29393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Define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9" name="AutoShape 25">
            <a:extLst>
              <a:ext uri="{FF2B5EF4-FFF2-40B4-BE49-F238E27FC236}">
                <a16:creationId xmlns:a16="http://schemas.microsoft.com/office/drawing/2014/main" id="{B3FA321B-D607-B664-1648-90B313082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884238"/>
            <a:ext cx="1600200" cy="993775"/>
          </a:xfrm>
          <a:prstGeom prst="chevron">
            <a:avLst>
              <a:gd name="adj" fmla="val 29871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r>
              <a:rPr lang="en-US" altLang="en-US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 Measure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0" name="AutoShape 26">
            <a:extLst>
              <a:ext uri="{FF2B5EF4-FFF2-40B4-BE49-F238E27FC236}">
                <a16:creationId xmlns:a16="http://schemas.microsoft.com/office/drawing/2014/main" id="{9706A8EA-E4E6-6A59-8C61-9BDA5A3628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884238"/>
            <a:ext cx="1676400" cy="993775"/>
          </a:xfrm>
          <a:prstGeom prst="chevron">
            <a:avLst>
              <a:gd name="adj" fmla="val 29872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  Explore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1" name="AutoShape 27">
            <a:extLst>
              <a:ext uri="{FF2B5EF4-FFF2-40B4-BE49-F238E27FC236}">
                <a16:creationId xmlns:a16="http://schemas.microsoft.com/office/drawing/2014/main" id="{081D2208-8765-23E6-7626-CD088837FD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3050" y="884238"/>
            <a:ext cx="1781175" cy="993775"/>
          </a:xfrm>
          <a:prstGeom prst="chevron">
            <a:avLst>
              <a:gd name="adj" fmla="val 29125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  Design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2" name="AutoShape 28">
            <a:extLst>
              <a:ext uri="{FF2B5EF4-FFF2-40B4-BE49-F238E27FC236}">
                <a16:creationId xmlns:a16="http://schemas.microsoft.com/office/drawing/2014/main" id="{307B6526-A757-9028-5F65-8A281020B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884238"/>
            <a:ext cx="1524000" cy="993775"/>
          </a:xfrm>
          <a:prstGeom prst="chevron">
            <a:avLst>
              <a:gd name="adj" fmla="val 27796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/>
            <a:r>
              <a:rPr lang="en-US" altLang="en-US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  Validate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3" name="AutoShape 29">
            <a:extLst>
              <a:ext uri="{FF2B5EF4-FFF2-40B4-BE49-F238E27FC236}">
                <a16:creationId xmlns:a16="http://schemas.microsoft.com/office/drawing/2014/main" id="{56D25F31-E76D-039E-AE1E-64AB80BB2E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884238"/>
            <a:ext cx="1905000" cy="993775"/>
          </a:xfrm>
          <a:prstGeom prst="chevron">
            <a:avLst>
              <a:gd name="adj" fmla="val 29073"/>
            </a:avLst>
          </a:prstGeom>
          <a:solidFill>
            <a:srgbClr val="FF0000"/>
          </a:solidFill>
          <a:ln w="9525">
            <a:solidFill>
              <a:srgbClr val="FFFFFF"/>
            </a:solidFill>
            <a:miter lim="800000"/>
            <a:headEnd/>
            <a:tailEnd/>
          </a:ln>
          <a:effectLst>
            <a:outerShdw dist="107763" dir="2700000" algn="ctr" rotWithShape="0">
              <a:srgbClr val="000000"/>
            </a:outerShdw>
          </a:effectLst>
        </p:spPr>
        <p:txBody>
          <a:bodyPr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2000" b="1">
                <a:solidFill>
                  <a:srgbClr val="FFFF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     Implement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4" name="AutoShape 30">
            <a:extLst>
              <a:ext uri="{FF2B5EF4-FFF2-40B4-BE49-F238E27FC236}">
                <a16:creationId xmlns:a16="http://schemas.microsoft.com/office/drawing/2014/main" id="{3305F48E-85D6-2E07-8947-B03C0A988C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2213" y="1879600"/>
            <a:ext cx="319087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75" name="AutoShape 31">
            <a:extLst>
              <a:ext uri="{FF2B5EF4-FFF2-40B4-BE49-F238E27FC236}">
                <a16:creationId xmlns:a16="http://schemas.microsoft.com/office/drawing/2014/main" id="{B4E1CEBE-2247-BE80-9F9E-F083EFF6B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0475" y="1879600"/>
            <a:ext cx="319088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76" name="AutoShape 32">
            <a:extLst>
              <a:ext uri="{FF2B5EF4-FFF2-40B4-BE49-F238E27FC236}">
                <a16:creationId xmlns:a16="http://schemas.microsoft.com/office/drawing/2014/main" id="{40E064EE-DBFF-9619-6856-A4CA9249FE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113" y="1879600"/>
            <a:ext cx="319087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77" name="AutoShape 33">
            <a:extLst>
              <a:ext uri="{FF2B5EF4-FFF2-40B4-BE49-F238E27FC236}">
                <a16:creationId xmlns:a16="http://schemas.microsoft.com/office/drawing/2014/main" id="{AC12A5E0-4513-1CA0-36CB-016687C78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7675" y="1879600"/>
            <a:ext cx="319088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78" name="AutoShape 34">
            <a:extLst>
              <a:ext uri="{FF2B5EF4-FFF2-40B4-BE49-F238E27FC236}">
                <a16:creationId xmlns:a16="http://schemas.microsoft.com/office/drawing/2014/main" id="{3181409B-A574-7B5C-1B13-F47987DE8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8625" y="1879600"/>
            <a:ext cx="319088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79" name="AutoShape 35">
            <a:extLst>
              <a:ext uri="{FF2B5EF4-FFF2-40B4-BE49-F238E27FC236}">
                <a16:creationId xmlns:a16="http://schemas.microsoft.com/office/drawing/2014/main" id="{E32A41A2-03A7-ECD0-789A-92D4B329F9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9325" y="6265863"/>
            <a:ext cx="317500" cy="244475"/>
          </a:xfrm>
          <a:prstGeom prst="flowChartDecision">
            <a:avLst/>
          </a:prstGeom>
          <a:solidFill>
            <a:srgbClr val="0000F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80" name="Text Box 36">
            <a:extLst>
              <a:ext uri="{FF2B5EF4-FFF2-40B4-BE49-F238E27FC236}">
                <a16:creationId xmlns:a16="http://schemas.microsoft.com/office/drawing/2014/main" id="{78ED06CB-898F-96CD-817B-5810A4FDA7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4925" y="6272213"/>
            <a:ext cx="1311275" cy="23812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- Design Review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1" name="Text Box 37">
            <a:extLst>
              <a:ext uri="{FF2B5EF4-FFF2-40B4-BE49-F238E27FC236}">
                <a16:creationId xmlns:a16="http://schemas.microsoft.com/office/drawing/2014/main" id="{0CD2E3B2-CF52-474B-9A34-46A57A696A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0" y="5562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2.4-5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11606FD7-8F9B-FDA0-CF64-3A7B48DE32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13027" name="Rectangle 3">
            <a:extLst>
              <a:ext uri="{FF2B5EF4-FFF2-40B4-BE49-F238E27FC236}">
                <a16:creationId xmlns:a16="http://schemas.microsoft.com/office/drawing/2014/main" id="{C833EC7B-2BEF-2B4A-B6A9-04B6D6F53AC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Obtain a copy of your company’s New Product (or Service) Development Process.  Map this process to the DMEDVI methodology – what are the gaps? 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7400</TotalTime>
  <Words>238</Words>
  <Application>Microsoft Office PowerPoint</Application>
  <PresentationFormat>On-screen Show (4:3)</PresentationFormat>
  <Paragraphs>84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Times New Roman</vt:lpstr>
      <vt:lpstr>Arial</vt:lpstr>
      <vt:lpstr>Symbol</vt:lpstr>
      <vt:lpstr>Copperplate Gothic Bold</vt:lpstr>
      <vt:lpstr>Batang</vt:lpstr>
      <vt:lpstr>JPMorgan</vt:lpstr>
      <vt:lpstr>PowerPoint Presentation</vt:lpstr>
      <vt:lpstr>Objectives</vt:lpstr>
      <vt:lpstr>DMEDVI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159</cp:revision>
  <cp:lastPrinted>1998-11-12T16:48:12Z</cp:lastPrinted>
  <dcterms:created xsi:type="dcterms:W3CDTF">1998-10-26T20:45:45Z</dcterms:created>
  <dcterms:modified xsi:type="dcterms:W3CDTF">2026-07-24T18:10:20Z</dcterms:modified>
</cp:coreProperties>
</file>