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5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33" autoAdjust="0"/>
  </p:normalViewPr>
  <p:slideViewPr>
    <p:cSldViewPr>
      <p:cViewPr varScale="1">
        <p:scale>
          <a:sx n="101" d="100"/>
          <a:sy n="101" d="100"/>
        </p:scale>
        <p:origin x="183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AD86849-9CBA-5910-B8F1-EF81ACE02E1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84988BC-9208-A9B4-7C03-5E17D026B8C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6046B9F-23CE-4239-5E52-5AB3B956028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E6C868A9-3D6B-D1F7-97D8-6E9323936DA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19DAAAD-DCFD-4BED-8D73-71C6308C9F6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96D9A4B-D646-0FAB-DB08-1A9E0D5D374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71B6676-5516-27E9-090F-E50EA0C0A30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719FEB92-7788-A077-9A56-7B2432137A7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73FE8604-C6EF-7180-AFC1-3AF1C17713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8BB3A74E-2DE2-F177-A8BE-480F83F46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E8F7505E-845A-4654-9D71-D88C170E6984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005C284-83FF-47CB-FB86-C996F2C8A3F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7BAA484-A38C-0255-A260-49CCC92C05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C4433C0C-EDFC-419E-C60D-055709C12AE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69A4CBEA-F843-3B63-19C4-0B55CD36D48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60C0E-B123-CE98-9CD9-DEDB22844C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BAA6D7-61E0-6514-3A35-CC628532E6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0848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048103-AE27-1C01-2BEB-1A2B64AD04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1073C7-0CC6-0A23-6B19-DF7652F10B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19869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B78731F-7E8B-3AE4-88B3-AE048DB3E9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A58FDE-920D-C576-71B9-0EB378020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80171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F44E6-B9A1-0ED0-EB13-E7CCDBB4F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3D3D6E-9E9E-DBF8-7B24-839F46F346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33248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516603-F19D-1CFD-B5E5-8EC4D4CBCC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E879C6-58AA-E520-01C8-B4790856EA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1154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53B8E6-8E2B-A695-74D4-345BB93E0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EB876-A2DD-B44A-87B1-E97D7A24E2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C204C4-E661-FE8F-B141-EAEDD05463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28837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0F9572-8604-2699-5C12-604D11DFC5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EACCF3-AACC-E944-70A8-7950138DF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732A5D-D325-AD7D-6D1F-B2D4C52DE4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BD01E4-28A7-9F16-705D-FFB44AF0C9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F73A493-A986-1FDE-C8E0-BB92B17161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81794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55B00-3276-F131-5623-F795A78A7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39173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7197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E8ABF-7F0E-987F-7B29-BAC43A7D7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6D480C-DC42-3CA3-B992-7692AD0FF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4CC19A-BAFA-665E-03EA-E5E1B3C66B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5658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6E891-B880-FA5A-8DDA-31A3A8E09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A8367F-51D0-0C9E-5D7D-94D82690904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A743276-6CA0-7223-6FC0-73D7833CA8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0474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7FC6ED35-6985-F291-A937-3730FE85EB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F2A9293-FEE2-D34F-24ED-5EE4E76E0C5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0D9D0A9-303D-45DE-10D9-5931EE2D69E5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1B1DF2D-1939-11CB-D72D-EBD9ADCCE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5ADBB204-C958-29F6-12DE-138DE51044D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F9DBF926-1DC3-4353-AF46-61B36824F9AC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60ECE067-F40F-8026-1F6F-8CDBCCBCF930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AC98F51F-734F-AD00-36A1-7D51547B88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E012F32C-1A24-A6F1-C082-59683DA166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0BDFD504-320D-FF4A-3C31-3F23AF466C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C1C3D4FA-C465-F5B4-7B2E-131BD222A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6DD7C115-3A20-C631-27E3-35D2F3F7E3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F3B0979B-86E4-8843-AC42-6346F4CAFD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2604CC5C-02B4-5DE6-A716-442013F5D9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04E778FD-F74B-9AC0-D853-801BFB7173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464B0048-C598-BA4F-67AE-0A6C1FA08E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F2231ECD-BF2D-D7E5-A01B-9C36560445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702C870D-A935-5592-DB0F-2F72C57D95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1FB33517-BB84-718A-9E9D-A6EEDBDDA9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7BB7B3A2-FD82-FDF0-69EE-F153228464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8F68F4CB-6551-B5D3-2742-3BF854823C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5E83F070-F5F1-0603-5395-403419CB5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E6E5C8B6-B5EC-4427-03C5-0A417CAF0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A1C166CE-7119-9FAB-B5AC-2D284E1154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A58FCF3D-19F9-3F4B-CA81-521767FED1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6A83C071-7DF4-3ADE-4D8E-7DF37195A0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8CB79443-FB2A-7874-F520-8C80E380D0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A7069B2D-A67D-4E7E-656E-B96BD557E6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B976054D-8719-3A99-DB61-16B777E453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BE146234-594D-F28F-8E8A-E0F86226D4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07DC4A10-EA0B-1066-0A5B-D18A1C57E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6BA413DA-78B5-3DD6-75B9-F94B44299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770BF257-48B4-629B-750A-C8CF3310EC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726A20C7-1D72-32D9-B1F7-7F9B82DDF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EF8EB4DF-3591-7F2B-8BE7-C08D9231F5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333C7762-31C2-3F5F-83A1-2E1C62C391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A69E600F-832C-F6F1-02B7-409C3D0F1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BBD454D6-908F-0F4C-66E2-329B479F53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CBD4B376-E6FB-C220-2898-9AD339467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024293E6-B691-2B18-9DB7-08E686F4E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0DE7C856-360F-FDB8-993B-1FB668F752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D5284540-872A-4357-E9D0-E6BC1A04F8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02A67146-0453-AAD5-B80D-82C391C8B2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8F1919FB-24F8-6A7D-E50C-3FC6EB349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5849A7D3-B024-66A8-4448-CA6666B43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16FEA8F9-BE7B-0CE1-4113-57C551DF1D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69DC7399-276B-0AEB-4190-48E60DD9E5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9C2BDD5E-9926-2665-564E-E63FAA4E9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C39131AE-8E37-D60B-F802-4A31FF541A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9E56889C-F1DC-1354-9D0F-0EBD76E06C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7CFFB419-7148-1FE7-0671-A631D2204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27E776C3-FF11-72A6-703B-9783999F92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B0FF3971-44D8-E533-0DD5-210A6A787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F7C2A9B7-D76F-78A8-30A4-4D873DF78F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552F230C-003D-B28D-F3F7-56776E984C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1AEBE7D8-615D-B9BE-C2EF-C34139791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C46DEE07-252F-7343-CF4D-16C38D8548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3A5F2875-C1FA-C33C-6652-F3E76021F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47B9DD8B-AC0E-99A3-D7BF-07AEC58D5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9678E6BE-8EA1-2BFB-A4EC-F90D85DB8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2DAAA9D7-C9FB-3D65-43AE-84985677FE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36459AFE-CEE5-E0C0-8906-E3E6BBC2DF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16AD1751-D046-B5CE-2D24-4E32F23394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470EA079-3E2E-BE76-CD11-C957AEA59A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1B730E33-C37D-9C23-9053-C806ECBC38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248E5DB8-27B5-7274-36F4-01937CA2B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06251126-83D3-D9BF-58A9-32AA2D36D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55906D9A-C5F4-B8DF-5AE7-76021DA054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A219A547-60CE-9FE9-0030-CFDB078CAC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E82E196E-6C31-733C-7B25-F40CB92CE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C4AF395C-6198-1841-F4C4-9F9456F80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937DE8E4-8CFF-A51E-D980-F9B9E6ED7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411A3DB0-F4FC-A7AB-A675-BD9D5B919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99D4D7A6-58FA-5175-F19A-360230C3FC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CDE46777-8B69-1BC6-A977-992FC497C5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1CAD5737-61BE-A047-E155-7143246FD2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5BA04E33-5A73-5871-B831-F97A483708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11BB60BE-143A-D57A-0195-DC08018D3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C01AFDFE-4D1F-EEA8-6ADB-FE6B066693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C84AD56D-A145-5299-61FE-DD98711045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329DBA1-8200-B946-860A-05653903D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0A1D70C0-0F41-732E-79D4-48370C74FF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1B04CABA-FD5E-B683-4EAE-F58812AF17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96434E6C-B221-92FD-34FE-E624788D31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C1FB5342-4B18-1C03-46E5-7E0BC01A0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FB67504B-46C2-F768-3D5D-9FC8C5350C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D4F126B5-6816-F4C3-B1BA-0C9FCF15E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946E0B0B-2C65-2A99-3A0A-4F0C3B3044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B9BB1956-A2A1-AA7E-55DE-DF4F4CB44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263A77BE-6738-CFCF-1EF6-464014C268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C924F51D-D516-899C-0DDC-4D2C507EFE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03529D36-F303-491F-C3D7-9A75A2555B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2FF96593-C0DC-9B56-8AE4-E755AEF351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DD36A781-2E39-7A4B-7181-AB97B62BAA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2254BF41-A4A9-273B-4FE0-123BD399C3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E1154454-33D7-90E1-9128-293F2FD41F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2F26CB3A-057C-CCAC-A7EC-3D008F7A1A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63A0DB4E-191F-B907-3323-910A7A9490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72D40A00-650A-18F2-B2D8-8432C7864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A18F2094-AA04-778D-D0D6-2DEF8511C6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2DD083A8-9224-C244-934D-D47E243BDC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64F7C083-0365-CA1E-EE57-1799FB0D4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906AE8FA-BD3D-E0EA-170C-70CA7374FC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F480A923-F242-5C7F-E48B-C699626658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7AB9F8E0-547E-594C-B035-681B4BFCB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35B7B91D-2CC4-50B3-07B4-96F11950F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8367706-C286-1505-026A-B8DD97A83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68D82002-6DBF-2331-8DE8-053036213B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C5BACB0E-E46A-A319-669E-363A56435F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CD569675-3AF8-440D-B070-6E6DDCF69D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BA3BC703-4F64-EF9F-07DE-85CD4117F9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DE989FA7-DA2C-4DAB-FDBB-B239D2076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E25AE133-E7DA-1416-3D99-0732BD099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1EF600C3-F9CC-C902-E5E9-930ECF799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2FEB93C6-140A-0109-6310-68AB7C9305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A12795F6-0138-D8CB-F51D-C732035FB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76E11A70-95A5-E1F6-207D-691B15B76E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3D8AFEC1-78E3-8285-9CF1-7254336762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5EC978C4-01C1-0CB3-24AA-FCA605D95F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4FC7B27-7A88-8901-673F-0CBD4C0E6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5609445E-2902-7B5B-3F70-E7ECC3A13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6693D6BD-38C5-63C8-B9A4-AE8B977BF1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5E4D25CE-659A-8EB2-CAEF-106852756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8C83DF86-2816-97DF-EAE8-A667BB6ADC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5061A374-4AFB-29E6-90DD-72584EC3DD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343BBB7A-7EB8-D6BC-CD10-1A3CB9F2FA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AA229F5A-D2D0-739D-35F3-5F24118382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A76DC3CD-1FC9-CD29-4A45-04FDFC3E30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611AD758-5C3E-8DAE-3345-7F1898C3E1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649131C0-5FF8-AF40-254E-74DB316BE7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0B576B74-18E5-EC99-041C-976ED536D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51547DB0-C670-7F7C-0C4E-B407D107DA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BC2870D2-83DA-53CE-67FD-B76831BD00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0A818EF-5C93-E427-B540-E82028129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85CA1EF2-926E-42B7-DB19-9DAB15401A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27D1159B-CB9D-082A-87ED-E742B771A4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82110E71-4382-9942-2F79-B6AD2D6120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A9DEEEF9-C831-5448-2EAF-3DB785D27B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65EECEA5-7543-3EB4-85B2-9741167CAF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754283F8-8952-AFC6-6F72-ACCBE1209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7445E104-4D28-07D2-EE75-1CB1F512E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EC221EC0-0B16-933A-CDAE-87E3413DD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F75B6601-1688-363A-6275-40EE47EBA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DA2DE2AD-3117-9A5F-4E62-286F74C20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B6E05654-41F8-3AE4-D9F2-AA0FCFC702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5A0CEC4A-86D0-8DC1-0BA0-2DBA94B1F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F0B6ECA4-017F-3BBA-30D4-1E6E7891E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2B35E070-28A0-231A-EE40-5947D7FEA5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6F491103-53E9-3FA9-F013-CD7F41E9A0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19D0818F-9A0F-6409-8EE5-098D8F7FF6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F8CBCAD4-A34C-5DFE-BF90-3FA2DC035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FAE85EB1-B8B3-6B4C-1425-A86BB30AB9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17C29CFD-0FDB-0F29-6D7B-4D3964F6A2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808B6F95-83B5-4C1B-07C4-75DCDAF6A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4F06384E-64F9-786A-64B2-709EC9463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343A56C6-E4B4-571D-96A9-C2DB9E69F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A4F8B7C0-117B-6B52-0008-2D9E0A77F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E42BBF73-E7E9-6DB2-B4F4-D486059295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A1C8754E-A4D1-CC26-FC0E-C77CAFDCE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E8D964DF-7355-3575-4FFB-ECB1D2FB3F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35586753-580C-0F71-05F3-70278EFC4C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588FB6EB-2C90-6427-8E74-176785BCC4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2FF56EB1-9A1A-B538-2177-2CAD47E9AD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8B1397E5-1EEE-5564-CBB3-8D288309435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68259C75-276C-CCAD-0109-7C8C38A950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9068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2.6 Six Sigma “Belts”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E5E4E964-F003-3672-C058-5F0436A44866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03FE9457-5E42-B162-BCA5-516D55B333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AFC459CC-E6BA-6E56-70B6-526F503785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DBECF33C-67F5-CF5E-BC6F-CA26B473C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FACA2ECA-0132-496B-EF9E-30E96D9C022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Black Belt Project Description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0E134C84-5C1E-8C0E-7873-B765138B1E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Describe Your Project to the Class:</a:t>
            </a:r>
          </a:p>
          <a:p>
            <a:r>
              <a:rPr lang="en-US" altLang="en-US"/>
              <a:t>What is the Product or Process?</a:t>
            </a:r>
          </a:p>
          <a:p>
            <a:r>
              <a:rPr lang="en-US" altLang="en-US"/>
              <a:t>What is the Problem?  Why is it a Problem?  How Long Has It Been a Problem?</a:t>
            </a:r>
          </a:p>
          <a:p>
            <a:r>
              <a:rPr lang="en-US" altLang="en-US"/>
              <a:t>What Data Do You Have to Support the Problem?</a:t>
            </a:r>
          </a:p>
          <a:p>
            <a:r>
              <a:rPr lang="en-US" altLang="en-US"/>
              <a:t>Quality, Cost, Warranty, Delays, etc.</a:t>
            </a:r>
          </a:p>
          <a:p>
            <a:r>
              <a:rPr lang="en-US" altLang="en-US"/>
              <a:t>Who “Owns” the Product/Process?</a:t>
            </a:r>
          </a:p>
          <a:p>
            <a:r>
              <a:rPr lang="en-US" altLang="en-US"/>
              <a:t>Who Will Sponsor Your Project?</a:t>
            </a:r>
          </a:p>
          <a:p>
            <a:r>
              <a:rPr lang="en-US" altLang="en-US"/>
              <a:t>Who Will Help You With Your Project?</a:t>
            </a:r>
          </a:p>
          <a:p>
            <a:r>
              <a:rPr lang="en-US" altLang="en-US"/>
              <a:t>When Should The Project Be Complete?</a:t>
            </a:r>
          </a:p>
        </p:txBody>
      </p:sp>
      <p:sp>
        <p:nvSpPr>
          <p:cNvPr id="520196" name="Text Box 4">
            <a:extLst>
              <a:ext uri="{FF2B5EF4-FFF2-40B4-BE49-F238E27FC236}">
                <a16:creationId xmlns:a16="http://schemas.microsoft.com/office/drawing/2014/main" id="{CF08105C-3E3E-7571-66BA-E706277A0F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1F200620-2035-D90F-0354-7DF1694FADA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C1C736C9-9321-8F6B-6CFF-9C3967D758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Understand the role of a Black Belt in a company’s Six Sigma initiative</a:t>
            </a:r>
          </a:p>
          <a:p>
            <a:r>
              <a:rPr lang="en-US" altLang="en-US"/>
              <a:t>Be able to list the skill sets associated with a Black Belt</a:t>
            </a:r>
          </a:p>
          <a:p>
            <a:r>
              <a:rPr lang="en-US" altLang="en-US"/>
              <a:t>Understand how the Black Belt training curriculum will support your development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9032BA65-EE52-0459-57F1-E80EE54A0B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Black Belt Defined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F7817714-40CC-9EEC-619E-4B81FAF0A6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66800"/>
            <a:ext cx="8451850" cy="5513388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US" altLang="en-US" sz="4000" i="1"/>
              <a:t>A </a:t>
            </a:r>
            <a:r>
              <a:rPr lang="en-US" altLang="en-US" sz="4000" b="1" i="1"/>
              <a:t>full time individual</a:t>
            </a:r>
            <a:r>
              <a:rPr lang="en-US" altLang="en-US" sz="4000" i="1"/>
              <a:t> skilled in quality management systems, tools and methods deployed to work on important business problems or opportunities alone or with teams in pursuit of Six Sigma Performance.</a:t>
            </a:r>
          </a:p>
        </p:txBody>
      </p:sp>
      <p:sp>
        <p:nvSpPr>
          <p:cNvPr id="512004" name="Text Box 4">
            <a:extLst>
              <a:ext uri="{FF2B5EF4-FFF2-40B4-BE49-F238E27FC236}">
                <a16:creationId xmlns:a16="http://schemas.microsoft.com/office/drawing/2014/main" id="{C9A11AA8-C155-B4ED-1ACC-3F0A24BA5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AEFBA376-6346-A16C-651B-BD3D1C36CF1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Roles and Responsibilities</a:t>
            </a:r>
          </a:p>
        </p:txBody>
      </p:sp>
      <p:sp>
        <p:nvSpPr>
          <p:cNvPr id="441361" name="Line 17">
            <a:extLst>
              <a:ext uri="{FF2B5EF4-FFF2-40B4-BE49-F238E27FC236}">
                <a16:creationId xmlns:a16="http://schemas.microsoft.com/office/drawing/2014/main" id="{673070E2-D450-5CBB-4A31-CAB938E03B5A}"/>
              </a:ext>
            </a:extLst>
          </p:cNvPr>
          <p:cNvSpPr>
            <a:spLocks noChangeShapeType="1"/>
          </p:cNvSpPr>
          <p:nvPr/>
        </p:nvSpPr>
        <p:spPr bwMode="auto">
          <a:xfrm>
            <a:off x="2425700" y="3209925"/>
            <a:ext cx="455613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2" name="Oval 18">
            <a:extLst>
              <a:ext uri="{FF2B5EF4-FFF2-40B4-BE49-F238E27FC236}">
                <a16:creationId xmlns:a16="http://schemas.microsoft.com/office/drawing/2014/main" id="{DD2C0B3E-61AA-B7D0-E21D-2E33836608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1200" y="1149350"/>
            <a:ext cx="2462213" cy="757238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3" name="Oval 19">
            <a:extLst>
              <a:ext uri="{FF2B5EF4-FFF2-40B4-BE49-F238E27FC236}">
                <a16:creationId xmlns:a16="http://schemas.microsoft.com/office/drawing/2014/main" id="{447F8B9B-C25A-AA66-F446-D415962BD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2336800"/>
            <a:ext cx="2532062" cy="71755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4" name="Oval 20">
            <a:extLst>
              <a:ext uri="{FF2B5EF4-FFF2-40B4-BE49-F238E27FC236}">
                <a16:creationId xmlns:a16="http://schemas.microsoft.com/office/drawing/2014/main" id="{1AE0C566-2321-55C0-2B8D-2244008F9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3467100"/>
            <a:ext cx="2532062" cy="758825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5" name="Oval 21">
            <a:extLst>
              <a:ext uri="{FF2B5EF4-FFF2-40B4-BE49-F238E27FC236}">
                <a16:creationId xmlns:a16="http://schemas.microsoft.com/office/drawing/2014/main" id="{C0C3E6F5-9250-7B97-E159-FEBB17E555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667000"/>
            <a:ext cx="1677988" cy="10668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6" name="Oval 22">
            <a:extLst>
              <a:ext uri="{FF2B5EF4-FFF2-40B4-BE49-F238E27FC236}">
                <a16:creationId xmlns:a16="http://schemas.microsoft.com/office/drawing/2014/main" id="{E1559697-CE4E-E0C2-6142-013AB75FC6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6025" y="2819400"/>
            <a:ext cx="1824038" cy="838200"/>
          </a:xfrm>
          <a:prstGeom prst="ellipse">
            <a:avLst/>
          </a:prstGeom>
          <a:solidFill>
            <a:srgbClr val="FFFF00"/>
          </a:solidFill>
          <a:ln w="12700">
            <a:solidFill>
              <a:srgbClr val="000000"/>
            </a:solidFill>
            <a:round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441367" name="Group 23">
            <a:extLst>
              <a:ext uri="{FF2B5EF4-FFF2-40B4-BE49-F238E27FC236}">
                <a16:creationId xmlns:a16="http://schemas.microsoft.com/office/drawing/2014/main" id="{3E7DFA35-2544-6113-5B8C-1C6597AA1C60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400550" y="4295775"/>
            <a:ext cx="74613" cy="406400"/>
            <a:chOff x="3168" y="2925"/>
            <a:chExt cx="0" cy="83"/>
          </a:xfrm>
        </p:grpSpPr>
        <p:sp>
          <p:nvSpPr>
            <p:cNvPr id="441368" name="Line 24">
              <a:extLst>
                <a:ext uri="{FF2B5EF4-FFF2-40B4-BE49-F238E27FC236}">
                  <a16:creationId xmlns:a16="http://schemas.microsoft.com/office/drawing/2014/main" id="{C61535BC-1DC8-DF56-71B6-BE9B326B81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70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369" name="Line 25">
              <a:extLst>
                <a:ext uri="{FF2B5EF4-FFF2-40B4-BE49-F238E27FC236}">
                  <a16:creationId xmlns:a16="http://schemas.microsoft.com/office/drawing/2014/main" id="{16B0C230-B7C9-2A72-E949-FA8EFEB331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925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41370" name="Group 26">
            <a:extLst>
              <a:ext uri="{FF2B5EF4-FFF2-40B4-BE49-F238E27FC236}">
                <a16:creationId xmlns:a16="http://schemas.microsoft.com/office/drawing/2014/main" id="{E6754FEB-28F1-D4E0-0F2B-D4A69DACC39C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1947863"/>
            <a:ext cx="74613" cy="384175"/>
            <a:chOff x="3168" y="1392"/>
            <a:chExt cx="0" cy="84"/>
          </a:xfrm>
        </p:grpSpPr>
        <p:sp>
          <p:nvSpPr>
            <p:cNvPr id="441371" name="Line 27">
              <a:extLst>
                <a:ext uri="{FF2B5EF4-FFF2-40B4-BE49-F238E27FC236}">
                  <a16:creationId xmlns:a16="http://schemas.microsoft.com/office/drawing/2014/main" id="{3BB3BAC4-E10B-5063-0FB2-E4941A99BA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437"/>
              <a:ext cx="0" cy="39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372" name="Line 28">
              <a:extLst>
                <a:ext uri="{FF2B5EF4-FFF2-40B4-BE49-F238E27FC236}">
                  <a16:creationId xmlns:a16="http://schemas.microsoft.com/office/drawing/2014/main" id="{D135CC29-1F54-35BE-E2A4-CBFB926871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392"/>
              <a:ext cx="0" cy="84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41373" name="Group 29">
            <a:extLst>
              <a:ext uri="{FF2B5EF4-FFF2-40B4-BE49-F238E27FC236}">
                <a16:creationId xmlns:a16="http://schemas.microsoft.com/office/drawing/2014/main" id="{D0A2F8BF-A264-1090-B786-292640B41C0F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092450"/>
            <a:ext cx="74613" cy="371475"/>
            <a:chOff x="3168" y="2258"/>
            <a:chExt cx="0" cy="83"/>
          </a:xfrm>
        </p:grpSpPr>
        <p:sp>
          <p:nvSpPr>
            <p:cNvPr id="441374" name="Line 30">
              <a:extLst>
                <a:ext uri="{FF2B5EF4-FFF2-40B4-BE49-F238E27FC236}">
                  <a16:creationId xmlns:a16="http://schemas.microsoft.com/office/drawing/2014/main" id="{48B666EC-D807-7DA0-E33C-B6941E5AD3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303"/>
              <a:ext cx="0" cy="38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1375" name="Line 31">
              <a:extLst>
                <a:ext uri="{FF2B5EF4-FFF2-40B4-BE49-F238E27FC236}">
                  <a16:creationId xmlns:a16="http://schemas.microsoft.com/office/drawing/2014/main" id="{EA8DB59D-AFBC-4AAB-2419-BC7A2DE3A4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258"/>
              <a:ext cx="0" cy="83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 type="none" w="sm" len="sm"/>
              <a:tailEnd type="triangl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41376" name="Freeform 32">
            <a:extLst>
              <a:ext uri="{FF2B5EF4-FFF2-40B4-BE49-F238E27FC236}">
                <a16:creationId xmlns:a16="http://schemas.microsoft.com/office/drawing/2014/main" id="{562FF12A-0862-0CD8-DD59-274F2756F86E}"/>
              </a:ext>
            </a:extLst>
          </p:cNvPr>
          <p:cNvSpPr>
            <a:spLocks/>
          </p:cNvSpPr>
          <p:nvPr/>
        </p:nvSpPr>
        <p:spPr bwMode="auto">
          <a:xfrm>
            <a:off x="2900363" y="3225800"/>
            <a:ext cx="300037" cy="625475"/>
          </a:xfrm>
          <a:custGeom>
            <a:avLst/>
            <a:gdLst>
              <a:gd name="T0" fmla="*/ 0 w 155"/>
              <a:gd name="T1" fmla="*/ 0 h 465"/>
              <a:gd name="T2" fmla="*/ 0 w 155"/>
              <a:gd name="T3" fmla="*/ 464 h 465"/>
              <a:gd name="T4" fmla="*/ 154 w 155"/>
              <a:gd name="T5" fmla="*/ 464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465">
                <a:moveTo>
                  <a:pt x="0" y="0"/>
                </a:moveTo>
                <a:lnTo>
                  <a:pt x="0" y="464"/>
                </a:lnTo>
                <a:lnTo>
                  <a:pt x="154" y="464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7" name="Freeform 33">
            <a:extLst>
              <a:ext uri="{FF2B5EF4-FFF2-40B4-BE49-F238E27FC236}">
                <a16:creationId xmlns:a16="http://schemas.microsoft.com/office/drawing/2014/main" id="{ACC71035-4E6D-C65E-A89A-9B0626D86716}"/>
              </a:ext>
            </a:extLst>
          </p:cNvPr>
          <p:cNvSpPr>
            <a:spLocks/>
          </p:cNvSpPr>
          <p:nvPr/>
        </p:nvSpPr>
        <p:spPr bwMode="auto">
          <a:xfrm>
            <a:off x="2900363" y="2667000"/>
            <a:ext cx="312737" cy="561975"/>
          </a:xfrm>
          <a:custGeom>
            <a:avLst/>
            <a:gdLst>
              <a:gd name="T0" fmla="*/ 0 w 155"/>
              <a:gd name="T1" fmla="*/ 417 h 418"/>
              <a:gd name="T2" fmla="*/ 0 w 155"/>
              <a:gd name="T3" fmla="*/ 0 h 418"/>
              <a:gd name="T4" fmla="*/ 154 w 155"/>
              <a:gd name="T5" fmla="*/ 0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5" h="418">
                <a:moveTo>
                  <a:pt x="0" y="417"/>
                </a:moveTo>
                <a:lnTo>
                  <a:pt x="0" y="0"/>
                </a:lnTo>
                <a:lnTo>
                  <a:pt x="154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8" name="Freeform 34">
            <a:extLst>
              <a:ext uri="{FF2B5EF4-FFF2-40B4-BE49-F238E27FC236}">
                <a16:creationId xmlns:a16="http://schemas.microsoft.com/office/drawing/2014/main" id="{F5FEEDB7-ED5E-F8F9-D0EE-1A6A9051CCCA}"/>
              </a:ext>
            </a:extLst>
          </p:cNvPr>
          <p:cNvSpPr>
            <a:spLocks/>
          </p:cNvSpPr>
          <p:nvPr/>
        </p:nvSpPr>
        <p:spPr bwMode="auto">
          <a:xfrm>
            <a:off x="5724525" y="2692400"/>
            <a:ext cx="368300" cy="623888"/>
          </a:xfrm>
          <a:custGeom>
            <a:avLst/>
            <a:gdLst>
              <a:gd name="T0" fmla="*/ 206 w 207"/>
              <a:gd name="T1" fmla="*/ 464 h 465"/>
              <a:gd name="T2" fmla="*/ 206 w 207"/>
              <a:gd name="T3" fmla="*/ 0 h 465"/>
              <a:gd name="T4" fmla="*/ 0 w 207"/>
              <a:gd name="T5" fmla="*/ 0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7" h="465">
                <a:moveTo>
                  <a:pt x="206" y="464"/>
                </a:moveTo>
                <a:lnTo>
                  <a:pt x="206" y="0"/>
                </a:lnTo>
                <a:lnTo>
                  <a:pt x="0" y="0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9" name="Freeform 35">
            <a:extLst>
              <a:ext uri="{FF2B5EF4-FFF2-40B4-BE49-F238E27FC236}">
                <a16:creationId xmlns:a16="http://schemas.microsoft.com/office/drawing/2014/main" id="{251F4305-697A-EB41-4729-0862CF4FA0B5}"/>
              </a:ext>
            </a:extLst>
          </p:cNvPr>
          <p:cNvSpPr>
            <a:spLocks/>
          </p:cNvSpPr>
          <p:nvPr/>
        </p:nvSpPr>
        <p:spPr bwMode="auto">
          <a:xfrm>
            <a:off x="5748338" y="3316288"/>
            <a:ext cx="344487" cy="560387"/>
          </a:xfrm>
          <a:custGeom>
            <a:avLst/>
            <a:gdLst>
              <a:gd name="T0" fmla="*/ 206 w 207"/>
              <a:gd name="T1" fmla="*/ 0 h 418"/>
              <a:gd name="T2" fmla="*/ 206 w 207"/>
              <a:gd name="T3" fmla="*/ 417 h 418"/>
              <a:gd name="T4" fmla="*/ 0 w 207"/>
              <a:gd name="T5" fmla="*/ 417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7" h="418">
                <a:moveTo>
                  <a:pt x="206" y="0"/>
                </a:moveTo>
                <a:lnTo>
                  <a:pt x="206" y="417"/>
                </a:lnTo>
                <a:lnTo>
                  <a:pt x="0" y="417"/>
                </a:lnTo>
              </a:path>
            </a:pathLst>
          </a:custGeom>
          <a:noFill/>
          <a:ln w="57150" cap="rnd" cmpd="sng">
            <a:solidFill>
              <a:srgbClr val="0000FF"/>
            </a:solidFill>
            <a:prstDash val="solid"/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80" name="Line 36">
            <a:extLst>
              <a:ext uri="{FF2B5EF4-FFF2-40B4-BE49-F238E27FC236}">
                <a16:creationId xmlns:a16="http://schemas.microsoft.com/office/drawing/2014/main" id="{1C7735C1-6CFC-8F51-3B60-7F7C164CD77F}"/>
              </a:ext>
            </a:extLst>
          </p:cNvPr>
          <p:cNvSpPr>
            <a:spLocks noChangeShapeType="1"/>
          </p:cNvSpPr>
          <p:nvPr/>
        </p:nvSpPr>
        <p:spPr bwMode="auto">
          <a:xfrm>
            <a:off x="6100763" y="3251200"/>
            <a:ext cx="1905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C6E97D70-94FA-BC41-23B3-A73912D0A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6350" y="1204913"/>
            <a:ext cx="13017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Champion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2" name="Text Box 38">
            <a:extLst>
              <a:ext uri="{FF2B5EF4-FFF2-40B4-BE49-F238E27FC236}">
                <a16:creationId xmlns:a16="http://schemas.microsoft.com/office/drawing/2014/main" id="{7620A889-4BF1-11A7-A51E-A5D52F598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374900"/>
            <a:ext cx="1111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Project</a:t>
            </a:r>
          </a:p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Sponsor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3" name="Text Box 39">
            <a:extLst>
              <a:ext uri="{FF2B5EF4-FFF2-40B4-BE49-F238E27FC236}">
                <a16:creationId xmlns:a16="http://schemas.microsoft.com/office/drawing/2014/main" id="{CE5DAC02-FBBF-AED7-D2E8-32A7F440DB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3638" y="2835275"/>
            <a:ext cx="1085850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</a:p>
          <a:p>
            <a:pPr algn="ctr" eaLnBrk="1" hangingPunct="1"/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Quality</a:t>
            </a:r>
          </a:p>
          <a:p>
            <a:pPr algn="ctr" eaLnBrk="1" hangingPunct="1"/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Leader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4" name="Text Box 40">
            <a:extLst>
              <a:ext uri="{FF2B5EF4-FFF2-40B4-BE49-F238E27FC236}">
                <a16:creationId xmlns:a16="http://schemas.microsoft.com/office/drawing/2014/main" id="{5B76E3E3-C28B-2B4C-F128-1BC63EAD62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3850" y="2955925"/>
            <a:ext cx="1166813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Master</a:t>
            </a:r>
          </a:p>
          <a:p>
            <a:pPr algn="ctr" eaLnBrk="1" hangingPunct="1"/>
            <a:r>
              <a:rPr lang="en-US" altLang="ko-KR" sz="16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5" name="Text Box 41">
            <a:extLst>
              <a:ext uri="{FF2B5EF4-FFF2-40B4-BE49-F238E27FC236}">
                <a16:creationId xmlns:a16="http://schemas.microsoft.com/office/drawing/2014/main" id="{3F9D295B-9A85-D396-893E-C5CD2832DE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3750" y="3646488"/>
            <a:ext cx="2305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Black or Green Belt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6" name="Rectangle 42">
            <a:extLst>
              <a:ext uri="{FF2B5EF4-FFF2-40B4-BE49-F238E27FC236}">
                <a16:creationId xmlns:a16="http://schemas.microsoft.com/office/drawing/2014/main" id="{1BF2642A-CDBD-A6D4-0B0D-23D6516848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52788" y="4711700"/>
            <a:ext cx="2295525" cy="506413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2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Team Members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7" name="Rectangle 43">
            <a:extLst>
              <a:ext uri="{FF2B5EF4-FFF2-40B4-BE49-F238E27FC236}">
                <a16:creationId xmlns:a16="http://schemas.microsoft.com/office/drawing/2014/main" id="{0980096B-9FC8-8BED-DEFB-77ACD120A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238" y="5618163"/>
            <a:ext cx="18240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Subject Matter</a:t>
            </a:r>
          </a:p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Experts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8" name="Rectangle 44">
            <a:extLst>
              <a:ext uri="{FF2B5EF4-FFF2-40B4-BE49-F238E27FC236}">
                <a16:creationId xmlns:a16="http://schemas.microsoft.com/office/drawing/2014/main" id="{255FF253-0015-E0E9-63D9-9F9D5EF86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175" y="5618163"/>
            <a:ext cx="1849438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Line Managers</a:t>
            </a:r>
          </a:p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&amp; Staff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CD051EBC-B20E-4ACD-BB09-6302E600A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5618163"/>
            <a:ext cx="1874837" cy="63023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rgbClr val="80808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 i="1">
                <a:effectLst>
                  <a:outerShdw blurRad="38100" dist="38100" dir="2700000" algn="tl">
                    <a:srgbClr val="FFFFFF"/>
                  </a:outerShdw>
                </a:effectLst>
                <a:latin typeface="Arial" panose="020B0604020202020204" pitchFamily="34" charset="0"/>
                <a:ea typeface="Batang" panose="02030600000101010101" pitchFamily="18" charset="-127"/>
              </a:rPr>
              <a:t>Green Belts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90" name="Line 46">
            <a:extLst>
              <a:ext uri="{FF2B5EF4-FFF2-40B4-BE49-F238E27FC236}">
                <a16:creationId xmlns:a16="http://schemas.microsoft.com/office/drawing/2014/main" id="{4746BD2A-5739-1B28-AD8F-E41C23C55770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9900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91" name="Line 47">
            <a:extLst>
              <a:ext uri="{FF2B5EF4-FFF2-40B4-BE49-F238E27FC236}">
                <a16:creationId xmlns:a16="http://schemas.microsoft.com/office/drawing/2014/main" id="{F1B0DB29-2538-B54E-173E-91EE8333BAE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7063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92" name="Line 48">
            <a:extLst>
              <a:ext uri="{FF2B5EF4-FFF2-40B4-BE49-F238E27FC236}">
                <a16:creationId xmlns:a16="http://schemas.microsoft.com/office/drawing/2014/main" id="{D8ECB822-9BFA-B01A-EF8D-5EB8802DD254}"/>
              </a:ext>
            </a:extLst>
          </p:cNvPr>
          <p:cNvSpPr>
            <a:spLocks noChangeShapeType="1"/>
          </p:cNvSpPr>
          <p:nvPr/>
        </p:nvSpPr>
        <p:spPr bwMode="auto">
          <a:xfrm>
            <a:off x="7259638" y="5216525"/>
            <a:ext cx="0" cy="39370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94" name="Line 50">
            <a:extLst>
              <a:ext uri="{FF2B5EF4-FFF2-40B4-BE49-F238E27FC236}">
                <a16:creationId xmlns:a16="http://schemas.microsoft.com/office/drawing/2014/main" id="{026CC8AB-5DF2-4640-A244-32E68A5B4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0375" y="5211763"/>
            <a:ext cx="5514975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95" name="Text Box 51">
            <a:extLst>
              <a:ext uri="{FF2B5EF4-FFF2-40B4-BE49-F238E27FC236}">
                <a16:creationId xmlns:a16="http://schemas.microsoft.com/office/drawing/2014/main" id="{C076E0FB-9863-5B22-13C6-1B6228B69B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2.6-10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36BED99C-927E-E458-DB4B-95929A3333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 Brief Reflection</a:t>
            </a:r>
          </a:p>
        </p:txBody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39C8CBA3-5FD6-7D48-8FF0-241D90A2B8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35000"/>
              </a:spcAft>
            </a:pPr>
            <a:r>
              <a:rPr lang="en-US" altLang="en-US" sz="2800"/>
              <a:t>Why were you picked to be a Black Belt?</a:t>
            </a:r>
          </a:p>
          <a:p>
            <a:pPr>
              <a:spcAft>
                <a:spcPct val="35000"/>
              </a:spcAft>
            </a:pPr>
            <a:r>
              <a:rPr lang="en-US" altLang="en-US" sz="2800"/>
              <a:t>What business unit do you represent?</a:t>
            </a:r>
          </a:p>
          <a:p>
            <a:pPr>
              <a:spcAft>
                <a:spcPct val="35000"/>
              </a:spcAft>
            </a:pPr>
            <a:r>
              <a:rPr lang="en-US" altLang="en-US" sz="2800"/>
              <a:t>What is your experience and education?</a:t>
            </a:r>
          </a:p>
          <a:p>
            <a:pPr>
              <a:spcAft>
                <a:spcPct val="35000"/>
              </a:spcAft>
            </a:pPr>
            <a:r>
              <a:rPr lang="en-US" altLang="en-US" sz="2800"/>
              <a:t>What is your present position?</a:t>
            </a:r>
          </a:p>
          <a:p>
            <a:pPr>
              <a:spcAft>
                <a:spcPct val="35000"/>
              </a:spcAft>
            </a:pPr>
            <a:r>
              <a:rPr lang="en-US" altLang="en-US" sz="2800"/>
              <a:t>What are your personal reasons for being a Black Belt?</a:t>
            </a:r>
            <a:endParaRPr lang="en-US" altLang="en-US" sz="2800" b="1" i="1"/>
          </a:p>
          <a:p>
            <a:pPr>
              <a:spcAft>
                <a:spcPct val="35000"/>
              </a:spcAft>
            </a:pPr>
            <a:endParaRPr lang="en-US" altLang="en-US" sz="2800"/>
          </a:p>
        </p:txBody>
      </p:sp>
      <p:sp>
        <p:nvSpPr>
          <p:cNvPr id="513028" name="Text Box 4">
            <a:extLst>
              <a:ext uri="{FF2B5EF4-FFF2-40B4-BE49-F238E27FC236}">
                <a16:creationId xmlns:a16="http://schemas.microsoft.com/office/drawing/2014/main" id="{615067D5-773E-014B-4A71-E8533CD3D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2.6-11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>
            <a:extLst>
              <a:ext uri="{FF2B5EF4-FFF2-40B4-BE49-F238E27FC236}">
                <a16:creationId xmlns:a16="http://schemas.microsoft.com/office/drawing/2014/main" id="{C63FF79D-85C0-F53F-0568-F503F8B71F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Core Competencies</a:t>
            </a:r>
          </a:p>
        </p:txBody>
      </p:sp>
      <p:sp>
        <p:nvSpPr>
          <p:cNvPr id="514148" name="Text Box 100">
            <a:extLst>
              <a:ext uri="{FF2B5EF4-FFF2-40B4-BE49-F238E27FC236}">
                <a16:creationId xmlns:a16="http://schemas.microsoft.com/office/drawing/2014/main" id="{942F150A-A1E1-BE88-CC87-6B4A663700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0" y="1371600"/>
            <a:ext cx="2628900" cy="1943100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en-US" altLang="en-US" sz="2000" b="1" i="1">
                <a:solidFill>
                  <a:srgbClr val="000000"/>
                </a:solidFill>
                <a:cs typeface="Times New Roman" panose="02020603050405020304" pitchFamily="18" charset="0"/>
              </a:rPr>
              <a:t>A Common Set of Core Competencies with Specialized Knowledge to Support Business Areas</a:t>
            </a:r>
            <a:endParaRPr lang="en-US" altLang="en-US" sz="2400"/>
          </a:p>
        </p:txBody>
      </p:sp>
      <p:grpSp>
        <p:nvGrpSpPr>
          <p:cNvPr id="514134" name="Group 86">
            <a:extLst>
              <a:ext uri="{FF2B5EF4-FFF2-40B4-BE49-F238E27FC236}">
                <a16:creationId xmlns:a16="http://schemas.microsoft.com/office/drawing/2014/main" id="{184094E8-4416-39DF-E04F-2A33A35D2162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3317875"/>
            <a:ext cx="182562" cy="182563"/>
            <a:chOff x="6192" y="4032"/>
            <a:chExt cx="288" cy="288"/>
          </a:xfrm>
        </p:grpSpPr>
        <p:sp>
          <p:nvSpPr>
            <p:cNvPr id="514136" name="Oval 88">
              <a:extLst>
                <a:ext uri="{FF2B5EF4-FFF2-40B4-BE49-F238E27FC236}">
                  <a16:creationId xmlns:a16="http://schemas.microsoft.com/office/drawing/2014/main" id="{F62FC88D-AE62-1144-C047-07929B2100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35" name="Oval 87">
              <a:extLst>
                <a:ext uri="{FF2B5EF4-FFF2-40B4-BE49-F238E27FC236}">
                  <a16:creationId xmlns:a16="http://schemas.microsoft.com/office/drawing/2014/main" id="{08AD4AD2-150D-9AA4-12C4-749E2A5A2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38" name="Group 90">
            <a:extLst>
              <a:ext uri="{FF2B5EF4-FFF2-40B4-BE49-F238E27FC236}">
                <a16:creationId xmlns:a16="http://schemas.microsoft.com/office/drawing/2014/main" id="{524956BC-65C3-3036-C837-8F47A581F2C6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3317875"/>
            <a:ext cx="182563" cy="182563"/>
            <a:chOff x="6192" y="4032"/>
            <a:chExt cx="288" cy="288"/>
          </a:xfrm>
        </p:grpSpPr>
        <p:sp>
          <p:nvSpPr>
            <p:cNvPr id="514140" name="Oval 92">
              <a:extLst>
                <a:ext uri="{FF2B5EF4-FFF2-40B4-BE49-F238E27FC236}">
                  <a16:creationId xmlns:a16="http://schemas.microsoft.com/office/drawing/2014/main" id="{459457DF-0DD4-11C4-71C5-05B8A98E37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39" name="Oval 91">
              <a:extLst>
                <a:ext uri="{FF2B5EF4-FFF2-40B4-BE49-F238E27FC236}">
                  <a16:creationId xmlns:a16="http://schemas.microsoft.com/office/drawing/2014/main" id="{A1928686-E5E1-ED2D-88B5-999B2019BC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41" name="Group 93">
            <a:extLst>
              <a:ext uri="{FF2B5EF4-FFF2-40B4-BE49-F238E27FC236}">
                <a16:creationId xmlns:a16="http://schemas.microsoft.com/office/drawing/2014/main" id="{3EBF1273-F3C9-A001-A943-9984DA963D51}"/>
              </a:ext>
            </a:extLst>
          </p:cNvPr>
          <p:cNvGrpSpPr>
            <a:grpSpLocks/>
          </p:cNvGrpSpPr>
          <p:nvPr/>
        </p:nvGrpSpPr>
        <p:grpSpPr bwMode="auto">
          <a:xfrm>
            <a:off x="4048125" y="3317875"/>
            <a:ext cx="182563" cy="182563"/>
            <a:chOff x="6192" y="4032"/>
            <a:chExt cx="288" cy="288"/>
          </a:xfrm>
        </p:grpSpPr>
        <p:sp>
          <p:nvSpPr>
            <p:cNvPr id="514143" name="Oval 95">
              <a:extLst>
                <a:ext uri="{FF2B5EF4-FFF2-40B4-BE49-F238E27FC236}">
                  <a16:creationId xmlns:a16="http://schemas.microsoft.com/office/drawing/2014/main" id="{66BBD983-82AD-A992-41ED-C3C8105EC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42" name="Oval 94">
              <a:extLst>
                <a:ext uri="{FF2B5EF4-FFF2-40B4-BE49-F238E27FC236}">
                  <a16:creationId xmlns:a16="http://schemas.microsoft.com/office/drawing/2014/main" id="{641AA2AB-FA85-384D-237D-FFED27E51B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144" name="Oval 96">
            <a:extLst>
              <a:ext uri="{FF2B5EF4-FFF2-40B4-BE49-F238E27FC236}">
                <a16:creationId xmlns:a16="http://schemas.microsoft.com/office/drawing/2014/main" id="{C0ED824C-950C-57E8-6F4F-09735C0EDE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3900" y="3317875"/>
            <a:ext cx="182563" cy="18256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137" name="Oval 89">
            <a:extLst>
              <a:ext uri="{FF2B5EF4-FFF2-40B4-BE49-F238E27FC236}">
                <a16:creationId xmlns:a16="http://schemas.microsoft.com/office/drawing/2014/main" id="{B6AD382D-B7CD-97AB-9AA3-1D14FA4AA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88" y="3317875"/>
            <a:ext cx="182562" cy="18256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4145" name="Group 97">
            <a:extLst>
              <a:ext uri="{FF2B5EF4-FFF2-40B4-BE49-F238E27FC236}">
                <a16:creationId xmlns:a16="http://schemas.microsoft.com/office/drawing/2014/main" id="{14FE07EE-438D-E30D-13FF-35766DA270C2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3317875"/>
            <a:ext cx="182563" cy="182563"/>
            <a:chOff x="6192" y="4032"/>
            <a:chExt cx="288" cy="288"/>
          </a:xfrm>
        </p:grpSpPr>
        <p:sp>
          <p:nvSpPr>
            <p:cNvPr id="514147" name="Oval 99">
              <a:extLst>
                <a:ext uri="{FF2B5EF4-FFF2-40B4-BE49-F238E27FC236}">
                  <a16:creationId xmlns:a16="http://schemas.microsoft.com/office/drawing/2014/main" id="{59637402-CFA4-2765-EA6F-005975F6B1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46" name="Oval 98">
              <a:extLst>
                <a:ext uri="{FF2B5EF4-FFF2-40B4-BE49-F238E27FC236}">
                  <a16:creationId xmlns:a16="http://schemas.microsoft.com/office/drawing/2014/main" id="{0BE58C15-A452-E0CC-1251-43E3F19C5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15" name="Group 67">
            <a:extLst>
              <a:ext uri="{FF2B5EF4-FFF2-40B4-BE49-F238E27FC236}">
                <a16:creationId xmlns:a16="http://schemas.microsoft.com/office/drawing/2014/main" id="{B4B30FDA-AADA-819C-F74C-5F883DE0DA28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3683000"/>
            <a:ext cx="182562" cy="182563"/>
            <a:chOff x="6192" y="4032"/>
            <a:chExt cx="288" cy="288"/>
          </a:xfrm>
        </p:grpSpPr>
        <p:sp>
          <p:nvSpPr>
            <p:cNvPr id="514117" name="Oval 69">
              <a:extLst>
                <a:ext uri="{FF2B5EF4-FFF2-40B4-BE49-F238E27FC236}">
                  <a16:creationId xmlns:a16="http://schemas.microsoft.com/office/drawing/2014/main" id="{DB7346D7-F71C-E9AC-6D49-9A72848CE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16" name="Oval 68">
              <a:extLst>
                <a:ext uri="{FF2B5EF4-FFF2-40B4-BE49-F238E27FC236}">
                  <a16:creationId xmlns:a16="http://schemas.microsoft.com/office/drawing/2014/main" id="{EC1C2078-3C62-4CEB-34D8-A5AF70ED6C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21" name="Group 73">
            <a:extLst>
              <a:ext uri="{FF2B5EF4-FFF2-40B4-BE49-F238E27FC236}">
                <a16:creationId xmlns:a16="http://schemas.microsoft.com/office/drawing/2014/main" id="{BB59C589-4F91-3A6B-F0EC-C8E8CB1EF252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3683000"/>
            <a:ext cx="182563" cy="182563"/>
            <a:chOff x="6192" y="4032"/>
            <a:chExt cx="288" cy="288"/>
          </a:xfrm>
        </p:grpSpPr>
        <p:sp>
          <p:nvSpPr>
            <p:cNvPr id="514123" name="Oval 75">
              <a:extLst>
                <a:ext uri="{FF2B5EF4-FFF2-40B4-BE49-F238E27FC236}">
                  <a16:creationId xmlns:a16="http://schemas.microsoft.com/office/drawing/2014/main" id="{1163D2E2-314D-D301-2E47-6CB1FBA15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22" name="Oval 74">
              <a:extLst>
                <a:ext uri="{FF2B5EF4-FFF2-40B4-BE49-F238E27FC236}">
                  <a16:creationId xmlns:a16="http://schemas.microsoft.com/office/drawing/2014/main" id="{605B64E9-F34A-4C3B-DB29-91B1D68A24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24" name="Group 76">
            <a:extLst>
              <a:ext uri="{FF2B5EF4-FFF2-40B4-BE49-F238E27FC236}">
                <a16:creationId xmlns:a16="http://schemas.microsoft.com/office/drawing/2014/main" id="{E6293441-0738-B071-38E5-7623B44CEA34}"/>
              </a:ext>
            </a:extLst>
          </p:cNvPr>
          <p:cNvGrpSpPr>
            <a:grpSpLocks/>
          </p:cNvGrpSpPr>
          <p:nvPr/>
        </p:nvGrpSpPr>
        <p:grpSpPr bwMode="auto">
          <a:xfrm>
            <a:off x="4533900" y="3683000"/>
            <a:ext cx="182563" cy="182563"/>
            <a:chOff x="6192" y="4032"/>
            <a:chExt cx="288" cy="288"/>
          </a:xfrm>
        </p:grpSpPr>
        <p:sp>
          <p:nvSpPr>
            <p:cNvPr id="514126" name="Oval 78">
              <a:extLst>
                <a:ext uri="{FF2B5EF4-FFF2-40B4-BE49-F238E27FC236}">
                  <a16:creationId xmlns:a16="http://schemas.microsoft.com/office/drawing/2014/main" id="{D304426A-960E-D7B7-51F7-05604C9544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25" name="Oval 77">
              <a:extLst>
                <a:ext uri="{FF2B5EF4-FFF2-40B4-BE49-F238E27FC236}">
                  <a16:creationId xmlns:a16="http://schemas.microsoft.com/office/drawing/2014/main" id="{E0961D64-5561-3172-1D6A-64E4506D8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27" name="Group 79">
            <a:extLst>
              <a:ext uri="{FF2B5EF4-FFF2-40B4-BE49-F238E27FC236}">
                <a16:creationId xmlns:a16="http://schemas.microsoft.com/office/drawing/2014/main" id="{A1AB44B6-3CDA-821B-4789-1DAE4A44CA06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683000"/>
            <a:ext cx="182563" cy="182563"/>
            <a:chOff x="6192" y="4032"/>
            <a:chExt cx="288" cy="288"/>
          </a:xfrm>
        </p:grpSpPr>
        <p:sp>
          <p:nvSpPr>
            <p:cNvPr id="514129" name="Oval 81">
              <a:extLst>
                <a:ext uri="{FF2B5EF4-FFF2-40B4-BE49-F238E27FC236}">
                  <a16:creationId xmlns:a16="http://schemas.microsoft.com/office/drawing/2014/main" id="{4684AD49-0AD7-91FA-79EE-CF704748B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28" name="Oval 80">
              <a:extLst>
                <a:ext uri="{FF2B5EF4-FFF2-40B4-BE49-F238E27FC236}">
                  <a16:creationId xmlns:a16="http://schemas.microsoft.com/office/drawing/2014/main" id="{A86E43F3-1572-87E1-5FE9-2ACD7D55E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18" name="Group 70">
            <a:extLst>
              <a:ext uri="{FF2B5EF4-FFF2-40B4-BE49-F238E27FC236}">
                <a16:creationId xmlns:a16="http://schemas.microsoft.com/office/drawing/2014/main" id="{6EE6EC53-6621-44D3-8730-DD6BC029ADD7}"/>
              </a:ext>
            </a:extLst>
          </p:cNvPr>
          <p:cNvGrpSpPr>
            <a:grpSpLocks/>
          </p:cNvGrpSpPr>
          <p:nvPr/>
        </p:nvGrpSpPr>
        <p:grpSpPr bwMode="auto">
          <a:xfrm>
            <a:off x="5551488" y="3683000"/>
            <a:ext cx="182562" cy="182563"/>
            <a:chOff x="6192" y="4032"/>
            <a:chExt cx="288" cy="288"/>
          </a:xfrm>
        </p:grpSpPr>
        <p:sp>
          <p:nvSpPr>
            <p:cNvPr id="514120" name="Oval 72">
              <a:extLst>
                <a:ext uri="{FF2B5EF4-FFF2-40B4-BE49-F238E27FC236}">
                  <a16:creationId xmlns:a16="http://schemas.microsoft.com/office/drawing/2014/main" id="{82426CF0-A86C-DF58-AA6E-E7756073C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19" name="Oval 71">
              <a:extLst>
                <a:ext uri="{FF2B5EF4-FFF2-40B4-BE49-F238E27FC236}">
                  <a16:creationId xmlns:a16="http://schemas.microsoft.com/office/drawing/2014/main" id="{C58DFC49-C331-90AB-0EAA-335EA78945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130" name="Oval 82">
            <a:extLst>
              <a:ext uri="{FF2B5EF4-FFF2-40B4-BE49-F238E27FC236}">
                <a16:creationId xmlns:a16="http://schemas.microsoft.com/office/drawing/2014/main" id="{62032A59-EBB0-9261-263C-D0345E4AE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8125" y="3683000"/>
            <a:ext cx="182563" cy="18256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4131" name="Group 83">
            <a:extLst>
              <a:ext uri="{FF2B5EF4-FFF2-40B4-BE49-F238E27FC236}">
                <a16:creationId xmlns:a16="http://schemas.microsoft.com/office/drawing/2014/main" id="{411FBCB1-30A0-0D32-F9A7-3246EA1C7C5C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3683000"/>
            <a:ext cx="182563" cy="182563"/>
            <a:chOff x="6192" y="4032"/>
            <a:chExt cx="288" cy="288"/>
          </a:xfrm>
        </p:grpSpPr>
        <p:sp>
          <p:nvSpPr>
            <p:cNvPr id="514133" name="Oval 85">
              <a:extLst>
                <a:ext uri="{FF2B5EF4-FFF2-40B4-BE49-F238E27FC236}">
                  <a16:creationId xmlns:a16="http://schemas.microsoft.com/office/drawing/2014/main" id="{C26DF9B0-F4A7-5C62-1F2F-FFD0347ED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32" name="Oval 84">
              <a:extLst>
                <a:ext uri="{FF2B5EF4-FFF2-40B4-BE49-F238E27FC236}">
                  <a16:creationId xmlns:a16="http://schemas.microsoft.com/office/drawing/2014/main" id="{7EFF9618-1121-A91C-87AE-5E55A1475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97" name="Group 49">
            <a:extLst>
              <a:ext uri="{FF2B5EF4-FFF2-40B4-BE49-F238E27FC236}">
                <a16:creationId xmlns:a16="http://schemas.microsoft.com/office/drawing/2014/main" id="{F0ECC439-0AD8-460E-A078-3E6D87390E30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4033838"/>
            <a:ext cx="182562" cy="182562"/>
            <a:chOff x="6192" y="4032"/>
            <a:chExt cx="288" cy="288"/>
          </a:xfrm>
        </p:grpSpPr>
        <p:sp>
          <p:nvSpPr>
            <p:cNvPr id="514099" name="Oval 51">
              <a:extLst>
                <a:ext uri="{FF2B5EF4-FFF2-40B4-BE49-F238E27FC236}">
                  <a16:creationId xmlns:a16="http://schemas.microsoft.com/office/drawing/2014/main" id="{66156447-C85E-9A9D-6C9B-94829DF801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8" name="Oval 50">
              <a:extLst>
                <a:ext uri="{FF2B5EF4-FFF2-40B4-BE49-F238E27FC236}">
                  <a16:creationId xmlns:a16="http://schemas.microsoft.com/office/drawing/2014/main" id="{EEE79DCA-044A-6BE6-7C09-2101697134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00" name="Group 52">
            <a:extLst>
              <a:ext uri="{FF2B5EF4-FFF2-40B4-BE49-F238E27FC236}">
                <a16:creationId xmlns:a16="http://schemas.microsoft.com/office/drawing/2014/main" id="{4CD2E0E5-838D-9120-9B2A-AC181345759C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4033838"/>
            <a:ext cx="182563" cy="182562"/>
            <a:chOff x="6192" y="4032"/>
            <a:chExt cx="288" cy="288"/>
          </a:xfrm>
        </p:grpSpPr>
        <p:sp>
          <p:nvSpPr>
            <p:cNvPr id="514102" name="Oval 54">
              <a:extLst>
                <a:ext uri="{FF2B5EF4-FFF2-40B4-BE49-F238E27FC236}">
                  <a16:creationId xmlns:a16="http://schemas.microsoft.com/office/drawing/2014/main" id="{95CA6606-A144-A5D6-14B3-1E263C945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1" name="Oval 53">
              <a:extLst>
                <a:ext uri="{FF2B5EF4-FFF2-40B4-BE49-F238E27FC236}">
                  <a16:creationId xmlns:a16="http://schemas.microsoft.com/office/drawing/2014/main" id="{722A39F1-55BA-47A0-07F4-F554E201F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03" name="Group 55">
            <a:extLst>
              <a:ext uri="{FF2B5EF4-FFF2-40B4-BE49-F238E27FC236}">
                <a16:creationId xmlns:a16="http://schemas.microsoft.com/office/drawing/2014/main" id="{7B8518C3-0AF4-277B-341D-9326862A8615}"/>
              </a:ext>
            </a:extLst>
          </p:cNvPr>
          <p:cNvGrpSpPr>
            <a:grpSpLocks/>
          </p:cNvGrpSpPr>
          <p:nvPr/>
        </p:nvGrpSpPr>
        <p:grpSpPr bwMode="auto">
          <a:xfrm>
            <a:off x="4533900" y="4033838"/>
            <a:ext cx="182563" cy="182562"/>
            <a:chOff x="6192" y="4032"/>
            <a:chExt cx="288" cy="288"/>
          </a:xfrm>
        </p:grpSpPr>
        <p:sp>
          <p:nvSpPr>
            <p:cNvPr id="514105" name="Oval 57">
              <a:extLst>
                <a:ext uri="{FF2B5EF4-FFF2-40B4-BE49-F238E27FC236}">
                  <a16:creationId xmlns:a16="http://schemas.microsoft.com/office/drawing/2014/main" id="{A795CDA4-4862-01D2-C28A-C9C5CA5508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4" name="Oval 56">
              <a:extLst>
                <a:ext uri="{FF2B5EF4-FFF2-40B4-BE49-F238E27FC236}">
                  <a16:creationId xmlns:a16="http://schemas.microsoft.com/office/drawing/2014/main" id="{19C1A11F-7AF3-4600-E3D7-CE01461AB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06" name="Group 58">
            <a:extLst>
              <a:ext uri="{FF2B5EF4-FFF2-40B4-BE49-F238E27FC236}">
                <a16:creationId xmlns:a16="http://schemas.microsoft.com/office/drawing/2014/main" id="{454C9D71-2EAC-A7AA-5CD1-B9F733C3C49B}"/>
              </a:ext>
            </a:extLst>
          </p:cNvPr>
          <p:cNvGrpSpPr>
            <a:grpSpLocks/>
          </p:cNvGrpSpPr>
          <p:nvPr/>
        </p:nvGrpSpPr>
        <p:grpSpPr bwMode="auto">
          <a:xfrm>
            <a:off x="5551488" y="4033838"/>
            <a:ext cx="182562" cy="182562"/>
            <a:chOff x="6192" y="4032"/>
            <a:chExt cx="288" cy="288"/>
          </a:xfrm>
        </p:grpSpPr>
        <p:sp>
          <p:nvSpPr>
            <p:cNvPr id="514108" name="Oval 60">
              <a:extLst>
                <a:ext uri="{FF2B5EF4-FFF2-40B4-BE49-F238E27FC236}">
                  <a16:creationId xmlns:a16="http://schemas.microsoft.com/office/drawing/2014/main" id="{0F659022-2E1B-4AEA-41AD-8EB82B7ED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07" name="Oval 59">
              <a:extLst>
                <a:ext uri="{FF2B5EF4-FFF2-40B4-BE49-F238E27FC236}">
                  <a16:creationId xmlns:a16="http://schemas.microsoft.com/office/drawing/2014/main" id="{AAB3B802-4ABF-1D70-F91E-669B519DFD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09" name="Group 61">
            <a:extLst>
              <a:ext uri="{FF2B5EF4-FFF2-40B4-BE49-F238E27FC236}">
                <a16:creationId xmlns:a16="http://schemas.microsoft.com/office/drawing/2014/main" id="{DDF7D767-6BAA-D3C3-886B-02E49CAA0EBC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033838"/>
            <a:ext cx="182563" cy="182562"/>
            <a:chOff x="6192" y="4032"/>
            <a:chExt cx="288" cy="288"/>
          </a:xfrm>
        </p:grpSpPr>
        <p:sp>
          <p:nvSpPr>
            <p:cNvPr id="514111" name="Oval 63">
              <a:extLst>
                <a:ext uri="{FF2B5EF4-FFF2-40B4-BE49-F238E27FC236}">
                  <a16:creationId xmlns:a16="http://schemas.microsoft.com/office/drawing/2014/main" id="{E4E4366F-3FDC-6727-8E35-4667BF461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10" name="Oval 62">
              <a:extLst>
                <a:ext uri="{FF2B5EF4-FFF2-40B4-BE49-F238E27FC236}">
                  <a16:creationId xmlns:a16="http://schemas.microsoft.com/office/drawing/2014/main" id="{D3AEE702-4873-40E7-6995-2725137F3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112" name="Group 64">
            <a:extLst>
              <a:ext uri="{FF2B5EF4-FFF2-40B4-BE49-F238E27FC236}">
                <a16:creationId xmlns:a16="http://schemas.microsoft.com/office/drawing/2014/main" id="{30800898-0766-5EDC-C419-4B9624A363E8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4033838"/>
            <a:ext cx="182563" cy="182562"/>
            <a:chOff x="6192" y="4032"/>
            <a:chExt cx="288" cy="288"/>
          </a:xfrm>
        </p:grpSpPr>
        <p:sp>
          <p:nvSpPr>
            <p:cNvPr id="514114" name="Oval 66">
              <a:extLst>
                <a:ext uri="{FF2B5EF4-FFF2-40B4-BE49-F238E27FC236}">
                  <a16:creationId xmlns:a16="http://schemas.microsoft.com/office/drawing/2014/main" id="{44983850-F2F1-D29B-F7A1-8961A1B54C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113" name="Oval 65">
              <a:extLst>
                <a:ext uri="{FF2B5EF4-FFF2-40B4-BE49-F238E27FC236}">
                  <a16:creationId xmlns:a16="http://schemas.microsoft.com/office/drawing/2014/main" id="{C581A34B-E0D6-537A-2E4C-65BD851AB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87" name="Group 39">
            <a:extLst>
              <a:ext uri="{FF2B5EF4-FFF2-40B4-BE49-F238E27FC236}">
                <a16:creationId xmlns:a16="http://schemas.microsoft.com/office/drawing/2014/main" id="{3170C171-3DF0-0924-3057-8639CABE3DE3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4381500"/>
            <a:ext cx="182563" cy="182563"/>
            <a:chOff x="6192" y="4032"/>
            <a:chExt cx="288" cy="288"/>
          </a:xfrm>
        </p:grpSpPr>
        <p:sp>
          <p:nvSpPr>
            <p:cNvPr id="514089" name="Oval 41">
              <a:extLst>
                <a:ext uri="{FF2B5EF4-FFF2-40B4-BE49-F238E27FC236}">
                  <a16:creationId xmlns:a16="http://schemas.microsoft.com/office/drawing/2014/main" id="{080E4B2F-C3F1-CB59-7D73-C78541E76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8" name="Oval 40">
              <a:extLst>
                <a:ext uri="{FF2B5EF4-FFF2-40B4-BE49-F238E27FC236}">
                  <a16:creationId xmlns:a16="http://schemas.microsoft.com/office/drawing/2014/main" id="{046DE213-9A01-8971-A4C4-DDD9E926B0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84" name="Group 36">
            <a:extLst>
              <a:ext uri="{FF2B5EF4-FFF2-40B4-BE49-F238E27FC236}">
                <a16:creationId xmlns:a16="http://schemas.microsoft.com/office/drawing/2014/main" id="{0F19615B-7798-E19D-F59C-6E230E9E0DE7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4381500"/>
            <a:ext cx="182562" cy="182563"/>
            <a:chOff x="6192" y="4032"/>
            <a:chExt cx="288" cy="288"/>
          </a:xfrm>
        </p:grpSpPr>
        <p:sp>
          <p:nvSpPr>
            <p:cNvPr id="514086" name="Oval 38">
              <a:extLst>
                <a:ext uri="{FF2B5EF4-FFF2-40B4-BE49-F238E27FC236}">
                  <a16:creationId xmlns:a16="http://schemas.microsoft.com/office/drawing/2014/main" id="{0612CCE7-6AA8-9038-7340-6411BC74BE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5" name="Oval 37">
              <a:extLst>
                <a:ext uri="{FF2B5EF4-FFF2-40B4-BE49-F238E27FC236}">
                  <a16:creationId xmlns:a16="http://schemas.microsoft.com/office/drawing/2014/main" id="{57F57DA2-DDCB-D076-B7AA-722ED2D8C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90" name="Group 42">
            <a:extLst>
              <a:ext uri="{FF2B5EF4-FFF2-40B4-BE49-F238E27FC236}">
                <a16:creationId xmlns:a16="http://schemas.microsoft.com/office/drawing/2014/main" id="{5A3A2240-7CC4-EF7F-CD64-FC091BA51133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4381500"/>
            <a:ext cx="182563" cy="182563"/>
            <a:chOff x="6192" y="4032"/>
            <a:chExt cx="288" cy="288"/>
          </a:xfrm>
        </p:grpSpPr>
        <p:sp>
          <p:nvSpPr>
            <p:cNvPr id="514092" name="Oval 44">
              <a:extLst>
                <a:ext uri="{FF2B5EF4-FFF2-40B4-BE49-F238E27FC236}">
                  <a16:creationId xmlns:a16="http://schemas.microsoft.com/office/drawing/2014/main" id="{2B1F883E-3E39-8279-CF5B-33C8022CE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1" name="Oval 43">
              <a:extLst>
                <a:ext uri="{FF2B5EF4-FFF2-40B4-BE49-F238E27FC236}">
                  <a16:creationId xmlns:a16="http://schemas.microsoft.com/office/drawing/2014/main" id="{C5D1FFF9-9FC4-2551-21C7-21B6D3FD3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93" name="Group 45">
            <a:extLst>
              <a:ext uri="{FF2B5EF4-FFF2-40B4-BE49-F238E27FC236}">
                <a16:creationId xmlns:a16="http://schemas.microsoft.com/office/drawing/2014/main" id="{E19365C2-8215-B2E2-2CBB-9CBBB1E0A1E4}"/>
              </a:ext>
            </a:extLst>
          </p:cNvPr>
          <p:cNvGrpSpPr>
            <a:grpSpLocks/>
          </p:cNvGrpSpPr>
          <p:nvPr/>
        </p:nvGrpSpPr>
        <p:grpSpPr bwMode="auto">
          <a:xfrm>
            <a:off x="4048125" y="4381500"/>
            <a:ext cx="182563" cy="182563"/>
            <a:chOff x="6192" y="4032"/>
            <a:chExt cx="288" cy="288"/>
          </a:xfrm>
        </p:grpSpPr>
        <p:sp>
          <p:nvSpPr>
            <p:cNvPr id="514095" name="Oval 47">
              <a:extLst>
                <a:ext uri="{FF2B5EF4-FFF2-40B4-BE49-F238E27FC236}">
                  <a16:creationId xmlns:a16="http://schemas.microsoft.com/office/drawing/2014/main" id="{D4E19CEE-5091-16E3-C6BB-4C2EA7F156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94" name="Oval 46">
              <a:extLst>
                <a:ext uri="{FF2B5EF4-FFF2-40B4-BE49-F238E27FC236}">
                  <a16:creationId xmlns:a16="http://schemas.microsoft.com/office/drawing/2014/main" id="{420E788E-2FE9-1FC5-5628-BB4A1674D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096" name="Oval 48">
            <a:extLst>
              <a:ext uri="{FF2B5EF4-FFF2-40B4-BE49-F238E27FC236}">
                <a16:creationId xmlns:a16="http://schemas.microsoft.com/office/drawing/2014/main" id="{9E916631-DF16-D65A-DEB3-165911D3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3900" y="4381500"/>
            <a:ext cx="182563" cy="18256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4076" name="Group 28">
            <a:extLst>
              <a:ext uri="{FF2B5EF4-FFF2-40B4-BE49-F238E27FC236}">
                <a16:creationId xmlns:a16="http://schemas.microsoft.com/office/drawing/2014/main" id="{AF9072D4-0CFB-5345-6E98-62004DC10719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4805363"/>
            <a:ext cx="182563" cy="182562"/>
            <a:chOff x="6192" y="4032"/>
            <a:chExt cx="288" cy="288"/>
          </a:xfrm>
        </p:grpSpPr>
        <p:sp>
          <p:nvSpPr>
            <p:cNvPr id="514078" name="Oval 30">
              <a:extLst>
                <a:ext uri="{FF2B5EF4-FFF2-40B4-BE49-F238E27FC236}">
                  <a16:creationId xmlns:a16="http://schemas.microsoft.com/office/drawing/2014/main" id="{ED92602A-5AA6-D78E-4351-29E1F6CD93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77" name="Oval 29">
              <a:extLst>
                <a:ext uri="{FF2B5EF4-FFF2-40B4-BE49-F238E27FC236}">
                  <a16:creationId xmlns:a16="http://schemas.microsoft.com/office/drawing/2014/main" id="{8AE17599-DA0E-28FE-0706-17F201316C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72" name="Group 24">
            <a:extLst>
              <a:ext uri="{FF2B5EF4-FFF2-40B4-BE49-F238E27FC236}">
                <a16:creationId xmlns:a16="http://schemas.microsoft.com/office/drawing/2014/main" id="{BA6CB4FB-3A59-44A3-823B-2BDBD5BD1E9E}"/>
              </a:ext>
            </a:extLst>
          </p:cNvPr>
          <p:cNvGrpSpPr>
            <a:grpSpLocks/>
          </p:cNvGrpSpPr>
          <p:nvPr/>
        </p:nvGrpSpPr>
        <p:grpSpPr bwMode="auto">
          <a:xfrm>
            <a:off x="2446338" y="4805363"/>
            <a:ext cx="182562" cy="182562"/>
            <a:chOff x="6192" y="4032"/>
            <a:chExt cx="288" cy="288"/>
          </a:xfrm>
        </p:grpSpPr>
        <p:sp>
          <p:nvSpPr>
            <p:cNvPr id="514074" name="Oval 26">
              <a:extLst>
                <a:ext uri="{FF2B5EF4-FFF2-40B4-BE49-F238E27FC236}">
                  <a16:creationId xmlns:a16="http://schemas.microsoft.com/office/drawing/2014/main" id="{4EE3FA18-53C4-128C-5A55-D2AC3F109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73" name="Oval 25">
              <a:extLst>
                <a:ext uri="{FF2B5EF4-FFF2-40B4-BE49-F238E27FC236}">
                  <a16:creationId xmlns:a16="http://schemas.microsoft.com/office/drawing/2014/main" id="{84515F10-9B19-348C-9309-E9B01ADB8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79" name="Group 31">
            <a:extLst>
              <a:ext uri="{FF2B5EF4-FFF2-40B4-BE49-F238E27FC236}">
                <a16:creationId xmlns:a16="http://schemas.microsoft.com/office/drawing/2014/main" id="{053C2AE4-5545-FF15-1AC8-11DDFD6DA7DF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4805363"/>
            <a:ext cx="182563" cy="182562"/>
            <a:chOff x="6192" y="4032"/>
            <a:chExt cx="288" cy="288"/>
          </a:xfrm>
        </p:grpSpPr>
        <p:sp>
          <p:nvSpPr>
            <p:cNvPr id="514081" name="Oval 33">
              <a:extLst>
                <a:ext uri="{FF2B5EF4-FFF2-40B4-BE49-F238E27FC236}">
                  <a16:creationId xmlns:a16="http://schemas.microsoft.com/office/drawing/2014/main" id="{656236CF-0E4C-06F6-A2AF-F65FD43E9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80" name="Oval 32">
              <a:extLst>
                <a:ext uri="{FF2B5EF4-FFF2-40B4-BE49-F238E27FC236}">
                  <a16:creationId xmlns:a16="http://schemas.microsoft.com/office/drawing/2014/main" id="{57F800EB-0965-E6BF-C016-3A8A0638BE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082" name="Oval 34">
            <a:extLst>
              <a:ext uri="{FF2B5EF4-FFF2-40B4-BE49-F238E27FC236}">
                <a16:creationId xmlns:a16="http://schemas.microsoft.com/office/drawing/2014/main" id="{6D7A08D1-F831-5EC3-BBA4-01702D3724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33900" y="4805363"/>
            <a:ext cx="182563" cy="182562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83" name="Oval 35">
            <a:extLst>
              <a:ext uri="{FF2B5EF4-FFF2-40B4-BE49-F238E27FC236}">
                <a16:creationId xmlns:a16="http://schemas.microsoft.com/office/drawing/2014/main" id="{C4DEE40B-2DEE-8656-A944-624CA19CA9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4805363"/>
            <a:ext cx="182563" cy="182562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075" name="Oval 27">
            <a:extLst>
              <a:ext uri="{FF2B5EF4-FFF2-40B4-BE49-F238E27FC236}">
                <a16:creationId xmlns:a16="http://schemas.microsoft.com/office/drawing/2014/main" id="{37A43840-6C25-ECCE-936C-6D110C9D3A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1488" y="4805363"/>
            <a:ext cx="182562" cy="182562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514053" name="Group 5">
            <a:extLst>
              <a:ext uri="{FF2B5EF4-FFF2-40B4-BE49-F238E27FC236}">
                <a16:creationId xmlns:a16="http://schemas.microsoft.com/office/drawing/2014/main" id="{3EF975AD-1EE4-A04D-F2CC-377EE826368A}"/>
              </a:ext>
            </a:extLst>
          </p:cNvPr>
          <p:cNvGrpSpPr>
            <a:grpSpLocks/>
          </p:cNvGrpSpPr>
          <p:nvPr/>
        </p:nvGrpSpPr>
        <p:grpSpPr bwMode="auto">
          <a:xfrm>
            <a:off x="2459038" y="5181600"/>
            <a:ext cx="182562" cy="182563"/>
            <a:chOff x="6192" y="4032"/>
            <a:chExt cx="288" cy="288"/>
          </a:xfrm>
        </p:grpSpPr>
        <p:sp>
          <p:nvSpPr>
            <p:cNvPr id="514055" name="Oval 7">
              <a:extLst>
                <a:ext uri="{FF2B5EF4-FFF2-40B4-BE49-F238E27FC236}">
                  <a16:creationId xmlns:a16="http://schemas.microsoft.com/office/drawing/2014/main" id="{CB8D5EC0-0390-327E-C126-899FC8949C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54" name="Oval 6">
              <a:extLst>
                <a:ext uri="{FF2B5EF4-FFF2-40B4-BE49-F238E27FC236}">
                  <a16:creationId xmlns:a16="http://schemas.microsoft.com/office/drawing/2014/main" id="{2BB770D4-6C01-B633-81A7-C13088B39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56" name="Group 8">
            <a:extLst>
              <a:ext uri="{FF2B5EF4-FFF2-40B4-BE49-F238E27FC236}">
                <a16:creationId xmlns:a16="http://schemas.microsoft.com/office/drawing/2014/main" id="{5C8AB96F-D7EA-259F-F2BE-4A9004B1A3B6}"/>
              </a:ext>
            </a:extLst>
          </p:cNvPr>
          <p:cNvGrpSpPr>
            <a:grpSpLocks/>
          </p:cNvGrpSpPr>
          <p:nvPr/>
        </p:nvGrpSpPr>
        <p:grpSpPr bwMode="auto">
          <a:xfrm>
            <a:off x="3070225" y="5181600"/>
            <a:ext cx="182563" cy="182563"/>
            <a:chOff x="6192" y="4032"/>
            <a:chExt cx="288" cy="288"/>
          </a:xfrm>
        </p:grpSpPr>
        <p:sp>
          <p:nvSpPr>
            <p:cNvPr id="514058" name="Oval 10">
              <a:extLst>
                <a:ext uri="{FF2B5EF4-FFF2-40B4-BE49-F238E27FC236}">
                  <a16:creationId xmlns:a16="http://schemas.microsoft.com/office/drawing/2014/main" id="{AA75EE4C-74F5-F299-DD6E-C808B55DD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57" name="Oval 9">
              <a:extLst>
                <a:ext uri="{FF2B5EF4-FFF2-40B4-BE49-F238E27FC236}">
                  <a16:creationId xmlns:a16="http://schemas.microsoft.com/office/drawing/2014/main" id="{0E32D9D0-ED92-66A5-B708-4394BA2663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59" name="Group 11">
            <a:extLst>
              <a:ext uri="{FF2B5EF4-FFF2-40B4-BE49-F238E27FC236}">
                <a16:creationId xmlns:a16="http://schemas.microsoft.com/office/drawing/2014/main" id="{823D638A-A806-BFAE-018F-75235C285508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5181600"/>
            <a:ext cx="182563" cy="182563"/>
            <a:chOff x="6192" y="4032"/>
            <a:chExt cx="288" cy="288"/>
          </a:xfrm>
        </p:grpSpPr>
        <p:sp>
          <p:nvSpPr>
            <p:cNvPr id="514061" name="Oval 13">
              <a:extLst>
                <a:ext uri="{FF2B5EF4-FFF2-40B4-BE49-F238E27FC236}">
                  <a16:creationId xmlns:a16="http://schemas.microsoft.com/office/drawing/2014/main" id="{811F63A8-03AE-2A2F-3D4B-87558CB4A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60" name="Oval 12">
              <a:extLst>
                <a:ext uri="{FF2B5EF4-FFF2-40B4-BE49-F238E27FC236}">
                  <a16:creationId xmlns:a16="http://schemas.microsoft.com/office/drawing/2014/main" id="{1B8F3664-4D0D-271B-4857-DBDA41692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62" name="Group 14">
            <a:extLst>
              <a:ext uri="{FF2B5EF4-FFF2-40B4-BE49-F238E27FC236}">
                <a16:creationId xmlns:a16="http://schemas.microsoft.com/office/drawing/2014/main" id="{BB98390A-6D7D-9EAC-D45D-146F062B3357}"/>
              </a:ext>
            </a:extLst>
          </p:cNvPr>
          <p:cNvGrpSpPr>
            <a:grpSpLocks/>
          </p:cNvGrpSpPr>
          <p:nvPr/>
        </p:nvGrpSpPr>
        <p:grpSpPr bwMode="auto">
          <a:xfrm>
            <a:off x="5538788" y="5181600"/>
            <a:ext cx="182562" cy="182563"/>
            <a:chOff x="6192" y="4032"/>
            <a:chExt cx="288" cy="288"/>
          </a:xfrm>
        </p:grpSpPr>
        <p:sp>
          <p:nvSpPr>
            <p:cNvPr id="514064" name="Oval 16">
              <a:extLst>
                <a:ext uri="{FF2B5EF4-FFF2-40B4-BE49-F238E27FC236}">
                  <a16:creationId xmlns:a16="http://schemas.microsoft.com/office/drawing/2014/main" id="{D7D488BF-B8E6-CB7F-9BAD-54AE663BA6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63" name="Oval 15">
              <a:extLst>
                <a:ext uri="{FF2B5EF4-FFF2-40B4-BE49-F238E27FC236}">
                  <a16:creationId xmlns:a16="http://schemas.microsoft.com/office/drawing/2014/main" id="{E222CCFA-EDA0-636F-B231-B00F06C575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65" name="Group 17">
            <a:extLst>
              <a:ext uri="{FF2B5EF4-FFF2-40B4-BE49-F238E27FC236}">
                <a16:creationId xmlns:a16="http://schemas.microsoft.com/office/drawing/2014/main" id="{717EF1F0-14D2-60E6-9836-7C2AC5F517C6}"/>
              </a:ext>
            </a:extLst>
          </p:cNvPr>
          <p:cNvGrpSpPr>
            <a:grpSpLocks/>
          </p:cNvGrpSpPr>
          <p:nvPr/>
        </p:nvGrpSpPr>
        <p:grpSpPr bwMode="auto">
          <a:xfrm>
            <a:off x="4546600" y="5181600"/>
            <a:ext cx="182563" cy="182563"/>
            <a:chOff x="6192" y="4032"/>
            <a:chExt cx="288" cy="288"/>
          </a:xfrm>
        </p:grpSpPr>
        <p:sp>
          <p:nvSpPr>
            <p:cNvPr id="514067" name="Oval 19">
              <a:extLst>
                <a:ext uri="{FF2B5EF4-FFF2-40B4-BE49-F238E27FC236}">
                  <a16:creationId xmlns:a16="http://schemas.microsoft.com/office/drawing/2014/main" id="{A8764245-3BA1-8DBA-0024-E05308CB64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66" name="Oval 18">
              <a:extLst>
                <a:ext uri="{FF2B5EF4-FFF2-40B4-BE49-F238E27FC236}">
                  <a16:creationId xmlns:a16="http://schemas.microsoft.com/office/drawing/2014/main" id="{62481AF9-DD88-CAED-6E88-BA962E28F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4068" name="Group 20">
            <a:extLst>
              <a:ext uri="{FF2B5EF4-FFF2-40B4-BE49-F238E27FC236}">
                <a16:creationId xmlns:a16="http://schemas.microsoft.com/office/drawing/2014/main" id="{69FA2614-5403-D01E-266C-4D30C62C98BE}"/>
              </a:ext>
            </a:extLst>
          </p:cNvPr>
          <p:cNvGrpSpPr>
            <a:grpSpLocks/>
          </p:cNvGrpSpPr>
          <p:nvPr/>
        </p:nvGrpSpPr>
        <p:grpSpPr bwMode="auto">
          <a:xfrm>
            <a:off x="3552825" y="5181600"/>
            <a:ext cx="182563" cy="182563"/>
            <a:chOff x="6192" y="4032"/>
            <a:chExt cx="288" cy="288"/>
          </a:xfrm>
        </p:grpSpPr>
        <p:sp>
          <p:nvSpPr>
            <p:cNvPr id="514070" name="Oval 22">
              <a:extLst>
                <a:ext uri="{FF2B5EF4-FFF2-40B4-BE49-F238E27FC236}">
                  <a16:creationId xmlns:a16="http://schemas.microsoft.com/office/drawing/2014/main" id="{8A8AC9FC-7819-8D33-34E7-897CDFE090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92" y="4032"/>
              <a:ext cx="288" cy="288"/>
            </a:xfrm>
            <a:prstGeom prst="ellipse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4069" name="Oval 21">
              <a:extLst>
                <a:ext uri="{FF2B5EF4-FFF2-40B4-BE49-F238E27FC236}">
                  <a16:creationId xmlns:a16="http://schemas.microsoft.com/office/drawing/2014/main" id="{4C7D2DFE-CEFA-77C0-5A43-76F03192E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64" y="4104"/>
              <a:ext cx="144" cy="144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4071" name="Oval 23">
            <a:extLst>
              <a:ext uri="{FF2B5EF4-FFF2-40B4-BE49-F238E27FC236}">
                <a16:creationId xmlns:a16="http://schemas.microsoft.com/office/drawing/2014/main" id="{85AD646C-9262-0758-DAA0-55DA22E3B9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5181600"/>
            <a:ext cx="182563" cy="182563"/>
          </a:xfrm>
          <a:prstGeom prst="ellipse">
            <a:avLst/>
          </a:prstGeom>
          <a:solidFill>
            <a:srgbClr val="FFFF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4158" name="Rectangle 110">
            <a:extLst>
              <a:ext uri="{FF2B5EF4-FFF2-40B4-BE49-F238E27FC236}">
                <a16:creationId xmlns:a16="http://schemas.microsoft.com/office/drawing/2014/main" id="{E6323A7E-DB18-CF2E-FC89-492891C46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4572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160" name="Rectangle 112">
            <a:extLst>
              <a:ext uri="{FF2B5EF4-FFF2-40B4-BE49-F238E27FC236}">
                <a16:creationId xmlns:a16="http://schemas.microsoft.com/office/drawing/2014/main" id="{20E7F8D3-71A5-9464-C77D-370B58A43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169" name="Rectangle 121">
            <a:extLst>
              <a:ext uri="{FF2B5EF4-FFF2-40B4-BE49-F238E27FC236}">
                <a16:creationId xmlns:a16="http://schemas.microsoft.com/office/drawing/2014/main" id="{34EF6332-9F6B-7756-5D08-F1EECE1EF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178" name="Rectangle 130">
            <a:extLst>
              <a:ext uri="{FF2B5EF4-FFF2-40B4-BE49-F238E27FC236}">
                <a16:creationId xmlns:a16="http://schemas.microsoft.com/office/drawing/2014/main" id="{68AD70BC-5E1E-0BC3-BD8E-C6CF8140C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187" name="Rectangle 139">
            <a:extLst>
              <a:ext uri="{FF2B5EF4-FFF2-40B4-BE49-F238E27FC236}">
                <a16:creationId xmlns:a16="http://schemas.microsoft.com/office/drawing/2014/main" id="{1B843740-5079-57C6-BA92-5A2BACDFC4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196" name="Rectangle 148">
            <a:extLst>
              <a:ext uri="{FF2B5EF4-FFF2-40B4-BE49-F238E27FC236}">
                <a16:creationId xmlns:a16="http://schemas.microsoft.com/office/drawing/2014/main" id="{89035E85-125D-9381-526B-F3B57331A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514205" name="Rectangle 157">
            <a:extLst>
              <a:ext uri="{FF2B5EF4-FFF2-40B4-BE49-F238E27FC236}">
                <a16:creationId xmlns:a16="http://schemas.microsoft.com/office/drawing/2014/main" id="{2CBE4426-C43F-6E6F-28E7-5DF7651588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463" y="1982788"/>
            <a:ext cx="200025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/>
          </a:p>
        </p:txBody>
      </p:sp>
      <p:graphicFrame>
        <p:nvGraphicFramePr>
          <p:cNvPr id="514558" name="Group 510">
            <a:extLst>
              <a:ext uri="{FF2B5EF4-FFF2-40B4-BE49-F238E27FC236}">
                <a16:creationId xmlns:a16="http://schemas.microsoft.com/office/drawing/2014/main" id="{E46780EC-B273-1FC1-0577-00397FED45DA}"/>
              </a:ext>
            </a:extLst>
          </p:cNvPr>
          <p:cNvGraphicFramePr>
            <a:graphicFrameLocks noGrp="1"/>
          </p:cNvGraphicFramePr>
          <p:nvPr/>
        </p:nvGraphicFramePr>
        <p:xfrm>
          <a:off x="271463" y="1412875"/>
          <a:ext cx="5657850" cy="4073525"/>
        </p:xfrm>
        <a:graphic>
          <a:graphicData uri="http://schemas.openxmlformats.org/drawingml/2006/table">
            <a:tbl>
              <a:tblPr/>
              <a:tblGrid>
                <a:gridCol w="2000250">
                  <a:extLst>
                    <a:ext uri="{9D8B030D-6E8A-4147-A177-3AD203B41FA5}">
                      <a16:colId xmlns:a16="http://schemas.microsoft.com/office/drawing/2014/main" val="1733718661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042447629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946574051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1946615571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484615699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1070632959"/>
                    </a:ext>
                  </a:extLst>
                </a:gridCol>
                <a:gridCol w="514350">
                  <a:extLst>
                    <a:ext uri="{9D8B030D-6E8A-4147-A177-3AD203B41FA5}">
                      <a16:colId xmlns:a16="http://schemas.microsoft.com/office/drawing/2014/main" val="3729144946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944178815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7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Quality Responsibility</a:t>
                      </a: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8288416"/>
                  </a:ext>
                </a:extLst>
              </a:tr>
              <a:tr h="1565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Function</a:t>
                      </a:r>
                      <a:endParaRPr kumimoji="0" lang="en-US" altLang="en-US" sz="1400" b="1" i="0" u="sng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Product/Process Improvement &amp; Core Tools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Process Management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Strategic Planning/ Management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Customer Research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Product Planning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Reliability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Advanced Statistics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vert="eaVert"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59193074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Marketing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626273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Design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742669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Manufacturing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5158928"/>
                  </a:ext>
                </a:extLst>
              </a:tr>
              <a:tr h="409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Sales &amp; Marketing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07034284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Service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021310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Supply Chain/ Suppliers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54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8152931"/>
                  </a:ext>
                </a:extLst>
              </a:tr>
            </a:tbl>
          </a:graphicData>
        </a:graphic>
      </p:graphicFrame>
      <p:sp>
        <p:nvSpPr>
          <p:cNvPr id="514559" name="Text Box 511">
            <a:extLst>
              <a:ext uri="{FF2B5EF4-FFF2-40B4-BE49-F238E27FC236}">
                <a16:creationId xmlns:a16="http://schemas.microsoft.com/office/drawing/2014/main" id="{8DAC2512-DCBD-EA02-A874-6A4C9E3CC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2.6-12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0ED7A8C0-A554-6765-DF83-AC1B5D7CE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Wave Training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E35D7DF5-BF6A-15BE-57D9-49C8105BC6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Intro to Problem Solving and Identify the Problem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Analyzing and Improving the Process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Managing and Controlling the Process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Designing and Delivering Products/Services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Business Planning and Advanced Topics</a:t>
            </a:r>
          </a:p>
          <a:p>
            <a:pPr marL="381000" indent="-381000">
              <a:spcAft>
                <a:spcPct val="20000"/>
              </a:spcAft>
            </a:pPr>
            <a:endParaRPr lang="en-US" altLang="en-US" sz="2800"/>
          </a:p>
          <a:p>
            <a:pPr marL="381000" indent="-381000">
              <a:spcAft>
                <a:spcPct val="20000"/>
              </a:spcAft>
            </a:pPr>
            <a:r>
              <a:rPr lang="en-US" altLang="en-US" sz="2800"/>
              <a:t>The Road to Certification</a:t>
            </a:r>
          </a:p>
        </p:txBody>
      </p:sp>
      <p:sp>
        <p:nvSpPr>
          <p:cNvPr id="516100" name="Text Box 4">
            <a:extLst>
              <a:ext uri="{FF2B5EF4-FFF2-40B4-BE49-F238E27FC236}">
                <a16:creationId xmlns:a16="http://schemas.microsoft.com/office/drawing/2014/main" id="{DAB27A30-4808-B65F-73AA-481EACE96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86531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 14-20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667AE54C-DED4-7CAF-5B21-D18D3A5EC4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Black Belt Transformation</a:t>
            </a:r>
          </a:p>
        </p:txBody>
      </p:sp>
      <p:sp>
        <p:nvSpPr>
          <p:cNvPr id="517125" name="Text Box 5">
            <a:extLst>
              <a:ext uri="{FF2B5EF4-FFF2-40B4-BE49-F238E27FC236}">
                <a16:creationId xmlns:a16="http://schemas.microsoft.com/office/drawing/2014/main" id="{4B33F7C9-9B19-728F-1B20-387B265A9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" y="1536700"/>
            <a:ext cx="3163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b="1" i="1">
                <a:latin typeface="Arial" panose="020B0604020202020204" pitchFamily="34" charset="0"/>
                <a:ea typeface="Batang" panose="02030600000101010101" pitchFamily="18" charset="-127"/>
              </a:rPr>
              <a:t>“Regular” Skill Sets: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7126" name="Group 6">
            <a:extLst>
              <a:ext uri="{FF2B5EF4-FFF2-40B4-BE49-F238E27FC236}">
                <a16:creationId xmlns:a16="http://schemas.microsoft.com/office/drawing/2014/main" id="{DC60414C-9F82-BC32-E225-FDCB7BA00C83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2233613"/>
            <a:ext cx="3511550" cy="2909887"/>
            <a:chOff x="1889" y="3517"/>
            <a:chExt cx="4687" cy="3883"/>
          </a:xfrm>
        </p:grpSpPr>
        <p:sp>
          <p:nvSpPr>
            <p:cNvPr id="517127" name="Oval 7">
              <a:extLst>
                <a:ext uri="{FF2B5EF4-FFF2-40B4-BE49-F238E27FC236}">
                  <a16:creationId xmlns:a16="http://schemas.microsoft.com/office/drawing/2014/main" id="{551BA772-F62D-C8EA-3E82-72D2C0FEF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9" y="3560"/>
              <a:ext cx="4687" cy="3840"/>
            </a:xfrm>
            <a:prstGeom prst="ellipse">
              <a:avLst/>
            </a:prstGeom>
            <a:solidFill>
              <a:srgbClr val="FFFF99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28" name="Line 8">
              <a:extLst>
                <a:ext uri="{FF2B5EF4-FFF2-40B4-BE49-F238E27FC236}">
                  <a16:creationId xmlns:a16="http://schemas.microsoft.com/office/drawing/2014/main" id="{CA3EE056-9B94-0CB1-18CD-7F0C91AADF2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496298">
              <a:off x="4056" y="3517"/>
              <a:ext cx="0" cy="3838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29" name="Text Box 9">
              <a:extLst>
                <a:ext uri="{FF2B5EF4-FFF2-40B4-BE49-F238E27FC236}">
                  <a16:creationId xmlns:a16="http://schemas.microsoft.com/office/drawing/2014/main" id="{72CDCECC-1D9D-1974-F870-9AA211EDCE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8" y="4350"/>
              <a:ext cx="1788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Training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7130" name="Text Box 10">
              <a:extLst>
                <a:ext uri="{FF2B5EF4-FFF2-40B4-BE49-F238E27FC236}">
                  <a16:creationId xmlns:a16="http://schemas.microsoft.com/office/drawing/2014/main" id="{A0EA70D6-2063-EA76-02D0-80F7B32468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55" y="4534"/>
              <a:ext cx="1873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Experience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7131" name="Text Box 11">
            <a:extLst>
              <a:ext uri="{FF2B5EF4-FFF2-40B4-BE49-F238E27FC236}">
                <a16:creationId xmlns:a16="http://schemas.microsoft.com/office/drawing/2014/main" id="{D1AC62A3-F624-221C-8990-77B98AB93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1438" y="1576388"/>
            <a:ext cx="2944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b="1" i="1">
                <a:latin typeface="Arial" panose="020B0604020202020204" pitchFamily="34" charset="0"/>
                <a:ea typeface="Batang" panose="02030600000101010101" pitchFamily="18" charset="-127"/>
              </a:rPr>
              <a:t>BB/MBB Skill Sets: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7132" name="Group 12">
            <a:extLst>
              <a:ext uri="{FF2B5EF4-FFF2-40B4-BE49-F238E27FC236}">
                <a16:creationId xmlns:a16="http://schemas.microsoft.com/office/drawing/2014/main" id="{3C6E1FB5-D67B-2A6B-A17A-793B0170D0C1}"/>
              </a:ext>
            </a:extLst>
          </p:cNvPr>
          <p:cNvGrpSpPr>
            <a:grpSpLocks/>
          </p:cNvGrpSpPr>
          <p:nvPr/>
        </p:nvGrpSpPr>
        <p:grpSpPr bwMode="auto">
          <a:xfrm>
            <a:off x="4106863" y="2351088"/>
            <a:ext cx="4351337" cy="3424237"/>
            <a:chOff x="7398" y="3702"/>
            <a:chExt cx="5806" cy="4571"/>
          </a:xfrm>
        </p:grpSpPr>
        <p:sp>
          <p:nvSpPr>
            <p:cNvPr id="517133" name="Oval 13">
              <a:extLst>
                <a:ext uri="{FF2B5EF4-FFF2-40B4-BE49-F238E27FC236}">
                  <a16:creationId xmlns:a16="http://schemas.microsoft.com/office/drawing/2014/main" id="{04F34262-1197-5FD4-60FD-2416595B6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4" y="3702"/>
              <a:ext cx="5040" cy="384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34" name="Text Box 14">
              <a:extLst>
                <a:ext uri="{FF2B5EF4-FFF2-40B4-BE49-F238E27FC236}">
                  <a16:creationId xmlns:a16="http://schemas.microsoft.com/office/drawing/2014/main" id="{E1081152-6C4D-6A73-4D25-3A429EB840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9" y="3999"/>
              <a:ext cx="1787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Discipline-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Specific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Training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7135" name="Text Box 15">
              <a:extLst>
                <a:ext uri="{FF2B5EF4-FFF2-40B4-BE49-F238E27FC236}">
                  <a16:creationId xmlns:a16="http://schemas.microsoft.com/office/drawing/2014/main" id="{07FAC1DE-915C-A912-A14A-FB2126971B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78" y="5539"/>
              <a:ext cx="1872" cy="8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On-the-Job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Experience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7136" name="Line 16">
              <a:extLst>
                <a:ext uri="{FF2B5EF4-FFF2-40B4-BE49-F238E27FC236}">
                  <a16:creationId xmlns:a16="http://schemas.microsoft.com/office/drawing/2014/main" id="{545159F6-9207-9606-320A-E6172CBB7C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700" y="4406"/>
              <a:ext cx="1920" cy="12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37" name="Line 17">
              <a:extLst>
                <a:ext uri="{FF2B5EF4-FFF2-40B4-BE49-F238E27FC236}">
                  <a16:creationId xmlns:a16="http://schemas.microsoft.com/office/drawing/2014/main" id="{7DBE493A-DF1A-174C-6735-3BDF215EECA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80" y="5606"/>
              <a:ext cx="720" cy="18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38" name="Text Box 18">
              <a:extLst>
                <a:ext uri="{FF2B5EF4-FFF2-40B4-BE49-F238E27FC236}">
                  <a16:creationId xmlns:a16="http://schemas.microsoft.com/office/drawing/2014/main" id="{F7B12031-0C16-89A2-6E56-792544701F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82" y="5633"/>
              <a:ext cx="1703" cy="1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Six Sigma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Tools &amp;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Methods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7139" name="Line 19">
              <a:extLst>
                <a:ext uri="{FF2B5EF4-FFF2-40B4-BE49-F238E27FC236}">
                  <a16:creationId xmlns:a16="http://schemas.microsoft.com/office/drawing/2014/main" id="{B5019C01-82DE-5CCD-5F66-E441AF1A02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180" y="5606"/>
              <a:ext cx="25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7140" name="AutoShape 20">
              <a:extLst>
                <a:ext uri="{FF2B5EF4-FFF2-40B4-BE49-F238E27FC236}">
                  <a16:creationId xmlns:a16="http://schemas.microsoft.com/office/drawing/2014/main" id="{11638889-0337-EC8D-C460-5C33C03171C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857130">
              <a:off x="7398" y="6579"/>
              <a:ext cx="1256" cy="1694"/>
            </a:xfrm>
            <a:prstGeom prst="rightArrow">
              <a:avLst>
                <a:gd name="adj1" fmla="val 50000"/>
                <a:gd name="adj2" fmla="val 25000"/>
              </a:avLst>
            </a:prstGeom>
            <a:solidFill>
              <a:srgbClr val="FF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7141" name="Text Box 21">
            <a:extLst>
              <a:ext uri="{FF2B5EF4-FFF2-40B4-BE49-F238E27FC236}">
                <a16:creationId xmlns:a16="http://schemas.microsoft.com/office/drawing/2014/main" id="{3F4328FE-E543-D821-9AF0-588B93B88A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2.6-24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A3CA6E8E-F3C7-E2A7-DF41-36BAC936DA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 High Bar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A941FE64-8D88-4B9B-6A0E-DF9F3A9065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51850" cy="5513388"/>
          </a:xfrm>
        </p:spPr>
        <p:txBody>
          <a:bodyPr/>
          <a:lstStyle/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/>
              <a:t>Cecila Shallenberger is a Black Belt at TRW Systems, a defense and government contractor.  We received this email from her:</a:t>
            </a:r>
            <a:endParaRPr lang="en-US" altLang="en-US" sz="1600" i="1"/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600" i="1"/>
              <a:t>“I trust all is well with you.  All is well here.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realize Six Sigma is all about teamwork, but just this once I thought I'd brag just a little.  I certainly do realize that the following could not have been accomplished without the help of many, many people.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closed 10 charters last year, total benefit $11.84M (although the books show a conservative $10.6M).  62 GBs were trained, and 44 of those were certified.  So far this year, I've got 5 charters in process, and 5 being drafted as we speak.  3 of those include the customer as GBs on the teams.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I have about 32 people left on the TCS contract to get onto charters and through training.  GBs are kicking down my door wanting to lead charters.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This year, my focus is on creating a lead GB community with 3 BBs being mentored - they will lead the charters, I will lead them.  As you can see, we're doing well.   I'm now going after my BB certification through ASQ to compliment the TRW cert.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My thanks go to you for your inspiration. You've created a monster!!!</a:t>
            </a:r>
          </a:p>
          <a:p>
            <a:pPr marL="0" indent="0">
              <a:lnSpc>
                <a:spcPct val="90000"/>
              </a:lnSpc>
              <a:buFont typeface="Symbol" panose="05050102010706020507" pitchFamily="18" charset="2"/>
              <a:buNone/>
            </a:pPr>
            <a:br>
              <a:rPr lang="en-US" altLang="en-US" sz="1600" i="1"/>
            </a:br>
            <a:r>
              <a:rPr lang="en-US" altLang="en-US" sz="1600" i="1"/>
              <a:t>PS  We won 100% of our award fee, . . . ”</a:t>
            </a: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13165065-7A6B-249C-0927-A6D7A9D2C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2.6-25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7417</TotalTime>
  <Words>647</Words>
  <Application>Microsoft Office PowerPoint</Application>
  <PresentationFormat>On-screen Show (4:3)</PresentationFormat>
  <Paragraphs>107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Black Belt Defined</vt:lpstr>
      <vt:lpstr>Roles and Responsibilities</vt:lpstr>
      <vt:lpstr>A Brief Reflection</vt:lpstr>
      <vt:lpstr>Core Competencies</vt:lpstr>
      <vt:lpstr>Wave Training</vt:lpstr>
      <vt:lpstr>The Black Belt Transformation</vt:lpstr>
      <vt:lpstr>A High Bar</vt:lpstr>
      <vt:lpstr>Black Belt Project Description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161</cp:revision>
  <cp:lastPrinted>1998-11-12T16:48:12Z</cp:lastPrinted>
  <dcterms:created xsi:type="dcterms:W3CDTF">1998-10-26T20:45:45Z</dcterms:created>
  <dcterms:modified xsi:type="dcterms:W3CDTF">2026-07-24T18:11:58Z</dcterms:modified>
</cp:coreProperties>
</file>