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66FF66"/>
    <a:srgbClr val="FFFF00"/>
    <a:srgbClr val="FFFFCC"/>
    <a:srgbClr val="6699FF"/>
    <a:srgbClr val="FF0000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A14B672C-BC23-DBFD-442C-E63DD64C05D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AB18510-D831-AD83-5D46-33DA0DC4DDF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AE5E200-3FD8-360E-C77F-6A8E55E6DC3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EAF4F231-A6DD-B86A-F9CE-B5901CF1BF9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A89052E5-2C0B-4DA6-95D9-285E646C9656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BF8C211-52E2-4B3A-B328-9C81009C5D2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EDCD6BF-2168-87A0-4979-B7FE32D136F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99E163EF-7186-06F8-FA2B-C827DA2E5286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029E9921-9B80-C698-2821-448F6690D1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D4EAB1D-E7CB-7E67-1899-74467BF04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967F678A-507E-4058-B374-626DE774FA20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C0061DA-0434-F451-32B3-41534AC9FB4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F920B20D-B518-0D21-CBCF-8DE5677FCB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B41C72B9-4204-B1FA-8E0D-2AB3E77BB83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DC549436-1F9B-845F-4DA6-40D38FF899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6CD9DC-631A-E6FB-D73C-4C4994BC0B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CC811C-93C2-9F0C-FFBA-6F6D4C3150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06411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19F9BA-E781-70D5-CCDC-34AFD5E4D8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C0077B1-91CB-0DA7-A047-2AB00A08A8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049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034BCC5-CECA-6C40-B781-A54C225B42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D3FC9-F01E-3700-50B2-0D004A45D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3754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D40D-99EF-D242-3154-5689186D5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778C47-DB51-EAEB-7E3A-46D99148C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670A60-EE66-A5EC-E835-75D814E4813C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B07F3C-B6CE-2FB3-A2FE-94EE5D15BCE7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9754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152EA0-C0C7-B40E-7ABD-EA9D817AF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10F95-B87A-E750-F7B1-36135CB977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02307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77AD59-5C13-DA75-964D-08BA00E1D0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D3212F-A4AC-7468-8CF3-BE863FD8F3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3547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B0CBC-B4D9-ABAA-A685-B4C5C9FCFB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4C725-B668-FB68-CCE9-07E3481F76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82EDE0-744F-38CA-9758-7A0D456073A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9217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891A6-88DD-1B20-B672-EC41446B93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E13D3D-ADCA-3752-5B56-A1234069F2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7A1368-68D7-39C9-C940-16A530BF4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DB85ED-0181-0C54-9680-2EF9BB578D3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7C2D6BB-707D-8736-212F-008484BE31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9241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43E852-2F07-CCB0-E1E9-64E8DCC2A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5025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7824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A947D-79BF-5FFE-DF61-D33315D309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BDC37-DA99-DD4F-B874-D1DBD569D0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50BAF4-F56C-A887-9A03-07BCEA119E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39227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24D22-532B-D498-22C1-F25D2D7FDC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363D28-3EA5-D0BC-61BE-747F0D8BF7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EA71A9-54DD-15B2-35D3-7AC28E9D47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7678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29701D7-C7FE-BD25-FB14-9F797E596E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D676D3E-46DE-E87E-F389-AD78C12084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80EF6F55-39A7-FBA3-F5F2-31FAA1688BA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9028B5B-2C9E-AFB9-4AEC-B34DCB73D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47AF2F30-6805-1F74-6525-E0E5D8073F8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0206D2D-4331-4115-9E4F-0FBCEB80722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96E25BEE-007B-03F6-2D8E-CBD0365BB4B4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FA34AF2C-E795-C167-816F-418BBFFCE2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A6DE0E6A-849F-6755-55A0-1309B8083D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4CD5E737-4AC7-D0EA-E395-734F7D9FF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1E851026-70DB-E0E8-AD8B-8244EACBE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4F514A10-51C9-FB0C-0DBD-375066A6B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59418AC3-7A5B-500B-59F4-1886CBA12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CDCF0F2B-A8BC-8AF7-FEF1-5AF8C11C8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9F4EDB08-2792-CB67-1D73-B81B0AFBC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4073F2A5-D760-98DC-A41E-1AEF8F9260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CA816D2E-5D7C-5241-01C0-52D3ED285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037AFF18-E03A-3338-824D-187833AC7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36B6A5A7-FF2F-842B-CB21-825FDAB541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8BD75071-BB97-89F4-B1D1-11230D7FE0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D1D9E27F-01B6-9FBA-0B9E-5260A9D68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B4420989-43B3-7E8E-322A-A9954D7D3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9F8951FD-B5A4-C342-51BC-48D3997E85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1B806140-4274-19AE-8B34-FD3F94FEC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44942B2C-47D7-6A68-F61A-7ABA20995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DCDF0B6F-7D7A-EA69-4820-1184C5117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E335CB12-17C5-0E46-A998-9E1A2B31C3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0288E281-A119-1AC5-9C49-9C63C75F48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3CCC66B-506B-F166-01B1-B568B7B378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51A208BB-6765-D661-2F23-A1EA12AC3E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AB2CC65C-B69F-1BB5-0C58-C5BA80FB37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B75FE529-0BC2-E833-069E-2E38214752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604D6BD7-8D3E-2C62-3496-5BB9B467E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87391D7C-86AD-83A8-F180-833791DCD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CB97D41A-1D15-AEA4-5672-471D100BB5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DB4970A4-DBC4-A675-2F61-E51E41E11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A4087551-4C5C-838E-AD68-1CCC5E7F57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1FCBF9E6-A2B6-82C6-C6DC-FE5CEA05F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B750FABD-DA13-CD04-F5E0-F8BDF40D2C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E3EAE03E-CE83-A98E-FBE3-DED0E9830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4289B722-986E-B628-681D-F39930B5FA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6EF7D678-0BF3-B5F9-DC47-BDFB47ADA9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F0014D58-CAB1-5F84-6B48-7BD82BAD77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3248FD2-71F5-698A-2BD9-641F2226B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3FBF05D7-9B7A-64A2-F0DB-FF9C901D8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A39CBFEB-F5A7-B690-CC05-D69C47E0D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E245F607-46A1-B893-550D-4F20C9561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AB7FAD68-33B3-6DE5-4BE4-D50C4E061C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3938DE4B-CB2A-38EE-7654-244BC9B1D5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8CAD2F3E-0538-7293-7739-ABAAA70A52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1FA8ABF7-E1D7-F338-604F-E934317C4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A0F8B92-7D70-93B4-9AB0-5F216F342B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7AC5B2C4-363B-CB0E-7E1D-7B12C5D3E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709F62C4-BEDA-7C64-1A56-A2CFFA787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540F22A2-B07D-4EBD-473D-EDE063F57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AAE01695-D147-2B8D-EE45-10809AFA1E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BE6984C9-C8A1-8B94-9A54-705123976C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DF1718CA-56BE-A3E0-E700-6273EE5A1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1ABC0189-86ED-26AA-8028-B7F9DEE37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DAF00DE8-F609-8FC6-3B8D-E9E8FC21EB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F4C6CB4D-DBAF-04BA-A363-73F07DCF0E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1BF949D-F03D-9CB8-93FC-2CEFA938D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0A88D207-C2DE-6AE3-85C3-C470237CB0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9424EDDF-3332-524D-885A-C7EEF177C0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D88B4CB5-D40C-F05F-E7F0-405ACDE549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D6C31F10-BC18-1768-7476-1E351E9644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36BCCE12-4A84-218E-4D3A-EDA7848C76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526390EF-19AD-33A7-4D5E-5C8FEAD66A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EE207F63-8FEB-B37D-8446-933B41884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6EC21746-6225-7759-867F-2137CC3FF0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789A856E-D451-5B1F-1C4E-853DA244A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70574DD7-CE99-D981-7D9F-CE73BAA83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9B98A99B-50F5-4719-98F1-0DA85B9C2F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EF4A4DDC-C2BB-D40B-9E09-5666595935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96227D52-4B72-4FAB-9A4E-9C52536ED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0789CFED-122D-8087-BCED-877295368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9BAF5D3C-D835-EA76-2DDF-F5F651AF45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AB71BB15-2FBF-11F9-423B-AB759D80D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03666D58-B211-3719-D5EB-0C59CD0C06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A401D36E-40A0-AC92-AEC3-169F1BB544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8B339A9F-A35C-3D89-27CD-B9F0E67294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9EB38C95-CDAD-931F-570B-6E8503DB3B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6EC37BDA-B3B7-A812-BC5F-7999643811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B3A36FBA-B960-1BE4-B17C-902BFBA920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DBBE76BD-EF35-0673-EB41-B8D8447CA8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BA15BABB-2443-7460-DBE4-ABFD8ACE4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924D104-505E-1E85-949E-874BC2D1F9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4D817E3-8B03-C9D2-E61B-BB30864A47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6745AC9E-EB8D-AD85-16AE-744AF2D81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A15EF28C-6F63-1718-A57E-303DBC68E5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B24E1F55-9975-30DD-A8F0-34186198B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02F1E2DF-C4C9-548B-91BB-D0FCB3F147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4FCEDDDD-7215-0AB6-0939-DE8925D10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7A566588-43CA-5C78-212D-425FD53E8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5AEEB576-ED1E-8DAE-77A3-C60543B871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9C4A3A2E-AF61-A1DB-5750-79ABD1EB7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8F80BF71-8D20-D9CE-30A4-18E0C757EA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4300305C-4E74-1776-E652-93B31BDE97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22BE263A-1B71-6A9D-C51E-8183248B01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5F472B58-5A4D-3C76-A4DC-E497108B8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070DA24C-71FA-5CAC-7352-8D5B09B910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8844716E-978E-A671-BF08-2A0DC9CE55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B01CC092-BFE7-3AE4-CC3C-ADE4AEE0A1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054E9A5-D0CB-2BC0-7055-2C8B540BB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970B468B-F274-49B4-4F35-52D73A6AED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4ED7DF8F-811D-B7AB-26E8-D822D472F6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2B4D94EF-5699-7AC5-616F-48D004009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DAB6D438-B12A-7C95-E28F-1BC7034B6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0476223D-A87A-7A42-4439-D23E04F1CD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13070EE3-775F-4159-9A6E-C1D84367AD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7E30C083-2BBF-9724-C865-C7CCD4ED2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EAF08DCC-34AB-9F81-6ED7-F206BCFC8E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9DC0D8A8-359E-F435-5410-709A4F2D7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80A6F824-7159-C31C-AF9C-1789F1FCE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4E6064A4-DC93-1C2D-55CF-666840A750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E37460DC-5579-360A-D701-631292EF99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A328ED50-E326-81DD-9E50-F875C35B93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6C3F96D7-4D39-7B48-7259-47334AC3B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A9D8D08C-FB99-A383-B8BD-CE7FA5A7B2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17DD997D-1C0B-B0E0-2330-F2516CA409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180D49A8-DEBB-E975-1139-93CF8D661D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82CA11D2-FE48-42A2-A5FF-A525E16D3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2FDC6A09-BA92-DC4F-667D-5DF6C323C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68B9DA04-7753-79C6-9338-7AE80FB9FB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6D35814F-88B7-7F69-2C08-B5867FB719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72594FC6-663B-7A75-836F-3860859CD5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5EB94BDD-515D-0F35-57FD-02D1076DF5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9CEA82AB-0FBA-D0AF-3D32-3A2B2E064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FA63B3E0-E14A-7B90-6D76-BF61F82787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0572D2E3-81BF-703B-FF20-364DC6A9F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E4F4422B-7ECA-8048-7E34-8E90DBB4D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CBAE2866-C2C5-4FFF-2A08-FA74E841F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1EE0EEBA-3D03-421A-CA6C-F4561D9B2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E05C6700-0ED7-1A61-6D11-2E3C648048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73A91C80-B9F2-AC4F-9E6F-EDA83A06A3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4BDA14E8-830D-EE3E-DFBD-FB046AAB67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CF988F15-C6DD-84C9-9D70-75BD9FA639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0E82736A-40DC-40CE-31DB-A0DC3A9A3A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878141F1-56BA-43D1-B45E-1B51B10ACB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BC1F1C27-9BC8-0CE8-18CC-39E161B7AF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C83F3B0F-3B9C-3898-3975-D3A261AF7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2E6B07B3-C0DE-1D60-386B-408933F8DE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200A5ED5-EF23-F57D-42B4-950B66A927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F9CC7429-3337-8432-9209-5739E8717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8F0ABC48-DFEC-AAD7-FA5A-B1274345C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DF826CA8-8A44-C0AC-8E18-EC5D2C911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68AD30C-A49D-E1D7-288D-A49D1E8EDD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27F4D01E-4FFE-E350-5EE7-D14C8F3186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FDFE0858-E0E9-1538-D330-68FD26971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4C2B9ACC-C847-68DB-EC51-BD8912F675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2328E997-FEB0-3169-D22D-D26614C38A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A20CAA04-F7E0-64C0-ED1C-73D88BFE8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4DFFCB0F-C8F4-FA3E-6662-5ABEBC1BE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ACF7F6B1-836C-4839-6D44-FB40BC8964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10857CEB-A8E7-8972-8ECF-007418212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9CDE15CC-8A66-C10F-976B-EABA0F06C7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B509B18E-2694-749F-7695-5062F9CEE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77EA52F4-6989-23BF-261D-8D426A02A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D4D6B9C7-78BC-EF5C-2699-F5B837C191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D3684378-DF84-D06E-91A7-02A61623D0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10EE735B-7CA4-5C1F-A240-01513BE8BC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D45B4113-AC87-3367-C9E8-E4D52DEE2F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EF335C6-9820-3D6D-0878-D7F2881E39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211964EE-8ADB-4661-BBF8-03215B83907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0A57F488-60DA-BA0B-04E1-C3EBBF3909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9307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7.1 Bar, Pie &amp; Radar Charts</a:t>
            </a:r>
          </a:p>
        </p:txBody>
      </p:sp>
      <p:grpSp>
        <p:nvGrpSpPr>
          <p:cNvPr id="4279" name="Group 183">
            <a:extLst>
              <a:ext uri="{FF2B5EF4-FFF2-40B4-BE49-F238E27FC236}">
                <a16:creationId xmlns:a16="http://schemas.microsoft.com/office/drawing/2014/main" id="{883E90F7-AF18-3F7C-3945-C98A4FB1A413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0" name="Line 184">
              <a:extLst>
                <a:ext uri="{FF2B5EF4-FFF2-40B4-BE49-F238E27FC236}">
                  <a16:creationId xmlns:a16="http://schemas.microsoft.com/office/drawing/2014/main" id="{BC7ADF03-1BAE-F881-2A4C-64CA0B93D1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1" name="Rectangle 185">
              <a:extLst>
                <a:ext uri="{FF2B5EF4-FFF2-40B4-BE49-F238E27FC236}">
                  <a16:creationId xmlns:a16="http://schemas.microsoft.com/office/drawing/2014/main" id="{0726ED5E-E2CF-57A2-84F6-9006B4F9E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2" name="Picture 186">
              <a:extLst>
                <a:ext uri="{FF2B5EF4-FFF2-40B4-BE49-F238E27FC236}">
                  <a16:creationId xmlns:a16="http://schemas.microsoft.com/office/drawing/2014/main" id="{F5488D2C-423B-F314-06A5-D8B35CE885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305FD828-EA7A-41F5-489C-CA67EE78892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AC2A2A68-A755-725E-9893-7FB2640A97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stratify, display and interpret data using:</a:t>
            </a:r>
          </a:p>
          <a:p>
            <a:pPr lvl="1"/>
            <a:r>
              <a:rPr lang="en-US" altLang="en-US"/>
              <a:t>Bar charts</a:t>
            </a:r>
          </a:p>
          <a:p>
            <a:pPr lvl="1"/>
            <a:r>
              <a:rPr lang="en-US" altLang="en-US"/>
              <a:t>Pie charts</a:t>
            </a:r>
          </a:p>
          <a:p>
            <a:pPr lvl="1"/>
            <a:r>
              <a:rPr lang="en-US" altLang="en-US"/>
              <a:t>Radar charts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8" name="Rectangle 24">
            <a:extLst>
              <a:ext uri="{FF2B5EF4-FFF2-40B4-BE49-F238E27FC236}">
                <a16:creationId xmlns:a16="http://schemas.microsoft.com/office/drawing/2014/main" id="{7956E411-91E6-C6DF-CD75-E03B5D2941B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Bar Chart Examples</a:t>
            </a:r>
          </a:p>
        </p:txBody>
      </p:sp>
      <p:graphicFrame>
        <p:nvGraphicFramePr>
          <p:cNvPr id="441361" name="Object 17">
            <a:extLst>
              <a:ext uri="{FF2B5EF4-FFF2-40B4-BE49-F238E27FC236}">
                <a16:creationId xmlns:a16="http://schemas.microsoft.com/office/drawing/2014/main" id="{8ABD9BDB-7F6D-F788-B844-F09D91B7D395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228600" y="2614613"/>
          <a:ext cx="4419600" cy="208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4286880" imgH="2019240" progId="Word.Picture.8">
                  <p:embed/>
                </p:oleObj>
              </mc:Choice>
              <mc:Fallback>
                <p:oleObj name="Picture" r:id="rId3" imgW="4286880" imgH="2019240" progId="Word.Picture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2614613"/>
                        <a:ext cx="4419600" cy="2082800"/>
                      </a:xfrm>
                      <a:prstGeom prst="rect">
                        <a:avLst/>
                      </a:prstGeom>
                      <a:noFill/>
                      <a:ln w="28575" cmpd="sng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41364" name="Picture 20">
            <a:extLst>
              <a:ext uri="{FF2B5EF4-FFF2-40B4-BE49-F238E27FC236}">
                <a16:creationId xmlns:a16="http://schemas.microsoft.com/office/drawing/2014/main" id="{347A17E5-6772-3854-7B80-1A22058D7103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84763" y="1058863"/>
            <a:ext cx="3678237" cy="2447925"/>
          </a:xfr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41367" name="Picture 23">
            <a:extLst>
              <a:ext uri="{FF2B5EF4-FFF2-40B4-BE49-F238E27FC236}">
                <a16:creationId xmlns:a16="http://schemas.microsoft.com/office/drawing/2014/main" id="{DAC6868F-8F71-F7A4-1D24-23FB349D98A4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94250" y="4132263"/>
            <a:ext cx="4197350" cy="2063750"/>
          </a:xfrm>
          <a:noFill/>
          <a:ln w="2857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1370" name="Text Box 26">
            <a:extLst>
              <a:ext uri="{FF2B5EF4-FFF2-40B4-BE49-F238E27FC236}">
                <a16:creationId xmlns:a16="http://schemas.microsoft.com/office/drawing/2014/main" id="{E0A3977F-1F89-5E4A-FF67-75CC363A3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7.1-3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136" name="Rectangle 64">
            <a:extLst>
              <a:ext uri="{FF2B5EF4-FFF2-40B4-BE49-F238E27FC236}">
                <a16:creationId xmlns:a16="http://schemas.microsoft.com/office/drawing/2014/main" id="{194624EA-AFEE-0DDF-8F18-93E4E9A96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447800"/>
            <a:ext cx="7848600" cy="381000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76" name="Rectangle 4">
            <a:extLst>
              <a:ext uri="{FF2B5EF4-FFF2-40B4-BE49-F238E27FC236}">
                <a16:creationId xmlns:a16="http://schemas.microsoft.com/office/drawing/2014/main" id="{544E84FB-F93D-67FE-812C-3140E5D68A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“Bad” Bar Chart</a:t>
            </a:r>
          </a:p>
        </p:txBody>
      </p:sp>
      <p:sp>
        <p:nvSpPr>
          <p:cNvPr id="515078" name="AutoShape 6">
            <a:extLst>
              <a:ext uri="{FF2B5EF4-FFF2-40B4-BE49-F238E27FC236}">
                <a16:creationId xmlns:a16="http://schemas.microsoft.com/office/drawing/2014/main" id="{BA5B00ED-1D31-4324-6CD0-E085A2CB907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90600" y="1752600"/>
            <a:ext cx="7467600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080" name="Rectangle 8">
            <a:extLst>
              <a:ext uri="{FF2B5EF4-FFF2-40B4-BE49-F238E27FC236}">
                <a16:creationId xmlns:a16="http://schemas.microsoft.com/office/drawing/2014/main" id="{40B5D099-FF06-F40F-C0AF-FAAC7AF720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804988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5083" name="Group 11">
            <a:extLst>
              <a:ext uri="{FF2B5EF4-FFF2-40B4-BE49-F238E27FC236}">
                <a16:creationId xmlns:a16="http://schemas.microsoft.com/office/drawing/2014/main" id="{F3460A0D-5410-D3ED-0C96-EEFEE5AB0305}"/>
              </a:ext>
            </a:extLst>
          </p:cNvPr>
          <p:cNvGrpSpPr>
            <a:grpSpLocks/>
          </p:cNvGrpSpPr>
          <p:nvPr/>
        </p:nvGrpSpPr>
        <p:grpSpPr bwMode="auto">
          <a:xfrm>
            <a:off x="2024063" y="2209800"/>
            <a:ext cx="112712" cy="2276475"/>
            <a:chOff x="1275" y="1392"/>
            <a:chExt cx="71" cy="1434"/>
          </a:xfrm>
        </p:grpSpPr>
        <p:sp>
          <p:nvSpPr>
            <p:cNvPr id="515081" name="Line 9">
              <a:extLst>
                <a:ext uri="{FF2B5EF4-FFF2-40B4-BE49-F238E27FC236}">
                  <a16:creationId xmlns:a16="http://schemas.microsoft.com/office/drawing/2014/main" id="{5189A69D-65D8-C1D5-62A0-B662005111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08" y="1493"/>
              <a:ext cx="2" cy="133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2" name="Freeform 10">
              <a:extLst>
                <a:ext uri="{FF2B5EF4-FFF2-40B4-BE49-F238E27FC236}">
                  <a16:creationId xmlns:a16="http://schemas.microsoft.com/office/drawing/2014/main" id="{39481BF5-AF8E-D7CC-931F-D21DBA5D05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5" y="1392"/>
              <a:ext cx="71" cy="106"/>
            </a:xfrm>
            <a:custGeom>
              <a:avLst/>
              <a:gdLst>
                <a:gd name="T0" fmla="*/ 71 w 71"/>
                <a:gd name="T1" fmla="*/ 106 h 106"/>
                <a:gd name="T2" fmla="*/ 36 w 71"/>
                <a:gd name="T3" fmla="*/ 0 h 106"/>
                <a:gd name="T4" fmla="*/ 0 w 71"/>
                <a:gd name="T5" fmla="*/ 106 h 106"/>
                <a:gd name="T6" fmla="*/ 71 w 71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" h="106">
                  <a:moveTo>
                    <a:pt x="71" y="106"/>
                  </a:moveTo>
                  <a:lnTo>
                    <a:pt x="36" y="0"/>
                  </a:lnTo>
                  <a:lnTo>
                    <a:pt x="0" y="106"/>
                  </a:lnTo>
                  <a:lnTo>
                    <a:pt x="71" y="10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5086" name="Group 14">
            <a:extLst>
              <a:ext uri="{FF2B5EF4-FFF2-40B4-BE49-F238E27FC236}">
                <a16:creationId xmlns:a16="http://schemas.microsoft.com/office/drawing/2014/main" id="{E7B16758-1566-1FBF-9289-28639A973CB9}"/>
              </a:ext>
            </a:extLst>
          </p:cNvPr>
          <p:cNvGrpSpPr>
            <a:grpSpLocks/>
          </p:cNvGrpSpPr>
          <p:nvPr/>
        </p:nvGrpSpPr>
        <p:grpSpPr bwMode="auto">
          <a:xfrm>
            <a:off x="1844675" y="4268788"/>
            <a:ext cx="5307013" cy="111125"/>
            <a:chOff x="1162" y="2689"/>
            <a:chExt cx="3343" cy="70"/>
          </a:xfrm>
        </p:grpSpPr>
        <p:sp>
          <p:nvSpPr>
            <p:cNvPr id="515084" name="Line 12">
              <a:extLst>
                <a:ext uri="{FF2B5EF4-FFF2-40B4-BE49-F238E27FC236}">
                  <a16:creationId xmlns:a16="http://schemas.microsoft.com/office/drawing/2014/main" id="{D095B033-2E37-9854-1477-246A397777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2" y="2723"/>
              <a:ext cx="3238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5" name="Freeform 13">
              <a:extLst>
                <a:ext uri="{FF2B5EF4-FFF2-40B4-BE49-F238E27FC236}">
                  <a16:creationId xmlns:a16="http://schemas.microsoft.com/office/drawing/2014/main" id="{A59EAC98-446E-18AC-F137-840E4724D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7" y="2689"/>
              <a:ext cx="108" cy="70"/>
            </a:xfrm>
            <a:custGeom>
              <a:avLst/>
              <a:gdLst>
                <a:gd name="T0" fmla="*/ 0 w 108"/>
                <a:gd name="T1" fmla="*/ 70 h 70"/>
                <a:gd name="T2" fmla="*/ 108 w 108"/>
                <a:gd name="T3" fmla="*/ 34 h 70"/>
                <a:gd name="T4" fmla="*/ 0 w 108"/>
                <a:gd name="T5" fmla="*/ 0 h 70"/>
                <a:gd name="T6" fmla="*/ 0 w 108"/>
                <a:gd name="T7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70">
                  <a:moveTo>
                    <a:pt x="0" y="70"/>
                  </a:moveTo>
                  <a:lnTo>
                    <a:pt x="108" y="34"/>
                  </a:lnTo>
                  <a:lnTo>
                    <a:pt x="0" y="0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087" name="Rectangle 15">
            <a:extLst>
              <a:ext uri="{FF2B5EF4-FFF2-40B4-BE49-F238E27FC236}">
                <a16:creationId xmlns:a16="http://schemas.microsoft.com/office/drawing/2014/main" id="{832738B3-BBB1-2D0A-25AF-C61BB4CD4E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8388" y="2370138"/>
            <a:ext cx="342900" cy="1951037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88" name="Rectangle 16">
            <a:extLst>
              <a:ext uri="{FF2B5EF4-FFF2-40B4-BE49-F238E27FC236}">
                <a16:creationId xmlns:a16="http://schemas.microsoft.com/office/drawing/2014/main" id="{5E612675-A02D-E663-971D-AF1D041F88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8913" y="2466975"/>
            <a:ext cx="342900" cy="1854200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89" name="Rectangle 17">
            <a:extLst>
              <a:ext uri="{FF2B5EF4-FFF2-40B4-BE49-F238E27FC236}">
                <a16:creationId xmlns:a16="http://schemas.microsoft.com/office/drawing/2014/main" id="{14C3B79E-6123-5A28-DA9F-715880B87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7850" y="2546350"/>
            <a:ext cx="342900" cy="1774825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0" name="Rectangle 18">
            <a:extLst>
              <a:ext uri="{FF2B5EF4-FFF2-40B4-BE49-F238E27FC236}">
                <a16:creationId xmlns:a16="http://schemas.microsoft.com/office/drawing/2014/main" id="{B321EBCD-FEC6-B070-BCE6-C76FEA1A48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6788" y="2660650"/>
            <a:ext cx="342900" cy="1660525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1" name="Rectangle 19">
            <a:extLst>
              <a:ext uri="{FF2B5EF4-FFF2-40B4-BE49-F238E27FC236}">
                <a16:creationId xmlns:a16="http://schemas.microsoft.com/office/drawing/2014/main" id="{3FA6C6FE-AD10-D3E4-FF97-145D07FF4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313" y="2790825"/>
            <a:ext cx="342900" cy="1530350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2" name="Rectangle 20">
            <a:extLst>
              <a:ext uri="{FF2B5EF4-FFF2-40B4-BE49-F238E27FC236}">
                <a16:creationId xmlns:a16="http://schemas.microsoft.com/office/drawing/2014/main" id="{4D4CA30E-70AC-7AEE-7FC8-7B92AC318E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0" y="2887663"/>
            <a:ext cx="342900" cy="1433512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3" name="Rectangle 21">
            <a:extLst>
              <a:ext uri="{FF2B5EF4-FFF2-40B4-BE49-F238E27FC236}">
                <a16:creationId xmlns:a16="http://schemas.microsoft.com/office/drawing/2014/main" id="{8942EBE4-FD82-B60C-F1EF-BA9E530EC6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775" y="2986088"/>
            <a:ext cx="342900" cy="1335087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4" name="Rectangle 22">
            <a:extLst>
              <a:ext uri="{FF2B5EF4-FFF2-40B4-BE49-F238E27FC236}">
                <a16:creationId xmlns:a16="http://schemas.microsoft.com/office/drawing/2014/main" id="{4AAEEF7F-2481-385A-8B1D-AF95BB83DF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713" y="3097213"/>
            <a:ext cx="342900" cy="1223962"/>
          </a:xfrm>
          <a:prstGeom prst="rect">
            <a:avLst/>
          </a:prstGeom>
          <a:solidFill>
            <a:srgbClr val="E5E5E5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5" name="Rectangle 23">
            <a:extLst>
              <a:ext uri="{FF2B5EF4-FFF2-40B4-BE49-F238E27FC236}">
                <a16:creationId xmlns:a16="http://schemas.microsoft.com/office/drawing/2014/main" id="{7469F171-88E3-42F7-011D-9CC9504DA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6238" y="3227388"/>
            <a:ext cx="342900" cy="1093787"/>
          </a:xfrm>
          <a:prstGeom prst="rect">
            <a:avLst/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6" name="Rectangle 24">
            <a:extLst>
              <a:ext uri="{FF2B5EF4-FFF2-40B4-BE49-F238E27FC236}">
                <a16:creationId xmlns:a16="http://schemas.microsoft.com/office/drawing/2014/main" id="{2E30C24D-7344-A1E0-6448-B210F74E3F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3309938"/>
            <a:ext cx="342900" cy="1011237"/>
          </a:xfrm>
          <a:prstGeom prst="rect">
            <a:avLst/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5097" name="Rectangle 25">
            <a:extLst>
              <a:ext uri="{FF2B5EF4-FFF2-40B4-BE49-F238E27FC236}">
                <a16:creationId xmlns:a16="http://schemas.microsoft.com/office/drawing/2014/main" id="{049D7194-A4DF-46B6-4511-C6D4D24EB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113" y="3422650"/>
            <a:ext cx="342900" cy="898525"/>
          </a:xfrm>
          <a:prstGeom prst="rect">
            <a:avLst/>
          </a:prstGeom>
          <a:solidFill>
            <a:srgbClr val="FF0000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5102" name="Group 30">
            <a:extLst>
              <a:ext uri="{FF2B5EF4-FFF2-40B4-BE49-F238E27FC236}">
                <a16:creationId xmlns:a16="http://schemas.microsoft.com/office/drawing/2014/main" id="{10037E0B-1686-F9F0-F164-27E24B2BE4C9}"/>
              </a:ext>
            </a:extLst>
          </p:cNvPr>
          <p:cNvGrpSpPr>
            <a:grpSpLocks/>
          </p:cNvGrpSpPr>
          <p:nvPr/>
        </p:nvGrpSpPr>
        <p:grpSpPr bwMode="auto">
          <a:xfrm>
            <a:off x="1914525" y="2466975"/>
            <a:ext cx="228600" cy="1689100"/>
            <a:chOff x="1206" y="1554"/>
            <a:chExt cx="144" cy="1064"/>
          </a:xfrm>
        </p:grpSpPr>
        <p:sp>
          <p:nvSpPr>
            <p:cNvPr id="515098" name="Line 26">
              <a:extLst>
                <a:ext uri="{FF2B5EF4-FFF2-40B4-BE49-F238E27FC236}">
                  <a16:creationId xmlns:a16="http://schemas.microsoft.com/office/drawing/2014/main" id="{6C571E45-8476-31D0-03B6-A89BD829CF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6" y="1554"/>
              <a:ext cx="144" cy="1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9" name="Line 27">
              <a:extLst>
                <a:ext uri="{FF2B5EF4-FFF2-40B4-BE49-F238E27FC236}">
                  <a16:creationId xmlns:a16="http://schemas.microsoft.com/office/drawing/2014/main" id="{928D2DB3-7EAB-1FCF-FDA0-3B34E4FE3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6" y="1909"/>
              <a:ext cx="144" cy="1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00" name="Line 28">
              <a:extLst>
                <a:ext uri="{FF2B5EF4-FFF2-40B4-BE49-F238E27FC236}">
                  <a16:creationId xmlns:a16="http://schemas.microsoft.com/office/drawing/2014/main" id="{C5F1AFA8-105A-B1E9-7EFA-3BB19B24B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6" y="2262"/>
              <a:ext cx="144" cy="2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01" name="Line 29">
              <a:extLst>
                <a:ext uri="{FF2B5EF4-FFF2-40B4-BE49-F238E27FC236}">
                  <a16:creationId xmlns:a16="http://schemas.microsoft.com/office/drawing/2014/main" id="{79A6EF91-ECE0-65BB-18D0-D01B561D62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6" y="2617"/>
              <a:ext cx="144" cy="1"/>
            </a:xfrm>
            <a:prstGeom prst="line">
              <a:avLst/>
            </a:prstGeom>
            <a:noFill/>
            <a:ln w="206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103" name="Rectangle 31">
            <a:extLst>
              <a:ext uri="{FF2B5EF4-FFF2-40B4-BE49-F238E27FC236}">
                <a16:creationId xmlns:a16="http://schemas.microsoft.com/office/drawing/2014/main" id="{FA390AAE-83F5-0D5D-E382-2DA714F628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325" y="2352675"/>
            <a:ext cx="525463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04" name="Rectangle 32">
            <a:extLst>
              <a:ext uri="{FF2B5EF4-FFF2-40B4-BE49-F238E27FC236}">
                <a16:creationId xmlns:a16="http://schemas.microsoft.com/office/drawing/2014/main" id="{16AE88A0-34AB-6651-4546-01034A590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5738" y="2354263"/>
            <a:ext cx="2413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98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05" name="Rectangle 33">
            <a:extLst>
              <a:ext uri="{FF2B5EF4-FFF2-40B4-BE49-F238E27FC236}">
                <a16:creationId xmlns:a16="http://schemas.microsoft.com/office/drawing/2014/main" id="{88D220E4-BDC9-ED18-21F7-3CCF07339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5613" y="235426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06" name="Rectangle 34">
            <a:extLst>
              <a:ext uri="{FF2B5EF4-FFF2-40B4-BE49-F238E27FC236}">
                <a16:creationId xmlns:a16="http://schemas.microsoft.com/office/drawing/2014/main" id="{DC3EEB84-63A2-C4C7-C81B-16339FB85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00163" y="3440113"/>
            <a:ext cx="55562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07" name="Rectangle 35">
            <a:extLst>
              <a:ext uri="{FF2B5EF4-FFF2-40B4-BE49-F238E27FC236}">
                <a16:creationId xmlns:a16="http://schemas.microsoft.com/office/drawing/2014/main" id="{72007827-22F5-B8DB-0A2D-19615C22D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863" y="3440113"/>
            <a:ext cx="241300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97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08" name="Rectangle 36">
            <a:extLst>
              <a:ext uri="{FF2B5EF4-FFF2-40B4-BE49-F238E27FC236}">
                <a16:creationId xmlns:a16="http://schemas.microsoft.com/office/drawing/2014/main" id="{E4921ABB-C501-404D-97C7-515898263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9738" y="3476625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09" name="Rectangle 37">
            <a:extLst>
              <a:ext uri="{FF2B5EF4-FFF2-40B4-BE49-F238E27FC236}">
                <a16:creationId xmlns:a16="http://schemas.microsoft.com/office/drawing/2014/main" id="{AADC2CAF-5806-2A02-537E-A825846735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1025" y="1752600"/>
            <a:ext cx="5051425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10" name="Rectangle 38">
            <a:extLst>
              <a:ext uri="{FF2B5EF4-FFF2-40B4-BE49-F238E27FC236}">
                <a16:creationId xmlns:a16="http://schemas.microsoft.com/office/drawing/2014/main" id="{9B78F71D-82E2-8F00-1E0B-39CDDC76B2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5325" y="1752600"/>
            <a:ext cx="14319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Technical" charset="0"/>
              </a:rPr>
              <a:t>Survival Rate 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5111" name="Rectangle 39">
            <a:extLst>
              <a:ext uri="{FF2B5EF4-FFF2-40B4-BE49-F238E27FC236}">
                <a16:creationId xmlns:a16="http://schemas.microsoft.com/office/drawing/2014/main" id="{E00B1B0C-3C95-71D8-91B1-90CC92A8B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8200" y="1752600"/>
            <a:ext cx="71438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12" name="Rectangle 40">
            <a:extLst>
              <a:ext uri="{FF2B5EF4-FFF2-40B4-BE49-F238E27FC236}">
                <a16:creationId xmlns:a16="http://schemas.microsoft.com/office/drawing/2014/main" id="{F7BB6977-BE17-44E0-4401-3CF7A65E1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8050" y="1752600"/>
            <a:ext cx="3328988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Technical" charset="0"/>
              </a:rPr>
              <a:t> Open Heart Surgery by Hospital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5113" name="Rectangle 41">
            <a:extLst>
              <a:ext uri="{FF2B5EF4-FFF2-40B4-BE49-F238E27FC236}">
                <a16:creationId xmlns:a16="http://schemas.microsoft.com/office/drawing/2014/main" id="{DCF96F28-945C-EB86-13A9-99B85B510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3388" y="1789113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14" name="Rectangle 42">
            <a:extLst>
              <a:ext uri="{FF2B5EF4-FFF2-40B4-BE49-F238E27FC236}">
                <a16:creationId xmlns:a16="http://schemas.microsoft.com/office/drawing/2014/main" id="{7E2EDA1C-7A6B-B8D7-943D-2DBFAA7E6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4813" y="4445000"/>
            <a:ext cx="1706562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15" name="Rectangle 43">
            <a:extLst>
              <a:ext uri="{FF2B5EF4-FFF2-40B4-BE49-F238E27FC236}">
                <a16:creationId xmlns:a16="http://schemas.microsoft.com/office/drawing/2014/main" id="{CFBE684E-8858-2E08-5C17-FB556AED15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80263" y="4445000"/>
            <a:ext cx="852487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Technical" charset="0"/>
              </a:rPr>
              <a:t>Hospital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5116" name="Rectangle 44">
            <a:extLst>
              <a:ext uri="{FF2B5EF4-FFF2-40B4-BE49-F238E27FC236}">
                <a16:creationId xmlns:a16="http://schemas.microsoft.com/office/drawing/2014/main" id="{1C52B112-12BD-6B9C-4F66-49AB2AEDB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750" y="4481513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17" name="Rectangle 45">
            <a:extLst>
              <a:ext uri="{FF2B5EF4-FFF2-40B4-BE49-F238E27FC236}">
                <a16:creationId xmlns:a16="http://schemas.microsoft.com/office/drawing/2014/main" id="{34FFD601-A01C-D958-698A-9D63DB6D8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56238" y="4314825"/>
            <a:ext cx="342900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18" name="Rectangle 46">
            <a:extLst>
              <a:ext uri="{FF2B5EF4-FFF2-40B4-BE49-F238E27FC236}">
                <a16:creationId xmlns:a16="http://schemas.microsoft.com/office/drawing/2014/main" id="{E8A9ACAA-3DD1-FE36-D295-9648A0073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8313" y="4314825"/>
            <a:ext cx="1555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19" name="Rectangle 47">
            <a:extLst>
              <a:ext uri="{FF2B5EF4-FFF2-40B4-BE49-F238E27FC236}">
                <a16:creationId xmlns:a16="http://schemas.microsoft.com/office/drawing/2014/main" id="{68ECA4B2-9EF6-0D58-7A38-446FA4001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5475" y="4351338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20" name="Rectangle 48">
            <a:extLst>
              <a:ext uri="{FF2B5EF4-FFF2-40B4-BE49-F238E27FC236}">
                <a16:creationId xmlns:a16="http://schemas.microsoft.com/office/drawing/2014/main" id="{DCF13039-42B0-83EA-08C8-98086AEBF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4314825"/>
            <a:ext cx="342900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21" name="Rectangle 49">
            <a:extLst>
              <a:ext uri="{FF2B5EF4-FFF2-40B4-BE49-F238E27FC236}">
                <a16:creationId xmlns:a16="http://schemas.microsoft.com/office/drawing/2014/main" id="{FD28359C-6955-D854-67EA-A9378D097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075" y="4314825"/>
            <a:ext cx="15557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H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22" name="Rectangle 50">
            <a:extLst>
              <a:ext uri="{FF2B5EF4-FFF2-40B4-BE49-F238E27FC236}">
                <a16:creationId xmlns:a16="http://schemas.microsoft.com/office/drawing/2014/main" id="{E0E0FFCD-FE9A-21EA-4C72-19C25C3305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7588" y="4351338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23" name="Rectangle 51">
            <a:extLst>
              <a:ext uri="{FF2B5EF4-FFF2-40B4-BE49-F238E27FC236}">
                <a16:creationId xmlns:a16="http://schemas.microsoft.com/office/drawing/2014/main" id="{66C0ADDD-01E8-5AC7-7829-6F54EBC6E4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113" y="4314825"/>
            <a:ext cx="3429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24" name="Rectangle 52">
            <a:extLst>
              <a:ext uri="{FF2B5EF4-FFF2-40B4-BE49-F238E27FC236}">
                <a16:creationId xmlns:a16="http://schemas.microsoft.com/office/drawing/2014/main" id="{44093888-3758-3252-C477-68D7689F8A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0638" y="4314825"/>
            <a:ext cx="60325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I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25" name="Rectangle 53">
            <a:extLst>
              <a:ext uri="{FF2B5EF4-FFF2-40B4-BE49-F238E27FC236}">
                <a16:creationId xmlns:a16="http://schemas.microsoft.com/office/drawing/2014/main" id="{2153E595-FD20-5939-F325-F671F62AD1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88" y="4351338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26" name="Freeform 54">
            <a:extLst>
              <a:ext uri="{FF2B5EF4-FFF2-40B4-BE49-F238E27FC236}">
                <a16:creationId xmlns:a16="http://schemas.microsoft.com/office/drawing/2014/main" id="{EAB65858-681F-ECFC-CDAB-6EC14715D53F}"/>
              </a:ext>
            </a:extLst>
          </p:cNvPr>
          <p:cNvSpPr>
            <a:spLocks/>
          </p:cNvSpPr>
          <p:nvPr/>
        </p:nvSpPr>
        <p:spPr bwMode="auto">
          <a:xfrm>
            <a:off x="5227638" y="3067050"/>
            <a:ext cx="1655762" cy="809625"/>
          </a:xfrm>
          <a:custGeom>
            <a:avLst/>
            <a:gdLst>
              <a:gd name="T0" fmla="*/ 144 w 1043"/>
              <a:gd name="T1" fmla="*/ 9 h 510"/>
              <a:gd name="T2" fmla="*/ 72 w 1043"/>
              <a:gd name="T3" fmla="*/ 31 h 510"/>
              <a:gd name="T4" fmla="*/ 41 w 1043"/>
              <a:gd name="T5" fmla="*/ 40 h 510"/>
              <a:gd name="T6" fmla="*/ 11 w 1043"/>
              <a:gd name="T7" fmla="*/ 81 h 510"/>
              <a:gd name="T8" fmla="*/ 0 w 1043"/>
              <a:gd name="T9" fmla="*/ 224 h 510"/>
              <a:gd name="T10" fmla="*/ 11 w 1043"/>
              <a:gd name="T11" fmla="*/ 245 h 510"/>
              <a:gd name="T12" fmla="*/ 52 w 1043"/>
              <a:gd name="T13" fmla="*/ 296 h 510"/>
              <a:gd name="T14" fmla="*/ 93 w 1043"/>
              <a:gd name="T15" fmla="*/ 327 h 510"/>
              <a:gd name="T16" fmla="*/ 103 w 1043"/>
              <a:gd name="T17" fmla="*/ 336 h 510"/>
              <a:gd name="T18" fmla="*/ 112 w 1043"/>
              <a:gd name="T19" fmla="*/ 346 h 510"/>
              <a:gd name="T20" fmla="*/ 184 w 1043"/>
              <a:gd name="T21" fmla="*/ 387 h 510"/>
              <a:gd name="T22" fmla="*/ 245 w 1043"/>
              <a:gd name="T23" fmla="*/ 408 h 510"/>
              <a:gd name="T24" fmla="*/ 358 w 1043"/>
              <a:gd name="T25" fmla="*/ 418 h 510"/>
              <a:gd name="T26" fmla="*/ 389 w 1043"/>
              <a:gd name="T27" fmla="*/ 440 h 510"/>
              <a:gd name="T28" fmla="*/ 430 w 1043"/>
              <a:gd name="T29" fmla="*/ 449 h 510"/>
              <a:gd name="T30" fmla="*/ 461 w 1043"/>
              <a:gd name="T31" fmla="*/ 459 h 510"/>
              <a:gd name="T32" fmla="*/ 522 w 1043"/>
              <a:gd name="T33" fmla="*/ 480 h 510"/>
              <a:gd name="T34" fmla="*/ 644 w 1043"/>
              <a:gd name="T35" fmla="*/ 490 h 510"/>
              <a:gd name="T36" fmla="*/ 746 w 1043"/>
              <a:gd name="T37" fmla="*/ 510 h 510"/>
              <a:gd name="T38" fmla="*/ 849 w 1043"/>
              <a:gd name="T39" fmla="*/ 500 h 510"/>
              <a:gd name="T40" fmla="*/ 870 w 1043"/>
              <a:gd name="T41" fmla="*/ 490 h 510"/>
              <a:gd name="T42" fmla="*/ 899 w 1043"/>
              <a:gd name="T43" fmla="*/ 480 h 510"/>
              <a:gd name="T44" fmla="*/ 991 w 1043"/>
              <a:gd name="T45" fmla="*/ 408 h 510"/>
              <a:gd name="T46" fmla="*/ 1012 w 1043"/>
              <a:gd name="T47" fmla="*/ 387 h 510"/>
              <a:gd name="T48" fmla="*/ 1022 w 1043"/>
              <a:gd name="T49" fmla="*/ 368 h 510"/>
              <a:gd name="T50" fmla="*/ 1034 w 1043"/>
              <a:gd name="T51" fmla="*/ 358 h 510"/>
              <a:gd name="T52" fmla="*/ 1043 w 1043"/>
              <a:gd name="T53" fmla="*/ 245 h 510"/>
              <a:gd name="T54" fmla="*/ 1022 w 1043"/>
              <a:gd name="T55" fmla="*/ 214 h 510"/>
              <a:gd name="T56" fmla="*/ 991 w 1043"/>
              <a:gd name="T57" fmla="*/ 173 h 510"/>
              <a:gd name="T58" fmla="*/ 962 w 1043"/>
              <a:gd name="T59" fmla="*/ 142 h 510"/>
              <a:gd name="T60" fmla="*/ 859 w 1043"/>
              <a:gd name="T61" fmla="*/ 91 h 510"/>
              <a:gd name="T62" fmla="*/ 829 w 1043"/>
              <a:gd name="T63" fmla="*/ 72 h 510"/>
              <a:gd name="T64" fmla="*/ 808 w 1043"/>
              <a:gd name="T65" fmla="*/ 60 h 510"/>
              <a:gd name="T66" fmla="*/ 767 w 1043"/>
              <a:gd name="T67" fmla="*/ 40 h 510"/>
              <a:gd name="T68" fmla="*/ 736 w 1043"/>
              <a:gd name="T69" fmla="*/ 31 h 510"/>
              <a:gd name="T70" fmla="*/ 716 w 1043"/>
              <a:gd name="T71" fmla="*/ 19 h 510"/>
              <a:gd name="T72" fmla="*/ 675 w 1043"/>
              <a:gd name="T73" fmla="*/ 9 h 510"/>
              <a:gd name="T74" fmla="*/ 461 w 1043"/>
              <a:gd name="T75" fmla="*/ 0 h 510"/>
              <a:gd name="T76" fmla="*/ 204 w 1043"/>
              <a:gd name="T77" fmla="*/ 9 h 5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43" h="510">
                <a:moveTo>
                  <a:pt x="204" y="9"/>
                </a:moveTo>
                <a:lnTo>
                  <a:pt x="144" y="9"/>
                </a:lnTo>
                <a:lnTo>
                  <a:pt x="132" y="19"/>
                </a:lnTo>
                <a:lnTo>
                  <a:pt x="72" y="31"/>
                </a:lnTo>
                <a:lnTo>
                  <a:pt x="52" y="40"/>
                </a:lnTo>
                <a:lnTo>
                  <a:pt x="41" y="40"/>
                </a:lnTo>
                <a:lnTo>
                  <a:pt x="11" y="72"/>
                </a:lnTo>
                <a:lnTo>
                  <a:pt x="11" y="81"/>
                </a:lnTo>
                <a:lnTo>
                  <a:pt x="0" y="91"/>
                </a:lnTo>
                <a:lnTo>
                  <a:pt x="0" y="224"/>
                </a:lnTo>
                <a:lnTo>
                  <a:pt x="11" y="224"/>
                </a:lnTo>
                <a:lnTo>
                  <a:pt x="11" y="245"/>
                </a:lnTo>
                <a:lnTo>
                  <a:pt x="31" y="286"/>
                </a:lnTo>
                <a:lnTo>
                  <a:pt x="52" y="296"/>
                </a:lnTo>
                <a:lnTo>
                  <a:pt x="81" y="327"/>
                </a:lnTo>
                <a:lnTo>
                  <a:pt x="93" y="327"/>
                </a:lnTo>
                <a:lnTo>
                  <a:pt x="93" y="336"/>
                </a:lnTo>
                <a:lnTo>
                  <a:pt x="103" y="336"/>
                </a:lnTo>
                <a:lnTo>
                  <a:pt x="103" y="346"/>
                </a:lnTo>
                <a:lnTo>
                  <a:pt x="112" y="346"/>
                </a:lnTo>
                <a:lnTo>
                  <a:pt x="173" y="377"/>
                </a:lnTo>
                <a:lnTo>
                  <a:pt x="184" y="387"/>
                </a:lnTo>
                <a:lnTo>
                  <a:pt x="225" y="387"/>
                </a:lnTo>
                <a:lnTo>
                  <a:pt x="245" y="408"/>
                </a:lnTo>
                <a:lnTo>
                  <a:pt x="307" y="418"/>
                </a:lnTo>
                <a:lnTo>
                  <a:pt x="358" y="418"/>
                </a:lnTo>
                <a:lnTo>
                  <a:pt x="368" y="428"/>
                </a:lnTo>
                <a:lnTo>
                  <a:pt x="389" y="440"/>
                </a:lnTo>
                <a:lnTo>
                  <a:pt x="420" y="440"/>
                </a:lnTo>
                <a:lnTo>
                  <a:pt x="430" y="449"/>
                </a:lnTo>
                <a:lnTo>
                  <a:pt x="450" y="449"/>
                </a:lnTo>
                <a:lnTo>
                  <a:pt x="461" y="459"/>
                </a:lnTo>
                <a:lnTo>
                  <a:pt x="481" y="459"/>
                </a:lnTo>
                <a:lnTo>
                  <a:pt x="522" y="480"/>
                </a:lnTo>
                <a:lnTo>
                  <a:pt x="582" y="480"/>
                </a:lnTo>
                <a:lnTo>
                  <a:pt x="644" y="490"/>
                </a:lnTo>
                <a:lnTo>
                  <a:pt x="726" y="500"/>
                </a:lnTo>
                <a:lnTo>
                  <a:pt x="746" y="510"/>
                </a:lnTo>
                <a:lnTo>
                  <a:pt x="829" y="510"/>
                </a:lnTo>
                <a:lnTo>
                  <a:pt x="849" y="500"/>
                </a:lnTo>
                <a:lnTo>
                  <a:pt x="859" y="490"/>
                </a:lnTo>
                <a:lnTo>
                  <a:pt x="870" y="490"/>
                </a:lnTo>
                <a:lnTo>
                  <a:pt x="890" y="480"/>
                </a:lnTo>
                <a:lnTo>
                  <a:pt x="899" y="480"/>
                </a:lnTo>
                <a:lnTo>
                  <a:pt x="940" y="459"/>
                </a:lnTo>
                <a:lnTo>
                  <a:pt x="991" y="408"/>
                </a:lnTo>
                <a:lnTo>
                  <a:pt x="1012" y="399"/>
                </a:lnTo>
                <a:lnTo>
                  <a:pt x="1012" y="387"/>
                </a:lnTo>
                <a:lnTo>
                  <a:pt x="1022" y="377"/>
                </a:lnTo>
                <a:lnTo>
                  <a:pt x="1022" y="368"/>
                </a:lnTo>
                <a:lnTo>
                  <a:pt x="1034" y="368"/>
                </a:lnTo>
                <a:lnTo>
                  <a:pt x="1034" y="358"/>
                </a:lnTo>
                <a:lnTo>
                  <a:pt x="1043" y="346"/>
                </a:lnTo>
                <a:lnTo>
                  <a:pt x="1043" y="245"/>
                </a:lnTo>
                <a:lnTo>
                  <a:pt x="1034" y="224"/>
                </a:lnTo>
                <a:lnTo>
                  <a:pt x="1022" y="214"/>
                </a:lnTo>
                <a:lnTo>
                  <a:pt x="1022" y="204"/>
                </a:lnTo>
                <a:lnTo>
                  <a:pt x="991" y="173"/>
                </a:lnTo>
                <a:lnTo>
                  <a:pt x="981" y="153"/>
                </a:lnTo>
                <a:lnTo>
                  <a:pt x="962" y="142"/>
                </a:lnTo>
                <a:lnTo>
                  <a:pt x="921" y="101"/>
                </a:lnTo>
                <a:lnTo>
                  <a:pt x="859" y="91"/>
                </a:lnTo>
                <a:lnTo>
                  <a:pt x="839" y="81"/>
                </a:lnTo>
                <a:lnTo>
                  <a:pt x="829" y="72"/>
                </a:lnTo>
                <a:lnTo>
                  <a:pt x="818" y="72"/>
                </a:lnTo>
                <a:lnTo>
                  <a:pt x="808" y="60"/>
                </a:lnTo>
                <a:lnTo>
                  <a:pt x="787" y="60"/>
                </a:lnTo>
                <a:lnTo>
                  <a:pt x="767" y="40"/>
                </a:lnTo>
                <a:lnTo>
                  <a:pt x="746" y="40"/>
                </a:lnTo>
                <a:lnTo>
                  <a:pt x="736" y="31"/>
                </a:lnTo>
                <a:lnTo>
                  <a:pt x="726" y="31"/>
                </a:lnTo>
                <a:lnTo>
                  <a:pt x="716" y="19"/>
                </a:lnTo>
                <a:lnTo>
                  <a:pt x="685" y="19"/>
                </a:lnTo>
                <a:lnTo>
                  <a:pt x="675" y="9"/>
                </a:lnTo>
                <a:lnTo>
                  <a:pt x="541" y="9"/>
                </a:lnTo>
                <a:lnTo>
                  <a:pt x="461" y="0"/>
                </a:lnTo>
                <a:lnTo>
                  <a:pt x="184" y="0"/>
                </a:lnTo>
                <a:lnTo>
                  <a:pt x="204" y="9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27" name="Rectangle 55">
            <a:extLst>
              <a:ext uri="{FF2B5EF4-FFF2-40B4-BE49-F238E27FC236}">
                <a16:creationId xmlns:a16="http://schemas.microsoft.com/office/drawing/2014/main" id="{18F6C232-0CA0-E827-05F2-F26FE2640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7113" y="2401888"/>
            <a:ext cx="2374900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28" name="Rectangle 56">
            <a:extLst>
              <a:ext uri="{FF2B5EF4-FFF2-40B4-BE49-F238E27FC236}">
                <a16:creationId xmlns:a16="http://schemas.microsoft.com/office/drawing/2014/main" id="{7CA1F6BB-5919-1369-6E7F-B687AE13D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9075" y="2401888"/>
            <a:ext cx="14763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 b="1">
                <a:solidFill>
                  <a:srgbClr val="000000"/>
                </a:solidFill>
                <a:latin typeface="Technical" charset="0"/>
              </a:rPr>
              <a:t>Three “Worst”</a:t>
            </a:r>
            <a:endParaRPr lang="en-US" altLang="en-US" sz="1300" b="1">
              <a:latin typeface="Arial" panose="020B0604020202020204" pitchFamily="34" charset="0"/>
            </a:endParaRPr>
          </a:p>
        </p:txBody>
      </p:sp>
      <p:sp>
        <p:nvSpPr>
          <p:cNvPr id="515129" name="Rectangle 57">
            <a:extLst>
              <a:ext uri="{FF2B5EF4-FFF2-40B4-BE49-F238E27FC236}">
                <a16:creationId xmlns:a16="http://schemas.microsoft.com/office/drawing/2014/main" id="{21C770E3-8CBB-CAB2-F5B2-8BB26C88C5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6875" y="2438400"/>
            <a:ext cx="6667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5132" name="Group 60">
            <a:extLst>
              <a:ext uri="{FF2B5EF4-FFF2-40B4-BE49-F238E27FC236}">
                <a16:creationId xmlns:a16="http://schemas.microsoft.com/office/drawing/2014/main" id="{94DDBF12-D75A-CBB9-7647-0B2C39365A3D}"/>
              </a:ext>
            </a:extLst>
          </p:cNvPr>
          <p:cNvGrpSpPr>
            <a:grpSpLocks/>
          </p:cNvGrpSpPr>
          <p:nvPr/>
        </p:nvGrpSpPr>
        <p:grpSpPr bwMode="auto">
          <a:xfrm>
            <a:off x="5959475" y="2643188"/>
            <a:ext cx="109538" cy="423862"/>
            <a:chOff x="3754" y="1665"/>
            <a:chExt cx="69" cy="267"/>
          </a:xfrm>
        </p:grpSpPr>
        <p:sp>
          <p:nvSpPr>
            <p:cNvPr id="515130" name="Line 58">
              <a:extLst>
                <a:ext uri="{FF2B5EF4-FFF2-40B4-BE49-F238E27FC236}">
                  <a16:creationId xmlns:a16="http://schemas.microsoft.com/office/drawing/2014/main" id="{C6AEC5C5-8712-9997-D314-1A2C0145F5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4" y="1665"/>
              <a:ext cx="24" cy="165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31" name="Freeform 59">
              <a:extLst>
                <a:ext uri="{FF2B5EF4-FFF2-40B4-BE49-F238E27FC236}">
                  <a16:creationId xmlns:a16="http://schemas.microsoft.com/office/drawing/2014/main" id="{A306EA11-E581-695F-84B7-A3359423E8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" y="1820"/>
              <a:ext cx="69" cy="112"/>
            </a:xfrm>
            <a:custGeom>
              <a:avLst/>
              <a:gdLst>
                <a:gd name="T0" fmla="*/ 0 w 69"/>
                <a:gd name="T1" fmla="*/ 12 h 112"/>
                <a:gd name="T2" fmla="*/ 51 w 69"/>
                <a:gd name="T3" fmla="*/ 112 h 112"/>
                <a:gd name="T4" fmla="*/ 69 w 69"/>
                <a:gd name="T5" fmla="*/ 0 h 112"/>
                <a:gd name="T6" fmla="*/ 0 w 69"/>
                <a:gd name="T7" fmla="*/ 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9" h="112">
                  <a:moveTo>
                    <a:pt x="0" y="12"/>
                  </a:moveTo>
                  <a:lnTo>
                    <a:pt x="51" y="112"/>
                  </a:lnTo>
                  <a:lnTo>
                    <a:pt x="69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133" name="Rectangle 61">
            <a:extLst>
              <a:ext uri="{FF2B5EF4-FFF2-40B4-BE49-F238E27FC236}">
                <a16:creationId xmlns:a16="http://schemas.microsoft.com/office/drawing/2014/main" id="{3C38B1B7-5B61-6488-4F76-1DAE9E1FE5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1947863"/>
            <a:ext cx="1139825" cy="37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34" name="Rectangle 62">
            <a:extLst>
              <a:ext uri="{FF2B5EF4-FFF2-40B4-BE49-F238E27FC236}">
                <a16:creationId xmlns:a16="http://schemas.microsoft.com/office/drawing/2014/main" id="{FAE6CE08-0A8E-DB09-3EEB-9F6DA892F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5225" y="1947863"/>
            <a:ext cx="7461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Percent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35" name="Rectangle 63">
            <a:extLst>
              <a:ext uri="{FF2B5EF4-FFF2-40B4-BE49-F238E27FC236}">
                <a16:creationId xmlns:a16="http://schemas.microsoft.com/office/drawing/2014/main" id="{1EBA03E9-2598-79DE-3DC7-729BDC36C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54213" y="1947863"/>
            <a:ext cx="6032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700">
                <a:solidFill>
                  <a:srgbClr val="000000"/>
                </a:solidFill>
                <a:latin typeface="Technical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5137" name="Text Box 65">
            <a:extLst>
              <a:ext uri="{FF2B5EF4-FFF2-40B4-BE49-F238E27FC236}">
                <a16:creationId xmlns:a16="http://schemas.microsoft.com/office/drawing/2014/main" id="{63781088-388C-BFB5-EC63-1112A8D54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7.1-4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63" name="Rectangle 43">
            <a:extLst>
              <a:ext uri="{FF2B5EF4-FFF2-40B4-BE49-F238E27FC236}">
                <a16:creationId xmlns:a16="http://schemas.microsoft.com/office/drawing/2014/main" id="{4CD39D9B-3A02-D7DE-AD66-07C43CCB6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990600"/>
            <a:ext cx="6248400" cy="5486400"/>
          </a:xfrm>
          <a:prstGeom prst="rect">
            <a:avLst/>
          </a:prstGeom>
          <a:solidFill>
            <a:srgbClr val="FFFFCC"/>
          </a:solidFill>
          <a:ln w="1905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24" name="Rectangle 4">
            <a:extLst>
              <a:ext uri="{FF2B5EF4-FFF2-40B4-BE49-F238E27FC236}">
                <a16:creationId xmlns:a16="http://schemas.microsoft.com/office/drawing/2014/main" id="{524AE402-5956-8496-1E4D-5F1DBC15E8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Pie Chart</a:t>
            </a:r>
          </a:p>
        </p:txBody>
      </p:sp>
      <p:sp>
        <p:nvSpPr>
          <p:cNvPr id="517126" name="Rectangle 6">
            <a:extLst>
              <a:ext uri="{FF2B5EF4-FFF2-40B4-BE49-F238E27FC236}">
                <a16:creationId xmlns:a16="http://schemas.microsoft.com/office/drawing/2014/main" id="{E00B49EB-D940-398C-2118-13BA26CC49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219200"/>
            <a:ext cx="640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Pie Chart of PC Printer Errors - Model PH-6</a:t>
            </a:r>
            <a:endParaRPr lang="en-US" altLang="en-US" sz="2100" b="1" i="1">
              <a:latin typeface="Arial" panose="020B0604020202020204" pitchFamily="34" charset="0"/>
            </a:endParaRPr>
          </a:p>
        </p:txBody>
      </p:sp>
      <p:sp>
        <p:nvSpPr>
          <p:cNvPr id="517129" name="Freeform 9">
            <a:extLst>
              <a:ext uri="{FF2B5EF4-FFF2-40B4-BE49-F238E27FC236}">
                <a16:creationId xmlns:a16="http://schemas.microsoft.com/office/drawing/2014/main" id="{8EBB01F0-F66B-45E2-9AF6-4EFCE9282341}"/>
              </a:ext>
            </a:extLst>
          </p:cNvPr>
          <p:cNvSpPr>
            <a:spLocks/>
          </p:cNvSpPr>
          <p:nvPr/>
        </p:nvSpPr>
        <p:spPr bwMode="auto">
          <a:xfrm>
            <a:off x="4205288" y="2316163"/>
            <a:ext cx="1687512" cy="2868612"/>
          </a:xfrm>
          <a:custGeom>
            <a:avLst/>
            <a:gdLst>
              <a:gd name="T0" fmla="*/ 40 w 1063"/>
              <a:gd name="T1" fmla="*/ 0 h 1807"/>
              <a:gd name="T2" fmla="*/ 100 w 1063"/>
              <a:gd name="T3" fmla="*/ 0 h 1807"/>
              <a:gd name="T4" fmla="*/ 149 w 1063"/>
              <a:gd name="T5" fmla="*/ 10 h 1807"/>
              <a:gd name="T6" fmla="*/ 219 w 1063"/>
              <a:gd name="T7" fmla="*/ 20 h 1807"/>
              <a:gd name="T8" fmla="*/ 278 w 1063"/>
              <a:gd name="T9" fmla="*/ 30 h 1807"/>
              <a:gd name="T10" fmla="*/ 328 w 1063"/>
              <a:gd name="T11" fmla="*/ 50 h 1807"/>
              <a:gd name="T12" fmla="*/ 397 w 1063"/>
              <a:gd name="T13" fmla="*/ 80 h 1807"/>
              <a:gd name="T14" fmla="*/ 447 w 1063"/>
              <a:gd name="T15" fmla="*/ 100 h 1807"/>
              <a:gd name="T16" fmla="*/ 497 w 1063"/>
              <a:gd name="T17" fmla="*/ 120 h 1807"/>
              <a:gd name="T18" fmla="*/ 566 w 1063"/>
              <a:gd name="T19" fmla="*/ 159 h 1807"/>
              <a:gd name="T20" fmla="*/ 606 w 1063"/>
              <a:gd name="T21" fmla="*/ 189 h 1807"/>
              <a:gd name="T22" fmla="*/ 656 w 1063"/>
              <a:gd name="T23" fmla="*/ 219 h 1807"/>
              <a:gd name="T24" fmla="*/ 715 w 1063"/>
              <a:gd name="T25" fmla="*/ 268 h 1807"/>
              <a:gd name="T26" fmla="*/ 755 w 1063"/>
              <a:gd name="T27" fmla="*/ 308 h 1807"/>
              <a:gd name="T28" fmla="*/ 785 w 1063"/>
              <a:gd name="T29" fmla="*/ 348 h 1807"/>
              <a:gd name="T30" fmla="*/ 834 w 1063"/>
              <a:gd name="T31" fmla="*/ 407 h 1807"/>
              <a:gd name="T32" fmla="*/ 864 w 1063"/>
              <a:gd name="T33" fmla="*/ 447 h 1807"/>
              <a:gd name="T34" fmla="*/ 904 w 1063"/>
              <a:gd name="T35" fmla="*/ 497 h 1807"/>
              <a:gd name="T36" fmla="*/ 934 w 1063"/>
              <a:gd name="T37" fmla="*/ 556 h 1807"/>
              <a:gd name="T38" fmla="*/ 963 w 1063"/>
              <a:gd name="T39" fmla="*/ 606 h 1807"/>
              <a:gd name="T40" fmla="*/ 983 w 1063"/>
              <a:gd name="T41" fmla="*/ 656 h 1807"/>
              <a:gd name="T42" fmla="*/ 1013 w 1063"/>
              <a:gd name="T43" fmla="*/ 725 h 1807"/>
              <a:gd name="T44" fmla="*/ 1023 w 1063"/>
              <a:gd name="T45" fmla="*/ 785 h 1807"/>
              <a:gd name="T46" fmla="*/ 1033 w 1063"/>
              <a:gd name="T47" fmla="*/ 834 h 1807"/>
              <a:gd name="T48" fmla="*/ 1053 w 1063"/>
              <a:gd name="T49" fmla="*/ 904 h 1807"/>
              <a:gd name="T50" fmla="*/ 1053 w 1063"/>
              <a:gd name="T51" fmla="*/ 963 h 1807"/>
              <a:gd name="T52" fmla="*/ 1063 w 1063"/>
              <a:gd name="T53" fmla="*/ 1023 h 1807"/>
              <a:gd name="T54" fmla="*/ 1063 w 1063"/>
              <a:gd name="T55" fmla="*/ 1092 h 1807"/>
              <a:gd name="T56" fmla="*/ 1053 w 1063"/>
              <a:gd name="T57" fmla="*/ 1152 h 1807"/>
              <a:gd name="T58" fmla="*/ 1053 w 1063"/>
              <a:gd name="T59" fmla="*/ 1201 h 1807"/>
              <a:gd name="T60" fmla="*/ 1033 w 1063"/>
              <a:gd name="T61" fmla="*/ 1271 h 1807"/>
              <a:gd name="T62" fmla="*/ 1023 w 1063"/>
              <a:gd name="T63" fmla="*/ 1330 h 1807"/>
              <a:gd name="T64" fmla="*/ 1013 w 1063"/>
              <a:gd name="T65" fmla="*/ 1380 h 1807"/>
              <a:gd name="T66" fmla="*/ 983 w 1063"/>
              <a:gd name="T67" fmla="*/ 1450 h 1807"/>
              <a:gd name="T68" fmla="*/ 963 w 1063"/>
              <a:gd name="T69" fmla="*/ 1499 h 1807"/>
              <a:gd name="T70" fmla="*/ 934 w 1063"/>
              <a:gd name="T71" fmla="*/ 1549 h 1807"/>
              <a:gd name="T72" fmla="*/ 904 w 1063"/>
              <a:gd name="T73" fmla="*/ 1618 h 1807"/>
              <a:gd name="T74" fmla="*/ 864 w 1063"/>
              <a:gd name="T75" fmla="*/ 1658 h 1807"/>
              <a:gd name="T76" fmla="*/ 834 w 1063"/>
              <a:gd name="T77" fmla="*/ 1708 h 1807"/>
              <a:gd name="T78" fmla="*/ 785 w 1063"/>
              <a:gd name="T79" fmla="*/ 1767 h 1807"/>
              <a:gd name="T80" fmla="*/ 755 w 1063"/>
              <a:gd name="T81" fmla="*/ 1807 h 1807"/>
              <a:gd name="T82" fmla="*/ 0 w 1063"/>
              <a:gd name="T83" fmla="*/ 0 h 1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3" h="1807">
                <a:moveTo>
                  <a:pt x="0" y="0"/>
                </a:moveTo>
                <a:lnTo>
                  <a:pt x="40" y="0"/>
                </a:lnTo>
                <a:lnTo>
                  <a:pt x="60" y="0"/>
                </a:lnTo>
                <a:lnTo>
                  <a:pt x="100" y="0"/>
                </a:lnTo>
                <a:lnTo>
                  <a:pt x="129" y="10"/>
                </a:lnTo>
                <a:lnTo>
                  <a:pt x="149" y="10"/>
                </a:lnTo>
                <a:lnTo>
                  <a:pt x="189" y="10"/>
                </a:lnTo>
                <a:lnTo>
                  <a:pt x="219" y="20"/>
                </a:lnTo>
                <a:lnTo>
                  <a:pt x="239" y="20"/>
                </a:lnTo>
                <a:lnTo>
                  <a:pt x="278" y="30"/>
                </a:lnTo>
                <a:lnTo>
                  <a:pt x="308" y="40"/>
                </a:lnTo>
                <a:lnTo>
                  <a:pt x="328" y="50"/>
                </a:lnTo>
                <a:lnTo>
                  <a:pt x="368" y="60"/>
                </a:lnTo>
                <a:lnTo>
                  <a:pt x="397" y="80"/>
                </a:lnTo>
                <a:lnTo>
                  <a:pt x="417" y="80"/>
                </a:lnTo>
                <a:lnTo>
                  <a:pt x="447" y="100"/>
                </a:lnTo>
                <a:lnTo>
                  <a:pt x="487" y="110"/>
                </a:lnTo>
                <a:lnTo>
                  <a:pt x="497" y="120"/>
                </a:lnTo>
                <a:lnTo>
                  <a:pt x="536" y="139"/>
                </a:lnTo>
                <a:lnTo>
                  <a:pt x="566" y="159"/>
                </a:lnTo>
                <a:lnTo>
                  <a:pt x="576" y="169"/>
                </a:lnTo>
                <a:lnTo>
                  <a:pt x="606" y="189"/>
                </a:lnTo>
                <a:lnTo>
                  <a:pt x="636" y="209"/>
                </a:lnTo>
                <a:lnTo>
                  <a:pt x="656" y="219"/>
                </a:lnTo>
                <a:lnTo>
                  <a:pt x="685" y="249"/>
                </a:lnTo>
                <a:lnTo>
                  <a:pt x="715" y="268"/>
                </a:lnTo>
                <a:lnTo>
                  <a:pt x="725" y="278"/>
                </a:lnTo>
                <a:lnTo>
                  <a:pt x="755" y="308"/>
                </a:lnTo>
                <a:lnTo>
                  <a:pt x="775" y="338"/>
                </a:lnTo>
                <a:lnTo>
                  <a:pt x="785" y="348"/>
                </a:lnTo>
                <a:lnTo>
                  <a:pt x="814" y="378"/>
                </a:lnTo>
                <a:lnTo>
                  <a:pt x="834" y="407"/>
                </a:lnTo>
                <a:lnTo>
                  <a:pt x="844" y="417"/>
                </a:lnTo>
                <a:lnTo>
                  <a:pt x="864" y="447"/>
                </a:lnTo>
                <a:lnTo>
                  <a:pt x="894" y="477"/>
                </a:lnTo>
                <a:lnTo>
                  <a:pt x="904" y="497"/>
                </a:lnTo>
                <a:lnTo>
                  <a:pt x="914" y="527"/>
                </a:lnTo>
                <a:lnTo>
                  <a:pt x="934" y="556"/>
                </a:lnTo>
                <a:lnTo>
                  <a:pt x="943" y="576"/>
                </a:lnTo>
                <a:lnTo>
                  <a:pt x="963" y="606"/>
                </a:lnTo>
                <a:lnTo>
                  <a:pt x="973" y="646"/>
                </a:lnTo>
                <a:lnTo>
                  <a:pt x="983" y="656"/>
                </a:lnTo>
                <a:lnTo>
                  <a:pt x="993" y="695"/>
                </a:lnTo>
                <a:lnTo>
                  <a:pt x="1013" y="725"/>
                </a:lnTo>
                <a:lnTo>
                  <a:pt x="1013" y="745"/>
                </a:lnTo>
                <a:lnTo>
                  <a:pt x="1023" y="785"/>
                </a:lnTo>
                <a:lnTo>
                  <a:pt x="1033" y="814"/>
                </a:lnTo>
                <a:lnTo>
                  <a:pt x="1033" y="834"/>
                </a:lnTo>
                <a:lnTo>
                  <a:pt x="1043" y="874"/>
                </a:lnTo>
                <a:lnTo>
                  <a:pt x="1053" y="904"/>
                </a:lnTo>
                <a:lnTo>
                  <a:pt x="1053" y="924"/>
                </a:lnTo>
                <a:lnTo>
                  <a:pt x="1053" y="963"/>
                </a:lnTo>
                <a:lnTo>
                  <a:pt x="1063" y="1003"/>
                </a:lnTo>
                <a:lnTo>
                  <a:pt x="1063" y="1023"/>
                </a:lnTo>
                <a:lnTo>
                  <a:pt x="1063" y="1053"/>
                </a:lnTo>
                <a:lnTo>
                  <a:pt x="1063" y="1092"/>
                </a:lnTo>
                <a:lnTo>
                  <a:pt x="1063" y="1112"/>
                </a:lnTo>
                <a:lnTo>
                  <a:pt x="1053" y="1152"/>
                </a:lnTo>
                <a:lnTo>
                  <a:pt x="1053" y="1182"/>
                </a:lnTo>
                <a:lnTo>
                  <a:pt x="1053" y="1201"/>
                </a:lnTo>
                <a:lnTo>
                  <a:pt x="1043" y="1241"/>
                </a:lnTo>
                <a:lnTo>
                  <a:pt x="1033" y="1271"/>
                </a:lnTo>
                <a:lnTo>
                  <a:pt x="1033" y="1291"/>
                </a:lnTo>
                <a:lnTo>
                  <a:pt x="1023" y="1330"/>
                </a:lnTo>
                <a:lnTo>
                  <a:pt x="1013" y="1360"/>
                </a:lnTo>
                <a:lnTo>
                  <a:pt x="1013" y="1380"/>
                </a:lnTo>
                <a:lnTo>
                  <a:pt x="993" y="1420"/>
                </a:lnTo>
                <a:lnTo>
                  <a:pt x="983" y="1450"/>
                </a:lnTo>
                <a:lnTo>
                  <a:pt x="973" y="1469"/>
                </a:lnTo>
                <a:lnTo>
                  <a:pt x="963" y="1499"/>
                </a:lnTo>
                <a:lnTo>
                  <a:pt x="943" y="1539"/>
                </a:lnTo>
                <a:lnTo>
                  <a:pt x="934" y="1549"/>
                </a:lnTo>
                <a:lnTo>
                  <a:pt x="914" y="1588"/>
                </a:lnTo>
                <a:lnTo>
                  <a:pt x="904" y="1618"/>
                </a:lnTo>
                <a:lnTo>
                  <a:pt x="894" y="1628"/>
                </a:lnTo>
                <a:lnTo>
                  <a:pt x="864" y="1658"/>
                </a:lnTo>
                <a:lnTo>
                  <a:pt x="844" y="1688"/>
                </a:lnTo>
                <a:lnTo>
                  <a:pt x="834" y="1708"/>
                </a:lnTo>
                <a:lnTo>
                  <a:pt x="814" y="1737"/>
                </a:lnTo>
                <a:lnTo>
                  <a:pt x="785" y="1767"/>
                </a:lnTo>
                <a:lnTo>
                  <a:pt x="775" y="1777"/>
                </a:lnTo>
                <a:lnTo>
                  <a:pt x="755" y="1807"/>
                </a:lnTo>
                <a:lnTo>
                  <a:pt x="0" y="1053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0" name="Freeform 10">
            <a:extLst>
              <a:ext uri="{FF2B5EF4-FFF2-40B4-BE49-F238E27FC236}">
                <a16:creationId xmlns:a16="http://schemas.microsoft.com/office/drawing/2014/main" id="{16B65072-3D4F-7933-3310-DCAECF5DEADE}"/>
              </a:ext>
            </a:extLst>
          </p:cNvPr>
          <p:cNvSpPr>
            <a:spLocks/>
          </p:cNvSpPr>
          <p:nvPr/>
        </p:nvSpPr>
        <p:spPr bwMode="auto">
          <a:xfrm>
            <a:off x="4205288" y="2316163"/>
            <a:ext cx="1687512" cy="2868612"/>
          </a:xfrm>
          <a:custGeom>
            <a:avLst/>
            <a:gdLst>
              <a:gd name="T0" fmla="*/ 40 w 1063"/>
              <a:gd name="T1" fmla="*/ 0 h 1807"/>
              <a:gd name="T2" fmla="*/ 100 w 1063"/>
              <a:gd name="T3" fmla="*/ 0 h 1807"/>
              <a:gd name="T4" fmla="*/ 149 w 1063"/>
              <a:gd name="T5" fmla="*/ 10 h 1807"/>
              <a:gd name="T6" fmla="*/ 219 w 1063"/>
              <a:gd name="T7" fmla="*/ 20 h 1807"/>
              <a:gd name="T8" fmla="*/ 278 w 1063"/>
              <a:gd name="T9" fmla="*/ 30 h 1807"/>
              <a:gd name="T10" fmla="*/ 328 w 1063"/>
              <a:gd name="T11" fmla="*/ 50 h 1807"/>
              <a:gd name="T12" fmla="*/ 397 w 1063"/>
              <a:gd name="T13" fmla="*/ 80 h 1807"/>
              <a:gd name="T14" fmla="*/ 447 w 1063"/>
              <a:gd name="T15" fmla="*/ 100 h 1807"/>
              <a:gd name="T16" fmla="*/ 497 w 1063"/>
              <a:gd name="T17" fmla="*/ 120 h 1807"/>
              <a:gd name="T18" fmla="*/ 566 w 1063"/>
              <a:gd name="T19" fmla="*/ 159 h 1807"/>
              <a:gd name="T20" fmla="*/ 606 w 1063"/>
              <a:gd name="T21" fmla="*/ 189 h 1807"/>
              <a:gd name="T22" fmla="*/ 656 w 1063"/>
              <a:gd name="T23" fmla="*/ 219 h 1807"/>
              <a:gd name="T24" fmla="*/ 715 w 1063"/>
              <a:gd name="T25" fmla="*/ 268 h 1807"/>
              <a:gd name="T26" fmla="*/ 755 w 1063"/>
              <a:gd name="T27" fmla="*/ 308 h 1807"/>
              <a:gd name="T28" fmla="*/ 785 w 1063"/>
              <a:gd name="T29" fmla="*/ 348 h 1807"/>
              <a:gd name="T30" fmla="*/ 834 w 1063"/>
              <a:gd name="T31" fmla="*/ 407 h 1807"/>
              <a:gd name="T32" fmla="*/ 864 w 1063"/>
              <a:gd name="T33" fmla="*/ 447 h 1807"/>
              <a:gd name="T34" fmla="*/ 904 w 1063"/>
              <a:gd name="T35" fmla="*/ 497 h 1807"/>
              <a:gd name="T36" fmla="*/ 934 w 1063"/>
              <a:gd name="T37" fmla="*/ 556 h 1807"/>
              <a:gd name="T38" fmla="*/ 963 w 1063"/>
              <a:gd name="T39" fmla="*/ 606 h 1807"/>
              <a:gd name="T40" fmla="*/ 983 w 1063"/>
              <a:gd name="T41" fmla="*/ 656 h 1807"/>
              <a:gd name="T42" fmla="*/ 1013 w 1063"/>
              <a:gd name="T43" fmla="*/ 725 h 1807"/>
              <a:gd name="T44" fmla="*/ 1023 w 1063"/>
              <a:gd name="T45" fmla="*/ 785 h 1807"/>
              <a:gd name="T46" fmla="*/ 1033 w 1063"/>
              <a:gd name="T47" fmla="*/ 834 h 1807"/>
              <a:gd name="T48" fmla="*/ 1053 w 1063"/>
              <a:gd name="T49" fmla="*/ 904 h 1807"/>
              <a:gd name="T50" fmla="*/ 1053 w 1063"/>
              <a:gd name="T51" fmla="*/ 963 h 1807"/>
              <a:gd name="T52" fmla="*/ 1063 w 1063"/>
              <a:gd name="T53" fmla="*/ 1023 h 1807"/>
              <a:gd name="T54" fmla="*/ 1063 w 1063"/>
              <a:gd name="T55" fmla="*/ 1092 h 1807"/>
              <a:gd name="T56" fmla="*/ 1053 w 1063"/>
              <a:gd name="T57" fmla="*/ 1152 h 1807"/>
              <a:gd name="T58" fmla="*/ 1053 w 1063"/>
              <a:gd name="T59" fmla="*/ 1201 h 1807"/>
              <a:gd name="T60" fmla="*/ 1033 w 1063"/>
              <a:gd name="T61" fmla="*/ 1271 h 1807"/>
              <a:gd name="T62" fmla="*/ 1023 w 1063"/>
              <a:gd name="T63" fmla="*/ 1330 h 1807"/>
              <a:gd name="T64" fmla="*/ 1013 w 1063"/>
              <a:gd name="T65" fmla="*/ 1380 h 1807"/>
              <a:gd name="T66" fmla="*/ 983 w 1063"/>
              <a:gd name="T67" fmla="*/ 1450 h 1807"/>
              <a:gd name="T68" fmla="*/ 963 w 1063"/>
              <a:gd name="T69" fmla="*/ 1499 h 1807"/>
              <a:gd name="T70" fmla="*/ 934 w 1063"/>
              <a:gd name="T71" fmla="*/ 1549 h 1807"/>
              <a:gd name="T72" fmla="*/ 904 w 1063"/>
              <a:gd name="T73" fmla="*/ 1618 h 1807"/>
              <a:gd name="T74" fmla="*/ 864 w 1063"/>
              <a:gd name="T75" fmla="*/ 1658 h 1807"/>
              <a:gd name="T76" fmla="*/ 834 w 1063"/>
              <a:gd name="T77" fmla="*/ 1708 h 1807"/>
              <a:gd name="T78" fmla="*/ 785 w 1063"/>
              <a:gd name="T79" fmla="*/ 1767 h 1807"/>
              <a:gd name="T80" fmla="*/ 755 w 1063"/>
              <a:gd name="T81" fmla="*/ 1807 h 1807"/>
              <a:gd name="T82" fmla="*/ 0 w 1063"/>
              <a:gd name="T83" fmla="*/ 0 h 1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63" h="1807">
                <a:moveTo>
                  <a:pt x="0" y="0"/>
                </a:moveTo>
                <a:lnTo>
                  <a:pt x="40" y="0"/>
                </a:lnTo>
                <a:lnTo>
                  <a:pt x="60" y="0"/>
                </a:lnTo>
                <a:lnTo>
                  <a:pt x="100" y="0"/>
                </a:lnTo>
                <a:lnTo>
                  <a:pt x="129" y="10"/>
                </a:lnTo>
                <a:lnTo>
                  <a:pt x="149" y="10"/>
                </a:lnTo>
                <a:lnTo>
                  <a:pt x="189" y="10"/>
                </a:lnTo>
                <a:lnTo>
                  <a:pt x="219" y="20"/>
                </a:lnTo>
                <a:lnTo>
                  <a:pt x="239" y="20"/>
                </a:lnTo>
                <a:lnTo>
                  <a:pt x="278" y="30"/>
                </a:lnTo>
                <a:lnTo>
                  <a:pt x="308" y="40"/>
                </a:lnTo>
                <a:lnTo>
                  <a:pt x="328" y="50"/>
                </a:lnTo>
                <a:lnTo>
                  <a:pt x="368" y="60"/>
                </a:lnTo>
                <a:lnTo>
                  <a:pt x="397" y="80"/>
                </a:lnTo>
                <a:lnTo>
                  <a:pt x="417" y="80"/>
                </a:lnTo>
                <a:lnTo>
                  <a:pt x="447" y="100"/>
                </a:lnTo>
                <a:lnTo>
                  <a:pt x="487" y="110"/>
                </a:lnTo>
                <a:lnTo>
                  <a:pt x="497" y="120"/>
                </a:lnTo>
                <a:lnTo>
                  <a:pt x="536" y="139"/>
                </a:lnTo>
                <a:lnTo>
                  <a:pt x="566" y="159"/>
                </a:lnTo>
                <a:lnTo>
                  <a:pt x="576" y="169"/>
                </a:lnTo>
                <a:lnTo>
                  <a:pt x="606" y="189"/>
                </a:lnTo>
                <a:lnTo>
                  <a:pt x="636" y="209"/>
                </a:lnTo>
                <a:lnTo>
                  <a:pt x="656" y="219"/>
                </a:lnTo>
                <a:lnTo>
                  <a:pt x="685" y="249"/>
                </a:lnTo>
                <a:lnTo>
                  <a:pt x="715" y="268"/>
                </a:lnTo>
                <a:lnTo>
                  <a:pt x="725" y="278"/>
                </a:lnTo>
                <a:lnTo>
                  <a:pt x="755" y="308"/>
                </a:lnTo>
                <a:lnTo>
                  <a:pt x="775" y="338"/>
                </a:lnTo>
                <a:lnTo>
                  <a:pt x="785" y="348"/>
                </a:lnTo>
                <a:lnTo>
                  <a:pt x="814" y="378"/>
                </a:lnTo>
                <a:lnTo>
                  <a:pt x="834" y="407"/>
                </a:lnTo>
                <a:lnTo>
                  <a:pt x="844" y="417"/>
                </a:lnTo>
                <a:lnTo>
                  <a:pt x="864" y="447"/>
                </a:lnTo>
                <a:lnTo>
                  <a:pt x="894" y="477"/>
                </a:lnTo>
                <a:lnTo>
                  <a:pt x="904" y="497"/>
                </a:lnTo>
                <a:lnTo>
                  <a:pt x="914" y="527"/>
                </a:lnTo>
                <a:lnTo>
                  <a:pt x="934" y="556"/>
                </a:lnTo>
                <a:lnTo>
                  <a:pt x="943" y="576"/>
                </a:lnTo>
                <a:lnTo>
                  <a:pt x="963" y="606"/>
                </a:lnTo>
                <a:lnTo>
                  <a:pt x="973" y="646"/>
                </a:lnTo>
                <a:lnTo>
                  <a:pt x="983" y="656"/>
                </a:lnTo>
                <a:lnTo>
                  <a:pt x="993" y="695"/>
                </a:lnTo>
                <a:lnTo>
                  <a:pt x="1013" y="725"/>
                </a:lnTo>
                <a:lnTo>
                  <a:pt x="1013" y="745"/>
                </a:lnTo>
                <a:lnTo>
                  <a:pt x="1023" y="785"/>
                </a:lnTo>
                <a:lnTo>
                  <a:pt x="1033" y="814"/>
                </a:lnTo>
                <a:lnTo>
                  <a:pt x="1033" y="834"/>
                </a:lnTo>
                <a:lnTo>
                  <a:pt x="1043" y="874"/>
                </a:lnTo>
                <a:lnTo>
                  <a:pt x="1053" y="904"/>
                </a:lnTo>
                <a:lnTo>
                  <a:pt x="1053" y="924"/>
                </a:lnTo>
                <a:lnTo>
                  <a:pt x="1053" y="963"/>
                </a:lnTo>
                <a:lnTo>
                  <a:pt x="1063" y="1003"/>
                </a:lnTo>
                <a:lnTo>
                  <a:pt x="1063" y="1023"/>
                </a:lnTo>
                <a:lnTo>
                  <a:pt x="1063" y="1053"/>
                </a:lnTo>
                <a:lnTo>
                  <a:pt x="1063" y="1092"/>
                </a:lnTo>
                <a:lnTo>
                  <a:pt x="1063" y="1112"/>
                </a:lnTo>
                <a:lnTo>
                  <a:pt x="1053" y="1152"/>
                </a:lnTo>
                <a:lnTo>
                  <a:pt x="1053" y="1182"/>
                </a:lnTo>
                <a:lnTo>
                  <a:pt x="1053" y="1201"/>
                </a:lnTo>
                <a:lnTo>
                  <a:pt x="1043" y="1241"/>
                </a:lnTo>
                <a:lnTo>
                  <a:pt x="1033" y="1271"/>
                </a:lnTo>
                <a:lnTo>
                  <a:pt x="1033" y="1291"/>
                </a:lnTo>
                <a:lnTo>
                  <a:pt x="1023" y="1330"/>
                </a:lnTo>
                <a:lnTo>
                  <a:pt x="1013" y="1360"/>
                </a:lnTo>
                <a:lnTo>
                  <a:pt x="1013" y="1380"/>
                </a:lnTo>
                <a:lnTo>
                  <a:pt x="993" y="1420"/>
                </a:lnTo>
                <a:lnTo>
                  <a:pt x="983" y="1450"/>
                </a:lnTo>
                <a:lnTo>
                  <a:pt x="973" y="1469"/>
                </a:lnTo>
                <a:lnTo>
                  <a:pt x="963" y="1499"/>
                </a:lnTo>
                <a:lnTo>
                  <a:pt x="943" y="1539"/>
                </a:lnTo>
                <a:lnTo>
                  <a:pt x="934" y="1549"/>
                </a:lnTo>
                <a:lnTo>
                  <a:pt x="914" y="1588"/>
                </a:lnTo>
                <a:lnTo>
                  <a:pt x="904" y="1618"/>
                </a:lnTo>
                <a:lnTo>
                  <a:pt x="894" y="1628"/>
                </a:lnTo>
                <a:lnTo>
                  <a:pt x="864" y="1658"/>
                </a:lnTo>
                <a:lnTo>
                  <a:pt x="844" y="1688"/>
                </a:lnTo>
                <a:lnTo>
                  <a:pt x="834" y="1708"/>
                </a:lnTo>
                <a:lnTo>
                  <a:pt x="814" y="1737"/>
                </a:lnTo>
                <a:lnTo>
                  <a:pt x="785" y="1767"/>
                </a:lnTo>
                <a:lnTo>
                  <a:pt x="775" y="1777"/>
                </a:lnTo>
                <a:lnTo>
                  <a:pt x="755" y="1807"/>
                </a:lnTo>
                <a:lnTo>
                  <a:pt x="0" y="1053"/>
                </a:lnTo>
                <a:lnTo>
                  <a:pt x="0" y="0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1" name="Freeform 11">
            <a:extLst>
              <a:ext uri="{FF2B5EF4-FFF2-40B4-BE49-F238E27FC236}">
                <a16:creationId xmlns:a16="http://schemas.microsoft.com/office/drawing/2014/main" id="{80034850-832C-419D-5148-97B3AD150CE7}"/>
              </a:ext>
            </a:extLst>
          </p:cNvPr>
          <p:cNvSpPr>
            <a:spLocks/>
          </p:cNvSpPr>
          <p:nvPr/>
        </p:nvSpPr>
        <p:spPr bwMode="auto">
          <a:xfrm>
            <a:off x="3024188" y="3987800"/>
            <a:ext cx="2379662" cy="1685925"/>
          </a:xfrm>
          <a:custGeom>
            <a:avLst/>
            <a:gdLst>
              <a:gd name="T0" fmla="*/ 1499 w 1499"/>
              <a:gd name="T1" fmla="*/ 754 h 1062"/>
              <a:gd name="T2" fmla="*/ 1469 w 1499"/>
              <a:gd name="T3" fmla="*/ 774 h 1062"/>
              <a:gd name="T4" fmla="*/ 1459 w 1499"/>
              <a:gd name="T5" fmla="*/ 784 h 1062"/>
              <a:gd name="T6" fmla="*/ 1429 w 1499"/>
              <a:gd name="T7" fmla="*/ 813 h 1062"/>
              <a:gd name="T8" fmla="*/ 1400 w 1499"/>
              <a:gd name="T9" fmla="*/ 833 h 1062"/>
              <a:gd name="T10" fmla="*/ 1380 w 1499"/>
              <a:gd name="T11" fmla="*/ 843 h 1062"/>
              <a:gd name="T12" fmla="*/ 1350 w 1499"/>
              <a:gd name="T13" fmla="*/ 863 h 1062"/>
              <a:gd name="T14" fmla="*/ 1320 w 1499"/>
              <a:gd name="T15" fmla="*/ 893 h 1062"/>
              <a:gd name="T16" fmla="*/ 1310 w 1499"/>
              <a:gd name="T17" fmla="*/ 903 h 1062"/>
              <a:gd name="T18" fmla="*/ 1280 w 1499"/>
              <a:gd name="T19" fmla="*/ 913 h 1062"/>
              <a:gd name="T20" fmla="*/ 1241 w 1499"/>
              <a:gd name="T21" fmla="*/ 932 h 1062"/>
              <a:gd name="T22" fmla="*/ 1231 w 1499"/>
              <a:gd name="T23" fmla="*/ 942 h 1062"/>
              <a:gd name="T24" fmla="*/ 1191 w 1499"/>
              <a:gd name="T25" fmla="*/ 962 h 1062"/>
              <a:gd name="T26" fmla="*/ 1161 w 1499"/>
              <a:gd name="T27" fmla="*/ 972 h 1062"/>
              <a:gd name="T28" fmla="*/ 1141 w 1499"/>
              <a:gd name="T29" fmla="*/ 982 h 1062"/>
              <a:gd name="T30" fmla="*/ 1112 w 1499"/>
              <a:gd name="T31" fmla="*/ 992 h 1062"/>
              <a:gd name="T32" fmla="*/ 1072 w 1499"/>
              <a:gd name="T33" fmla="*/ 1012 h 1062"/>
              <a:gd name="T34" fmla="*/ 1052 w 1499"/>
              <a:gd name="T35" fmla="*/ 1012 h 1062"/>
              <a:gd name="T36" fmla="*/ 1022 w 1499"/>
              <a:gd name="T37" fmla="*/ 1022 h 1062"/>
              <a:gd name="T38" fmla="*/ 983 w 1499"/>
              <a:gd name="T39" fmla="*/ 1032 h 1062"/>
              <a:gd name="T40" fmla="*/ 963 w 1499"/>
              <a:gd name="T41" fmla="*/ 1032 h 1062"/>
              <a:gd name="T42" fmla="*/ 933 w 1499"/>
              <a:gd name="T43" fmla="*/ 1042 h 1062"/>
              <a:gd name="T44" fmla="*/ 893 w 1499"/>
              <a:gd name="T45" fmla="*/ 1052 h 1062"/>
              <a:gd name="T46" fmla="*/ 873 w 1499"/>
              <a:gd name="T47" fmla="*/ 1052 h 1062"/>
              <a:gd name="T48" fmla="*/ 844 w 1499"/>
              <a:gd name="T49" fmla="*/ 1052 h 1062"/>
              <a:gd name="T50" fmla="*/ 804 w 1499"/>
              <a:gd name="T51" fmla="*/ 1062 h 1062"/>
              <a:gd name="T52" fmla="*/ 784 w 1499"/>
              <a:gd name="T53" fmla="*/ 1062 h 1062"/>
              <a:gd name="T54" fmla="*/ 744 w 1499"/>
              <a:gd name="T55" fmla="*/ 1062 h 1062"/>
              <a:gd name="T56" fmla="*/ 715 w 1499"/>
              <a:gd name="T57" fmla="*/ 1062 h 1062"/>
              <a:gd name="T58" fmla="*/ 695 w 1499"/>
              <a:gd name="T59" fmla="*/ 1062 h 1062"/>
              <a:gd name="T60" fmla="*/ 655 w 1499"/>
              <a:gd name="T61" fmla="*/ 1052 h 1062"/>
              <a:gd name="T62" fmla="*/ 615 w 1499"/>
              <a:gd name="T63" fmla="*/ 1052 h 1062"/>
              <a:gd name="T64" fmla="*/ 595 w 1499"/>
              <a:gd name="T65" fmla="*/ 1052 h 1062"/>
              <a:gd name="T66" fmla="*/ 566 w 1499"/>
              <a:gd name="T67" fmla="*/ 1042 h 1062"/>
              <a:gd name="T68" fmla="*/ 526 w 1499"/>
              <a:gd name="T69" fmla="*/ 1032 h 1062"/>
              <a:gd name="T70" fmla="*/ 506 w 1499"/>
              <a:gd name="T71" fmla="*/ 1032 h 1062"/>
              <a:gd name="T72" fmla="*/ 476 w 1499"/>
              <a:gd name="T73" fmla="*/ 1022 h 1062"/>
              <a:gd name="T74" fmla="*/ 437 w 1499"/>
              <a:gd name="T75" fmla="*/ 1012 h 1062"/>
              <a:gd name="T76" fmla="*/ 417 w 1499"/>
              <a:gd name="T77" fmla="*/ 1012 h 1062"/>
              <a:gd name="T78" fmla="*/ 387 w 1499"/>
              <a:gd name="T79" fmla="*/ 992 h 1062"/>
              <a:gd name="T80" fmla="*/ 347 w 1499"/>
              <a:gd name="T81" fmla="*/ 982 h 1062"/>
              <a:gd name="T82" fmla="*/ 337 w 1499"/>
              <a:gd name="T83" fmla="*/ 972 h 1062"/>
              <a:gd name="T84" fmla="*/ 298 w 1499"/>
              <a:gd name="T85" fmla="*/ 962 h 1062"/>
              <a:gd name="T86" fmla="*/ 268 w 1499"/>
              <a:gd name="T87" fmla="*/ 942 h 1062"/>
              <a:gd name="T88" fmla="*/ 248 w 1499"/>
              <a:gd name="T89" fmla="*/ 932 h 1062"/>
              <a:gd name="T90" fmla="*/ 218 w 1499"/>
              <a:gd name="T91" fmla="*/ 913 h 1062"/>
              <a:gd name="T92" fmla="*/ 188 w 1499"/>
              <a:gd name="T93" fmla="*/ 903 h 1062"/>
              <a:gd name="T94" fmla="*/ 169 w 1499"/>
              <a:gd name="T95" fmla="*/ 893 h 1062"/>
              <a:gd name="T96" fmla="*/ 139 w 1499"/>
              <a:gd name="T97" fmla="*/ 863 h 1062"/>
              <a:gd name="T98" fmla="*/ 109 w 1499"/>
              <a:gd name="T99" fmla="*/ 843 h 1062"/>
              <a:gd name="T100" fmla="*/ 99 w 1499"/>
              <a:gd name="T101" fmla="*/ 833 h 1062"/>
              <a:gd name="T102" fmla="*/ 69 w 1499"/>
              <a:gd name="T103" fmla="*/ 813 h 1062"/>
              <a:gd name="T104" fmla="*/ 40 w 1499"/>
              <a:gd name="T105" fmla="*/ 784 h 1062"/>
              <a:gd name="T106" fmla="*/ 30 w 1499"/>
              <a:gd name="T107" fmla="*/ 774 h 1062"/>
              <a:gd name="T108" fmla="*/ 0 w 1499"/>
              <a:gd name="T109" fmla="*/ 754 h 1062"/>
              <a:gd name="T110" fmla="*/ 744 w 1499"/>
              <a:gd name="T111" fmla="*/ 0 h 1062"/>
              <a:gd name="T112" fmla="*/ 1499 w 1499"/>
              <a:gd name="T113" fmla="*/ 754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9" h="1062">
                <a:moveTo>
                  <a:pt x="1499" y="754"/>
                </a:moveTo>
                <a:lnTo>
                  <a:pt x="1469" y="774"/>
                </a:lnTo>
                <a:lnTo>
                  <a:pt x="1459" y="784"/>
                </a:lnTo>
                <a:lnTo>
                  <a:pt x="1429" y="813"/>
                </a:lnTo>
                <a:lnTo>
                  <a:pt x="1400" y="833"/>
                </a:lnTo>
                <a:lnTo>
                  <a:pt x="1380" y="843"/>
                </a:lnTo>
                <a:lnTo>
                  <a:pt x="1350" y="863"/>
                </a:lnTo>
                <a:lnTo>
                  <a:pt x="1320" y="893"/>
                </a:lnTo>
                <a:lnTo>
                  <a:pt x="1310" y="903"/>
                </a:lnTo>
                <a:lnTo>
                  <a:pt x="1280" y="913"/>
                </a:lnTo>
                <a:lnTo>
                  <a:pt x="1241" y="932"/>
                </a:lnTo>
                <a:lnTo>
                  <a:pt x="1231" y="942"/>
                </a:lnTo>
                <a:lnTo>
                  <a:pt x="1191" y="962"/>
                </a:lnTo>
                <a:lnTo>
                  <a:pt x="1161" y="972"/>
                </a:lnTo>
                <a:lnTo>
                  <a:pt x="1141" y="982"/>
                </a:lnTo>
                <a:lnTo>
                  <a:pt x="1112" y="992"/>
                </a:lnTo>
                <a:lnTo>
                  <a:pt x="1072" y="1012"/>
                </a:lnTo>
                <a:lnTo>
                  <a:pt x="1052" y="1012"/>
                </a:lnTo>
                <a:lnTo>
                  <a:pt x="1022" y="1022"/>
                </a:lnTo>
                <a:lnTo>
                  <a:pt x="983" y="1032"/>
                </a:lnTo>
                <a:lnTo>
                  <a:pt x="963" y="1032"/>
                </a:lnTo>
                <a:lnTo>
                  <a:pt x="933" y="1042"/>
                </a:lnTo>
                <a:lnTo>
                  <a:pt x="893" y="1052"/>
                </a:lnTo>
                <a:lnTo>
                  <a:pt x="873" y="1052"/>
                </a:lnTo>
                <a:lnTo>
                  <a:pt x="844" y="1052"/>
                </a:lnTo>
                <a:lnTo>
                  <a:pt x="804" y="1062"/>
                </a:lnTo>
                <a:lnTo>
                  <a:pt x="784" y="1062"/>
                </a:lnTo>
                <a:lnTo>
                  <a:pt x="744" y="1062"/>
                </a:lnTo>
                <a:lnTo>
                  <a:pt x="715" y="1062"/>
                </a:lnTo>
                <a:lnTo>
                  <a:pt x="695" y="1062"/>
                </a:lnTo>
                <a:lnTo>
                  <a:pt x="655" y="1052"/>
                </a:lnTo>
                <a:lnTo>
                  <a:pt x="615" y="1052"/>
                </a:lnTo>
                <a:lnTo>
                  <a:pt x="595" y="1052"/>
                </a:lnTo>
                <a:lnTo>
                  <a:pt x="566" y="1042"/>
                </a:lnTo>
                <a:lnTo>
                  <a:pt x="526" y="1032"/>
                </a:lnTo>
                <a:lnTo>
                  <a:pt x="506" y="1032"/>
                </a:lnTo>
                <a:lnTo>
                  <a:pt x="476" y="1022"/>
                </a:lnTo>
                <a:lnTo>
                  <a:pt x="437" y="1012"/>
                </a:lnTo>
                <a:lnTo>
                  <a:pt x="417" y="1012"/>
                </a:lnTo>
                <a:lnTo>
                  <a:pt x="387" y="992"/>
                </a:lnTo>
                <a:lnTo>
                  <a:pt x="347" y="982"/>
                </a:lnTo>
                <a:lnTo>
                  <a:pt x="337" y="972"/>
                </a:lnTo>
                <a:lnTo>
                  <a:pt x="298" y="962"/>
                </a:lnTo>
                <a:lnTo>
                  <a:pt x="268" y="942"/>
                </a:lnTo>
                <a:lnTo>
                  <a:pt x="248" y="932"/>
                </a:lnTo>
                <a:lnTo>
                  <a:pt x="218" y="913"/>
                </a:lnTo>
                <a:lnTo>
                  <a:pt x="188" y="903"/>
                </a:lnTo>
                <a:lnTo>
                  <a:pt x="169" y="893"/>
                </a:lnTo>
                <a:lnTo>
                  <a:pt x="139" y="863"/>
                </a:lnTo>
                <a:lnTo>
                  <a:pt x="109" y="843"/>
                </a:lnTo>
                <a:lnTo>
                  <a:pt x="99" y="833"/>
                </a:lnTo>
                <a:lnTo>
                  <a:pt x="69" y="813"/>
                </a:lnTo>
                <a:lnTo>
                  <a:pt x="40" y="784"/>
                </a:lnTo>
                <a:lnTo>
                  <a:pt x="30" y="774"/>
                </a:lnTo>
                <a:lnTo>
                  <a:pt x="0" y="754"/>
                </a:lnTo>
                <a:lnTo>
                  <a:pt x="744" y="0"/>
                </a:lnTo>
                <a:lnTo>
                  <a:pt x="1499" y="754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2" name="Freeform 12">
            <a:extLst>
              <a:ext uri="{FF2B5EF4-FFF2-40B4-BE49-F238E27FC236}">
                <a16:creationId xmlns:a16="http://schemas.microsoft.com/office/drawing/2014/main" id="{F5A384DB-9121-7BF0-DDFC-46C4CD0CF851}"/>
              </a:ext>
            </a:extLst>
          </p:cNvPr>
          <p:cNvSpPr>
            <a:spLocks/>
          </p:cNvSpPr>
          <p:nvPr/>
        </p:nvSpPr>
        <p:spPr bwMode="auto">
          <a:xfrm>
            <a:off x="3024188" y="3987800"/>
            <a:ext cx="2379662" cy="1685925"/>
          </a:xfrm>
          <a:custGeom>
            <a:avLst/>
            <a:gdLst>
              <a:gd name="T0" fmla="*/ 1499 w 1499"/>
              <a:gd name="T1" fmla="*/ 754 h 1062"/>
              <a:gd name="T2" fmla="*/ 1469 w 1499"/>
              <a:gd name="T3" fmla="*/ 774 h 1062"/>
              <a:gd name="T4" fmla="*/ 1459 w 1499"/>
              <a:gd name="T5" fmla="*/ 784 h 1062"/>
              <a:gd name="T6" fmla="*/ 1429 w 1499"/>
              <a:gd name="T7" fmla="*/ 813 h 1062"/>
              <a:gd name="T8" fmla="*/ 1400 w 1499"/>
              <a:gd name="T9" fmla="*/ 833 h 1062"/>
              <a:gd name="T10" fmla="*/ 1380 w 1499"/>
              <a:gd name="T11" fmla="*/ 843 h 1062"/>
              <a:gd name="T12" fmla="*/ 1350 w 1499"/>
              <a:gd name="T13" fmla="*/ 863 h 1062"/>
              <a:gd name="T14" fmla="*/ 1320 w 1499"/>
              <a:gd name="T15" fmla="*/ 893 h 1062"/>
              <a:gd name="T16" fmla="*/ 1310 w 1499"/>
              <a:gd name="T17" fmla="*/ 903 h 1062"/>
              <a:gd name="T18" fmla="*/ 1280 w 1499"/>
              <a:gd name="T19" fmla="*/ 913 h 1062"/>
              <a:gd name="T20" fmla="*/ 1241 w 1499"/>
              <a:gd name="T21" fmla="*/ 932 h 1062"/>
              <a:gd name="T22" fmla="*/ 1231 w 1499"/>
              <a:gd name="T23" fmla="*/ 942 h 1062"/>
              <a:gd name="T24" fmla="*/ 1191 w 1499"/>
              <a:gd name="T25" fmla="*/ 962 h 1062"/>
              <a:gd name="T26" fmla="*/ 1161 w 1499"/>
              <a:gd name="T27" fmla="*/ 972 h 1062"/>
              <a:gd name="T28" fmla="*/ 1141 w 1499"/>
              <a:gd name="T29" fmla="*/ 982 h 1062"/>
              <a:gd name="T30" fmla="*/ 1112 w 1499"/>
              <a:gd name="T31" fmla="*/ 992 h 1062"/>
              <a:gd name="T32" fmla="*/ 1072 w 1499"/>
              <a:gd name="T33" fmla="*/ 1012 h 1062"/>
              <a:gd name="T34" fmla="*/ 1052 w 1499"/>
              <a:gd name="T35" fmla="*/ 1012 h 1062"/>
              <a:gd name="T36" fmla="*/ 1022 w 1499"/>
              <a:gd name="T37" fmla="*/ 1022 h 1062"/>
              <a:gd name="T38" fmla="*/ 983 w 1499"/>
              <a:gd name="T39" fmla="*/ 1032 h 1062"/>
              <a:gd name="T40" fmla="*/ 963 w 1499"/>
              <a:gd name="T41" fmla="*/ 1032 h 1062"/>
              <a:gd name="T42" fmla="*/ 933 w 1499"/>
              <a:gd name="T43" fmla="*/ 1042 h 1062"/>
              <a:gd name="T44" fmla="*/ 893 w 1499"/>
              <a:gd name="T45" fmla="*/ 1052 h 1062"/>
              <a:gd name="T46" fmla="*/ 873 w 1499"/>
              <a:gd name="T47" fmla="*/ 1052 h 1062"/>
              <a:gd name="T48" fmla="*/ 844 w 1499"/>
              <a:gd name="T49" fmla="*/ 1052 h 1062"/>
              <a:gd name="T50" fmla="*/ 804 w 1499"/>
              <a:gd name="T51" fmla="*/ 1062 h 1062"/>
              <a:gd name="T52" fmla="*/ 784 w 1499"/>
              <a:gd name="T53" fmla="*/ 1062 h 1062"/>
              <a:gd name="T54" fmla="*/ 744 w 1499"/>
              <a:gd name="T55" fmla="*/ 1062 h 1062"/>
              <a:gd name="T56" fmla="*/ 715 w 1499"/>
              <a:gd name="T57" fmla="*/ 1062 h 1062"/>
              <a:gd name="T58" fmla="*/ 695 w 1499"/>
              <a:gd name="T59" fmla="*/ 1062 h 1062"/>
              <a:gd name="T60" fmla="*/ 655 w 1499"/>
              <a:gd name="T61" fmla="*/ 1052 h 1062"/>
              <a:gd name="T62" fmla="*/ 615 w 1499"/>
              <a:gd name="T63" fmla="*/ 1052 h 1062"/>
              <a:gd name="T64" fmla="*/ 595 w 1499"/>
              <a:gd name="T65" fmla="*/ 1052 h 1062"/>
              <a:gd name="T66" fmla="*/ 566 w 1499"/>
              <a:gd name="T67" fmla="*/ 1042 h 1062"/>
              <a:gd name="T68" fmla="*/ 526 w 1499"/>
              <a:gd name="T69" fmla="*/ 1032 h 1062"/>
              <a:gd name="T70" fmla="*/ 506 w 1499"/>
              <a:gd name="T71" fmla="*/ 1032 h 1062"/>
              <a:gd name="T72" fmla="*/ 476 w 1499"/>
              <a:gd name="T73" fmla="*/ 1022 h 1062"/>
              <a:gd name="T74" fmla="*/ 437 w 1499"/>
              <a:gd name="T75" fmla="*/ 1012 h 1062"/>
              <a:gd name="T76" fmla="*/ 417 w 1499"/>
              <a:gd name="T77" fmla="*/ 1012 h 1062"/>
              <a:gd name="T78" fmla="*/ 387 w 1499"/>
              <a:gd name="T79" fmla="*/ 992 h 1062"/>
              <a:gd name="T80" fmla="*/ 347 w 1499"/>
              <a:gd name="T81" fmla="*/ 982 h 1062"/>
              <a:gd name="T82" fmla="*/ 337 w 1499"/>
              <a:gd name="T83" fmla="*/ 972 h 1062"/>
              <a:gd name="T84" fmla="*/ 298 w 1499"/>
              <a:gd name="T85" fmla="*/ 962 h 1062"/>
              <a:gd name="T86" fmla="*/ 268 w 1499"/>
              <a:gd name="T87" fmla="*/ 942 h 1062"/>
              <a:gd name="T88" fmla="*/ 248 w 1499"/>
              <a:gd name="T89" fmla="*/ 932 h 1062"/>
              <a:gd name="T90" fmla="*/ 218 w 1499"/>
              <a:gd name="T91" fmla="*/ 913 h 1062"/>
              <a:gd name="T92" fmla="*/ 188 w 1499"/>
              <a:gd name="T93" fmla="*/ 903 h 1062"/>
              <a:gd name="T94" fmla="*/ 169 w 1499"/>
              <a:gd name="T95" fmla="*/ 893 h 1062"/>
              <a:gd name="T96" fmla="*/ 139 w 1499"/>
              <a:gd name="T97" fmla="*/ 863 h 1062"/>
              <a:gd name="T98" fmla="*/ 109 w 1499"/>
              <a:gd name="T99" fmla="*/ 843 h 1062"/>
              <a:gd name="T100" fmla="*/ 99 w 1499"/>
              <a:gd name="T101" fmla="*/ 833 h 1062"/>
              <a:gd name="T102" fmla="*/ 69 w 1499"/>
              <a:gd name="T103" fmla="*/ 813 h 1062"/>
              <a:gd name="T104" fmla="*/ 40 w 1499"/>
              <a:gd name="T105" fmla="*/ 784 h 1062"/>
              <a:gd name="T106" fmla="*/ 30 w 1499"/>
              <a:gd name="T107" fmla="*/ 774 h 1062"/>
              <a:gd name="T108" fmla="*/ 0 w 1499"/>
              <a:gd name="T109" fmla="*/ 754 h 1062"/>
              <a:gd name="T110" fmla="*/ 744 w 1499"/>
              <a:gd name="T111" fmla="*/ 0 h 1062"/>
              <a:gd name="T112" fmla="*/ 1499 w 1499"/>
              <a:gd name="T113" fmla="*/ 754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99" h="1062">
                <a:moveTo>
                  <a:pt x="1499" y="754"/>
                </a:moveTo>
                <a:lnTo>
                  <a:pt x="1469" y="774"/>
                </a:lnTo>
                <a:lnTo>
                  <a:pt x="1459" y="784"/>
                </a:lnTo>
                <a:lnTo>
                  <a:pt x="1429" y="813"/>
                </a:lnTo>
                <a:lnTo>
                  <a:pt x="1400" y="833"/>
                </a:lnTo>
                <a:lnTo>
                  <a:pt x="1380" y="843"/>
                </a:lnTo>
                <a:lnTo>
                  <a:pt x="1350" y="863"/>
                </a:lnTo>
                <a:lnTo>
                  <a:pt x="1320" y="893"/>
                </a:lnTo>
                <a:lnTo>
                  <a:pt x="1310" y="903"/>
                </a:lnTo>
                <a:lnTo>
                  <a:pt x="1280" y="913"/>
                </a:lnTo>
                <a:lnTo>
                  <a:pt x="1241" y="932"/>
                </a:lnTo>
                <a:lnTo>
                  <a:pt x="1231" y="942"/>
                </a:lnTo>
                <a:lnTo>
                  <a:pt x="1191" y="962"/>
                </a:lnTo>
                <a:lnTo>
                  <a:pt x="1161" y="972"/>
                </a:lnTo>
                <a:lnTo>
                  <a:pt x="1141" y="982"/>
                </a:lnTo>
                <a:lnTo>
                  <a:pt x="1112" y="992"/>
                </a:lnTo>
                <a:lnTo>
                  <a:pt x="1072" y="1012"/>
                </a:lnTo>
                <a:lnTo>
                  <a:pt x="1052" y="1012"/>
                </a:lnTo>
                <a:lnTo>
                  <a:pt x="1022" y="1022"/>
                </a:lnTo>
                <a:lnTo>
                  <a:pt x="983" y="1032"/>
                </a:lnTo>
                <a:lnTo>
                  <a:pt x="963" y="1032"/>
                </a:lnTo>
                <a:lnTo>
                  <a:pt x="933" y="1042"/>
                </a:lnTo>
                <a:lnTo>
                  <a:pt x="893" y="1052"/>
                </a:lnTo>
                <a:lnTo>
                  <a:pt x="873" y="1052"/>
                </a:lnTo>
                <a:lnTo>
                  <a:pt x="844" y="1052"/>
                </a:lnTo>
                <a:lnTo>
                  <a:pt x="804" y="1062"/>
                </a:lnTo>
                <a:lnTo>
                  <a:pt x="784" y="1062"/>
                </a:lnTo>
                <a:lnTo>
                  <a:pt x="744" y="1062"/>
                </a:lnTo>
                <a:lnTo>
                  <a:pt x="715" y="1062"/>
                </a:lnTo>
                <a:lnTo>
                  <a:pt x="695" y="1062"/>
                </a:lnTo>
                <a:lnTo>
                  <a:pt x="655" y="1052"/>
                </a:lnTo>
                <a:lnTo>
                  <a:pt x="615" y="1052"/>
                </a:lnTo>
                <a:lnTo>
                  <a:pt x="595" y="1052"/>
                </a:lnTo>
                <a:lnTo>
                  <a:pt x="566" y="1042"/>
                </a:lnTo>
                <a:lnTo>
                  <a:pt x="526" y="1032"/>
                </a:lnTo>
                <a:lnTo>
                  <a:pt x="506" y="1032"/>
                </a:lnTo>
                <a:lnTo>
                  <a:pt x="476" y="1022"/>
                </a:lnTo>
                <a:lnTo>
                  <a:pt x="437" y="1012"/>
                </a:lnTo>
                <a:lnTo>
                  <a:pt x="417" y="1012"/>
                </a:lnTo>
                <a:lnTo>
                  <a:pt x="387" y="992"/>
                </a:lnTo>
                <a:lnTo>
                  <a:pt x="347" y="982"/>
                </a:lnTo>
                <a:lnTo>
                  <a:pt x="337" y="972"/>
                </a:lnTo>
                <a:lnTo>
                  <a:pt x="298" y="962"/>
                </a:lnTo>
                <a:lnTo>
                  <a:pt x="268" y="942"/>
                </a:lnTo>
                <a:lnTo>
                  <a:pt x="248" y="932"/>
                </a:lnTo>
                <a:lnTo>
                  <a:pt x="218" y="913"/>
                </a:lnTo>
                <a:lnTo>
                  <a:pt x="188" y="903"/>
                </a:lnTo>
                <a:lnTo>
                  <a:pt x="169" y="893"/>
                </a:lnTo>
                <a:lnTo>
                  <a:pt x="139" y="863"/>
                </a:lnTo>
                <a:lnTo>
                  <a:pt x="109" y="843"/>
                </a:lnTo>
                <a:lnTo>
                  <a:pt x="99" y="833"/>
                </a:lnTo>
                <a:lnTo>
                  <a:pt x="69" y="813"/>
                </a:lnTo>
                <a:lnTo>
                  <a:pt x="40" y="784"/>
                </a:lnTo>
                <a:lnTo>
                  <a:pt x="30" y="774"/>
                </a:lnTo>
                <a:lnTo>
                  <a:pt x="0" y="754"/>
                </a:lnTo>
                <a:lnTo>
                  <a:pt x="744" y="0"/>
                </a:lnTo>
                <a:lnTo>
                  <a:pt x="1499" y="754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3" name="Freeform 13">
            <a:extLst>
              <a:ext uri="{FF2B5EF4-FFF2-40B4-BE49-F238E27FC236}">
                <a16:creationId xmlns:a16="http://schemas.microsoft.com/office/drawing/2014/main" id="{050438E8-78DB-DA1C-CFB3-EBE844D71E5D}"/>
              </a:ext>
            </a:extLst>
          </p:cNvPr>
          <p:cNvSpPr>
            <a:spLocks/>
          </p:cNvSpPr>
          <p:nvPr/>
        </p:nvSpPr>
        <p:spPr bwMode="auto">
          <a:xfrm>
            <a:off x="2535238" y="3813175"/>
            <a:ext cx="1670050" cy="1371600"/>
          </a:xfrm>
          <a:custGeom>
            <a:avLst/>
            <a:gdLst>
              <a:gd name="T0" fmla="*/ 308 w 1052"/>
              <a:gd name="T1" fmla="*/ 864 h 864"/>
              <a:gd name="T2" fmla="*/ 278 w 1052"/>
              <a:gd name="T3" fmla="*/ 834 h 864"/>
              <a:gd name="T4" fmla="*/ 268 w 1052"/>
              <a:gd name="T5" fmla="*/ 824 h 864"/>
              <a:gd name="T6" fmla="*/ 248 w 1052"/>
              <a:gd name="T7" fmla="*/ 794 h 864"/>
              <a:gd name="T8" fmla="*/ 228 w 1052"/>
              <a:gd name="T9" fmla="*/ 775 h 864"/>
              <a:gd name="T10" fmla="*/ 209 w 1052"/>
              <a:gd name="T11" fmla="*/ 745 h 864"/>
              <a:gd name="T12" fmla="*/ 199 w 1052"/>
              <a:gd name="T13" fmla="*/ 735 h 864"/>
              <a:gd name="T14" fmla="*/ 179 w 1052"/>
              <a:gd name="T15" fmla="*/ 705 h 864"/>
              <a:gd name="T16" fmla="*/ 169 w 1052"/>
              <a:gd name="T17" fmla="*/ 685 h 864"/>
              <a:gd name="T18" fmla="*/ 149 w 1052"/>
              <a:gd name="T19" fmla="*/ 655 h 864"/>
              <a:gd name="T20" fmla="*/ 139 w 1052"/>
              <a:gd name="T21" fmla="*/ 645 h 864"/>
              <a:gd name="T22" fmla="*/ 119 w 1052"/>
              <a:gd name="T23" fmla="*/ 606 h 864"/>
              <a:gd name="T24" fmla="*/ 109 w 1052"/>
              <a:gd name="T25" fmla="*/ 576 h 864"/>
              <a:gd name="T26" fmla="*/ 99 w 1052"/>
              <a:gd name="T27" fmla="*/ 556 h 864"/>
              <a:gd name="T28" fmla="*/ 80 w 1052"/>
              <a:gd name="T29" fmla="*/ 526 h 864"/>
              <a:gd name="T30" fmla="*/ 80 w 1052"/>
              <a:gd name="T31" fmla="*/ 507 h 864"/>
              <a:gd name="T32" fmla="*/ 60 w 1052"/>
              <a:gd name="T33" fmla="*/ 477 h 864"/>
              <a:gd name="T34" fmla="*/ 60 w 1052"/>
              <a:gd name="T35" fmla="*/ 457 h 864"/>
              <a:gd name="T36" fmla="*/ 40 w 1052"/>
              <a:gd name="T37" fmla="*/ 417 h 864"/>
              <a:gd name="T38" fmla="*/ 40 w 1052"/>
              <a:gd name="T39" fmla="*/ 407 h 864"/>
              <a:gd name="T40" fmla="*/ 30 w 1052"/>
              <a:gd name="T41" fmla="*/ 368 h 864"/>
              <a:gd name="T42" fmla="*/ 20 w 1052"/>
              <a:gd name="T43" fmla="*/ 348 h 864"/>
              <a:gd name="T44" fmla="*/ 20 w 1052"/>
              <a:gd name="T45" fmla="*/ 318 h 864"/>
              <a:gd name="T46" fmla="*/ 10 w 1052"/>
              <a:gd name="T47" fmla="*/ 278 h 864"/>
              <a:gd name="T48" fmla="*/ 10 w 1052"/>
              <a:gd name="T49" fmla="*/ 258 h 864"/>
              <a:gd name="T50" fmla="*/ 0 w 1052"/>
              <a:gd name="T51" fmla="*/ 219 h 864"/>
              <a:gd name="T52" fmla="*/ 0 w 1052"/>
              <a:gd name="T53" fmla="*/ 209 h 864"/>
              <a:gd name="T54" fmla="*/ 0 w 1052"/>
              <a:gd name="T55" fmla="*/ 169 h 864"/>
              <a:gd name="T56" fmla="*/ 0 w 1052"/>
              <a:gd name="T57" fmla="*/ 149 h 864"/>
              <a:gd name="T58" fmla="*/ 0 w 1052"/>
              <a:gd name="T59" fmla="*/ 110 h 864"/>
              <a:gd name="T60" fmla="*/ 0 w 1052"/>
              <a:gd name="T61" fmla="*/ 90 h 864"/>
              <a:gd name="T62" fmla="*/ 0 w 1052"/>
              <a:gd name="T63" fmla="*/ 60 h 864"/>
              <a:gd name="T64" fmla="*/ 0 w 1052"/>
              <a:gd name="T65" fmla="*/ 40 h 864"/>
              <a:gd name="T66" fmla="*/ 0 w 1052"/>
              <a:gd name="T67" fmla="*/ 0 h 864"/>
              <a:gd name="T68" fmla="*/ 1052 w 1052"/>
              <a:gd name="T69" fmla="*/ 110 h 864"/>
              <a:gd name="T70" fmla="*/ 308 w 1052"/>
              <a:gd name="T71" fmla="*/ 864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2" h="864">
                <a:moveTo>
                  <a:pt x="308" y="864"/>
                </a:moveTo>
                <a:lnTo>
                  <a:pt x="278" y="834"/>
                </a:lnTo>
                <a:lnTo>
                  <a:pt x="268" y="824"/>
                </a:lnTo>
                <a:lnTo>
                  <a:pt x="248" y="794"/>
                </a:lnTo>
                <a:lnTo>
                  <a:pt x="228" y="775"/>
                </a:lnTo>
                <a:lnTo>
                  <a:pt x="209" y="745"/>
                </a:lnTo>
                <a:lnTo>
                  <a:pt x="199" y="735"/>
                </a:lnTo>
                <a:lnTo>
                  <a:pt x="179" y="705"/>
                </a:lnTo>
                <a:lnTo>
                  <a:pt x="169" y="685"/>
                </a:lnTo>
                <a:lnTo>
                  <a:pt x="149" y="655"/>
                </a:lnTo>
                <a:lnTo>
                  <a:pt x="139" y="645"/>
                </a:lnTo>
                <a:lnTo>
                  <a:pt x="119" y="606"/>
                </a:lnTo>
                <a:lnTo>
                  <a:pt x="109" y="576"/>
                </a:lnTo>
                <a:lnTo>
                  <a:pt x="99" y="556"/>
                </a:lnTo>
                <a:lnTo>
                  <a:pt x="80" y="526"/>
                </a:lnTo>
                <a:lnTo>
                  <a:pt x="80" y="507"/>
                </a:lnTo>
                <a:lnTo>
                  <a:pt x="60" y="477"/>
                </a:lnTo>
                <a:lnTo>
                  <a:pt x="60" y="457"/>
                </a:lnTo>
                <a:lnTo>
                  <a:pt x="40" y="417"/>
                </a:lnTo>
                <a:lnTo>
                  <a:pt x="40" y="407"/>
                </a:lnTo>
                <a:lnTo>
                  <a:pt x="30" y="368"/>
                </a:lnTo>
                <a:lnTo>
                  <a:pt x="20" y="348"/>
                </a:lnTo>
                <a:lnTo>
                  <a:pt x="20" y="318"/>
                </a:lnTo>
                <a:lnTo>
                  <a:pt x="10" y="278"/>
                </a:lnTo>
                <a:lnTo>
                  <a:pt x="10" y="258"/>
                </a:lnTo>
                <a:lnTo>
                  <a:pt x="0" y="219"/>
                </a:lnTo>
                <a:lnTo>
                  <a:pt x="0" y="209"/>
                </a:lnTo>
                <a:lnTo>
                  <a:pt x="0" y="169"/>
                </a:lnTo>
                <a:lnTo>
                  <a:pt x="0" y="149"/>
                </a:lnTo>
                <a:lnTo>
                  <a:pt x="0" y="110"/>
                </a:lnTo>
                <a:lnTo>
                  <a:pt x="0" y="90"/>
                </a:lnTo>
                <a:lnTo>
                  <a:pt x="0" y="60"/>
                </a:lnTo>
                <a:lnTo>
                  <a:pt x="0" y="40"/>
                </a:lnTo>
                <a:lnTo>
                  <a:pt x="0" y="0"/>
                </a:lnTo>
                <a:lnTo>
                  <a:pt x="1052" y="110"/>
                </a:lnTo>
                <a:lnTo>
                  <a:pt x="308" y="864"/>
                </a:lnTo>
                <a:close/>
              </a:path>
            </a:pathLst>
          </a:custGeom>
          <a:solidFill>
            <a:srgbClr val="66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4" name="Freeform 14">
            <a:extLst>
              <a:ext uri="{FF2B5EF4-FFF2-40B4-BE49-F238E27FC236}">
                <a16:creationId xmlns:a16="http://schemas.microsoft.com/office/drawing/2014/main" id="{35CBB3E8-B819-DE46-E4CE-9F9CD5D58088}"/>
              </a:ext>
            </a:extLst>
          </p:cNvPr>
          <p:cNvSpPr>
            <a:spLocks/>
          </p:cNvSpPr>
          <p:nvPr/>
        </p:nvSpPr>
        <p:spPr bwMode="auto">
          <a:xfrm>
            <a:off x="2535238" y="3813175"/>
            <a:ext cx="1670050" cy="1371600"/>
          </a:xfrm>
          <a:custGeom>
            <a:avLst/>
            <a:gdLst>
              <a:gd name="T0" fmla="*/ 308 w 1052"/>
              <a:gd name="T1" fmla="*/ 864 h 864"/>
              <a:gd name="T2" fmla="*/ 278 w 1052"/>
              <a:gd name="T3" fmla="*/ 834 h 864"/>
              <a:gd name="T4" fmla="*/ 268 w 1052"/>
              <a:gd name="T5" fmla="*/ 824 h 864"/>
              <a:gd name="T6" fmla="*/ 248 w 1052"/>
              <a:gd name="T7" fmla="*/ 794 h 864"/>
              <a:gd name="T8" fmla="*/ 228 w 1052"/>
              <a:gd name="T9" fmla="*/ 775 h 864"/>
              <a:gd name="T10" fmla="*/ 209 w 1052"/>
              <a:gd name="T11" fmla="*/ 745 h 864"/>
              <a:gd name="T12" fmla="*/ 199 w 1052"/>
              <a:gd name="T13" fmla="*/ 735 h 864"/>
              <a:gd name="T14" fmla="*/ 179 w 1052"/>
              <a:gd name="T15" fmla="*/ 705 h 864"/>
              <a:gd name="T16" fmla="*/ 169 w 1052"/>
              <a:gd name="T17" fmla="*/ 685 h 864"/>
              <a:gd name="T18" fmla="*/ 149 w 1052"/>
              <a:gd name="T19" fmla="*/ 655 h 864"/>
              <a:gd name="T20" fmla="*/ 139 w 1052"/>
              <a:gd name="T21" fmla="*/ 645 h 864"/>
              <a:gd name="T22" fmla="*/ 119 w 1052"/>
              <a:gd name="T23" fmla="*/ 606 h 864"/>
              <a:gd name="T24" fmla="*/ 109 w 1052"/>
              <a:gd name="T25" fmla="*/ 576 h 864"/>
              <a:gd name="T26" fmla="*/ 99 w 1052"/>
              <a:gd name="T27" fmla="*/ 556 h 864"/>
              <a:gd name="T28" fmla="*/ 80 w 1052"/>
              <a:gd name="T29" fmla="*/ 526 h 864"/>
              <a:gd name="T30" fmla="*/ 80 w 1052"/>
              <a:gd name="T31" fmla="*/ 507 h 864"/>
              <a:gd name="T32" fmla="*/ 60 w 1052"/>
              <a:gd name="T33" fmla="*/ 477 h 864"/>
              <a:gd name="T34" fmla="*/ 60 w 1052"/>
              <a:gd name="T35" fmla="*/ 457 h 864"/>
              <a:gd name="T36" fmla="*/ 40 w 1052"/>
              <a:gd name="T37" fmla="*/ 417 h 864"/>
              <a:gd name="T38" fmla="*/ 40 w 1052"/>
              <a:gd name="T39" fmla="*/ 407 h 864"/>
              <a:gd name="T40" fmla="*/ 30 w 1052"/>
              <a:gd name="T41" fmla="*/ 368 h 864"/>
              <a:gd name="T42" fmla="*/ 20 w 1052"/>
              <a:gd name="T43" fmla="*/ 348 h 864"/>
              <a:gd name="T44" fmla="*/ 20 w 1052"/>
              <a:gd name="T45" fmla="*/ 318 h 864"/>
              <a:gd name="T46" fmla="*/ 10 w 1052"/>
              <a:gd name="T47" fmla="*/ 278 h 864"/>
              <a:gd name="T48" fmla="*/ 10 w 1052"/>
              <a:gd name="T49" fmla="*/ 258 h 864"/>
              <a:gd name="T50" fmla="*/ 0 w 1052"/>
              <a:gd name="T51" fmla="*/ 219 h 864"/>
              <a:gd name="T52" fmla="*/ 0 w 1052"/>
              <a:gd name="T53" fmla="*/ 209 h 864"/>
              <a:gd name="T54" fmla="*/ 0 w 1052"/>
              <a:gd name="T55" fmla="*/ 169 h 864"/>
              <a:gd name="T56" fmla="*/ 0 w 1052"/>
              <a:gd name="T57" fmla="*/ 149 h 864"/>
              <a:gd name="T58" fmla="*/ 0 w 1052"/>
              <a:gd name="T59" fmla="*/ 110 h 864"/>
              <a:gd name="T60" fmla="*/ 0 w 1052"/>
              <a:gd name="T61" fmla="*/ 90 h 864"/>
              <a:gd name="T62" fmla="*/ 0 w 1052"/>
              <a:gd name="T63" fmla="*/ 60 h 864"/>
              <a:gd name="T64" fmla="*/ 0 w 1052"/>
              <a:gd name="T65" fmla="*/ 40 h 864"/>
              <a:gd name="T66" fmla="*/ 0 w 1052"/>
              <a:gd name="T67" fmla="*/ 0 h 864"/>
              <a:gd name="T68" fmla="*/ 1052 w 1052"/>
              <a:gd name="T69" fmla="*/ 110 h 864"/>
              <a:gd name="T70" fmla="*/ 308 w 1052"/>
              <a:gd name="T71" fmla="*/ 864 h 8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052" h="864">
                <a:moveTo>
                  <a:pt x="308" y="864"/>
                </a:moveTo>
                <a:lnTo>
                  <a:pt x="278" y="834"/>
                </a:lnTo>
                <a:lnTo>
                  <a:pt x="268" y="824"/>
                </a:lnTo>
                <a:lnTo>
                  <a:pt x="248" y="794"/>
                </a:lnTo>
                <a:lnTo>
                  <a:pt x="228" y="775"/>
                </a:lnTo>
                <a:lnTo>
                  <a:pt x="209" y="745"/>
                </a:lnTo>
                <a:lnTo>
                  <a:pt x="199" y="735"/>
                </a:lnTo>
                <a:lnTo>
                  <a:pt x="179" y="705"/>
                </a:lnTo>
                <a:lnTo>
                  <a:pt x="169" y="685"/>
                </a:lnTo>
                <a:lnTo>
                  <a:pt x="149" y="655"/>
                </a:lnTo>
                <a:lnTo>
                  <a:pt x="139" y="645"/>
                </a:lnTo>
                <a:lnTo>
                  <a:pt x="119" y="606"/>
                </a:lnTo>
                <a:lnTo>
                  <a:pt x="109" y="576"/>
                </a:lnTo>
                <a:lnTo>
                  <a:pt x="99" y="556"/>
                </a:lnTo>
                <a:lnTo>
                  <a:pt x="80" y="526"/>
                </a:lnTo>
                <a:lnTo>
                  <a:pt x="80" y="507"/>
                </a:lnTo>
                <a:lnTo>
                  <a:pt x="60" y="477"/>
                </a:lnTo>
                <a:lnTo>
                  <a:pt x="60" y="457"/>
                </a:lnTo>
                <a:lnTo>
                  <a:pt x="40" y="417"/>
                </a:lnTo>
                <a:lnTo>
                  <a:pt x="40" y="407"/>
                </a:lnTo>
                <a:lnTo>
                  <a:pt x="30" y="368"/>
                </a:lnTo>
                <a:lnTo>
                  <a:pt x="20" y="348"/>
                </a:lnTo>
                <a:lnTo>
                  <a:pt x="20" y="318"/>
                </a:lnTo>
                <a:lnTo>
                  <a:pt x="10" y="278"/>
                </a:lnTo>
                <a:lnTo>
                  <a:pt x="10" y="258"/>
                </a:lnTo>
                <a:lnTo>
                  <a:pt x="0" y="219"/>
                </a:lnTo>
                <a:lnTo>
                  <a:pt x="0" y="209"/>
                </a:lnTo>
                <a:lnTo>
                  <a:pt x="0" y="169"/>
                </a:lnTo>
                <a:lnTo>
                  <a:pt x="0" y="149"/>
                </a:lnTo>
                <a:lnTo>
                  <a:pt x="0" y="110"/>
                </a:lnTo>
                <a:lnTo>
                  <a:pt x="0" y="90"/>
                </a:lnTo>
                <a:lnTo>
                  <a:pt x="0" y="60"/>
                </a:lnTo>
                <a:lnTo>
                  <a:pt x="0" y="40"/>
                </a:lnTo>
                <a:lnTo>
                  <a:pt x="0" y="0"/>
                </a:lnTo>
                <a:lnTo>
                  <a:pt x="1052" y="110"/>
                </a:lnTo>
                <a:lnTo>
                  <a:pt x="308" y="864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5" name="Freeform 15">
            <a:extLst>
              <a:ext uri="{FF2B5EF4-FFF2-40B4-BE49-F238E27FC236}">
                <a16:creationId xmlns:a16="http://schemas.microsoft.com/office/drawing/2014/main" id="{4010E482-E93D-5B63-1D74-FC3D6296B511}"/>
              </a:ext>
            </a:extLst>
          </p:cNvPr>
          <p:cNvSpPr>
            <a:spLocks/>
          </p:cNvSpPr>
          <p:nvPr/>
        </p:nvSpPr>
        <p:spPr bwMode="auto">
          <a:xfrm>
            <a:off x="2535238" y="2932113"/>
            <a:ext cx="1670050" cy="1055687"/>
          </a:xfrm>
          <a:custGeom>
            <a:avLst/>
            <a:gdLst>
              <a:gd name="T0" fmla="*/ 0 w 1052"/>
              <a:gd name="T1" fmla="*/ 555 h 665"/>
              <a:gd name="T2" fmla="*/ 10 w 1052"/>
              <a:gd name="T3" fmla="*/ 516 h 665"/>
              <a:gd name="T4" fmla="*/ 10 w 1052"/>
              <a:gd name="T5" fmla="*/ 506 h 665"/>
              <a:gd name="T6" fmla="*/ 20 w 1052"/>
              <a:gd name="T7" fmla="*/ 466 h 665"/>
              <a:gd name="T8" fmla="*/ 20 w 1052"/>
              <a:gd name="T9" fmla="*/ 446 h 665"/>
              <a:gd name="T10" fmla="*/ 30 w 1052"/>
              <a:gd name="T11" fmla="*/ 406 h 665"/>
              <a:gd name="T12" fmla="*/ 30 w 1052"/>
              <a:gd name="T13" fmla="*/ 397 h 665"/>
              <a:gd name="T14" fmla="*/ 40 w 1052"/>
              <a:gd name="T15" fmla="*/ 357 h 665"/>
              <a:gd name="T16" fmla="*/ 60 w 1052"/>
              <a:gd name="T17" fmla="*/ 327 h 665"/>
              <a:gd name="T18" fmla="*/ 60 w 1052"/>
              <a:gd name="T19" fmla="*/ 307 h 665"/>
              <a:gd name="T20" fmla="*/ 80 w 1052"/>
              <a:gd name="T21" fmla="*/ 268 h 665"/>
              <a:gd name="T22" fmla="*/ 80 w 1052"/>
              <a:gd name="T23" fmla="*/ 258 h 665"/>
              <a:gd name="T24" fmla="*/ 99 w 1052"/>
              <a:gd name="T25" fmla="*/ 218 h 665"/>
              <a:gd name="T26" fmla="*/ 109 w 1052"/>
              <a:gd name="T27" fmla="*/ 208 h 665"/>
              <a:gd name="T28" fmla="*/ 119 w 1052"/>
              <a:gd name="T29" fmla="*/ 168 h 665"/>
              <a:gd name="T30" fmla="*/ 139 w 1052"/>
              <a:gd name="T31" fmla="*/ 139 h 665"/>
              <a:gd name="T32" fmla="*/ 149 w 1052"/>
              <a:gd name="T33" fmla="*/ 119 h 665"/>
              <a:gd name="T34" fmla="*/ 169 w 1052"/>
              <a:gd name="T35" fmla="*/ 89 h 665"/>
              <a:gd name="T36" fmla="*/ 179 w 1052"/>
              <a:gd name="T37" fmla="*/ 79 h 665"/>
              <a:gd name="T38" fmla="*/ 199 w 1052"/>
              <a:gd name="T39" fmla="*/ 49 h 665"/>
              <a:gd name="T40" fmla="*/ 209 w 1052"/>
              <a:gd name="T41" fmla="*/ 29 h 665"/>
              <a:gd name="T42" fmla="*/ 228 w 1052"/>
              <a:gd name="T43" fmla="*/ 0 h 665"/>
              <a:gd name="T44" fmla="*/ 1052 w 1052"/>
              <a:gd name="T45" fmla="*/ 665 h 665"/>
              <a:gd name="T46" fmla="*/ 0 w 1052"/>
              <a:gd name="T47" fmla="*/ 55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52" h="665">
                <a:moveTo>
                  <a:pt x="0" y="555"/>
                </a:moveTo>
                <a:lnTo>
                  <a:pt x="10" y="516"/>
                </a:lnTo>
                <a:lnTo>
                  <a:pt x="10" y="506"/>
                </a:lnTo>
                <a:lnTo>
                  <a:pt x="20" y="466"/>
                </a:lnTo>
                <a:lnTo>
                  <a:pt x="20" y="446"/>
                </a:lnTo>
                <a:lnTo>
                  <a:pt x="30" y="406"/>
                </a:lnTo>
                <a:lnTo>
                  <a:pt x="30" y="397"/>
                </a:lnTo>
                <a:lnTo>
                  <a:pt x="40" y="357"/>
                </a:lnTo>
                <a:lnTo>
                  <a:pt x="60" y="327"/>
                </a:lnTo>
                <a:lnTo>
                  <a:pt x="60" y="307"/>
                </a:lnTo>
                <a:lnTo>
                  <a:pt x="80" y="268"/>
                </a:lnTo>
                <a:lnTo>
                  <a:pt x="80" y="258"/>
                </a:lnTo>
                <a:lnTo>
                  <a:pt x="99" y="218"/>
                </a:lnTo>
                <a:lnTo>
                  <a:pt x="109" y="208"/>
                </a:lnTo>
                <a:lnTo>
                  <a:pt x="119" y="168"/>
                </a:lnTo>
                <a:lnTo>
                  <a:pt x="139" y="139"/>
                </a:lnTo>
                <a:lnTo>
                  <a:pt x="149" y="119"/>
                </a:lnTo>
                <a:lnTo>
                  <a:pt x="169" y="89"/>
                </a:lnTo>
                <a:lnTo>
                  <a:pt x="179" y="79"/>
                </a:lnTo>
                <a:lnTo>
                  <a:pt x="199" y="49"/>
                </a:lnTo>
                <a:lnTo>
                  <a:pt x="209" y="29"/>
                </a:lnTo>
                <a:lnTo>
                  <a:pt x="228" y="0"/>
                </a:lnTo>
                <a:lnTo>
                  <a:pt x="1052" y="665"/>
                </a:lnTo>
                <a:lnTo>
                  <a:pt x="0" y="555"/>
                </a:lnTo>
                <a:close/>
              </a:path>
            </a:pathLst>
          </a:custGeom>
          <a:solidFill>
            <a:srgbClr val="00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6" name="Freeform 16">
            <a:extLst>
              <a:ext uri="{FF2B5EF4-FFF2-40B4-BE49-F238E27FC236}">
                <a16:creationId xmlns:a16="http://schemas.microsoft.com/office/drawing/2014/main" id="{4B56424A-EBEF-E9A2-F5EF-AED770B9849F}"/>
              </a:ext>
            </a:extLst>
          </p:cNvPr>
          <p:cNvSpPr>
            <a:spLocks/>
          </p:cNvSpPr>
          <p:nvPr/>
        </p:nvSpPr>
        <p:spPr bwMode="auto">
          <a:xfrm>
            <a:off x="2535238" y="2932113"/>
            <a:ext cx="1670050" cy="1055687"/>
          </a:xfrm>
          <a:custGeom>
            <a:avLst/>
            <a:gdLst>
              <a:gd name="T0" fmla="*/ 0 w 1052"/>
              <a:gd name="T1" fmla="*/ 555 h 665"/>
              <a:gd name="T2" fmla="*/ 10 w 1052"/>
              <a:gd name="T3" fmla="*/ 516 h 665"/>
              <a:gd name="T4" fmla="*/ 10 w 1052"/>
              <a:gd name="T5" fmla="*/ 506 h 665"/>
              <a:gd name="T6" fmla="*/ 20 w 1052"/>
              <a:gd name="T7" fmla="*/ 466 h 665"/>
              <a:gd name="T8" fmla="*/ 20 w 1052"/>
              <a:gd name="T9" fmla="*/ 446 h 665"/>
              <a:gd name="T10" fmla="*/ 30 w 1052"/>
              <a:gd name="T11" fmla="*/ 406 h 665"/>
              <a:gd name="T12" fmla="*/ 30 w 1052"/>
              <a:gd name="T13" fmla="*/ 397 h 665"/>
              <a:gd name="T14" fmla="*/ 40 w 1052"/>
              <a:gd name="T15" fmla="*/ 357 h 665"/>
              <a:gd name="T16" fmla="*/ 60 w 1052"/>
              <a:gd name="T17" fmla="*/ 327 h 665"/>
              <a:gd name="T18" fmla="*/ 60 w 1052"/>
              <a:gd name="T19" fmla="*/ 307 h 665"/>
              <a:gd name="T20" fmla="*/ 80 w 1052"/>
              <a:gd name="T21" fmla="*/ 268 h 665"/>
              <a:gd name="T22" fmla="*/ 80 w 1052"/>
              <a:gd name="T23" fmla="*/ 258 h 665"/>
              <a:gd name="T24" fmla="*/ 99 w 1052"/>
              <a:gd name="T25" fmla="*/ 218 h 665"/>
              <a:gd name="T26" fmla="*/ 109 w 1052"/>
              <a:gd name="T27" fmla="*/ 208 h 665"/>
              <a:gd name="T28" fmla="*/ 119 w 1052"/>
              <a:gd name="T29" fmla="*/ 168 h 665"/>
              <a:gd name="T30" fmla="*/ 139 w 1052"/>
              <a:gd name="T31" fmla="*/ 139 h 665"/>
              <a:gd name="T32" fmla="*/ 149 w 1052"/>
              <a:gd name="T33" fmla="*/ 119 h 665"/>
              <a:gd name="T34" fmla="*/ 169 w 1052"/>
              <a:gd name="T35" fmla="*/ 89 h 665"/>
              <a:gd name="T36" fmla="*/ 179 w 1052"/>
              <a:gd name="T37" fmla="*/ 79 h 665"/>
              <a:gd name="T38" fmla="*/ 199 w 1052"/>
              <a:gd name="T39" fmla="*/ 49 h 665"/>
              <a:gd name="T40" fmla="*/ 209 w 1052"/>
              <a:gd name="T41" fmla="*/ 29 h 665"/>
              <a:gd name="T42" fmla="*/ 228 w 1052"/>
              <a:gd name="T43" fmla="*/ 0 h 665"/>
              <a:gd name="T44" fmla="*/ 1052 w 1052"/>
              <a:gd name="T45" fmla="*/ 665 h 665"/>
              <a:gd name="T46" fmla="*/ 0 w 1052"/>
              <a:gd name="T47" fmla="*/ 555 h 6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052" h="665">
                <a:moveTo>
                  <a:pt x="0" y="555"/>
                </a:moveTo>
                <a:lnTo>
                  <a:pt x="10" y="516"/>
                </a:lnTo>
                <a:lnTo>
                  <a:pt x="10" y="506"/>
                </a:lnTo>
                <a:lnTo>
                  <a:pt x="20" y="466"/>
                </a:lnTo>
                <a:lnTo>
                  <a:pt x="20" y="446"/>
                </a:lnTo>
                <a:lnTo>
                  <a:pt x="30" y="406"/>
                </a:lnTo>
                <a:lnTo>
                  <a:pt x="30" y="397"/>
                </a:lnTo>
                <a:lnTo>
                  <a:pt x="40" y="357"/>
                </a:lnTo>
                <a:lnTo>
                  <a:pt x="60" y="327"/>
                </a:lnTo>
                <a:lnTo>
                  <a:pt x="60" y="307"/>
                </a:lnTo>
                <a:lnTo>
                  <a:pt x="80" y="268"/>
                </a:lnTo>
                <a:lnTo>
                  <a:pt x="80" y="258"/>
                </a:lnTo>
                <a:lnTo>
                  <a:pt x="99" y="218"/>
                </a:lnTo>
                <a:lnTo>
                  <a:pt x="109" y="208"/>
                </a:lnTo>
                <a:lnTo>
                  <a:pt x="119" y="168"/>
                </a:lnTo>
                <a:lnTo>
                  <a:pt x="139" y="139"/>
                </a:lnTo>
                <a:lnTo>
                  <a:pt x="149" y="119"/>
                </a:lnTo>
                <a:lnTo>
                  <a:pt x="169" y="89"/>
                </a:lnTo>
                <a:lnTo>
                  <a:pt x="179" y="79"/>
                </a:lnTo>
                <a:lnTo>
                  <a:pt x="199" y="49"/>
                </a:lnTo>
                <a:lnTo>
                  <a:pt x="209" y="29"/>
                </a:lnTo>
                <a:lnTo>
                  <a:pt x="228" y="0"/>
                </a:lnTo>
                <a:lnTo>
                  <a:pt x="1052" y="665"/>
                </a:lnTo>
                <a:lnTo>
                  <a:pt x="0" y="555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7" name="Freeform 17">
            <a:extLst>
              <a:ext uri="{FF2B5EF4-FFF2-40B4-BE49-F238E27FC236}">
                <a16:creationId xmlns:a16="http://schemas.microsoft.com/office/drawing/2014/main" id="{955F95AC-97DE-A30B-D724-75C19C333877}"/>
              </a:ext>
            </a:extLst>
          </p:cNvPr>
          <p:cNvSpPr>
            <a:spLocks/>
          </p:cNvSpPr>
          <p:nvPr/>
        </p:nvSpPr>
        <p:spPr bwMode="auto">
          <a:xfrm>
            <a:off x="2897188" y="2600325"/>
            <a:ext cx="1308100" cy="1387475"/>
          </a:xfrm>
          <a:custGeom>
            <a:avLst/>
            <a:gdLst>
              <a:gd name="T0" fmla="*/ 0 w 824"/>
              <a:gd name="T1" fmla="*/ 209 h 874"/>
              <a:gd name="T2" fmla="*/ 20 w 824"/>
              <a:gd name="T3" fmla="*/ 199 h 874"/>
              <a:gd name="T4" fmla="*/ 40 w 824"/>
              <a:gd name="T5" fmla="*/ 169 h 874"/>
              <a:gd name="T6" fmla="*/ 50 w 824"/>
              <a:gd name="T7" fmla="*/ 159 h 874"/>
              <a:gd name="T8" fmla="*/ 80 w 824"/>
              <a:gd name="T9" fmla="*/ 129 h 874"/>
              <a:gd name="T10" fmla="*/ 90 w 824"/>
              <a:gd name="T11" fmla="*/ 119 h 874"/>
              <a:gd name="T12" fmla="*/ 120 w 824"/>
              <a:gd name="T13" fmla="*/ 89 h 874"/>
              <a:gd name="T14" fmla="*/ 129 w 824"/>
              <a:gd name="T15" fmla="*/ 80 h 874"/>
              <a:gd name="T16" fmla="*/ 149 w 824"/>
              <a:gd name="T17" fmla="*/ 70 h 874"/>
              <a:gd name="T18" fmla="*/ 179 w 824"/>
              <a:gd name="T19" fmla="*/ 40 h 874"/>
              <a:gd name="T20" fmla="*/ 189 w 824"/>
              <a:gd name="T21" fmla="*/ 30 h 874"/>
              <a:gd name="T22" fmla="*/ 219 w 824"/>
              <a:gd name="T23" fmla="*/ 10 h 874"/>
              <a:gd name="T24" fmla="*/ 239 w 824"/>
              <a:gd name="T25" fmla="*/ 0 h 874"/>
              <a:gd name="T26" fmla="*/ 824 w 824"/>
              <a:gd name="T27" fmla="*/ 874 h 874"/>
              <a:gd name="T28" fmla="*/ 0 w 824"/>
              <a:gd name="T29" fmla="*/ 209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24" h="874">
                <a:moveTo>
                  <a:pt x="0" y="209"/>
                </a:moveTo>
                <a:lnTo>
                  <a:pt x="20" y="199"/>
                </a:lnTo>
                <a:lnTo>
                  <a:pt x="40" y="169"/>
                </a:lnTo>
                <a:lnTo>
                  <a:pt x="50" y="159"/>
                </a:lnTo>
                <a:lnTo>
                  <a:pt x="80" y="129"/>
                </a:lnTo>
                <a:lnTo>
                  <a:pt x="90" y="119"/>
                </a:lnTo>
                <a:lnTo>
                  <a:pt x="120" y="89"/>
                </a:lnTo>
                <a:lnTo>
                  <a:pt x="129" y="80"/>
                </a:lnTo>
                <a:lnTo>
                  <a:pt x="149" y="70"/>
                </a:lnTo>
                <a:lnTo>
                  <a:pt x="179" y="40"/>
                </a:lnTo>
                <a:lnTo>
                  <a:pt x="189" y="30"/>
                </a:lnTo>
                <a:lnTo>
                  <a:pt x="219" y="10"/>
                </a:lnTo>
                <a:lnTo>
                  <a:pt x="239" y="0"/>
                </a:lnTo>
                <a:lnTo>
                  <a:pt x="824" y="874"/>
                </a:lnTo>
                <a:lnTo>
                  <a:pt x="0" y="209"/>
                </a:lnTo>
                <a:close/>
              </a:path>
            </a:pathLst>
          </a:custGeom>
          <a:solidFill>
            <a:srgbClr val="FF66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8" name="Freeform 18">
            <a:extLst>
              <a:ext uri="{FF2B5EF4-FFF2-40B4-BE49-F238E27FC236}">
                <a16:creationId xmlns:a16="http://schemas.microsoft.com/office/drawing/2014/main" id="{6B8BCCF5-48DB-7716-0CA5-9F54488FB08D}"/>
              </a:ext>
            </a:extLst>
          </p:cNvPr>
          <p:cNvSpPr>
            <a:spLocks/>
          </p:cNvSpPr>
          <p:nvPr/>
        </p:nvSpPr>
        <p:spPr bwMode="auto">
          <a:xfrm>
            <a:off x="2897188" y="2600325"/>
            <a:ext cx="1308100" cy="1387475"/>
          </a:xfrm>
          <a:custGeom>
            <a:avLst/>
            <a:gdLst>
              <a:gd name="T0" fmla="*/ 0 w 824"/>
              <a:gd name="T1" fmla="*/ 209 h 874"/>
              <a:gd name="T2" fmla="*/ 20 w 824"/>
              <a:gd name="T3" fmla="*/ 199 h 874"/>
              <a:gd name="T4" fmla="*/ 40 w 824"/>
              <a:gd name="T5" fmla="*/ 169 h 874"/>
              <a:gd name="T6" fmla="*/ 50 w 824"/>
              <a:gd name="T7" fmla="*/ 159 h 874"/>
              <a:gd name="T8" fmla="*/ 80 w 824"/>
              <a:gd name="T9" fmla="*/ 129 h 874"/>
              <a:gd name="T10" fmla="*/ 90 w 824"/>
              <a:gd name="T11" fmla="*/ 119 h 874"/>
              <a:gd name="T12" fmla="*/ 120 w 824"/>
              <a:gd name="T13" fmla="*/ 89 h 874"/>
              <a:gd name="T14" fmla="*/ 129 w 824"/>
              <a:gd name="T15" fmla="*/ 80 h 874"/>
              <a:gd name="T16" fmla="*/ 149 w 824"/>
              <a:gd name="T17" fmla="*/ 70 h 874"/>
              <a:gd name="T18" fmla="*/ 179 w 824"/>
              <a:gd name="T19" fmla="*/ 40 h 874"/>
              <a:gd name="T20" fmla="*/ 189 w 824"/>
              <a:gd name="T21" fmla="*/ 30 h 874"/>
              <a:gd name="T22" fmla="*/ 219 w 824"/>
              <a:gd name="T23" fmla="*/ 10 h 874"/>
              <a:gd name="T24" fmla="*/ 239 w 824"/>
              <a:gd name="T25" fmla="*/ 0 h 874"/>
              <a:gd name="T26" fmla="*/ 824 w 824"/>
              <a:gd name="T27" fmla="*/ 874 h 874"/>
              <a:gd name="T28" fmla="*/ 0 w 824"/>
              <a:gd name="T29" fmla="*/ 209 h 8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824" h="874">
                <a:moveTo>
                  <a:pt x="0" y="209"/>
                </a:moveTo>
                <a:lnTo>
                  <a:pt x="20" y="199"/>
                </a:lnTo>
                <a:lnTo>
                  <a:pt x="40" y="169"/>
                </a:lnTo>
                <a:lnTo>
                  <a:pt x="50" y="159"/>
                </a:lnTo>
                <a:lnTo>
                  <a:pt x="80" y="129"/>
                </a:lnTo>
                <a:lnTo>
                  <a:pt x="90" y="119"/>
                </a:lnTo>
                <a:lnTo>
                  <a:pt x="120" y="89"/>
                </a:lnTo>
                <a:lnTo>
                  <a:pt x="129" y="80"/>
                </a:lnTo>
                <a:lnTo>
                  <a:pt x="149" y="70"/>
                </a:lnTo>
                <a:lnTo>
                  <a:pt x="179" y="40"/>
                </a:lnTo>
                <a:lnTo>
                  <a:pt x="189" y="30"/>
                </a:lnTo>
                <a:lnTo>
                  <a:pt x="219" y="10"/>
                </a:lnTo>
                <a:lnTo>
                  <a:pt x="239" y="0"/>
                </a:lnTo>
                <a:lnTo>
                  <a:pt x="824" y="874"/>
                </a:lnTo>
                <a:lnTo>
                  <a:pt x="0" y="209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9" name="Freeform 19">
            <a:extLst>
              <a:ext uri="{FF2B5EF4-FFF2-40B4-BE49-F238E27FC236}">
                <a16:creationId xmlns:a16="http://schemas.microsoft.com/office/drawing/2014/main" id="{D3B43396-852E-9BB8-583E-D9D3CF617C03}"/>
              </a:ext>
            </a:extLst>
          </p:cNvPr>
          <p:cNvSpPr>
            <a:spLocks/>
          </p:cNvSpPr>
          <p:nvPr/>
        </p:nvSpPr>
        <p:spPr bwMode="auto">
          <a:xfrm>
            <a:off x="3276600" y="2316163"/>
            <a:ext cx="928688" cy="1671637"/>
          </a:xfrm>
          <a:custGeom>
            <a:avLst/>
            <a:gdLst>
              <a:gd name="T0" fmla="*/ 0 w 585"/>
              <a:gd name="T1" fmla="*/ 179 h 1053"/>
              <a:gd name="T2" fmla="*/ 29 w 585"/>
              <a:gd name="T3" fmla="*/ 159 h 1053"/>
              <a:gd name="T4" fmla="*/ 39 w 585"/>
              <a:gd name="T5" fmla="*/ 149 h 1053"/>
              <a:gd name="T6" fmla="*/ 79 w 585"/>
              <a:gd name="T7" fmla="*/ 130 h 1053"/>
              <a:gd name="T8" fmla="*/ 89 w 585"/>
              <a:gd name="T9" fmla="*/ 120 h 1053"/>
              <a:gd name="T10" fmla="*/ 129 w 585"/>
              <a:gd name="T11" fmla="*/ 110 h 1053"/>
              <a:gd name="T12" fmla="*/ 159 w 585"/>
              <a:gd name="T13" fmla="*/ 90 h 1053"/>
              <a:gd name="T14" fmla="*/ 178 w 585"/>
              <a:gd name="T15" fmla="*/ 80 h 1053"/>
              <a:gd name="T16" fmla="*/ 208 w 585"/>
              <a:gd name="T17" fmla="*/ 70 h 1053"/>
              <a:gd name="T18" fmla="*/ 248 w 585"/>
              <a:gd name="T19" fmla="*/ 60 h 1053"/>
              <a:gd name="T20" fmla="*/ 258 w 585"/>
              <a:gd name="T21" fmla="*/ 50 h 1053"/>
              <a:gd name="T22" fmla="*/ 297 w 585"/>
              <a:gd name="T23" fmla="*/ 40 h 1053"/>
              <a:gd name="T24" fmla="*/ 317 w 585"/>
              <a:gd name="T25" fmla="*/ 30 h 1053"/>
              <a:gd name="T26" fmla="*/ 347 w 585"/>
              <a:gd name="T27" fmla="*/ 20 h 1053"/>
              <a:gd name="T28" fmla="*/ 387 w 585"/>
              <a:gd name="T29" fmla="*/ 20 h 1053"/>
              <a:gd name="T30" fmla="*/ 407 w 585"/>
              <a:gd name="T31" fmla="*/ 10 h 1053"/>
              <a:gd name="T32" fmla="*/ 436 w 585"/>
              <a:gd name="T33" fmla="*/ 10 h 1053"/>
              <a:gd name="T34" fmla="*/ 476 w 585"/>
              <a:gd name="T35" fmla="*/ 0 h 1053"/>
              <a:gd name="T36" fmla="*/ 496 w 585"/>
              <a:gd name="T37" fmla="*/ 0 h 1053"/>
              <a:gd name="T38" fmla="*/ 536 w 585"/>
              <a:gd name="T39" fmla="*/ 0 h 1053"/>
              <a:gd name="T40" fmla="*/ 556 w 585"/>
              <a:gd name="T41" fmla="*/ 0 h 1053"/>
              <a:gd name="T42" fmla="*/ 585 w 585"/>
              <a:gd name="T43" fmla="*/ 0 h 1053"/>
              <a:gd name="T44" fmla="*/ 585 w 585"/>
              <a:gd name="T45" fmla="*/ 1053 h 1053"/>
              <a:gd name="T46" fmla="*/ 0 w 585"/>
              <a:gd name="T47" fmla="*/ 179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5" h="1053">
                <a:moveTo>
                  <a:pt x="0" y="179"/>
                </a:moveTo>
                <a:lnTo>
                  <a:pt x="29" y="159"/>
                </a:lnTo>
                <a:lnTo>
                  <a:pt x="39" y="149"/>
                </a:lnTo>
                <a:lnTo>
                  <a:pt x="79" y="130"/>
                </a:lnTo>
                <a:lnTo>
                  <a:pt x="89" y="120"/>
                </a:lnTo>
                <a:lnTo>
                  <a:pt x="129" y="110"/>
                </a:lnTo>
                <a:lnTo>
                  <a:pt x="159" y="90"/>
                </a:lnTo>
                <a:lnTo>
                  <a:pt x="178" y="80"/>
                </a:lnTo>
                <a:lnTo>
                  <a:pt x="208" y="70"/>
                </a:lnTo>
                <a:lnTo>
                  <a:pt x="248" y="60"/>
                </a:lnTo>
                <a:lnTo>
                  <a:pt x="258" y="50"/>
                </a:lnTo>
                <a:lnTo>
                  <a:pt x="297" y="40"/>
                </a:lnTo>
                <a:lnTo>
                  <a:pt x="317" y="30"/>
                </a:lnTo>
                <a:lnTo>
                  <a:pt x="347" y="20"/>
                </a:lnTo>
                <a:lnTo>
                  <a:pt x="387" y="20"/>
                </a:lnTo>
                <a:lnTo>
                  <a:pt x="407" y="10"/>
                </a:lnTo>
                <a:lnTo>
                  <a:pt x="436" y="10"/>
                </a:lnTo>
                <a:lnTo>
                  <a:pt x="476" y="0"/>
                </a:lnTo>
                <a:lnTo>
                  <a:pt x="496" y="0"/>
                </a:lnTo>
                <a:lnTo>
                  <a:pt x="536" y="0"/>
                </a:lnTo>
                <a:lnTo>
                  <a:pt x="556" y="0"/>
                </a:lnTo>
                <a:lnTo>
                  <a:pt x="585" y="0"/>
                </a:lnTo>
                <a:lnTo>
                  <a:pt x="585" y="1053"/>
                </a:lnTo>
                <a:lnTo>
                  <a:pt x="0" y="179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0" name="Freeform 20">
            <a:extLst>
              <a:ext uri="{FF2B5EF4-FFF2-40B4-BE49-F238E27FC236}">
                <a16:creationId xmlns:a16="http://schemas.microsoft.com/office/drawing/2014/main" id="{38CFDC19-141F-8DA8-C9C2-2E2695B1CFB7}"/>
              </a:ext>
            </a:extLst>
          </p:cNvPr>
          <p:cNvSpPr>
            <a:spLocks/>
          </p:cNvSpPr>
          <p:nvPr/>
        </p:nvSpPr>
        <p:spPr bwMode="auto">
          <a:xfrm>
            <a:off x="3276600" y="2316163"/>
            <a:ext cx="928688" cy="1671637"/>
          </a:xfrm>
          <a:custGeom>
            <a:avLst/>
            <a:gdLst>
              <a:gd name="T0" fmla="*/ 0 w 585"/>
              <a:gd name="T1" fmla="*/ 179 h 1053"/>
              <a:gd name="T2" fmla="*/ 29 w 585"/>
              <a:gd name="T3" fmla="*/ 159 h 1053"/>
              <a:gd name="T4" fmla="*/ 39 w 585"/>
              <a:gd name="T5" fmla="*/ 149 h 1053"/>
              <a:gd name="T6" fmla="*/ 79 w 585"/>
              <a:gd name="T7" fmla="*/ 130 h 1053"/>
              <a:gd name="T8" fmla="*/ 89 w 585"/>
              <a:gd name="T9" fmla="*/ 120 h 1053"/>
              <a:gd name="T10" fmla="*/ 129 w 585"/>
              <a:gd name="T11" fmla="*/ 110 h 1053"/>
              <a:gd name="T12" fmla="*/ 159 w 585"/>
              <a:gd name="T13" fmla="*/ 90 h 1053"/>
              <a:gd name="T14" fmla="*/ 178 w 585"/>
              <a:gd name="T15" fmla="*/ 80 h 1053"/>
              <a:gd name="T16" fmla="*/ 208 w 585"/>
              <a:gd name="T17" fmla="*/ 70 h 1053"/>
              <a:gd name="T18" fmla="*/ 248 w 585"/>
              <a:gd name="T19" fmla="*/ 60 h 1053"/>
              <a:gd name="T20" fmla="*/ 258 w 585"/>
              <a:gd name="T21" fmla="*/ 50 h 1053"/>
              <a:gd name="T22" fmla="*/ 297 w 585"/>
              <a:gd name="T23" fmla="*/ 40 h 1053"/>
              <a:gd name="T24" fmla="*/ 317 w 585"/>
              <a:gd name="T25" fmla="*/ 30 h 1053"/>
              <a:gd name="T26" fmla="*/ 347 w 585"/>
              <a:gd name="T27" fmla="*/ 20 h 1053"/>
              <a:gd name="T28" fmla="*/ 387 w 585"/>
              <a:gd name="T29" fmla="*/ 20 h 1053"/>
              <a:gd name="T30" fmla="*/ 407 w 585"/>
              <a:gd name="T31" fmla="*/ 10 h 1053"/>
              <a:gd name="T32" fmla="*/ 436 w 585"/>
              <a:gd name="T33" fmla="*/ 10 h 1053"/>
              <a:gd name="T34" fmla="*/ 476 w 585"/>
              <a:gd name="T35" fmla="*/ 0 h 1053"/>
              <a:gd name="T36" fmla="*/ 496 w 585"/>
              <a:gd name="T37" fmla="*/ 0 h 1053"/>
              <a:gd name="T38" fmla="*/ 536 w 585"/>
              <a:gd name="T39" fmla="*/ 0 h 1053"/>
              <a:gd name="T40" fmla="*/ 556 w 585"/>
              <a:gd name="T41" fmla="*/ 0 h 1053"/>
              <a:gd name="T42" fmla="*/ 585 w 585"/>
              <a:gd name="T43" fmla="*/ 0 h 1053"/>
              <a:gd name="T44" fmla="*/ 585 w 585"/>
              <a:gd name="T45" fmla="*/ 1053 h 1053"/>
              <a:gd name="T46" fmla="*/ 0 w 585"/>
              <a:gd name="T47" fmla="*/ 179 h 10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85" h="1053">
                <a:moveTo>
                  <a:pt x="0" y="179"/>
                </a:moveTo>
                <a:lnTo>
                  <a:pt x="29" y="159"/>
                </a:lnTo>
                <a:lnTo>
                  <a:pt x="39" y="149"/>
                </a:lnTo>
                <a:lnTo>
                  <a:pt x="79" y="130"/>
                </a:lnTo>
                <a:lnTo>
                  <a:pt x="89" y="120"/>
                </a:lnTo>
                <a:lnTo>
                  <a:pt x="129" y="110"/>
                </a:lnTo>
                <a:lnTo>
                  <a:pt x="159" y="90"/>
                </a:lnTo>
                <a:lnTo>
                  <a:pt x="178" y="80"/>
                </a:lnTo>
                <a:lnTo>
                  <a:pt x="208" y="70"/>
                </a:lnTo>
                <a:lnTo>
                  <a:pt x="248" y="60"/>
                </a:lnTo>
                <a:lnTo>
                  <a:pt x="258" y="50"/>
                </a:lnTo>
                <a:lnTo>
                  <a:pt x="297" y="40"/>
                </a:lnTo>
                <a:lnTo>
                  <a:pt x="317" y="30"/>
                </a:lnTo>
                <a:lnTo>
                  <a:pt x="347" y="20"/>
                </a:lnTo>
                <a:lnTo>
                  <a:pt x="387" y="20"/>
                </a:lnTo>
                <a:lnTo>
                  <a:pt x="407" y="10"/>
                </a:lnTo>
                <a:lnTo>
                  <a:pt x="436" y="10"/>
                </a:lnTo>
                <a:lnTo>
                  <a:pt x="476" y="0"/>
                </a:lnTo>
                <a:lnTo>
                  <a:pt x="496" y="0"/>
                </a:lnTo>
                <a:lnTo>
                  <a:pt x="536" y="0"/>
                </a:lnTo>
                <a:lnTo>
                  <a:pt x="556" y="0"/>
                </a:lnTo>
                <a:lnTo>
                  <a:pt x="585" y="0"/>
                </a:lnTo>
                <a:lnTo>
                  <a:pt x="585" y="1053"/>
                </a:lnTo>
                <a:lnTo>
                  <a:pt x="0" y="179"/>
                </a:lnTo>
                <a:close/>
              </a:path>
            </a:pathLst>
          </a:custGeom>
          <a:noFill/>
          <a:ln w="15875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1" name="Rectangle 21">
            <a:extLst>
              <a:ext uri="{FF2B5EF4-FFF2-40B4-BE49-F238E27FC236}">
                <a16:creationId xmlns:a16="http://schemas.microsoft.com/office/drawing/2014/main" id="{5E1EB5BA-7118-D7FD-0E28-80B52BE76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3048000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48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2" name="Rectangle 22">
            <a:extLst>
              <a:ext uri="{FF2B5EF4-FFF2-40B4-BE49-F238E27FC236}">
                <a16:creationId xmlns:a16="http://schemas.microsoft.com/office/drawing/2014/main" id="{3456F09A-1A7B-78DE-5107-D4B69E5676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8075" y="4506913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18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3" name="Rectangle 23">
            <a:extLst>
              <a:ext uri="{FF2B5EF4-FFF2-40B4-BE49-F238E27FC236}">
                <a16:creationId xmlns:a16="http://schemas.microsoft.com/office/drawing/2014/main" id="{392040DB-1121-06C0-3895-7C1F2E8C9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3950" y="3167063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12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4" name="Rectangle 24">
            <a:extLst>
              <a:ext uri="{FF2B5EF4-FFF2-40B4-BE49-F238E27FC236}">
                <a16:creationId xmlns:a16="http://schemas.microsoft.com/office/drawing/2014/main" id="{0967B5EB-F6B1-3391-FDC8-D5B042EE1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8938" y="2459038"/>
            <a:ext cx="984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5" name="Rectangle 25">
            <a:extLst>
              <a:ext uri="{FF2B5EF4-FFF2-40B4-BE49-F238E27FC236}">
                <a16:creationId xmlns:a16="http://schemas.microsoft.com/office/drawing/2014/main" id="{CD1E4F43-2DBA-FE55-3A50-C5ABF1499F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7263" y="2081213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12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6" name="Rectangle 26">
            <a:extLst>
              <a:ext uri="{FF2B5EF4-FFF2-40B4-BE49-F238E27FC236}">
                <a16:creationId xmlns:a16="http://schemas.microsoft.com/office/drawing/2014/main" id="{3E18D295-E571-46C0-5A77-F044B9753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125" y="6035675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32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7" name="Rectangle 27">
            <a:extLst>
              <a:ext uri="{FF2B5EF4-FFF2-40B4-BE49-F238E27FC236}">
                <a16:creationId xmlns:a16="http://schemas.microsoft.com/office/drawing/2014/main" id="{1C3B61C8-DF5E-B04F-4EB5-1ECB141817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0388" y="2741613"/>
            <a:ext cx="1781175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8" name="Rectangle 28">
            <a:extLst>
              <a:ext uri="{FF2B5EF4-FFF2-40B4-BE49-F238E27FC236}">
                <a16:creationId xmlns:a16="http://schemas.microsoft.com/office/drawing/2014/main" id="{1918573D-F0CD-C97A-5F19-7C0433011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8013" y="2757488"/>
            <a:ext cx="10842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Low Memory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49" name="Rectangle 29">
            <a:extLst>
              <a:ext uri="{FF2B5EF4-FFF2-40B4-BE49-F238E27FC236}">
                <a16:creationId xmlns:a16="http://schemas.microsoft.com/office/drawing/2014/main" id="{29B8D888-B2F6-1673-ECB1-2497F41438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5688013"/>
            <a:ext cx="1779588" cy="31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0" name="Rectangle 30">
            <a:extLst>
              <a:ext uri="{FF2B5EF4-FFF2-40B4-BE49-F238E27FC236}">
                <a16:creationId xmlns:a16="http://schemas.microsoft.com/office/drawing/2014/main" id="{916BF3D7-5C97-BB0B-A7A0-52989F022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9838" y="5703888"/>
            <a:ext cx="8985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Paper Jam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1" name="Rectangle 31">
            <a:extLst>
              <a:ext uri="{FF2B5EF4-FFF2-40B4-BE49-F238E27FC236}">
                <a16:creationId xmlns:a16="http://schemas.microsoft.com/office/drawing/2014/main" id="{D27773E1-04A5-CB03-2FA5-FA383C88D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538" y="3783013"/>
            <a:ext cx="7254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2" name="Rectangle 32">
            <a:extLst>
              <a:ext uri="{FF2B5EF4-FFF2-40B4-BE49-F238E27FC236}">
                <a16:creationId xmlns:a16="http://schemas.microsoft.com/office/drawing/2014/main" id="{1D4895A3-42D1-0E0D-0D82-0F20A21605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038600"/>
            <a:ext cx="4937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Extra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3" name="Rectangle 33">
            <a:extLst>
              <a:ext uri="{FF2B5EF4-FFF2-40B4-BE49-F238E27FC236}">
                <a16:creationId xmlns:a16="http://schemas.microsoft.com/office/drawing/2014/main" id="{5CB5F6A5-1B6D-DDC9-347C-0B864D1C1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275138"/>
            <a:ext cx="4826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Sheet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4" name="Rectangle 34">
            <a:extLst>
              <a:ext uri="{FF2B5EF4-FFF2-40B4-BE49-F238E27FC236}">
                <a16:creationId xmlns:a16="http://schemas.microsoft.com/office/drawing/2014/main" id="{7A271D12-643B-D02B-9C22-971A0649C6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4511675"/>
            <a:ext cx="3143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Fed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5" name="Rectangle 35">
            <a:extLst>
              <a:ext uri="{FF2B5EF4-FFF2-40B4-BE49-F238E27FC236}">
                <a16:creationId xmlns:a16="http://schemas.microsoft.com/office/drawing/2014/main" id="{5288348E-36D3-B64C-766A-61FADE2594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1717675"/>
            <a:ext cx="1465263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6" name="Rectangle 36">
            <a:extLst>
              <a:ext uri="{FF2B5EF4-FFF2-40B4-BE49-F238E27FC236}">
                <a16:creationId xmlns:a16="http://schemas.microsoft.com/office/drawing/2014/main" id="{142460DC-511B-A422-F205-7877450BA1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1828800"/>
            <a:ext cx="4730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Other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7" name="Rectangle 37">
            <a:extLst>
              <a:ext uri="{FF2B5EF4-FFF2-40B4-BE49-F238E27FC236}">
                <a16:creationId xmlns:a16="http://schemas.microsoft.com/office/drawing/2014/main" id="{081C8E52-156B-62B5-2404-1B4403EF32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970088"/>
            <a:ext cx="107156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8" name="Rectangle 38">
            <a:extLst>
              <a:ext uri="{FF2B5EF4-FFF2-40B4-BE49-F238E27FC236}">
                <a16:creationId xmlns:a16="http://schemas.microsoft.com/office/drawing/2014/main" id="{B7D61F85-80D5-7CC5-6297-BC7CDD8B8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9825" y="1985963"/>
            <a:ext cx="7191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Garbled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9" name="Rectangle 39">
            <a:extLst>
              <a:ext uri="{FF2B5EF4-FFF2-40B4-BE49-F238E27FC236}">
                <a16:creationId xmlns:a16="http://schemas.microsoft.com/office/drawing/2014/main" id="{F5B212DD-ABA3-7256-4DB7-D28438C726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209800"/>
            <a:ext cx="3825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Font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0" name="Rectangle 40">
            <a:extLst>
              <a:ext uri="{FF2B5EF4-FFF2-40B4-BE49-F238E27FC236}">
                <a16:creationId xmlns:a16="http://schemas.microsoft.com/office/drawing/2014/main" id="{E86ED928-6DF9-B668-5E44-133D75A0C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4538" y="2474913"/>
            <a:ext cx="820737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61" name="Rectangle 41">
            <a:extLst>
              <a:ext uri="{FF2B5EF4-FFF2-40B4-BE49-F238E27FC236}">
                <a16:creationId xmlns:a16="http://schemas.microsoft.com/office/drawing/2014/main" id="{464A406E-0E14-8FEB-915F-1EC3CE79C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7363" y="3024188"/>
            <a:ext cx="56197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Wrong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2" name="Rectangle 42">
            <a:extLst>
              <a:ext uri="{FF2B5EF4-FFF2-40B4-BE49-F238E27FC236}">
                <a16:creationId xmlns:a16="http://schemas.microsoft.com/office/drawing/2014/main" id="{E4D9D358-C3A6-CE38-262E-9D69BD8B0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2600" y="3276600"/>
            <a:ext cx="3825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400" b="1">
                <a:solidFill>
                  <a:srgbClr val="000000"/>
                </a:solidFill>
                <a:latin typeface="Arial" panose="020B0604020202020204" pitchFamily="34" charset="0"/>
              </a:rPr>
              <a:t>Font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4" name="Text Box 44">
            <a:extLst>
              <a:ext uri="{FF2B5EF4-FFF2-40B4-BE49-F238E27FC236}">
                <a16:creationId xmlns:a16="http://schemas.microsoft.com/office/drawing/2014/main" id="{E7524B63-A421-93AE-81C0-F42CEA4534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7.1-6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357" name="Rectangle 189">
            <a:extLst>
              <a:ext uri="{FF2B5EF4-FFF2-40B4-BE49-F238E27FC236}">
                <a16:creationId xmlns:a16="http://schemas.microsoft.com/office/drawing/2014/main" id="{624AB4C3-C158-ACE1-3107-C6D8B47B8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9650" y="957263"/>
            <a:ext cx="6788150" cy="5641975"/>
          </a:xfrm>
          <a:prstGeom prst="rect">
            <a:avLst/>
          </a:prstGeom>
          <a:solidFill>
            <a:srgbClr val="FFFFCC"/>
          </a:solidFill>
          <a:ln w="381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9170" name="Rectangle 2">
            <a:extLst>
              <a:ext uri="{FF2B5EF4-FFF2-40B4-BE49-F238E27FC236}">
                <a16:creationId xmlns:a16="http://schemas.microsoft.com/office/drawing/2014/main" id="{529719D1-1C95-7537-3889-E085FCECC8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Radar Chart</a:t>
            </a:r>
          </a:p>
        </p:txBody>
      </p:sp>
      <p:sp>
        <p:nvSpPr>
          <p:cNvPr id="519172" name="Rectangle 4">
            <a:extLst>
              <a:ext uri="{FF2B5EF4-FFF2-40B4-BE49-F238E27FC236}">
                <a16:creationId xmlns:a16="http://schemas.microsoft.com/office/drawing/2014/main" id="{EBCC174D-26A7-550B-A5A8-4A05A019E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5906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519356" name="Group 188">
            <a:extLst>
              <a:ext uri="{FF2B5EF4-FFF2-40B4-BE49-F238E27FC236}">
                <a16:creationId xmlns:a16="http://schemas.microsoft.com/office/drawing/2014/main" id="{A042C1FB-75C4-387E-F204-0944A3BE94F2}"/>
              </a:ext>
            </a:extLst>
          </p:cNvPr>
          <p:cNvGrpSpPr>
            <a:grpSpLocks/>
          </p:cNvGrpSpPr>
          <p:nvPr/>
        </p:nvGrpSpPr>
        <p:grpSpPr bwMode="auto">
          <a:xfrm>
            <a:off x="1320800" y="1052513"/>
            <a:ext cx="7016750" cy="5427662"/>
            <a:chOff x="372" y="663"/>
            <a:chExt cx="4420" cy="3419"/>
          </a:xfrm>
        </p:grpSpPr>
        <p:sp>
          <p:nvSpPr>
            <p:cNvPr id="519173" name="Oval 5">
              <a:extLst>
                <a:ext uri="{FF2B5EF4-FFF2-40B4-BE49-F238E27FC236}">
                  <a16:creationId xmlns:a16="http://schemas.microsoft.com/office/drawing/2014/main" id="{B13D7128-2F04-F45C-C0F0-36C2BBAC4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" y="928"/>
              <a:ext cx="2923" cy="2947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5" name="AutoShape 7">
              <a:extLst>
                <a:ext uri="{FF2B5EF4-FFF2-40B4-BE49-F238E27FC236}">
                  <a16:creationId xmlns:a16="http://schemas.microsoft.com/office/drawing/2014/main" id="{26BDA97C-9D3B-97D8-9A4A-174CA4AA721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4" y="735"/>
              <a:ext cx="4128" cy="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7" name="Line 9">
              <a:extLst>
                <a:ext uri="{FF2B5EF4-FFF2-40B4-BE49-F238E27FC236}">
                  <a16:creationId xmlns:a16="http://schemas.microsoft.com/office/drawing/2014/main" id="{05E6E2E1-F7C5-5E58-B6AF-A910918ACC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7" y="917"/>
              <a:ext cx="1" cy="1483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8" name="Line 10">
              <a:extLst>
                <a:ext uri="{FF2B5EF4-FFF2-40B4-BE49-F238E27FC236}">
                  <a16:creationId xmlns:a16="http://schemas.microsoft.com/office/drawing/2014/main" id="{D5C7C045-26C8-2229-A04A-11FCD251B5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2252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9" name="Line 11">
              <a:extLst>
                <a:ext uri="{FF2B5EF4-FFF2-40B4-BE49-F238E27FC236}">
                  <a16:creationId xmlns:a16="http://schemas.microsoft.com/office/drawing/2014/main" id="{89238782-E5EC-476C-6A31-C97830D1FD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2252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0" name="Line 12">
              <a:extLst>
                <a:ext uri="{FF2B5EF4-FFF2-40B4-BE49-F238E27FC236}">
                  <a16:creationId xmlns:a16="http://schemas.microsoft.com/office/drawing/2014/main" id="{7698DADF-0289-DC30-F511-51D06AE9F6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2105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1" name="Line 13">
              <a:extLst>
                <a:ext uri="{FF2B5EF4-FFF2-40B4-BE49-F238E27FC236}">
                  <a16:creationId xmlns:a16="http://schemas.microsoft.com/office/drawing/2014/main" id="{4EF2C8B7-39D4-79F2-E4F2-5CACF75FA3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2105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2" name="Line 14">
              <a:extLst>
                <a:ext uri="{FF2B5EF4-FFF2-40B4-BE49-F238E27FC236}">
                  <a16:creationId xmlns:a16="http://schemas.microsoft.com/office/drawing/2014/main" id="{C6158AE0-EB77-399B-5FBB-5A32474195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958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3" name="Line 15">
              <a:extLst>
                <a:ext uri="{FF2B5EF4-FFF2-40B4-BE49-F238E27FC236}">
                  <a16:creationId xmlns:a16="http://schemas.microsoft.com/office/drawing/2014/main" id="{9371A57A-C391-1AE3-9A7C-BF1100E17C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958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4" name="Line 16">
              <a:extLst>
                <a:ext uri="{FF2B5EF4-FFF2-40B4-BE49-F238E27FC236}">
                  <a16:creationId xmlns:a16="http://schemas.microsoft.com/office/drawing/2014/main" id="{DDF79F1D-0397-221F-510B-00B5D9397E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810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5" name="Line 17">
              <a:extLst>
                <a:ext uri="{FF2B5EF4-FFF2-40B4-BE49-F238E27FC236}">
                  <a16:creationId xmlns:a16="http://schemas.microsoft.com/office/drawing/2014/main" id="{5221A84C-7ACA-821A-E752-90DCAF9F74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810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6" name="Line 18">
              <a:extLst>
                <a:ext uri="{FF2B5EF4-FFF2-40B4-BE49-F238E27FC236}">
                  <a16:creationId xmlns:a16="http://schemas.microsoft.com/office/drawing/2014/main" id="{C195E9F7-FFE5-1688-5DC8-77C0AF4981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663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7" name="Line 19">
              <a:extLst>
                <a:ext uri="{FF2B5EF4-FFF2-40B4-BE49-F238E27FC236}">
                  <a16:creationId xmlns:a16="http://schemas.microsoft.com/office/drawing/2014/main" id="{B515C7C1-8509-0346-E79F-1841FD8F24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663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8" name="Line 20">
              <a:extLst>
                <a:ext uri="{FF2B5EF4-FFF2-40B4-BE49-F238E27FC236}">
                  <a16:creationId xmlns:a16="http://schemas.microsoft.com/office/drawing/2014/main" id="{BA915D03-6C67-67B3-EB5B-02A6AAA708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515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9" name="Line 21">
              <a:extLst>
                <a:ext uri="{FF2B5EF4-FFF2-40B4-BE49-F238E27FC236}">
                  <a16:creationId xmlns:a16="http://schemas.microsoft.com/office/drawing/2014/main" id="{53CC76FA-6DF6-4DA9-194A-5C4B2B49EC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515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0" name="Line 22">
              <a:extLst>
                <a:ext uri="{FF2B5EF4-FFF2-40B4-BE49-F238E27FC236}">
                  <a16:creationId xmlns:a16="http://schemas.microsoft.com/office/drawing/2014/main" id="{1AD1C0B6-AC4D-B733-4D41-3F107CEC91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368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1" name="Line 23">
              <a:extLst>
                <a:ext uri="{FF2B5EF4-FFF2-40B4-BE49-F238E27FC236}">
                  <a16:creationId xmlns:a16="http://schemas.microsoft.com/office/drawing/2014/main" id="{4F6D186E-021A-A1B4-2DFF-69768E5516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368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2" name="Line 24">
              <a:extLst>
                <a:ext uri="{FF2B5EF4-FFF2-40B4-BE49-F238E27FC236}">
                  <a16:creationId xmlns:a16="http://schemas.microsoft.com/office/drawing/2014/main" id="{28AD0FB9-FF10-DBD1-5775-3AB5694916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221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3" name="Line 25">
              <a:extLst>
                <a:ext uri="{FF2B5EF4-FFF2-40B4-BE49-F238E27FC236}">
                  <a16:creationId xmlns:a16="http://schemas.microsoft.com/office/drawing/2014/main" id="{D98160B8-90C3-DC2D-693D-185E598ADF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221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4" name="Line 26">
              <a:extLst>
                <a:ext uri="{FF2B5EF4-FFF2-40B4-BE49-F238E27FC236}">
                  <a16:creationId xmlns:a16="http://schemas.microsoft.com/office/drawing/2014/main" id="{A20026B1-4CC5-42FF-E77A-8702066B9C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1073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5" name="Line 27">
              <a:extLst>
                <a:ext uri="{FF2B5EF4-FFF2-40B4-BE49-F238E27FC236}">
                  <a16:creationId xmlns:a16="http://schemas.microsoft.com/office/drawing/2014/main" id="{94E5E399-7343-9741-6ECD-92B26E4A78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1073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6" name="Line 28">
              <a:extLst>
                <a:ext uri="{FF2B5EF4-FFF2-40B4-BE49-F238E27FC236}">
                  <a16:creationId xmlns:a16="http://schemas.microsoft.com/office/drawing/2014/main" id="{BA7A6215-3A91-6C72-2445-2CAB4EB00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0" y="926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7" name="Line 29">
              <a:extLst>
                <a:ext uri="{FF2B5EF4-FFF2-40B4-BE49-F238E27FC236}">
                  <a16:creationId xmlns:a16="http://schemas.microsoft.com/office/drawing/2014/main" id="{7AFAFDA7-8746-83DF-67F7-52D1CFBEB5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260" y="926"/>
              <a:ext cx="34" cy="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8" name="Line 30">
              <a:extLst>
                <a:ext uri="{FF2B5EF4-FFF2-40B4-BE49-F238E27FC236}">
                  <a16:creationId xmlns:a16="http://schemas.microsoft.com/office/drawing/2014/main" id="{39D3E813-EA6E-AD73-7547-F5A4EBDEC8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7" y="1463"/>
              <a:ext cx="1153" cy="93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9" name="Line 31">
              <a:extLst>
                <a:ext uri="{FF2B5EF4-FFF2-40B4-BE49-F238E27FC236}">
                  <a16:creationId xmlns:a16="http://schemas.microsoft.com/office/drawing/2014/main" id="{EF582024-A8DA-3510-D6A7-253BAB50C1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2" y="2287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0" name="Line 32">
              <a:extLst>
                <a:ext uri="{FF2B5EF4-FFF2-40B4-BE49-F238E27FC236}">
                  <a16:creationId xmlns:a16="http://schemas.microsoft.com/office/drawing/2014/main" id="{2EB75D5C-31BF-4315-322A-94E3314DC4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372" y="2287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1" name="Line 33">
              <a:extLst>
                <a:ext uri="{FF2B5EF4-FFF2-40B4-BE49-F238E27FC236}">
                  <a16:creationId xmlns:a16="http://schemas.microsoft.com/office/drawing/2014/main" id="{A8C64AC2-DC8C-9A72-D0A2-11494FF32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85" y="2200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2" name="Line 34">
              <a:extLst>
                <a:ext uri="{FF2B5EF4-FFF2-40B4-BE49-F238E27FC236}">
                  <a16:creationId xmlns:a16="http://schemas.microsoft.com/office/drawing/2014/main" id="{2F74F75D-9742-9B12-BFCB-03C0697D9E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85" y="2200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3" name="Line 35">
              <a:extLst>
                <a:ext uri="{FF2B5EF4-FFF2-40B4-BE49-F238E27FC236}">
                  <a16:creationId xmlns:a16="http://schemas.microsoft.com/office/drawing/2014/main" id="{416A3E5E-0442-08EB-1484-937838DAB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7" y="2105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4" name="Line 36">
              <a:extLst>
                <a:ext uri="{FF2B5EF4-FFF2-40B4-BE49-F238E27FC236}">
                  <a16:creationId xmlns:a16="http://schemas.microsoft.com/office/drawing/2014/main" id="{8493A12D-E63A-6BD2-4360-66CD34A93FB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07" y="2105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5" name="Line 37">
              <a:extLst>
                <a:ext uri="{FF2B5EF4-FFF2-40B4-BE49-F238E27FC236}">
                  <a16:creationId xmlns:a16="http://schemas.microsoft.com/office/drawing/2014/main" id="{DD2A9A9A-E166-BE6D-B58A-0D54C00BFD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9" y="2010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6" name="Line 38">
              <a:extLst>
                <a:ext uri="{FF2B5EF4-FFF2-40B4-BE49-F238E27FC236}">
                  <a16:creationId xmlns:a16="http://schemas.microsoft.com/office/drawing/2014/main" id="{53B602D6-75C5-1E30-77B0-057CF61433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19" y="2010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7" name="Line 39">
              <a:extLst>
                <a:ext uri="{FF2B5EF4-FFF2-40B4-BE49-F238E27FC236}">
                  <a16:creationId xmlns:a16="http://schemas.microsoft.com/office/drawing/2014/main" id="{A9C199DF-DD34-657B-7A9C-059B3F86FD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914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8" name="Line 40">
              <a:extLst>
                <a:ext uri="{FF2B5EF4-FFF2-40B4-BE49-F238E27FC236}">
                  <a16:creationId xmlns:a16="http://schemas.microsoft.com/office/drawing/2014/main" id="{B3B7EFC2-00E1-328B-D882-0429CB1AEB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832" y="1914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9" name="Line 41">
              <a:extLst>
                <a:ext uri="{FF2B5EF4-FFF2-40B4-BE49-F238E27FC236}">
                  <a16:creationId xmlns:a16="http://schemas.microsoft.com/office/drawing/2014/main" id="{6B5D5146-8889-2519-C92B-789F6BC35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5" y="1828"/>
              <a:ext cx="34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0" name="Line 42">
              <a:extLst>
                <a:ext uri="{FF2B5EF4-FFF2-40B4-BE49-F238E27FC236}">
                  <a16:creationId xmlns:a16="http://schemas.microsoft.com/office/drawing/2014/main" id="{6717690A-C03B-4513-40C6-D716D78CFB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45" y="1828"/>
              <a:ext cx="34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1" name="Line 43">
              <a:extLst>
                <a:ext uri="{FF2B5EF4-FFF2-40B4-BE49-F238E27FC236}">
                  <a16:creationId xmlns:a16="http://schemas.microsoft.com/office/drawing/2014/main" id="{0A9A5563-C138-3803-370B-62DD34A9E1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6" y="1732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2" name="Line 44">
              <a:extLst>
                <a:ext uri="{FF2B5EF4-FFF2-40B4-BE49-F238E27FC236}">
                  <a16:creationId xmlns:a16="http://schemas.microsoft.com/office/drawing/2014/main" id="{C15FE97E-FE8B-B6E9-2E74-12C4D6F4A1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066" y="1732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3" name="Line 45">
              <a:extLst>
                <a:ext uri="{FF2B5EF4-FFF2-40B4-BE49-F238E27FC236}">
                  <a16:creationId xmlns:a16="http://schemas.microsoft.com/office/drawing/2014/main" id="{7081E602-9C71-E1BF-3281-DAFE65E67C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9" y="1637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4" name="Line 46">
              <a:extLst>
                <a:ext uri="{FF2B5EF4-FFF2-40B4-BE49-F238E27FC236}">
                  <a16:creationId xmlns:a16="http://schemas.microsoft.com/office/drawing/2014/main" id="{19DA46F0-AF72-7965-39AA-F7E3F0D50B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179" y="1637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5" name="Line 47">
              <a:extLst>
                <a:ext uri="{FF2B5EF4-FFF2-40B4-BE49-F238E27FC236}">
                  <a16:creationId xmlns:a16="http://schemas.microsoft.com/office/drawing/2014/main" id="{0C99116B-FDA8-9093-E61E-78F8F96BF9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2" y="1541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6" name="Line 48">
              <a:extLst>
                <a:ext uri="{FF2B5EF4-FFF2-40B4-BE49-F238E27FC236}">
                  <a16:creationId xmlns:a16="http://schemas.microsoft.com/office/drawing/2014/main" id="{5DC46D3E-38D9-EC10-BF83-E92E7DFFD1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92" y="1541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7" name="Line 49">
              <a:extLst>
                <a:ext uri="{FF2B5EF4-FFF2-40B4-BE49-F238E27FC236}">
                  <a16:creationId xmlns:a16="http://schemas.microsoft.com/office/drawing/2014/main" id="{981F331F-4171-E3EF-03A6-298F197A7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4" y="1455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8" name="Line 50">
              <a:extLst>
                <a:ext uri="{FF2B5EF4-FFF2-40B4-BE49-F238E27FC236}">
                  <a16:creationId xmlns:a16="http://schemas.microsoft.com/office/drawing/2014/main" id="{933D4A1A-546F-5CAD-20B1-62EEA463F4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04" y="1455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9" name="Line 51">
              <a:extLst>
                <a:ext uri="{FF2B5EF4-FFF2-40B4-BE49-F238E27FC236}">
                  <a16:creationId xmlns:a16="http://schemas.microsoft.com/office/drawing/2014/main" id="{7D2F649A-BEAE-A342-2D76-9D8D17DF5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7" y="2400"/>
              <a:ext cx="1448" cy="329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0" name="Line 52">
              <a:extLst>
                <a:ext uri="{FF2B5EF4-FFF2-40B4-BE49-F238E27FC236}">
                  <a16:creationId xmlns:a16="http://schemas.microsoft.com/office/drawing/2014/main" id="{769F83F5-B606-4A71-D932-3E56212E76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4" y="241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1" name="Line 53">
              <a:extLst>
                <a:ext uri="{FF2B5EF4-FFF2-40B4-BE49-F238E27FC236}">
                  <a16:creationId xmlns:a16="http://schemas.microsoft.com/office/drawing/2014/main" id="{B36C2198-3CC8-68BE-90CF-35C2CD7C61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4" y="241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2" name="Line 54">
              <a:extLst>
                <a:ext uri="{FF2B5EF4-FFF2-40B4-BE49-F238E27FC236}">
                  <a16:creationId xmlns:a16="http://schemas.microsoft.com/office/drawing/2014/main" id="{6091AC7B-E54F-C47E-6194-B03EC8D412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63" y="245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3" name="Line 55">
              <a:extLst>
                <a:ext uri="{FF2B5EF4-FFF2-40B4-BE49-F238E27FC236}">
                  <a16:creationId xmlns:a16="http://schemas.microsoft.com/office/drawing/2014/main" id="{6B7B3831-4BDE-FCF5-EC4B-885ADB7462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63" y="245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4" name="Line 56">
              <a:extLst>
                <a:ext uri="{FF2B5EF4-FFF2-40B4-BE49-F238E27FC236}">
                  <a16:creationId xmlns:a16="http://schemas.microsoft.com/office/drawing/2014/main" id="{60C40727-8778-5FD4-F335-BA4EBB2BE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1" y="247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5" name="Line 57">
              <a:extLst>
                <a:ext uri="{FF2B5EF4-FFF2-40B4-BE49-F238E27FC236}">
                  <a16:creationId xmlns:a16="http://schemas.microsoft.com/office/drawing/2014/main" id="{1BDC8D62-BCFC-F4FE-8889-72BDAC9D6F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11" y="247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6" name="Line 58">
              <a:extLst>
                <a:ext uri="{FF2B5EF4-FFF2-40B4-BE49-F238E27FC236}">
                  <a16:creationId xmlns:a16="http://schemas.microsoft.com/office/drawing/2014/main" id="{ACAD966C-61BB-454C-9887-2DB5B89113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49" y="251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7" name="Line 59">
              <a:extLst>
                <a:ext uri="{FF2B5EF4-FFF2-40B4-BE49-F238E27FC236}">
                  <a16:creationId xmlns:a16="http://schemas.microsoft.com/office/drawing/2014/main" id="{B6F487A3-F7A9-8A0E-3B25-3DA9E3CDA7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9" y="251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8" name="Line 60">
              <a:extLst>
                <a:ext uri="{FF2B5EF4-FFF2-40B4-BE49-F238E27FC236}">
                  <a16:creationId xmlns:a16="http://schemas.microsoft.com/office/drawing/2014/main" id="{6268279C-43AC-8F3F-10C4-ED7B0908C3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7" y="254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9" name="Line 61">
              <a:extLst>
                <a:ext uri="{FF2B5EF4-FFF2-40B4-BE49-F238E27FC236}">
                  <a16:creationId xmlns:a16="http://schemas.microsoft.com/office/drawing/2014/main" id="{C1624950-E3AB-8444-3D0F-7831A0D76A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97" y="254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0" name="Line 62">
              <a:extLst>
                <a:ext uri="{FF2B5EF4-FFF2-40B4-BE49-F238E27FC236}">
                  <a16:creationId xmlns:a16="http://schemas.microsoft.com/office/drawing/2014/main" id="{9E941B1C-090C-5623-76CF-D6B88EBD3E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4" y="258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1" name="Line 63">
              <a:extLst>
                <a:ext uri="{FF2B5EF4-FFF2-40B4-BE49-F238E27FC236}">
                  <a16:creationId xmlns:a16="http://schemas.microsoft.com/office/drawing/2014/main" id="{FFF8AFCB-9102-F9A8-4274-D379A0090C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4" y="258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2" name="Line 64">
              <a:extLst>
                <a:ext uri="{FF2B5EF4-FFF2-40B4-BE49-F238E27FC236}">
                  <a16:creationId xmlns:a16="http://schemas.microsoft.com/office/drawing/2014/main" id="{6EEC7F2B-D402-9D93-BC52-75B5C0D855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3" y="260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3" name="Line 65">
              <a:extLst>
                <a:ext uri="{FF2B5EF4-FFF2-40B4-BE49-F238E27FC236}">
                  <a16:creationId xmlns:a16="http://schemas.microsoft.com/office/drawing/2014/main" id="{335CAAC3-5FD1-1E83-A943-EA5F5D2BF2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83" y="260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4" name="Line 66">
              <a:extLst>
                <a:ext uri="{FF2B5EF4-FFF2-40B4-BE49-F238E27FC236}">
                  <a16:creationId xmlns:a16="http://schemas.microsoft.com/office/drawing/2014/main" id="{D8930B0B-E43A-BE1F-19E3-76F3460A88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0" y="264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5" name="Line 67">
              <a:extLst>
                <a:ext uri="{FF2B5EF4-FFF2-40B4-BE49-F238E27FC236}">
                  <a16:creationId xmlns:a16="http://schemas.microsoft.com/office/drawing/2014/main" id="{B91135C0-1256-73D1-E5A7-A97B5D2EA9A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30" y="264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6" name="Line 68">
              <a:extLst>
                <a:ext uri="{FF2B5EF4-FFF2-40B4-BE49-F238E27FC236}">
                  <a16:creationId xmlns:a16="http://schemas.microsoft.com/office/drawing/2014/main" id="{DDE6EF16-AC53-7C9E-AF4B-65F082C51A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9" y="267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7" name="Line 69">
              <a:extLst>
                <a:ext uri="{FF2B5EF4-FFF2-40B4-BE49-F238E27FC236}">
                  <a16:creationId xmlns:a16="http://schemas.microsoft.com/office/drawing/2014/main" id="{A798143C-E090-1699-82EA-57B2F92678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69" y="267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8" name="Line 70">
              <a:extLst>
                <a:ext uri="{FF2B5EF4-FFF2-40B4-BE49-F238E27FC236}">
                  <a16:creationId xmlns:a16="http://schemas.microsoft.com/office/drawing/2014/main" id="{4C9CCCE9-E641-5B8A-5107-E642ECF8A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17" y="271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39" name="Line 71">
              <a:extLst>
                <a:ext uri="{FF2B5EF4-FFF2-40B4-BE49-F238E27FC236}">
                  <a16:creationId xmlns:a16="http://schemas.microsoft.com/office/drawing/2014/main" id="{13233530-4724-2602-18A9-0193DFEB11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17" y="271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0" name="Line 72">
              <a:extLst>
                <a:ext uri="{FF2B5EF4-FFF2-40B4-BE49-F238E27FC236}">
                  <a16:creationId xmlns:a16="http://schemas.microsoft.com/office/drawing/2014/main" id="{8656E407-B4A1-DD72-F511-88E850D89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7" y="2400"/>
              <a:ext cx="650" cy="13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1" name="Line 73">
              <a:extLst>
                <a:ext uri="{FF2B5EF4-FFF2-40B4-BE49-F238E27FC236}">
                  <a16:creationId xmlns:a16="http://schemas.microsoft.com/office/drawing/2014/main" id="{18A9A336-D9AC-8AB3-EAB1-F03766208A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20" y="2521"/>
              <a:ext cx="35" cy="1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2" name="Line 74">
              <a:extLst>
                <a:ext uri="{FF2B5EF4-FFF2-40B4-BE49-F238E27FC236}">
                  <a16:creationId xmlns:a16="http://schemas.microsoft.com/office/drawing/2014/main" id="{55C7D56D-6A39-D923-3CC0-C59D624EC7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20" y="2521"/>
              <a:ext cx="35" cy="1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3" name="Line 75">
              <a:extLst>
                <a:ext uri="{FF2B5EF4-FFF2-40B4-BE49-F238E27FC236}">
                  <a16:creationId xmlns:a16="http://schemas.microsoft.com/office/drawing/2014/main" id="{A3E1A68A-A362-F92D-22B6-A17590B430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390" y="266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4" name="Line 76">
              <a:extLst>
                <a:ext uri="{FF2B5EF4-FFF2-40B4-BE49-F238E27FC236}">
                  <a16:creationId xmlns:a16="http://schemas.microsoft.com/office/drawing/2014/main" id="{8F6F4064-5657-B277-F87A-3B3991A663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390" y="266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5" name="Line 77">
              <a:extLst>
                <a:ext uri="{FF2B5EF4-FFF2-40B4-BE49-F238E27FC236}">
                  <a16:creationId xmlns:a16="http://schemas.microsoft.com/office/drawing/2014/main" id="{62FE6520-B337-C386-6BA6-6B8792690D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50" y="279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6" name="Line 78">
              <a:extLst>
                <a:ext uri="{FF2B5EF4-FFF2-40B4-BE49-F238E27FC236}">
                  <a16:creationId xmlns:a16="http://schemas.microsoft.com/office/drawing/2014/main" id="{3F3CD69C-52DF-1B55-E8D3-AEE5FF3F25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50" y="279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7" name="Line 79">
              <a:extLst>
                <a:ext uri="{FF2B5EF4-FFF2-40B4-BE49-F238E27FC236}">
                  <a16:creationId xmlns:a16="http://schemas.microsoft.com/office/drawing/2014/main" id="{37649853-E18D-A211-5D71-EB38A25E47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20" y="292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8" name="Line 80">
              <a:extLst>
                <a:ext uri="{FF2B5EF4-FFF2-40B4-BE49-F238E27FC236}">
                  <a16:creationId xmlns:a16="http://schemas.microsoft.com/office/drawing/2014/main" id="{336466E1-226E-76E8-D4BA-D14B009A94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20" y="292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9" name="Line 81">
              <a:extLst>
                <a:ext uri="{FF2B5EF4-FFF2-40B4-BE49-F238E27FC236}">
                  <a16:creationId xmlns:a16="http://schemas.microsoft.com/office/drawing/2014/main" id="{6C707BAF-B4BB-22BD-EBC2-590F428E34E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81" y="305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0" name="Line 82">
              <a:extLst>
                <a:ext uri="{FF2B5EF4-FFF2-40B4-BE49-F238E27FC236}">
                  <a16:creationId xmlns:a16="http://schemas.microsoft.com/office/drawing/2014/main" id="{B1D109D4-8949-CAFF-FA17-5F6405BE53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81" y="305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1" name="Line 83">
              <a:extLst>
                <a:ext uri="{FF2B5EF4-FFF2-40B4-BE49-F238E27FC236}">
                  <a16:creationId xmlns:a16="http://schemas.microsoft.com/office/drawing/2014/main" id="{007771BB-1D64-D547-AB62-DEBBF3A010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50" y="318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2" name="Line 84">
              <a:extLst>
                <a:ext uri="{FF2B5EF4-FFF2-40B4-BE49-F238E27FC236}">
                  <a16:creationId xmlns:a16="http://schemas.microsoft.com/office/drawing/2014/main" id="{DDFDC27B-23EA-E4D1-0527-EA3AFD46B1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50" y="318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3" name="Line 85">
              <a:extLst>
                <a:ext uri="{FF2B5EF4-FFF2-40B4-BE49-F238E27FC236}">
                  <a16:creationId xmlns:a16="http://schemas.microsoft.com/office/drawing/2014/main" id="{1B221849-E331-6914-3024-C2A7FD7761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11" y="331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4" name="Line 86">
              <a:extLst>
                <a:ext uri="{FF2B5EF4-FFF2-40B4-BE49-F238E27FC236}">
                  <a16:creationId xmlns:a16="http://schemas.microsoft.com/office/drawing/2014/main" id="{9186588D-8C77-3241-CD3B-7DEE513510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11" y="331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5" name="Line 87">
              <a:extLst>
                <a:ext uri="{FF2B5EF4-FFF2-40B4-BE49-F238E27FC236}">
                  <a16:creationId xmlns:a16="http://schemas.microsoft.com/office/drawing/2014/main" id="{37B0A8E2-2056-997F-3C5C-919127502B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80" y="344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6" name="Line 88">
              <a:extLst>
                <a:ext uri="{FF2B5EF4-FFF2-40B4-BE49-F238E27FC236}">
                  <a16:creationId xmlns:a16="http://schemas.microsoft.com/office/drawing/2014/main" id="{B873DAB8-9E10-FD1B-9EC1-7C74EA10B9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0" y="344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7" name="Line 89">
              <a:extLst>
                <a:ext uri="{FF2B5EF4-FFF2-40B4-BE49-F238E27FC236}">
                  <a16:creationId xmlns:a16="http://schemas.microsoft.com/office/drawing/2014/main" id="{33C7E3B4-516E-594F-4532-F0297004C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41" y="3588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8" name="Line 90">
              <a:extLst>
                <a:ext uri="{FF2B5EF4-FFF2-40B4-BE49-F238E27FC236}">
                  <a16:creationId xmlns:a16="http://schemas.microsoft.com/office/drawing/2014/main" id="{2EF7AD85-F241-A89A-836F-C2879BD93B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1" y="3588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59" name="Line 91">
              <a:extLst>
                <a:ext uri="{FF2B5EF4-FFF2-40B4-BE49-F238E27FC236}">
                  <a16:creationId xmlns:a16="http://schemas.microsoft.com/office/drawing/2014/main" id="{0D4322A5-3D9D-6C1B-4CA3-1A7E570462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0" y="3718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0" name="Line 92">
              <a:extLst>
                <a:ext uri="{FF2B5EF4-FFF2-40B4-BE49-F238E27FC236}">
                  <a16:creationId xmlns:a16="http://schemas.microsoft.com/office/drawing/2014/main" id="{F030526E-C11F-A17F-5B6D-6393EB538C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10" y="3718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1" name="Line 93">
              <a:extLst>
                <a:ext uri="{FF2B5EF4-FFF2-40B4-BE49-F238E27FC236}">
                  <a16:creationId xmlns:a16="http://schemas.microsoft.com/office/drawing/2014/main" id="{9752180C-ED72-7A33-3A3F-B214A2B89B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27" y="2400"/>
              <a:ext cx="650" cy="13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2" name="Line 94">
              <a:extLst>
                <a:ext uri="{FF2B5EF4-FFF2-40B4-BE49-F238E27FC236}">
                  <a16:creationId xmlns:a16="http://schemas.microsoft.com/office/drawing/2014/main" id="{E034DB18-58CD-7D0F-E6CC-67A2A886AE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99" y="2521"/>
              <a:ext cx="35" cy="1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3" name="Line 95">
              <a:extLst>
                <a:ext uri="{FF2B5EF4-FFF2-40B4-BE49-F238E27FC236}">
                  <a16:creationId xmlns:a16="http://schemas.microsoft.com/office/drawing/2014/main" id="{FF8069FB-2B6F-7250-B7DD-E7EF8B377A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9" y="2521"/>
              <a:ext cx="35" cy="1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4" name="Line 96">
              <a:extLst>
                <a:ext uri="{FF2B5EF4-FFF2-40B4-BE49-F238E27FC236}">
                  <a16:creationId xmlns:a16="http://schemas.microsoft.com/office/drawing/2014/main" id="{E1CACA77-D9DA-941F-4A44-94DDCBCBA1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30" y="266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5" name="Line 97">
              <a:extLst>
                <a:ext uri="{FF2B5EF4-FFF2-40B4-BE49-F238E27FC236}">
                  <a16:creationId xmlns:a16="http://schemas.microsoft.com/office/drawing/2014/main" id="{8D2C922E-67EC-E562-D004-E92209B329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" y="266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6" name="Line 98">
              <a:extLst>
                <a:ext uri="{FF2B5EF4-FFF2-40B4-BE49-F238E27FC236}">
                  <a16:creationId xmlns:a16="http://schemas.microsoft.com/office/drawing/2014/main" id="{CC889579-291D-67EB-92CE-DB31443E19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69" y="279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7" name="Line 99">
              <a:extLst>
                <a:ext uri="{FF2B5EF4-FFF2-40B4-BE49-F238E27FC236}">
                  <a16:creationId xmlns:a16="http://schemas.microsoft.com/office/drawing/2014/main" id="{310AFD58-93D2-41B6-DC0B-9CE8B51AE9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9" y="2790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8" name="Line 100">
              <a:extLst>
                <a:ext uri="{FF2B5EF4-FFF2-40B4-BE49-F238E27FC236}">
                  <a16:creationId xmlns:a16="http://schemas.microsoft.com/office/drawing/2014/main" id="{BD0B3781-FCE5-4D0A-0691-CC32C84254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00" y="292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69" name="Line 101">
              <a:extLst>
                <a:ext uri="{FF2B5EF4-FFF2-40B4-BE49-F238E27FC236}">
                  <a16:creationId xmlns:a16="http://schemas.microsoft.com/office/drawing/2014/main" id="{7E3DD78B-A4F6-2901-DDB7-130F607CC5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00" y="2920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0" name="Line 102">
              <a:extLst>
                <a:ext uri="{FF2B5EF4-FFF2-40B4-BE49-F238E27FC236}">
                  <a16:creationId xmlns:a16="http://schemas.microsoft.com/office/drawing/2014/main" id="{E342A3A5-7FF0-C19A-E76C-15A8900135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39" y="305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1" name="Line 103">
              <a:extLst>
                <a:ext uri="{FF2B5EF4-FFF2-40B4-BE49-F238E27FC236}">
                  <a16:creationId xmlns:a16="http://schemas.microsoft.com/office/drawing/2014/main" id="{8A173D12-FFD5-9BCE-4BDF-EA2E5A4F8C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9" y="305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2" name="Line 104">
              <a:extLst>
                <a:ext uri="{FF2B5EF4-FFF2-40B4-BE49-F238E27FC236}">
                  <a16:creationId xmlns:a16="http://schemas.microsoft.com/office/drawing/2014/main" id="{5969383B-DD5E-72D0-F983-5D9CDFB51A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69" y="318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3" name="Line 105">
              <a:extLst>
                <a:ext uri="{FF2B5EF4-FFF2-40B4-BE49-F238E27FC236}">
                  <a16:creationId xmlns:a16="http://schemas.microsoft.com/office/drawing/2014/main" id="{AC106CB4-DC72-9158-6A50-34DE81B04B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69" y="318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4" name="Line 106">
              <a:extLst>
                <a:ext uri="{FF2B5EF4-FFF2-40B4-BE49-F238E27FC236}">
                  <a16:creationId xmlns:a16="http://schemas.microsoft.com/office/drawing/2014/main" id="{3581EEAB-058B-DF15-3E26-71C9DCB87B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09" y="331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5" name="Line 107">
              <a:extLst>
                <a:ext uri="{FF2B5EF4-FFF2-40B4-BE49-F238E27FC236}">
                  <a16:creationId xmlns:a16="http://schemas.microsoft.com/office/drawing/2014/main" id="{4AE18654-739F-0A3E-9B9F-B735FAC7DF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09" y="3319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6" name="Line 108">
              <a:extLst>
                <a:ext uri="{FF2B5EF4-FFF2-40B4-BE49-F238E27FC236}">
                  <a16:creationId xmlns:a16="http://schemas.microsoft.com/office/drawing/2014/main" id="{F83FF1E9-FD97-DCF0-FF66-27610D7146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39" y="344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7" name="Line 109">
              <a:extLst>
                <a:ext uri="{FF2B5EF4-FFF2-40B4-BE49-F238E27FC236}">
                  <a16:creationId xmlns:a16="http://schemas.microsoft.com/office/drawing/2014/main" id="{2A68CBA9-FC63-8C2E-BAEA-7A08EE77DE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39" y="3449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8" name="Line 110">
              <a:extLst>
                <a:ext uri="{FF2B5EF4-FFF2-40B4-BE49-F238E27FC236}">
                  <a16:creationId xmlns:a16="http://schemas.microsoft.com/office/drawing/2014/main" id="{2758F667-6D9B-0C2B-B002-6C9498B07B7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79" y="3588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79" name="Line 111">
              <a:extLst>
                <a:ext uri="{FF2B5EF4-FFF2-40B4-BE49-F238E27FC236}">
                  <a16:creationId xmlns:a16="http://schemas.microsoft.com/office/drawing/2014/main" id="{72F898F7-EE55-0832-DBF1-8498823126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9" y="3588"/>
              <a:ext cx="34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0" name="Line 112">
              <a:extLst>
                <a:ext uri="{FF2B5EF4-FFF2-40B4-BE49-F238E27FC236}">
                  <a16:creationId xmlns:a16="http://schemas.microsoft.com/office/drawing/2014/main" id="{5894AD30-A625-2AEC-6B95-F482D868AD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09" y="3718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1" name="Line 113">
              <a:extLst>
                <a:ext uri="{FF2B5EF4-FFF2-40B4-BE49-F238E27FC236}">
                  <a16:creationId xmlns:a16="http://schemas.microsoft.com/office/drawing/2014/main" id="{7534DE07-E462-03AE-4A20-92DC74B4D8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9" y="3718"/>
              <a:ext cx="35" cy="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2" name="Line 114">
              <a:extLst>
                <a:ext uri="{FF2B5EF4-FFF2-40B4-BE49-F238E27FC236}">
                  <a16:creationId xmlns:a16="http://schemas.microsoft.com/office/drawing/2014/main" id="{2B5C2ABB-346B-1E29-82B5-F10CA37DB1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9" y="2400"/>
              <a:ext cx="1448" cy="329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3" name="Line 115">
              <a:extLst>
                <a:ext uri="{FF2B5EF4-FFF2-40B4-BE49-F238E27FC236}">
                  <a16:creationId xmlns:a16="http://schemas.microsoft.com/office/drawing/2014/main" id="{FC8CF9FE-A4E0-60D8-0EF0-A76C20FA9B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30" y="241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4" name="Line 116">
              <a:extLst>
                <a:ext uri="{FF2B5EF4-FFF2-40B4-BE49-F238E27FC236}">
                  <a16:creationId xmlns:a16="http://schemas.microsoft.com/office/drawing/2014/main" id="{6ECE6262-4A58-2CAF-E269-7E84686F13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0" y="241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5" name="Line 117">
              <a:extLst>
                <a:ext uri="{FF2B5EF4-FFF2-40B4-BE49-F238E27FC236}">
                  <a16:creationId xmlns:a16="http://schemas.microsoft.com/office/drawing/2014/main" id="{5BA20A34-3FAC-71B0-5C0B-E4FA6BDCCF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1" y="245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6" name="Line 118">
              <a:extLst>
                <a:ext uri="{FF2B5EF4-FFF2-40B4-BE49-F238E27FC236}">
                  <a16:creationId xmlns:a16="http://schemas.microsoft.com/office/drawing/2014/main" id="{FFCEEB40-11BA-9F94-7B6E-3DC4CB6B3D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91" y="245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7" name="Line 119">
              <a:extLst>
                <a:ext uri="{FF2B5EF4-FFF2-40B4-BE49-F238E27FC236}">
                  <a16:creationId xmlns:a16="http://schemas.microsoft.com/office/drawing/2014/main" id="{A4F826F7-2B4E-4F39-40FB-2143516C017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3" y="247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8" name="Line 120">
              <a:extLst>
                <a:ext uri="{FF2B5EF4-FFF2-40B4-BE49-F238E27FC236}">
                  <a16:creationId xmlns:a16="http://schemas.microsoft.com/office/drawing/2014/main" id="{56D1F5A5-4A43-B790-D9E4-364844C880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3" y="247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89" name="Line 121">
              <a:extLst>
                <a:ext uri="{FF2B5EF4-FFF2-40B4-BE49-F238E27FC236}">
                  <a16:creationId xmlns:a16="http://schemas.microsoft.com/office/drawing/2014/main" id="{A92E5FF4-726B-87D6-944E-CF91F3A5F6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05" y="251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0" name="Line 122">
              <a:extLst>
                <a:ext uri="{FF2B5EF4-FFF2-40B4-BE49-F238E27FC236}">
                  <a16:creationId xmlns:a16="http://schemas.microsoft.com/office/drawing/2014/main" id="{EA24AB48-A9DA-03C7-4DE4-30778C979D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5" y="251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1" name="Line 123">
              <a:extLst>
                <a:ext uri="{FF2B5EF4-FFF2-40B4-BE49-F238E27FC236}">
                  <a16:creationId xmlns:a16="http://schemas.microsoft.com/office/drawing/2014/main" id="{E8809EA6-688C-CBF6-A61F-B2C153F5A5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57" y="254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2" name="Line 124">
              <a:extLst>
                <a:ext uri="{FF2B5EF4-FFF2-40B4-BE49-F238E27FC236}">
                  <a16:creationId xmlns:a16="http://schemas.microsoft.com/office/drawing/2014/main" id="{841A398F-5E6C-260F-AA8C-30831A099C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7" y="254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3" name="Line 125">
              <a:extLst>
                <a:ext uri="{FF2B5EF4-FFF2-40B4-BE49-F238E27FC236}">
                  <a16:creationId xmlns:a16="http://schemas.microsoft.com/office/drawing/2014/main" id="{F494A30B-DC29-20E0-D65A-FC8FCCE9C2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10" y="258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4" name="Line 126">
              <a:extLst>
                <a:ext uri="{FF2B5EF4-FFF2-40B4-BE49-F238E27FC236}">
                  <a16:creationId xmlns:a16="http://schemas.microsoft.com/office/drawing/2014/main" id="{C1F879E0-531A-A651-7F7A-55B8FF2DF9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258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5" name="Line 127">
              <a:extLst>
                <a:ext uri="{FF2B5EF4-FFF2-40B4-BE49-F238E27FC236}">
                  <a16:creationId xmlns:a16="http://schemas.microsoft.com/office/drawing/2014/main" id="{E6F5B20A-1EE0-7613-31DB-83866575FF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71" y="260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6" name="Line 128">
              <a:extLst>
                <a:ext uri="{FF2B5EF4-FFF2-40B4-BE49-F238E27FC236}">
                  <a16:creationId xmlns:a16="http://schemas.microsoft.com/office/drawing/2014/main" id="{4A50D315-AA4C-17F6-EFBA-0004CC61AD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71" y="2608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7" name="Line 129">
              <a:extLst>
                <a:ext uri="{FF2B5EF4-FFF2-40B4-BE49-F238E27FC236}">
                  <a16:creationId xmlns:a16="http://schemas.microsoft.com/office/drawing/2014/main" id="{A818FB13-CE5B-8A5D-75FA-2811F58B2C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24" y="264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8" name="Line 130">
              <a:extLst>
                <a:ext uri="{FF2B5EF4-FFF2-40B4-BE49-F238E27FC236}">
                  <a16:creationId xmlns:a16="http://schemas.microsoft.com/office/drawing/2014/main" id="{37BE980A-90B4-632C-37DC-9F51E4E928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4" y="2643"/>
              <a:ext cx="1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99" name="Line 131">
              <a:extLst>
                <a:ext uri="{FF2B5EF4-FFF2-40B4-BE49-F238E27FC236}">
                  <a16:creationId xmlns:a16="http://schemas.microsoft.com/office/drawing/2014/main" id="{A0E43B9A-00E7-0EBC-74E5-CC00D40D70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5" y="267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0" name="Line 132">
              <a:extLst>
                <a:ext uri="{FF2B5EF4-FFF2-40B4-BE49-F238E27FC236}">
                  <a16:creationId xmlns:a16="http://schemas.microsoft.com/office/drawing/2014/main" id="{1CA60AD8-890B-3D5D-50F3-0716308862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5" y="2677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1" name="Line 133">
              <a:extLst>
                <a:ext uri="{FF2B5EF4-FFF2-40B4-BE49-F238E27FC236}">
                  <a16:creationId xmlns:a16="http://schemas.microsoft.com/office/drawing/2014/main" id="{FD61BC26-2485-CFDC-B4C3-0A529569E1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37" y="271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2" name="Line 134">
              <a:extLst>
                <a:ext uri="{FF2B5EF4-FFF2-40B4-BE49-F238E27FC236}">
                  <a16:creationId xmlns:a16="http://schemas.microsoft.com/office/drawing/2014/main" id="{490B827B-A2BE-A4DE-9ED7-AF63B43CAF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" y="2712"/>
              <a:ext cx="1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3" name="Line 135">
              <a:extLst>
                <a:ext uri="{FF2B5EF4-FFF2-40B4-BE49-F238E27FC236}">
                  <a16:creationId xmlns:a16="http://schemas.microsoft.com/office/drawing/2014/main" id="{1926AD10-2484-DC65-825E-FBF7F3E7A7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124" y="1463"/>
              <a:ext cx="1153" cy="93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4" name="Line 136">
              <a:extLst>
                <a:ext uri="{FF2B5EF4-FFF2-40B4-BE49-F238E27FC236}">
                  <a16:creationId xmlns:a16="http://schemas.microsoft.com/office/drawing/2014/main" id="{D918C08D-1945-A688-DD54-029C738297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47" y="2287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5" name="Line 137">
              <a:extLst>
                <a:ext uri="{FF2B5EF4-FFF2-40B4-BE49-F238E27FC236}">
                  <a16:creationId xmlns:a16="http://schemas.microsoft.com/office/drawing/2014/main" id="{B142DE93-8144-D180-38C0-F16ED576DCD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47" y="2287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6" name="Line 138">
              <a:extLst>
                <a:ext uri="{FF2B5EF4-FFF2-40B4-BE49-F238E27FC236}">
                  <a16:creationId xmlns:a16="http://schemas.microsoft.com/office/drawing/2014/main" id="{FBC0383A-ECF2-6518-27D7-EDC9446544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4" y="2200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7" name="Line 139">
              <a:extLst>
                <a:ext uri="{FF2B5EF4-FFF2-40B4-BE49-F238E27FC236}">
                  <a16:creationId xmlns:a16="http://schemas.microsoft.com/office/drawing/2014/main" id="{B8E9BB2D-94DB-0130-8C2A-384382217A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34" y="2200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8" name="Line 140">
              <a:extLst>
                <a:ext uri="{FF2B5EF4-FFF2-40B4-BE49-F238E27FC236}">
                  <a16:creationId xmlns:a16="http://schemas.microsoft.com/office/drawing/2014/main" id="{FF63921F-F246-376A-3222-16B5AAD53F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3" y="2105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09" name="Line 141">
              <a:extLst>
                <a:ext uri="{FF2B5EF4-FFF2-40B4-BE49-F238E27FC236}">
                  <a16:creationId xmlns:a16="http://schemas.microsoft.com/office/drawing/2014/main" id="{E4FB1A9D-06C9-38F4-4AE5-206CF2B767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13" y="2105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0" name="Line 142">
              <a:extLst>
                <a:ext uri="{FF2B5EF4-FFF2-40B4-BE49-F238E27FC236}">
                  <a16:creationId xmlns:a16="http://schemas.microsoft.com/office/drawing/2014/main" id="{CE45E295-F548-8486-4407-394EF1CFD1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0" y="2010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1" name="Line 143">
              <a:extLst>
                <a:ext uri="{FF2B5EF4-FFF2-40B4-BE49-F238E27FC236}">
                  <a16:creationId xmlns:a16="http://schemas.microsoft.com/office/drawing/2014/main" id="{8290784A-40CF-A9CB-93D4-F43B1B5216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00" y="2010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2" name="Line 144">
              <a:extLst>
                <a:ext uri="{FF2B5EF4-FFF2-40B4-BE49-F238E27FC236}">
                  <a16:creationId xmlns:a16="http://schemas.microsoft.com/office/drawing/2014/main" id="{0C001E05-579F-5E05-421E-9E6AC39BD8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87" y="1914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3" name="Line 145">
              <a:extLst>
                <a:ext uri="{FF2B5EF4-FFF2-40B4-BE49-F238E27FC236}">
                  <a16:creationId xmlns:a16="http://schemas.microsoft.com/office/drawing/2014/main" id="{C30870E2-1F8A-9597-1D43-9E9B8D0BA3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87" y="1914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4" name="Line 146">
              <a:extLst>
                <a:ext uri="{FF2B5EF4-FFF2-40B4-BE49-F238E27FC236}">
                  <a16:creationId xmlns:a16="http://schemas.microsoft.com/office/drawing/2014/main" id="{83D7E0AC-699A-EC30-479B-A3CDD55A7C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75" y="1828"/>
              <a:ext cx="34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5" name="Line 147">
              <a:extLst>
                <a:ext uri="{FF2B5EF4-FFF2-40B4-BE49-F238E27FC236}">
                  <a16:creationId xmlns:a16="http://schemas.microsoft.com/office/drawing/2014/main" id="{0506B568-2389-C782-CAF8-96D268D49B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75" y="1828"/>
              <a:ext cx="34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6" name="Line 148">
              <a:extLst>
                <a:ext uri="{FF2B5EF4-FFF2-40B4-BE49-F238E27FC236}">
                  <a16:creationId xmlns:a16="http://schemas.microsoft.com/office/drawing/2014/main" id="{3ABFF4BF-C7B2-D506-4D0F-BBF3B618CB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3" y="1732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7" name="Line 149">
              <a:extLst>
                <a:ext uri="{FF2B5EF4-FFF2-40B4-BE49-F238E27FC236}">
                  <a16:creationId xmlns:a16="http://schemas.microsoft.com/office/drawing/2014/main" id="{062C33ED-5FB7-6ADE-E871-1384DC654A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53" y="1732"/>
              <a:ext cx="35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8" name="Line 150">
              <a:extLst>
                <a:ext uri="{FF2B5EF4-FFF2-40B4-BE49-F238E27FC236}">
                  <a16:creationId xmlns:a16="http://schemas.microsoft.com/office/drawing/2014/main" id="{1D2647A4-BCAF-381B-D725-1AEF445E36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40" y="1637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19" name="Line 151">
              <a:extLst>
                <a:ext uri="{FF2B5EF4-FFF2-40B4-BE49-F238E27FC236}">
                  <a16:creationId xmlns:a16="http://schemas.microsoft.com/office/drawing/2014/main" id="{78EA1207-B009-8951-3B54-8C1087C809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40" y="1637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0" name="Line 152">
              <a:extLst>
                <a:ext uri="{FF2B5EF4-FFF2-40B4-BE49-F238E27FC236}">
                  <a16:creationId xmlns:a16="http://schemas.microsoft.com/office/drawing/2014/main" id="{124F111D-E6AA-B76B-9490-6DD9E0E337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28" y="1541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1" name="Line 153">
              <a:extLst>
                <a:ext uri="{FF2B5EF4-FFF2-40B4-BE49-F238E27FC236}">
                  <a16:creationId xmlns:a16="http://schemas.microsoft.com/office/drawing/2014/main" id="{FB0976F5-8EE5-92BE-49E5-359CEA7207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28" y="1541"/>
              <a:ext cx="34" cy="35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2" name="Line 154">
              <a:extLst>
                <a:ext uri="{FF2B5EF4-FFF2-40B4-BE49-F238E27FC236}">
                  <a16:creationId xmlns:a16="http://schemas.microsoft.com/office/drawing/2014/main" id="{882F1BB2-EE7A-9428-407D-66E9FA5CDF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5" y="1455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3" name="Line 155">
              <a:extLst>
                <a:ext uri="{FF2B5EF4-FFF2-40B4-BE49-F238E27FC236}">
                  <a16:creationId xmlns:a16="http://schemas.microsoft.com/office/drawing/2014/main" id="{C2D0DE71-165A-5803-DCD7-BCE50FE3F4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15" y="1455"/>
              <a:ext cx="35" cy="34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4" name="Line 156">
              <a:extLst>
                <a:ext uri="{FF2B5EF4-FFF2-40B4-BE49-F238E27FC236}">
                  <a16:creationId xmlns:a16="http://schemas.microsoft.com/office/drawing/2014/main" id="{F31AA45F-0C23-1222-F083-8D01FFAC6B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7" y="995"/>
              <a:ext cx="833" cy="73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5" name="Line 157">
              <a:extLst>
                <a:ext uri="{FF2B5EF4-FFF2-40B4-BE49-F238E27FC236}">
                  <a16:creationId xmlns:a16="http://schemas.microsoft.com/office/drawing/2014/main" id="{62DFE880-20F6-54E0-538B-E1094A4B27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0" y="1732"/>
              <a:ext cx="468" cy="97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6" name="Line 158">
              <a:extLst>
                <a:ext uri="{FF2B5EF4-FFF2-40B4-BE49-F238E27FC236}">
                  <a16:creationId xmlns:a16="http://schemas.microsoft.com/office/drawing/2014/main" id="{4DD05C22-2441-D77C-A8BD-0007E723A5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29" y="2703"/>
              <a:ext cx="1049" cy="21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7" name="Line 159">
              <a:extLst>
                <a:ext uri="{FF2B5EF4-FFF2-40B4-BE49-F238E27FC236}">
                  <a16:creationId xmlns:a16="http://schemas.microsoft.com/office/drawing/2014/main" id="{86A79398-84A1-32D4-E88F-0A01778E21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78" y="2920"/>
              <a:ext cx="651" cy="28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8" name="Line 160">
              <a:extLst>
                <a:ext uri="{FF2B5EF4-FFF2-40B4-BE49-F238E27FC236}">
                  <a16:creationId xmlns:a16="http://schemas.microsoft.com/office/drawing/2014/main" id="{EF0B3C18-ED28-BB59-FA0A-C046637062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670" y="2539"/>
              <a:ext cx="208" cy="667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9" name="Line 161">
              <a:extLst>
                <a:ext uri="{FF2B5EF4-FFF2-40B4-BE49-F238E27FC236}">
                  <a16:creationId xmlns:a16="http://schemas.microsoft.com/office/drawing/2014/main" id="{4AC2EF96-7F18-1FDD-AB99-E538EB2DB1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297" y="1611"/>
              <a:ext cx="373" cy="92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30" name="Line 162">
              <a:extLst>
                <a:ext uri="{FF2B5EF4-FFF2-40B4-BE49-F238E27FC236}">
                  <a16:creationId xmlns:a16="http://schemas.microsoft.com/office/drawing/2014/main" id="{80DAF19D-9621-B21B-F14C-8DEA1DF68C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97" y="995"/>
              <a:ext cx="980" cy="616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31" name="Freeform 163">
              <a:extLst>
                <a:ext uri="{FF2B5EF4-FFF2-40B4-BE49-F238E27FC236}">
                  <a16:creationId xmlns:a16="http://schemas.microsoft.com/office/drawing/2014/main" id="{1180616E-4137-BDDF-E81A-C41AE1E68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1" y="969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2" name="Freeform 164">
              <a:extLst>
                <a:ext uri="{FF2B5EF4-FFF2-40B4-BE49-F238E27FC236}">
                  <a16:creationId xmlns:a16="http://schemas.microsoft.com/office/drawing/2014/main" id="{B8E30DF2-94CA-F86E-56F2-FF7BB73C70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4" y="1706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3" name="Freeform 165">
              <a:extLst>
                <a:ext uri="{FF2B5EF4-FFF2-40B4-BE49-F238E27FC236}">
                  <a16:creationId xmlns:a16="http://schemas.microsoft.com/office/drawing/2014/main" id="{859DBD26-2423-089C-C4C4-F4CA1C509A7F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2" y="2677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4" name="Freeform 166">
              <a:extLst>
                <a:ext uri="{FF2B5EF4-FFF2-40B4-BE49-F238E27FC236}">
                  <a16:creationId xmlns:a16="http://schemas.microsoft.com/office/drawing/2014/main" id="{C2AA13E7-8191-C8D7-675A-40E1AF4A9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3" y="2894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5" name="Freeform 167">
              <a:extLst>
                <a:ext uri="{FF2B5EF4-FFF2-40B4-BE49-F238E27FC236}">
                  <a16:creationId xmlns:a16="http://schemas.microsoft.com/office/drawing/2014/main" id="{7797BCA9-6AFE-3630-582E-56AFD9662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" y="3180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6" name="Freeform 168">
              <a:extLst>
                <a:ext uri="{FF2B5EF4-FFF2-40B4-BE49-F238E27FC236}">
                  <a16:creationId xmlns:a16="http://schemas.microsoft.com/office/drawing/2014/main" id="{76D8CC01-D8D1-6350-666A-0B97E02BA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4" y="2513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7" name="Freeform 169">
              <a:extLst>
                <a:ext uri="{FF2B5EF4-FFF2-40B4-BE49-F238E27FC236}">
                  <a16:creationId xmlns:a16="http://schemas.microsoft.com/office/drawing/2014/main" id="{241F6C0C-4686-A914-3DBA-17756B46FD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1585"/>
              <a:ext cx="52" cy="52"/>
            </a:xfrm>
            <a:custGeom>
              <a:avLst/>
              <a:gdLst>
                <a:gd name="T0" fmla="*/ 26 w 52"/>
                <a:gd name="T1" fmla="*/ 0 h 52"/>
                <a:gd name="T2" fmla="*/ 52 w 52"/>
                <a:gd name="T3" fmla="*/ 26 h 52"/>
                <a:gd name="T4" fmla="*/ 26 w 52"/>
                <a:gd name="T5" fmla="*/ 52 h 52"/>
                <a:gd name="T6" fmla="*/ 0 w 52"/>
                <a:gd name="T7" fmla="*/ 26 h 52"/>
                <a:gd name="T8" fmla="*/ 26 w 52"/>
                <a:gd name="T9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2">
                  <a:moveTo>
                    <a:pt x="26" y="0"/>
                  </a:moveTo>
                  <a:lnTo>
                    <a:pt x="52" y="26"/>
                  </a:lnTo>
                  <a:lnTo>
                    <a:pt x="26" y="52"/>
                  </a:lnTo>
                  <a:lnTo>
                    <a:pt x="0" y="26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80"/>
            </a:solidFill>
            <a:ln w="14288">
              <a:solidFill>
                <a:srgbClr val="00008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338" name="Rectangle 170">
              <a:extLst>
                <a:ext uri="{FF2B5EF4-FFF2-40B4-BE49-F238E27FC236}">
                  <a16:creationId xmlns:a16="http://schemas.microsoft.com/office/drawing/2014/main" id="{947B581C-C3B9-65DC-AD80-6B41850BC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51" y="663"/>
              <a:ext cx="43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Power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39" name="Rectangle 171">
              <a:extLst>
                <a:ext uri="{FF2B5EF4-FFF2-40B4-BE49-F238E27FC236}">
                  <a16:creationId xmlns:a16="http://schemas.microsoft.com/office/drawing/2014/main" id="{DAFD941F-45F5-B0DD-CEA9-18143238B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9" y="2677"/>
              <a:ext cx="344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Style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0" name="Rectangle 172">
              <a:extLst>
                <a:ext uri="{FF2B5EF4-FFF2-40B4-BE49-F238E27FC236}">
                  <a16:creationId xmlns:a16="http://schemas.microsoft.com/office/drawing/2014/main" id="{85EE965D-6F76-6CCF-109B-FA0C1E38E0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1" y="3779"/>
              <a:ext cx="35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Price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1" name="Rectangle 173">
              <a:extLst>
                <a:ext uri="{FF2B5EF4-FFF2-40B4-BE49-F238E27FC236}">
                  <a16:creationId xmlns:a16="http://schemas.microsoft.com/office/drawing/2014/main" id="{EC987F4B-A972-D809-694D-3D5BA7A25C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" y="2771"/>
              <a:ext cx="43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Safety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2" name="Rectangle 174">
              <a:extLst>
                <a:ext uri="{FF2B5EF4-FFF2-40B4-BE49-F238E27FC236}">
                  <a16:creationId xmlns:a16="http://schemas.microsoft.com/office/drawing/2014/main" id="{3B43113A-DDBA-5C8F-2108-28C872D14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" y="1246"/>
              <a:ext cx="616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Handling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3" name="Rectangle 175">
              <a:extLst>
                <a:ext uri="{FF2B5EF4-FFF2-40B4-BE49-F238E27FC236}">
                  <a16:creationId xmlns:a16="http://schemas.microsoft.com/office/drawing/2014/main" id="{E59EF877-8E10-F02C-E8AE-4D024E98A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3" y="1351"/>
              <a:ext cx="560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Comfort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4" name="Rectangle 176">
              <a:extLst>
                <a:ext uri="{FF2B5EF4-FFF2-40B4-BE49-F238E27FC236}">
                  <a16:creationId xmlns:a16="http://schemas.microsoft.com/office/drawing/2014/main" id="{96C5C35A-21D2-9AC3-FD42-E52A6991B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0" y="3779"/>
              <a:ext cx="648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Economy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345" name="Rectangle 177">
              <a:extLst>
                <a:ext uri="{FF2B5EF4-FFF2-40B4-BE49-F238E27FC236}">
                  <a16:creationId xmlns:a16="http://schemas.microsoft.com/office/drawing/2014/main" id="{BD0A572F-C875-DAD4-350B-883B54A08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8" y="2339"/>
              <a:ext cx="5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46" name="Rectangle 178">
              <a:extLst>
                <a:ext uri="{FF2B5EF4-FFF2-40B4-BE49-F238E27FC236}">
                  <a16:creationId xmlns:a16="http://schemas.microsoft.com/office/drawing/2014/main" id="{4498CB42-C8D2-29C7-93B8-5B7D09D69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2192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47" name="Rectangle 179">
              <a:extLst>
                <a:ext uri="{FF2B5EF4-FFF2-40B4-BE49-F238E27FC236}">
                  <a16:creationId xmlns:a16="http://schemas.microsoft.com/office/drawing/2014/main" id="{149A9BBD-DB75-4FF6-4E3B-7534DD361D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2044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48" name="Rectangle 180">
              <a:extLst>
                <a:ext uri="{FF2B5EF4-FFF2-40B4-BE49-F238E27FC236}">
                  <a16:creationId xmlns:a16="http://schemas.microsoft.com/office/drawing/2014/main" id="{599E5EC8-FFB2-EA4E-2103-C98C1B2CD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897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49" name="Rectangle 181">
              <a:extLst>
                <a:ext uri="{FF2B5EF4-FFF2-40B4-BE49-F238E27FC236}">
                  <a16:creationId xmlns:a16="http://schemas.microsoft.com/office/drawing/2014/main" id="{EA4A144D-957F-6567-99C9-410938BCB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750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0.4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0" name="Rectangle 182">
              <a:extLst>
                <a:ext uri="{FF2B5EF4-FFF2-40B4-BE49-F238E27FC236}">
                  <a16:creationId xmlns:a16="http://schemas.microsoft.com/office/drawing/2014/main" id="{7A3EDDFF-0362-6358-0A72-FA68B0BA8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602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1" name="Rectangle 183">
              <a:extLst>
                <a:ext uri="{FF2B5EF4-FFF2-40B4-BE49-F238E27FC236}">
                  <a16:creationId xmlns:a16="http://schemas.microsoft.com/office/drawing/2014/main" id="{E45EAD09-E86E-BE35-E58E-5D8AF86E0F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455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0.6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2" name="Rectangle 184">
              <a:extLst>
                <a:ext uri="{FF2B5EF4-FFF2-40B4-BE49-F238E27FC236}">
                  <a16:creationId xmlns:a16="http://schemas.microsoft.com/office/drawing/2014/main" id="{DC0ADC9A-72B0-07A0-072E-97BB4E8073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307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3" name="Rectangle 185">
              <a:extLst>
                <a:ext uri="{FF2B5EF4-FFF2-40B4-BE49-F238E27FC236}">
                  <a16:creationId xmlns:a16="http://schemas.microsoft.com/office/drawing/2014/main" id="{BB385632-D50C-7BA4-692A-A657C2302F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160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0.8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4" name="Rectangle 186">
              <a:extLst>
                <a:ext uri="{FF2B5EF4-FFF2-40B4-BE49-F238E27FC236}">
                  <a16:creationId xmlns:a16="http://schemas.microsoft.com/office/drawing/2014/main" id="{30C56B6F-729C-A489-4A58-2AA03A1119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0" y="1012"/>
              <a:ext cx="13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0.9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9355" name="Rectangle 187">
              <a:extLst>
                <a:ext uri="{FF2B5EF4-FFF2-40B4-BE49-F238E27FC236}">
                  <a16:creationId xmlns:a16="http://schemas.microsoft.com/office/drawing/2014/main" id="{E38DD964-252C-810E-AC74-832EAE91B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8" y="865"/>
              <a:ext cx="5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19358" name="Text Box 190">
            <a:extLst>
              <a:ext uri="{FF2B5EF4-FFF2-40B4-BE49-F238E27FC236}">
                <a16:creationId xmlns:a16="http://schemas.microsoft.com/office/drawing/2014/main" id="{A0D9F015-DD61-D715-0FE2-8FC2D78955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77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7.1-8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FF99FECE-9D95-4D00-20A1-10B1E10658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Chart Comparison</a:t>
            </a:r>
          </a:p>
        </p:txBody>
      </p:sp>
      <p:graphicFrame>
        <p:nvGraphicFramePr>
          <p:cNvPr id="520195" name="Object 3">
            <a:extLst>
              <a:ext uri="{FF2B5EF4-FFF2-40B4-BE49-F238E27FC236}">
                <a16:creationId xmlns:a16="http://schemas.microsoft.com/office/drawing/2014/main" id="{886505A8-5769-8452-E5DB-5BBC70C292F2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01600" y="1371600"/>
          <a:ext cx="9002713" cy="380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3558834" progId="Word.Document.8">
                  <p:embed/>
                </p:oleObj>
              </mc:Choice>
              <mc:Fallback>
                <p:oleObj name="Document" r:id="rId2" imgW="8414467" imgH="3558834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" y="1371600"/>
                        <a:ext cx="9002713" cy="3808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8" name="Text Box 6">
            <a:extLst>
              <a:ext uri="{FF2B5EF4-FFF2-40B4-BE49-F238E27FC236}">
                <a16:creationId xmlns:a16="http://schemas.microsoft.com/office/drawing/2014/main" id="{B475D173-2264-5F9B-7DEB-3FFBE99965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31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7.1-9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B8C35069-5C81-3463-3495-5B12EE365C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0C58C906-017B-FA09-1BD0-CED84D9DEC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Graphical Displays (Exercises 7.3-2, 3, 4, 5)</a:t>
            </a:r>
          </a:p>
          <a:p>
            <a:endParaRPr lang="en-US" altLang="en-US"/>
          </a:p>
          <a:p>
            <a:r>
              <a:rPr lang="en-US" altLang="en-US"/>
              <a:t>Obtain a copy of your local newspaper (or USAToday) or a magazine.  Identify the graphical displays used in these media.  What “creative” data displays did you identify?  Are there examples where the data was shown in a way that might mislead the reader?</a:t>
            </a:r>
          </a:p>
          <a:p>
            <a:endParaRPr lang="en-US" altLang="en-US"/>
          </a:p>
          <a:p>
            <a:r>
              <a:rPr lang="en-US" altLang="en-US"/>
              <a:t>Repeat the above for your company’s reports (e.g. monthly performance, annual report)</a:t>
            </a:r>
          </a:p>
          <a:p>
            <a:endParaRPr lang="en-US" altLang="en-US"/>
          </a:p>
          <a:p>
            <a:r>
              <a:rPr lang="en-US" altLang="en-US"/>
              <a:t>For your project, determine an appropriate application of a bar, pie or radar chart.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7424</TotalTime>
  <Words>236</Words>
  <Application>Microsoft Office PowerPoint</Application>
  <PresentationFormat>On-screen Show (4:3)</PresentationFormat>
  <Paragraphs>88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Times New Roman</vt:lpstr>
      <vt:lpstr>Arial</vt:lpstr>
      <vt:lpstr>Symbol</vt:lpstr>
      <vt:lpstr>Copperplate Gothic Bold</vt:lpstr>
      <vt:lpstr>Batang</vt:lpstr>
      <vt:lpstr>Technical</vt:lpstr>
      <vt:lpstr>JPMorgan</vt:lpstr>
      <vt:lpstr>Microsoft Word Picture</vt:lpstr>
      <vt:lpstr>Microsoft Word Document</vt:lpstr>
      <vt:lpstr>PowerPoint Presentation</vt:lpstr>
      <vt:lpstr>Objectives</vt:lpstr>
      <vt:lpstr>Bar Chart Examples</vt:lpstr>
      <vt:lpstr>“Bad” Bar Chart</vt:lpstr>
      <vt:lpstr>Pie Chart</vt:lpstr>
      <vt:lpstr>Radar Chart</vt:lpstr>
      <vt:lpstr>Chart Comparison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162</cp:revision>
  <cp:lastPrinted>1998-11-12T16:48:12Z</cp:lastPrinted>
  <dcterms:created xsi:type="dcterms:W3CDTF">1998-10-26T20:45:45Z</dcterms:created>
  <dcterms:modified xsi:type="dcterms:W3CDTF">2026-07-24T19:00:50Z</dcterms:modified>
</cp:coreProperties>
</file>