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71" r:id="rId3"/>
    <p:sldId id="258" r:id="rId4"/>
    <p:sldId id="260" r:id="rId5"/>
    <p:sldId id="259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A8F20-9C99-4364-AB16-287527D0BE97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4DDF7-88F5-477F-80B2-05C4BDEC0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188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44237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3160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135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887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805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64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9045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114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40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786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81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2577BB-2A5F-40C4-AD19-49FFE65A592A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02FBBD-AE7B-4F16-8E01-6EDCC127CF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28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"/>
            <a:ext cx="8529638" cy="2021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" y="3124200"/>
            <a:ext cx="874776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7807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762000"/>
            <a:ext cx="5857875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103634"/>
            <a:ext cx="2320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Analyze Phase</a:t>
            </a:r>
            <a:endParaRPr lang="en-US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198120" y="4724400"/>
            <a:ext cx="24090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Challenging the Existing Process – 20 Questions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2145992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611614"/>
            <a:ext cx="7772400" cy="522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103634"/>
            <a:ext cx="2298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Identify Phase</a:t>
            </a:r>
            <a:endParaRPr lang="en-US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7924" y="5987534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Designing the “To-Be” Process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34803906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90600"/>
            <a:ext cx="8701741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103634"/>
            <a:ext cx="2298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Identify Phase</a:t>
            </a:r>
            <a:endParaRPr lang="en-US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7924" y="5987534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Prediction – How Will the New Process Perform?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38900090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38" y="642094"/>
            <a:ext cx="4086027" cy="2253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5350" y="2926080"/>
            <a:ext cx="5715000" cy="3335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03634"/>
            <a:ext cx="229671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Execute Phase</a:t>
            </a:r>
            <a:endParaRPr lang="en-US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57924" y="6243935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Results – Reduction in NVA &amp; Overall Time</a:t>
            </a:r>
            <a:endParaRPr lang="en-US" sz="2400" b="1" i="1" dirty="0"/>
          </a:p>
        </p:txBody>
      </p:sp>
      <p:sp>
        <p:nvSpPr>
          <p:cNvPr id="6" name="Up Arrow 5"/>
          <p:cNvSpPr/>
          <p:nvPr/>
        </p:nvSpPr>
        <p:spPr>
          <a:xfrm rot="16516919">
            <a:off x="3991220" y="1373613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 rot="5400000">
            <a:off x="1677556" y="4465320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 rot="15786886">
            <a:off x="7671902" y="5029199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486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" y="838200"/>
            <a:ext cx="4145280" cy="462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5839" y="1295400"/>
            <a:ext cx="3980293" cy="3558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03634"/>
            <a:ext cx="38034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Execute &amp; Control Phase</a:t>
            </a:r>
            <a:endParaRPr lang="en-US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57924" y="5987534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Results – Overall Results</a:t>
            </a:r>
            <a:endParaRPr lang="en-US" sz="2400" b="1" i="1" dirty="0"/>
          </a:p>
        </p:txBody>
      </p:sp>
      <p:sp>
        <p:nvSpPr>
          <p:cNvPr id="6" name="Up Arrow 5"/>
          <p:cNvSpPr/>
          <p:nvPr/>
        </p:nvSpPr>
        <p:spPr>
          <a:xfrm rot="3387558">
            <a:off x="409224" y="4074415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Up Arrow 6"/>
          <p:cNvSpPr/>
          <p:nvPr/>
        </p:nvSpPr>
        <p:spPr>
          <a:xfrm>
            <a:off x="7162800" y="4186430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443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8" name="Rectangle 4"/>
          <p:cNvSpPr>
            <a:spLocks noChangeArrowheads="1"/>
          </p:cNvSpPr>
          <p:nvPr/>
        </p:nvSpPr>
        <p:spPr bwMode="auto">
          <a:xfrm>
            <a:off x="304800" y="2116138"/>
            <a:ext cx="1209675" cy="319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Launch The</a:t>
            </a:r>
          </a:p>
          <a:p>
            <a:pPr defTabSz="820738"/>
            <a:r>
              <a:rPr lang="en-US" altLang="ko-KR" sz="1200" b="1">
                <a:ea typeface="Batang" pitchFamily="18" charset="-127"/>
              </a:rPr>
              <a:t> Project</a:t>
            </a:r>
          </a:p>
          <a:p>
            <a:pPr defTabSz="820738"/>
            <a:r>
              <a:rPr lang="en-US" altLang="ko-KR" sz="1200" b="1">
                <a:ea typeface="Batang" pitchFamily="18" charset="-127"/>
              </a:rPr>
              <a:t>	</a:t>
            </a: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Define </a:t>
            </a:r>
          </a:p>
          <a:p>
            <a:pPr defTabSz="820738"/>
            <a:r>
              <a:rPr lang="en-US" altLang="ko-KR" sz="1200" b="1">
                <a:ea typeface="Batang" pitchFamily="18" charset="-127"/>
              </a:rPr>
              <a:t> Outcomes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Identify Stakeholders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Select Team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Determine Project </a:t>
            </a:r>
          </a:p>
          <a:p>
            <a:pPr defTabSz="820738"/>
            <a:r>
              <a:rPr lang="en-US" altLang="ko-KR" sz="1200" b="1">
                <a:ea typeface="Batang" pitchFamily="18" charset="-127"/>
              </a:rPr>
              <a:t>Approach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Create Project Plan</a:t>
            </a:r>
            <a:endParaRPr lang="en-US"/>
          </a:p>
        </p:txBody>
      </p:sp>
      <p:sp>
        <p:nvSpPr>
          <p:cNvPr id="441349" name="Rectangle 5"/>
          <p:cNvSpPr>
            <a:spLocks noChangeArrowheads="1"/>
          </p:cNvSpPr>
          <p:nvPr/>
        </p:nvSpPr>
        <p:spPr bwMode="auto">
          <a:xfrm>
            <a:off x="1447800" y="2116138"/>
            <a:ext cx="1524000" cy="355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Define The Current Process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Address “Low-Hanging Fruit”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Obtain Customer CTQ’s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Gather Initial Metrics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Determine Current </a:t>
            </a:r>
          </a:p>
          <a:p>
            <a:pPr defTabSz="820738"/>
            <a:r>
              <a:rPr lang="en-US" altLang="ko-KR" sz="1200" b="1">
                <a:ea typeface="Batang" pitchFamily="18" charset="-127"/>
              </a:rPr>
              <a:t>“Sigma”  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Stratify Data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Determine Initial Value Proposition</a:t>
            </a:r>
            <a:endParaRPr lang="en-US"/>
          </a:p>
        </p:txBody>
      </p:sp>
      <p:sp>
        <p:nvSpPr>
          <p:cNvPr id="441350" name="Rectangle 6"/>
          <p:cNvSpPr>
            <a:spLocks noChangeArrowheads="1"/>
          </p:cNvSpPr>
          <p:nvPr/>
        </p:nvSpPr>
        <p:spPr bwMode="auto">
          <a:xfrm>
            <a:off x="2895600" y="2116138"/>
            <a:ext cx="1155700" cy="2097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Develop Cause &amp; Effect Hypotheses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Gather Causal Data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Determine &amp; Validate Root Causes (X’s)</a:t>
            </a:r>
            <a:endParaRPr lang="en-US"/>
          </a:p>
        </p:txBody>
      </p:sp>
      <p:sp>
        <p:nvSpPr>
          <p:cNvPr id="441351" name="Rectangle 7"/>
          <p:cNvSpPr>
            <a:spLocks noChangeArrowheads="1"/>
          </p:cNvSpPr>
          <p:nvPr/>
        </p:nvSpPr>
        <p:spPr bwMode="auto">
          <a:xfrm>
            <a:off x="4340225" y="2116138"/>
            <a:ext cx="1374775" cy="264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Identify Breakthroughs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Select Practical Approaches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Design Future State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Predict New “Sigma” 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Perform C/B &amp; Risk Analysis</a:t>
            </a:r>
            <a:endParaRPr lang="en-US"/>
          </a:p>
        </p:txBody>
      </p:sp>
      <p:sp>
        <p:nvSpPr>
          <p:cNvPr id="441352" name="Rectangle 8"/>
          <p:cNvSpPr>
            <a:spLocks noChangeArrowheads="1"/>
          </p:cNvSpPr>
          <p:nvPr/>
        </p:nvSpPr>
        <p:spPr bwMode="auto">
          <a:xfrm>
            <a:off x="5916613" y="2116138"/>
            <a:ext cx="1398587" cy="302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Develop Control </a:t>
            </a:r>
          </a:p>
          <a:p>
            <a:pPr defTabSz="820738"/>
            <a:r>
              <a:rPr lang="en-US" altLang="ko-KR" sz="1200" b="1">
                <a:ea typeface="Batang" pitchFamily="18" charset="-127"/>
              </a:rPr>
              <a:t>Methods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Develop Dashboards and Scorecards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Train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Execute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Measure Results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Manage </a:t>
            </a:r>
          </a:p>
          <a:p>
            <a:pPr defTabSz="820738"/>
            <a:r>
              <a:rPr lang="en-US" altLang="ko-KR" sz="1200" b="1">
                <a:ea typeface="Batang" pitchFamily="18" charset="-127"/>
              </a:rPr>
              <a:t> Change</a:t>
            </a:r>
          </a:p>
          <a:p>
            <a:pPr defTabSz="820738"/>
            <a:endParaRPr lang="en-US"/>
          </a:p>
        </p:txBody>
      </p:sp>
      <p:sp>
        <p:nvSpPr>
          <p:cNvPr id="441353" name="Rectangle 9"/>
          <p:cNvSpPr>
            <a:spLocks noChangeArrowheads="1"/>
          </p:cNvSpPr>
          <p:nvPr/>
        </p:nvSpPr>
        <p:spPr bwMode="auto">
          <a:xfrm>
            <a:off x="7391400" y="2116138"/>
            <a:ext cx="1373188" cy="282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Report Dashboard and Scorecard Data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Create Feedback Loop &amp; Adjust Process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Identify Replication Opportunities</a:t>
            </a:r>
          </a:p>
          <a:p>
            <a:pPr defTabSz="820738"/>
            <a:endParaRPr lang="en-US" altLang="ko-KR" sz="1200" b="1">
              <a:ea typeface="Batang" pitchFamily="18" charset="-127"/>
            </a:endParaRPr>
          </a:p>
          <a:p>
            <a:pPr defTabSz="820738">
              <a:buSzPts val="1200"/>
              <a:buFont typeface="Arial" charset="0"/>
              <a:buNone/>
            </a:pPr>
            <a:r>
              <a:rPr lang="en-US" altLang="ko-KR" sz="1200" b="1">
                <a:ea typeface="Batang" pitchFamily="18" charset="-127"/>
              </a:rPr>
              <a:t>Develop Future Plans</a:t>
            </a:r>
            <a:endParaRPr lang="en-US"/>
          </a:p>
        </p:txBody>
      </p:sp>
      <p:sp>
        <p:nvSpPr>
          <p:cNvPr id="441354" name="AutoShape 10"/>
          <p:cNvSpPr>
            <a:spLocks noChangeArrowheads="1"/>
          </p:cNvSpPr>
          <p:nvPr/>
        </p:nvSpPr>
        <p:spPr bwMode="auto">
          <a:xfrm>
            <a:off x="304800" y="990600"/>
            <a:ext cx="1219200" cy="939800"/>
          </a:xfrm>
          <a:prstGeom prst="homePlate">
            <a:avLst>
              <a:gd name="adj" fmla="val 3243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Define</a:t>
            </a:r>
            <a:endParaRPr lang="en-US"/>
          </a:p>
        </p:txBody>
      </p:sp>
      <p:sp>
        <p:nvSpPr>
          <p:cNvPr id="441355" name="AutoShape 11"/>
          <p:cNvSpPr>
            <a:spLocks noChangeArrowheads="1"/>
          </p:cNvSpPr>
          <p:nvPr/>
        </p:nvSpPr>
        <p:spPr bwMode="auto">
          <a:xfrm>
            <a:off x="1339850" y="990600"/>
            <a:ext cx="1516063" cy="939800"/>
          </a:xfrm>
          <a:prstGeom prst="chevron">
            <a:avLst>
              <a:gd name="adj" fmla="val 2060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 Measure</a:t>
            </a:r>
            <a:endParaRPr lang="en-US"/>
          </a:p>
        </p:txBody>
      </p:sp>
      <p:sp>
        <p:nvSpPr>
          <p:cNvPr id="441356" name="AutoShape 12"/>
          <p:cNvSpPr>
            <a:spLocks noChangeArrowheads="1"/>
          </p:cNvSpPr>
          <p:nvPr/>
        </p:nvSpPr>
        <p:spPr bwMode="auto">
          <a:xfrm>
            <a:off x="2743200" y="990600"/>
            <a:ext cx="1676400" cy="939800"/>
          </a:xfrm>
          <a:prstGeom prst="chevron">
            <a:avLst>
              <a:gd name="adj" fmla="val 2415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Analyze</a:t>
            </a:r>
            <a:endParaRPr lang="en-US"/>
          </a:p>
        </p:txBody>
      </p:sp>
      <p:sp>
        <p:nvSpPr>
          <p:cNvPr id="441357" name="AutoShape 13"/>
          <p:cNvSpPr>
            <a:spLocks noChangeArrowheads="1"/>
          </p:cNvSpPr>
          <p:nvPr/>
        </p:nvSpPr>
        <p:spPr bwMode="auto">
          <a:xfrm>
            <a:off x="4270375" y="990600"/>
            <a:ext cx="1520825" cy="939800"/>
          </a:xfrm>
          <a:prstGeom prst="chevron">
            <a:avLst>
              <a:gd name="adj" fmla="val 2533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   Identify</a:t>
            </a:r>
            <a:endParaRPr lang="en-US"/>
          </a:p>
        </p:txBody>
      </p:sp>
      <p:sp>
        <p:nvSpPr>
          <p:cNvPr id="441358" name="AutoShape 14"/>
          <p:cNvSpPr>
            <a:spLocks noChangeArrowheads="1"/>
          </p:cNvSpPr>
          <p:nvPr/>
        </p:nvSpPr>
        <p:spPr bwMode="auto">
          <a:xfrm>
            <a:off x="5599113" y="990600"/>
            <a:ext cx="2020887" cy="939800"/>
          </a:xfrm>
          <a:prstGeom prst="chevron">
            <a:avLst>
              <a:gd name="adj" fmla="val 298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 Execute</a:t>
            </a:r>
            <a:endParaRPr lang="en-US"/>
          </a:p>
        </p:txBody>
      </p:sp>
      <p:sp>
        <p:nvSpPr>
          <p:cNvPr id="441359" name="AutoShape 15"/>
          <p:cNvSpPr>
            <a:spLocks noChangeArrowheads="1"/>
          </p:cNvSpPr>
          <p:nvPr/>
        </p:nvSpPr>
        <p:spPr bwMode="auto">
          <a:xfrm>
            <a:off x="7391400" y="990600"/>
            <a:ext cx="1524000" cy="939800"/>
          </a:xfrm>
          <a:prstGeom prst="chevron">
            <a:avLst>
              <a:gd name="adj" fmla="val 3006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algn="ctr" defTabSz="820738"/>
            <a:r>
              <a:rPr lang="en-US" altLang="ko-KR" sz="2000">
                <a:solidFill>
                  <a:srgbClr val="FFFF00"/>
                </a:solidFill>
                <a:ea typeface="Batang" pitchFamily="18" charset="-127"/>
              </a:rPr>
              <a:t>     Control</a:t>
            </a:r>
            <a:endParaRPr lang="en-US"/>
          </a:p>
        </p:txBody>
      </p:sp>
      <p:sp>
        <p:nvSpPr>
          <p:cNvPr id="441360" name="Rectangle 16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en-US" sz="2800" b="1" i="1" dirty="0"/>
              <a:t>DMAIEC Improvement Process</a:t>
            </a:r>
          </a:p>
        </p:txBody>
      </p:sp>
    </p:spTree>
    <p:extLst>
      <p:ext uri="{BB962C8B-B14F-4D97-AF65-F5344CB8AC3E}">
        <p14:creationId xmlns:p14="http://schemas.microsoft.com/office/powerpoint/2010/main" val="1669476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1" y="1106327"/>
            <a:ext cx="8931729" cy="3670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03634"/>
            <a:ext cx="21312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Define Phase</a:t>
            </a:r>
            <a:endParaRPr lang="en-US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57924" y="5987534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Selecting the Theme – Problems with Patient’s Delivery Time</a:t>
            </a:r>
            <a:endParaRPr lang="en-US" sz="2400" b="1" i="1" dirty="0"/>
          </a:p>
        </p:txBody>
      </p:sp>
      <p:sp>
        <p:nvSpPr>
          <p:cNvPr id="6" name="Up Arrow 5"/>
          <p:cNvSpPr/>
          <p:nvPr/>
        </p:nvSpPr>
        <p:spPr>
          <a:xfrm>
            <a:off x="1600200" y="4495800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15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6" y="642094"/>
            <a:ext cx="901749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103634"/>
            <a:ext cx="21312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Define Phase</a:t>
            </a:r>
            <a:endParaRPr lang="en-US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7924" y="5987534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Selecting the Theme – Problems with Patient’s Delivery Time</a:t>
            </a:r>
            <a:endParaRPr lang="en-US" sz="2400" b="1" i="1" dirty="0"/>
          </a:p>
        </p:txBody>
      </p:sp>
      <p:sp>
        <p:nvSpPr>
          <p:cNvPr id="2" name="Rounded Rectangle 1"/>
          <p:cNvSpPr/>
          <p:nvPr/>
        </p:nvSpPr>
        <p:spPr>
          <a:xfrm>
            <a:off x="8153400" y="3962400"/>
            <a:ext cx="803656" cy="342900"/>
          </a:xfrm>
          <a:prstGeom prst="round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 rot="1739875">
            <a:off x="7598376" y="4432124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188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447800"/>
            <a:ext cx="9090839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103634"/>
            <a:ext cx="21312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Define Phase</a:t>
            </a:r>
            <a:endParaRPr lang="en-US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7924" y="5987534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The Team – And How They Worked the Project</a:t>
            </a:r>
            <a:endParaRPr lang="en-US" sz="2400" b="1" i="1" dirty="0"/>
          </a:p>
        </p:txBody>
      </p:sp>
      <p:sp>
        <p:nvSpPr>
          <p:cNvPr id="5" name="Up Arrow 4"/>
          <p:cNvSpPr/>
          <p:nvPr/>
        </p:nvSpPr>
        <p:spPr>
          <a:xfrm rot="989464">
            <a:off x="2857358" y="2756018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Up Arrow 5"/>
          <p:cNvSpPr/>
          <p:nvPr/>
        </p:nvSpPr>
        <p:spPr>
          <a:xfrm rot="1323085">
            <a:off x="6773264" y="2756017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12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9810"/>
            <a:ext cx="3314700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447800"/>
            <a:ext cx="571500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03634"/>
            <a:ext cx="2465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Measure Phase</a:t>
            </a:r>
            <a:endParaRPr lang="en-US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57924" y="5987534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Measure – Types of Patients in SICU</a:t>
            </a:r>
            <a:endParaRPr lang="en-US" sz="2400" b="1" i="1" dirty="0"/>
          </a:p>
        </p:txBody>
      </p:sp>
      <p:sp>
        <p:nvSpPr>
          <p:cNvPr id="6" name="Up Arrow 5"/>
          <p:cNvSpPr/>
          <p:nvPr/>
        </p:nvSpPr>
        <p:spPr>
          <a:xfrm>
            <a:off x="272008" y="4038600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802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87630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541" y="2401614"/>
            <a:ext cx="2724150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775" y="2425426"/>
            <a:ext cx="207645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044" y="2286000"/>
            <a:ext cx="263842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8600" y="103634"/>
            <a:ext cx="24657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Measure Phase</a:t>
            </a:r>
            <a:endParaRPr lang="en-US" sz="2800" b="1" i="1" dirty="0"/>
          </a:p>
        </p:txBody>
      </p:sp>
      <p:sp>
        <p:nvSpPr>
          <p:cNvPr id="7" name="TextBox 6"/>
          <p:cNvSpPr txBox="1"/>
          <p:nvPr/>
        </p:nvSpPr>
        <p:spPr>
          <a:xfrm>
            <a:off x="257924" y="6167735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Measure – Studying Delays, Stratification</a:t>
            </a:r>
            <a:endParaRPr lang="en-US" sz="2400" b="1" i="1" dirty="0"/>
          </a:p>
        </p:txBody>
      </p:sp>
      <p:sp>
        <p:nvSpPr>
          <p:cNvPr id="8" name="Up Arrow 7"/>
          <p:cNvSpPr/>
          <p:nvPr/>
        </p:nvSpPr>
        <p:spPr>
          <a:xfrm rot="18342601">
            <a:off x="7942608" y="5180968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100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942975"/>
            <a:ext cx="8677275" cy="497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103634"/>
            <a:ext cx="2320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Analyze Phase</a:t>
            </a:r>
            <a:endParaRPr lang="en-US" sz="2800" b="1" i="1" dirty="0"/>
          </a:p>
        </p:txBody>
      </p:sp>
      <p:sp>
        <p:nvSpPr>
          <p:cNvPr id="4" name="TextBox 3"/>
          <p:cNvSpPr txBox="1"/>
          <p:nvPr/>
        </p:nvSpPr>
        <p:spPr>
          <a:xfrm>
            <a:off x="257924" y="5987534"/>
            <a:ext cx="8657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Cause &amp; Effect – Why are there Delays in Transferring Patients?</a:t>
            </a:r>
            <a:endParaRPr lang="en-US" sz="2400" b="1" i="1" dirty="0"/>
          </a:p>
        </p:txBody>
      </p:sp>
    </p:spTree>
    <p:extLst>
      <p:ext uri="{BB962C8B-B14F-4D97-AF65-F5344CB8AC3E}">
        <p14:creationId xmlns:p14="http://schemas.microsoft.com/office/powerpoint/2010/main" val="1660694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37528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0" y="152400"/>
            <a:ext cx="4843999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03634"/>
            <a:ext cx="23208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i="1" dirty="0" smtClean="0"/>
              <a:t>Analyze Phase</a:t>
            </a:r>
            <a:endParaRPr lang="en-US" sz="2800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13360" y="5105400"/>
            <a:ext cx="37044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/>
              <a:t>Analyzing – Layout Problems &amp; Time to Complete Process Steps (VA/NVA)</a:t>
            </a:r>
            <a:endParaRPr lang="en-US" sz="2400" b="1" i="1" dirty="0"/>
          </a:p>
        </p:txBody>
      </p:sp>
      <p:sp>
        <p:nvSpPr>
          <p:cNvPr id="6" name="Up Arrow 5"/>
          <p:cNvSpPr/>
          <p:nvPr/>
        </p:nvSpPr>
        <p:spPr>
          <a:xfrm rot="19340674">
            <a:off x="2760262" y="3184816"/>
            <a:ext cx="759689" cy="914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7378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234</Words>
  <Application>Microsoft Office PowerPoint</Application>
  <PresentationFormat>On-screen Show (4:3)</PresentationFormat>
  <Paragraphs>93</Paragraphs>
  <Slides>14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DMAIEC Improvement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Reduction of Transfer Duration</dc:title>
  <dc:creator>John</dc:creator>
  <cp:lastModifiedBy>John</cp:lastModifiedBy>
  <cp:revision>3</cp:revision>
  <dcterms:created xsi:type="dcterms:W3CDTF">2013-11-13T11:44:57Z</dcterms:created>
  <dcterms:modified xsi:type="dcterms:W3CDTF">2013-11-13T12:09:03Z</dcterms:modified>
</cp:coreProperties>
</file>