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1"/>
  </p:notesMasterIdLst>
  <p:handoutMasterIdLst>
    <p:handoutMasterId r:id="rId22"/>
  </p:handoutMasterIdLst>
  <p:sldIdLst>
    <p:sldId id="289" r:id="rId2"/>
    <p:sldId id="290" r:id="rId3"/>
    <p:sldId id="268" r:id="rId4"/>
    <p:sldId id="269" r:id="rId5"/>
    <p:sldId id="270" r:id="rId6"/>
    <p:sldId id="271" r:id="rId7"/>
    <p:sldId id="291" r:id="rId8"/>
    <p:sldId id="292" r:id="rId9"/>
    <p:sldId id="293" r:id="rId10"/>
    <p:sldId id="294" r:id="rId11"/>
    <p:sldId id="276" r:id="rId12"/>
    <p:sldId id="277" r:id="rId13"/>
    <p:sldId id="296" r:id="rId14"/>
    <p:sldId id="284" r:id="rId15"/>
    <p:sldId id="286" r:id="rId16"/>
    <p:sldId id="287" r:id="rId17"/>
    <p:sldId id="295" r:id="rId18"/>
    <p:sldId id="273" r:id="rId19"/>
    <p:sldId id="288" r:id="rId20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0">
          <p15:clr>
            <a:srgbClr val="A4A3A4"/>
          </p15:clr>
        </p15:guide>
        <p15:guide id="2" pos="3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EA70"/>
    <a:srgbClr val="DDDDD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32787"/>
    <p:restoredTop sz="86992" autoAdjust="0"/>
  </p:normalViewPr>
  <p:slideViewPr>
    <p:cSldViewPr>
      <p:cViewPr varScale="1">
        <p:scale>
          <a:sx n="93" d="100"/>
          <a:sy n="93" d="100"/>
        </p:scale>
        <p:origin x="2736" y="72"/>
      </p:cViewPr>
      <p:guideLst>
        <p:guide orient="horz" pos="480"/>
        <p:guide pos="336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562"/>
    </p:cViewPr>
  </p:sorterViewPr>
  <p:notesViewPr>
    <p:cSldViewPr>
      <p:cViewPr>
        <p:scale>
          <a:sx n="50" d="100"/>
          <a:sy n="50" d="100"/>
        </p:scale>
        <p:origin x="-1788" y="-234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14.xml"/><Relationship Id="rId2" Type="http://schemas.openxmlformats.org/officeDocument/2006/relationships/slide" Target="slides/slide12.xml"/><Relationship Id="rId1" Type="http://schemas.openxmlformats.org/officeDocument/2006/relationships/slide" Target="slides/slide10.xml"/><Relationship Id="rId5" Type="http://schemas.openxmlformats.org/officeDocument/2006/relationships/slide" Target="slides/slide17.xml"/><Relationship Id="rId4" Type="http://schemas.openxmlformats.org/officeDocument/2006/relationships/slide" Target="slides/slide1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026">
            <a:extLst>
              <a:ext uri="{FF2B5EF4-FFF2-40B4-BE49-F238E27FC236}">
                <a16:creationId xmlns:a16="http://schemas.microsoft.com/office/drawing/2014/main" id="{FE141DBC-39BD-5221-E299-E9CA9EB237A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5843" name="Rectangle 1027">
            <a:extLst>
              <a:ext uri="{FF2B5EF4-FFF2-40B4-BE49-F238E27FC236}">
                <a16:creationId xmlns:a16="http://schemas.microsoft.com/office/drawing/2014/main" id="{C5F17A42-1385-6242-0C93-A15DE7BF2A2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35844" name="Rectangle 1028">
            <a:extLst>
              <a:ext uri="{FF2B5EF4-FFF2-40B4-BE49-F238E27FC236}">
                <a16:creationId xmlns:a16="http://schemas.microsoft.com/office/drawing/2014/main" id="{81AECF46-3C41-6242-EC55-05647DA4A45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4" rIns="91429" bIns="45714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5845" name="Rectangle 1029">
            <a:extLst>
              <a:ext uri="{FF2B5EF4-FFF2-40B4-BE49-F238E27FC236}">
                <a16:creationId xmlns:a16="http://schemas.microsoft.com/office/drawing/2014/main" id="{E81DD236-8C15-49EF-33FE-E46517200E7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4" rIns="91429" bIns="4571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273F696-8A47-43C1-8DBA-7AE59116964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99C8AAC9-919C-3CCC-5E78-766CE438DDD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6A4B799F-7D31-E781-3520-3776FA4767F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8DF2A2F4-6475-4361-5E69-096CC8E9B1DB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06488" y="698500"/>
            <a:ext cx="4646612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>
            <a:extLst>
              <a:ext uri="{FF2B5EF4-FFF2-40B4-BE49-F238E27FC236}">
                <a16:creationId xmlns:a16="http://schemas.microsoft.com/office/drawing/2014/main" id="{E529F9F9-159C-1CAB-A35D-53B4E28DEEE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029200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4" rIns="91429" bIns="457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126" name="Rectangle 6">
            <a:extLst>
              <a:ext uri="{FF2B5EF4-FFF2-40B4-BE49-F238E27FC236}">
                <a16:creationId xmlns:a16="http://schemas.microsoft.com/office/drawing/2014/main" id="{8108B916-9B56-FAED-11B5-9EC2E1A6FD8B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4" rIns="91429" bIns="45714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127" name="Rectangle 7">
            <a:extLst>
              <a:ext uri="{FF2B5EF4-FFF2-40B4-BE49-F238E27FC236}">
                <a16:creationId xmlns:a16="http://schemas.microsoft.com/office/drawing/2014/main" id="{9039DB3E-BC6C-B0FC-2604-E9CC044B21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4" rIns="91429" bIns="4571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9C329EB-FE66-4B2E-889C-E71E05B3F92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FDE8DE42-D9EB-E9ED-9222-A46C571BD75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673871-D266-4A0F-99F6-3CD8C41CC811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79874" name="Rectangle 2">
            <a:extLst>
              <a:ext uri="{FF2B5EF4-FFF2-40B4-BE49-F238E27FC236}">
                <a16:creationId xmlns:a16="http://schemas.microsoft.com/office/drawing/2014/main" id="{30A1522C-BFBF-C780-BF1A-0ADE03F584A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06488" y="698500"/>
            <a:ext cx="4646612" cy="3484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>
            <a:extLst>
              <a:ext uri="{FF2B5EF4-FFF2-40B4-BE49-F238E27FC236}">
                <a16:creationId xmlns:a16="http://schemas.microsoft.com/office/drawing/2014/main" id="{336B371C-F669-949C-015E-4A9599A48E7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1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29" tIns="45714" rIns="91429" bIns="45714"/>
          <a:lstStyle/>
          <a:p>
            <a:endParaRPr lang="en-US" altLang="en-US" sz="14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21474C3F-AAE8-96FD-EF4A-CB2AB3857D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186C0A-1A5A-4B6B-9680-965DC7B639FB}" type="slidenum">
              <a:rPr lang="en-US" altLang="en-US"/>
              <a:pPr/>
              <a:t>11</a:t>
            </a:fld>
            <a:endParaRPr lang="en-US" altLang="en-US"/>
          </a:p>
        </p:txBody>
      </p:sp>
      <p:sp>
        <p:nvSpPr>
          <p:cNvPr id="52226" name="Rectangle 2">
            <a:extLst>
              <a:ext uri="{FF2B5EF4-FFF2-40B4-BE49-F238E27FC236}">
                <a16:creationId xmlns:a16="http://schemas.microsoft.com/office/drawing/2014/main" id="{4DD4BA3C-CA0F-CD90-B2CA-8478D8F01EF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06488" y="698500"/>
            <a:ext cx="4646612" cy="3484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02374978-FEFC-2C13-88B4-A9C073BDEE0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1041400" y="4416425"/>
            <a:ext cx="5030788" cy="4181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7316" tIns="43658" rIns="87316" bIns="43658"/>
          <a:lstStyle/>
          <a:p>
            <a:endParaRPr lang="en-US" altLang="en-US" sz="14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90AED2BA-98C5-47AB-5539-1CB1E7AAC97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A67930C-F50C-49CD-BC65-6A8B2422F641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54274" name="Rectangle 2">
            <a:extLst>
              <a:ext uri="{FF2B5EF4-FFF2-40B4-BE49-F238E27FC236}">
                <a16:creationId xmlns:a16="http://schemas.microsoft.com/office/drawing/2014/main" id="{D87B9869-893A-68C2-042A-5065A9537A4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06488" y="698500"/>
            <a:ext cx="4646612" cy="3484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3E52A703-DB59-C1A9-8B84-C777CD1EEBC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416425"/>
            <a:ext cx="5157788" cy="44370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7316" tIns="43658" rIns="87316" bIns="43658"/>
          <a:lstStyle/>
          <a:p>
            <a:endParaRPr lang="en-US" altLang="en-US" sz="14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56DE183F-B7DA-1ED0-5463-13392D11B59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8C838A-FF02-4245-90FF-5007C666871B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92162" name="Rectangle 2">
            <a:extLst>
              <a:ext uri="{FF2B5EF4-FFF2-40B4-BE49-F238E27FC236}">
                <a16:creationId xmlns:a16="http://schemas.microsoft.com/office/drawing/2014/main" id="{72C86EC5-DDDD-C1AB-7509-C839E0BD245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06488" y="698500"/>
            <a:ext cx="4646612" cy="3484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Rectangle 3">
            <a:extLst>
              <a:ext uri="{FF2B5EF4-FFF2-40B4-BE49-F238E27FC236}">
                <a16:creationId xmlns:a16="http://schemas.microsoft.com/office/drawing/2014/main" id="{0F7B0EBE-F0DC-A008-1B2E-71EA765D32B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1475"/>
          </a:xfrm>
          <a:prstGeom prst="rect">
            <a:avLst/>
          </a:prstGeo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/>
          <a:lstStyle/>
          <a:p>
            <a:endParaRPr lang="en-US" altLang="en-US" sz="14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53C118CE-DA8B-3992-E4FA-F0381964B3C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0C8DACF-E532-42B5-BEA4-A1E4D4B9639D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68610" name="Rectangle 2">
            <a:extLst>
              <a:ext uri="{FF2B5EF4-FFF2-40B4-BE49-F238E27FC236}">
                <a16:creationId xmlns:a16="http://schemas.microsoft.com/office/drawing/2014/main" id="{1EB34BF4-0C0C-BA85-3A01-4585A3E1706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06488" y="698500"/>
            <a:ext cx="4646612" cy="3484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Rectangle 3">
            <a:extLst>
              <a:ext uri="{FF2B5EF4-FFF2-40B4-BE49-F238E27FC236}">
                <a16:creationId xmlns:a16="http://schemas.microsoft.com/office/drawing/2014/main" id="{DC2B2473-E253-FDFB-5014-1166FE098EA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81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7316" tIns="43658" rIns="87316" bIns="43658"/>
          <a:lstStyle/>
          <a:p>
            <a:r>
              <a:rPr lang="en-US" altLang="en-US" sz="1100"/>
              <a:t> 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57A2C0B0-FCEB-CE03-D2B5-B352BB92D5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96DCFA-3EDF-4627-90BA-F7B40CF15E90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72706" name="Rectangle 2">
            <a:extLst>
              <a:ext uri="{FF2B5EF4-FFF2-40B4-BE49-F238E27FC236}">
                <a16:creationId xmlns:a16="http://schemas.microsoft.com/office/drawing/2014/main" id="{BB463BB6-3FB3-2E5E-FE8E-86F0D7920FA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06488" y="698500"/>
            <a:ext cx="4646612" cy="3484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Rectangle 3">
            <a:extLst>
              <a:ext uri="{FF2B5EF4-FFF2-40B4-BE49-F238E27FC236}">
                <a16:creationId xmlns:a16="http://schemas.microsoft.com/office/drawing/2014/main" id="{7B3BF031-0312-D11C-F44A-93D72EEB02D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1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7316" tIns="43658" rIns="87316" bIns="43658"/>
          <a:lstStyle/>
          <a:p>
            <a:pPr marL="228600" indent="-228600"/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8548A04F-1DF1-EDB9-454D-56E0FE64A4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09F092A-5E49-410C-9297-47F1B5FE0EB6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74754" name="Rectangle 2">
            <a:extLst>
              <a:ext uri="{FF2B5EF4-FFF2-40B4-BE49-F238E27FC236}">
                <a16:creationId xmlns:a16="http://schemas.microsoft.com/office/drawing/2014/main" id="{75D357DE-DB6F-0A46-D2E6-2A9E308D277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06488" y="698500"/>
            <a:ext cx="4646612" cy="3484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5" name="Rectangle 3">
            <a:extLst>
              <a:ext uri="{FF2B5EF4-FFF2-40B4-BE49-F238E27FC236}">
                <a16:creationId xmlns:a16="http://schemas.microsoft.com/office/drawing/2014/main" id="{30964C3A-FA8F-24CE-A266-FDDF74F13BC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1041400" y="4416425"/>
            <a:ext cx="5030788" cy="4181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7316" tIns="43658" rIns="87316" bIns="43658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C2870C3E-AB94-6875-FDA8-845B253002D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37354E-547E-42E1-A6E8-6AFB5BBD9630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90114" name="Rectangle 2">
            <a:extLst>
              <a:ext uri="{FF2B5EF4-FFF2-40B4-BE49-F238E27FC236}">
                <a16:creationId xmlns:a16="http://schemas.microsoft.com/office/drawing/2014/main" id="{1E6B0432-0919-F384-F678-F64D7D06759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06488" y="698500"/>
            <a:ext cx="4646612" cy="3484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5" name="Rectangle 3">
            <a:extLst>
              <a:ext uri="{FF2B5EF4-FFF2-40B4-BE49-F238E27FC236}">
                <a16:creationId xmlns:a16="http://schemas.microsoft.com/office/drawing/2014/main" id="{69B90A19-FAF0-BD92-56C5-55C5EC23E49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416425"/>
            <a:ext cx="5029200" cy="44227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29" tIns="45714" rIns="91429" bIns="45714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1FE59ED5-90E7-24AB-CC6D-F7BFB5D7CC3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2B8D3F-32E5-4BD7-A826-D396AE078B77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E39F14B9-2406-AFF8-C865-61B0B809752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222375" y="465138"/>
            <a:ext cx="4198938" cy="31496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3432E5BF-5168-CDD9-0FA7-66C7A1C31373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762000" y="3983038"/>
            <a:ext cx="5453063" cy="3616325"/>
          </a:xfrm>
          <a:prstGeom prst="rect">
            <a:avLst/>
          </a:prstGeo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D7969217-D72F-E9EE-A469-52499CFF7B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989FCC-0A8F-4A09-BD4A-47698E1D8A54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76802" name="Rectangle 2">
            <a:extLst>
              <a:ext uri="{FF2B5EF4-FFF2-40B4-BE49-F238E27FC236}">
                <a16:creationId xmlns:a16="http://schemas.microsoft.com/office/drawing/2014/main" id="{42611071-1511-0F3E-E847-8946033AAC0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06488" y="698500"/>
            <a:ext cx="4646612" cy="3484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Rectangle 3">
            <a:extLst>
              <a:ext uri="{FF2B5EF4-FFF2-40B4-BE49-F238E27FC236}">
                <a16:creationId xmlns:a16="http://schemas.microsoft.com/office/drawing/2014/main" id="{9009905A-8631-FC2F-0010-F91640EBF68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14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87316" tIns="43658" rIns="87316" bIns="43658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630FF06F-D25B-3041-42D8-C1FBEAB53F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A07CC5-45B5-43E8-9510-94585D102AB6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23554" name="Rectangle 2">
            <a:extLst>
              <a:ext uri="{FF2B5EF4-FFF2-40B4-BE49-F238E27FC236}">
                <a16:creationId xmlns:a16="http://schemas.microsoft.com/office/drawing/2014/main" id="{04A48452-A904-11EB-1E81-CA48BEE8C96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249363" y="465138"/>
            <a:ext cx="4002087" cy="30019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716D79AC-A11E-1F60-1E03-437C1988713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381000" y="4130675"/>
            <a:ext cx="6096000" cy="3984625"/>
          </a:xfrm>
          <a:prstGeom prst="rect">
            <a:avLst/>
          </a:prstGeo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/>
          <a:lstStyle/>
          <a:p>
            <a:pPr lvl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70FC2957-EA82-593A-A363-EC1EAFECAFA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5956F87-95C7-47C2-847C-91944058CC6C}" type="slidenum">
              <a:rPr lang="en-US" altLang="en-US"/>
              <a:pPr/>
              <a:t>4</a:t>
            </a:fld>
            <a:endParaRPr lang="en-US" altLang="en-US"/>
          </a:p>
        </p:txBody>
      </p:sp>
      <p:sp>
        <p:nvSpPr>
          <p:cNvPr id="25602" name="Rectangle 2">
            <a:extLst>
              <a:ext uri="{FF2B5EF4-FFF2-40B4-BE49-F238E27FC236}">
                <a16:creationId xmlns:a16="http://schemas.microsoft.com/office/drawing/2014/main" id="{8832678A-5544-9F85-519D-13D30D2A74B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411288" y="465138"/>
            <a:ext cx="3608387" cy="27066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7893F726-AA49-B821-DEDF-AD77766AC97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762000" y="3687763"/>
            <a:ext cx="5738813" cy="4945062"/>
          </a:xfrm>
          <a:prstGeom prst="rect">
            <a:avLst/>
          </a:prstGeo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AA9207B8-E53F-6BFE-E8F6-5721C84A03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45582D-3C48-4059-8B56-807B29E2BA66}" type="slidenum">
              <a:rPr lang="en-US" altLang="en-US"/>
              <a:pPr/>
              <a:t>5</a:t>
            </a:fld>
            <a:endParaRPr lang="en-US" altLang="en-US"/>
          </a:p>
        </p:txBody>
      </p:sp>
      <p:sp>
        <p:nvSpPr>
          <p:cNvPr id="27650" name="Rectangle 2">
            <a:extLst>
              <a:ext uri="{FF2B5EF4-FFF2-40B4-BE49-F238E27FC236}">
                <a16:creationId xmlns:a16="http://schemas.microsoft.com/office/drawing/2014/main" id="{1BA24689-893F-4625-8DA1-61AB97BB63C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530350" y="465138"/>
            <a:ext cx="3511550" cy="26336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D21200A5-1187-F7D7-D1F3-04EDAB83D0A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381000" y="3244850"/>
            <a:ext cx="6096000" cy="5756275"/>
          </a:xfrm>
          <a:prstGeom prst="rect">
            <a:avLst/>
          </a:prstGeo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/>
          <a:lstStyle/>
          <a:p>
            <a:pPr>
              <a:buFontTx/>
              <a:buChar char="•"/>
            </a:pPr>
            <a:endParaRPr lang="en-US" altLang="en-US" sz="11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ED7BE358-C1FD-BB49-6FD3-CCB9EEB7C23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73F772-F2E2-49A3-8AC4-ED6088A7BBCD}" type="slidenum">
              <a:rPr lang="en-US" altLang="en-US"/>
              <a:pPr/>
              <a:t>6</a:t>
            </a:fld>
            <a:endParaRPr lang="en-US" altLang="en-US"/>
          </a:p>
        </p:txBody>
      </p:sp>
      <p:sp>
        <p:nvSpPr>
          <p:cNvPr id="29698" name="Rectangle 2">
            <a:extLst>
              <a:ext uri="{FF2B5EF4-FFF2-40B4-BE49-F238E27FC236}">
                <a16:creationId xmlns:a16="http://schemas.microsoft.com/office/drawing/2014/main" id="{301B05FE-FA2F-82C1-7334-714DEC13E1D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663700" y="295275"/>
            <a:ext cx="3246438" cy="24352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DB6D91F8-ABDB-34DA-04FB-A99F2E417D3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547688" y="2801938"/>
            <a:ext cx="6096000" cy="6421437"/>
          </a:xfrm>
          <a:prstGeom prst="rect">
            <a:avLst/>
          </a:prstGeo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/>
          <a:lstStyle/>
          <a:p>
            <a:endParaRPr lang="en-US" altLang="en-US" sz="11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DC2C8D5E-61CA-37BC-2260-F5F0040512E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3AC506-72A6-4ED7-BDCA-21E244E18901}" type="slidenum">
              <a:rPr lang="en-US" altLang="en-US"/>
              <a:pPr/>
              <a:t>7</a:t>
            </a:fld>
            <a:endParaRPr lang="en-US" altLang="en-US"/>
          </a:p>
        </p:txBody>
      </p:sp>
      <p:sp>
        <p:nvSpPr>
          <p:cNvPr id="81922" name="Rectangle 2">
            <a:extLst>
              <a:ext uri="{FF2B5EF4-FFF2-40B4-BE49-F238E27FC236}">
                <a16:creationId xmlns:a16="http://schemas.microsoft.com/office/drawing/2014/main" id="{F658D4C3-68BF-4647-8491-62846FF3A17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06488" y="698500"/>
            <a:ext cx="4646612" cy="3484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3" name="Rectangle 3">
            <a:extLst>
              <a:ext uri="{FF2B5EF4-FFF2-40B4-BE49-F238E27FC236}">
                <a16:creationId xmlns:a16="http://schemas.microsoft.com/office/drawing/2014/main" id="{4F53AA5F-E8A8-ACA9-3FDA-01E6B5A17FA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1475"/>
          </a:xfrm>
          <a:prstGeom prst="rect">
            <a:avLst/>
          </a:prstGeo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4285BBC8-E797-AAD4-1C6E-6199B91D05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5426DE-3451-4FC1-B3B8-902F0600DD18}" type="slidenum">
              <a:rPr lang="en-US" altLang="en-US"/>
              <a:pPr/>
              <a:t>8</a:t>
            </a:fld>
            <a:endParaRPr lang="en-US" altLang="en-US"/>
          </a:p>
        </p:txBody>
      </p:sp>
      <p:sp>
        <p:nvSpPr>
          <p:cNvPr id="83970" name="Rectangle 2">
            <a:extLst>
              <a:ext uri="{FF2B5EF4-FFF2-40B4-BE49-F238E27FC236}">
                <a16:creationId xmlns:a16="http://schemas.microsoft.com/office/drawing/2014/main" id="{3F0A9EA2-0A66-1391-BA32-5AB2B2E5362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06488" y="698500"/>
            <a:ext cx="4646612" cy="3484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Rectangle 3">
            <a:extLst>
              <a:ext uri="{FF2B5EF4-FFF2-40B4-BE49-F238E27FC236}">
                <a16:creationId xmlns:a16="http://schemas.microsoft.com/office/drawing/2014/main" id="{56F2DD68-1E72-3FB4-4AB9-94ECF96D382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1475"/>
          </a:xfrm>
          <a:prstGeom prst="rect">
            <a:avLst/>
          </a:prstGeo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/>
          <a:lstStyle/>
          <a:p>
            <a:endParaRPr lang="en-US" altLang="en-US" sz="14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FC76F80A-CBEB-7BF4-B24F-FF3BA1293C2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8798D60-4117-4FEC-9F40-6272C36415BC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86018" name="Rectangle 1026">
            <a:extLst>
              <a:ext uri="{FF2B5EF4-FFF2-40B4-BE49-F238E27FC236}">
                <a16:creationId xmlns:a16="http://schemas.microsoft.com/office/drawing/2014/main" id="{1F35B9B4-CCA3-6A21-40B0-953F8A4FBD9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06488" y="698500"/>
            <a:ext cx="4646612" cy="3484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Rectangle 1027">
            <a:extLst>
              <a:ext uri="{FF2B5EF4-FFF2-40B4-BE49-F238E27FC236}">
                <a16:creationId xmlns:a16="http://schemas.microsoft.com/office/drawing/2014/main" id="{800C0BA1-6F24-0E91-1C7B-B659B27B227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1475"/>
          </a:xfrm>
          <a:prstGeom prst="rect">
            <a:avLst/>
          </a:prstGeo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/>
          <a:lstStyle/>
          <a:p>
            <a:endParaRPr lang="en-US" altLang="en-US" sz="14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C67F1FF5-CFB6-4375-89C9-45AB8A4B15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FDEC278-E1CB-4EA8-8969-D6B26C527739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88066" name="Rectangle 2">
            <a:extLst>
              <a:ext uri="{FF2B5EF4-FFF2-40B4-BE49-F238E27FC236}">
                <a16:creationId xmlns:a16="http://schemas.microsoft.com/office/drawing/2014/main" id="{6C71131D-171E-4B37-2D94-38279785762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106488" y="698500"/>
            <a:ext cx="4646612" cy="34845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7" name="Rectangle 3">
            <a:extLst>
              <a:ext uri="{FF2B5EF4-FFF2-40B4-BE49-F238E27FC236}">
                <a16:creationId xmlns:a16="http://schemas.microsoft.com/office/drawing/2014/main" id="{E7A4E60A-2B18-4201-B1C0-41FF228481A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1475"/>
          </a:xfrm>
          <a:prstGeom prst="rect">
            <a:avLst/>
          </a:prstGeom>
          <a:solidFill>
            <a:srgbClr val="FFFFFF"/>
          </a:solidFill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9" tIns="45714" rIns="91429" bIns="45714"/>
          <a:lstStyle/>
          <a:p>
            <a:pPr>
              <a:buFontTx/>
              <a:buChar char="•"/>
            </a:pPr>
            <a:endParaRPr lang="en-US" altLang="en-US" sz="14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BE954F-E0F5-7F00-A074-5D2483455D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3C030DA-7470-2CD0-CAAE-BA61272535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10207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531A7A-E465-A44A-1303-5C7F2906D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D555A69-1834-7C0D-760D-747D455A34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9916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B58EBC3-03D6-B9DF-2DF8-681E5300E3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6550" y="301625"/>
            <a:ext cx="2076450" cy="44735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B1C649-5DD3-12FA-5CF8-3B7153B11A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301625"/>
            <a:ext cx="6076950" cy="44735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68118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E08D15-7719-B69F-8C64-55DDCE67DB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4852E3-0A54-7D2F-7DDC-5A7E1EB970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61798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31B34B-C880-353F-C1F9-131934E0B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C0B41C-9742-1FFF-BD90-FFA6528E4B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1865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743083-D1D7-17DC-390E-D34BF0FC99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1E0AC-1E37-C61C-BE69-BD4B22DC12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76700" cy="355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69C6F9E-D4F6-1E42-B74E-8597FF8444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86300" y="1219200"/>
            <a:ext cx="4076700" cy="3556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3880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F5B0FE-99B3-28E1-F035-844C6D3B7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CF148C-77A0-D9AA-6A7C-4DE27FF99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A006D6-53BB-A006-8B4A-A5B12E6D28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96520BD-DA39-E620-9FF1-DF02C5C338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DA8754-F500-EB69-54B3-82CDDB99B8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44774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3A7099-FDB3-C42E-B4D3-F0F7774D8E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50570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951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453AE5-A573-8DD5-7472-BDDC76373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08AEAB-FCC6-85C3-6588-1FACFC95C6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675D95-03D9-0730-C76E-F3C150FCCC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75752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8D649-3302-2F28-2794-283CBFB28D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336CA07-64D3-74F7-0561-C037244518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38A611-19FF-FDD6-34D7-E3E2A59AF6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12306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5F2CB737-FA84-D6E3-3F3D-D0C4BC6DED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01625"/>
            <a:ext cx="82296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E6069569-4692-719C-A3DB-6F2D74DD9F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19200"/>
            <a:ext cx="8305800" cy="3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36" tIns="45718" rIns="91436" bIns="457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10245" name="Picture 5">
            <a:extLst>
              <a:ext uri="{FF2B5EF4-FFF2-40B4-BE49-F238E27FC236}">
                <a16:creationId xmlns:a16="http://schemas.microsoft.com/office/drawing/2014/main" id="{BECE19D4-9A67-4FDC-F0BE-73D5326CEE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92775"/>
            <a:ext cx="9144000" cy="1165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 kern="1200">
          <a:solidFill>
            <a:srgbClr val="FFCC00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CC00"/>
          </a:solidFill>
          <a:latin typeface="Arial" panose="020B06040202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CC00"/>
          </a:solidFill>
          <a:latin typeface="Arial" panose="020B06040202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CC00"/>
          </a:solidFill>
          <a:latin typeface="Arial" panose="020B06040202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CC00"/>
          </a:solidFill>
          <a:latin typeface="Arial" panose="020B06040202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CC00"/>
          </a:solidFill>
          <a:latin typeface="Arial" panose="020B06040202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CC00"/>
          </a:solidFill>
          <a:latin typeface="Arial" panose="020B06040202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CC00"/>
          </a:solidFill>
          <a:latin typeface="Arial" panose="020B06040202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FFCC00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7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3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18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7826" name="Object 2">
            <a:extLst>
              <a:ext uri="{FF2B5EF4-FFF2-40B4-BE49-F238E27FC236}">
                <a16:creationId xmlns:a16="http://schemas.microsoft.com/office/drawing/2014/main" id="{2C2137C8-B057-997D-A95E-B5361283EC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-1588"/>
          <a:ext cx="9144000" cy="686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2" imgW="8895238" imgH="6676190" progId="MSPhotoEd.3">
                  <p:embed/>
                </p:oleObj>
              </mc:Choice>
              <mc:Fallback>
                <p:oleObj name="Photo Editor Photo" r:id="rId2" imgW="8895238" imgH="6676190" progId="MSPhotoEd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-1588"/>
                        <a:ext cx="9144000" cy="686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7827" name="Text Box 3">
            <a:extLst>
              <a:ext uri="{FF2B5EF4-FFF2-40B4-BE49-F238E27FC236}">
                <a16:creationId xmlns:a16="http://schemas.microsoft.com/office/drawing/2014/main" id="{F3FB665E-5A19-2CDB-7084-317A88431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100" y="1905000"/>
            <a:ext cx="88519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5400">
                <a:solidFill>
                  <a:srgbClr val="FFCC00"/>
                </a:solidFill>
              </a:rPr>
              <a:t>Journey to Business Excellence</a:t>
            </a:r>
          </a:p>
        </p:txBody>
      </p:sp>
      <p:sp>
        <p:nvSpPr>
          <p:cNvPr id="77828" name="Text Box 4">
            <a:extLst>
              <a:ext uri="{FF2B5EF4-FFF2-40B4-BE49-F238E27FC236}">
                <a16:creationId xmlns:a16="http://schemas.microsoft.com/office/drawing/2014/main" id="{DE19F14E-B499-FF83-904B-BB4E0E7681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5410200"/>
            <a:ext cx="383698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>
                <a:solidFill>
                  <a:srgbClr val="FFCC00"/>
                </a:solidFill>
              </a:rPr>
              <a:t>Art De Vooght</a:t>
            </a:r>
          </a:p>
          <a:p>
            <a:r>
              <a:rPr lang="en-US" altLang="en-US">
                <a:solidFill>
                  <a:srgbClr val="FFCC00"/>
                </a:solidFill>
              </a:rPr>
              <a:t>Business Excellence Manager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>
            <a:extLst>
              <a:ext uri="{FF2B5EF4-FFF2-40B4-BE49-F238E27FC236}">
                <a16:creationId xmlns:a16="http://schemas.microsoft.com/office/drawing/2014/main" id="{3B2407EF-FE00-81B7-84D5-3369497F37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9738" y="519113"/>
            <a:ext cx="7696200" cy="1127125"/>
          </a:xfrm>
        </p:spPr>
        <p:txBody>
          <a:bodyPr/>
          <a:lstStyle/>
          <a:p>
            <a:r>
              <a:rPr lang="en-US" altLang="en-US" sz="3100" i="1"/>
              <a:t>Critical Success Factors</a:t>
            </a:r>
            <a:r>
              <a:rPr lang="en-US" altLang="en-US" sz="3100"/>
              <a:t>: </a:t>
            </a:r>
            <a:br>
              <a:rPr lang="en-US" altLang="en-US" sz="3100"/>
            </a:br>
            <a:r>
              <a:rPr lang="en-US" altLang="en-US" sz="3100"/>
              <a:t>What we must achieve</a:t>
            </a:r>
            <a:r>
              <a:rPr lang="en-US" altLang="en-US"/>
              <a:t> 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87043" name="Rectangle 3">
            <a:extLst>
              <a:ext uri="{FF2B5EF4-FFF2-40B4-BE49-F238E27FC236}">
                <a16:creationId xmlns:a16="http://schemas.microsoft.com/office/drawing/2014/main" id="{958F3161-0D48-3C10-CC9B-E6C98715F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660525"/>
            <a:ext cx="5943600" cy="352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800">
                <a:solidFill>
                  <a:schemeClr val="bg1"/>
                </a:solidFill>
                <a:latin typeface="Arial" panose="020B0604020202020204" pitchFamily="34" charset="0"/>
              </a:rPr>
              <a:t> Customer Satisfaction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800">
                <a:solidFill>
                  <a:schemeClr val="bg1"/>
                </a:solidFill>
                <a:latin typeface="Arial" panose="020B0604020202020204" pitchFamily="34" charset="0"/>
              </a:rPr>
              <a:t> Employee Satisfaction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800">
                <a:solidFill>
                  <a:schemeClr val="bg1"/>
                </a:solidFill>
                <a:latin typeface="Arial" panose="020B0604020202020204" pitchFamily="34" charset="0"/>
              </a:rPr>
              <a:t> Growth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800">
                <a:solidFill>
                  <a:schemeClr val="bg1"/>
                </a:solidFill>
                <a:latin typeface="Arial" panose="020B0604020202020204" pitchFamily="34" charset="0"/>
              </a:rPr>
              <a:t> Leadership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800">
                <a:solidFill>
                  <a:schemeClr val="bg1"/>
                </a:solidFill>
                <a:latin typeface="Arial" panose="020B0604020202020204" pitchFamily="34" charset="0"/>
              </a:rPr>
              <a:t> Reliable Returns </a:t>
            </a:r>
          </a:p>
          <a:p>
            <a:pPr>
              <a:spcBef>
                <a:spcPct val="20000"/>
              </a:spcBef>
              <a:buFontTx/>
              <a:buChar char="•"/>
            </a:pPr>
            <a:r>
              <a:rPr lang="en-US" altLang="en-US" sz="2800">
                <a:solidFill>
                  <a:schemeClr val="bg1"/>
                </a:solidFill>
                <a:latin typeface="Arial" panose="020B0604020202020204" pitchFamily="34" charset="0"/>
              </a:rPr>
              <a:t> World-Class Core Processes</a:t>
            </a:r>
          </a:p>
          <a:p>
            <a:pPr>
              <a:spcBef>
                <a:spcPct val="20000"/>
              </a:spcBef>
            </a:pPr>
            <a:endParaRPr lang="en-US" altLang="en-US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87044" name="Picture 4">
            <a:extLst>
              <a:ext uri="{FF2B5EF4-FFF2-40B4-BE49-F238E27FC236}">
                <a16:creationId xmlns:a16="http://schemas.microsoft.com/office/drawing/2014/main" id="{0DD50191-6470-6F1F-C4FA-8F0F524F4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133600"/>
            <a:ext cx="273685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>
            <a:extLst>
              <a:ext uri="{FF2B5EF4-FFF2-40B4-BE49-F238E27FC236}">
                <a16:creationId xmlns:a16="http://schemas.microsoft.com/office/drawing/2014/main" id="{1862AD3C-D3D0-EDEC-0E25-4E347FBD64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93675"/>
            <a:ext cx="8153400" cy="612775"/>
          </a:xfrm>
        </p:spPr>
        <p:txBody>
          <a:bodyPr/>
          <a:lstStyle/>
          <a:p>
            <a:r>
              <a:rPr lang="en-US" altLang="en-US" sz="2000"/>
              <a:t>Critical Success Factor</a:t>
            </a:r>
            <a:br>
              <a:rPr lang="en-US" altLang="en-US" sz="2000"/>
            </a:br>
            <a:r>
              <a:rPr lang="en-US" altLang="en-US"/>
              <a:t>World-Class Core Processes</a:t>
            </a:r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97FEDB3E-22F7-F424-409E-4666F0BD2B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4988" y="1593850"/>
            <a:ext cx="4424362" cy="2744788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en-US" sz="2800"/>
              <a:t>We must utilize 6 Sigma to establish Cat Financial as a world-class provider of financial solutions and achieve operating efficiencies.</a:t>
            </a:r>
          </a:p>
        </p:txBody>
      </p:sp>
      <p:pic>
        <p:nvPicPr>
          <p:cNvPr id="51204" name="Picture 4">
            <a:extLst>
              <a:ext uri="{FF2B5EF4-FFF2-40B4-BE49-F238E27FC236}">
                <a16:creationId xmlns:a16="http://schemas.microsoft.com/office/drawing/2014/main" id="{DA3172D6-ED6D-CB9F-1EA6-00AE026ABA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752600"/>
            <a:ext cx="273685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>
            <a:extLst>
              <a:ext uri="{FF2B5EF4-FFF2-40B4-BE49-F238E27FC236}">
                <a16:creationId xmlns:a16="http://schemas.microsoft.com/office/drawing/2014/main" id="{56D1CDD2-D66B-C6CD-2593-9EFCF11F82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41325" y="177800"/>
            <a:ext cx="8229600" cy="612775"/>
          </a:xfrm>
        </p:spPr>
        <p:txBody>
          <a:bodyPr/>
          <a:lstStyle/>
          <a:p>
            <a:r>
              <a:rPr lang="en-US" altLang="en-US" sz="2000"/>
              <a:t>Our process…</a:t>
            </a:r>
            <a:br>
              <a:rPr lang="en-US" altLang="en-US" b="0"/>
            </a:br>
            <a:r>
              <a:rPr lang="en-US" altLang="en-US"/>
              <a:t>Process Management</a:t>
            </a:r>
          </a:p>
        </p:txBody>
      </p:sp>
      <p:grpSp>
        <p:nvGrpSpPr>
          <p:cNvPr id="53251" name="Group 3">
            <a:extLst>
              <a:ext uri="{FF2B5EF4-FFF2-40B4-BE49-F238E27FC236}">
                <a16:creationId xmlns:a16="http://schemas.microsoft.com/office/drawing/2014/main" id="{F171E38D-89FE-C41E-0A8B-93AEC1893A2C}"/>
              </a:ext>
            </a:extLst>
          </p:cNvPr>
          <p:cNvGrpSpPr>
            <a:grpSpLocks/>
          </p:cNvGrpSpPr>
          <p:nvPr/>
        </p:nvGrpSpPr>
        <p:grpSpPr bwMode="auto">
          <a:xfrm>
            <a:off x="4191000" y="4191000"/>
            <a:ext cx="1295400" cy="1225550"/>
            <a:chOff x="1632" y="2626"/>
            <a:chExt cx="816" cy="912"/>
          </a:xfrm>
        </p:grpSpPr>
        <p:sp>
          <p:nvSpPr>
            <p:cNvPr id="53252" name="AutoShape 4">
              <a:extLst>
                <a:ext uri="{FF2B5EF4-FFF2-40B4-BE49-F238E27FC236}">
                  <a16:creationId xmlns:a16="http://schemas.microsoft.com/office/drawing/2014/main" id="{C73DA0B0-11F0-D9CE-1108-1FDDB046F91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584" y="2674"/>
              <a:ext cx="912" cy="816"/>
            </a:xfrm>
            <a:prstGeom prst="homePlate">
              <a:avLst>
                <a:gd name="adj" fmla="val 16656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3" name="Text Box 5">
              <a:extLst>
                <a:ext uri="{FF2B5EF4-FFF2-40B4-BE49-F238E27FC236}">
                  <a16:creationId xmlns:a16="http://schemas.microsoft.com/office/drawing/2014/main" id="{D55EAEB1-9752-DC75-7644-E31963B1F8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2784"/>
              <a:ext cx="720" cy="2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en-US" sz="1200" b="1">
                  <a:latin typeface="Arial" panose="020B0604020202020204" pitchFamily="34" charset="0"/>
                </a:rPr>
                <a:t>Marketing</a:t>
              </a:r>
              <a:endParaRPr lang="en-US" altLang="en-US" sz="800">
                <a:latin typeface="Arial" panose="020B0604020202020204" pitchFamily="34" charset="0"/>
              </a:endParaRPr>
            </a:p>
          </p:txBody>
        </p:sp>
      </p:grpSp>
      <p:grpSp>
        <p:nvGrpSpPr>
          <p:cNvPr id="53254" name="Group 6">
            <a:extLst>
              <a:ext uri="{FF2B5EF4-FFF2-40B4-BE49-F238E27FC236}">
                <a16:creationId xmlns:a16="http://schemas.microsoft.com/office/drawing/2014/main" id="{C60313E0-78AF-FF75-C49A-9459B38548A6}"/>
              </a:ext>
            </a:extLst>
          </p:cNvPr>
          <p:cNvGrpSpPr>
            <a:grpSpLocks/>
          </p:cNvGrpSpPr>
          <p:nvPr/>
        </p:nvGrpSpPr>
        <p:grpSpPr bwMode="auto">
          <a:xfrm>
            <a:off x="2895600" y="4191000"/>
            <a:ext cx="1295400" cy="1225550"/>
            <a:chOff x="1632" y="2626"/>
            <a:chExt cx="816" cy="912"/>
          </a:xfrm>
        </p:grpSpPr>
        <p:sp>
          <p:nvSpPr>
            <p:cNvPr id="53255" name="AutoShape 7">
              <a:extLst>
                <a:ext uri="{FF2B5EF4-FFF2-40B4-BE49-F238E27FC236}">
                  <a16:creationId xmlns:a16="http://schemas.microsoft.com/office/drawing/2014/main" id="{786F5736-F0BE-1E8D-72CD-E0B4E5A3F20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584" y="2674"/>
              <a:ext cx="912" cy="816"/>
            </a:xfrm>
            <a:prstGeom prst="homePlate">
              <a:avLst>
                <a:gd name="adj" fmla="val 16656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6" name="Text Box 8">
              <a:extLst>
                <a:ext uri="{FF2B5EF4-FFF2-40B4-BE49-F238E27FC236}">
                  <a16:creationId xmlns:a16="http://schemas.microsoft.com/office/drawing/2014/main" id="{5B5DE2E5-23A7-CB6B-F357-10CB8FF513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2784"/>
              <a:ext cx="720" cy="2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en-US" sz="1200" b="1">
                  <a:latin typeface="Arial" panose="020B0604020202020204" pitchFamily="34" charset="0"/>
                </a:rPr>
                <a:t>Treasury</a:t>
              </a:r>
              <a:endParaRPr lang="en-US" altLang="en-US" sz="800">
                <a:latin typeface="Arial" panose="020B0604020202020204" pitchFamily="34" charset="0"/>
              </a:endParaRPr>
            </a:p>
          </p:txBody>
        </p:sp>
      </p:grpSp>
      <p:grpSp>
        <p:nvGrpSpPr>
          <p:cNvPr id="53257" name="Group 9">
            <a:extLst>
              <a:ext uri="{FF2B5EF4-FFF2-40B4-BE49-F238E27FC236}">
                <a16:creationId xmlns:a16="http://schemas.microsoft.com/office/drawing/2014/main" id="{49211407-482E-187C-8B67-A9ED83C20EB0}"/>
              </a:ext>
            </a:extLst>
          </p:cNvPr>
          <p:cNvGrpSpPr>
            <a:grpSpLocks/>
          </p:cNvGrpSpPr>
          <p:nvPr/>
        </p:nvGrpSpPr>
        <p:grpSpPr bwMode="auto">
          <a:xfrm>
            <a:off x="1600200" y="4191000"/>
            <a:ext cx="1295400" cy="1225550"/>
            <a:chOff x="1632" y="2626"/>
            <a:chExt cx="816" cy="912"/>
          </a:xfrm>
        </p:grpSpPr>
        <p:sp>
          <p:nvSpPr>
            <p:cNvPr id="53258" name="AutoShape 10">
              <a:extLst>
                <a:ext uri="{FF2B5EF4-FFF2-40B4-BE49-F238E27FC236}">
                  <a16:creationId xmlns:a16="http://schemas.microsoft.com/office/drawing/2014/main" id="{0EB56B8C-1046-CA9A-EF0D-7AFC5A5122F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584" y="2674"/>
              <a:ext cx="912" cy="816"/>
            </a:xfrm>
            <a:prstGeom prst="homePlate">
              <a:avLst>
                <a:gd name="adj" fmla="val 16656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59" name="Text Box 11">
              <a:extLst>
                <a:ext uri="{FF2B5EF4-FFF2-40B4-BE49-F238E27FC236}">
                  <a16:creationId xmlns:a16="http://schemas.microsoft.com/office/drawing/2014/main" id="{368B4FFE-D16B-8E82-428D-18B2346833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0" y="2784"/>
              <a:ext cx="720" cy="20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en-US" sz="1200" b="1">
                  <a:latin typeface="Arial" panose="020B0604020202020204" pitchFamily="34" charset="0"/>
                </a:rPr>
                <a:t>Accounting</a:t>
              </a:r>
              <a:endParaRPr lang="en-US" altLang="en-US" sz="1200">
                <a:latin typeface="Arial" panose="020B0604020202020204" pitchFamily="34" charset="0"/>
              </a:endParaRPr>
            </a:p>
          </p:txBody>
        </p:sp>
      </p:grpSp>
      <p:grpSp>
        <p:nvGrpSpPr>
          <p:cNvPr id="53260" name="Group 12">
            <a:extLst>
              <a:ext uri="{FF2B5EF4-FFF2-40B4-BE49-F238E27FC236}">
                <a16:creationId xmlns:a16="http://schemas.microsoft.com/office/drawing/2014/main" id="{F029E115-6549-4468-7DDA-4FB49BC7B32E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4191000"/>
            <a:ext cx="1219200" cy="1225550"/>
            <a:chOff x="864" y="2626"/>
            <a:chExt cx="768" cy="912"/>
          </a:xfrm>
        </p:grpSpPr>
        <p:sp>
          <p:nvSpPr>
            <p:cNvPr id="53261" name="AutoShape 13">
              <a:extLst>
                <a:ext uri="{FF2B5EF4-FFF2-40B4-BE49-F238E27FC236}">
                  <a16:creationId xmlns:a16="http://schemas.microsoft.com/office/drawing/2014/main" id="{167A196A-95B6-695A-796F-40E605B670A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792" y="2698"/>
              <a:ext cx="912" cy="768"/>
            </a:xfrm>
            <a:prstGeom prst="homePlate">
              <a:avLst>
                <a:gd name="adj" fmla="val 17697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62" name="Text Box 14">
              <a:extLst>
                <a:ext uri="{FF2B5EF4-FFF2-40B4-BE49-F238E27FC236}">
                  <a16:creationId xmlns:a16="http://schemas.microsoft.com/office/drawing/2014/main" id="{3DED04C5-5F6A-B099-B637-893EBE306D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" y="2784"/>
              <a:ext cx="720" cy="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en-US" sz="1200" b="1">
                  <a:latin typeface="Arial" panose="020B0604020202020204" pitchFamily="34" charset="0"/>
                </a:rPr>
                <a:t>Human</a:t>
              </a:r>
              <a:r>
                <a:rPr lang="en-US" altLang="en-US" sz="1200">
                  <a:latin typeface="Arial" panose="020B0604020202020204" pitchFamily="34" charset="0"/>
                </a:rPr>
                <a:t> </a:t>
              </a:r>
              <a:r>
                <a:rPr lang="en-US" altLang="en-US" sz="1200" b="1">
                  <a:latin typeface="Arial" panose="020B0604020202020204" pitchFamily="34" charset="0"/>
                </a:rPr>
                <a:t>Resources</a:t>
              </a:r>
              <a:endParaRPr lang="en-US" altLang="en-US" sz="1000">
                <a:latin typeface="Arial" panose="020B0604020202020204" pitchFamily="34" charset="0"/>
              </a:endParaRPr>
            </a:p>
            <a:p>
              <a:pPr eaLnBrk="0" hangingPunct="0">
                <a:buFontTx/>
                <a:buChar char="•"/>
              </a:pPr>
              <a:endParaRPr lang="en-US" altLang="en-US" sz="600">
                <a:latin typeface="Arial" panose="020B0604020202020204" pitchFamily="34" charset="0"/>
              </a:endParaRPr>
            </a:p>
            <a:p>
              <a:pPr eaLnBrk="0" hangingPunct="0"/>
              <a:endParaRPr lang="en-US" altLang="en-US" sz="800">
                <a:latin typeface="Arial" panose="020B0604020202020204" pitchFamily="34" charset="0"/>
              </a:endParaRPr>
            </a:p>
          </p:txBody>
        </p:sp>
      </p:grpSp>
      <p:sp>
        <p:nvSpPr>
          <p:cNvPr id="53263" name="Text Box 15">
            <a:extLst>
              <a:ext uri="{FF2B5EF4-FFF2-40B4-BE49-F238E27FC236}">
                <a16:creationId xmlns:a16="http://schemas.microsoft.com/office/drawing/2014/main" id="{0F862A92-5F18-C11B-96A2-544F8A181C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1676400"/>
            <a:ext cx="838200" cy="50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45720" rIns="45720"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lang="en-US" altLang="en-US" sz="800" b="1">
              <a:latin typeface="Arial" panose="020B0604020202020204" pitchFamily="34" charset="0"/>
            </a:endParaRPr>
          </a:p>
          <a:p>
            <a:pPr algn="ctr" eaLnBrk="0" hangingPunct="0">
              <a:lnSpc>
                <a:spcPct val="190000"/>
              </a:lnSpc>
              <a:spcBef>
                <a:spcPct val="50000"/>
              </a:spcBef>
            </a:pPr>
            <a:endParaRPr lang="en-US" altLang="en-US" sz="800" b="1">
              <a:latin typeface="Arial" panose="020B0604020202020204" pitchFamily="34" charset="0"/>
            </a:endParaRPr>
          </a:p>
        </p:txBody>
      </p:sp>
      <p:sp>
        <p:nvSpPr>
          <p:cNvPr id="53264" name="AutoShape 16">
            <a:extLst>
              <a:ext uri="{FF2B5EF4-FFF2-40B4-BE49-F238E27FC236}">
                <a16:creationId xmlns:a16="http://schemas.microsoft.com/office/drawing/2014/main" id="{8EF0B8E2-E426-A1BA-FC48-B358D93214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066800"/>
            <a:ext cx="5410200" cy="2362200"/>
          </a:xfrm>
          <a:prstGeom prst="homePlate">
            <a:avLst>
              <a:gd name="adj" fmla="val 28226"/>
            </a:avLst>
          </a:prstGeom>
          <a:solidFill>
            <a:srgbClr val="FFD83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265" name="AutoShape 17">
            <a:extLst>
              <a:ext uri="{FF2B5EF4-FFF2-40B4-BE49-F238E27FC236}">
                <a16:creationId xmlns:a16="http://schemas.microsoft.com/office/drawing/2014/main" id="{9F95A5D4-A227-1FF2-1661-75C8AF4A98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1295400"/>
            <a:ext cx="5638800" cy="2362200"/>
          </a:xfrm>
          <a:prstGeom prst="homePlate">
            <a:avLst>
              <a:gd name="adj" fmla="val 28877"/>
            </a:avLst>
          </a:prstGeom>
          <a:solidFill>
            <a:srgbClr val="FFD83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266" name="AutoShape 18">
            <a:extLst>
              <a:ext uri="{FF2B5EF4-FFF2-40B4-BE49-F238E27FC236}">
                <a16:creationId xmlns:a16="http://schemas.microsoft.com/office/drawing/2014/main" id="{6B2CCE71-6AA0-D762-F87A-60D12EDF83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524000"/>
            <a:ext cx="5867400" cy="2362200"/>
          </a:xfrm>
          <a:prstGeom prst="homePlate">
            <a:avLst>
              <a:gd name="adj" fmla="val 30048"/>
            </a:avLst>
          </a:prstGeom>
          <a:solidFill>
            <a:srgbClr val="FFD83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267" name="Text Box 19">
            <a:extLst>
              <a:ext uri="{FF2B5EF4-FFF2-40B4-BE49-F238E27FC236}">
                <a16:creationId xmlns:a16="http://schemas.microsoft.com/office/drawing/2014/main" id="{89EC16C2-0FF4-E889-D51C-52BFB9F261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524000"/>
            <a:ext cx="32004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000" b="1">
                <a:latin typeface="Arial" panose="020B0604020202020204" pitchFamily="34" charset="0"/>
              </a:rPr>
              <a:t>Power</a:t>
            </a:r>
            <a:endParaRPr lang="en-US" altLang="en-US" b="1"/>
          </a:p>
        </p:txBody>
      </p:sp>
      <p:sp>
        <p:nvSpPr>
          <p:cNvPr id="53268" name="Text Box 20">
            <a:extLst>
              <a:ext uri="{FF2B5EF4-FFF2-40B4-BE49-F238E27FC236}">
                <a16:creationId xmlns:a16="http://schemas.microsoft.com/office/drawing/2014/main" id="{92E10D25-6372-EF9C-FAB9-4D77C94614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1295400"/>
            <a:ext cx="1905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200" b="1">
                <a:latin typeface="Arial" panose="020B0604020202020204" pitchFamily="34" charset="0"/>
              </a:rPr>
              <a:t> </a:t>
            </a:r>
            <a:r>
              <a:rPr lang="en-US" altLang="en-US" sz="1000" b="1">
                <a:latin typeface="Arial" panose="020B0604020202020204" pitchFamily="34" charset="0"/>
              </a:rPr>
              <a:t>Global</a:t>
            </a:r>
            <a:endParaRPr lang="en-US" altLang="en-US"/>
          </a:p>
        </p:txBody>
      </p:sp>
      <p:sp>
        <p:nvSpPr>
          <p:cNvPr id="53269" name="Text Box 21">
            <a:extLst>
              <a:ext uri="{FF2B5EF4-FFF2-40B4-BE49-F238E27FC236}">
                <a16:creationId xmlns:a16="http://schemas.microsoft.com/office/drawing/2014/main" id="{FB3B6EDF-A238-009E-DC48-D395FE5288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1066800"/>
            <a:ext cx="16764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000" b="1">
                <a:latin typeface="Arial" panose="020B0604020202020204" pitchFamily="34" charset="0"/>
              </a:rPr>
              <a:t>Marine</a:t>
            </a:r>
            <a:endParaRPr lang="en-US" altLang="en-US" sz="1000"/>
          </a:p>
        </p:txBody>
      </p:sp>
      <p:sp>
        <p:nvSpPr>
          <p:cNvPr id="53270" name="Text Box 22">
            <a:extLst>
              <a:ext uri="{FF2B5EF4-FFF2-40B4-BE49-F238E27FC236}">
                <a16:creationId xmlns:a16="http://schemas.microsoft.com/office/drawing/2014/main" id="{B4FBB8EF-6D36-3D31-89D7-C93713C60C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5181600"/>
            <a:ext cx="3292475" cy="280988"/>
          </a:xfrm>
          <a:prstGeom prst="rect">
            <a:avLst/>
          </a:prstGeom>
          <a:solidFill>
            <a:srgbClr val="CCECFF"/>
          </a:solidFill>
          <a:ln w="635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en-US" sz="1200" b="1">
                <a:latin typeface="Arial" panose="020B0604020202020204" pitchFamily="34" charset="0"/>
              </a:rPr>
              <a:t>Support Processes</a:t>
            </a:r>
          </a:p>
        </p:txBody>
      </p:sp>
      <p:sp>
        <p:nvSpPr>
          <p:cNvPr id="53271" name="AutoShape 23">
            <a:extLst>
              <a:ext uri="{FF2B5EF4-FFF2-40B4-BE49-F238E27FC236}">
                <a16:creationId xmlns:a16="http://schemas.microsoft.com/office/drawing/2014/main" id="{FA8D4A32-474D-A913-EF70-463502525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752600"/>
            <a:ext cx="6096000" cy="2362200"/>
          </a:xfrm>
          <a:prstGeom prst="homePlate">
            <a:avLst>
              <a:gd name="adj" fmla="val 31219"/>
            </a:avLst>
          </a:prstGeom>
          <a:solidFill>
            <a:srgbClr val="FFCC00"/>
          </a:solidFill>
          <a:ln w="381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272" name="Text Box 24">
            <a:extLst>
              <a:ext uri="{FF2B5EF4-FFF2-40B4-BE49-F238E27FC236}">
                <a16:creationId xmlns:a16="http://schemas.microsoft.com/office/drawing/2014/main" id="{2FAAF2E1-6929-7BCC-4445-5CF7EF58B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752600"/>
            <a:ext cx="1371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1200" b="1">
                <a:latin typeface="Arial" panose="020B0604020202020204" pitchFamily="34" charset="0"/>
              </a:rPr>
              <a:t>Equipment</a:t>
            </a:r>
            <a:endParaRPr lang="en-US" altLang="en-US"/>
          </a:p>
        </p:txBody>
      </p:sp>
      <p:sp>
        <p:nvSpPr>
          <p:cNvPr id="53273" name="Rectangle 25">
            <a:extLst>
              <a:ext uri="{FF2B5EF4-FFF2-40B4-BE49-F238E27FC236}">
                <a16:creationId xmlns:a16="http://schemas.microsoft.com/office/drawing/2014/main" id="{1AB12EE3-879C-F8DF-D7D0-80863FC953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133600"/>
            <a:ext cx="5334000" cy="167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endParaRPr lang="en-US" altLang="en-US" sz="2800"/>
          </a:p>
        </p:txBody>
      </p:sp>
      <p:grpSp>
        <p:nvGrpSpPr>
          <p:cNvPr id="53274" name="Group 26">
            <a:extLst>
              <a:ext uri="{FF2B5EF4-FFF2-40B4-BE49-F238E27FC236}">
                <a16:creationId xmlns:a16="http://schemas.microsoft.com/office/drawing/2014/main" id="{C723F38F-4CFA-48F5-5941-AB823C5E16F5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2286000"/>
            <a:ext cx="5181600" cy="1427163"/>
            <a:chOff x="576" y="1728"/>
            <a:chExt cx="3264" cy="899"/>
          </a:xfrm>
        </p:grpSpPr>
        <p:sp>
          <p:nvSpPr>
            <p:cNvPr id="53275" name="Text Box 27">
              <a:extLst>
                <a:ext uri="{FF2B5EF4-FFF2-40B4-BE49-F238E27FC236}">
                  <a16:creationId xmlns:a16="http://schemas.microsoft.com/office/drawing/2014/main" id="{DFA34021-6D1F-F64A-FAAE-B4CA293C84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" y="1728"/>
              <a:ext cx="480" cy="179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1200" b="1">
                  <a:latin typeface="Arial" panose="020B0604020202020204" pitchFamily="34" charset="0"/>
                </a:rPr>
                <a:t>Quote</a:t>
              </a:r>
            </a:p>
          </p:txBody>
        </p:sp>
        <p:sp>
          <p:nvSpPr>
            <p:cNvPr id="53276" name="Text Box 28">
              <a:extLst>
                <a:ext uri="{FF2B5EF4-FFF2-40B4-BE49-F238E27FC236}">
                  <a16:creationId xmlns:a16="http://schemas.microsoft.com/office/drawing/2014/main" id="{26C1725C-D0AD-B581-83DC-9E324A4BA4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" y="2160"/>
              <a:ext cx="624" cy="179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1200" b="1">
                  <a:latin typeface="Arial" panose="020B0604020202020204" pitchFamily="34" charset="0"/>
                </a:rPr>
                <a:t>Billing</a:t>
              </a:r>
            </a:p>
          </p:txBody>
        </p:sp>
        <p:sp>
          <p:nvSpPr>
            <p:cNvPr id="53277" name="Text Box 29">
              <a:extLst>
                <a:ext uri="{FF2B5EF4-FFF2-40B4-BE49-F238E27FC236}">
                  <a16:creationId xmlns:a16="http://schemas.microsoft.com/office/drawing/2014/main" id="{0EFB6406-86C4-298E-685E-7106ACE2E9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" y="2352"/>
              <a:ext cx="672" cy="179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1200" b="1">
                  <a:latin typeface="Arial" panose="020B0604020202020204" pitchFamily="34" charset="0"/>
                </a:rPr>
                <a:t>Collections</a:t>
              </a:r>
            </a:p>
          </p:txBody>
        </p:sp>
        <p:sp>
          <p:nvSpPr>
            <p:cNvPr id="53278" name="Text Box 30">
              <a:extLst>
                <a:ext uri="{FF2B5EF4-FFF2-40B4-BE49-F238E27FC236}">
                  <a16:creationId xmlns:a16="http://schemas.microsoft.com/office/drawing/2014/main" id="{E3F638C9-F0DD-C3A2-280B-7104519918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" y="2160"/>
              <a:ext cx="768" cy="179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1200" b="1">
                  <a:latin typeface="Arial" panose="020B0604020202020204" pitchFamily="34" charset="0"/>
                </a:rPr>
                <a:t>Modifications</a:t>
              </a:r>
            </a:p>
          </p:txBody>
        </p:sp>
        <p:sp>
          <p:nvSpPr>
            <p:cNvPr id="53279" name="Text Box 31">
              <a:extLst>
                <a:ext uri="{FF2B5EF4-FFF2-40B4-BE49-F238E27FC236}">
                  <a16:creationId xmlns:a16="http://schemas.microsoft.com/office/drawing/2014/main" id="{25A0D757-AAB5-1CAA-9384-B268A5684F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2" y="2160"/>
              <a:ext cx="432" cy="294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1200" b="1">
                  <a:latin typeface="Arial" panose="020B0604020202020204" pitchFamily="34" charset="0"/>
                </a:rPr>
                <a:t>Cash App.</a:t>
              </a:r>
            </a:p>
          </p:txBody>
        </p:sp>
        <p:sp>
          <p:nvSpPr>
            <p:cNvPr id="53280" name="Text Box 32">
              <a:extLst>
                <a:ext uri="{FF2B5EF4-FFF2-40B4-BE49-F238E27FC236}">
                  <a16:creationId xmlns:a16="http://schemas.microsoft.com/office/drawing/2014/main" id="{EB32D1AA-9EB7-46B3-868D-6329EC85BC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2" y="2160"/>
              <a:ext cx="768" cy="179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1200" b="1">
                  <a:latin typeface="Arial" panose="020B0604020202020204" pitchFamily="34" charset="0"/>
                </a:rPr>
                <a:t>Terminations</a:t>
              </a:r>
            </a:p>
          </p:txBody>
        </p:sp>
        <p:sp>
          <p:nvSpPr>
            <p:cNvPr id="53281" name="Text Box 33">
              <a:extLst>
                <a:ext uri="{FF2B5EF4-FFF2-40B4-BE49-F238E27FC236}">
                  <a16:creationId xmlns:a16="http://schemas.microsoft.com/office/drawing/2014/main" id="{96F6D25D-EA55-D372-5758-2FF5A6B946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1728"/>
              <a:ext cx="528" cy="179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1200" b="1">
                  <a:latin typeface="Arial" panose="020B0604020202020204" pitchFamily="34" charset="0"/>
                </a:rPr>
                <a:t>Credit</a:t>
              </a:r>
            </a:p>
          </p:txBody>
        </p:sp>
        <p:sp>
          <p:nvSpPr>
            <p:cNvPr id="53282" name="Text Box 34">
              <a:extLst>
                <a:ext uri="{FF2B5EF4-FFF2-40B4-BE49-F238E27FC236}">
                  <a16:creationId xmlns:a16="http://schemas.microsoft.com/office/drawing/2014/main" id="{F2AB2E7F-451E-403F-F87E-5FBA0ED5E0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2" y="1728"/>
              <a:ext cx="624" cy="179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1200" b="1">
                  <a:latin typeface="Arial" panose="020B0604020202020204" pitchFamily="34" charset="0"/>
                </a:rPr>
                <a:t>Doc Prep</a:t>
              </a:r>
            </a:p>
          </p:txBody>
        </p:sp>
        <p:sp>
          <p:nvSpPr>
            <p:cNvPr id="53283" name="Text Box 35">
              <a:extLst>
                <a:ext uri="{FF2B5EF4-FFF2-40B4-BE49-F238E27FC236}">
                  <a16:creationId xmlns:a16="http://schemas.microsoft.com/office/drawing/2014/main" id="{3638BBD8-4D96-35DE-983C-D3F9AE035B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2448"/>
              <a:ext cx="960" cy="179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1200" b="1">
                  <a:latin typeface="Arial" panose="020B0604020202020204" pitchFamily="34" charset="0"/>
                </a:rPr>
                <a:t>Customer Service</a:t>
              </a:r>
            </a:p>
          </p:txBody>
        </p:sp>
        <p:sp>
          <p:nvSpPr>
            <p:cNvPr id="53284" name="Text Box 36">
              <a:extLst>
                <a:ext uri="{FF2B5EF4-FFF2-40B4-BE49-F238E27FC236}">
                  <a16:creationId xmlns:a16="http://schemas.microsoft.com/office/drawing/2014/main" id="{B3BF0C95-30AF-CCB8-8594-E8116FEFC4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1728"/>
              <a:ext cx="576" cy="179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altLang="en-US" sz="1200" b="1">
                  <a:latin typeface="Arial" panose="020B0604020202020204" pitchFamily="34" charset="0"/>
                </a:rPr>
                <a:t>Funding</a:t>
              </a:r>
            </a:p>
          </p:txBody>
        </p:sp>
        <p:sp>
          <p:nvSpPr>
            <p:cNvPr id="53285" name="Line 37">
              <a:extLst>
                <a:ext uri="{FF2B5EF4-FFF2-40B4-BE49-F238E27FC236}">
                  <a16:creationId xmlns:a16="http://schemas.microsoft.com/office/drawing/2014/main" id="{BD975AD1-4DAD-1E90-70AD-92C344EEC5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1824"/>
              <a:ext cx="144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286" name="Line 38">
              <a:extLst>
                <a:ext uri="{FF2B5EF4-FFF2-40B4-BE49-F238E27FC236}">
                  <a16:creationId xmlns:a16="http://schemas.microsoft.com/office/drawing/2014/main" id="{786F587B-E4F2-41DC-9D56-C9951BB967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0" y="1824"/>
              <a:ext cx="144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287" name="Line 39">
              <a:extLst>
                <a:ext uri="{FF2B5EF4-FFF2-40B4-BE49-F238E27FC236}">
                  <a16:creationId xmlns:a16="http://schemas.microsoft.com/office/drawing/2014/main" id="{8F96DF7D-A87C-6FE2-96C8-D38894B6DD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4" y="1824"/>
              <a:ext cx="144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288" name="Line 40">
              <a:extLst>
                <a:ext uri="{FF2B5EF4-FFF2-40B4-BE49-F238E27FC236}">
                  <a16:creationId xmlns:a16="http://schemas.microsoft.com/office/drawing/2014/main" id="{69D67F67-45CD-765E-28B8-C587E9C3AF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8" y="2304"/>
              <a:ext cx="144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289" name="Line 41">
              <a:extLst>
                <a:ext uri="{FF2B5EF4-FFF2-40B4-BE49-F238E27FC236}">
                  <a16:creationId xmlns:a16="http://schemas.microsoft.com/office/drawing/2014/main" id="{DE856439-1C34-7294-57E6-996C7FFA76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2256"/>
              <a:ext cx="144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290" name="Line 42">
              <a:extLst>
                <a:ext uri="{FF2B5EF4-FFF2-40B4-BE49-F238E27FC236}">
                  <a16:creationId xmlns:a16="http://schemas.microsoft.com/office/drawing/2014/main" id="{0F16AA98-1C06-F81B-A71C-860C3AC584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72" y="2256"/>
              <a:ext cx="144" cy="0"/>
            </a:xfrm>
            <a:prstGeom prst="line">
              <a:avLst/>
            </a:prstGeom>
            <a:noFill/>
            <a:ln w="12699">
              <a:solidFill>
                <a:schemeClr val="tx1"/>
              </a:solidFill>
              <a:round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3291" name="Oval 43">
            <a:extLst>
              <a:ext uri="{FF2B5EF4-FFF2-40B4-BE49-F238E27FC236}">
                <a16:creationId xmlns:a16="http://schemas.microsoft.com/office/drawing/2014/main" id="{B603E15C-502B-4070-2F94-385BC9E130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1828800"/>
            <a:ext cx="2438400" cy="363538"/>
          </a:xfrm>
          <a:prstGeom prst="ellipse">
            <a:avLst/>
          </a:prstGeom>
          <a:solidFill>
            <a:srgbClr val="FF330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en-US" altLang="en-US" sz="1200" b="1">
                <a:solidFill>
                  <a:schemeClr val="bg1"/>
                </a:solidFill>
                <a:latin typeface="Arial" panose="020B0604020202020204" pitchFamily="34" charset="0"/>
              </a:rPr>
              <a:t>Key Core Processes</a:t>
            </a:r>
          </a:p>
        </p:txBody>
      </p:sp>
      <p:grpSp>
        <p:nvGrpSpPr>
          <p:cNvPr id="53292" name="Group 44">
            <a:extLst>
              <a:ext uri="{FF2B5EF4-FFF2-40B4-BE49-F238E27FC236}">
                <a16:creationId xmlns:a16="http://schemas.microsoft.com/office/drawing/2014/main" id="{7987378F-BF8E-58BA-BF2F-7FA3242B30A2}"/>
              </a:ext>
            </a:extLst>
          </p:cNvPr>
          <p:cNvGrpSpPr>
            <a:grpSpLocks/>
          </p:cNvGrpSpPr>
          <p:nvPr/>
        </p:nvGrpSpPr>
        <p:grpSpPr bwMode="auto">
          <a:xfrm>
            <a:off x="4876800" y="4724400"/>
            <a:ext cx="1295400" cy="838200"/>
            <a:chOff x="3744" y="3024"/>
            <a:chExt cx="816" cy="528"/>
          </a:xfrm>
        </p:grpSpPr>
        <p:sp>
          <p:nvSpPr>
            <p:cNvPr id="53293" name="AutoShape 45">
              <a:extLst>
                <a:ext uri="{FF2B5EF4-FFF2-40B4-BE49-F238E27FC236}">
                  <a16:creationId xmlns:a16="http://schemas.microsoft.com/office/drawing/2014/main" id="{8839CAC6-E78A-F824-AAE8-CCC53C65A69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3888" y="2880"/>
              <a:ext cx="528" cy="816"/>
            </a:xfrm>
            <a:prstGeom prst="homePlate">
              <a:avLst>
                <a:gd name="adj" fmla="val 27083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94" name="Text Box 46">
              <a:extLst>
                <a:ext uri="{FF2B5EF4-FFF2-40B4-BE49-F238E27FC236}">
                  <a16:creationId xmlns:a16="http://schemas.microsoft.com/office/drawing/2014/main" id="{1779FDB8-7BAD-0ACF-77FE-65BD287A3D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92" y="3182"/>
              <a:ext cx="72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en-US" sz="1200" b="1">
                  <a:latin typeface="Arial" panose="020B0604020202020204" pitchFamily="34" charset="0"/>
                </a:rPr>
                <a:t>Information</a:t>
              </a:r>
              <a:r>
                <a:rPr lang="en-US" altLang="en-US" sz="1200" b="1" u="sng">
                  <a:latin typeface="Arial" panose="020B0604020202020204" pitchFamily="34" charset="0"/>
                </a:rPr>
                <a:t> </a:t>
              </a:r>
              <a:r>
                <a:rPr lang="en-US" altLang="en-US" sz="1200" b="1">
                  <a:latin typeface="Arial" panose="020B0604020202020204" pitchFamily="34" charset="0"/>
                </a:rPr>
                <a:t>Technology</a:t>
              </a:r>
              <a:endParaRPr lang="en-US" altLang="en-US" sz="800">
                <a:latin typeface="Arial" panose="020B0604020202020204" pitchFamily="34" charset="0"/>
              </a:endParaRPr>
            </a:p>
          </p:txBody>
        </p:sp>
      </p:grpSp>
      <p:grpSp>
        <p:nvGrpSpPr>
          <p:cNvPr id="53295" name="Group 47">
            <a:extLst>
              <a:ext uri="{FF2B5EF4-FFF2-40B4-BE49-F238E27FC236}">
                <a16:creationId xmlns:a16="http://schemas.microsoft.com/office/drawing/2014/main" id="{D82B8FCD-562A-2263-39F5-0292EBF2BBEB}"/>
              </a:ext>
            </a:extLst>
          </p:cNvPr>
          <p:cNvGrpSpPr>
            <a:grpSpLocks/>
          </p:cNvGrpSpPr>
          <p:nvPr/>
        </p:nvGrpSpPr>
        <p:grpSpPr bwMode="auto">
          <a:xfrm>
            <a:off x="3581400" y="4724400"/>
            <a:ext cx="1295400" cy="838200"/>
            <a:chOff x="3744" y="3024"/>
            <a:chExt cx="816" cy="528"/>
          </a:xfrm>
        </p:grpSpPr>
        <p:sp>
          <p:nvSpPr>
            <p:cNvPr id="53296" name="AutoShape 48">
              <a:extLst>
                <a:ext uri="{FF2B5EF4-FFF2-40B4-BE49-F238E27FC236}">
                  <a16:creationId xmlns:a16="http://schemas.microsoft.com/office/drawing/2014/main" id="{861942EA-08B4-D1F1-EB55-287A82D7BFC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3888" y="2880"/>
              <a:ext cx="528" cy="816"/>
            </a:xfrm>
            <a:prstGeom prst="homePlate">
              <a:avLst>
                <a:gd name="adj" fmla="val 27083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97" name="Text Box 49">
              <a:extLst>
                <a:ext uri="{FF2B5EF4-FFF2-40B4-BE49-F238E27FC236}">
                  <a16:creationId xmlns:a16="http://schemas.microsoft.com/office/drawing/2014/main" id="{84E38641-DCC8-1C3C-304B-F7CAF3E8BC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92" y="3182"/>
              <a:ext cx="720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en-US" sz="1200" b="1">
                  <a:latin typeface="Arial" panose="020B0604020202020204" pitchFamily="34" charset="0"/>
                </a:rPr>
                <a:t>Remarketing</a:t>
              </a:r>
              <a:endParaRPr lang="en-US" altLang="en-US" sz="800">
                <a:latin typeface="Arial" panose="020B0604020202020204" pitchFamily="34" charset="0"/>
              </a:endParaRPr>
            </a:p>
          </p:txBody>
        </p:sp>
      </p:grpSp>
      <p:grpSp>
        <p:nvGrpSpPr>
          <p:cNvPr id="53298" name="Group 50">
            <a:extLst>
              <a:ext uri="{FF2B5EF4-FFF2-40B4-BE49-F238E27FC236}">
                <a16:creationId xmlns:a16="http://schemas.microsoft.com/office/drawing/2014/main" id="{F59CE471-A8B4-BB35-3F64-44514EE4F372}"/>
              </a:ext>
            </a:extLst>
          </p:cNvPr>
          <p:cNvGrpSpPr>
            <a:grpSpLocks/>
          </p:cNvGrpSpPr>
          <p:nvPr/>
        </p:nvGrpSpPr>
        <p:grpSpPr bwMode="auto">
          <a:xfrm>
            <a:off x="2286000" y="4724400"/>
            <a:ext cx="1295400" cy="838200"/>
            <a:chOff x="3744" y="3024"/>
            <a:chExt cx="816" cy="528"/>
          </a:xfrm>
        </p:grpSpPr>
        <p:sp>
          <p:nvSpPr>
            <p:cNvPr id="53299" name="AutoShape 51">
              <a:extLst>
                <a:ext uri="{FF2B5EF4-FFF2-40B4-BE49-F238E27FC236}">
                  <a16:creationId xmlns:a16="http://schemas.microsoft.com/office/drawing/2014/main" id="{8B6CCA47-3DD9-20E2-467E-856B7A1831D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3888" y="2880"/>
              <a:ext cx="528" cy="816"/>
            </a:xfrm>
            <a:prstGeom prst="homePlate">
              <a:avLst>
                <a:gd name="adj" fmla="val 27083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300" name="Text Box 52">
              <a:extLst>
                <a:ext uri="{FF2B5EF4-FFF2-40B4-BE49-F238E27FC236}">
                  <a16:creationId xmlns:a16="http://schemas.microsoft.com/office/drawing/2014/main" id="{0AA40A74-81CB-2592-CDE8-44A83A689A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92" y="3182"/>
              <a:ext cx="720" cy="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en-US" sz="1200" b="1">
                  <a:latin typeface="Arial" panose="020B0604020202020204" pitchFamily="34" charset="0"/>
                </a:rPr>
                <a:t>Legal</a:t>
              </a:r>
              <a:endParaRPr lang="en-US" altLang="en-US" sz="800">
                <a:latin typeface="Arial" panose="020B0604020202020204" pitchFamily="34" charset="0"/>
              </a:endParaRPr>
            </a:p>
          </p:txBody>
        </p:sp>
      </p:grpSp>
      <p:grpSp>
        <p:nvGrpSpPr>
          <p:cNvPr id="53301" name="Group 53">
            <a:extLst>
              <a:ext uri="{FF2B5EF4-FFF2-40B4-BE49-F238E27FC236}">
                <a16:creationId xmlns:a16="http://schemas.microsoft.com/office/drawing/2014/main" id="{E99E7B1F-2CC1-6D06-3D84-1CDC8104B124}"/>
              </a:ext>
            </a:extLst>
          </p:cNvPr>
          <p:cNvGrpSpPr>
            <a:grpSpLocks/>
          </p:cNvGrpSpPr>
          <p:nvPr/>
        </p:nvGrpSpPr>
        <p:grpSpPr bwMode="auto">
          <a:xfrm>
            <a:off x="990600" y="4724400"/>
            <a:ext cx="1295400" cy="838200"/>
            <a:chOff x="3744" y="3024"/>
            <a:chExt cx="816" cy="528"/>
          </a:xfrm>
        </p:grpSpPr>
        <p:sp>
          <p:nvSpPr>
            <p:cNvPr id="53302" name="AutoShape 54">
              <a:extLst>
                <a:ext uri="{FF2B5EF4-FFF2-40B4-BE49-F238E27FC236}">
                  <a16:creationId xmlns:a16="http://schemas.microsoft.com/office/drawing/2014/main" id="{DACEDAE4-7817-ACA0-D3A8-5B1C91DDBE1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3888" y="2880"/>
              <a:ext cx="528" cy="816"/>
            </a:xfrm>
            <a:prstGeom prst="homePlate">
              <a:avLst>
                <a:gd name="adj" fmla="val 27083"/>
              </a:avLst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303" name="Text Box 55">
              <a:extLst>
                <a:ext uri="{FF2B5EF4-FFF2-40B4-BE49-F238E27FC236}">
                  <a16:creationId xmlns:a16="http://schemas.microsoft.com/office/drawing/2014/main" id="{3839B97C-6885-7732-408E-875EA6B443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92" y="3182"/>
              <a:ext cx="72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en-US" altLang="en-US" sz="1200" b="1">
                  <a:latin typeface="Arial" panose="020B0604020202020204" pitchFamily="34" charset="0"/>
                </a:rPr>
                <a:t>Planning &amp;</a:t>
              </a:r>
            </a:p>
            <a:p>
              <a:pPr algn="ctr" eaLnBrk="0" hangingPunct="0"/>
              <a:r>
                <a:rPr lang="en-US" altLang="en-US" sz="1200" b="1">
                  <a:latin typeface="Arial" panose="020B0604020202020204" pitchFamily="34" charset="0"/>
                </a:rPr>
                <a:t>6 Sigma</a:t>
              </a:r>
              <a:endParaRPr lang="en-US" altLang="en-US" sz="800">
                <a:latin typeface="Arial" panose="020B0604020202020204" pitchFamily="34" charset="0"/>
              </a:endParaRPr>
            </a:p>
          </p:txBody>
        </p:sp>
      </p:grpSp>
      <p:sp>
        <p:nvSpPr>
          <p:cNvPr id="53304" name="Oval 56">
            <a:extLst>
              <a:ext uri="{FF2B5EF4-FFF2-40B4-BE49-F238E27FC236}">
                <a16:creationId xmlns:a16="http://schemas.microsoft.com/office/drawing/2014/main" id="{67F53B2B-B788-CE3D-9A04-8FAC389F49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5334000"/>
            <a:ext cx="2667000" cy="363538"/>
          </a:xfrm>
          <a:prstGeom prst="ellipse">
            <a:avLst/>
          </a:prstGeom>
          <a:solidFill>
            <a:srgbClr val="FF3300"/>
          </a:solidFill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0" hangingPunct="0"/>
            <a:r>
              <a:rPr lang="en-US" altLang="en-US" sz="1200" b="1">
                <a:solidFill>
                  <a:schemeClr val="bg1"/>
                </a:solidFill>
                <a:latin typeface="Arial" panose="020B0604020202020204" pitchFamily="34" charset="0"/>
              </a:rPr>
              <a:t>Support Processes</a:t>
            </a:r>
          </a:p>
        </p:txBody>
      </p:sp>
      <p:pic>
        <p:nvPicPr>
          <p:cNvPr id="53305" name="Picture 57">
            <a:extLst>
              <a:ext uri="{FF2B5EF4-FFF2-40B4-BE49-F238E27FC236}">
                <a16:creationId xmlns:a16="http://schemas.microsoft.com/office/drawing/2014/main" id="{7CDD865C-AF5C-FE62-5391-D4997C35ED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1" r="6375"/>
          <a:stretch>
            <a:fillRect/>
          </a:stretch>
        </p:blipFill>
        <p:spPr bwMode="auto">
          <a:xfrm>
            <a:off x="6629400" y="1828800"/>
            <a:ext cx="2330450" cy="160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>
            <a:extLst>
              <a:ext uri="{FF2B5EF4-FFF2-40B4-BE49-F238E27FC236}">
                <a16:creationId xmlns:a16="http://schemas.microsoft.com/office/drawing/2014/main" id="{B9866905-3692-0114-88FD-663503EC14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9738" y="350838"/>
            <a:ext cx="7391400" cy="533400"/>
          </a:xfrm>
        </p:spPr>
        <p:txBody>
          <a:bodyPr/>
          <a:lstStyle/>
          <a:p>
            <a:r>
              <a:rPr lang="en-US" altLang="en-US" sz="3100" i="1"/>
              <a:t>6 Sigma:</a:t>
            </a:r>
            <a:r>
              <a:rPr lang="en-US" altLang="en-US" sz="3100"/>
              <a:t> How we improve</a:t>
            </a:r>
          </a:p>
        </p:txBody>
      </p:sp>
      <p:sp>
        <p:nvSpPr>
          <p:cNvPr id="91139" name="Rectangle 3">
            <a:extLst>
              <a:ext uri="{FF2B5EF4-FFF2-40B4-BE49-F238E27FC236}">
                <a16:creationId xmlns:a16="http://schemas.microsoft.com/office/drawing/2014/main" id="{CAD8CB6F-4C06-8920-81DC-01382E1243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5486400" cy="3810000"/>
          </a:xfrm>
        </p:spPr>
        <p:txBody>
          <a:bodyPr/>
          <a:lstStyle/>
          <a:p>
            <a:r>
              <a:rPr lang="en-US" altLang="en-US" sz="3200"/>
              <a:t>Process improvement</a:t>
            </a:r>
          </a:p>
          <a:p>
            <a:r>
              <a:rPr lang="en-US" altLang="en-US" sz="3200"/>
              <a:t>New process design</a:t>
            </a:r>
          </a:p>
          <a:p>
            <a:r>
              <a:rPr lang="en-US" altLang="en-US" sz="3200"/>
              <a:t>Project management</a:t>
            </a:r>
          </a:p>
        </p:txBody>
      </p:sp>
      <p:pic>
        <p:nvPicPr>
          <p:cNvPr id="91140" name="Picture 4">
            <a:extLst>
              <a:ext uri="{FF2B5EF4-FFF2-40B4-BE49-F238E27FC236}">
                <a16:creationId xmlns:a16="http://schemas.microsoft.com/office/drawing/2014/main" id="{EFEA0349-880B-DC9B-39DA-C9EFBB3EAE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752600"/>
            <a:ext cx="2763838" cy="238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D24F497F-72B3-2E25-EB8C-D357376598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An integrated and aligned system</a:t>
            </a:r>
          </a:p>
        </p:txBody>
      </p:sp>
      <p:grpSp>
        <p:nvGrpSpPr>
          <p:cNvPr id="67587" name="Group 3">
            <a:extLst>
              <a:ext uri="{FF2B5EF4-FFF2-40B4-BE49-F238E27FC236}">
                <a16:creationId xmlns:a16="http://schemas.microsoft.com/office/drawing/2014/main" id="{A54A6E2E-892E-56A7-7E8D-2CD218F35AE2}"/>
              </a:ext>
            </a:extLst>
          </p:cNvPr>
          <p:cNvGrpSpPr>
            <a:grpSpLocks/>
          </p:cNvGrpSpPr>
          <p:nvPr/>
        </p:nvGrpSpPr>
        <p:grpSpPr bwMode="auto">
          <a:xfrm>
            <a:off x="1905000" y="2209800"/>
            <a:ext cx="3933825" cy="1981200"/>
            <a:chOff x="1149" y="1248"/>
            <a:chExt cx="2478" cy="1248"/>
          </a:xfrm>
        </p:grpSpPr>
        <p:sp>
          <p:nvSpPr>
            <p:cNvPr id="67588" name="Text Box 4">
              <a:extLst>
                <a:ext uri="{FF2B5EF4-FFF2-40B4-BE49-F238E27FC236}">
                  <a16:creationId xmlns:a16="http://schemas.microsoft.com/office/drawing/2014/main" id="{544B105F-0EA1-9257-C478-4EA9ED217B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1248"/>
              <a:ext cx="1920" cy="1248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rgbClr val="000000"/>
              </a:solidFill>
              <a:prstDash val="sysDot"/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pPr eaLnBrk="0" hangingPunct="0">
                <a:buFontTx/>
                <a:buChar char="•"/>
              </a:pPr>
              <a:r>
                <a:rPr lang="en-US" altLang="en-US" sz="1800"/>
                <a:t>Business Risk Assessment</a:t>
              </a:r>
            </a:p>
            <a:p>
              <a:pPr eaLnBrk="0" hangingPunct="0">
                <a:buFontTx/>
                <a:buChar char="•"/>
              </a:pPr>
              <a:r>
                <a:rPr lang="en-US" altLang="en-US" sz="1800"/>
                <a:t>Training</a:t>
              </a:r>
            </a:p>
            <a:p>
              <a:pPr eaLnBrk="0" hangingPunct="0">
                <a:buFontTx/>
                <a:buChar char="•"/>
              </a:pPr>
              <a:r>
                <a:rPr lang="en-US" altLang="en-US" sz="1800"/>
                <a:t>Project Support</a:t>
              </a:r>
            </a:p>
            <a:p>
              <a:pPr lvl="1" eaLnBrk="0" hangingPunct="0">
                <a:buFontTx/>
                <a:buChar char="•"/>
              </a:pPr>
              <a:r>
                <a:rPr lang="en-US" altLang="en-US" sz="1800"/>
                <a:t>Master Black Belts</a:t>
              </a:r>
            </a:p>
            <a:p>
              <a:pPr lvl="1" eaLnBrk="0" hangingPunct="0">
                <a:buFontTx/>
                <a:buChar char="•"/>
              </a:pPr>
              <a:r>
                <a:rPr lang="en-US" altLang="en-US" sz="1800"/>
                <a:t>Champion</a:t>
              </a:r>
            </a:p>
            <a:p>
              <a:pPr eaLnBrk="0" hangingPunct="0">
                <a:buFontTx/>
                <a:buChar char="•"/>
              </a:pPr>
              <a:r>
                <a:rPr lang="en-US" altLang="en-US" sz="1800"/>
                <a:t> Knowledge Sharing</a:t>
              </a:r>
            </a:p>
          </p:txBody>
        </p:sp>
        <p:sp>
          <p:nvSpPr>
            <p:cNvPr id="67589" name="Line 5">
              <a:extLst>
                <a:ext uri="{FF2B5EF4-FFF2-40B4-BE49-F238E27FC236}">
                  <a16:creationId xmlns:a16="http://schemas.microsoft.com/office/drawing/2014/main" id="{C14B6696-F4AB-4EA4-E778-066EC272AC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9" y="1800"/>
              <a:ext cx="288" cy="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590" name="Line 6">
              <a:extLst>
                <a:ext uri="{FF2B5EF4-FFF2-40B4-BE49-F238E27FC236}">
                  <a16:creationId xmlns:a16="http://schemas.microsoft.com/office/drawing/2014/main" id="{D488D18C-5C79-2F2F-94C9-99DBD14D95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60" y="1824"/>
              <a:ext cx="267" cy="0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7591" name="Group 7">
            <a:extLst>
              <a:ext uri="{FF2B5EF4-FFF2-40B4-BE49-F238E27FC236}">
                <a16:creationId xmlns:a16="http://schemas.microsoft.com/office/drawing/2014/main" id="{C6921744-670A-6A41-F06C-99A041096F7A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1143000"/>
            <a:ext cx="7312025" cy="457200"/>
            <a:chOff x="1056" y="576"/>
            <a:chExt cx="4606" cy="288"/>
          </a:xfrm>
        </p:grpSpPr>
        <p:sp>
          <p:nvSpPr>
            <p:cNvPr id="67592" name="Text Box 8">
              <a:extLst>
                <a:ext uri="{FF2B5EF4-FFF2-40B4-BE49-F238E27FC236}">
                  <a16:creationId xmlns:a16="http://schemas.microsoft.com/office/drawing/2014/main" id="{CF08CFDF-B925-5144-79D8-CC90531C45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6" y="576"/>
              <a:ext cx="2448" cy="2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pPr eaLnBrk="0" hangingPunct="0"/>
              <a:r>
                <a:rPr lang="en-US" altLang="en-US" sz="2000" b="1"/>
                <a:t>6 Sigma Project Selection Process</a:t>
              </a:r>
            </a:p>
          </p:txBody>
        </p:sp>
        <p:sp>
          <p:nvSpPr>
            <p:cNvPr id="67593" name="Oval 9">
              <a:extLst>
                <a:ext uri="{FF2B5EF4-FFF2-40B4-BE49-F238E27FC236}">
                  <a16:creationId xmlns:a16="http://schemas.microsoft.com/office/drawing/2014/main" id="{A38DFDC2-00BF-1F86-8123-F113D241FA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4" y="576"/>
              <a:ext cx="1918" cy="254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en-US" sz="1400"/>
                <a:t>Strategic Planning Process</a:t>
              </a:r>
            </a:p>
          </p:txBody>
        </p:sp>
        <p:sp>
          <p:nvSpPr>
            <p:cNvPr id="67594" name="Line 10">
              <a:extLst>
                <a:ext uri="{FF2B5EF4-FFF2-40B4-BE49-F238E27FC236}">
                  <a16:creationId xmlns:a16="http://schemas.microsoft.com/office/drawing/2014/main" id="{7DFA6BCB-BDAE-DECB-06B1-6BF0A08B852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04" y="720"/>
              <a:ext cx="240" cy="1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7595" name="Group 11">
            <a:extLst>
              <a:ext uri="{FF2B5EF4-FFF2-40B4-BE49-F238E27FC236}">
                <a16:creationId xmlns:a16="http://schemas.microsoft.com/office/drawing/2014/main" id="{544AA6B0-1E53-EE9E-00AA-AF19583E0D72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1600200"/>
            <a:ext cx="6938963" cy="2895600"/>
            <a:chOff x="288" y="1008"/>
            <a:chExt cx="4371" cy="1824"/>
          </a:xfrm>
        </p:grpSpPr>
        <p:sp>
          <p:nvSpPr>
            <p:cNvPr id="67596" name="Text Box 12">
              <a:extLst>
                <a:ext uri="{FF2B5EF4-FFF2-40B4-BE49-F238E27FC236}">
                  <a16:creationId xmlns:a16="http://schemas.microsoft.com/office/drawing/2014/main" id="{31BF0409-FDEA-C9F1-E106-B74BA50782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1152"/>
              <a:ext cx="960" cy="1680"/>
            </a:xfrm>
            <a:prstGeom prst="rect">
              <a:avLst/>
            </a:prstGeom>
            <a:solidFill>
              <a:srgbClr val="FDEB6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eaLnBrk="0" hangingPunct="0"/>
              <a:r>
                <a:rPr lang="en-US" altLang="en-US"/>
                <a:t>DMEDI</a:t>
              </a:r>
            </a:p>
            <a:p>
              <a:pPr eaLnBrk="0" hangingPunct="0"/>
              <a:r>
                <a:rPr lang="en-US" altLang="en-US" sz="2000"/>
                <a:t>New Process design </a:t>
              </a:r>
            </a:p>
            <a:p>
              <a:pPr eaLnBrk="0" hangingPunct="0">
                <a:buFont typeface="Symbol" panose="05050102010706020507" pitchFamily="18" charset="2"/>
                <a:buChar char="·"/>
              </a:pPr>
              <a:r>
                <a:rPr lang="en-US" altLang="en-US" sz="2000"/>
                <a:t>Define</a:t>
              </a:r>
            </a:p>
            <a:p>
              <a:pPr eaLnBrk="0" hangingPunct="0">
                <a:buFont typeface="Symbol" panose="05050102010706020507" pitchFamily="18" charset="2"/>
                <a:buChar char="·"/>
              </a:pPr>
              <a:r>
                <a:rPr lang="en-US" altLang="en-US" sz="2000"/>
                <a:t>Measure</a:t>
              </a:r>
            </a:p>
            <a:p>
              <a:pPr eaLnBrk="0" hangingPunct="0">
                <a:buFont typeface="Symbol" panose="05050102010706020507" pitchFamily="18" charset="2"/>
                <a:buChar char="·"/>
              </a:pPr>
              <a:r>
                <a:rPr lang="en-US" altLang="en-US" sz="2000"/>
                <a:t>Explore</a:t>
              </a:r>
            </a:p>
            <a:p>
              <a:pPr eaLnBrk="0" hangingPunct="0">
                <a:buFont typeface="Symbol" panose="05050102010706020507" pitchFamily="18" charset="2"/>
                <a:buChar char="·"/>
              </a:pPr>
              <a:r>
                <a:rPr lang="en-US" altLang="en-US" sz="2000"/>
                <a:t>Develop</a:t>
              </a:r>
            </a:p>
            <a:p>
              <a:pPr eaLnBrk="0" hangingPunct="0">
                <a:buFont typeface="Symbol" panose="05050102010706020507" pitchFamily="18" charset="2"/>
                <a:buChar char="·"/>
              </a:pPr>
              <a:r>
                <a:rPr lang="en-US" altLang="en-US" sz="2000"/>
                <a:t>Implement</a:t>
              </a:r>
            </a:p>
          </p:txBody>
        </p:sp>
        <p:sp>
          <p:nvSpPr>
            <p:cNvPr id="67597" name="Text Box 13">
              <a:extLst>
                <a:ext uri="{FF2B5EF4-FFF2-40B4-BE49-F238E27FC236}">
                  <a16:creationId xmlns:a16="http://schemas.microsoft.com/office/drawing/2014/main" id="{D1B9ECBA-C843-F358-2851-3387FE7077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0" y="1152"/>
              <a:ext cx="1059" cy="1632"/>
            </a:xfrm>
            <a:prstGeom prst="rect">
              <a:avLst/>
            </a:prstGeom>
            <a:solidFill>
              <a:srgbClr val="FDEB6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eaLnBrk="0" hangingPunct="0">
                <a:buFont typeface="Symbol" panose="05050102010706020507" pitchFamily="18" charset="2"/>
                <a:buNone/>
              </a:pPr>
              <a:r>
                <a:rPr lang="en-US" altLang="en-US"/>
                <a:t>DMAIC</a:t>
              </a:r>
            </a:p>
            <a:p>
              <a:pPr eaLnBrk="0" hangingPunct="0">
                <a:buFont typeface="Symbol" panose="05050102010706020507" pitchFamily="18" charset="2"/>
                <a:buNone/>
              </a:pPr>
              <a:r>
                <a:rPr lang="en-US" altLang="en-US" sz="2000"/>
                <a:t>Process Improvement</a:t>
              </a:r>
            </a:p>
            <a:p>
              <a:pPr eaLnBrk="0" hangingPunct="0">
                <a:buFont typeface="Symbol" panose="05050102010706020507" pitchFamily="18" charset="2"/>
                <a:buChar char="·"/>
              </a:pPr>
              <a:r>
                <a:rPr lang="en-US" altLang="en-US" sz="2000"/>
                <a:t>Define</a:t>
              </a:r>
            </a:p>
            <a:p>
              <a:pPr eaLnBrk="0" hangingPunct="0">
                <a:buFont typeface="Symbol" panose="05050102010706020507" pitchFamily="18" charset="2"/>
                <a:buChar char="·"/>
              </a:pPr>
              <a:r>
                <a:rPr lang="en-US" altLang="en-US" sz="2000"/>
                <a:t>Measure </a:t>
              </a:r>
            </a:p>
            <a:p>
              <a:pPr eaLnBrk="0" hangingPunct="0">
                <a:buFont typeface="Symbol" panose="05050102010706020507" pitchFamily="18" charset="2"/>
                <a:buChar char="·"/>
              </a:pPr>
              <a:r>
                <a:rPr lang="en-US" altLang="en-US" sz="2000"/>
                <a:t>Analyze</a:t>
              </a:r>
            </a:p>
            <a:p>
              <a:pPr eaLnBrk="0" hangingPunct="0">
                <a:buFont typeface="Symbol" panose="05050102010706020507" pitchFamily="18" charset="2"/>
                <a:buChar char="·"/>
              </a:pPr>
              <a:r>
                <a:rPr lang="en-US" altLang="en-US" sz="2000"/>
                <a:t>Improve</a:t>
              </a:r>
            </a:p>
            <a:p>
              <a:pPr eaLnBrk="0" hangingPunct="0">
                <a:buFont typeface="Symbol" panose="05050102010706020507" pitchFamily="18" charset="2"/>
                <a:buChar char="·"/>
              </a:pPr>
              <a:r>
                <a:rPr lang="en-US" altLang="en-US" sz="2000"/>
                <a:t>Control</a:t>
              </a:r>
            </a:p>
          </p:txBody>
        </p:sp>
        <p:sp>
          <p:nvSpPr>
            <p:cNvPr id="67598" name="Line 14">
              <a:extLst>
                <a:ext uri="{FF2B5EF4-FFF2-40B4-BE49-F238E27FC236}">
                  <a16:creationId xmlns:a16="http://schemas.microsoft.com/office/drawing/2014/main" id="{5F457D84-C719-DE42-0CCD-95E9AFAB34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6" y="1008"/>
              <a:ext cx="672" cy="144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599" name="Line 15">
              <a:extLst>
                <a:ext uri="{FF2B5EF4-FFF2-40B4-BE49-F238E27FC236}">
                  <a16:creationId xmlns:a16="http://schemas.microsoft.com/office/drawing/2014/main" id="{05D3F884-1444-C842-4148-A5F59A5725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" y="1008"/>
              <a:ext cx="864" cy="144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7600" name="Group 16">
            <a:extLst>
              <a:ext uri="{FF2B5EF4-FFF2-40B4-BE49-F238E27FC236}">
                <a16:creationId xmlns:a16="http://schemas.microsoft.com/office/drawing/2014/main" id="{A575E3DB-F194-6BA6-DFC7-4F2691A6C531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4419600"/>
            <a:ext cx="7620000" cy="762000"/>
            <a:chOff x="768" y="2640"/>
            <a:chExt cx="4800" cy="480"/>
          </a:xfrm>
        </p:grpSpPr>
        <p:sp>
          <p:nvSpPr>
            <p:cNvPr id="67601" name="Oval 17">
              <a:extLst>
                <a:ext uri="{FF2B5EF4-FFF2-40B4-BE49-F238E27FC236}">
                  <a16:creationId xmlns:a16="http://schemas.microsoft.com/office/drawing/2014/main" id="{C96F9263-CE1B-0B8F-16E4-4161C6DB95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6" y="2880"/>
              <a:ext cx="1632" cy="23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lIns="9144" tIns="9144" rIns="9144" bIns="9144">
              <a:spAutoFit/>
            </a:bodyPr>
            <a:lstStyle/>
            <a:p>
              <a:pPr eaLnBrk="0" hangingPunct="0"/>
              <a:r>
                <a:rPr lang="en-US" altLang="en-US" sz="1600"/>
                <a:t>BEC Review Process</a:t>
              </a:r>
              <a:r>
                <a:rPr lang="en-US" altLang="en-US" sz="800"/>
                <a:t> </a:t>
              </a:r>
            </a:p>
          </p:txBody>
        </p:sp>
        <p:sp>
          <p:nvSpPr>
            <p:cNvPr id="67602" name="Text Box 18">
              <a:extLst>
                <a:ext uri="{FF2B5EF4-FFF2-40B4-BE49-F238E27FC236}">
                  <a16:creationId xmlns:a16="http://schemas.microsoft.com/office/drawing/2014/main" id="{8A62C7E4-528D-962B-72BE-755A1088A5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6" y="2904"/>
              <a:ext cx="2376" cy="216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pPr algn="ctr" eaLnBrk="0" hangingPunct="0"/>
              <a:r>
                <a:rPr lang="en-US" altLang="en-US" sz="2000" b="1"/>
                <a:t>Project reviews</a:t>
              </a:r>
            </a:p>
          </p:txBody>
        </p:sp>
        <p:cxnSp>
          <p:nvCxnSpPr>
            <p:cNvPr id="67603" name="AutoShape 19">
              <a:extLst>
                <a:ext uri="{FF2B5EF4-FFF2-40B4-BE49-F238E27FC236}">
                  <a16:creationId xmlns:a16="http://schemas.microsoft.com/office/drawing/2014/main" id="{1B15E6E6-9128-769C-996C-B292DB6AAD3C}"/>
                </a:ext>
              </a:extLst>
            </p:cNvPr>
            <p:cNvCxnSpPr>
              <a:cxnSpLocks noChangeShapeType="1"/>
              <a:stCxn id="67596" idx="2"/>
              <a:endCxn id="67602" idx="1"/>
            </p:cNvCxnSpPr>
            <p:nvPr/>
          </p:nvCxnSpPr>
          <p:spPr bwMode="auto">
            <a:xfrm>
              <a:off x="768" y="2688"/>
              <a:ext cx="528" cy="324"/>
            </a:xfrm>
            <a:prstGeom prst="straightConnector1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604" name="AutoShape 20">
              <a:extLst>
                <a:ext uri="{FF2B5EF4-FFF2-40B4-BE49-F238E27FC236}">
                  <a16:creationId xmlns:a16="http://schemas.microsoft.com/office/drawing/2014/main" id="{2741C529-2309-D871-1272-2E009D5896FF}"/>
                </a:ext>
              </a:extLst>
            </p:cNvPr>
            <p:cNvCxnSpPr>
              <a:cxnSpLocks noChangeShapeType="1"/>
              <a:stCxn id="67597" idx="2"/>
              <a:endCxn id="67602" idx="3"/>
            </p:cNvCxnSpPr>
            <p:nvPr/>
          </p:nvCxnSpPr>
          <p:spPr bwMode="auto">
            <a:xfrm flipH="1">
              <a:off x="3672" y="2640"/>
              <a:ext cx="458" cy="372"/>
            </a:xfrm>
            <a:prstGeom prst="straightConnector1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7605" name="AutoShape 21">
              <a:extLst>
                <a:ext uri="{FF2B5EF4-FFF2-40B4-BE49-F238E27FC236}">
                  <a16:creationId xmlns:a16="http://schemas.microsoft.com/office/drawing/2014/main" id="{C00739BE-E2C5-A4F8-F193-FD77476685C1}"/>
                </a:ext>
              </a:extLst>
            </p:cNvPr>
            <p:cNvCxnSpPr>
              <a:cxnSpLocks noChangeShapeType="1"/>
              <a:stCxn id="67602" idx="3"/>
              <a:endCxn id="67601" idx="2"/>
            </p:cNvCxnSpPr>
            <p:nvPr/>
          </p:nvCxnSpPr>
          <p:spPr bwMode="auto">
            <a:xfrm flipV="1">
              <a:off x="3672" y="2998"/>
              <a:ext cx="264" cy="14"/>
            </a:xfrm>
            <a:prstGeom prst="straightConnector1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7606" name="Group 22">
            <a:extLst>
              <a:ext uri="{FF2B5EF4-FFF2-40B4-BE49-F238E27FC236}">
                <a16:creationId xmlns:a16="http://schemas.microsoft.com/office/drawing/2014/main" id="{CF0532CE-C65D-3D7F-B6D5-19EFC79DB793}"/>
              </a:ext>
            </a:extLst>
          </p:cNvPr>
          <p:cNvGrpSpPr>
            <a:grpSpLocks/>
          </p:cNvGrpSpPr>
          <p:nvPr/>
        </p:nvGrpSpPr>
        <p:grpSpPr bwMode="auto">
          <a:xfrm>
            <a:off x="2057400" y="5181600"/>
            <a:ext cx="6775450" cy="685800"/>
            <a:chOff x="1296" y="3120"/>
            <a:chExt cx="4268" cy="432"/>
          </a:xfrm>
        </p:grpSpPr>
        <p:sp>
          <p:nvSpPr>
            <p:cNvPr id="67607" name="Text Box 23">
              <a:extLst>
                <a:ext uri="{FF2B5EF4-FFF2-40B4-BE49-F238E27FC236}">
                  <a16:creationId xmlns:a16="http://schemas.microsoft.com/office/drawing/2014/main" id="{37574D76-6425-1D23-2DF4-FE4B78975A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6" y="3264"/>
              <a:ext cx="2376" cy="2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pPr algn="ctr" eaLnBrk="0" hangingPunct="0"/>
              <a:r>
                <a:rPr lang="en-US" altLang="en-US" sz="2000" b="1"/>
                <a:t>Project Commissioning Process     </a:t>
              </a:r>
            </a:p>
          </p:txBody>
        </p:sp>
        <p:sp>
          <p:nvSpPr>
            <p:cNvPr id="67608" name="Oval 24">
              <a:extLst>
                <a:ext uri="{FF2B5EF4-FFF2-40B4-BE49-F238E27FC236}">
                  <a16:creationId xmlns:a16="http://schemas.microsoft.com/office/drawing/2014/main" id="{DEEAAC46-369A-D3F5-5E9A-A2AA222B8E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8" y="3312"/>
              <a:ext cx="1676" cy="23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00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lIns="9144" tIns="9144" rIns="9144" bIns="9144">
              <a:spAutoFit/>
            </a:bodyPr>
            <a:lstStyle/>
            <a:p>
              <a:pPr eaLnBrk="0" hangingPunct="0"/>
              <a:r>
                <a:rPr lang="en-US" altLang="en-US" sz="1600"/>
                <a:t>Process Measures</a:t>
              </a:r>
            </a:p>
          </p:txBody>
        </p:sp>
        <p:sp>
          <p:nvSpPr>
            <p:cNvPr id="67609" name="Line 25">
              <a:extLst>
                <a:ext uri="{FF2B5EF4-FFF2-40B4-BE49-F238E27FC236}">
                  <a16:creationId xmlns:a16="http://schemas.microsoft.com/office/drawing/2014/main" id="{6873D20D-B63E-A2C0-41BB-3829DC5D10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" y="3120"/>
              <a:ext cx="0" cy="144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cxnSp>
          <p:nvCxnSpPr>
            <p:cNvPr id="67610" name="AutoShape 26">
              <a:extLst>
                <a:ext uri="{FF2B5EF4-FFF2-40B4-BE49-F238E27FC236}">
                  <a16:creationId xmlns:a16="http://schemas.microsoft.com/office/drawing/2014/main" id="{BB1E6EBD-3E84-3990-8192-3998609DF329}"/>
                </a:ext>
              </a:extLst>
            </p:cNvPr>
            <p:cNvCxnSpPr>
              <a:cxnSpLocks noChangeShapeType="1"/>
              <a:stCxn id="67607" idx="3"/>
              <a:endCxn id="67608" idx="2"/>
            </p:cNvCxnSpPr>
            <p:nvPr/>
          </p:nvCxnSpPr>
          <p:spPr bwMode="auto">
            <a:xfrm>
              <a:off x="3672" y="3408"/>
              <a:ext cx="216" cy="22"/>
            </a:xfrm>
            <a:prstGeom prst="straightConnector1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67611" name="Group 27">
            <a:extLst>
              <a:ext uri="{FF2B5EF4-FFF2-40B4-BE49-F238E27FC236}">
                <a16:creationId xmlns:a16="http://schemas.microsoft.com/office/drawing/2014/main" id="{63BD1813-C43D-CE73-CED3-9F84F386F400}"/>
              </a:ext>
            </a:extLst>
          </p:cNvPr>
          <p:cNvGrpSpPr>
            <a:grpSpLocks/>
          </p:cNvGrpSpPr>
          <p:nvPr/>
        </p:nvGrpSpPr>
        <p:grpSpPr bwMode="auto">
          <a:xfrm>
            <a:off x="2057400" y="5867400"/>
            <a:ext cx="6851650" cy="685800"/>
            <a:chOff x="1296" y="3552"/>
            <a:chExt cx="4316" cy="432"/>
          </a:xfrm>
        </p:grpSpPr>
        <p:sp>
          <p:nvSpPr>
            <p:cNvPr id="67612" name="Text Box 28">
              <a:extLst>
                <a:ext uri="{FF2B5EF4-FFF2-40B4-BE49-F238E27FC236}">
                  <a16:creationId xmlns:a16="http://schemas.microsoft.com/office/drawing/2014/main" id="{90A96671-D712-3F8A-CF63-F9EFED987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6" y="3696"/>
              <a:ext cx="2376" cy="28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pPr algn="ctr" eaLnBrk="0" hangingPunct="0"/>
              <a:r>
                <a:rPr lang="en-US" altLang="en-US" sz="2000" b="1"/>
                <a:t>6 Sigma Rewards Payout </a:t>
              </a:r>
            </a:p>
          </p:txBody>
        </p:sp>
        <p:sp>
          <p:nvSpPr>
            <p:cNvPr id="67613" name="Line 29">
              <a:extLst>
                <a:ext uri="{FF2B5EF4-FFF2-40B4-BE49-F238E27FC236}">
                  <a16:creationId xmlns:a16="http://schemas.microsoft.com/office/drawing/2014/main" id="{74DEA468-6F37-1FEC-842F-33BBE50B04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" y="3552"/>
              <a:ext cx="0" cy="144"/>
            </a:xfrm>
            <a:prstGeom prst="line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614" name="Oval 30">
              <a:extLst>
                <a:ext uri="{FF2B5EF4-FFF2-40B4-BE49-F238E27FC236}">
                  <a16:creationId xmlns:a16="http://schemas.microsoft.com/office/drawing/2014/main" id="{B5923C4F-ACC5-DAEF-F7A3-009BCD8BDE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6" y="3728"/>
              <a:ext cx="1676" cy="236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FFFF00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lIns="9144" tIns="9144" rIns="9144" bIns="9144">
              <a:spAutoFit/>
            </a:bodyPr>
            <a:lstStyle/>
            <a:p>
              <a:pPr eaLnBrk="0" hangingPunct="0"/>
              <a:r>
                <a:rPr lang="en-US" altLang="en-US" sz="1600"/>
                <a:t>Recognition Processes</a:t>
              </a:r>
            </a:p>
          </p:txBody>
        </p:sp>
        <p:cxnSp>
          <p:nvCxnSpPr>
            <p:cNvPr id="67615" name="AutoShape 31">
              <a:extLst>
                <a:ext uri="{FF2B5EF4-FFF2-40B4-BE49-F238E27FC236}">
                  <a16:creationId xmlns:a16="http://schemas.microsoft.com/office/drawing/2014/main" id="{8DED2202-5F70-AF21-BE4C-E970827694C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96" y="3840"/>
              <a:ext cx="216" cy="22"/>
            </a:xfrm>
            <a:prstGeom prst="straightConnector1">
              <a:avLst/>
            </a:prstGeom>
            <a:noFill/>
            <a:ln w="9525">
              <a:solidFill>
                <a:srgbClr val="FFFF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>
            <a:extLst>
              <a:ext uri="{FF2B5EF4-FFF2-40B4-BE49-F238E27FC236}">
                <a16:creationId xmlns:a16="http://schemas.microsoft.com/office/drawing/2014/main" id="{B602FC95-E373-DB7B-0168-4E99B997DA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Key to success </a:t>
            </a:r>
            <a:r>
              <a:rPr lang="en-US" altLang="en-US" sz="2700" b="0"/>
              <a:t>–</a:t>
            </a:r>
            <a:r>
              <a:rPr lang="en-US" altLang="en-US"/>
              <a:t> integrate and align</a:t>
            </a:r>
          </a:p>
        </p:txBody>
      </p:sp>
      <p:sp>
        <p:nvSpPr>
          <p:cNvPr id="71683" name="Rectangle 3">
            <a:extLst>
              <a:ext uri="{FF2B5EF4-FFF2-40B4-BE49-F238E27FC236}">
                <a16:creationId xmlns:a16="http://schemas.microsoft.com/office/drawing/2014/main" id="{5DBDCA38-BE87-87AB-B888-AE155AF192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33375" y="1143000"/>
            <a:ext cx="8305800" cy="4343400"/>
          </a:xfrm>
        </p:spPr>
        <p:txBody>
          <a:bodyPr/>
          <a:lstStyle/>
          <a:p>
            <a:r>
              <a:rPr lang="en-US" altLang="en-US"/>
              <a:t>The key to success is how we integrate and deploy 6 Sigma with Consistency, Clarity, and Commitment</a:t>
            </a:r>
          </a:p>
          <a:p>
            <a:r>
              <a:rPr lang="en-US" altLang="en-US"/>
              <a:t>Key Core Processes made it easier to deploy</a:t>
            </a:r>
          </a:p>
          <a:p>
            <a:r>
              <a:rPr lang="en-US" altLang="en-US"/>
              <a:t>Process Health reviewed                                       at Business Excellence Council</a:t>
            </a:r>
          </a:p>
          <a:p>
            <a:r>
              <a:rPr lang="en-US" altLang="en-US"/>
              <a:t>Baldrige and 6 Sigma                                    mutually reinforce</a:t>
            </a:r>
          </a:p>
        </p:txBody>
      </p:sp>
      <p:pic>
        <p:nvPicPr>
          <p:cNvPr id="71684" name="Picture 4">
            <a:extLst>
              <a:ext uri="{FF2B5EF4-FFF2-40B4-BE49-F238E27FC236}">
                <a16:creationId xmlns:a16="http://schemas.microsoft.com/office/drawing/2014/main" id="{DA7ACCB3-B57B-7D3F-0C0A-E8BEEE742B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050" y="2978150"/>
            <a:ext cx="2852738" cy="252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>
            <a:extLst>
              <a:ext uri="{FF2B5EF4-FFF2-40B4-BE49-F238E27FC236}">
                <a16:creationId xmlns:a16="http://schemas.microsoft.com/office/drawing/2014/main" id="{16F1E5FC-8D0F-328B-978D-75DF6CA14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301625"/>
            <a:ext cx="8153400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en-US" altLang="en-US" sz="3200" b="1">
                <a:solidFill>
                  <a:srgbClr val="FFCC00"/>
                </a:solidFill>
                <a:latin typeface="Arial" panose="020B0604020202020204" pitchFamily="34" charset="0"/>
              </a:rPr>
              <a:t>Our results …</a:t>
            </a:r>
          </a:p>
        </p:txBody>
      </p:sp>
      <p:graphicFrame>
        <p:nvGraphicFramePr>
          <p:cNvPr id="73731" name="Object 3">
            <a:extLst>
              <a:ext uri="{FF2B5EF4-FFF2-40B4-BE49-F238E27FC236}">
                <a16:creationId xmlns:a16="http://schemas.microsoft.com/office/drawing/2014/main" id="{327CC433-00C8-16F1-66E7-DEBA00CA002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200" y="1700213"/>
          <a:ext cx="4724400" cy="315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3" imgW="6096305" imgH="4067556" progId="MSGraph.Chart.8">
                  <p:embed followColorScheme="full"/>
                </p:oleObj>
              </mc:Choice>
              <mc:Fallback>
                <p:oleObj name="Chart" r:id="rId3" imgW="6096305" imgH="4067556" progId="MSGraph.Chart.8">
                  <p:embed followColorScheme="full"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1700213"/>
                        <a:ext cx="4724400" cy="3152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3732" name="Object 4">
            <a:extLst>
              <a:ext uri="{FF2B5EF4-FFF2-40B4-BE49-F238E27FC236}">
                <a16:creationId xmlns:a16="http://schemas.microsoft.com/office/drawing/2014/main" id="{BD69E0A6-E3AB-AF57-1971-7B34E6F3271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24400" y="1700213"/>
          <a:ext cx="4191000" cy="2795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5" imgW="6096305" imgH="4067556" progId="MSGraph.Chart.8">
                  <p:embed followColorScheme="full"/>
                </p:oleObj>
              </mc:Choice>
              <mc:Fallback>
                <p:oleObj name="Chart" r:id="rId5" imgW="6096305" imgH="4067556" progId="MSGraph.Chart.8">
                  <p:embed followColorScheme="full"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1700213"/>
                        <a:ext cx="4191000" cy="2795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3733" name="Text Box 5">
            <a:extLst>
              <a:ext uri="{FF2B5EF4-FFF2-40B4-BE49-F238E27FC236}">
                <a16:creationId xmlns:a16="http://schemas.microsoft.com/office/drawing/2014/main" id="{0683AC6E-6249-A9D5-C71B-EE7B0E7A6F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12192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solidFill>
                  <a:schemeClr val="bg1"/>
                </a:solidFill>
                <a:latin typeface="Arial" panose="020B0604020202020204" pitchFamily="34" charset="0"/>
              </a:rPr>
              <a:t>Benefits</a:t>
            </a:r>
          </a:p>
        </p:txBody>
      </p:sp>
      <p:sp>
        <p:nvSpPr>
          <p:cNvPr id="73734" name="Text Box 6">
            <a:extLst>
              <a:ext uri="{FF2B5EF4-FFF2-40B4-BE49-F238E27FC236}">
                <a16:creationId xmlns:a16="http://schemas.microsoft.com/office/drawing/2014/main" id="{D6B73816-16D3-3F82-B619-8DA6737A6A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7400" y="1219200"/>
            <a:ext cx="19812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>
                <a:solidFill>
                  <a:schemeClr val="bg1"/>
                </a:solidFill>
                <a:latin typeface="Arial" panose="020B0604020202020204" pitchFamily="34" charset="0"/>
              </a:rPr>
              <a:t>Black Belt / Projects</a:t>
            </a:r>
          </a:p>
        </p:txBody>
      </p:sp>
      <p:sp>
        <p:nvSpPr>
          <p:cNvPr id="73735" name="Text Box 7">
            <a:extLst>
              <a:ext uri="{FF2B5EF4-FFF2-40B4-BE49-F238E27FC236}">
                <a16:creationId xmlns:a16="http://schemas.microsoft.com/office/drawing/2014/main" id="{C340BBB8-4053-7CA2-BAD9-1D9D983DE3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0" y="4510088"/>
            <a:ext cx="16764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400" b="1">
                <a:solidFill>
                  <a:schemeClr val="bg1"/>
                </a:solidFill>
                <a:latin typeface="Arial" panose="020B0604020202020204" pitchFamily="34" charset="0"/>
              </a:rPr>
              <a:t>Dollars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>
            <a:extLst>
              <a:ext uri="{FF2B5EF4-FFF2-40B4-BE49-F238E27FC236}">
                <a16:creationId xmlns:a16="http://schemas.microsoft.com/office/drawing/2014/main" id="{FA5987A3-6247-89B3-9978-8BBDF1AB7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0"/>
          <a:stretch>
            <a:fillRect/>
          </a:stretch>
        </p:blipFill>
        <p:spPr bwMode="auto">
          <a:xfrm>
            <a:off x="4572000" y="1054100"/>
            <a:ext cx="4387850" cy="393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091" name="Rectangle 3">
            <a:extLst>
              <a:ext uri="{FF2B5EF4-FFF2-40B4-BE49-F238E27FC236}">
                <a16:creationId xmlns:a16="http://schemas.microsoft.com/office/drawing/2014/main" id="{192E7FFE-3E12-2380-014B-5EC56E30D7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39738" y="339725"/>
            <a:ext cx="8610600" cy="990600"/>
          </a:xfrm>
        </p:spPr>
        <p:txBody>
          <a:bodyPr/>
          <a:lstStyle/>
          <a:p>
            <a:r>
              <a:rPr lang="en-US" altLang="en-US" sz="3100"/>
              <a:t>What We Have Also Learned:</a:t>
            </a:r>
            <a:br>
              <a:rPr lang="en-US" altLang="en-US" sz="3100"/>
            </a:br>
            <a:r>
              <a:rPr lang="en-US" altLang="en-US" sz="2700"/>
              <a:t>Strategy + 6 Sigma = Further Improved Results</a:t>
            </a:r>
            <a:r>
              <a:rPr lang="en-US" altLang="en-US" sz="3100"/>
              <a:t> </a:t>
            </a:r>
          </a:p>
        </p:txBody>
      </p:sp>
      <p:sp>
        <p:nvSpPr>
          <p:cNvPr id="89092" name="AutoShape 4">
            <a:extLst>
              <a:ext uri="{FF2B5EF4-FFF2-40B4-BE49-F238E27FC236}">
                <a16:creationId xmlns:a16="http://schemas.microsoft.com/office/drawing/2014/main" id="{5DB28ABB-8EF1-9BA1-2C7C-07FBDD780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24200" y="2743200"/>
            <a:ext cx="1676400" cy="381000"/>
          </a:xfrm>
          <a:prstGeom prst="rightArrow">
            <a:avLst>
              <a:gd name="adj1" fmla="val 50000"/>
              <a:gd name="adj2" fmla="val 1100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9093" name="Text Box 5">
            <a:extLst>
              <a:ext uri="{FF2B5EF4-FFF2-40B4-BE49-F238E27FC236}">
                <a16:creationId xmlns:a16="http://schemas.microsoft.com/office/drawing/2014/main" id="{6916055F-4233-3CA0-E26A-0B8BC61A12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7775" y="5105400"/>
            <a:ext cx="3733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b="1">
                <a:solidFill>
                  <a:schemeClr val="bg1"/>
                </a:solidFill>
                <a:latin typeface="Arial" panose="020B0604020202020204" pitchFamily="34" charset="0"/>
              </a:rPr>
              <a:t>Aligned by CSF</a:t>
            </a:r>
          </a:p>
        </p:txBody>
      </p:sp>
      <p:pic>
        <p:nvPicPr>
          <p:cNvPr id="89094" name="Picture 6">
            <a:extLst>
              <a:ext uri="{FF2B5EF4-FFF2-40B4-BE49-F238E27FC236}">
                <a16:creationId xmlns:a16="http://schemas.microsoft.com/office/drawing/2014/main" id="{30042711-EAD7-55DC-88BB-450204FA12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828800"/>
            <a:ext cx="2995613" cy="257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2DF281FF-AD78-2071-95E7-22BE83412EA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317500"/>
            <a:ext cx="8305800" cy="35560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en-US" sz="3200" b="1">
                <a:solidFill>
                  <a:srgbClr val="FFCC00"/>
                </a:solidFill>
              </a:rPr>
              <a:t>Our Journey to Business Excellence continues…</a:t>
            </a:r>
          </a:p>
        </p:txBody>
      </p:sp>
      <p:graphicFrame>
        <p:nvGraphicFramePr>
          <p:cNvPr id="32771" name="Object 3">
            <a:extLst>
              <a:ext uri="{FF2B5EF4-FFF2-40B4-BE49-F238E27FC236}">
                <a16:creationId xmlns:a16="http://schemas.microsoft.com/office/drawing/2014/main" id="{E1DEDFBA-2ED6-C484-E722-BFA0AB6EEC55}"/>
              </a:ext>
            </a:extLst>
          </p:cNvPr>
          <p:cNvGraphicFramePr>
            <a:graphicFrameLocks/>
          </p:cNvGraphicFramePr>
          <p:nvPr/>
        </p:nvGraphicFramePr>
        <p:xfrm>
          <a:off x="2011363" y="1066800"/>
          <a:ext cx="7132637" cy="474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3" imgW="7458364" imgH="4943713" progId="MSGraph.Chart.8">
                  <p:embed followColorScheme="full"/>
                </p:oleObj>
              </mc:Choice>
              <mc:Fallback>
                <p:oleObj name="Chart" r:id="rId3" imgW="7458364" imgH="4943713" progId="MSGraph.Chart.8">
                  <p:embed followColorScheme="full"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1363" y="1066800"/>
                        <a:ext cx="7132637" cy="474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2" name="Rectangle 4">
            <a:extLst>
              <a:ext uri="{FF2B5EF4-FFF2-40B4-BE49-F238E27FC236}">
                <a16:creationId xmlns:a16="http://schemas.microsoft.com/office/drawing/2014/main" id="{3D3A82C6-77F0-7BCE-FF1D-3E6F8CBFB6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057400"/>
            <a:ext cx="6172200" cy="206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en-US" i="1">
                <a:solidFill>
                  <a:schemeClr val="bg1"/>
                </a:solidFill>
                <a:latin typeface="Arial" panose="020B0604020202020204" pitchFamily="34" charset="0"/>
              </a:rPr>
              <a:t>“We chose to do these things not because they are easy, but because they are hard. </a:t>
            </a:r>
            <a:br>
              <a:rPr lang="en-US" altLang="en-US" i="1">
                <a:solidFill>
                  <a:schemeClr val="bg1"/>
                </a:solidFill>
                <a:latin typeface="Arial" panose="020B0604020202020204" pitchFamily="34" charset="0"/>
              </a:rPr>
            </a:br>
            <a:br>
              <a:rPr lang="en-US" altLang="en-US" i="1">
                <a:solidFill>
                  <a:schemeClr val="bg1"/>
                </a:solidFill>
                <a:latin typeface="Arial" panose="020B0604020202020204" pitchFamily="34" charset="0"/>
              </a:rPr>
            </a:br>
            <a:r>
              <a:rPr lang="en-US" altLang="en-US" i="1">
                <a:solidFill>
                  <a:schemeClr val="bg1"/>
                </a:solidFill>
                <a:latin typeface="Arial" panose="020B0604020202020204" pitchFamily="34" charset="0"/>
              </a:rPr>
              <a:t>Because this challenge organizes and measures the best of our skills and abilities.”-</a:t>
            </a:r>
            <a:r>
              <a:rPr lang="en-US" altLang="en-US" sz="1600">
                <a:solidFill>
                  <a:schemeClr val="bg1"/>
                </a:solidFill>
                <a:latin typeface="Arial" panose="020B0604020202020204" pitchFamily="34" charset="0"/>
              </a:rPr>
              <a:t>JFK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>
            <a:extLst>
              <a:ext uri="{FF2B5EF4-FFF2-40B4-BE49-F238E27FC236}">
                <a16:creationId xmlns:a16="http://schemas.microsoft.com/office/drawing/2014/main" id="{39B65DD9-15B8-3F31-0024-D824C0DA1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1163" y="2773363"/>
            <a:ext cx="3170237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4800" b="1">
                <a:solidFill>
                  <a:srgbClr val="FFCC00"/>
                </a:solidFill>
                <a:latin typeface="Arial" panose="020B0604020202020204" pitchFamily="34" charset="0"/>
              </a:rPr>
              <a:t>Questions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>
            <a:extLst>
              <a:ext uri="{FF2B5EF4-FFF2-40B4-BE49-F238E27FC236}">
                <a16:creationId xmlns:a16="http://schemas.microsoft.com/office/drawing/2014/main" id="{7F1EE4A6-EF76-D4EA-AFA8-F61F68C183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7363" y="385763"/>
            <a:ext cx="8382000" cy="404812"/>
          </a:xfrm>
        </p:spPr>
        <p:txBody>
          <a:bodyPr/>
          <a:lstStyle/>
          <a:p>
            <a:r>
              <a:rPr lang="en-US" altLang="en-US" sz="3100"/>
              <a:t>We finance …</a:t>
            </a:r>
          </a:p>
        </p:txBody>
      </p:sp>
      <p:sp>
        <p:nvSpPr>
          <p:cNvPr id="78851" name="Rectangle 3">
            <a:extLst>
              <a:ext uri="{FF2B5EF4-FFF2-40B4-BE49-F238E27FC236}">
                <a16:creationId xmlns:a16="http://schemas.microsoft.com/office/drawing/2014/main" id="{AFE69313-DA5B-88FC-67FB-95C7B28543F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7391400" cy="16002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3000"/>
              <a:t>Equipment </a:t>
            </a:r>
          </a:p>
          <a:p>
            <a:pPr>
              <a:lnSpc>
                <a:spcPct val="90000"/>
              </a:lnSpc>
            </a:pPr>
            <a:r>
              <a:rPr lang="en-US" altLang="en-US" sz="3000"/>
              <a:t>Marine </a:t>
            </a:r>
          </a:p>
          <a:p>
            <a:pPr>
              <a:lnSpc>
                <a:spcPct val="90000"/>
              </a:lnSpc>
            </a:pPr>
            <a:r>
              <a:rPr lang="en-US" altLang="en-US" sz="3000"/>
              <a:t>Power</a:t>
            </a:r>
          </a:p>
        </p:txBody>
      </p:sp>
      <p:sp>
        <p:nvSpPr>
          <p:cNvPr id="78852" name="AutoShape 4">
            <a:extLst>
              <a:ext uri="{FF2B5EF4-FFF2-40B4-BE49-F238E27FC236}">
                <a16:creationId xmlns:a16="http://schemas.microsoft.com/office/drawing/2014/main" id="{389073D3-5741-4A54-09C7-A75D6FB85A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953000"/>
            <a:ext cx="8001000" cy="609600"/>
          </a:xfrm>
          <a:prstGeom prst="rightArrow">
            <a:avLst>
              <a:gd name="adj1" fmla="val 69787"/>
              <a:gd name="adj2" fmla="val 108099"/>
            </a:avLst>
          </a:prstGeom>
          <a:solidFill>
            <a:srgbClr val="FFCC00"/>
          </a:solidFill>
          <a:ln w="9525">
            <a:miter lim="800000"/>
            <a:headEnd/>
            <a:tailEnd/>
          </a:ln>
          <a:effectLst/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FCC00"/>
            </a:extrusionClr>
            <a:contourClr>
              <a:srgbClr val="FFCC0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78853" name="Text Box 5">
            <a:extLst>
              <a:ext uri="{FF2B5EF4-FFF2-40B4-BE49-F238E27FC236}">
                <a16:creationId xmlns:a16="http://schemas.microsoft.com/office/drawing/2014/main" id="{40405205-7081-3624-8DBA-3609DF1588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5029200"/>
            <a:ext cx="2362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latin typeface="Arial" panose="020B0604020202020204" pitchFamily="34" charset="0"/>
              </a:rPr>
              <a:t>$20,000</a:t>
            </a:r>
          </a:p>
        </p:txBody>
      </p:sp>
      <p:sp>
        <p:nvSpPr>
          <p:cNvPr id="78854" name="Text Box 6">
            <a:extLst>
              <a:ext uri="{FF2B5EF4-FFF2-40B4-BE49-F238E27FC236}">
                <a16:creationId xmlns:a16="http://schemas.microsoft.com/office/drawing/2014/main" id="{1EA5DF09-3F9B-997C-881E-BCFBB3409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2600" y="5029200"/>
            <a:ext cx="2743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>
                <a:latin typeface="Arial" panose="020B0604020202020204" pitchFamily="34" charset="0"/>
              </a:rPr>
              <a:t>Over $50 million</a:t>
            </a:r>
          </a:p>
        </p:txBody>
      </p:sp>
      <p:graphicFrame>
        <p:nvGraphicFramePr>
          <p:cNvPr id="78855" name="Object 7">
            <a:extLst>
              <a:ext uri="{FF2B5EF4-FFF2-40B4-BE49-F238E27FC236}">
                <a16:creationId xmlns:a16="http://schemas.microsoft.com/office/drawing/2014/main" id="{8DB2AB44-8EB2-C51B-6B1C-879B8C8EB85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54200" y="3124200"/>
          <a:ext cx="2276475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3" imgW="3333333" imgH="2505425" progId="MSPhotoEd.3">
                  <p:embed/>
                </p:oleObj>
              </mc:Choice>
              <mc:Fallback>
                <p:oleObj name="Photo Editor Photo" r:id="rId3" imgW="3333333" imgH="2505425" progId="MSPhotoEd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4200" y="3124200"/>
                        <a:ext cx="2276475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8856" name="Picture 8">
            <a:extLst>
              <a:ext uri="{FF2B5EF4-FFF2-40B4-BE49-F238E27FC236}">
                <a16:creationId xmlns:a16="http://schemas.microsoft.com/office/drawing/2014/main" id="{4B275FA0-F110-55FA-E0CD-60135A514E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124200"/>
            <a:ext cx="2392363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7" name="Line 9">
            <a:extLst>
              <a:ext uri="{FF2B5EF4-FFF2-40B4-BE49-F238E27FC236}">
                <a16:creationId xmlns:a16="http://schemas.microsoft.com/office/drawing/2014/main" id="{B9BC7F83-E628-49A2-91B3-D2BA0F106A8F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000" y="3505200"/>
            <a:ext cx="1066800" cy="990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8858" name="Picture 10">
            <a:extLst>
              <a:ext uri="{FF2B5EF4-FFF2-40B4-BE49-F238E27FC236}">
                <a16:creationId xmlns:a16="http://schemas.microsoft.com/office/drawing/2014/main" id="{ACEB89FD-BFDB-8623-1779-5016D04506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3124200"/>
            <a:ext cx="16256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859" name="Picture 11">
            <a:extLst>
              <a:ext uri="{FF2B5EF4-FFF2-40B4-BE49-F238E27FC236}">
                <a16:creationId xmlns:a16="http://schemas.microsoft.com/office/drawing/2014/main" id="{09EB46D4-1F84-8244-CC67-84F609B0E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0" y="3124200"/>
            <a:ext cx="2438400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E14CDD9C-C1D8-E400-0DA3-2DC2CE455A4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914400"/>
            <a:ext cx="2362200" cy="457200"/>
          </a:xfrm>
        </p:spPr>
        <p:txBody>
          <a:bodyPr/>
          <a:lstStyle/>
          <a:p>
            <a:r>
              <a:rPr lang="en-US" altLang="en-US" sz="2800" b="0" u="sng">
                <a:solidFill>
                  <a:schemeClr val="tx1"/>
                </a:solidFill>
              </a:rPr>
              <a:t>1981-1990</a:t>
            </a:r>
            <a:r>
              <a:rPr lang="en-US" altLang="en-US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87344445-5DFE-A73C-EE2C-86ABF4E5F7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382000" cy="4114800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en-US" altLang="en-US" sz="2400"/>
              <a:t>Caterpillar Leasing Company (1981)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en-US" altLang="en-US" sz="2400"/>
              <a:t>Caterpillar Financial Services Corporation (1983)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en-US" altLang="en-US" sz="2400"/>
              <a:t>Five U.S. Regional Offices (1985)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en-US" altLang="en-US" sz="2400"/>
              <a:t>Rapid Growth</a:t>
            </a:r>
          </a:p>
        </p:txBody>
      </p:sp>
      <p:graphicFrame>
        <p:nvGraphicFramePr>
          <p:cNvPr id="22532" name="Object 4">
            <a:extLst>
              <a:ext uri="{FF2B5EF4-FFF2-40B4-BE49-F238E27FC236}">
                <a16:creationId xmlns:a16="http://schemas.microsoft.com/office/drawing/2014/main" id="{9B88A8CF-3F02-4FCC-DCD5-603BCE8374FF}"/>
              </a:ext>
            </a:extLst>
          </p:cNvPr>
          <p:cNvGraphicFramePr>
            <a:graphicFrameLocks/>
          </p:cNvGraphicFramePr>
          <p:nvPr/>
        </p:nvGraphicFramePr>
        <p:xfrm>
          <a:off x="2133600" y="1752600"/>
          <a:ext cx="4648200" cy="417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3" imgW="7458364" imgH="4943713" progId="MSGraph.Chart.8">
                  <p:embed followColorScheme="full"/>
                </p:oleObj>
              </mc:Choice>
              <mc:Fallback>
                <p:oleObj name="Chart" r:id="rId3" imgW="7458364" imgH="4943713" progId="MSGraph.Chart.8">
                  <p:embed followColorScheme="full"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59370" r="62770"/>
                      <a:stretch>
                        <a:fillRect/>
                      </a:stretch>
                    </p:blipFill>
                    <p:spPr bwMode="auto">
                      <a:xfrm>
                        <a:off x="2133600" y="1752600"/>
                        <a:ext cx="4648200" cy="4179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3" name="Text Box 5">
            <a:extLst>
              <a:ext uri="{FF2B5EF4-FFF2-40B4-BE49-F238E27FC236}">
                <a16:creationId xmlns:a16="http://schemas.microsoft.com/office/drawing/2014/main" id="{0E93AF44-9DAB-717A-5A31-BD30E7C135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38" y="301625"/>
            <a:ext cx="8763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>
                <a:solidFill>
                  <a:srgbClr val="FFCC00"/>
                </a:solidFill>
                <a:latin typeface="Arial" panose="020B0604020202020204" pitchFamily="34" charset="0"/>
              </a:rPr>
              <a:t>1981-1990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7329A7A4-D2EF-0A09-E46C-C61C8BB306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2362200" cy="609600"/>
          </a:xfrm>
        </p:spPr>
        <p:txBody>
          <a:bodyPr/>
          <a:lstStyle/>
          <a:p>
            <a:r>
              <a:rPr lang="en-US" altLang="en-US"/>
              <a:t>1991-1995</a:t>
            </a:r>
          </a:p>
        </p:txBody>
      </p:sp>
      <p:sp>
        <p:nvSpPr>
          <p:cNvPr id="24579" name="Rectangle 3">
            <a:extLst>
              <a:ext uri="{FF2B5EF4-FFF2-40B4-BE49-F238E27FC236}">
                <a16:creationId xmlns:a16="http://schemas.microsoft.com/office/drawing/2014/main" id="{D34CEB96-26D8-1B1A-B456-11BFF31DC2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276350"/>
            <a:ext cx="7772400" cy="3097213"/>
          </a:xfrm>
        </p:spPr>
        <p:txBody>
          <a:bodyPr/>
          <a:lstStyle/>
          <a:p>
            <a:endParaRPr lang="en-US" altLang="en-US">
              <a:solidFill>
                <a:srgbClr val="FFCC00"/>
              </a:solidFill>
            </a:endParaRPr>
          </a:p>
          <a:p>
            <a:endParaRPr lang="en-US" altLang="en-US">
              <a:solidFill>
                <a:srgbClr val="FFCC00"/>
              </a:solidFill>
            </a:endParaRPr>
          </a:p>
        </p:txBody>
      </p:sp>
      <p:sp>
        <p:nvSpPr>
          <p:cNvPr id="24580" name="Rectangle 4">
            <a:extLst>
              <a:ext uri="{FF2B5EF4-FFF2-40B4-BE49-F238E27FC236}">
                <a16:creationId xmlns:a16="http://schemas.microsoft.com/office/drawing/2014/main" id="{ADDB7E3B-A8D9-5DB7-FA79-333FC22ECD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43000"/>
            <a:ext cx="83820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10000"/>
              </a:lnSpc>
              <a:buFontTx/>
              <a:buChar char="•"/>
            </a:pPr>
            <a:r>
              <a:rPr lang="en-US" altLang="en-US">
                <a:solidFill>
                  <a:schemeClr val="bg1"/>
                </a:solidFill>
                <a:latin typeface="Arial" panose="020B0604020202020204" pitchFamily="34" charset="0"/>
              </a:rPr>
              <a:t>Moved from Peoria to Nashville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altLang="en-US">
                <a:solidFill>
                  <a:schemeClr val="bg1"/>
                </a:solidFill>
                <a:latin typeface="Arial" panose="020B0604020202020204" pitchFamily="34" charset="0"/>
              </a:rPr>
              <a:t>Began Quality Initiatives</a:t>
            </a:r>
          </a:p>
          <a:p>
            <a:pPr lvl="1">
              <a:lnSpc>
                <a:spcPct val="110000"/>
              </a:lnSpc>
              <a:buFontTx/>
              <a:buChar char="-"/>
            </a:pPr>
            <a:r>
              <a:rPr lang="en-US" altLang="en-US">
                <a:solidFill>
                  <a:schemeClr val="bg1"/>
                </a:solidFill>
                <a:latin typeface="Arial" panose="020B0604020202020204" pitchFamily="34" charset="0"/>
              </a:rPr>
              <a:t>Tennessee Quality Award (1993, 1994)</a:t>
            </a:r>
          </a:p>
          <a:p>
            <a:pPr lvl="1">
              <a:lnSpc>
                <a:spcPct val="110000"/>
              </a:lnSpc>
              <a:buFontTx/>
              <a:buChar char="-"/>
            </a:pPr>
            <a:r>
              <a:rPr lang="en-US" altLang="en-US">
                <a:solidFill>
                  <a:schemeClr val="bg1"/>
                </a:solidFill>
                <a:latin typeface="Arial" panose="020B0604020202020204" pitchFamily="34" charset="0"/>
              </a:rPr>
              <a:t>“Quality Training”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altLang="en-US">
                <a:solidFill>
                  <a:schemeClr val="bg1"/>
                </a:solidFill>
                <a:latin typeface="Arial" panose="020B0604020202020204" pitchFamily="34" charset="0"/>
              </a:rPr>
              <a:t>Recognized Shared Values </a:t>
            </a:r>
            <a:r>
              <a:rPr lang="en-US" altLang="en-US">
                <a:solidFill>
                  <a:srgbClr val="FFCC00"/>
                </a:solidFill>
                <a:latin typeface="Arial" panose="020B0604020202020204" pitchFamily="34" charset="0"/>
              </a:rPr>
              <a:t> 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altLang="en-US">
                <a:solidFill>
                  <a:schemeClr val="bg1"/>
                </a:solidFill>
                <a:latin typeface="Arial" panose="020B0604020202020204" pitchFamily="34" charset="0"/>
              </a:rPr>
              <a:t>Adopted InfoLease technology 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altLang="en-US">
                <a:solidFill>
                  <a:schemeClr val="bg1"/>
                </a:solidFill>
                <a:latin typeface="Arial" panose="020B0604020202020204" pitchFamily="34" charset="0"/>
              </a:rPr>
              <a:t>Established Global Division</a:t>
            </a:r>
          </a:p>
          <a:p>
            <a:pPr>
              <a:spcBef>
                <a:spcPct val="20000"/>
              </a:spcBef>
              <a:buFontTx/>
              <a:buChar char="•"/>
            </a:pPr>
            <a:endParaRPr lang="en-US" altLang="en-US" b="1">
              <a:solidFill>
                <a:srgbClr val="FFCC00"/>
              </a:solidFill>
            </a:endParaRPr>
          </a:p>
          <a:p>
            <a:pPr>
              <a:spcBef>
                <a:spcPct val="20000"/>
              </a:spcBef>
              <a:buFont typeface="Wingdings" panose="05000000000000000000" pitchFamily="2" charset="2"/>
              <a:buChar char="§"/>
            </a:pPr>
            <a:endParaRPr lang="en-US" altLang="en-US" sz="2800" b="1">
              <a:solidFill>
                <a:srgbClr val="FFCC00"/>
              </a:solidFill>
            </a:endParaRPr>
          </a:p>
        </p:txBody>
      </p:sp>
      <p:graphicFrame>
        <p:nvGraphicFramePr>
          <p:cNvPr id="24581" name="Object 5">
            <a:extLst>
              <a:ext uri="{FF2B5EF4-FFF2-40B4-BE49-F238E27FC236}">
                <a16:creationId xmlns:a16="http://schemas.microsoft.com/office/drawing/2014/main" id="{618DACD6-8024-DD9A-4204-3FC010DC47BB}"/>
              </a:ext>
            </a:extLst>
          </p:cNvPr>
          <p:cNvGraphicFramePr>
            <a:graphicFrameLocks/>
          </p:cNvGraphicFramePr>
          <p:nvPr/>
        </p:nvGraphicFramePr>
        <p:xfrm>
          <a:off x="2011363" y="1066800"/>
          <a:ext cx="7132637" cy="474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3" imgW="7458456" imgH="4934407" progId="MSGraph.Chart.8">
                  <p:embed followColorScheme="full"/>
                </p:oleObj>
              </mc:Choice>
              <mc:Fallback>
                <p:oleObj name="Chart" r:id="rId3" imgW="7458456" imgH="4934407" progId="MSGraph.Chart.8">
                  <p:embed followColorScheme="full"/>
                  <p:pic>
                    <p:nvPicPr>
                      <p:cNvPr id="0" name="Object 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1363" y="1066800"/>
                        <a:ext cx="7132637" cy="474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CF9B677C-FE24-F749-1CD6-E7853D30FD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41325" y="377825"/>
            <a:ext cx="5867400" cy="381000"/>
          </a:xfrm>
        </p:spPr>
        <p:txBody>
          <a:bodyPr/>
          <a:lstStyle/>
          <a:p>
            <a:r>
              <a:rPr lang="en-US" altLang="en-US"/>
              <a:t>1996-1999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A1AA8353-A344-00D7-B53E-0199DCBE7E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382000" cy="41148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altLang="en-US" sz="2400"/>
              <a:t>Introduced Business Excellence Model </a:t>
            </a:r>
          </a:p>
          <a:p>
            <a:pPr>
              <a:spcBef>
                <a:spcPct val="0"/>
              </a:spcBef>
            </a:pPr>
            <a:r>
              <a:rPr lang="en-US" altLang="en-US" sz="2400"/>
              <a:t>Continued quality journey </a:t>
            </a:r>
          </a:p>
          <a:p>
            <a:pPr lvl="1">
              <a:spcBef>
                <a:spcPct val="0"/>
              </a:spcBef>
            </a:pPr>
            <a:r>
              <a:rPr lang="en-US" altLang="en-US" sz="2000"/>
              <a:t>Tennessee Quality Award (1996, 1998, Winner 1999)</a:t>
            </a:r>
          </a:p>
          <a:p>
            <a:pPr lvl="1">
              <a:spcBef>
                <a:spcPct val="0"/>
              </a:spcBef>
            </a:pPr>
            <a:r>
              <a:rPr lang="en-US" altLang="en-US" sz="2000"/>
              <a:t>Category Teams </a:t>
            </a:r>
          </a:p>
          <a:p>
            <a:pPr>
              <a:spcBef>
                <a:spcPct val="0"/>
              </a:spcBef>
            </a:pPr>
            <a:r>
              <a:rPr lang="en-US" altLang="en-US" sz="2400"/>
              <a:t>Enhanced Customer Listening</a:t>
            </a:r>
          </a:p>
          <a:p>
            <a:pPr>
              <a:spcBef>
                <a:spcPct val="0"/>
              </a:spcBef>
            </a:pPr>
            <a:r>
              <a:rPr lang="en-US" altLang="en-US" sz="2400"/>
              <a:t>Implemented Key Core Processes</a:t>
            </a:r>
          </a:p>
          <a:p>
            <a:pPr>
              <a:spcBef>
                <a:spcPct val="0"/>
              </a:spcBef>
            </a:pPr>
            <a:r>
              <a:rPr lang="en-US" altLang="en-US" sz="2400"/>
              <a:t>Established Marine Division</a:t>
            </a:r>
          </a:p>
          <a:p>
            <a:pPr>
              <a:spcBef>
                <a:spcPct val="0"/>
              </a:spcBef>
            </a:pPr>
            <a:r>
              <a:rPr lang="en-US" altLang="en-US" sz="2400"/>
              <a:t>Began exploring customer-focused </a:t>
            </a:r>
            <a:br>
              <a:rPr lang="en-US" altLang="en-US" sz="2400"/>
            </a:br>
            <a:r>
              <a:rPr lang="en-US" altLang="en-US" sz="2400"/>
              <a:t>technology</a:t>
            </a:r>
          </a:p>
          <a:p>
            <a:endParaRPr lang="en-US" altLang="en-US" sz="2400"/>
          </a:p>
          <a:p>
            <a:endParaRPr lang="en-US" altLang="en-US" sz="2000" b="1"/>
          </a:p>
          <a:p>
            <a:pPr lvl="1">
              <a:buFontTx/>
              <a:buNone/>
            </a:pPr>
            <a:endParaRPr lang="en-US" altLang="en-US" sz="2100" b="1"/>
          </a:p>
          <a:p>
            <a:endParaRPr lang="en-US" altLang="en-US" sz="2300"/>
          </a:p>
          <a:p>
            <a:endParaRPr lang="en-US" altLang="en-US" sz="2300"/>
          </a:p>
          <a:p>
            <a:endParaRPr lang="en-US" altLang="en-US" sz="3200"/>
          </a:p>
        </p:txBody>
      </p:sp>
      <p:graphicFrame>
        <p:nvGraphicFramePr>
          <p:cNvPr id="26628" name="Object 4">
            <a:extLst>
              <a:ext uri="{FF2B5EF4-FFF2-40B4-BE49-F238E27FC236}">
                <a16:creationId xmlns:a16="http://schemas.microsoft.com/office/drawing/2014/main" id="{65004919-13D4-4CC3-2E7D-13AD8480E23F}"/>
              </a:ext>
            </a:extLst>
          </p:cNvPr>
          <p:cNvGraphicFramePr>
            <a:graphicFrameLocks/>
          </p:cNvGraphicFramePr>
          <p:nvPr/>
        </p:nvGraphicFramePr>
        <p:xfrm>
          <a:off x="2011363" y="971550"/>
          <a:ext cx="7132637" cy="474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3" imgW="7458456" imgH="4934407" progId="MSGraph.Chart.8">
                  <p:embed followColorScheme="full"/>
                </p:oleObj>
              </mc:Choice>
              <mc:Fallback>
                <p:oleObj name="Chart" r:id="rId3" imgW="7458456" imgH="4934407" progId="MSGraph.Chart.8">
                  <p:embed followColorScheme="full"/>
                  <p:pic>
                    <p:nvPicPr>
                      <p:cNvPr id="0" name="Object 4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1363" y="971550"/>
                        <a:ext cx="7132637" cy="4743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635" name="Group 11">
            <a:extLst>
              <a:ext uri="{FF2B5EF4-FFF2-40B4-BE49-F238E27FC236}">
                <a16:creationId xmlns:a16="http://schemas.microsoft.com/office/drawing/2014/main" id="{B67A659A-FB17-7B68-1C3F-042411D92064}"/>
              </a:ext>
            </a:extLst>
          </p:cNvPr>
          <p:cNvGrpSpPr>
            <a:grpSpLocks/>
          </p:cNvGrpSpPr>
          <p:nvPr/>
        </p:nvGrpSpPr>
        <p:grpSpPr bwMode="auto">
          <a:xfrm>
            <a:off x="0" y="2917825"/>
            <a:ext cx="9144000" cy="1022350"/>
            <a:chOff x="0" y="0"/>
            <a:chExt cx="5760" cy="644"/>
          </a:xfrm>
        </p:grpSpPr>
        <p:sp>
          <p:nvSpPr>
            <p:cNvPr id="26632" name="Rectangle 8">
              <a:extLst>
                <a:ext uri="{FF2B5EF4-FFF2-40B4-BE49-F238E27FC236}">
                  <a16:creationId xmlns:a16="http://schemas.microsoft.com/office/drawing/2014/main" id="{A9F09374-9ABE-F875-BF32-0B14A4E93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550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26633" name="Rectangle 9">
              <a:extLst>
                <a:ext uri="{FF2B5EF4-FFF2-40B4-BE49-F238E27FC236}">
                  <a16:creationId xmlns:a16="http://schemas.microsoft.com/office/drawing/2014/main" id="{67C2A594-969B-0D22-26B5-4EB422CD49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760" cy="6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r>
                <a:rPr lang="en-US" altLang="en-US" sz="1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en-US" altLang="en-US" sz="51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 </a:t>
              </a:r>
              <a:r>
                <a:rPr lang="en-US" altLang="en-US" sz="100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                                                </a:t>
              </a:r>
            </a:p>
            <a:p>
              <a:pPr eaLnBrk="0" hangingPunct="0"/>
              <a:endParaRPr lang="en-US" altLang="en-US" sz="100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26634" name="Picture 10">
            <a:extLst>
              <a:ext uri="{FF2B5EF4-FFF2-40B4-BE49-F238E27FC236}">
                <a16:creationId xmlns:a16="http://schemas.microsoft.com/office/drawing/2014/main" id="{DD86B036-84FC-E824-5AD6-704903691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914400"/>
            <a:ext cx="1714500" cy="81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8113D635-83E3-AB53-5AA7-DDEB736456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79413"/>
            <a:ext cx="5867400" cy="457200"/>
          </a:xfrm>
        </p:spPr>
        <p:txBody>
          <a:bodyPr/>
          <a:lstStyle/>
          <a:p>
            <a:r>
              <a:rPr lang="en-US" altLang="en-US"/>
              <a:t>2000 – Today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4CC4B108-2F81-245C-0F51-9C3B6D8DAA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1093788"/>
            <a:ext cx="8229600" cy="3097212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400"/>
              <a:t>Expanded technology (Financ</a:t>
            </a:r>
            <a:r>
              <a:rPr lang="en-US" altLang="en-US" sz="2400" i="1"/>
              <a:t>Express</a:t>
            </a:r>
            <a:r>
              <a:rPr lang="en-US" altLang="en-US" sz="2400"/>
              <a:t>, CRM)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400"/>
              <a:t>Relocated to the Cat Financial Center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400"/>
              <a:t>Consolidated Region Offices to the Customer Business Center </a:t>
            </a:r>
            <a:endParaRPr lang="en-US" altLang="en-US" sz="2400" i="1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300"/>
              <a:t>Incorporated 6 Sigma into Business Excellence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300"/>
              <a:t>Established Power Division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altLang="en-US" sz="2300"/>
              <a:t>Applied for Baldrige 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en-US" sz="2400"/>
              <a:t>Site Visit: 2002</a:t>
            </a:r>
          </a:p>
          <a:p>
            <a:pPr lvl="1">
              <a:lnSpc>
                <a:spcPct val="90000"/>
              </a:lnSpc>
              <a:spcBef>
                <a:spcPct val="0"/>
              </a:spcBef>
            </a:pPr>
            <a:r>
              <a:rPr lang="en-US" altLang="en-US" sz="2400"/>
              <a:t>Recipient: 2003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altLang="en-US"/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endParaRPr lang="en-US" altLang="en-US" sz="310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altLang="en-US"/>
          </a:p>
          <a:p>
            <a:pPr>
              <a:lnSpc>
                <a:spcPct val="90000"/>
              </a:lnSpc>
              <a:buFontTx/>
              <a:buNone/>
            </a:pPr>
            <a:endParaRPr lang="en-US" altLang="en-US" sz="2000"/>
          </a:p>
          <a:p>
            <a:pPr>
              <a:lnSpc>
                <a:spcPct val="90000"/>
              </a:lnSpc>
              <a:buFontTx/>
              <a:buNone/>
            </a:pPr>
            <a:endParaRPr lang="en-US" altLang="en-US"/>
          </a:p>
        </p:txBody>
      </p:sp>
      <p:graphicFrame>
        <p:nvGraphicFramePr>
          <p:cNvPr id="28678" name="Object 6">
            <a:extLst>
              <a:ext uri="{FF2B5EF4-FFF2-40B4-BE49-F238E27FC236}">
                <a16:creationId xmlns:a16="http://schemas.microsoft.com/office/drawing/2014/main" id="{0681528E-CC6C-E5DA-9AFD-79530F363732}"/>
              </a:ext>
            </a:extLst>
          </p:cNvPr>
          <p:cNvGraphicFramePr>
            <a:graphicFrameLocks/>
          </p:cNvGraphicFramePr>
          <p:nvPr/>
        </p:nvGraphicFramePr>
        <p:xfrm>
          <a:off x="2209800" y="1143000"/>
          <a:ext cx="6934200" cy="4611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3" imgW="7458456" imgH="4943856" progId="MSGraph.Chart.8">
                  <p:embed followColorScheme="full"/>
                </p:oleObj>
              </mc:Choice>
              <mc:Fallback>
                <p:oleObj name="Chart" r:id="rId3" imgW="7458456" imgH="4943856" progId="MSGraph.Chart.8">
                  <p:embed followColorScheme="full"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143000"/>
                        <a:ext cx="6934200" cy="4611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>
            <a:extLst>
              <a:ext uri="{FF2B5EF4-FFF2-40B4-BE49-F238E27FC236}">
                <a16:creationId xmlns:a16="http://schemas.microsoft.com/office/drawing/2014/main" id="{D3257DBD-01EA-0383-4D46-31693C7C11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23863" y="134938"/>
            <a:ext cx="7620000" cy="685800"/>
          </a:xfrm>
        </p:spPr>
        <p:txBody>
          <a:bodyPr/>
          <a:lstStyle/>
          <a:p>
            <a:r>
              <a:rPr lang="en-US" altLang="en-US" sz="1900"/>
              <a:t>Our process…</a:t>
            </a:r>
            <a:br>
              <a:rPr lang="en-US" altLang="en-US" sz="1900"/>
            </a:br>
            <a:r>
              <a:rPr lang="en-US" altLang="en-US" sz="3100"/>
              <a:t>Business Excellence</a:t>
            </a:r>
          </a:p>
        </p:txBody>
      </p:sp>
      <p:sp>
        <p:nvSpPr>
          <p:cNvPr id="80899" name="Text Box 3">
            <a:extLst>
              <a:ext uri="{FF2B5EF4-FFF2-40B4-BE49-F238E27FC236}">
                <a16:creationId xmlns:a16="http://schemas.microsoft.com/office/drawing/2014/main" id="{1D347206-A23B-5126-5068-C51FA7C9A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1295400"/>
            <a:ext cx="18288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What we will be</a:t>
            </a:r>
          </a:p>
          <a:p>
            <a:endParaRPr lang="en-US" altLang="en-US" sz="2800" b="1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0900" name="Text Box 4">
            <a:extLst>
              <a:ext uri="{FF2B5EF4-FFF2-40B4-BE49-F238E27FC236}">
                <a16:creationId xmlns:a16="http://schemas.microsoft.com/office/drawing/2014/main" id="{5BE33054-ADEE-94AB-35C4-1AEAEB3056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0" y="1644650"/>
            <a:ext cx="1676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What we will do</a:t>
            </a:r>
          </a:p>
        </p:txBody>
      </p:sp>
      <p:sp>
        <p:nvSpPr>
          <p:cNvPr id="80901" name="Text Box 5">
            <a:extLst>
              <a:ext uri="{FF2B5EF4-FFF2-40B4-BE49-F238E27FC236}">
                <a16:creationId xmlns:a16="http://schemas.microsoft.com/office/drawing/2014/main" id="{4273A797-C670-B456-E8A6-6FC7CF6924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0" y="4953000"/>
            <a:ext cx="3276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What we believe</a:t>
            </a:r>
          </a:p>
        </p:txBody>
      </p:sp>
      <p:sp>
        <p:nvSpPr>
          <p:cNvPr id="80902" name="Text Box 6">
            <a:extLst>
              <a:ext uri="{FF2B5EF4-FFF2-40B4-BE49-F238E27FC236}">
                <a16:creationId xmlns:a16="http://schemas.microsoft.com/office/drawing/2014/main" id="{AA3A1FFB-B4C4-E344-F9DC-BC6F55560F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2743200"/>
            <a:ext cx="19812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What we must achieve</a:t>
            </a:r>
          </a:p>
        </p:txBody>
      </p:sp>
      <p:sp>
        <p:nvSpPr>
          <p:cNvPr id="80903" name="Text Box 7">
            <a:extLst>
              <a:ext uri="{FF2B5EF4-FFF2-40B4-BE49-F238E27FC236}">
                <a16:creationId xmlns:a16="http://schemas.microsoft.com/office/drawing/2014/main" id="{52C71BAC-EE22-CEF0-0A7A-7DA89364B3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3473450"/>
            <a:ext cx="1828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sz="2800" b="1">
                <a:solidFill>
                  <a:schemeClr val="bg1"/>
                </a:solidFill>
                <a:latin typeface="Arial" panose="020B0604020202020204" pitchFamily="34" charset="0"/>
              </a:rPr>
              <a:t>How we improve</a:t>
            </a:r>
          </a:p>
        </p:txBody>
      </p:sp>
      <p:pic>
        <p:nvPicPr>
          <p:cNvPr id="80904" name="Picture 8">
            <a:extLst>
              <a:ext uri="{FF2B5EF4-FFF2-40B4-BE49-F238E27FC236}">
                <a16:creationId xmlns:a16="http://schemas.microsoft.com/office/drawing/2014/main" id="{E169DC1E-8808-ACEA-3775-6E031F293F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035175"/>
            <a:ext cx="3124200" cy="272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DBE73B7E-4FC1-19D3-AC17-8440EFBBEE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415925"/>
            <a:ext cx="7620000" cy="404813"/>
          </a:xfrm>
        </p:spPr>
        <p:txBody>
          <a:bodyPr/>
          <a:lstStyle/>
          <a:p>
            <a:r>
              <a:rPr lang="en-US" altLang="en-US" sz="3100" i="1"/>
              <a:t>Vision</a:t>
            </a:r>
            <a:r>
              <a:rPr lang="en-US" altLang="en-US" sz="3100"/>
              <a:t>: What we will be</a:t>
            </a:r>
          </a:p>
        </p:txBody>
      </p:sp>
      <p:sp>
        <p:nvSpPr>
          <p:cNvPr id="82947" name="Text Box 3">
            <a:extLst>
              <a:ext uri="{FF2B5EF4-FFF2-40B4-BE49-F238E27FC236}">
                <a16:creationId xmlns:a16="http://schemas.microsoft.com/office/drawing/2014/main" id="{91E8F76E-2E95-0A4C-D2A6-C31F19A8A0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3800" y="3048000"/>
            <a:ext cx="1981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en-US" sz="1400">
              <a:solidFill>
                <a:schemeClr val="bg1"/>
              </a:solidFill>
            </a:endParaRPr>
          </a:p>
        </p:txBody>
      </p:sp>
      <p:sp>
        <p:nvSpPr>
          <p:cNvPr id="82948" name="Rectangle 4">
            <a:extLst>
              <a:ext uri="{FF2B5EF4-FFF2-40B4-BE49-F238E27FC236}">
                <a16:creationId xmlns:a16="http://schemas.microsoft.com/office/drawing/2014/main" id="{322C4266-0F15-0E3E-5481-9C23DB9285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2667000"/>
            <a:ext cx="7064375" cy="1905000"/>
          </a:xfrm>
          <a:noFill/>
        </p:spPr>
        <p:txBody>
          <a:bodyPr/>
          <a:lstStyle/>
          <a:p>
            <a:pPr marL="0" indent="0">
              <a:buFontTx/>
              <a:buNone/>
            </a:pPr>
            <a:r>
              <a:rPr lang="en-US" altLang="en-US" sz="2800"/>
              <a:t>We will leverage our intellectual capital to deliver customer-driven solutions and enhance shareholder value.</a:t>
            </a:r>
            <a:br>
              <a:rPr lang="en-US" altLang="en-US" sz="2500"/>
            </a:br>
            <a:endParaRPr lang="en-US" altLang="en-US" sz="2500"/>
          </a:p>
        </p:txBody>
      </p:sp>
      <p:sp>
        <p:nvSpPr>
          <p:cNvPr id="82949" name="Text Box 5">
            <a:extLst>
              <a:ext uri="{FF2B5EF4-FFF2-40B4-BE49-F238E27FC236}">
                <a16:creationId xmlns:a16="http://schemas.microsoft.com/office/drawing/2014/main" id="{38C45196-172B-573E-BB43-1E02A63D8E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219200"/>
            <a:ext cx="7162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sz="2800">
                <a:solidFill>
                  <a:schemeClr val="bg1"/>
                </a:solidFill>
                <a:latin typeface="Arial" panose="020B0604020202020204" pitchFamily="34" charset="0"/>
              </a:rPr>
              <a:t>We will be a significant reason customers select Caterpillar worldwide.</a:t>
            </a:r>
          </a:p>
        </p:txBody>
      </p:sp>
      <p:sp>
        <p:nvSpPr>
          <p:cNvPr id="82950" name="Rectangle 6">
            <a:extLst>
              <a:ext uri="{FF2B5EF4-FFF2-40B4-BE49-F238E27FC236}">
                <a16:creationId xmlns:a16="http://schemas.microsoft.com/office/drawing/2014/main" id="{F0E3A590-8933-5682-B9DB-6E56212E9E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572000"/>
            <a:ext cx="6858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sz="2800">
                <a:solidFill>
                  <a:schemeClr val="bg1"/>
                </a:solidFill>
                <a:latin typeface="Arial" panose="020B0604020202020204" pitchFamily="34" charset="0"/>
              </a:rPr>
              <a:t>We will grow on our strong foundation as a caring and learning organization.</a:t>
            </a:r>
          </a:p>
        </p:txBody>
      </p:sp>
      <p:pic>
        <p:nvPicPr>
          <p:cNvPr id="82951" name="Picture 7">
            <a:extLst>
              <a:ext uri="{FF2B5EF4-FFF2-40B4-BE49-F238E27FC236}">
                <a16:creationId xmlns:a16="http://schemas.microsoft.com/office/drawing/2014/main" id="{FA42961D-56CD-FD8E-449A-56ADE53F89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057400"/>
            <a:ext cx="2800350" cy="240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FF3B740E-AAD6-320B-9F68-306D09DFF3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71488" y="401638"/>
            <a:ext cx="8382000" cy="404812"/>
          </a:xfrm>
        </p:spPr>
        <p:txBody>
          <a:bodyPr/>
          <a:lstStyle/>
          <a:p>
            <a:r>
              <a:rPr lang="en-US" altLang="en-US" sz="3100" i="1"/>
              <a:t>Mission</a:t>
            </a:r>
            <a:r>
              <a:rPr lang="en-US" altLang="en-US" sz="3100"/>
              <a:t>: What we will do</a:t>
            </a:r>
          </a:p>
        </p:txBody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794E4FCA-C45A-CE71-FC29-0301518ED4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1371600"/>
            <a:ext cx="6553200" cy="381000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US" altLang="en-US" sz="3200"/>
              <a:t>Helping Caterpillar and our customers succeed through financial service excellence.</a:t>
            </a:r>
          </a:p>
          <a:p>
            <a:pPr marL="0" indent="0">
              <a:buFontTx/>
              <a:buNone/>
            </a:pPr>
            <a:endParaRPr lang="en-US" altLang="en-US" sz="3200"/>
          </a:p>
        </p:txBody>
      </p:sp>
      <p:pic>
        <p:nvPicPr>
          <p:cNvPr id="84996" name="Picture 4">
            <a:extLst>
              <a:ext uri="{FF2B5EF4-FFF2-40B4-BE49-F238E27FC236}">
                <a16:creationId xmlns:a16="http://schemas.microsoft.com/office/drawing/2014/main" id="{62204D4F-A099-CDE4-AB2B-524445B49A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133600"/>
            <a:ext cx="2682875" cy="2444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ReBldrgTemplate">
  <a:themeElements>
    <a:clrScheme name="ReBldrgTemplat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ReBldrg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ReBldrgTemplat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BldrgTemplat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BldrgTemplat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BldrgTemplat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Bldrg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Bldrg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Bldrg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C:\Documents and Settings\walshdp\Application Data\Microsoft\Templates\ReBldrgTemplate.pot</Template>
  <TotalTime>834</TotalTime>
  <Words>556</Words>
  <Application>Microsoft Office PowerPoint</Application>
  <PresentationFormat>On-screen Show (4:3)</PresentationFormat>
  <Paragraphs>163</Paragraphs>
  <Slides>19</Slides>
  <Notes>18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Times New Roman</vt:lpstr>
      <vt:lpstr>Arial</vt:lpstr>
      <vt:lpstr>Wingdings</vt:lpstr>
      <vt:lpstr>Symbol</vt:lpstr>
      <vt:lpstr>Courier New</vt:lpstr>
      <vt:lpstr>ReBldrgTemplate</vt:lpstr>
      <vt:lpstr>Microsoft Photo Editor 3.0 Photo</vt:lpstr>
      <vt:lpstr>Microsoft Graph 97 Chart</vt:lpstr>
      <vt:lpstr>Microsoft Graph 2000 Chart</vt:lpstr>
      <vt:lpstr>PowerPoint Presentation</vt:lpstr>
      <vt:lpstr>We finance …</vt:lpstr>
      <vt:lpstr>1981-1990 </vt:lpstr>
      <vt:lpstr>1991-1995</vt:lpstr>
      <vt:lpstr>1996-1999</vt:lpstr>
      <vt:lpstr>2000 – Today</vt:lpstr>
      <vt:lpstr>Our process… Business Excellence</vt:lpstr>
      <vt:lpstr>Vision: What we will be</vt:lpstr>
      <vt:lpstr>Mission: What we will do</vt:lpstr>
      <vt:lpstr>Critical Success Factors:  What we must achieve  </vt:lpstr>
      <vt:lpstr>Critical Success Factor World-Class Core Processes</vt:lpstr>
      <vt:lpstr>Our process… Process Management</vt:lpstr>
      <vt:lpstr>6 Sigma: How we improve</vt:lpstr>
      <vt:lpstr>An integrated and aligned system</vt:lpstr>
      <vt:lpstr>Key to success – integrate and align</vt:lpstr>
      <vt:lpstr>PowerPoint Presentation</vt:lpstr>
      <vt:lpstr>What We Have Also Learned: Strategy + 6 Sigma = Further Improved Results </vt:lpstr>
      <vt:lpstr>PowerPoint Presentation</vt:lpstr>
      <vt:lpstr>PowerPoint Presentation</vt:lpstr>
    </vt:vector>
  </TitlesOfParts>
  <Company>CFSC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Success</dc:title>
  <dc:creator>walshdp</dc:creator>
  <cp:lastModifiedBy>John O'Neill</cp:lastModifiedBy>
  <cp:revision>55</cp:revision>
  <dcterms:created xsi:type="dcterms:W3CDTF">2004-01-15T17:51:25Z</dcterms:created>
  <dcterms:modified xsi:type="dcterms:W3CDTF">2026-07-24T19:47:29Z</dcterms:modified>
</cp:coreProperties>
</file>