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2C6CA7D-2C0D-A811-2DBB-7363623B4B4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4BC1755F-2798-4888-6FF9-8AC567291AE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59BB081-9799-CDD2-1035-1137D5CB821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BD17123-CE31-D015-415D-8DFEADE4DEA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14404809-DE1C-441C-A916-BEA56ABF881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9B3CE701-19DD-6BB3-FDAD-533C97A67B9E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1DF837F-A7C1-7453-2544-41E4A8E1703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4B31D191-2AD4-F5F7-3D22-59AADFEB534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E30F160F-E555-2191-12EC-55F6F3FD10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5B6B1F57-8B5A-2CD0-3F8F-4A5D965087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7E75CE51-0431-4CA4-AD0D-21DF3D8055B9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5688C38D-E956-32BA-6F5E-B52BDD59055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0F8CFC1-79B9-F991-044A-B1946D9913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536CAC5E-4288-860A-1EF4-9AB82AC0780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38D5B908-030F-CDD2-9709-31F85E6582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811F8A-12D9-FF1C-F3EF-E4EF6592DC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621515-6AF9-43C8-A184-AE791506E3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71679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1B76C-7FA7-9DCB-44DD-E8D0E678DA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3F556EE-F843-2E45-8F0E-70DF731658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000935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280A0A1-66C6-FC34-032C-3AF3431905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2EE474-A990-0C09-C579-2A4D56646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020667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98D37-AE9D-0FD0-FEEB-14A31A1D79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0EE24-0949-DCB5-B9D1-252C112E48C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EE6D47-D951-5AC8-1B49-1869F31F865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5050DF-B1D5-8C10-BD06-59AFB80C2561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3192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BADB4-161B-FDDF-8B06-730EF5003B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86427B-A07E-1446-2070-594FAB66F0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26890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03EDB-0FD9-3C4C-C67F-0D4A7C9357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BFC0F3-D64C-9AF1-02CA-88B8887FBA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9270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0A216-5297-321C-57D2-B99B38F84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4C9C28-559D-DE77-8FB1-550F54605B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A4454D-BFBD-86DB-BBA8-E61E14D5F4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15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D6763-F305-CF61-F496-0BBAF4616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DB588A-CE8F-641E-6EE5-566608723B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1245D-1928-97D0-4704-1FCFB5381E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1962D6-D0B2-A828-376C-5071F83F20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581105D-D568-2701-C0D5-120CB9C75D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24325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A7762-B14B-8DA1-D62E-D6492CFF34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45823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2344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9830A-3EB4-2495-3C3C-B905FD7A79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77B84C-2FA0-8937-76DE-CE73E7DE95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0572C3-D763-D340-A531-6C7942207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53507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A77EF-A642-4109-775E-71E8CA6F10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F3590-239D-801A-C0DC-283A0D40BF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6D1D0F-4EA7-9F88-4E5C-EE154FDAFA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9805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97CFDBE-3CB7-9C77-BEF4-755C80B9D5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8CEF379-C56A-51E1-A806-1958FAA157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7EDC5AFC-B705-7DF8-6774-58EDB2438EAB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A0DD503-969F-249A-C5B3-829D59FCC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8CD392A8-07AC-E839-DDBC-65E5C71F871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0B7CDC0-B1D4-409C-BADF-843931B9E8C3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2CEBA18E-2BD7-FDFF-B72D-F5C997586379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7093BEC2-4EC3-5B27-730D-0DABE65F42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98B27A6A-462B-EE7A-69C6-646E1975C8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F43D556B-D3CC-8199-638D-F871AFBF2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56D7D3F3-9F69-C4DD-09A0-56079FC9D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B12726DF-7995-7FE3-0574-8641096476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4B18FACD-6CCA-8AC8-3050-8A2BB3EA47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1D93EF98-7A75-8FAA-E9EC-9775C38C30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3EA80BC6-D29E-66FE-29B0-8E48FAB4AF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BD561032-F6AF-73F5-E7F6-AB4E60BE4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64C0D4E3-A2BD-3ECF-088B-299BB599B9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20BE3522-2E6E-4508-D92C-66B7D60784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ABF60AC9-525C-B182-474A-99DB586FE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A570A976-B094-1223-DE72-5752055879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164156F9-C29A-3DF9-D093-E94F73C347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B957E2BC-9499-EAD5-EF73-35C6F2E1B8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8B19D78D-B27C-3970-64A6-07236962B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F8F80B90-39AA-A925-27AF-273A4659C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CB46077A-0ECF-3556-4652-2F1149729D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CC445502-12B5-8C87-CE70-B27707CB9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F504EF58-3A7C-72E8-AAB9-241361D85F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D5D928A9-2AF6-C3CC-1B7F-71DBF7515C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1B3AEBD1-D066-CD4A-92C1-BA33FCA4EE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D04A1DC4-2514-2FB0-660D-2AD3CA610A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7CC3946A-F581-4D8B-E2E7-8CF0EB54C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F621AF01-99B5-B1C7-BBC7-5BB86E0805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DCB75E57-3279-C72D-52BC-B769CD0266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DB84CF07-9875-C275-C296-8E10CFC52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AB40A2C7-7155-AB29-49B9-71BE629D7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58C31816-FCD3-F836-9AFA-E6B3FD4D4F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F1224CAD-DF44-DAB7-CA39-D0A8D804A2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0B849EC7-2EE5-418B-DEC1-9A1F357C88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334A7FA4-738A-C887-70C9-C3FE5BCDB0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2B18EC36-CE90-CA53-FB7E-5495ADF86C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382B3758-610F-2DA0-45E4-CA95E48AEC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2C71AFB9-8EF1-C7B4-8B96-16D3C97B3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37FF5D87-411F-93F0-6FE3-88C1AF7ACE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5882E8B6-D207-556A-4CBC-E442EF853C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AB24AA2D-B3C1-B0A1-1272-B36340DBE1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496C645E-8F01-61E7-6A32-529812476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F66BEE17-70F8-CF4F-2223-C81F8A4FCB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C84513E4-0EC3-5384-5362-7DEB420F8F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F3CA9052-030A-3782-0642-AB1F6B03A3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9FD34475-E9D5-EEB0-F248-F8E8D51A70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90F96F50-DF89-4360-91B8-24BE7E40C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72BA04CB-D0BF-28C7-A8EE-842AD4E2B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60E76505-534B-375C-D9CF-34A49D538B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70C488E3-7C20-DFFC-FA44-BB174AB8E7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B56174C4-A48C-79EF-6609-AC13ADD2A9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20C7D900-660B-F4A0-AD9B-14E96DAEEB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B70BBCC0-F38A-D95A-577D-FE35FBEE60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E81AE98A-5585-694F-B302-BB1451FB80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AADF9A09-E2E2-B5E6-3085-39BF2288BE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AAAAD718-6677-B13B-B9E4-D97FD3E852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1EC57118-ECEB-9A9B-F608-F91FB6DAE7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3F283425-CDF2-F3A4-4B99-E393954568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877673CE-C014-EBD8-6B00-394FE0637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FB0ABED8-FE3F-F986-3C39-B620C68EF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17168E01-50EC-29FB-D3D8-DF3400B90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D8073F88-8EA7-2696-F4DD-31CECAEC88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2C5D38E6-DF12-B66A-0A7A-038A3527D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829CFFF4-1702-F81D-9167-C659D56336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82845878-1B34-6B29-E2A0-0954CB859C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0A5DFD25-D8F1-F480-81AE-17EF64CA89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6349DEF2-CF63-9DDE-B3FD-DC5AA1BFD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621A9414-559A-ACFE-643F-4F571CE772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43F1CA85-E574-37CD-A18D-F3E42B12C0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B05512CE-8121-6EDA-044C-5BE78CCE2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E51B8815-43CE-EC71-BE5B-BDD513144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8B669A28-2B0D-4C09-3CCF-BD28966CAF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340F4519-AE65-740D-FED3-585E0D1F6A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3EB98DF6-705A-6FA6-E7C6-C2E07CDA47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7DD3F891-3E47-9046-8013-69FB50499D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E9E4FE2A-7059-D383-1464-616556200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E37A444E-4476-47BB-0F2C-99498374FD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40B9E142-399B-07D4-E81E-C3F5FAB492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63A0212B-2B3F-F4DF-56D6-2D3CE60839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ABF682E9-D685-E35A-7036-DB890C85E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FF533533-88F6-EA43-F03C-668C9D4E7A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B7321CF6-5F5B-B3DA-A8CC-F076D13EB0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75DB2DAA-C21B-AE7B-66BF-558C1781F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250BC52A-E127-E468-7C78-D0974E596C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CCBBC841-F598-3676-9776-CA461AE8A3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B0FBFC96-6298-56A4-5DF8-F19E015A5F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4389AF06-978C-226B-7CFB-8843DA6F22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84DE9901-7E48-160D-7B1C-B511A6963D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FA51D8FC-494B-8D75-F40D-A97C22358C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2BEBB81B-76A2-7BC4-6012-27FD80BA05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3A0F1D4D-6B8B-B572-8D01-EE928470C8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FE194F6E-C792-2E87-CF5C-EC703F4A56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CD24FE65-D53A-EF01-C6C3-95CEFB9403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9DEFF43F-1BD4-BB9B-4F06-CD51C9C24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7DFE6750-49D4-AD6E-ACB1-C424A8E696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EF6AE210-B845-79B8-38DA-2ECF44DA5D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2FAB807D-8FB6-42AC-87B9-192F5CE7D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A7EF8B74-AA91-D2C1-63F5-610963AB20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B6BF86CC-DA2C-CA2D-DEA6-714DD77227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CBF35591-7EF2-0ED4-03B1-565E002743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93E9A8FE-6682-3B7E-250B-6157DB49FA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926323B6-C272-FC62-3AF7-53553E7EF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BF797DEC-97D0-A01E-9530-EAC4917641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886AE16B-2D08-335B-400F-DA81A5A24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F76484E0-2495-6F25-78AD-C17A9DE029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EA1C38D9-E816-AA90-4DA8-09B0108D8F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7EA6C374-5B94-2714-A8E6-4C64B8FE47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5E8E8519-8EA8-1282-C942-1EA9AFD9C9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AD7E03B9-5F9E-6695-80D6-F35F2E193B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65B39CFB-AC70-5CE7-E766-A28E8E2200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E5FB8C10-9F7C-A660-1F59-9DC42DB7B5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208945AB-5DF8-C394-1B11-D6A74A83D4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4716EBC1-BF8A-20F9-1ACE-391D169F2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75BE1E96-D45F-551A-9C61-D732B766D8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05F72C36-2845-5161-69F9-07C308A5C4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C5FA8772-3F1C-A42E-40F0-02BD809F66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25FD0147-55C8-B5DC-CE57-7D5A2AA390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30092283-3021-8381-D118-85F305E02E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919F3824-824E-44E7-3D97-E9AF971B9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7F2EFDAC-6842-35FD-684B-42B0DBE2AF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B6F3DE0A-E23F-AC73-CB89-EB842F536C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54CE9EFB-9781-6AB8-9F61-E60BBD622F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6E6E7439-4A1D-0B5B-BD27-6AF86CF048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DECD9322-5544-1A72-BD6D-FC02A64042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9D720197-E634-CB60-166F-2BC8609586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F4FFD5DD-467A-F5C1-97FC-F95E1994E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8C26AA14-52A6-F403-8AB4-30A0466D2D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147CCB75-ACAB-C1FA-0E4E-1C67E6DDA5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411AA814-E672-8C30-320A-5038A415C4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87640430-0461-7A55-5AE1-385891DCB1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A5AABBC7-62E8-7480-F276-A8DC5A680E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7E01808F-6F1F-1712-9C90-7D324A8A53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F7EEF49E-FE57-CC05-03A4-472D5A73AD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7FDCF84A-201C-BD0A-181C-B7006F6C97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6A0AC423-5DB5-4B3B-A432-AA9BF91EF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4BB28E07-2968-8C58-374F-6807EE519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F7B56F6D-B240-7B90-E763-26BE0FD8E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3E8B2309-84BE-25C3-B023-A637CAA3E6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54005766-B3EC-2A85-E09A-1E5219A427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FC0AF7E0-83EE-98A8-7732-36B6229A8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6DC945EB-AAB8-B7D2-948F-1E051A29A7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3B6EB56C-05BE-C135-9A80-25E3D456C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690895AB-286A-E2D9-D4FF-C4347870D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80015E19-F788-7275-7A67-37CACC0B1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D3A38803-30B6-06F3-729F-4EB220BC7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5002CE06-E3B8-E191-CC5A-8141D54DF7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16F747E0-8B3E-1DF5-D804-8C78343DA0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8932449A-BA1B-501A-4281-8A459E266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6CFE31D8-902A-AA3B-FA6A-4CCC08FA5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549F3218-2FE9-D457-8C1D-9E81272170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53D488F5-BE64-CDE2-A99D-30203AF58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1BD82C20-0C62-0EA7-3361-5BD4DD03F1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7EB0FE14-4F54-A49A-56A4-C43A670CB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0B4E2490-5463-22C6-3E53-8264CB5F6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11DB4566-413A-D10A-C18E-CBE1C58A4C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BEE2823A-8808-680E-6CCC-8AD6568A55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0A58C4BF-81B8-0C58-28E4-925DCD406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26B63255-6177-0772-9D14-5C83C8C342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08C78974-AE63-D369-E81E-214B53A6F1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7C012499-0016-F411-FC1D-989B1B4CEDA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82E5E59-38AE-85DF-3EB7-F602C75EF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54171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14.3 Benchmarking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581E38F6-115C-BA18-B1E4-2B24C73E7E8B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9E5E533E-6719-B5F2-FF8A-1A0B88833B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98655527-1944-5D81-0BF5-A01C079637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CB9369B7-713A-E574-0504-2C070BA31A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A10E0273-5991-7DD2-A8DB-6DA20BF385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B6A5F660-CE5F-05EB-EB1C-3638ACEB293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Identify a part of your process which may need some “idea injection” to improve.  Develop a plan to benchmark other organizations.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19475EB1-C9DC-289E-3C3A-4573A4B25B4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69FA3F50-9AC7-3C32-1CF7-8E1DE70637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plan, conduct, and analyze the results of a Benchmarking study</a:t>
            </a:r>
          </a:p>
          <a:p>
            <a:r>
              <a:rPr lang="en-US" altLang="en-US"/>
              <a:t>Be able to apply Benchmarking learnings to process improvement and/or product/service design efforts.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764AA8E4-CFE5-4256-9ED4-9D828A368C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Benchmarking Methodology</a:t>
            </a:r>
          </a:p>
        </p:txBody>
      </p:sp>
      <p:sp>
        <p:nvSpPr>
          <p:cNvPr id="441361" name="AutoShape 17">
            <a:extLst>
              <a:ext uri="{FF2B5EF4-FFF2-40B4-BE49-F238E27FC236}">
                <a16:creationId xmlns:a16="http://schemas.microsoft.com/office/drawing/2014/main" id="{AA3BD3E1-E011-AF9D-17F3-D4E40C31F9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000125"/>
            <a:ext cx="2514600" cy="1203325"/>
          </a:xfrm>
          <a:prstGeom prst="homePlate">
            <a:avLst>
              <a:gd name="adj" fmla="val 52243"/>
            </a:avLst>
          </a:prstGeom>
          <a:solidFill>
            <a:srgbClr val="790015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919191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4000" b="1" i="1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Plan</a:t>
            </a:r>
            <a:endParaRPr lang="en-US" altLang="en-US" sz="2500" i="1">
              <a:latin typeface="Arial" panose="020B0604020202020204" pitchFamily="34" charset="0"/>
            </a:endParaRPr>
          </a:p>
        </p:txBody>
      </p:sp>
      <p:sp>
        <p:nvSpPr>
          <p:cNvPr id="441362" name="AutoShape 18">
            <a:extLst>
              <a:ext uri="{FF2B5EF4-FFF2-40B4-BE49-F238E27FC236}">
                <a16:creationId xmlns:a16="http://schemas.microsoft.com/office/drawing/2014/main" id="{802CF1FE-D02A-4DD3-15DF-2DE7B8A89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6113" y="2371725"/>
            <a:ext cx="3281362" cy="1203325"/>
          </a:xfrm>
          <a:prstGeom prst="chevron">
            <a:avLst>
              <a:gd name="adj" fmla="val 42772"/>
            </a:avLst>
          </a:prstGeom>
          <a:solidFill>
            <a:srgbClr val="790015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919191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4000" b="1" i="1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Measure</a:t>
            </a:r>
            <a:endParaRPr lang="en-US" altLang="en-US" sz="2500" i="1">
              <a:latin typeface="Arial" panose="020B0604020202020204" pitchFamily="34" charset="0"/>
            </a:endParaRPr>
          </a:p>
        </p:txBody>
      </p:sp>
      <p:sp>
        <p:nvSpPr>
          <p:cNvPr id="441363" name="AutoShape 19">
            <a:extLst>
              <a:ext uri="{FF2B5EF4-FFF2-40B4-BE49-F238E27FC236}">
                <a16:creationId xmlns:a16="http://schemas.microsoft.com/office/drawing/2014/main" id="{CF2BB87C-D3E8-6C42-377B-3936462267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6588" y="3743325"/>
            <a:ext cx="2857500" cy="1204913"/>
          </a:xfrm>
          <a:prstGeom prst="chevron">
            <a:avLst>
              <a:gd name="adj" fmla="val 40360"/>
            </a:avLst>
          </a:prstGeom>
          <a:solidFill>
            <a:srgbClr val="790015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919191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4000" b="1" i="1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Learn</a:t>
            </a:r>
            <a:endParaRPr lang="en-US" altLang="en-US" sz="2500" i="1">
              <a:latin typeface="Arial" panose="020B0604020202020204" pitchFamily="34" charset="0"/>
            </a:endParaRPr>
          </a:p>
        </p:txBody>
      </p:sp>
      <p:sp>
        <p:nvSpPr>
          <p:cNvPr id="441364" name="AutoShape 20">
            <a:extLst>
              <a:ext uri="{FF2B5EF4-FFF2-40B4-BE49-F238E27FC236}">
                <a16:creationId xmlns:a16="http://schemas.microsoft.com/office/drawing/2014/main" id="{4DE84EF5-D4AD-5BAC-42A0-18B792ECFB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5038725"/>
            <a:ext cx="2336800" cy="1203325"/>
          </a:xfrm>
          <a:prstGeom prst="chevron">
            <a:avLst>
              <a:gd name="adj" fmla="val 35665"/>
            </a:avLst>
          </a:prstGeom>
          <a:solidFill>
            <a:srgbClr val="790015"/>
          </a:solidFill>
          <a:ln w="12700">
            <a:solidFill>
              <a:srgbClr val="000000"/>
            </a:solidFill>
            <a:miter lim="800000"/>
            <a:headEnd/>
            <a:tailEnd/>
          </a:ln>
          <a:effectLst>
            <a:outerShdw dist="71842" dir="2700000" algn="ctr" rotWithShape="0">
              <a:srgbClr val="919191"/>
            </a:outerShdw>
          </a:effectLst>
        </p:spPr>
        <p:txBody>
          <a:bodyPr lIns="92075" tIns="46038" rIns="92075" bIns="46038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4000" b="1" i="1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  Apply</a:t>
            </a:r>
            <a:endParaRPr lang="en-US" altLang="en-US" sz="2500" i="1">
              <a:latin typeface="Arial" panose="020B0604020202020204" pitchFamily="34" charset="0"/>
            </a:endParaRPr>
          </a:p>
        </p:txBody>
      </p:sp>
      <p:sp>
        <p:nvSpPr>
          <p:cNvPr id="441365" name="Text Box 21">
            <a:extLst>
              <a:ext uri="{FF2B5EF4-FFF2-40B4-BE49-F238E27FC236}">
                <a16:creationId xmlns:a16="http://schemas.microsoft.com/office/drawing/2014/main" id="{D6A97DA4-506D-9168-3C59-C93BE508F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077C7428-2F43-BFAB-56BA-D48D229DD5E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Benchmarking Types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0E806458-288C-0DA9-ADE3-B1F7950D192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295400"/>
            <a:ext cx="2895600" cy="600075"/>
          </a:xfrm>
        </p:spPr>
        <p:txBody>
          <a:bodyPr/>
          <a:lstStyle/>
          <a:p>
            <a:pPr algn="ctr">
              <a:buFont typeface="Symbol" panose="05050102010706020507" pitchFamily="18" charset="2"/>
              <a:buNone/>
            </a:pPr>
            <a:r>
              <a:rPr lang="en-US" altLang="en-US" sz="2800" b="1"/>
              <a:t>Performance</a:t>
            </a:r>
          </a:p>
        </p:txBody>
      </p:sp>
      <p:pic>
        <p:nvPicPr>
          <p:cNvPr id="512004" name="Picture 4">
            <a:extLst>
              <a:ext uri="{FF2B5EF4-FFF2-40B4-BE49-F238E27FC236}">
                <a16:creationId xmlns:a16="http://schemas.microsoft.com/office/drawing/2014/main" id="{7128740D-0AFF-CB0C-67D5-B97A9B1620F9}"/>
              </a:ext>
            </a:extLst>
          </p:cNvPr>
          <p:cNvPicPr>
            <a:picLocks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914400"/>
            <a:ext cx="2743200" cy="237807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006" name="Picture 6">
            <a:extLst>
              <a:ext uri="{FF2B5EF4-FFF2-40B4-BE49-F238E27FC236}">
                <a16:creationId xmlns:a16="http://schemas.microsoft.com/office/drawing/2014/main" id="{741D2CFF-2BB1-D525-92FA-1A0178A7892D}"/>
              </a:ext>
            </a:extLst>
          </p:cNvPr>
          <p:cNvPicPr>
            <a:picLocks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3581400"/>
            <a:ext cx="4090988" cy="3068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12008" name="Rectangle 8">
            <a:extLst>
              <a:ext uri="{FF2B5EF4-FFF2-40B4-BE49-F238E27FC236}">
                <a16:creationId xmlns:a16="http://schemas.microsoft.com/office/drawing/2014/main" id="{10335C5C-77A1-C684-4A07-6027095654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0600" y="4648200"/>
            <a:ext cx="2895600" cy="60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176" tIns="45588" rIns="91176" bIns="45588"/>
          <a:lstStyle>
            <a:lvl1pPr marL="342900" indent="-342900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accent2"/>
              </a:buClr>
              <a:buChar char="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accent2"/>
              </a:buClr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2"/>
              </a:buClr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 typeface="Symbol" panose="05050102010706020507" pitchFamily="18" charset="2"/>
              <a:buNone/>
            </a:pPr>
            <a:r>
              <a:rPr lang="en-US" altLang="en-US" sz="2800" b="1"/>
              <a:t>Process</a:t>
            </a:r>
          </a:p>
        </p:txBody>
      </p:sp>
      <p:sp>
        <p:nvSpPr>
          <p:cNvPr id="512009" name="Text Box 9">
            <a:extLst>
              <a:ext uri="{FF2B5EF4-FFF2-40B4-BE49-F238E27FC236}">
                <a16:creationId xmlns:a16="http://schemas.microsoft.com/office/drawing/2014/main" id="{53FED7B8-9319-4F0E-5DD0-8280EF06E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70146B79-65C5-8323-6C32-E3EC52DD12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Planning</a:t>
            </a:r>
          </a:p>
        </p:txBody>
      </p:sp>
      <p:sp>
        <p:nvSpPr>
          <p:cNvPr id="513032" name="Rectangle 8">
            <a:extLst>
              <a:ext uri="{FF2B5EF4-FFF2-40B4-BE49-F238E27FC236}">
                <a16:creationId xmlns:a16="http://schemas.microsoft.com/office/drawing/2014/main" id="{9B01D1D8-997C-A949-9606-4FD7748D52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3200400"/>
            <a:ext cx="8451850" cy="3389313"/>
          </a:xfrm>
        </p:spPr>
        <p:txBody>
          <a:bodyPr/>
          <a:lstStyle/>
          <a:p>
            <a:r>
              <a:rPr lang="en-US" altLang="en-US" sz="2800"/>
              <a:t>Define the Scope</a:t>
            </a:r>
          </a:p>
          <a:p>
            <a:endParaRPr lang="en-US" altLang="en-US" sz="2800"/>
          </a:p>
          <a:p>
            <a:r>
              <a:rPr lang="en-US" altLang="en-US" sz="2800"/>
              <a:t>Plan the Project/Allocate Resources</a:t>
            </a:r>
          </a:p>
        </p:txBody>
      </p:sp>
      <p:grpSp>
        <p:nvGrpSpPr>
          <p:cNvPr id="513027" name="Group 3">
            <a:extLst>
              <a:ext uri="{FF2B5EF4-FFF2-40B4-BE49-F238E27FC236}">
                <a16:creationId xmlns:a16="http://schemas.microsoft.com/office/drawing/2014/main" id="{67B3A4CD-A9E0-7C21-EFEF-AA1D56328ADB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219200"/>
            <a:ext cx="8008938" cy="990600"/>
            <a:chOff x="1427" y="1984"/>
            <a:chExt cx="7715" cy="957"/>
          </a:xfrm>
        </p:grpSpPr>
        <p:sp>
          <p:nvSpPr>
            <p:cNvPr id="513028" name="AutoShape 4">
              <a:extLst>
                <a:ext uri="{FF2B5EF4-FFF2-40B4-BE49-F238E27FC236}">
                  <a16:creationId xmlns:a16="http://schemas.microsoft.com/office/drawing/2014/main" id="{02C8E425-C602-24CC-3D8B-07160B8ED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7" y="1984"/>
              <a:ext cx="1403" cy="951"/>
            </a:xfrm>
            <a:prstGeom prst="homePlate">
              <a:avLst>
                <a:gd name="adj" fmla="val 36882"/>
              </a:avLst>
            </a:prstGeom>
            <a:solidFill>
              <a:srgbClr val="8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wrap="none"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Plan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3029" name="AutoShape 5">
              <a:extLst>
                <a:ext uri="{FF2B5EF4-FFF2-40B4-BE49-F238E27FC236}">
                  <a16:creationId xmlns:a16="http://schemas.microsoft.com/office/drawing/2014/main" id="{9C0DD7D7-0818-1062-05DA-725CD76DA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1" y="1990"/>
              <a:ext cx="2432" cy="951"/>
            </a:xfrm>
            <a:prstGeom prst="chevron">
              <a:avLst>
                <a:gd name="adj" fmla="val 40112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3030" name="AutoShape 6">
              <a:extLst>
                <a:ext uri="{FF2B5EF4-FFF2-40B4-BE49-F238E27FC236}">
                  <a16:creationId xmlns:a16="http://schemas.microsoft.com/office/drawing/2014/main" id="{7D5A9F5F-B62E-E7EE-402C-F1CE3B6453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1" y="1985"/>
              <a:ext cx="1863" cy="952"/>
            </a:xfrm>
            <a:prstGeom prst="chevron">
              <a:avLst>
                <a:gd name="adj" fmla="val 33304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Learn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3031" name="AutoShape 7">
              <a:extLst>
                <a:ext uri="{FF2B5EF4-FFF2-40B4-BE49-F238E27FC236}">
                  <a16:creationId xmlns:a16="http://schemas.microsoft.com/office/drawing/2014/main" id="{7D728C67-4E51-FDDF-B0E8-AB86A26004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1" y="1984"/>
              <a:ext cx="2221" cy="951"/>
            </a:xfrm>
            <a:prstGeom prst="chevron">
              <a:avLst>
                <a:gd name="adj" fmla="val 42892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Apply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13033" name="Text Box 9">
            <a:extLst>
              <a:ext uri="{FF2B5EF4-FFF2-40B4-BE49-F238E27FC236}">
                <a16:creationId xmlns:a16="http://schemas.microsoft.com/office/drawing/2014/main" id="{31E48A25-6020-4524-697B-B73018D537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970DFD9F-E2F6-DCAF-7BDE-3B81E3CEA5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Measuring</a:t>
            </a:r>
          </a:p>
        </p:txBody>
      </p:sp>
      <p:sp>
        <p:nvSpPr>
          <p:cNvPr id="515080" name="Rectangle 8">
            <a:extLst>
              <a:ext uri="{FF2B5EF4-FFF2-40B4-BE49-F238E27FC236}">
                <a16:creationId xmlns:a16="http://schemas.microsoft.com/office/drawing/2014/main" id="{040674EF-BDD0-0CFF-BF4F-0798A5C496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2438400"/>
            <a:ext cx="8451850" cy="3770313"/>
          </a:xfrm>
        </p:spPr>
        <p:txBody>
          <a:bodyPr/>
          <a:lstStyle/>
          <a:p>
            <a:r>
              <a:rPr lang="en-US" altLang="en-US" sz="2800"/>
              <a:t>Establish a Current Baseline</a:t>
            </a:r>
          </a:p>
          <a:p>
            <a:endParaRPr lang="en-US" altLang="en-US" sz="2800"/>
          </a:p>
          <a:p>
            <a:r>
              <a:rPr lang="en-US" altLang="en-US" sz="2800"/>
              <a:t>Select Benchmarking Partners</a:t>
            </a:r>
          </a:p>
          <a:p>
            <a:endParaRPr lang="en-US" altLang="en-US" sz="2800"/>
          </a:p>
          <a:p>
            <a:r>
              <a:rPr lang="en-US" altLang="en-US" sz="2800"/>
              <a:t>Develop Benchmarking/Interviewing Guide</a:t>
            </a:r>
          </a:p>
          <a:p>
            <a:endParaRPr lang="en-US" altLang="en-US" sz="2800"/>
          </a:p>
          <a:p>
            <a:r>
              <a:rPr lang="en-US" altLang="en-US" sz="2800"/>
              <a:t>Conduct Benchmark Research</a:t>
            </a:r>
          </a:p>
        </p:txBody>
      </p:sp>
      <p:grpSp>
        <p:nvGrpSpPr>
          <p:cNvPr id="515075" name="Group 3">
            <a:extLst>
              <a:ext uri="{FF2B5EF4-FFF2-40B4-BE49-F238E27FC236}">
                <a16:creationId xmlns:a16="http://schemas.microsoft.com/office/drawing/2014/main" id="{024BCAC8-BC2C-7E7B-982C-1D1CA19BA318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219200"/>
            <a:ext cx="7908925" cy="914400"/>
            <a:chOff x="1706" y="1979"/>
            <a:chExt cx="8255" cy="957"/>
          </a:xfrm>
        </p:grpSpPr>
        <p:sp>
          <p:nvSpPr>
            <p:cNvPr id="515076" name="AutoShape 4">
              <a:extLst>
                <a:ext uri="{FF2B5EF4-FFF2-40B4-BE49-F238E27FC236}">
                  <a16:creationId xmlns:a16="http://schemas.microsoft.com/office/drawing/2014/main" id="{93E0BF7D-4E1C-3C6A-23A9-C441837452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6" y="1979"/>
              <a:ext cx="1403" cy="951"/>
            </a:xfrm>
            <a:prstGeom prst="homePlate">
              <a:avLst>
                <a:gd name="adj" fmla="val 36882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wrap="none"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Plan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5077" name="AutoShape 5">
              <a:extLst>
                <a:ext uri="{FF2B5EF4-FFF2-40B4-BE49-F238E27FC236}">
                  <a16:creationId xmlns:a16="http://schemas.microsoft.com/office/drawing/2014/main" id="{1DD86AEA-6C7C-7723-ED9E-503606E555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1985"/>
              <a:ext cx="2700" cy="951"/>
            </a:xfrm>
            <a:prstGeom prst="chevron">
              <a:avLst>
                <a:gd name="adj" fmla="val 44532"/>
              </a:avLst>
            </a:prstGeom>
            <a:solidFill>
              <a:srgbClr val="8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5078" name="AutoShape 6">
              <a:extLst>
                <a:ext uri="{FF2B5EF4-FFF2-40B4-BE49-F238E27FC236}">
                  <a16:creationId xmlns:a16="http://schemas.microsoft.com/office/drawing/2014/main" id="{D5F7DC00-A1E6-EE00-A0A9-3E71358AD3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1" y="1980"/>
              <a:ext cx="1962" cy="952"/>
            </a:xfrm>
            <a:prstGeom prst="chevron">
              <a:avLst>
                <a:gd name="adj" fmla="val 35074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Learn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5079" name="AutoShape 7">
              <a:extLst>
                <a:ext uri="{FF2B5EF4-FFF2-40B4-BE49-F238E27FC236}">
                  <a16:creationId xmlns:a16="http://schemas.microsoft.com/office/drawing/2014/main" id="{0C82E70A-14D3-7180-0539-744090DBE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01" y="1979"/>
              <a:ext cx="1960" cy="951"/>
            </a:xfrm>
            <a:prstGeom prst="chevron">
              <a:avLst>
                <a:gd name="adj" fmla="val 37852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 Apply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15081" name="Text Box 9">
            <a:extLst>
              <a:ext uri="{FF2B5EF4-FFF2-40B4-BE49-F238E27FC236}">
                <a16:creationId xmlns:a16="http://schemas.microsoft.com/office/drawing/2014/main" id="{973DB8CE-4244-996C-630C-DFF2A7D7B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163BBD22-6D5E-1475-A196-1DAC3D8C61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Protocol and Ethics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14CFE703-2CFB-1830-C66C-8F0E2323A5B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60000"/>
              </a:spcAft>
            </a:pPr>
            <a:r>
              <a:rPr lang="en-US" altLang="en-US"/>
              <a:t>Misrepresentation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Information Requests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Sensitive/Proprietary Information 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Confidentiality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Keep It Legal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Be Willing To Give What You Get 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Respect Confidentiality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Keep Information Internal 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Don’t Refer Without Permission</a:t>
            </a:r>
          </a:p>
          <a:p>
            <a:pPr>
              <a:spcAft>
                <a:spcPct val="60000"/>
              </a:spcAft>
            </a:pPr>
            <a:r>
              <a:rPr lang="en-US" altLang="en-US"/>
              <a:t>Be Prepared At Initial Contact</a:t>
            </a:r>
          </a:p>
        </p:txBody>
      </p:sp>
      <p:pic>
        <p:nvPicPr>
          <p:cNvPr id="517124" name="Picture 4">
            <a:extLst>
              <a:ext uri="{FF2B5EF4-FFF2-40B4-BE49-F238E27FC236}">
                <a16:creationId xmlns:a16="http://schemas.microsoft.com/office/drawing/2014/main" id="{CD7D58BA-BF19-4463-CA7A-316AFF75BB52}"/>
              </a:ext>
            </a:extLst>
          </p:cNvPr>
          <p:cNvPicPr>
            <a:picLocks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1981200"/>
            <a:ext cx="3221038" cy="3276600"/>
          </a:xfrm>
          <a:noFill/>
          <a:ln w="28575">
            <a:solidFill>
              <a:schemeClr val="accent2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7126" name="Text Box 6">
            <a:extLst>
              <a:ext uri="{FF2B5EF4-FFF2-40B4-BE49-F238E27FC236}">
                <a16:creationId xmlns:a16="http://schemas.microsoft.com/office/drawing/2014/main" id="{DDBCFE4E-F9DB-3866-095C-0ED46883B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14.3-11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64AA4786-15D1-2511-67E3-B77BCCAA6AC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Learning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05283F19-2D67-1352-B903-C9D3455567E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2514600"/>
            <a:ext cx="8451850" cy="4075113"/>
          </a:xfrm>
        </p:spPr>
        <p:txBody>
          <a:bodyPr/>
          <a:lstStyle/>
          <a:p>
            <a:r>
              <a:rPr lang="en-US" altLang="en-US" sz="2400"/>
              <a:t>Arraying Raw Data</a:t>
            </a:r>
          </a:p>
          <a:p>
            <a:r>
              <a:rPr lang="en-US" altLang="en-US" sz="2400"/>
              <a:t>Testing Performance Data</a:t>
            </a:r>
          </a:p>
          <a:p>
            <a:r>
              <a:rPr lang="en-US" altLang="en-US" sz="2400"/>
              <a:t>Revising Measures</a:t>
            </a:r>
          </a:p>
          <a:p>
            <a:r>
              <a:rPr lang="en-US" altLang="en-US" sz="2400"/>
              <a:t>Ranking Partners</a:t>
            </a:r>
          </a:p>
          <a:p>
            <a:r>
              <a:rPr lang="en-US" altLang="en-US" sz="2400"/>
              <a:t>Reconciling Data And Anecdotal Information</a:t>
            </a:r>
          </a:p>
          <a:p>
            <a:r>
              <a:rPr lang="en-US" altLang="en-US" sz="2400"/>
              <a:t>Identify Best Practices</a:t>
            </a:r>
          </a:p>
          <a:p>
            <a:r>
              <a:rPr lang="en-US" altLang="en-US" sz="2400"/>
              <a:t>Gap Analysis </a:t>
            </a:r>
          </a:p>
        </p:txBody>
      </p:sp>
      <p:grpSp>
        <p:nvGrpSpPr>
          <p:cNvPr id="518149" name="Group 5">
            <a:extLst>
              <a:ext uri="{FF2B5EF4-FFF2-40B4-BE49-F238E27FC236}">
                <a16:creationId xmlns:a16="http://schemas.microsoft.com/office/drawing/2014/main" id="{20E7C8DC-DE36-F6A7-4417-7ADCA8E25A28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143000"/>
            <a:ext cx="8085138" cy="936625"/>
            <a:chOff x="1667" y="1849"/>
            <a:chExt cx="8249" cy="957"/>
          </a:xfrm>
        </p:grpSpPr>
        <p:sp>
          <p:nvSpPr>
            <p:cNvPr id="518150" name="AutoShape 6">
              <a:extLst>
                <a:ext uri="{FF2B5EF4-FFF2-40B4-BE49-F238E27FC236}">
                  <a16:creationId xmlns:a16="http://schemas.microsoft.com/office/drawing/2014/main" id="{D4FB9843-B72A-7FF2-6273-A03DBCC4B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7" y="1849"/>
              <a:ext cx="1530" cy="951"/>
            </a:xfrm>
            <a:prstGeom prst="homePlate">
              <a:avLst>
                <a:gd name="adj" fmla="val 40221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wrap="none"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Plan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8151" name="AutoShape 7">
              <a:extLst>
                <a:ext uri="{FF2B5EF4-FFF2-40B4-BE49-F238E27FC236}">
                  <a16:creationId xmlns:a16="http://schemas.microsoft.com/office/drawing/2014/main" id="{18C62963-1AA0-25BC-6865-5994637DD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" y="1855"/>
              <a:ext cx="2582" cy="951"/>
            </a:xfrm>
            <a:prstGeom prst="chevron">
              <a:avLst>
                <a:gd name="adj" fmla="val 42586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8152" name="AutoShape 8">
              <a:extLst>
                <a:ext uri="{FF2B5EF4-FFF2-40B4-BE49-F238E27FC236}">
                  <a16:creationId xmlns:a16="http://schemas.microsoft.com/office/drawing/2014/main" id="{B7B26CC0-ACBD-F4A5-9A68-1395C99B6B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1" y="1850"/>
              <a:ext cx="1919" cy="952"/>
            </a:xfrm>
            <a:prstGeom prst="chevron">
              <a:avLst>
                <a:gd name="adj" fmla="val 34305"/>
              </a:avLst>
            </a:prstGeom>
            <a:solidFill>
              <a:srgbClr val="8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Learn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8153" name="AutoShape 9">
              <a:extLst>
                <a:ext uri="{FF2B5EF4-FFF2-40B4-BE49-F238E27FC236}">
                  <a16:creationId xmlns:a16="http://schemas.microsoft.com/office/drawing/2014/main" id="{1C9AD715-9965-5B6B-DAF1-51706250F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1" y="1849"/>
              <a:ext cx="2095" cy="951"/>
            </a:xfrm>
            <a:prstGeom prst="chevron">
              <a:avLst>
                <a:gd name="adj" fmla="val 40459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 Apply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18154" name="Text Box 10">
            <a:extLst>
              <a:ext uri="{FF2B5EF4-FFF2-40B4-BE49-F238E27FC236}">
                <a16:creationId xmlns:a16="http://schemas.microsoft.com/office/drawing/2014/main" id="{FDAB4BDE-53A0-0542-9F77-349D04F00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14.3-16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E744E034-7BFC-4311-0EF2-99C44C0460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Application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EB2E6D68-E57A-4E98-4331-BAE95682ED9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81000" y="2667000"/>
            <a:ext cx="8451850" cy="3846513"/>
          </a:xfrm>
        </p:spPr>
        <p:txBody>
          <a:bodyPr/>
          <a:lstStyle/>
          <a:p>
            <a:r>
              <a:rPr lang="en-US" altLang="en-US" sz="2400"/>
              <a:t>Revisit Your Initial Hypotheses</a:t>
            </a:r>
          </a:p>
          <a:p>
            <a:endParaRPr lang="en-US" altLang="en-US" sz="2400"/>
          </a:p>
          <a:p>
            <a:r>
              <a:rPr lang="en-US" altLang="en-US" sz="2400"/>
              <a:t>Review Baseline Assessment of Current Product/Service</a:t>
            </a:r>
          </a:p>
          <a:p>
            <a:endParaRPr lang="en-US" altLang="en-US" sz="2400"/>
          </a:p>
          <a:p>
            <a:r>
              <a:rPr lang="en-US" altLang="en-US" sz="2400"/>
              <a:t>Based On Data and Analyses, Make Recommendations That Close Gaps And Assist The Organization In Achieving Goals</a:t>
            </a:r>
          </a:p>
        </p:txBody>
      </p:sp>
      <p:grpSp>
        <p:nvGrpSpPr>
          <p:cNvPr id="519177" name="Group 9">
            <a:extLst>
              <a:ext uri="{FF2B5EF4-FFF2-40B4-BE49-F238E27FC236}">
                <a16:creationId xmlns:a16="http://schemas.microsoft.com/office/drawing/2014/main" id="{1593E0C3-4BD9-C69B-0188-B121D5759412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1143000"/>
            <a:ext cx="8020050" cy="930275"/>
            <a:chOff x="1650" y="1828"/>
            <a:chExt cx="8249" cy="957"/>
          </a:xfrm>
        </p:grpSpPr>
        <p:sp>
          <p:nvSpPr>
            <p:cNvPr id="519178" name="AutoShape 10">
              <a:extLst>
                <a:ext uri="{FF2B5EF4-FFF2-40B4-BE49-F238E27FC236}">
                  <a16:creationId xmlns:a16="http://schemas.microsoft.com/office/drawing/2014/main" id="{BAE10D70-E66A-498C-982D-1396D1F5F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50" y="1828"/>
              <a:ext cx="1530" cy="951"/>
            </a:xfrm>
            <a:prstGeom prst="homePlate">
              <a:avLst>
                <a:gd name="adj" fmla="val 40221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wrap="none"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Plan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9179" name="AutoShape 11">
              <a:extLst>
                <a:ext uri="{FF2B5EF4-FFF2-40B4-BE49-F238E27FC236}">
                  <a16:creationId xmlns:a16="http://schemas.microsoft.com/office/drawing/2014/main" id="{B61EDDF8-4BD5-56BD-E558-323B2246F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2" y="1834"/>
              <a:ext cx="2599" cy="951"/>
            </a:xfrm>
            <a:prstGeom prst="chevron">
              <a:avLst>
                <a:gd name="adj" fmla="val 42866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9180" name="AutoShape 12">
              <a:extLst>
                <a:ext uri="{FF2B5EF4-FFF2-40B4-BE49-F238E27FC236}">
                  <a16:creationId xmlns:a16="http://schemas.microsoft.com/office/drawing/2014/main" id="{DDCF78C0-10D8-235B-A1D8-F6CF5B7EB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1" y="1829"/>
              <a:ext cx="2160" cy="952"/>
            </a:xfrm>
            <a:prstGeom prst="chevron">
              <a:avLst>
                <a:gd name="adj" fmla="val 38613"/>
              </a:avLst>
            </a:prstGeom>
            <a:solidFill>
              <a:srgbClr val="C0C0C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Learn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19181" name="AutoShape 13">
              <a:extLst>
                <a:ext uri="{FF2B5EF4-FFF2-40B4-BE49-F238E27FC236}">
                  <a16:creationId xmlns:a16="http://schemas.microsoft.com/office/drawing/2014/main" id="{7ACE4180-DF03-D845-1B1B-E8F7A8F13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21" y="1828"/>
              <a:ext cx="2078" cy="951"/>
            </a:xfrm>
            <a:prstGeom prst="chevron">
              <a:avLst>
                <a:gd name="adj" fmla="val 40130"/>
              </a:avLst>
            </a:prstGeom>
            <a:solidFill>
              <a:srgbClr val="8000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919191"/>
              </a:outerShdw>
            </a:effectLst>
          </p:spPr>
          <p:txBody>
            <a:bodyPr lIns="92075" tIns="46038" rIns="92075" bIns="46038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2800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Batang" panose="02030600000101010101" pitchFamily="18" charset="-127"/>
                </a:rPr>
                <a:t>   Apply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19182" name="Text Box 14">
            <a:extLst>
              <a:ext uri="{FF2B5EF4-FFF2-40B4-BE49-F238E27FC236}">
                <a16:creationId xmlns:a16="http://schemas.microsoft.com/office/drawing/2014/main" id="{D6CBA419-FF28-3613-CC05-81AE82D31F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14.3-17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7505</TotalTime>
  <Words>245</Words>
  <Application>Microsoft Office PowerPoint</Application>
  <PresentationFormat>On-screen Show (4:3)</PresentationFormat>
  <Paragraphs>82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Benchmarking Methodology</vt:lpstr>
      <vt:lpstr>Benchmarking Types</vt:lpstr>
      <vt:lpstr>Planning</vt:lpstr>
      <vt:lpstr>Measuring</vt:lpstr>
      <vt:lpstr>Protocol and Ethics</vt:lpstr>
      <vt:lpstr>Learning</vt:lpstr>
      <vt:lpstr>Application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161</cp:revision>
  <cp:lastPrinted>1998-11-12T16:48:12Z</cp:lastPrinted>
  <dcterms:created xsi:type="dcterms:W3CDTF">1998-10-26T20:45:45Z</dcterms:created>
  <dcterms:modified xsi:type="dcterms:W3CDTF">2026-07-24T19:32:53Z</dcterms:modified>
</cp:coreProperties>
</file>